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3"/>
  </p:notesMasterIdLst>
  <p:handoutMasterIdLst>
    <p:handoutMasterId r:id="rId54"/>
  </p:handoutMasterIdLst>
  <p:sldIdLst>
    <p:sldId id="463" r:id="rId2"/>
    <p:sldId id="436" r:id="rId3"/>
    <p:sldId id="413" r:id="rId4"/>
    <p:sldId id="472" r:id="rId5"/>
    <p:sldId id="473" r:id="rId6"/>
    <p:sldId id="474" r:id="rId7"/>
    <p:sldId id="464" r:id="rId8"/>
    <p:sldId id="471" r:id="rId9"/>
    <p:sldId id="470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6" r:id="rId20"/>
    <p:sldId id="487" r:id="rId21"/>
    <p:sldId id="488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  <p:sldId id="518" r:id="rId49"/>
    <p:sldId id="520" r:id="rId50"/>
    <p:sldId id="521" r:id="rId51"/>
    <p:sldId id="522" r:id="rId5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DFB9"/>
    <a:srgbClr val="C7E5E8"/>
    <a:srgbClr val="BBE0E3"/>
    <a:srgbClr val="006600"/>
    <a:srgbClr val="12B3C4"/>
    <a:srgbClr val="28AECF"/>
    <a:srgbClr val="FF6600"/>
    <a:srgbClr val="13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3" autoAdjust="0"/>
    <p:restoredTop sz="96457" autoAdjust="0"/>
  </p:normalViewPr>
  <p:slideViewPr>
    <p:cSldViewPr snapToGrid="0">
      <p:cViewPr varScale="1">
        <p:scale>
          <a:sx n="124" d="100"/>
          <a:sy n="124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4301FD-77BC-4253-8D42-6E570B99CD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7707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2B4D5-2C10-4FBA-84EF-6B6696D30BA6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F6A3-A357-433F-B3EB-D4CAFE7B2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50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UU</a:t>
            </a:r>
            <a:endParaRPr lang="en-US" altLang="zh-TW" baseline="0" dirty="0" smtClean="0"/>
          </a:p>
          <a:p>
            <a:r>
              <a:rPr lang="en-US" altLang="zh-TW" baseline="0" dirty="0" smtClean="0"/>
              <a:t>size(TA w/ product child)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32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1: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target_audience_id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5,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"2019/07/16",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"2019/07/31",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"07:00",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"08:00",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"lv1_list": [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"all",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手機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家電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彩妝保養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]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endParaRPr lang="en-US" altLang="zh-TW" dirty="0" smtClean="0"/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2: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{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gpsid_list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受眾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ppl_wnb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加權人數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all_ppl_nb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</a:t>
            </a:r>
            <a:r>
              <a:rPr lang="en-US" altLang="zh-TW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全部人數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lv1_list: LV1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3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21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1: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target_audience_id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5,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"2019/07/16",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"2019/07/31",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"07:00",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"08:00",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"lv1_list": [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"all",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手機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家電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彩妝保養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]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endParaRPr lang="en-US" altLang="zh-TW" dirty="0" smtClean="0"/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2: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{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gpsid_list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受眾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ppl_wnb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加權人數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all_ppl_nb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</a:t>
            </a:r>
            <a:r>
              <a:rPr lang="en-US" altLang="zh-TW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全部人數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lv1_list: LV1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86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1: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target_audience_id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5,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"2019/07/16",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"2019/07/31",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"07:00",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"08:00",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"lv1_list": [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"all",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手機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家電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彩妝保養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]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endParaRPr lang="en-US" altLang="zh-TW" dirty="0" smtClean="0"/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2: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{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gpsid_list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受眾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ppl_wnb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加權人數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all_ppl_nb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</a:t>
            </a:r>
            <a:r>
              <a:rPr lang="en-US" altLang="zh-TW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全部人數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lv1_list: LV1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6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1: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target_audience_id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5,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"2019/07/16",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"2019/07/31",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"07:00",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"08:00",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"lv1_list": [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"all",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手機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家電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彩妝保養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]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endParaRPr lang="en-US" altLang="zh-TW" dirty="0" smtClean="0"/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2: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{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gpsid_list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受眾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ppl_wnb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加權人數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all_ppl_nb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</a:t>
            </a:r>
            <a:r>
              <a:rPr lang="en-US" altLang="zh-TW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全部人數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lv1_list: LV1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80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78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1: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target_audience_id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5,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"2019/07/16",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"2019/07/31",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"07:00",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"08:00",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"lv1_list": [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"all",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手機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家電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彩妝保養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]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endParaRPr lang="en-US" altLang="zh-TW" dirty="0" smtClean="0"/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2: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{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gpsid_list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受眾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ppl_wnb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加權人數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all_ppl_nb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</a:t>
            </a:r>
            <a:r>
              <a:rPr lang="en-US" altLang="zh-TW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全部人數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lv1_list: LV1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59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1: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target_audience_id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5,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"2019/07/16",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"2019/07/31",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"07:00",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"08:00",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"lv1_list": [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"all",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手機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家電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彩妝保養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]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endParaRPr lang="en-US" altLang="zh-TW" dirty="0" smtClean="0"/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Input 2: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{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gpsid_list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受眾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gpsid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ppl_wnb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加權人數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all_ppl_nb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</a:t>
            </a:r>
            <a:r>
              <a:rPr lang="en-US" altLang="zh-TW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baseline="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全部人數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end_dt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分析結束日期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start_slot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分析開始時段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 err="1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end_slot</a:t>
            </a:r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: 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分析結束時段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  lv1_list: LV1</a:t>
            </a:r>
            <a:r>
              <a:rPr lang="zh-TW" altLang="en-US" sz="1200" dirty="0" smtClean="0">
                <a:latin typeface="Calibri" panose="020F0502020204030204" pitchFamily="34" charset="0"/>
                <a:ea typeface="思源黑體 Normal" panose="020B0400000000000000" pitchFamily="34" charset="-120"/>
                <a:cs typeface="Calibri" panose="020F0502020204030204" pitchFamily="34" charset="0"/>
              </a:rPr>
              <a:t>列表</a:t>
            </a:r>
            <a:endParaRPr lang="en-US" altLang="zh-TW" sz="1200" dirty="0" smtClean="0">
              <a:latin typeface="Calibri" panose="020F0502020204030204" pitchFamily="34" charset="0"/>
              <a:ea typeface="思源黑體 Normal" panose="020B0400000000000000" pitchFamily="34" charset="-120"/>
              <a:cs typeface="Calibri" panose="020F0502020204030204" pitchFamily="34" charset="0"/>
            </a:endParaRP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2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09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C_標題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37A44152-75BA-1C4B-8EC9-E9B85C8CE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xmlns="" id="{CACA61EB-B44E-A74C-B01F-7FFE99995125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800101" y="1312294"/>
            <a:ext cx="7772400" cy="765175"/>
          </a:xfrm>
        </p:spPr>
        <p:txBody>
          <a:bodyPr/>
          <a:lstStyle>
            <a:lvl1pPr>
              <a:defRPr sz="46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請輸入簡報標題</a:t>
            </a:r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xmlns="" id="{86DAAD6D-ECEF-B44D-BA5C-BE5BB13DF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0101" y="2384876"/>
            <a:ext cx="3316951" cy="384629"/>
          </a:xfrm>
        </p:spPr>
        <p:txBody>
          <a:bodyPr/>
          <a:lstStyle>
            <a:lvl1pPr marL="0" indent="0">
              <a:buNone/>
              <a:defRPr kumimoji="1" lang="zh-TW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zh-TW" altLang="en-US" dirty="0"/>
              <a:t>簡報人 職稱</a:t>
            </a:r>
          </a:p>
        </p:txBody>
      </p:sp>
      <p:sp>
        <p:nvSpPr>
          <p:cNvPr id="28" name="文字版面配置區 26">
            <a:extLst>
              <a:ext uri="{FF2B5EF4-FFF2-40B4-BE49-F238E27FC236}">
                <a16:creationId xmlns:a16="http://schemas.microsoft.com/office/drawing/2014/main" xmlns="" id="{B4584C81-F92C-C649-91DF-24CBE74816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0101" y="3076912"/>
            <a:ext cx="3316951" cy="384629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r>
              <a:rPr kumimoji="1" lang="en-US" altLang="zh-TW" dirty="0"/>
              <a:t>Jan. 1, 2019</a:t>
            </a:r>
            <a:endParaRPr kumimoji="1" lang="zh-TW" altLang="en-US" dirty="0"/>
          </a:p>
        </p:txBody>
      </p:sp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7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EEDB15F-6E80-4F85-BAB7-5DD3F6A867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537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C_內文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000719" y="296143"/>
            <a:ext cx="7143281" cy="760384"/>
          </a:xfrm>
        </p:spPr>
        <p:txBody>
          <a:bodyPr/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zh-TW" altLang="en-US" dirty="0"/>
              <a:t>按一下以編輯第一層標題</a:t>
            </a:r>
            <a:r>
              <a:rPr lang="en-US" altLang="zh-TW" dirty="0"/>
              <a:t>/36pts</a:t>
            </a:r>
            <a:endParaRPr lang="zh-TW" altLang="en-US" dirty="0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xmlns="" id="{CC576ED3-EC0C-4F41-A539-DCAB62A3F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0719" y="1073630"/>
            <a:ext cx="5248346" cy="339725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r>
              <a:rPr kumimoji="1" lang="zh-TW" altLang="en-US" dirty="0"/>
              <a:t>按一下以編輯第二層標題</a:t>
            </a:r>
            <a:r>
              <a:rPr kumimoji="1" lang="en-US" altLang="zh-TW" dirty="0"/>
              <a:t>/28pts</a:t>
            </a:r>
            <a:endParaRPr kumimoji="1" lang="zh-TW" altLang="en-US" dirty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xmlns="" id="{553BD10A-8EA3-4542-91F3-0E8CD26448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106" y="1606660"/>
            <a:ext cx="8305680" cy="470433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066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60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defRPr>
            </a:lvl3pPr>
          </a:lstStyle>
          <a:p>
            <a:r>
              <a:rPr kumimoji="1" lang="zh-TW" altLang="en-US" dirty="0"/>
              <a:t>按一下以編輯</a:t>
            </a:r>
            <a:r>
              <a:rPr kumimoji="1" lang="zh-CN" altLang="en-US" dirty="0"/>
              <a:t>內文</a:t>
            </a:r>
            <a:r>
              <a:rPr kumimoji="1" lang="en-US" altLang="zh-TW" dirty="0"/>
              <a:t>/24pts</a:t>
            </a:r>
          </a:p>
          <a:p>
            <a:pPr lvl="1"/>
            <a:r>
              <a:rPr kumimoji="1" lang="zh-CN" altLang="en-US" dirty="0"/>
              <a:t>按一下以編輯內文</a:t>
            </a:r>
            <a:r>
              <a:rPr kumimoji="1" lang="en-US" altLang="zh-CN" dirty="0"/>
              <a:t>/20pts</a:t>
            </a:r>
          </a:p>
          <a:p>
            <a:pPr lvl="2"/>
            <a:r>
              <a:rPr kumimoji="1" lang="zh-CN" altLang="en-US" dirty="0"/>
              <a:t>按一下以編輯內文</a:t>
            </a:r>
            <a:r>
              <a:rPr kumimoji="1" lang="en-US" altLang="zh-CN" dirty="0"/>
              <a:t>/16pts</a:t>
            </a:r>
          </a:p>
          <a:p>
            <a:r>
              <a:rPr kumimoji="1" lang="zh-TW" altLang="en-US" dirty="0"/>
              <a:t>按一下以編輯</a:t>
            </a:r>
            <a:r>
              <a:rPr kumimoji="1" lang="zh-CN" altLang="en-US" dirty="0"/>
              <a:t>內文</a:t>
            </a:r>
            <a:r>
              <a:rPr kumimoji="1" lang="en-US" altLang="zh-TW" dirty="0"/>
              <a:t>/24pts</a:t>
            </a:r>
          </a:p>
          <a:p>
            <a:pPr lvl="1"/>
            <a:r>
              <a:rPr kumimoji="1" lang="zh-CN" altLang="en-US" dirty="0"/>
              <a:t>按一下以編輯內文</a:t>
            </a:r>
            <a:r>
              <a:rPr kumimoji="1" lang="en-US" altLang="zh-CN" dirty="0"/>
              <a:t>/20pts</a:t>
            </a:r>
          </a:p>
          <a:p>
            <a:pPr lvl="2"/>
            <a:r>
              <a:rPr kumimoji="1" lang="zh-CN" altLang="en-US" dirty="0"/>
              <a:t>按一下以編輯內文</a:t>
            </a:r>
            <a:r>
              <a:rPr kumimoji="1" lang="en-US" altLang="zh-CN" dirty="0"/>
              <a:t>/16pts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7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EEDB15F-6E80-4F85-BAB7-5DD3F6A867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350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C_封底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EBFD2-9DEF-4480-AD16-F87CD7C21A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6035BB0-9611-8C40-B913-A01CCF5B0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xmlns="" id="{17DAAE10-E85D-244C-AA89-584649D2EC7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702578" y="2836997"/>
            <a:ext cx="7772400" cy="765175"/>
          </a:xfrm>
        </p:spPr>
        <p:txBody>
          <a:bodyPr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zh-TW" altLang="en-US" dirty="0"/>
              <a:t>請輸入文字</a:t>
            </a:r>
          </a:p>
        </p:txBody>
      </p:sp>
    </p:spTree>
    <p:extLst>
      <p:ext uri="{BB962C8B-B14F-4D97-AF65-F5344CB8AC3E}">
        <p14:creationId xmlns:p14="http://schemas.microsoft.com/office/powerpoint/2010/main" val="137057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7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EEDB15F-6E80-4F85-BAB7-5DD3F6A867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192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/>
        </p:nvSpPr>
        <p:spPr bwMode="auto">
          <a:xfrm>
            <a:off x="0" y="6618288"/>
            <a:ext cx="9144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2068514" y="0"/>
            <a:ext cx="699293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9864"/>
            <a:ext cx="8364538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9742" name="Rectangle 4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7"/>
            <a:ext cx="6096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5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7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EEDB15F-6E80-4F85-BAB7-5DD3F6A867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32" name="Text Box 48"/>
          <p:cNvSpPr txBox="1">
            <a:spLocks noChangeArrowheads="1"/>
          </p:cNvSpPr>
          <p:nvPr/>
        </p:nvSpPr>
        <p:spPr bwMode="auto">
          <a:xfrm>
            <a:off x="1" y="6618288"/>
            <a:ext cx="32289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dirty="0">
                <a:solidFill>
                  <a:schemeClr val="bg1"/>
                </a:solidFill>
                <a:ea typeface="微軟正黑體" pitchFamily="34" charset="-120"/>
              </a:rPr>
              <a:t>Copyright  ITRI </a:t>
            </a:r>
            <a:r>
              <a:rPr lang="zh-TW" altLang="en-US" sz="1000" dirty="0">
                <a:solidFill>
                  <a:schemeClr val="bg1"/>
                </a:solidFill>
                <a:ea typeface="微軟正黑體" pitchFamily="34" charset="-120"/>
              </a:rPr>
              <a:t>工業技術研究院</a:t>
            </a:r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-866774" y="776288"/>
            <a:ext cx="8667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787526" y="-268287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5" name="Text Box 52"/>
          <p:cNvSpPr txBox="1">
            <a:spLocks noChangeArrowheads="1"/>
          </p:cNvSpPr>
          <p:nvPr/>
        </p:nvSpPr>
        <p:spPr bwMode="auto">
          <a:xfrm>
            <a:off x="0" y="7200900"/>
            <a:ext cx="541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800">
                <a:ea typeface="微軟正黑體" pitchFamily="34" charset="-120"/>
              </a:rPr>
              <a:t>建議字型：中文微軟正黑體，英文</a:t>
            </a:r>
            <a:r>
              <a:rPr lang="en-US" altLang="zh-TW" sz="1800">
                <a:ea typeface="微軟正黑體" pitchFamily="34" charset="-120"/>
              </a:rPr>
              <a:t>Arial</a:t>
            </a:r>
          </a:p>
        </p:txBody>
      </p:sp>
      <p:pic>
        <p:nvPicPr>
          <p:cNvPr id="1036" name="Picture 53" descr="itri_CEL_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6" y="193675"/>
            <a:ext cx="16811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xmlns="" id="{EC79C96A-85BD-B44C-B253-3CE279E8452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80664"/>
            <a:ext cx="102732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7" r:id="rId2"/>
    <p:sldLayoutId id="2147483796" r:id="rId3"/>
    <p:sldLayoutId id="2147483787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商品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08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相對商品喜好 </a:t>
            </a:r>
            <a:r>
              <a:rPr lang="zh-TW" altLang="en-US" sz="2800" dirty="0" smtClean="0"/>
              <a:t>圖表</a:t>
            </a:r>
            <a:r>
              <a:rPr lang="zh-TW" altLang="en-US" sz="2800" dirty="0"/>
              <a:t>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2364943" y="3412542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392133" y="3412542"/>
            <a:ext cx="10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取得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</a:t>
            </a: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結構</a:t>
            </a:r>
          </a:p>
        </p:txBody>
      </p:sp>
      <p:sp>
        <p:nvSpPr>
          <p:cNvPr id="66" name="矩形 65"/>
          <p:cNvSpPr/>
          <p:nvPr/>
        </p:nvSpPr>
        <p:spPr>
          <a:xfrm>
            <a:off x="1862023" y="4132542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2364943" y="4492542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lv1/lv2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計算各類別結果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3354943" y="4132542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19" name="直線單箭頭接點 118"/>
          <p:cNvCxnSpPr>
            <a:stCxn id="12" idx="3"/>
            <a:endCxn id="9" idx="1"/>
          </p:cNvCxnSpPr>
          <p:nvPr/>
        </p:nvCxnSpPr>
        <p:spPr bwMode="auto">
          <a:xfrm>
            <a:off x="1472133" y="3772542"/>
            <a:ext cx="892810" cy="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圓角矩形 121"/>
          <p:cNvSpPr/>
          <p:nvPr/>
        </p:nvSpPr>
        <p:spPr bwMode="auto">
          <a:xfrm>
            <a:off x="4980974" y="3412542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拆解各類別的結果並存到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DB_TBL_ANALYSIS_CACHE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直線單箭頭接點 125"/>
          <p:cNvCxnSpPr>
            <a:stCxn id="69" idx="3"/>
            <a:endCxn id="164" idx="1"/>
          </p:cNvCxnSpPr>
          <p:nvPr/>
        </p:nvCxnSpPr>
        <p:spPr bwMode="auto">
          <a:xfrm flipV="1">
            <a:off x="4344943" y="2651823"/>
            <a:ext cx="636031" cy="22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 bwMode="auto">
          <a:xfrm>
            <a:off x="4980974" y="4492542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從</a:t>
            </a:r>
            <a:r>
              <a:rPr lang="en-US" altLang="zh-TW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Cache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組合結果儲存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DB_TBL_ANALYSIS_USER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1" name="直線單箭頭接點 130"/>
          <p:cNvCxnSpPr>
            <a:stCxn id="122" idx="2"/>
            <a:endCxn id="129" idx="0"/>
          </p:cNvCxnSpPr>
          <p:nvPr/>
        </p:nvCxnSpPr>
        <p:spPr bwMode="auto">
          <a:xfrm>
            <a:off x="6060974" y="4132542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5" name="文字方塊 134"/>
          <p:cNvSpPr txBox="1"/>
          <p:nvPr/>
        </p:nvSpPr>
        <p:spPr>
          <a:xfrm>
            <a:off x="604896" y="2736747"/>
            <a:ext cx="654475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74942" y="2299928"/>
            <a:ext cx="1011880" cy="83099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945952" y="5623486"/>
            <a:ext cx="817981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38" name="直線單箭頭接點 137"/>
          <p:cNvCxnSpPr>
            <a:stCxn id="135" idx="2"/>
            <a:endCxn id="12" idx="0"/>
          </p:cNvCxnSpPr>
          <p:nvPr/>
        </p:nvCxnSpPr>
        <p:spPr bwMode="auto">
          <a:xfrm flipH="1">
            <a:off x="932133" y="3013746"/>
            <a:ext cx="1" cy="39879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>
            <a:off x="2780882" y="3130925"/>
            <a:ext cx="574061" cy="2816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3354943" y="5212542"/>
            <a:ext cx="0" cy="4109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48" name="文字方塊 147"/>
          <p:cNvSpPr txBox="1"/>
          <p:nvPr/>
        </p:nvSpPr>
        <p:spPr>
          <a:xfrm>
            <a:off x="7446575" y="2513323"/>
            <a:ext cx="1188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49" name="直線單箭頭接點 148"/>
          <p:cNvCxnSpPr>
            <a:stCxn id="148" idx="1"/>
            <a:endCxn id="164" idx="3"/>
          </p:cNvCxnSpPr>
          <p:nvPr/>
        </p:nvCxnSpPr>
        <p:spPr bwMode="auto">
          <a:xfrm flipH="1">
            <a:off x="7140974" y="2651823"/>
            <a:ext cx="305601" cy="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52" name="矩形 151"/>
          <p:cNvSpPr/>
          <p:nvPr/>
        </p:nvSpPr>
        <p:spPr>
          <a:xfrm>
            <a:off x="446086" y="6088117"/>
            <a:ext cx="7049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zh-TW" alt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計算各類別</a:t>
            </a:r>
            <a:r>
              <a:rPr lang="zh-TW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結果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同時計算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</a:t>
            </a:r>
            <a:r>
              <a:rPr lang="zh-TW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這群人，以及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users(</a:t>
            </a:r>
            <a:r>
              <a:rPr lang="zh-TW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相對商品喜好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4" name="圓角矩形 163"/>
          <p:cNvSpPr/>
          <p:nvPr/>
        </p:nvSpPr>
        <p:spPr bwMode="auto">
          <a:xfrm>
            <a:off x="4980974" y="229182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164" idx="2"/>
            <a:endCxn id="122" idx="0"/>
          </p:cNvCxnSpPr>
          <p:nvPr/>
        </p:nvCxnSpPr>
        <p:spPr bwMode="auto">
          <a:xfrm>
            <a:off x="6060974" y="3011823"/>
            <a:ext cx="0" cy="4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77" name="圓角矩形 176"/>
          <p:cNvSpPr/>
          <p:nvPr/>
        </p:nvSpPr>
        <p:spPr bwMode="auto">
          <a:xfrm>
            <a:off x="1862023" y="1767839"/>
            <a:ext cx="6893357" cy="4222903"/>
          </a:xfrm>
          <a:prstGeom prst="roundRect">
            <a:avLst>
              <a:gd name="adj" fmla="val 518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grpSp>
        <p:nvGrpSpPr>
          <p:cNvPr id="183" name="群組 182"/>
          <p:cNvGrpSpPr/>
          <p:nvPr/>
        </p:nvGrpSpPr>
        <p:grpSpPr>
          <a:xfrm>
            <a:off x="2361356" y="1633851"/>
            <a:ext cx="3361264" cy="288000"/>
            <a:chOff x="3245276" y="1519248"/>
            <a:chExt cx="4374178" cy="288000"/>
          </a:xfrm>
        </p:grpSpPr>
        <p:sp>
          <p:nvSpPr>
            <p:cNvPr id="185" name="手繪多邊形 184"/>
            <p:cNvSpPr/>
            <p:nvPr/>
          </p:nvSpPr>
          <p:spPr>
            <a:xfrm>
              <a:off x="3245276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感興趣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6" name="手繪多邊形 185"/>
            <p:cNvSpPr/>
            <p:nvPr/>
          </p:nvSpPr>
          <p:spPr>
            <a:xfrm>
              <a:off x="4892365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考慮購買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7" name="手繪多邊形 186"/>
            <p:cNvSpPr/>
            <p:nvPr/>
          </p:nvSpPr>
          <p:spPr>
            <a:xfrm>
              <a:off x="6539454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完成購買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0" name="直線單箭頭接點 189"/>
          <p:cNvCxnSpPr>
            <a:stCxn id="199" idx="2"/>
            <a:endCxn id="9" idx="0"/>
          </p:cNvCxnSpPr>
          <p:nvPr/>
        </p:nvCxnSpPr>
        <p:spPr bwMode="auto">
          <a:xfrm flipH="1">
            <a:off x="3354943" y="2034540"/>
            <a:ext cx="708608" cy="137800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99" name="右中括弧 198"/>
          <p:cNvSpPr/>
          <p:nvPr/>
        </p:nvSpPr>
        <p:spPr bwMode="auto">
          <a:xfrm rot="5400000">
            <a:off x="4005850" y="188230"/>
            <a:ext cx="115402" cy="3577218"/>
          </a:xfrm>
          <a:prstGeom prst="rightBracket">
            <a:avLst/>
          </a:prstGeom>
          <a:noFill/>
          <a:ln w="12700" cap="flat" cmpd="sng" algn="ctr">
            <a:solidFill>
              <a:srgbClr val="12B3C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6985" y="808802"/>
            <a:ext cx="1608133" cy="16158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受眾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受眾人數</a:t>
            </a:r>
            <a:endParaRPr lang="zh-TW" altLang="en-US" sz="11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ppl_wnb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zh-TW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受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眾加權人數</a:t>
            </a:r>
            <a:endParaRPr lang="en-US" altLang="zh-TW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all_ppl_nb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全部人數</a:t>
            </a:r>
            <a:endParaRPr lang="zh-TW" altLang="en-US" sz="11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起始時間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結束時間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起始時段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結束時段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lv1_list: lv1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列表</a:t>
            </a:r>
            <a:endParaRPr lang="zh-TW" altLang="en-US" sz="11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相對商品喜好 </a:t>
            </a:r>
            <a:r>
              <a:rPr lang="zh-TW" altLang="en-US" sz="2800" dirty="0" smtClean="0"/>
              <a:t>圖表</a:t>
            </a:r>
            <a:r>
              <a:rPr lang="zh-TW" altLang="en-US" sz="2800" dirty="0"/>
              <a:t>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2364943" y="3412542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392133" y="3412542"/>
            <a:ext cx="10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取得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</a:t>
            </a: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結構</a:t>
            </a:r>
          </a:p>
        </p:txBody>
      </p:sp>
      <p:sp>
        <p:nvSpPr>
          <p:cNvPr id="66" name="矩形 65"/>
          <p:cNvSpPr/>
          <p:nvPr/>
        </p:nvSpPr>
        <p:spPr>
          <a:xfrm>
            <a:off x="1862023" y="4132542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2364943" y="4492542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lv1/lv2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計算各類別結果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3354943" y="4132542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19" name="直線單箭頭接點 118"/>
          <p:cNvCxnSpPr>
            <a:stCxn id="12" idx="3"/>
            <a:endCxn id="9" idx="1"/>
          </p:cNvCxnSpPr>
          <p:nvPr/>
        </p:nvCxnSpPr>
        <p:spPr bwMode="auto">
          <a:xfrm>
            <a:off x="1472133" y="3772542"/>
            <a:ext cx="892810" cy="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圓角矩形 121"/>
          <p:cNvSpPr/>
          <p:nvPr/>
        </p:nvSpPr>
        <p:spPr bwMode="auto">
          <a:xfrm>
            <a:off x="4980974" y="3412542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拆解各類別的結果並存到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DB_TBL_ANALYSIS_CACHE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直線單箭頭接點 125"/>
          <p:cNvCxnSpPr>
            <a:stCxn id="69" idx="3"/>
            <a:endCxn id="164" idx="1"/>
          </p:cNvCxnSpPr>
          <p:nvPr/>
        </p:nvCxnSpPr>
        <p:spPr bwMode="auto">
          <a:xfrm flipV="1">
            <a:off x="4344943" y="2651823"/>
            <a:ext cx="636031" cy="22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 bwMode="auto">
          <a:xfrm>
            <a:off x="4980974" y="4492542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從</a:t>
            </a:r>
            <a:r>
              <a:rPr lang="en-US" altLang="zh-TW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Cache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組合結果儲存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DB_TBL_ANALYSIS_USER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1" name="直線單箭頭接點 130"/>
          <p:cNvCxnSpPr>
            <a:stCxn id="122" idx="2"/>
            <a:endCxn id="129" idx="0"/>
          </p:cNvCxnSpPr>
          <p:nvPr/>
        </p:nvCxnSpPr>
        <p:spPr bwMode="auto">
          <a:xfrm>
            <a:off x="6060974" y="4132542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5" name="文字方塊 134"/>
          <p:cNvSpPr txBox="1"/>
          <p:nvPr/>
        </p:nvSpPr>
        <p:spPr>
          <a:xfrm>
            <a:off x="604896" y="2736747"/>
            <a:ext cx="654475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74942" y="2299928"/>
            <a:ext cx="1011880" cy="83099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945952" y="5623486"/>
            <a:ext cx="817981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38" name="直線單箭頭接點 137"/>
          <p:cNvCxnSpPr>
            <a:stCxn id="135" idx="2"/>
            <a:endCxn id="12" idx="0"/>
          </p:cNvCxnSpPr>
          <p:nvPr/>
        </p:nvCxnSpPr>
        <p:spPr bwMode="auto">
          <a:xfrm flipH="1">
            <a:off x="932133" y="3013746"/>
            <a:ext cx="1" cy="39879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>
            <a:off x="2780882" y="3130925"/>
            <a:ext cx="574061" cy="2816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3354943" y="5212542"/>
            <a:ext cx="0" cy="4109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48" name="文字方塊 147"/>
          <p:cNvSpPr txBox="1"/>
          <p:nvPr/>
        </p:nvSpPr>
        <p:spPr>
          <a:xfrm>
            <a:off x="7446575" y="2513323"/>
            <a:ext cx="1188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49" name="直線單箭頭接點 148"/>
          <p:cNvCxnSpPr>
            <a:stCxn id="148" idx="1"/>
            <a:endCxn id="164" idx="3"/>
          </p:cNvCxnSpPr>
          <p:nvPr/>
        </p:nvCxnSpPr>
        <p:spPr bwMode="auto">
          <a:xfrm flipH="1">
            <a:off x="7140974" y="2651823"/>
            <a:ext cx="305601" cy="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52" name="矩形 151"/>
          <p:cNvSpPr/>
          <p:nvPr/>
        </p:nvSpPr>
        <p:spPr>
          <a:xfrm>
            <a:off x="446086" y="6088117"/>
            <a:ext cx="7049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zh-TW" alt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計算各類別</a:t>
            </a:r>
            <a:r>
              <a:rPr lang="zh-TW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結果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同時計算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</a:t>
            </a:r>
            <a:r>
              <a:rPr lang="zh-TW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這群人，以及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users(</a:t>
            </a:r>
            <a:r>
              <a:rPr lang="zh-TW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相對商品喜好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4" name="圓角矩形 163"/>
          <p:cNvSpPr/>
          <p:nvPr/>
        </p:nvSpPr>
        <p:spPr bwMode="auto">
          <a:xfrm>
            <a:off x="4980974" y="229182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164" idx="2"/>
            <a:endCxn id="122" idx="0"/>
          </p:cNvCxnSpPr>
          <p:nvPr/>
        </p:nvCxnSpPr>
        <p:spPr bwMode="auto">
          <a:xfrm>
            <a:off x="6060974" y="3011823"/>
            <a:ext cx="0" cy="4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77" name="圓角矩形 176"/>
          <p:cNvSpPr/>
          <p:nvPr/>
        </p:nvSpPr>
        <p:spPr bwMode="auto">
          <a:xfrm>
            <a:off x="1862023" y="1767839"/>
            <a:ext cx="6893357" cy="4222903"/>
          </a:xfrm>
          <a:prstGeom prst="roundRect">
            <a:avLst>
              <a:gd name="adj" fmla="val 518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grpSp>
        <p:nvGrpSpPr>
          <p:cNvPr id="183" name="群組 182"/>
          <p:cNvGrpSpPr/>
          <p:nvPr/>
        </p:nvGrpSpPr>
        <p:grpSpPr>
          <a:xfrm>
            <a:off x="2361356" y="1633851"/>
            <a:ext cx="3361264" cy="288000"/>
            <a:chOff x="3245276" y="1519248"/>
            <a:chExt cx="4374178" cy="288000"/>
          </a:xfrm>
        </p:grpSpPr>
        <p:sp>
          <p:nvSpPr>
            <p:cNvPr id="185" name="手繪多邊形 184"/>
            <p:cNvSpPr/>
            <p:nvPr/>
          </p:nvSpPr>
          <p:spPr>
            <a:xfrm>
              <a:off x="3245276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感興趣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6" name="手繪多邊形 185"/>
            <p:cNvSpPr/>
            <p:nvPr/>
          </p:nvSpPr>
          <p:spPr>
            <a:xfrm>
              <a:off x="4892365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考慮購買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7" name="手繪多邊形 186"/>
            <p:cNvSpPr/>
            <p:nvPr/>
          </p:nvSpPr>
          <p:spPr>
            <a:xfrm>
              <a:off x="6539454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完成購買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0" name="直線單箭頭接點 189"/>
          <p:cNvCxnSpPr>
            <a:stCxn id="199" idx="2"/>
            <a:endCxn id="9" idx="0"/>
          </p:cNvCxnSpPr>
          <p:nvPr/>
        </p:nvCxnSpPr>
        <p:spPr bwMode="auto">
          <a:xfrm flipH="1">
            <a:off x="3354943" y="2034540"/>
            <a:ext cx="708608" cy="137800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99" name="右中括弧 198"/>
          <p:cNvSpPr/>
          <p:nvPr/>
        </p:nvSpPr>
        <p:spPr bwMode="auto">
          <a:xfrm rot="5400000">
            <a:off x="4005850" y="188230"/>
            <a:ext cx="115402" cy="3577218"/>
          </a:xfrm>
          <a:prstGeom prst="rightBracket">
            <a:avLst/>
          </a:prstGeom>
          <a:noFill/>
          <a:ln w="12700" cap="flat" cmpd="sng" algn="ctr">
            <a:solidFill>
              <a:srgbClr val="12B3C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6985" y="808802"/>
            <a:ext cx="1608133" cy="16158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受眾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受眾人數</a:t>
            </a:r>
            <a:endParaRPr lang="zh-TW" altLang="en-US" sz="11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ppl_wnb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zh-TW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受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眾加權人數</a:t>
            </a:r>
            <a:endParaRPr lang="en-US" altLang="zh-TW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all_ppl_nb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全部人數</a:t>
            </a:r>
            <a:endParaRPr lang="zh-TW" altLang="en-US" sz="11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起始時間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結束時間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起始時段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結束時段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lv1_list: lv1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列表</a:t>
            </a:r>
            <a:endParaRPr lang="zh-TW" altLang="en-US" sz="11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相對商品喜好 圖表分析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7399" y="2435656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8051" y="2311790"/>
            <a:ext cx="5040000" cy="1169551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{</a:t>
            </a:r>
          </a:p>
          <a:p>
            <a:r>
              <a:rPr kumimoji="1"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"all": 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["</a:t>
            </a:r>
            <a:r>
              <a:rPr kumimoji="1" lang="en-US" altLang="zh-TW" sz="1000" dirty="0" err="1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kumimoji="1"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 "</a:t>
            </a:r>
            <a:r>
              <a:rPr kumimoji="1"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 "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修繕裝潢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",...],</a:t>
            </a:r>
            <a:endParaRPr kumimoji="1" lang="en-US" altLang="zh-TW" sz="1000" dirty="0">
              <a:solidFill>
                <a:prstClr val="black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kumimoji="1"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</a:t>
            </a:r>
            <a:r>
              <a:rPr lang="en-US" altLang="zh-TW" sz="1000" dirty="0" err="1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": ["</a:t>
            </a:r>
            <a:r>
              <a:rPr lang="en-US" altLang="zh-TW" sz="1000" dirty="0" err="1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en-US" altLang="zh-TW" sz="1000" dirty="0" err="1" smtClean="0"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lang="zh-TW" altLang="en-US" sz="1000" dirty="0" smtClean="0">
                <a:latin typeface="+mn-ea"/>
                <a:ea typeface="+mn-ea"/>
                <a:cs typeface="Tahoma" panose="020B0604030504040204" pitchFamily="34" charset="0"/>
              </a:rPr>
              <a:t>商品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 "</a:t>
            </a:r>
            <a:r>
              <a:rPr lang="en-US" altLang="zh-TW" sz="1000" dirty="0" err="1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廠訴員購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"],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"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": ["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一般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營養品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 "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 ...],</a:t>
            </a:r>
          </a:p>
          <a:p>
            <a:r>
              <a:rPr kumimoji="1"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"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修繕裝潢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": ["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修繕裝潢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五金工具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 "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修繕裝潢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地板壁飾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 ...]</a:t>
            </a:r>
            <a:endParaRPr kumimoji="1" lang="en-US" altLang="zh-TW" sz="1000" dirty="0">
              <a:solidFill>
                <a:prstClr val="black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18" name="矩形 17"/>
          <p:cNvSpPr/>
          <p:nvPr/>
        </p:nvSpPr>
        <p:spPr>
          <a:xfrm>
            <a:off x="3118051" y="3733443"/>
            <a:ext cx="5040000" cy="861774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zh-TW" altLang="en-US" sz="10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商品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廠訴員購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"],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一般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營養品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...],</a:t>
            </a:r>
            <a:endParaRPr kumimoji="1"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修繕裝潢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修繕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裝潢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五金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工具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修繕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裝潢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地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板壁飾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...]</a:t>
            </a:r>
            <a:endParaRPr kumimoji="1"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cxnSp>
        <p:nvCxnSpPr>
          <p:cNvPr id="20" name="直線單箭頭接點 19"/>
          <p:cNvCxnSpPr>
            <a:stCxn id="25" idx="3"/>
            <a:endCxn id="17" idx="1"/>
          </p:cNvCxnSpPr>
          <p:nvPr/>
        </p:nvCxnSpPr>
        <p:spPr bwMode="auto">
          <a:xfrm flipV="1">
            <a:off x="2107399" y="2896566"/>
            <a:ext cx="1010652" cy="60979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" name="直線單箭頭接點 21"/>
          <p:cNvCxnSpPr>
            <a:stCxn id="25" idx="3"/>
            <a:endCxn id="18" idx="1"/>
          </p:cNvCxnSpPr>
          <p:nvPr/>
        </p:nvCxnSpPr>
        <p:spPr bwMode="auto">
          <a:xfrm>
            <a:off x="2107399" y="3506356"/>
            <a:ext cx="1010652" cy="65797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2517447" y="2685466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有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517447" y="3978078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無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40" name="直線單箭頭接點 39"/>
          <p:cNvCxnSpPr>
            <a:stCxn id="13" idx="2"/>
            <a:endCxn id="25" idx="0"/>
          </p:cNvCxnSpPr>
          <p:nvPr/>
        </p:nvCxnSpPr>
        <p:spPr bwMode="auto">
          <a:xfrm>
            <a:off x="1567399" y="2712655"/>
            <a:ext cx="0" cy="433701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92D05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5" name="圓角矩形 24"/>
          <p:cNvSpPr/>
          <p:nvPr/>
        </p:nvSpPr>
        <p:spPr bwMode="auto">
          <a:xfrm>
            <a:off x="1027399" y="3146356"/>
            <a:ext cx="10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取得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</a:t>
            </a: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結構</a:t>
            </a:r>
          </a:p>
        </p:txBody>
      </p:sp>
      <p:sp>
        <p:nvSpPr>
          <p:cNvPr id="42" name="矩形 41"/>
          <p:cNvSpPr/>
          <p:nvPr/>
        </p:nvSpPr>
        <p:spPr>
          <a:xfrm>
            <a:off x="956818" y="3896042"/>
            <a:ext cx="945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新商品分類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45" name="笑臉 44"/>
          <p:cNvSpPr/>
          <p:nvPr/>
        </p:nvSpPr>
        <p:spPr bwMode="auto">
          <a:xfrm>
            <a:off x="1096747" y="3201461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38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相對商品喜好 圖表分析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429915" y="3258230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4702" y="3729109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429915" y="436357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lv1/lv2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計算各類別結果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1419915" y="3978230"/>
            <a:ext cx="0" cy="3853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1576217" y="2014216"/>
            <a:ext cx="1080000" cy="83099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879914" y="5471818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 flipH="1">
            <a:off x="1419915" y="2845213"/>
            <a:ext cx="696302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1419914" y="5083574"/>
            <a:ext cx="1" cy="3882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177535" y="2568214"/>
            <a:ext cx="1164229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53" name="直線單箭頭接點 52"/>
          <p:cNvCxnSpPr>
            <a:stCxn id="50" idx="2"/>
            <a:endCxn id="9" idx="0"/>
          </p:cNvCxnSpPr>
          <p:nvPr/>
        </p:nvCxnSpPr>
        <p:spPr bwMode="auto">
          <a:xfrm>
            <a:off x="759650" y="2845213"/>
            <a:ext cx="660265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575251" y="1983439"/>
            <a:ext cx="5040000" cy="861774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zh-TW" altLang="en-US" sz="10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商品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廠訴員購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"],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一般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營養品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...],</a:t>
            </a:r>
            <a:endParaRPr kumimoji="1"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修繕裝潢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修繕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裝潢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五金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工具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修繕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裝潢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地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板壁飾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...]</a:t>
            </a:r>
            <a:endParaRPr kumimoji="1"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22" name="矩形 21"/>
          <p:cNvSpPr/>
          <p:nvPr/>
        </p:nvSpPr>
        <p:spPr>
          <a:xfrm>
            <a:off x="3575251" y="1737218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0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0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000" dirty="0">
              <a:latin typeface="+mn-lt"/>
              <a:cs typeface="Tahoma" panose="020B0604030504040204" pitchFamily="34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575251" y="3258230"/>
            <a:ext cx="177003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"should":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</a:t>
            </a:r>
            <a:r>
              <a:rPr lang="en-US" altLang="zh-TW" sz="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一般營養品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保健用品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...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修繕裝潢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修繕裝潢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五金工具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{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修繕裝潢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地板壁飾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...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747640" y="3181687"/>
            <a:ext cx="241284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"must": 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{"category":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"lv1"}}},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790040" y="3664338"/>
            <a:ext cx="827680" cy="13042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90040" y="3794759"/>
            <a:ext cx="1521100" cy="1295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747640" y="4400843"/>
            <a:ext cx="3217547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"must": 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{"category":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"lv2"}}},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5" name="直線單箭頭接點 64"/>
          <p:cNvCxnSpPr>
            <a:stCxn id="62" idx="3"/>
            <a:endCxn id="61" idx="1"/>
          </p:cNvCxnSpPr>
          <p:nvPr/>
        </p:nvCxnSpPr>
        <p:spPr bwMode="auto">
          <a:xfrm flipV="1">
            <a:off x="4617720" y="3720296"/>
            <a:ext cx="1129920" cy="9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63" idx="3"/>
            <a:endCxn id="64" idx="1"/>
          </p:cNvCxnSpPr>
          <p:nvPr/>
        </p:nvCxnSpPr>
        <p:spPr bwMode="auto">
          <a:xfrm>
            <a:off x="5311140" y="3859530"/>
            <a:ext cx="436500" cy="1079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字方塊 31"/>
          <p:cNvSpPr txBox="1"/>
          <p:nvPr/>
        </p:nvSpPr>
        <p:spPr>
          <a:xfrm>
            <a:off x="525780" y="107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8" name="笑臉 77"/>
          <p:cNvSpPr/>
          <p:nvPr/>
        </p:nvSpPr>
        <p:spPr bwMode="auto">
          <a:xfrm>
            <a:off x="87535" y="2616713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9" name="笑臉 78"/>
          <p:cNvSpPr/>
          <p:nvPr/>
        </p:nvSpPr>
        <p:spPr bwMode="auto">
          <a:xfrm>
            <a:off x="473454" y="3301532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972387" y="1571215"/>
            <a:ext cx="895053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81" name="直線單箭頭接點 80"/>
          <p:cNvCxnSpPr>
            <a:stCxn id="80" idx="2"/>
            <a:endCxn id="9" idx="0"/>
          </p:cNvCxnSpPr>
          <p:nvPr/>
        </p:nvCxnSpPr>
        <p:spPr bwMode="auto">
          <a:xfrm>
            <a:off x="1419914" y="1848214"/>
            <a:ext cx="1" cy="141001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26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相對商品喜好 圖表分析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429915" y="3258230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4702" y="3729109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429915" y="436357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lv1/lv2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計算各類別結果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1419915" y="3978230"/>
            <a:ext cx="0" cy="3853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1576217" y="2014216"/>
            <a:ext cx="1080000" cy="83099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879914" y="5471818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 flipH="1">
            <a:off x="1419915" y="2845213"/>
            <a:ext cx="696302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1419914" y="5083574"/>
            <a:ext cx="1" cy="3882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035431" y="4570346"/>
            <a:ext cx="309251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"must": 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{"_index": 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anal_product_cat_202001}}},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{"</a:t>
            </a:r>
            <a:r>
              <a:rPr lang="en-US" altLang="zh-TW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start_date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"2010-01-15"}}},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{"</a:t>
            </a:r>
            <a:r>
              <a:rPr lang="en-US" altLang="zh-TW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end_date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{"value": "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2010-01-15"}},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{"</a:t>
            </a:r>
            <a:r>
              <a:rPr lang="en-US" altLang="zh-TW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time_type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"d"}}}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84802" y="3748181"/>
            <a:ext cx="1096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01/15 - 01/18, d</a:t>
            </a:r>
          </a:p>
          <a:p>
            <a:r>
              <a:rPr lang="en-US" altLang="zh-TW" sz="1000" dirty="0" smtClean="0"/>
              <a:t>01/19 - 01/25, w</a:t>
            </a:r>
          </a:p>
          <a:p>
            <a:r>
              <a:rPr lang="en-US" altLang="zh-TW" sz="1000" dirty="0" smtClean="0"/>
              <a:t>01/26 - 01/31, w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4127732" y="1773846"/>
          <a:ext cx="4696692" cy="1952389"/>
        </p:xfrm>
        <a:graphic>
          <a:graphicData uri="http://schemas.openxmlformats.org/drawingml/2006/table">
            <a:tbl>
              <a:tblPr/>
              <a:tblGrid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  <a:gridCol w="223652"/>
              </a:tblGrid>
              <a:tr h="1768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7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7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</a:tr>
              <a:tr h="1199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初八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驚蟄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</a:tr>
              <a:tr h="13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</a:tr>
              <a:tr h="1199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初九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</a:tr>
              <a:tr h="13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</a:tr>
              <a:tr h="1199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十八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廿二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春分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</a:tr>
              <a:tr h="13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</a:tr>
              <a:tr h="1768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正月小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雨水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廿九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三月大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</a:tr>
              <a:tr h="13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8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初二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二月大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9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5920477" y="3744809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02/01 - 02/29, m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7551884" y="3748181"/>
            <a:ext cx="1096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03/01 - 03/07, w</a:t>
            </a:r>
          </a:p>
          <a:p>
            <a:r>
              <a:rPr lang="en-US" altLang="zh-TW" sz="1000" dirty="0" smtClean="0"/>
              <a:t>03/08 - 03/14, w</a:t>
            </a:r>
          </a:p>
          <a:p>
            <a:r>
              <a:rPr lang="en-US" altLang="zh-TW" sz="1000" dirty="0" smtClean="0"/>
              <a:t>03/15 - 03/15, d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215677" y="4324125"/>
            <a:ext cx="12827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"should":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{01/15 - 01/18,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d},</a:t>
            </a: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01/19 - 01/25, w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01/26 - 01/31, w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02/01 - 02/29, m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{02/01 - 02/29,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m},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{03/01 - 03/07,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w},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{03/08 - 03/14, w},</a:t>
            </a:r>
            <a:endParaRPr lang="en-US" altLang="zh-TW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{03/15 - 03/15, d}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57569" y="4738935"/>
            <a:ext cx="945172" cy="1295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5" name="直線單箭頭接點 14"/>
          <p:cNvCxnSpPr>
            <a:stCxn id="13" idx="3"/>
            <a:endCxn id="10" idx="1"/>
          </p:cNvCxnSpPr>
          <p:nvPr/>
        </p:nvCxnSpPr>
        <p:spPr bwMode="auto">
          <a:xfrm>
            <a:off x="5402741" y="4803705"/>
            <a:ext cx="632690" cy="428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4242134" y="1536396"/>
            <a:ext cx="1382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anal_product_cat_202001</a:t>
            </a:r>
            <a:endParaRPr lang="en-US" altLang="zh-TW" sz="800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5785023" y="1536396"/>
            <a:ext cx="1382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anal_product_cat_202002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7409216" y="1536396"/>
            <a:ext cx="1382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anal_product_cat_202003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3003378" y="6016207"/>
            <a:ext cx="1098378" cy="4001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slot_from</a:t>
            </a:r>
            <a:r>
              <a:rPr lang="en-US" altLang="zh-TW" sz="1000" dirty="0" smtClean="0"/>
              <a:t>: 07:00</a:t>
            </a:r>
            <a:endParaRPr lang="en-US" altLang="zh-TW" sz="1000" dirty="0"/>
          </a:p>
          <a:p>
            <a:r>
              <a:rPr lang="en-US" altLang="zh-TW" sz="1000" dirty="0" err="1" smtClean="0"/>
              <a:t>slot_to</a:t>
            </a:r>
            <a:r>
              <a:rPr lang="en-US" altLang="zh-TW" sz="1000" dirty="0" smtClean="0"/>
              <a:t>: 08:00</a:t>
            </a:r>
            <a:endParaRPr lang="zh-TW" altLang="en-US" sz="1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873863" y="4370291"/>
            <a:ext cx="1253869" cy="4001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period_from</a:t>
            </a:r>
            <a:r>
              <a:rPr lang="en-US" altLang="zh-TW" sz="1000" dirty="0" smtClean="0"/>
              <a:t>: 01/15</a:t>
            </a:r>
          </a:p>
          <a:p>
            <a:r>
              <a:rPr lang="en-US" altLang="zh-TW" sz="1000" dirty="0" err="1" smtClean="0"/>
              <a:t>period_to</a:t>
            </a:r>
            <a:r>
              <a:rPr lang="en-US" altLang="zh-TW" sz="1000" dirty="0" smtClean="0"/>
              <a:t>: 03/15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3003247" y="6416317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{"filter": {"terms":{"</a:t>
            </a:r>
            <a:r>
              <a:rPr lang="en-US" altLang="zh-TW" sz="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[7, 8]}}}}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77535" y="2568214"/>
            <a:ext cx="1164229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53" name="直線單箭頭接點 52"/>
          <p:cNvCxnSpPr>
            <a:stCxn id="50" idx="2"/>
            <a:endCxn id="9" idx="0"/>
          </p:cNvCxnSpPr>
          <p:nvPr/>
        </p:nvCxnSpPr>
        <p:spPr bwMode="auto">
          <a:xfrm>
            <a:off x="759650" y="2845213"/>
            <a:ext cx="660265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9" name="笑臉 28"/>
          <p:cNvSpPr/>
          <p:nvPr/>
        </p:nvSpPr>
        <p:spPr bwMode="auto">
          <a:xfrm>
            <a:off x="464702" y="3313670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46441" y="6016207"/>
            <a:ext cx="877163" cy="4001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slot_from</a:t>
            </a:r>
            <a:r>
              <a:rPr lang="en-US" altLang="zh-TW" sz="1000" dirty="0" smtClean="0"/>
              <a:t>: ""</a:t>
            </a:r>
            <a:endParaRPr lang="en-US" altLang="zh-TW" sz="1000" dirty="0"/>
          </a:p>
          <a:p>
            <a:r>
              <a:rPr lang="en-US" altLang="zh-TW" sz="1000" dirty="0" err="1" smtClean="0"/>
              <a:t>slot_to</a:t>
            </a:r>
            <a:r>
              <a:rPr lang="en-US" altLang="zh-TW" sz="1000" dirty="0" smtClean="0"/>
              <a:t>: ""</a:t>
            </a:r>
            <a:endParaRPr lang="zh-TW" altLang="en-US" sz="1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346441" y="6433343"/>
            <a:ext cx="1955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{"filter": {"term":{"</a:t>
            </a:r>
            <a:r>
              <a:rPr lang="en-US" altLang="zh-TW" sz="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笑臉 37"/>
          <p:cNvSpPr/>
          <p:nvPr/>
        </p:nvSpPr>
        <p:spPr bwMode="auto">
          <a:xfrm>
            <a:off x="2427499" y="2621823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72387" y="1571215"/>
            <a:ext cx="895053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40" name="直線單箭頭接點 39"/>
          <p:cNvCxnSpPr>
            <a:stCxn id="39" idx="2"/>
          </p:cNvCxnSpPr>
          <p:nvPr/>
        </p:nvCxnSpPr>
        <p:spPr bwMode="auto">
          <a:xfrm>
            <a:off x="1419914" y="1848214"/>
            <a:ext cx="1" cy="141001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27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相對商品喜好 圖表分析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429915" y="3258230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4702" y="3729109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429915" y="436357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lv1/lv2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計算各類別結果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1419915" y="3978230"/>
            <a:ext cx="0" cy="3853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1576217" y="2014216"/>
            <a:ext cx="1080000" cy="83099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879914" y="5471818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 flipH="1">
            <a:off x="1419915" y="2845213"/>
            <a:ext cx="696302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1419914" y="5083574"/>
            <a:ext cx="1" cy="3882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177535" y="2568214"/>
            <a:ext cx="1164229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53" name="直線單箭頭接點 52"/>
          <p:cNvCxnSpPr>
            <a:stCxn id="50" idx="2"/>
            <a:endCxn id="9" idx="0"/>
          </p:cNvCxnSpPr>
          <p:nvPr/>
        </p:nvCxnSpPr>
        <p:spPr bwMode="auto">
          <a:xfrm>
            <a:off x="759650" y="2845213"/>
            <a:ext cx="660265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2" name="文字方塊 31"/>
          <p:cNvSpPr txBox="1"/>
          <p:nvPr/>
        </p:nvSpPr>
        <p:spPr>
          <a:xfrm>
            <a:off x="525780" y="107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92970" y="1913227"/>
            <a:ext cx="1811714" cy="18466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"motivation": </a:t>
            </a:r>
            <a:r>
              <a:rPr lang="en-US" altLang="zh-TW" sz="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 dirty="0" smtClean="0">
                <a:latin typeface="Consolas" panose="020B0609020204030204" pitchFamily="49" charset="0"/>
              </a:rPr>
              <a:t>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"category": </a:t>
            </a:r>
            <a:r>
              <a:rPr lang="en-US" altLang="zh-TW" sz="800" dirty="0" smtClean="0">
                <a:latin typeface="Consolas" panose="020B0609020204030204" pitchFamily="49" charset="0"/>
              </a:rPr>
              <a:t>"lv1</a:t>
            </a:r>
            <a:r>
              <a:rPr lang="en-US" altLang="zh-TW" sz="8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"name": </a:t>
            </a:r>
            <a:r>
              <a:rPr lang="en-US" altLang="zh-TW" sz="800" dirty="0" smtClean="0"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 smtClean="0">
                <a:latin typeface="Consolas" panose="020B0609020204030204" pitchFamily="49" charset="0"/>
              </a:rPr>
              <a:t>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hr</a:t>
            </a:r>
            <a:r>
              <a:rPr lang="en-US" altLang="zh-TW" sz="800" dirty="0">
                <a:latin typeface="Consolas" panose="020B0609020204030204" pitchFamily="49" charset="0"/>
              </a:rPr>
              <a:t>": </a:t>
            </a:r>
            <a:r>
              <a:rPr lang="en-US" altLang="zh-TW" sz="800" dirty="0" smtClean="0">
                <a:latin typeface="Consolas" panose="020B0609020204030204" pitchFamily="49" charset="0"/>
              </a:rPr>
              <a:t>7,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start_date</a:t>
            </a:r>
            <a:r>
              <a:rPr lang="en-US" altLang="zh-TW" sz="800" dirty="0">
                <a:latin typeface="Consolas" panose="020B0609020204030204" pitchFamily="49" charset="0"/>
              </a:rPr>
              <a:t>": "</a:t>
            </a:r>
            <a:r>
              <a:rPr lang="en-US" altLang="zh-TW" sz="800" dirty="0" smtClean="0">
                <a:latin typeface="Consolas" panose="020B0609020204030204" pitchFamily="49" charset="0"/>
              </a:rPr>
              <a:t>2020-01-15",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end_date</a:t>
            </a:r>
            <a:r>
              <a:rPr lang="en-US" altLang="zh-TW" sz="800" dirty="0">
                <a:latin typeface="Consolas" panose="020B0609020204030204" pitchFamily="49" charset="0"/>
              </a:rPr>
              <a:t>": " </a:t>
            </a:r>
            <a:r>
              <a:rPr lang="en-US" altLang="zh-TW" sz="800" dirty="0" smtClean="0">
                <a:latin typeface="Consolas" panose="020B0609020204030204" pitchFamily="49" charset="0"/>
              </a:rPr>
              <a:t>2020-01-15",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time_type</a:t>
            </a:r>
            <a:r>
              <a:rPr lang="en-US" altLang="zh-TW" sz="800" dirty="0">
                <a:latin typeface="Consolas" panose="020B0609020204030204" pitchFamily="49" charset="0"/>
              </a:rPr>
              <a:t>": "d",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user_info</a:t>
            </a:r>
            <a:r>
              <a:rPr lang="en-US" altLang="zh-TW" sz="800" dirty="0">
                <a:latin typeface="Consolas" panose="020B0609020204030204" pitchFamily="49" charset="0"/>
              </a:rPr>
              <a:t>": 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"G64167959": </a:t>
            </a:r>
            <a:r>
              <a:rPr lang="en-US" altLang="zh-TW" sz="800" dirty="0" smtClean="0">
                <a:latin typeface="Consolas" panose="020B0609020204030204" pitchFamily="49" charset="0"/>
              </a:rPr>
              <a:t>2,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  "G15784161": </a:t>
            </a:r>
            <a:r>
              <a:rPr lang="en-US" altLang="zh-TW" sz="800" dirty="0" smtClean="0">
                <a:latin typeface="Consolas" panose="020B0609020204030204" pitchFamily="49" charset="0"/>
              </a:rPr>
              <a:t>2,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  "G58665165": </a:t>
            </a:r>
            <a:r>
              <a:rPr lang="en-US" altLang="zh-TW" sz="800" dirty="0" smtClean="0">
                <a:latin typeface="Consolas" panose="020B0609020204030204" pitchFamily="49" charset="0"/>
              </a:rPr>
              <a:t>2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}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965621" y="1913227"/>
            <a:ext cx="1811714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"motivation": </a:t>
            </a:r>
            <a:r>
              <a:rPr lang="en-US" altLang="zh-TW" sz="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 dirty="0" smtClean="0">
                <a:latin typeface="Consolas" panose="020B0609020204030204" pitchFamily="49" charset="0"/>
              </a:rPr>
              <a:t>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"category": </a:t>
            </a:r>
            <a:r>
              <a:rPr lang="en-US" altLang="zh-TW" sz="800" dirty="0" smtClean="0">
                <a:latin typeface="Consolas" panose="020B0609020204030204" pitchFamily="49" charset="0"/>
              </a:rPr>
              <a:t>"lv1",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"name": </a:t>
            </a:r>
            <a:r>
              <a:rPr lang="en-US" altLang="zh-TW" sz="800" dirty="0" smtClean="0"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 smtClean="0">
                <a:latin typeface="Consolas" panose="020B0609020204030204" pitchFamily="49" charset="0"/>
              </a:rPr>
              <a:t>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hr</a:t>
            </a:r>
            <a:r>
              <a:rPr lang="en-US" altLang="zh-TW" sz="800" dirty="0">
                <a:latin typeface="Consolas" panose="020B0609020204030204" pitchFamily="49" charset="0"/>
              </a:rPr>
              <a:t>": </a:t>
            </a:r>
            <a:r>
              <a:rPr lang="en-US" altLang="zh-TW" sz="800" dirty="0" smtClean="0">
                <a:latin typeface="Consolas" panose="020B0609020204030204" pitchFamily="49" charset="0"/>
              </a:rPr>
              <a:t>7,</a:t>
            </a:r>
          </a:p>
          <a:p>
            <a:r>
              <a:rPr lang="en-US" altLang="zh-TW" sz="800" dirty="0" smtClean="0">
                <a:latin typeface="Consolas" panose="020B0609020204030204" pitchFamily="49" charset="0"/>
              </a:rPr>
              <a:t>  "</a:t>
            </a:r>
            <a:r>
              <a:rPr lang="en-US" altLang="zh-TW" sz="800" dirty="0" err="1" smtClean="0">
                <a:latin typeface="Consolas" panose="020B0609020204030204" pitchFamily="49" charset="0"/>
              </a:rPr>
              <a:t>start_date</a:t>
            </a:r>
            <a:r>
              <a:rPr lang="en-US" altLang="zh-TW" sz="800" dirty="0" smtClean="0">
                <a:latin typeface="Consolas" panose="020B0609020204030204" pitchFamily="49" charset="0"/>
              </a:rPr>
              <a:t>": "2020-01-19",</a:t>
            </a:r>
          </a:p>
          <a:p>
            <a:r>
              <a:rPr lang="en-US" altLang="zh-TW" sz="800" dirty="0" smtClean="0">
                <a:latin typeface="Consolas" panose="020B0609020204030204" pitchFamily="49" charset="0"/>
              </a:rPr>
              <a:t>  </a:t>
            </a:r>
            <a:r>
              <a:rPr lang="en-US" altLang="zh-TW" sz="800" dirty="0"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latin typeface="Consolas" panose="020B0609020204030204" pitchFamily="49" charset="0"/>
              </a:rPr>
              <a:t>end_date</a:t>
            </a:r>
            <a:r>
              <a:rPr lang="en-US" altLang="zh-TW" sz="800" dirty="0">
                <a:latin typeface="Consolas" panose="020B0609020204030204" pitchFamily="49" charset="0"/>
              </a:rPr>
              <a:t>": "</a:t>
            </a:r>
            <a:r>
              <a:rPr lang="en-US" altLang="zh-TW" sz="800" dirty="0" smtClean="0">
                <a:latin typeface="Consolas" panose="020B0609020204030204" pitchFamily="49" charset="0"/>
              </a:rPr>
              <a:t>2020-01-25",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time_type</a:t>
            </a:r>
            <a:r>
              <a:rPr lang="en-US" altLang="zh-TW" sz="800" dirty="0">
                <a:latin typeface="Consolas" panose="020B0609020204030204" pitchFamily="49" charset="0"/>
              </a:rPr>
              <a:t>": </a:t>
            </a:r>
            <a:r>
              <a:rPr lang="en-US" altLang="zh-TW" sz="800" dirty="0" smtClean="0">
                <a:latin typeface="Consolas" panose="020B0609020204030204" pitchFamily="49" charset="0"/>
              </a:rPr>
              <a:t>"w",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user_info</a:t>
            </a:r>
            <a:r>
              <a:rPr lang="en-US" altLang="zh-TW" sz="800" dirty="0">
                <a:latin typeface="Consolas" panose="020B0609020204030204" pitchFamily="49" charset="0"/>
              </a:rPr>
              <a:t>": 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"G64167959": </a:t>
            </a:r>
            <a:r>
              <a:rPr lang="en-US" altLang="zh-TW" sz="800" dirty="0" smtClean="0">
                <a:latin typeface="Consolas" panose="020B0609020204030204" pitchFamily="49" charset="0"/>
              </a:rPr>
              <a:t>11,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  "G15784161": </a:t>
            </a:r>
            <a:r>
              <a:rPr lang="en-US" altLang="zh-TW" sz="800" dirty="0" smtClean="0">
                <a:latin typeface="Consolas" panose="020B0609020204030204" pitchFamily="49" charset="0"/>
              </a:rPr>
              <a:t>12,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  "G58665165": </a:t>
            </a:r>
            <a:r>
              <a:rPr lang="en-US" altLang="zh-TW" sz="800" dirty="0" smtClean="0">
                <a:latin typeface="Consolas" panose="020B0609020204030204" pitchFamily="49" charset="0"/>
              </a:rPr>
              <a:t>13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}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038272" y="1913227"/>
            <a:ext cx="1811714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"motivation": </a:t>
            </a:r>
            <a:r>
              <a:rPr lang="en-US" altLang="zh-TW" sz="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 dirty="0" smtClean="0">
                <a:latin typeface="Consolas" panose="020B0609020204030204" pitchFamily="49" charset="0"/>
              </a:rPr>
              <a:t>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"category": </a:t>
            </a:r>
            <a:r>
              <a:rPr lang="en-US" altLang="zh-TW" sz="800" dirty="0" smtClean="0">
                <a:latin typeface="Consolas" panose="020B0609020204030204" pitchFamily="49" charset="0"/>
              </a:rPr>
              <a:t>"lv1",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"name": </a:t>
            </a:r>
            <a:r>
              <a:rPr lang="en-US" altLang="zh-TW" sz="800" dirty="0" smtClean="0"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 smtClean="0">
                <a:latin typeface="Consolas" panose="020B0609020204030204" pitchFamily="49" charset="0"/>
              </a:rPr>
              <a:t>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hr</a:t>
            </a:r>
            <a:r>
              <a:rPr lang="en-US" altLang="zh-TW" sz="800" dirty="0">
                <a:latin typeface="Consolas" panose="020B0609020204030204" pitchFamily="49" charset="0"/>
              </a:rPr>
              <a:t>": </a:t>
            </a:r>
            <a:r>
              <a:rPr lang="en-US" altLang="zh-TW" sz="800" dirty="0" smtClean="0">
                <a:latin typeface="Consolas" panose="020B0609020204030204" pitchFamily="49" charset="0"/>
              </a:rPr>
              <a:t>7,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start_date</a:t>
            </a:r>
            <a:r>
              <a:rPr lang="en-US" altLang="zh-TW" sz="800" dirty="0">
                <a:latin typeface="Consolas" panose="020B0609020204030204" pitchFamily="49" charset="0"/>
              </a:rPr>
              <a:t>": "</a:t>
            </a:r>
            <a:r>
              <a:rPr lang="en-US" altLang="zh-TW" sz="800" dirty="0" smtClean="0">
                <a:latin typeface="Consolas" panose="020B0609020204030204" pitchFamily="49" charset="0"/>
              </a:rPr>
              <a:t>2020-02-01",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end_date</a:t>
            </a:r>
            <a:r>
              <a:rPr lang="en-US" altLang="zh-TW" sz="800" dirty="0">
                <a:latin typeface="Consolas" panose="020B0609020204030204" pitchFamily="49" charset="0"/>
              </a:rPr>
              <a:t>": "</a:t>
            </a:r>
            <a:r>
              <a:rPr lang="en-US" altLang="zh-TW" sz="800" dirty="0" smtClean="0">
                <a:latin typeface="Consolas" panose="020B0609020204030204" pitchFamily="49" charset="0"/>
              </a:rPr>
              <a:t>2020-02-29",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time_type</a:t>
            </a:r>
            <a:r>
              <a:rPr lang="en-US" altLang="zh-TW" sz="800" dirty="0">
                <a:latin typeface="Consolas" panose="020B0609020204030204" pitchFamily="49" charset="0"/>
              </a:rPr>
              <a:t>": </a:t>
            </a:r>
            <a:r>
              <a:rPr lang="en-US" altLang="zh-TW" sz="800" dirty="0" smtClean="0">
                <a:latin typeface="Consolas" panose="020B0609020204030204" pitchFamily="49" charset="0"/>
              </a:rPr>
              <a:t>"m",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user_info</a:t>
            </a:r>
            <a:r>
              <a:rPr lang="en-US" altLang="zh-TW" sz="800" dirty="0">
                <a:latin typeface="Consolas" panose="020B0609020204030204" pitchFamily="49" charset="0"/>
              </a:rPr>
              <a:t>": 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"G64167959": </a:t>
            </a:r>
            <a:r>
              <a:rPr lang="en-US" altLang="zh-TW" sz="800" dirty="0" smtClean="0">
                <a:latin typeface="Consolas" panose="020B0609020204030204" pitchFamily="49" charset="0"/>
              </a:rPr>
              <a:t>21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"G15784161": </a:t>
            </a:r>
            <a:r>
              <a:rPr lang="en-US" altLang="zh-TW" sz="800" dirty="0" smtClean="0">
                <a:latin typeface="Consolas" panose="020B0609020204030204" pitchFamily="49" charset="0"/>
              </a:rPr>
              <a:t>31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"G58665165": </a:t>
            </a:r>
            <a:r>
              <a:rPr lang="en-US" altLang="zh-TW" sz="800" dirty="0" smtClean="0">
                <a:latin typeface="Consolas" panose="020B0609020204030204" pitchFamily="49" charset="0"/>
              </a:rPr>
              <a:t>41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}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19682" y="3544442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...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81076" y="3510508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...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23692" y="3510508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...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2970" y="4585809"/>
            <a:ext cx="42301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 smtClean="0">
                <a:latin typeface="Consolas" panose="020B0609020204030204" pitchFamily="49" charset="0"/>
              </a:rPr>
              <a:t>{"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momo</a:t>
            </a:r>
            <a:r>
              <a:rPr lang="zh-TW" altLang="en-US" sz="900" dirty="0">
                <a:latin typeface="Consolas" panose="020B0609020204030204" pitchFamily="49" charset="0"/>
              </a:rPr>
              <a:t>專案</a:t>
            </a:r>
            <a:r>
              <a:rPr lang="en-US" altLang="zh-TW" sz="900" dirty="0" smtClean="0">
                <a:latin typeface="Consolas" panose="020B0609020204030204" pitchFamily="49" charset="0"/>
              </a:rPr>
              <a:t>": {"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vc</a:t>
            </a:r>
            <a:r>
              <a:rPr lang="en-US" altLang="zh-TW" sz="900" dirty="0" smtClean="0">
                <a:latin typeface="Consolas" panose="020B0609020204030204" pitchFamily="49" charset="0"/>
              </a:rPr>
              <a:t>": 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79</a:t>
            </a:r>
            <a:r>
              <a:rPr lang="en-US" altLang="zh-TW" sz="900" dirty="0" smtClean="0">
                <a:latin typeface="Consolas" panose="020B0609020204030204" pitchFamily="49" charset="0"/>
              </a:rPr>
              <a:t>, "uv":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900" dirty="0" smtClean="0">
                <a:latin typeface="Consolas" panose="020B0609020204030204" pitchFamily="49" charset="0"/>
              </a:rPr>
              <a:t>, 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all_vc</a:t>
            </a:r>
            <a:r>
              <a:rPr lang="en-US" altLang="zh-TW" sz="900" dirty="0" smtClean="0">
                <a:latin typeface="Consolas" panose="020B0609020204030204" pitchFamily="49" charset="0"/>
              </a:rPr>
              <a:t>": </a:t>
            </a:r>
            <a:r>
              <a:rPr lang="en-US" altLang="zh-TW" sz="9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135</a:t>
            </a:r>
            <a:r>
              <a:rPr lang="en-US" altLang="zh-TW" sz="900" dirty="0" smtClean="0">
                <a:latin typeface="Consolas" panose="020B0609020204030204" pitchFamily="49" charset="0"/>
              </a:rPr>
              <a:t>, 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all_uv</a:t>
            </a:r>
            <a:r>
              <a:rPr lang="en-US" altLang="zh-TW" sz="900" dirty="0" smtClean="0">
                <a:latin typeface="Consolas" panose="020B0609020204030204" pitchFamily="49" charset="0"/>
              </a:rPr>
              <a:t>": </a:t>
            </a:r>
            <a:r>
              <a:rPr lang="en-US" altLang="zh-TW" sz="9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900" dirty="0" smtClean="0">
                <a:latin typeface="Consolas" panose="020B0609020204030204" pitchFamily="49" charset="0"/>
              </a:rPr>
              <a:t>}}</a:t>
            </a:r>
            <a:endParaRPr lang="en-US" altLang="zh-TW" sz="900" dirty="0">
              <a:latin typeface="Consolas" panose="020B0609020204030204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892970" y="4123629"/>
            <a:ext cx="3026198" cy="2462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["</a:t>
            </a:r>
            <a:r>
              <a:rPr lang="en-US" altLang="zh-TW" sz="1000" dirty="0" smtClean="0">
                <a:latin typeface="Consolas" panose="020B0609020204030204" pitchFamily="49" charset="0"/>
              </a:rPr>
              <a:t>G64167959", "G15784161"]</a:t>
            </a:r>
            <a:endParaRPr lang="en-US" altLang="zh-TW" sz="10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3186668" y="3051722"/>
            <a:ext cx="804357" cy="2556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60420" y="3051721"/>
            <a:ext cx="911780" cy="2556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113607" y="3008402"/>
            <a:ext cx="963093" cy="428218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187739" y="3023849"/>
            <a:ext cx="1060661" cy="428218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5" name="笑臉 54"/>
          <p:cNvSpPr/>
          <p:nvPr/>
        </p:nvSpPr>
        <p:spPr bwMode="auto">
          <a:xfrm>
            <a:off x="464702" y="4855421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7321746" y="3056753"/>
            <a:ext cx="911780" cy="2556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7249065" y="3028881"/>
            <a:ext cx="1060661" cy="428218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72387" y="1571215"/>
            <a:ext cx="895053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74" name="直線單箭頭接點 73"/>
          <p:cNvCxnSpPr>
            <a:stCxn id="73" idx="2"/>
          </p:cNvCxnSpPr>
          <p:nvPr/>
        </p:nvCxnSpPr>
        <p:spPr bwMode="auto">
          <a:xfrm>
            <a:off x="1419914" y="1848214"/>
            <a:ext cx="1" cy="141001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75" name="矩形圖說文字 74"/>
          <p:cNvSpPr/>
          <p:nvPr/>
        </p:nvSpPr>
        <p:spPr bwMode="auto">
          <a:xfrm>
            <a:off x="3677129" y="4880108"/>
            <a:ext cx="728940" cy="640039"/>
          </a:xfrm>
          <a:prstGeom prst="wedgeRectCallout">
            <a:avLst>
              <a:gd name="adj1" fmla="val 31078"/>
              <a:gd name="adj2" fmla="val -6419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2+2+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11+12+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21+31</a:t>
            </a:r>
            <a:endParaRPr lang="zh-TW" altLang="en-US" sz="1000" dirty="0">
              <a:solidFill>
                <a:srgbClr val="FF000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76" name="矩形圖說文字 75"/>
          <p:cNvSpPr/>
          <p:nvPr/>
        </p:nvSpPr>
        <p:spPr bwMode="auto">
          <a:xfrm>
            <a:off x="5663699" y="4902068"/>
            <a:ext cx="1017377" cy="502478"/>
          </a:xfrm>
          <a:prstGeom prst="wedgeRectCallout">
            <a:avLst>
              <a:gd name="adj1" fmla="val -40860"/>
              <a:gd name="adj2" fmla="val -7442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2+2+2+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11+12+13+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21+31+41</a:t>
            </a:r>
            <a:endParaRPr lang="zh-TW" altLang="en-US" sz="1000" dirty="0">
              <a:solidFill>
                <a:srgbClr val="FF000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相對商品喜好 圖表分析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cxnSp>
        <p:nvCxnSpPr>
          <p:cNvPr id="131" name="直線單箭頭接點 130"/>
          <p:cNvCxnSpPr>
            <a:stCxn id="164" idx="2"/>
            <a:endCxn id="47" idx="0"/>
          </p:cNvCxnSpPr>
          <p:nvPr/>
        </p:nvCxnSpPr>
        <p:spPr bwMode="auto">
          <a:xfrm>
            <a:off x="1477540" y="3700603"/>
            <a:ext cx="0" cy="38388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48" name="文字方塊 147"/>
          <p:cNvSpPr txBox="1"/>
          <p:nvPr/>
        </p:nvSpPr>
        <p:spPr>
          <a:xfrm>
            <a:off x="1877036" y="2441384"/>
            <a:ext cx="1188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展開的 </a:t>
            </a:r>
            <a:r>
              <a:rPr lang="en-US" altLang="zh-TW" dirty="0"/>
              <a:t>lv1_list</a:t>
            </a:r>
            <a:endParaRPr lang="zh-TW" altLang="en-US" dirty="0"/>
          </a:p>
        </p:txBody>
      </p:sp>
      <p:cxnSp>
        <p:nvCxnSpPr>
          <p:cNvPr id="149" name="直線單箭頭接點 148"/>
          <p:cNvCxnSpPr>
            <a:stCxn id="148" idx="2"/>
            <a:endCxn id="164" idx="0"/>
          </p:cNvCxnSpPr>
          <p:nvPr/>
        </p:nvCxnSpPr>
        <p:spPr bwMode="auto">
          <a:xfrm flipH="1">
            <a:off x="1477540" y="2718383"/>
            <a:ext cx="993496" cy="26222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4" name="圓角矩形 163"/>
          <p:cNvSpPr/>
          <p:nvPr/>
        </p:nvSpPr>
        <p:spPr bwMode="auto">
          <a:xfrm>
            <a:off x="397540" y="298060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47" idx="2"/>
            <a:endCxn id="46" idx="0"/>
          </p:cNvCxnSpPr>
          <p:nvPr/>
        </p:nvCxnSpPr>
        <p:spPr bwMode="auto">
          <a:xfrm>
            <a:off x="1477540" y="4804485"/>
            <a:ext cx="0" cy="38388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0" name="笑臉 29"/>
          <p:cNvSpPr/>
          <p:nvPr/>
        </p:nvSpPr>
        <p:spPr bwMode="auto">
          <a:xfrm>
            <a:off x="477328" y="3051927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575" y="2070236"/>
            <a:ext cx="1597360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人數</a:t>
            </a:r>
          </a:p>
          <a:p>
            <a:r>
              <a:rPr lang="en-US" altLang="zh-TW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ppl_wnb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加權</a:t>
            </a:r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人數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all_ppl_nb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全部人數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34" name="直線單箭頭接點 33"/>
          <p:cNvCxnSpPr>
            <a:stCxn id="11" idx="2"/>
            <a:endCxn id="164" idx="0"/>
          </p:cNvCxnSpPr>
          <p:nvPr/>
        </p:nvCxnSpPr>
        <p:spPr bwMode="auto">
          <a:xfrm>
            <a:off x="939255" y="2716567"/>
            <a:ext cx="538285" cy="26403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3321934" y="2208003"/>
            <a:ext cx="5040000" cy="3693319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感興趣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1"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"all":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"anatomy": [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name": "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修繕裝潢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3.14, "average": 2.11,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name": "</a:t>
            </a:r>
            <a:r>
              <a:rPr lang="en-US" altLang="zh-TW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"index":2.62, "average":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1.32,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2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{"name":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1.35, "average": 0.25,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3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...</a:t>
            </a:r>
          </a:p>
          <a:p>
            <a:r>
              <a:rPr kumimoji="1"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},</a:t>
            </a:r>
            <a:endParaRPr kumimoji="1"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"anatomy":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{"name": "</a:t>
            </a:r>
            <a:r>
              <a:rPr lang="en-US" altLang="zh-TW" sz="9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xx, "average": xx, "rank": 1},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name":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xx, "</a:t>
            </a:r>
            <a:r>
              <a:rPr lang="en-US" altLang="zh-TW" sz="9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average":xx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"rank": 2},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},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...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},</a:t>
            </a:r>
            <a:endParaRPr kumimoji="1"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考慮購買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...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完成購買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...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1"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32598" y="4709831"/>
            <a:ext cx="24709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計算公式：</a:t>
            </a:r>
            <a:endParaRPr lang="en-US" altLang="zh-TW" sz="14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= </a:t>
            </a:r>
            <a:r>
              <a:rPr lang="en-US" altLang="zh-TW" sz="14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r>
              <a:rPr lang="en-US" altLang="zh-TW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4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endParaRPr lang="en-US" altLang="zh-TW" sz="14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= </a:t>
            </a:r>
            <a:r>
              <a:rPr lang="en-US" altLang="zh-TW" sz="14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all_uv</a:t>
            </a:r>
            <a:r>
              <a:rPr lang="en-US" altLang="zh-TW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4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all_ppl_nb</a:t>
            </a:r>
            <a:endParaRPr lang="zh-TW" altLang="en-US" sz="1400" dirty="0">
              <a:solidFill>
                <a:srgbClr val="0000FF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18" name="右大括弧 17"/>
          <p:cNvSpPr/>
          <p:nvPr/>
        </p:nvSpPr>
        <p:spPr bwMode="auto">
          <a:xfrm>
            <a:off x="7249065" y="2577620"/>
            <a:ext cx="129540" cy="565813"/>
          </a:xfrm>
          <a:prstGeom prst="rightBrac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13835" y="2683124"/>
            <a:ext cx="188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根據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的值由大到小</a:t>
            </a:r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排序， 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並加入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</a:t>
            </a:r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由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開始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46" name="圓角矩形 45"/>
          <p:cNvSpPr/>
          <p:nvPr/>
        </p:nvSpPr>
        <p:spPr bwMode="auto">
          <a:xfrm>
            <a:off x="397540" y="5188367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從</a:t>
            </a:r>
            <a:r>
              <a:rPr lang="en-US" altLang="zh-TW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Cache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組合結果儲存到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DB_TBL_ANALYSIS_USER 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圓角矩形 46"/>
          <p:cNvSpPr/>
          <p:nvPr/>
        </p:nvSpPr>
        <p:spPr bwMode="auto">
          <a:xfrm>
            <a:off x="397540" y="4084485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拆解各類別的結果並存到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DB_TBL_ANALYSIS_CACHE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相對商品喜好 圖表分析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拆</a:t>
            </a:r>
            <a:r>
              <a:rPr lang="zh-TW" altLang="en-US" sz="24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解＆儲存到</a:t>
            </a:r>
            <a:r>
              <a:rPr lang="en-US" altLang="zh-TW" sz="24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Cache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38" name="矩形 37"/>
          <p:cNvSpPr/>
          <p:nvPr/>
        </p:nvSpPr>
        <p:spPr>
          <a:xfrm>
            <a:off x="3321934" y="2208003"/>
            <a:ext cx="5040000" cy="4247317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感興趣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1"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"all":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"anatomy": [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name": "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修繕裝潢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3.14, "average": 2.11,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name": "</a:t>
            </a:r>
            <a:r>
              <a:rPr lang="en-US" altLang="zh-TW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"index":2.62, "average":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1.32,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2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{"name":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1.35, "average": 0.25,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3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...</a:t>
            </a:r>
          </a:p>
          <a:p>
            <a:r>
              <a:rPr kumimoji="1"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考慮購買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all": 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"anatomy": [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{"name": "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修繕裝潢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3.14, "average": 2.11,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1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"</a:t>
            </a:r>
            <a:r>
              <a:rPr lang="en-US" altLang="zh-TW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"index":2.62, "average":1.32,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2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{"name": "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1.35, "average": 0.25,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3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...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完成購買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"all": 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"anatomy": [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{"name": "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修繕裝潢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3.14, "average": 2.11,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1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"</a:t>
            </a:r>
            <a:r>
              <a:rPr lang="en-US" altLang="zh-TW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"index":2.62, "average":1.32,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2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{"name": "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1.35, "average": 0.25,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3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...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1"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右大括弧 17"/>
          <p:cNvSpPr/>
          <p:nvPr/>
        </p:nvSpPr>
        <p:spPr bwMode="auto">
          <a:xfrm>
            <a:off x="7249065" y="2577620"/>
            <a:ext cx="129540" cy="565813"/>
          </a:xfrm>
          <a:prstGeom prst="rightBrac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13835" y="2683124"/>
            <a:ext cx="188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根據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的值由大到小</a:t>
            </a:r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排序， 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並加入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</a:t>
            </a:r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由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開始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21934" y="1795654"/>
            <a:ext cx="1973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拆解出來的其中的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1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筆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("all")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；</a:t>
            </a:r>
            <a:endParaRPr lang="en-US" altLang="zh-TW" sz="1000" dirty="0" smtClean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還有其他 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32 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筆 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LV1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33" name="直線單箭頭接點 32"/>
          <p:cNvCxnSpPr>
            <a:stCxn id="37" idx="2"/>
            <a:endCxn id="45" idx="0"/>
          </p:cNvCxnSpPr>
          <p:nvPr/>
        </p:nvCxnSpPr>
        <p:spPr bwMode="auto">
          <a:xfrm>
            <a:off x="1477540" y="3700603"/>
            <a:ext cx="0" cy="38388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1877036" y="2441384"/>
            <a:ext cx="1188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展開的 </a:t>
            </a:r>
            <a:r>
              <a:rPr lang="en-US" altLang="zh-TW" dirty="0"/>
              <a:t>lv1_list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stCxn id="35" idx="2"/>
            <a:endCxn id="37" idx="0"/>
          </p:cNvCxnSpPr>
          <p:nvPr/>
        </p:nvCxnSpPr>
        <p:spPr bwMode="auto">
          <a:xfrm flipH="1">
            <a:off x="1477540" y="2718383"/>
            <a:ext cx="993496" cy="26222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7" name="圓角矩形 36"/>
          <p:cNvSpPr/>
          <p:nvPr/>
        </p:nvSpPr>
        <p:spPr bwMode="auto">
          <a:xfrm>
            <a:off x="397540" y="298060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直線單箭頭接點 38"/>
          <p:cNvCxnSpPr>
            <a:stCxn id="45" idx="2"/>
            <a:endCxn id="43" idx="0"/>
          </p:cNvCxnSpPr>
          <p:nvPr/>
        </p:nvCxnSpPr>
        <p:spPr bwMode="auto">
          <a:xfrm>
            <a:off x="1477540" y="4804485"/>
            <a:ext cx="0" cy="38388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140575" y="2070236"/>
            <a:ext cx="1597360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人數</a:t>
            </a:r>
          </a:p>
          <a:p>
            <a:r>
              <a:rPr lang="en-US" altLang="zh-TW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ppl_wnb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加權</a:t>
            </a:r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人數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all_ppl_nb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全部人數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42" name="直線單箭頭接點 41"/>
          <p:cNvCxnSpPr>
            <a:stCxn id="41" idx="2"/>
            <a:endCxn id="37" idx="0"/>
          </p:cNvCxnSpPr>
          <p:nvPr/>
        </p:nvCxnSpPr>
        <p:spPr bwMode="auto">
          <a:xfrm>
            <a:off x="939255" y="2716567"/>
            <a:ext cx="538285" cy="26403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3" name="圓角矩形 42"/>
          <p:cNvSpPr/>
          <p:nvPr/>
        </p:nvSpPr>
        <p:spPr bwMode="auto">
          <a:xfrm>
            <a:off x="397540" y="5188367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從</a:t>
            </a:r>
            <a:r>
              <a:rPr lang="en-US" altLang="zh-TW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Cache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組合結果儲存到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DB_TBL_ANALYSIS_USER 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圓角矩形 44"/>
          <p:cNvSpPr/>
          <p:nvPr/>
        </p:nvSpPr>
        <p:spPr bwMode="auto">
          <a:xfrm>
            <a:off x="397540" y="4084485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拆解各類別的結果並存到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DB_TBL_ANALYSIS_CACHE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笑臉 39"/>
          <p:cNvSpPr/>
          <p:nvPr/>
        </p:nvSpPr>
        <p:spPr bwMode="auto">
          <a:xfrm>
            <a:off x="2319088" y="4151661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7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</a:t>
            </a:r>
            <a:r>
              <a:rPr lang="zh-TW" altLang="en-US" sz="2800" dirty="0" smtClean="0"/>
              <a:t>喜好 內部報表</a:t>
            </a:r>
            <a:endParaRPr lang="zh-TW" altLang="en-US" sz="2800" dirty="0"/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非同步下載流程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241141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458692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6732271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1136037" y="162877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2145" y="163044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5114" y="1628775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Trigger/Worker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12508" y="1628775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 bwMode="auto">
          <a:xfrm>
            <a:off x="889317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>
            <a:off x="25082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2599168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insight/</a:t>
            </a:r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trigger_download_product_category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12723" y="4283085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DownloadProductCategory.execute_internal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cxnSp>
        <p:nvCxnSpPr>
          <p:cNvPr id="33" name="直線單箭頭接點 32"/>
          <p:cNvCxnSpPr>
            <a:stCxn id="45" idx="3"/>
            <a:endCxn id="26" idx="1"/>
          </p:cNvCxnSpPr>
          <p:nvPr/>
        </p:nvCxnSpPr>
        <p:spPr bwMode="auto">
          <a:xfrm>
            <a:off x="2230962" y="2550557"/>
            <a:ext cx="3682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字方塊 36"/>
          <p:cNvSpPr txBox="1"/>
          <p:nvPr/>
        </p:nvSpPr>
        <p:spPr>
          <a:xfrm>
            <a:off x="4760071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ProductDownloadTrigger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product_category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38" name="流程圖: 磁碟 37"/>
          <p:cNvSpPr/>
          <p:nvPr/>
        </p:nvSpPr>
        <p:spPr bwMode="auto">
          <a:xfrm>
            <a:off x="4759124" y="3155173"/>
            <a:ext cx="1800947" cy="62567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/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DB_TBL_DOWNLOAD_USER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759124" y="4275457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DownloadProductCategoryTask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celery.Task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直線單箭頭接點 43"/>
          <p:cNvCxnSpPr>
            <a:stCxn id="26" idx="3"/>
            <a:endCxn id="37" idx="1"/>
          </p:cNvCxnSpPr>
          <p:nvPr/>
        </p:nvCxnSpPr>
        <p:spPr bwMode="auto">
          <a:xfrm>
            <a:off x="4399168" y="2550557"/>
            <a:ext cx="3609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37" idx="2"/>
            <a:endCxn id="38" idx="1"/>
          </p:cNvCxnSpPr>
          <p:nvPr/>
        </p:nvCxnSpPr>
        <p:spPr bwMode="auto">
          <a:xfrm flipH="1">
            <a:off x="5659598" y="2750612"/>
            <a:ext cx="473" cy="40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流程圖: 磁碟 57"/>
          <p:cNvSpPr/>
          <p:nvPr/>
        </p:nvSpPr>
        <p:spPr bwMode="auto">
          <a:xfrm>
            <a:off x="6912723" y="4931793"/>
            <a:ext cx="1800947" cy="411479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 eaLnBrk="1" hangingPunct="1"/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9" name="直線單箭頭接點 58"/>
          <p:cNvCxnSpPr>
            <a:stCxn id="58" idx="1"/>
            <a:endCxn id="31" idx="2"/>
          </p:cNvCxnSpPr>
          <p:nvPr/>
        </p:nvCxnSpPr>
        <p:spPr bwMode="auto">
          <a:xfrm flipH="1" flipV="1">
            <a:off x="7812723" y="4683195"/>
            <a:ext cx="474" cy="248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41" idx="3"/>
            <a:endCxn id="31" idx="1"/>
          </p:cNvCxnSpPr>
          <p:nvPr/>
        </p:nvCxnSpPr>
        <p:spPr bwMode="auto">
          <a:xfrm>
            <a:off x="6559124" y="4475512"/>
            <a:ext cx="353599" cy="7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41" idx="0"/>
            <a:endCxn id="38" idx="3"/>
          </p:cNvCxnSpPr>
          <p:nvPr/>
        </p:nvCxnSpPr>
        <p:spPr bwMode="auto">
          <a:xfrm flipV="1">
            <a:off x="5659124" y="3780843"/>
            <a:ext cx="474" cy="494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文字方塊 73"/>
          <p:cNvSpPr txBox="1"/>
          <p:nvPr/>
        </p:nvSpPr>
        <p:spPr>
          <a:xfrm>
            <a:off x="4763280" y="209859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763280" y="403060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118096" y="2657505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1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410894" y="4640351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2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566739" y="2764452"/>
            <a:ext cx="162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/insight/api.py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10277" y="2754154"/>
            <a:ext cx="2132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/insight/models/product_utils.py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18329" y="4683195"/>
            <a:ext cx="2392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/insight/workers/anal_product/task.py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61013" y="3956597"/>
            <a:ext cx="2382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5" y="1997957"/>
            <a:ext cx="1829297" cy="1105200"/>
          </a:xfrm>
          <a:prstGeom prst="rect">
            <a:avLst/>
          </a:prstGeom>
        </p:spPr>
      </p:pic>
      <p:sp>
        <p:nvSpPr>
          <p:cNvPr id="40" name="笑臉 39"/>
          <p:cNvSpPr/>
          <p:nvPr/>
        </p:nvSpPr>
        <p:spPr bwMode="auto">
          <a:xfrm>
            <a:off x="8453056" y="4494492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25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</a:t>
            </a:r>
            <a:r>
              <a:rPr lang="zh-TW" altLang="en-US" sz="2800" dirty="0" smtClean="0"/>
              <a:t>喜好 內部報表</a:t>
            </a:r>
            <a:endParaRPr lang="zh-TW" altLang="en-US" sz="2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2364943" y="295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62023" y="3679244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2364943" y="403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lv4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3354943" y="3679244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圓角矩形 121"/>
          <p:cNvSpPr/>
          <p:nvPr/>
        </p:nvSpPr>
        <p:spPr bwMode="auto">
          <a:xfrm>
            <a:off x="4965943" y="363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匯出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，將路徑儲存到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DB_TBL_DOWNLOADS_FILE_CACHE</a:t>
            </a:r>
            <a:endParaRPr lang="en-US" altLang="zh-TW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直線單箭頭接點 125"/>
          <p:cNvCxnSpPr>
            <a:stCxn id="69" idx="3"/>
            <a:endCxn id="164" idx="1"/>
          </p:cNvCxnSpPr>
          <p:nvPr/>
        </p:nvCxnSpPr>
        <p:spPr bwMode="auto">
          <a:xfrm flipV="1">
            <a:off x="4344943" y="2869544"/>
            <a:ext cx="621000" cy="15297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 bwMode="auto">
          <a:xfrm>
            <a:off x="4965943" y="471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將路徑儲存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DB_TBL_DOWNLOADS_USER</a:t>
            </a:r>
          </a:p>
        </p:txBody>
      </p:sp>
      <p:cxnSp>
        <p:nvCxnSpPr>
          <p:cNvPr id="131" name="直線單箭頭接點 130"/>
          <p:cNvCxnSpPr>
            <a:stCxn id="122" idx="2"/>
            <a:endCxn id="129" idx="0"/>
          </p:cNvCxnSpPr>
          <p:nvPr/>
        </p:nvCxnSpPr>
        <p:spPr bwMode="auto">
          <a:xfrm>
            <a:off x="6045943" y="4350263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2270370" y="2257482"/>
            <a:ext cx="1011880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945952" y="5170188"/>
            <a:ext cx="817981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>
            <a:off x="2776310" y="2719147"/>
            <a:ext cx="578633" cy="24009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3354943" y="4759244"/>
            <a:ext cx="0" cy="4109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4" name="圓角矩形 163"/>
          <p:cNvSpPr/>
          <p:nvPr/>
        </p:nvSpPr>
        <p:spPr bwMode="auto">
          <a:xfrm>
            <a:off x="4965943" y="2509544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164" idx="2"/>
            <a:endCxn id="122" idx="0"/>
          </p:cNvCxnSpPr>
          <p:nvPr/>
        </p:nvCxnSpPr>
        <p:spPr bwMode="auto">
          <a:xfrm>
            <a:off x="6045943" y="3229544"/>
            <a:ext cx="0" cy="4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77" name="圓角矩形 176"/>
          <p:cNvSpPr/>
          <p:nvPr/>
        </p:nvSpPr>
        <p:spPr bwMode="auto">
          <a:xfrm>
            <a:off x="1862024" y="1866529"/>
            <a:ext cx="5773607" cy="3670915"/>
          </a:xfrm>
          <a:prstGeom prst="roundRect">
            <a:avLst>
              <a:gd name="adj" fmla="val 518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grpSp>
        <p:nvGrpSpPr>
          <p:cNvPr id="183" name="群組 182"/>
          <p:cNvGrpSpPr/>
          <p:nvPr/>
        </p:nvGrpSpPr>
        <p:grpSpPr>
          <a:xfrm>
            <a:off x="2361356" y="1727625"/>
            <a:ext cx="3361264" cy="288000"/>
            <a:chOff x="3245276" y="1519248"/>
            <a:chExt cx="4374178" cy="288000"/>
          </a:xfrm>
        </p:grpSpPr>
        <p:sp>
          <p:nvSpPr>
            <p:cNvPr id="185" name="手繪多邊形 184"/>
            <p:cNvSpPr/>
            <p:nvPr/>
          </p:nvSpPr>
          <p:spPr>
            <a:xfrm>
              <a:off x="3245276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感興趣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6" name="手繪多邊形 185"/>
            <p:cNvSpPr/>
            <p:nvPr/>
          </p:nvSpPr>
          <p:spPr>
            <a:xfrm>
              <a:off x="4892365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考慮購買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7" name="手繪多邊形 186"/>
            <p:cNvSpPr/>
            <p:nvPr/>
          </p:nvSpPr>
          <p:spPr>
            <a:xfrm>
              <a:off x="6539454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完成購買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0" name="直線單箭頭接點 189"/>
          <p:cNvCxnSpPr>
            <a:stCxn id="199" idx="2"/>
            <a:endCxn id="9" idx="0"/>
          </p:cNvCxnSpPr>
          <p:nvPr/>
        </p:nvCxnSpPr>
        <p:spPr bwMode="auto">
          <a:xfrm flipH="1">
            <a:off x="3354943" y="2128314"/>
            <a:ext cx="708608" cy="83093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99" name="右中括弧 198"/>
          <p:cNvSpPr/>
          <p:nvPr/>
        </p:nvSpPr>
        <p:spPr bwMode="auto">
          <a:xfrm rot="5400000">
            <a:off x="4005850" y="282004"/>
            <a:ext cx="115402" cy="3577218"/>
          </a:xfrm>
          <a:prstGeom prst="rightBracket">
            <a:avLst/>
          </a:prstGeom>
          <a:noFill/>
          <a:ln w="12700" cap="flat" cmpd="sng" algn="ctr">
            <a:solidFill>
              <a:srgbClr val="12B3C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834216" y="5792791"/>
          <a:ext cx="7200000" cy="728217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1894879000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4049480324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1175459593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525601955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99403797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3936046236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367310816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711559150"/>
                    </a:ext>
                  </a:extLst>
                </a:gridCol>
              </a:tblGrid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動機程度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LV4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平均瀏覽次數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3167930"/>
                  </a:ext>
                </a:extLst>
              </a:tr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已購買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居家生活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用品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衛浴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衛生紙品類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15179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834216" y="54850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內部版</a:t>
            </a:r>
            <a:endParaRPr kumimoji="0" lang="zh-TW" altLang="en-US" sz="1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58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商品分析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sz="1800" dirty="0" smtClean="0"/>
              <a:t>感興趣商品</a:t>
            </a:r>
            <a:endParaRPr lang="en-US" altLang="zh-TW" sz="1800" dirty="0" smtClean="0"/>
          </a:p>
          <a:p>
            <a:pPr lvl="1"/>
            <a:r>
              <a:rPr lang="zh-TW" altLang="en-US" sz="1600" dirty="0" smtClean="0"/>
              <a:t>圖表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內部報表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外部報表</a:t>
            </a:r>
            <a:endParaRPr lang="en-US" altLang="zh-TW" sz="1600" dirty="0" smtClean="0"/>
          </a:p>
          <a:p>
            <a:r>
              <a:rPr lang="zh-TW" altLang="en-US" sz="1800" dirty="0" smtClean="0"/>
              <a:t>相對商品喜好</a:t>
            </a:r>
            <a:endParaRPr lang="en-US" altLang="zh-TW" sz="1800" dirty="0" smtClean="0"/>
          </a:p>
          <a:p>
            <a:pPr lvl="1"/>
            <a:r>
              <a:rPr lang="zh-TW" altLang="en-US" sz="1600" dirty="0"/>
              <a:t>圖表</a:t>
            </a:r>
            <a:endParaRPr lang="en-US" altLang="zh-TW" sz="1600" dirty="0"/>
          </a:p>
          <a:p>
            <a:pPr lvl="1"/>
            <a:r>
              <a:rPr lang="zh-TW" altLang="en-US" sz="1600" dirty="0"/>
              <a:t>內部報表</a:t>
            </a:r>
            <a:r>
              <a:rPr lang="en-US" altLang="zh-TW" sz="1600" dirty="0"/>
              <a:t>/</a:t>
            </a:r>
            <a:r>
              <a:rPr lang="zh-TW" altLang="en-US" sz="1600" dirty="0"/>
              <a:t>外部</a:t>
            </a:r>
            <a:r>
              <a:rPr lang="zh-TW" altLang="en-US" sz="1600" dirty="0" smtClean="0"/>
              <a:t>報表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同「感興趣商品」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r>
              <a:rPr lang="zh-TW" altLang="en-US" sz="1800" dirty="0" smtClean="0"/>
              <a:t>品牌偏好</a:t>
            </a:r>
            <a:endParaRPr lang="en-US" altLang="zh-TW" sz="1800" dirty="0" smtClean="0"/>
          </a:p>
          <a:p>
            <a:pPr lvl="1"/>
            <a:r>
              <a:rPr lang="zh-TW" altLang="en-US" sz="1600" dirty="0" smtClean="0"/>
              <a:t>圖表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內部報表</a:t>
            </a:r>
            <a:r>
              <a:rPr lang="en-US" altLang="zh-TW" sz="1600" dirty="0" smtClean="0"/>
              <a:t>/</a:t>
            </a:r>
            <a:r>
              <a:rPr lang="zh-TW" altLang="en-US" sz="1600" dirty="0"/>
              <a:t>外部報表</a:t>
            </a:r>
            <a:endParaRPr lang="en-US" altLang="zh-TW" sz="1600" dirty="0" smtClean="0"/>
          </a:p>
          <a:p>
            <a:r>
              <a:rPr lang="zh-TW" altLang="en-US" sz="1800" dirty="0" smtClean="0"/>
              <a:t>商品消費趨勢</a:t>
            </a:r>
            <a:endParaRPr lang="en-US" altLang="zh-TW" sz="1800" dirty="0" smtClean="0"/>
          </a:p>
          <a:p>
            <a:pPr lvl="1"/>
            <a:r>
              <a:rPr lang="zh-TW" altLang="en-US" sz="1600" dirty="0" smtClean="0"/>
              <a:t>圖表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內部</a:t>
            </a:r>
            <a:r>
              <a:rPr lang="zh-TW" altLang="en-US" sz="1600" dirty="0" smtClean="0"/>
              <a:t>報表</a:t>
            </a:r>
            <a:endParaRPr lang="en-US" altLang="zh-TW" sz="16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4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</a:t>
            </a:r>
            <a:r>
              <a:rPr lang="zh-TW" altLang="en-US" sz="2800" dirty="0" smtClean="0"/>
              <a:t>喜好 內部報表</a:t>
            </a:r>
            <a:endParaRPr lang="zh-TW" altLang="en-US" sz="2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28" name="圓角矩形 27"/>
          <p:cNvSpPr/>
          <p:nvPr/>
        </p:nvSpPr>
        <p:spPr bwMode="auto">
          <a:xfrm>
            <a:off x="1393672" y="1920441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5738919" y="1920441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3132" y="3016722"/>
            <a:ext cx="2701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{"term": 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{"category": </a:t>
            </a:r>
            <a:r>
              <a:rPr lang="en-US" altLang="zh-TW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"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lv4"}}}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1113132" y="2770501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只需要拿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lv4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70400" y="2985444"/>
            <a:ext cx="424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 smtClean="0">
                <a:latin typeface="Consolas" panose="020B0609020204030204" pitchFamily="49" charset="0"/>
              </a:rPr>
              <a:t>motivation:0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{"</a:t>
            </a:r>
            <a:r>
              <a:rPr lang="zh-TW" altLang="en-US" sz="900" dirty="0"/>
              <a:t>修繕</a:t>
            </a:r>
            <a:r>
              <a:rPr lang="zh-TW" altLang="en-US" sz="900" dirty="0" smtClean="0"/>
              <a:t>裝潢</a:t>
            </a:r>
            <a:r>
              <a:rPr lang="en-US" altLang="zh-TW" sz="900" dirty="0" smtClean="0"/>
              <a:t>||</a:t>
            </a:r>
            <a:r>
              <a:rPr lang="zh-TW" altLang="en-US" sz="900" dirty="0" smtClean="0"/>
              <a:t>地板壁</a:t>
            </a:r>
            <a:r>
              <a:rPr lang="en-US" altLang="zh-TW" sz="900" dirty="0" smtClean="0"/>
              <a:t>||</a:t>
            </a:r>
            <a:r>
              <a:rPr lang="zh-TW" altLang="en-US" sz="900" dirty="0" smtClean="0"/>
              <a:t>牆</a:t>
            </a:r>
            <a:r>
              <a:rPr lang="zh-TW" altLang="en-US" sz="900" dirty="0"/>
              <a:t>面</a:t>
            </a:r>
            <a:r>
              <a:rPr lang="zh-TW" altLang="en-US" sz="900" dirty="0" smtClean="0"/>
              <a:t>裝飾</a:t>
            </a:r>
            <a:r>
              <a:rPr lang="en-US" altLang="zh-TW" sz="900" dirty="0" smtClean="0"/>
              <a:t>||</a:t>
            </a:r>
            <a:r>
              <a:rPr lang="zh-TW" altLang="en-US" sz="900" dirty="0" smtClean="0"/>
              <a:t>吸</a:t>
            </a:r>
            <a:r>
              <a:rPr lang="zh-TW" altLang="en-US" sz="900" dirty="0"/>
              <a:t>音</a:t>
            </a:r>
            <a:r>
              <a:rPr lang="zh-TW" altLang="en-US" sz="900" dirty="0" smtClean="0"/>
              <a:t>壁板</a:t>
            </a:r>
            <a:r>
              <a:rPr lang="en-US" altLang="zh-TW" sz="900" dirty="0" smtClean="0">
                <a:latin typeface="Consolas" panose="020B0609020204030204" pitchFamily="49" charset="0"/>
              </a:rPr>
              <a:t>": {"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vc</a:t>
            </a:r>
            <a:r>
              <a:rPr lang="en-US" altLang="zh-TW" sz="900" dirty="0" smtClean="0">
                <a:latin typeface="Consolas" panose="020B0609020204030204" pitchFamily="49" charset="0"/>
              </a:rPr>
              <a:t>": 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79</a:t>
            </a:r>
            <a:r>
              <a:rPr lang="en-US" altLang="zh-TW" sz="900" dirty="0" smtClean="0">
                <a:latin typeface="Consolas" panose="020B0609020204030204" pitchFamily="49" charset="0"/>
              </a:rPr>
              <a:t>, "uv":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2, "</a:t>
            </a:r>
            <a:r>
              <a:rPr lang="en-US" altLang="zh-TW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wuv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": 3</a:t>
            </a:r>
            <a:r>
              <a:rPr lang="en-US" altLang="zh-TW" sz="900" dirty="0" smtClean="0">
                <a:latin typeface="Consolas" panose="020B0609020204030204" pitchFamily="49" charset="0"/>
              </a:rPr>
              <a:t>}}</a:t>
            </a:r>
            <a:endParaRPr lang="en-US" altLang="zh-TW" sz="900" dirty="0">
              <a:latin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31221" y="3278332"/>
            <a:ext cx="2727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zh-TW" altLang="en-US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計算公式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wuv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ppl_wnb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endParaRPr lang="zh-TW" altLang="en-US" sz="11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90057" y="3980452"/>
            <a:ext cx="229772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 smtClean="0">
                <a:latin typeface="Consolas" panose="020B0609020204030204" pitchFamily="49" charset="0"/>
              </a:rPr>
              <a:t>[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{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zh-TW" altLang="en-US" sz="900" dirty="0" smtClean="0">
                <a:latin typeface="Consolas" panose="020B0609020204030204" pitchFamily="49" charset="0"/>
              </a:rPr>
              <a:t>動機程度</a:t>
            </a:r>
            <a:r>
              <a:rPr lang="en-US" altLang="zh-TW" sz="900" dirty="0" smtClean="0">
                <a:latin typeface="Consolas" panose="020B0609020204030204" pitchFamily="49" charset="0"/>
              </a:rPr>
              <a:t>": "</a:t>
            </a:r>
            <a:r>
              <a:rPr lang="zh-TW" altLang="en-US" sz="900" dirty="0" smtClean="0">
                <a:latin typeface="Consolas" panose="020B0609020204030204" pitchFamily="49" charset="0"/>
              </a:rPr>
              <a:t>感興趣</a:t>
            </a:r>
            <a:r>
              <a:rPr lang="en-US" altLang="zh-TW" sz="900" dirty="0" smtClean="0">
                <a:latin typeface="Consolas" panose="020B0609020204030204" pitchFamily="49" charset="0"/>
              </a:rPr>
              <a:t>",  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zh-TW" altLang="en-US" sz="900" dirty="0">
                <a:latin typeface="Consolas" panose="020B0609020204030204" pitchFamily="49" charset="0"/>
              </a:rPr>
              <a:t>商品類別</a:t>
            </a:r>
            <a:r>
              <a:rPr lang="en-US" altLang="zh-TW" sz="900" dirty="0">
                <a:latin typeface="Consolas" panose="020B0609020204030204" pitchFamily="49" charset="0"/>
              </a:rPr>
              <a:t>LV1": </a:t>
            </a:r>
            <a:r>
              <a:rPr lang="en-US" altLang="zh-TW" sz="900" dirty="0" smtClean="0">
                <a:latin typeface="Consolas" panose="020B0609020204030204" pitchFamily="49" charset="0"/>
              </a:rPr>
              <a:t>"</a:t>
            </a:r>
            <a:r>
              <a:rPr lang="zh-TW" altLang="en-US" sz="900" dirty="0"/>
              <a:t>修繕裝潢</a:t>
            </a:r>
            <a:r>
              <a:rPr lang="en-US" altLang="zh-TW" sz="900" dirty="0" smtClean="0">
                <a:latin typeface="Consolas" panose="020B0609020204030204" pitchFamily="49" charset="0"/>
              </a:rPr>
              <a:t>", 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</a:rPr>
              <a:t>  </a:t>
            </a:r>
            <a:r>
              <a:rPr lang="en-US" altLang="zh-TW" sz="900" dirty="0" smtClean="0">
                <a:latin typeface="Consolas" panose="020B0609020204030204" pitchFamily="49" charset="0"/>
              </a:rPr>
              <a:t>  "</a:t>
            </a:r>
            <a:r>
              <a:rPr lang="zh-TW" altLang="en-US" sz="900" dirty="0">
                <a:latin typeface="Consolas" panose="020B0609020204030204" pitchFamily="49" charset="0"/>
              </a:rPr>
              <a:t>商品類別</a:t>
            </a:r>
            <a:r>
              <a:rPr lang="en-US" altLang="zh-TW" sz="900" dirty="0">
                <a:latin typeface="Consolas" panose="020B0609020204030204" pitchFamily="49" charset="0"/>
              </a:rPr>
              <a:t>LV2": </a:t>
            </a:r>
            <a:r>
              <a:rPr lang="en-US" altLang="zh-TW" sz="900" dirty="0" smtClean="0">
                <a:latin typeface="Consolas" panose="020B0609020204030204" pitchFamily="49" charset="0"/>
              </a:rPr>
              <a:t>"</a:t>
            </a:r>
            <a:r>
              <a:rPr lang="zh-TW" altLang="en-US" sz="900" dirty="0"/>
              <a:t>地板壁</a:t>
            </a:r>
            <a:r>
              <a:rPr lang="en-US" altLang="zh-TW" sz="900" dirty="0" smtClean="0">
                <a:latin typeface="Consolas" panose="020B0609020204030204" pitchFamily="49" charset="0"/>
              </a:rPr>
              <a:t>", 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zh-TW" altLang="en-US" sz="900" dirty="0">
                <a:latin typeface="Consolas" panose="020B0609020204030204" pitchFamily="49" charset="0"/>
              </a:rPr>
              <a:t>商品類別</a:t>
            </a:r>
            <a:r>
              <a:rPr lang="en-US" altLang="zh-TW" sz="900" dirty="0">
                <a:latin typeface="Consolas" panose="020B0609020204030204" pitchFamily="49" charset="0"/>
              </a:rPr>
              <a:t>LV3": </a:t>
            </a:r>
            <a:r>
              <a:rPr lang="en-US" altLang="zh-TW" sz="900" dirty="0" smtClean="0">
                <a:latin typeface="Consolas" panose="020B0609020204030204" pitchFamily="49" charset="0"/>
              </a:rPr>
              <a:t>"</a:t>
            </a:r>
            <a:r>
              <a:rPr lang="zh-TW" altLang="en-US" sz="900" dirty="0"/>
              <a:t>牆面裝飾</a:t>
            </a:r>
            <a:r>
              <a:rPr lang="en-US" altLang="zh-TW" sz="900" dirty="0" smtClean="0">
                <a:latin typeface="Consolas" panose="020B0609020204030204" pitchFamily="49" charset="0"/>
              </a:rPr>
              <a:t>", 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zh-TW" altLang="en-US" sz="900" dirty="0">
                <a:latin typeface="Consolas" panose="020B0609020204030204" pitchFamily="49" charset="0"/>
              </a:rPr>
              <a:t>商品類別</a:t>
            </a:r>
            <a:r>
              <a:rPr lang="en-US" altLang="zh-TW" sz="900" dirty="0">
                <a:latin typeface="Consolas" panose="020B0609020204030204" pitchFamily="49" charset="0"/>
              </a:rPr>
              <a:t>LV4": </a:t>
            </a:r>
            <a:r>
              <a:rPr lang="en-US" altLang="zh-TW" sz="900" dirty="0" smtClean="0">
                <a:latin typeface="Consolas" panose="020B0609020204030204" pitchFamily="49" charset="0"/>
              </a:rPr>
              <a:t>"</a:t>
            </a:r>
            <a:r>
              <a:rPr lang="zh-TW" altLang="en-US" sz="900" dirty="0"/>
              <a:t>吸音壁板</a:t>
            </a:r>
            <a:r>
              <a:rPr lang="en-US" altLang="zh-TW" sz="900" dirty="0" smtClean="0">
                <a:latin typeface="Consolas" panose="020B0609020204030204" pitchFamily="49" charset="0"/>
              </a:rPr>
              <a:t>", 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</a:rPr>
              <a:t> </a:t>
            </a:r>
            <a:r>
              <a:rPr lang="en-US" altLang="zh-TW" sz="900" dirty="0" smtClean="0">
                <a:latin typeface="Consolas" panose="020B0609020204030204" pitchFamily="49" charset="0"/>
              </a:rPr>
              <a:t>   "</a:t>
            </a:r>
            <a:r>
              <a:rPr lang="en-US" altLang="zh-TW" sz="900" dirty="0">
                <a:latin typeface="Consolas" panose="020B0609020204030204" pitchFamily="49" charset="0"/>
              </a:rPr>
              <a:t>UU</a:t>
            </a:r>
            <a:r>
              <a:rPr lang="zh-TW" altLang="en-US" sz="900" dirty="0">
                <a:latin typeface="Consolas" panose="020B0609020204030204" pitchFamily="49" charset="0"/>
              </a:rPr>
              <a:t>數</a:t>
            </a:r>
            <a:r>
              <a:rPr lang="en-US" altLang="zh-TW" sz="900" dirty="0">
                <a:latin typeface="Consolas" panose="020B0609020204030204" pitchFamily="49" charset="0"/>
              </a:rPr>
              <a:t>": </a:t>
            </a:r>
            <a:r>
              <a:rPr lang="en-US" altLang="zh-TW" sz="900" dirty="0" smtClean="0">
                <a:latin typeface="Consolas" panose="020B0609020204030204" pitchFamily="49" charset="0"/>
              </a:rPr>
              <a:t>"2", 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en-US" altLang="zh-TW" sz="900" dirty="0">
                <a:latin typeface="Consolas" panose="020B0609020204030204" pitchFamily="49" charset="0"/>
              </a:rPr>
              <a:t>UU%": "0.02", 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zh-TW" altLang="en-US" sz="900" dirty="0">
                <a:latin typeface="Consolas" panose="020B0609020204030204" pitchFamily="49" charset="0"/>
              </a:rPr>
              <a:t>平均瀏覽次數</a:t>
            </a:r>
            <a:r>
              <a:rPr lang="en-US" altLang="zh-TW" sz="900" dirty="0">
                <a:latin typeface="Consolas" panose="020B0609020204030204" pitchFamily="49" charset="0"/>
              </a:rPr>
              <a:t>": "</a:t>
            </a:r>
            <a:r>
              <a:rPr lang="en-US" altLang="zh-TW" sz="900" dirty="0" smtClean="0">
                <a:latin typeface="Consolas" panose="020B0609020204030204" pitchFamily="49" charset="0"/>
              </a:rPr>
              <a:t>39.5"  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},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8" name="矩形 37"/>
          <p:cNvSpPr/>
          <p:nvPr/>
        </p:nvSpPr>
        <p:spPr>
          <a:xfrm>
            <a:off x="6668226" y="4943861"/>
            <a:ext cx="1653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zh-TW" altLang="en-US" sz="11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計算公式</a:t>
            </a:r>
            <a:r>
              <a:rPr lang="en-US" altLang="zh-TW" sz="11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TW" sz="11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zh-TW" altLang="en-US" sz="11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數</a:t>
            </a:r>
            <a:r>
              <a:rPr lang="en-US" altLang="zh-TW" sz="11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TW" sz="11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endParaRPr lang="zh-TW" altLang="en-US" sz="11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UU% =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uv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/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ppl_nb</a:t>
            </a:r>
            <a:endParaRPr lang="en-US" altLang="zh-TW" sz="1100" dirty="0" smtClean="0">
              <a:solidFill>
                <a:srgbClr val="0000FF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r>
              <a:rPr lang="zh-TW" altLang="en-US" sz="11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平均瀏覽次數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endParaRPr lang="zh-TW" altLang="en-US" sz="1100" dirty="0">
              <a:solidFill>
                <a:srgbClr val="0000FF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40" name="向右箭號 39"/>
          <p:cNvSpPr>
            <a:spLocks noChangeAspect="1"/>
          </p:cNvSpPr>
          <p:nvPr/>
        </p:nvSpPr>
        <p:spPr bwMode="auto">
          <a:xfrm rot="5400000">
            <a:off x="5576918" y="3477355"/>
            <a:ext cx="324000" cy="37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47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</a:t>
            </a:r>
            <a:r>
              <a:rPr lang="zh-TW" altLang="en-US" sz="2800" dirty="0" smtClean="0"/>
              <a:t>喜好 </a:t>
            </a:r>
            <a:r>
              <a:rPr lang="zh-TW" altLang="en-US" sz="2800" dirty="0" smtClean="0">
                <a:solidFill>
                  <a:srgbClr val="FF0000"/>
                </a:solidFill>
              </a:rPr>
              <a:t>外</a:t>
            </a:r>
            <a:r>
              <a:rPr lang="zh-TW" altLang="en-US" sz="2800" dirty="0" smtClean="0"/>
              <a:t>部報表</a:t>
            </a:r>
            <a:endParaRPr lang="zh-TW" altLang="en-US" sz="2800" dirty="0"/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非同步下載流程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241141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458692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6732271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1136037" y="162877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2145" y="163044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5114" y="1628775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Trigger/Worker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12508" y="1628775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 bwMode="auto">
          <a:xfrm>
            <a:off x="889317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>
            <a:off x="25082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2599168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insight/</a:t>
            </a:r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trigger_download_product_category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12723" y="4283085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DownloadProductCategory.</a:t>
            </a:r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execute_external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cxnSp>
        <p:nvCxnSpPr>
          <p:cNvPr id="33" name="直線單箭頭接點 32"/>
          <p:cNvCxnSpPr>
            <a:stCxn id="40" idx="3"/>
            <a:endCxn id="26" idx="1"/>
          </p:cNvCxnSpPr>
          <p:nvPr/>
        </p:nvCxnSpPr>
        <p:spPr bwMode="auto">
          <a:xfrm>
            <a:off x="2237674" y="2550557"/>
            <a:ext cx="3614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字方塊 36"/>
          <p:cNvSpPr txBox="1"/>
          <p:nvPr/>
        </p:nvSpPr>
        <p:spPr>
          <a:xfrm>
            <a:off x="4760071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ProductDownloadTrigger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product_category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38" name="流程圖: 磁碟 37"/>
          <p:cNvSpPr/>
          <p:nvPr/>
        </p:nvSpPr>
        <p:spPr bwMode="auto">
          <a:xfrm>
            <a:off x="4759124" y="3155173"/>
            <a:ext cx="1800947" cy="62567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/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DB_TBL_DOWNLOAD_USER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759124" y="4275457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DownloadProductCategoryTask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celery.Task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直線單箭頭接點 43"/>
          <p:cNvCxnSpPr>
            <a:stCxn id="26" idx="3"/>
            <a:endCxn id="37" idx="1"/>
          </p:cNvCxnSpPr>
          <p:nvPr/>
        </p:nvCxnSpPr>
        <p:spPr bwMode="auto">
          <a:xfrm>
            <a:off x="4399168" y="2550557"/>
            <a:ext cx="3609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37" idx="2"/>
            <a:endCxn id="38" idx="1"/>
          </p:cNvCxnSpPr>
          <p:nvPr/>
        </p:nvCxnSpPr>
        <p:spPr bwMode="auto">
          <a:xfrm flipH="1">
            <a:off x="5659598" y="2750612"/>
            <a:ext cx="473" cy="40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流程圖: 磁碟 57"/>
          <p:cNvSpPr/>
          <p:nvPr/>
        </p:nvSpPr>
        <p:spPr bwMode="auto">
          <a:xfrm>
            <a:off x="6912723" y="4931793"/>
            <a:ext cx="1800947" cy="411479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 eaLnBrk="1" hangingPunct="1"/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9" name="直線單箭頭接點 58"/>
          <p:cNvCxnSpPr>
            <a:stCxn id="58" idx="1"/>
            <a:endCxn id="31" idx="2"/>
          </p:cNvCxnSpPr>
          <p:nvPr/>
        </p:nvCxnSpPr>
        <p:spPr bwMode="auto">
          <a:xfrm flipH="1" flipV="1">
            <a:off x="7812723" y="4683195"/>
            <a:ext cx="474" cy="248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41" idx="3"/>
            <a:endCxn id="31" idx="1"/>
          </p:cNvCxnSpPr>
          <p:nvPr/>
        </p:nvCxnSpPr>
        <p:spPr bwMode="auto">
          <a:xfrm>
            <a:off x="6559124" y="4475512"/>
            <a:ext cx="353599" cy="7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41" idx="0"/>
            <a:endCxn id="38" idx="3"/>
          </p:cNvCxnSpPr>
          <p:nvPr/>
        </p:nvCxnSpPr>
        <p:spPr bwMode="auto">
          <a:xfrm flipV="1">
            <a:off x="5659124" y="3780843"/>
            <a:ext cx="474" cy="494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文字方塊 73"/>
          <p:cNvSpPr txBox="1"/>
          <p:nvPr/>
        </p:nvSpPr>
        <p:spPr>
          <a:xfrm>
            <a:off x="4763280" y="209859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763280" y="403060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410894" y="4640351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2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566739" y="2764452"/>
            <a:ext cx="162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/insight/api.py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10277" y="2754154"/>
            <a:ext cx="2132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/insight/models/product_utils.py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18329" y="4683195"/>
            <a:ext cx="2392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/insight/workers/anal_product/task.py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61013" y="3956597"/>
            <a:ext cx="2382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7" y="1997957"/>
            <a:ext cx="1829297" cy="1105200"/>
          </a:xfrm>
          <a:prstGeom prst="rect">
            <a:avLst/>
          </a:prstGeom>
        </p:spPr>
      </p:pic>
      <p:sp>
        <p:nvSpPr>
          <p:cNvPr id="76" name="文字方塊 75"/>
          <p:cNvSpPr txBox="1"/>
          <p:nvPr/>
        </p:nvSpPr>
        <p:spPr>
          <a:xfrm>
            <a:off x="2118096" y="2657505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1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</a:t>
            </a:r>
            <a:r>
              <a:rPr lang="zh-TW" altLang="en-US" sz="2800" dirty="0" smtClean="0"/>
              <a:t>喜好 </a:t>
            </a:r>
            <a:r>
              <a:rPr lang="zh-TW" altLang="en-US" sz="2800" dirty="0" smtClean="0">
                <a:solidFill>
                  <a:srgbClr val="FF0000"/>
                </a:solidFill>
              </a:rPr>
              <a:t>外</a:t>
            </a:r>
            <a:r>
              <a:rPr lang="zh-TW" altLang="en-US" sz="2800" dirty="0" smtClean="0"/>
              <a:t>部報表</a:t>
            </a:r>
            <a:endParaRPr lang="zh-TW" altLang="en-US" sz="2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2364943" y="295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62023" y="3679244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2364943" y="403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lv2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3354943" y="3679244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圓角矩形 121"/>
          <p:cNvSpPr/>
          <p:nvPr/>
        </p:nvSpPr>
        <p:spPr bwMode="auto">
          <a:xfrm>
            <a:off x="4965943" y="363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匯出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，將路徑儲存到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DB_TBL_DOWNLOADS_FILE_CACHE</a:t>
            </a:r>
            <a:endParaRPr lang="en-US" altLang="zh-TW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直線單箭頭接點 125"/>
          <p:cNvCxnSpPr>
            <a:stCxn id="69" idx="3"/>
            <a:endCxn id="164" idx="1"/>
          </p:cNvCxnSpPr>
          <p:nvPr/>
        </p:nvCxnSpPr>
        <p:spPr bwMode="auto">
          <a:xfrm flipV="1">
            <a:off x="4344943" y="2869544"/>
            <a:ext cx="621000" cy="15297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 bwMode="auto">
          <a:xfrm>
            <a:off x="4965943" y="471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將路徑儲存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DB_TBL_DOWNLOADS_USER</a:t>
            </a:r>
          </a:p>
        </p:txBody>
      </p:sp>
      <p:cxnSp>
        <p:nvCxnSpPr>
          <p:cNvPr id="131" name="直線單箭頭接點 130"/>
          <p:cNvCxnSpPr>
            <a:stCxn id="122" idx="2"/>
            <a:endCxn id="129" idx="0"/>
          </p:cNvCxnSpPr>
          <p:nvPr/>
        </p:nvCxnSpPr>
        <p:spPr bwMode="auto">
          <a:xfrm>
            <a:off x="6045943" y="4350263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2270370" y="2257482"/>
            <a:ext cx="1011880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945952" y="5170188"/>
            <a:ext cx="817981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>
            <a:off x="2776310" y="2719147"/>
            <a:ext cx="578633" cy="24009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3354943" y="4759244"/>
            <a:ext cx="0" cy="4109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4" name="圓角矩形 163"/>
          <p:cNvSpPr/>
          <p:nvPr/>
        </p:nvSpPr>
        <p:spPr bwMode="auto">
          <a:xfrm>
            <a:off x="4965943" y="2509544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164" idx="2"/>
            <a:endCxn id="122" idx="0"/>
          </p:cNvCxnSpPr>
          <p:nvPr/>
        </p:nvCxnSpPr>
        <p:spPr bwMode="auto">
          <a:xfrm>
            <a:off x="6045943" y="3229544"/>
            <a:ext cx="0" cy="4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77" name="圓角矩形 176"/>
          <p:cNvSpPr/>
          <p:nvPr/>
        </p:nvSpPr>
        <p:spPr bwMode="auto">
          <a:xfrm>
            <a:off x="1862024" y="1866529"/>
            <a:ext cx="5773607" cy="3670915"/>
          </a:xfrm>
          <a:prstGeom prst="roundRect">
            <a:avLst>
              <a:gd name="adj" fmla="val 518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grpSp>
        <p:nvGrpSpPr>
          <p:cNvPr id="183" name="群組 182"/>
          <p:cNvGrpSpPr/>
          <p:nvPr/>
        </p:nvGrpSpPr>
        <p:grpSpPr>
          <a:xfrm>
            <a:off x="2361356" y="1727625"/>
            <a:ext cx="3361264" cy="288000"/>
            <a:chOff x="3245276" y="1519248"/>
            <a:chExt cx="4374178" cy="288000"/>
          </a:xfrm>
        </p:grpSpPr>
        <p:sp>
          <p:nvSpPr>
            <p:cNvPr id="185" name="手繪多邊形 184"/>
            <p:cNvSpPr/>
            <p:nvPr/>
          </p:nvSpPr>
          <p:spPr>
            <a:xfrm>
              <a:off x="3245276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感興趣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6" name="手繪多邊形 185"/>
            <p:cNvSpPr/>
            <p:nvPr/>
          </p:nvSpPr>
          <p:spPr>
            <a:xfrm>
              <a:off x="4892365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考慮購買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7" name="手繪多邊形 186"/>
            <p:cNvSpPr/>
            <p:nvPr/>
          </p:nvSpPr>
          <p:spPr>
            <a:xfrm>
              <a:off x="6539454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完成購買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0" name="直線單箭頭接點 189"/>
          <p:cNvCxnSpPr>
            <a:stCxn id="199" idx="2"/>
            <a:endCxn id="9" idx="0"/>
          </p:cNvCxnSpPr>
          <p:nvPr/>
        </p:nvCxnSpPr>
        <p:spPr bwMode="auto">
          <a:xfrm flipH="1">
            <a:off x="3354943" y="2128314"/>
            <a:ext cx="708608" cy="83093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99" name="右中括弧 198"/>
          <p:cNvSpPr/>
          <p:nvPr/>
        </p:nvSpPr>
        <p:spPr bwMode="auto">
          <a:xfrm rot="5400000">
            <a:off x="4005850" y="282004"/>
            <a:ext cx="115402" cy="3577218"/>
          </a:xfrm>
          <a:prstGeom prst="rightBracket">
            <a:avLst/>
          </a:prstGeom>
          <a:noFill/>
          <a:ln w="12700" cap="flat" cmpd="sng" algn="ctr">
            <a:solidFill>
              <a:srgbClr val="12B3C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712447" y="5738180"/>
          <a:ext cx="5400000" cy="728217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1896939284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4049480324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1175459593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3878666668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367310816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711559150"/>
                    </a:ext>
                  </a:extLst>
                </a:gridCol>
              </a:tblGrid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動機程度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商品主分類</a:t>
                      </a:r>
                      <a:endParaRPr lang="zh-TW" altLang="en-US" sz="1100" b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商品次分類</a:t>
                      </a:r>
                      <a:endParaRPr lang="zh-TW" altLang="en-US" sz="1100" b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平均瀏覽次數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3167930"/>
                  </a:ext>
                </a:extLst>
              </a:tr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已購買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居家生活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用品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151794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694887" y="54304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kumimoji="0" lang="zh-TW" altLang="en-US" sz="1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部版</a:t>
            </a:r>
            <a:endParaRPr kumimoji="0" lang="zh-TW" altLang="en-US" sz="1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03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</a:t>
            </a:r>
            <a:r>
              <a:rPr lang="zh-TW" altLang="en-US" sz="2800" dirty="0" smtClean="0"/>
              <a:t>喜好 </a:t>
            </a:r>
            <a:r>
              <a:rPr lang="zh-TW" altLang="en-US" sz="2800" dirty="0" smtClean="0">
                <a:solidFill>
                  <a:srgbClr val="FF0000"/>
                </a:solidFill>
              </a:rPr>
              <a:t>外</a:t>
            </a:r>
            <a:r>
              <a:rPr lang="zh-TW" altLang="en-US" sz="2800" dirty="0" smtClean="0"/>
              <a:t>部報表</a:t>
            </a:r>
            <a:endParaRPr lang="zh-TW" altLang="en-US" sz="2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28" name="圓角矩形 27"/>
          <p:cNvSpPr/>
          <p:nvPr/>
        </p:nvSpPr>
        <p:spPr bwMode="auto">
          <a:xfrm>
            <a:off x="1393672" y="1920441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5738919" y="1920441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3132" y="3016722"/>
            <a:ext cx="2701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{"term": 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{"category": </a:t>
            </a:r>
            <a:r>
              <a:rPr lang="en-US" altLang="zh-TW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"</a:t>
            </a:r>
            <a:r>
              <a:rPr lang="en-US" altLang="zh-TW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lv2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1113132" y="2770501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只需要拿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lv2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70400" y="2985444"/>
            <a:ext cx="424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 smtClean="0">
                <a:latin typeface="Consolas" panose="020B0609020204030204" pitchFamily="49" charset="0"/>
              </a:rPr>
              <a:t>motivation:0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{"</a:t>
            </a:r>
            <a:r>
              <a:rPr lang="zh-TW" altLang="en-US" sz="900" dirty="0"/>
              <a:t>修繕</a:t>
            </a:r>
            <a:r>
              <a:rPr lang="zh-TW" altLang="en-US" sz="900" dirty="0" smtClean="0"/>
              <a:t>裝潢</a:t>
            </a:r>
            <a:r>
              <a:rPr lang="en-US" altLang="zh-TW" sz="900" dirty="0" smtClean="0"/>
              <a:t>||</a:t>
            </a:r>
            <a:r>
              <a:rPr lang="zh-TW" altLang="en-US" sz="900" dirty="0" smtClean="0"/>
              <a:t>地板壁</a:t>
            </a:r>
            <a:r>
              <a:rPr lang="en-US" altLang="zh-TW" sz="900" dirty="0" smtClean="0">
                <a:latin typeface="Consolas" panose="020B0609020204030204" pitchFamily="49" charset="0"/>
              </a:rPr>
              <a:t>": {"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vc</a:t>
            </a:r>
            <a:r>
              <a:rPr lang="en-US" altLang="zh-TW" sz="900" dirty="0" smtClean="0">
                <a:latin typeface="Consolas" panose="020B0609020204030204" pitchFamily="49" charset="0"/>
              </a:rPr>
              <a:t>": 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79</a:t>
            </a:r>
            <a:r>
              <a:rPr lang="en-US" altLang="zh-TW" sz="900" dirty="0" smtClean="0">
                <a:latin typeface="Consolas" panose="020B0609020204030204" pitchFamily="49" charset="0"/>
              </a:rPr>
              <a:t>, "uv":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2, "</a:t>
            </a:r>
            <a:r>
              <a:rPr lang="en-US" altLang="zh-TW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wuv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": 3</a:t>
            </a:r>
            <a:r>
              <a:rPr lang="en-US" altLang="zh-TW" sz="900" dirty="0" smtClean="0">
                <a:latin typeface="Consolas" panose="020B0609020204030204" pitchFamily="49" charset="0"/>
              </a:rPr>
              <a:t>}}</a:t>
            </a:r>
            <a:endParaRPr lang="en-US" altLang="zh-TW" sz="900" dirty="0">
              <a:latin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31221" y="3278332"/>
            <a:ext cx="2727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zh-TW" altLang="en-US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計算公式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wuv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ppl_wnb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endParaRPr lang="zh-TW" altLang="en-US" sz="11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90057" y="3980452"/>
            <a:ext cx="229772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 smtClean="0">
                <a:latin typeface="Consolas" panose="020B0609020204030204" pitchFamily="49" charset="0"/>
              </a:rPr>
              <a:t>[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{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zh-TW" altLang="en-US" sz="900" dirty="0" smtClean="0">
                <a:latin typeface="Consolas" panose="020B0609020204030204" pitchFamily="49" charset="0"/>
              </a:rPr>
              <a:t>動機程度</a:t>
            </a:r>
            <a:r>
              <a:rPr lang="en-US" altLang="zh-TW" sz="900" dirty="0" smtClean="0">
                <a:latin typeface="Consolas" panose="020B0609020204030204" pitchFamily="49" charset="0"/>
              </a:rPr>
              <a:t>": "</a:t>
            </a:r>
            <a:r>
              <a:rPr lang="zh-TW" altLang="en-US" sz="900" dirty="0" smtClean="0">
                <a:latin typeface="Consolas" panose="020B0609020204030204" pitchFamily="49" charset="0"/>
              </a:rPr>
              <a:t>感興趣</a:t>
            </a:r>
            <a:r>
              <a:rPr lang="en-US" altLang="zh-TW" sz="900" dirty="0" smtClean="0">
                <a:latin typeface="Consolas" panose="020B0609020204030204" pitchFamily="49" charset="0"/>
              </a:rPr>
              <a:t>",  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zh-TW" altLang="en-US" sz="900" dirty="0" smtClean="0">
                <a:latin typeface="Consolas" panose="020B0609020204030204" pitchFamily="49" charset="0"/>
              </a:rPr>
              <a:t>商品主類別</a:t>
            </a:r>
            <a:r>
              <a:rPr lang="en-US" altLang="zh-TW" sz="900" dirty="0" smtClean="0">
                <a:latin typeface="Consolas" panose="020B0609020204030204" pitchFamily="49" charset="0"/>
              </a:rPr>
              <a:t>": "</a:t>
            </a:r>
            <a:r>
              <a:rPr lang="zh-TW" altLang="en-US" sz="900" dirty="0"/>
              <a:t>修繕裝潢</a:t>
            </a:r>
            <a:r>
              <a:rPr lang="en-US" altLang="zh-TW" sz="900" dirty="0" smtClean="0">
                <a:latin typeface="Consolas" panose="020B0609020204030204" pitchFamily="49" charset="0"/>
              </a:rPr>
              <a:t>", 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</a:rPr>
              <a:t>  </a:t>
            </a:r>
            <a:r>
              <a:rPr lang="en-US" altLang="zh-TW" sz="900" dirty="0" smtClean="0">
                <a:latin typeface="Consolas" panose="020B0609020204030204" pitchFamily="49" charset="0"/>
              </a:rPr>
              <a:t>  "</a:t>
            </a:r>
            <a:r>
              <a:rPr lang="zh-TW" altLang="en-US" sz="900" dirty="0" smtClean="0">
                <a:latin typeface="Consolas" panose="020B0609020204030204" pitchFamily="49" charset="0"/>
              </a:rPr>
              <a:t>商品次類別</a:t>
            </a:r>
            <a:r>
              <a:rPr lang="en-US" altLang="zh-TW" sz="900" dirty="0" smtClean="0">
                <a:latin typeface="Consolas" panose="020B0609020204030204" pitchFamily="49" charset="0"/>
              </a:rPr>
              <a:t>": "</a:t>
            </a:r>
            <a:r>
              <a:rPr lang="zh-TW" altLang="en-US" sz="900" dirty="0"/>
              <a:t>地板壁</a:t>
            </a:r>
            <a:r>
              <a:rPr lang="en-US" altLang="zh-TW" sz="900" dirty="0" smtClean="0">
                <a:latin typeface="Consolas" panose="020B0609020204030204" pitchFamily="49" charset="0"/>
              </a:rPr>
              <a:t>", 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en-US" altLang="zh-TW" sz="900" dirty="0">
                <a:latin typeface="Consolas" panose="020B0609020204030204" pitchFamily="49" charset="0"/>
              </a:rPr>
              <a:t>UU</a:t>
            </a:r>
            <a:r>
              <a:rPr lang="zh-TW" altLang="en-US" sz="900" dirty="0">
                <a:latin typeface="Consolas" panose="020B0609020204030204" pitchFamily="49" charset="0"/>
              </a:rPr>
              <a:t>數</a:t>
            </a:r>
            <a:r>
              <a:rPr lang="en-US" altLang="zh-TW" sz="900" dirty="0">
                <a:latin typeface="Consolas" panose="020B0609020204030204" pitchFamily="49" charset="0"/>
              </a:rPr>
              <a:t>": </a:t>
            </a:r>
            <a:r>
              <a:rPr lang="en-US" altLang="zh-TW" sz="900" dirty="0" smtClean="0">
                <a:latin typeface="Consolas" panose="020B0609020204030204" pitchFamily="49" charset="0"/>
              </a:rPr>
              <a:t>"3", 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en-US" altLang="zh-TW" sz="900" dirty="0">
                <a:latin typeface="Consolas" panose="020B0609020204030204" pitchFamily="49" charset="0"/>
              </a:rPr>
              <a:t>UU%": "0.02", 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  "</a:t>
            </a:r>
            <a:r>
              <a:rPr lang="zh-TW" altLang="en-US" sz="900" dirty="0">
                <a:latin typeface="Consolas" panose="020B0609020204030204" pitchFamily="49" charset="0"/>
              </a:rPr>
              <a:t>平均瀏覽次數</a:t>
            </a:r>
            <a:r>
              <a:rPr lang="en-US" altLang="zh-TW" sz="900" dirty="0">
                <a:latin typeface="Consolas" panose="020B0609020204030204" pitchFamily="49" charset="0"/>
              </a:rPr>
              <a:t>": "</a:t>
            </a:r>
            <a:r>
              <a:rPr lang="en-US" altLang="zh-TW" sz="900" dirty="0" smtClean="0">
                <a:latin typeface="Consolas" panose="020B0609020204030204" pitchFamily="49" charset="0"/>
              </a:rPr>
              <a:t>39.5"  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},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0" name="向右箭號 39"/>
          <p:cNvSpPr>
            <a:spLocks noChangeAspect="1"/>
          </p:cNvSpPr>
          <p:nvPr/>
        </p:nvSpPr>
        <p:spPr bwMode="auto">
          <a:xfrm rot="5400000">
            <a:off x="5576918" y="3477355"/>
            <a:ext cx="324000" cy="37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54196" y="4569358"/>
            <a:ext cx="1653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zh-TW" altLang="en-US" sz="11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計算公式</a:t>
            </a:r>
            <a:r>
              <a:rPr lang="en-US" altLang="zh-TW" sz="11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TW" sz="11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zh-TW" altLang="en-US" sz="11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數</a:t>
            </a:r>
            <a:r>
              <a:rPr lang="en-US" altLang="zh-TW" sz="11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wuv</a:t>
            </a:r>
            <a:endParaRPr lang="zh-TW" altLang="en-US" sz="11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UU% =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uv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/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ppl_nb</a:t>
            </a:r>
            <a:endParaRPr lang="en-US" altLang="zh-TW" sz="1100" dirty="0" smtClean="0">
              <a:solidFill>
                <a:srgbClr val="0000FF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r>
              <a:rPr lang="zh-TW" altLang="en-US" sz="11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平均瀏覽次數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1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zh-TW" sz="11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endParaRPr lang="zh-TW" altLang="en-US" sz="1100" dirty="0">
              <a:solidFill>
                <a:srgbClr val="0000FF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EBFD2-9DEF-4480-AD16-F87CD7C21A8D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品牌偏好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品牌偏好 查詢條件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7"/>
            <a:ext cx="9144000" cy="5524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124348" y="1709530"/>
            <a:ext cx="471715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62348" y="3958826"/>
            <a:ext cx="1698936" cy="2374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圖說文字 9"/>
          <p:cNvSpPr/>
          <p:nvPr/>
        </p:nvSpPr>
        <p:spPr bwMode="auto">
          <a:xfrm>
            <a:off x="5237462" y="4059452"/>
            <a:ext cx="2957304" cy="599633"/>
          </a:xfrm>
          <a:prstGeom prst="wedgeRectCallout">
            <a:avLst>
              <a:gd name="adj1" fmla="val -54270"/>
              <a:gd name="adj2" fmla="val -2803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1000" strike="sngStrike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＊ 這個條件比較麻煩，無法進行預算</a:t>
            </a:r>
            <a:endParaRPr lang="en-US" altLang="zh-TW" sz="1000" strike="sngStrike" dirty="0" smtClean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  <a:p>
            <a:r>
              <a:rPr lang="zh-TW" altLang="en-US" sz="1000" strike="sngStrike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此條件要用 </a:t>
            </a:r>
            <a:r>
              <a:rPr lang="en-US" altLang="zh-TW" sz="1000" strike="sngStrike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lv1||lv2||lv3||vl4||brand||name </a:t>
            </a:r>
            <a:r>
              <a:rPr lang="zh-TW" altLang="en-US" sz="1000" strike="sngStrike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查詢，再重新計算 </a:t>
            </a:r>
            <a:r>
              <a:rPr lang="en-US" altLang="zh-TW" sz="1000" strike="sngStrike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 </a:t>
            </a:r>
            <a:r>
              <a:rPr lang="zh-TW" altLang="en-US" sz="1000" strike="sngStrike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與 </a:t>
            </a:r>
            <a:r>
              <a:rPr lang="en-US" altLang="zh-TW" sz="1000" strike="sngStrike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lv2 </a:t>
            </a:r>
            <a:r>
              <a:rPr lang="zh-TW" altLang="en-US" sz="1000" strike="sngStrike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的</a:t>
            </a:r>
            <a:r>
              <a:rPr lang="zh-TW" altLang="en-US" sz="1000" strike="sngStrike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結果</a:t>
            </a:r>
            <a:endParaRPr lang="en-US" altLang="zh-TW" sz="1000" strike="sngStrike" dirty="0" smtClean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  <a:p>
            <a:r>
              <a:rPr lang="zh-TW" altLang="en-US" sz="10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這個條件用在</a:t>
            </a:r>
            <a:r>
              <a:rPr lang="en-US" altLang="zh-TW" sz="10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r>
              <a:rPr lang="zh-TW" altLang="en-US" sz="10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結構展開</a:t>
            </a:r>
            <a:endParaRPr lang="zh-TW" altLang="en-US" sz="10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10119" y="2743099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6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品牌偏好 查詢結果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7"/>
            <a:ext cx="9144000" cy="5524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4703" y="31107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不分類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834998" y="2221179"/>
            <a:ext cx="2443439" cy="573423"/>
            <a:chOff x="5834998" y="2221179"/>
            <a:chExt cx="2443439" cy="573423"/>
          </a:xfrm>
        </p:grpSpPr>
        <p:cxnSp>
          <p:nvCxnSpPr>
            <p:cNvPr id="9" name="直線接點 8"/>
            <p:cNvCxnSpPr/>
            <p:nvPr/>
          </p:nvCxnSpPr>
          <p:spPr bwMode="auto">
            <a:xfrm>
              <a:off x="6478437" y="2501660"/>
              <a:ext cx="180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478437" y="2517603"/>
              <a:ext cx="180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size(TA w/ product 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child)</a:t>
              </a:r>
              <a:endParaRPr lang="en-US" altLang="zh-TW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20753" y="2221179"/>
              <a:ext cx="17373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UU (Specific level/brand)</a:t>
              </a:r>
              <a:endParaRPr lang="en-US" altLang="zh-TW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34998" y="2363160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>
                  <a:solidFill>
                    <a:srgbClr val="0000FF"/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  <a:cs typeface="Calibri" panose="020F0502020204030204" pitchFamily="34" charset="0"/>
                </a:rPr>
                <a:t>公式 ＝</a:t>
              </a:r>
              <a:endParaRPr lang="en-US" altLang="zh-TW" sz="1200" dirty="0">
                <a:solidFill>
                  <a:srgbClr val="0000FF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7"/>
            <a:ext cx="9144000" cy="5524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品牌偏好 查詢結果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sp>
        <p:nvSpPr>
          <p:cNvPr id="7" name="矩形 6"/>
          <p:cNvSpPr/>
          <p:nvPr/>
        </p:nvSpPr>
        <p:spPr bwMode="auto">
          <a:xfrm>
            <a:off x="4124348" y="1709530"/>
            <a:ext cx="471715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8988" y="3146839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8514" y="3146839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LV2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50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品牌偏好 </a:t>
            </a:r>
            <a:r>
              <a:rPr lang="zh-TW" altLang="en-US" dirty="0" smtClean="0"/>
              <a:t>報表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904877" y="2055184"/>
          <a:ext cx="7920000" cy="853440"/>
        </p:xfrm>
        <a:graphic>
          <a:graphicData uri="http://schemas.openxmlformats.org/drawingml/2006/table">
            <a:tbl>
              <a:tblPr firstRow="1" bandRow="1"/>
              <a:tblGrid>
                <a:gridCol w="792000">
                  <a:extLst>
                    <a:ext uri="{9D8B030D-6E8A-4147-A177-3AD203B41FA5}">
                      <a16:colId xmlns:a16="http://schemas.microsoft.com/office/drawing/2014/main" xmlns="" val="307216467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404948032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117545959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25256019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99403797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29017604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352512626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393604623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36731081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2711559150"/>
                    </a:ext>
                  </a:extLst>
                </a:gridCol>
              </a:tblGrid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動機程度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LV4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品牌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商品名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平均瀏覽次數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167930"/>
                  </a:ext>
                </a:extLst>
              </a:tr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感興趣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居家生活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用品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衛浴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衛生紙品類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舒潔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超柔軟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15179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936013" y="1557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內部版</a:t>
            </a:r>
            <a:endParaRPr kumimoji="0"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04878" y="4140887"/>
          <a:ext cx="6300000" cy="728217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6357362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40494803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175459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8233944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8786666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673108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711559150"/>
                    </a:ext>
                  </a:extLst>
                </a:gridCol>
              </a:tblGrid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動機程度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商品主分類</a:t>
                      </a:r>
                      <a:endParaRPr lang="zh-TW" altLang="en-US" sz="11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商品次分類</a:t>
                      </a:r>
                      <a:endParaRPr lang="zh-TW" altLang="en-US" sz="11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品牌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平均瀏覽次數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167930"/>
                  </a:ext>
                </a:extLst>
              </a:tr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感興趣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居家生活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用品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舒潔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15179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936013" y="36435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kumimoji="0"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部版</a:t>
            </a:r>
            <a:endParaRPr kumimoji="0"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9619" y="1573266"/>
            <a:ext cx="4128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dirty="0">
                <a:solidFill>
                  <a:srgbClr val="0000FF"/>
                </a:solidFill>
                <a:latin typeface="Calibri" panose="020F0502020204030204"/>
              </a:rPr>
              <a:t>用動機程度</a:t>
            </a:r>
            <a:r>
              <a:rPr kumimoji="0" lang="en-US" altLang="zh-TW" dirty="0">
                <a:solidFill>
                  <a:srgbClr val="0000FF"/>
                </a:solidFill>
                <a:latin typeface="Calibri" panose="020F0502020204030204"/>
              </a:rPr>
              <a:t>+</a:t>
            </a:r>
            <a:r>
              <a:rPr kumimoji="0" lang="en-US" altLang="zh-TW" dirty="0" smtClean="0">
                <a:solidFill>
                  <a:srgbClr val="0000FF"/>
                </a:solidFill>
                <a:latin typeface="Calibri" panose="020F0502020204030204"/>
              </a:rPr>
              <a:t>LV1~LV4+</a:t>
            </a:r>
            <a:r>
              <a:rPr kumimoji="0" lang="zh-TW" altLang="en-US" dirty="0" smtClean="0">
                <a:solidFill>
                  <a:srgbClr val="0000FF"/>
                </a:solidFill>
                <a:latin typeface="Calibri" panose="020F0502020204030204"/>
              </a:rPr>
              <a:t>品牌</a:t>
            </a:r>
            <a:r>
              <a:rPr kumimoji="0" lang="en-US" altLang="zh-TW" dirty="0" smtClean="0">
                <a:solidFill>
                  <a:srgbClr val="0000FF"/>
                </a:solidFill>
                <a:latin typeface="Calibri" panose="020F0502020204030204"/>
              </a:rPr>
              <a:t>+</a:t>
            </a:r>
            <a:r>
              <a:rPr kumimoji="0" lang="zh-TW" altLang="en-US" dirty="0" smtClean="0">
                <a:solidFill>
                  <a:srgbClr val="0000FF"/>
                </a:solidFill>
                <a:latin typeface="Calibri" panose="020F0502020204030204"/>
              </a:rPr>
              <a:t>商品名排序</a:t>
            </a:r>
            <a:r>
              <a:rPr kumimoji="0" lang="en-US" altLang="zh-TW" dirty="0" smtClean="0">
                <a:solidFill>
                  <a:srgbClr val="0000FF"/>
                </a:solidFill>
                <a:latin typeface="Calibri" panose="020F0502020204030204"/>
              </a:rPr>
              <a:t> </a:t>
            </a:r>
            <a:endParaRPr kumimoji="0" lang="zh-TW" altLang="en-US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33809" y="3841047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00584" y="3840333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LV2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12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品牌</a:t>
            </a:r>
            <a:r>
              <a:rPr lang="zh-TW" altLang="en-US" dirty="0" smtClean="0"/>
              <a:t>偏好 </a:t>
            </a:r>
            <a:r>
              <a:rPr lang="en-US" altLang="zh-TW" dirty="0" smtClean="0"/>
              <a:t>data </a:t>
            </a:r>
            <a:r>
              <a:rPr lang="en-US" altLang="zh-TW" dirty="0"/>
              <a:t>model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0" y="1056527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rial" charset="0"/>
              </a:rPr>
              <a:t>Index name: </a:t>
            </a:r>
            <a:r>
              <a:rPr lang="en-US" altLang="zh-TW" dirty="0" err="1" smtClean="0">
                <a:latin typeface="Arial" charset="0"/>
              </a:rPr>
              <a:t>anal_product_brand</a:t>
            </a:r>
            <a:r>
              <a:rPr lang="en-US" altLang="zh-TW" dirty="0" smtClean="0">
                <a:latin typeface="Arial" charset="0"/>
              </a:rPr>
              <a:t>_{</a:t>
            </a:r>
            <a:r>
              <a:rPr lang="en-US" altLang="zh-TW" dirty="0" err="1" smtClean="0">
                <a:latin typeface="Arial" charset="0"/>
              </a:rPr>
              <a:t>yyyyMM</a:t>
            </a:r>
            <a:r>
              <a:rPr lang="en-US" altLang="zh-TW" dirty="0" smtClean="0">
                <a:latin typeface="Arial" charset="0"/>
              </a:rPr>
              <a:t>}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52000" y="1539599"/>
          <a:ext cx="8640000" cy="3526725"/>
        </p:xfrm>
        <a:graphic>
          <a:graphicData uri="http://schemas.openxmlformats.org/drawingml/2006/table">
            <a:tbl>
              <a:tblPr/>
              <a:tblGrid>
                <a:gridCol w="1861185"/>
                <a:gridCol w="1861185"/>
                <a:gridCol w="2193143"/>
                <a:gridCol w="2724487"/>
              </a:tblGrid>
              <a:tr h="3240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Member (csv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檔、分隔符號：逗號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)</a:t>
                      </a:r>
                      <a:endParaRPr lang="en-US" altLang="zh-TW" sz="1000" b="0" i="0" u="none" strike="noStrike" dirty="0">
                        <a:solidFill>
                          <a:srgbClr val="FFFFFF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Description: MOMO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購物紀錄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檔案名稱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:</a:t>
                      </a:r>
                      <a:r>
                        <a:rPr lang="en-US" altLang="zh-TW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 MOMO_DATA_{date}.csv, e.g., MOMO_DATA_20190901.csv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motivation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byte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購買動機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0/1/2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category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資料類別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TW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all_b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/lv1_b/lv2_b/lv4_bp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name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類別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品牌名稱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e.g., all||SONY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索尼，家電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||SONY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索尼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hr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byte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時段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0~23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，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-1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全時段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time_type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時間型態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d: 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日資料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w: 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周資料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m: 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月資料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start_date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起始日期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end_date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date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結束日期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user_info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使用者資訊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306090" y="5335269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category: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all: all||brand (</a:t>
            </a:r>
            <a:r>
              <a:rPr lang="zh-TW" altLang="en-US" sz="1200" dirty="0" smtClean="0"/>
              <a:t>圖表</a:t>
            </a:r>
            <a:r>
              <a:rPr lang="en-US" altLang="zh-TW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lv1: </a:t>
            </a:r>
            <a:r>
              <a:rPr lang="en-US" altLang="zh-TW" sz="1200" dirty="0" smtClean="0"/>
              <a:t>lv1||brand </a:t>
            </a:r>
            <a:r>
              <a:rPr lang="en-US" altLang="zh-TW" sz="1200" dirty="0"/>
              <a:t>(</a:t>
            </a:r>
            <a:r>
              <a:rPr lang="zh-TW" altLang="en-US" sz="1200" dirty="0"/>
              <a:t>圖表</a:t>
            </a:r>
            <a:r>
              <a:rPr lang="en-US" altLang="zh-TW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lv2: </a:t>
            </a:r>
            <a:r>
              <a:rPr lang="en-US" altLang="zh-TW" sz="1200" dirty="0" smtClean="0"/>
              <a:t>lv1||lv2||brand </a:t>
            </a:r>
            <a:r>
              <a:rPr lang="en-US" altLang="zh-TW" sz="1200" dirty="0"/>
              <a:t>(</a:t>
            </a:r>
            <a:r>
              <a:rPr lang="zh-TW" altLang="en-US" sz="1200" dirty="0" smtClean="0"/>
              <a:t>圖表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外部報表</a:t>
            </a:r>
            <a:r>
              <a:rPr lang="en-US" altLang="zh-TW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lv4: </a:t>
            </a:r>
            <a:r>
              <a:rPr lang="en-US" altLang="zh-TW" sz="1200" dirty="0" smtClean="0"/>
              <a:t>lv1||lv2||lv3||lv4||brand||product (</a:t>
            </a:r>
            <a:r>
              <a:rPr lang="zh-TW" altLang="en-US" sz="1200" dirty="0" smtClean="0"/>
              <a:t>圖表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內部報表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03175" y="5335269"/>
            <a:ext cx="129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motivation: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0: </a:t>
            </a:r>
            <a:r>
              <a:rPr lang="en-US" altLang="zh-TW" sz="1200" dirty="0" err="1" smtClean="0"/>
              <a:t>event_view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1: </a:t>
            </a:r>
            <a:r>
              <a:rPr lang="en-US" altLang="zh-TW" sz="1200" dirty="0" err="1" smtClean="0"/>
              <a:t>event_add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2: </a:t>
            </a:r>
            <a:r>
              <a:rPr lang="en-US" altLang="zh-TW" sz="1200" dirty="0" err="1" smtClean="0"/>
              <a:t>event_buy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39454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EBFD2-9DEF-4480-AD16-F87CD7C21A8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感興趣商品</a:t>
            </a:r>
            <a:r>
              <a:rPr lang="en-US" altLang="zh-TW" dirty="0" smtClean="0"/>
              <a:t>/</a:t>
            </a:r>
            <a:r>
              <a:rPr lang="zh-TW" altLang="en-US" dirty="0" smtClean="0"/>
              <a:t>相對商品喜好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0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品牌偏好 </a:t>
            </a:r>
            <a:r>
              <a:rPr lang="zh-TW" altLang="en-US" sz="3200" dirty="0" smtClean="0"/>
              <a:t>圖表</a:t>
            </a:r>
            <a:r>
              <a:rPr lang="zh-TW" altLang="en-US" sz="3200" dirty="0"/>
              <a:t>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000" dirty="0" smtClean="0"/>
              <a:t>呼叫 </a:t>
            </a:r>
            <a:r>
              <a:rPr lang="en-US" altLang="zh-TW" sz="2000" dirty="0" smtClean="0"/>
              <a:t>ES Code </a:t>
            </a:r>
            <a:r>
              <a:rPr lang="zh-TW" altLang="en-US" sz="2000" dirty="0" smtClean="0"/>
              <a:t>取得分析</a:t>
            </a:r>
            <a:r>
              <a:rPr lang="zh-TW" altLang="en-US" sz="2000" dirty="0" smtClean="0"/>
              <a:t>結果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2364943" y="3412542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392133" y="3412542"/>
            <a:ext cx="10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取得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</a:t>
            </a: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結構</a:t>
            </a:r>
          </a:p>
        </p:txBody>
      </p:sp>
      <p:sp>
        <p:nvSpPr>
          <p:cNvPr id="69" name="圓角矩形 68"/>
          <p:cNvSpPr/>
          <p:nvPr/>
        </p:nvSpPr>
        <p:spPr bwMode="auto">
          <a:xfrm>
            <a:off x="2364943" y="4492542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</a:t>
            </a:r>
            <a:endParaRPr lang="en-US" altLang="zh-TW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 </a:t>
            </a:r>
            <a:r>
              <a:rPr lang="en-US" altLang="zh-TW" sz="1200" dirty="0" err="1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all_b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/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lv1_b/lv2_b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wuv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</a:t>
            </a:r>
            <a:r>
              <a:rPr lang="zh-TW" alt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品牌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3354943" y="4132542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19" name="直線單箭頭接點 118"/>
          <p:cNvCxnSpPr>
            <a:stCxn id="12" idx="3"/>
            <a:endCxn id="9" idx="1"/>
          </p:cNvCxnSpPr>
          <p:nvPr/>
        </p:nvCxnSpPr>
        <p:spPr bwMode="auto">
          <a:xfrm>
            <a:off x="1472133" y="3772542"/>
            <a:ext cx="892810" cy="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圓角矩形 121"/>
          <p:cNvSpPr/>
          <p:nvPr/>
        </p:nvSpPr>
        <p:spPr bwMode="auto">
          <a:xfrm>
            <a:off x="4980974" y="3412542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拆解各類別的結果並存到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DB_TBL_ANALYSIS_CACHE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直線單箭頭接點 125"/>
          <p:cNvCxnSpPr>
            <a:stCxn id="69" idx="3"/>
            <a:endCxn id="164" idx="1"/>
          </p:cNvCxnSpPr>
          <p:nvPr/>
        </p:nvCxnSpPr>
        <p:spPr bwMode="auto">
          <a:xfrm flipV="1">
            <a:off x="4344943" y="2651823"/>
            <a:ext cx="636031" cy="229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 bwMode="auto">
          <a:xfrm>
            <a:off x="4980974" y="4492542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從</a:t>
            </a:r>
            <a:r>
              <a:rPr lang="en-US" altLang="zh-TW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Cache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組合結果儲存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DB_TBL_ANALYSIS_USER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1" name="直線單箭頭接點 130"/>
          <p:cNvCxnSpPr>
            <a:stCxn id="122" idx="2"/>
            <a:endCxn id="129" idx="0"/>
          </p:cNvCxnSpPr>
          <p:nvPr/>
        </p:nvCxnSpPr>
        <p:spPr bwMode="auto">
          <a:xfrm>
            <a:off x="6060974" y="4132542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5" name="文字方塊 134"/>
          <p:cNvSpPr txBox="1"/>
          <p:nvPr/>
        </p:nvSpPr>
        <p:spPr>
          <a:xfrm>
            <a:off x="604896" y="2736747"/>
            <a:ext cx="654475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74942" y="2299928"/>
            <a:ext cx="1011880" cy="83099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945952" y="5623486"/>
            <a:ext cx="817981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38" name="直線單箭頭接點 137"/>
          <p:cNvCxnSpPr>
            <a:stCxn id="135" idx="2"/>
            <a:endCxn id="12" idx="0"/>
          </p:cNvCxnSpPr>
          <p:nvPr/>
        </p:nvCxnSpPr>
        <p:spPr bwMode="auto">
          <a:xfrm flipH="1">
            <a:off x="932133" y="3013746"/>
            <a:ext cx="1" cy="39879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>
            <a:off x="2780882" y="3130925"/>
            <a:ext cx="574061" cy="2816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3354943" y="5392542"/>
            <a:ext cx="0" cy="2309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48" name="文字方塊 147"/>
          <p:cNvSpPr txBox="1"/>
          <p:nvPr/>
        </p:nvSpPr>
        <p:spPr>
          <a:xfrm>
            <a:off x="7446575" y="2513323"/>
            <a:ext cx="1188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49" name="直線單箭頭接點 148"/>
          <p:cNvCxnSpPr>
            <a:stCxn id="148" idx="1"/>
            <a:endCxn id="164" idx="3"/>
          </p:cNvCxnSpPr>
          <p:nvPr/>
        </p:nvCxnSpPr>
        <p:spPr bwMode="auto">
          <a:xfrm flipH="1">
            <a:off x="7140974" y="2651823"/>
            <a:ext cx="305601" cy="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4" name="圓角矩形 163"/>
          <p:cNvSpPr/>
          <p:nvPr/>
        </p:nvSpPr>
        <p:spPr bwMode="auto">
          <a:xfrm>
            <a:off x="4980974" y="229182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164" idx="2"/>
            <a:endCxn id="122" idx="0"/>
          </p:cNvCxnSpPr>
          <p:nvPr/>
        </p:nvCxnSpPr>
        <p:spPr bwMode="auto">
          <a:xfrm>
            <a:off x="6060974" y="3011823"/>
            <a:ext cx="0" cy="4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77" name="圓角矩形 176"/>
          <p:cNvSpPr/>
          <p:nvPr/>
        </p:nvSpPr>
        <p:spPr bwMode="auto">
          <a:xfrm>
            <a:off x="1862023" y="1767839"/>
            <a:ext cx="6893357" cy="4222903"/>
          </a:xfrm>
          <a:prstGeom prst="roundRect">
            <a:avLst>
              <a:gd name="adj" fmla="val 518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grpSp>
        <p:nvGrpSpPr>
          <p:cNvPr id="183" name="群組 182"/>
          <p:cNvGrpSpPr/>
          <p:nvPr/>
        </p:nvGrpSpPr>
        <p:grpSpPr>
          <a:xfrm>
            <a:off x="2361356" y="1633851"/>
            <a:ext cx="3361264" cy="288000"/>
            <a:chOff x="3245276" y="1519248"/>
            <a:chExt cx="4374178" cy="288000"/>
          </a:xfrm>
        </p:grpSpPr>
        <p:sp>
          <p:nvSpPr>
            <p:cNvPr id="185" name="手繪多邊形 184"/>
            <p:cNvSpPr/>
            <p:nvPr/>
          </p:nvSpPr>
          <p:spPr>
            <a:xfrm>
              <a:off x="3245276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感興趣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6" name="手繪多邊形 185"/>
            <p:cNvSpPr/>
            <p:nvPr/>
          </p:nvSpPr>
          <p:spPr>
            <a:xfrm>
              <a:off x="4892365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考慮購買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7" name="手繪多邊形 186"/>
            <p:cNvSpPr/>
            <p:nvPr/>
          </p:nvSpPr>
          <p:spPr>
            <a:xfrm>
              <a:off x="6539454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完成購買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0" name="直線單箭頭接點 189"/>
          <p:cNvCxnSpPr>
            <a:stCxn id="199" idx="2"/>
            <a:endCxn id="9" idx="0"/>
          </p:cNvCxnSpPr>
          <p:nvPr/>
        </p:nvCxnSpPr>
        <p:spPr bwMode="auto">
          <a:xfrm flipH="1">
            <a:off x="3354943" y="2034540"/>
            <a:ext cx="708608" cy="137800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99" name="右中括弧 198"/>
          <p:cNvSpPr/>
          <p:nvPr/>
        </p:nvSpPr>
        <p:spPr bwMode="auto">
          <a:xfrm rot="5400000">
            <a:off x="4005850" y="188230"/>
            <a:ext cx="115402" cy="3577218"/>
          </a:xfrm>
          <a:prstGeom prst="rightBracket">
            <a:avLst/>
          </a:prstGeom>
          <a:noFill/>
          <a:ln w="12700" cap="flat" cmpd="sng" algn="ctr">
            <a:solidFill>
              <a:srgbClr val="12B3C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6985" y="808802"/>
            <a:ext cx="1608133" cy="16158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受眾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受眾人數</a:t>
            </a:r>
            <a:endParaRPr lang="zh-TW" altLang="en-US" sz="11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ppl_wnb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zh-TW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受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眾加權人數</a:t>
            </a:r>
            <a:endParaRPr lang="en-US" altLang="zh-TW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起始時間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結束時間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起始時段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結束時段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keyword: 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關鍵字</a:t>
            </a:r>
            <a:endParaRPr lang="en-US" altLang="zh-TW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lv1_list: lv1</a:t>
            </a:r>
            <a:r>
              <a:rPr lang="zh-TW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列表</a:t>
            </a:r>
            <a:endParaRPr lang="zh-TW" altLang="en-US" sz="11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53525" y="4132542"/>
            <a:ext cx="177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anal_product_brand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品牌偏好 </a:t>
            </a:r>
            <a:r>
              <a:rPr lang="zh-TW" altLang="en-US" sz="3200" dirty="0" smtClean="0"/>
              <a:t>圖表</a:t>
            </a:r>
            <a:r>
              <a:rPr lang="zh-TW" altLang="en-US" sz="3200" dirty="0"/>
              <a:t>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000" dirty="0" smtClean="0"/>
              <a:t>呼叫 </a:t>
            </a:r>
            <a:r>
              <a:rPr lang="en-US" altLang="zh-TW" sz="2000" dirty="0" smtClean="0"/>
              <a:t>ES Code </a:t>
            </a:r>
            <a:r>
              <a:rPr lang="zh-TW" altLang="en-US" sz="2000" dirty="0" smtClean="0"/>
              <a:t>取得分析</a:t>
            </a:r>
            <a:r>
              <a:rPr lang="zh-TW" altLang="en-US" sz="2000" dirty="0" smtClean="0"/>
              <a:t>結果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47765" y="2474674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17943" y="1938807"/>
            <a:ext cx="5040000" cy="1477328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"all": 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["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"all||</a:t>
            </a:r>
            <a:r>
              <a:rPr kumimoji="1"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2", "all||</a:t>
            </a:r>
            <a:r>
              <a:rPr kumimoji="1"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3",...],</a:t>
            </a:r>
            <a:endParaRPr kumimoji="1"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"],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zh-TW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商品</a:t>
            </a:r>
            <a:r>
              <a:rPr lang="en-US" altLang="zh-TW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1"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</a:t>
            </a:r>
          </a:p>
          <a:p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kumimoji="1"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kumimoji="1"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購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": [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購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2"]</a:t>
            </a:r>
            <a:endParaRPr kumimoji="1" lang="en-US" altLang="zh-TW" sz="1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["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3"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一般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營養品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一般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營養品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</a:t>
            </a:r>
          </a:p>
          <a:p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...</a:t>
            </a:r>
            <a:endParaRPr kumimoji="1"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34" name="矩形 33"/>
          <p:cNvSpPr/>
          <p:nvPr/>
        </p:nvSpPr>
        <p:spPr>
          <a:xfrm>
            <a:off x="3217943" y="3842193"/>
            <a:ext cx="5040000" cy="1169551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1", 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2"],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 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1000" dirty="0"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latin typeface="Tahoma" panose="020B0604030504040204" pitchFamily="34" charset="0"/>
                <a:cs typeface="Tahoma" panose="020B0604030504040204" pitchFamily="34" charset="0"/>
              </a:rPr>
              <a:t>1"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": [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2"]</a:t>
            </a:r>
            <a:endParaRPr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3"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一般營養品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一般營養品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</a:t>
            </a:r>
            <a:endParaRPr lang="en-US" altLang="zh-TW" sz="1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1"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直線單箭頭接點 34"/>
          <p:cNvCxnSpPr>
            <a:stCxn id="40" idx="3"/>
            <a:endCxn id="33" idx="1"/>
          </p:cNvCxnSpPr>
          <p:nvPr/>
        </p:nvCxnSpPr>
        <p:spPr bwMode="auto">
          <a:xfrm flipV="1">
            <a:off x="2107399" y="2677471"/>
            <a:ext cx="1110544" cy="828885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6" name="直線單箭頭接點 35"/>
          <p:cNvCxnSpPr>
            <a:stCxn id="40" idx="3"/>
            <a:endCxn id="34" idx="1"/>
          </p:cNvCxnSpPr>
          <p:nvPr/>
        </p:nvCxnSpPr>
        <p:spPr bwMode="auto">
          <a:xfrm>
            <a:off x="2107399" y="3506356"/>
            <a:ext cx="1110544" cy="920613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7" name="文字方塊 36"/>
          <p:cNvSpPr txBox="1"/>
          <p:nvPr/>
        </p:nvSpPr>
        <p:spPr>
          <a:xfrm>
            <a:off x="2533097" y="269040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有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533097" y="412253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無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39" name="直線單箭頭接點 38"/>
          <p:cNvCxnSpPr>
            <a:stCxn id="32" idx="2"/>
            <a:endCxn id="40" idx="0"/>
          </p:cNvCxnSpPr>
          <p:nvPr/>
        </p:nvCxnSpPr>
        <p:spPr bwMode="auto">
          <a:xfrm>
            <a:off x="987765" y="2751673"/>
            <a:ext cx="579634" cy="394683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92D05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0" name="圓角矩形 39"/>
          <p:cNvSpPr/>
          <p:nvPr/>
        </p:nvSpPr>
        <p:spPr bwMode="auto">
          <a:xfrm>
            <a:off x="1027399" y="3146356"/>
            <a:ext cx="10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取得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</a:t>
            </a: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結構</a:t>
            </a:r>
          </a:p>
        </p:txBody>
      </p:sp>
      <p:sp>
        <p:nvSpPr>
          <p:cNvPr id="41" name="矩形 40"/>
          <p:cNvSpPr/>
          <p:nvPr/>
        </p:nvSpPr>
        <p:spPr>
          <a:xfrm>
            <a:off x="499462" y="3896042"/>
            <a:ext cx="1402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product_tag_manage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42" name="笑臉 41"/>
          <p:cNvSpPr/>
          <p:nvPr/>
        </p:nvSpPr>
        <p:spPr bwMode="auto">
          <a:xfrm>
            <a:off x="1096747" y="3201461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797765" y="2474674"/>
            <a:ext cx="756426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45" name="直線單箭頭接點 44"/>
          <p:cNvCxnSpPr>
            <a:stCxn id="43" idx="2"/>
            <a:endCxn id="40" idx="0"/>
          </p:cNvCxnSpPr>
          <p:nvPr/>
        </p:nvCxnSpPr>
        <p:spPr bwMode="auto">
          <a:xfrm flipH="1">
            <a:off x="1567399" y="2751673"/>
            <a:ext cx="608579" cy="394683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92D05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884461" y="5488656"/>
            <a:ext cx="4923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過濾</a:t>
            </a:r>
            <a:r>
              <a:rPr lang="en-US" altLang="zh-TW" sz="1400" dirty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keyword: </a:t>
            </a:r>
            <a:r>
              <a:rPr lang="zh-TW" altLang="en-US" sz="1400" dirty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有在 </a:t>
            </a:r>
            <a:r>
              <a:rPr lang="en-US" altLang="zh-TW" sz="1400" dirty="0" err="1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product_name</a:t>
            </a:r>
            <a:r>
              <a:rPr lang="en-US" altLang="zh-TW" sz="1400" dirty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zh-TW" altLang="en-US" sz="1400" dirty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或者 </a:t>
            </a:r>
            <a:r>
              <a:rPr lang="en-US" altLang="zh-TW" sz="1400" dirty="0" err="1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product_brand</a:t>
            </a:r>
            <a:r>
              <a:rPr lang="en-US" altLang="zh-TW" sz="1400" dirty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zh-TW" altLang="en-US" sz="1400" dirty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裡面</a:t>
            </a:r>
          </a:p>
        </p:txBody>
      </p:sp>
    </p:spTree>
    <p:extLst>
      <p:ext uri="{BB962C8B-B14F-4D97-AF65-F5344CB8AC3E}">
        <p14:creationId xmlns:p14="http://schemas.microsoft.com/office/powerpoint/2010/main" val="2914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品牌偏好 圖表分析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429915" y="3258230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  <a:endCxn id="28" idx="0"/>
          </p:cNvCxnSpPr>
          <p:nvPr/>
        </p:nvCxnSpPr>
        <p:spPr bwMode="auto">
          <a:xfrm flipH="1">
            <a:off x="1419913" y="3978230"/>
            <a:ext cx="2" cy="39946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1576217" y="2014216"/>
            <a:ext cx="1080000" cy="83099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879913" y="5771679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 flipH="1">
            <a:off x="1419915" y="2845213"/>
            <a:ext cx="696302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28" idx="2"/>
          </p:cNvCxnSpPr>
          <p:nvPr/>
        </p:nvCxnSpPr>
        <p:spPr bwMode="auto">
          <a:xfrm flipV="1">
            <a:off x="1419913" y="5277696"/>
            <a:ext cx="0" cy="493983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177535" y="2568214"/>
            <a:ext cx="1164229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53" name="直線單箭頭接點 52"/>
          <p:cNvCxnSpPr>
            <a:stCxn id="50" idx="2"/>
            <a:endCxn id="9" idx="0"/>
          </p:cNvCxnSpPr>
          <p:nvPr/>
        </p:nvCxnSpPr>
        <p:spPr bwMode="auto">
          <a:xfrm>
            <a:off x="759650" y="2845213"/>
            <a:ext cx="660265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925187" y="1546162"/>
            <a:ext cx="5040000" cy="1477328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"all": ["all||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1", "all||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2", "all||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3",...],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1", 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2"],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1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10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1000" dirty="0"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latin typeface="Tahoma" panose="020B0604030504040204" pitchFamily="34" charset="0"/>
                <a:cs typeface="Tahoma" panose="020B0604030504040204" pitchFamily="34" charset="0"/>
              </a:rPr>
              <a:t>1"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": [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1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2"]</a:t>
            </a:r>
            <a:endParaRPr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3"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一般營養品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[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一般營養品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...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TW" sz="1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13065" y="1543776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0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0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000" dirty="0">
              <a:latin typeface="+mn-lt"/>
              <a:cs typeface="Tahoma" panose="020B0604030504040204" pitchFamily="34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272492" y="3258230"/>
            <a:ext cx="21082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"should":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all||</a:t>
            </a:r>
            <a:r>
              <a:rPr lang="zh-TW" altLang="en-US" sz="8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TW" sz="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800" dirty="0"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</a:t>
            </a:r>
            <a:r>
              <a:rPr lang="en-US" altLang="zh-TW" sz="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保健食品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一般營養品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747640" y="3181687"/>
            <a:ext cx="241284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"must": 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{"category":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all_b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487281" y="3664338"/>
            <a:ext cx="1130439" cy="13042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487281" y="4034942"/>
            <a:ext cx="1521100" cy="1295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746920" y="4355117"/>
            <a:ext cx="2815194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"must": 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{"category":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lv1_b"}}},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5" name="直線單箭頭接點 64"/>
          <p:cNvCxnSpPr>
            <a:stCxn id="62" idx="3"/>
            <a:endCxn id="61" idx="1"/>
          </p:cNvCxnSpPr>
          <p:nvPr/>
        </p:nvCxnSpPr>
        <p:spPr bwMode="auto">
          <a:xfrm flipV="1">
            <a:off x="4617720" y="3720296"/>
            <a:ext cx="1129920" cy="9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63" idx="3"/>
            <a:endCxn id="64" idx="1"/>
          </p:cNvCxnSpPr>
          <p:nvPr/>
        </p:nvCxnSpPr>
        <p:spPr bwMode="auto">
          <a:xfrm>
            <a:off x="5008381" y="4099713"/>
            <a:ext cx="738539" cy="794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字方塊 31"/>
          <p:cNvSpPr txBox="1"/>
          <p:nvPr/>
        </p:nvSpPr>
        <p:spPr>
          <a:xfrm>
            <a:off x="525780" y="107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8" name="笑臉 77"/>
          <p:cNvSpPr/>
          <p:nvPr/>
        </p:nvSpPr>
        <p:spPr bwMode="auto">
          <a:xfrm>
            <a:off x="87535" y="2616713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9" name="笑臉 78"/>
          <p:cNvSpPr/>
          <p:nvPr/>
        </p:nvSpPr>
        <p:spPr bwMode="auto">
          <a:xfrm>
            <a:off x="473454" y="3301532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972387" y="1571215"/>
            <a:ext cx="895053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81" name="直線單箭頭接點 80"/>
          <p:cNvCxnSpPr>
            <a:stCxn id="80" idx="2"/>
            <a:endCxn id="9" idx="0"/>
          </p:cNvCxnSpPr>
          <p:nvPr/>
        </p:nvCxnSpPr>
        <p:spPr bwMode="auto">
          <a:xfrm>
            <a:off x="1419914" y="1848214"/>
            <a:ext cx="1" cy="141001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8" name="圓角矩形 27"/>
          <p:cNvSpPr/>
          <p:nvPr/>
        </p:nvSpPr>
        <p:spPr bwMode="auto">
          <a:xfrm>
            <a:off x="429913" y="4377696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</a:t>
            </a:r>
            <a:endParaRPr lang="en-US" altLang="zh-TW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 </a:t>
            </a:r>
            <a:r>
              <a:rPr lang="en-US" altLang="zh-TW" sz="1200" dirty="0" err="1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all_b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/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lv1_b/lv2_b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wuv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</a:t>
            </a:r>
            <a:r>
              <a:rPr lang="zh-TW" alt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品牌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746920" y="5528548"/>
            <a:ext cx="3302507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"must": 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{"category":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lv2_b"}}},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8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486561" y="4399563"/>
            <a:ext cx="1521100" cy="1295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37" name="直線單箭頭接點 36"/>
          <p:cNvCxnSpPr>
            <a:stCxn id="36" idx="3"/>
            <a:endCxn id="34" idx="1"/>
          </p:cNvCxnSpPr>
          <p:nvPr/>
        </p:nvCxnSpPr>
        <p:spPr bwMode="auto">
          <a:xfrm>
            <a:off x="5007661" y="4464334"/>
            <a:ext cx="739259" cy="1602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574291" y="3736725"/>
            <a:ext cx="1691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anal_product_brand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 bwMode="auto">
          <a:xfrm>
            <a:off x="429913" y="4377696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</a:t>
            </a:r>
            <a:endParaRPr lang="en-US" altLang="zh-TW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 </a:t>
            </a:r>
            <a:r>
              <a:rPr lang="en-US" altLang="zh-TW" sz="1200" dirty="0" err="1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all_b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/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lv1_b/lv2_b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wuv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</a:t>
            </a:r>
            <a:r>
              <a:rPr lang="zh-TW" alt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品牌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品牌偏好 圖表分析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429915" y="3258230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4291" y="3736725"/>
            <a:ext cx="1691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anal_product_brand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</p:cNvCxnSpPr>
          <p:nvPr/>
        </p:nvCxnSpPr>
        <p:spPr bwMode="auto">
          <a:xfrm>
            <a:off x="1419915" y="3978230"/>
            <a:ext cx="0" cy="3853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1576217" y="2014216"/>
            <a:ext cx="1080000" cy="83099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879914" y="5665755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 flipH="1">
            <a:off x="1419915" y="2845213"/>
            <a:ext cx="696302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35" idx="2"/>
          </p:cNvCxnSpPr>
          <p:nvPr/>
        </p:nvCxnSpPr>
        <p:spPr bwMode="auto">
          <a:xfrm flipH="1" flipV="1">
            <a:off x="1419913" y="5277696"/>
            <a:ext cx="1" cy="38805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177535" y="2568214"/>
            <a:ext cx="1164229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53" name="直線單箭頭接點 52"/>
          <p:cNvCxnSpPr>
            <a:stCxn id="50" idx="2"/>
            <a:endCxn id="9" idx="0"/>
          </p:cNvCxnSpPr>
          <p:nvPr/>
        </p:nvCxnSpPr>
        <p:spPr bwMode="auto">
          <a:xfrm>
            <a:off x="759650" y="2845213"/>
            <a:ext cx="660265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2" name="文字方塊 31"/>
          <p:cNvSpPr txBox="1"/>
          <p:nvPr/>
        </p:nvSpPr>
        <p:spPr>
          <a:xfrm>
            <a:off x="525780" y="107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92970" y="1913227"/>
            <a:ext cx="1811714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"motivation": "0",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"category": </a:t>
            </a:r>
            <a:r>
              <a:rPr lang="en-US" altLang="zh-TW" sz="800" dirty="0" smtClean="0"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latin typeface="Consolas" panose="020B0609020204030204" pitchFamily="49" charset="0"/>
              </a:rPr>
              <a:t>all_b</a:t>
            </a:r>
            <a:r>
              <a:rPr lang="en-US" altLang="zh-TW" sz="800" dirty="0" smtClean="0">
                <a:latin typeface="Consolas" panose="020B0609020204030204" pitchFamily="49" charset="0"/>
              </a:rPr>
              <a:t>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"name": </a:t>
            </a:r>
            <a:r>
              <a:rPr lang="en-US" altLang="zh-TW" sz="800" dirty="0" smtClean="0">
                <a:latin typeface="Consolas" panose="020B0609020204030204" pitchFamily="49" charset="0"/>
              </a:rPr>
              <a:t>"all</a:t>
            </a:r>
            <a:r>
              <a:rPr lang="en-US" altLang="zh-TW" sz="800" dirty="0" smtClean="0">
                <a:solidFill>
                  <a:srgbClr val="00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||</a:t>
            </a:r>
            <a:r>
              <a:rPr lang="en-US" altLang="zh-TW" sz="800" dirty="0">
                <a:latin typeface="Consolas" panose="020B0609020204030204" pitchFamily="49" charset="0"/>
              </a:rPr>
              <a:t>SONY</a:t>
            </a:r>
            <a:r>
              <a:rPr lang="zh-TW" altLang="en-US" sz="800" dirty="0">
                <a:latin typeface="Consolas" panose="020B0609020204030204" pitchFamily="49" charset="0"/>
              </a:rPr>
              <a:t>索尼</a:t>
            </a:r>
            <a:r>
              <a:rPr lang="en-US" altLang="zh-TW" sz="8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hr</a:t>
            </a:r>
            <a:r>
              <a:rPr lang="en-US" altLang="zh-TW" sz="800" dirty="0">
                <a:latin typeface="Consolas" panose="020B0609020204030204" pitchFamily="49" charset="0"/>
              </a:rPr>
              <a:t>": 9,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start_date</a:t>
            </a:r>
            <a:r>
              <a:rPr lang="en-US" altLang="zh-TW" sz="800" dirty="0">
                <a:latin typeface="Consolas" panose="020B0609020204030204" pitchFamily="49" charset="0"/>
              </a:rPr>
              <a:t>": "2019-09-01",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end_date</a:t>
            </a:r>
            <a:r>
              <a:rPr lang="en-US" altLang="zh-TW" sz="800" dirty="0">
                <a:latin typeface="Consolas" panose="020B0609020204030204" pitchFamily="49" charset="0"/>
              </a:rPr>
              <a:t>": "2019-09-01",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time_type</a:t>
            </a:r>
            <a:r>
              <a:rPr lang="en-US" altLang="zh-TW" sz="800" dirty="0">
                <a:latin typeface="Consolas" panose="020B0609020204030204" pitchFamily="49" charset="0"/>
              </a:rPr>
              <a:t>": "d",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user_info</a:t>
            </a:r>
            <a:r>
              <a:rPr lang="en-US" altLang="zh-TW" sz="800" dirty="0">
                <a:latin typeface="Consolas" panose="020B0609020204030204" pitchFamily="49" charset="0"/>
              </a:rPr>
              <a:t>": 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"G64167959": 1,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"G15784161": 1,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"G58665165": 1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}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965621" y="1913227"/>
            <a:ext cx="1811714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"motivation": </a:t>
            </a:r>
            <a:r>
              <a:rPr lang="en-US" altLang="zh-TW" sz="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 dirty="0" smtClean="0">
                <a:latin typeface="Consolas" panose="020B0609020204030204" pitchFamily="49" charset="0"/>
              </a:rPr>
              <a:t>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"category": </a:t>
            </a:r>
            <a:r>
              <a:rPr lang="en-US" altLang="zh-TW" sz="800" dirty="0" smtClean="0"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latin typeface="Consolas" panose="020B0609020204030204" pitchFamily="49" charset="0"/>
              </a:rPr>
              <a:t>all_b</a:t>
            </a:r>
            <a:r>
              <a:rPr lang="en-US" altLang="zh-TW" sz="800" dirty="0" smtClean="0">
                <a:latin typeface="Consolas" panose="020B0609020204030204" pitchFamily="49" charset="0"/>
              </a:rPr>
              <a:t>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"name": </a:t>
            </a:r>
            <a:r>
              <a:rPr lang="en-US" altLang="zh-TW" sz="800" dirty="0" smtClean="0">
                <a:latin typeface="Consolas" panose="020B0609020204030204" pitchFamily="49" charset="0"/>
              </a:rPr>
              <a:t>"all</a:t>
            </a:r>
            <a:r>
              <a:rPr lang="en-US" altLang="zh-TW" sz="800" dirty="0">
                <a:solidFill>
                  <a:srgbClr val="00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||</a:t>
            </a:r>
            <a:r>
              <a:rPr lang="en-US" altLang="zh-TW" sz="800" dirty="0">
                <a:latin typeface="Consolas" panose="020B0609020204030204" pitchFamily="49" charset="0"/>
              </a:rPr>
              <a:t>SONY</a:t>
            </a:r>
            <a:r>
              <a:rPr lang="zh-TW" altLang="en-US" sz="800" dirty="0">
                <a:latin typeface="Consolas" panose="020B0609020204030204" pitchFamily="49" charset="0"/>
              </a:rPr>
              <a:t>索尼</a:t>
            </a:r>
            <a:r>
              <a:rPr lang="en-US" altLang="zh-TW" sz="800" dirty="0" smtClean="0">
                <a:latin typeface="Consolas" panose="020B0609020204030204" pitchFamily="49" charset="0"/>
              </a:rPr>
              <a:t>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hr</a:t>
            </a:r>
            <a:r>
              <a:rPr lang="en-US" altLang="zh-TW" sz="800" dirty="0">
                <a:latin typeface="Consolas" panose="020B0609020204030204" pitchFamily="49" charset="0"/>
              </a:rPr>
              <a:t>": </a:t>
            </a:r>
            <a:r>
              <a:rPr lang="en-US" altLang="zh-TW" sz="800" dirty="0" smtClean="0">
                <a:latin typeface="Consolas" panose="020B0609020204030204" pitchFamily="49" charset="0"/>
              </a:rPr>
              <a:t>7,</a:t>
            </a:r>
          </a:p>
          <a:p>
            <a:r>
              <a:rPr lang="en-US" altLang="zh-TW" sz="800" dirty="0" smtClean="0">
                <a:latin typeface="Consolas" panose="020B0609020204030204" pitchFamily="49" charset="0"/>
              </a:rPr>
              <a:t>  "</a:t>
            </a:r>
            <a:r>
              <a:rPr lang="en-US" altLang="zh-TW" sz="800" dirty="0" err="1" smtClean="0">
                <a:latin typeface="Consolas" panose="020B0609020204030204" pitchFamily="49" charset="0"/>
              </a:rPr>
              <a:t>start_date</a:t>
            </a:r>
            <a:r>
              <a:rPr lang="en-US" altLang="zh-TW" sz="800" dirty="0" smtClean="0">
                <a:latin typeface="Consolas" panose="020B0609020204030204" pitchFamily="49" charset="0"/>
              </a:rPr>
              <a:t>": "2020-01-19",</a:t>
            </a:r>
          </a:p>
          <a:p>
            <a:r>
              <a:rPr lang="en-US" altLang="zh-TW" sz="800" dirty="0" smtClean="0">
                <a:latin typeface="Consolas" panose="020B0609020204030204" pitchFamily="49" charset="0"/>
              </a:rPr>
              <a:t>  </a:t>
            </a:r>
            <a:r>
              <a:rPr lang="en-US" altLang="zh-TW" sz="800" dirty="0"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latin typeface="Consolas" panose="020B0609020204030204" pitchFamily="49" charset="0"/>
              </a:rPr>
              <a:t>end_date</a:t>
            </a:r>
            <a:r>
              <a:rPr lang="en-US" altLang="zh-TW" sz="800" dirty="0">
                <a:latin typeface="Consolas" panose="020B0609020204030204" pitchFamily="49" charset="0"/>
              </a:rPr>
              <a:t>": "</a:t>
            </a:r>
            <a:r>
              <a:rPr lang="en-US" altLang="zh-TW" sz="800" dirty="0" smtClean="0">
                <a:latin typeface="Consolas" panose="020B0609020204030204" pitchFamily="49" charset="0"/>
              </a:rPr>
              <a:t>2020-01-25",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time_type</a:t>
            </a:r>
            <a:r>
              <a:rPr lang="en-US" altLang="zh-TW" sz="800" dirty="0">
                <a:latin typeface="Consolas" panose="020B0609020204030204" pitchFamily="49" charset="0"/>
              </a:rPr>
              <a:t>": </a:t>
            </a:r>
            <a:r>
              <a:rPr lang="en-US" altLang="zh-TW" sz="800" dirty="0" smtClean="0">
                <a:latin typeface="Consolas" panose="020B0609020204030204" pitchFamily="49" charset="0"/>
              </a:rPr>
              <a:t>"w",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user_info</a:t>
            </a:r>
            <a:r>
              <a:rPr lang="en-US" altLang="zh-TW" sz="800" dirty="0">
                <a:latin typeface="Consolas" panose="020B0609020204030204" pitchFamily="49" charset="0"/>
              </a:rPr>
              <a:t>": 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"G64167959": </a:t>
            </a:r>
            <a:r>
              <a:rPr lang="en-US" altLang="zh-TW" sz="800" dirty="0" smtClean="0">
                <a:latin typeface="Consolas" panose="020B0609020204030204" pitchFamily="49" charset="0"/>
              </a:rPr>
              <a:t>11,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  "G15784161": </a:t>
            </a:r>
            <a:r>
              <a:rPr lang="en-US" altLang="zh-TW" sz="800" dirty="0" smtClean="0">
                <a:latin typeface="Consolas" panose="020B0609020204030204" pitchFamily="49" charset="0"/>
              </a:rPr>
              <a:t>12,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  "G58665165": </a:t>
            </a:r>
            <a:r>
              <a:rPr lang="en-US" altLang="zh-TW" sz="800" dirty="0" smtClean="0">
                <a:latin typeface="Consolas" panose="020B0609020204030204" pitchFamily="49" charset="0"/>
              </a:rPr>
              <a:t>13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}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038272" y="1913227"/>
            <a:ext cx="1811714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"motivation": </a:t>
            </a:r>
            <a:r>
              <a:rPr lang="en-US" altLang="zh-TW" sz="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 dirty="0" smtClean="0">
                <a:latin typeface="Consolas" panose="020B0609020204030204" pitchFamily="49" charset="0"/>
              </a:rPr>
              <a:t>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"category": </a:t>
            </a:r>
            <a:r>
              <a:rPr lang="en-US" altLang="zh-TW" sz="800" dirty="0" smtClean="0"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latin typeface="Consolas" panose="020B0609020204030204" pitchFamily="49" charset="0"/>
              </a:rPr>
              <a:t>all_b</a:t>
            </a:r>
            <a:r>
              <a:rPr lang="en-US" altLang="zh-TW" sz="800" dirty="0" smtClean="0">
                <a:latin typeface="Consolas" panose="020B0609020204030204" pitchFamily="49" charset="0"/>
              </a:rPr>
              <a:t>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"name": </a:t>
            </a:r>
            <a:r>
              <a:rPr lang="en-US" altLang="zh-TW" sz="800" dirty="0" smtClean="0">
                <a:latin typeface="Consolas" panose="020B0609020204030204" pitchFamily="49" charset="0"/>
              </a:rPr>
              <a:t>"all</a:t>
            </a:r>
            <a:r>
              <a:rPr lang="en-US" altLang="zh-TW" sz="800" dirty="0">
                <a:solidFill>
                  <a:srgbClr val="00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||</a:t>
            </a:r>
            <a:r>
              <a:rPr lang="en-US" altLang="zh-TW" sz="800" dirty="0">
                <a:latin typeface="Consolas" panose="020B0609020204030204" pitchFamily="49" charset="0"/>
              </a:rPr>
              <a:t>SONY</a:t>
            </a:r>
            <a:r>
              <a:rPr lang="zh-TW" altLang="en-US" sz="800" dirty="0">
                <a:latin typeface="Consolas" panose="020B0609020204030204" pitchFamily="49" charset="0"/>
              </a:rPr>
              <a:t>索尼</a:t>
            </a:r>
            <a:r>
              <a:rPr lang="en-US" altLang="zh-TW" sz="800" dirty="0" smtClean="0">
                <a:latin typeface="Consolas" panose="020B0609020204030204" pitchFamily="49" charset="0"/>
              </a:rPr>
              <a:t>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hr</a:t>
            </a:r>
            <a:r>
              <a:rPr lang="en-US" altLang="zh-TW" sz="800" dirty="0">
                <a:latin typeface="Consolas" panose="020B0609020204030204" pitchFamily="49" charset="0"/>
              </a:rPr>
              <a:t>": </a:t>
            </a:r>
            <a:r>
              <a:rPr lang="en-US" altLang="zh-TW" sz="800" dirty="0" smtClean="0">
                <a:latin typeface="Consolas" panose="020B0609020204030204" pitchFamily="49" charset="0"/>
              </a:rPr>
              <a:t>7,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start_date</a:t>
            </a:r>
            <a:r>
              <a:rPr lang="en-US" altLang="zh-TW" sz="800" dirty="0">
                <a:latin typeface="Consolas" panose="020B0609020204030204" pitchFamily="49" charset="0"/>
              </a:rPr>
              <a:t>": "</a:t>
            </a:r>
            <a:r>
              <a:rPr lang="en-US" altLang="zh-TW" sz="800" dirty="0" smtClean="0">
                <a:latin typeface="Consolas" panose="020B0609020204030204" pitchFamily="49" charset="0"/>
              </a:rPr>
              <a:t>2020-02-01",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end_date</a:t>
            </a:r>
            <a:r>
              <a:rPr lang="en-US" altLang="zh-TW" sz="800" dirty="0">
                <a:latin typeface="Consolas" panose="020B0609020204030204" pitchFamily="49" charset="0"/>
              </a:rPr>
              <a:t>": "</a:t>
            </a:r>
            <a:r>
              <a:rPr lang="en-US" altLang="zh-TW" sz="800" dirty="0" smtClean="0">
                <a:latin typeface="Consolas" panose="020B0609020204030204" pitchFamily="49" charset="0"/>
              </a:rPr>
              <a:t>2020-02-29",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time_type</a:t>
            </a:r>
            <a:r>
              <a:rPr lang="en-US" altLang="zh-TW" sz="800" dirty="0">
                <a:latin typeface="Consolas" panose="020B0609020204030204" pitchFamily="49" charset="0"/>
              </a:rPr>
              <a:t>": </a:t>
            </a:r>
            <a:r>
              <a:rPr lang="en-US" altLang="zh-TW" sz="800" dirty="0" smtClean="0">
                <a:latin typeface="Consolas" panose="020B0609020204030204" pitchFamily="49" charset="0"/>
              </a:rPr>
              <a:t>"m",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"</a:t>
            </a:r>
            <a:r>
              <a:rPr lang="en-US" altLang="zh-TW" sz="800" dirty="0" err="1">
                <a:latin typeface="Consolas" panose="020B0609020204030204" pitchFamily="49" charset="0"/>
              </a:rPr>
              <a:t>user_info</a:t>
            </a:r>
            <a:r>
              <a:rPr lang="en-US" altLang="zh-TW" sz="800" dirty="0">
                <a:latin typeface="Consolas" panose="020B0609020204030204" pitchFamily="49" charset="0"/>
              </a:rPr>
              <a:t>": {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"G64167959": </a:t>
            </a:r>
            <a:r>
              <a:rPr lang="en-US" altLang="zh-TW" sz="800" dirty="0" smtClean="0">
                <a:latin typeface="Consolas" panose="020B0609020204030204" pitchFamily="49" charset="0"/>
              </a:rPr>
              <a:t>21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"G15784161": </a:t>
            </a:r>
            <a:r>
              <a:rPr lang="en-US" altLang="zh-TW" sz="800" dirty="0" smtClean="0">
                <a:latin typeface="Consolas" panose="020B0609020204030204" pitchFamily="49" charset="0"/>
              </a:rPr>
              <a:t>31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  "G58665165": </a:t>
            </a:r>
            <a:r>
              <a:rPr lang="en-US" altLang="zh-TW" sz="800" dirty="0" smtClean="0">
                <a:latin typeface="Consolas" panose="020B0609020204030204" pitchFamily="49" charset="0"/>
              </a:rPr>
              <a:t>41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}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19682" y="3544442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...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81076" y="3510508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...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23692" y="3510508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...</a:t>
            </a:r>
            <a:endParaRPr lang="zh-TW" altLang="en-US" sz="8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2970" y="4585809"/>
            <a:ext cx="52290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 smtClean="0">
                <a:latin typeface="Consolas" panose="020B0609020204030204" pitchFamily="49" charset="0"/>
              </a:rPr>
              <a:t>{"all</a:t>
            </a:r>
            <a:r>
              <a:rPr lang="en-US" altLang="zh-TW" sz="900" dirty="0">
                <a:solidFill>
                  <a:srgbClr val="00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||</a:t>
            </a:r>
            <a:r>
              <a:rPr lang="en-US" altLang="zh-TW" sz="900" dirty="0">
                <a:latin typeface="Consolas" panose="020B0609020204030204" pitchFamily="49" charset="0"/>
              </a:rPr>
              <a:t>SONY</a:t>
            </a:r>
            <a:r>
              <a:rPr lang="zh-TW" altLang="en-US" sz="900" dirty="0">
                <a:latin typeface="Consolas" panose="020B0609020204030204" pitchFamily="49" charset="0"/>
              </a:rPr>
              <a:t>索尼</a:t>
            </a:r>
            <a:r>
              <a:rPr lang="en-US" altLang="zh-TW" sz="900" dirty="0" smtClean="0">
                <a:latin typeface="Consolas" panose="020B0609020204030204" pitchFamily="49" charset="0"/>
              </a:rPr>
              <a:t>": </a:t>
            </a:r>
            <a:r>
              <a:rPr lang="en-US" altLang="zh-TW" sz="900" dirty="0" smtClean="0">
                <a:latin typeface="Consolas" panose="020B0609020204030204" pitchFamily="49" charset="0"/>
              </a:rPr>
              <a:t>{"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vc</a:t>
            </a:r>
            <a:r>
              <a:rPr lang="en-US" altLang="zh-TW" sz="900" dirty="0" smtClean="0">
                <a:latin typeface="Consolas" panose="020B0609020204030204" pitchFamily="49" charset="0"/>
              </a:rPr>
              <a:t>": 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79</a:t>
            </a:r>
            <a:r>
              <a:rPr lang="en-US" altLang="zh-TW" sz="900" dirty="0" smtClean="0">
                <a:latin typeface="Consolas" panose="020B0609020204030204" pitchFamily="49" charset="0"/>
              </a:rPr>
              <a:t>, "uv":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900" dirty="0" smtClean="0">
                <a:latin typeface="Consolas" panose="020B0609020204030204" pitchFamily="49" charset="0"/>
              </a:rPr>
              <a:t>}}</a:t>
            </a:r>
            <a:endParaRPr lang="en-US" altLang="zh-TW" sz="900" dirty="0">
              <a:latin typeface="Consolas" panose="020B0609020204030204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892970" y="4123629"/>
            <a:ext cx="3026198" cy="2462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["</a:t>
            </a:r>
            <a:r>
              <a:rPr lang="en-US" altLang="zh-TW" sz="1000" dirty="0" smtClean="0">
                <a:latin typeface="Consolas" panose="020B0609020204030204" pitchFamily="49" charset="0"/>
              </a:rPr>
              <a:t>G64167959", "G15784161"]</a:t>
            </a:r>
            <a:endParaRPr lang="en-US" altLang="zh-TW" sz="10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3186668" y="3051722"/>
            <a:ext cx="804357" cy="2556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60420" y="3051721"/>
            <a:ext cx="911780" cy="2556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5" name="笑臉 54"/>
          <p:cNvSpPr/>
          <p:nvPr/>
        </p:nvSpPr>
        <p:spPr bwMode="auto">
          <a:xfrm>
            <a:off x="517733" y="5009102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7321746" y="3056753"/>
            <a:ext cx="911780" cy="2556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72387" y="1571215"/>
            <a:ext cx="895053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74" name="直線單箭頭接點 73"/>
          <p:cNvCxnSpPr>
            <a:stCxn id="73" idx="2"/>
          </p:cNvCxnSpPr>
          <p:nvPr/>
        </p:nvCxnSpPr>
        <p:spPr bwMode="auto">
          <a:xfrm>
            <a:off x="1419914" y="1848214"/>
            <a:ext cx="1" cy="141001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75" name="矩形圖說文字 74"/>
          <p:cNvSpPr/>
          <p:nvPr/>
        </p:nvSpPr>
        <p:spPr bwMode="auto">
          <a:xfrm>
            <a:off x="3677129" y="4880108"/>
            <a:ext cx="728940" cy="640039"/>
          </a:xfrm>
          <a:prstGeom prst="wedgeRectCallout">
            <a:avLst>
              <a:gd name="adj1" fmla="val 31078"/>
              <a:gd name="adj2" fmla="val -6419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2+2+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11+12+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21+31</a:t>
            </a:r>
            <a:endParaRPr lang="zh-TW" altLang="en-US" sz="1000" dirty="0">
              <a:solidFill>
                <a:srgbClr val="FF000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品牌偏好 圖表分析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  <p:sp>
        <p:nvSpPr>
          <p:cNvPr id="38" name="矩形 37"/>
          <p:cNvSpPr/>
          <p:nvPr/>
        </p:nvSpPr>
        <p:spPr>
          <a:xfrm>
            <a:off x="3295883" y="1822327"/>
            <a:ext cx="5040000" cy="4524315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感興趣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"all": 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"anatomy": [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"all||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1", "index": 3.14,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1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"all||</a:t>
            </a:r>
            <a:r>
              <a:rPr lang="zh-TW" alt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2", "index":2.62,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2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all||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"index": 1.35,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"rank": 3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...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kumimoji="1"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"anatomy": [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TW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1",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"index": 3.14,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rank": 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TW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2",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"index":2.62,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rank": 2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en-US" altLang="zh-TW" sz="9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9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anatomy": [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TW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1", "index": 3.14,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rank": 1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en-US" altLang="zh-TW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"anatomy": [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品牌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"index": 3.14, </a:t>
            </a:r>
            <a:r>
              <a:rPr lang="en-US" altLang="zh-TW" sz="9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rank": 1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},</a:t>
            </a:r>
            <a:endParaRPr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考慮購買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...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完成購買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...</a:t>
            </a: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1"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右大括弧 17"/>
          <p:cNvSpPr/>
          <p:nvPr/>
        </p:nvSpPr>
        <p:spPr bwMode="auto">
          <a:xfrm>
            <a:off x="6523390" y="2194207"/>
            <a:ext cx="127607" cy="462331"/>
          </a:xfrm>
          <a:prstGeom prst="rightBrac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02834" y="2263762"/>
            <a:ext cx="188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根據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的值由大到小</a:t>
            </a:r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排序， 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並加入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</a:t>
            </a:r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由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開始</a:t>
            </a:r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33" name="直線單箭頭接點 32"/>
          <p:cNvCxnSpPr>
            <a:stCxn id="37" idx="2"/>
            <a:endCxn id="45" idx="0"/>
          </p:cNvCxnSpPr>
          <p:nvPr/>
        </p:nvCxnSpPr>
        <p:spPr bwMode="auto">
          <a:xfrm>
            <a:off x="1477540" y="3700603"/>
            <a:ext cx="0" cy="38388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1877036" y="2441384"/>
            <a:ext cx="1188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展開的 </a:t>
            </a:r>
            <a:r>
              <a:rPr lang="en-US" altLang="zh-TW" dirty="0"/>
              <a:t>lv1_list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stCxn id="35" idx="2"/>
            <a:endCxn id="37" idx="0"/>
          </p:cNvCxnSpPr>
          <p:nvPr/>
        </p:nvCxnSpPr>
        <p:spPr bwMode="auto">
          <a:xfrm flipH="1">
            <a:off x="1477540" y="2718383"/>
            <a:ext cx="993496" cy="26222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7" name="圓角矩形 36"/>
          <p:cNvSpPr/>
          <p:nvPr/>
        </p:nvSpPr>
        <p:spPr bwMode="auto">
          <a:xfrm>
            <a:off x="397540" y="298060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直線單箭頭接點 38"/>
          <p:cNvCxnSpPr>
            <a:stCxn id="45" idx="2"/>
            <a:endCxn id="43" idx="0"/>
          </p:cNvCxnSpPr>
          <p:nvPr/>
        </p:nvCxnSpPr>
        <p:spPr bwMode="auto">
          <a:xfrm>
            <a:off x="1477540" y="4804485"/>
            <a:ext cx="0" cy="38388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143452" y="2256718"/>
            <a:ext cx="1476686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人數</a:t>
            </a:r>
          </a:p>
          <a:p>
            <a:r>
              <a:rPr lang="en-US" altLang="zh-TW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ppl_wnb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加權</a:t>
            </a:r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人數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直線單箭頭接點 41"/>
          <p:cNvCxnSpPr>
            <a:stCxn id="41" idx="2"/>
            <a:endCxn id="37" idx="0"/>
          </p:cNvCxnSpPr>
          <p:nvPr/>
        </p:nvCxnSpPr>
        <p:spPr bwMode="auto">
          <a:xfrm>
            <a:off x="881795" y="2718383"/>
            <a:ext cx="595745" cy="26222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3" name="圓角矩形 42"/>
          <p:cNvSpPr/>
          <p:nvPr/>
        </p:nvSpPr>
        <p:spPr bwMode="auto">
          <a:xfrm>
            <a:off x="397540" y="5188367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從</a:t>
            </a:r>
            <a:r>
              <a:rPr lang="en-US" altLang="zh-TW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Cache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組合結果儲存到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DB_TBL_ANALYSIS_USER 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圓角矩形 44"/>
          <p:cNvSpPr/>
          <p:nvPr/>
        </p:nvSpPr>
        <p:spPr bwMode="auto">
          <a:xfrm>
            <a:off x="397540" y="4084485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拆解各類別的結果並存到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DB_TBL_ANALYSIS_CACHE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笑臉 39"/>
          <p:cNvSpPr/>
          <p:nvPr/>
        </p:nvSpPr>
        <p:spPr bwMode="auto">
          <a:xfrm>
            <a:off x="2296712" y="3059617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4113" y="3922944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1000" dirty="0">
                <a:solidFill>
                  <a:srgbClr val="FF000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lv2</a:t>
            </a:r>
            <a:endParaRPr lang="zh-TW" altLang="en-US" sz="1000" dirty="0">
              <a:solidFill>
                <a:srgbClr val="FF000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21797" y="3059617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lv1</a:t>
            </a:r>
            <a:endParaRPr lang="zh-TW" altLang="en-US" sz="1000" dirty="0">
              <a:solidFill>
                <a:srgbClr val="FF000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4559" y="4583111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1000" dirty="0">
                <a:solidFill>
                  <a:srgbClr val="FF000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lv2</a:t>
            </a:r>
            <a:endParaRPr lang="zh-TW" altLang="en-US" sz="1000" dirty="0">
              <a:solidFill>
                <a:srgbClr val="FF000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98570" y="1948124"/>
            <a:ext cx="3097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all</a:t>
            </a:r>
            <a:endParaRPr lang="zh-TW" altLang="en-US" sz="1000" dirty="0">
              <a:solidFill>
                <a:srgbClr val="FF000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品牌偏好 </a:t>
            </a:r>
            <a:r>
              <a:rPr lang="zh-TW" altLang="en-US" sz="3200" dirty="0" smtClean="0"/>
              <a:t>內部報表</a:t>
            </a:r>
            <a:endParaRPr lang="zh-TW" altLang="en-US" sz="3200" dirty="0"/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非同步下載流程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241141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458692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6732271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1136037" y="162877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2145" y="163044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5114" y="1628775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Trigger/Worker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12508" y="1628775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 bwMode="auto">
          <a:xfrm>
            <a:off x="889317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>
            <a:off x="25082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2599168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insight/</a:t>
            </a:r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trigger_download_product_brand</a:t>
            </a:r>
            <a:endParaRPr lang="en-US" altLang="zh-TW" sz="1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12723" y="4283085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DownloadProductBrand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.execute_internal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cxnSp>
        <p:nvCxnSpPr>
          <p:cNvPr id="33" name="直線單箭頭接點 32"/>
          <p:cNvCxnSpPr>
            <a:stCxn id="45" idx="3"/>
            <a:endCxn id="26" idx="1"/>
          </p:cNvCxnSpPr>
          <p:nvPr/>
        </p:nvCxnSpPr>
        <p:spPr bwMode="auto">
          <a:xfrm>
            <a:off x="2230962" y="2550557"/>
            <a:ext cx="3682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字方塊 36"/>
          <p:cNvSpPr txBox="1"/>
          <p:nvPr/>
        </p:nvSpPr>
        <p:spPr>
          <a:xfrm>
            <a:off x="4760071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ProductDownloadTrigger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product_brand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流程圖: 磁碟 37"/>
          <p:cNvSpPr/>
          <p:nvPr/>
        </p:nvSpPr>
        <p:spPr bwMode="auto">
          <a:xfrm>
            <a:off x="4759124" y="3155173"/>
            <a:ext cx="1800947" cy="62567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/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DB_TBL_DOWNLOAD_USER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759124" y="4275457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DownloadProductBrandTask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celery.Task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直線單箭頭接點 43"/>
          <p:cNvCxnSpPr>
            <a:stCxn id="26" idx="3"/>
            <a:endCxn id="37" idx="1"/>
          </p:cNvCxnSpPr>
          <p:nvPr/>
        </p:nvCxnSpPr>
        <p:spPr bwMode="auto">
          <a:xfrm>
            <a:off x="4399168" y="2550557"/>
            <a:ext cx="3609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37" idx="2"/>
            <a:endCxn id="38" idx="1"/>
          </p:cNvCxnSpPr>
          <p:nvPr/>
        </p:nvCxnSpPr>
        <p:spPr bwMode="auto">
          <a:xfrm flipH="1">
            <a:off x="5659598" y="2750612"/>
            <a:ext cx="473" cy="40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流程圖: 磁碟 57"/>
          <p:cNvSpPr/>
          <p:nvPr/>
        </p:nvSpPr>
        <p:spPr bwMode="auto">
          <a:xfrm>
            <a:off x="6912723" y="4931793"/>
            <a:ext cx="1800947" cy="411479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 eaLnBrk="1" hangingPunct="1"/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anal_product_brand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9" name="直線單箭頭接點 58"/>
          <p:cNvCxnSpPr>
            <a:stCxn id="58" idx="1"/>
            <a:endCxn id="31" idx="2"/>
          </p:cNvCxnSpPr>
          <p:nvPr/>
        </p:nvCxnSpPr>
        <p:spPr bwMode="auto">
          <a:xfrm flipH="1" flipV="1">
            <a:off x="7812723" y="4683195"/>
            <a:ext cx="474" cy="248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41" idx="3"/>
            <a:endCxn id="31" idx="1"/>
          </p:cNvCxnSpPr>
          <p:nvPr/>
        </p:nvCxnSpPr>
        <p:spPr bwMode="auto">
          <a:xfrm>
            <a:off x="6559124" y="4475512"/>
            <a:ext cx="353599" cy="7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41" idx="0"/>
            <a:endCxn id="38" idx="3"/>
          </p:cNvCxnSpPr>
          <p:nvPr/>
        </p:nvCxnSpPr>
        <p:spPr bwMode="auto">
          <a:xfrm flipV="1">
            <a:off x="5659124" y="3780843"/>
            <a:ext cx="474" cy="494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文字方塊 73"/>
          <p:cNvSpPr txBox="1"/>
          <p:nvPr/>
        </p:nvSpPr>
        <p:spPr>
          <a:xfrm>
            <a:off x="4763280" y="209859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763280" y="403060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118096" y="2657505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1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410894" y="4640351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2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566739" y="2764452"/>
            <a:ext cx="162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/insight/api.py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10277" y="2754154"/>
            <a:ext cx="2132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/insight/models/product_utils.py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18329" y="4683195"/>
            <a:ext cx="2392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/insight/workers/anal_product/task.py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61013" y="3956597"/>
            <a:ext cx="2382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5" y="1997957"/>
            <a:ext cx="1829297" cy="1105200"/>
          </a:xfrm>
          <a:prstGeom prst="rect">
            <a:avLst/>
          </a:prstGeom>
        </p:spPr>
      </p:pic>
      <p:sp>
        <p:nvSpPr>
          <p:cNvPr id="40" name="笑臉 39"/>
          <p:cNvSpPr/>
          <p:nvPr/>
        </p:nvSpPr>
        <p:spPr bwMode="auto">
          <a:xfrm>
            <a:off x="8407788" y="4495567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30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品牌</a:t>
            </a:r>
            <a:r>
              <a:rPr lang="zh-TW" altLang="en-US" sz="3200" dirty="0" smtClean="0"/>
              <a:t>偏好 內部</a:t>
            </a:r>
            <a:r>
              <a:rPr lang="zh-TW" altLang="en-US" sz="3200" dirty="0" smtClean="0"/>
              <a:t>報表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2364943" y="295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2364943" y="403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lv4_bp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3354943" y="3679244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圓角矩形 121"/>
          <p:cNvSpPr/>
          <p:nvPr/>
        </p:nvSpPr>
        <p:spPr bwMode="auto">
          <a:xfrm>
            <a:off x="4965943" y="363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匯出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，將路徑儲存到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DB_TBL_DOWNLOADS_FILE_CACHE</a:t>
            </a:r>
            <a:endParaRPr lang="en-US" altLang="zh-TW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直線單箭頭接點 125"/>
          <p:cNvCxnSpPr>
            <a:stCxn id="69" idx="3"/>
            <a:endCxn id="164" idx="1"/>
          </p:cNvCxnSpPr>
          <p:nvPr/>
        </p:nvCxnSpPr>
        <p:spPr bwMode="auto">
          <a:xfrm flipV="1">
            <a:off x="4344943" y="2869544"/>
            <a:ext cx="621000" cy="15297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 bwMode="auto">
          <a:xfrm>
            <a:off x="4965943" y="471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將路徑儲存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DB_TBL_DOWNLOADS_USER</a:t>
            </a:r>
          </a:p>
        </p:txBody>
      </p:sp>
      <p:cxnSp>
        <p:nvCxnSpPr>
          <p:cNvPr id="131" name="直線單箭頭接點 130"/>
          <p:cNvCxnSpPr>
            <a:stCxn id="122" idx="2"/>
            <a:endCxn id="129" idx="0"/>
          </p:cNvCxnSpPr>
          <p:nvPr/>
        </p:nvCxnSpPr>
        <p:spPr bwMode="auto">
          <a:xfrm>
            <a:off x="6045943" y="4350263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2270370" y="2257482"/>
            <a:ext cx="1011880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945952" y="5170188"/>
            <a:ext cx="817981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>
            <a:off x="2776310" y="2719147"/>
            <a:ext cx="578633" cy="24009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3354943" y="4759244"/>
            <a:ext cx="0" cy="4109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4" name="圓角矩形 163"/>
          <p:cNvSpPr/>
          <p:nvPr/>
        </p:nvSpPr>
        <p:spPr bwMode="auto">
          <a:xfrm>
            <a:off x="4965943" y="2509544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164" idx="2"/>
            <a:endCxn id="122" idx="0"/>
          </p:cNvCxnSpPr>
          <p:nvPr/>
        </p:nvCxnSpPr>
        <p:spPr bwMode="auto">
          <a:xfrm>
            <a:off x="6045943" y="3229544"/>
            <a:ext cx="0" cy="4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77" name="圓角矩形 176"/>
          <p:cNvSpPr/>
          <p:nvPr/>
        </p:nvSpPr>
        <p:spPr bwMode="auto">
          <a:xfrm>
            <a:off x="1862024" y="1866529"/>
            <a:ext cx="5773607" cy="3670915"/>
          </a:xfrm>
          <a:prstGeom prst="roundRect">
            <a:avLst>
              <a:gd name="adj" fmla="val 518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grpSp>
        <p:nvGrpSpPr>
          <p:cNvPr id="183" name="群組 182"/>
          <p:cNvGrpSpPr/>
          <p:nvPr/>
        </p:nvGrpSpPr>
        <p:grpSpPr>
          <a:xfrm>
            <a:off x="2361356" y="1727625"/>
            <a:ext cx="3361264" cy="288000"/>
            <a:chOff x="3245276" y="1519248"/>
            <a:chExt cx="4374178" cy="288000"/>
          </a:xfrm>
        </p:grpSpPr>
        <p:sp>
          <p:nvSpPr>
            <p:cNvPr id="185" name="手繪多邊形 184"/>
            <p:cNvSpPr/>
            <p:nvPr/>
          </p:nvSpPr>
          <p:spPr>
            <a:xfrm>
              <a:off x="3245276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感興趣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6" name="手繪多邊形 185"/>
            <p:cNvSpPr/>
            <p:nvPr/>
          </p:nvSpPr>
          <p:spPr>
            <a:xfrm>
              <a:off x="4892365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考慮購買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7" name="手繪多邊形 186"/>
            <p:cNvSpPr/>
            <p:nvPr/>
          </p:nvSpPr>
          <p:spPr>
            <a:xfrm>
              <a:off x="6539454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完成購買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0" name="直線單箭頭接點 189"/>
          <p:cNvCxnSpPr>
            <a:stCxn id="199" idx="2"/>
            <a:endCxn id="9" idx="0"/>
          </p:cNvCxnSpPr>
          <p:nvPr/>
        </p:nvCxnSpPr>
        <p:spPr bwMode="auto">
          <a:xfrm flipH="1">
            <a:off x="3354943" y="2128314"/>
            <a:ext cx="708608" cy="83093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99" name="右中括弧 198"/>
          <p:cNvSpPr/>
          <p:nvPr/>
        </p:nvSpPr>
        <p:spPr bwMode="auto">
          <a:xfrm rot="5400000">
            <a:off x="4005850" y="282004"/>
            <a:ext cx="115402" cy="3577218"/>
          </a:xfrm>
          <a:prstGeom prst="rightBracket">
            <a:avLst/>
          </a:prstGeom>
          <a:noFill/>
          <a:ln w="12700" cap="flat" cmpd="sng" algn="ctr">
            <a:solidFill>
              <a:srgbClr val="12B3C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34216" y="54850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內部版</a:t>
            </a:r>
            <a:endParaRPr kumimoji="0" lang="zh-TW" altLang="en-US" sz="1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834216" y="5753739"/>
          <a:ext cx="7920000" cy="853440"/>
        </p:xfrm>
        <a:graphic>
          <a:graphicData uri="http://schemas.openxmlformats.org/drawingml/2006/table">
            <a:tbl>
              <a:tblPr firstRow="1" bandRow="1"/>
              <a:tblGrid>
                <a:gridCol w="792000">
                  <a:extLst>
                    <a:ext uri="{9D8B030D-6E8A-4147-A177-3AD203B41FA5}">
                      <a16:colId xmlns:a16="http://schemas.microsoft.com/office/drawing/2014/main" xmlns="" val="307216467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404948032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117545959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25256019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99403797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29017604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352512626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393604623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36731081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2711559150"/>
                    </a:ext>
                  </a:extLst>
                </a:gridCol>
              </a:tblGrid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動機程度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LV4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品牌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商品名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平均瀏覽次數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167930"/>
                  </a:ext>
                </a:extLst>
              </a:tr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感興趣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居家生活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用品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衛浴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衛生紙品類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舒潔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超柔軟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151794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644383" y="3679244"/>
            <a:ext cx="179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anal_product_brand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品牌偏好 </a:t>
            </a:r>
            <a:r>
              <a:rPr lang="zh-TW" altLang="en-US" sz="3200" dirty="0" smtClean="0"/>
              <a:t>外部報表</a:t>
            </a:r>
            <a:endParaRPr lang="zh-TW" altLang="en-US" sz="3200" dirty="0"/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非同步下載流程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241141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458692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6732271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1136037" y="162877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2145" y="163044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5114" y="1628775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Trigger/Worker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12508" y="1628775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 bwMode="auto">
          <a:xfrm>
            <a:off x="889317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>
            <a:off x="25082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2599168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insight/</a:t>
            </a:r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trigger_download_product_brand</a:t>
            </a:r>
            <a:endParaRPr lang="en-US" altLang="zh-TW" sz="1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12723" y="4283085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DownloadProductBrand.execute_external</a:t>
            </a:r>
            <a:r>
              <a:rPr lang="en-US" altLang="zh-TW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cxnSp>
        <p:nvCxnSpPr>
          <p:cNvPr id="33" name="直線單箭頭接點 32"/>
          <p:cNvCxnSpPr>
            <a:stCxn id="45" idx="3"/>
            <a:endCxn id="26" idx="1"/>
          </p:cNvCxnSpPr>
          <p:nvPr/>
        </p:nvCxnSpPr>
        <p:spPr bwMode="auto">
          <a:xfrm>
            <a:off x="2230962" y="2550557"/>
            <a:ext cx="3682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字方塊 36"/>
          <p:cNvSpPr txBox="1"/>
          <p:nvPr/>
        </p:nvSpPr>
        <p:spPr>
          <a:xfrm>
            <a:off x="4760071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ProductDownloadTrigger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product_brand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流程圖: 磁碟 37"/>
          <p:cNvSpPr/>
          <p:nvPr/>
        </p:nvSpPr>
        <p:spPr bwMode="auto">
          <a:xfrm>
            <a:off x="4759124" y="3155173"/>
            <a:ext cx="1800947" cy="62567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/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DB_TBL_DOWNLOAD_USER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759124" y="4275457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DownloadProductBrandTask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celery.Task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直線單箭頭接點 43"/>
          <p:cNvCxnSpPr>
            <a:stCxn id="26" idx="3"/>
            <a:endCxn id="37" idx="1"/>
          </p:cNvCxnSpPr>
          <p:nvPr/>
        </p:nvCxnSpPr>
        <p:spPr bwMode="auto">
          <a:xfrm>
            <a:off x="4399168" y="2550557"/>
            <a:ext cx="3609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37" idx="2"/>
            <a:endCxn id="38" idx="1"/>
          </p:cNvCxnSpPr>
          <p:nvPr/>
        </p:nvCxnSpPr>
        <p:spPr bwMode="auto">
          <a:xfrm flipH="1">
            <a:off x="5659598" y="2750612"/>
            <a:ext cx="473" cy="40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流程圖: 磁碟 57"/>
          <p:cNvSpPr/>
          <p:nvPr/>
        </p:nvSpPr>
        <p:spPr bwMode="auto">
          <a:xfrm>
            <a:off x="6912723" y="4931793"/>
            <a:ext cx="1800947" cy="411479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 eaLnBrk="1" hangingPunct="1"/>
            <a:r>
              <a:rPr lang="en-US" altLang="zh-TW" sz="1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anal_product_brand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9" name="直線單箭頭接點 58"/>
          <p:cNvCxnSpPr>
            <a:stCxn id="58" idx="1"/>
            <a:endCxn id="31" idx="2"/>
          </p:cNvCxnSpPr>
          <p:nvPr/>
        </p:nvCxnSpPr>
        <p:spPr bwMode="auto">
          <a:xfrm flipH="1" flipV="1">
            <a:off x="7812723" y="4683195"/>
            <a:ext cx="474" cy="248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41" idx="3"/>
            <a:endCxn id="31" idx="1"/>
          </p:cNvCxnSpPr>
          <p:nvPr/>
        </p:nvCxnSpPr>
        <p:spPr bwMode="auto">
          <a:xfrm>
            <a:off x="6559124" y="4475512"/>
            <a:ext cx="353599" cy="7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41" idx="0"/>
            <a:endCxn id="38" idx="3"/>
          </p:cNvCxnSpPr>
          <p:nvPr/>
        </p:nvCxnSpPr>
        <p:spPr bwMode="auto">
          <a:xfrm flipV="1">
            <a:off x="5659124" y="3780843"/>
            <a:ext cx="474" cy="494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文字方塊 73"/>
          <p:cNvSpPr txBox="1"/>
          <p:nvPr/>
        </p:nvSpPr>
        <p:spPr>
          <a:xfrm>
            <a:off x="4763280" y="209859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763280" y="403060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118096" y="2657505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1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410894" y="4640351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2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566739" y="2764452"/>
            <a:ext cx="162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/insight/api.py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10277" y="2754154"/>
            <a:ext cx="2132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/insight/models/product_utils.py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18329" y="4683195"/>
            <a:ext cx="2392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/insight/workers/anal_product/task.py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61013" y="3956597"/>
            <a:ext cx="2382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5" y="1997957"/>
            <a:ext cx="1829297" cy="1105200"/>
          </a:xfrm>
          <a:prstGeom prst="rect">
            <a:avLst/>
          </a:prstGeom>
        </p:spPr>
      </p:pic>
      <p:sp>
        <p:nvSpPr>
          <p:cNvPr id="40" name="笑臉 39"/>
          <p:cNvSpPr/>
          <p:nvPr/>
        </p:nvSpPr>
        <p:spPr bwMode="auto">
          <a:xfrm>
            <a:off x="8481797" y="4514715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2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品牌偏好 外部報表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2364943" y="295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44383" y="3679244"/>
            <a:ext cx="179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anal_product_brand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2364943" y="403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lv2_b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3354943" y="3679244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圓角矩形 121"/>
          <p:cNvSpPr/>
          <p:nvPr/>
        </p:nvSpPr>
        <p:spPr bwMode="auto">
          <a:xfrm>
            <a:off x="4965943" y="363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匯出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，將路徑儲存到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DB_TBL_DOWNLOADS_FILE_CACHE</a:t>
            </a:r>
            <a:endParaRPr lang="en-US" altLang="zh-TW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直線單箭頭接點 125"/>
          <p:cNvCxnSpPr>
            <a:stCxn id="69" idx="3"/>
            <a:endCxn id="164" idx="1"/>
          </p:cNvCxnSpPr>
          <p:nvPr/>
        </p:nvCxnSpPr>
        <p:spPr bwMode="auto">
          <a:xfrm flipV="1">
            <a:off x="4344943" y="2869544"/>
            <a:ext cx="621000" cy="15297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 bwMode="auto">
          <a:xfrm>
            <a:off x="4965943" y="471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將路徑儲存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DB_TBL_DOWNLOADS_USER</a:t>
            </a:r>
          </a:p>
        </p:txBody>
      </p:sp>
      <p:cxnSp>
        <p:nvCxnSpPr>
          <p:cNvPr id="131" name="直線單箭頭接點 130"/>
          <p:cNvCxnSpPr>
            <a:stCxn id="122" idx="2"/>
            <a:endCxn id="129" idx="0"/>
          </p:cNvCxnSpPr>
          <p:nvPr/>
        </p:nvCxnSpPr>
        <p:spPr bwMode="auto">
          <a:xfrm>
            <a:off x="6045943" y="4350263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2270370" y="2257482"/>
            <a:ext cx="1011880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945952" y="5170188"/>
            <a:ext cx="817981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>
            <a:off x="2776310" y="2719147"/>
            <a:ext cx="578633" cy="24009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3354943" y="4759244"/>
            <a:ext cx="0" cy="4109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4" name="圓角矩形 163"/>
          <p:cNvSpPr/>
          <p:nvPr/>
        </p:nvSpPr>
        <p:spPr bwMode="auto">
          <a:xfrm>
            <a:off x="4965943" y="2509544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164" idx="2"/>
            <a:endCxn id="122" idx="0"/>
          </p:cNvCxnSpPr>
          <p:nvPr/>
        </p:nvCxnSpPr>
        <p:spPr bwMode="auto">
          <a:xfrm>
            <a:off x="6045943" y="3229544"/>
            <a:ext cx="0" cy="4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77" name="圓角矩形 176"/>
          <p:cNvSpPr/>
          <p:nvPr/>
        </p:nvSpPr>
        <p:spPr bwMode="auto">
          <a:xfrm>
            <a:off x="1862024" y="1866529"/>
            <a:ext cx="5773607" cy="3670915"/>
          </a:xfrm>
          <a:prstGeom prst="roundRect">
            <a:avLst>
              <a:gd name="adj" fmla="val 518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grpSp>
        <p:nvGrpSpPr>
          <p:cNvPr id="183" name="群組 182"/>
          <p:cNvGrpSpPr/>
          <p:nvPr/>
        </p:nvGrpSpPr>
        <p:grpSpPr>
          <a:xfrm>
            <a:off x="2361356" y="1727625"/>
            <a:ext cx="3361264" cy="288000"/>
            <a:chOff x="3245276" y="1519248"/>
            <a:chExt cx="4374178" cy="288000"/>
          </a:xfrm>
        </p:grpSpPr>
        <p:sp>
          <p:nvSpPr>
            <p:cNvPr id="185" name="手繪多邊形 184"/>
            <p:cNvSpPr/>
            <p:nvPr/>
          </p:nvSpPr>
          <p:spPr>
            <a:xfrm>
              <a:off x="3245276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感興趣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6" name="手繪多邊形 185"/>
            <p:cNvSpPr/>
            <p:nvPr/>
          </p:nvSpPr>
          <p:spPr>
            <a:xfrm>
              <a:off x="4892365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考慮購買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  <p:sp>
          <p:nvSpPr>
            <p:cNvPr id="187" name="手繪多邊形 186"/>
            <p:cNvSpPr/>
            <p:nvPr/>
          </p:nvSpPr>
          <p:spPr>
            <a:xfrm>
              <a:off x="6539454" y="1519248"/>
              <a:ext cx="1080000" cy="288000"/>
            </a:xfrm>
            <a:custGeom>
              <a:avLst/>
              <a:gdLst>
                <a:gd name="connsiteX0" fmla="*/ 0 w 1411790"/>
                <a:gd name="connsiteY0" fmla="*/ 75258 h 451540"/>
                <a:gd name="connsiteX1" fmla="*/ 75258 w 1411790"/>
                <a:gd name="connsiteY1" fmla="*/ 0 h 451540"/>
                <a:gd name="connsiteX2" fmla="*/ 1336532 w 1411790"/>
                <a:gd name="connsiteY2" fmla="*/ 0 h 451540"/>
                <a:gd name="connsiteX3" fmla="*/ 1411790 w 1411790"/>
                <a:gd name="connsiteY3" fmla="*/ 75258 h 451540"/>
                <a:gd name="connsiteX4" fmla="*/ 1411790 w 1411790"/>
                <a:gd name="connsiteY4" fmla="*/ 376282 h 451540"/>
                <a:gd name="connsiteX5" fmla="*/ 1336532 w 1411790"/>
                <a:gd name="connsiteY5" fmla="*/ 451540 h 451540"/>
                <a:gd name="connsiteX6" fmla="*/ 75258 w 1411790"/>
                <a:gd name="connsiteY6" fmla="*/ 451540 h 451540"/>
                <a:gd name="connsiteX7" fmla="*/ 0 w 1411790"/>
                <a:gd name="connsiteY7" fmla="*/ 376282 h 451540"/>
                <a:gd name="connsiteX8" fmla="*/ 0 w 1411790"/>
                <a:gd name="connsiteY8" fmla="*/ 75258 h 4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790" h="451540">
                  <a:moveTo>
                    <a:pt x="0" y="75258"/>
                  </a:moveTo>
                  <a:cubicBezTo>
                    <a:pt x="0" y="33694"/>
                    <a:pt x="33694" y="0"/>
                    <a:pt x="75258" y="0"/>
                  </a:cubicBezTo>
                  <a:lnTo>
                    <a:pt x="1336532" y="0"/>
                  </a:lnTo>
                  <a:cubicBezTo>
                    <a:pt x="1378096" y="0"/>
                    <a:pt x="1411790" y="33694"/>
                    <a:pt x="1411790" y="75258"/>
                  </a:cubicBezTo>
                  <a:lnTo>
                    <a:pt x="1411790" y="376282"/>
                  </a:lnTo>
                  <a:cubicBezTo>
                    <a:pt x="1411790" y="417846"/>
                    <a:pt x="1378096" y="451540"/>
                    <a:pt x="1336532" y="451540"/>
                  </a:cubicBezTo>
                  <a:lnTo>
                    <a:pt x="75258" y="451540"/>
                  </a:lnTo>
                  <a:cubicBezTo>
                    <a:pt x="33694" y="451540"/>
                    <a:pt x="0" y="417846"/>
                    <a:pt x="0" y="376282"/>
                  </a:cubicBezTo>
                  <a:lnTo>
                    <a:pt x="0" y="7525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5382" tIns="75382" rIns="75382" bIns="7538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kern="120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思源黑體 Normal" panose="020B0400000000000000" pitchFamily="34" charset="-120"/>
                  <a:cs typeface="Tahoma" panose="020B0604030504040204" pitchFamily="34" charset="0"/>
                </a:rPr>
                <a:t>完成購買</a:t>
              </a:r>
              <a:endParaRPr lang="zh-TW" altLang="en-US" sz="1200" kern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0" name="直線單箭頭接點 189"/>
          <p:cNvCxnSpPr>
            <a:stCxn id="199" idx="2"/>
            <a:endCxn id="9" idx="0"/>
          </p:cNvCxnSpPr>
          <p:nvPr/>
        </p:nvCxnSpPr>
        <p:spPr bwMode="auto">
          <a:xfrm flipH="1">
            <a:off x="3354943" y="2128314"/>
            <a:ext cx="708608" cy="83093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99" name="右中括弧 198"/>
          <p:cNvSpPr/>
          <p:nvPr/>
        </p:nvSpPr>
        <p:spPr bwMode="auto">
          <a:xfrm rot="5400000">
            <a:off x="4005850" y="282004"/>
            <a:ext cx="115402" cy="3577218"/>
          </a:xfrm>
          <a:prstGeom prst="rightBracket">
            <a:avLst/>
          </a:prstGeom>
          <a:noFill/>
          <a:ln w="12700" cap="flat" cmpd="sng" algn="ctr">
            <a:solidFill>
              <a:srgbClr val="12B3C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8546" y="54471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kumimoji="0" lang="zh-TW" altLang="en-US" sz="1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部版</a:t>
            </a:r>
            <a:endParaRPr kumimoji="0" lang="zh-TW" altLang="en-US" sz="1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825943" y="5816350"/>
          <a:ext cx="6300000" cy="728217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6357362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40494803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175459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8233944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8786666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673108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711559150"/>
                    </a:ext>
                  </a:extLst>
                </a:gridCol>
              </a:tblGrid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動機程度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商品主分類</a:t>
                      </a:r>
                      <a:endParaRPr lang="zh-TW" altLang="en-US" sz="11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商品次分類</a:t>
                      </a:r>
                      <a:endParaRPr lang="zh-TW" altLang="en-US" sz="11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品牌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平均瀏覽次數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167930"/>
                  </a:ext>
                </a:extLst>
              </a:tr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感興趣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居家生活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用品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舒潔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15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39</a:t>
            </a:fld>
            <a:endParaRPr lang="en-US" altLang="zh-TW" dirty="0"/>
          </a:p>
        </p:txBody>
      </p:sp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商品消費趨勢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1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感興趣商品 </a:t>
            </a:r>
            <a:r>
              <a:rPr lang="zh-TW" altLang="en-US" dirty="0" smtClean="0"/>
              <a:t>查詢結果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DFEBFD2-9DEF-4480-AD16-F87CD7C21A8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" y="1095377"/>
            <a:ext cx="9144000" cy="5524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894272" y="1709530"/>
            <a:ext cx="54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9639" y="4460458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3158" y="356479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不分類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cxnSp>
        <p:nvCxnSpPr>
          <p:cNvPr id="15" name="直線單箭頭接點 14"/>
          <p:cNvCxnSpPr>
            <a:stCxn id="12" idx="2"/>
            <a:endCxn id="11" idx="0"/>
          </p:cNvCxnSpPr>
          <p:nvPr/>
        </p:nvCxnSpPr>
        <p:spPr bwMode="auto">
          <a:xfrm flipH="1">
            <a:off x="683267" y="3903347"/>
            <a:ext cx="1" cy="55711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pSp>
        <p:nvGrpSpPr>
          <p:cNvPr id="3" name="群組 2"/>
          <p:cNvGrpSpPr/>
          <p:nvPr/>
        </p:nvGrpSpPr>
        <p:grpSpPr>
          <a:xfrm>
            <a:off x="5834998" y="2205225"/>
            <a:ext cx="2443439" cy="589377"/>
            <a:chOff x="5834998" y="2205225"/>
            <a:chExt cx="2443439" cy="589377"/>
          </a:xfrm>
        </p:grpSpPr>
        <p:cxnSp>
          <p:nvCxnSpPr>
            <p:cNvPr id="25" name="直線接點 24"/>
            <p:cNvCxnSpPr/>
            <p:nvPr/>
          </p:nvCxnSpPr>
          <p:spPr bwMode="auto">
            <a:xfrm>
              <a:off x="6478437" y="2501660"/>
              <a:ext cx="180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矩形 25"/>
            <p:cNvSpPr/>
            <p:nvPr/>
          </p:nvSpPr>
          <p:spPr>
            <a:xfrm>
              <a:off x="6478437" y="2517603"/>
              <a:ext cx="180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size(TA w/ product 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child)</a:t>
              </a:r>
              <a:endParaRPr lang="en-US" altLang="zh-TW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6175" y="2205225"/>
              <a:ext cx="1304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UU (Specific level)</a:t>
              </a:r>
              <a:endParaRPr lang="en-US" altLang="zh-TW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34998" y="2363160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>
                  <a:solidFill>
                    <a:srgbClr val="0000FF"/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  <a:cs typeface="Calibri" panose="020F0502020204030204" pitchFamily="34" charset="0"/>
                </a:rPr>
                <a:t>公式 ＝</a:t>
              </a:r>
              <a:endParaRPr lang="en-US" altLang="zh-TW" sz="1200" dirty="0">
                <a:solidFill>
                  <a:srgbClr val="0000FF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直線單箭頭接點 13"/>
          <p:cNvCxnSpPr/>
          <p:nvPr/>
        </p:nvCxnSpPr>
        <p:spPr bwMode="auto">
          <a:xfrm flipH="1" flipV="1">
            <a:off x="7063740" y="2865120"/>
            <a:ext cx="1249680" cy="10382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900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商品消費趨勢 查詢條件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40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7"/>
            <a:ext cx="9144000" cy="5524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18070" y="2639732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644302" y="1709530"/>
            <a:ext cx="609016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7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商品消費趨勢 </a:t>
            </a:r>
            <a:r>
              <a:rPr lang="zh-TW" altLang="en-US" dirty="0" smtClean="0"/>
              <a:t>查詢結果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41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7"/>
            <a:ext cx="9144000" cy="5524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98374" y="258825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不分類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834998" y="2390816"/>
            <a:ext cx="2443439" cy="603723"/>
            <a:chOff x="5834998" y="2213787"/>
            <a:chExt cx="2443439" cy="603723"/>
          </a:xfrm>
        </p:grpSpPr>
        <p:cxnSp>
          <p:nvCxnSpPr>
            <p:cNvPr id="9" name="直線接點 8"/>
            <p:cNvCxnSpPr/>
            <p:nvPr/>
          </p:nvCxnSpPr>
          <p:spPr bwMode="auto">
            <a:xfrm>
              <a:off x="6478437" y="2501660"/>
              <a:ext cx="180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478437" y="2213787"/>
              <a:ext cx="1594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amount (Specific level)</a:t>
              </a:r>
              <a:endParaRPr lang="en-US" altLang="zh-TW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96803" y="2540511"/>
              <a:ext cx="1304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UU (Specific level)</a:t>
              </a:r>
              <a:endParaRPr lang="en-US" altLang="zh-TW" sz="1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34998" y="2363160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>
                  <a:solidFill>
                    <a:srgbClr val="0000FF"/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  <a:cs typeface="Calibri" panose="020F0502020204030204" pitchFamily="34" charset="0"/>
                </a:rPr>
                <a:t>公式 ＝</a:t>
              </a:r>
              <a:endParaRPr lang="en-US" altLang="zh-TW" sz="1200" dirty="0">
                <a:solidFill>
                  <a:srgbClr val="0000FF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 bwMode="auto">
          <a:xfrm>
            <a:off x="4644302" y="1709530"/>
            <a:ext cx="609016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商品消費趨勢 查詢結果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42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7"/>
            <a:ext cx="9144000" cy="55245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50793" y="2598199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00319" y="2598199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LV2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644302" y="1709530"/>
            <a:ext cx="609016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9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43</a:t>
            </a:fld>
            <a:endParaRPr lang="en-US" altLang="zh-TW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2000719" y="296143"/>
            <a:ext cx="7143281" cy="760384"/>
          </a:xfrm>
        </p:spPr>
        <p:txBody>
          <a:bodyPr/>
          <a:lstStyle/>
          <a:p>
            <a:r>
              <a:rPr lang="zh-TW" altLang="en-US" dirty="0"/>
              <a:t>商品消費趨勢 </a:t>
            </a:r>
            <a:r>
              <a:rPr lang="zh-TW" altLang="en-US" dirty="0" smtClean="0"/>
              <a:t>內部報表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04892" y="2415014"/>
          <a:ext cx="8640000" cy="85344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xmlns="" val="404948032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117545959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5256019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99403797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41651567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303913617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39428353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901760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352512626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3936046236"/>
                    </a:ext>
                  </a:extLst>
                </a:gridCol>
              </a:tblGrid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LV4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品牌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商品名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商品個數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消費金額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平均消費金額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167930"/>
                  </a:ext>
                </a:extLst>
              </a:tr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居家生活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用品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衛浴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衛生紙品類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舒潔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超柔軟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$20,000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$500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15179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04892" y="18652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內部版</a:t>
            </a:r>
            <a:endParaRPr kumimoji="0"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6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商品消費</a:t>
            </a:r>
            <a:r>
              <a:rPr lang="zh-TW" altLang="en-US" dirty="0" smtClean="0"/>
              <a:t>趨勢 </a:t>
            </a:r>
            <a:r>
              <a:rPr lang="en-US" altLang="zh-TW" dirty="0" smtClean="0"/>
              <a:t>data </a:t>
            </a:r>
            <a:r>
              <a:rPr lang="en-US" altLang="zh-TW" dirty="0"/>
              <a:t>model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44</a:t>
            </a:fld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0" y="1056527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rial" charset="0"/>
              </a:rPr>
              <a:t>Index name: </a:t>
            </a:r>
            <a:r>
              <a:rPr lang="en-US" altLang="zh-TW" dirty="0" err="1" smtClean="0">
                <a:latin typeface="Arial" charset="0"/>
              </a:rPr>
              <a:t>anal_product_avg</a:t>
            </a:r>
            <a:r>
              <a:rPr lang="en-US" altLang="zh-TW" dirty="0" smtClean="0">
                <a:latin typeface="Arial" charset="0"/>
              </a:rPr>
              <a:t>_{</a:t>
            </a:r>
            <a:r>
              <a:rPr lang="en-US" altLang="zh-TW" dirty="0" err="1" smtClean="0">
                <a:latin typeface="Arial" charset="0"/>
              </a:rPr>
              <a:t>yyyyMM</a:t>
            </a:r>
            <a:r>
              <a:rPr lang="en-US" altLang="zh-TW" dirty="0" smtClean="0">
                <a:latin typeface="Arial" charset="0"/>
              </a:rPr>
              <a:t>}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52000" y="1539599"/>
          <a:ext cx="8640000" cy="2304000"/>
        </p:xfrm>
        <a:graphic>
          <a:graphicData uri="http://schemas.openxmlformats.org/drawingml/2006/table">
            <a:tbl>
              <a:tblPr/>
              <a:tblGrid>
                <a:gridCol w="1861185"/>
                <a:gridCol w="1861185"/>
                <a:gridCol w="2193143"/>
                <a:gridCol w="2724487"/>
              </a:tblGrid>
              <a:tr h="3240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Member (csv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檔、分隔符號：逗號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)</a:t>
                      </a:r>
                      <a:endParaRPr lang="en-US" altLang="zh-TW" sz="1000" b="0" i="0" u="none" strike="noStrike" dirty="0">
                        <a:solidFill>
                          <a:srgbClr val="FFFFFF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Description: MOMO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購物紀錄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檔案名稱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:</a:t>
                      </a:r>
                      <a:r>
                        <a:rPr lang="en-US" altLang="zh-TW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 MOMO_DATA_{date}.csv, e.g., MOMO_DATA_20190901.csv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category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資料類別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all/lv1/lv2/lv4/lv4_bp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name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類別名稱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e.g., 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不分類，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3C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家電，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3C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家電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||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家電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month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keyword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資料月份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e.g., 2019-09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user_info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使用者資訊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336218" y="5335269"/>
            <a:ext cx="3785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category: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all (</a:t>
            </a:r>
            <a:r>
              <a:rPr lang="zh-TW" altLang="en-US" sz="1200" dirty="0"/>
              <a:t>圖表</a:t>
            </a:r>
            <a:r>
              <a:rPr lang="en-US" altLang="zh-TW" sz="1200" dirty="0" smtClean="0"/>
              <a:t>): name=</a:t>
            </a:r>
            <a:r>
              <a:rPr lang="zh-TW" altLang="en-US" sz="1200" dirty="0" smtClean="0"/>
              <a:t>不分類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lv1 (</a:t>
            </a:r>
            <a:r>
              <a:rPr lang="zh-TW" altLang="en-US" sz="1200" dirty="0" smtClean="0"/>
              <a:t>圖表</a:t>
            </a:r>
            <a:r>
              <a:rPr lang="en-US" altLang="zh-TW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lv2 (</a:t>
            </a:r>
            <a:r>
              <a:rPr lang="zh-TW" altLang="en-US" sz="1200" dirty="0" smtClean="0"/>
              <a:t>圖表</a:t>
            </a:r>
            <a:r>
              <a:rPr lang="en-US" altLang="zh-TW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lv4 (</a:t>
            </a:r>
            <a:r>
              <a:rPr lang="zh-TW" altLang="en-US" sz="1200" dirty="0" smtClean="0"/>
              <a:t>消費週期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內部報表</a:t>
            </a:r>
            <a:r>
              <a:rPr lang="en-US" altLang="zh-TW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lv4_bp (</a:t>
            </a:r>
            <a:r>
              <a:rPr lang="zh-TW" altLang="en-US" sz="1200" dirty="0" smtClean="0"/>
              <a:t>內部報表</a:t>
            </a:r>
            <a:r>
              <a:rPr lang="en-US" altLang="zh-TW" sz="1200" dirty="0" smtClean="0"/>
              <a:t>): lv1</a:t>
            </a:r>
            <a:r>
              <a:rPr lang="en-US" altLang="zh-TW" sz="1200" dirty="0"/>
              <a:t>||lv2||lv3||lv4||brand||</a:t>
            </a:r>
            <a:r>
              <a:rPr lang="en-US" altLang="zh-TW" sz="1200" dirty="0" smtClean="0"/>
              <a:t>product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492925" y="1148860"/>
            <a:ext cx="263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只有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aggs</a:t>
            </a:r>
            <a:r>
              <a:rPr lang="zh-TW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</a:rPr>
              <a:t>index</a:t>
            </a:r>
            <a:r>
              <a:rPr lang="zh-TW" altLang="en-US" sz="1200" dirty="0" smtClean="0">
                <a:solidFill>
                  <a:srgbClr val="FF0000"/>
                </a:solidFill>
              </a:rPr>
              <a:t>，沒有</a:t>
            </a:r>
            <a:r>
              <a:rPr lang="en-US" altLang="zh-TW" sz="1200" dirty="0" smtClean="0">
                <a:solidFill>
                  <a:srgbClr val="FF0000"/>
                </a:solidFill>
              </a:rPr>
              <a:t>daily</a:t>
            </a:r>
            <a:r>
              <a:rPr lang="zh-TW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6758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商品消費</a:t>
            </a:r>
            <a:r>
              <a:rPr lang="zh-TW" altLang="en-US" sz="3200" dirty="0" smtClean="0"/>
              <a:t>趨勢 圖表</a:t>
            </a:r>
            <a:r>
              <a:rPr lang="zh-TW" altLang="en-US" sz="3200" dirty="0"/>
              <a:t>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000" dirty="0" smtClean="0"/>
              <a:t>呼叫 </a:t>
            </a:r>
            <a:r>
              <a:rPr lang="en-US" altLang="zh-TW" sz="2000" dirty="0" smtClean="0"/>
              <a:t>ES Code </a:t>
            </a:r>
            <a:r>
              <a:rPr lang="zh-TW" altLang="en-US" sz="2000" dirty="0" smtClean="0"/>
              <a:t>取得分析</a:t>
            </a:r>
            <a:r>
              <a:rPr lang="zh-TW" altLang="en-US" sz="2000" dirty="0" smtClean="0"/>
              <a:t>結果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45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2364943" y="3412542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392133" y="3412542"/>
            <a:ext cx="10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取得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</a:t>
            </a: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結構</a:t>
            </a:r>
          </a:p>
        </p:txBody>
      </p:sp>
      <p:sp>
        <p:nvSpPr>
          <p:cNvPr id="66" name="矩形 65"/>
          <p:cNvSpPr/>
          <p:nvPr/>
        </p:nvSpPr>
        <p:spPr>
          <a:xfrm>
            <a:off x="1862023" y="4132542"/>
            <a:ext cx="1550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2364943" y="4492542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</a:t>
            </a:r>
            <a:endParaRPr lang="en-US" altLang="zh-TW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 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all/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lv1/lv2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/total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計算類別下各</a:t>
            </a:r>
            <a:r>
              <a:rPr lang="zh-TW" alt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月份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3354943" y="4132542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19" name="直線單箭頭接點 118"/>
          <p:cNvCxnSpPr>
            <a:stCxn id="12" idx="3"/>
            <a:endCxn id="9" idx="1"/>
          </p:cNvCxnSpPr>
          <p:nvPr/>
        </p:nvCxnSpPr>
        <p:spPr bwMode="auto">
          <a:xfrm>
            <a:off x="1472133" y="3772542"/>
            <a:ext cx="892810" cy="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圓角矩形 121"/>
          <p:cNvSpPr/>
          <p:nvPr/>
        </p:nvSpPr>
        <p:spPr bwMode="auto">
          <a:xfrm>
            <a:off x="4980974" y="3412542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拆解各類別的結果並存到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DB_TBL_ANALYSIS_CACHE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直線單箭頭接點 125"/>
          <p:cNvCxnSpPr>
            <a:stCxn id="69" idx="3"/>
            <a:endCxn id="164" idx="1"/>
          </p:cNvCxnSpPr>
          <p:nvPr/>
        </p:nvCxnSpPr>
        <p:spPr bwMode="auto">
          <a:xfrm flipV="1">
            <a:off x="4344943" y="2651823"/>
            <a:ext cx="636031" cy="229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 bwMode="auto">
          <a:xfrm>
            <a:off x="4980974" y="4492542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從</a:t>
            </a:r>
            <a:r>
              <a:rPr lang="en-US" altLang="zh-TW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Cache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組合結果儲存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DB_TBL_ANALYSIS_USER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1" name="直線單箭頭接點 130"/>
          <p:cNvCxnSpPr>
            <a:stCxn id="122" idx="2"/>
            <a:endCxn id="129" idx="0"/>
          </p:cNvCxnSpPr>
          <p:nvPr/>
        </p:nvCxnSpPr>
        <p:spPr bwMode="auto">
          <a:xfrm>
            <a:off x="6060974" y="4132542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5" name="文字方塊 134"/>
          <p:cNvSpPr txBox="1"/>
          <p:nvPr/>
        </p:nvSpPr>
        <p:spPr>
          <a:xfrm>
            <a:off x="604896" y="2736747"/>
            <a:ext cx="654475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74942" y="2299928"/>
            <a:ext cx="1011880" cy="83099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slot_to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945952" y="5623486"/>
            <a:ext cx="817981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38" name="直線單箭頭接點 137"/>
          <p:cNvCxnSpPr>
            <a:stCxn id="135" idx="2"/>
            <a:endCxn id="12" idx="0"/>
          </p:cNvCxnSpPr>
          <p:nvPr/>
        </p:nvCxnSpPr>
        <p:spPr bwMode="auto">
          <a:xfrm flipH="1">
            <a:off x="932133" y="3013746"/>
            <a:ext cx="1" cy="39879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>
            <a:off x="2780882" y="3130925"/>
            <a:ext cx="574061" cy="2816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3354943" y="5392542"/>
            <a:ext cx="0" cy="2309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48" name="文字方塊 147"/>
          <p:cNvSpPr txBox="1"/>
          <p:nvPr/>
        </p:nvSpPr>
        <p:spPr>
          <a:xfrm>
            <a:off x="7446575" y="2513323"/>
            <a:ext cx="1188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49" name="直線單箭頭接點 148"/>
          <p:cNvCxnSpPr>
            <a:stCxn id="148" idx="1"/>
            <a:endCxn id="164" idx="3"/>
          </p:cNvCxnSpPr>
          <p:nvPr/>
        </p:nvCxnSpPr>
        <p:spPr bwMode="auto">
          <a:xfrm flipH="1">
            <a:off x="7140974" y="2651823"/>
            <a:ext cx="305601" cy="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4" name="圓角矩形 163"/>
          <p:cNvSpPr/>
          <p:nvPr/>
        </p:nvSpPr>
        <p:spPr bwMode="auto">
          <a:xfrm>
            <a:off x="4980974" y="229182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164" idx="2"/>
            <a:endCxn id="122" idx="0"/>
          </p:cNvCxnSpPr>
          <p:nvPr/>
        </p:nvCxnSpPr>
        <p:spPr bwMode="auto">
          <a:xfrm>
            <a:off x="6060974" y="3011823"/>
            <a:ext cx="0" cy="4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77" name="圓角矩形 176"/>
          <p:cNvSpPr/>
          <p:nvPr/>
        </p:nvSpPr>
        <p:spPr bwMode="auto">
          <a:xfrm>
            <a:off x="1862023" y="1767839"/>
            <a:ext cx="6893357" cy="4222903"/>
          </a:xfrm>
          <a:prstGeom prst="roundRect">
            <a:avLst>
              <a:gd name="adj" fmla="val 518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87" name="手繪多邊形 186"/>
          <p:cNvSpPr/>
          <p:nvPr/>
        </p:nvSpPr>
        <p:spPr>
          <a:xfrm>
            <a:off x="3689149" y="1633851"/>
            <a:ext cx="829908" cy="288000"/>
          </a:xfrm>
          <a:custGeom>
            <a:avLst/>
            <a:gdLst>
              <a:gd name="connsiteX0" fmla="*/ 0 w 1411790"/>
              <a:gd name="connsiteY0" fmla="*/ 75258 h 451540"/>
              <a:gd name="connsiteX1" fmla="*/ 75258 w 1411790"/>
              <a:gd name="connsiteY1" fmla="*/ 0 h 451540"/>
              <a:gd name="connsiteX2" fmla="*/ 1336532 w 1411790"/>
              <a:gd name="connsiteY2" fmla="*/ 0 h 451540"/>
              <a:gd name="connsiteX3" fmla="*/ 1411790 w 1411790"/>
              <a:gd name="connsiteY3" fmla="*/ 75258 h 451540"/>
              <a:gd name="connsiteX4" fmla="*/ 1411790 w 1411790"/>
              <a:gd name="connsiteY4" fmla="*/ 376282 h 451540"/>
              <a:gd name="connsiteX5" fmla="*/ 1336532 w 1411790"/>
              <a:gd name="connsiteY5" fmla="*/ 451540 h 451540"/>
              <a:gd name="connsiteX6" fmla="*/ 75258 w 1411790"/>
              <a:gd name="connsiteY6" fmla="*/ 451540 h 451540"/>
              <a:gd name="connsiteX7" fmla="*/ 0 w 1411790"/>
              <a:gd name="connsiteY7" fmla="*/ 376282 h 451540"/>
              <a:gd name="connsiteX8" fmla="*/ 0 w 1411790"/>
              <a:gd name="connsiteY8" fmla="*/ 75258 h 45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1790" h="451540">
                <a:moveTo>
                  <a:pt x="0" y="75258"/>
                </a:moveTo>
                <a:cubicBezTo>
                  <a:pt x="0" y="33694"/>
                  <a:pt x="33694" y="0"/>
                  <a:pt x="75258" y="0"/>
                </a:cubicBezTo>
                <a:lnTo>
                  <a:pt x="1336532" y="0"/>
                </a:lnTo>
                <a:cubicBezTo>
                  <a:pt x="1378096" y="0"/>
                  <a:pt x="1411790" y="33694"/>
                  <a:pt x="1411790" y="75258"/>
                </a:cubicBezTo>
                <a:lnTo>
                  <a:pt x="1411790" y="376282"/>
                </a:lnTo>
                <a:cubicBezTo>
                  <a:pt x="1411790" y="417846"/>
                  <a:pt x="1378096" y="451540"/>
                  <a:pt x="1336532" y="451540"/>
                </a:cubicBezTo>
                <a:lnTo>
                  <a:pt x="75258" y="451540"/>
                </a:lnTo>
                <a:cubicBezTo>
                  <a:pt x="33694" y="451540"/>
                  <a:pt x="0" y="417846"/>
                  <a:pt x="0" y="376282"/>
                </a:cubicBezTo>
                <a:lnTo>
                  <a:pt x="0" y="75258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75382" tIns="75382" rIns="75382" bIns="7538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200" kern="1200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完成購買</a:t>
            </a:r>
            <a:endParaRPr lang="zh-TW" altLang="en-US" sz="1200" kern="1200" dirty="0">
              <a:solidFill>
                <a:sysClr val="windowText" lastClr="00000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商品消費</a:t>
            </a:r>
            <a:r>
              <a:rPr lang="zh-TW" altLang="en-US" sz="3200" dirty="0" smtClean="0"/>
              <a:t>趨勢 圖表</a:t>
            </a:r>
            <a:r>
              <a:rPr lang="zh-TW" altLang="en-US" sz="3200" dirty="0"/>
              <a:t>分析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429915" y="3258230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  <a:endCxn id="28" idx="0"/>
          </p:cNvCxnSpPr>
          <p:nvPr/>
        </p:nvCxnSpPr>
        <p:spPr bwMode="auto">
          <a:xfrm flipH="1">
            <a:off x="1419913" y="3978230"/>
            <a:ext cx="2" cy="39946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1556431" y="2385880"/>
            <a:ext cx="1011880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879913" y="5771679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 flipH="1">
            <a:off x="1419915" y="2847545"/>
            <a:ext cx="642456" cy="410685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28" idx="2"/>
          </p:cNvCxnSpPr>
          <p:nvPr/>
        </p:nvCxnSpPr>
        <p:spPr bwMode="auto">
          <a:xfrm flipV="1">
            <a:off x="1419913" y="5277696"/>
            <a:ext cx="0" cy="493983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177535" y="2568214"/>
            <a:ext cx="1164229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53" name="直線單箭頭接點 52"/>
          <p:cNvCxnSpPr>
            <a:stCxn id="50" idx="2"/>
            <a:endCxn id="9" idx="0"/>
          </p:cNvCxnSpPr>
          <p:nvPr/>
        </p:nvCxnSpPr>
        <p:spPr bwMode="auto">
          <a:xfrm>
            <a:off x="759650" y="2845213"/>
            <a:ext cx="660265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925187" y="1492230"/>
            <a:ext cx="5040000" cy="1631216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{</a:t>
            </a:r>
          </a:p>
          <a:p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"all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</a:t>
            </a:r>
            <a:endParaRPr lang="en-US" altLang="zh-TW" sz="1000" dirty="0">
              <a:solidFill>
                <a:prstClr val="black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"</a:t>
            </a:r>
            <a:r>
              <a:rPr lang="en-US" altLang="zh-TW" sz="1000" dirty="0" err="1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</a:t>
            </a:r>
            <a:endParaRPr lang="en-US" altLang="zh-TW" sz="1000" dirty="0">
              <a:solidFill>
                <a:prstClr val="black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</a:t>
            </a:r>
            <a:r>
              <a:rPr lang="en-US" altLang="zh-TW" sz="1000" dirty="0" err="1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en-US" altLang="zh-TW" sz="1000" dirty="0" err="1"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latin typeface="+mn-ea"/>
                <a:ea typeface="+mn-ea"/>
                <a:cs typeface="Tahoma" panose="020B0604030504040204" pitchFamily="34" charset="0"/>
              </a:rPr>
              <a:t>專案商品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</a:t>
            </a:r>
            <a:endParaRPr lang="en-US" altLang="zh-TW" sz="1000" dirty="0">
              <a:solidFill>
                <a:prstClr val="black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"</a:t>
            </a:r>
            <a:r>
              <a:rPr lang="en-US" altLang="zh-TW" sz="1000" dirty="0" err="1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廠訴員購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</a:t>
            </a:r>
            <a:endParaRPr lang="en-US" altLang="zh-TW" sz="1000" dirty="0">
              <a:solidFill>
                <a:prstClr val="black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"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"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一般營養品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 </a:t>
            </a:r>
          </a:p>
          <a:p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保健用品</a:t>
            </a:r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",</a:t>
            </a:r>
          </a:p>
          <a:p>
            <a:r>
              <a:rPr lang="en-US" altLang="zh-TW" sz="10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  ...</a:t>
            </a:r>
            <a:endParaRPr lang="en-US" altLang="zh-TW" sz="1000" dirty="0">
              <a:solidFill>
                <a:prstClr val="black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10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}</a:t>
            </a:r>
            <a:endParaRPr lang="en-US" altLang="zh-TW" sz="1000" dirty="0">
              <a:solidFill>
                <a:prstClr val="black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13065" y="1543776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0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0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000" dirty="0">
              <a:latin typeface="+mn-lt"/>
              <a:cs typeface="Tahoma" panose="020B0604030504040204" pitchFamily="34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272492" y="3258230"/>
            <a:ext cx="17315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    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"should": </a:t>
            </a:r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[</a:t>
            </a: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{</a:t>
            </a:r>
            <a:r>
              <a:rPr lang="en-US" altLang="zh-TW" sz="800" dirty="0" smtClean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all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},</a:t>
            </a:r>
            <a:endParaRPr lang="en-US" altLang="zh-TW" sz="800" dirty="0" smtClean="0"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{</a:t>
            </a:r>
            <a:r>
              <a:rPr lang="en-US" altLang="zh-TW" sz="800" dirty="0" err="1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},</a:t>
            </a:r>
            <a:endParaRPr lang="en-US" altLang="zh-TW" sz="800" dirty="0"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{</a:t>
            </a:r>
            <a:r>
              <a:rPr lang="en-US" altLang="zh-TW" sz="800" dirty="0" err="1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en-US" altLang="zh-TW" sz="800" dirty="0" err="1"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latin typeface="+mn-ea"/>
                <a:ea typeface="+mn-ea"/>
                <a:cs typeface="Tahoma" panose="020B0604030504040204" pitchFamily="34" charset="0"/>
              </a:rPr>
              <a:t>專案商品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},</a:t>
            </a:r>
            <a:endParaRPr lang="en-US" altLang="zh-TW" sz="800" dirty="0"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{</a:t>
            </a:r>
            <a:r>
              <a:rPr lang="en-US" altLang="zh-TW" sz="800" dirty="0" err="1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momo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廠訴員購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},</a:t>
            </a:r>
            <a:endParaRPr lang="en-US" altLang="zh-TW" sz="800" dirty="0" smtClean="0"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{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},</a:t>
            </a:r>
            <a:endParaRPr lang="en-US" altLang="zh-TW" sz="800" dirty="0" smtClean="0"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      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{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一般營養品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      {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/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+mn-ea"/>
                <a:ea typeface="+mn-ea"/>
                <a:cs typeface="Tahoma" panose="020B0604030504040204" pitchFamily="34" charset="0"/>
              </a:rPr>
              <a:t>保健用品</a:t>
            </a:r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},</a:t>
            </a:r>
            <a:endParaRPr lang="en-US" altLang="zh-TW" sz="800" dirty="0" smtClean="0"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+mn-ea"/>
                <a:ea typeface="+mn-ea"/>
                <a:cs typeface="Tahoma" panose="020B0604030504040204" pitchFamily="34" charset="0"/>
              </a:rPr>
              <a:t>      ...</a:t>
            </a:r>
            <a:endParaRPr lang="en-US" altLang="zh-TW" sz="800" dirty="0"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+mn-ea"/>
                <a:ea typeface="+mn-ea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747640" y="3181687"/>
            <a:ext cx="2230098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"must": 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{"index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"all"}}},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zh-TW" altLang="en-US" sz="8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不分類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487281" y="3669758"/>
            <a:ext cx="1516775" cy="1250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482956" y="3804542"/>
            <a:ext cx="1521100" cy="1295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746920" y="4355117"/>
            <a:ext cx="241284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"must": 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{"index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lv1"}}},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8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專案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65" name="直線單箭頭接點 64"/>
          <p:cNvCxnSpPr>
            <a:stCxn id="62" idx="3"/>
            <a:endCxn id="61" idx="1"/>
          </p:cNvCxnSpPr>
          <p:nvPr/>
        </p:nvCxnSpPr>
        <p:spPr bwMode="auto">
          <a:xfrm flipV="1">
            <a:off x="5004056" y="3720296"/>
            <a:ext cx="743584" cy="11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63" idx="3"/>
            <a:endCxn id="64" idx="1"/>
          </p:cNvCxnSpPr>
          <p:nvPr/>
        </p:nvCxnSpPr>
        <p:spPr bwMode="auto">
          <a:xfrm>
            <a:off x="5004056" y="3869313"/>
            <a:ext cx="742864" cy="102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字方塊 31"/>
          <p:cNvSpPr txBox="1"/>
          <p:nvPr/>
        </p:nvSpPr>
        <p:spPr>
          <a:xfrm>
            <a:off x="525780" y="107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8" name="笑臉 77"/>
          <p:cNvSpPr/>
          <p:nvPr/>
        </p:nvSpPr>
        <p:spPr bwMode="auto">
          <a:xfrm>
            <a:off x="87535" y="2616713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9" name="笑臉 78"/>
          <p:cNvSpPr/>
          <p:nvPr/>
        </p:nvSpPr>
        <p:spPr bwMode="auto">
          <a:xfrm>
            <a:off x="473454" y="3301532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429913" y="4377696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</a:t>
            </a:r>
            <a:endParaRPr lang="en-US" altLang="zh-TW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 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all/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lv1/lv2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uv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/total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計算各類別各月份結果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746920" y="5528548"/>
            <a:ext cx="3063659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"bool": {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"must": [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{"index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lv2"}}},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{"term":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{"name": </a:t>
            </a:r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{"value": 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保健食品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用品</a:t>
            </a:r>
            <a:r>
              <a:rPr lang="en-US" altLang="zh-TW" sz="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800" dirty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保健用品</a:t>
            </a:r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"}}}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lang="en-US" altLang="zh-TW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altLang="zh-TW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TW" altLang="en-US" sz="8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486561" y="4399563"/>
            <a:ext cx="1521100" cy="1295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37" name="直線單箭頭接點 36"/>
          <p:cNvCxnSpPr>
            <a:stCxn id="36" idx="3"/>
            <a:endCxn id="34" idx="1"/>
          </p:cNvCxnSpPr>
          <p:nvPr/>
        </p:nvCxnSpPr>
        <p:spPr bwMode="auto">
          <a:xfrm>
            <a:off x="5007661" y="4464334"/>
            <a:ext cx="739259" cy="1602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525780" y="3736725"/>
            <a:ext cx="1825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anal_product_average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商品消費</a:t>
            </a:r>
            <a:r>
              <a:rPr lang="zh-TW" altLang="en-US" sz="3200" dirty="0" smtClean="0"/>
              <a:t>趨勢 圖表</a:t>
            </a:r>
            <a:r>
              <a:rPr lang="zh-TW" altLang="en-US" sz="3200" dirty="0"/>
              <a:t>分析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429915" y="3258230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  <a:endCxn id="28" idx="0"/>
          </p:cNvCxnSpPr>
          <p:nvPr/>
        </p:nvCxnSpPr>
        <p:spPr bwMode="auto">
          <a:xfrm flipH="1">
            <a:off x="1419913" y="3978230"/>
            <a:ext cx="2" cy="39946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1556431" y="2385880"/>
            <a:ext cx="1011880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879913" y="5771679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 flipH="1">
            <a:off x="1419915" y="2847545"/>
            <a:ext cx="642456" cy="410685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28" idx="2"/>
          </p:cNvCxnSpPr>
          <p:nvPr/>
        </p:nvCxnSpPr>
        <p:spPr bwMode="auto">
          <a:xfrm flipV="1">
            <a:off x="1419913" y="5277696"/>
            <a:ext cx="0" cy="493983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177535" y="2568214"/>
            <a:ext cx="1164229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53" name="直線單箭頭接點 52"/>
          <p:cNvCxnSpPr>
            <a:stCxn id="50" idx="2"/>
            <a:endCxn id="9" idx="0"/>
          </p:cNvCxnSpPr>
          <p:nvPr/>
        </p:nvCxnSpPr>
        <p:spPr bwMode="auto">
          <a:xfrm>
            <a:off x="759650" y="2845213"/>
            <a:ext cx="660265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2" name="文字方塊 31"/>
          <p:cNvSpPr txBox="1"/>
          <p:nvPr/>
        </p:nvSpPr>
        <p:spPr>
          <a:xfrm>
            <a:off x="525780" y="107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 bwMode="auto">
          <a:xfrm>
            <a:off x="429913" y="4377696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</a:t>
            </a:r>
            <a:endParaRPr lang="en-US" altLang="zh-TW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 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all/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lv1/lv2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uv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/total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計算各類別各月份結果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0" name="矩形 39"/>
          <p:cNvSpPr/>
          <p:nvPr/>
        </p:nvSpPr>
        <p:spPr>
          <a:xfrm>
            <a:off x="525780" y="3736725"/>
            <a:ext cx="1825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anal_product_average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722048" y="2245048"/>
            <a:ext cx="1612942" cy="40011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2020-01-31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2020-05-31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73291" y="3110399"/>
            <a:ext cx="5066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index_nms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"anal_product_avg_202001,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anal_product_avg_202002, \</a:t>
            </a:r>
            <a:endParaRPr lang="zh-TW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anal_product_avg_202003,anal_product_avg_202004,anal_product_avg_202005"</a:t>
            </a:r>
            <a:endParaRPr lang="zh-TW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TW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笑臉 38"/>
          <p:cNvSpPr/>
          <p:nvPr/>
        </p:nvSpPr>
        <p:spPr bwMode="auto">
          <a:xfrm>
            <a:off x="2351314" y="2642464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1" name="笑臉 40"/>
          <p:cNvSpPr/>
          <p:nvPr/>
        </p:nvSpPr>
        <p:spPr bwMode="auto">
          <a:xfrm>
            <a:off x="473454" y="3301532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商品消費</a:t>
            </a:r>
            <a:r>
              <a:rPr lang="zh-TW" altLang="en-US" sz="3200" dirty="0" smtClean="0"/>
              <a:t>趨勢 圖表</a:t>
            </a:r>
            <a:r>
              <a:rPr lang="zh-TW" altLang="en-US" sz="3200" dirty="0"/>
              <a:t>分析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429915" y="3258230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  <a:endCxn id="28" idx="0"/>
          </p:cNvCxnSpPr>
          <p:nvPr/>
        </p:nvCxnSpPr>
        <p:spPr bwMode="auto">
          <a:xfrm flipH="1">
            <a:off x="1419913" y="3978230"/>
            <a:ext cx="2" cy="399466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1556431" y="2385880"/>
            <a:ext cx="1011880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879913" y="5771679"/>
            <a:ext cx="1080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 flipH="1">
            <a:off x="1419915" y="2847545"/>
            <a:ext cx="642456" cy="410685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28" idx="2"/>
          </p:cNvCxnSpPr>
          <p:nvPr/>
        </p:nvCxnSpPr>
        <p:spPr bwMode="auto">
          <a:xfrm flipV="1">
            <a:off x="1419913" y="5277696"/>
            <a:ext cx="0" cy="493983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177535" y="2568214"/>
            <a:ext cx="1164229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展開的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lv1_list</a:t>
            </a:r>
            <a:endParaRPr lang="zh-TW" altLang="en-US" sz="12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53" name="直線單箭頭接點 52"/>
          <p:cNvCxnSpPr>
            <a:stCxn id="50" idx="2"/>
            <a:endCxn id="9" idx="0"/>
          </p:cNvCxnSpPr>
          <p:nvPr/>
        </p:nvCxnSpPr>
        <p:spPr bwMode="auto">
          <a:xfrm>
            <a:off x="759650" y="2845213"/>
            <a:ext cx="660265" cy="41301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2" name="文字方塊 31"/>
          <p:cNvSpPr txBox="1"/>
          <p:nvPr/>
        </p:nvSpPr>
        <p:spPr>
          <a:xfrm>
            <a:off x="525780" y="107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 bwMode="auto">
          <a:xfrm>
            <a:off x="429913" y="4377696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</a:t>
            </a:r>
            <a:endParaRPr lang="en-US" altLang="zh-TW" sz="1200" dirty="0" smtClean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 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all/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lv1/lv2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/total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計算各類別各月份結果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0" name="矩形 39"/>
          <p:cNvSpPr/>
          <p:nvPr/>
        </p:nvSpPr>
        <p:spPr>
          <a:xfrm>
            <a:off x="525780" y="3736725"/>
            <a:ext cx="1825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anal_product_average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21" name="笑臉 20"/>
          <p:cNvSpPr/>
          <p:nvPr/>
        </p:nvSpPr>
        <p:spPr bwMode="auto">
          <a:xfrm>
            <a:off x="525780" y="4737696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245447" y="1847025"/>
            <a:ext cx="1531188" cy="21698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"category": "lv1",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"name": </a:t>
            </a:r>
            <a:r>
              <a:rPr lang="en-US" altLang="zh-TW" sz="900" dirty="0" smtClean="0">
                <a:latin typeface="Consolas" panose="020B0609020204030204" pitchFamily="49" charset="0"/>
              </a:rPr>
              <a:t>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momo</a:t>
            </a:r>
            <a:r>
              <a:rPr lang="zh-TW" altLang="en-US" sz="900" dirty="0" smtClean="0">
                <a:latin typeface="Consolas" panose="020B0609020204030204" pitchFamily="49" charset="0"/>
              </a:rPr>
              <a:t>專案</a:t>
            </a:r>
            <a:r>
              <a:rPr lang="en-US" altLang="zh-TW" sz="900" dirty="0" smtClean="0">
                <a:latin typeface="Consolas" panose="020B0609020204030204" pitchFamily="49" charset="0"/>
              </a:rPr>
              <a:t>",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</a:rPr>
              <a:t>  "month": "</a:t>
            </a:r>
            <a:r>
              <a:rPr lang="en-US" altLang="zh-TW" sz="900" dirty="0" smtClean="0">
                <a:latin typeface="Consolas" panose="020B0609020204030204" pitchFamily="49" charset="0"/>
              </a:rPr>
              <a:t>2020-01",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</a:rPr>
              <a:t>  "</a:t>
            </a:r>
            <a:r>
              <a:rPr lang="en-US" altLang="zh-TW" sz="900" dirty="0" err="1">
                <a:latin typeface="Consolas" panose="020B0609020204030204" pitchFamily="49" charset="0"/>
              </a:rPr>
              <a:t>user_info</a:t>
            </a:r>
            <a:r>
              <a:rPr lang="en-US" altLang="zh-TW" sz="900" dirty="0">
                <a:latin typeface="Consolas" panose="020B0609020204030204" pitchFamily="49" charset="0"/>
              </a:rPr>
              <a:t>": 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"G64167959": 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"amount": 20,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</a:t>
            </a:r>
            <a:r>
              <a:rPr lang="en-US" altLang="zh-TW" sz="900" dirty="0" err="1">
                <a:latin typeface="Consolas" panose="020B0609020204030204" pitchFamily="49" charset="0"/>
              </a:rPr>
              <a:t>qty</a:t>
            </a:r>
            <a:r>
              <a:rPr lang="en-US" altLang="zh-TW" sz="900" dirty="0">
                <a:latin typeface="Consolas" panose="020B0609020204030204" pitchFamily="49" charset="0"/>
              </a:rPr>
              <a:t>": 2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"G58665165": 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"amount": 552,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</a:t>
            </a:r>
            <a:r>
              <a:rPr lang="en-US" altLang="zh-TW" sz="900" dirty="0" err="1">
                <a:latin typeface="Consolas" panose="020B0609020204030204" pitchFamily="49" charset="0"/>
              </a:rPr>
              <a:t>qty</a:t>
            </a:r>
            <a:r>
              <a:rPr lang="en-US" altLang="zh-TW" sz="900" dirty="0">
                <a:latin typeface="Consolas" panose="020B0609020204030204" pitchFamily="49" charset="0"/>
              </a:rPr>
              <a:t>": 1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}</a:t>
            </a:r>
            <a:endParaRPr lang="zh-TW" altLang="en-US" sz="900" dirty="0">
              <a:latin typeface="Consolas" panose="020B060902020403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73073" y="1847025"/>
            <a:ext cx="1531188" cy="21698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"category": "lv1",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"name": </a:t>
            </a:r>
            <a:r>
              <a:rPr lang="en-US" altLang="zh-TW" sz="900" dirty="0" smtClean="0">
                <a:latin typeface="Consolas" panose="020B0609020204030204" pitchFamily="49" charset="0"/>
              </a:rPr>
              <a:t>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momo</a:t>
            </a:r>
            <a:r>
              <a:rPr lang="zh-TW" altLang="en-US" sz="900" dirty="0" smtClean="0">
                <a:latin typeface="Consolas" panose="020B0609020204030204" pitchFamily="49" charset="0"/>
              </a:rPr>
              <a:t>專案</a:t>
            </a:r>
            <a:r>
              <a:rPr lang="en-US" altLang="zh-TW" sz="900" dirty="0" smtClean="0">
                <a:latin typeface="Consolas" panose="020B0609020204030204" pitchFamily="49" charset="0"/>
              </a:rPr>
              <a:t>",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</a:rPr>
              <a:t>  "month": "</a:t>
            </a:r>
            <a:r>
              <a:rPr lang="en-US" altLang="zh-TW" sz="900" dirty="0" smtClean="0">
                <a:latin typeface="Consolas" panose="020B0609020204030204" pitchFamily="49" charset="0"/>
              </a:rPr>
              <a:t>2020-02",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</a:rPr>
              <a:t>  "</a:t>
            </a:r>
            <a:r>
              <a:rPr lang="en-US" altLang="zh-TW" sz="900" dirty="0" err="1">
                <a:latin typeface="Consolas" panose="020B0609020204030204" pitchFamily="49" charset="0"/>
              </a:rPr>
              <a:t>user_info</a:t>
            </a:r>
            <a:r>
              <a:rPr lang="en-US" altLang="zh-TW" sz="900" dirty="0">
                <a:latin typeface="Consolas" panose="020B0609020204030204" pitchFamily="49" charset="0"/>
              </a:rPr>
              <a:t>": 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"G64167959": 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"amount": 20,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</a:t>
            </a:r>
            <a:r>
              <a:rPr lang="en-US" altLang="zh-TW" sz="900" dirty="0" err="1">
                <a:latin typeface="Consolas" panose="020B0609020204030204" pitchFamily="49" charset="0"/>
              </a:rPr>
              <a:t>qty</a:t>
            </a:r>
            <a:r>
              <a:rPr lang="en-US" altLang="zh-TW" sz="900" dirty="0">
                <a:latin typeface="Consolas" panose="020B0609020204030204" pitchFamily="49" charset="0"/>
              </a:rPr>
              <a:t>": 2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"G58665165": 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"amount": 552,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</a:t>
            </a:r>
            <a:r>
              <a:rPr lang="en-US" altLang="zh-TW" sz="900" dirty="0" err="1">
                <a:latin typeface="Consolas" panose="020B0609020204030204" pitchFamily="49" charset="0"/>
              </a:rPr>
              <a:t>qty</a:t>
            </a:r>
            <a:r>
              <a:rPr lang="en-US" altLang="zh-TW" sz="900" dirty="0">
                <a:latin typeface="Consolas" panose="020B0609020204030204" pitchFamily="49" charset="0"/>
              </a:rPr>
              <a:t>": 1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}</a:t>
            </a:r>
            <a:endParaRPr lang="zh-TW" altLang="en-US" sz="900" dirty="0">
              <a:latin typeface="Consolas" panose="020B060902020403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00699" y="1835090"/>
            <a:ext cx="1531188" cy="21698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"category": "lv1",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"name": </a:t>
            </a:r>
            <a:r>
              <a:rPr lang="en-US" altLang="zh-TW" sz="900" dirty="0" smtClean="0">
                <a:latin typeface="Consolas" panose="020B0609020204030204" pitchFamily="49" charset="0"/>
              </a:rPr>
              <a:t>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momo</a:t>
            </a:r>
            <a:r>
              <a:rPr lang="zh-TW" altLang="en-US" sz="900" dirty="0" smtClean="0">
                <a:latin typeface="Consolas" panose="020B0609020204030204" pitchFamily="49" charset="0"/>
              </a:rPr>
              <a:t>專案</a:t>
            </a:r>
            <a:r>
              <a:rPr lang="en-US" altLang="zh-TW" sz="900" dirty="0" smtClean="0">
                <a:latin typeface="Consolas" panose="020B0609020204030204" pitchFamily="49" charset="0"/>
              </a:rPr>
              <a:t>",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</a:rPr>
              <a:t>  "month": "</a:t>
            </a:r>
            <a:r>
              <a:rPr lang="en-US" altLang="zh-TW" sz="900" dirty="0" smtClean="0">
                <a:latin typeface="Consolas" panose="020B0609020204030204" pitchFamily="49" charset="0"/>
              </a:rPr>
              <a:t>2020-03",</a:t>
            </a:r>
            <a:endParaRPr lang="en-US" altLang="zh-TW" sz="900" dirty="0">
              <a:latin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</a:rPr>
              <a:t>  "</a:t>
            </a:r>
            <a:r>
              <a:rPr lang="en-US" altLang="zh-TW" sz="900" dirty="0" err="1">
                <a:latin typeface="Consolas" panose="020B0609020204030204" pitchFamily="49" charset="0"/>
              </a:rPr>
              <a:t>user_info</a:t>
            </a:r>
            <a:r>
              <a:rPr lang="en-US" altLang="zh-TW" sz="900" dirty="0">
                <a:latin typeface="Consolas" panose="020B0609020204030204" pitchFamily="49" charset="0"/>
              </a:rPr>
              <a:t>": 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"G64167959": 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"amount": 20,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</a:t>
            </a:r>
            <a:r>
              <a:rPr lang="en-US" altLang="zh-TW" sz="900" dirty="0" err="1">
                <a:latin typeface="Consolas" panose="020B0609020204030204" pitchFamily="49" charset="0"/>
              </a:rPr>
              <a:t>qty</a:t>
            </a:r>
            <a:r>
              <a:rPr lang="en-US" altLang="zh-TW" sz="900" dirty="0">
                <a:latin typeface="Consolas" panose="020B0609020204030204" pitchFamily="49" charset="0"/>
              </a:rPr>
              <a:t>": 2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"G58665165": {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"amount": 552,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  "</a:t>
            </a:r>
            <a:r>
              <a:rPr lang="en-US" altLang="zh-TW" sz="900" dirty="0" err="1">
                <a:latin typeface="Consolas" panose="020B0609020204030204" pitchFamily="49" charset="0"/>
              </a:rPr>
              <a:t>qty</a:t>
            </a:r>
            <a:r>
              <a:rPr lang="en-US" altLang="zh-TW" sz="900" dirty="0">
                <a:latin typeface="Consolas" panose="020B0609020204030204" pitchFamily="49" charset="0"/>
              </a:rPr>
              <a:t>": 1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}</a:t>
            </a:r>
            <a:endParaRPr lang="zh-TW" altLang="en-US" sz="900" dirty="0">
              <a:latin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27245" y="4917696"/>
            <a:ext cx="50046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 smtClean="0">
                <a:latin typeface="Consolas" panose="020B0609020204030204" pitchFamily="49" charset="0"/>
              </a:rPr>
              <a:t>{"</a:t>
            </a:r>
            <a:r>
              <a:rPr lang="en-US" altLang="zh-TW" sz="900" dirty="0" err="1" smtClean="0">
                <a:latin typeface="Consolas" panose="020B0609020204030204" pitchFamily="49" charset="0"/>
              </a:rPr>
              <a:t>momo</a:t>
            </a:r>
            <a:r>
              <a:rPr lang="zh-TW" altLang="en-US" sz="900" dirty="0" smtClean="0">
                <a:latin typeface="Consolas" panose="020B0609020204030204" pitchFamily="49" charset="0"/>
              </a:rPr>
              <a:t>專案</a:t>
            </a:r>
            <a:r>
              <a:rPr lang="en-US" altLang="zh-TW" sz="900" dirty="0" smtClean="0">
                <a:latin typeface="Consolas" panose="020B0609020204030204" pitchFamily="49" charset="0"/>
              </a:rPr>
              <a:t>||2020-01": {"total": 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572</a:t>
            </a:r>
            <a:r>
              <a:rPr lang="en-US" altLang="zh-TW" sz="900" dirty="0" smtClean="0">
                <a:latin typeface="Consolas" panose="020B0609020204030204" pitchFamily="49" charset="0"/>
              </a:rPr>
              <a:t>, "qty":</a:t>
            </a:r>
            <a:r>
              <a:rPr lang="en-US" altLang="zh-TW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900" dirty="0" smtClean="0">
                <a:latin typeface="Consolas" panose="020B0609020204030204" pitchFamily="49" charset="0"/>
              </a:rPr>
              <a:t>}}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{"</a:t>
            </a:r>
            <a:r>
              <a:rPr lang="en-US" altLang="zh-TW" sz="900" dirty="0" err="1">
                <a:latin typeface="Consolas" panose="020B0609020204030204" pitchFamily="49" charset="0"/>
              </a:rPr>
              <a:t>momo</a:t>
            </a:r>
            <a:r>
              <a:rPr lang="zh-TW" altLang="en-US" sz="900" dirty="0">
                <a:latin typeface="Consolas" panose="020B0609020204030204" pitchFamily="49" charset="0"/>
              </a:rPr>
              <a:t>專案</a:t>
            </a:r>
            <a:r>
              <a:rPr lang="en-US" altLang="zh-TW" sz="900" dirty="0">
                <a:latin typeface="Consolas" panose="020B0609020204030204" pitchFamily="49" charset="0"/>
              </a:rPr>
              <a:t>||</a:t>
            </a:r>
            <a:r>
              <a:rPr lang="en-US" altLang="zh-TW" sz="900" dirty="0" smtClean="0">
                <a:latin typeface="Consolas" panose="020B0609020204030204" pitchFamily="49" charset="0"/>
              </a:rPr>
              <a:t>2020-02": {"total": </a:t>
            </a:r>
            <a:r>
              <a:rPr lang="en-US" altLang="zh-TW" sz="900" dirty="0">
                <a:solidFill>
                  <a:srgbClr val="FF0000"/>
                </a:solidFill>
                <a:latin typeface="Consolas" panose="020B0609020204030204" pitchFamily="49" charset="0"/>
              </a:rPr>
              <a:t>572</a:t>
            </a:r>
            <a:r>
              <a:rPr lang="en-US" altLang="zh-TW" sz="900" dirty="0">
                <a:latin typeface="Consolas" panose="020B0609020204030204" pitchFamily="49" charset="0"/>
              </a:rPr>
              <a:t>, "qty":</a:t>
            </a:r>
            <a:r>
              <a:rPr lang="en-US" altLang="zh-TW" sz="9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900" dirty="0">
                <a:latin typeface="Consolas" panose="020B0609020204030204" pitchFamily="49" charset="0"/>
              </a:rPr>
              <a:t>}}</a:t>
            </a:r>
          </a:p>
          <a:p>
            <a:r>
              <a:rPr lang="en-US" altLang="zh-TW" sz="900" dirty="0">
                <a:latin typeface="Consolas" panose="020B0609020204030204" pitchFamily="49" charset="0"/>
              </a:rPr>
              <a:t>{"</a:t>
            </a:r>
            <a:r>
              <a:rPr lang="en-US" altLang="zh-TW" sz="900" dirty="0" err="1">
                <a:latin typeface="Consolas" panose="020B0609020204030204" pitchFamily="49" charset="0"/>
              </a:rPr>
              <a:t>momo</a:t>
            </a:r>
            <a:r>
              <a:rPr lang="zh-TW" altLang="en-US" sz="900" dirty="0">
                <a:latin typeface="Consolas" panose="020B0609020204030204" pitchFamily="49" charset="0"/>
              </a:rPr>
              <a:t>專案</a:t>
            </a:r>
            <a:r>
              <a:rPr lang="en-US" altLang="zh-TW" sz="900" dirty="0">
                <a:latin typeface="Consolas" panose="020B0609020204030204" pitchFamily="49" charset="0"/>
              </a:rPr>
              <a:t>||</a:t>
            </a:r>
            <a:r>
              <a:rPr lang="en-US" altLang="zh-TW" sz="900" dirty="0" smtClean="0">
                <a:latin typeface="Consolas" panose="020B0609020204030204" pitchFamily="49" charset="0"/>
              </a:rPr>
              <a:t>2020-03": {"total": </a:t>
            </a:r>
            <a:r>
              <a:rPr lang="en-US" altLang="zh-TW" sz="900" dirty="0">
                <a:solidFill>
                  <a:srgbClr val="FF0000"/>
                </a:solidFill>
                <a:latin typeface="Consolas" panose="020B0609020204030204" pitchFamily="49" charset="0"/>
              </a:rPr>
              <a:t>572</a:t>
            </a:r>
            <a:r>
              <a:rPr lang="en-US" altLang="zh-TW" sz="900" dirty="0">
                <a:latin typeface="Consolas" panose="020B0609020204030204" pitchFamily="49" charset="0"/>
              </a:rPr>
              <a:t>, "qty":</a:t>
            </a:r>
            <a:r>
              <a:rPr lang="en-US" altLang="zh-TW" sz="9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900" dirty="0" smtClean="0">
                <a:latin typeface="Consolas" panose="020B0609020204030204" pitchFamily="49" charset="0"/>
              </a:rPr>
              <a:t>}}</a:t>
            </a:r>
            <a:endParaRPr lang="en-US" altLang="zh-TW" sz="900" dirty="0">
              <a:latin typeface="Consolas" panose="020B060902020403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227245" y="4395187"/>
            <a:ext cx="3026198" cy="2462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["</a:t>
            </a:r>
            <a:r>
              <a:rPr lang="en-US" altLang="zh-TW" sz="1000" dirty="0" smtClean="0">
                <a:latin typeface="Consolas" panose="020B0609020204030204" pitchFamily="49" charset="0"/>
              </a:rPr>
              <a:t>G64167959", </a:t>
            </a:r>
            <a:r>
              <a:rPr lang="en-US" altLang="zh-TW" sz="1000" dirty="0" smtClean="0">
                <a:latin typeface="Consolas" panose="020B0609020204030204" pitchFamily="49" charset="0"/>
              </a:rPr>
              <a:t>"G58665165"]</a:t>
            </a:r>
            <a:endParaRPr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789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商品消費</a:t>
            </a:r>
            <a:r>
              <a:rPr lang="zh-TW" altLang="en-US" sz="3200" dirty="0" smtClean="0"/>
              <a:t>趨勢 圖表</a:t>
            </a:r>
            <a:r>
              <a:rPr lang="zh-TW" altLang="en-US" sz="3200" dirty="0"/>
              <a:t>分析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49</a:t>
            </a:fld>
            <a:endParaRPr lang="en-US" altLang="zh-TW" dirty="0"/>
          </a:p>
        </p:txBody>
      </p:sp>
      <p:sp>
        <p:nvSpPr>
          <p:cNvPr id="38" name="矩形 37"/>
          <p:cNvSpPr/>
          <p:nvPr/>
        </p:nvSpPr>
        <p:spPr>
          <a:xfrm>
            <a:off x="3321934" y="2208003"/>
            <a:ext cx="5040000" cy="4247317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"all": 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"anatomy": [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"Jan-20", 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190.67},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"Feb-20", 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190.67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Mar-20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190.67},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kumimoji="1" lang="en-US" altLang="zh-TW" sz="9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1" lang="en-US" altLang="zh-TW" sz="9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kumimoji="1" lang="zh-TW" altLang="en-US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"anatomy": [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"Jan-20",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190.67},</a:t>
            </a:r>
            <a:endParaRPr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"Feb-20",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190.67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Mar-20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kumimoji="1" lang="en-US" altLang="zh-TW" sz="9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190.67},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  <a:endParaRPr kumimoji="1"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en-US" altLang="zh-TW" sz="9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專案商品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"anatomy": [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"Jan-20", 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190.67},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"Feb-20", 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190.67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Mar-20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190.67},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en-US" altLang="zh-TW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momo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專案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||</a:t>
            </a:r>
            <a:r>
              <a:rPr lang="zh-TW" alt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廠訴員購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"anatomy": [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"Jan-20", 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190.67},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"Feb-20", 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190.67</a:t>
            </a:r>
            <a:r>
              <a:rPr lang="en-US" altLang="zh-TW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{"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Mar-20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en-US" altLang="zh-TW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190.67},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]</a:t>
            </a:r>
          </a:p>
          <a:p>
            <a:r>
              <a:rPr lang="en-US" altLang="zh-TW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TW" sz="9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zh-TW" sz="9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18" name="右大括弧 17"/>
          <p:cNvSpPr/>
          <p:nvPr/>
        </p:nvSpPr>
        <p:spPr bwMode="auto">
          <a:xfrm>
            <a:off x="6411509" y="2577620"/>
            <a:ext cx="129540" cy="565813"/>
          </a:xfrm>
          <a:prstGeom prst="rightBrac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98976" y="2737415"/>
            <a:ext cx="1100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根據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月份</a:t>
            </a:r>
            <a:r>
              <a:rPr lang="zh-TW" altLang="en-US" sz="1000" dirty="0" smtClean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排序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33" name="直線單箭頭接點 32"/>
          <p:cNvCxnSpPr>
            <a:stCxn id="37" idx="2"/>
            <a:endCxn id="45" idx="0"/>
          </p:cNvCxnSpPr>
          <p:nvPr/>
        </p:nvCxnSpPr>
        <p:spPr bwMode="auto">
          <a:xfrm>
            <a:off x="1477540" y="3700603"/>
            <a:ext cx="0" cy="38388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1877036" y="2441384"/>
            <a:ext cx="1188000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展開的 </a:t>
            </a:r>
            <a:r>
              <a:rPr lang="en-US" altLang="zh-TW" dirty="0"/>
              <a:t>lv1_list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stCxn id="35" idx="2"/>
            <a:endCxn id="37" idx="0"/>
          </p:cNvCxnSpPr>
          <p:nvPr/>
        </p:nvCxnSpPr>
        <p:spPr bwMode="auto">
          <a:xfrm flipH="1">
            <a:off x="1477540" y="2718383"/>
            <a:ext cx="993496" cy="26222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7" name="圓角矩形 36"/>
          <p:cNvSpPr/>
          <p:nvPr/>
        </p:nvSpPr>
        <p:spPr bwMode="auto">
          <a:xfrm>
            <a:off x="397540" y="298060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直線單箭頭接點 38"/>
          <p:cNvCxnSpPr>
            <a:stCxn id="45" idx="2"/>
            <a:endCxn id="43" idx="0"/>
          </p:cNvCxnSpPr>
          <p:nvPr/>
        </p:nvCxnSpPr>
        <p:spPr bwMode="auto">
          <a:xfrm>
            <a:off x="1477540" y="4804485"/>
            <a:ext cx="0" cy="383882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143452" y="2256718"/>
            <a:ext cx="1476686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ppl_nb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人數</a:t>
            </a:r>
          </a:p>
          <a:p>
            <a:r>
              <a:rPr lang="en-US" altLang="zh-TW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ppl_wnb</a:t>
            </a: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加權</a:t>
            </a:r>
            <a:r>
              <a:rPr lang="zh-TW" altLang="en-US" sz="1200" dirty="0" smtClea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人數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直線單箭頭接點 41"/>
          <p:cNvCxnSpPr>
            <a:stCxn id="41" idx="2"/>
            <a:endCxn id="37" idx="0"/>
          </p:cNvCxnSpPr>
          <p:nvPr/>
        </p:nvCxnSpPr>
        <p:spPr bwMode="auto">
          <a:xfrm>
            <a:off x="881795" y="2718383"/>
            <a:ext cx="595745" cy="26222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3" name="圓角矩形 42"/>
          <p:cNvSpPr/>
          <p:nvPr/>
        </p:nvSpPr>
        <p:spPr bwMode="auto">
          <a:xfrm>
            <a:off x="397540" y="5188367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從</a:t>
            </a:r>
            <a:r>
              <a:rPr lang="en-US" altLang="zh-TW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Cache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組合結果儲存到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DB_TBL_ANALYSIS_USER 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圓角矩形 44"/>
          <p:cNvSpPr/>
          <p:nvPr/>
        </p:nvSpPr>
        <p:spPr bwMode="auto">
          <a:xfrm>
            <a:off x="397540" y="4084485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拆解各類別的結果並存到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DB_TBL_ANALYSIS_CACHE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笑臉 39"/>
          <p:cNvSpPr/>
          <p:nvPr/>
        </p:nvSpPr>
        <p:spPr bwMode="auto">
          <a:xfrm>
            <a:off x="2309738" y="3053433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39089" y="5646757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計算公式</a:t>
            </a:r>
            <a:r>
              <a:rPr lang="zh-TW" altLang="en-US" sz="1400" dirty="0" smtClean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：</a:t>
            </a:r>
            <a:endParaRPr lang="en-US" altLang="zh-TW" sz="14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amount(</a:t>
            </a:r>
            <a:r>
              <a:rPr lang="zh-TW" altLang="en-US" sz="14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平均消費金額</a:t>
            </a:r>
            <a:r>
              <a:rPr lang="en-US" altLang="zh-TW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total/</a:t>
            </a:r>
            <a:r>
              <a:rPr lang="en-US" altLang="zh-TW" sz="1400" dirty="0" err="1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</a:t>
            </a:r>
            <a:endParaRPr lang="en-US" altLang="zh-TW" sz="14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感興趣商品 查詢結果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7"/>
            <a:ext cx="9144000" cy="5524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0106" y="3564793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0106" y="4455537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LV2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 bwMode="auto">
          <a:xfrm>
            <a:off x="683734" y="3903347"/>
            <a:ext cx="0" cy="55219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275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商品消費</a:t>
            </a:r>
            <a:r>
              <a:rPr lang="zh-TW" altLang="en-US" sz="3200" dirty="0" smtClean="0"/>
              <a:t>趨勢 內部報表</a:t>
            </a:r>
            <a:endParaRPr lang="zh-TW" altLang="en-US" sz="3200" dirty="0"/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非同步下載流程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50</a:t>
            </a:fld>
            <a:endParaRPr lang="en-US" altLang="zh-TW" dirty="0"/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241141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458692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6732271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1136037" y="162877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2145" y="163044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5114" y="1628775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Trigger/Worker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12508" y="1628775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 bwMode="auto">
          <a:xfrm>
            <a:off x="889317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>
            <a:off x="25082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2599168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insight/</a:t>
            </a:r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trigger_download_product_average</a:t>
            </a:r>
            <a:endParaRPr lang="en-US" altLang="zh-TW" sz="1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12723" y="4283085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DownloadProductAverage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.execute_internal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cxnSp>
        <p:nvCxnSpPr>
          <p:cNvPr id="33" name="直線單箭頭接點 32"/>
          <p:cNvCxnSpPr>
            <a:stCxn id="45" idx="3"/>
            <a:endCxn id="26" idx="1"/>
          </p:cNvCxnSpPr>
          <p:nvPr/>
        </p:nvCxnSpPr>
        <p:spPr bwMode="auto">
          <a:xfrm>
            <a:off x="2230962" y="2550557"/>
            <a:ext cx="3682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字方塊 36"/>
          <p:cNvSpPr txBox="1"/>
          <p:nvPr/>
        </p:nvSpPr>
        <p:spPr>
          <a:xfrm>
            <a:off x="4760071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ProductDownloadTrigger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product_average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流程圖: 磁碟 37"/>
          <p:cNvSpPr/>
          <p:nvPr/>
        </p:nvSpPr>
        <p:spPr bwMode="auto">
          <a:xfrm>
            <a:off x="4759124" y="3155173"/>
            <a:ext cx="1800947" cy="62567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/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DB_TBL_DOWNLOAD_USER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759124" y="4275457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DownloadProductAverageTask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celery.Task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直線單箭頭接點 43"/>
          <p:cNvCxnSpPr>
            <a:stCxn id="26" idx="3"/>
            <a:endCxn id="37" idx="1"/>
          </p:cNvCxnSpPr>
          <p:nvPr/>
        </p:nvCxnSpPr>
        <p:spPr bwMode="auto">
          <a:xfrm>
            <a:off x="4399168" y="2550557"/>
            <a:ext cx="3609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37" idx="2"/>
            <a:endCxn id="38" idx="1"/>
          </p:cNvCxnSpPr>
          <p:nvPr/>
        </p:nvCxnSpPr>
        <p:spPr bwMode="auto">
          <a:xfrm flipH="1">
            <a:off x="5659598" y="2750612"/>
            <a:ext cx="473" cy="40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流程圖: 磁碟 57"/>
          <p:cNvSpPr/>
          <p:nvPr/>
        </p:nvSpPr>
        <p:spPr bwMode="auto">
          <a:xfrm>
            <a:off x="6912723" y="4931793"/>
            <a:ext cx="1800947" cy="411479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 eaLnBrk="1" hangingPunct="1"/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anal_product_average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9" name="直線單箭頭接點 58"/>
          <p:cNvCxnSpPr>
            <a:stCxn id="58" idx="1"/>
            <a:endCxn id="31" idx="2"/>
          </p:cNvCxnSpPr>
          <p:nvPr/>
        </p:nvCxnSpPr>
        <p:spPr bwMode="auto">
          <a:xfrm flipH="1" flipV="1">
            <a:off x="7812723" y="4683195"/>
            <a:ext cx="474" cy="248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41" idx="3"/>
            <a:endCxn id="31" idx="1"/>
          </p:cNvCxnSpPr>
          <p:nvPr/>
        </p:nvCxnSpPr>
        <p:spPr bwMode="auto">
          <a:xfrm>
            <a:off x="6559124" y="4475512"/>
            <a:ext cx="353599" cy="7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41" idx="0"/>
            <a:endCxn id="38" idx="3"/>
          </p:cNvCxnSpPr>
          <p:nvPr/>
        </p:nvCxnSpPr>
        <p:spPr bwMode="auto">
          <a:xfrm flipV="1">
            <a:off x="5659124" y="3780843"/>
            <a:ext cx="474" cy="494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文字方塊 73"/>
          <p:cNvSpPr txBox="1"/>
          <p:nvPr/>
        </p:nvSpPr>
        <p:spPr>
          <a:xfrm>
            <a:off x="4763280" y="209859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763280" y="403060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118096" y="2657505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1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410894" y="4640351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2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566739" y="2764452"/>
            <a:ext cx="162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/insight/api.py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10277" y="2754154"/>
            <a:ext cx="2132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/insight/models/product_utils.py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18329" y="4683195"/>
            <a:ext cx="2392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/insight/workers/anal_product/task.py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61013" y="3956597"/>
            <a:ext cx="2382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5" y="1997957"/>
            <a:ext cx="1829297" cy="1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商品消費</a:t>
            </a:r>
            <a:r>
              <a:rPr lang="zh-TW" altLang="en-US" sz="3200" dirty="0" smtClean="0"/>
              <a:t>趨勢 內部</a:t>
            </a:r>
            <a:r>
              <a:rPr lang="zh-TW" altLang="en-US" sz="3200" dirty="0" smtClean="0"/>
              <a:t>報表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呼叫 </a:t>
            </a:r>
            <a:r>
              <a:rPr lang="en-US" altLang="zh-TW" sz="2400" dirty="0" smtClean="0"/>
              <a:t>ES Code </a:t>
            </a:r>
            <a:r>
              <a:rPr lang="zh-TW" altLang="en-US" sz="2400" dirty="0" smtClean="0"/>
              <a:t>取得分析結果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51</a:t>
            </a:fld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2364943" y="295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產生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script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zh-TW" altLang="en-US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找到</a:t>
            </a:r>
            <a:r>
              <a:rPr kumimoji="0" lang="en-US" altLang="zh-TW" sz="1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doc)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圓角矩形 68"/>
          <p:cNvSpPr/>
          <p:nvPr/>
        </p:nvSpPr>
        <p:spPr bwMode="auto">
          <a:xfrm>
            <a:off x="2364943" y="4039244"/>
            <a:ext cx="198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開發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scripted_metric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，計算 </a:t>
            </a:r>
            <a:r>
              <a:rPr lang="en-US" altLang="zh-TW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lv4_bp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的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wuu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qty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/total/amount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直線單箭頭接點 91"/>
          <p:cNvCxnSpPr>
            <a:stCxn id="9" idx="2"/>
            <a:endCxn id="69" idx="0"/>
          </p:cNvCxnSpPr>
          <p:nvPr/>
        </p:nvCxnSpPr>
        <p:spPr bwMode="auto">
          <a:xfrm>
            <a:off x="3354943" y="3679244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圓角矩形 121"/>
          <p:cNvSpPr/>
          <p:nvPr/>
        </p:nvSpPr>
        <p:spPr bwMode="auto">
          <a:xfrm>
            <a:off x="4965943" y="363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匯出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，將路徑儲存到</a:t>
            </a:r>
            <a:r>
              <a:rPr lang="en-US" altLang="zh-TW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DB_TBL_DOWNLOADS_FILE_CACHE</a:t>
            </a:r>
            <a:endParaRPr lang="en-US" altLang="zh-TW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直線單箭頭接點 125"/>
          <p:cNvCxnSpPr>
            <a:stCxn id="69" idx="3"/>
            <a:endCxn id="164" idx="1"/>
          </p:cNvCxnSpPr>
          <p:nvPr/>
        </p:nvCxnSpPr>
        <p:spPr bwMode="auto">
          <a:xfrm flipV="1">
            <a:off x="4344943" y="2869544"/>
            <a:ext cx="621000" cy="15297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 bwMode="auto">
          <a:xfrm>
            <a:off x="4965943" y="4710263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將路徑儲存</a:t>
            </a:r>
            <a:r>
              <a:rPr lang="zh-TW" altLang="en-US" sz="1200" dirty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到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DB_TBL_DOWNLOADS_USER</a:t>
            </a:r>
          </a:p>
        </p:txBody>
      </p:sp>
      <p:cxnSp>
        <p:nvCxnSpPr>
          <p:cNvPr id="131" name="直線單箭頭接點 130"/>
          <p:cNvCxnSpPr>
            <a:stCxn id="122" idx="2"/>
            <a:endCxn id="129" idx="0"/>
          </p:cNvCxnSpPr>
          <p:nvPr/>
        </p:nvCxnSpPr>
        <p:spPr bwMode="auto">
          <a:xfrm>
            <a:off x="6045943" y="4350263"/>
            <a:ext cx="0" cy="36000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2270370" y="2257482"/>
            <a:ext cx="1011880" cy="46166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period_from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period_to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945952" y="5170188"/>
            <a:ext cx="817981" cy="27699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gpsid_list</a:t>
            </a:r>
            <a:endParaRPr lang="zh-TW" altLang="en-US" sz="1200" dirty="0"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cxnSp>
        <p:nvCxnSpPr>
          <p:cNvPr id="142" name="直線單箭頭接點 141"/>
          <p:cNvCxnSpPr>
            <a:stCxn id="136" idx="2"/>
            <a:endCxn id="9" idx="0"/>
          </p:cNvCxnSpPr>
          <p:nvPr/>
        </p:nvCxnSpPr>
        <p:spPr bwMode="auto">
          <a:xfrm>
            <a:off x="2776310" y="2719147"/>
            <a:ext cx="578633" cy="240097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45" name="直線單箭頭接點 144"/>
          <p:cNvCxnSpPr>
            <a:stCxn id="137" idx="0"/>
            <a:endCxn id="69" idx="2"/>
          </p:cNvCxnSpPr>
          <p:nvPr/>
        </p:nvCxnSpPr>
        <p:spPr bwMode="auto">
          <a:xfrm flipV="1">
            <a:off x="3354943" y="4759244"/>
            <a:ext cx="0" cy="41094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4" name="圓角矩形 163"/>
          <p:cNvSpPr/>
          <p:nvPr/>
        </p:nvSpPr>
        <p:spPr bwMode="auto">
          <a:xfrm>
            <a:off x="4965943" y="2509544"/>
            <a:ext cx="2160000" cy="72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 smtClean="0"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處理並整合各類別的結果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直線單箭頭接點 164"/>
          <p:cNvCxnSpPr>
            <a:stCxn id="164" idx="2"/>
            <a:endCxn id="122" idx="0"/>
          </p:cNvCxnSpPr>
          <p:nvPr/>
        </p:nvCxnSpPr>
        <p:spPr bwMode="auto">
          <a:xfrm>
            <a:off x="6045943" y="3229544"/>
            <a:ext cx="0" cy="40071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4BACC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77" name="圓角矩形 176"/>
          <p:cNvSpPr/>
          <p:nvPr/>
        </p:nvSpPr>
        <p:spPr bwMode="auto">
          <a:xfrm>
            <a:off x="1862024" y="1866529"/>
            <a:ext cx="5773607" cy="3670915"/>
          </a:xfrm>
          <a:prstGeom prst="roundRect">
            <a:avLst>
              <a:gd name="adj" fmla="val 518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187" name="手繪多邊形 186"/>
          <p:cNvSpPr/>
          <p:nvPr/>
        </p:nvSpPr>
        <p:spPr>
          <a:xfrm>
            <a:off x="3515035" y="1722529"/>
            <a:ext cx="829908" cy="288000"/>
          </a:xfrm>
          <a:custGeom>
            <a:avLst/>
            <a:gdLst>
              <a:gd name="connsiteX0" fmla="*/ 0 w 1411790"/>
              <a:gd name="connsiteY0" fmla="*/ 75258 h 451540"/>
              <a:gd name="connsiteX1" fmla="*/ 75258 w 1411790"/>
              <a:gd name="connsiteY1" fmla="*/ 0 h 451540"/>
              <a:gd name="connsiteX2" fmla="*/ 1336532 w 1411790"/>
              <a:gd name="connsiteY2" fmla="*/ 0 h 451540"/>
              <a:gd name="connsiteX3" fmla="*/ 1411790 w 1411790"/>
              <a:gd name="connsiteY3" fmla="*/ 75258 h 451540"/>
              <a:gd name="connsiteX4" fmla="*/ 1411790 w 1411790"/>
              <a:gd name="connsiteY4" fmla="*/ 376282 h 451540"/>
              <a:gd name="connsiteX5" fmla="*/ 1336532 w 1411790"/>
              <a:gd name="connsiteY5" fmla="*/ 451540 h 451540"/>
              <a:gd name="connsiteX6" fmla="*/ 75258 w 1411790"/>
              <a:gd name="connsiteY6" fmla="*/ 451540 h 451540"/>
              <a:gd name="connsiteX7" fmla="*/ 0 w 1411790"/>
              <a:gd name="connsiteY7" fmla="*/ 376282 h 451540"/>
              <a:gd name="connsiteX8" fmla="*/ 0 w 1411790"/>
              <a:gd name="connsiteY8" fmla="*/ 75258 h 45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1790" h="451540">
                <a:moveTo>
                  <a:pt x="0" y="75258"/>
                </a:moveTo>
                <a:cubicBezTo>
                  <a:pt x="0" y="33694"/>
                  <a:pt x="33694" y="0"/>
                  <a:pt x="75258" y="0"/>
                </a:cubicBezTo>
                <a:lnTo>
                  <a:pt x="1336532" y="0"/>
                </a:lnTo>
                <a:cubicBezTo>
                  <a:pt x="1378096" y="0"/>
                  <a:pt x="1411790" y="33694"/>
                  <a:pt x="1411790" y="75258"/>
                </a:cubicBezTo>
                <a:lnTo>
                  <a:pt x="1411790" y="376282"/>
                </a:lnTo>
                <a:cubicBezTo>
                  <a:pt x="1411790" y="417846"/>
                  <a:pt x="1378096" y="451540"/>
                  <a:pt x="1336532" y="451540"/>
                </a:cubicBezTo>
                <a:lnTo>
                  <a:pt x="75258" y="451540"/>
                </a:lnTo>
                <a:cubicBezTo>
                  <a:pt x="33694" y="451540"/>
                  <a:pt x="0" y="417846"/>
                  <a:pt x="0" y="376282"/>
                </a:cubicBezTo>
                <a:lnTo>
                  <a:pt x="0" y="75258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75382" tIns="75382" rIns="75382" bIns="7538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200" kern="1200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思源黑體 Normal" panose="020B0400000000000000" pitchFamily="34" charset="-120"/>
                <a:cs typeface="Tahoma" panose="020B0604030504040204" pitchFamily="34" charset="0"/>
              </a:rPr>
              <a:t>完成購買</a:t>
            </a:r>
            <a:endParaRPr lang="zh-TW" altLang="en-US" sz="1200" kern="1200" dirty="0">
              <a:solidFill>
                <a:sysClr val="windowText" lastClr="00000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34216" y="54850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內部版</a:t>
            </a:r>
            <a:endParaRPr kumimoji="0" lang="zh-TW" altLang="en-US" sz="1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4383" y="3679244"/>
            <a:ext cx="179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index: </a:t>
            </a:r>
            <a:r>
              <a:rPr lang="en-US" altLang="zh-TW" sz="1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anal_product_brand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思源黑體 Normal" panose="020B0400000000000000" pitchFamily="34" charset="-120"/>
              <a:cs typeface="Tahoma" panose="020B0604030504040204" pitchFamily="34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41158"/>
              </p:ext>
            </p:extLst>
          </p:nvPr>
        </p:nvGraphicFramePr>
        <p:xfrm>
          <a:off x="428827" y="5768431"/>
          <a:ext cx="8640000" cy="79248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xmlns="" val="404948032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117545959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5256019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99403797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41651567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303913617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39428353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901760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352512626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3936046236"/>
                    </a:ext>
                  </a:extLst>
                </a:gridCol>
              </a:tblGrid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LV1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商品類別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LV2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LV3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商品分類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LV4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品牌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商品名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uu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個數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qty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(total)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平均消費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(amount)</a:t>
                      </a:r>
                      <a:endParaRPr lang="zh-TW" altLang="en-US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167930"/>
                  </a:ext>
                </a:extLst>
              </a:tr>
              <a:tr h="301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居家生活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用品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衛浴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衛生紙品類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舒潔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超柔軟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600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$20,000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$500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15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0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7"/>
            <a:ext cx="9144000" cy="5524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482668" y="1709530"/>
            <a:ext cx="588399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24184" y="3519073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24184" y="4409817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LV2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2959" y="4414738"/>
            <a:ext cx="50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LV1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6478" y="351907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不分類</a:t>
            </a:r>
            <a:endParaRPr lang="zh-TW" altLang="en-US" sz="1600" dirty="0">
              <a:solidFill>
                <a:srgbClr val="FF0000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cxnSp>
        <p:nvCxnSpPr>
          <p:cNvPr id="14" name="直線單箭頭接點 13"/>
          <p:cNvCxnSpPr>
            <a:stCxn id="13" idx="2"/>
            <a:endCxn id="12" idx="0"/>
          </p:cNvCxnSpPr>
          <p:nvPr/>
        </p:nvCxnSpPr>
        <p:spPr bwMode="auto">
          <a:xfrm flipH="1">
            <a:off x="576587" y="3857627"/>
            <a:ext cx="1" cy="55711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直線單箭頭接點 14"/>
          <p:cNvCxnSpPr>
            <a:stCxn id="10" idx="2"/>
            <a:endCxn id="11" idx="0"/>
          </p:cNvCxnSpPr>
          <p:nvPr/>
        </p:nvCxnSpPr>
        <p:spPr bwMode="auto">
          <a:xfrm>
            <a:off x="1377812" y="3857627"/>
            <a:ext cx="0" cy="55219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相對商品喜好 查詢結果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9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b="0" dirty="0"/>
              <a:t>感興趣商品</a:t>
            </a:r>
            <a:r>
              <a:rPr lang="en-US" altLang="zh-TW" sz="2800" b="0" dirty="0"/>
              <a:t>/</a:t>
            </a:r>
            <a:r>
              <a:rPr lang="zh-TW" altLang="en-US" sz="2800" b="0" dirty="0"/>
              <a:t>相對商品</a:t>
            </a:r>
            <a:r>
              <a:rPr lang="zh-TW" altLang="en-US" sz="2800" b="0" dirty="0" smtClean="0"/>
              <a:t>喜好 </a:t>
            </a:r>
            <a:r>
              <a:rPr lang="en-US" altLang="zh-TW" sz="2800" b="0" dirty="0" smtClean="0"/>
              <a:t>data </a:t>
            </a:r>
            <a:r>
              <a:rPr lang="en-US" altLang="zh-TW" sz="2800" b="0" dirty="0"/>
              <a:t>model </a:t>
            </a:r>
            <a:r>
              <a:rPr lang="zh-TW" altLang="en-US" sz="2800" b="0" dirty="0" smtClean="0"/>
              <a:t>說明</a:t>
            </a:r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52000" y="1085988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rial" charset="0"/>
              </a:rPr>
              <a:t>Index name: </a:t>
            </a:r>
            <a:r>
              <a:rPr lang="en-US" altLang="zh-TW" dirty="0" err="1" smtClean="0">
                <a:latin typeface="Arial" charset="0"/>
              </a:rPr>
              <a:t>anal_product_cat</a:t>
            </a:r>
            <a:r>
              <a:rPr lang="en-US" altLang="zh-TW" dirty="0" smtClean="0">
                <a:latin typeface="Arial" charset="0"/>
              </a:rPr>
              <a:t>_{</a:t>
            </a:r>
            <a:r>
              <a:rPr lang="en-US" altLang="zh-TW" dirty="0" err="1" smtClean="0">
                <a:latin typeface="Arial" charset="0"/>
              </a:rPr>
              <a:t>yyyyMM</a:t>
            </a:r>
            <a:r>
              <a:rPr lang="en-US" altLang="zh-TW" dirty="0" smtClean="0">
                <a:latin typeface="Arial" charset="0"/>
              </a:rPr>
              <a:t>}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52000" y="1539599"/>
          <a:ext cx="8640000" cy="3526725"/>
        </p:xfrm>
        <a:graphic>
          <a:graphicData uri="http://schemas.openxmlformats.org/drawingml/2006/table">
            <a:tbl>
              <a:tblPr/>
              <a:tblGrid>
                <a:gridCol w="1861185"/>
                <a:gridCol w="1861185"/>
                <a:gridCol w="2193143"/>
                <a:gridCol w="2724487"/>
              </a:tblGrid>
              <a:tr h="3240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Member (csv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檔、分隔符號：逗號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)</a:t>
                      </a:r>
                      <a:endParaRPr lang="en-US" altLang="zh-TW" sz="1000" b="0" i="0" u="none" strike="noStrike" dirty="0">
                        <a:solidFill>
                          <a:srgbClr val="FFFFFF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Description: MOMO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購物紀錄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檔案名稱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:</a:t>
                      </a:r>
                      <a:r>
                        <a:rPr lang="en-US" altLang="zh-TW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 MOMO_DATA_{date}.csv, e.g., MOMO_DATA_20190901.csv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motivation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byte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購買動機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0/1/2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category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資料類別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lv1/lv2/lv4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name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類別名稱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e.g., 3C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家電，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3C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家電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||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家電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hr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byte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時段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0~23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，</a:t>
                      </a: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-1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全時段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time_type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時間型態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d: 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日資料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w: 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周資料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m: </a:t>
                      </a: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月資料</a:t>
                      </a:r>
                      <a:endParaRPr lang="en-US" altLang="zh-TW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start_date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</a:rPr>
                        <a:t>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起始日期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end_date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date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結束日期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user_info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keyword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TW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體 Normal" panose="020B0400000000000000" pitchFamily="34" charset="-120"/>
                          <a:ea typeface="思源黑體 Normal" panose="020B0400000000000000" pitchFamily="34" charset="-120"/>
                          <a:cs typeface="+mn-cs"/>
                        </a:rPr>
                        <a:t>使用者資訊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體 Normal" panose="020B0400000000000000" pitchFamily="34" charset="-120"/>
                        <a:ea typeface="思源黑體 Normal" panose="020B0400000000000000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9178" y="5274309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category: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lv1 (</a:t>
            </a:r>
            <a:r>
              <a:rPr lang="zh-TW" altLang="en-US" sz="1200" dirty="0" smtClean="0"/>
              <a:t>圖表</a:t>
            </a:r>
            <a:r>
              <a:rPr lang="en-US" altLang="zh-TW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lv2 (</a:t>
            </a:r>
            <a:r>
              <a:rPr lang="zh-TW" altLang="en-US" sz="1200" dirty="0" smtClean="0"/>
              <a:t>圖表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外部報表</a:t>
            </a:r>
            <a:r>
              <a:rPr lang="en-US" altLang="zh-TW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lv4 (</a:t>
            </a:r>
            <a:r>
              <a:rPr lang="zh-TW" altLang="en-US" sz="1200" dirty="0" smtClean="0"/>
              <a:t>內部報表</a:t>
            </a:r>
            <a:r>
              <a:rPr lang="en-US" altLang="zh-TW" sz="1200" dirty="0" smtClean="0"/>
              <a:t>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044789" y="5274309"/>
            <a:ext cx="129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motivation: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0: </a:t>
            </a:r>
            <a:r>
              <a:rPr lang="en-US" altLang="zh-TW" sz="1200" dirty="0" err="1" smtClean="0"/>
              <a:t>event_view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1: </a:t>
            </a:r>
            <a:r>
              <a:rPr lang="en-US" altLang="zh-TW" sz="1200" dirty="0" err="1" smtClean="0"/>
              <a:t>event_add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2: </a:t>
            </a:r>
            <a:r>
              <a:rPr lang="en-US" altLang="zh-TW" sz="1200" dirty="0" err="1" smtClean="0"/>
              <a:t>event_buy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12925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感興趣商品</a:t>
            </a:r>
            <a:r>
              <a:rPr lang="en-US" altLang="zh-TW" sz="2800" dirty="0"/>
              <a:t>/</a:t>
            </a:r>
            <a:r>
              <a:rPr lang="zh-TW" altLang="en-US" sz="2800" dirty="0"/>
              <a:t>相對商品</a:t>
            </a:r>
            <a:r>
              <a:rPr lang="zh-TW" altLang="en-US" sz="2800" dirty="0" smtClean="0"/>
              <a:t>喜好 圖表分析 </a:t>
            </a:r>
            <a:r>
              <a:rPr lang="en-US" altLang="zh-TW" sz="2800" dirty="0" smtClean="0">
                <a:solidFill>
                  <a:srgbClr val="0000FF"/>
                </a:solidFill>
              </a:rPr>
              <a:t>(</a:t>
            </a:r>
            <a:r>
              <a:rPr lang="zh-TW" altLang="en-US" sz="2800" dirty="0" smtClean="0">
                <a:solidFill>
                  <a:srgbClr val="0000FF"/>
                </a:solidFill>
              </a:rPr>
              <a:t>新</a:t>
            </a:r>
            <a:r>
              <a:rPr lang="en-US" altLang="zh-TW" sz="2800" dirty="0" smtClean="0">
                <a:solidFill>
                  <a:srgbClr val="0000FF"/>
                </a:solidFill>
              </a:rPr>
              <a:t>)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2400" dirty="0" smtClean="0"/>
              <a:t>非同步分析流程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241141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4586923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6732271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1136037" y="162877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2145" y="163044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5114" y="1628775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Trigger/Worker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12508" y="1628775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 bwMode="auto">
          <a:xfrm>
            <a:off x="889317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>
            <a:off x="250825" y="1628775"/>
            <a:ext cx="0" cy="432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2599168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trigger_insight_product_category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2" y="1998107"/>
            <a:ext cx="1828800" cy="1104900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6912723" y="4350021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AnalysisProductCategory.execute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cxnSp>
        <p:nvCxnSpPr>
          <p:cNvPr id="33" name="直線單箭頭接點 32"/>
          <p:cNvCxnSpPr>
            <a:stCxn id="30" idx="3"/>
            <a:endCxn id="26" idx="1"/>
          </p:cNvCxnSpPr>
          <p:nvPr/>
        </p:nvCxnSpPr>
        <p:spPr bwMode="auto">
          <a:xfrm>
            <a:off x="2245362" y="2550557"/>
            <a:ext cx="3538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字方塊 36"/>
          <p:cNvSpPr txBox="1"/>
          <p:nvPr/>
        </p:nvSpPr>
        <p:spPr>
          <a:xfrm>
            <a:off x="4760071" y="2350502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ProductAnalysisTrigger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lang="en-US" altLang="zh-TW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product_category</a:t>
            </a:r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38" name="流程圖: 磁碟 37"/>
          <p:cNvSpPr/>
          <p:nvPr/>
        </p:nvSpPr>
        <p:spPr bwMode="auto">
          <a:xfrm>
            <a:off x="4759124" y="3155172"/>
            <a:ext cx="1800947" cy="709243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EDB</a:t>
            </a:r>
          </a:p>
          <a:p>
            <a:pPr algn="ctr" eaLnBrk="1" hangingPunct="1"/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DB_TBL_ANALYSIS_USER</a:t>
            </a:r>
          </a:p>
          <a:p>
            <a:pPr algn="ctr" eaLnBrk="1" hangingPunct="1"/>
            <a:r>
              <a:rPr lang="en-US" altLang="zh-TW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DB_TBL_ANALYSIS_CACHE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9124" y="4275457"/>
            <a:ext cx="180000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AnalysisProductCategoryTask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celery.Task</a:t>
            </a:r>
            <a:r>
              <a:rPr lang="en-US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直線單箭頭接點 43"/>
          <p:cNvCxnSpPr>
            <a:stCxn id="26" idx="3"/>
            <a:endCxn id="37" idx="1"/>
          </p:cNvCxnSpPr>
          <p:nvPr/>
        </p:nvCxnSpPr>
        <p:spPr bwMode="auto">
          <a:xfrm>
            <a:off x="4399168" y="2550557"/>
            <a:ext cx="3609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37" idx="2"/>
            <a:endCxn id="38" idx="1"/>
          </p:cNvCxnSpPr>
          <p:nvPr/>
        </p:nvCxnSpPr>
        <p:spPr bwMode="auto">
          <a:xfrm flipH="1">
            <a:off x="5659598" y="2750612"/>
            <a:ext cx="473" cy="40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流程圖: 磁碟 57"/>
          <p:cNvSpPr/>
          <p:nvPr/>
        </p:nvSpPr>
        <p:spPr bwMode="auto">
          <a:xfrm>
            <a:off x="6912723" y="4931793"/>
            <a:ext cx="1800947" cy="411479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 eaLnBrk="1" hangingPunct="1"/>
            <a:r>
              <a:rPr lang="en-US" altLang="zh-TW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anal_product_cat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9" name="直線單箭頭接點 58"/>
          <p:cNvCxnSpPr>
            <a:stCxn id="58" idx="1"/>
            <a:endCxn id="31" idx="2"/>
          </p:cNvCxnSpPr>
          <p:nvPr/>
        </p:nvCxnSpPr>
        <p:spPr bwMode="auto">
          <a:xfrm flipH="1" flipV="1">
            <a:off x="7812723" y="4750131"/>
            <a:ext cx="474" cy="181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41" idx="3"/>
            <a:endCxn id="31" idx="1"/>
          </p:cNvCxnSpPr>
          <p:nvPr/>
        </p:nvCxnSpPr>
        <p:spPr bwMode="auto">
          <a:xfrm>
            <a:off x="6559124" y="4475512"/>
            <a:ext cx="353599" cy="7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41" idx="0"/>
            <a:endCxn id="38" idx="3"/>
          </p:cNvCxnSpPr>
          <p:nvPr/>
        </p:nvCxnSpPr>
        <p:spPr bwMode="auto">
          <a:xfrm flipV="1">
            <a:off x="5659124" y="3864415"/>
            <a:ext cx="474" cy="41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文字方塊 73"/>
          <p:cNvSpPr txBox="1"/>
          <p:nvPr/>
        </p:nvSpPr>
        <p:spPr>
          <a:xfrm>
            <a:off x="4763280" y="209859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763280" y="4030606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118096" y="2657505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1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410894" y="4640351"/>
            <a:ext cx="69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2</a:t>
            </a:r>
            <a:endParaRPr lang="zh-TW" altLang="en-US" sz="1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566739" y="2764452"/>
            <a:ext cx="162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/insight/api.py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10277" y="2754154"/>
            <a:ext cx="2132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/insight/models/product_utils.py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18329" y="4683195"/>
            <a:ext cx="2392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/insight/workers/anal_product/task.py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61014" y="4081189"/>
            <a:ext cx="2382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/insight/workers/anal_product/utils.py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笑臉 39"/>
          <p:cNvSpPr/>
          <p:nvPr/>
        </p:nvSpPr>
        <p:spPr bwMode="auto">
          <a:xfrm>
            <a:off x="8429539" y="4570131"/>
            <a:ext cx="180000" cy="180000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1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查詢程式架構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3" name="圓角矩形 12"/>
          <p:cNvSpPr/>
          <p:nvPr/>
        </p:nvSpPr>
        <p:spPr bwMode="auto">
          <a:xfrm>
            <a:off x="1872000" y="1268413"/>
            <a:ext cx="5400000" cy="5040000"/>
          </a:xfrm>
          <a:prstGeom prst="roundRect">
            <a:avLst>
              <a:gd name="adj" fmla="val 4665"/>
            </a:avLst>
          </a:prstGeom>
          <a:noFill/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/>
            <a:r>
              <a:rPr lang="en-US" altLang="zh-TW" sz="1200" b="1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apServer</a:t>
            </a:r>
            <a:r>
              <a:rPr lang="en-US" altLang="zh-TW" sz="1200" b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/core/insight</a:t>
            </a:r>
          </a:p>
          <a:p>
            <a:pPr marL="449263"/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</a:t>
            </a:r>
            <a:endParaRPr lang="en-US" altLang="zh-TW" sz="1200" b="1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├── models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├──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product_utils.py</a:t>
            </a:r>
          </a:p>
          <a:p>
            <a:pPr marL="449263"/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   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├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── class </a:t>
            </a:r>
            <a:r>
              <a:rPr lang="en-US" altLang="zh-TW" sz="1200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ProductAnalysisTrigger</a:t>
            </a:r>
            <a:endParaRPr lang="en-US" altLang="zh-TW" sz="1200" dirty="0" smtClean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│   ├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── 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class </a:t>
            </a:r>
            <a:r>
              <a:rPr lang="en-US" altLang="zh-TW" sz="1200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ProductDownloadTrigger</a:t>
            </a:r>
            <a:endParaRPr lang="en-US" altLang="zh-TW" sz="1200" dirty="0" smtClean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│   ├── class 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ProductCategoryInfo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│   └── class </a:t>
            </a:r>
            <a:r>
              <a:rPr lang="en-US" altLang="zh-TW" sz="1200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ProductTendencyInfo</a:t>
            </a:r>
            <a:endParaRPr lang="en-US" altLang="zh-TW" sz="1200" dirty="0" smtClean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├── workers</a:t>
            </a:r>
          </a:p>
          <a:p>
            <a:pPr marL="449263"/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├── </a:t>
            </a:r>
            <a:r>
              <a:rPr lang="en-US" altLang="zh-TW" sz="1200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anal_profile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   ├── </a:t>
            </a:r>
            <a:r>
              <a:rPr lang="en-US" altLang="zh-TW" sz="1200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anal_website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  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├── </a:t>
            </a:r>
            <a:r>
              <a:rPr lang="en-US" altLang="zh-TW" sz="1200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anal_product</a:t>
            </a:r>
            <a:endParaRPr lang="en-US" altLang="zh-TW" sz="1200" dirty="0" smtClean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│   ├──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task.py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│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  │   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└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── 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class </a:t>
            </a:r>
            <a:r>
              <a:rPr lang="en-US" altLang="zh-TW" sz="1200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AnalysisProductCategoryTask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   │   ├──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product_tag.py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   │   └──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utils.py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│   </a:t>
            </a:r>
            <a:r>
              <a:rPr lang="en-US" altLang="zh-TW" sz="1200" dirty="0" smtClean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    </a:t>
            </a:r>
            <a:r>
              <a:rPr lang="en-US" altLang="zh-TW" sz="1200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└</a:t>
            </a:r>
            <a:r>
              <a:rPr lang="en-US" altLang="zh-TW" sz="1200" dirty="0" smtClean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── </a:t>
            </a:r>
            <a:r>
              <a:rPr lang="en-US" altLang="zh-TW" sz="1200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class </a:t>
            </a:r>
            <a:r>
              <a:rPr lang="en-US" altLang="zh-TW" sz="1200" dirty="0" err="1" smtClean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AnalysisProductCategory</a:t>
            </a:r>
            <a:endParaRPr lang="en-US" altLang="zh-TW" sz="1200" dirty="0" smtClean="0">
              <a:solidFill>
                <a:srgbClr val="0000FF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   ├── </a:t>
            </a:r>
            <a:r>
              <a:rPr lang="en-US" altLang="zh-TW" sz="1200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anal_product_brand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│   └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── 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anal_</a:t>
            </a:r>
            <a:r>
              <a:rPr lang="en-US" altLang="zh-TW" sz="1200" dirty="0" err="1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product_avg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├── api.py</a:t>
            </a:r>
          </a:p>
          <a:p>
            <a:pPr marL="449263"/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└──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model.py</a:t>
            </a:r>
            <a:r>
              <a:rPr lang="zh-TW" alt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Hack" panose="020B0609030202020204" pitchFamily="49" charset="0"/>
              </a:rPr>
              <a:t>(payload)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  <a:p>
            <a:pPr marL="449263"/>
            <a:endParaRPr lang="en-US" altLang="zh-TW" sz="1200" dirty="0" smtClean="0">
              <a:latin typeface="Source Code Pro" panose="020B0509030403020204" pitchFamily="49" charset="0"/>
              <a:ea typeface="Source Code Pro" panose="020B0509030403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RI_pptB_中英文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TC Template_4比3_20190322_機密版" id="{FFE06DD6-7C05-A04C-8196-148D880967A3}" vid="{3F36A35E-1C97-8047-94B0-28D3E4AE902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 Template_4比3_20190322_機密版</Template>
  <TotalTime>17327</TotalTime>
  <Words>7259</Words>
  <Application>Microsoft Office PowerPoint</Application>
  <PresentationFormat>如螢幕大小 (4:3)</PresentationFormat>
  <Paragraphs>1885</Paragraphs>
  <Slides>51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3" baseType="lpstr">
      <vt:lpstr>思源黑體 Normal</vt:lpstr>
      <vt:lpstr>微軟正黑體</vt:lpstr>
      <vt:lpstr>微軟正黑體</vt:lpstr>
      <vt:lpstr>新細明體</vt:lpstr>
      <vt:lpstr>Arial</vt:lpstr>
      <vt:lpstr>Calibri</vt:lpstr>
      <vt:lpstr>Consolas</vt:lpstr>
      <vt:lpstr>Hack</vt:lpstr>
      <vt:lpstr>Source Code Pro</vt:lpstr>
      <vt:lpstr>Tahoma</vt:lpstr>
      <vt:lpstr>Wingdings</vt:lpstr>
      <vt:lpstr>ITRI_pptB_中英文</vt:lpstr>
      <vt:lpstr>商品分析</vt:lpstr>
      <vt:lpstr>商品分析</vt:lpstr>
      <vt:lpstr>感興趣商品/相對商品喜好</vt:lpstr>
      <vt:lpstr>感興趣商品 查詢結果</vt:lpstr>
      <vt:lpstr>感興趣商品 查詢結果</vt:lpstr>
      <vt:lpstr>相對商品喜好 查詢結果</vt:lpstr>
      <vt:lpstr>感興趣商品/相對商品喜好 data model 說明</vt:lpstr>
      <vt:lpstr>感興趣商品/相對商品喜好 圖表分析 (新)</vt:lpstr>
      <vt:lpstr>查詢程式架構</vt:lpstr>
      <vt:lpstr>感興趣商品/相對商品喜好 圖表分析</vt:lpstr>
      <vt:lpstr>感興趣商品/相對商品喜好 圖表分析</vt:lpstr>
      <vt:lpstr>感興趣商品/相對商品喜好 圖表分析</vt:lpstr>
      <vt:lpstr>感興趣商品/相對商品喜好 圖表分析</vt:lpstr>
      <vt:lpstr>感興趣商品/相對商品喜好 圖表分析</vt:lpstr>
      <vt:lpstr>感興趣商品/相對商品喜好 圖表分析</vt:lpstr>
      <vt:lpstr>感興趣商品/相對商品喜好 圖表分析</vt:lpstr>
      <vt:lpstr>感興趣商品/相對商品喜好 圖表分析</vt:lpstr>
      <vt:lpstr>感興趣商品/相對商品喜好 內部報表</vt:lpstr>
      <vt:lpstr>感興趣商品/相對商品喜好 內部報表</vt:lpstr>
      <vt:lpstr>感興趣商品/相對商品喜好 內部報表</vt:lpstr>
      <vt:lpstr>感興趣商品/相對商品喜好 外部報表</vt:lpstr>
      <vt:lpstr>感興趣商品/相對商品喜好 外部報表</vt:lpstr>
      <vt:lpstr>感興趣商品/相對商品喜好 外部報表</vt:lpstr>
      <vt:lpstr>品牌偏好</vt:lpstr>
      <vt:lpstr>品牌偏好 查詢條件</vt:lpstr>
      <vt:lpstr>品牌偏好 查詢結果</vt:lpstr>
      <vt:lpstr>品牌偏好 查詢結果</vt:lpstr>
      <vt:lpstr>品牌偏好 報表</vt:lpstr>
      <vt:lpstr>品牌偏好 data model 說明</vt:lpstr>
      <vt:lpstr>品牌偏好 圖表分析</vt:lpstr>
      <vt:lpstr>品牌偏好 圖表分析</vt:lpstr>
      <vt:lpstr>品牌偏好 圖表分析</vt:lpstr>
      <vt:lpstr>品牌偏好 圖表分析</vt:lpstr>
      <vt:lpstr>品牌偏好 圖表分析</vt:lpstr>
      <vt:lpstr>品牌偏好 內部報表</vt:lpstr>
      <vt:lpstr>品牌偏好 內部報表</vt:lpstr>
      <vt:lpstr>品牌偏好 外部報表</vt:lpstr>
      <vt:lpstr>品牌偏好 外部報表</vt:lpstr>
      <vt:lpstr>商品消費趨勢</vt:lpstr>
      <vt:lpstr>商品消費趨勢 查詢條件</vt:lpstr>
      <vt:lpstr>商品消費趨勢 查詢結果</vt:lpstr>
      <vt:lpstr>商品消費趨勢 查詢結果</vt:lpstr>
      <vt:lpstr>商品消費趨勢 內部報表</vt:lpstr>
      <vt:lpstr>商品消費趨勢 data model 說明</vt:lpstr>
      <vt:lpstr>商品消費趨勢 圖表分析</vt:lpstr>
      <vt:lpstr>商品消費趨勢 圖表分析</vt:lpstr>
      <vt:lpstr>商品消費趨勢 圖表分析</vt:lpstr>
      <vt:lpstr>商品消費趨勢 圖表分析</vt:lpstr>
      <vt:lpstr>商品消費趨勢 圖表分析</vt:lpstr>
      <vt:lpstr>商品消費趨勢 內部報表</vt:lpstr>
      <vt:lpstr>商品消費趨勢 內部報表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李宜靜</dc:creator>
  <cp:keywords>2008NewCIS</cp:keywords>
  <cp:lastModifiedBy>義斌 林</cp:lastModifiedBy>
  <cp:revision>1142</cp:revision>
  <dcterms:created xsi:type="dcterms:W3CDTF">2019-04-09T06:34:38Z</dcterms:created>
  <dcterms:modified xsi:type="dcterms:W3CDTF">2020-06-19T09:10:10Z</dcterms:modified>
</cp:coreProperties>
</file>