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E38"/>
    <a:srgbClr val="FFFF66"/>
    <a:srgbClr val="00CCFF"/>
    <a:srgbClr val="FF00FF"/>
    <a:srgbClr val="FF6699"/>
    <a:srgbClr val="66FF33"/>
    <a:srgbClr val="66FFCC"/>
    <a:srgbClr val="99FF66"/>
    <a:srgbClr val="FFFFFF"/>
    <a:srgbClr val="E808DD"/>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71" d="100"/>
          <a:sy n="71" d="100"/>
        </p:scale>
        <p:origin x="696" y="78"/>
      </p:cViewPr>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2" name=""/>
        <p:cNvGrpSpPr/>
        <p:nvPr/>
      </p:nvGrpSpPr>
      <p:grpSpPr>
        <a:xfrm>
          <a:off x="0" y="0"/>
          <a:ext cx="0" cy="0"/>
          <a:chOff x="0" y="0"/>
          <a:chExt cx="0" cy="0"/>
        </a:xfrm>
      </p:grpSpPr>
      <p:sp>
        <p:nvSpPr>
          <p:cNvPr id="104859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9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94" name="Date Placeholder 3"/>
          <p:cNvSpPr>
            <a:spLocks noGrp="1"/>
          </p:cNvSpPr>
          <p:nvPr>
            <p:ph type="dt" sz="half" idx="10"/>
          </p:nvPr>
        </p:nvSpPr>
        <p:spPr/>
        <p:txBody>
          <a:bodyPr/>
          <a:p>
            <a:fld id="{7671BF73-A040-4A5E-AD71-3582ABEC3852}" type="datetimeFigureOut">
              <a:rPr lang="en-IN" smtClean="0"/>
              <a:t>23-04-2022</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endParaRPr lang="en-IN"/>
          </a:p>
        </p:txBody>
      </p:sp>
      <p:sp>
        <p:nvSpPr>
          <p:cNvPr id="104864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p>
            <a:fld id="{7671BF73-A040-4A5E-AD71-3582ABEC3852}" type="datetimeFigureOut">
              <a:rPr lang="en-IN" smtClean="0"/>
              <a:t>23-04-2022</a:t>
            </a:fld>
            <a:endParaRPr lang="en-IN"/>
          </a:p>
        </p:txBody>
      </p:sp>
      <p:sp>
        <p:nvSpPr>
          <p:cNvPr id="1048647" name="Footer Placeholder 4"/>
          <p:cNvSpPr>
            <a:spLocks noGrp="1"/>
          </p:cNvSpPr>
          <p:nvPr>
            <p:ph type="ftr" sz="quarter" idx="11"/>
          </p:nvPr>
        </p:nvSpPr>
        <p:spPr/>
        <p:txBody>
          <a:bodyPr/>
          <a:p>
            <a:endParaRPr lang="en-IN"/>
          </a:p>
        </p:txBody>
      </p:sp>
      <p:sp>
        <p:nvSpPr>
          <p:cNvPr id="1048648" name="Slide Number Placeholder 5"/>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Date Placeholder 3"/>
          <p:cNvSpPr>
            <a:spLocks noGrp="1"/>
          </p:cNvSpPr>
          <p:nvPr>
            <p:ph type="dt" sz="half" idx="10"/>
          </p:nvPr>
        </p:nvSpPr>
        <p:spPr/>
        <p:txBody>
          <a:bodyPr/>
          <a:p>
            <a:fld id="{7671BF73-A040-4A5E-AD71-3582ABEC3852}" type="datetimeFigureOut">
              <a:rPr lang="en-IN" smtClean="0"/>
              <a:t>23-04-2022</a:t>
            </a:fld>
            <a:endParaRPr lang="en-IN"/>
          </a:p>
        </p:txBody>
      </p:sp>
      <p:sp>
        <p:nvSpPr>
          <p:cNvPr id="1048631" name="Footer Placeholder 4"/>
          <p:cNvSpPr>
            <a:spLocks noGrp="1"/>
          </p:cNvSpPr>
          <p:nvPr>
            <p:ph type="ftr" sz="quarter" idx="11"/>
          </p:nvPr>
        </p:nvSpPr>
        <p:spPr/>
        <p:txBody>
          <a:bodyPr/>
          <a:p>
            <a:endParaRPr lang="en-IN"/>
          </a:p>
        </p:txBody>
      </p:sp>
      <p:sp>
        <p:nvSpPr>
          <p:cNvPr id="1048632" name="Slide Number Placeholder 5"/>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lang="en-IN"/>
          </a:p>
        </p:txBody>
      </p:sp>
      <p:sp>
        <p:nvSpPr>
          <p:cNvPr id="104863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Date Placeholder 3"/>
          <p:cNvSpPr>
            <a:spLocks noGrp="1"/>
          </p:cNvSpPr>
          <p:nvPr>
            <p:ph type="dt" sz="half" idx="10"/>
          </p:nvPr>
        </p:nvSpPr>
        <p:spPr/>
        <p:txBody>
          <a:bodyPr/>
          <a:p>
            <a:fld id="{7671BF73-A040-4A5E-AD71-3582ABEC3852}" type="datetimeFigureOut">
              <a:rPr lang="en-IN" smtClean="0"/>
              <a:t>23-04-2022</a:t>
            </a:fld>
            <a:endParaRPr lang="en-IN"/>
          </a:p>
        </p:txBody>
      </p:sp>
      <p:sp>
        <p:nvSpPr>
          <p:cNvPr id="1048636" name="Footer Placeholder 4"/>
          <p:cNvSpPr>
            <a:spLocks noGrp="1"/>
          </p:cNvSpPr>
          <p:nvPr>
            <p:ph type="ftr" sz="quarter" idx="11"/>
          </p:nvPr>
        </p:nvSpPr>
        <p:spPr/>
        <p:txBody>
          <a:bodyPr/>
          <a:p>
            <a:endParaRPr lang="en-IN"/>
          </a:p>
        </p:txBody>
      </p:sp>
      <p:sp>
        <p:nvSpPr>
          <p:cNvPr id="1048637" name="Slide Number Placeholder 5"/>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7671BF73-A040-4A5E-AD71-3582ABEC3852}" type="datetimeFigureOut">
              <a:rPr lang="en-IN" smtClean="0"/>
              <a:t>23-04-2022</a:t>
            </a:fld>
            <a:endParaRPr lang="en-IN"/>
          </a:p>
        </p:txBody>
      </p:sp>
      <p:sp>
        <p:nvSpPr>
          <p:cNvPr id="1048652" name="Footer Placeholder 4"/>
          <p:cNvSpPr>
            <a:spLocks noGrp="1"/>
          </p:cNvSpPr>
          <p:nvPr>
            <p:ph type="ftr" sz="quarter" idx="11"/>
          </p:nvPr>
        </p:nvSpPr>
        <p:spPr/>
        <p:txBody>
          <a:bodyPr/>
          <a:p>
            <a:endParaRPr lang="en-IN"/>
          </a:p>
        </p:txBody>
      </p:sp>
      <p:sp>
        <p:nvSpPr>
          <p:cNvPr id="1048653" name="Slide Number Placeholder 5"/>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54" name="Title 1"/>
          <p:cNvSpPr>
            <a:spLocks noGrp="1"/>
          </p:cNvSpPr>
          <p:nvPr>
            <p:ph type="title"/>
          </p:nvPr>
        </p:nvSpPr>
        <p:spPr/>
        <p:txBody>
          <a:bodyPr/>
          <a:p>
            <a:r>
              <a:rPr lang="en-US"/>
              <a:t>Click to edit Master title style</a:t>
            </a:r>
            <a:endParaRPr lang="en-IN"/>
          </a:p>
        </p:txBody>
      </p:sp>
      <p:sp>
        <p:nvSpPr>
          <p:cNvPr id="104865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Date Placeholder 4"/>
          <p:cNvSpPr>
            <a:spLocks noGrp="1"/>
          </p:cNvSpPr>
          <p:nvPr>
            <p:ph type="dt" sz="half" idx="10"/>
          </p:nvPr>
        </p:nvSpPr>
        <p:spPr/>
        <p:txBody>
          <a:bodyPr/>
          <a:p>
            <a:fld id="{7671BF73-A040-4A5E-AD71-3582ABEC3852}" type="datetimeFigureOut">
              <a:rPr lang="en-IN" smtClean="0"/>
              <a:t>23-04-2022</a:t>
            </a:fld>
            <a:endParaRPr lang="en-IN"/>
          </a:p>
        </p:txBody>
      </p:sp>
      <p:sp>
        <p:nvSpPr>
          <p:cNvPr id="1048658" name="Footer Placeholder 5"/>
          <p:cNvSpPr>
            <a:spLocks noGrp="1"/>
          </p:cNvSpPr>
          <p:nvPr>
            <p:ph type="ftr" sz="quarter" idx="11"/>
          </p:nvPr>
        </p:nvSpPr>
        <p:spPr/>
        <p:txBody>
          <a:bodyPr/>
          <a:p>
            <a:endParaRPr lang="en-IN"/>
          </a:p>
        </p:txBody>
      </p:sp>
      <p:sp>
        <p:nvSpPr>
          <p:cNvPr id="1048659" name="Slide Number Placeholder 6"/>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0"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6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Date Placeholder 6"/>
          <p:cNvSpPr>
            <a:spLocks noGrp="1"/>
          </p:cNvSpPr>
          <p:nvPr>
            <p:ph type="dt" sz="half" idx="10"/>
          </p:nvPr>
        </p:nvSpPr>
        <p:spPr/>
        <p:txBody>
          <a:bodyPr/>
          <a:p>
            <a:fld id="{7671BF73-A040-4A5E-AD71-3582ABEC3852}" type="datetimeFigureOut">
              <a:rPr lang="en-IN" smtClean="0"/>
              <a:t>23-04-2022</a:t>
            </a:fld>
            <a:endParaRPr lang="en-IN"/>
          </a:p>
        </p:txBody>
      </p:sp>
      <p:sp>
        <p:nvSpPr>
          <p:cNvPr id="1048666" name="Footer Placeholder 7"/>
          <p:cNvSpPr>
            <a:spLocks noGrp="1"/>
          </p:cNvSpPr>
          <p:nvPr>
            <p:ph type="ftr" sz="quarter" idx="11"/>
          </p:nvPr>
        </p:nvSpPr>
        <p:spPr/>
        <p:txBody>
          <a:bodyPr/>
          <a:p>
            <a:endParaRPr lang="en-IN"/>
          </a:p>
        </p:txBody>
      </p:sp>
      <p:sp>
        <p:nvSpPr>
          <p:cNvPr id="1048667" name="Slide Number Placeholder 8"/>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lang="en-IN"/>
          </a:p>
        </p:txBody>
      </p:sp>
      <p:sp>
        <p:nvSpPr>
          <p:cNvPr id="1048625" name="Date Placeholder 2"/>
          <p:cNvSpPr>
            <a:spLocks noGrp="1"/>
          </p:cNvSpPr>
          <p:nvPr>
            <p:ph type="dt" sz="half" idx="10"/>
          </p:nvPr>
        </p:nvSpPr>
        <p:spPr/>
        <p:txBody>
          <a:bodyPr/>
          <a:p>
            <a:fld id="{7671BF73-A040-4A5E-AD71-3582ABEC3852}" type="datetimeFigureOut">
              <a:rPr lang="en-IN" smtClean="0"/>
              <a:t>23-04-2022</a:t>
            </a:fld>
            <a:endParaRPr lang="en-IN"/>
          </a:p>
        </p:txBody>
      </p:sp>
      <p:sp>
        <p:nvSpPr>
          <p:cNvPr id="1048626" name="Footer Placeholder 3"/>
          <p:cNvSpPr>
            <a:spLocks noGrp="1"/>
          </p:cNvSpPr>
          <p:nvPr>
            <p:ph type="ftr" sz="quarter" idx="11"/>
          </p:nvPr>
        </p:nvSpPr>
        <p:spPr/>
        <p:txBody>
          <a:bodyPr/>
          <a:p>
            <a:endParaRPr lang="en-IN"/>
          </a:p>
        </p:txBody>
      </p:sp>
      <p:sp>
        <p:nvSpPr>
          <p:cNvPr id="1048627" name="Slide Number Placeholder 4"/>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671BF73-A040-4A5E-AD71-3582ABEC3852}" type="datetimeFigureOut">
              <a:rPr lang="en-IN" smtClean="0"/>
              <a:t>23-04-2022</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7671BF73-A040-4A5E-AD71-3582ABEC3852}" type="datetimeFigureOut">
              <a:rPr lang="en-IN" smtClean="0"/>
              <a:t>23-04-2022</a:t>
            </a:fld>
            <a:endParaRPr lang="en-IN"/>
          </a:p>
        </p:txBody>
      </p:sp>
      <p:sp>
        <p:nvSpPr>
          <p:cNvPr id="1048672" name="Footer Placeholder 5"/>
          <p:cNvSpPr>
            <a:spLocks noGrp="1"/>
          </p:cNvSpPr>
          <p:nvPr>
            <p:ph type="ftr" sz="quarter" idx="11"/>
          </p:nvPr>
        </p:nvSpPr>
        <p:spPr/>
        <p:txBody>
          <a:bodyPr/>
          <a:p>
            <a:endParaRPr lang="en-IN"/>
          </a:p>
        </p:txBody>
      </p:sp>
      <p:sp>
        <p:nvSpPr>
          <p:cNvPr id="1048673" name="Slide Number Placeholder 6"/>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1" name="Date Placeholder 4"/>
          <p:cNvSpPr>
            <a:spLocks noGrp="1"/>
          </p:cNvSpPr>
          <p:nvPr>
            <p:ph type="dt" sz="half" idx="10"/>
          </p:nvPr>
        </p:nvSpPr>
        <p:spPr/>
        <p:txBody>
          <a:bodyPr/>
          <a:p>
            <a:fld id="{7671BF73-A040-4A5E-AD71-3582ABEC3852}" type="datetimeFigureOut">
              <a:rPr lang="en-IN" smtClean="0"/>
              <a:t>23-04-2022</a:t>
            </a:fld>
            <a:endParaRPr lang="en-IN"/>
          </a:p>
        </p:txBody>
      </p:sp>
      <p:sp>
        <p:nvSpPr>
          <p:cNvPr id="1048642" name="Footer Placeholder 5"/>
          <p:cNvSpPr>
            <a:spLocks noGrp="1"/>
          </p:cNvSpPr>
          <p:nvPr>
            <p:ph type="ftr" sz="quarter" idx="11"/>
          </p:nvPr>
        </p:nvSpPr>
        <p:spPr/>
        <p:txBody>
          <a:bodyPr/>
          <a:p>
            <a:endParaRPr lang="en-IN"/>
          </a:p>
        </p:txBody>
      </p:sp>
      <p:sp>
        <p:nvSpPr>
          <p:cNvPr id="1048643" name="Slide Number Placeholder 6"/>
          <p:cNvSpPr>
            <a:spLocks noGrp="1"/>
          </p:cNvSpPr>
          <p:nvPr>
            <p:ph type="sldNum" sz="quarter" idx="12"/>
          </p:nvPr>
        </p:nvSpPr>
        <p:spPr/>
        <p:txBody>
          <a:bodyPr/>
          <a:p>
            <a:fld id="{361773E0-7ADC-418B-9A81-06AC1A27A6B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671BF73-A040-4A5E-AD71-3582ABEC3852}" type="datetimeFigureOut">
              <a:rPr lang="en-IN" smtClean="0"/>
              <a:t>23-04-2022</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61773E0-7ADC-418B-9A81-06AC1A27A6B3}"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ieeexplore.ieee.org/document/8974493/authors" TargetMode="External"/><Relationship Id="rId3" Type="http://schemas.openxmlformats.org/officeDocument/2006/relationships/hyperlink" Target="https://ieeeplore.ieee.org/document/9579712/authors" TargetMode="External"/><Relationship Id="rId4" Type="http://schemas.openxmlformats.org/officeDocument/2006/relationships/hyperlink" Target="https://ieeexplore.ieee.org/document/8473066" TargetMode="External"/><Relationship Id="rId5" Type="http://schemas.openxmlformats.org/officeDocument/2006/relationships/hyperlink" Target="https://ieeexplore.ieee.org/document/9065373" TargetMode="External"/><Relationship Id="rId6"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0.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25" name=""/>
        <p:cNvGrpSpPr/>
        <p:nvPr/>
      </p:nvGrpSpPr>
      <p:grpSpPr>
        <a:xfrm>
          <a:off x="0" y="0"/>
          <a:ext cx="0" cy="0"/>
          <a:chOff x="0" y="0"/>
          <a:chExt cx="0" cy="0"/>
        </a:xfrm>
      </p:grpSpPr>
      <p:pic>
        <p:nvPicPr>
          <p:cNvPr id="2097152" name="Picture 4"/>
          <p:cNvPicPr>
            <a:picLocks noChangeAspect="1"/>
          </p:cNvPicPr>
          <p:nvPr/>
        </p:nvPicPr>
        <p:blipFill>
          <a:blip xmlns:r="http://schemas.openxmlformats.org/officeDocument/2006/relationships" r:embed="rId2"/>
          <a:stretch>
            <a:fillRect/>
          </a:stretch>
        </p:blipFill>
        <p:spPr>
          <a:xfrm>
            <a:off x="209550" y="247650"/>
            <a:ext cx="1743075" cy="1055019"/>
          </a:xfrm>
          <a:prstGeom prst="rect"/>
        </p:spPr>
      </p:pic>
      <p:sp>
        <p:nvSpPr>
          <p:cNvPr id="1048584" name="TextBox 7"/>
          <p:cNvSpPr txBox="1"/>
          <p:nvPr/>
        </p:nvSpPr>
        <p:spPr>
          <a:xfrm>
            <a:off x="2162175" y="247650"/>
            <a:ext cx="9753600" cy="400110"/>
          </a:xfrm>
          <a:prstGeom prst="rect"/>
          <a:noFill/>
        </p:spPr>
        <p:txBody>
          <a:bodyPr rtlCol="0" wrap="square">
            <a:spAutoFit/>
          </a:bodyPr>
          <a:p>
            <a:r>
              <a:rPr dirty="0" sz="2000" lang="en-US" err="1">
                <a:solidFill>
                  <a:srgbClr val="FFC000"/>
                </a:solidFill>
              </a:rPr>
              <a:t>Annasaheb</a:t>
            </a:r>
            <a:r>
              <a:rPr dirty="0" sz="2000" lang="en-US">
                <a:solidFill>
                  <a:srgbClr val="FFC000"/>
                </a:solidFill>
              </a:rPr>
              <a:t> </a:t>
            </a:r>
            <a:r>
              <a:rPr dirty="0" sz="2000" lang="en-US" err="1">
                <a:solidFill>
                  <a:srgbClr val="FFC000"/>
                </a:solidFill>
              </a:rPr>
              <a:t>Chudaman</a:t>
            </a:r>
            <a:r>
              <a:rPr dirty="0" sz="2000" lang="en-US">
                <a:solidFill>
                  <a:srgbClr val="FFC000"/>
                </a:solidFill>
              </a:rPr>
              <a:t> Patil College Of Engineering, Kharghar, Navi Mumbai-410210</a:t>
            </a:r>
            <a:endParaRPr dirty="0" sz="2000" lang="en-IN">
              <a:solidFill>
                <a:srgbClr val="FFC000"/>
              </a:solidFill>
            </a:endParaRPr>
          </a:p>
        </p:txBody>
      </p:sp>
      <p:sp>
        <p:nvSpPr>
          <p:cNvPr id="1048585" name="TextBox 11"/>
          <p:cNvSpPr txBox="1"/>
          <p:nvPr/>
        </p:nvSpPr>
        <p:spPr>
          <a:xfrm>
            <a:off x="209549" y="2172236"/>
            <a:ext cx="7081315" cy="4003041"/>
          </a:xfrm>
          <a:prstGeom prst="rect"/>
          <a:noFill/>
        </p:spPr>
        <p:txBody>
          <a:bodyPr rtlCol="0" wrap="square">
            <a:spAutoFit/>
          </a:bodyPr>
          <a:p>
            <a:pPr algn="r"/>
            <a:r>
              <a:rPr dirty="0" sz="6600" lang="en-US">
                <a:solidFill>
                  <a:srgbClr val="36363D"/>
                </a:solidFill>
              </a:rPr>
              <a:t>Determine Faces</a:t>
            </a:r>
          </a:p>
          <a:p>
            <a:pPr algn="r"/>
            <a:r>
              <a:rPr dirty="0" sz="6600" lang="en-US">
                <a:solidFill>
                  <a:srgbClr val="36363D"/>
                </a:solidFill>
              </a:rPr>
              <a:t>Identification and</a:t>
            </a:r>
          </a:p>
          <a:p>
            <a:pPr algn="r"/>
            <a:r>
              <a:rPr dirty="0" sz="6600" lang="en-US">
                <a:solidFill>
                  <a:srgbClr val="36363D"/>
                </a:solidFill>
              </a:rPr>
              <a:t>Face Mask Detection</a:t>
            </a:r>
            <a:endParaRPr dirty="0" sz="6600" lang="en-IN">
              <a:solidFill>
                <a:srgbClr val="36363D"/>
              </a:solidFill>
            </a:endParaRPr>
          </a:p>
        </p:txBody>
      </p:sp>
      <p:cxnSp>
        <p:nvCxnSpPr>
          <p:cNvPr id="3145728" name="Straight Connector 13"/>
          <p:cNvCxnSpPr>
            <a:cxnSpLocks/>
          </p:cNvCxnSpPr>
          <p:nvPr/>
        </p:nvCxnSpPr>
        <p:spPr>
          <a:xfrm>
            <a:off x="7696200" y="1943100"/>
            <a:ext cx="0" cy="4667250"/>
          </a:xfrm>
          <a:prstGeom prst="line"/>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8586" name="TextBox 15"/>
          <p:cNvSpPr txBox="1"/>
          <p:nvPr/>
        </p:nvSpPr>
        <p:spPr>
          <a:xfrm>
            <a:off x="8101535" y="2172236"/>
            <a:ext cx="4328178" cy="3025141"/>
          </a:xfrm>
          <a:prstGeom prst="rect"/>
          <a:noFill/>
        </p:spPr>
        <p:txBody>
          <a:bodyPr rtlCol="0" wrap="square">
            <a:spAutoFit/>
          </a:bodyPr>
          <a:p>
            <a:r>
              <a:rPr b="1" dirty="0" sz="2800" lang="en-US">
                <a:solidFill>
                  <a:srgbClr val="36363D"/>
                </a:solidFill>
              </a:rPr>
              <a:t>Group Members :-</a:t>
            </a:r>
          </a:p>
          <a:p>
            <a:r>
              <a:rPr b="1" dirty="0" sz="2800" lang="en-US" err="1">
                <a:solidFill>
                  <a:srgbClr val="36363D"/>
                </a:solidFill>
              </a:rPr>
              <a:t>Fardin</a:t>
            </a:r>
            <a:r>
              <a:rPr b="1" dirty="0" sz="2800" lang="en-US">
                <a:solidFill>
                  <a:srgbClr val="36363D"/>
                </a:solidFill>
              </a:rPr>
              <a:t> Dawoodba-06</a:t>
            </a:r>
          </a:p>
          <a:p>
            <a:r>
              <a:rPr b="1" dirty="0" sz="2800" lang="en-US">
                <a:solidFill>
                  <a:srgbClr val="36363D"/>
                </a:solidFill>
              </a:rPr>
              <a:t>Kaustubh Dhakate-07</a:t>
            </a:r>
          </a:p>
          <a:p>
            <a:r>
              <a:rPr b="1" dirty="0" sz="2800" lang="en-US" err="1">
                <a:solidFill>
                  <a:srgbClr val="36363D"/>
                </a:solidFill>
              </a:rPr>
              <a:t>Madhurima</a:t>
            </a:r>
            <a:r>
              <a:rPr b="1" dirty="0" sz="2800" lang="en-US">
                <a:solidFill>
                  <a:srgbClr val="36363D"/>
                </a:solidFill>
              </a:rPr>
              <a:t> Kumkar-14</a:t>
            </a:r>
          </a:p>
          <a:p>
            <a:r>
              <a:rPr b="1" dirty="0" sz="2800" lang="en-IN">
                <a:solidFill>
                  <a:srgbClr val="36363D"/>
                </a:solidFill>
              </a:rPr>
              <a:t>Shreyas Navale-21</a:t>
            </a:r>
          </a:p>
          <a:p>
            <a:endParaRPr b="1" dirty="0" sz="2800" lang="en-IN">
              <a:solidFill>
                <a:srgbClr val="36363D"/>
              </a:solidFill>
            </a:endParaRPr>
          </a:p>
          <a:p>
            <a:r>
              <a:rPr b="1" dirty="0" sz="2800" lang="en-IN">
                <a:solidFill>
                  <a:srgbClr val="36363D"/>
                </a:solidFill>
              </a:rPr>
              <a:t>Guide :-</a:t>
            </a:r>
          </a:p>
        </p:txBody>
      </p:sp>
      <p:sp>
        <p:nvSpPr>
          <p:cNvPr id="1048587" name="TextBox 1048611"/>
          <p:cNvSpPr txBox="1"/>
          <p:nvPr/>
        </p:nvSpPr>
        <p:spPr>
          <a:xfrm>
            <a:off x="3750205" y="949958"/>
            <a:ext cx="5502444" cy="1069340"/>
          </a:xfrm>
          <a:prstGeom prst="rect"/>
        </p:spPr>
        <p:txBody>
          <a:bodyPr rtlCol="0" wrap="square">
            <a:spAutoFit/>
          </a:bodyPr>
          <a:p>
            <a:r>
              <a:rPr b="1" sz="6600" lang="en-US" u="sng">
                <a:solidFill>
                  <a:srgbClr val="36363D"/>
                </a:solidFill>
              </a:rPr>
              <a:t>Mini Project</a:t>
            </a:r>
            <a:endParaRPr b="1" sz="6600" lang="en-IN" u="sng">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9" name=""/>
        <p:cNvGrpSpPr/>
        <p:nvPr/>
      </p:nvGrpSpPr>
      <p:grpSpPr>
        <a:xfrm>
          <a:off x="0" y="0"/>
          <a:ext cx="0" cy="0"/>
          <a:chOff x="0" y="0"/>
          <a:chExt cx="0" cy="0"/>
        </a:xfrm>
      </p:grpSpPr>
      <p:sp>
        <p:nvSpPr>
          <p:cNvPr id="1048618" name="TextBox 2"/>
          <p:cNvSpPr txBox="1"/>
          <p:nvPr/>
        </p:nvSpPr>
        <p:spPr>
          <a:xfrm>
            <a:off x="429024" y="1522284"/>
            <a:ext cx="11076375" cy="4663441"/>
          </a:xfrm>
          <a:prstGeom prst="rect"/>
          <a:noFill/>
        </p:spPr>
        <p:txBody>
          <a:bodyPr rtlCol="0" wrap="square">
            <a:spAutoFit/>
          </a:bodyPr>
          <a:p>
            <a:r>
              <a:rPr b="1" dirty="0" sz="2000" lang="en-US">
                <a:solidFill>
                  <a:srgbClr val="000000"/>
                </a:solidFill>
              </a:rPr>
              <a:t>3.  Computer Vision:</a:t>
            </a:r>
          </a:p>
          <a:p>
            <a:pPr indent="-342900" marL="342900">
              <a:buFont typeface="Arial" panose="020B0604020202020204" pitchFamily="34" charset="0"/>
              <a:buChar char="•"/>
            </a:pPr>
            <a:r>
              <a:rPr b="1" dirty="0" sz="2000" lang="en-US">
                <a:solidFill>
                  <a:srgbClr val="000000"/>
                </a:solidFill>
              </a:rPr>
              <a:t>Computer vision is an interdisciplinary scientific field that deals with how computers can gain high level understanding from digital images or videos.</a:t>
            </a:r>
          </a:p>
          <a:p>
            <a:pPr indent="-342900" marL="342900">
              <a:buFont typeface="Arial" panose="020B0604020202020204" pitchFamily="34" charset="0"/>
              <a:buChar char="•"/>
            </a:pPr>
            <a:r>
              <a:rPr b="1" dirty="0" sz="2000" lang="en-US">
                <a:solidFill>
                  <a:srgbClr val="000000"/>
                </a:solidFill>
              </a:rPr>
              <a:t>From the perspective of engineering, it seeks to understand and automate tasks that the human visual system can do.</a:t>
            </a:r>
          </a:p>
          <a:p>
            <a:endParaRPr b="1" dirty="0" sz="2000" lang="en-US">
              <a:solidFill>
                <a:srgbClr val="000000"/>
              </a:solidFill>
            </a:endParaRPr>
          </a:p>
          <a:p>
            <a:r>
              <a:rPr b="1" dirty="0" sz="2000" lang="en-US">
                <a:solidFill>
                  <a:srgbClr val="000000"/>
                </a:solidFill>
              </a:rPr>
              <a:t>4.  Open CV:</a:t>
            </a:r>
          </a:p>
          <a:p>
            <a:pPr indent="-342900" marL="342900">
              <a:buFont typeface="Arial" panose="020B0604020202020204" pitchFamily="34" charset="0"/>
              <a:buChar char="•"/>
            </a:pPr>
            <a:r>
              <a:rPr b="1" dirty="0" sz="2000" lang="en-US">
                <a:solidFill>
                  <a:srgbClr val="000000"/>
                </a:solidFill>
              </a:rPr>
              <a:t>Open CV is an open-source application used in computer version to understand and apply functions on it.</a:t>
            </a:r>
          </a:p>
          <a:p>
            <a:pPr indent="-342900" marL="342900">
              <a:buFont typeface="Arial" panose="020B0604020202020204" pitchFamily="34" charset="0"/>
              <a:buChar char="•"/>
            </a:pPr>
            <a:r>
              <a:rPr b="1" dirty="0" sz="2000" lang="en-US">
                <a:solidFill>
                  <a:srgbClr val="000000"/>
                </a:solidFill>
              </a:rPr>
              <a:t>In our program we are going to use this to understand the situation of our face in a real time.</a:t>
            </a:r>
          </a:p>
          <a:p>
            <a:pPr indent="-342900" marL="342900">
              <a:buFont typeface="Arial" panose="020B0604020202020204" pitchFamily="34" charset="0"/>
              <a:buChar char="•"/>
            </a:pPr>
            <a:r>
              <a:rPr b="1" dirty="0" sz="2000" lang="en-US">
                <a:solidFill>
                  <a:srgbClr val="000000"/>
                </a:solidFill>
              </a:rPr>
              <a:t>It will help us to differentiate between images that is on our screen.</a:t>
            </a:r>
          </a:p>
          <a:p>
            <a:endParaRPr b="1" dirty="0" sz="2000" lang="en-US">
              <a:solidFill>
                <a:srgbClr val="000000"/>
              </a:solidFill>
            </a:endParaRPr>
          </a:p>
          <a:p>
            <a:pPr indent="-457200" marL="457200">
              <a:buAutoNum type="arabicPeriod" startAt="5"/>
            </a:pPr>
            <a:r>
              <a:rPr b="1" dirty="0" sz="2000" lang="en-US">
                <a:solidFill>
                  <a:srgbClr val="000000"/>
                </a:solidFill>
              </a:rPr>
              <a:t>Other:</a:t>
            </a:r>
          </a:p>
          <a:p>
            <a:pPr indent="-342900" marL="342900">
              <a:buFont typeface="Arial" panose="020B0604020202020204" pitchFamily="34" charset="0"/>
              <a:buChar char="•"/>
            </a:pPr>
            <a:r>
              <a:rPr b="1" dirty="0" sz="2000" lang="en-US">
                <a:solidFill>
                  <a:srgbClr val="000000"/>
                </a:solidFill>
              </a:rPr>
              <a:t>To make dataset of different images and further mark that images on the basis of land mark.</a:t>
            </a:r>
          </a:p>
          <a:p>
            <a:pPr indent="-342900" marL="342900">
              <a:buFont typeface="Arial" panose="020B0604020202020204" pitchFamily="34" charset="0"/>
              <a:buChar char="•"/>
            </a:pPr>
            <a:r>
              <a:rPr b="1" dirty="0" sz="2000" lang="en-US">
                <a:solidFill>
                  <a:srgbClr val="000000"/>
                </a:solidFill>
              </a:rPr>
              <a:t>And we used serializing for convert object state into data byte further data byte store on disk.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40" name=""/>
        <p:cNvGrpSpPr/>
        <p:nvPr/>
      </p:nvGrpSpPr>
      <p:grpSpPr>
        <a:xfrm>
          <a:off x="0" y="0"/>
          <a:ext cx="0" cy="0"/>
          <a:chOff x="0" y="0"/>
          <a:chExt cx="0" cy="0"/>
        </a:xfrm>
      </p:grpSpPr>
      <p:sp>
        <p:nvSpPr>
          <p:cNvPr id="1048619" name="TextBox 1048592"/>
          <p:cNvSpPr txBox="1"/>
          <p:nvPr/>
        </p:nvSpPr>
        <p:spPr>
          <a:xfrm>
            <a:off x="4095999" y="723119"/>
            <a:ext cx="4000000" cy="830997"/>
          </a:xfrm>
          <a:prstGeom prst="rect"/>
        </p:spPr>
        <p:txBody>
          <a:bodyPr rtlCol="0" wrap="square">
            <a:spAutoFit/>
          </a:bodyPr>
          <a:p>
            <a:pPr algn="ctr"/>
            <a:r>
              <a:rPr b="1" dirty="0" sz="4800" lang="en-US" u="sng">
                <a:solidFill>
                  <a:srgbClr val="000000"/>
                </a:solidFill>
              </a:rPr>
              <a:t>Conclusion</a:t>
            </a:r>
            <a:endParaRPr b="1" dirty="0" sz="4800" lang="en-IN" u="sng">
              <a:solidFill>
                <a:srgbClr val="000000"/>
              </a:solidFill>
            </a:endParaRPr>
          </a:p>
        </p:txBody>
      </p:sp>
      <p:sp>
        <p:nvSpPr>
          <p:cNvPr id="1048620" name="TextBox 1"/>
          <p:cNvSpPr txBox="1"/>
          <p:nvPr/>
        </p:nvSpPr>
        <p:spPr>
          <a:xfrm>
            <a:off x="1002405" y="2090172"/>
            <a:ext cx="10187189" cy="2580641"/>
          </a:xfrm>
          <a:prstGeom prst="rect"/>
          <a:noFill/>
        </p:spPr>
        <p:txBody>
          <a:bodyPr rtlCol="0" wrap="square">
            <a:spAutoFit/>
          </a:bodyPr>
          <a:p>
            <a:r>
              <a:rPr b="1" dirty="0" sz="2400" lang="en-US"/>
              <a:t>                Due to the urgency of controlling COVID-19, the application value and importance of real-time mask and social distancing detection are increasing. This work reviewed, firstly, many research works that seek to surround COVID-19 outbreak. Then, it clarified the basic concepts of deep CNN </a:t>
            </a:r>
            <a:r>
              <a:rPr b="1" dirty="0" sz="2400" lang="en-US" err="1"/>
              <a:t>modelsOur</a:t>
            </a:r>
            <a:r>
              <a:rPr b="1" dirty="0" sz="2400" lang="en-US"/>
              <a:t> framework presents a chance to be more ready for the next crisis or to evaluate the effects of huge scope social change in respecting sanitary protection rules.</a:t>
            </a:r>
            <a:endParaRPr b="1" dirty="0" sz="2400"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21" name="TextBox 1048590"/>
          <p:cNvSpPr txBox="1"/>
          <p:nvPr/>
        </p:nvSpPr>
        <p:spPr>
          <a:xfrm>
            <a:off x="3819687" y="1091184"/>
            <a:ext cx="4000000" cy="769441"/>
          </a:xfrm>
          <a:prstGeom prst="rect"/>
        </p:spPr>
        <p:txBody>
          <a:bodyPr rtlCol="0" wrap="square">
            <a:spAutoFit/>
          </a:bodyPr>
          <a:p>
            <a:pPr algn="ctr"/>
            <a:r>
              <a:rPr b="1" dirty="0" sz="4400" lang="en-US" u="sng">
                <a:solidFill>
                  <a:srgbClr val="000000"/>
                </a:solidFill>
              </a:rPr>
              <a:t>Future scope</a:t>
            </a:r>
            <a:endParaRPr b="1" dirty="0" sz="4400" lang="en-IN" u="sng">
              <a:solidFill>
                <a:srgbClr val="000000"/>
              </a:solidFill>
            </a:endParaRPr>
          </a:p>
        </p:txBody>
      </p:sp>
      <p:sp>
        <p:nvSpPr>
          <p:cNvPr id="1048622" name="TextBox 1048591"/>
          <p:cNvSpPr txBox="1"/>
          <p:nvPr/>
        </p:nvSpPr>
        <p:spPr>
          <a:xfrm>
            <a:off x="775296" y="2410247"/>
            <a:ext cx="10953132" cy="1513840"/>
          </a:xfrm>
          <a:prstGeom prst="rect"/>
        </p:spPr>
        <p:txBody>
          <a:bodyPr rtlCol="0" vert="horz" wrap="square">
            <a:spAutoFit/>
          </a:bodyPr>
          <a:p>
            <a:r>
              <a:rPr b="1" dirty="0" sz="2400" i="0" lang="en-IN" u="none"/>
              <a:t>          The system is easy to operate and it can be used in crowded </a:t>
            </a:r>
            <a:r>
              <a:rPr b="1" dirty="0" sz="2400" i="0" lang="en-IN" err="1" u="none"/>
              <a:t>areas.It</a:t>
            </a:r>
            <a:r>
              <a:rPr b="1" dirty="0" sz="2400" i="0" lang="en-IN" u="none"/>
              <a:t> also ensures the compliance for wearing mask and the system provides accurate assessment of the individual in public areas weather the person is wearing a mask or not.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42" name=""/>
        <p:cNvGrpSpPr/>
        <p:nvPr/>
      </p:nvGrpSpPr>
      <p:grpSpPr>
        <a:xfrm>
          <a:off x="0" y="0"/>
          <a:ext cx="0" cy="0"/>
          <a:chOff x="0" y="0"/>
          <a:chExt cx="0" cy="0"/>
        </a:xfrm>
      </p:grpSpPr>
      <p:sp>
        <p:nvSpPr>
          <p:cNvPr id="1048623" name="TextBox 1"/>
          <p:cNvSpPr txBox="1"/>
          <p:nvPr/>
        </p:nvSpPr>
        <p:spPr>
          <a:xfrm>
            <a:off x="385763" y="771209"/>
            <a:ext cx="11420474" cy="4003041"/>
          </a:xfrm>
          <a:prstGeom prst="rect"/>
          <a:noFill/>
        </p:spPr>
        <p:txBody>
          <a:bodyPr rtlCol="0" wrap="square">
            <a:spAutoFit/>
          </a:bodyPr>
          <a:p>
            <a:pPr algn="ctr"/>
            <a:r>
              <a:rPr b="1" dirty="0" sz="3600" lang="en-US" u="sng"/>
              <a:t>References</a:t>
            </a:r>
          </a:p>
          <a:p>
            <a:endParaRPr b="1" dirty="0" sz="3600" lang="en-US" u="sng"/>
          </a:p>
          <a:p>
            <a:pPr indent="-342900" marL="342900">
              <a:lnSpc>
                <a:spcPct val="200000"/>
              </a:lnSpc>
              <a:buFont typeface="Wingdings" panose="05000000000000000000" pitchFamily="2" charset="2"/>
              <a:buChar char="ü"/>
            </a:pPr>
            <a:r>
              <a:rPr b="1" dirty="0" sz="2400" lang="en-US" u="sng">
                <a:solidFill>
                  <a:srgbClr val="FF00FF"/>
                </a:solidFill>
                <a:hlinkClick r:id="rId2"/>
              </a:rPr>
              <a:t>https://ieeexplore.ieee.org/document/8974493/authors</a:t>
            </a:r>
            <a:endParaRPr b="1" dirty="0" sz="2400" lang="en-US" u="sng">
              <a:solidFill>
                <a:srgbClr val="FF00FF"/>
              </a:solidFill>
            </a:endParaRPr>
          </a:p>
          <a:p>
            <a:pPr indent="-342900" marL="342900">
              <a:lnSpc>
                <a:spcPct val="200000"/>
              </a:lnSpc>
              <a:buFont typeface="Wingdings" panose="05000000000000000000" pitchFamily="2" charset="2"/>
              <a:buChar char="ü"/>
            </a:pPr>
            <a:r>
              <a:rPr b="1" dirty="0" sz="2400" lang="en-US" u="sng">
                <a:solidFill>
                  <a:srgbClr val="FF00FF"/>
                </a:solidFill>
                <a:hlinkClick r:id="rId3"/>
              </a:rPr>
              <a:t>https://ieeexplore.ieee.org/document/9579712/authors</a:t>
            </a:r>
            <a:endParaRPr b="1" dirty="0" sz="2400" lang="en-US" u="sng">
              <a:solidFill>
                <a:srgbClr val="FF00FF"/>
              </a:solidFill>
            </a:endParaRPr>
          </a:p>
          <a:p>
            <a:pPr indent="-342900" marL="342900">
              <a:lnSpc>
                <a:spcPct val="200000"/>
              </a:lnSpc>
              <a:buFont typeface="Wingdings" panose="05000000000000000000" pitchFamily="2" charset="2"/>
              <a:buChar char="ü"/>
            </a:pPr>
            <a:r>
              <a:rPr b="1" dirty="0" sz="2400" lang="en-US" u="sng">
                <a:solidFill>
                  <a:srgbClr val="FF00FF"/>
                </a:solidFill>
                <a:hlinkClick r:id="rId4"/>
              </a:rPr>
              <a:t>https://ieeexplore.ieee.org/document/8473066</a:t>
            </a:r>
            <a:endParaRPr b="1" dirty="0" sz="2400" lang="en-US" u="sng">
              <a:solidFill>
                <a:srgbClr val="FF00FF"/>
              </a:solidFill>
            </a:endParaRPr>
          </a:p>
          <a:p>
            <a:pPr indent="-342900" marL="342900">
              <a:lnSpc>
                <a:spcPct val="200000"/>
              </a:lnSpc>
              <a:buFont typeface="Wingdings" panose="05000000000000000000" pitchFamily="2" charset="2"/>
              <a:buChar char="ü"/>
            </a:pPr>
            <a:r>
              <a:rPr b="1" dirty="0" sz="2400" lang="en-US" u="sng">
                <a:solidFill>
                  <a:srgbClr val="FF00FF"/>
                </a:solidFill>
                <a:hlinkClick r:id="rId5"/>
              </a:rPr>
              <a:t>https://ieeexplore.ieee.org/document/9065373</a:t>
            </a:r>
            <a:endParaRPr b="1" dirty="0" sz="2400" lang="en-US" u="sng">
              <a:solidFill>
                <a:srgbClr val="FF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43"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2"/>
          <a:stretch>
            <a:fillRect/>
          </a:stretch>
        </p:blipFill>
        <p:spPr>
          <a:xfrm>
            <a:off x="952500" y="0"/>
            <a:ext cx="10287000"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0" name=""/>
        <p:cNvGrpSpPr/>
        <p:nvPr/>
      </p:nvGrpSpPr>
      <p:grpSpPr>
        <a:xfrm>
          <a:off x="0" y="0"/>
          <a:ext cx="0" cy="0"/>
          <a:chOff x="0" y="0"/>
          <a:chExt cx="0" cy="0"/>
        </a:xfrm>
      </p:grpSpPr>
      <p:sp>
        <p:nvSpPr>
          <p:cNvPr id="1048588" name="TextBox 1"/>
          <p:cNvSpPr txBox="1"/>
          <p:nvPr/>
        </p:nvSpPr>
        <p:spPr>
          <a:xfrm>
            <a:off x="3899648" y="336177"/>
            <a:ext cx="3939988" cy="891540"/>
          </a:xfrm>
          <a:prstGeom prst="rect"/>
          <a:noFill/>
        </p:spPr>
        <p:txBody>
          <a:bodyPr rtlCol="0" wrap="square">
            <a:spAutoFit/>
          </a:bodyPr>
          <a:p>
            <a:pPr algn="ctr"/>
            <a:r>
              <a:rPr dirty="0" sz="5400" lang="en-US" u="sng">
                <a:solidFill>
                  <a:srgbClr val="36363D"/>
                </a:solidFill>
              </a:rPr>
              <a:t>Outline</a:t>
            </a:r>
            <a:endParaRPr dirty="0" sz="5400" lang="en-IN" u="sng">
              <a:solidFill>
                <a:srgbClr val="36363D"/>
              </a:solidFill>
            </a:endParaRPr>
          </a:p>
        </p:txBody>
      </p:sp>
      <p:sp>
        <p:nvSpPr>
          <p:cNvPr id="1048589" name="TextBox 1048613"/>
          <p:cNvSpPr txBox="1"/>
          <p:nvPr/>
        </p:nvSpPr>
        <p:spPr>
          <a:xfrm>
            <a:off x="846812" y="1497330"/>
            <a:ext cx="10045658" cy="4701540"/>
          </a:xfrm>
          <a:prstGeom prst="rect"/>
        </p:spPr>
        <p:txBody>
          <a:bodyPr rtlCol="0" wrap="square">
            <a:spAutoFit/>
          </a:bodyPr>
          <a:p>
            <a:pPr indent="-457200" marL="457200">
              <a:buFont typeface="Wingdings" charset="2"/>
              <a:buChar char="n"/>
            </a:pPr>
            <a:r>
              <a:rPr dirty="0" sz="2800" lang="en-US">
                <a:solidFill>
                  <a:srgbClr val="000000"/>
                </a:solidFill>
              </a:rPr>
              <a:t>INTRODUCTION AND MOTIVATION</a:t>
            </a:r>
            <a:endParaRPr dirty="0" sz="2800" lang="en-IN">
              <a:solidFill>
                <a:srgbClr val="000000"/>
              </a:solidFill>
            </a:endParaRPr>
          </a:p>
          <a:p>
            <a:pPr indent="-457200" marL="457200">
              <a:buFont typeface="Wingdings" charset="2"/>
              <a:buChar char="n"/>
            </a:pPr>
            <a:endParaRPr dirty="0" sz="2800" lang="en-IN">
              <a:solidFill>
                <a:srgbClr val="000000"/>
              </a:solidFill>
            </a:endParaRPr>
          </a:p>
          <a:p>
            <a:pPr indent="-457200" marL="457200">
              <a:buFont typeface="Wingdings" charset="2"/>
              <a:buChar char="n"/>
            </a:pPr>
            <a:r>
              <a:rPr dirty="0" sz="2800" lang="en-US">
                <a:solidFill>
                  <a:srgbClr val="000000"/>
                </a:solidFill>
              </a:rPr>
              <a:t>LITERATURE SURVEY</a:t>
            </a:r>
          </a:p>
          <a:p>
            <a:pPr indent="-457200" marL="457200">
              <a:buFont typeface="Wingdings" charset="2"/>
              <a:buChar char="n"/>
            </a:pPr>
            <a:endParaRPr dirty="0" sz="2800" lang="en-US">
              <a:solidFill>
                <a:srgbClr val="000000"/>
              </a:solidFill>
            </a:endParaRPr>
          </a:p>
          <a:p>
            <a:pPr indent="-457200" marL="457200">
              <a:buFont typeface="Wingdings" charset="2"/>
              <a:buChar char="n"/>
            </a:pPr>
            <a:r>
              <a:rPr dirty="0" sz="2800" lang="en-US">
                <a:solidFill>
                  <a:srgbClr val="000000"/>
                </a:solidFill>
              </a:rPr>
              <a:t>PROPOSED SYSTEM</a:t>
            </a:r>
            <a:endParaRPr dirty="0" sz="2800" lang="en-IN">
              <a:solidFill>
                <a:srgbClr val="000000"/>
              </a:solidFill>
            </a:endParaRPr>
          </a:p>
          <a:p>
            <a:pPr indent="-457200" marL="457200">
              <a:buFont typeface="Wingdings" charset="2"/>
              <a:buChar char="n"/>
            </a:pPr>
            <a:endParaRPr dirty="0" sz="2800" lang="en-IN">
              <a:solidFill>
                <a:srgbClr val="000000"/>
              </a:solidFill>
            </a:endParaRPr>
          </a:p>
          <a:p>
            <a:pPr indent="-457200" marL="457200">
              <a:buFont typeface="Wingdings" charset="2"/>
              <a:buChar char="n"/>
            </a:pPr>
            <a:r>
              <a:rPr dirty="0" sz="2800" lang="en-US">
                <a:solidFill>
                  <a:srgbClr val="000000"/>
                </a:solidFill>
              </a:rPr>
              <a:t>DETAILS OF TECHNOLOGY TO BE USED</a:t>
            </a:r>
            <a:endParaRPr dirty="0" sz="2800" lang="en-IN">
              <a:solidFill>
                <a:srgbClr val="000000"/>
              </a:solidFill>
            </a:endParaRPr>
          </a:p>
          <a:p>
            <a:pPr indent="-457200" marL="457200">
              <a:buFont typeface="Wingdings" charset="2"/>
              <a:buChar char="n"/>
            </a:pPr>
            <a:endParaRPr dirty="0" sz="2800" lang="en-IN">
              <a:solidFill>
                <a:srgbClr val="000000"/>
              </a:solidFill>
            </a:endParaRPr>
          </a:p>
          <a:p>
            <a:pPr indent="-457200" marL="457200">
              <a:buFont typeface="Wingdings" charset="2"/>
              <a:buChar char="n"/>
            </a:pPr>
            <a:r>
              <a:rPr dirty="0" sz="2800" lang="en-US">
                <a:solidFill>
                  <a:srgbClr val="000000"/>
                </a:solidFill>
              </a:rPr>
              <a:t>CONCLUSION</a:t>
            </a:r>
            <a:endParaRPr dirty="0" sz="2800" lang="en-IN">
              <a:solidFill>
                <a:srgbClr val="000000"/>
              </a:solidFill>
            </a:endParaRPr>
          </a:p>
          <a:p>
            <a:pPr indent="-457200" marL="457200">
              <a:buFont typeface="Wingdings" charset="2"/>
              <a:buChar char="n"/>
            </a:pPr>
            <a:endParaRPr dirty="0" sz="2800" lang="en-IN">
              <a:solidFill>
                <a:srgbClr val="000000"/>
              </a:solidFill>
            </a:endParaRPr>
          </a:p>
          <a:p>
            <a:pPr indent="-457200" marL="457200">
              <a:buFont typeface="Wingdings" charset="2"/>
              <a:buChar char="n"/>
            </a:pPr>
            <a:r>
              <a:rPr dirty="0" sz="2800" lang="en-US">
                <a:solidFill>
                  <a:srgbClr val="000000"/>
                </a:solidFill>
              </a:rPr>
              <a:t>REFERENCE</a:t>
            </a:r>
            <a:endParaRPr dirty="0"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1" name=""/>
        <p:cNvGrpSpPr/>
        <p:nvPr/>
      </p:nvGrpSpPr>
      <p:grpSpPr>
        <a:xfrm>
          <a:off x="0" y="0"/>
          <a:ext cx="0" cy="0"/>
          <a:chOff x="0" y="0"/>
          <a:chExt cx="0" cy="0"/>
        </a:xfrm>
      </p:grpSpPr>
      <p:sp>
        <p:nvSpPr>
          <p:cNvPr id="1048590" name="TextBox 3"/>
          <p:cNvSpPr txBox="1"/>
          <p:nvPr/>
        </p:nvSpPr>
        <p:spPr>
          <a:xfrm>
            <a:off x="4019232" y="439643"/>
            <a:ext cx="3931191" cy="751839"/>
          </a:xfrm>
          <a:prstGeom prst="rect"/>
          <a:noFill/>
        </p:spPr>
        <p:txBody>
          <a:bodyPr rtlCol="0" wrap="square">
            <a:spAutoFit/>
          </a:bodyPr>
          <a:p>
            <a:pPr algn="ctr"/>
            <a:r>
              <a:rPr b="1" dirty="0" sz="4400" lang="en-US" u="sng"/>
              <a:t>Introduction</a:t>
            </a:r>
            <a:endParaRPr b="1" dirty="0" sz="4400" lang="en-IN" u="sng"/>
          </a:p>
        </p:txBody>
      </p:sp>
      <p:sp>
        <p:nvSpPr>
          <p:cNvPr id="1048591" name="TextBox 2"/>
          <p:cNvSpPr txBox="1"/>
          <p:nvPr/>
        </p:nvSpPr>
        <p:spPr>
          <a:xfrm>
            <a:off x="1155249" y="2021983"/>
            <a:ext cx="9659155" cy="3647440"/>
          </a:xfrm>
          <a:prstGeom prst="rect"/>
          <a:noFill/>
        </p:spPr>
        <p:txBody>
          <a:bodyPr rtlCol="0" wrap="square">
            <a:spAutoFit/>
          </a:bodyPr>
          <a:p>
            <a:r>
              <a:rPr b="1" dirty="0" sz="2400" lang="en-US"/>
              <a:t>                 The arrival of pandemic so increases the health issue so human need to wear a face mask. Essential aspect behind wear mask is to be protect ourselves from Covid-19. To utilize image processing approaches to identify the presence of mask on face. Our project work on python </a:t>
            </a:r>
            <a:r>
              <a:rPr b="1" dirty="0" sz="2400" lang="en-US" err="1"/>
              <a:t>programming,Open</a:t>
            </a:r>
            <a:r>
              <a:rPr b="1" dirty="0" sz="2400" lang="en-US"/>
              <a:t> </a:t>
            </a:r>
            <a:r>
              <a:rPr b="1" dirty="0" sz="2400" lang="en-US" err="1"/>
              <a:t>CV,Deep</a:t>
            </a:r>
            <a:r>
              <a:rPr b="1" dirty="0" sz="2400" lang="en-US"/>
              <a:t> </a:t>
            </a:r>
            <a:r>
              <a:rPr b="1" dirty="0" sz="2400" lang="en-US" err="1"/>
              <a:t>Learning,Keres,Tensor</a:t>
            </a:r>
            <a:r>
              <a:rPr b="1" dirty="0" sz="2400" lang="en-US"/>
              <a:t> Flow, etc. </a:t>
            </a:r>
            <a:r>
              <a:rPr b="1" dirty="0" sz="2400" lang="en-US">
                <a:solidFill>
                  <a:srgbClr val="000000"/>
                </a:solidFill>
              </a:rPr>
              <a:t>Considering that there are some errors in the results of the early laboratory tests and their delays, researchers focused on different options. Considering that there are some errors in the results of the early laboratory tests and their delays, researchers focused on different options.</a:t>
            </a:r>
            <a:endParaRPr dirty="0" sz="2400"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3" name=""/>
        <p:cNvGrpSpPr/>
        <p:nvPr/>
      </p:nvGrpSpPr>
      <p:grpSpPr>
        <a:xfrm>
          <a:off x="0" y="0"/>
          <a:ext cx="0" cy="0"/>
          <a:chOff x="0" y="0"/>
          <a:chExt cx="0" cy="0"/>
        </a:xfrm>
      </p:grpSpPr>
      <p:sp>
        <p:nvSpPr>
          <p:cNvPr id="1048597" name="TextBox 1048622"/>
          <p:cNvSpPr txBox="1"/>
          <p:nvPr/>
        </p:nvSpPr>
        <p:spPr>
          <a:xfrm>
            <a:off x="4401526" y="472439"/>
            <a:ext cx="3990845" cy="769441"/>
          </a:xfrm>
          <a:prstGeom prst="rect"/>
        </p:spPr>
        <p:txBody>
          <a:bodyPr rtlCol="0" wrap="square">
            <a:spAutoFit/>
          </a:bodyPr>
          <a:p>
            <a:r>
              <a:rPr b="1" dirty="0" sz="4400" lang="en-US" u="sng">
                <a:solidFill>
                  <a:srgbClr val="000000"/>
                </a:solidFill>
              </a:rPr>
              <a:t>Motivation</a:t>
            </a:r>
            <a:endParaRPr b="1" dirty="0" sz="4400" lang="en-IN" u="sng">
              <a:solidFill>
                <a:srgbClr val="000000"/>
              </a:solidFill>
            </a:endParaRPr>
          </a:p>
        </p:txBody>
      </p:sp>
      <p:sp>
        <p:nvSpPr>
          <p:cNvPr id="1048598" name="TextBox 1048625"/>
          <p:cNvSpPr txBox="1"/>
          <p:nvPr/>
        </p:nvSpPr>
        <p:spPr>
          <a:xfrm>
            <a:off x="965915" y="1976547"/>
            <a:ext cx="9949430" cy="2580640"/>
          </a:xfrm>
          <a:prstGeom prst="rect"/>
        </p:spPr>
        <p:txBody>
          <a:bodyPr rtlCol="0" wrap="square">
            <a:spAutoFit/>
          </a:bodyPr>
          <a:p>
            <a:r>
              <a:rPr b="1" dirty="0" sz="2400" lang="en-IN">
                <a:solidFill>
                  <a:srgbClr val="000000"/>
                </a:solidFill>
              </a:rPr>
              <a:t>                 To ensure the safety of the citizens during the global pandemic. </a:t>
            </a:r>
            <a:r>
              <a:rPr b="1" dirty="0" sz="2400" lang="en-US">
                <a:solidFill>
                  <a:srgbClr val="000000"/>
                </a:solidFill>
              </a:rPr>
              <a:t>If deployed correctly, the COVID-19 mask detector we’re building here today could potentially be used to help ensure your safety and the safety of others. Nevertheless, it created a path for researchers in computer science. We have seen multiple research topics, such as creating new automatic detection methods of COVID-19 and detecting people with or without masks. </a:t>
            </a:r>
            <a:endParaRPr b="1" dirty="0" sz="24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9" name="TextBox 1"/>
          <p:cNvSpPr txBox="1"/>
          <p:nvPr/>
        </p:nvSpPr>
        <p:spPr>
          <a:xfrm>
            <a:off x="4007223" y="551330"/>
            <a:ext cx="6078071" cy="769441"/>
          </a:xfrm>
          <a:prstGeom prst="rect"/>
          <a:noFill/>
        </p:spPr>
        <p:txBody>
          <a:bodyPr rtlCol="0" wrap="square">
            <a:spAutoFit/>
          </a:bodyPr>
          <a:p>
            <a:r>
              <a:rPr b="1" dirty="0" sz="4400" lang="en-US" u="sng"/>
              <a:t>Literature Survey</a:t>
            </a:r>
            <a:endParaRPr b="1" dirty="0" sz="4400" lang="en-IN" u="sng"/>
          </a:p>
        </p:txBody>
      </p:sp>
      <p:sp>
        <p:nvSpPr>
          <p:cNvPr id="1048600" name="TextBox 2"/>
          <p:cNvSpPr txBox="1"/>
          <p:nvPr/>
        </p:nvSpPr>
        <p:spPr>
          <a:xfrm>
            <a:off x="1108262" y="1720840"/>
            <a:ext cx="9975475" cy="3647440"/>
          </a:xfrm>
          <a:prstGeom prst="rect"/>
          <a:noFill/>
        </p:spPr>
        <p:txBody>
          <a:bodyPr rtlCol="0" wrap="square">
            <a:spAutoFit/>
          </a:bodyPr>
          <a:p>
            <a:r>
              <a:rPr b="1" dirty="0" sz="2400" lang="en-US"/>
              <a:t>            Face detection is a two-class problem where we have to decide if there is a face or not in a picture. This approach can be seen as a simplified face recognition problem. In this paper, we will address the different approaches tried to implement the face detection and face recognition system along with the presence of face masks from various papers. To study the existing techniques and analyze which approach is feasible and efficient enough to implement to the current state of the society, we have organized this paper into different sections. Later, by considering the constraints and drawbacks of each approach the best techniques will be concluded.</a:t>
            </a:r>
            <a:endParaRPr b="1"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601" name="TextBox 1"/>
          <p:cNvSpPr txBox="1"/>
          <p:nvPr/>
        </p:nvSpPr>
        <p:spPr>
          <a:xfrm>
            <a:off x="3506986" y="170449"/>
            <a:ext cx="4826723" cy="584775"/>
          </a:xfrm>
          <a:prstGeom prst="rect"/>
          <a:blipFill>
            <a:blip xmlns:r="http://schemas.openxmlformats.org/officeDocument/2006/relationships" r:embed="rId2"/>
            <a:tile algn="tl" flip="none" sx="100000" sy="100000" tx="0" ty="0"/>
          </a:blipFill>
        </p:spPr>
        <p:txBody>
          <a:bodyPr rtlCol="0" wrap="square">
            <a:spAutoFit/>
          </a:bodyPr>
          <a:p>
            <a:pPr algn="ctr"/>
            <a:r>
              <a:rPr b="1" dirty="0" sz="3200" lang="en-US"/>
              <a:t>Proposed System :-</a:t>
            </a:r>
            <a:endParaRPr b="1" dirty="0" sz="3200" lang="en-IN"/>
          </a:p>
        </p:txBody>
      </p:sp>
      <p:sp>
        <p:nvSpPr>
          <p:cNvPr id="1048602" name="TextBox 3"/>
          <p:cNvSpPr txBox="1"/>
          <p:nvPr/>
        </p:nvSpPr>
        <p:spPr>
          <a:xfrm>
            <a:off x="1010490" y="1691397"/>
            <a:ext cx="10171019" cy="1729741"/>
          </a:xfrm>
          <a:prstGeom prst="rect"/>
          <a:blipFill>
            <a:blip xmlns:r="http://schemas.openxmlformats.org/officeDocument/2006/relationships" r:embed="rId2"/>
            <a:tile algn="tl" flip="none" sx="100000" sy="100000" tx="0" ty="0"/>
          </a:blipFill>
        </p:spPr>
        <p:txBody>
          <a:bodyPr rtlCol="0" wrap="square">
            <a:spAutoFit/>
          </a:bodyPr>
          <a:p>
            <a:r>
              <a:rPr dirty="0" sz="2000" lang="en-US"/>
              <a:t>1: Train Face Mask Detector</a:t>
            </a:r>
          </a:p>
          <a:p>
            <a:endParaRPr dirty="0" lang="en-US"/>
          </a:p>
          <a:p>
            <a:endParaRPr dirty="0" lang="en-US"/>
          </a:p>
          <a:p>
            <a:endParaRPr dirty="0" lang="en-US"/>
          </a:p>
          <a:p>
            <a:endParaRPr dirty="0" lang="en-US"/>
          </a:p>
          <a:p>
            <a:endParaRPr dirty="0" lang="en-IN"/>
          </a:p>
        </p:txBody>
      </p:sp>
      <p:sp>
        <p:nvSpPr>
          <p:cNvPr id="1048603" name="Rectangle 9"/>
          <p:cNvSpPr/>
          <p:nvPr/>
        </p:nvSpPr>
        <p:spPr>
          <a:xfrm>
            <a:off x="1534639" y="2091185"/>
            <a:ext cx="2476500" cy="752475"/>
          </a:xfrm>
          <a:prstGeom prst="rect"/>
          <a:blipFill>
            <a:blip xmlns:r="http://schemas.openxmlformats.org/officeDocument/2006/relationships" r:embed="rId3"/>
            <a:stretch>
              <a:fillRect/>
            </a:stretch>
          </a:blipFill>
        </p:spPr>
        <p:style>
          <a:lnRef idx="2">
            <a:schemeClr val="dk1"/>
          </a:lnRef>
          <a:fillRef idx="1">
            <a:schemeClr val="lt1"/>
          </a:fillRef>
          <a:effectRef idx="0">
            <a:schemeClr val="dk1"/>
          </a:effectRef>
          <a:fontRef idx="minor">
            <a:schemeClr val="dk1"/>
          </a:fontRef>
        </p:style>
        <p:txBody>
          <a:bodyPr anchor="ctr" rtlCol="0"/>
          <a:p>
            <a:pPr algn="ctr"/>
            <a:r>
              <a:rPr dirty="0" lang="en-US">
                <a:solidFill>
                  <a:schemeClr val="bg1"/>
                </a:solidFill>
              </a:rPr>
              <a:t>Load face mask dataset</a:t>
            </a:r>
            <a:endParaRPr dirty="0" lang="en-IN">
              <a:solidFill>
                <a:schemeClr val="bg1"/>
              </a:solidFill>
            </a:endParaRPr>
          </a:p>
        </p:txBody>
      </p:sp>
      <p:sp>
        <p:nvSpPr>
          <p:cNvPr id="1048604" name="Rectangle 14"/>
          <p:cNvSpPr/>
          <p:nvPr/>
        </p:nvSpPr>
        <p:spPr>
          <a:xfrm>
            <a:off x="1010490" y="3729048"/>
            <a:ext cx="10171019" cy="2958500"/>
          </a:xfrm>
          <a:prstGeom prst="rect"/>
          <a:blipFill>
            <a:blip xmlns:r="http://schemas.openxmlformats.org/officeDocument/2006/relationships"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000" lang="en-US">
                <a:solidFill>
                  <a:schemeClr val="tx1"/>
                </a:solidFill>
              </a:rPr>
              <a:t>2: Apply Face Mask Detector</a:t>
            </a:r>
          </a:p>
          <a:p>
            <a:endParaRPr dirty="0" sz="2000" lang="en-US">
              <a:solidFill>
                <a:schemeClr val="tx1"/>
              </a:solidFill>
            </a:endParaRPr>
          </a:p>
          <a:p>
            <a:endParaRPr dirty="0" sz="2000" lang="en-US">
              <a:solidFill>
                <a:schemeClr val="tx1"/>
              </a:solidFill>
            </a:endParaRPr>
          </a:p>
          <a:p>
            <a:endParaRPr dirty="0" sz="2000" lang="en-US">
              <a:solidFill>
                <a:schemeClr val="tx1"/>
              </a:solidFill>
            </a:endParaRPr>
          </a:p>
          <a:p>
            <a:endParaRPr dirty="0" sz="2000" lang="en-US">
              <a:solidFill>
                <a:schemeClr val="tx1"/>
              </a:solidFill>
            </a:endParaRPr>
          </a:p>
          <a:p>
            <a:endParaRPr dirty="0" sz="2000" lang="en-US">
              <a:solidFill>
                <a:schemeClr val="tx1"/>
              </a:solidFill>
            </a:endParaRPr>
          </a:p>
          <a:p>
            <a:endParaRPr dirty="0" sz="2000" lang="en-IN">
              <a:solidFill>
                <a:schemeClr val="tx1"/>
              </a:solidFill>
            </a:endParaRPr>
          </a:p>
          <a:p>
            <a:endParaRPr dirty="0" sz="2000" lang="en-IN">
              <a:solidFill>
                <a:schemeClr val="tx1"/>
              </a:solidFill>
            </a:endParaRPr>
          </a:p>
          <a:p>
            <a:endParaRPr dirty="0" sz="2000" lang="en-IN">
              <a:solidFill>
                <a:schemeClr val="tx1"/>
              </a:solidFill>
            </a:endParaRPr>
          </a:p>
        </p:txBody>
      </p:sp>
      <p:sp>
        <p:nvSpPr>
          <p:cNvPr id="1048605" name="Rectangle 15"/>
          <p:cNvSpPr/>
          <p:nvPr/>
        </p:nvSpPr>
        <p:spPr>
          <a:xfrm>
            <a:off x="1523967" y="4434555"/>
            <a:ext cx="2391894" cy="800100"/>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Load face mask classifier from dis</a:t>
            </a:r>
            <a:r>
              <a:rPr dirty="0" lang="en-IN"/>
              <a:t>k</a:t>
            </a:r>
            <a:endParaRPr dirty="0" lang="en-US"/>
          </a:p>
        </p:txBody>
      </p:sp>
      <p:sp>
        <p:nvSpPr>
          <p:cNvPr id="1048606" name="Rectangle 20"/>
          <p:cNvSpPr/>
          <p:nvPr/>
        </p:nvSpPr>
        <p:spPr>
          <a:xfrm>
            <a:off x="4857749" y="2056973"/>
            <a:ext cx="2476500" cy="752475"/>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n-US">
                <a:solidFill>
                  <a:schemeClr val="bg1"/>
                </a:solidFill>
              </a:rPr>
              <a:t>Train face mask classifier with Keras/ Tensor Flow</a:t>
            </a:r>
            <a:endParaRPr dirty="0" lang="en-IN">
              <a:solidFill>
                <a:schemeClr val="bg1"/>
              </a:solidFill>
            </a:endParaRPr>
          </a:p>
        </p:txBody>
      </p:sp>
      <p:sp>
        <p:nvSpPr>
          <p:cNvPr id="1048607" name="Rectangle 21"/>
          <p:cNvSpPr/>
          <p:nvPr/>
        </p:nvSpPr>
        <p:spPr>
          <a:xfrm>
            <a:off x="8166158" y="2047277"/>
            <a:ext cx="2476500" cy="752475"/>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Serialize face mask classifier to disk</a:t>
            </a:r>
            <a:endParaRPr dirty="0" lang="en-IN"/>
          </a:p>
        </p:txBody>
      </p:sp>
      <p:sp>
        <p:nvSpPr>
          <p:cNvPr id="1048608" name="Rectangle 22"/>
          <p:cNvSpPr/>
          <p:nvPr/>
        </p:nvSpPr>
        <p:spPr>
          <a:xfrm>
            <a:off x="4770573" y="4413717"/>
            <a:ext cx="2391894" cy="800100"/>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Detect faces in image/ video stream</a:t>
            </a:r>
          </a:p>
        </p:txBody>
      </p:sp>
      <p:sp>
        <p:nvSpPr>
          <p:cNvPr id="1048609" name="Rectangle 23"/>
          <p:cNvSpPr/>
          <p:nvPr/>
        </p:nvSpPr>
        <p:spPr>
          <a:xfrm>
            <a:off x="7972431" y="4375970"/>
            <a:ext cx="2391894" cy="800100"/>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Extract each face ROI</a:t>
            </a:r>
          </a:p>
        </p:txBody>
      </p:sp>
      <p:sp>
        <p:nvSpPr>
          <p:cNvPr id="1048610" name="Rectangle 26"/>
          <p:cNvSpPr/>
          <p:nvPr/>
        </p:nvSpPr>
        <p:spPr>
          <a:xfrm>
            <a:off x="7997089" y="5528854"/>
            <a:ext cx="2391894" cy="1116666"/>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Apply face mask classifier to each face ROI to determine “mask” or “no mask”</a:t>
            </a:r>
          </a:p>
        </p:txBody>
      </p:sp>
      <p:sp>
        <p:nvSpPr>
          <p:cNvPr id="1048611" name="Rectangle 27"/>
          <p:cNvSpPr/>
          <p:nvPr/>
        </p:nvSpPr>
        <p:spPr>
          <a:xfrm>
            <a:off x="4714017" y="5753205"/>
            <a:ext cx="2391894" cy="800100"/>
          </a:xfrm>
          <a:prstGeom prst="rect"/>
          <a:blipFill>
            <a:blip xmlns:r="http://schemas.openxmlformats.org/officeDocument/2006/relationships"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Show results</a:t>
            </a:r>
          </a:p>
        </p:txBody>
      </p:sp>
      <p:cxnSp>
        <p:nvCxnSpPr>
          <p:cNvPr id="3145729" name="Straight Arrow Connector 29"/>
          <p:cNvCxnSpPr>
            <a:cxnSpLocks/>
          </p:cNvCxnSpPr>
          <p:nvPr/>
        </p:nvCxnSpPr>
        <p:spPr>
          <a:xfrm>
            <a:off x="3989088" y="2387245"/>
            <a:ext cx="846609" cy="7984"/>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0" name="Straight Arrow Connector 30"/>
          <p:cNvCxnSpPr>
            <a:cxnSpLocks/>
          </p:cNvCxnSpPr>
          <p:nvPr/>
        </p:nvCxnSpPr>
        <p:spPr>
          <a:xfrm>
            <a:off x="7334250" y="2408761"/>
            <a:ext cx="846609" cy="7984"/>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1" name="Straight Arrow Connector 32"/>
          <p:cNvCxnSpPr>
            <a:cxnSpLocks/>
            <a:endCxn id="1048608" idx="1"/>
          </p:cNvCxnSpPr>
          <p:nvPr/>
        </p:nvCxnSpPr>
        <p:spPr>
          <a:xfrm>
            <a:off x="3903797" y="4813767"/>
            <a:ext cx="866776" cy="0"/>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2" name="Straight Arrow Connector 34"/>
          <p:cNvCxnSpPr>
            <a:cxnSpLocks/>
            <a:stCxn id="1048608" idx="3"/>
            <a:endCxn id="1048609" idx="1"/>
          </p:cNvCxnSpPr>
          <p:nvPr/>
        </p:nvCxnSpPr>
        <p:spPr>
          <a:xfrm flipV="1">
            <a:off x="7162467" y="4776020"/>
            <a:ext cx="809964" cy="37747"/>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3" name="Straight Arrow Connector 42"/>
          <p:cNvCxnSpPr>
            <a:cxnSpLocks/>
          </p:cNvCxnSpPr>
          <p:nvPr/>
        </p:nvCxnSpPr>
        <p:spPr>
          <a:xfrm>
            <a:off x="9233097" y="5025032"/>
            <a:ext cx="0" cy="503822"/>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4" name="Straight Arrow Connector 44"/>
          <p:cNvCxnSpPr>
            <a:cxnSpLocks/>
          </p:cNvCxnSpPr>
          <p:nvPr/>
        </p:nvCxnSpPr>
        <p:spPr>
          <a:xfrm flipH="1" flipV="1">
            <a:off x="7091637" y="6143363"/>
            <a:ext cx="1074521" cy="19318"/>
          </a:xfrm>
          <a:prstGeom prst="straightConnector1"/>
          <a:ln>
            <a:tailEnd type="triangle"/>
          </a:ln>
        </p:spPr>
        <p:style>
          <a:lnRef idx="3">
            <a:schemeClr val="dk1"/>
          </a:lnRef>
          <a:fillRef idx="0">
            <a:schemeClr val="dk1"/>
          </a:fillRef>
          <a:effectRef idx="2">
            <a:schemeClr val="dk1"/>
          </a:effectRef>
          <a:fontRef idx="minor">
            <a:schemeClr val="tx1"/>
          </a:fontRef>
        </p:style>
      </p:cxnSp>
      <p:cxnSp>
        <p:nvCxnSpPr>
          <p:cNvPr id="3145735" name="Straight Connector 47"/>
          <p:cNvCxnSpPr>
            <a:cxnSpLocks/>
          </p:cNvCxnSpPr>
          <p:nvPr/>
        </p:nvCxnSpPr>
        <p:spPr>
          <a:xfrm>
            <a:off x="9391091" y="2721900"/>
            <a:ext cx="0" cy="742952"/>
          </a:xfrm>
          <a:prstGeom prst="line"/>
        </p:spPr>
        <p:style>
          <a:lnRef idx="3">
            <a:schemeClr val="accent6"/>
          </a:lnRef>
          <a:fillRef idx="0">
            <a:schemeClr val="accent6"/>
          </a:fillRef>
          <a:effectRef idx="2">
            <a:schemeClr val="accent6"/>
          </a:effectRef>
          <a:fontRef idx="minor">
            <a:schemeClr val="tx1"/>
          </a:fontRef>
        </p:style>
      </p:cxnSp>
      <p:cxnSp>
        <p:nvCxnSpPr>
          <p:cNvPr id="3145736" name="Straight Connector 49"/>
          <p:cNvCxnSpPr>
            <a:cxnSpLocks/>
          </p:cNvCxnSpPr>
          <p:nvPr/>
        </p:nvCxnSpPr>
        <p:spPr>
          <a:xfrm flipH="1">
            <a:off x="324406" y="3464852"/>
            <a:ext cx="9066685" cy="0"/>
          </a:xfrm>
          <a:prstGeom prst="line"/>
        </p:spPr>
        <p:style>
          <a:lnRef idx="3">
            <a:schemeClr val="accent6"/>
          </a:lnRef>
          <a:fillRef idx="0">
            <a:schemeClr val="accent6"/>
          </a:fillRef>
          <a:effectRef idx="2">
            <a:schemeClr val="accent6"/>
          </a:effectRef>
          <a:fontRef idx="minor">
            <a:schemeClr val="tx1"/>
          </a:fontRef>
        </p:style>
      </p:cxnSp>
      <p:cxnSp>
        <p:nvCxnSpPr>
          <p:cNvPr id="3145737" name="Straight Arrow Connector 54"/>
          <p:cNvCxnSpPr>
            <a:cxnSpLocks/>
          </p:cNvCxnSpPr>
          <p:nvPr/>
        </p:nvCxnSpPr>
        <p:spPr>
          <a:xfrm>
            <a:off x="352425" y="4864467"/>
            <a:ext cx="1181817" cy="0"/>
          </a:xfrm>
          <a:prstGeom prst="straightConnector1"/>
          <a:ln>
            <a:tailEnd type="triangle"/>
          </a:ln>
        </p:spPr>
        <p:style>
          <a:lnRef idx="3">
            <a:schemeClr val="accent6"/>
          </a:lnRef>
          <a:fillRef idx="0">
            <a:schemeClr val="accent6"/>
          </a:fillRef>
          <a:effectRef idx="2">
            <a:schemeClr val="accent6"/>
          </a:effectRef>
          <a:fontRef idx="minor">
            <a:schemeClr val="tx1"/>
          </a:fontRef>
        </p:style>
      </p:cxnSp>
      <p:cxnSp>
        <p:nvCxnSpPr>
          <p:cNvPr id="3145738" name="Straight Connector 58"/>
          <p:cNvCxnSpPr>
            <a:cxnSpLocks/>
          </p:cNvCxnSpPr>
          <p:nvPr/>
        </p:nvCxnSpPr>
        <p:spPr>
          <a:xfrm>
            <a:off x="352425" y="3464852"/>
            <a:ext cx="0" cy="1419225"/>
          </a:xfrm>
          <a:prstGeom prst="line"/>
        </p:spPr>
        <p:style>
          <a:lnRef idx="3">
            <a:schemeClr val="accent6"/>
          </a:lnRef>
          <a:fillRef idx="0">
            <a:schemeClr val="accent6"/>
          </a:fillRef>
          <a:effectRef idx="2">
            <a:schemeClr val="accent6"/>
          </a:effectRef>
          <a:fontRef idx="minor">
            <a:schemeClr val="tx1"/>
          </a:fontRef>
        </p:style>
      </p:cxnSp>
      <p:sp>
        <p:nvSpPr>
          <p:cNvPr id="1048612" name="TextBox 1"/>
          <p:cNvSpPr txBox="1"/>
          <p:nvPr/>
        </p:nvSpPr>
        <p:spPr>
          <a:xfrm>
            <a:off x="569258" y="780222"/>
            <a:ext cx="11053482" cy="891539"/>
          </a:xfrm>
          <a:prstGeom prst="rect"/>
          <a:noFill/>
        </p:spPr>
        <p:txBody>
          <a:bodyPr rtlCol="0" wrap="square">
            <a:spAutoFit/>
          </a:bodyPr>
          <a:p>
            <a:r>
              <a:rPr b="1" dirty="0" lang="en-US"/>
              <a:t>The proposed system focuses on how to identify the person on image/video stream wearing face mask with the help of computer vision and deep learning algorithm by using the OpenCV, Tensor flow, </a:t>
            </a:r>
            <a:r>
              <a:rPr b="1" dirty="0" lang="en-US" err="1"/>
              <a:t>Keras</a:t>
            </a:r>
            <a:r>
              <a:rPr b="1" dirty="0" lang="en-US"/>
              <a:t> and </a:t>
            </a:r>
            <a:r>
              <a:rPr b="1" dirty="0" lang="en-US" err="1"/>
              <a:t>PyTorch</a:t>
            </a:r>
            <a:r>
              <a:rPr b="1" dirty="0" lang="en-US"/>
              <a:t> library.</a:t>
            </a:r>
            <a:endParaRPr b="1"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6" name=""/>
        <p:cNvGrpSpPr/>
        <p:nvPr/>
      </p:nvGrpSpPr>
      <p:grpSpPr>
        <a:xfrm>
          <a:off x="0" y="0"/>
          <a:ext cx="0" cy="0"/>
          <a:chOff x="0" y="0"/>
          <a:chExt cx="0" cy="0"/>
        </a:xfrm>
      </p:grpSpPr>
      <p:sp>
        <p:nvSpPr>
          <p:cNvPr id="1048613" name="TextBox 1048627"/>
          <p:cNvSpPr txBox="1"/>
          <p:nvPr/>
        </p:nvSpPr>
        <p:spPr>
          <a:xfrm>
            <a:off x="2804056" y="651477"/>
            <a:ext cx="6583888" cy="769441"/>
          </a:xfrm>
          <a:prstGeom prst="rect"/>
        </p:spPr>
        <p:txBody>
          <a:bodyPr rtlCol="0" wrap="square">
            <a:spAutoFit/>
          </a:bodyPr>
          <a:p>
            <a:pPr algn="ctr"/>
            <a:r>
              <a:rPr b="1" dirty="0" sz="4400" lang="en-US" u="sng">
                <a:solidFill>
                  <a:srgbClr val="000000"/>
                </a:solidFill>
              </a:rPr>
              <a:t>Problem Statement</a:t>
            </a:r>
            <a:endParaRPr b="1" dirty="0" sz="4400" lang="en-IN" u="sng">
              <a:solidFill>
                <a:srgbClr val="000000"/>
              </a:solidFill>
            </a:endParaRPr>
          </a:p>
        </p:txBody>
      </p:sp>
      <p:sp>
        <p:nvSpPr>
          <p:cNvPr id="1048614" name="TextBox 1048628"/>
          <p:cNvSpPr txBox="1"/>
          <p:nvPr/>
        </p:nvSpPr>
        <p:spPr>
          <a:xfrm>
            <a:off x="690523" y="1811143"/>
            <a:ext cx="10810953" cy="3876963"/>
          </a:xfrm>
          <a:prstGeom prst="rect"/>
        </p:spPr>
        <p:txBody>
          <a:bodyPr rtlCol="0" wrap="square">
            <a:spAutoFit/>
          </a:bodyPr>
          <a:p>
            <a:r>
              <a:rPr b="1" dirty="0" sz="2800" lang="en-US">
                <a:solidFill>
                  <a:srgbClr val="000000"/>
                </a:solidFill>
              </a:rPr>
              <a:t>1. To effectively implement image processing approaches for the purpose of facial mask detection. </a:t>
            </a:r>
            <a:endParaRPr b="1" dirty="0" sz="2800" lang="en-US" u="sng">
              <a:solidFill>
                <a:srgbClr val="000000"/>
              </a:solidFill>
            </a:endParaRPr>
          </a:p>
          <a:p>
            <a:endParaRPr b="1" dirty="0" sz="2800" lang="en-IN">
              <a:solidFill>
                <a:srgbClr val="000000"/>
              </a:solidFill>
            </a:endParaRPr>
          </a:p>
          <a:p>
            <a:r>
              <a:rPr b="1" dirty="0" sz="2800" lang="en-IN">
                <a:solidFill>
                  <a:srgbClr val="000000"/>
                </a:solidFill>
              </a:rPr>
              <a:t>2. To effectively implement image processing approaches for the purpose of facial mask detection.</a:t>
            </a:r>
          </a:p>
          <a:p>
            <a:endParaRPr b="1" dirty="0" sz="2800" lang="en-IN">
              <a:solidFill>
                <a:srgbClr val="000000"/>
              </a:solidFill>
            </a:endParaRPr>
          </a:p>
          <a:p>
            <a:pPr>
              <a:lnSpc>
                <a:spcPct val="150000"/>
              </a:lnSpc>
            </a:pPr>
            <a:r>
              <a:rPr b="1" dirty="0" sz="2800" lang="en-IN">
                <a:solidFill>
                  <a:srgbClr val="000000"/>
                </a:solidFill>
              </a:rPr>
              <a:t>3. </a:t>
            </a:r>
            <a:r>
              <a:rPr b="1" dirty="0" sz="2800" lang="en-US">
                <a:solidFill>
                  <a:srgbClr val="000000"/>
                </a:solidFill>
              </a:rPr>
              <a:t>After implementing and deploying the models, the selected one achieved a confidence score of 100%.</a:t>
            </a:r>
            <a:endParaRPr b="1" dirty="0" sz="2800" lang="en-US" u="sng">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15" name="TextBox 1"/>
          <p:cNvSpPr txBox="1"/>
          <p:nvPr/>
        </p:nvSpPr>
        <p:spPr>
          <a:xfrm>
            <a:off x="4338033" y="605118"/>
            <a:ext cx="3515933" cy="769441"/>
          </a:xfrm>
          <a:prstGeom prst="rect"/>
          <a:noFill/>
        </p:spPr>
        <p:txBody>
          <a:bodyPr rtlCol="0" wrap="square">
            <a:spAutoFit/>
          </a:bodyPr>
          <a:p>
            <a:pPr algn="ctr"/>
            <a:r>
              <a:rPr b="1" dirty="0" sz="4400" lang="en-US" u="sng"/>
              <a:t>Objective :</a:t>
            </a:r>
            <a:endParaRPr b="1" dirty="0" sz="4400" lang="en-GB" u="sng"/>
          </a:p>
        </p:txBody>
      </p:sp>
      <p:sp>
        <p:nvSpPr>
          <p:cNvPr id="1048616" name="TextBox 2"/>
          <p:cNvSpPr txBox="1"/>
          <p:nvPr/>
        </p:nvSpPr>
        <p:spPr>
          <a:xfrm>
            <a:off x="1182710" y="1863649"/>
            <a:ext cx="9826580" cy="2580640"/>
          </a:xfrm>
          <a:prstGeom prst="rect"/>
          <a:noFill/>
        </p:spPr>
        <p:txBody>
          <a:bodyPr rtlCol="0" wrap="square">
            <a:spAutoFit/>
          </a:bodyPr>
          <a:p>
            <a:r>
              <a:rPr b="1" dirty="0" sz="2400" lang="en-US"/>
              <a:t>               The implementation of system is the objective of our project. The health concern play an important role in this project. This embedded vision-based application can be used in any working environment such as public place, station, corporate environment, streets, shopping malls, and examination centers, where accuracy and precision are highly desired to serve the </a:t>
            </a:r>
            <a:r>
              <a:rPr b="1" dirty="0" sz="2400" lang="en-US" err="1"/>
              <a:t>purposeIt</a:t>
            </a:r>
            <a:r>
              <a:rPr b="1" dirty="0" sz="2400" lang="en-US"/>
              <a:t> can be used in smart city innovation.</a:t>
            </a:r>
            <a:endParaRPr dirty="0" sz="240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8" name=""/>
        <p:cNvGrpSpPr/>
        <p:nvPr/>
      </p:nvGrpSpPr>
      <p:grpSpPr>
        <a:xfrm>
          <a:off x="0" y="0"/>
          <a:ext cx="0" cy="0"/>
          <a:chOff x="0" y="0"/>
          <a:chExt cx="0" cy="0"/>
        </a:xfrm>
      </p:grpSpPr>
      <p:sp>
        <p:nvSpPr>
          <p:cNvPr id="1048617" name="TextBox 2"/>
          <p:cNvSpPr txBox="1"/>
          <p:nvPr/>
        </p:nvSpPr>
        <p:spPr>
          <a:xfrm>
            <a:off x="285750" y="1103345"/>
            <a:ext cx="11620500" cy="5209540"/>
          </a:xfrm>
          <a:prstGeom prst="rect"/>
          <a:noFill/>
        </p:spPr>
        <p:txBody>
          <a:bodyPr rtlCol="0" wrap="square">
            <a:spAutoFit/>
          </a:bodyPr>
          <a:p>
            <a:pPr algn="ctr"/>
            <a:r>
              <a:rPr b="1" dirty="0" sz="5400" lang="en-US" u="none">
                <a:solidFill>
                  <a:srgbClr val="000000"/>
                </a:solidFill>
              </a:rPr>
              <a:t>Technology to be used</a:t>
            </a:r>
            <a:endParaRPr b="1" dirty="0" sz="2400" lang="en-US" u="none">
              <a:solidFill>
                <a:srgbClr val="000000"/>
              </a:solidFill>
            </a:endParaRPr>
          </a:p>
          <a:p>
            <a:endParaRPr b="1" dirty="0" sz="2400" lang="en-IN" u="none">
              <a:solidFill>
                <a:srgbClr val="000000"/>
              </a:solidFill>
            </a:endParaRPr>
          </a:p>
          <a:p>
            <a:r>
              <a:rPr b="1" dirty="0" sz="2000" lang="en-IN" u="none">
                <a:solidFill>
                  <a:srgbClr val="000000"/>
                </a:solidFill>
              </a:rPr>
              <a:t>1. Tensor Flow:</a:t>
            </a:r>
          </a:p>
          <a:p>
            <a:pPr indent="-285750" marL="285750">
              <a:buFont typeface="Courier New" panose="02070309020205020404" pitchFamily="49" charset="0"/>
              <a:buChar char="o"/>
            </a:pPr>
            <a:r>
              <a:rPr b="1" dirty="0" sz="2000" lang="en-US" u="none">
                <a:solidFill>
                  <a:srgbClr val="000000"/>
                </a:solidFill>
              </a:rPr>
              <a:t>Tensor Flow is a free and open-source software library for machine learning and artificial intelligence.</a:t>
            </a:r>
          </a:p>
          <a:p>
            <a:pPr indent="-285750" marL="285750">
              <a:buFont typeface="Courier New" panose="02070309020205020404" pitchFamily="49" charset="0"/>
              <a:buChar char="o"/>
            </a:pPr>
            <a:r>
              <a:rPr b="1" dirty="0" sz="2000" lang="en-US" u="none">
                <a:solidFill>
                  <a:srgbClr val="000000"/>
                </a:solidFill>
              </a:rPr>
              <a:t>It cam be used across of tasks but has a particular focus on training and interference of deep neural networks.</a:t>
            </a:r>
          </a:p>
          <a:p>
            <a:pPr indent="-285750" marL="285750">
              <a:buFont typeface="Courier New" panose="02070309020205020404" pitchFamily="49" charset="0"/>
              <a:buChar char="o"/>
            </a:pPr>
            <a:r>
              <a:rPr b="1" dirty="0" sz="2000" lang="en-US" u="none">
                <a:solidFill>
                  <a:srgbClr val="000000"/>
                </a:solidFill>
              </a:rPr>
              <a:t>In our project we are going to use it for the </a:t>
            </a:r>
            <a:r>
              <a:rPr b="1" dirty="0" sz="2000" lang="en-US" err="1" u="none">
                <a:solidFill>
                  <a:srgbClr val="000000"/>
                </a:solidFill>
              </a:rPr>
              <a:t>teaning</a:t>
            </a:r>
            <a:r>
              <a:rPr b="1" dirty="0" sz="2000" lang="en-US" u="none">
                <a:solidFill>
                  <a:srgbClr val="000000"/>
                </a:solidFill>
              </a:rPr>
              <a:t> of the data to our model.</a:t>
            </a:r>
          </a:p>
          <a:p>
            <a:pPr indent="-285750" marL="285750">
              <a:buFont typeface="Courier New" panose="02070309020205020404" pitchFamily="49" charset="0"/>
              <a:buChar char="o"/>
            </a:pPr>
            <a:r>
              <a:rPr b="1" dirty="0" sz="2000" lang="en-US" u="none">
                <a:solidFill>
                  <a:srgbClr val="000000"/>
                </a:solidFill>
              </a:rPr>
              <a:t>We are going to tannin our project how to detect with mask and without mask.</a:t>
            </a:r>
          </a:p>
          <a:p>
            <a:pPr indent="-285750" marL="285750">
              <a:buFont typeface="Courier New" panose="02070309020205020404" pitchFamily="49" charset="0"/>
              <a:buChar char="o"/>
            </a:pPr>
            <a:endParaRPr b="1" dirty="0" sz="2000" lang="en-US" u="none">
              <a:solidFill>
                <a:srgbClr val="000000"/>
              </a:solidFill>
            </a:endParaRPr>
          </a:p>
          <a:p>
            <a:r>
              <a:rPr b="1" dirty="0" sz="2000" lang="en-US" u="none">
                <a:solidFill>
                  <a:srgbClr val="000000"/>
                </a:solidFill>
              </a:rPr>
              <a:t>2. </a:t>
            </a:r>
            <a:r>
              <a:rPr b="1" dirty="0" sz="2000" lang="en-US" err="1" u="none">
                <a:solidFill>
                  <a:srgbClr val="000000"/>
                </a:solidFill>
              </a:rPr>
              <a:t>Keras</a:t>
            </a:r>
            <a:r>
              <a:rPr b="1" dirty="0" sz="2000" lang="en-US" u="none">
                <a:solidFill>
                  <a:srgbClr val="000000"/>
                </a:solidFill>
              </a:rPr>
              <a:t>:</a:t>
            </a:r>
          </a:p>
          <a:p>
            <a:pPr indent="-285750" marL="285750">
              <a:buFont typeface="Arial" panose="020B0604020202020204" pitchFamily="34" charset="0"/>
              <a:buChar char="•"/>
            </a:pPr>
            <a:r>
              <a:rPr b="1" dirty="0" sz="2000" lang="en-US" err="1" u="none">
                <a:solidFill>
                  <a:srgbClr val="000000"/>
                </a:solidFill>
              </a:rPr>
              <a:t>Keras</a:t>
            </a:r>
            <a:r>
              <a:rPr b="1" dirty="0" sz="2000" lang="en-US" u="none">
                <a:solidFill>
                  <a:srgbClr val="000000"/>
                </a:solidFill>
              </a:rPr>
              <a:t> is the most used deep learning framework.</a:t>
            </a:r>
          </a:p>
          <a:p>
            <a:pPr indent="-285750" marL="285750">
              <a:buFont typeface="Arial" panose="020B0604020202020204" pitchFamily="34" charset="0"/>
              <a:buChar char="•"/>
            </a:pPr>
            <a:r>
              <a:rPr b="1" dirty="0" sz="2000" lang="en-US" err="1" u="none">
                <a:solidFill>
                  <a:srgbClr val="000000"/>
                </a:solidFill>
              </a:rPr>
              <a:t>Keras</a:t>
            </a:r>
            <a:r>
              <a:rPr b="1" dirty="0" sz="2000" lang="en-US" u="none">
                <a:solidFill>
                  <a:srgbClr val="000000"/>
                </a:solidFill>
              </a:rPr>
              <a:t> is an open-source software library that provides a Python interface for artificial neural networks.</a:t>
            </a:r>
          </a:p>
          <a:p>
            <a:pPr indent="-285750" marL="285750">
              <a:buFont typeface="Arial" panose="020B0604020202020204" pitchFamily="34" charset="0"/>
              <a:buChar char="•"/>
            </a:pPr>
            <a:r>
              <a:rPr b="1" dirty="0" sz="2000" lang="en-US" err="1" u="none">
                <a:solidFill>
                  <a:srgbClr val="000000"/>
                </a:solidFill>
              </a:rPr>
              <a:t>Keras</a:t>
            </a:r>
            <a:r>
              <a:rPr b="1" dirty="0" sz="2000" lang="en-US" u="none">
                <a:solidFill>
                  <a:srgbClr val="000000"/>
                </a:solidFill>
              </a:rPr>
              <a:t> acts as an interface for the Tensor Flow library.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KAUSTUBH DHAKATE</dc:creator>
  <cp:lastModifiedBy>Madhurima Kumkar</cp:lastModifiedBy>
  <dcterms:created xsi:type="dcterms:W3CDTF">2022-01-21T14:09:44Z</dcterms:created>
  <dcterms:modified xsi:type="dcterms:W3CDTF">2022-04-23T18:47:02Z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170483fb4467459bb0726d428c6b3850</vt:lpwstr>
  </property>
</Properties>
</file>