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94" r:id="rId4"/>
    <p:sldId id="295" r:id="rId5"/>
    <p:sldId id="297" r:id="rId6"/>
    <p:sldId id="272" r:id="rId7"/>
    <p:sldId id="298" r:id="rId8"/>
    <p:sldId id="299" r:id="rId9"/>
    <p:sldId id="300" r:id="rId10"/>
    <p:sldId id="304" r:id="rId11"/>
    <p:sldId id="306" r:id="rId12"/>
    <p:sldId id="305" r:id="rId13"/>
    <p:sldId id="26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2"/>
    <a:srgbClr val="BED181"/>
    <a:srgbClr val="0CB692"/>
    <a:srgbClr val="375A52"/>
    <a:srgbClr val="76717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_组合 14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87838"/>
            <a:chOff x="6431420" y="-718796"/>
            <a:chExt cx="12192000" cy="688783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20" y="-703877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431420" y="-718796"/>
              <a:ext cx="12192000" cy="688783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F0DA-ED0A-4717-8BC2-0AC3825A0A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264D-7D23-4327-B93F-935CC6D943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3570515" y="1970314"/>
            <a:ext cx="5007428" cy="4316748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777453" y="3667859"/>
            <a:ext cx="2759746" cy="2379091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6241435" y="4266573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3425920" y="4188494"/>
            <a:ext cx="1462810" cy="1337820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9044306">
            <a:off x="7702701" y="4970516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2438400" y="1509485"/>
            <a:ext cx="5007428" cy="4316748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 67"/>
          <p:cNvSpPr/>
          <p:nvPr/>
        </p:nvSpPr>
        <p:spPr>
          <a:xfrm rot="10800000">
            <a:off x="9337419" y="0"/>
            <a:ext cx="2441304" cy="2104573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66"/>
          <p:cNvSpPr/>
          <p:nvPr/>
        </p:nvSpPr>
        <p:spPr>
          <a:xfrm rot="10800000">
            <a:off x="10178754" y="71202"/>
            <a:ext cx="2013353" cy="2165347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17"/>
          <p:cNvSpPr/>
          <p:nvPr>
            <p:custDataLst>
              <p:tags r:id="rId1"/>
            </p:custDataLst>
          </p:nvPr>
        </p:nvSpPr>
        <p:spPr>
          <a:xfrm>
            <a:off x="1261744" y="2767330"/>
            <a:ext cx="7494159" cy="17999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文本框 6"/>
          <p:cNvSpPr txBox="1"/>
          <p:nvPr>
            <p:custDataLst>
              <p:tags r:id="rId2"/>
            </p:custDataLst>
          </p:nvPr>
        </p:nvSpPr>
        <p:spPr>
          <a:xfrm>
            <a:off x="2129827" y="2734961"/>
            <a:ext cx="5863166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造字工房力黑（非商用）常规体" charset="0"/>
                <a:ea typeface="造字工房力黑（非商用）常规体" pitchFamily="2" charset="-122"/>
              </a:rPr>
              <a:t>信息安全课程设计</a:t>
            </a:r>
            <a:endParaRPr lang="zh-CN" altLang="en-US" sz="5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造字工房力黑（非商用）常规体" charset="0"/>
              <a:ea typeface="造字工房力黑（非商用）常规体" pitchFamily="2" charset="-122"/>
            </a:endParaRPr>
          </a:p>
        </p:txBody>
      </p:sp>
      <p:sp>
        <p:nvSpPr>
          <p:cNvPr id="32" name="PA_文本框 19"/>
          <p:cNvSpPr txBox="1"/>
          <p:nvPr>
            <p:custDataLst>
              <p:tags r:id="rId3"/>
            </p:custDataLst>
          </p:nvPr>
        </p:nvSpPr>
        <p:spPr>
          <a:xfrm>
            <a:off x="2129740" y="3855201"/>
            <a:ext cx="586316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造字工房力黑（非商用）常规体" pitchFamily="2" charset="-122"/>
                <a:ea typeface="造字工房力黑（非商用）常规体" pitchFamily="2" charset="-122"/>
              </a:rPr>
              <a:t>总结汇报</a:t>
            </a:r>
            <a:endParaRPr lang="zh-CN" altLang="en-US" sz="4800" b="1" spc="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3" name="PA_文本框 21"/>
          <p:cNvSpPr txBox="1"/>
          <p:nvPr>
            <p:custDataLst>
              <p:tags r:id="rId4"/>
            </p:custDataLst>
          </p:nvPr>
        </p:nvSpPr>
        <p:spPr>
          <a:xfrm>
            <a:off x="5292040" y="5740141"/>
            <a:ext cx="586316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spc="3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汇报人：梁超越</a:t>
            </a:r>
            <a:endParaRPr lang="zh-CN" altLang="en-US" sz="2400" spc="3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0"/>
            <a:ext cx="122891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4117883" y="2375545"/>
            <a:ext cx="4333875" cy="3872554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3796141" y="4074140"/>
            <a:ext cx="2388530" cy="2134282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7260123" y="4466002"/>
            <a:ext cx="370326" cy="33090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4444608" y="4487629"/>
            <a:ext cx="1266046" cy="1200158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9044306">
            <a:off x="8734338" y="5181589"/>
            <a:ext cx="370326" cy="33090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44306">
            <a:off x="9804984" y="4622721"/>
            <a:ext cx="147135" cy="13147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4836188">
            <a:off x="10873258" y="3418277"/>
            <a:ext cx="184245" cy="176035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3457088" y="2115152"/>
            <a:ext cx="4333875" cy="3872554"/>
          </a:xfrm>
          <a:prstGeom prst="triangl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任意多边形 67"/>
          <p:cNvSpPr/>
          <p:nvPr/>
        </p:nvSpPr>
        <p:spPr>
          <a:xfrm rot="10800000">
            <a:off x="9672453" y="0"/>
            <a:ext cx="2106269" cy="1638300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66"/>
          <p:cNvSpPr/>
          <p:nvPr/>
        </p:nvSpPr>
        <p:spPr>
          <a:xfrm rot="10800000">
            <a:off x="10455058" y="71201"/>
            <a:ext cx="1737048" cy="1685609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752487" y="272314"/>
            <a:ext cx="1222246" cy="950688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10065707" y="1533914"/>
            <a:ext cx="571120" cy="444228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11664001" y="1953679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10956302" y="2582852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911233" y="2071208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11210249" y="2203505"/>
            <a:ext cx="346278" cy="269342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9643806" y="1054522"/>
            <a:ext cx="198866" cy="154682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75734" y="2752931"/>
            <a:ext cx="175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谢谢观看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等腰三角形 11"/>
          <p:cNvSpPr/>
          <p:nvPr>
            <p:custDataLst>
              <p:tags r:id="rId1"/>
            </p:custDataLst>
          </p:nvPr>
        </p:nvSpPr>
        <p:spPr>
          <a:xfrm>
            <a:off x="9247940" y="116113"/>
            <a:ext cx="1672071" cy="1231287"/>
          </a:xfrm>
          <a:prstGeom prst="triangle">
            <a:avLst/>
          </a:prstGeom>
          <a:noFill/>
          <a:ln w="50800">
            <a:solidFill>
              <a:srgbClr val="01C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等腰三角形 12"/>
          <p:cNvSpPr/>
          <p:nvPr>
            <p:custDataLst>
              <p:tags r:id="rId2"/>
            </p:custDataLst>
          </p:nvPr>
        </p:nvSpPr>
        <p:spPr>
          <a:xfrm rot="1949788">
            <a:off x="11437494" y="4313322"/>
            <a:ext cx="1066800" cy="323850"/>
          </a:xfrm>
          <a:prstGeom prst="triangle">
            <a:avLst/>
          </a:prstGeom>
          <a:solidFill>
            <a:srgbClr val="5CB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等腰三角形 15"/>
          <p:cNvSpPr/>
          <p:nvPr>
            <p:custDataLst>
              <p:tags r:id="rId3"/>
            </p:custDataLst>
          </p:nvPr>
        </p:nvSpPr>
        <p:spPr>
          <a:xfrm rot="1949788">
            <a:off x="1578816" y="5330991"/>
            <a:ext cx="1066800" cy="323850"/>
          </a:xfrm>
          <a:prstGeom prst="triangle">
            <a:avLst/>
          </a:prstGeom>
          <a:solidFill>
            <a:srgbClr val="5CB5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等腰三角形 16"/>
          <p:cNvSpPr/>
          <p:nvPr>
            <p:custDataLst>
              <p:tags r:id="rId4"/>
            </p:custDataLst>
          </p:nvPr>
        </p:nvSpPr>
        <p:spPr>
          <a:xfrm rot="1949788">
            <a:off x="2819724" y="1990383"/>
            <a:ext cx="1066800" cy="1193938"/>
          </a:xfrm>
          <a:prstGeom prst="triangle">
            <a:avLst/>
          </a:prstGeom>
          <a:solidFill>
            <a:srgbClr val="01C29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等腰三角形 18"/>
          <p:cNvSpPr/>
          <p:nvPr>
            <p:custDataLst>
              <p:tags r:id="rId5"/>
            </p:custDataLst>
          </p:nvPr>
        </p:nvSpPr>
        <p:spPr>
          <a:xfrm rot="10800000">
            <a:off x="158547" y="119363"/>
            <a:ext cx="1623782" cy="1230444"/>
          </a:xfrm>
          <a:prstGeom prst="triangle">
            <a:avLst/>
          </a:prstGeom>
          <a:solidFill>
            <a:srgbClr val="01C293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等腰三角形 5"/>
          <p:cNvSpPr/>
          <p:nvPr>
            <p:custDataLst>
              <p:tags r:id="rId6"/>
            </p:custDataLst>
          </p:nvPr>
        </p:nvSpPr>
        <p:spPr>
          <a:xfrm rot="10800000">
            <a:off x="158547" y="-21104"/>
            <a:ext cx="1623782" cy="1230444"/>
          </a:xfrm>
          <a:prstGeom prst="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文本框 13"/>
          <p:cNvSpPr txBox="1"/>
          <p:nvPr>
            <p:custDataLst>
              <p:tags r:id="rId7"/>
            </p:custDataLst>
          </p:nvPr>
        </p:nvSpPr>
        <p:spPr>
          <a:xfrm>
            <a:off x="561310" y="225428"/>
            <a:ext cx="8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cxnSp>
        <p:nvCxnSpPr>
          <p:cNvPr id="10" name="PA_直接连接符 10"/>
          <p:cNvCxnSpPr/>
          <p:nvPr>
            <p:custDataLst>
              <p:tags r:id="rId8"/>
            </p:custDataLst>
          </p:nvPr>
        </p:nvCxnSpPr>
        <p:spPr>
          <a:xfrm>
            <a:off x="6916994" y="-93674"/>
            <a:ext cx="5275006" cy="571705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20"/>
          <p:cNvCxnSpPr/>
          <p:nvPr>
            <p:custDataLst>
              <p:tags r:id="rId9"/>
            </p:custDataLst>
          </p:nvPr>
        </p:nvCxnSpPr>
        <p:spPr>
          <a:xfrm>
            <a:off x="4427396" y="-93915"/>
            <a:ext cx="6096000" cy="6857999"/>
          </a:xfrm>
          <a:prstGeom prst="line">
            <a:avLst/>
          </a:prstGeom>
          <a:ln w="63500">
            <a:solidFill>
              <a:srgbClr val="EC457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4703655" y="3740970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86" y="2043258"/>
            <a:ext cx="6751163" cy="1852453"/>
          </a:xfrm>
          <a:prstGeom prst="rect">
            <a:avLst/>
          </a:prstGeom>
        </p:spPr>
      </p:pic>
      <p:sp>
        <p:nvSpPr>
          <p:cNvPr id="18" name="TextBox 23"/>
          <p:cNvSpPr txBox="1"/>
          <p:nvPr/>
        </p:nvSpPr>
        <p:spPr>
          <a:xfrm flipH="1">
            <a:off x="3680505" y="3005932"/>
            <a:ext cx="8446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01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639346" y="3104213"/>
            <a:ext cx="49808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5311775" y="3030855"/>
            <a:ext cx="4050030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小组选题与分工介绍</a:t>
            </a:r>
            <a:endParaRPr lang="zh-CN" altLang="en-US" sz="32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795" y="236855"/>
            <a:ext cx="147764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幼圆" panose="02010509060101010101" pitchFamily="49" charset="-122"/>
                <a:cs typeface="+mn-ea"/>
                <a:sym typeface="Agency FB" panose="020B0503020202020204" pitchFamily="34" charset="0"/>
              </a:rPr>
              <a:t>总体情况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1005" y="626745"/>
            <a:ext cx="243141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gency FB" panose="020B0503020202020204" pitchFamily="34" charset="0"/>
              </a:rPr>
              <a:t>The overall situation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  <a:ea typeface="幼圆" panose="02010509060101010101" pitchFamily="49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2745" y="2352675"/>
            <a:ext cx="2802255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 defTabSz="963930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幼圆" panose="02010509060101010101" pitchFamily="49" charset="-122"/>
                <a:cs typeface="+mn-ea"/>
              </a:rPr>
              <a:t>小组成员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3180" y="228600"/>
            <a:ext cx="7384415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 defTabSz="963930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幼圆" panose="02010509060101010101" pitchFamily="49" charset="-122"/>
                <a:cs typeface="+mn-ea"/>
              </a:rPr>
              <a:t>选题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355" y="3166745"/>
            <a:ext cx="2947035" cy="1630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组长：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梁超越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组员：鲁昊朗、陆君睿、时钰铎、杜鑫、叶逸风、何劲飞、刘奇、张靖宇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2545" y="814705"/>
            <a:ext cx="7385050" cy="398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选题三：互联网数字资产的自动发现和潜在安全缺陷识别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4065" y="2108835"/>
            <a:ext cx="6654165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 defTabSz="963930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幼圆" panose="02010509060101010101" pitchFamily="49" charset="-122"/>
                <a:cs typeface="+mn-ea"/>
              </a:rPr>
              <a:t>分工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85335" y="2903220"/>
            <a:ext cx="6652895" cy="378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前端样式设计：刘奇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接口设计、前后端对接：鲁昊朗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项目框架设计：陆君睿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端口应用服务扫描模块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(appScanner.py)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：张靖宇、时钰铎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在线主机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扫描模块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(hostScanner.py)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：梁超越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网络拓扑图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绘制模块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topoDrawer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：叶逸风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路由拓扑获取模块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(routeGetter.py)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：陆君睿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开放端口扫描模块(portScanner.py)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：何劲飞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web应用扫描模块(webScanner.py)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：梁超越、鲁昊朗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漏洞查询模块(vulFinder.py)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：杜鑫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Flask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框架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(server.py)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：鲁昊朗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等腰三角形 11"/>
          <p:cNvSpPr/>
          <p:nvPr>
            <p:custDataLst>
              <p:tags r:id="rId1"/>
            </p:custDataLst>
          </p:nvPr>
        </p:nvSpPr>
        <p:spPr>
          <a:xfrm>
            <a:off x="9247940" y="116113"/>
            <a:ext cx="1672071" cy="1231287"/>
          </a:xfrm>
          <a:prstGeom prst="triangle">
            <a:avLst/>
          </a:prstGeom>
          <a:noFill/>
          <a:ln w="50800">
            <a:solidFill>
              <a:srgbClr val="01C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等腰三角形 12"/>
          <p:cNvSpPr/>
          <p:nvPr>
            <p:custDataLst>
              <p:tags r:id="rId2"/>
            </p:custDataLst>
          </p:nvPr>
        </p:nvSpPr>
        <p:spPr>
          <a:xfrm rot="1949788">
            <a:off x="11437494" y="4313322"/>
            <a:ext cx="1066800" cy="323850"/>
          </a:xfrm>
          <a:prstGeom prst="triangle">
            <a:avLst/>
          </a:prstGeom>
          <a:solidFill>
            <a:srgbClr val="5CB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等腰三角形 15"/>
          <p:cNvSpPr/>
          <p:nvPr>
            <p:custDataLst>
              <p:tags r:id="rId3"/>
            </p:custDataLst>
          </p:nvPr>
        </p:nvSpPr>
        <p:spPr>
          <a:xfrm rot="1949788">
            <a:off x="1578816" y="5330991"/>
            <a:ext cx="1066800" cy="323850"/>
          </a:xfrm>
          <a:prstGeom prst="triangle">
            <a:avLst/>
          </a:prstGeom>
          <a:solidFill>
            <a:srgbClr val="5CB5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等腰三角形 16"/>
          <p:cNvSpPr/>
          <p:nvPr>
            <p:custDataLst>
              <p:tags r:id="rId4"/>
            </p:custDataLst>
          </p:nvPr>
        </p:nvSpPr>
        <p:spPr>
          <a:xfrm rot="1949788">
            <a:off x="2819724" y="1990383"/>
            <a:ext cx="1066800" cy="1193938"/>
          </a:xfrm>
          <a:prstGeom prst="triangle">
            <a:avLst/>
          </a:prstGeom>
          <a:solidFill>
            <a:srgbClr val="01C29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等腰三角形 18"/>
          <p:cNvSpPr/>
          <p:nvPr>
            <p:custDataLst>
              <p:tags r:id="rId5"/>
            </p:custDataLst>
          </p:nvPr>
        </p:nvSpPr>
        <p:spPr>
          <a:xfrm rot="10800000">
            <a:off x="158547" y="119363"/>
            <a:ext cx="1623782" cy="1230444"/>
          </a:xfrm>
          <a:prstGeom prst="triangle">
            <a:avLst/>
          </a:prstGeom>
          <a:solidFill>
            <a:srgbClr val="01C293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等腰三角形 5"/>
          <p:cNvSpPr/>
          <p:nvPr>
            <p:custDataLst>
              <p:tags r:id="rId6"/>
            </p:custDataLst>
          </p:nvPr>
        </p:nvSpPr>
        <p:spPr>
          <a:xfrm rot="10800000">
            <a:off x="158547" y="-21104"/>
            <a:ext cx="1623782" cy="1230444"/>
          </a:xfrm>
          <a:prstGeom prst="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文本框 13"/>
          <p:cNvSpPr txBox="1"/>
          <p:nvPr>
            <p:custDataLst>
              <p:tags r:id="rId7"/>
            </p:custDataLst>
          </p:nvPr>
        </p:nvSpPr>
        <p:spPr>
          <a:xfrm>
            <a:off x="561310" y="225428"/>
            <a:ext cx="8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cxnSp>
        <p:nvCxnSpPr>
          <p:cNvPr id="10" name="PA_直接连接符 10"/>
          <p:cNvCxnSpPr/>
          <p:nvPr>
            <p:custDataLst>
              <p:tags r:id="rId8"/>
            </p:custDataLst>
          </p:nvPr>
        </p:nvCxnSpPr>
        <p:spPr>
          <a:xfrm>
            <a:off x="6916994" y="-93674"/>
            <a:ext cx="5275006" cy="571705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20"/>
          <p:cNvCxnSpPr/>
          <p:nvPr>
            <p:custDataLst>
              <p:tags r:id="rId9"/>
            </p:custDataLst>
          </p:nvPr>
        </p:nvCxnSpPr>
        <p:spPr>
          <a:xfrm>
            <a:off x="4427396" y="-93915"/>
            <a:ext cx="6096000" cy="6857999"/>
          </a:xfrm>
          <a:prstGeom prst="line">
            <a:avLst/>
          </a:prstGeom>
          <a:ln w="63500">
            <a:solidFill>
              <a:srgbClr val="EC457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4703655" y="3740970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86" y="2043258"/>
            <a:ext cx="6751163" cy="1852453"/>
          </a:xfrm>
          <a:prstGeom prst="rect">
            <a:avLst/>
          </a:prstGeom>
        </p:spPr>
      </p:pic>
      <p:sp>
        <p:nvSpPr>
          <p:cNvPr id="18" name="TextBox 23"/>
          <p:cNvSpPr txBox="1"/>
          <p:nvPr/>
        </p:nvSpPr>
        <p:spPr>
          <a:xfrm flipH="1">
            <a:off x="3680505" y="3005932"/>
            <a:ext cx="8446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02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639346" y="3104213"/>
            <a:ext cx="49808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5200015" y="3040380"/>
            <a:ext cx="415734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项目框架与核心算法</a:t>
            </a: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介绍</a:t>
            </a:r>
            <a:endParaRPr lang="zh-CN" altLang="en-US" sz="28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9506" y="3033622"/>
            <a:ext cx="2110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36940"/>
            <a:ext cx="3352800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+mn-ea"/>
                <a:sym typeface="Agency FB" panose="020B0503020202020204" pitchFamily="34" charset="0"/>
              </a:rPr>
              <a:t>系统总体框架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9565" y="913765"/>
            <a:ext cx="46609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gency FB" panose="020B0503020202020204" pitchFamily="34" charset="0"/>
              </a:rPr>
              <a:t>Overall system framework 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855" y="563880"/>
            <a:ext cx="7943215" cy="6137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510" y="1906905"/>
            <a:ext cx="40303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	</a:t>
            </a:r>
            <a:r>
              <a:rPr lang="zh-CN" altLang="en-US" sz="2400"/>
              <a:t>整体项目设计上，我们使用了分模块开发的方式。这样既可以保障项目的解耦合，也可以方便开发。项目开发之前事先制定好接口，每个开发者只需按要求实现自己的接口即可，最后由后端进行调用，通过前端进行展示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9506" y="3033622"/>
            <a:ext cx="2110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36940"/>
            <a:ext cx="3352800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+mn-ea"/>
                <a:sym typeface="Agency FB" panose="020B0503020202020204" pitchFamily="34" charset="0"/>
              </a:rPr>
              <a:t>系统处理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+mn-ea"/>
                <a:sym typeface="Agency FB" panose="020B0503020202020204" pitchFamily="34" charset="0"/>
              </a:rPr>
              <a:t>流程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9565" y="913765"/>
            <a:ext cx="46609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gency FB" panose="020B0503020202020204" pitchFamily="34" charset="0"/>
              </a:rPr>
              <a:t>System Processing flow 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85" y="118110"/>
            <a:ext cx="6149975" cy="6739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6410" y="2334895"/>
            <a:ext cx="4504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	</a:t>
            </a:r>
            <a:r>
              <a:rPr lang="zh-CN" altLang="en-US" sz="3600"/>
              <a:t>系统处理流程经过细心设计和反复优化，通过并行流程，提高程序运行速度。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9506" y="3033622"/>
            <a:ext cx="2110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36940"/>
            <a:ext cx="3352800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+mn-ea"/>
                <a:sym typeface="Agency FB" panose="020B0503020202020204" pitchFamily="34" charset="0"/>
              </a:rPr>
              <a:t>模块调用流程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5425" y="906780"/>
            <a:ext cx="60045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uFillTx/>
                <a:latin typeface="Agency FB" panose="020B0503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gency FB" panose="020B0503020202020204" pitchFamily="34" charset="0"/>
              </a:rPr>
              <a:t> module invocation process 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uFillTx/>
              <a:latin typeface="Agency FB" panose="020B0503020202020204" pitchFamily="34" charset="0"/>
              <a:ea typeface="幼圆" panose="02010509060101010101" pitchFamily="49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575" y="942340"/>
            <a:ext cx="6370320" cy="49739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57530" y="2398395"/>
            <a:ext cx="44526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	</a:t>
            </a:r>
            <a:r>
              <a:rPr lang="zh-CN" altLang="en-US" sz="3200"/>
              <a:t>模块独立解耦合，方便调试与测试。按照需要进行调用，提高项目运行效率。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等腰三角形 11"/>
          <p:cNvSpPr/>
          <p:nvPr>
            <p:custDataLst>
              <p:tags r:id="rId1"/>
            </p:custDataLst>
          </p:nvPr>
        </p:nvSpPr>
        <p:spPr>
          <a:xfrm>
            <a:off x="9247940" y="116113"/>
            <a:ext cx="1672071" cy="1231287"/>
          </a:xfrm>
          <a:prstGeom prst="triangle">
            <a:avLst/>
          </a:prstGeom>
          <a:noFill/>
          <a:ln w="50800">
            <a:solidFill>
              <a:srgbClr val="01C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等腰三角形 12"/>
          <p:cNvSpPr/>
          <p:nvPr>
            <p:custDataLst>
              <p:tags r:id="rId2"/>
            </p:custDataLst>
          </p:nvPr>
        </p:nvSpPr>
        <p:spPr>
          <a:xfrm rot="1949788">
            <a:off x="11437494" y="4313322"/>
            <a:ext cx="1066800" cy="323850"/>
          </a:xfrm>
          <a:prstGeom prst="triangle">
            <a:avLst/>
          </a:prstGeom>
          <a:solidFill>
            <a:srgbClr val="5CB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等腰三角形 15"/>
          <p:cNvSpPr/>
          <p:nvPr>
            <p:custDataLst>
              <p:tags r:id="rId3"/>
            </p:custDataLst>
          </p:nvPr>
        </p:nvSpPr>
        <p:spPr>
          <a:xfrm rot="1949788">
            <a:off x="1578816" y="5330991"/>
            <a:ext cx="1066800" cy="323850"/>
          </a:xfrm>
          <a:prstGeom prst="triangle">
            <a:avLst/>
          </a:prstGeom>
          <a:solidFill>
            <a:srgbClr val="5CB5A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等腰三角形 16"/>
          <p:cNvSpPr/>
          <p:nvPr>
            <p:custDataLst>
              <p:tags r:id="rId4"/>
            </p:custDataLst>
          </p:nvPr>
        </p:nvSpPr>
        <p:spPr>
          <a:xfrm rot="1949788">
            <a:off x="2819724" y="1990383"/>
            <a:ext cx="1066800" cy="1193938"/>
          </a:xfrm>
          <a:prstGeom prst="triangle">
            <a:avLst/>
          </a:prstGeom>
          <a:solidFill>
            <a:srgbClr val="01C29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等腰三角形 18"/>
          <p:cNvSpPr/>
          <p:nvPr>
            <p:custDataLst>
              <p:tags r:id="rId5"/>
            </p:custDataLst>
          </p:nvPr>
        </p:nvSpPr>
        <p:spPr>
          <a:xfrm rot="10800000">
            <a:off x="158547" y="119363"/>
            <a:ext cx="1623782" cy="1230444"/>
          </a:xfrm>
          <a:prstGeom prst="triangle">
            <a:avLst/>
          </a:prstGeom>
          <a:solidFill>
            <a:srgbClr val="01C293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等腰三角形 5"/>
          <p:cNvSpPr/>
          <p:nvPr>
            <p:custDataLst>
              <p:tags r:id="rId6"/>
            </p:custDataLst>
          </p:nvPr>
        </p:nvSpPr>
        <p:spPr>
          <a:xfrm rot="10800000">
            <a:off x="158547" y="-21104"/>
            <a:ext cx="1623782" cy="1230444"/>
          </a:xfrm>
          <a:prstGeom prst="triangl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文本框 13"/>
          <p:cNvSpPr txBox="1"/>
          <p:nvPr>
            <p:custDataLst>
              <p:tags r:id="rId7"/>
            </p:custDataLst>
          </p:nvPr>
        </p:nvSpPr>
        <p:spPr>
          <a:xfrm>
            <a:off x="561310" y="225428"/>
            <a:ext cx="84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cxnSp>
        <p:nvCxnSpPr>
          <p:cNvPr id="10" name="PA_直接连接符 10"/>
          <p:cNvCxnSpPr/>
          <p:nvPr>
            <p:custDataLst>
              <p:tags r:id="rId8"/>
            </p:custDataLst>
          </p:nvPr>
        </p:nvCxnSpPr>
        <p:spPr>
          <a:xfrm>
            <a:off x="6916994" y="-93674"/>
            <a:ext cx="5275006" cy="571705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20"/>
          <p:cNvCxnSpPr/>
          <p:nvPr>
            <p:custDataLst>
              <p:tags r:id="rId9"/>
            </p:custDataLst>
          </p:nvPr>
        </p:nvCxnSpPr>
        <p:spPr>
          <a:xfrm>
            <a:off x="4427396" y="-93915"/>
            <a:ext cx="6096000" cy="6857999"/>
          </a:xfrm>
          <a:prstGeom prst="line">
            <a:avLst/>
          </a:prstGeom>
          <a:ln w="63500">
            <a:solidFill>
              <a:srgbClr val="EC457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4703655" y="3740970"/>
            <a:ext cx="4790066" cy="2170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75000"/>
                  <a:lumOff val="25000"/>
                  <a:alpha val="83000"/>
                </a:sysClr>
              </a:gs>
              <a:gs pos="76000">
                <a:srgbClr val="EEECE1">
                  <a:alpha val="0"/>
                </a:srgbClr>
              </a:gs>
            </a:gsLst>
            <a:lin ang="2700000" scaled="1"/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86" y="2043258"/>
            <a:ext cx="6751163" cy="1852453"/>
          </a:xfrm>
          <a:prstGeom prst="rect">
            <a:avLst/>
          </a:prstGeom>
        </p:spPr>
      </p:pic>
      <p:sp>
        <p:nvSpPr>
          <p:cNvPr id="18" name="TextBox 23"/>
          <p:cNvSpPr txBox="1"/>
          <p:nvPr/>
        </p:nvSpPr>
        <p:spPr>
          <a:xfrm flipH="1">
            <a:off x="3680505" y="3005932"/>
            <a:ext cx="8446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3600" dirty="0">
                <a:solidFill>
                  <a:sysClr val="window" lastClr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03</a:t>
            </a:r>
            <a:endParaRPr lang="zh-CN" altLang="en-US" sz="3600" dirty="0">
              <a:solidFill>
                <a:sysClr val="window" lastClr="FFFFFF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4639346" y="3104213"/>
            <a:ext cx="49808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 </a:t>
            </a:r>
            <a:endParaRPr lang="en-US" altLang="zh-CN" sz="1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TextBox 25"/>
          <p:cNvSpPr txBox="1"/>
          <p:nvPr/>
        </p:nvSpPr>
        <p:spPr>
          <a:xfrm>
            <a:off x="5716905" y="2932430"/>
            <a:ext cx="365506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4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项目成果</a:t>
            </a:r>
            <a:r>
              <a:rPr lang="zh-CN" altLang="en-US" sz="24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展示</a:t>
            </a:r>
            <a:endParaRPr lang="zh-CN" altLang="en-US" sz="240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219200" y="-495300"/>
            <a:ext cx="14630400" cy="784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0115" cy="6936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KSO_WPP_MARK_KEY" val="0c70e69d-6c5d-4685-ae0f-46ef885e47cd"/>
  <p:tag name="COMMONDATA" val="eyJjb3VudCI6MTgsImhkaWQiOiI4MmRjYzJiMGU4ZTY5ZDI4NTVhYTYyYmQ4YjZhZTc4NSIsInVzZXJDb3VudCI6MTd9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造字工房力黑（非商用）常规体</vt:lpstr>
      <vt:lpstr>黑体</vt:lpstr>
      <vt:lpstr>造字工房力黑（非商用）常规体</vt:lpstr>
      <vt:lpstr>微软雅黑</vt:lpstr>
      <vt:lpstr>Agency FB</vt:lpstr>
      <vt:lpstr>Arial Rounded MT Bold</vt:lpstr>
      <vt:lpstr>Times New Roman</vt:lpstr>
      <vt:lpstr>幼圆</vt:lpstr>
      <vt:lpstr>等线</vt:lpstr>
      <vt:lpstr>等线 Light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LCY</cp:lastModifiedBy>
  <cp:revision>29</cp:revision>
  <dcterms:created xsi:type="dcterms:W3CDTF">2020-03-04T08:27:00Z</dcterms:created>
  <dcterms:modified xsi:type="dcterms:W3CDTF">2022-09-01T18:33:35Z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B8A00AE6FF1B4A08AF91DFB8D77B5024</vt:lpwstr>
  </property>
  <property fmtid="{D5CDD505-2E9C-101B-9397-08002B2CF9AE}" pid="3" name="KSOProductBuildVer">
    <vt:lpwstr>2052-11.1.0.12313</vt:lpwstr>
  </property>
  <property fmtid="{D5CDD505-2E9C-101B-9397-08002B2CF9AE}" pid="4" name="KSOTemplateUUID">
    <vt:lpwstr>v1.0_mb_iVVBXZyceGof2ZpqjrKM7w==</vt:lpwstr>
  </property>
</Properties>
</file>