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81" r:id="rId2"/>
    <p:sldId id="282" r:id="rId3"/>
    <p:sldId id="283" r:id="rId4"/>
    <p:sldId id="284" r:id="rId5"/>
    <p:sldId id="285" r:id="rId6"/>
    <p:sldId id="286" r:id="rId7"/>
    <p:sldId id="302" r:id="rId8"/>
    <p:sldId id="299" r:id="rId9"/>
    <p:sldId id="300" r:id="rId10"/>
    <p:sldId id="301" r:id="rId11"/>
    <p:sldId id="288" r:id="rId12"/>
    <p:sldId id="289" r:id="rId13"/>
    <p:sldId id="290" r:id="rId14"/>
    <p:sldId id="291" r:id="rId15"/>
    <p:sldId id="292" r:id="rId16"/>
    <p:sldId id="293" r:id="rId17"/>
    <p:sldId id="294" r:id="rId18"/>
    <p:sldId id="303" r:id="rId19"/>
    <p:sldId id="295" r:id="rId20"/>
    <p:sldId id="297" r:id="rId21"/>
    <p:sldId id="257" r:id="rId22"/>
    <p:sldId id="25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48"/>
    <p:restoredTop sz="94643"/>
  </p:normalViewPr>
  <p:slideViewPr>
    <p:cSldViewPr>
      <p:cViewPr>
        <p:scale>
          <a:sx n="125" d="100"/>
          <a:sy n="125" d="100"/>
        </p:scale>
        <p:origin x="-108" y="17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localhost\Users\arnold\Documents\CSUF\CSci164_AI_S16\JR_Presentation\chart0.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openxmlformats.org/officeDocument/2006/relationships/chartUserShapes" Target="../drawings/drawing1.xml"/><Relationship Id="rId1" Type="http://schemas.openxmlformats.org/officeDocument/2006/relationships/oleObject" Target="file:///\\localhost\Users\arnold\Documents\CSUF\CSci164_AI_S16\JR_Presentation\chart1.xlsx" TargetMode="External"/><Relationship Id="rId4"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oleObject" Target="file:///\\localhost\Users\arnold\Documents\CSUF\CSci164_AI_S16\JR_Presentation\chart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Number of Goals Made by Each Team in the Bench Mark Game</a:t>
            </a: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Red Team</c:v>
                </c:pt>
              </c:strCache>
            </c:strRef>
          </c:tx>
          <c:spPr>
            <a:solidFill>
              <a:srgbClr val="FF0000"/>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val>
            <c:numRef>
              <c:f>Sheet1!$B$2</c:f>
              <c:numCache>
                <c:formatCode>General</c:formatCode>
                <c:ptCount val="1"/>
                <c:pt idx="0">
                  <c:v>4454</c:v>
                </c:pt>
              </c:numCache>
            </c:numRef>
          </c:val>
        </c:ser>
        <c:ser>
          <c:idx val="1"/>
          <c:order val="1"/>
          <c:tx>
            <c:strRef>
              <c:f>Sheet1!$C$1</c:f>
              <c:strCache>
                <c:ptCount val="1"/>
                <c:pt idx="0">
                  <c:v>Blue Team</c:v>
                </c:pt>
              </c:strCache>
            </c:strRef>
          </c:tx>
          <c:spPr>
            <a:solidFill>
              <a:srgbClr val="0070C0"/>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val>
            <c:numRef>
              <c:f>Sheet1!$C$2</c:f>
              <c:numCache>
                <c:formatCode>General</c:formatCode>
                <c:ptCount val="1"/>
                <c:pt idx="0">
                  <c:v>15546</c:v>
                </c:pt>
              </c:numCache>
            </c:numRef>
          </c:val>
        </c:ser>
        <c:dLbls>
          <c:dLblPos val="inEnd"/>
          <c:showLegendKey val="0"/>
          <c:showVal val="1"/>
          <c:showCatName val="0"/>
          <c:showSerName val="0"/>
          <c:showPercent val="0"/>
          <c:showBubbleSize val="0"/>
        </c:dLbls>
        <c:gapWidth val="65"/>
        <c:axId val="96745344"/>
        <c:axId val="96759808"/>
      </c:barChart>
      <c:catAx>
        <c:axId val="96745344"/>
        <c:scaling>
          <c:orientation val="minMax"/>
        </c:scaling>
        <c:delete val="1"/>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Bench</a:t>
                </a:r>
                <a:r>
                  <a:rPr lang="en-US" baseline="0"/>
                  <a:t> Mark</a:t>
                </a:r>
                <a:endParaRPr lang="en-US"/>
              </a:p>
            </c:rich>
          </c:tx>
          <c:layout/>
          <c:overlay val="0"/>
          <c:spPr>
            <a:noFill/>
            <a:ln>
              <a:noFill/>
            </a:ln>
            <a:effectLst/>
          </c:spPr>
        </c:title>
        <c:majorTickMark val="none"/>
        <c:minorTickMark val="none"/>
        <c:tickLblPos val="nextTo"/>
        <c:crossAx val="96759808"/>
        <c:crosses val="autoZero"/>
        <c:auto val="0"/>
        <c:lblAlgn val="ctr"/>
        <c:lblOffset val="100"/>
        <c:noMultiLvlLbl val="0"/>
      </c:catAx>
      <c:valAx>
        <c:axId val="9675980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96745344"/>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Number of Goals Made by Each Team in Each</a:t>
            </a:r>
            <a:r>
              <a:rPr lang="en-US" baseline="0"/>
              <a:t> of Two Scenarios</a:t>
            </a:r>
            <a:endParaRPr lang="en-US"/>
          </a:p>
        </c:rich>
      </c:tx>
      <c:layout/>
      <c:overlay val="0"/>
      <c:spPr>
        <a:noFill/>
        <a:ln>
          <a:noFill/>
        </a:ln>
        <a:effectLst/>
      </c:spPr>
    </c:title>
    <c:autoTitleDeleted val="0"/>
    <c:plotArea>
      <c:layout/>
      <c:barChart>
        <c:barDir val="col"/>
        <c:grouping val="clustered"/>
        <c:varyColors val="0"/>
        <c:ser>
          <c:idx val="0"/>
          <c:order val="0"/>
          <c:tx>
            <c:strRef>
              <c:f>Sheet1!$A$1</c:f>
              <c:strCache>
                <c:ptCount val="1"/>
                <c:pt idx="0">
                  <c:v>Red Team</c:v>
                </c:pt>
              </c:strCache>
            </c:strRef>
          </c:tx>
          <c:spPr>
            <a:solidFill>
              <a:srgbClr val="FF0000"/>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val>
            <c:numRef>
              <c:f>Sheet1!$A$2:$A$4</c:f>
              <c:numCache>
                <c:formatCode>General</c:formatCode>
                <c:ptCount val="3"/>
                <c:pt idx="0">
                  <c:v>4454</c:v>
                </c:pt>
                <c:pt idx="1">
                  <c:v>9118</c:v>
                </c:pt>
                <c:pt idx="2">
                  <c:v>14128</c:v>
                </c:pt>
              </c:numCache>
            </c:numRef>
          </c:val>
        </c:ser>
        <c:ser>
          <c:idx val="1"/>
          <c:order val="1"/>
          <c:tx>
            <c:strRef>
              <c:f>Sheet1!$B$1</c:f>
              <c:strCache>
                <c:ptCount val="1"/>
                <c:pt idx="0">
                  <c:v>Blue Team</c:v>
                </c:pt>
              </c:strCache>
            </c:strRef>
          </c:tx>
          <c:spPr>
            <a:solidFill>
              <a:srgbClr val="0070C0"/>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val>
            <c:numRef>
              <c:f>Sheet1!$B$2:$B$4</c:f>
              <c:numCache>
                <c:formatCode>General</c:formatCode>
                <c:ptCount val="3"/>
                <c:pt idx="0">
                  <c:v>15546</c:v>
                </c:pt>
                <c:pt idx="1">
                  <c:v>10882</c:v>
                </c:pt>
                <c:pt idx="2">
                  <c:v>5872</c:v>
                </c:pt>
              </c:numCache>
            </c:numRef>
          </c:val>
        </c:ser>
        <c:dLbls>
          <c:dLblPos val="inEnd"/>
          <c:showLegendKey val="0"/>
          <c:showVal val="1"/>
          <c:showCatName val="0"/>
          <c:showSerName val="0"/>
          <c:showPercent val="0"/>
          <c:showBubbleSize val="0"/>
        </c:dLbls>
        <c:gapWidth val="65"/>
        <c:axId val="96803072"/>
        <c:axId val="96809344"/>
      </c:barChart>
      <c:catAx>
        <c:axId val="96803072"/>
        <c:scaling>
          <c:orientation val="minMax"/>
        </c:scaling>
        <c:delete val="1"/>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dirty="0" smtClean="0"/>
                  <a:t>Bench</a:t>
                </a:r>
                <a:r>
                  <a:rPr lang="en-US" baseline="0" dirty="0" smtClean="0"/>
                  <a:t> </a:t>
                </a:r>
                <a:r>
                  <a:rPr lang="en-US" baseline="0" smtClean="0"/>
                  <a:t>Mark                                1                                         </a:t>
                </a:r>
                <a:r>
                  <a:rPr lang="en-US" baseline="0" dirty="0" smtClean="0"/>
                  <a:t>2        </a:t>
                </a:r>
                <a:endParaRPr lang="en-US" dirty="0"/>
              </a:p>
            </c:rich>
          </c:tx>
          <c:layout>
            <c:manualLayout>
              <c:xMode val="edge"/>
              <c:yMode val="edge"/>
              <c:x val="0.11844444444444401"/>
              <c:y val="0.77333479148439799"/>
            </c:manualLayout>
          </c:layout>
          <c:overlay val="0"/>
          <c:spPr>
            <a:noFill/>
            <a:ln>
              <a:noFill/>
            </a:ln>
            <a:effectLst/>
          </c:spPr>
        </c:title>
        <c:numFmt formatCode="@" sourceLinked="0"/>
        <c:majorTickMark val="none"/>
        <c:minorTickMark val="none"/>
        <c:tickLblPos val="nextTo"/>
        <c:crossAx val="96809344"/>
        <c:crosses val="autoZero"/>
        <c:auto val="0"/>
        <c:lblAlgn val="ctr"/>
        <c:lblOffset val="100"/>
        <c:noMultiLvlLbl val="0"/>
      </c:catAx>
      <c:valAx>
        <c:axId val="9680934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96803072"/>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Number of Goals Made by Each Team in Each</a:t>
            </a:r>
            <a:r>
              <a:rPr lang="en-US" baseline="0"/>
              <a:t> of Three Scenarios</a:t>
            </a:r>
            <a:endParaRPr lang="en-US"/>
          </a:p>
        </c:rich>
      </c:tx>
      <c:layout/>
      <c:overlay val="0"/>
      <c:spPr>
        <a:noFill/>
        <a:ln>
          <a:noFill/>
        </a:ln>
        <a:effectLst/>
      </c:spPr>
    </c:title>
    <c:autoTitleDeleted val="0"/>
    <c:plotArea>
      <c:layout/>
      <c:barChart>
        <c:barDir val="col"/>
        <c:grouping val="clustered"/>
        <c:varyColors val="0"/>
        <c:ser>
          <c:idx val="0"/>
          <c:order val="0"/>
          <c:tx>
            <c:strRef>
              <c:f>Sheet1!$A$1</c:f>
              <c:strCache>
                <c:ptCount val="1"/>
                <c:pt idx="0">
                  <c:v>Red Team</c:v>
                </c:pt>
              </c:strCache>
            </c:strRef>
          </c:tx>
          <c:spPr>
            <a:solidFill>
              <a:srgbClr val="FF0000"/>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val>
            <c:numRef>
              <c:f>Sheet1!$A$2:$A$5</c:f>
              <c:numCache>
                <c:formatCode>General</c:formatCode>
                <c:ptCount val="4"/>
                <c:pt idx="0">
                  <c:v>4454</c:v>
                </c:pt>
                <c:pt idx="1">
                  <c:v>11437</c:v>
                </c:pt>
                <c:pt idx="2">
                  <c:v>9241</c:v>
                </c:pt>
                <c:pt idx="3">
                  <c:v>5371</c:v>
                </c:pt>
              </c:numCache>
            </c:numRef>
          </c:val>
        </c:ser>
        <c:ser>
          <c:idx val="1"/>
          <c:order val="1"/>
          <c:tx>
            <c:strRef>
              <c:f>Sheet1!$B$1</c:f>
              <c:strCache>
                <c:ptCount val="1"/>
                <c:pt idx="0">
                  <c:v>Blue Team</c:v>
                </c:pt>
              </c:strCache>
            </c:strRef>
          </c:tx>
          <c:spPr>
            <a:solidFill>
              <a:srgbClr val="0070C0"/>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val>
            <c:numRef>
              <c:f>Sheet1!$B$2:$B$5</c:f>
              <c:numCache>
                <c:formatCode>General</c:formatCode>
                <c:ptCount val="4"/>
                <c:pt idx="0">
                  <c:v>15546</c:v>
                </c:pt>
                <c:pt idx="1">
                  <c:v>8563</c:v>
                </c:pt>
                <c:pt idx="2">
                  <c:v>10759</c:v>
                </c:pt>
                <c:pt idx="3">
                  <c:v>14629</c:v>
                </c:pt>
              </c:numCache>
            </c:numRef>
          </c:val>
        </c:ser>
        <c:dLbls>
          <c:dLblPos val="inEnd"/>
          <c:showLegendKey val="0"/>
          <c:showVal val="1"/>
          <c:showCatName val="0"/>
          <c:showSerName val="0"/>
          <c:showPercent val="0"/>
          <c:showBubbleSize val="0"/>
        </c:dLbls>
        <c:gapWidth val="65"/>
        <c:axId val="97917952"/>
        <c:axId val="97940608"/>
      </c:barChart>
      <c:catAx>
        <c:axId val="97917952"/>
        <c:scaling>
          <c:orientation val="minMax"/>
        </c:scaling>
        <c:delete val="1"/>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dirty="0" smtClean="0"/>
                  <a:t>Bench Mark                    1                                2</a:t>
                </a:r>
                <a:r>
                  <a:rPr lang="en-US" baseline="0" dirty="0" smtClean="0"/>
                  <a:t>                                3</a:t>
                </a:r>
                <a:endParaRPr lang="en-US" dirty="0"/>
              </a:p>
            </c:rich>
          </c:tx>
          <c:layout>
            <c:manualLayout>
              <c:xMode val="edge"/>
              <c:yMode val="edge"/>
              <c:x val="8.1555555555555506E-2"/>
              <c:y val="0.75018664333624996"/>
            </c:manualLayout>
          </c:layout>
          <c:overlay val="0"/>
          <c:spPr>
            <a:noFill/>
            <a:ln>
              <a:noFill/>
            </a:ln>
            <a:effectLst/>
          </c:spPr>
        </c:title>
        <c:majorTickMark val="none"/>
        <c:minorTickMark val="none"/>
        <c:tickLblPos val="nextTo"/>
        <c:crossAx val="97940608"/>
        <c:crosses val="autoZero"/>
        <c:auto val="0"/>
        <c:lblAlgn val="ctr"/>
        <c:lblOffset val="100"/>
        <c:noMultiLvlLbl val="0"/>
      </c:catAx>
      <c:valAx>
        <c:axId val="9794060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97917952"/>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0.07778</cdr:x>
      <cdr:y>0.66667</cdr:y>
    </cdr:from>
    <cdr:to>
      <cdr:x>0.92361</cdr:x>
      <cdr:y>1</cdr:y>
    </cdr:to>
    <cdr:sp macro="" textlink="">
      <cdr:nvSpPr>
        <cdr:cNvPr id="2" name="TextBox 1"/>
        <cdr:cNvSpPr txBox="1"/>
      </cdr:nvSpPr>
      <cdr:spPr>
        <a:xfrm xmlns:a="http://schemas.openxmlformats.org/drawingml/2006/main">
          <a:off x="355600" y="1828800"/>
          <a:ext cx="386715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9E521-E7C7-4723-B67F-E5CA10BF7875}" type="datetimeFigureOut">
              <a:rPr lang="en-US" smtClean="0"/>
              <a:t>5/7/2016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3FE4B4-22CA-4D7C-9A2F-02D98BF737AE}" type="slidenum">
              <a:rPr lang="en-US" smtClean="0"/>
              <a:t>‹#›</a:t>
            </a:fld>
            <a:endParaRPr lang="en-US"/>
          </a:p>
        </p:txBody>
      </p:sp>
    </p:spTree>
    <p:extLst>
      <p:ext uri="{BB962C8B-B14F-4D97-AF65-F5344CB8AC3E}">
        <p14:creationId xmlns:p14="http://schemas.microsoft.com/office/powerpoint/2010/main" val="1646222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FE4B4-22CA-4D7C-9A2F-02D98BF737AE}" type="slidenum">
              <a:rPr lang="en-US" smtClean="0"/>
              <a:t>1</a:t>
            </a:fld>
            <a:endParaRPr lang="en-US"/>
          </a:p>
        </p:txBody>
      </p:sp>
    </p:spTree>
    <p:extLst>
      <p:ext uri="{BB962C8B-B14F-4D97-AF65-F5344CB8AC3E}">
        <p14:creationId xmlns:p14="http://schemas.microsoft.com/office/powerpoint/2010/main" val="2403778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AE351CEF-E88E-4CA1-88C3-60330383ED54}" type="datetimeFigureOut">
              <a:rPr lang="en-US" smtClean="0"/>
              <a:t>5/7/2016</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4D42A790-E121-415A-8983-DE01E40AEF3A}"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51CEF-E88E-4CA1-88C3-60330383ED54}"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2A790-E121-415A-8983-DE01E40AEF3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51CEF-E88E-4CA1-88C3-60330383ED54}"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2A790-E121-415A-8983-DE01E40AEF3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351CEF-E88E-4CA1-88C3-60330383ED54}"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2A790-E121-415A-8983-DE01E40AEF3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351CEF-E88E-4CA1-88C3-60330383ED54}"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2A790-E121-415A-8983-DE01E40AEF3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E351CEF-E88E-4CA1-88C3-60330383ED54}" type="datetimeFigureOut">
              <a:rPr lang="en-US" smtClean="0"/>
              <a:t>5/7/2016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42A790-E121-415A-8983-DE01E40AEF3A}"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351CEF-E88E-4CA1-88C3-60330383ED54}" type="datetimeFigureOut">
              <a:rPr lang="en-US" smtClean="0"/>
              <a:t>5/7/2016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42A790-E121-415A-8983-DE01E40AEF3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351CEF-E88E-4CA1-88C3-60330383ED54}" type="datetimeFigureOut">
              <a:rPr lang="en-US" smtClean="0"/>
              <a:t>5/7/2016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42A790-E121-415A-8983-DE01E40AEF3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51CEF-E88E-4CA1-88C3-60330383ED54}" type="datetimeFigureOut">
              <a:rPr lang="en-US" smtClean="0"/>
              <a:t>5/7/2016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42A790-E121-415A-8983-DE01E40AEF3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E351CEF-E88E-4CA1-88C3-60330383ED54}" type="datetimeFigureOut">
              <a:rPr lang="en-US" smtClean="0"/>
              <a:t>5/7/2016</a:t>
            </a:fld>
            <a:endParaRPr lang="en-US"/>
          </a:p>
        </p:txBody>
      </p:sp>
      <p:sp>
        <p:nvSpPr>
          <p:cNvPr id="7" name="Slide Number Placeholder 6"/>
          <p:cNvSpPr>
            <a:spLocks noGrp="1"/>
          </p:cNvSpPr>
          <p:nvPr>
            <p:ph type="sldNum" sz="quarter" idx="12"/>
          </p:nvPr>
        </p:nvSpPr>
        <p:spPr/>
        <p:txBody>
          <a:bodyPr/>
          <a:lstStyle/>
          <a:p>
            <a:fld id="{4D42A790-E121-415A-8983-DE01E40AEF3A}"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351CEF-E88E-4CA1-88C3-60330383ED54}" type="datetimeFigureOut">
              <a:rPr lang="en-US" smtClean="0"/>
              <a:t>5/7/2016</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4D42A790-E121-415A-8983-DE01E40AEF3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AE351CEF-E88E-4CA1-88C3-60330383ED54}" type="datetimeFigureOut">
              <a:rPr lang="en-US" smtClean="0"/>
              <a:t>5/7/2016</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4D42A790-E121-415A-8983-DE01E40AEF3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13.xml"/><Relationship Id="rId7" Type="http://schemas.openxmlformats.org/officeDocument/2006/relationships/slide" Target="slide17.xml"/><Relationship Id="rId2" Type="http://schemas.openxmlformats.org/officeDocument/2006/relationships/slide" Target="slide12.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4.xml"/></Relationships>
</file>

<file path=ppt/slides/_rels/slide1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shade val="94000"/>
                <a:satMod val="114000"/>
                <a:lumMod val="96000"/>
              </a:schemeClr>
            </a:gs>
            <a:gs pos="62000">
              <a:schemeClr val="bg2">
                <a:tint val="92000"/>
                <a:shade val="66000"/>
                <a:satMod val="110000"/>
                <a:lumMod val="80000"/>
              </a:schemeClr>
            </a:gs>
            <a:gs pos="100000">
              <a:schemeClr val="bg2">
                <a:tint val="89000"/>
                <a:shade val="62000"/>
                <a:satMod val="110000"/>
                <a:lumMod val="72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Csci</a:t>
            </a:r>
            <a:r>
              <a:rPr lang="en-US" dirty="0" smtClean="0"/>
              <a:t> 164 AI Project</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lgn="ctr">
              <a:buNone/>
            </a:pPr>
            <a:r>
              <a:rPr lang="en-US" dirty="0" smtClean="0"/>
              <a:t>Simplified Soccer</a:t>
            </a:r>
          </a:p>
          <a:p>
            <a:pPr marL="0" indent="0" algn="ctr">
              <a:buNone/>
            </a:pPr>
            <a:endParaRPr lang="en-US" dirty="0" smtClean="0"/>
          </a:p>
          <a:p>
            <a:pPr marL="0" indent="0" algn="ctr">
              <a:buNone/>
            </a:pPr>
            <a:r>
              <a:rPr lang="en-US" dirty="0" err="1" smtClean="0"/>
              <a:t>Jairo</a:t>
            </a:r>
            <a:r>
              <a:rPr lang="en-US" dirty="0" smtClean="0"/>
              <a:t> Reyes</a:t>
            </a:r>
          </a:p>
          <a:p>
            <a:pPr marL="0" indent="0" algn="ctr">
              <a:buNone/>
            </a:pPr>
            <a:endParaRPr lang="en-US" dirty="0"/>
          </a:p>
          <a:p>
            <a:pPr marL="0" indent="0" algn="ctr">
              <a:buNone/>
            </a:pPr>
            <a:r>
              <a:rPr lang="en-US" dirty="0" smtClean="0"/>
              <a:t>5/2/2016</a:t>
            </a:r>
          </a:p>
        </p:txBody>
      </p:sp>
    </p:spTree>
    <p:extLst>
      <p:ext uri="{BB962C8B-B14F-4D97-AF65-F5344CB8AC3E}">
        <p14:creationId xmlns:p14="http://schemas.microsoft.com/office/powerpoint/2010/main" val="400838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762000"/>
            <a:ext cx="6777317" cy="5334000"/>
          </a:xfrm>
        </p:spPr>
        <p:txBody>
          <a:bodyPr>
            <a:normAutofit lnSpcReduction="10000"/>
          </a:bodyPr>
          <a:lstStyle/>
          <a:p>
            <a:r>
              <a:rPr lang="en-US" sz="1600" dirty="0" smtClean="0"/>
              <a:t>For each of the 3 scenarios below, the game was played until 20,000 goals were made.</a:t>
            </a:r>
          </a:p>
          <a:p>
            <a:r>
              <a:rPr lang="en-US" sz="1600" dirty="0" smtClean="0"/>
              <a:t>1.  CTS, players have equal speeds.</a:t>
            </a:r>
          </a:p>
          <a:p>
            <a:r>
              <a:rPr lang="en-US" sz="1600" dirty="0" smtClean="0"/>
              <a:t>2.  CTS, the speed of player 11 (a Forward on Blue Team) was increased by a factor of 1.1.</a:t>
            </a:r>
          </a:p>
          <a:p>
            <a:r>
              <a:rPr lang="en-US" sz="1600" dirty="0" smtClean="0"/>
              <a:t>3.  CTS, the speed of player 11 (on Blue Team) was doubled.</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600" dirty="0" smtClean="0"/>
          </a:p>
          <a:p>
            <a:r>
              <a:rPr lang="en-US" sz="1600" dirty="0" smtClean="0"/>
              <a:t>Conclusion: In this model, changing the structure of the team or changing the speed of a single player can significantly affect the outcome of the game.</a:t>
            </a:r>
            <a:endParaRPr lang="en-US" sz="1600" dirty="0"/>
          </a:p>
        </p:txBody>
      </p:sp>
      <p:graphicFrame>
        <p:nvGraphicFramePr>
          <p:cNvPr id="5" name="Chart 4"/>
          <p:cNvGraphicFramePr>
            <a:graphicFrameLocks/>
          </p:cNvGraphicFramePr>
          <p:nvPr>
            <p:extLst>
              <p:ext uri="{D42A27DB-BD31-4B8C-83A1-F6EECF244321}">
                <p14:modId xmlns:p14="http://schemas.microsoft.com/office/powerpoint/2010/main" val="292382145"/>
              </p:ext>
            </p:extLst>
          </p:nvPr>
        </p:nvGraphicFramePr>
        <p:xfrm>
          <a:off x="2146150" y="23622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22060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Details</a:t>
            </a:r>
            <a:endParaRPr lang="en-US" dirty="0"/>
          </a:p>
        </p:txBody>
      </p:sp>
      <p:sp>
        <p:nvSpPr>
          <p:cNvPr id="3" name="Content Placeholder 2"/>
          <p:cNvSpPr>
            <a:spLocks noGrp="1"/>
          </p:cNvSpPr>
          <p:nvPr>
            <p:ph idx="1"/>
          </p:nvPr>
        </p:nvSpPr>
        <p:spPr/>
        <p:txBody>
          <a:bodyPr>
            <a:normAutofit/>
          </a:bodyPr>
          <a:lstStyle/>
          <a:p>
            <a:r>
              <a:rPr lang="en-US" dirty="0" smtClean="0">
                <a:hlinkClick r:id="rId2" action="ppaction://hlinksldjump"/>
              </a:rPr>
              <a:t>Graphics</a:t>
            </a:r>
            <a:endParaRPr lang="en-US" dirty="0" smtClean="0"/>
          </a:p>
          <a:p>
            <a:r>
              <a:rPr lang="en-US" dirty="0" smtClean="0">
                <a:hlinkClick r:id="rId3" action="ppaction://hlinksldjump"/>
              </a:rPr>
              <a:t>Classes</a:t>
            </a:r>
            <a:endParaRPr lang="en-US" dirty="0" smtClean="0"/>
          </a:p>
          <a:p>
            <a:r>
              <a:rPr lang="en-US" dirty="0" smtClean="0">
                <a:hlinkClick r:id="rId4" action="ppaction://hlinksldjump"/>
              </a:rPr>
              <a:t>Players</a:t>
            </a:r>
            <a:endParaRPr lang="en-US" dirty="0" smtClean="0"/>
          </a:p>
          <a:p>
            <a:r>
              <a:rPr lang="en-US" dirty="0" smtClean="0">
                <a:hlinkClick r:id="rId5" action="ppaction://hlinksldjump"/>
              </a:rPr>
              <a:t>Ball Ownership</a:t>
            </a:r>
            <a:endParaRPr lang="en-US" dirty="0" smtClean="0"/>
          </a:p>
          <a:p>
            <a:r>
              <a:rPr lang="en-US" dirty="0" smtClean="0">
                <a:hlinkClick r:id="rId6" action="ppaction://hlinksldjump"/>
              </a:rPr>
              <a:t>Evaluation Functions</a:t>
            </a:r>
            <a:endParaRPr lang="en-US" dirty="0" smtClean="0"/>
          </a:p>
          <a:p>
            <a:r>
              <a:rPr lang="en-US" dirty="0" smtClean="0">
                <a:hlinkClick r:id="rId7" action="ppaction://hlinksldjump"/>
              </a:rPr>
              <a:t>The Game</a:t>
            </a:r>
            <a:endParaRPr lang="en-US" dirty="0" smtClean="0"/>
          </a:p>
          <a:p>
            <a:r>
              <a:rPr lang="en-US" dirty="0" smtClean="0">
                <a:hlinkClick r:id="rId8" action="ppaction://hlinksldjump"/>
              </a:rPr>
              <a:t>Randomization</a:t>
            </a:r>
            <a:endParaRPr lang="en-US" dirty="0" smtClean="0"/>
          </a:p>
          <a:p>
            <a:endParaRPr lang="en-US" dirty="0"/>
          </a:p>
        </p:txBody>
      </p:sp>
    </p:spTree>
    <p:extLst>
      <p:ext uri="{BB962C8B-B14F-4D97-AF65-F5344CB8AC3E}">
        <p14:creationId xmlns:p14="http://schemas.microsoft.com/office/powerpoint/2010/main" val="2775650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024744" cy="609600"/>
          </a:xfrm>
        </p:spPr>
        <p:txBody>
          <a:bodyPr>
            <a:normAutofit fontScale="90000"/>
          </a:bodyPr>
          <a:lstStyle/>
          <a:p>
            <a:r>
              <a:rPr lang="en-US" dirty="0" smtClean="0"/>
              <a:t>Graphics</a:t>
            </a:r>
            <a:endParaRPr lang="en-US" dirty="0"/>
          </a:p>
        </p:txBody>
      </p:sp>
      <p:sp>
        <p:nvSpPr>
          <p:cNvPr id="3" name="Content Placeholder 2"/>
          <p:cNvSpPr>
            <a:spLocks noGrp="1"/>
          </p:cNvSpPr>
          <p:nvPr>
            <p:ph idx="1"/>
          </p:nvPr>
        </p:nvSpPr>
        <p:spPr>
          <a:xfrm>
            <a:off x="838200" y="1295400"/>
            <a:ext cx="7848600" cy="4724400"/>
          </a:xfrm>
        </p:spPr>
        <p:txBody>
          <a:bodyPr>
            <a:normAutofit/>
          </a:bodyPr>
          <a:lstStyle/>
          <a:p>
            <a:r>
              <a:rPr lang="en-US" sz="1800" dirty="0" smtClean="0"/>
              <a:t>Used </a:t>
            </a:r>
            <a:r>
              <a:rPr lang="en-US" sz="1800" dirty="0" err="1" smtClean="0"/>
              <a:t>Tkinter</a:t>
            </a:r>
            <a:r>
              <a:rPr lang="en-US" sz="1800" dirty="0" smtClean="0"/>
              <a:t>(same package used by </a:t>
            </a:r>
            <a:r>
              <a:rPr lang="en-US" sz="1800" dirty="0" err="1" smtClean="0"/>
              <a:t>PacMan</a:t>
            </a:r>
            <a:r>
              <a:rPr lang="en-US" sz="1800" dirty="0" smtClean="0"/>
              <a:t>)</a:t>
            </a:r>
          </a:p>
          <a:p>
            <a:r>
              <a:rPr lang="en-US" sz="1800" dirty="0" smtClean="0"/>
              <a:t>Designed field to be scaled version of a legal soccer field according to FIFA (100-110m by 64-73m). I used 1000px by 640px</a:t>
            </a:r>
          </a:p>
          <a:p>
            <a:r>
              <a:rPr lang="en-US" sz="1800" dirty="0" smtClean="0"/>
              <a:t>Player and ball icons designed.</a:t>
            </a:r>
          </a:p>
          <a:p>
            <a:endParaRPr lang="en-US" dirty="0"/>
          </a:p>
          <a:p>
            <a:endParaRPr lang="en-US" dirty="0" smtClean="0"/>
          </a:p>
          <a:p>
            <a:endParaRPr lang="en-US" dirty="0" smtClean="0"/>
          </a:p>
          <a:p>
            <a:pPr marL="0" indent="0">
              <a:buNone/>
            </a:pPr>
            <a:r>
              <a:rPr lang="en-US" dirty="0"/>
              <a:t> </a:t>
            </a:r>
            <a:r>
              <a:rPr lang="en-US" dirty="0" smtClean="0"/>
              <a:t>                                                                           </a:t>
            </a:r>
            <a:r>
              <a:rPr lang="en-US" sz="1000" dirty="0" smtClean="0">
                <a:hlinkClick r:id="rId2" action="ppaction://hlinksldjump"/>
              </a:rPr>
              <a:t>Table of contents</a:t>
            </a:r>
            <a:endParaRPr lang="en-US" dirty="0"/>
          </a:p>
        </p:txBody>
      </p:sp>
      <p:pic>
        <p:nvPicPr>
          <p:cNvPr id="4" name="Picture 2" descr="G:\Presentation\Original_Blue_Start.tif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597"/>
          <a:stretch/>
        </p:blipFill>
        <p:spPr bwMode="auto">
          <a:xfrm>
            <a:off x="1905000" y="2667000"/>
            <a:ext cx="513096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588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09600"/>
          </a:xfrm>
        </p:spPr>
        <p:txBody>
          <a:bodyPr>
            <a:normAutofit fontScale="90000"/>
          </a:bodyPr>
          <a:lstStyle/>
          <a:p>
            <a:r>
              <a:rPr lang="en-US" dirty="0" smtClean="0"/>
              <a:t/>
            </a:r>
            <a:br>
              <a:rPr lang="en-US" dirty="0" smtClean="0"/>
            </a:br>
            <a:r>
              <a:rPr lang="en-US" dirty="0"/>
              <a:t> Classes</a:t>
            </a:r>
          </a:p>
        </p:txBody>
      </p:sp>
      <p:sp>
        <p:nvSpPr>
          <p:cNvPr id="3" name="Content Placeholder 2"/>
          <p:cNvSpPr>
            <a:spLocks noGrp="1"/>
          </p:cNvSpPr>
          <p:nvPr>
            <p:ph idx="1"/>
          </p:nvPr>
        </p:nvSpPr>
        <p:spPr>
          <a:xfrm>
            <a:off x="1066800" y="1371600"/>
            <a:ext cx="7620000" cy="5334000"/>
          </a:xfrm>
        </p:spPr>
        <p:txBody>
          <a:bodyPr>
            <a:normAutofit fontScale="62500" lnSpcReduction="20000"/>
          </a:bodyPr>
          <a:lstStyle/>
          <a:p>
            <a:r>
              <a:rPr lang="en-US" sz="2900" dirty="0" smtClean="0"/>
              <a:t>Ball</a:t>
            </a:r>
          </a:p>
          <a:p>
            <a:pPr lvl="1"/>
            <a:r>
              <a:rPr lang="en-US" sz="2900" dirty="0" smtClean="0"/>
              <a:t>Attributes</a:t>
            </a:r>
          </a:p>
          <a:p>
            <a:pPr lvl="2"/>
            <a:r>
              <a:rPr lang="en-US" sz="2900" dirty="0"/>
              <a:t>x</a:t>
            </a:r>
            <a:r>
              <a:rPr lang="en-US" sz="2900" dirty="0" smtClean="0"/>
              <a:t> and y coordinates of the current position</a:t>
            </a:r>
          </a:p>
          <a:p>
            <a:pPr lvl="2"/>
            <a:r>
              <a:rPr lang="en-US" sz="2900" dirty="0"/>
              <a:t>x</a:t>
            </a:r>
            <a:r>
              <a:rPr lang="en-US" sz="2900" dirty="0" smtClean="0"/>
              <a:t> and y coordinates of the starting position</a:t>
            </a:r>
          </a:p>
          <a:p>
            <a:r>
              <a:rPr lang="en-US" sz="2900" dirty="0" smtClean="0"/>
              <a:t>Players</a:t>
            </a:r>
          </a:p>
          <a:p>
            <a:pPr lvl="1"/>
            <a:r>
              <a:rPr lang="en-US" sz="2900" dirty="0" smtClean="0"/>
              <a:t>Attributes</a:t>
            </a:r>
          </a:p>
          <a:p>
            <a:pPr lvl="2"/>
            <a:r>
              <a:rPr lang="en-US" sz="2900" dirty="0"/>
              <a:t>x</a:t>
            </a:r>
            <a:r>
              <a:rPr lang="en-US" sz="2900" dirty="0" smtClean="0"/>
              <a:t> and y coordinates of the current position</a:t>
            </a:r>
          </a:p>
          <a:p>
            <a:pPr lvl="2"/>
            <a:r>
              <a:rPr lang="en-US" sz="2900" dirty="0" smtClean="0"/>
              <a:t>x and y coordinates of the starting position</a:t>
            </a:r>
          </a:p>
          <a:p>
            <a:pPr lvl="2"/>
            <a:r>
              <a:rPr lang="en-US" sz="2900" dirty="0"/>
              <a:t>x</a:t>
            </a:r>
            <a:r>
              <a:rPr lang="en-US" sz="2900" dirty="0" smtClean="0"/>
              <a:t> and y coordinates of the home position</a:t>
            </a:r>
          </a:p>
          <a:p>
            <a:pPr lvl="2"/>
            <a:r>
              <a:rPr lang="en-US" sz="2900" dirty="0" smtClean="0"/>
              <a:t>Team (A-blue or B-red)</a:t>
            </a:r>
          </a:p>
          <a:p>
            <a:pPr lvl="2"/>
            <a:r>
              <a:rPr lang="en-US" sz="2900" dirty="0" smtClean="0"/>
              <a:t>Role (Goalie, Defender, Midfielder, Forward)</a:t>
            </a:r>
          </a:p>
          <a:p>
            <a:pPr lvl="2"/>
            <a:r>
              <a:rPr lang="en-US" sz="2900" dirty="0" smtClean="0"/>
              <a:t>Speed (initialized to 1.0)</a:t>
            </a:r>
          </a:p>
          <a:p>
            <a:pPr lvl="2"/>
            <a:r>
              <a:rPr lang="en-US" sz="2900" dirty="0" smtClean="0"/>
              <a:t>State (WAIT, PASS, DRIBBLE, CHASE, SHOOT, HOME)</a:t>
            </a:r>
          </a:p>
          <a:p>
            <a:r>
              <a:rPr lang="en-US" sz="2900" dirty="0" smtClean="0"/>
              <a:t>Score</a:t>
            </a:r>
          </a:p>
          <a:p>
            <a:pPr lvl="1"/>
            <a:r>
              <a:rPr lang="en-US" sz="2900" dirty="0" smtClean="0"/>
              <a:t>Attributes</a:t>
            </a:r>
          </a:p>
          <a:p>
            <a:pPr lvl="2"/>
            <a:r>
              <a:rPr lang="en-US" sz="2900" dirty="0" smtClean="0"/>
              <a:t>Red</a:t>
            </a:r>
          </a:p>
          <a:p>
            <a:pPr lvl="2"/>
            <a:r>
              <a:rPr lang="en-US" sz="2900" dirty="0" smtClean="0"/>
              <a:t>Blue                                                                                           </a:t>
            </a:r>
            <a:r>
              <a:rPr lang="en-US" sz="1800" dirty="0">
                <a:hlinkClick r:id="rId2" action="ppaction://hlinksldjump"/>
              </a:rPr>
              <a:t>Table of contents</a:t>
            </a:r>
            <a:endParaRPr lang="en-US" sz="1800" dirty="0"/>
          </a:p>
          <a:p>
            <a:pPr lvl="2"/>
            <a:endParaRPr lang="en-US" sz="3200" dirty="0" smtClean="0"/>
          </a:p>
          <a:p>
            <a:pPr lvl="2"/>
            <a:endParaRPr lang="en-US" dirty="0"/>
          </a:p>
          <a:p>
            <a:pPr lvl="2"/>
            <a:endParaRPr lang="en-US" dirty="0" smtClean="0"/>
          </a:p>
          <a:p>
            <a:pPr lvl="2"/>
            <a:endParaRPr lang="en-US" dirty="0"/>
          </a:p>
          <a:p>
            <a:pPr marL="914400" lvl="2" indent="0">
              <a:buNone/>
            </a:pPr>
            <a:endParaRPr lang="en-US" dirty="0" smtClean="0"/>
          </a:p>
        </p:txBody>
      </p:sp>
    </p:spTree>
    <p:extLst>
      <p:ext uri="{BB962C8B-B14F-4D97-AF65-F5344CB8AC3E}">
        <p14:creationId xmlns:p14="http://schemas.microsoft.com/office/powerpoint/2010/main" val="3300062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Eleven players for each team.</a:t>
            </a:r>
          </a:p>
          <a:p>
            <a:pPr lvl="1"/>
            <a:r>
              <a:rPr lang="en-US" dirty="0" smtClean="0"/>
              <a:t>1 Goalie</a:t>
            </a:r>
          </a:p>
          <a:p>
            <a:pPr lvl="1"/>
            <a:r>
              <a:rPr lang="en-US" dirty="0" smtClean="0"/>
              <a:t>3 Defenders</a:t>
            </a:r>
          </a:p>
          <a:p>
            <a:pPr lvl="1"/>
            <a:r>
              <a:rPr lang="en-US" dirty="0" smtClean="0"/>
              <a:t>4 Midfielders</a:t>
            </a:r>
          </a:p>
          <a:p>
            <a:pPr lvl="1"/>
            <a:r>
              <a:rPr lang="en-US" dirty="0" smtClean="0"/>
              <a:t>3 Forwards</a:t>
            </a:r>
          </a:p>
          <a:p>
            <a:pPr lvl="1"/>
            <a:endParaRPr lang="en-US" dirty="0" smtClean="0"/>
          </a:p>
          <a:p>
            <a:r>
              <a:rPr lang="en-US" dirty="0" smtClean="0"/>
              <a:t>Original locations symmetric except for the starting player.</a:t>
            </a:r>
          </a:p>
          <a:p>
            <a:endParaRPr lang="en-US" dirty="0"/>
          </a:p>
          <a:p>
            <a:pPr marL="0" indent="0">
              <a:buNone/>
            </a:pPr>
            <a:r>
              <a:rPr lang="en-US" dirty="0" smtClean="0"/>
              <a:t>													</a:t>
            </a:r>
            <a:r>
              <a:rPr lang="en-US" sz="1100" dirty="0" smtClean="0"/>
              <a:t>      </a:t>
            </a:r>
          </a:p>
          <a:p>
            <a:pPr marL="0" indent="0">
              <a:buNone/>
            </a:pPr>
            <a:endParaRPr lang="en-US" sz="1100" dirty="0"/>
          </a:p>
          <a:p>
            <a:pPr marL="0" indent="0">
              <a:buNone/>
            </a:pPr>
            <a:r>
              <a:rPr lang="en-US" sz="1100" dirty="0" smtClean="0"/>
              <a:t>							  </a:t>
            </a:r>
            <a:r>
              <a:rPr lang="en-US" sz="1100" dirty="0" smtClean="0">
                <a:hlinkClick r:id="rId2" action="ppaction://hlinksldjump"/>
              </a:rPr>
              <a:t>Table </a:t>
            </a:r>
            <a:r>
              <a:rPr lang="en-US" sz="1100" dirty="0">
                <a:hlinkClick r:id="rId2" action="ppaction://hlinksldjump"/>
              </a:rPr>
              <a:t>of contents</a:t>
            </a:r>
            <a:endParaRPr lang="en-US" sz="1100" dirty="0"/>
          </a:p>
          <a:p>
            <a:pPr marL="0" indent="0">
              <a:buNone/>
            </a:pPr>
            <a:endParaRPr lang="en-US" dirty="0" smtClean="0"/>
          </a:p>
        </p:txBody>
      </p:sp>
    </p:spTree>
    <p:extLst>
      <p:ext uri="{BB962C8B-B14F-4D97-AF65-F5344CB8AC3E}">
        <p14:creationId xmlns:p14="http://schemas.microsoft.com/office/powerpoint/2010/main" val="286884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Ball Ownership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closest player to the ball owns the ball provided the player is within a minimum distance of the ball.</a:t>
            </a:r>
          </a:p>
          <a:p>
            <a:r>
              <a:rPr lang="en-US" dirty="0" smtClean="0"/>
              <a:t>Ties are broken randomly. Once a player owns the ball, the player remains in ownership until another player gains ownership. For example, in passing the ball, the ownership of the ball remains with the passing player until it is either intercepted or it reaches the intended player.</a:t>
            </a:r>
          </a:p>
          <a:p>
            <a:pPr marL="3657600" lvl="8" indent="0">
              <a:buNone/>
            </a:pPr>
            <a:r>
              <a:rPr lang="en-US" dirty="0" smtClean="0"/>
              <a:t>                                                               </a:t>
            </a:r>
            <a:r>
              <a:rPr lang="en-US" sz="1100" dirty="0" smtClean="0">
                <a:hlinkClick r:id="rId2" action="ppaction://hlinksldjump"/>
              </a:rPr>
              <a:t>Table </a:t>
            </a:r>
            <a:r>
              <a:rPr lang="en-US" sz="1100" dirty="0">
                <a:hlinkClick r:id="rId2" action="ppaction://hlinksldjump"/>
              </a:rPr>
              <a:t>of contents</a:t>
            </a:r>
            <a:endParaRPr lang="en-US" sz="1100" dirty="0"/>
          </a:p>
          <a:p>
            <a:pPr marL="3657600" lvl="8" indent="0">
              <a:buNone/>
            </a:pPr>
            <a:endParaRPr lang="en-US" dirty="0"/>
          </a:p>
        </p:txBody>
      </p:sp>
    </p:spTree>
    <p:extLst>
      <p:ext uri="{BB962C8B-B14F-4D97-AF65-F5344CB8AC3E}">
        <p14:creationId xmlns:p14="http://schemas.microsoft.com/office/powerpoint/2010/main" val="1296025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Functions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two evaluation functions, one for the A team and one for the B team.</a:t>
            </a:r>
          </a:p>
          <a:p>
            <a:r>
              <a:rPr lang="en-US" dirty="0" smtClean="0"/>
              <a:t>The evaluation function for the player having ownership of the ball is called.</a:t>
            </a:r>
          </a:p>
          <a:p>
            <a:pPr lvl="1"/>
            <a:r>
              <a:rPr lang="en-US" dirty="0" smtClean="0"/>
              <a:t>The evaluation function determines if there are any players that the player with the ball can pass to before any player of the opposite team can reach that player. The function returns a list (possibly empty) ordered by players being closest to the goal.                                                          </a:t>
            </a:r>
            <a:r>
              <a:rPr lang="en-US" sz="1000" dirty="0" smtClean="0">
                <a:hlinkClick r:id="rId2" action="ppaction://hlinksldjump"/>
              </a:rPr>
              <a:t>Table </a:t>
            </a:r>
            <a:r>
              <a:rPr lang="en-US" sz="1000" dirty="0">
                <a:hlinkClick r:id="rId2" action="ppaction://hlinksldjump"/>
              </a:rPr>
              <a:t>of contents</a:t>
            </a:r>
            <a:endParaRPr lang="en-US" sz="1000" dirty="0"/>
          </a:p>
          <a:p>
            <a:pPr lvl="1"/>
            <a:endParaRPr lang="en-US" dirty="0"/>
          </a:p>
        </p:txBody>
      </p:sp>
    </p:spTree>
    <p:extLst>
      <p:ext uri="{BB962C8B-B14F-4D97-AF65-F5344CB8AC3E}">
        <p14:creationId xmlns:p14="http://schemas.microsoft.com/office/powerpoint/2010/main" val="3630170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0100"/>
            <a:ext cx="8229600" cy="571500"/>
          </a:xfrm>
        </p:spPr>
        <p:txBody>
          <a:bodyPr>
            <a:normAutofit fontScale="90000"/>
          </a:bodyPr>
          <a:lstStyle/>
          <a:p>
            <a:r>
              <a:rPr lang="en-US" dirty="0" smtClean="0"/>
              <a:t> The Game</a:t>
            </a:r>
            <a:endParaRPr lang="en-US" dirty="0"/>
          </a:p>
        </p:txBody>
      </p:sp>
      <p:sp>
        <p:nvSpPr>
          <p:cNvPr id="3" name="Content Placeholder 2"/>
          <p:cNvSpPr>
            <a:spLocks noGrp="1"/>
          </p:cNvSpPr>
          <p:nvPr>
            <p:ph idx="1"/>
          </p:nvPr>
        </p:nvSpPr>
        <p:spPr>
          <a:xfrm>
            <a:off x="3096560" y="990600"/>
            <a:ext cx="5514040" cy="5410200"/>
          </a:xfrm>
        </p:spPr>
        <p:txBody>
          <a:bodyPr>
            <a:noAutofit/>
          </a:bodyPr>
          <a:lstStyle/>
          <a:p>
            <a:r>
              <a:rPr lang="en-US" sz="2000" dirty="0" smtClean="0"/>
              <a:t>The evaluation function for the player owning the ball determines the states of all of the players of both teams.</a:t>
            </a:r>
          </a:p>
          <a:p>
            <a:pPr lvl="1"/>
            <a:r>
              <a:rPr lang="en-US" sz="2000" dirty="0" smtClean="0"/>
              <a:t>If the player owning the ball is less than 280px from the player’s goal, the player’s state is set to SHOOT. If he is between 280px and 350px from the goal or there is no player (according to the evaluation function) to pass to, the player’s state is set to DRIBBLE. Otherwise his state is set to PASS.</a:t>
            </a:r>
          </a:p>
          <a:p>
            <a:pPr lvl="1"/>
            <a:r>
              <a:rPr lang="en-US" sz="2000" dirty="0" smtClean="0"/>
              <a:t>The state of each of the other players on the same team as the player owning the ball is set to HOME.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23218"/>
            <a:ext cx="218216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75216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2000"/>
            <a:ext cx="7024744" cy="685800"/>
          </a:xfrm>
        </p:spPr>
        <p:txBody>
          <a:bodyPr>
            <a:normAutofit fontScale="90000"/>
          </a:bodyPr>
          <a:lstStyle/>
          <a:p>
            <a:r>
              <a:rPr lang="en-US" dirty="0" smtClean="0"/>
              <a:t>The Game </a:t>
            </a:r>
            <a:r>
              <a:rPr lang="en-US" smtClean="0"/>
              <a:t>(cont’d)</a:t>
            </a:r>
            <a:endParaRPr lang="en-US" dirty="0"/>
          </a:p>
        </p:txBody>
      </p:sp>
      <p:sp>
        <p:nvSpPr>
          <p:cNvPr id="3" name="Content Placeholder 2"/>
          <p:cNvSpPr>
            <a:spLocks noGrp="1"/>
          </p:cNvSpPr>
          <p:nvPr>
            <p:ph idx="1"/>
          </p:nvPr>
        </p:nvSpPr>
        <p:spPr>
          <a:xfrm>
            <a:off x="1043492" y="1447800"/>
            <a:ext cx="6777317" cy="4384829"/>
          </a:xfrm>
        </p:spPr>
        <p:txBody>
          <a:bodyPr>
            <a:noAutofit/>
          </a:bodyPr>
          <a:lstStyle/>
          <a:p>
            <a:pPr lvl="1"/>
            <a:r>
              <a:rPr lang="en-US" sz="2000" dirty="0"/>
              <a:t>The state of each player on the opposite team is set to CHASE if that player and the ball are in the player’s assigned territory, otherwise is set to HOME.</a:t>
            </a:r>
          </a:p>
          <a:p>
            <a:pPr lvl="2"/>
            <a:r>
              <a:rPr lang="en-US" dirty="0"/>
              <a:t>The field is divided into thirds(length wise). Each player is restricted to stay in the one third of the field where the player’s home position is, unless the player has possession of the ball.</a:t>
            </a:r>
          </a:p>
          <a:p>
            <a:r>
              <a:rPr lang="en-US" sz="2000" dirty="0"/>
              <a:t>The game continues until a goal is scored at which time the players and the ball are reset to their Initial positions except that the defenders on both teams are randomly moved slightly.                                                      </a:t>
            </a:r>
          </a:p>
        </p:txBody>
      </p:sp>
    </p:spTree>
    <p:extLst>
      <p:ext uri="{BB962C8B-B14F-4D97-AF65-F5344CB8AC3E}">
        <p14:creationId xmlns:p14="http://schemas.microsoft.com/office/powerpoint/2010/main" val="16091638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Each goalie moves back and forth randomly between the goal posts.</a:t>
            </a:r>
          </a:p>
          <a:p>
            <a:r>
              <a:rPr lang="en-US" dirty="0" smtClean="0"/>
              <a:t>As mentioned above, upon reset, the defender’s position are moved slightly at random.</a:t>
            </a:r>
          </a:p>
          <a:p>
            <a:r>
              <a:rPr lang="en-US" dirty="0" smtClean="0"/>
              <a:t>Ties for ball ownership are broken randomly</a:t>
            </a:r>
          </a:p>
          <a:p>
            <a:r>
              <a:rPr lang="en-US" dirty="0" smtClean="0"/>
              <a:t>Infinite cycles are broken randomly.</a:t>
            </a:r>
          </a:p>
          <a:p>
            <a:r>
              <a:rPr lang="en-US" dirty="0" smtClean="0"/>
              <a:t>When a Player shoots the ball towards the goal, a random spot between the goal posts is chosen.</a:t>
            </a:r>
          </a:p>
          <a:p>
            <a:pPr marL="0" indent="0">
              <a:buNone/>
            </a:pPr>
            <a:r>
              <a:rPr lang="en-US" sz="1100" dirty="0"/>
              <a:t> </a:t>
            </a:r>
            <a:r>
              <a:rPr lang="en-US" sz="1100" dirty="0" smtClean="0"/>
              <a:t>                                                                                                                                                                                                                                                </a:t>
            </a:r>
            <a:r>
              <a:rPr lang="en-US" sz="1100" dirty="0">
                <a:hlinkClick r:id="rId2" action="ppaction://hlinksldjump"/>
              </a:rPr>
              <a:t>Table of contents</a:t>
            </a:r>
            <a:endParaRPr lang="en-US" sz="1100" dirty="0"/>
          </a:p>
          <a:p>
            <a:pPr marL="0" indent="0">
              <a:buNone/>
            </a:pPr>
            <a:endParaRPr lang="en-US" dirty="0"/>
          </a:p>
        </p:txBody>
      </p:sp>
    </p:spTree>
    <p:extLst>
      <p:ext uri="{BB962C8B-B14F-4D97-AF65-F5344CB8AC3E}">
        <p14:creationId xmlns:p14="http://schemas.microsoft.com/office/powerpoint/2010/main" val="2621598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01136"/>
          </a:xfrm>
        </p:spPr>
        <p:txBody>
          <a:bodyPr/>
          <a:lstStyle/>
          <a:p>
            <a:r>
              <a:rPr lang="en-US" dirty="0" smtClean="0"/>
              <a:t>Domain</a:t>
            </a:r>
            <a:endParaRPr lang="en-US" dirty="0"/>
          </a:p>
        </p:txBody>
      </p:sp>
      <p:sp>
        <p:nvSpPr>
          <p:cNvPr id="3" name="Content Placeholder 2"/>
          <p:cNvSpPr>
            <a:spLocks noGrp="1"/>
          </p:cNvSpPr>
          <p:nvPr>
            <p:ph idx="1"/>
          </p:nvPr>
        </p:nvSpPr>
        <p:spPr>
          <a:xfrm>
            <a:off x="1043492" y="2057400"/>
            <a:ext cx="6777317" cy="3775229"/>
          </a:xfrm>
        </p:spPr>
        <p:txBody>
          <a:bodyPr>
            <a:normAutofit lnSpcReduction="10000"/>
          </a:bodyPr>
          <a:lstStyle/>
          <a:p>
            <a:r>
              <a:rPr lang="en-US" dirty="0" smtClean="0"/>
              <a:t>Problem:</a:t>
            </a:r>
          </a:p>
          <a:p>
            <a:pPr lvl="1"/>
            <a:r>
              <a:rPr lang="en-US" dirty="0" smtClean="0"/>
              <a:t>Design and implement a simplified version of soccer and determine what effect changing some of the parameters have on the outcome of the game.</a:t>
            </a:r>
          </a:p>
          <a:p>
            <a:pPr lvl="1"/>
            <a:r>
              <a:rPr lang="en-US" dirty="0" smtClean="0"/>
              <a:t>More specifically, after implementing the game, determine what effect changing the structure of a team --for example, changing from 4 midfielders and 3 defenders to 3 midfielders and 4 defenders-- has on the outcome of the game.</a:t>
            </a:r>
            <a:endParaRPr lang="en-US" dirty="0"/>
          </a:p>
        </p:txBody>
      </p:sp>
    </p:spTree>
    <p:extLst>
      <p:ext uri="{BB962C8B-B14F-4D97-AF65-F5344CB8AC3E}">
        <p14:creationId xmlns:p14="http://schemas.microsoft.com/office/powerpoint/2010/main" val="5528892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By simulating the soccer game, I was able to see </a:t>
            </a:r>
            <a:r>
              <a:rPr lang="en-US" smtClean="0"/>
              <a:t>what effect </a:t>
            </a:r>
            <a:r>
              <a:rPr lang="en-US" dirty="0" smtClean="0"/>
              <a:t>changing parameters, such as the speed of players and the formation structure of the team, had on the outcome of the game. </a:t>
            </a:r>
            <a:endParaRPr lang="en-US" dirty="0"/>
          </a:p>
        </p:txBody>
      </p:sp>
    </p:spTree>
    <p:extLst>
      <p:ext uri="{BB962C8B-B14F-4D97-AF65-F5344CB8AC3E}">
        <p14:creationId xmlns:p14="http://schemas.microsoft.com/office/powerpoint/2010/main" val="498625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descr="G:\Presentation\Original_Blue_Start.tif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597"/>
          <a:stretch/>
        </p:blipFill>
        <p:spPr bwMode="auto">
          <a:xfrm>
            <a:off x="-13855" y="0"/>
            <a:ext cx="942422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702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7" name="Picture 3" descr="G:\Presentation\Original_Home.tif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003"/>
          <a:stretch/>
        </p:blipFill>
        <p:spPr bwMode="auto">
          <a:xfrm>
            <a:off x="0" y="0"/>
            <a:ext cx="9173496" cy="6837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330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Representation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Performance measure:  Using my knowledge of soccer, the game should look like and act something like soccer, the game should be stable without crashes. An accurate measure of the average percentage of goals each team makes in the initial model should be determined.</a:t>
            </a:r>
          </a:p>
          <a:p>
            <a:r>
              <a:rPr lang="en-US" dirty="0" smtClean="0"/>
              <a:t>Environment: The soccer field with players and ball</a:t>
            </a:r>
          </a:p>
          <a:p>
            <a:r>
              <a:rPr lang="en-US" dirty="0" smtClean="0"/>
              <a:t>Actuators:  Wait, Pass, Dribble, Chase, Shoot, Home</a:t>
            </a:r>
          </a:p>
          <a:p>
            <a:r>
              <a:rPr lang="en-US" dirty="0" smtClean="0"/>
              <a:t>Sensors: </a:t>
            </a:r>
            <a:r>
              <a:rPr lang="en-US" dirty="0"/>
              <a:t>C</a:t>
            </a:r>
            <a:r>
              <a:rPr lang="en-US" dirty="0" smtClean="0"/>
              <a:t>urrent state of the game</a:t>
            </a:r>
          </a:p>
          <a:p>
            <a:endParaRPr lang="en-US" dirty="0"/>
          </a:p>
        </p:txBody>
      </p:sp>
    </p:spTree>
    <p:extLst>
      <p:ext uri="{BB962C8B-B14F-4D97-AF65-F5344CB8AC3E}">
        <p14:creationId xmlns:p14="http://schemas.microsoft.com/office/powerpoint/2010/main" val="85167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Representation (cont.)</a:t>
            </a:r>
            <a:endParaRPr lang="en-US" dirty="0"/>
          </a:p>
        </p:txBody>
      </p:sp>
      <p:sp>
        <p:nvSpPr>
          <p:cNvPr id="3" name="Content Placeholder 2"/>
          <p:cNvSpPr>
            <a:spLocks noGrp="1"/>
          </p:cNvSpPr>
          <p:nvPr>
            <p:ph idx="1"/>
          </p:nvPr>
        </p:nvSpPr>
        <p:spPr/>
        <p:txBody>
          <a:bodyPr/>
          <a:lstStyle/>
          <a:p>
            <a:r>
              <a:rPr lang="en-US" dirty="0" smtClean="0"/>
              <a:t>I implemented the model using python along with </a:t>
            </a:r>
            <a:r>
              <a:rPr lang="en-US" dirty="0" err="1" smtClean="0"/>
              <a:t>Tkinter</a:t>
            </a:r>
            <a:r>
              <a:rPr lang="en-US" dirty="0" smtClean="0"/>
              <a:t> for the graphics.  At each step of the game each player is assigned a state of Wait, Pass, Dribble, Shoot, Chase, or Home and then is moved accordingly.</a:t>
            </a:r>
          </a:p>
          <a:p>
            <a:endParaRPr lang="en-US" dirty="0"/>
          </a:p>
          <a:p>
            <a:endParaRPr lang="en-US" dirty="0"/>
          </a:p>
        </p:txBody>
      </p:sp>
    </p:spTree>
    <p:extLst>
      <p:ext uri="{BB962C8B-B14F-4D97-AF65-F5344CB8AC3E}">
        <p14:creationId xmlns:p14="http://schemas.microsoft.com/office/powerpoint/2010/main" val="1512606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01136"/>
          </a:xfrm>
        </p:spPr>
        <p:txBody>
          <a:bodyPr/>
          <a:lstStyle/>
          <a:p>
            <a:r>
              <a:rPr lang="en-US" dirty="0" smtClean="0"/>
              <a:t>Solution</a:t>
            </a:r>
            <a:endParaRPr lang="en-US" dirty="0"/>
          </a:p>
        </p:txBody>
      </p:sp>
      <p:sp>
        <p:nvSpPr>
          <p:cNvPr id="3" name="Content Placeholder 2"/>
          <p:cNvSpPr>
            <a:spLocks noGrp="1"/>
          </p:cNvSpPr>
          <p:nvPr>
            <p:ph idx="1"/>
          </p:nvPr>
        </p:nvSpPr>
        <p:spPr>
          <a:xfrm>
            <a:off x="1043492" y="2133600"/>
            <a:ext cx="6777317" cy="3699029"/>
          </a:xfrm>
        </p:spPr>
        <p:txBody>
          <a:bodyPr>
            <a:normAutofit fontScale="70000" lnSpcReduction="20000"/>
          </a:bodyPr>
          <a:lstStyle/>
          <a:p>
            <a:r>
              <a:rPr lang="en-US" dirty="0" smtClean="0"/>
              <a:t>The game is a simulation of a simplified version of soccer.  At each step of the game, an evaluation function is used to assign a state to each player. Each player is then moved according to the state that has been assigned. The input to the evaluation function is the player who has ownership of the ball. </a:t>
            </a:r>
            <a:r>
              <a:rPr lang="en-US" dirty="0"/>
              <a:t>The evaluation function determines if there is a player that can receive a pass before any player of the opposite team reaches that player. (Of course, the ball might be intercepted along the way.)  If such a player exists, the ball is PASSED to </a:t>
            </a:r>
            <a:r>
              <a:rPr lang="en-US" dirty="0" smtClean="0"/>
              <a:t>such </a:t>
            </a:r>
            <a:r>
              <a:rPr lang="en-US" dirty="0"/>
              <a:t>player </a:t>
            </a:r>
            <a:r>
              <a:rPr lang="en-US" dirty="0" smtClean="0"/>
              <a:t>closest to </a:t>
            </a:r>
            <a:r>
              <a:rPr lang="en-US" dirty="0"/>
              <a:t>the goal. If no such player exists, the ball is </a:t>
            </a:r>
            <a:r>
              <a:rPr lang="en-US" dirty="0" smtClean="0"/>
              <a:t>DRIBBLED or SHOT depending on the distance from the goal.  All players on the opposite team CHASE the ball, if it is within their assigned territory.</a:t>
            </a:r>
            <a:r>
              <a:rPr lang="en-US" dirty="0"/>
              <a:t> Several aspects of the game are </a:t>
            </a:r>
            <a:r>
              <a:rPr lang="en-US" dirty="0" smtClean="0"/>
              <a:t>randomized (</a:t>
            </a:r>
            <a:r>
              <a:rPr lang="en-US" dirty="0"/>
              <a:t>the position of the goalies, who owns the ball when a cycle occurs, the position of the defenders). </a:t>
            </a:r>
            <a:endParaRPr lang="en-US" dirty="0" smtClean="0"/>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3245377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914400"/>
            <a:ext cx="7024744" cy="685800"/>
          </a:xfrm>
        </p:spPr>
        <p:txBody>
          <a:bodyPr>
            <a:normAutofit fontScale="90000"/>
          </a:bodyPr>
          <a:lstStyle/>
          <a:p>
            <a:r>
              <a:rPr lang="en-US" dirty="0" smtClean="0"/>
              <a:t>Results</a:t>
            </a:r>
            <a:endParaRPr lang="en-US" dirty="0"/>
          </a:p>
        </p:txBody>
      </p:sp>
      <p:sp>
        <p:nvSpPr>
          <p:cNvPr id="3" name="Content Placeholder 2"/>
          <p:cNvSpPr>
            <a:spLocks noGrp="1"/>
          </p:cNvSpPr>
          <p:nvPr>
            <p:ph idx="1"/>
          </p:nvPr>
        </p:nvSpPr>
        <p:spPr>
          <a:xfrm>
            <a:off x="1043492" y="1676400"/>
            <a:ext cx="6777317" cy="4156229"/>
          </a:xfrm>
        </p:spPr>
        <p:txBody>
          <a:bodyPr>
            <a:normAutofit/>
          </a:bodyPr>
          <a:lstStyle/>
          <a:p>
            <a:r>
              <a:rPr lang="en-US" dirty="0" smtClean="0"/>
              <a:t>The Bench Mark Game</a:t>
            </a:r>
          </a:p>
          <a:p>
            <a:endParaRPr lang="en-US" dirty="0" smtClean="0"/>
          </a:p>
          <a:p>
            <a:pPr lvl="1"/>
            <a:r>
              <a:rPr lang="en-US" dirty="0" smtClean="0"/>
              <a:t>File: </a:t>
            </a:r>
            <a:r>
              <a:rPr lang="en-US" dirty="0" err="1" smtClean="0"/>
              <a:t>blue.py</a:t>
            </a:r>
            <a:endParaRPr lang="en-US" dirty="0" smtClean="0"/>
          </a:p>
          <a:p>
            <a:pPr lvl="1"/>
            <a:r>
              <a:rPr lang="en-US" dirty="0" smtClean="0"/>
              <a:t>Red Team: 3 Defenders, 4 Midfielders, 3 Forwards, 1 Goalie</a:t>
            </a:r>
          </a:p>
          <a:p>
            <a:pPr lvl="1"/>
            <a:r>
              <a:rPr lang="en-US" dirty="0" smtClean="0"/>
              <a:t>Blue Team: 3 Defenders, 4 Midfielders, 3 Forwards, 1 Goalie</a:t>
            </a:r>
          </a:p>
          <a:p>
            <a:pPr lvl="1"/>
            <a:r>
              <a:rPr lang="en-US" dirty="0" smtClean="0"/>
              <a:t>Speeds of all players on both teams equal.</a:t>
            </a:r>
          </a:p>
        </p:txBody>
      </p:sp>
    </p:spTree>
    <p:extLst>
      <p:ext uri="{BB962C8B-B14F-4D97-AF65-F5344CB8AC3E}">
        <p14:creationId xmlns:p14="http://schemas.microsoft.com/office/powerpoint/2010/main" val="1771504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838200"/>
            <a:ext cx="6777317" cy="5410200"/>
          </a:xfrm>
        </p:spPr>
        <p:txBody>
          <a:bodyPr>
            <a:normAutofit lnSpcReduction="10000"/>
          </a:bodyPr>
          <a:lstStyle/>
          <a:p>
            <a:r>
              <a:rPr lang="en-US" dirty="0" smtClean="0"/>
              <a:t>The Bench Mark Game was run (without graphics) until 20,000 goals were made with the following results.</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Using these results as bench mark, changes were made and results were recorded.</a:t>
            </a:r>
            <a:endParaRPr lang="en-US" dirty="0"/>
          </a:p>
          <a:p>
            <a:endParaRPr lang="en-US" dirty="0" smtClean="0"/>
          </a:p>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88146645"/>
              </p:ext>
            </p:extLst>
          </p:nvPr>
        </p:nvGraphicFramePr>
        <p:xfrm>
          <a:off x="2146150" y="1981200"/>
          <a:ext cx="4572000" cy="26987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6202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762000"/>
            <a:ext cx="6777317" cy="5334000"/>
          </a:xfrm>
        </p:spPr>
        <p:txBody>
          <a:bodyPr>
            <a:normAutofit/>
          </a:bodyPr>
          <a:lstStyle/>
          <a:p>
            <a:r>
              <a:rPr lang="en-US" sz="1600" dirty="0" smtClean="0"/>
              <a:t>For each of the 2 scenarios below, the Bench Mark Game was altered and played until 20,000 goals were made.</a:t>
            </a:r>
          </a:p>
          <a:p>
            <a:r>
              <a:rPr lang="en-US" sz="1600" dirty="0" smtClean="0"/>
              <a:t>1.  The speed of player 11 (a Forward on Red Team) was increased by a factor of 1.1.</a:t>
            </a:r>
          </a:p>
          <a:p>
            <a:r>
              <a:rPr lang="en-US" sz="1600" dirty="0"/>
              <a:t>2</a:t>
            </a:r>
            <a:r>
              <a:rPr lang="en-US" sz="1600" dirty="0" smtClean="0"/>
              <a:t>.  The speed of player 11 (on Red Team) was doubled.</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r>
              <a:rPr lang="en-US" sz="1600" dirty="0" smtClean="0"/>
              <a:t>Conclusion: In this model, changing the speed of a single player can significantly affect the outcome of the game.</a:t>
            </a:r>
            <a:endParaRPr lang="en-US" sz="1600" dirty="0"/>
          </a:p>
        </p:txBody>
      </p:sp>
      <p:graphicFrame>
        <p:nvGraphicFramePr>
          <p:cNvPr id="7" name="Chart 6"/>
          <p:cNvGraphicFramePr>
            <a:graphicFrameLocks/>
          </p:cNvGraphicFramePr>
          <p:nvPr>
            <p:extLst>
              <p:ext uri="{D42A27DB-BD31-4B8C-83A1-F6EECF244321}">
                <p14:modId xmlns:p14="http://schemas.microsoft.com/office/powerpoint/2010/main" val="1029033313"/>
              </p:ext>
            </p:extLst>
          </p:nvPr>
        </p:nvGraphicFramePr>
        <p:xfrm>
          <a:off x="2286000" y="22860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8559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685800"/>
            <a:ext cx="7024744" cy="762000"/>
          </a:xfrm>
        </p:spPr>
        <p:txBody>
          <a:bodyPr>
            <a:normAutofit fontScale="90000"/>
          </a:bodyPr>
          <a:lstStyle/>
          <a:p>
            <a:r>
              <a:rPr lang="en-US" dirty="0" smtClean="0"/>
              <a:t>Changing the Team Structure</a:t>
            </a:r>
            <a:endParaRPr lang="en-US" dirty="0"/>
          </a:p>
        </p:txBody>
      </p:sp>
      <p:sp>
        <p:nvSpPr>
          <p:cNvPr id="3" name="Content Placeholder 2"/>
          <p:cNvSpPr>
            <a:spLocks noGrp="1"/>
          </p:cNvSpPr>
          <p:nvPr>
            <p:ph idx="1"/>
          </p:nvPr>
        </p:nvSpPr>
        <p:spPr>
          <a:xfrm>
            <a:off x="1043492" y="1600200"/>
            <a:ext cx="6777317" cy="4232429"/>
          </a:xfrm>
        </p:spPr>
        <p:txBody>
          <a:bodyPr>
            <a:normAutofit/>
          </a:bodyPr>
          <a:lstStyle/>
          <a:p>
            <a:r>
              <a:rPr lang="en-US" dirty="0" smtClean="0"/>
              <a:t>File: </a:t>
            </a:r>
            <a:r>
              <a:rPr lang="en-US" dirty="0" err="1" smtClean="0"/>
              <a:t>gamet.py</a:t>
            </a:r>
            <a:endParaRPr lang="en-US" dirty="0" smtClean="0"/>
          </a:p>
          <a:p>
            <a:endParaRPr lang="en-US" dirty="0"/>
          </a:p>
          <a:p>
            <a:r>
              <a:rPr lang="en-US" dirty="0" smtClean="0"/>
              <a:t>Red Team: 4 Defenders, 3 Midfielders, 3 Forwards, 1 Goalie.</a:t>
            </a:r>
          </a:p>
          <a:p>
            <a:endParaRPr lang="en-US" dirty="0" smtClean="0"/>
          </a:p>
          <a:p>
            <a:r>
              <a:rPr lang="en-US" dirty="0" smtClean="0"/>
              <a:t>Blue Team: 3 Defenders, 4 Midfielders, 3 Forwards, 1 Goalie.</a:t>
            </a:r>
          </a:p>
          <a:p>
            <a:endParaRPr lang="en-US" dirty="0" smtClean="0"/>
          </a:p>
          <a:p>
            <a:r>
              <a:rPr lang="en-US" smtClean="0"/>
              <a:t>This </a:t>
            </a:r>
            <a:r>
              <a:rPr lang="en-US" smtClean="0"/>
              <a:t>g</a:t>
            </a:r>
            <a:r>
              <a:rPr lang="en-US" smtClean="0"/>
              <a:t>ame referred </a:t>
            </a:r>
            <a:r>
              <a:rPr lang="en-US" dirty="0" smtClean="0"/>
              <a:t>to as CS (Changed Structure).</a:t>
            </a:r>
            <a:endParaRPr lang="en-US" dirty="0"/>
          </a:p>
        </p:txBody>
      </p:sp>
    </p:spTree>
    <p:extLst>
      <p:ext uri="{BB962C8B-B14F-4D97-AF65-F5344CB8AC3E}">
        <p14:creationId xmlns:p14="http://schemas.microsoft.com/office/powerpoint/2010/main" val="2456639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3951</TotalTime>
  <Words>1397</Words>
  <Application>Microsoft Office PowerPoint</Application>
  <PresentationFormat>On-screen Show (4:3)</PresentationFormat>
  <Paragraphs>155</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Austin</vt:lpstr>
      <vt:lpstr>Csci 164 AI Project</vt:lpstr>
      <vt:lpstr>Domain</vt:lpstr>
      <vt:lpstr>Problem Representation</vt:lpstr>
      <vt:lpstr>Problem Representation (cont.)</vt:lpstr>
      <vt:lpstr>Solution</vt:lpstr>
      <vt:lpstr>Results</vt:lpstr>
      <vt:lpstr>PowerPoint Presentation</vt:lpstr>
      <vt:lpstr>PowerPoint Presentation</vt:lpstr>
      <vt:lpstr>Changing the Team Structure</vt:lpstr>
      <vt:lpstr>PowerPoint Presentation</vt:lpstr>
      <vt:lpstr>Game Details</vt:lpstr>
      <vt:lpstr>Graphics</vt:lpstr>
      <vt:lpstr>  Classes</vt:lpstr>
      <vt:lpstr>Players</vt:lpstr>
      <vt:lpstr>Ball Ownership </vt:lpstr>
      <vt:lpstr>Evaluation Functions</vt:lpstr>
      <vt:lpstr> The Game</vt:lpstr>
      <vt:lpstr>The Game (cont’d)</vt:lpstr>
      <vt:lpstr>Randomization</vt:lpstr>
      <vt:lpstr>Conclusion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JReyes</dc:creator>
  <cp:lastModifiedBy>JReyes</cp:lastModifiedBy>
  <cp:revision>58</cp:revision>
  <cp:lastPrinted>2016-05-06T20:22:12Z</cp:lastPrinted>
  <dcterms:created xsi:type="dcterms:W3CDTF">2016-04-28T01:20:36Z</dcterms:created>
  <dcterms:modified xsi:type="dcterms:W3CDTF">2016-05-08T04:05:54Z</dcterms:modified>
</cp:coreProperties>
</file>