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9144000" cy="5143500"/>
  <p:defaultTextStyle>
    <a:defPPr>
      <a:defRPr kern="0"/>
    </a:defPPr>
  </p:defaultTextStyle>
  <p:extLst>
    <p:ext uri="{521415D9-36F7-43E2-AB2F-B90AF26B5E84}">
      <p14:sectionLst xmlns:p14="http://schemas.microsoft.com/office/powerpoint/2010/main">
        <p14:section name="Untitled Section" id="{79DEED30-154E-45E6-A73A-E104F734F1BC}">
          <p14:sldIdLst>
            <p14:sldId id="256"/>
            <p14:sldId id="257"/>
            <p14:sldId id="258"/>
            <p14:sldId id="259"/>
            <p14:sldId id="260"/>
            <p14:sldId id="261"/>
            <p14:sldId id="262"/>
            <p14:sldId id="263"/>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3E35"/>
    <a:srgbClr val="B2F2BB"/>
    <a:srgbClr val="73AD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94660"/>
  </p:normalViewPr>
  <p:slideViewPr>
    <p:cSldViewPr>
      <p:cViewPr varScale="1">
        <p:scale>
          <a:sx n="103" d="100"/>
          <a:sy n="103" d="100"/>
        </p:scale>
        <p:origin x="293"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4980917"/>
            <a:ext cx="9143999" cy="161090"/>
          </a:xfrm>
          <a:prstGeom prst="rect">
            <a:avLst/>
          </a:prstGeom>
        </p:spPr>
      </p:pic>
      <p:sp>
        <p:nvSpPr>
          <p:cNvPr id="2" name="Holder 2"/>
          <p:cNvSpPr>
            <a:spLocks noGrp="1"/>
          </p:cNvSpPr>
          <p:nvPr>
            <p:ph type="title"/>
          </p:nvPr>
        </p:nvSpPr>
        <p:spPr>
          <a:xfrm>
            <a:off x="179628" y="227838"/>
            <a:ext cx="5320487" cy="525271"/>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7/14/2024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33004"/>
            <a:ext cx="5320487" cy="413575"/>
          </a:xfrm>
          <a:prstGeom prst="rect">
            <a:avLst/>
          </a:prstGeom>
        </p:spPr>
        <p:txBody>
          <a:bodyPr vert="horz" wrap="square" lIns="0" tIns="13335" rIns="0" bIns="0" rtlCol="0">
            <a:spAutoFit/>
          </a:bodyPr>
          <a:lstStyle/>
          <a:p>
            <a:pPr marL="12700">
              <a:lnSpc>
                <a:spcPct val="100000"/>
              </a:lnSpc>
              <a:spcBef>
                <a:spcPts val="105"/>
              </a:spcBef>
            </a:pPr>
            <a:endParaRPr spc="-10" dirty="0"/>
          </a:p>
        </p:txBody>
      </p:sp>
      <p:sp>
        <p:nvSpPr>
          <p:cNvPr id="3" name="Text Placeholder 2">
            <a:extLst>
              <a:ext uri="{FF2B5EF4-FFF2-40B4-BE49-F238E27FC236}">
                <a16:creationId xmlns:a16="http://schemas.microsoft.com/office/drawing/2014/main" id="{1C0C062A-55E9-72EE-E861-97C063197774}"/>
              </a:ext>
            </a:extLst>
          </p:cNvPr>
          <p:cNvSpPr>
            <a:spLocks noGrp="1"/>
          </p:cNvSpPr>
          <p:nvPr>
            <p:ph type="body" idx="1"/>
          </p:nvPr>
        </p:nvSpPr>
        <p:spPr>
          <a:xfrm>
            <a:off x="533400" y="1123950"/>
            <a:ext cx="8001000" cy="3600986"/>
          </a:xfrm>
        </p:spPr>
        <p:txBody>
          <a:bodyPr/>
          <a:lstStyle/>
          <a:p>
            <a:r>
              <a:rPr lang="en-GB" b="1" i="0" u="sng" dirty="0">
                <a:solidFill>
                  <a:srgbClr val="7030A0"/>
                </a:solidFill>
                <a:effectLst/>
                <a:latin typeface="Times New Roman" panose="02020603050405020304" pitchFamily="18" charset="0"/>
                <a:cs typeface="Times New Roman" panose="02020603050405020304" pitchFamily="18" charset="0"/>
              </a:rPr>
              <a:t>Business Contract Validation Project</a:t>
            </a:r>
            <a:endParaRPr lang="en-US" b="0" i="0" u="sng" strike="noStrike" dirty="0">
              <a:solidFill>
                <a:srgbClr val="7030A0"/>
              </a:solidFill>
              <a:effectLst/>
              <a:highlight>
                <a:srgbClr val="FFFFFF"/>
              </a:highlight>
              <a:latin typeface="Times New Roman" panose="02020603050405020304" pitchFamily="18" charset="0"/>
              <a:cs typeface="Times New Roman" panose="02020603050405020304" pitchFamily="18" charset="0"/>
            </a:endParaRPr>
          </a:p>
          <a:p>
            <a:r>
              <a:rPr lang="en-US" b="0" i="0" u="none" strike="noStrike" dirty="0">
                <a:effectLst/>
                <a:highlight>
                  <a:srgbClr val="FFFFFF"/>
                </a:highlight>
                <a:latin typeface="Times New Roman" panose="02020603050405020304" pitchFamily="18" charset="0"/>
                <a:cs typeface="Times New Roman" panose="02020603050405020304" pitchFamily="18" charset="0"/>
              </a:rPr>
              <a:t>The project focuses on classifying content within business contract clauses, determining deviations from templates, and highlighting these deviations. Business contracts are legal documents that need to be parsed and structured, with key details and clauses identified. The goal is to classify the contents into these clauses and sub-clauses, and compare them against associated templates to highlight any deviations.</a:t>
            </a:r>
            <a:r>
              <a:rPr lang="en-US" b="0" i="0" dirty="0">
                <a:effectLst/>
                <a:highlight>
                  <a:srgbClr val="FFFFFF"/>
                </a:highlight>
                <a:latin typeface="Times New Roman" panose="02020603050405020304" pitchFamily="18" charset="0"/>
                <a:cs typeface="Times New Roman" panose="02020603050405020304" pitchFamily="18" charset="0"/>
              </a:rPr>
              <a:t> </a:t>
            </a:r>
          </a:p>
          <a:p>
            <a:pPr algn="l" rtl="0" fontAlgn="base"/>
            <a:endParaRPr lang="en-US" b="0" i="0" u="none" strike="noStrike"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algn="l" rtl="0" fontAlgn="base"/>
            <a:r>
              <a:rPr lang="en-US" b="1" i="0" u="sng" strike="noStrike" dirty="0">
                <a:solidFill>
                  <a:srgbClr val="000000"/>
                </a:solidFill>
                <a:effectLst/>
                <a:highlight>
                  <a:srgbClr val="FFFFFF"/>
                </a:highlight>
                <a:latin typeface="Times New Roman" panose="02020603050405020304" pitchFamily="18" charset="0"/>
                <a:cs typeface="Times New Roman" panose="02020603050405020304" pitchFamily="18" charset="0"/>
              </a:rPr>
              <a:t>Project Goals</a:t>
            </a:r>
            <a:r>
              <a:rPr lang="en-US" b="1" i="0" u="sng" dirty="0">
                <a:solidFill>
                  <a:srgbClr val="000000"/>
                </a:solidFill>
                <a:effectLst/>
                <a:highlight>
                  <a:srgbClr val="FFFFFF"/>
                </a:highlight>
                <a:latin typeface="Times New Roman" panose="02020603050405020304" pitchFamily="18" charset="0"/>
                <a:cs typeface="Times New Roman" panose="02020603050405020304" pitchFamily="18" charset="0"/>
              </a:rPr>
              <a:t> :</a:t>
            </a:r>
          </a:p>
          <a:p>
            <a:pPr marL="285750" indent="-285750" algn="l" rtl="0" fontAlgn="base">
              <a:buFont typeface="Wingdings" panose="05000000000000000000" pitchFamily="2" charset="2"/>
              <a:buChar char="q"/>
            </a:pPr>
            <a:r>
              <a:rPr lang="en-US" i="0" u="none" strike="noStrike" dirty="0">
                <a:solidFill>
                  <a:srgbClr val="000000"/>
                </a:solidFill>
                <a:effectLst/>
                <a:highlight>
                  <a:srgbClr val="FFFFFF"/>
                </a:highlight>
                <a:latin typeface="Times New Roman" panose="02020603050405020304" pitchFamily="18" charset="0"/>
                <a:cs typeface="Times New Roman" panose="02020603050405020304" pitchFamily="18" charset="0"/>
              </a:rPr>
              <a:t>Parse contract documents</a:t>
            </a:r>
          </a:p>
          <a:p>
            <a:pPr marL="285750" indent="-285750" algn="l" rtl="0" fontAlgn="base">
              <a:buFont typeface="Wingdings" panose="05000000000000000000" pitchFamily="2" charset="2"/>
              <a:buChar char="q"/>
            </a:pPr>
            <a:r>
              <a:rPr lang="en-US" i="0" u="none" strike="noStrike" dirty="0">
                <a:solidFill>
                  <a:srgbClr val="000000"/>
                </a:solidFill>
                <a:effectLst/>
                <a:highlight>
                  <a:srgbClr val="FFFFFF"/>
                </a:highlight>
                <a:latin typeface="Times New Roman" panose="02020603050405020304" pitchFamily="18" charset="0"/>
                <a:cs typeface="Times New Roman" panose="02020603050405020304" pitchFamily="18" charset="0"/>
              </a:rPr>
              <a:t>Classify content</a:t>
            </a:r>
          </a:p>
          <a:p>
            <a:pPr marL="285750" indent="-285750" algn="just" rtl="0" fontAlgn="base">
              <a:buFont typeface="Wingdings" panose="05000000000000000000" pitchFamily="2" charset="2"/>
              <a:buChar char="q"/>
            </a:pPr>
            <a:r>
              <a:rPr lang="en-US" i="0" u="none" strike="noStrike" dirty="0">
                <a:solidFill>
                  <a:srgbClr val="000000"/>
                </a:solidFill>
                <a:effectLst/>
                <a:highlight>
                  <a:srgbClr val="FFFFFF"/>
                </a:highlight>
                <a:latin typeface="Times New Roman" panose="02020603050405020304" pitchFamily="18" charset="0"/>
                <a:cs typeface="Times New Roman" panose="02020603050405020304" pitchFamily="18" charset="0"/>
              </a:rPr>
              <a:t>Identify deviations</a:t>
            </a:r>
          </a:p>
          <a:p>
            <a:pPr marL="285750" indent="-285750" algn="l" rtl="0" fontAlgn="base">
              <a:buFont typeface="Wingdings" panose="05000000000000000000" pitchFamily="2" charset="2"/>
              <a:buChar char="q"/>
            </a:pPr>
            <a:r>
              <a:rPr lang="en-US" i="0" u="none" strike="noStrike" dirty="0">
                <a:solidFill>
                  <a:srgbClr val="000000"/>
                </a:solidFill>
                <a:effectLst/>
                <a:highlight>
                  <a:srgbClr val="FFFFFF"/>
                </a:highlight>
                <a:latin typeface="Times New Roman" panose="02020603050405020304" pitchFamily="18" charset="0"/>
                <a:cs typeface="Times New Roman" panose="02020603050405020304" pitchFamily="18" charset="0"/>
              </a:rPr>
              <a:t>Highlight deviations</a:t>
            </a:r>
          </a:p>
          <a:p>
            <a:pPr marL="285750" indent="-285750" algn="l" rtl="0" fontAlgn="base">
              <a:buFont typeface="Wingdings" panose="05000000000000000000" pitchFamily="2" charset="2"/>
              <a:buChar char="q"/>
            </a:pPr>
            <a:r>
              <a:rPr lang="en-US" i="0" u="none" strike="noStrike" dirty="0">
                <a:solidFill>
                  <a:srgbClr val="000000"/>
                </a:solidFill>
                <a:effectLst/>
                <a:highlight>
                  <a:srgbClr val="FFFFFF"/>
                </a:highlight>
                <a:latin typeface="Times New Roman" panose="02020603050405020304" pitchFamily="18" charset="0"/>
                <a:cs typeface="Times New Roman" panose="02020603050405020304" pitchFamily="18" charset="0"/>
              </a:rPr>
              <a:t>Integrate additional features</a:t>
            </a:r>
            <a:endParaRPr lang="en-IN"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0271279-C56C-AA9A-5FBB-3E4C04F73E56}"/>
              </a:ext>
            </a:extLst>
          </p:cNvPr>
          <p:cNvSpPr/>
          <p:nvPr/>
        </p:nvSpPr>
        <p:spPr>
          <a:xfrm>
            <a:off x="18738" y="146719"/>
            <a:ext cx="9144000" cy="738546"/>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IN" sz="2400" dirty="0">
                <a:latin typeface="Arial Black" panose="020B0A04020102020204" pitchFamily="34" charset="0"/>
              </a:rPr>
              <a:t>PROBLEM STATEMENT: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7DA534-0F4A-7C2F-045F-CC2DCD638FC4}"/>
              </a:ext>
            </a:extLst>
          </p:cNvPr>
          <p:cNvSpPr>
            <a:spLocks noGrp="1"/>
          </p:cNvSpPr>
          <p:nvPr>
            <p:ph type="body" idx="1"/>
          </p:nvPr>
        </p:nvSpPr>
        <p:spPr>
          <a:xfrm>
            <a:off x="533400" y="1123950"/>
            <a:ext cx="7924800" cy="3046988"/>
          </a:xfrm>
        </p:spPr>
        <p:txBody>
          <a:bodyPr/>
          <a:lstStyle/>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Trains models using the </a:t>
            </a:r>
            <a:r>
              <a:rPr lang="en-US" b="1" dirty="0">
                <a:solidFill>
                  <a:schemeClr val="accent1">
                    <a:lumMod val="75000"/>
                  </a:schemeClr>
                </a:solidFill>
                <a:latin typeface="Times New Roman" panose="02020603050405020304" pitchFamily="18" charset="0"/>
                <a:cs typeface="Times New Roman" panose="02020603050405020304" pitchFamily="18" charset="0"/>
              </a:rPr>
              <a:t>Legal Clauses Dataset </a:t>
            </a:r>
            <a:r>
              <a:rPr lang="en-US" dirty="0">
                <a:latin typeface="Times New Roman" panose="02020603050405020304" pitchFamily="18" charset="0"/>
                <a:cs typeface="Times New Roman" panose="02020603050405020304" pitchFamily="18" charset="0"/>
              </a:rPr>
              <a:t>to precisely classify contract text into clauses and sub-clauses.</a:t>
            </a: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Uses </a:t>
            </a:r>
            <a:r>
              <a:rPr lang="en-US" b="1" dirty="0" err="1">
                <a:solidFill>
                  <a:schemeClr val="tx2"/>
                </a:solidFill>
                <a:latin typeface="Times New Roman" panose="02020603050405020304" pitchFamily="18" charset="0"/>
                <a:cs typeface="Times New Roman" panose="02020603050405020304" pitchFamily="18" charset="0"/>
              </a:rPr>
              <a:t>difflib</a:t>
            </a:r>
            <a:r>
              <a:rPr lang="en-US" dirty="0">
                <a:latin typeface="Times New Roman" panose="02020603050405020304" pitchFamily="18" charset="0"/>
                <a:cs typeface="Times New Roman" panose="02020603050405020304" pitchFamily="18" charset="0"/>
              </a:rPr>
              <a:t> for comparing documents, highlighting deviations from templates.</a:t>
            </a: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Uses </a:t>
            </a:r>
            <a:r>
              <a:rPr lang="en-US" b="1" dirty="0" err="1">
                <a:solidFill>
                  <a:schemeClr val="accent1">
                    <a:lumMod val="75000"/>
                  </a:schemeClr>
                </a:solidFill>
                <a:latin typeface="Times New Roman" panose="02020603050405020304" pitchFamily="18" charset="0"/>
                <a:cs typeface="Times New Roman" panose="02020603050405020304" pitchFamily="18" charset="0"/>
              </a:rPr>
              <a:t>spaCy</a:t>
            </a:r>
            <a:r>
              <a:rPr lang="en-US" b="1" dirty="0">
                <a:solidFill>
                  <a:schemeClr val="accent1">
                    <a:lumMod val="75000"/>
                  </a:schemeClr>
                </a:solidFill>
                <a:latin typeface="Times New Roman" panose="02020603050405020304" pitchFamily="18" charset="0"/>
                <a:cs typeface="Times New Roman" panose="02020603050405020304" pitchFamily="18" charset="0"/>
              </a:rPr>
              <a:t> for NER </a:t>
            </a:r>
            <a:r>
              <a:rPr lang="en-US" dirty="0">
                <a:latin typeface="Times New Roman" panose="02020603050405020304" pitchFamily="18" charset="0"/>
                <a:cs typeface="Times New Roman" panose="02020603050405020304" pitchFamily="18" charset="0"/>
              </a:rPr>
              <a:t>to identify entities accurately within contract texts, enhancing accuracy through contextual analysis.</a:t>
            </a: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Generates summaries emphasizing critical differences and key information, tailored to user preferences.</a:t>
            </a: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Used </a:t>
            </a:r>
            <a:r>
              <a:rPr lang="en-US" b="1" dirty="0" err="1">
                <a:solidFill>
                  <a:schemeClr val="accent1">
                    <a:lumMod val="75000"/>
                  </a:schemeClr>
                </a:solidFill>
                <a:latin typeface="Times New Roman" panose="02020603050405020304" pitchFamily="18" charset="0"/>
                <a:cs typeface="Times New Roman" panose="02020603050405020304" pitchFamily="18" charset="0"/>
              </a:rPr>
              <a:t>pytesseract</a:t>
            </a:r>
            <a:r>
              <a:rPr lang="en-US" b="1" dirty="0">
                <a:solidFill>
                  <a:schemeClr val="accent1">
                    <a:lumMod val="75000"/>
                  </a:schemeClr>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library for </a:t>
            </a:r>
            <a:r>
              <a:rPr lang="en-US" b="1" dirty="0">
                <a:solidFill>
                  <a:schemeClr val="tx2"/>
                </a:solidFill>
                <a:latin typeface="Times New Roman" panose="02020603050405020304" pitchFamily="18" charset="0"/>
                <a:cs typeface="Times New Roman" panose="02020603050405020304" pitchFamily="18" charset="0"/>
              </a:rPr>
              <a:t>OCR</a:t>
            </a:r>
            <a:r>
              <a:rPr lang="en-US"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Optical Character Recognition</a:t>
            </a:r>
            <a:r>
              <a:rPr lang="en-US" b="1" dirty="0">
                <a:solidFill>
                  <a:schemeClr val="tx1"/>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Used </a:t>
            </a:r>
            <a:r>
              <a:rPr lang="en-US" b="1" dirty="0" err="1">
                <a:solidFill>
                  <a:schemeClr val="tx2"/>
                </a:solidFill>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 python framework to deliver interactive data apps.</a:t>
            </a:r>
          </a:p>
          <a:p>
            <a:pPr algn="just"/>
            <a:endParaRPr lang="en-US" dirty="0"/>
          </a:p>
          <a:p>
            <a:endParaRPr lang="en-IN" dirty="0"/>
          </a:p>
        </p:txBody>
      </p:sp>
      <p:sp>
        <p:nvSpPr>
          <p:cNvPr id="5" name="Rectangle 4">
            <a:extLst>
              <a:ext uri="{FF2B5EF4-FFF2-40B4-BE49-F238E27FC236}">
                <a16:creationId xmlns:a16="http://schemas.microsoft.com/office/drawing/2014/main" id="{C0F33336-1BEC-270E-5CAC-4B2888AE1CCF}"/>
              </a:ext>
            </a:extLst>
          </p:cNvPr>
          <p:cNvSpPr/>
          <p:nvPr/>
        </p:nvSpPr>
        <p:spPr>
          <a:xfrm>
            <a:off x="18738" y="146719"/>
            <a:ext cx="9144000" cy="738546"/>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IN" sz="2400" dirty="0">
                <a:latin typeface="Arial Black" panose="020B0A04020102020204" pitchFamily="34" charset="0"/>
              </a:rPr>
              <a:t>IDEA SOLUTION: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FAB8ED9-1EB8-50E0-4DA3-6081D3BDF1C6}"/>
              </a:ext>
            </a:extLst>
          </p:cNvPr>
          <p:cNvSpPr>
            <a:spLocks noGrp="1"/>
          </p:cNvSpPr>
          <p:nvPr>
            <p:ph type="body" idx="1"/>
          </p:nvPr>
        </p:nvSpPr>
        <p:spPr>
          <a:xfrm>
            <a:off x="533400" y="1123949"/>
            <a:ext cx="8077200" cy="4431983"/>
          </a:xfrm>
        </p:spPr>
        <p:txBody>
          <a:bodyPr/>
          <a:lstStyle/>
          <a:p>
            <a:pPr marL="285750" indent="-285750" algn="l" rtl="0" fontAlgn="base">
              <a:buFont typeface="Wingdings" panose="05000000000000000000" pitchFamily="2" charset="2"/>
              <a:buChar char="Ø"/>
            </a:pPr>
            <a:r>
              <a:rPr lang="en-US" sz="1800" b="1" i="0" u="none" strike="noStrike" dirty="0">
                <a:solidFill>
                  <a:srgbClr val="000000"/>
                </a:solidFill>
                <a:effectLst/>
                <a:highlight>
                  <a:srgbClr val="FFFFFF"/>
                </a:highlight>
                <a:latin typeface="Times New Roman" panose="02020603050405020304" pitchFamily="18" charset="0"/>
                <a:cs typeface="Times New Roman" panose="02020603050405020304" pitchFamily="18" charset="0"/>
              </a:rPr>
              <a:t>Effective PDF Parsing</a:t>
            </a:r>
            <a:r>
              <a:rPr lang="en-US" sz="1800" b="0" i="0" u="none" strike="noStrike" dirty="0">
                <a:solidFill>
                  <a:srgbClr val="000000"/>
                </a:solidFill>
                <a:effectLst/>
                <a:highlight>
                  <a:srgbClr val="FFFFFF"/>
                </a:highlight>
                <a:latin typeface="Times New Roman" panose="02020603050405020304" pitchFamily="18" charset="0"/>
                <a:cs typeface="Times New Roman" panose="02020603050405020304" pitchFamily="18" charset="0"/>
              </a:rPr>
              <a:t>: Extracts text from contract documents.</a:t>
            </a:r>
            <a:r>
              <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rPr>
              <a:t> </a:t>
            </a:r>
          </a:p>
          <a:p>
            <a:pPr marL="285750" indent="-285750" algn="l" rtl="0" fontAlgn="base">
              <a:buFont typeface="Wingdings" panose="05000000000000000000" pitchFamily="2" charset="2"/>
              <a:buChar char="Ø"/>
            </a:pPr>
            <a:endPar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L="285750" indent="-285750" algn="l" rtl="0" fontAlgn="base">
              <a:buFont typeface="Wingdings" panose="05000000000000000000" pitchFamily="2" charset="2"/>
              <a:buChar char="Ø"/>
            </a:pPr>
            <a:r>
              <a:rPr lang="en-US" sz="1800" b="1" i="0" u="none" strike="noStrike" dirty="0">
                <a:solidFill>
                  <a:srgbClr val="000000"/>
                </a:solidFill>
                <a:effectLst/>
                <a:highlight>
                  <a:srgbClr val="FFFFFF"/>
                </a:highlight>
                <a:latin typeface="Times New Roman" panose="02020603050405020304" pitchFamily="18" charset="0"/>
                <a:cs typeface="Times New Roman" panose="02020603050405020304" pitchFamily="18" charset="0"/>
              </a:rPr>
              <a:t>Accurate Text Classification</a:t>
            </a:r>
            <a:r>
              <a:rPr lang="en-US" sz="1800" b="0" i="0" u="none" strike="noStrike" dirty="0">
                <a:solidFill>
                  <a:srgbClr val="000000"/>
                </a:solidFill>
                <a:effectLst/>
                <a:highlight>
                  <a:srgbClr val="FFFFFF"/>
                </a:highlight>
                <a:latin typeface="Times New Roman" panose="02020603050405020304" pitchFamily="18" charset="0"/>
                <a:cs typeface="Times New Roman" panose="02020603050405020304" pitchFamily="18" charset="0"/>
              </a:rPr>
              <a:t>: Classifies text into clauses and sub-clauses.</a:t>
            </a:r>
            <a:r>
              <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rPr>
              <a:t> </a:t>
            </a:r>
          </a:p>
          <a:p>
            <a:pPr marL="285750" indent="-285750" algn="l" rtl="0" fontAlgn="base">
              <a:buFont typeface="Wingdings" panose="05000000000000000000" pitchFamily="2" charset="2"/>
              <a:buChar char="Ø"/>
            </a:pPr>
            <a:endPar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L="285750" indent="-285750" algn="l" rtl="0" fontAlgn="base">
              <a:buFont typeface="Wingdings" panose="05000000000000000000" pitchFamily="2" charset="2"/>
              <a:buChar char="Ø"/>
            </a:pPr>
            <a:r>
              <a:rPr lang="en-US" sz="1800" b="1" i="0" u="none" strike="noStrike" dirty="0">
                <a:solidFill>
                  <a:srgbClr val="000000"/>
                </a:solidFill>
                <a:effectLst/>
                <a:highlight>
                  <a:srgbClr val="FFFFFF"/>
                </a:highlight>
                <a:latin typeface="Times New Roman" panose="02020603050405020304" pitchFamily="18" charset="0"/>
                <a:cs typeface="Times New Roman" panose="02020603050405020304" pitchFamily="18" charset="0"/>
              </a:rPr>
              <a:t>Named Entity Recognition (NER)</a:t>
            </a:r>
            <a:r>
              <a:rPr lang="en-US" sz="1800" b="0" i="0" u="none" strike="noStrike" dirty="0">
                <a:solidFill>
                  <a:srgbClr val="000000"/>
                </a:solidFill>
                <a:effectLst/>
                <a:highlight>
                  <a:srgbClr val="FFFFFF"/>
                </a:highlight>
                <a:latin typeface="Times New Roman" panose="02020603050405020304" pitchFamily="18" charset="0"/>
                <a:cs typeface="Times New Roman" panose="02020603050405020304" pitchFamily="18" charset="0"/>
              </a:rPr>
              <a:t>: Identifies key entities within the text.</a:t>
            </a:r>
            <a:r>
              <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rPr>
              <a:t> </a:t>
            </a:r>
          </a:p>
          <a:p>
            <a:pPr marL="285750" indent="-285750" algn="l" rtl="0" fontAlgn="base">
              <a:buFont typeface="Wingdings" panose="05000000000000000000" pitchFamily="2" charset="2"/>
              <a:buChar char="Ø"/>
            </a:pPr>
            <a:endPar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L="285750" indent="-285750" algn="l" rtl="0" fontAlgn="base">
              <a:buFont typeface="Wingdings" panose="05000000000000000000" pitchFamily="2" charset="2"/>
              <a:buChar char="Ø"/>
            </a:pPr>
            <a:r>
              <a:rPr lang="en-US" sz="1800" b="1" i="0" u="none" strike="noStrike" dirty="0">
                <a:solidFill>
                  <a:srgbClr val="000000"/>
                </a:solidFill>
                <a:effectLst/>
                <a:highlight>
                  <a:srgbClr val="FFFFFF"/>
                </a:highlight>
                <a:latin typeface="Times New Roman" panose="02020603050405020304" pitchFamily="18" charset="0"/>
                <a:cs typeface="Times New Roman" panose="02020603050405020304" pitchFamily="18" charset="0"/>
              </a:rPr>
              <a:t>Precise Text Comparison</a:t>
            </a:r>
            <a:r>
              <a:rPr lang="en-US" sz="1800" b="0" i="0" u="none" strike="noStrike" dirty="0">
                <a:solidFill>
                  <a:srgbClr val="000000"/>
                </a:solidFill>
                <a:effectLst/>
                <a:highlight>
                  <a:srgbClr val="FFFFFF"/>
                </a:highlight>
                <a:latin typeface="Times New Roman" panose="02020603050405020304" pitchFamily="18" charset="0"/>
                <a:cs typeface="Times New Roman" panose="02020603050405020304" pitchFamily="18" charset="0"/>
              </a:rPr>
              <a:t>: Compares text against templates to identify deviations.</a:t>
            </a:r>
          </a:p>
          <a:p>
            <a:pPr marL="285750" indent="-285750" algn="l" rtl="0" fontAlgn="base">
              <a:buFont typeface="Wingdings" panose="05000000000000000000" pitchFamily="2" charset="2"/>
              <a:buChar char="Ø"/>
            </a:pPr>
            <a:endParaRPr lang="en-US" sz="1800" b="1" i="0" u="none" strike="noStrike"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L="285750" indent="-285750" algn="l" rtl="0" fontAlgn="base">
              <a:buFont typeface="Wingdings" panose="05000000000000000000" pitchFamily="2" charset="2"/>
              <a:buChar char="Ø"/>
            </a:pPr>
            <a:r>
              <a:rPr lang="en-US" sz="1800" b="1" i="0" u="none" strike="noStrike" dirty="0">
                <a:solidFill>
                  <a:srgbClr val="000000"/>
                </a:solidFill>
                <a:effectLst/>
                <a:highlight>
                  <a:srgbClr val="FFFFFF"/>
                </a:highlight>
                <a:latin typeface="Times New Roman" panose="02020603050405020304" pitchFamily="18" charset="0"/>
                <a:cs typeface="Times New Roman" panose="02020603050405020304" pitchFamily="18" charset="0"/>
              </a:rPr>
              <a:t>Deviation Highlighting</a:t>
            </a:r>
            <a:r>
              <a:rPr lang="en-US" sz="1800" b="0" i="0" u="none" strike="noStrike" dirty="0">
                <a:solidFill>
                  <a:srgbClr val="000000"/>
                </a:solidFill>
                <a:effectLst/>
                <a:highlight>
                  <a:srgbClr val="FFFFFF"/>
                </a:highlight>
                <a:latin typeface="Times New Roman" panose="02020603050405020304" pitchFamily="18" charset="0"/>
                <a:cs typeface="Times New Roman" panose="02020603050405020304" pitchFamily="18" charset="0"/>
              </a:rPr>
              <a:t>: Highlights deviations for user review.</a:t>
            </a:r>
            <a:r>
              <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rPr>
              <a:t> </a:t>
            </a:r>
          </a:p>
          <a:p>
            <a:pPr marL="285750" indent="-285750" algn="just" rtl="0" fontAlgn="base">
              <a:buFont typeface="Wingdings" panose="05000000000000000000" pitchFamily="2" charset="2"/>
              <a:buChar char="Ø"/>
            </a:pPr>
            <a:endPar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L="285750" indent="-285750" algn="l" rtl="0" fontAlgn="base">
              <a:buFont typeface="Wingdings" panose="05000000000000000000" pitchFamily="2" charset="2"/>
              <a:buChar char="Ø"/>
            </a:pPr>
            <a:r>
              <a:rPr lang="en-US" sz="1800" b="1" i="0" u="none" strike="noStrike" dirty="0">
                <a:solidFill>
                  <a:srgbClr val="000000"/>
                </a:solidFill>
                <a:effectLst/>
                <a:highlight>
                  <a:srgbClr val="FFFFFF"/>
                </a:highlight>
                <a:latin typeface="Times New Roman" panose="02020603050405020304" pitchFamily="18" charset="0"/>
                <a:cs typeface="Times New Roman" panose="02020603050405020304" pitchFamily="18" charset="0"/>
              </a:rPr>
              <a:t>Concise Summarization</a:t>
            </a:r>
            <a:r>
              <a:rPr lang="en-US" sz="1800" b="0" i="0" u="none" strike="noStrike" dirty="0">
                <a:solidFill>
                  <a:srgbClr val="000000"/>
                </a:solidFill>
                <a:effectLst/>
                <a:highlight>
                  <a:srgbClr val="FFFFFF"/>
                </a:highlight>
                <a:latin typeface="Times New Roman" panose="02020603050405020304" pitchFamily="18" charset="0"/>
                <a:cs typeface="Times New Roman" panose="02020603050405020304" pitchFamily="18" charset="0"/>
              </a:rPr>
              <a:t>: Provides concise summaries of contract content.</a:t>
            </a:r>
            <a:r>
              <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rPr>
              <a:t> </a:t>
            </a:r>
          </a:p>
          <a:p>
            <a:pPr algn="l" rtl="0" fontAlgn="base"/>
            <a:endPar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L="285750" indent="-285750" algn="l" rtl="0" fontAlgn="base">
              <a:buFont typeface="Wingdings" panose="05000000000000000000" pitchFamily="2" charset="2"/>
              <a:buChar char="Ø"/>
            </a:pPr>
            <a:r>
              <a:rPr lang="en-US" sz="1800" b="1" i="0" u="none" strike="noStrike" dirty="0">
                <a:solidFill>
                  <a:srgbClr val="000000"/>
                </a:solidFill>
                <a:effectLst/>
                <a:highlight>
                  <a:srgbClr val="FFFFFF"/>
                </a:highlight>
                <a:latin typeface="Times New Roman" panose="02020603050405020304" pitchFamily="18" charset="0"/>
                <a:cs typeface="Times New Roman" panose="02020603050405020304" pitchFamily="18" charset="0"/>
              </a:rPr>
              <a:t>Optical Character Recognition (OCR)</a:t>
            </a:r>
            <a:r>
              <a:rPr lang="en-US" sz="1800" b="0" i="0" u="none" strike="noStrike" dirty="0">
                <a:solidFill>
                  <a:srgbClr val="000000"/>
                </a:solidFill>
                <a:effectLst/>
                <a:highlight>
                  <a:srgbClr val="FFFFFF"/>
                </a:highlight>
                <a:latin typeface="Times New Roman" panose="02020603050405020304" pitchFamily="18" charset="0"/>
                <a:cs typeface="Times New Roman" panose="02020603050405020304" pitchFamily="18" charset="0"/>
              </a:rPr>
              <a:t>: Processes scanned contract documents.</a:t>
            </a:r>
            <a:r>
              <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rPr>
              <a:t> </a:t>
            </a:r>
          </a:p>
          <a:p>
            <a:pPr marL="285750" indent="-285750" algn="l" rtl="0" fontAlgn="base">
              <a:buFont typeface="Wingdings" panose="05000000000000000000" pitchFamily="2" charset="2"/>
              <a:buChar char="Ø"/>
            </a:pPr>
            <a:endPar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algn="l" rtl="0" fontAlgn="base"/>
            <a:endPar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endParaRPr lang="en-IN" dirty="0"/>
          </a:p>
        </p:txBody>
      </p:sp>
      <p:sp>
        <p:nvSpPr>
          <p:cNvPr id="9" name="Rectangle 8">
            <a:extLst>
              <a:ext uri="{FF2B5EF4-FFF2-40B4-BE49-F238E27FC236}">
                <a16:creationId xmlns:a16="http://schemas.microsoft.com/office/drawing/2014/main" id="{981BA12F-770D-38F8-4663-FAE1D4451646}"/>
              </a:ext>
            </a:extLst>
          </p:cNvPr>
          <p:cNvSpPr/>
          <p:nvPr/>
        </p:nvSpPr>
        <p:spPr>
          <a:xfrm>
            <a:off x="18738" y="146719"/>
            <a:ext cx="9144000" cy="738546"/>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IN" sz="2400" dirty="0">
                <a:latin typeface="Arial Black" panose="020B0A04020102020204" pitchFamily="34" charset="0"/>
              </a:rPr>
              <a:t>FEATURES OFFERED: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62B2E36-5CA6-66E6-F2FD-907A0C208BA4}"/>
              </a:ext>
            </a:extLst>
          </p:cNvPr>
          <p:cNvSpPr>
            <a:spLocks noGrp="1" noChangeArrowheads="1"/>
          </p:cNvSpPr>
          <p:nvPr>
            <p:ph type="body" idx="1"/>
          </p:nvPr>
        </p:nvSpPr>
        <p:spPr bwMode="auto">
          <a:xfrm>
            <a:off x="457201" y="961252"/>
            <a:ext cx="800100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Document Upload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Users upload contracts via a React.js frontend.</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PDF Parsing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Extract text and structure from documents.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lang="en-US" altLang="en-US" b="1" dirty="0">
              <a:solidFill>
                <a:schemeClr val="tx1"/>
              </a:solidFill>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Classification &amp; NER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Categorize text and identify entities.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Template Comparison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Detect deviations from standard templates.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Deviation Highlighting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Highlight differences for user review.</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Summarization &amp; OCR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Summarize content and process scanned images.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Display Results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Present results on the user-friendly interface.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01BD2C13-0E9B-279E-27EA-230BA5533CA0}"/>
              </a:ext>
            </a:extLst>
          </p:cNvPr>
          <p:cNvSpPr/>
          <p:nvPr/>
        </p:nvSpPr>
        <p:spPr>
          <a:xfrm>
            <a:off x="18738" y="146719"/>
            <a:ext cx="9144000" cy="738546"/>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IN" sz="2400" dirty="0">
                <a:latin typeface="Arial Black" panose="020B0A04020102020204" pitchFamily="34" charset="0"/>
              </a:rPr>
              <a:t>PROCESS FLOW: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9B8297-48D2-BA05-2A9A-73D00E2F82D8}"/>
              </a:ext>
            </a:extLst>
          </p:cNvPr>
          <p:cNvPicPr>
            <a:picLocks noChangeAspect="1"/>
          </p:cNvPicPr>
          <p:nvPr/>
        </p:nvPicPr>
        <p:blipFill>
          <a:blip r:embed="rId2"/>
          <a:stretch>
            <a:fillRect/>
          </a:stretch>
        </p:blipFill>
        <p:spPr>
          <a:xfrm>
            <a:off x="533400" y="901527"/>
            <a:ext cx="8229600" cy="4048685"/>
          </a:xfrm>
          <a:prstGeom prst="rect">
            <a:avLst/>
          </a:prstGeom>
          <a:ln>
            <a:solidFill>
              <a:srgbClr val="92D050"/>
            </a:solidFill>
          </a:ln>
        </p:spPr>
      </p:pic>
      <p:sp>
        <p:nvSpPr>
          <p:cNvPr id="8" name="Rectangle 7">
            <a:extLst>
              <a:ext uri="{FF2B5EF4-FFF2-40B4-BE49-F238E27FC236}">
                <a16:creationId xmlns:a16="http://schemas.microsoft.com/office/drawing/2014/main" id="{B5ED9726-94A3-B03E-4B54-53238A2CFF0E}"/>
              </a:ext>
            </a:extLst>
          </p:cNvPr>
          <p:cNvSpPr/>
          <p:nvPr/>
        </p:nvSpPr>
        <p:spPr>
          <a:xfrm>
            <a:off x="18738" y="146719"/>
            <a:ext cx="9144000" cy="738546"/>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IN" sz="2400" dirty="0">
                <a:latin typeface="Arial Black" panose="020B0A04020102020204" pitchFamily="34" charset="0"/>
              </a:rPr>
              <a:t>ARCHITECTURAL DIAGRAM:</a:t>
            </a:r>
          </a:p>
        </p:txBody>
      </p:sp>
      <p:sp>
        <p:nvSpPr>
          <p:cNvPr id="2" name="TextBox 1">
            <a:extLst>
              <a:ext uri="{FF2B5EF4-FFF2-40B4-BE49-F238E27FC236}">
                <a16:creationId xmlns:a16="http://schemas.microsoft.com/office/drawing/2014/main" id="{AB10C085-4D83-684E-E7F4-1D5B50C506FB}"/>
              </a:ext>
            </a:extLst>
          </p:cNvPr>
          <p:cNvSpPr txBox="1"/>
          <p:nvPr/>
        </p:nvSpPr>
        <p:spPr>
          <a:xfrm>
            <a:off x="4267200" y="1657350"/>
            <a:ext cx="609600" cy="369332"/>
          </a:xfrm>
          <a:prstGeom prst="rect">
            <a:avLst/>
          </a:prstGeom>
          <a:noFill/>
        </p:spPr>
        <p:txBody>
          <a:bodyPr wrap="square" rtlCol="0">
            <a:spAutoFit/>
          </a:bodyPr>
          <a:lstStyle/>
          <a:p>
            <a:endParaRPr lang="en-IN" dirty="0"/>
          </a:p>
        </p:txBody>
      </p:sp>
      <p:pic>
        <p:nvPicPr>
          <p:cNvPr id="1028" name="Picture 4">
            <a:extLst>
              <a:ext uri="{FF2B5EF4-FFF2-40B4-BE49-F238E27FC236}">
                <a16:creationId xmlns:a16="http://schemas.microsoft.com/office/drawing/2014/main" id="{6ACA5A1D-5016-446C-4E62-6CB119F178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623811"/>
            <a:ext cx="643054" cy="26214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EF0B333-04CE-EAC8-01D1-97AF52609087}"/>
              </a:ext>
            </a:extLst>
          </p:cNvPr>
          <p:cNvSpPr txBox="1"/>
          <p:nvPr/>
        </p:nvSpPr>
        <p:spPr>
          <a:xfrm>
            <a:off x="4267200" y="1608952"/>
            <a:ext cx="1119616" cy="276999"/>
          </a:xfrm>
          <a:prstGeom prst="rect">
            <a:avLst/>
          </a:prstGeom>
          <a:noFill/>
        </p:spPr>
        <p:txBody>
          <a:bodyPr wrap="square" rtlCol="0">
            <a:spAutoFit/>
          </a:bodyPr>
          <a:lstStyle/>
          <a:p>
            <a:r>
              <a:rPr lang="en-US" sz="1200" dirty="0">
                <a:solidFill>
                  <a:srgbClr val="343E35"/>
                </a:solidFill>
              </a:rPr>
              <a:t>Flask</a:t>
            </a:r>
            <a:endParaRPr lang="en-IN" sz="1200" dirty="0">
              <a:solidFill>
                <a:srgbClr val="343E35"/>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FF6AE1E9-5EDF-5475-4010-4973A936FEE0}"/>
              </a:ext>
            </a:extLst>
          </p:cNvPr>
          <p:cNvSpPr/>
          <p:nvPr/>
        </p:nvSpPr>
        <p:spPr>
          <a:xfrm>
            <a:off x="457200" y="971550"/>
            <a:ext cx="4114800" cy="3733800"/>
          </a:xfrm>
          <a:prstGeom prst="round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B6709D47-5A71-D19D-F4E5-928BF69281EE}"/>
              </a:ext>
            </a:extLst>
          </p:cNvPr>
          <p:cNvSpPr txBox="1"/>
          <p:nvPr/>
        </p:nvSpPr>
        <p:spPr>
          <a:xfrm>
            <a:off x="648629" y="1077357"/>
            <a:ext cx="3923371" cy="3262432"/>
          </a:xfrm>
          <a:prstGeom prst="rect">
            <a:avLst/>
          </a:prstGeom>
          <a:noFill/>
        </p:spPr>
        <p:txBody>
          <a:bodyPr wrap="square">
            <a:spAutoFit/>
          </a:bodyPr>
          <a:lstStyle/>
          <a:p>
            <a:pPr algn="just"/>
            <a:r>
              <a:rPr lang="en-IN" b="1" u="sng" dirty="0">
                <a:solidFill>
                  <a:srgbClr val="7030A0"/>
                </a:solidFill>
                <a:latin typeface="Times New Roman" panose="02020603050405020304" pitchFamily="18" charset="0"/>
                <a:cs typeface="Times New Roman" panose="02020603050405020304" pitchFamily="18" charset="0"/>
              </a:rPr>
              <a:t>Backend: Flask Framework </a:t>
            </a:r>
          </a:p>
          <a:p>
            <a:pPr algn="just"/>
            <a:r>
              <a:rPr lang="en-IN" b="1" u="sng" dirty="0">
                <a:solidFill>
                  <a:srgbClr val="7030A0"/>
                </a:solidFill>
                <a:latin typeface="Times New Roman" panose="02020603050405020304" pitchFamily="18" charset="0"/>
                <a:cs typeface="Times New Roman" panose="02020603050405020304" pitchFamily="18" charset="0"/>
              </a:rPr>
              <a:t>                         </a:t>
            </a:r>
            <a:endParaRPr lang="en-IN" u="sng" dirty="0">
              <a:solidFill>
                <a:srgbClr val="7030A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1700" b="1" dirty="0">
                <a:latin typeface="Times New Roman" panose="02020603050405020304" pitchFamily="18" charset="0"/>
                <a:cs typeface="Times New Roman" panose="02020603050405020304" pitchFamily="18" charset="0"/>
              </a:rPr>
              <a:t>PDF Parser</a:t>
            </a:r>
            <a:r>
              <a:rPr lang="en-IN" sz="1700" dirty="0">
                <a:latin typeface="Times New Roman" panose="02020603050405020304" pitchFamily="18" charset="0"/>
                <a:cs typeface="Times New Roman" panose="02020603050405020304" pitchFamily="18" charset="0"/>
              </a:rPr>
              <a:t>: Text and metadata extraction using </a:t>
            </a:r>
            <a:r>
              <a:rPr lang="en-IN" sz="1700" dirty="0" err="1">
                <a:latin typeface="Times New Roman" panose="02020603050405020304" pitchFamily="18" charset="0"/>
                <a:cs typeface="Times New Roman" panose="02020603050405020304" pitchFamily="18" charset="0"/>
              </a:rPr>
              <a:t>PyMuPDF</a:t>
            </a:r>
            <a:r>
              <a:rPr lang="en-IN" sz="17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IN" sz="1700" b="1" dirty="0">
                <a:latin typeface="Times New Roman" panose="02020603050405020304" pitchFamily="18" charset="0"/>
                <a:cs typeface="Times New Roman" panose="02020603050405020304" pitchFamily="18" charset="0"/>
              </a:rPr>
              <a:t>NER</a:t>
            </a:r>
            <a:r>
              <a:rPr lang="en-IN" sz="1700" dirty="0">
                <a:latin typeface="Times New Roman" panose="02020603050405020304" pitchFamily="18" charset="0"/>
                <a:cs typeface="Times New Roman" panose="02020603050405020304" pitchFamily="18" charset="0"/>
              </a:rPr>
              <a:t>: Entity categorization with </a:t>
            </a:r>
            <a:r>
              <a:rPr lang="en-IN" sz="1700" dirty="0" err="1">
                <a:latin typeface="Times New Roman" panose="02020603050405020304" pitchFamily="18" charset="0"/>
                <a:cs typeface="Times New Roman" panose="02020603050405020304" pitchFamily="18" charset="0"/>
              </a:rPr>
              <a:t>spaCy</a:t>
            </a:r>
            <a:r>
              <a:rPr lang="en-IN" sz="1700" dirty="0">
                <a:latin typeface="Times New Roman" panose="02020603050405020304" pitchFamily="18" charset="0"/>
                <a:cs typeface="Times New Roman" panose="02020603050405020304" pitchFamily="18" charset="0"/>
              </a:rPr>
              <a:t> or Stanford NER.</a:t>
            </a:r>
          </a:p>
          <a:p>
            <a:pPr marL="285750" indent="-285750">
              <a:buFont typeface="Wingdings" panose="05000000000000000000" pitchFamily="2" charset="2"/>
              <a:buChar char="Ø"/>
            </a:pPr>
            <a:r>
              <a:rPr lang="en-IN" sz="1700" b="1" dirty="0">
                <a:latin typeface="Times New Roman" panose="02020603050405020304" pitchFamily="18" charset="0"/>
                <a:cs typeface="Times New Roman" panose="02020603050405020304" pitchFamily="18" charset="0"/>
              </a:rPr>
              <a:t>OCR</a:t>
            </a:r>
            <a:r>
              <a:rPr lang="en-IN" sz="1700" dirty="0">
                <a:latin typeface="Times New Roman" panose="02020603050405020304" pitchFamily="18" charset="0"/>
                <a:cs typeface="Times New Roman" panose="02020603050405020304" pitchFamily="18" charset="0"/>
              </a:rPr>
              <a:t>: Image-to-text conversion with Tesseract, OpenCV.</a:t>
            </a:r>
          </a:p>
          <a:p>
            <a:pPr marL="285750" indent="-285750">
              <a:buFont typeface="Wingdings" panose="05000000000000000000" pitchFamily="2" charset="2"/>
              <a:buChar char="Ø"/>
            </a:pPr>
            <a:r>
              <a:rPr lang="en-IN" sz="1700" b="1" dirty="0">
                <a:latin typeface="Times New Roman" panose="02020603050405020304" pitchFamily="18" charset="0"/>
                <a:cs typeface="Times New Roman" panose="02020603050405020304" pitchFamily="18" charset="0"/>
              </a:rPr>
              <a:t>Text Comparison</a:t>
            </a:r>
            <a:r>
              <a:rPr lang="en-IN" sz="1700" dirty="0">
                <a:latin typeface="Times New Roman" panose="02020603050405020304" pitchFamily="18" charset="0"/>
                <a:cs typeface="Times New Roman" panose="02020603050405020304" pitchFamily="18" charset="0"/>
              </a:rPr>
              <a:t>: Deviation detection using </a:t>
            </a:r>
            <a:r>
              <a:rPr lang="en-IN" sz="1700" dirty="0" err="1">
                <a:latin typeface="Times New Roman" panose="02020603050405020304" pitchFamily="18" charset="0"/>
                <a:cs typeface="Times New Roman" panose="02020603050405020304" pitchFamily="18" charset="0"/>
              </a:rPr>
              <a:t>DiffMatchPatch</a:t>
            </a:r>
            <a:r>
              <a:rPr lang="en-IN" sz="17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IN" sz="1700" b="1" dirty="0">
                <a:latin typeface="Times New Roman" panose="02020603050405020304" pitchFamily="18" charset="0"/>
                <a:cs typeface="Times New Roman" panose="02020603050405020304" pitchFamily="18" charset="0"/>
              </a:rPr>
              <a:t>Summarization</a:t>
            </a:r>
            <a:r>
              <a:rPr lang="en-IN" sz="1700" dirty="0">
                <a:latin typeface="Times New Roman" panose="02020603050405020304" pitchFamily="18" charset="0"/>
                <a:cs typeface="Times New Roman" panose="02020603050405020304" pitchFamily="18" charset="0"/>
              </a:rPr>
              <a:t>: Condensed document summaries with </a:t>
            </a:r>
            <a:r>
              <a:rPr lang="en-IN" sz="1700" dirty="0" err="1">
                <a:latin typeface="Times New Roman" panose="02020603050405020304" pitchFamily="18" charset="0"/>
                <a:cs typeface="Times New Roman" panose="02020603050405020304" pitchFamily="18" charset="0"/>
              </a:rPr>
              <a:t>Gensim</a:t>
            </a:r>
            <a:r>
              <a:rPr lang="en-IN" sz="1700" dirty="0">
                <a:latin typeface="Times New Roman" panose="02020603050405020304" pitchFamily="18" charset="0"/>
                <a:cs typeface="Times New Roman" panose="02020603050405020304" pitchFamily="18" charset="0"/>
              </a:rPr>
              <a:t>, BERT.</a:t>
            </a:r>
          </a:p>
        </p:txBody>
      </p:sp>
      <p:sp>
        <p:nvSpPr>
          <p:cNvPr id="9" name="Rectangle: Rounded Corners 8">
            <a:extLst>
              <a:ext uri="{FF2B5EF4-FFF2-40B4-BE49-F238E27FC236}">
                <a16:creationId xmlns:a16="http://schemas.microsoft.com/office/drawing/2014/main" id="{13896D73-5B22-CC7C-80E6-54B5536286E8}"/>
              </a:ext>
            </a:extLst>
          </p:cNvPr>
          <p:cNvSpPr/>
          <p:nvPr/>
        </p:nvSpPr>
        <p:spPr>
          <a:xfrm>
            <a:off x="4763429" y="971550"/>
            <a:ext cx="4114800" cy="3733800"/>
          </a:xfrm>
          <a:prstGeom prst="round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EBA5C8B3-394F-C170-6FAF-8E71D987E29F}"/>
              </a:ext>
            </a:extLst>
          </p:cNvPr>
          <p:cNvSpPr txBox="1"/>
          <p:nvPr/>
        </p:nvSpPr>
        <p:spPr>
          <a:xfrm>
            <a:off x="4953000" y="1077357"/>
            <a:ext cx="3810000" cy="2739211"/>
          </a:xfrm>
          <a:prstGeom prst="rect">
            <a:avLst/>
          </a:prstGeom>
          <a:noFill/>
        </p:spPr>
        <p:txBody>
          <a:bodyPr wrap="square">
            <a:spAutoFit/>
          </a:bodyPr>
          <a:lstStyle/>
          <a:p>
            <a:r>
              <a:rPr lang="en-IN" b="1" u="sng" dirty="0">
                <a:solidFill>
                  <a:srgbClr val="7030A0"/>
                </a:solidFill>
                <a:latin typeface="Times New Roman" panose="02020603050405020304" pitchFamily="18" charset="0"/>
                <a:cs typeface="Times New Roman" panose="02020603050405020304" pitchFamily="18" charset="0"/>
              </a:rPr>
              <a:t>Frontend: React.js Library</a:t>
            </a:r>
          </a:p>
          <a:p>
            <a:endParaRPr lang="en-IN" u="sng" dirty="0">
              <a:solidFill>
                <a:srgbClr val="7030A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1700" b="1" dirty="0">
                <a:latin typeface="Times New Roman" panose="02020603050405020304" pitchFamily="18" charset="0"/>
                <a:cs typeface="Times New Roman" panose="02020603050405020304" pitchFamily="18" charset="0"/>
              </a:rPr>
              <a:t>Interactive Document Viewer</a:t>
            </a:r>
            <a:r>
              <a:rPr lang="en-IN" sz="1700" dirty="0">
                <a:latin typeface="Times New Roman" panose="02020603050405020304" pitchFamily="18" charset="0"/>
                <a:cs typeface="Times New Roman" panose="02020603050405020304" pitchFamily="18" charset="0"/>
              </a:rPr>
              <a:t>: View and interact with highlighted PDFs.</a:t>
            </a:r>
          </a:p>
          <a:p>
            <a:pPr marL="285750" indent="-285750">
              <a:buFont typeface="Wingdings" panose="05000000000000000000" pitchFamily="2" charset="2"/>
              <a:buChar char="Ø"/>
            </a:pPr>
            <a:r>
              <a:rPr lang="en-IN" sz="1700" b="1" dirty="0">
                <a:latin typeface="Times New Roman" panose="02020603050405020304" pitchFamily="18" charset="0"/>
                <a:cs typeface="Times New Roman" panose="02020603050405020304" pitchFamily="18" charset="0"/>
              </a:rPr>
              <a:t>Customizable Highlighting</a:t>
            </a:r>
            <a:r>
              <a:rPr lang="en-IN" sz="1700" dirty="0">
                <a:latin typeface="Times New Roman" panose="02020603050405020304" pitchFamily="18" charset="0"/>
                <a:cs typeface="Times New Roman" panose="02020603050405020304" pitchFamily="18" charset="0"/>
              </a:rPr>
              <a:t>: User-defined criteria and </a:t>
            </a:r>
            <a:r>
              <a:rPr lang="en-IN" sz="1700" dirty="0" err="1">
                <a:latin typeface="Times New Roman" panose="02020603050405020304" pitchFamily="18" charset="0"/>
                <a:cs typeface="Times New Roman" panose="02020603050405020304" pitchFamily="18" charset="0"/>
              </a:rPr>
              <a:t>color</a:t>
            </a:r>
            <a:r>
              <a:rPr lang="en-IN" sz="1700" dirty="0">
                <a:latin typeface="Times New Roman" panose="02020603050405020304" pitchFamily="18" charset="0"/>
                <a:cs typeface="Times New Roman" panose="02020603050405020304" pitchFamily="18" charset="0"/>
              </a:rPr>
              <a:t> settings.</a:t>
            </a:r>
          </a:p>
          <a:p>
            <a:pPr marL="285750" indent="-285750">
              <a:buFont typeface="Wingdings" panose="05000000000000000000" pitchFamily="2" charset="2"/>
              <a:buChar char="Ø"/>
            </a:pPr>
            <a:r>
              <a:rPr lang="en-IN" sz="1700" b="1" dirty="0">
                <a:latin typeface="Times New Roman" panose="02020603050405020304" pitchFamily="18" charset="0"/>
                <a:cs typeface="Times New Roman" panose="02020603050405020304" pitchFamily="18" charset="0"/>
              </a:rPr>
              <a:t>Entity Recognition Display</a:t>
            </a:r>
            <a:r>
              <a:rPr lang="en-IN" sz="1700" dirty="0">
                <a:latin typeface="Times New Roman" panose="02020603050405020304" pitchFamily="18" charset="0"/>
                <a:cs typeface="Times New Roman" panose="02020603050405020304" pitchFamily="18" charset="0"/>
              </a:rPr>
              <a:t>: Visualize categorized entities.</a:t>
            </a:r>
          </a:p>
          <a:p>
            <a:pPr marL="285750" indent="-285750">
              <a:buFont typeface="Wingdings" panose="05000000000000000000" pitchFamily="2" charset="2"/>
              <a:buChar char="Ø"/>
            </a:pPr>
            <a:r>
              <a:rPr lang="en-IN" sz="1700" b="1" dirty="0">
                <a:latin typeface="Times New Roman" panose="02020603050405020304" pitchFamily="18" charset="0"/>
                <a:cs typeface="Times New Roman" panose="02020603050405020304" pitchFamily="18" charset="0"/>
              </a:rPr>
              <a:t>Summary View</a:t>
            </a:r>
            <a:r>
              <a:rPr lang="en-IN" sz="1700" dirty="0">
                <a:latin typeface="Times New Roman" panose="02020603050405020304" pitchFamily="18" charset="0"/>
                <a:cs typeface="Times New Roman" panose="02020603050405020304" pitchFamily="18" charset="0"/>
              </a:rPr>
              <a:t>: Key deviations and information in concise summaries.</a:t>
            </a:r>
          </a:p>
        </p:txBody>
      </p:sp>
      <p:sp>
        <p:nvSpPr>
          <p:cNvPr id="14" name="Rectangle 13">
            <a:extLst>
              <a:ext uri="{FF2B5EF4-FFF2-40B4-BE49-F238E27FC236}">
                <a16:creationId xmlns:a16="http://schemas.microsoft.com/office/drawing/2014/main" id="{A44F7A54-53D9-733B-3984-45F37A42A7C5}"/>
              </a:ext>
            </a:extLst>
          </p:cNvPr>
          <p:cNvSpPr/>
          <p:nvPr/>
        </p:nvSpPr>
        <p:spPr>
          <a:xfrm>
            <a:off x="18738" y="146719"/>
            <a:ext cx="9144000" cy="738546"/>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IN" sz="2400" dirty="0">
                <a:latin typeface="Arial Black" panose="020B0A04020102020204" pitchFamily="34" charset="0"/>
              </a:rPr>
              <a:t>TECHNOLOGIES USED: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a:extLst>
              <a:ext uri="{FF2B5EF4-FFF2-40B4-BE49-F238E27FC236}">
                <a16:creationId xmlns:a16="http://schemas.microsoft.com/office/drawing/2014/main" id="{EC41EBB0-4E9F-2AAE-F960-33D4C8F6E846}"/>
              </a:ext>
            </a:extLst>
          </p:cNvPr>
          <p:cNvGraphicFramePr>
            <a:graphicFrameLocks noGrp="1"/>
          </p:cNvGraphicFramePr>
          <p:nvPr>
            <p:extLst>
              <p:ext uri="{D42A27DB-BD31-4B8C-83A1-F6EECF244321}">
                <p14:modId xmlns:p14="http://schemas.microsoft.com/office/powerpoint/2010/main" val="1173706483"/>
              </p:ext>
            </p:extLst>
          </p:nvPr>
        </p:nvGraphicFramePr>
        <p:xfrm>
          <a:off x="533400" y="1123949"/>
          <a:ext cx="8077201" cy="3536992"/>
        </p:xfrm>
        <a:graphic>
          <a:graphicData uri="http://schemas.openxmlformats.org/drawingml/2006/table">
            <a:tbl>
              <a:tblPr firstRow="1" bandRow="1">
                <a:tableStyleId>{5C22544A-7EE6-4342-B048-85BDC9FD1C3A}</a:tableStyleId>
              </a:tblPr>
              <a:tblGrid>
                <a:gridCol w="2776538">
                  <a:extLst>
                    <a:ext uri="{9D8B030D-6E8A-4147-A177-3AD203B41FA5}">
                      <a16:colId xmlns:a16="http://schemas.microsoft.com/office/drawing/2014/main" val="3259884141"/>
                    </a:ext>
                  </a:extLst>
                </a:gridCol>
                <a:gridCol w="5300663">
                  <a:extLst>
                    <a:ext uri="{9D8B030D-6E8A-4147-A177-3AD203B41FA5}">
                      <a16:colId xmlns:a16="http://schemas.microsoft.com/office/drawing/2014/main" val="1919928640"/>
                    </a:ext>
                  </a:extLst>
                </a:gridCol>
              </a:tblGrid>
              <a:tr h="348535">
                <a:tc>
                  <a:txBody>
                    <a:bodyPr/>
                    <a:lstStyle/>
                    <a:p>
                      <a:r>
                        <a:rPr lang="en-IN" sz="2000" dirty="0"/>
                        <a:t>Members</a:t>
                      </a:r>
                    </a:p>
                  </a:txBody>
                  <a:tcPr/>
                </a:tc>
                <a:tc>
                  <a:txBody>
                    <a:bodyPr/>
                    <a:lstStyle/>
                    <a:p>
                      <a:r>
                        <a:rPr lang="en-IN" sz="2000" dirty="0"/>
                        <a:t>Contribution</a:t>
                      </a:r>
                    </a:p>
                  </a:txBody>
                  <a:tcPr/>
                </a:tc>
                <a:extLst>
                  <a:ext uri="{0D108BD9-81ED-4DB2-BD59-A6C34878D82A}">
                    <a16:rowId xmlns:a16="http://schemas.microsoft.com/office/drawing/2014/main" val="3888264718"/>
                  </a:ext>
                </a:extLst>
              </a:tr>
              <a:tr h="609937">
                <a:tc>
                  <a:txBody>
                    <a:bodyPr/>
                    <a:lstStyle/>
                    <a:p>
                      <a:r>
                        <a:rPr lang="en-IN" b="1" dirty="0" err="1">
                          <a:latin typeface="Times New Roman" panose="02020603050405020304" pitchFamily="18" charset="0"/>
                          <a:cs typeface="Times New Roman" panose="02020603050405020304" pitchFamily="18" charset="0"/>
                        </a:rPr>
                        <a:t>Luvkush</a:t>
                      </a:r>
                      <a:r>
                        <a:rPr lang="en-IN" b="1" dirty="0">
                          <a:latin typeface="Times New Roman" panose="02020603050405020304" pitchFamily="18" charset="0"/>
                          <a:cs typeface="Times New Roman" panose="02020603050405020304" pitchFamily="18" charset="0"/>
                        </a:rPr>
                        <a:t> Sharma </a:t>
                      </a:r>
                      <a:endParaRPr lang="en-IN" b="1" dirty="0"/>
                    </a:p>
                  </a:txBody>
                  <a:tcPr/>
                </a:tc>
                <a:tc>
                  <a:txBody>
                    <a:bodyPr/>
                    <a:lstStyle/>
                    <a:p>
                      <a:r>
                        <a:rPr lang="en-IN" dirty="0">
                          <a:latin typeface="Times New Roman" panose="02020603050405020304" pitchFamily="18" charset="0"/>
                          <a:cs typeface="Times New Roman" panose="02020603050405020304" pitchFamily="18" charset="0"/>
                        </a:rPr>
                        <a:t>Worked on frontend and built </a:t>
                      </a:r>
                      <a:r>
                        <a:rPr lang="en-US" dirty="0">
                          <a:latin typeface="Times New Roman" panose="02020603050405020304" pitchFamily="18" charset="0"/>
                          <a:cs typeface="Times New Roman" panose="02020603050405020304" pitchFamily="18" charset="0"/>
                        </a:rPr>
                        <a:t>interactive UI with React.js.</a:t>
                      </a:r>
                      <a:endParaRPr lang="en-IN" dirty="0"/>
                    </a:p>
                  </a:txBody>
                  <a:tcPr/>
                </a:tc>
                <a:extLst>
                  <a:ext uri="{0D108BD9-81ED-4DB2-BD59-A6C34878D82A}">
                    <a16:rowId xmlns:a16="http://schemas.microsoft.com/office/drawing/2014/main" val="1529060382"/>
                  </a:ext>
                </a:extLst>
              </a:tr>
              <a:tr h="689108">
                <a:tc>
                  <a:txBody>
                    <a:bodyPr/>
                    <a:lstStyle/>
                    <a:p>
                      <a:r>
                        <a:rPr lang="en-IN" b="1" dirty="0" err="1">
                          <a:latin typeface="Times New Roman" panose="02020603050405020304" pitchFamily="18" charset="0"/>
                          <a:cs typeface="Times New Roman" panose="02020603050405020304" pitchFamily="18" charset="0"/>
                        </a:rPr>
                        <a:t>Anik</a:t>
                      </a:r>
                      <a:r>
                        <a:rPr lang="en-IN" b="1" dirty="0">
                          <a:latin typeface="Times New Roman" panose="02020603050405020304" pitchFamily="18" charset="0"/>
                          <a:cs typeface="Times New Roman" panose="02020603050405020304" pitchFamily="18" charset="0"/>
                        </a:rPr>
                        <a:t> Roy</a:t>
                      </a:r>
                      <a:endParaRPr lang="en-IN"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Developed backend with Flask and integrated libraries for data extraction and processing.</a:t>
                      </a:r>
                    </a:p>
                  </a:txBody>
                  <a:tcPr/>
                </a:tc>
                <a:extLst>
                  <a:ext uri="{0D108BD9-81ED-4DB2-BD59-A6C34878D82A}">
                    <a16:rowId xmlns:a16="http://schemas.microsoft.com/office/drawing/2014/main" val="3509496229"/>
                  </a:ext>
                </a:extLst>
              </a:tr>
              <a:tr h="609937">
                <a:tc>
                  <a:txBody>
                    <a:bodyPr/>
                    <a:lstStyle/>
                    <a:p>
                      <a:r>
                        <a:rPr lang="en-IN" b="1" dirty="0">
                          <a:latin typeface="Times New Roman" panose="02020603050405020304" pitchFamily="18" charset="0"/>
                          <a:cs typeface="Times New Roman" panose="02020603050405020304" pitchFamily="18" charset="0"/>
                        </a:rPr>
                        <a:t>Muskan Garg </a:t>
                      </a:r>
                      <a:endParaRPr lang="en-IN" b="1" dirty="0"/>
                    </a:p>
                  </a:txBody>
                  <a:tcPr/>
                </a:tc>
                <a:tc>
                  <a:txBody>
                    <a:bodyPr/>
                    <a:lstStyle/>
                    <a:p>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Implemented PDF parsing, </a:t>
                      </a:r>
                      <a:r>
                        <a:rPr lang="en-US" altLang="en-US" dirty="0">
                          <a:solidFill>
                            <a:schemeClr val="tx1"/>
                          </a:solidFill>
                          <a:latin typeface="Times New Roman" panose="02020603050405020304" pitchFamily="18" charset="0"/>
                          <a:cs typeface="Times New Roman" panose="02020603050405020304" pitchFamily="18" charset="0"/>
                        </a:rPr>
                        <a:t>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eveloped NER and created text classifier.</a:t>
                      </a:r>
                      <a:endParaRPr lang="en-IN" dirty="0"/>
                    </a:p>
                  </a:txBody>
                  <a:tcPr/>
                </a:tc>
                <a:extLst>
                  <a:ext uri="{0D108BD9-81ED-4DB2-BD59-A6C34878D82A}">
                    <a16:rowId xmlns:a16="http://schemas.microsoft.com/office/drawing/2014/main" val="3954913056"/>
                  </a:ext>
                </a:extLst>
              </a:tr>
              <a:tr h="482376">
                <a:tc>
                  <a:txBody>
                    <a:bodyPr/>
                    <a:lstStyle/>
                    <a:p>
                      <a:r>
                        <a:rPr lang="en-IN" b="1" dirty="0">
                          <a:latin typeface="Times New Roman" panose="02020603050405020304" pitchFamily="18" charset="0"/>
                          <a:cs typeface="Times New Roman" panose="02020603050405020304" pitchFamily="18" charset="0"/>
                        </a:rPr>
                        <a:t>Uday Pratap Singh</a:t>
                      </a:r>
                      <a:endParaRPr lang="en-IN" b="1" dirty="0"/>
                    </a:p>
                  </a:txBody>
                  <a:tcPr/>
                </a:tc>
                <a:tc>
                  <a:txBody>
                    <a:bodyPr/>
                    <a:lstStyle/>
                    <a:p>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Developed PDF highlighter and implemented OCR.</a:t>
                      </a:r>
                      <a:endParaRPr lang="en-IN" dirty="0"/>
                    </a:p>
                  </a:txBody>
                  <a:tcPr/>
                </a:tc>
                <a:extLst>
                  <a:ext uri="{0D108BD9-81ED-4DB2-BD59-A6C34878D82A}">
                    <a16:rowId xmlns:a16="http://schemas.microsoft.com/office/drawing/2014/main" val="3441390058"/>
                  </a:ext>
                </a:extLst>
              </a:tr>
              <a:tr h="689108">
                <a:tc>
                  <a:txBody>
                    <a:bodyPr/>
                    <a:lstStyle/>
                    <a:p>
                      <a:r>
                        <a:rPr lang="en-US" altLang="en-US" b="1" dirty="0">
                          <a:solidFill>
                            <a:schemeClr val="tx1"/>
                          </a:solidFill>
                          <a:latin typeface="Times New Roman" panose="02020603050405020304" pitchFamily="18" charset="0"/>
                          <a:cs typeface="Times New Roman" panose="02020603050405020304" pitchFamily="18" charset="0"/>
                        </a:rPr>
                        <a:t>Dheeraj Sharma </a:t>
                      </a:r>
                      <a:endParaRPr lang="en-IN" b="1" dirty="0"/>
                    </a:p>
                  </a:txBody>
                  <a:tcPr/>
                </a:tc>
                <a:tc>
                  <a:txBody>
                    <a:bodyPr/>
                    <a:lstStyle/>
                    <a:p>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Created text comparison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Difflib</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developed summarization models.</a:t>
                      </a:r>
                      <a:endParaRPr lang="en-IN" dirty="0"/>
                    </a:p>
                  </a:txBody>
                  <a:tcPr/>
                </a:tc>
                <a:extLst>
                  <a:ext uri="{0D108BD9-81ED-4DB2-BD59-A6C34878D82A}">
                    <a16:rowId xmlns:a16="http://schemas.microsoft.com/office/drawing/2014/main" val="514185856"/>
                  </a:ext>
                </a:extLst>
              </a:tr>
            </a:tbl>
          </a:graphicData>
        </a:graphic>
      </p:graphicFrame>
      <p:sp>
        <p:nvSpPr>
          <p:cNvPr id="17" name="Rectangle 16">
            <a:extLst>
              <a:ext uri="{FF2B5EF4-FFF2-40B4-BE49-F238E27FC236}">
                <a16:creationId xmlns:a16="http://schemas.microsoft.com/office/drawing/2014/main" id="{8DFE8903-17ED-FDBC-0863-406B921762BD}"/>
              </a:ext>
            </a:extLst>
          </p:cNvPr>
          <p:cNvSpPr/>
          <p:nvPr/>
        </p:nvSpPr>
        <p:spPr>
          <a:xfrm>
            <a:off x="18738" y="146719"/>
            <a:ext cx="9144000" cy="738546"/>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IN" sz="2400" dirty="0">
                <a:latin typeface="Arial Black" panose="020B0A04020102020204" pitchFamily="34" charset="0"/>
              </a:rPr>
              <a:t>TEAM MEMBERS AND THEIR CONTRIBUTIONS: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4446BBA-F9C6-CA64-5675-90D598287152}"/>
              </a:ext>
            </a:extLst>
          </p:cNvPr>
          <p:cNvSpPr>
            <a:spLocks noGrp="1"/>
          </p:cNvSpPr>
          <p:nvPr>
            <p:ph type="body" idx="1"/>
          </p:nvPr>
        </p:nvSpPr>
        <p:spPr>
          <a:xfrm>
            <a:off x="457200" y="1047751"/>
            <a:ext cx="8153400" cy="3877985"/>
          </a:xfrm>
        </p:spPr>
        <p:txBody>
          <a:bodyPr/>
          <a:lstStyle/>
          <a:p>
            <a:pPr marL="285750" indent="-285750"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Mobile Application:</a:t>
            </a:r>
            <a:r>
              <a:rPr lang="en-US" dirty="0">
                <a:latin typeface="Times New Roman" panose="02020603050405020304" pitchFamily="18" charset="0"/>
                <a:cs typeface="Times New Roman" panose="02020603050405020304" pitchFamily="18" charset="0"/>
              </a:rPr>
              <a:t> Create a mobile version of the application to allow users to review and validate contracts on-the-go.</a:t>
            </a:r>
          </a:p>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Advanced NLP Techniques: </a:t>
            </a:r>
            <a:r>
              <a:rPr lang="en-US" dirty="0">
                <a:latin typeface="Times New Roman" panose="02020603050405020304" pitchFamily="18" charset="0"/>
                <a:cs typeface="Times New Roman" panose="02020603050405020304" pitchFamily="18" charset="0"/>
              </a:rPr>
              <a:t>Incorporate the latest advancements in natural language processing, such as transformers and deep learning models, to improve the accuracy and efficiency of text extraction, classification, and named entity recognition.</a:t>
            </a:r>
          </a:p>
          <a:p>
            <a:pPr algn="just"/>
            <a:r>
              <a:rPr lang="en-US" b="1" u="sng" dirty="0">
                <a:solidFill>
                  <a:srgbClr val="7030A0"/>
                </a:solidFill>
                <a:latin typeface="Times New Roman" panose="02020603050405020304" pitchFamily="18" charset="0"/>
                <a:cs typeface="Times New Roman" panose="02020603050405020304" pitchFamily="18" charset="0"/>
              </a:rPr>
              <a:t>Future Scope:</a:t>
            </a:r>
          </a:p>
          <a:p>
            <a:pPr algn="just"/>
            <a:endParaRPr lang="en-US" b="1" u="sng" dirty="0">
              <a:solidFill>
                <a:srgbClr val="7030A0"/>
              </a:solidFill>
              <a:latin typeface="Times New Roman" panose="02020603050405020304" pitchFamily="18" charset="0"/>
              <a:cs typeface="Times New Roman" panose="02020603050405020304" pitchFamily="18" charset="0"/>
            </a:endParaRPr>
          </a:p>
          <a:p>
            <a:pPr marL="285750" indent="-285750" algn="just" rtl="0" fontAlgn="base">
              <a:buFont typeface="Arial" panose="020B0604020202020204" pitchFamily="34" charset="0"/>
              <a:buChar char="•"/>
            </a:pPr>
            <a:r>
              <a:rPr lang="en-US" b="1" i="0" dirty="0">
                <a:solidFill>
                  <a:srgbClr val="000000"/>
                </a:solidFill>
                <a:effectLst/>
                <a:highlight>
                  <a:srgbClr val="FFFFFF"/>
                </a:highlight>
                <a:latin typeface="Times New Roman" panose="02020603050405020304" pitchFamily="18" charset="0"/>
                <a:cs typeface="Times New Roman" panose="02020603050405020304" pitchFamily="18" charset="0"/>
              </a:rPr>
              <a:t>Additional Features</a:t>
            </a: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 Incorporate additional functionalities like personal information masking, profanity filtering, and sentiment classification. </a:t>
            </a:r>
          </a:p>
          <a:p>
            <a:pPr marL="285750" indent="-285750" algn="just" rtl="0" fontAlgn="base">
              <a:buFont typeface="Arial" panose="020B0604020202020204" pitchFamily="34" charset="0"/>
              <a:buChar char="•"/>
            </a:pPr>
            <a:r>
              <a:rPr lang="en-US" b="1" i="0" dirty="0">
                <a:solidFill>
                  <a:srgbClr val="000000"/>
                </a:solidFill>
                <a:effectLst/>
                <a:highlight>
                  <a:srgbClr val="FFFFFF"/>
                </a:highlight>
                <a:latin typeface="Times New Roman" panose="02020603050405020304" pitchFamily="18" charset="0"/>
                <a:cs typeface="Times New Roman" panose="02020603050405020304" pitchFamily="18" charset="0"/>
              </a:rPr>
              <a:t>Scalability</a:t>
            </a: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 Enhance the scalability of the application to handle larger volumes of contracts. </a:t>
            </a:r>
          </a:p>
          <a:p>
            <a:pPr algn="just"/>
            <a:endParaRPr lang="en-IN" dirty="0"/>
          </a:p>
        </p:txBody>
      </p:sp>
      <p:sp>
        <p:nvSpPr>
          <p:cNvPr id="6" name="Rectangle 5">
            <a:extLst>
              <a:ext uri="{FF2B5EF4-FFF2-40B4-BE49-F238E27FC236}">
                <a16:creationId xmlns:a16="http://schemas.microsoft.com/office/drawing/2014/main" id="{649A0C00-E5B7-EAB1-62FC-63D5B9793F52}"/>
              </a:ext>
            </a:extLst>
          </p:cNvPr>
          <p:cNvSpPr/>
          <p:nvPr/>
        </p:nvSpPr>
        <p:spPr>
          <a:xfrm>
            <a:off x="18738" y="146719"/>
            <a:ext cx="9144000" cy="738546"/>
          </a:xfrm>
          <a:prstGeom prst="rect">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IN" sz="2400" dirty="0">
                <a:latin typeface="Arial Black" panose="020B0A04020102020204" pitchFamily="34" charset="0"/>
              </a:rPr>
              <a:t>FUTURE SCOPE: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204</TotalTime>
  <Words>599</Words>
  <Application>Microsoft Office PowerPoint</Application>
  <PresentationFormat>On-screen Show (16:9)</PresentationFormat>
  <Paragraphs>87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Black</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Ajeya Krishna</dc:creator>
  <cp:lastModifiedBy>Luvkush Sharma</cp:lastModifiedBy>
  <cp:revision>8</cp:revision>
  <dcterms:created xsi:type="dcterms:W3CDTF">2024-07-13T07:24:47Z</dcterms:created>
  <dcterms:modified xsi:type="dcterms:W3CDTF">2024-07-14T16:43:03Z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2024-07-01T00:00:00Z</vt:filetime>
  </property>
  <property fmtid="{D5CDD505-2E9C-101B-9397-08002B2CF9AE}" pid="3" name="Creator">
    <vt:lpwstr>Microsoft® PowerPoint® 2021</vt:lpwstr>
  </property>
  <property fmtid="{D5CDD505-2E9C-101B-9397-08002B2CF9AE}" pid="4" name="LastSaved">
    <vt:filetime>2024-07-13T00:00:00Z</vt:filetime>
  </property>
  <property fmtid="{D5CDD505-2E9C-101B-9397-08002B2CF9AE}" pid="5" name="Producer">
    <vt:lpwstr>Microsoft® PowerPoint® 2021</vt:lpwstr>
  </property>
</Properties>
</file>