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64" r:id="rId4"/>
    <p:sldId id="258" r:id="rId5"/>
    <p:sldId id="265" r:id="rId6"/>
    <p:sldId id="266" r:id="rId7"/>
    <p:sldId id="267" r:id="rId8"/>
    <p:sldId id="268" r:id="rId9"/>
    <p:sldId id="263" r:id="rId10"/>
    <p:sldId id="261" r:id="rId11"/>
    <p:sldId id="259" r:id="rId12"/>
    <p:sldId id="269" r:id="rId13"/>
    <p:sldId id="270" r:id="rId14"/>
    <p:sldId id="271" r:id="rId15"/>
    <p:sldId id="26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66"/>
    <p:restoredTop sz="94604"/>
  </p:normalViewPr>
  <p:slideViewPr>
    <p:cSldViewPr snapToGrid="0">
      <p:cViewPr>
        <p:scale>
          <a:sx n="72" d="100"/>
          <a:sy n="72" d="100"/>
        </p:scale>
        <p:origin x="304" y="10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171433-9FA1-26FD-BF14-20678EA4A681}"/>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314CE61D-60BA-495D-9E14-B9EAD98124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D64F382B-CE29-F8A9-DECF-39F3EC169EC0}"/>
              </a:ext>
            </a:extLst>
          </p:cNvPr>
          <p:cNvSpPr>
            <a:spLocks noGrp="1"/>
          </p:cNvSpPr>
          <p:nvPr>
            <p:ph type="dt" sz="half" idx="10"/>
          </p:nvPr>
        </p:nvSpPr>
        <p:spPr/>
        <p:txBody>
          <a:bodyPr/>
          <a:lstStyle/>
          <a:p>
            <a:fld id="{15FC312D-E3B7-F046-BE77-2C368B5F4E6B}" type="datetimeFigureOut">
              <a:rPr kumimoji="1" lang="zh-CN" altLang="en-US" smtClean="0"/>
              <a:t>2024/11/25</a:t>
            </a:fld>
            <a:endParaRPr kumimoji="1" lang="zh-CN" altLang="en-US"/>
          </a:p>
        </p:txBody>
      </p:sp>
      <p:sp>
        <p:nvSpPr>
          <p:cNvPr id="5" name="页脚占位符 4">
            <a:extLst>
              <a:ext uri="{FF2B5EF4-FFF2-40B4-BE49-F238E27FC236}">
                <a16:creationId xmlns:a16="http://schemas.microsoft.com/office/drawing/2014/main" id="{3B727EEF-468D-A49D-BB09-1B39ED0E4CE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34406F6-7B52-CFCF-1D11-B176974D6DE1}"/>
              </a:ext>
            </a:extLst>
          </p:cNvPr>
          <p:cNvSpPr>
            <a:spLocks noGrp="1"/>
          </p:cNvSpPr>
          <p:nvPr>
            <p:ph type="sldNum" sz="quarter" idx="12"/>
          </p:nvPr>
        </p:nvSpPr>
        <p:spPr/>
        <p:txBody>
          <a:bodyPr/>
          <a:lstStyle/>
          <a:p>
            <a:fld id="{4A4F278C-9A31-0042-902B-C72995D3EDA2}" type="slidenum">
              <a:rPr kumimoji="1" lang="zh-CN" altLang="en-US" smtClean="0"/>
              <a:t>‹#›</a:t>
            </a:fld>
            <a:endParaRPr kumimoji="1" lang="zh-CN" altLang="en-US"/>
          </a:p>
        </p:txBody>
      </p:sp>
    </p:spTree>
    <p:extLst>
      <p:ext uri="{BB962C8B-B14F-4D97-AF65-F5344CB8AC3E}">
        <p14:creationId xmlns:p14="http://schemas.microsoft.com/office/powerpoint/2010/main" val="1552791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69A46C-6289-A9B3-A698-75FEF1F3795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5ABD316-C88F-5EE3-D4C2-51C974A0AA36}"/>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5F9DC72-5699-273A-E842-0F4A39F9C22C}"/>
              </a:ext>
            </a:extLst>
          </p:cNvPr>
          <p:cNvSpPr>
            <a:spLocks noGrp="1"/>
          </p:cNvSpPr>
          <p:nvPr>
            <p:ph type="dt" sz="half" idx="10"/>
          </p:nvPr>
        </p:nvSpPr>
        <p:spPr/>
        <p:txBody>
          <a:bodyPr/>
          <a:lstStyle/>
          <a:p>
            <a:fld id="{15FC312D-E3B7-F046-BE77-2C368B5F4E6B}" type="datetimeFigureOut">
              <a:rPr kumimoji="1" lang="zh-CN" altLang="en-US" smtClean="0"/>
              <a:t>2024/11/25</a:t>
            </a:fld>
            <a:endParaRPr kumimoji="1" lang="zh-CN" altLang="en-US"/>
          </a:p>
        </p:txBody>
      </p:sp>
      <p:sp>
        <p:nvSpPr>
          <p:cNvPr id="5" name="页脚占位符 4">
            <a:extLst>
              <a:ext uri="{FF2B5EF4-FFF2-40B4-BE49-F238E27FC236}">
                <a16:creationId xmlns:a16="http://schemas.microsoft.com/office/drawing/2014/main" id="{60CD3246-07E4-1230-0872-7C646DBAC03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930D8E2-2E68-68CE-44FD-EC4E7A332F71}"/>
              </a:ext>
            </a:extLst>
          </p:cNvPr>
          <p:cNvSpPr>
            <a:spLocks noGrp="1"/>
          </p:cNvSpPr>
          <p:nvPr>
            <p:ph type="sldNum" sz="quarter" idx="12"/>
          </p:nvPr>
        </p:nvSpPr>
        <p:spPr/>
        <p:txBody>
          <a:bodyPr/>
          <a:lstStyle/>
          <a:p>
            <a:fld id="{4A4F278C-9A31-0042-902B-C72995D3EDA2}" type="slidenum">
              <a:rPr kumimoji="1" lang="zh-CN" altLang="en-US" smtClean="0"/>
              <a:t>‹#›</a:t>
            </a:fld>
            <a:endParaRPr kumimoji="1" lang="zh-CN" altLang="en-US"/>
          </a:p>
        </p:txBody>
      </p:sp>
    </p:spTree>
    <p:extLst>
      <p:ext uri="{BB962C8B-B14F-4D97-AF65-F5344CB8AC3E}">
        <p14:creationId xmlns:p14="http://schemas.microsoft.com/office/powerpoint/2010/main" val="193633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8A50172-78C3-5270-6E2E-414361A7574E}"/>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F54D2CD-8D9A-35F3-377A-EF9F056EC87C}"/>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34C5669-A9F6-73E5-2803-E3DE92F23183}"/>
              </a:ext>
            </a:extLst>
          </p:cNvPr>
          <p:cNvSpPr>
            <a:spLocks noGrp="1"/>
          </p:cNvSpPr>
          <p:nvPr>
            <p:ph type="dt" sz="half" idx="10"/>
          </p:nvPr>
        </p:nvSpPr>
        <p:spPr/>
        <p:txBody>
          <a:bodyPr/>
          <a:lstStyle/>
          <a:p>
            <a:fld id="{15FC312D-E3B7-F046-BE77-2C368B5F4E6B}" type="datetimeFigureOut">
              <a:rPr kumimoji="1" lang="zh-CN" altLang="en-US" smtClean="0"/>
              <a:t>2024/11/25</a:t>
            </a:fld>
            <a:endParaRPr kumimoji="1" lang="zh-CN" altLang="en-US"/>
          </a:p>
        </p:txBody>
      </p:sp>
      <p:sp>
        <p:nvSpPr>
          <p:cNvPr id="5" name="页脚占位符 4">
            <a:extLst>
              <a:ext uri="{FF2B5EF4-FFF2-40B4-BE49-F238E27FC236}">
                <a16:creationId xmlns:a16="http://schemas.microsoft.com/office/drawing/2014/main" id="{D23FC9D4-8F0C-8A4C-5C44-13C90BBD887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E3960D0-67B4-B69F-8335-DE82414DE705}"/>
              </a:ext>
            </a:extLst>
          </p:cNvPr>
          <p:cNvSpPr>
            <a:spLocks noGrp="1"/>
          </p:cNvSpPr>
          <p:nvPr>
            <p:ph type="sldNum" sz="quarter" idx="12"/>
          </p:nvPr>
        </p:nvSpPr>
        <p:spPr/>
        <p:txBody>
          <a:bodyPr/>
          <a:lstStyle/>
          <a:p>
            <a:fld id="{4A4F278C-9A31-0042-902B-C72995D3EDA2}" type="slidenum">
              <a:rPr kumimoji="1" lang="zh-CN" altLang="en-US" smtClean="0"/>
              <a:t>‹#›</a:t>
            </a:fld>
            <a:endParaRPr kumimoji="1" lang="zh-CN" altLang="en-US"/>
          </a:p>
        </p:txBody>
      </p:sp>
    </p:spTree>
    <p:extLst>
      <p:ext uri="{BB962C8B-B14F-4D97-AF65-F5344CB8AC3E}">
        <p14:creationId xmlns:p14="http://schemas.microsoft.com/office/powerpoint/2010/main" val="2896307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B2C0F5-290C-51B8-1822-24308C253F7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94D6B5E-71C0-88F1-EA3A-21ACD27E4698}"/>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DBACE06-4C63-DEEA-F2F7-88092A11714E}"/>
              </a:ext>
            </a:extLst>
          </p:cNvPr>
          <p:cNvSpPr>
            <a:spLocks noGrp="1"/>
          </p:cNvSpPr>
          <p:nvPr>
            <p:ph type="dt" sz="half" idx="10"/>
          </p:nvPr>
        </p:nvSpPr>
        <p:spPr/>
        <p:txBody>
          <a:bodyPr/>
          <a:lstStyle/>
          <a:p>
            <a:fld id="{15FC312D-E3B7-F046-BE77-2C368B5F4E6B}" type="datetimeFigureOut">
              <a:rPr kumimoji="1" lang="zh-CN" altLang="en-US" smtClean="0"/>
              <a:t>2024/11/25</a:t>
            </a:fld>
            <a:endParaRPr kumimoji="1" lang="zh-CN" altLang="en-US"/>
          </a:p>
        </p:txBody>
      </p:sp>
      <p:sp>
        <p:nvSpPr>
          <p:cNvPr id="5" name="页脚占位符 4">
            <a:extLst>
              <a:ext uri="{FF2B5EF4-FFF2-40B4-BE49-F238E27FC236}">
                <a16:creationId xmlns:a16="http://schemas.microsoft.com/office/drawing/2014/main" id="{996ACAC8-27F2-7CBF-3446-01489F097AC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0D0D868-05BA-AC2A-3F96-FAA4A9F1D413}"/>
              </a:ext>
            </a:extLst>
          </p:cNvPr>
          <p:cNvSpPr>
            <a:spLocks noGrp="1"/>
          </p:cNvSpPr>
          <p:nvPr>
            <p:ph type="sldNum" sz="quarter" idx="12"/>
          </p:nvPr>
        </p:nvSpPr>
        <p:spPr/>
        <p:txBody>
          <a:bodyPr/>
          <a:lstStyle/>
          <a:p>
            <a:fld id="{4A4F278C-9A31-0042-902B-C72995D3EDA2}" type="slidenum">
              <a:rPr kumimoji="1" lang="zh-CN" altLang="en-US" smtClean="0"/>
              <a:t>‹#›</a:t>
            </a:fld>
            <a:endParaRPr kumimoji="1" lang="zh-CN" altLang="en-US"/>
          </a:p>
        </p:txBody>
      </p:sp>
    </p:spTree>
    <p:extLst>
      <p:ext uri="{BB962C8B-B14F-4D97-AF65-F5344CB8AC3E}">
        <p14:creationId xmlns:p14="http://schemas.microsoft.com/office/powerpoint/2010/main" val="2109864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351C8-F019-0B5E-41A2-A579863904C1}"/>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A43F369-083F-D251-9421-BCF6775757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69A8EECA-1E07-4B3A-1D0D-0DEA7B629966}"/>
              </a:ext>
            </a:extLst>
          </p:cNvPr>
          <p:cNvSpPr>
            <a:spLocks noGrp="1"/>
          </p:cNvSpPr>
          <p:nvPr>
            <p:ph type="dt" sz="half" idx="10"/>
          </p:nvPr>
        </p:nvSpPr>
        <p:spPr/>
        <p:txBody>
          <a:bodyPr/>
          <a:lstStyle/>
          <a:p>
            <a:fld id="{15FC312D-E3B7-F046-BE77-2C368B5F4E6B}" type="datetimeFigureOut">
              <a:rPr kumimoji="1" lang="zh-CN" altLang="en-US" smtClean="0"/>
              <a:t>2024/11/25</a:t>
            </a:fld>
            <a:endParaRPr kumimoji="1" lang="zh-CN" altLang="en-US"/>
          </a:p>
        </p:txBody>
      </p:sp>
      <p:sp>
        <p:nvSpPr>
          <p:cNvPr id="5" name="页脚占位符 4">
            <a:extLst>
              <a:ext uri="{FF2B5EF4-FFF2-40B4-BE49-F238E27FC236}">
                <a16:creationId xmlns:a16="http://schemas.microsoft.com/office/drawing/2014/main" id="{A48F72C4-D951-5A58-B385-4403DA757F9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4276939-5DE6-10B6-616C-CD18E097BFAF}"/>
              </a:ext>
            </a:extLst>
          </p:cNvPr>
          <p:cNvSpPr>
            <a:spLocks noGrp="1"/>
          </p:cNvSpPr>
          <p:nvPr>
            <p:ph type="sldNum" sz="quarter" idx="12"/>
          </p:nvPr>
        </p:nvSpPr>
        <p:spPr/>
        <p:txBody>
          <a:bodyPr/>
          <a:lstStyle/>
          <a:p>
            <a:fld id="{4A4F278C-9A31-0042-902B-C72995D3EDA2}" type="slidenum">
              <a:rPr kumimoji="1" lang="zh-CN" altLang="en-US" smtClean="0"/>
              <a:t>‹#›</a:t>
            </a:fld>
            <a:endParaRPr kumimoji="1" lang="zh-CN" altLang="en-US"/>
          </a:p>
        </p:txBody>
      </p:sp>
    </p:spTree>
    <p:extLst>
      <p:ext uri="{BB962C8B-B14F-4D97-AF65-F5344CB8AC3E}">
        <p14:creationId xmlns:p14="http://schemas.microsoft.com/office/powerpoint/2010/main" val="203960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A1C952-8096-7BC2-764F-CB6ED725CD4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35BF510-62CC-D9C2-85A9-D84FED4EE4A1}"/>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76AA25F-CA81-DDFA-9540-8D7C00FC404E}"/>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9FBE8D4D-8747-FEDE-392F-D361C2F0213B}"/>
              </a:ext>
            </a:extLst>
          </p:cNvPr>
          <p:cNvSpPr>
            <a:spLocks noGrp="1"/>
          </p:cNvSpPr>
          <p:nvPr>
            <p:ph type="dt" sz="half" idx="10"/>
          </p:nvPr>
        </p:nvSpPr>
        <p:spPr/>
        <p:txBody>
          <a:bodyPr/>
          <a:lstStyle/>
          <a:p>
            <a:fld id="{15FC312D-E3B7-F046-BE77-2C368B5F4E6B}" type="datetimeFigureOut">
              <a:rPr kumimoji="1" lang="zh-CN" altLang="en-US" smtClean="0"/>
              <a:t>2024/11/25</a:t>
            </a:fld>
            <a:endParaRPr kumimoji="1" lang="zh-CN" altLang="en-US"/>
          </a:p>
        </p:txBody>
      </p:sp>
      <p:sp>
        <p:nvSpPr>
          <p:cNvPr id="6" name="页脚占位符 5">
            <a:extLst>
              <a:ext uri="{FF2B5EF4-FFF2-40B4-BE49-F238E27FC236}">
                <a16:creationId xmlns:a16="http://schemas.microsoft.com/office/drawing/2014/main" id="{0CDDAC7F-EB79-D525-80A5-3E21EC4201E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516C429-63D7-16CF-7579-39766825B37E}"/>
              </a:ext>
            </a:extLst>
          </p:cNvPr>
          <p:cNvSpPr>
            <a:spLocks noGrp="1"/>
          </p:cNvSpPr>
          <p:nvPr>
            <p:ph type="sldNum" sz="quarter" idx="12"/>
          </p:nvPr>
        </p:nvSpPr>
        <p:spPr/>
        <p:txBody>
          <a:bodyPr/>
          <a:lstStyle/>
          <a:p>
            <a:fld id="{4A4F278C-9A31-0042-902B-C72995D3EDA2}" type="slidenum">
              <a:rPr kumimoji="1" lang="zh-CN" altLang="en-US" smtClean="0"/>
              <a:t>‹#›</a:t>
            </a:fld>
            <a:endParaRPr kumimoji="1" lang="zh-CN" altLang="en-US"/>
          </a:p>
        </p:txBody>
      </p:sp>
    </p:spTree>
    <p:extLst>
      <p:ext uri="{BB962C8B-B14F-4D97-AF65-F5344CB8AC3E}">
        <p14:creationId xmlns:p14="http://schemas.microsoft.com/office/powerpoint/2010/main" val="1115653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14F03C-52FE-B72A-5645-986AB975FC90}"/>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62B0A4E-5907-F4B7-D3D4-515B1D8151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2ABDA4C3-161E-832E-EC5D-6297725CC6A2}"/>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1DFEF23C-3FD7-0B76-3C9B-1641322712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447E2941-5E7E-5EFD-8EF2-BA211F02F541}"/>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B1961352-E2FB-5FDD-F29C-EF6E6C94D367}"/>
              </a:ext>
            </a:extLst>
          </p:cNvPr>
          <p:cNvSpPr>
            <a:spLocks noGrp="1"/>
          </p:cNvSpPr>
          <p:nvPr>
            <p:ph type="dt" sz="half" idx="10"/>
          </p:nvPr>
        </p:nvSpPr>
        <p:spPr/>
        <p:txBody>
          <a:bodyPr/>
          <a:lstStyle/>
          <a:p>
            <a:fld id="{15FC312D-E3B7-F046-BE77-2C368B5F4E6B}" type="datetimeFigureOut">
              <a:rPr kumimoji="1" lang="zh-CN" altLang="en-US" smtClean="0"/>
              <a:t>2024/11/25</a:t>
            </a:fld>
            <a:endParaRPr kumimoji="1" lang="zh-CN" altLang="en-US"/>
          </a:p>
        </p:txBody>
      </p:sp>
      <p:sp>
        <p:nvSpPr>
          <p:cNvPr id="8" name="页脚占位符 7">
            <a:extLst>
              <a:ext uri="{FF2B5EF4-FFF2-40B4-BE49-F238E27FC236}">
                <a16:creationId xmlns:a16="http://schemas.microsoft.com/office/drawing/2014/main" id="{E6B94951-5AD4-D40A-8911-27AC2CAF1A1D}"/>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221F9E9B-402B-9931-DA25-DE9531943984}"/>
              </a:ext>
            </a:extLst>
          </p:cNvPr>
          <p:cNvSpPr>
            <a:spLocks noGrp="1"/>
          </p:cNvSpPr>
          <p:nvPr>
            <p:ph type="sldNum" sz="quarter" idx="12"/>
          </p:nvPr>
        </p:nvSpPr>
        <p:spPr/>
        <p:txBody>
          <a:bodyPr/>
          <a:lstStyle/>
          <a:p>
            <a:fld id="{4A4F278C-9A31-0042-902B-C72995D3EDA2}" type="slidenum">
              <a:rPr kumimoji="1" lang="zh-CN" altLang="en-US" smtClean="0"/>
              <a:t>‹#›</a:t>
            </a:fld>
            <a:endParaRPr kumimoji="1" lang="zh-CN" altLang="en-US"/>
          </a:p>
        </p:txBody>
      </p:sp>
    </p:spTree>
    <p:extLst>
      <p:ext uri="{BB962C8B-B14F-4D97-AF65-F5344CB8AC3E}">
        <p14:creationId xmlns:p14="http://schemas.microsoft.com/office/powerpoint/2010/main" val="3788380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70F12-7A15-FFBE-BA52-74D317163E88}"/>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5A71EB3D-083F-86F9-0240-93FEF17411AC}"/>
              </a:ext>
            </a:extLst>
          </p:cNvPr>
          <p:cNvSpPr>
            <a:spLocks noGrp="1"/>
          </p:cNvSpPr>
          <p:nvPr>
            <p:ph type="dt" sz="half" idx="10"/>
          </p:nvPr>
        </p:nvSpPr>
        <p:spPr/>
        <p:txBody>
          <a:bodyPr/>
          <a:lstStyle/>
          <a:p>
            <a:fld id="{15FC312D-E3B7-F046-BE77-2C368B5F4E6B}" type="datetimeFigureOut">
              <a:rPr kumimoji="1" lang="zh-CN" altLang="en-US" smtClean="0"/>
              <a:t>2024/11/25</a:t>
            </a:fld>
            <a:endParaRPr kumimoji="1" lang="zh-CN" altLang="en-US"/>
          </a:p>
        </p:txBody>
      </p:sp>
      <p:sp>
        <p:nvSpPr>
          <p:cNvPr id="4" name="页脚占位符 3">
            <a:extLst>
              <a:ext uri="{FF2B5EF4-FFF2-40B4-BE49-F238E27FC236}">
                <a16:creationId xmlns:a16="http://schemas.microsoft.com/office/drawing/2014/main" id="{D5568C29-5B6C-DFA7-BC09-F4261C6D5626}"/>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4FBA05E4-A640-05B3-81FE-59F2AC751799}"/>
              </a:ext>
            </a:extLst>
          </p:cNvPr>
          <p:cNvSpPr>
            <a:spLocks noGrp="1"/>
          </p:cNvSpPr>
          <p:nvPr>
            <p:ph type="sldNum" sz="quarter" idx="12"/>
          </p:nvPr>
        </p:nvSpPr>
        <p:spPr/>
        <p:txBody>
          <a:bodyPr/>
          <a:lstStyle/>
          <a:p>
            <a:fld id="{4A4F278C-9A31-0042-902B-C72995D3EDA2}" type="slidenum">
              <a:rPr kumimoji="1" lang="zh-CN" altLang="en-US" smtClean="0"/>
              <a:t>‹#›</a:t>
            </a:fld>
            <a:endParaRPr kumimoji="1" lang="zh-CN" altLang="en-US"/>
          </a:p>
        </p:txBody>
      </p:sp>
    </p:spTree>
    <p:extLst>
      <p:ext uri="{BB962C8B-B14F-4D97-AF65-F5344CB8AC3E}">
        <p14:creationId xmlns:p14="http://schemas.microsoft.com/office/powerpoint/2010/main" val="1627937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893DED6-F8BF-A2F6-A077-52E18506E932}"/>
              </a:ext>
            </a:extLst>
          </p:cNvPr>
          <p:cNvSpPr>
            <a:spLocks noGrp="1"/>
          </p:cNvSpPr>
          <p:nvPr>
            <p:ph type="dt" sz="half" idx="10"/>
          </p:nvPr>
        </p:nvSpPr>
        <p:spPr/>
        <p:txBody>
          <a:bodyPr/>
          <a:lstStyle/>
          <a:p>
            <a:fld id="{15FC312D-E3B7-F046-BE77-2C368B5F4E6B}" type="datetimeFigureOut">
              <a:rPr kumimoji="1" lang="zh-CN" altLang="en-US" smtClean="0"/>
              <a:t>2024/11/25</a:t>
            </a:fld>
            <a:endParaRPr kumimoji="1" lang="zh-CN" altLang="en-US"/>
          </a:p>
        </p:txBody>
      </p:sp>
      <p:sp>
        <p:nvSpPr>
          <p:cNvPr id="3" name="页脚占位符 2">
            <a:extLst>
              <a:ext uri="{FF2B5EF4-FFF2-40B4-BE49-F238E27FC236}">
                <a16:creationId xmlns:a16="http://schemas.microsoft.com/office/drawing/2014/main" id="{5C4A8408-150A-5891-32E0-AE6A36F66E60}"/>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AD8231F-3195-4FFF-18CD-F14D5C98AB4E}"/>
              </a:ext>
            </a:extLst>
          </p:cNvPr>
          <p:cNvSpPr>
            <a:spLocks noGrp="1"/>
          </p:cNvSpPr>
          <p:nvPr>
            <p:ph type="sldNum" sz="quarter" idx="12"/>
          </p:nvPr>
        </p:nvSpPr>
        <p:spPr/>
        <p:txBody>
          <a:bodyPr/>
          <a:lstStyle/>
          <a:p>
            <a:fld id="{4A4F278C-9A31-0042-902B-C72995D3EDA2}" type="slidenum">
              <a:rPr kumimoji="1" lang="zh-CN" altLang="en-US" smtClean="0"/>
              <a:t>‹#›</a:t>
            </a:fld>
            <a:endParaRPr kumimoji="1" lang="zh-CN" altLang="en-US"/>
          </a:p>
        </p:txBody>
      </p:sp>
    </p:spTree>
    <p:extLst>
      <p:ext uri="{BB962C8B-B14F-4D97-AF65-F5344CB8AC3E}">
        <p14:creationId xmlns:p14="http://schemas.microsoft.com/office/powerpoint/2010/main" val="203249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C16192-DBBB-2E2B-F082-2DC372F7DA9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1D4A2731-16D0-9FC8-F36A-EF440012FC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AB673648-1A8E-B0A1-B288-AFA01AA0D0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F48FB71-88D8-A803-87F4-53B689875F28}"/>
              </a:ext>
            </a:extLst>
          </p:cNvPr>
          <p:cNvSpPr>
            <a:spLocks noGrp="1"/>
          </p:cNvSpPr>
          <p:nvPr>
            <p:ph type="dt" sz="half" idx="10"/>
          </p:nvPr>
        </p:nvSpPr>
        <p:spPr/>
        <p:txBody>
          <a:bodyPr/>
          <a:lstStyle/>
          <a:p>
            <a:fld id="{15FC312D-E3B7-F046-BE77-2C368B5F4E6B}" type="datetimeFigureOut">
              <a:rPr kumimoji="1" lang="zh-CN" altLang="en-US" smtClean="0"/>
              <a:t>2024/11/25</a:t>
            </a:fld>
            <a:endParaRPr kumimoji="1" lang="zh-CN" altLang="en-US"/>
          </a:p>
        </p:txBody>
      </p:sp>
      <p:sp>
        <p:nvSpPr>
          <p:cNvPr id="6" name="页脚占位符 5">
            <a:extLst>
              <a:ext uri="{FF2B5EF4-FFF2-40B4-BE49-F238E27FC236}">
                <a16:creationId xmlns:a16="http://schemas.microsoft.com/office/drawing/2014/main" id="{0CD0D3F0-C8C4-1956-24DA-2BD8826BFB8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D43D2E4-EBAC-7AC2-D517-17937E1DECA3}"/>
              </a:ext>
            </a:extLst>
          </p:cNvPr>
          <p:cNvSpPr>
            <a:spLocks noGrp="1"/>
          </p:cNvSpPr>
          <p:nvPr>
            <p:ph type="sldNum" sz="quarter" idx="12"/>
          </p:nvPr>
        </p:nvSpPr>
        <p:spPr/>
        <p:txBody>
          <a:bodyPr/>
          <a:lstStyle/>
          <a:p>
            <a:fld id="{4A4F278C-9A31-0042-902B-C72995D3EDA2}" type="slidenum">
              <a:rPr kumimoji="1" lang="zh-CN" altLang="en-US" smtClean="0"/>
              <a:t>‹#›</a:t>
            </a:fld>
            <a:endParaRPr kumimoji="1" lang="zh-CN" altLang="en-US"/>
          </a:p>
        </p:txBody>
      </p:sp>
    </p:spTree>
    <p:extLst>
      <p:ext uri="{BB962C8B-B14F-4D97-AF65-F5344CB8AC3E}">
        <p14:creationId xmlns:p14="http://schemas.microsoft.com/office/powerpoint/2010/main" val="1681502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9B13A0-6AB8-10DF-CC47-FF9C74958AA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91CEE2B-5AE7-3AC4-1B87-AD4DAB1EAD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D8739EC6-50DA-2F8C-C7E8-BED9F8451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5E37B9D-E5BA-925B-68CE-B31A5BB4DB21}"/>
              </a:ext>
            </a:extLst>
          </p:cNvPr>
          <p:cNvSpPr>
            <a:spLocks noGrp="1"/>
          </p:cNvSpPr>
          <p:nvPr>
            <p:ph type="dt" sz="half" idx="10"/>
          </p:nvPr>
        </p:nvSpPr>
        <p:spPr/>
        <p:txBody>
          <a:bodyPr/>
          <a:lstStyle/>
          <a:p>
            <a:fld id="{15FC312D-E3B7-F046-BE77-2C368B5F4E6B}" type="datetimeFigureOut">
              <a:rPr kumimoji="1" lang="zh-CN" altLang="en-US" smtClean="0"/>
              <a:t>2024/11/25</a:t>
            </a:fld>
            <a:endParaRPr kumimoji="1" lang="zh-CN" altLang="en-US"/>
          </a:p>
        </p:txBody>
      </p:sp>
      <p:sp>
        <p:nvSpPr>
          <p:cNvPr id="6" name="页脚占位符 5">
            <a:extLst>
              <a:ext uri="{FF2B5EF4-FFF2-40B4-BE49-F238E27FC236}">
                <a16:creationId xmlns:a16="http://schemas.microsoft.com/office/drawing/2014/main" id="{259DB36A-BAC9-77D6-8F28-E7190B1F369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9222E8C-2A72-3DB4-E0E9-871B5E06CA13}"/>
              </a:ext>
            </a:extLst>
          </p:cNvPr>
          <p:cNvSpPr>
            <a:spLocks noGrp="1"/>
          </p:cNvSpPr>
          <p:nvPr>
            <p:ph type="sldNum" sz="quarter" idx="12"/>
          </p:nvPr>
        </p:nvSpPr>
        <p:spPr/>
        <p:txBody>
          <a:bodyPr/>
          <a:lstStyle/>
          <a:p>
            <a:fld id="{4A4F278C-9A31-0042-902B-C72995D3EDA2}" type="slidenum">
              <a:rPr kumimoji="1" lang="zh-CN" altLang="en-US" smtClean="0"/>
              <a:t>‹#›</a:t>
            </a:fld>
            <a:endParaRPr kumimoji="1" lang="zh-CN" altLang="en-US"/>
          </a:p>
        </p:txBody>
      </p:sp>
    </p:spTree>
    <p:extLst>
      <p:ext uri="{BB962C8B-B14F-4D97-AF65-F5344CB8AC3E}">
        <p14:creationId xmlns:p14="http://schemas.microsoft.com/office/powerpoint/2010/main" val="3144990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E3F7D93-D64D-1141-E962-16A724D53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F40BD2B-6DA9-E042-130D-CB9B893596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8D60223-F957-F4D1-E144-3E01869A96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FC312D-E3B7-F046-BE77-2C368B5F4E6B}" type="datetimeFigureOut">
              <a:rPr kumimoji="1" lang="zh-CN" altLang="en-US" smtClean="0"/>
              <a:t>2024/11/25</a:t>
            </a:fld>
            <a:endParaRPr kumimoji="1" lang="zh-CN" altLang="en-US"/>
          </a:p>
        </p:txBody>
      </p:sp>
      <p:sp>
        <p:nvSpPr>
          <p:cNvPr id="5" name="页脚占位符 4">
            <a:extLst>
              <a:ext uri="{FF2B5EF4-FFF2-40B4-BE49-F238E27FC236}">
                <a16:creationId xmlns:a16="http://schemas.microsoft.com/office/drawing/2014/main" id="{46ED844A-88B8-793B-A532-150FDC70F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413BC0DC-EDEB-07B1-30E1-00399A036C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4F278C-9A31-0042-902B-C72995D3EDA2}" type="slidenum">
              <a:rPr kumimoji="1" lang="zh-CN" altLang="en-US" smtClean="0"/>
              <a:t>‹#›</a:t>
            </a:fld>
            <a:endParaRPr kumimoji="1" lang="zh-CN" altLang="en-US"/>
          </a:p>
        </p:txBody>
      </p:sp>
    </p:spTree>
    <p:extLst>
      <p:ext uri="{BB962C8B-B14F-4D97-AF65-F5344CB8AC3E}">
        <p14:creationId xmlns:p14="http://schemas.microsoft.com/office/powerpoint/2010/main" val="3456566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98E4B-5E95-3F5C-7EAC-5D1FC7346817}"/>
              </a:ext>
            </a:extLst>
          </p:cNvPr>
          <p:cNvSpPr>
            <a:spLocks noGrp="1"/>
          </p:cNvSpPr>
          <p:nvPr>
            <p:ph type="ctrTitle"/>
          </p:nvPr>
        </p:nvSpPr>
        <p:spPr/>
        <p:txBody>
          <a:bodyPr/>
          <a:lstStyle/>
          <a:p>
            <a:endParaRPr kumimoji="1" lang="zh-CN" altLang="en-US"/>
          </a:p>
        </p:txBody>
      </p:sp>
      <p:sp>
        <p:nvSpPr>
          <p:cNvPr id="3" name="副标题 2">
            <a:extLst>
              <a:ext uri="{FF2B5EF4-FFF2-40B4-BE49-F238E27FC236}">
                <a16:creationId xmlns:a16="http://schemas.microsoft.com/office/drawing/2014/main" id="{9E41FE51-41DA-CF4E-FAAF-73916C0FE660}"/>
              </a:ext>
            </a:extLst>
          </p:cNvPr>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917679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BB10B-EBA1-9A99-B2E4-E642BBD1C0E4}"/>
              </a:ext>
            </a:extLst>
          </p:cNvPr>
          <p:cNvSpPr>
            <a:spLocks noGrp="1"/>
          </p:cNvSpPr>
          <p:nvPr>
            <p:ph type="title"/>
          </p:nvPr>
        </p:nvSpPr>
        <p:spPr>
          <a:xfrm>
            <a:off x="165340" y="-14393"/>
            <a:ext cx="10515600" cy="1325563"/>
          </a:xfrm>
        </p:spPr>
        <p:txBody>
          <a:bodyPr/>
          <a:lstStyle/>
          <a:p>
            <a:r>
              <a:rPr lang="en" altLang="zh-CN" dirty="0"/>
              <a:t>ESG MODEL APPLICATIONS </a:t>
            </a:r>
            <a:endParaRPr kumimoji="1" lang="zh-CN" altLang="en-US" dirty="0"/>
          </a:p>
        </p:txBody>
      </p:sp>
      <p:sp>
        <p:nvSpPr>
          <p:cNvPr id="3" name="内容占位符 2">
            <a:extLst>
              <a:ext uri="{FF2B5EF4-FFF2-40B4-BE49-F238E27FC236}">
                <a16:creationId xmlns:a16="http://schemas.microsoft.com/office/drawing/2014/main" id="{380040DB-96AC-35AD-59FB-1EE5A72DBA92}"/>
              </a:ext>
            </a:extLst>
          </p:cNvPr>
          <p:cNvSpPr>
            <a:spLocks noGrp="1"/>
          </p:cNvSpPr>
          <p:nvPr>
            <p:ph idx="1"/>
          </p:nvPr>
        </p:nvSpPr>
        <p:spPr>
          <a:xfrm>
            <a:off x="165340" y="1101185"/>
            <a:ext cx="11772900" cy="5498021"/>
          </a:xfrm>
        </p:spPr>
        <p:txBody>
          <a:bodyPr>
            <a:normAutofit fontScale="92500" lnSpcReduction="10000"/>
          </a:bodyPr>
          <a:lstStyle/>
          <a:p>
            <a:pPr algn="l"/>
            <a:r>
              <a:rPr lang="en" altLang="zh-CN" sz="1600" b="1" i="0" u="none" strike="noStrike" dirty="0">
                <a:solidFill>
                  <a:srgbClr val="000000"/>
                </a:solidFill>
                <a:effectLst/>
              </a:rPr>
              <a:t>1. Asset Liability Management (ALM):</a:t>
            </a:r>
          </a:p>
          <a:p>
            <a:pPr marL="457200" lvl="1" indent="0">
              <a:buNone/>
            </a:pPr>
            <a:r>
              <a:rPr lang="en" altLang="zh-CN" sz="1400" b="0" i="0" u="none" strike="noStrike" dirty="0">
                <a:solidFill>
                  <a:srgbClr val="000000"/>
                </a:solidFill>
                <a:effectLst/>
              </a:rPr>
              <a:t>Evaluate and structure matching/mismatch strategies.</a:t>
            </a:r>
          </a:p>
          <a:p>
            <a:pPr marL="457200" lvl="1" indent="0">
              <a:buNone/>
            </a:pPr>
            <a:r>
              <a:rPr lang="en" altLang="zh-CN" sz="1400" b="0" i="0" u="none" strike="noStrike" dirty="0">
                <a:solidFill>
                  <a:srgbClr val="000000"/>
                </a:solidFill>
                <a:effectLst/>
              </a:rPr>
              <a:t>Determine value-at-risk (</a:t>
            </a:r>
            <a:r>
              <a:rPr lang="en" altLang="zh-CN" sz="1400" b="0" i="0" u="none" strike="noStrike" dirty="0" err="1">
                <a:solidFill>
                  <a:srgbClr val="000000"/>
                </a:solidFill>
                <a:effectLst/>
              </a:rPr>
              <a:t>VaR</a:t>
            </a:r>
            <a:r>
              <a:rPr lang="en" altLang="zh-CN" sz="1400" b="0" i="0" u="none" strike="noStrike" dirty="0">
                <a:solidFill>
                  <a:srgbClr val="000000"/>
                </a:solidFill>
                <a:effectLst/>
              </a:rPr>
              <a:t>) metrics to monitor risk exposures.</a:t>
            </a:r>
          </a:p>
          <a:p>
            <a:pPr algn="l"/>
            <a:r>
              <a:rPr lang="en" altLang="zh-CN" sz="1600" b="1" i="0" u="none" strike="noStrike" dirty="0">
                <a:solidFill>
                  <a:srgbClr val="000000"/>
                </a:solidFill>
                <a:effectLst/>
              </a:rPr>
              <a:t>2. Financial Planning:</a:t>
            </a:r>
          </a:p>
          <a:p>
            <a:pPr marL="457200" lvl="1" indent="0">
              <a:buNone/>
            </a:pPr>
            <a:r>
              <a:rPr lang="en" altLang="zh-CN" sz="1400" b="0" i="0" u="none" strike="noStrike" dirty="0">
                <a:solidFill>
                  <a:srgbClr val="000000"/>
                </a:solidFill>
                <a:effectLst/>
              </a:rPr>
              <a:t>Assess risks and rewards of strategic business plans.</a:t>
            </a:r>
          </a:p>
          <a:p>
            <a:pPr marL="457200" lvl="1" indent="0">
              <a:buNone/>
            </a:pPr>
            <a:r>
              <a:rPr lang="en" altLang="zh-CN" sz="1400" b="0" i="0" u="none" strike="noStrike" dirty="0">
                <a:solidFill>
                  <a:srgbClr val="000000"/>
                </a:solidFill>
                <a:effectLst/>
              </a:rPr>
              <a:t>Analyze mergers, acquisitions, growth strategies, and capital management.</a:t>
            </a:r>
          </a:p>
          <a:p>
            <a:pPr algn="l"/>
            <a:r>
              <a:rPr lang="en" altLang="zh-CN" sz="1600" b="1" i="0" u="none" strike="noStrike" dirty="0">
                <a:solidFill>
                  <a:srgbClr val="000000"/>
                </a:solidFill>
                <a:effectLst/>
              </a:rPr>
              <a:t>3. Regulatory Compliance:</a:t>
            </a:r>
          </a:p>
          <a:p>
            <a:pPr marL="457200" lvl="1" indent="0">
              <a:buNone/>
            </a:pPr>
            <a:r>
              <a:rPr lang="en" altLang="zh-CN" sz="1400" b="0" i="0" u="none" strike="noStrike" dirty="0">
                <a:solidFill>
                  <a:srgbClr val="000000"/>
                </a:solidFill>
                <a:effectLst/>
              </a:rPr>
              <a:t>Support internal risk models to meet global regulatory capital and solvency requirements</a:t>
            </a:r>
          </a:p>
          <a:p>
            <a:pPr algn="l"/>
            <a:r>
              <a:rPr lang="en" altLang="zh-CN" sz="1600" b="1" i="0" u="none" strike="noStrike" dirty="0">
                <a:solidFill>
                  <a:srgbClr val="000000"/>
                </a:solidFill>
                <a:effectLst/>
              </a:rPr>
              <a:t>4. Investment Strategy:</a:t>
            </a:r>
          </a:p>
          <a:p>
            <a:pPr marL="457200" lvl="1" indent="0">
              <a:buNone/>
            </a:pPr>
            <a:r>
              <a:rPr lang="en" altLang="zh-CN" sz="1000" b="0" i="0" u="none" strike="noStrike" dirty="0">
                <a:solidFill>
                  <a:srgbClr val="000000"/>
                </a:solidFill>
                <a:effectLst/>
              </a:rPr>
              <a:t>Evaluate risks and rewards of various asset allocation strategies (fixed income, equity, alternative investments).</a:t>
            </a:r>
          </a:p>
          <a:p>
            <a:pPr algn="l"/>
            <a:r>
              <a:rPr lang="en" altLang="zh-CN" sz="1600" b="1" i="0" u="none" strike="noStrike" dirty="0">
                <a:solidFill>
                  <a:srgbClr val="000000"/>
                </a:solidFill>
                <a:effectLst/>
              </a:rPr>
              <a:t>5. Pricing:</a:t>
            </a:r>
          </a:p>
          <a:p>
            <a:pPr marL="457200" lvl="1" indent="0">
              <a:buNone/>
            </a:pPr>
            <a:r>
              <a:rPr lang="en" altLang="zh-CN" sz="1000" b="0" i="0" u="none" strike="noStrike" dirty="0">
                <a:solidFill>
                  <a:srgbClr val="000000"/>
                </a:solidFill>
                <a:effectLst/>
              </a:rPr>
              <a:t>Determine contingent liability cash flow prices.</a:t>
            </a:r>
          </a:p>
          <a:p>
            <a:pPr marL="457200" lvl="1" indent="0">
              <a:buNone/>
            </a:pPr>
            <a:r>
              <a:rPr lang="en" altLang="zh-CN" sz="1000" b="0" i="0" u="none" strike="noStrike" dirty="0">
                <a:solidFill>
                  <a:srgbClr val="000000"/>
                </a:solidFill>
                <a:effectLst/>
              </a:rPr>
              <a:t>Assess impacts of alternative pricing strategies under uncertain market conditions.</a:t>
            </a:r>
            <a:endParaRPr lang="en" altLang="zh-CN" sz="1400" b="0" i="0" u="none" strike="noStrike" dirty="0">
              <a:solidFill>
                <a:srgbClr val="000000"/>
              </a:solidFill>
              <a:effectLst/>
            </a:endParaRPr>
          </a:p>
          <a:p>
            <a:pPr algn="l"/>
            <a:r>
              <a:rPr lang="en" altLang="zh-CN" sz="1600" b="1" i="0" u="none" strike="noStrike" dirty="0">
                <a:solidFill>
                  <a:srgbClr val="000000"/>
                </a:solidFill>
                <a:effectLst/>
              </a:rPr>
              <a:t>6. Reserving:</a:t>
            </a:r>
          </a:p>
          <a:p>
            <a:pPr marL="457200" lvl="1" indent="0">
              <a:buNone/>
            </a:pPr>
            <a:r>
              <a:rPr lang="en" altLang="zh-CN" sz="1000" b="0" i="0" u="none" strike="noStrike" dirty="0">
                <a:solidFill>
                  <a:srgbClr val="000000"/>
                </a:solidFill>
                <a:effectLst/>
              </a:rPr>
              <a:t>Set appropriate reserve levels for liability cash flows under uncertainty.</a:t>
            </a:r>
          </a:p>
          <a:p>
            <a:pPr algn="l"/>
            <a:r>
              <a:rPr lang="en" altLang="zh-CN" sz="1600" b="1" i="0" u="none" strike="noStrike" dirty="0">
                <a:solidFill>
                  <a:srgbClr val="000000"/>
                </a:solidFill>
                <a:effectLst/>
              </a:rPr>
              <a:t>7. Hedging:</a:t>
            </a:r>
          </a:p>
          <a:p>
            <a:pPr marL="457200" lvl="1" indent="0">
              <a:buNone/>
            </a:pPr>
            <a:r>
              <a:rPr lang="en" altLang="zh-CN" sz="1000" b="0" i="0" u="none" strike="noStrike" dirty="0">
                <a:solidFill>
                  <a:srgbClr val="000000"/>
                </a:solidFill>
                <a:effectLst/>
              </a:rPr>
              <a:t>Analyze cost vs. risk-reduction benefits of hedging liabilities and market exposures.</a:t>
            </a:r>
          </a:p>
          <a:p>
            <a:pPr algn="l"/>
            <a:r>
              <a:rPr lang="en" altLang="zh-CN" sz="1600" b="1" i="0" u="none" strike="noStrike" dirty="0">
                <a:solidFill>
                  <a:srgbClr val="000000"/>
                </a:solidFill>
                <a:effectLst/>
              </a:rPr>
              <a:t>8. Reinsurance Structuring:</a:t>
            </a:r>
          </a:p>
          <a:p>
            <a:pPr marL="457200" lvl="1" indent="0">
              <a:buNone/>
            </a:pPr>
            <a:r>
              <a:rPr lang="en" altLang="zh-CN" sz="1000" b="0" i="0" u="none" strike="noStrike" dirty="0">
                <a:solidFill>
                  <a:srgbClr val="000000"/>
                </a:solidFill>
                <a:effectLst/>
              </a:rPr>
              <a:t>Evaluate benefits of alternative reinsurance strategies.</a:t>
            </a:r>
          </a:p>
          <a:p>
            <a:pPr algn="l"/>
            <a:r>
              <a:rPr lang="en" altLang="zh-CN" sz="1600" b="1" i="0" u="none" strike="noStrike" dirty="0">
                <a:solidFill>
                  <a:srgbClr val="000000"/>
                </a:solidFill>
                <a:effectLst/>
              </a:rPr>
              <a:t>9. Risk Attribution:</a:t>
            </a:r>
          </a:p>
          <a:p>
            <a:pPr marL="457200" lvl="1" indent="0">
              <a:buNone/>
            </a:pPr>
            <a:r>
              <a:rPr lang="en" altLang="zh-CN" sz="1000" b="0" i="0" u="none" strike="noStrike" dirty="0">
                <a:solidFill>
                  <a:srgbClr val="000000"/>
                </a:solidFill>
                <a:effectLst/>
              </a:rPr>
              <a:t>Set enterprise-wide risk budgets.</a:t>
            </a:r>
          </a:p>
          <a:p>
            <a:pPr marL="457200" lvl="1" indent="0">
              <a:buNone/>
            </a:pPr>
            <a:r>
              <a:rPr lang="en" altLang="zh-CN" sz="1000" b="0" i="0" u="none" strike="noStrike" dirty="0">
                <a:solidFill>
                  <a:srgbClr val="000000"/>
                </a:solidFill>
                <a:effectLst/>
              </a:rPr>
              <a:t>Monitor exposures to credit, equity, and currency risk factors.</a:t>
            </a:r>
          </a:p>
          <a:p>
            <a:pPr marL="457200" lvl="1" indent="0">
              <a:buNone/>
            </a:pPr>
            <a:endParaRPr lang="en" altLang="zh-CN" sz="1400" b="0" i="0" u="none" strike="noStrike" dirty="0">
              <a:solidFill>
                <a:srgbClr val="000000"/>
              </a:solidFill>
              <a:effectLst/>
            </a:endParaRPr>
          </a:p>
          <a:p>
            <a:endParaRPr kumimoji="1" lang="zh-CN" altLang="en-US" sz="1600" dirty="0"/>
          </a:p>
        </p:txBody>
      </p:sp>
    </p:spTree>
    <p:extLst>
      <p:ext uri="{BB962C8B-B14F-4D97-AF65-F5344CB8AC3E}">
        <p14:creationId xmlns:p14="http://schemas.microsoft.com/office/powerpoint/2010/main" val="452029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F8C49A-ABBF-5BC4-42DC-8E4D9616E5F0}"/>
              </a:ext>
            </a:extLst>
          </p:cNvPr>
          <p:cNvSpPr>
            <a:spLocks noGrp="1"/>
          </p:cNvSpPr>
          <p:nvPr>
            <p:ph type="title"/>
          </p:nvPr>
        </p:nvSpPr>
        <p:spPr/>
        <p:txBody>
          <a:bodyPr/>
          <a:lstStyle/>
          <a:p>
            <a:r>
              <a:rPr kumimoji="1" lang="en-US" altLang="zh-CN" dirty="0" err="1"/>
              <a:t>Esg</a:t>
            </a:r>
            <a:r>
              <a:rPr kumimoji="1" lang="zh-CN" altLang="en-US" dirty="0"/>
              <a:t>的基本内容</a:t>
            </a:r>
          </a:p>
        </p:txBody>
      </p:sp>
      <p:sp>
        <p:nvSpPr>
          <p:cNvPr id="3" name="内容占位符 2">
            <a:extLst>
              <a:ext uri="{FF2B5EF4-FFF2-40B4-BE49-F238E27FC236}">
                <a16:creationId xmlns:a16="http://schemas.microsoft.com/office/drawing/2014/main" id="{9D120FDF-7073-B416-FDB0-B275B31A0ECA}"/>
              </a:ext>
            </a:extLst>
          </p:cNvPr>
          <p:cNvSpPr>
            <a:spLocks noGrp="1"/>
          </p:cNvSpPr>
          <p:nvPr>
            <p:ph idx="1"/>
          </p:nvPr>
        </p:nvSpPr>
        <p:spPr/>
        <p:txBody>
          <a:bodyPr/>
          <a:lstStyle/>
          <a:p>
            <a:r>
              <a:rPr lang="zh-CN" altLang="en-US" b="0" i="0" u="none" strike="noStrike" dirty="0">
                <a:solidFill>
                  <a:srgbClr val="000000"/>
                </a:solidFill>
                <a:effectLst/>
                <a:latin typeface="-webkit-standard"/>
              </a:rPr>
              <a:t>常见组件 （</a:t>
            </a:r>
            <a:r>
              <a:rPr lang="en-US" altLang="zh-CN" b="0" i="0" u="none" strike="noStrike" dirty="0">
                <a:solidFill>
                  <a:srgbClr val="000000"/>
                </a:solidFill>
                <a:effectLst/>
                <a:latin typeface="-webkit-standard"/>
              </a:rPr>
              <a:t>inflation</a:t>
            </a:r>
            <a:r>
              <a:rPr lang="zh-CN" altLang="en-US" b="0" i="0" u="none" strike="noStrike" dirty="0">
                <a:solidFill>
                  <a:srgbClr val="000000"/>
                </a:solidFill>
                <a:effectLst/>
                <a:latin typeface="-webkit-standard"/>
              </a:rPr>
              <a:t>。。。）</a:t>
            </a:r>
            <a:endParaRPr lang="en-US" altLang="zh-CN" b="0" i="0" u="none" strike="noStrike" dirty="0">
              <a:solidFill>
                <a:srgbClr val="000000"/>
              </a:solidFill>
              <a:effectLst/>
              <a:latin typeface="-webkit-standard"/>
            </a:endParaRPr>
          </a:p>
          <a:p>
            <a:r>
              <a:rPr lang="zh-CN" altLang="en-US" b="0" i="0" u="none" strike="noStrike" dirty="0">
                <a:solidFill>
                  <a:srgbClr val="000000"/>
                </a:solidFill>
                <a:effectLst/>
                <a:latin typeface="-webkit-standard"/>
              </a:rPr>
              <a:t>组件模型之间的关系</a:t>
            </a:r>
            <a:r>
              <a:rPr lang="zh-CN" altLang="en-US" dirty="0">
                <a:solidFill>
                  <a:srgbClr val="000000"/>
                </a:solidFill>
                <a:latin typeface="-webkit-standard"/>
              </a:rPr>
              <a:t> （变量交互）</a:t>
            </a:r>
            <a:endParaRPr lang="en-US" altLang="zh-CN" dirty="0">
              <a:solidFill>
                <a:srgbClr val="000000"/>
              </a:solidFill>
              <a:latin typeface="-webkit-standard"/>
            </a:endParaRPr>
          </a:p>
          <a:p>
            <a:r>
              <a:rPr lang="en" altLang="zh-CN" b="0" i="0" u="none" strike="noStrike" dirty="0">
                <a:solidFill>
                  <a:srgbClr val="000000"/>
                </a:solidFill>
                <a:effectLst/>
                <a:latin typeface="-webkit-standard"/>
              </a:rPr>
              <a:t>ESG </a:t>
            </a:r>
            <a:r>
              <a:rPr lang="zh-CN" altLang="en-US" b="0" i="0" u="none" strike="noStrike" dirty="0">
                <a:solidFill>
                  <a:srgbClr val="000000"/>
                </a:solidFill>
                <a:effectLst/>
                <a:latin typeface="-webkit-standard"/>
              </a:rPr>
              <a:t>模型的结构设计（联结构（</a:t>
            </a:r>
            <a:r>
              <a:rPr lang="en" altLang="zh-CN" b="0" i="0" u="none" strike="noStrike" dirty="0">
                <a:solidFill>
                  <a:srgbClr val="000000"/>
                </a:solidFill>
                <a:effectLst/>
                <a:latin typeface="-webkit-standard"/>
              </a:rPr>
              <a:t>Cascade Structure</a:t>
            </a:r>
            <a:r>
              <a:rPr lang="zh-CN" altLang="en" b="0" i="0" u="none" strike="noStrike" dirty="0">
                <a:solidFill>
                  <a:srgbClr val="000000"/>
                </a:solidFill>
                <a:effectLst/>
                <a:latin typeface="-webkit-standard"/>
              </a:rPr>
              <a:t>）</a:t>
            </a:r>
            <a:r>
              <a:rPr lang="zh-CN" altLang="en-US" b="0" i="0" u="none" strike="noStrike" dirty="0">
                <a:solidFill>
                  <a:srgbClr val="000000"/>
                </a:solidFill>
                <a:effectLst/>
                <a:latin typeface="-webkit-standard"/>
              </a:rPr>
              <a:t>）</a:t>
            </a:r>
            <a:endParaRPr kumimoji="1" lang="zh-CN" altLang="en-US" dirty="0"/>
          </a:p>
        </p:txBody>
      </p:sp>
    </p:spTree>
    <p:extLst>
      <p:ext uri="{BB962C8B-B14F-4D97-AF65-F5344CB8AC3E}">
        <p14:creationId xmlns:p14="http://schemas.microsoft.com/office/powerpoint/2010/main" val="1924708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343ECD-99F5-2A8A-CCDF-581B1C2EEA98}"/>
              </a:ext>
            </a:extLst>
          </p:cNvPr>
          <p:cNvSpPr>
            <a:spLocks noGrp="1"/>
          </p:cNvSpPr>
          <p:nvPr>
            <p:ph type="title"/>
          </p:nvPr>
        </p:nvSpPr>
        <p:spPr>
          <a:xfrm>
            <a:off x="838200" y="205275"/>
            <a:ext cx="11189677" cy="1503119"/>
          </a:xfrm>
        </p:spPr>
        <p:txBody>
          <a:bodyPr>
            <a:noAutofit/>
          </a:bodyPr>
          <a:lstStyle/>
          <a:p>
            <a:br>
              <a:rPr lang="en" altLang="zh-CN" sz="2400" b="0" i="0" u="none" strike="noStrike" dirty="0">
                <a:solidFill>
                  <a:srgbClr val="000000"/>
                </a:solidFill>
                <a:effectLst/>
              </a:rPr>
            </a:br>
            <a:r>
              <a:rPr lang="en" altLang="zh-CN" sz="2400" b="1" i="0" u="none" strike="noStrike" dirty="0">
                <a:solidFill>
                  <a:srgbClr val="000000"/>
                </a:solidFill>
                <a:effectLst/>
              </a:rPr>
              <a:t>ESG </a:t>
            </a:r>
            <a:r>
              <a:rPr lang="zh-CN" altLang="en-US" sz="2400" b="1" i="0" u="none" strike="noStrike" dirty="0">
                <a:solidFill>
                  <a:srgbClr val="000000"/>
                </a:solidFill>
                <a:effectLst/>
              </a:rPr>
              <a:t>模型的核心功能与组成部分</a:t>
            </a:r>
            <a:br>
              <a:rPr lang="zh-CN" altLang="en-US" sz="2400" b="1" i="0" u="none" strike="noStrike" dirty="0">
                <a:solidFill>
                  <a:srgbClr val="000000"/>
                </a:solidFill>
                <a:effectLst/>
              </a:rPr>
            </a:br>
            <a:r>
              <a:rPr lang="zh-CN" altLang="en-US" sz="2400" b="0" i="0" u="none" strike="noStrike" dirty="0">
                <a:solidFill>
                  <a:srgbClr val="000000"/>
                </a:solidFill>
                <a:effectLst/>
              </a:rPr>
              <a:t>经济情景生成器（</a:t>
            </a:r>
            <a:r>
              <a:rPr lang="en" altLang="zh-CN" sz="2400" b="0" i="0" u="none" strike="noStrike" dirty="0">
                <a:solidFill>
                  <a:srgbClr val="000000"/>
                </a:solidFill>
                <a:effectLst/>
              </a:rPr>
              <a:t>ESG</a:t>
            </a:r>
            <a:r>
              <a:rPr lang="zh-CN" altLang="en" sz="2400" b="0" i="0" u="none" strike="noStrike" dirty="0">
                <a:solidFill>
                  <a:srgbClr val="000000"/>
                </a:solidFill>
                <a:effectLst/>
              </a:rPr>
              <a:t>）</a:t>
            </a:r>
            <a:r>
              <a:rPr lang="zh-CN" altLang="en-US" sz="2400" b="0" i="0" u="none" strike="noStrike" dirty="0">
                <a:solidFill>
                  <a:srgbClr val="000000"/>
                </a:solidFill>
                <a:effectLst/>
              </a:rPr>
              <a:t>通过模拟主要金融市场和经济变量，提供了对市场行为的全面视图，这对于回答特定的风险管理问题至关重要。</a:t>
            </a:r>
            <a:r>
              <a:rPr lang="en" altLang="zh-CN" sz="2400" b="0" i="0" u="none" strike="noStrike" dirty="0">
                <a:solidFill>
                  <a:srgbClr val="000000"/>
                </a:solidFill>
                <a:effectLst/>
              </a:rPr>
              <a:t>ESG </a:t>
            </a:r>
            <a:r>
              <a:rPr lang="zh-CN" altLang="en-US" sz="2400" b="0" i="0" u="none" strike="noStrike" dirty="0">
                <a:solidFill>
                  <a:srgbClr val="000000"/>
                </a:solidFill>
                <a:effectLst/>
              </a:rPr>
              <a:t>模型捕捉了经济和金融市场动态中的增长、规模和波动性元素，从而帮助机构理解其风险特征并制定管理策略。</a:t>
            </a:r>
            <a:br>
              <a:rPr lang="zh-CN" altLang="en-US" sz="2400" b="0" i="0" u="none" strike="noStrike" dirty="0">
                <a:solidFill>
                  <a:srgbClr val="000000"/>
                </a:solidFill>
                <a:effectLst/>
              </a:rPr>
            </a:br>
            <a:endParaRPr kumimoji="1" lang="zh-CN" altLang="en-US" sz="2400" dirty="0"/>
          </a:p>
        </p:txBody>
      </p:sp>
      <p:sp>
        <p:nvSpPr>
          <p:cNvPr id="3" name="内容占位符 2">
            <a:extLst>
              <a:ext uri="{FF2B5EF4-FFF2-40B4-BE49-F238E27FC236}">
                <a16:creationId xmlns:a16="http://schemas.microsoft.com/office/drawing/2014/main" id="{10A434F7-0B5D-4EE8-A936-432BDD7FE4C4}"/>
              </a:ext>
            </a:extLst>
          </p:cNvPr>
          <p:cNvSpPr>
            <a:spLocks noGrp="1"/>
          </p:cNvSpPr>
          <p:nvPr>
            <p:ph idx="1"/>
          </p:nvPr>
        </p:nvSpPr>
        <p:spPr>
          <a:xfrm>
            <a:off x="838200" y="1825624"/>
            <a:ext cx="11353800" cy="5032375"/>
          </a:xfrm>
        </p:spPr>
        <p:txBody>
          <a:bodyPr>
            <a:normAutofit/>
          </a:bodyPr>
          <a:lstStyle/>
          <a:p>
            <a:r>
              <a:rPr lang="zh-CN" altLang="en-US" sz="2400" b="0" i="0" u="none" strike="noStrike" dirty="0">
                <a:solidFill>
                  <a:srgbClr val="000000"/>
                </a:solidFill>
                <a:effectLst/>
                <a:latin typeface="-webkit-standard"/>
              </a:rPr>
              <a:t>常见组件</a:t>
            </a:r>
            <a:endParaRPr lang="en-US" altLang="zh-CN" sz="2400" b="0" i="0" u="none" strike="noStrike" dirty="0">
              <a:solidFill>
                <a:srgbClr val="000000"/>
              </a:solidFill>
              <a:effectLst/>
              <a:latin typeface="-webkit-standard"/>
            </a:endParaRPr>
          </a:p>
          <a:p>
            <a:pPr>
              <a:buFont typeface="Arial" panose="020B0604020202020204" pitchFamily="34" charset="0"/>
              <a:buChar char="•"/>
            </a:pPr>
            <a:r>
              <a:rPr lang="zh-CN" altLang="en-US" sz="2400" b="1" dirty="0"/>
              <a:t>主权利率与回报</a:t>
            </a:r>
            <a:r>
              <a:rPr lang="zh-CN" altLang="en-US" sz="2400" dirty="0"/>
              <a:t>（</a:t>
            </a:r>
            <a:r>
              <a:rPr lang="en" altLang="zh-CN" sz="2400" dirty="0"/>
              <a:t>Sovereign </a:t>
            </a:r>
            <a:r>
              <a:rPr lang="en" altLang="zh-CN" sz="2400" dirty="0">
                <a:highlight>
                  <a:srgbClr val="FFFF00"/>
                </a:highlight>
              </a:rPr>
              <a:t>interest rates</a:t>
            </a:r>
            <a:r>
              <a:rPr lang="en" altLang="zh-CN" sz="2400" dirty="0"/>
              <a:t> and returns</a:t>
            </a:r>
            <a:r>
              <a:rPr lang="zh-CN" altLang="en" sz="2400" dirty="0"/>
              <a:t>）：</a:t>
            </a:r>
            <a:r>
              <a:rPr lang="zh-CN" altLang="en-US" sz="2400" dirty="0"/>
              <a:t>用于折现未来负债现金流，评估固定收益资产的投资回报。</a:t>
            </a:r>
          </a:p>
          <a:p>
            <a:pPr>
              <a:buFont typeface="Arial" panose="020B0604020202020204" pitchFamily="34" charset="0"/>
              <a:buChar char="•"/>
            </a:pPr>
            <a:r>
              <a:rPr lang="zh-CN" altLang="en-US" sz="2400" b="1" dirty="0"/>
              <a:t>企业债券收益与回报</a:t>
            </a:r>
            <a:r>
              <a:rPr lang="zh-CN" altLang="en-US" sz="2400" dirty="0"/>
              <a:t>（</a:t>
            </a:r>
            <a:r>
              <a:rPr lang="en" altLang="zh-CN" sz="2400" dirty="0"/>
              <a:t>Corporate </a:t>
            </a:r>
            <a:r>
              <a:rPr lang="en" altLang="zh-CN" sz="2400" dirty="0">
                <a:highlight>
                  <a:srgbClr val="FFFF00"/>
                </a:highlight>
              </a:rPr>
              <a:t>bond yields</a:t>
            </a:r>
            <a:r>
              <a:rPr lang="en" altLang="zh-CN" sz="2400" dirty="0"/>
              <a:t> and returns</a:t>
            </a:r>
            <a:r>
              <a:rPr lang="zh-CN" altLang="en" sz="2400" dirty="0"/>
              <a:t>）：</a:t>
            </a:r>
            <a:r>
              <a:rPr lang="zh-CN" altLang="en-US" sz="2400" dirty="0"/>
              <a:t>涉及信用评级、违约风险及利差动态的复杂建模。</a:t>
            </a:r>
          </a:p>
          <a:p>
            <a:pPr>
              <a:buFont typeface="Arial" panose="020B0604020202020204" pitchFamily="34" charset="0"/>
              <a:buChar char="•"/>
            </a:pPr>
            <a:r>
              <a:rPr lang="zh-CN" altLang="en-US" sz="2400" b="1" dirty="0"/>
              <a:t>股票回报</a:t>
            </a:r>
            <a:r>
              <a:rPr lang="zh-CN" altLang="en-US" sz="2400" dirty="0"/>
              <a:t>（</a:t>
            </a:r>
            <a:r>
              <a:rPr lang="en" altLang="zh-CN" sz="2400" dirty="0"/>
              <a:t>Equity returns</a:t>
            </a:r>
            <a:r>
              <a:rPr lang="zh-CN" altLang="en" sz="2400" dirty="0"/>
              <a:t>）：</a:t>
            </a:r>
            <a:r>
              <a:rPr lang="zh-CN" altLang="en-US" sz="2400" dirty="0"/>
              <a:t>反映股票市场的短期与长期行为，服务于定价及投资策略分析。</a:t>
            </a:r>
          </a:p>
          <a:p>
            <a:pPr>
              <a:buFont typeface="Arial" panose="020B0604020202020204" pitchFamily="34" charset="0"/>
              <a:buChar char="•"/>
            </a:pPr>
            <a:r>
              <a:rPr lang="zh-CN" altLang="en-US" sz="2400" b="1" dirty="0"/>
              <a:t>外汇汇率</a:t>
            </a:r>
            <a:r>
              <a:rPr lang="zh-CN" altLang="en-US" sz="2400" dirty="0"/>
              <a:t>（</a:t>
            </a:r>
            <a:r>
              <a:rPr lang="en" altLang="zh-CN" sz="2400" dirty="0">
                <a:highlight>
                  <a:srgbClr val="FFFF00"/>
                </a:highlight>
              </a:rPr>
              <a:t>Foreign-exchange rates</a:t>
            </a:r>
            <a:r>
              <a:rPr lang="zh-CN" altLang="en" sz="2400" dirty="0"/>
              <a:t>）：</a:t>
            </a:r>
            <a:r>
              <a:rPr lang="zh-CN" altLang="en-US" sz="2400" dirty="0"/>
              <a:t>特别适用于跨国运营的企业或全球投资的养老金计划。</a:t>
            </a:r>
          </a:p>
          <a:p>
            <a:r>
              <a:rPr lang="zh-CN" altLang="en-US" sz="2400" b="1" dirty="0"/>
              <a:t>通胀</a:t>
            </a:r>
            <a:r>
              <a:rPr lang="zh-CN" altLang="en-US" sz="2400" dirty="0"/>
              <a:t>（</a:t>
            </a:r>
            <a:r>
              <a:rPr lang="en" altLang="zh-CN" sz="2400" dirty="0"/>
              <a:t>I</a:t>
            </a:r>
            <a:r>
              <a:rPr lang="en" altLang="zh-CN" sz="2400" dirty="0">
                <a:highlight>
                  <a:srgbClr val="FFFF00"/>
                </a:highlight>
              </a:rPr>
              <a:t>nflation</a:t>
            </a:r>
            <a:r>
              <a:rPr lang="zh-CN" altLang="en" sz="2400" dirty="0"/>
              <a:t>）：</a:t>
            </a:r>
            <a:r>
              <a:rPr lang="zh-CN" altLang="en-US" sz="2400" dirty="0"/>
              <a:t>用于评估实际利率和负债动态。</a:t>
            </a:r>
            <a:r>
              <a:rPr lang="en" altLang="zh-CN" sz="2400" b="1" dirty="0"/>
              <a:t>GDP</a:t>
            </a:r>
            <a:r>
              <a:rPr lang="zh-CN" altLang="en" sz="2400" dirty="0"/>
              <a:t>：</a:t>
            </a:r>
            <a:r>
              <a:rPr lang="zh-CN" altLang="en-US" sz="2400" dirty="0"/>
              <a:t>反映整体经济增长与规模。</a:t>
            </a:r>
            <a:r>
              <a:rPr lang="zh-CN" altLang="en-US" sz="2400" b="1" dirty="0"/>
              <a:t>失业率</a:t>
            </a:r>
            <a:r>
              <a:rPr lang="zh-CN" altLang="en-US" sz="2400" dirty="0"/>
              <a:t>（</a:t>
            </a:r>
            <a:r>
              <a:rPr lang="en" altLang="zh-CN" sz="2400" dirty="0">
                <a:highlight>
                  <a:srgbClr val="FFFF00"/>
                </a:highlight>
              </a:rPr>
              <a:t>Unemployment</a:t>
            </a:r>
            <a:r>
              <a:rPr lang="zh-CN" altLang="en" sz="2400" dirty="0">
                <a:highlight>
                  <a:srgbClr val="FFFF00"/>
                </a:highlight>
              </a:rPr>
              <a:t>）</a:t>
            </a:r>
            <a:r>
              <a:rPr lang="zh-CN" altLang="en" sz="2400" dirty="0"/>
              <a:t>：</a:t>
            </a:r>
            <a:r>
              <a:rPr lang="zh-CN" altLang="en-US" sz="2400" dirty="0"/>
              <a:t>评估劳动力市场状况与宏观经济影响。</a:t>
            </a:r>
            <a:r>
              <a:rPr lang="zh-CN" altLang="en-US" sz="2400" b="1" dirty="0"/>
              <a:t>抵押支持证券</a:t>
            </a:r>
            <a:r>
              <a:rPr lang="zh-CN" altLang="en-US" sz="2400" dirty="0"/>
              <a:t>（</a:t>
            </a:r>
            <a:r>
              <a:rPr lang="en" altLang="zh-CN" sz="2400" dirty="0"/>
              <a:t>Mortgage-backed securities</a:t>
            </a:r>
            <a:r>
              <a:rPr lang="zh-CN" altLang="en" sz="2400" dirty="0"/>
              <a:t>）：</a:t>
            </a:r>
            <a:r>
              <a:rPr lang="zh-CN" altLang="en-US" sz="2400" dirty="0"/>
              <a:t>固定收益资产中重要的金融工具。</a:t>
            </a:r>
            <a:endParaRPr kumimoji="1" lang="zh-CN" altLang="en-US" sz="2400" dirty="0"/>
          </a:p>
        </p:txBody>
      </p:sp>
    </p:spTree>
    <p:extLst>
      <p:ext uri="{BB962C8B-B14F-4D97-AF65-F5344CB8AC3E}">
        <p14:creationId xmlns:p14="http://schemas.microsoft.com/office/powerpoint/2010/main" val="2277935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B9476-F93D-459A-EE81-9ACE3CB0060C}"/>
              </a:ext>
            </a:extLst>
          </p:cNvPr>
          <p:cNvSpPr>
            <a:spLocks noGrp="1"/>
          </p:cNvSpPr>
          <p:nvPr>
            <p:ph type="title"/>
          </p:nvPr>
        </p:nvSpPr>
        <p:spPr/>
        <p:txBody>
          <a:bodyPr/>
          <a:lstStyle/>
          <a:p>
            <a:r>
              <a:rPr lang="en" altLang="zh-CN" dirty="0"/>
              <a:t>RELATIONSHIPS BETWEEN MODEL COMPONENTS</a:t>
            </a:r>
            <a:endParaRPr kumimoji="1" lang="zh-CN" altLang="en-US" dirty="0"/>
          </a:p>
        </p:txBody>
      </p:sp>
      <p:sp>
        <p:nvSpPr>
          <p:cNvPr id="3" name="内容占位符 2">
            <a:extLst>
              <a:ext uri="{FF2B5EF4-FFF2-40B4-BE49-F238E27FC236}">
                <a16:creationId xmlns:a16="http://schemas.microsoft.com/office/drawing/2014/main" id="{5B5670E2-81F3-D7D1-E213-5AF4236F5726}"/>
              </a:ext>
            </a:extLst>
          </p:cNvPr>
          <p:cNvSpPr>
            <a:spLocks noGrp="1"/>
          </p:cNvSpPr>
          <p:nvPr>
            <p:ph idx="1"/>
          </p:nvPr>
        </p:nvSpPr>
        <p:spPr/>
        <p:txBody>
          <a:bodyPr>
            <a:normAutofit fontScale="77500" lnSpcReduction="20000"/>
          </a:bodyPr>
          <a:lstStyle/>
          <a:p>
            <a:pPr algn="l"/>
            <a:r>
              <a:rPr lang="zh-CN" altLang="en-US" b="1" i="0" u="none" strike="noStrike" dirty="0">
                <a:solidFill>
                  <a:srgbClr val="000000"/>
                </a:solidFill>
                <a:effectLst/>
              </a:rPr>
              <a:t>变量之间的动态关系</a:t>
            </a:r>
            <a:r>
              <a:rPr lang="zh-CN" altLang="en-US" b="0" i="0" u="none" strike="noStrike" dirty="0">
                <a:solidFill>
                  <a:srgbClr val="000000"/>
                </a:solidFill>
                <a:effectLst/>
              </a:rPr>
              <a:t>：</a:t>
            </a:r>
            <a:br>
              <a:rPr lang="zh-CN" altLang="en-US" b="0" i="0" u="none" strike="noStrike" dirty="0">
                <a:solidFill>
                  <a:srgbClr val="000000"/>
                </a:solidFill>
                <a:effectLst/>
              </a:rPr>
            </a:br>
            <a:r>
              <a:rPr lang="zh-CN" altLang="en-US" b="0" i="0" u="none" strike="noStrike" dirty="0">
                <a:solidFill>
                  <a:srgbClr val="000000"/>
                </a:solidFill>
                <a:effectLst/>
              </a:rPr>
              <a:t>每个经济变量和金融市场回报在 </a:t>
            </a:r>
            <a:r>
              <a:rPr lang="en" altLang="zh-CN" b="0" i="0" u="none" strike="noStrike" dirty="0">
                <a:solidFill>
                  <a:srgbClr val="000000"/>
                </a:solidFill>
                <a:effectLst/>
              </a:rPr>
              <a:t>ESG </a:t>
            </a:r>
            <a:r>
              <a:rPr lang="zh-CN" altLang="en-US" b="0" i="0" u="none" strike="noStrike" dirty="0">
                <a:solidFill>
                  <a:srgbClr val="000000"/>
                </a:solidFill>
                <a:effectLst/>
              </a:rPr>
              <a:t>中都需要通过时间和多个情景进行投射。</a:t>
            </a:r>
          </a:p>
          <a:p>
            <a:pPr algn="l">
              <a:buFont typeface="Arial" panose="020B0604020202020204" pitchFamily="34" charset="0"/>
              <a:buChar char="•"/>
            </a:pPr>
            <a:r>
              <a:rPr lang="zh-CN" altLang="en-US" b="0" i="0" u="none" strike="noStrike" dirty="0">
                <a:solidFill>
                  <a:srgbClr val="000000"/>
                </a:solidFill>
                <a:effectLst/>
              </a:rPr>
              <a:t>这些投射不仅需要合理地反映未来变量的特性和动态，还需要表现出变量之间的相互关系。</a:t>
            </a:r>
          </a:p>
          <a:p>
            <a:pPr algn="l">
              <a:buFont typeface="Arial" panose="020B0604020202020204" pitchFamily="34" charset="0"/>
              <a:buChar char="•"/>
            </a:pPr>
            <a:r>
              <a:rPr lang="zh-CN" altLang="en-US" b="1" i="0" u="none" strike="noStrike" dirty="0">
                <a:solidFill>
                  <a:srgbClr val="000000"/>
                </a:solidFill>
                <a:effectLst/>
              </a:rPr>
              <a:t>关键技术：模型校准（</a:t>
            </a:r>
            <a:r>
              <a:rPr lang="en" altLang="zh-CN" b="1" i="0" u="none" strike="noStrike" dirty="0">
                <a:solidFill>
                  <a:srgbClr val="000000"/>
                </a:solidFill>
                <a:effectLst/>
              </a:rPr>
              <a:t>Model Calibration</a:t>
            </a:r>
            <a:r>
              <a:rPr lang="zh-CN" altLang="en" b="1" i="0" u="none" strike="noStrike" dirty="0">
                <a:solidFill>
                  <a:srgbClr val="000000"/>
                </a:solidFill>
                <a:effectLst/>
              </a:rPr>
              <a:t>）</a:t>
            </a:r>
            <a:endParaRPr lang="en" altLang="zh-CN" b="0" i="0" u="none" strike="noStrike" dirty="0">
              <a:solidFill>
                <a:srgbClr val="000000"/>
              </a:solidFill>
              <a:effectLst/>
            </a:endParaRPr>
          </a:p>
          <a:p>
            <a:pPr marL="742950" lvl="1" indent="-285750" algn="l">
              <a:buFont typeface="Arial" panose="020B0604020202020204" pitchFamily="34" charset="0"/>
              <a:buChar char="•"/>
            </a:pPr>
            <a:r>
              <a:rPr lang="zh-CN" altLang="en-US" b="0" i="0" u="none" strike="noStrike" dirty="0">
                <a:solidFill>
                  <a:srgbClr val="000000"/>
                </a:solidFill>
                <a:effectLst/>
              </a:rPr>
              <a:t>模型校准的目标是确保变量之间的关联性反映真实市场的动态行为。</a:t>
            </a:r>
            <a:endParaRPr lang="en-US" altLang="zh-CN" b="0" i="0" u="none" strike="noStrike" dirty="0">
              <a:solidFill>
                <a:srgbClr val="000000"/>
              </a:solidFill>
              <a:effectLst/>
            </a:endParaRPr>
          </a:p>
          <a:p>
            <a:pPr algn="l"/>
            <a:r>
              <a:rPr lang="zh-CN" altLang="en-US" b="1" i="0" u="none" strike="noStrike" dirty="0">
                <a:solidFill>
                  <a:srgbClr val="000000"/>
                </a:solidFill>
                <a:effectLst/>
              </a:rPr>
              <a:t>总回报相关性的重要性</a:t>
            </a:r>
            <a:r>
              <a:rPr lang="zh-CN" altLang="en-US" b="0" i="0" u="none" strike="noStrike" dirty="0">
                <a:solidFill>
                  <a:srgbClr val="000000"/>
                </a:solidFill>
                <a:effectLst/>
              </a:rPr>
              <a:t>：</a:t>
            </a:r>
          </a:p>
          <a:p>
            <a:pPr algn="l">
              <a:buFont typeface="Arial" panose="020B0604020202020204" pitchFamily="34" charset="0"/>
              <a:buChar char="•"/>
            </a:pPr>
            <a:r>
              <a:rPr lang="en" altLang="zh-CN" b="0" i="0" u="none" strike="noStrike" dirty="0">
                <a:solidFill>
                  <a:srgbClr val="000000"/>
                </a:solidFill>
                <a:effectLst/>
              </a:rPr>
              <a:t>ESG </a:t>
            </a:r>
            <a:r>
              <a:rPr lang="zh-CN" altLang="en-US" b="0" i="0" u="none" strike="noStrike" dirty="0">
                <a:solidFill>
                  <a:srgbClr val="000000"/>
                </a:solidFill>
                <a:effectLst/>
              </a:rPr>
              <a:t>需要生成反映市场动态的总回报相关性（</a:t>
            </a:r>
            <a:r>
              <a:rPr lang="en" altLang="zh-CN" b="0" i="0" u="none" strike="noStrike" dirty="0">
                <a:solidFill>
                  <a:srgbClr val="000000"/>
                </a:solidFill>
                <a:effectLst/>
              </a:rPr>
              <a:t>Total Return Correlations</a:t>
            </a:r>
            <a:r>
              <a:rPr lang="zh-CN" altLang="en" b="0" i="0" u="none" strike="noStrike" dirty="0">
                <a:solidFill>
                  <a:srgbClr val="000000"/>
                </a:solidFill>
                <a:effectLst/>
              </a:rPr>
              <a:t>）。</a:t>
            </a:r>
          </a:p>
          <a:p>
            <a:pPr algn="l">
              <a:buFont typeface="Arial" panose="020B0604020202020204" pitchFamily="34" charset="0"/>
              <a:buChar char="•"/>
            </a:pPr>
            <a:r>
              <a:rPr lang="zh-CN" altLang="en-US" b="1" i="0" u="none" strike="noStrike" dirty="0">
                <a:solidFill>
                  <a:srgbClr val="000000"/>
                </a:solidFill>
                <a:effectLst/>
              </a:rPr>
              <a:t>系统性影响</a:t>
            </a:r>
            <a:r>
              <a:rPr lang="zh-CN" altLang="en-US" b="0" i="0" u="none" strike="noStrike" dirty="0">
                <a:solidFill>
                  <a:srgbClr val="000000"/>
                </a:solidFill>
                <a:effectLst/>
              </a:rPr>
              <a:t>：例如金融危机期间的“质量飞升”（</a:t>
            </a:r>
            <a:r>
              <a:rPr lang="en" altLang="zh-CN" b="0" i="0" u="none" strike="noStrike" dirty="0">
                <a:solidFill>
                  <a:srgbClr val="000000"/>
                </a:solidFill>
                <a:effectLst/>
              </a:rPr>
              <a:t>Flight to Quality</a:t>
            </a:r>
            <a:r>
              <a:rPr lang="zh-CN" altLang="en" b="0" i="0" u="none" strike="noStrike" dirty="0">
                <a:solidFill>
                  <a:srgbClr val="000000"/>
                </a:solidFill>
                <a:effectLst/>
              </a:rPr>
              <a:t>）</a:t>
            </a:r>
            <a:r>
              <a:rPr lang="zh-CN" altLang="en-US" b="0" i="0" u="none" strike="noStrike" dirty="0">
                <a:solidFill>
                  <a:srgbClr val="000000"/>
                </a:solidFill>
                <a:effectLst/>
              </a:rPr>
              <a:t>或美联储政策对市场的影响。</a:t>
            </a:r>
          </a:p>
          <a:p>
            <a:pPr algn="l">
              <a:buFont typeface="Arial" panose="020B0604020202020204" pitchFamily="34" charset="0"/>
              <a:buChar char="•"/>
            </a:pPr>
            <a:r>
              <a:rPr lang="zh-CN" altLang="en-US" b="0" i="0" u="none" strike="noStrike" dirty="0">
                <a:solidFill>
                  <a:srgbClr val="000000"/>
                </a:solidFill>
                <a:effectLst/>
              </a:rPr>
              <a:t>相关性对于以下方面非常重要：</a:t>
            </a:r>
          </a:p>
          <a:p>
            <a:pPr marL="742950" lvl="1" indent="-285750" algn="l">
              <a:buFont typeface="Arial" panose="020B0604020202020204" pitchFamily="34" charset="0"/>
              <a:buChar char="•"/>
            </a:pPr>
            <a:r>
              <a:rPr lang="zh-CN" altLang="en-US" b="0" i="0" u="none" strike="noStrike" dirty="0">
                <a:solidFill>
                  <a:srgbClr val="000000"/>
                </a:solidFill>
                <a:effectLst/>
              </a:rPr>
              <a:t>多资产类别投资的风险捕捉。</a:t>
            </a:r>
          </a:p>
          <a:p>
            <a:pPr marL="742950" lvl="1" indent="-285750" algn="l">
              <a:buFont typeface="Arial" panose="020B0604020202020204" pitchFamily="34" charset="0"/>
              <a:buChar char="•"/>
            </a:pPr>
            <a:r>
              <a:rPr lang="zh-CN" altLang="en-US" b="0" i="0" u="none" strike="noStrike" dirty="0">
                <a:solidFill>
                  <a:srgbClr val="000000"/>
                </a:solidFill>
                <a:effectLst/>
              </a:rPr>
              <a:t>多元化和集中风险的理解与分析。</a:t>
            </a:r>
          </a:p>
          <a:p>
            <a:pPr marL="457200" lvl="1" indent="0" algn="l">
              <a:buNone/>
            </a:pPr>
            <a:endParaRPr lang="zh-CN" altLang="en-US" b="0" i="0" u="none" strike="noStrike" dirty="0">
              <a:solidFill>
                <a:srgbClr val="000000"/>
              </a:solidFill>
              <a:effectLst/>
            </a:endParaRPr>
          </a:p>
        </p:txBody>
      </p:sp>
    </p:spTree>
    <p:extLst>
      <p:ext uri="{BB962C8B-B14F-4D97-AF65-F5344CB8AC3E}">
        <p14:creationId xmlns:p14="http://schemas.microsoft.com/office/powerpoint/2010/main" val="2878161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3F5512-1B1B-2E0F-194C-A2DC6BC82AB9}"/>
              </a:ext>
            </a:extLst>
          </p:cNvPr>
          <p:cNvSpPr>
            <a:spLocks noGrp="1"/>
          </p:cNvSpPr>
          <p:nvPr>
            <p:ph type="title"/>
          </p:nvPr>
        </p:nvSpPr>
        <p:spPr/>
        <p:txBody>
          <a:bodyPr/>
          <a:lstStyle/>
          <a:p>
            <a:r>
              <a:rPr lang="en" altLang="zh-CN" b="0" i="0" u="none" strike="noStrike" dirty="0">
                <a:solidFill>
                  <a:srgbClr val="000000"/>
                </a:solidFill>
                <a:effectLst/>
                <a:latin typeface="-webkit-standard"/>
              </a:rPr>
              <a:t>ESG </a:t>
            </a:r>
            <a:r>
              <a:rPr lang="zh-CN" altLang="en-US" b="0" i="0" u="none" strike="noStrike" dirty="0">
                <a:solidFill>
                  <a:srgbClr val="000000"/>
                </a:solidFill>
                <a:effectLst/>
                <a:latin typeface="-webkit-standard"/>
              </a:rPr>
              <a:t>模型的结构组件</a:t>
            </a:r>
            <a:endParaRPr kumimoji="1" lang="zh-CN" altLang="en-US" dirty="0"/>
          </a:p>
        </p:txBody>
      </p:sp>
      <p:sp>
        <p:nvSpPr>
          <p:cNvPr id="3" name="内容占位符 2">
            <a:extLst>
              <a:ext uri="{FF2B5EF4-FFF2-40B4-BE49-F238E27FC236}">
                <a16:creationId xmlns:a16="http://schemas.microsoft.com/office/drawing/2014/main" id="{20BBB273-6BA3-CA59-DB32-E6E39BADEB24}"/>
              </a:ext>
            </a:extLst>
          </p:cNvPr>
          <p:cNvSpPr>
            <a:spLocks noGrp="1"/>
          </p:cNvSpPr>
          <p:nvPr>
            <p:ph idx="1"/>
          </p:nvPr>
        </p:nvSpPr>
        <p:spPr/>
        <p:txBody>
          <a:bodyPr/>
          <a:lstStyle/>
          <a:p>
            <a:r>
              <a:rPr lang="zh-CN" altLang="en-US" b="1" dirty="0"/>
              <a:t>相关性的生成</a:t>
            </a:r>
            <a:r>
              <a:rPr lang="zh-CN" altLang="en-US" dirty="0"/>
              <a:t>：</a:t>
            </a:r>
            <a:br>
              <a:rPr lang="zh-CN" altLang="en-US" dirty="0"/>
            </a:br>
            <a:r>
              <a:rPr lang="en" altLang="zh-CN" dirty="0"/>
              <a:t>ESG </a:t>
            </a:r>
            <a:r>
              <a:rPr lang="zh-CN" altLang="en-US" dirty="0"/>
              <a:t>模型通过与其他模拟变量的直接关系生成相关性。</a:t>
            </a:r>
          </a:p>
          <a:p>
            <a:pPr>
              <a:buFont typeface="Arial" panose="020B0604020202020204" pitchFamily="34" charset="0"/>
              <a:buChar char="•"/>
            </a:pPr>
            <a:r>
              <a:rPr lang="zh-CN" altLang="en-US" dirty="0"/>
              <a:t>随着模型中变量数量的增加，校准过程会变得更加复杂。</a:t>
            </a:r>
          </a:p>
          <a:p>
            <a:r>
              <a:rPr lang="zh-CN" altLang="en-US" b="1" dirty="0"/>
              <a:t>级联结构（</a:t>
            </a:r>
            <a:r>
              <a:rPr lang="en" altLang="zh-CN" b="1" dirty="0"/>
              <a:t>Cascade Structure</a:t>
            </a:r>
            <a:r>
              <a:rPr lang="zh-CN" altLang="en" b="1" dirty="0"/>
              <a:t>）</a:t>
            </a:r>
            <a:r>
              <a:rPr lang="zh-CN" altLang="en" dirty="0"/>
              <a:t>：</a:t>
            </a:r>
          </a:p>
          <a:p>
            <a:pPr>
              <a:buFont typeface="Arial" panose="020B0604020202020204" pitchFamily="34" charset="0"/>
              <a:buChar char="•"/>
            </a:pPr>
            <a:r>
              <a:rPr lang="zh-CN" altLang="en-US" dirty="0"/>
              <a:t>级联结构是一种模型框架设计，采用分层方式对变量进行校准：</a:t>
            </a:r>
          </a:p>
          <a:p>
            <a:pPr marL="742950" lvl="1" indent="-285750">
              <a:buFont typeface="Arial" panose="020B0604020202020204" pitchFamily="34" charset="0"/>
              <a:buChar char="•"/>
            </a:pPr>
            <a:r>
              <a:rPr lang="zh-CN" altLang="en-US" dirty="0"/>
              <a:t>每个变量仅依赖于该变量的先前值及其在级联结构中更高层次变量的值。</a:t>
            </a:r>
          </a:p>
          <a:p>
            <a:pPr marL="742950" lvl="1" indent="-285750">
              <a:buFont typeface="Arial" panose="020B0604020202020204" pitchFamily="34" charset="0"/>
              <a:buChar char="•"/>
            </a:pPr>
            <a:r>
              <a:rPr lang="zh-CN" altLang="en-US" b="1" dirty="0"/>
              <a:t>优点</a:t>
            </a:r>
            <a:r>
              <a:rPr lang="zh-CN" altLang="en-US" dirty="0"/>
              <a:t>：</a:t>
            </a:r>
          </a:p>
          <a:p>
            <a:pPr marL="1143000" lvl="2" indent="-228600">
              <a:buFont typeface="Arial" panose="020B0604020202020204" pitchFamily="34" charset="0"/>
              <a:buChar char="•"/>
            </a:pPr>
            <a:r>
              <a:rPr lang="zh-CN" altLang="en-US" dirty="0"/>
              <a:t>防止较低层变量的变动对较高层变量动态的影响。</a:t>
            </a:r>
          </a:p>
          <a:p>
            <a:pPr marL="1143000" lvl="2" indent="-228600">
              <a:buFont typeface="Arial" panose="020B0604020202020204" pitchFamily="34" charset="0"/>
              <a:buChar char="•"/>
            </a:pPr>
            <a:r>
              <a:rPr lang="zh-CN" altLang="en-US" dirty="0"/>
              <a:t>一旦某变量被校准，后续校准的变量不会影响已校准的变量。</a:t>
            </a:r>
          </a:p>
          <a:p>
            <a:endParaRPr kumimoji="1" lang="zh-CN" altLang="en-US" dirty="0"/>
          </a:p>
        </p:txBody>
      </p:sp>
      <p:pic>
        <p:nvPicPr>
          <p:cNvPr id="4" name="图片 3">
            <a:extLst>
              <a:ext uri="{FF2B5EF4-FFF2-40B4-BE49-F238E27FC236}">
                <a16:creationId xmlns:a16="http://schemas.microsoft.com/office/drawing/2014/main" id="{B0F6C98F-8661-79CE-9BD7-6FA880712770}"/>
              </a:ext>
            </a:extLst>
          </p:cNvPr>
          <p:cNvPicPr>
            <a:picLocks noChangeAspect="1"/>
          </p:cNvPicPr>
          <p:nvPr/>
        </p:nvPicPr>
        <p:blipFill>
          <a:blip r:embed="rId2"/>
          <a:stretch>
            <a:fillRect/>
          </a:stretch>
        </p:blipFill>
        <p:spPr>
          <a:xfrm>
            <a:off x="8346440" y="-313736"/>
            <a:ext cx="3845560" cy="2683283"/>
          </a:xfrm>
          <a:prstGeom prst="rect">
            <a:avLst/>
          </a:prstGeom>
        </p:spPr>
      </p:pic>
    </p:spTree>
    <p:extLst>
      <p:ext uri="{BB962C8B-B14F-4D97-AF65-F5344CB8AC3E}">
        <p14:creationId xmlns:p14="http://schemas.microsoft.com/office/powerpoint/2010/main" val="3661736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3D0B0-0E3E-8E9E-0CEA-DDC505A5299A}"/>
              </a:ext>
            </a:extLst>
          </p:cNvPr>
          <p:cNvSpPr>
            <a:spLocks noGrp="1"/>
          </p:cNvSpPr>
          <p:nvPr>
            <p:ph type="title"/>
          </p:nvPr>
        </p:nvSpPr>
        <p:spPr/>
        <p:txBody>
          <a:bodyPr/>
          <a:lstStyle/>
          <a:p>
            <a:r>
              <a:rPr kumimoji="1" lang="en-US" altLang="zh-CN" dirty="0" err="1"/>
              <a:t>Esg</a:t>
            </a:r>
            <a:r>
              <a:rPr kumimoji="1" lang="zh-CN" altLang="en-US" dirty="0"/>
              <a:t>的常见模型建立</a:t>
            </a:r>
          </a:p>
        </p:txBody>
      </p:sp>
      <p:sp>
        <p:nvSpPr>
          <p:cNvPr id="3" name="内容占位符 2">
            <a:extLst>
              <a:ext uri="{FF2B5EF4-FFF2-40B4-BE49-F238E27FC236}">
                <a16:creationId xmlns:a16="http://schemas.microsoft.com/office/drawing/2014/main" id="{C6946C2E-7BAD-68F9-35BF-477D8659E63F}"/>
              </a:ext>
            </a:extLst>
          </p:cNvPr>
          <p:cNvSpPr>
            <a:spLocks noGrp="1"/>
          </p:cNvSpPr>
          <p:nvPr>
            <p:ph idx="1"/>
          </p:nvPr>
        </p:nvSpPr>
        <p:spPr/>
        <p:txBody>
          <a:bodyPr>
            <a:normAutofit fontScale="92500" lnSpcReduction="20000"/>
          </a:bodyPr>
          <a:lstStyle/>
          <a:p>
            <a:pPr algn="l">
              <a:tabLst>
                <a:tab pos="2540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1800" kern="100" dirty="0">
                <a:latin typeface="DengXian" panose="02010600030101010101" pitchFamily="2" charset="-122"/>
                <a:ea typeface="DengXian" panose="02010600030101010101" pitchFamily="2" charset="-122"/>
                <a:cs typeface="Times New Roman" panose="02020603050405020304" pitchFamily="18" charset="0"/>
              </a:rPr>
              <a:t>1. 19</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84: four-factor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Wilkie</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investment model</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tabLst>
                <a:tab pos="2540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2. 1995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Wilkie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tabLst>
                <a:tab pos="2540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3. 2008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Sahin</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tabLst>
                <a:tab pos="2540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4. 2011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Wilkie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tabLst>
                <a:tab pos="2540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5. 2016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Wilkie</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&amp;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Sahin</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tabLst>
                <a:tab pos="2540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6. 2005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Ahlgrim</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model within the Casualty Actuarial Society</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tabLst>
                <a:tab pos="2540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7. 2018 Zhang et al  </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apply their updated model for the US.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tabLst>
                <a:tab pos="2540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8. For the Australian system</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,Carter (1991) adjusts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Wilkie’s</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cascade model to fit Australian data</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tabLst>
                <a:tab pos="2540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9. Butt (2009) and Butt &amp; Deng (2012) investigate stochastic models for </a:t>
            </a:r>
            <a:r>
              <a:rPr lang="en-US" altLang="zh-CN" sz="1800" kern="100" dirty="0">
                <a:solidFill>
                  <a:srgbClr val="FF0000"/>
                </a:solidFill>
                <a:effectLst/>
                <a:latin typeface="DengXian" panose="02010600030101010101" pitchFamily="2" charset="-122"/>
                <a:ea typeface="DengXian" panose="02010600030101010101" pitchFamily="2" charset="-122"/>
                <a:cs typeface="Times New Roman" panose="02020603050405020304" pitchFamily="18" charset="0"/>
              </a:rPr>
              <a:t>retirement</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focusing on </a:t>
            </a:r>
            <a:r>
              <a:rPr lang="en-US" altLang="zh-CN" sz="1800" kern="100" dirty="0">
                <a:effectLst/>
                <a:highlight>
                  <a:srgbClr val="FFFF00"/>
                </a:highlight>
                <a:latin typeface="DengXian" panose="02010600030101010101" pitchFamily="2" charset="-122"/>
                <a:ea typeface="DengXian" panose="02010600030101010101" pitchFamily="2" charset="-122"/>
                <a:cs typeface="Times New Roman" panose="02020603050405020304" pitchFamily="18" charset="0"/>
              </a:rPr>
              <a:t>post-retirement investment strategies and shortfall probability.</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tabLst>
                <a:tab pos="2540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10. To model the superannuation and retirement outcome distribution, </a:t>
            </a:r>
            <a:r>
              <a:rPr lang="en-US" altLang="zh-CN" sz="1800" b="1" kern="100" dirty="0">
                <a:effectLst/>
                <a:latin typeface="DengXian" panose="02010600030101010101" pitchFamily="2" charset="-122"/>
                <a:ea typeface="DengXian" panose="02010600030101010101" pitchFamily="2" charset="-122"/>
                <a:cs typeface="Times New Roman" panose="02020603050405020304" pitchFamily="18" charset="0"/>
              </a:rPr>
              <a:t>Price &amp; </a:t>
            </a:r>
            <a:r>
              <a:rPr lang="en-US" altLang="zh-CN" sz="1800" b="1" kern="100" dirty="0" err="1">
                <a:effectLst/>
                <a:latin typeface="DengXian" panose="02010600030101010101" pitchFamily="2" charset="-122"/>
                <a:ea typeface="DengXian" panose="02010600030101010101" pitchFamily="2" charset="-122"/>
                <a:cs typeface="Times New Roman" panose="02020603050405020304" pitchFamily="18" charset="0"/>
              </a:rPr>
              <a:t>Suryadi</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(2011) propose </a:t>
            </a:r>
            <a:r>
              <a:rPr lang="en-US" altLang="zh-CN" sz="1800" b="1" kern="100" dirty="0">
                <a:effectLst/>
                <a:latin typeface="DengXian" panose="02010600030101010101" pitchFamily="2" charset="-122"/>
                <a:ea typeface="DengXian" panose="02010600030101010101" pitchFamily="2" charset="-122"/>
                <a:cs typeface="Times New Roman" panose="02020603050405020304" pitchFamily="18" charset="0"/>
              </a:rPr>
              <a:t>a </a:t>
            </a:r>
            <a:r>
              <a:rPr lang="en-US" altLang="zh-CN" sz="1800" b="1" kern="100" dirty="0" err="1">
                <a:effectLst/>
                <a:latin typeface="DengXian" panose="02010600030101010101" pitchFamily="2" charset="-122"/>
                <a:ea typeface="DengXian" panose="02010600030101010101" pitchFamily="2" charset="-122"/>
                <a:cs typeface="Times New Roman" panose="02020603050405020304" pitchFamily="18" charset="0"/>
              </a:rPr>
              <a:t>Wilkie</a:t>
            </a:r>
            <a:r>
              <a:rPr lang="en-US" altLang="zh-CN" sz="1800" b="1" kern="100" dirty="0">
                <a:effectLst/>
                <a:latin typeface="DengXian" panose="02010600030101010101" pitchFamily="2" charset="-122"/>
                <a:ea typeface="DengXian" panose="02010600030101010101" pitchFamily="2" charset="-122"/>
                <a:cs typeface="Times New Roman" panose="02020603050405020304" pitchFamily="18" charset="0"/>
              </a:rPr>
              <a:t>-type stochastic Retirement Income Model-Hypothetical model</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for the Australian Treasury.</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r>
              <a:rPr lang="en-US" altLang="zh-CN" sz="1800" dirty="0">
                <a:effectLst/>
                <a:latin typeface="DengXian" panose="02010600030101010101" pitchFamily="2" charset="-122"/>
                <a:cs typeface="Times New Roman" panose="02020603050405020304" pitchFamily="18" charset="0"/>
              </a:rPr>
              <a:t>11. De Ravin (2015) applies a stochastic asset model to provide optimal asset allocation decisions for retirement income planning </a:t>
            </a:r>
            <a:r>
              <a:rPr lang="zh-CN" altLang="zh-CN" sz="1800" kern="0" dirty="0">
                <a:solidFill>
                  <a:srgbClr val="000000"/>
                </a:solidFill>
                <a:effectLst/>
                <a:latin typeface="Helvetica" pitchFamily="2" charset="0"/>
                <a:ea typeface="DengXian" panose="02010600030101010101" pitchFamily="2" charset="-122"/>
                <a:cs typeface="Helvetica" pitchFamily="2" charset="0"/>
              </a:rPr>
              <a:t>最佳资产配置决策</a:t>
            </a:r>
            <a:r>
              <a:rPr lang="zh-CN" altLang="zh-CN" dirty="0">
                <a:effectLst/>
              </a:rPr>
              <a:t> </a:t>
            </a:r>
            <a:endParaRPr kumimoji="1" lang="zh-CN" altLang="en-US" dirty="0"/>
          </a:p>
        </p:txBody>
      </p:sp>
    </p:spTree>
    <p:extLst>
      <p:ext uri="{BB962C8B-B14F-4D97-AF65-F5344CB8AC3E}">
        <p14:creationId xmlns:p14="http://schemas.microsoft.com/office/powerpoint/2010/main" val="3625077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D5E1A-6E21-236C-0F72-CE61A3FFD905}"/>
              </a:ext>
            </a:extLst>
          </p:cNvPr>
          <p:cNvSpPr>
            <a:spLocks noGrp="1"/>
          </p:cNvSpPr>
          <p:nvPr>
            <p:ph type="title"/>
          </p:nvPr>
        </p:nvSpPr>
        <p:spPr/>
        <p:txBody>
          <a:bodyPr/>
          <a:lstStyle/>
          <a:p>
            <a:r>
              <a:rPr kumimoji="1" lang="zh-CN" altLang="en-US" dirty="0"/>
              <a:t>定义</a:t>
            </a:r>
            <a:r>
              <a:rPr kumimoji="1" lang="en-US" altLang="zh-CN" dirty="0"/>
              <a:t>+</a:t>
            </a:r>
            <a:r>
              <a:rPr kumimoji="1" lang="zh-CN" altLang="en-US" dirty="0"/>
              <a:t>目的</a:t>
            </a:r>
            <a:r>
              <a:rPr kumimoji="1" lang="en-US" altLang="zh-CN" dirty="0"/>
              <a:t>+</a:t>
            </a:r>
            <a:r>
              <a:rPr kumimoji="1" lang="zh-CN" altLang="en-US" dirty="0"/>
              <a:t>基本功能</a:t>
            </a:r>
          </a:p>
        </p:txBody>
      </p:sp>
      <p:sp>
        <p:nvSpPr>
          <p:cNvPr id="3" name="内容占位符 2">
            <a:extLst>
              <a:ext uri="{FF2B5EF4-FFF2-40B4-BE49-F238E27FC236}">
                <a16:creationId xmlns:a16="http://schemas.microsoft.com/office/drawing/2014/main" id="{6A3BF62C-FC59-D280-82A1-1A4A077FDCBD}"/>
              </a:ext>
            </a:extLst>
          </p:cNvPr>
          <p:cNvSpPr>
            <a:spLocks noGrp="1"/>
          </p:cNvSpPr>
          <p:nvPr>
            <p:ph idx="1"/>
          </p:nvPr>
        </p:nvSpPr>
        <p:spPr/>
        <p:txBody>
          <a:bodyPr/>
          <a:lstStyle/>
          <a:p>
            <a:pPr>
              <a:buFont typeface="Arial" panose="020B0604020202020204" pitchFamily="34" charset="0"/>
              <a:buChar char="•"/>
            </a:pPr>
            <a:r>
              <a:rPr lang="zh-CN" altLang="en-US" b="1" dirty="0"/>
              <a:t>定义和目的：</a:t>
            </a:r>
            <a:r>
              <a:rPr lang="en" altLang="zh-CN" dirty="0"/>
              <a:t>ESG </a:t>
            </a:r>
            <a:r>
              <a:rPr lang="zh-CN" altLang="en-US" dirty="0"/>
              <a:t>模拟未来经济和金融变量（如债券价格、股票价格、通胀、</a:t>
            </a:r>
            <a:r>
              <a:rPr lang="en" altLang="zh-CN" dirty="0"/>
              <a:t>GDP </a:t>
            </a:r>
            <a:r>
              <a:rPr lang="zh-CN" altLang="en-US" dirty="0"/>
              <a:t>和汇率）及其相互作用。</a:t>
            </a:r>
          </a:p>
          <a:p>
            <a:pPr>
              <a:buFont typeface="Arial" panose="020B0604020202020204" pitchFamily="34" charset="0"/>
              <a:buChar char="•"/>
            </a:pPr>
            <a:r>
              <a:rPr lang="zh-CN" altLang="en-US" dirty="0"/>
              <a:t>虽然 </a:t>
            </a:r>
            <a:r>
              <a:rPr lang="en" altLang="zh-CN" dirty="0"/>
              <a:t>ESG </a:t>
            </a:r>
            <a:r>
              <a:rPr lang="zh-CN" altLang="en-US" dirty="0"/>
              <a:t>不直接建模金融机构的负债，但它提供了预测负债所需的基本经济输出（如利率和通胀）。</a:t>
            </a:r>
          </a:p>
          <a:p>
            <a:pPr>
              <a:buFont typeface="Arial" panose="020B0604020202020204" pitchFamily="34" charset="0"/>
              <a:buChar char="•"/>
            </a:pPr>
            <a:r>
              <a:rPr lang="en" altLang="zh-CN" b="1" dirty="0"/>
              <a:t>ESG </a:t>
            </a:r>
            <a:r>
              <a:rPr lang="zh-CN" altLang="en-US" b="1" dirty="0"/>
              <a:t>的基础功能：</a:t>
            </a:r>
            <a:r>
              <a:rPr lang="zh-CN" altLang="en-US" dirty="0"/>
              <a:t>模拟未来的利率路径（包括收益率曲线）。</a:t>
            </a:r>
          </a:p>
          <a:p>
            <a:pPr>
              <a:buFont typeface="Arial" panose="020B0604020202020204" pitchFamily="34" charset="0"/>
              <a:buChar char="•"/>
            </a:pPr>
            <a:r>
              <a:rPr lang="zh-CN" altLang="en-US" dirty="0"/>
              <a:t>支持企业风险管理（</a:t>
            </a:r>
            <a:r>
              <a:rPr lang="en" altLang="zh-CN" dirty="0"/>
              <a:t>ERM</a:t>
            </a:r>
            <a:r>
              <a:rPr lang="zh-CN" altLang="en" dirty="0"/>
              <a:t>），</a:t>
            </a:r>
            <a:r>
              <a:rPr lang="zh-CN" altLang="en-US" dirty="0"/>
              <a:t>帮助了解外部风险对组织的影响。</a:t>
            </a:r>
          </a:p>
          <a:p>
            <a:pPr>
              <a:buFont typeface="Arial" panose="020B0604020202020204" pitchFamily="34" charset="0"/>
              <a:buChar char="•"/>
            </a:pPr>
            <a:r>
              <a:rPr lang="zh-CN" altLang="en-US" dirty="0"/>
              <a:t>应用于市场一致性模型和真实世界模型，其校准和参数化方法各有特点。</a:t>
            </a:r>
          </a:p>
        </p:txBody>
      </p:sp>
    </p:spTree>
    <p:extLst>
      <p:ext uri="{BB962C8B-B14F-4D97-AF65-F5344CB8AC3E}">
        <p14:creationId xmlns:p14="http://schemas.microsoft.com/office/powerpoint/2010/main" val="3867615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D5E1A-6E21-236C-0F72-CE61A3FFD905}"/>
              </a:ext>
            </a:extLst>
          </p:cNvPr>
          <p:cNvSpPr>
            <a:spLocks noGrp="1"/>
          </p:cNvSpPr>
          <p:nvPr>
            <p:ph type="title"/>
          </p:nvPr>
        </p:nvSpPr>
        <p:spPr/>
        <p:txBody>
          <a:bodyPr/>
          <a:lstStyle/>
          <a:p>
            <a:r>
              <a:rPr kumimoji="1" lang="zh-CN" altLang="en-US" dirty="0"/>
              <a:t>目的</a:t>
            </a:r>
            <a:r>
              <a:rPr kumimoji="1" lang="en-US" altLang="zh-CN" dirty="0"/>
              <a:t>+</a:t>
            </a:r>
            <a:r>
              <a:rPr kumimoji="1" lang="zh-CN" altLang="en-US" dirty="0"/>
              <a:t>基本功能</a:t>
            </a:r>
          </a:p>
        </p:txBody>
      </p:sp>
      <p:sp>
        <p:nvSpPr>
          <p:cNvPr id="3" name="内容占位符 2">
            <a:extLst>
              <a:ext uri="{FF2B5EF4-FFF2-40B4-BE49-F238E27FC236}">
                <a16:creationId xmlns:a16="http://schemas.microsoft.com/office/drawing/2014/main" id="{6A3BF62C-FC59-D280-82A1-1A4A077FDCBD}"/>
              </a:ext>
            </a:extLst>
          </p:cNvPr>
          <p:cNvSpPr>
            <a:spLocks noGrp="1"/>
          </p:cNvSpPr>
          <p:nvPr>
            <p:ph idx="1"/>
          </p:nvPr>
        </p:nvSpPr>
        <p:spPr/>
        <p:txBody>
          <a:bodyPr/>
          <a:lstStyle/>
          <a:p>
            <a:r>
              <a:rPr lang="en" altLang="zh-CN" b="1" dirty="0"/>
              <a:t>Why ESG is Important:</a:t>
            </a:r>
            <a:endParaRPr lang="en" altLang="zh-CN" dirty="0"/>
          </a:p>
          <a:p>
            <a:pPr marL="457200" lvl="1" indent="0">
              <a:buNone/>
            </a:pPr>
            <a:r>
              <a:rPr lang="en" altLang="zh-CN" dirty="0"/>
              <a:t>Simulation modeling has become the standard in planning, valuation, and risk assessment.</a:t>
            </a:r>
          </a:p>
          <a:p>
            <a:pPr marL="457200" lvl="1" indent="0">
              <a:buNone/>
            </a:pPr>
            <a:r>
              <a:rPr lang="en" altLang="zh-CN" dirty="0"/>
              <a:t>Widely used in insurance, pension, and banking industries.</a:t>
            </a:r>
          </a:p>
          <a:p>
            <a:pPr marL="457200" lvl="1" indent="0">
              <a:buNone/>
            </a:pPr>
            <a:r>
              <a:rPr lang="en" altLang="zh-CN" dirty="0"/>
              <a:t>Accepted by regulatory and rating agencies for solvency and financial strength assessments.</a:t>
            </a:r>
          </a:p>
          <a:p>
            <a:r>
              <a:rPr lang="en" altLang="zh-CN" b="1" dirty="0"/>
              <a:t>Core Purpose of ESG:</a:t>
            </a:r>
            <a:endParaRPr lang="en" altLang="zh-CN" dirty="0"/>
          </a:p>
          <a:p>
            <a:pPr marL="457200" lvl="1" indent="0">
              <a:buNone/>
            </a:pPr>
            <a:r>
              <a:rPr lang="en" altLang="zh-CN" dirty="0"/>
              <a:t>Drive financial modeling applications for informed decision-making.</a:t>
            </a:r>
          </a:p>
          <a:p>
            <a:endParaRPr kumimoji="1" lang="zh-CN" altLang="en-US" dirty="0"/>
          </a:p>
        </p:txBody>
      </p:sp>
    </p:spTree>
    <p:extLst>
      <p:ext uri="{BB962C8B-B14F-4D97-AF65-F5344CB8AC3E}">
        <p14:creationId xmlns:p14="http://schemas.microsoft.com/office/powerpoint/2010/main" val="1744766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89EC6-C781-2A64-6E85-80AB0A78D124}"/>
              </a:ext>
            </a:extLst>
          </p:cNvPr>
          <p:cNvSpPr>
            <a:spLocks noGrp="1"/>
          </p:cNvSpPr>
          <p:nvPr>
            <p:ph type="title"/>
          </p:nvPr>
        </p:nvSpPr>
        <p:spPr/>
        <p:txBody>
          <a:bodyPr/>
          <a:lstStyle/>
          <a:p>
            <a:r>
              <a:rPr kumimoji="1" lang="en-US" altLang="zh-CN" dirty="0" err="1"/>
              <a:t>Esg</a:t>
            </a:r>
            <a:r>
              <a:rPr kumimoji="1" lang="zh-CN" altLang="en-US" dirty="0"/>
              <a:t>的演变来</a:t>
            </a:r>
          </a:p>
        </p:txBody>
      </p:sp>
      <p:pic>
        <p:nvPicPr>
          <p:cNvPr id="4" name="内容占位符 3">
            <a:extLst>
              <a:ext uri="{FF2B5EF4-FFF2-40B4-BE49-F238E27FC236}">
                <a16:creationId xmlns:a16="http://schemas.microsoft.com/office/drawing/2014/main" id="{DE9C01D9-4D05-07C4-E2EF-B64AFBF59F00}"/>
              </a:ext>
            </a:extLst>
          </p:cNvPr>
          <p:cNvPicPr>
            <a:picLocks noGrp="1" noChangeAspect="1"/>
          </p:cNvPicPr>
          <p:nvPr>
            <p:ph idx="1"/>
          </p:nvPr>
        </p:nvPicPr>
        <p:blipFill>
          <a:blip r:embed="rId2"/>
          <a:stretch>
            <a:fillRect/>
          </a:stretch>
        </p:blipFill>
        <p:spPr>
          <a:xfrm>
            <a:off x="0" y="2141537"/>
            <a:ext cx="7993218" cy="4351338"/>
          </a:xfrm>
          <a:prstGeom prst="rect">
            <a:avLst/>
          </a:prstGeom>
        </p:spPr>
      </p:pic>
      <p:pic>
        <p:nvPicPr>
          <p:cNvPr id="5" name="图片 4">
            <a:extLst>
              <a:ext uri="{FF2B5EF4-FFF2-40B4-BE49-F238E27FC236}">
                <a16:creationId xmlns:a16="http://schemas.microsoft.com/office/drawing/2014/main" id="{8079BC75-FE1E-D39D-73A4-2A4350F5E09B}"/>
              </a:ext>
            </a:extLst>
          </p:cNvPr>
          <p:cNvPicPr>
            <a:picLocks noChangeAspect="1"/>
          </p:cNvPicPr>
          <p:nvPr/>
        </p:nvPicPr>
        <p:blipFill>
          <a:blip r:embed="rId3"/>
          <a:stretch>
            <a:fillRect/>
          </a:stretch>
        </p:blipFill>
        <p:spPr>
          <a:xfrm>
            <a:off x="8167731" y="3061252"/>
            <a:ext cx="4130554" cy="3114000"/>
          </a:xfrm>
          <a:prstGeom prst="rect">
            <a:avLst/>
          </a:prstGeom>
        </p:spPr>
      </p:pic>
    </p:spTree>
    <p:extLst>
      <p:ext uri="{BB962C8B-B14F-4D97-AF65-F5344CB8AC3E}">
        <p14:creationId xmlns:p14="http://schemas.microsoft.com/office/powerpoint/2010/main" val="969741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9A5C4B-2931-6F29-05C0-4FE154E4CB36}"/>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306BAD68-526B-21E4-8074-13A11EC06262}"/>
              </a:ext>
            </a:extLst>
          </p:cNvPr>
          <p:cNvSpPr>
            <a:spLocks noGrp="1"/>
          </p:cNvSpPr>
          <p:nvPr>
            <p:ph idx="1"/>
          </p:nvPr>
        </p:nvSpPr>
        <p:spPr/>
        <p:txBody>
          <a:bodyPr/>
          <a:lstStyle/>
          <a:p>
            <a:r>
              <a:rPr kumimoji="1" lang="en-US" altLang="zh-CN" dirty="0"/>
              <a:t>1.</a:t>
            </a:r>
            <a:r>
              <a:rPr kumimoji="1" lang="zh-CN" altLang="en-US" dirty="0"/>
              <a:t> </a:t>
            </a:r>
          </a:p>
        </p:txBody>
      </p:sp>
      <p:pic>
        <p:nvPicPr>
          <p:cNvPr id="4" name="图片 3">
            <a:extLst>
              <a:ext uri="{FF2B5EF4-FFF2-40B4-BE49-F238E27FC236}">
                <a16:creationId xmlns:a16="http://schemas.microsoft.com/office/drawing/2014/main" id="{A70AC9FF-3812-30F8-6F12-5B5AD7CDC897}"/>
              </a:ext>
            </a:extLst>
          </p:cNvPr>
          <p:cNvPicPr>
            <a:picLocks noChangeAspect="1"/>
          </p:cNvPicPr>
          <p:nvPr/>
        </p:nvPicPr>
        <p:blipFill>
          <a:blip r:embed="rId2"/>
          <a:stretch>
            <a:fillRect/>
          </a:stretch>
        </p:blipFill>
        <p:spPr>
          <a:xfrm>
            <a:off x="2209800" y="1825625"/>
            <a:ext cx="6271265" cy="4215896"/>
          </a:xfrm>
          <a:prstGeom prst="rect">
            <a:avLst/>
          </a:prstGeom>
        </p:spPr>
      </p:pic>
    </p:spTree>
    <p:extLst>
      <p:ext uri="{BB962C8B-B14F-4D97-AF65-F5344CB8AC3E}">
        <p14:creationId xmlns:p14="http://schemas.microsoft.com/office/powerpoint/2010/main" val="3661929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28B9E-D4A6-0C0A-7BD2-406C3396ECCB}"/>
              </a:ext>
            </a:extLst>
          </p:cNvPr>
          <p:cNvSpPr>
            <a:spLocks noGrp="1"/>
          </p:cNvSpPr>
          <p:nvPr>
            <p:ph type="title"/>
          </p:nvPr>
        </p:nvSpPr>
        <p:spPr/>
        <p:txBody>
          <a:bodyPr/>
          <a:lstStyle/>
          <a:p>
            <a:endParaRPr kumimoji="1" lang="zh-CN" altLang="en-US"/>
          </a:p>
        </p:txBody>
      </p:sp>
      <p:pic>
        <p:nvPicPr>
          <p:cNvPr id="4" name="内容占位符 3">
            <a:extLst>
              <a:ext uri="{FF2B5EF4-FFF2-40B4-BE49-F238E27FC236}">
                <a16:creationId xmlns:a16="http://schemas.microsoft.com/office/drawing/2014/main" id="{9A90F15E-C48E-CBC7-E3AE-7993EEF6298F}"/>
              </a:ext>
            </a:extLst>
          </p:cNvPr>
          <p:cNvPicPr>
            <a:picLocks noGrp="1" noChangeAspect="1"/>
          </p:cNvPicPr>
          <p:nvPr>
            <p:ph idx="1"/>
          </p:nvPr>
        </p:nvPicPr>
        <p:blipFill>
          <a:blip r:embed="rId2"/>
          <a:stretch>
            <a:fillRect/>
          </a:stretch>
        </p:blipFill>
        <p:spPr>
          <a:xfrm>
            <a:off x="2872963" y="1825625"/>
            <a:ext cx="6446074" cy="4351338"/>
          </a:xfrm>
          <a:prstGeom prst="rect">
            <a:avLst/>
          </a:prstGeom>
        </p:spPr>
      </p:pic>
    </p:spTree>
    <p:extLst>
      <p:ext uri="{BB962C8B-B14F-4D97-AF65-F5344CB8AC3E}">
        <p14:creationId xmlns:p14="http://schemas.microsoft.com/office/powerpoint/2010/main" val="872158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F1476C-5898-5C0E-5E69-94FA25040371}"/>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FA5C2FC8-0E7C-EE0B-8FB8-E75A2237BEF4}"/>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E6C1E161-6260-140C-C804-24045261E1E6}"/>
              </a:ext>
            </a:extLst>
          </p:cNvPr>
          <p:cNvPicPr>
            <a:picLocks noChangeAspect="1"/>
          </p:cNvPicPr>
          <p:nvPr/>
        </p:nvPicPr>
        <p:blipFill>
          <a:blip r:embed="rId2"/>
          <a:stretch>
            <a:fillRect/>
          </a:stretch>
        </p:blipFill>
        <p:spPr>
          <a:xfrm>
            <a:off x="1109296" y="1825625"/>
            <a:ext cx="6972300" cy="4076700"/>
          </a:xfrm>
          <a:prstGeom prst="rect">
            <a:avLst/>
          </a:prstGeom>
        </p:spPr>
      </p:pic>
    </p:spTree>
    <p:extLst>
      <p:ext uri="{BB962C8B-B14F-4D97-AF65-F5344CB8AC3E}">
        <p14:creationId xmlns:p14="http://schemas.microsoft.com/office/powerpoint/2010/main" val="2391233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F1992-FB83-652D-E749-1D8B4756930C}"/>
              </a:ext>
            </a:extLst>
          </p:cNvPr>
          <p:cNvSpPr>
            <a:spLocks noGrp="1"/>
          </p:cNvSpPr>
          <p:nvPr>
            <p:ph type="title"/>
          </p:nvPr>
        </p:nvSpPr>
        <p:spPr/>
        <p:txBody>
          <a:bodyPr/>
          <a:lstStyle/>
          <a:p>
            <a:endParaRPr kumimoji="1" lang="zh-CN" altLang="en-US"/>
          </a:p>
        </p:txBody>
      </p:sp>
      <p:pic>
        <p:nvPicPr>
          <p:cNvPr id="4" name="内容占位符 3">
            <a:extLst>
              <a:ext uri="{FF2B5EF4-FFF2-40B4-BE49-F238E27FC236}">
                <a16:creationId xmlns:a16="http://schemas.microsoft.com/office/drawing/2014/main" id="{DA7F8B86-5B46-941E-646C-CE07984BDEB7}"/>
              </a:ext>
            </a:extLst>
          </p:cNvPr>
          <p:cNvPicPr>
            <a:picLocks noGrp="1" noChangeAspect="1"/>
          </p:cNvPicPr>
          <p:nvPr>
            <p:ph idx="1"/>
          </p:nvPr>
        </p:nvPicPr>
        <p:blipFill>
          <a:blip r:embed="rId2"/>
          <a:stretch>
            <a:fillRect/>
          </a:stretch>
        </p:blipFill>
        <p:spPr>
          <a:xfrm>
            <a:off x="2501900" y="2007394"/>
            <a:ext cx="7188200" cy="3987800"/>
          </a:xfrm>
          <a:prstGeom prst="rect">
            <a:avLst/>
          </a:prstGeom>
        </p:spPr>
      </p:pic>
    </p:spTree>
    <p:extLst>
      <p:ext uri="{BB962C8B-B14F-4D97-AF65-F5344CB8AC3E}">
        <p14:creationId xmlns:p14="http://schemas.microsoft.com/office/powerpoint/2010/main" val="2192502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19834-9681-D895-7353-D30EC49A0BAB}"/>
              </a:ext>
            </a:extLst>
          </p:cNvPr>
          <p:cNvSpPr>
            <a:spLocks noGrp="1"/>
          </p:cNvSpPr>
          <p:nvPr>
            <p:ph type="title"/>
          </p:nvPr>
        </p:nvSpPr>
        <p:spPr/>
        <p:txBody>
          <a:bodyPr/>
          <a:lstStyle/>
          <a:p>
            <a:r>
              <a:rPr lang="en" altLang="zh-CN" dirty="0"/>
              <a:t>ESG MODEL APPLICATIONS </a:t>
            </a:r>
            <a:endParaRPr kumimoji="1" lang="zh-CN" altLang="en-US" dirty="0"/>
          </a:p>
        </p:txBody>
      </p:sp>
      <p:sp>
        <p:nvSpPr>
          <p:cNvPr id="3" name="内容占位符 2">
            <a:extLst>
              <a:ext uri="{FF2B5EF4-FFF2-40B4-BE49-F238E27FC236}">
                <a16:creationId xmlns:a16="http://schemas.microsoft.com/office/drawing/2014/main" id="{5BCF3589-967E-1A9D-C786-B2E8E56C8BB0}"/>
              </a:ext>
            </a:extLst>
          </p:cNvPr>
          <p:cNvSpPr>
            <a:spLocks noGrp="1"/>
          </p:cNvSpPr>
          <p:nvPr>
            <p:ph idx="1"/>
          </p:nvPr>
        </p:nvSpPr>
        <p:spPr>
          <a:xfrm>
            <a:off x="838200" y="1690688"/>
            <a:ext cx="10515600" cy="4351338"/>
          </a:xfrm>
        </p:spPr>
        <p:txBody>
          <a:bodyPr/>
          <a:lstStyle/>
          <a:p>
            <a:r>
              <a:rPr lang="en" altLang="zh-CN" b="1" dirty="0"/>
              <a:t>Market-Consistent Models</a:t>
            </a:r>
            <a:r>
              <a:rPr lang="zh-CN" altLang="en" b="1" dirty="0"/>
              <a:t>（</a:t>
            </a:r>
            <a:r>
              <a:rPr lang="zh-CN" altLang="en-US" b="1" dirty="0"/>
              <a:t>市场一致性模型）</a:t>
            </a:r>
            <a:r>
              <a:rPr lang="zh-CN" altLang="en-US" dirty="0"/>
              <a:t>：</a:t>
            </a:r>
          </a:p>
          <a:p>
            <a:pPr marL="457200" lvl="1" indent="0">
              <a:buNone/>
            </a:pPr>
            <a:r>
              <a:rPr lang="zh-CN" altLang="en-US" dirty="0"/>
              <a:t>主要用于 </a:t>
            </a:r>
            <a:r>
              <a:rPr lang="zh-CN" altLang="en-US" b="1" dirty="0"/>
              <a:t>定价</a:t>
            </a:r>
            <a:r>
              <a:rPr lang="zh-CN" altLang="en-US" dirty="0"/>
              <a:t>（</a:t>
            </a:r>
            <a:r>
              <a:rPr lang="en" altLang="zh-CN" dirty="0"/>
              <a:t>Pricing</a:t>
            </a:r>
            <a:r>
              <a:rPr lang="zh-CN" altLang="en" dirty="0"/>
              <a:t>）。</a:t>
            </a:r>
          </a:p>
          <a:p>
            <a:pPr marL="457200" lvl="1" indent="0">
              <a:buNone/>
            </a:pPr>
            <a:r>
              <a:rPr lang="zh-CN" altLang="en-US" dirty="0"/>
              <a:t>强调金融工具的理论一致性（风险中性和无套利条件）。</a:t>
            </a:r>
          </a:p>
          <a:p>
            <a:r>
              <a:rPr lang="en" altLang="zh-CN" b="1" dirty="0"/>
              <a:t>Real-World Models</a:t>
            </a:r>
            <a:r>
              <a:rPr lang="zh-CN" altLang="en" b="1" dirty="0"/>
              <a:t>（</a:t>
            </a:r>
            <a:r>
              <a:rPr lang="zh-CN" altLang="en-US" b="1" dirty="0"/>
              <a:t>真实世界模型）</a:t>
            </a:r>
            <a:r>
              <a:rPr lang="zh-CN" altLang="en-US" dirty="0"/>
              <a:t>：</a:t>
            </a:r>
          </a:p>
          <a:p>
            <a:pPr marL="0" indent="0">
              <a:buNone/>
            </a:pPr>
            <a:r>
              <a:rPr lang="zh-CN" altLang="en-US" dirty="0"/>
              <a:t>涉及大部分风险管理和战略规划相关应用，包括：</a:t>
            </a:r>
          </a:p>
          <a:p>
            <a:pPr marL="742950" lvl="1" indent="-285750">
              <a:buFont typeface="Arial" panose="020B0604020202020204" pitchFamily="34" charset="0"/>
              <a:buChar char="•"/>
            </a:pPr>
            <a:r>
              <a:rPr lang="en" altLang="zh-CN" b="1" dirty="0"/>
              <a:t>ALM</a:t>
            </a:r>
            <a:r>
              <a:rPr lang="zh-CN" altLang="en" dirty="0"/>
              <a:t>、</a:t>
            </a:r>
            <a:r>
              <a:rPr lang="en" altLang="zh-CN" b="1" dirty="0"/>
              <a:t>Financial Planning</a:t>
            </a:r>
            <a:r>
              <a:rPr lang="zh-CN" altLang="en" dirty="0"/>
              <a:t>、</a:t>
            </a:r>
            <a:r>
              <a:rPr lang="en" altLang="zh-CN" b="1" dirty="0"/>
              <a:t>Regulatory Compliance</a:t>
            </a:r>
            <a:r>
              <a:rPr lang="zh-CN" altLang="en" dirty="0"/>
              <a:t>。</a:t>
            </a:r>
          </a:p>
          <a:p>
            <a:pPr marL="742950" lvl="1" indent="-285750">
              <a:buFont typeface="Arial" panose="020B0604020202020204" pitchFamily="34" charset="0"/>
              <a:buChar char="•"/>
            </a:pPr>
            <a:r>
              <a:rPr lang="en" altLang="zh-CN" b="1" dirty="0"/>
              <a:t>Investment Strategy</a:t>
            </a:r>
            <a:r>
              <a:rPr lang="zh-CN" altLang="en" dirty="0"/>
              <a:t>、</a:t>
            </a:r>
            <a:r>
              <a:rPr lang="en" altLang="zh-CN" b="1" dirty="0"/>
              <a:t>Reserving</a:t>
            </a:r>
            <a:r>
              <a:rPr lang="zh-CN" altLang="en" dirty="0"/>
              <a:t>、</a:t>
            </a:r>
            <a:r>
              <a:rPr lang="en" altLang="zh-CN" b="1" dirty="0"/>
              <a:t>Hedging</a:t>
            </a:r>
            <a:r>
              <a:rPr lang="zh-CN" altLang="en" dirty="0"/>
              <a:t>、</a:t>
            </a:r>
            <a:r>
              <a:rPr lang="en" altLang="zh-CN" b="1" dirty="0"/>
              <a:t>Reinsurance Structuring</a:t>
            </a:r>
            <a:r>
              <a:rPr lang="zh-CN" altLang="en" dirty="0"/>
              <a:t>。</a:t>
            </a:r>
          </a:p>
          <a:p>
            <a:pPr marL="742950" lvl="1" indent="-285750">
              <a:buFont typeface="Arial" panose="020B0604020202020204" pitchFamily="34" charset="0"/>
              <a:buChar char="•"/>
            </a:pPr>
            <a:r>
              <a:rPr lang="en" altLang="zh-CN" b="1" dirty="0"/>
              <a:t>Risk Attribution</a:t>
            </a:r>
            <a:r>
              <a:rPr lang="zh-CN" altLang="en" dirty="0"/>
              <a:t>。</a:t>
            </a:r>
          </a:p>
          <a:p>
            <a:pPr marL="0" indent="0">
              <a:buNone/>
            </a:pPr>
            <a:r>
              <a:rPr lang="zh-CN" altLang="en-US" dirty="0"/>
              <a:t>强调对未来经济变量的模拟，帮助企业评估和应对潜在风险。</a:t>
            </a:r>
          </a:p>
          <a:p>
            <a:endParaRPr kumimoji="1" lang="zh-CN" altLang="en-US" dirty="0"/>
          </a:p>
        </p:txBody>
      </p:sp>
    </p:spTree>
    <p:extLst>
      <p:ext uri="{BB962C8B-B14F-4D97-AF65-F5344CB8AC3E}">
        <p14:creationId xmlns:p14="http://schemas.microsoft.com/office/powerpoint/2010/main" val="52664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TotalTime>
  <Words>1168</Words>
  <Application>Microsoft Macintosh PowerPoint</Application>
  <PresentationFormat>宽屏</PresentationFormat>
  <Paragraphs>91</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-webkit-standard</vt:lpstr>
      <vt:lpstr>DengXian</vt:lpstr>
      <vt:lpstr>DengXian</vt:lpstr>
      <vt:lpstr>等线 Light</vt:lpstr>
      <vt:lpstr>Arial</vt:lpstr>
      <vt:lpstr>Helvetica</vt:lpstr>
      <vt:lpstr>Office 主题​​</vt:lpstr>
      <vt:lpstr>PowerPoint 演示文稿</vt:lpstr>
      <vt:lpstr>定义+目的+基本功能</vt:lpstr>
      <vt:lpstr>目的+基本功能</vt:lpstr>
      <vt:lpstr>Esg的演变来</vt:lpstr>
      <vt:lpstr>PowerPoint 演示文稿</vt:lpstr>
      <vt:lpstr>PowerPoint 演示文稿</vt:lpstr>
      <vt:lpstr>PowerPoint 演示文稿</vt:lpstr>
      <vt:lpstr>PowerPoint 演示文稿</vt:lpstr>
      <vt:lpstr>ESG MODEL APPLICATIONS </vt:lpstr>
      <vt:lpstr>ESG MODEL APPLICATIONS </vt:lpstr>
      <vt:lpstr>Esg的基本内容</vt:lpstr>
      <vt:lpstr> ESG 模型的核心功能与组成部分 经济情景生成器（ESG）通过模拟主要金融市场和经济变量，提供了对市场行为的全面视图，这对于回答特定的风险管理问题至关重要。ESG 模型捕捉了经济和金融市场动态中的增长、规模和波动性元素，从而帮助机构理解其风险特征并制定管理策略。 </vt:lpstr>
      <vt:lpstr>RELATIONSHIPS BETWEEN MODEL COMPONENTS</vt:lpstr>
      <vt:lpstr>ESG 模型的结构组件</vt:lpstr>
      <vt:lpstr>Esg的常见模型建立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2649348517@qq.com</dc:creator>
  <cp:lastModifiedBy>2649348517@qq.com</cp:lastModifiedBy>
  <cp:revision>2</cp:revision>
  <dcterms:created xsi:type="dcterms:W3CDTF">2024-11-24T18:10:43Z</dcterms:created>
  <dcterms:modified xsi:type="dcterms:W3CDTF">2024-11-25T04:02:54Z</dcterms:modified>
</cp:coreProperties>
</file>