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93"/>
  </p:notesMasterIdLst>
  <p:sldIdLst>
    <p:sldId id="256" r:id="rId5"/>
    <p:sldId id="260" r:id="rId6"/>
    <p:sldId id="262" r:id="rId7"/>
    <p:sldId id="263" r:id="rId8"/>
    <p:sldId id="264" r:id="rId9"/>
    <p:sldId id="265" r:id="rId10"/>
    <p:sldId id="259" r:id="rId11"/>
    <p:sldId id="266" r:id="rId12"/>
    <p:sldId id="268" r:id="rId13"/>
    <p:sldId id="269" r:id="rId14"/>
    <p:sldId id="347" r:id="rId15"/>
    <p:sldId id="348" r:id="rId16"/>
    <p:sldId id="346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9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14" r:id="rId51"/>
    <p:sldId id="316" r:id="rId52"/>
    <p:sldId id="315" r:id="rId53"/>
    <p:sldId id="318" r:id="rId54"/>
    <p:sldId id="319" r:id="rId55"/>
    <p:sldId id="320" r:id="rId56"/>
    <p:sldId id="349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55" r:id="rId65"/>
    <p:sldId id="305" r:id="rId66"/>
    <p:sldId id="307" r:id="rId67"/>
    <p:sldId id="312" r:id="rId68"/>
    <p:sldId id="313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51" r:id="rId86"/>
    <p:sldId id="352" r:id="rId87"/>
    <p:sldId id="353" r:id="rId88"/>
    <p:sldId id="354" r:id="rId89"/>
    <p:sldId id="344" r:id="rId90"/>
    <p:sldId id="345" r:id="rId91"/>
    <p:sldId id="310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F12C6-BB13-42DD-AD4D-DD1C713FC707}" v="7" dt="2022-01-26T03:57:39.849"/>
    <p1510:client id="{4CB8073B-D8AA-4D4A-A875-D4D5C99FBEE7}" v="1" dt="2022-02-24T08:03:55.538"/>
    <p1510:client id="{595DDF34-5B0E-47D5-8180-ACA387DEACCC}" v="4" dt="2022-01-26T09:59:00.708"/>
    <p1510:client id="{671C47E5-3E5E-46D8-98A3-9A796727CB6E}" v="22" dt="2022-02-26T11:50:03.754"/>
    <p1510:client id="{C19BF540-51D7-4FA4-93F1-D1C225C6231C}" v="1" dt="2022-01-26T06:07:4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/>
    <p:restoredTop sz="94648"/>
  </p:normalViewPr>
  <p:slideViewPr>
    <p:cSldViewPr snapToGrid="0">
      <p:cViewPr>
        <p:scale>
          <a:sx n="78" d="100"/>
          <a:sy n="78" d="100"/>
        </p:scale>
        <p:origin x="20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4CB8073B-D8AA-4D4A-A875-D4D5C99FBEE7}"/>
    <pc:docChg chg="sldOrd">
      <pc:chgData name="Vu Anh Duc 20200181" userId="S::duc.va200181@sis.hust.edu.vn::0c8b93ef-fb26-45b9-8147-b50cc24637d6" providerId="AD" clId="Web-{4CB8073B-D8AA-4D4A-A875-D4D5C99FBEE7}" dt="2022-02-24T08:03:55.538" v="0"/>
      <pc:docMkLst>
        <pc:docMk/>
      </pc:docMkLst>
      <pc:sldChg chg="ord">
        <pc:chgData name="Vu Anh Duc 20200181" userId="S::duc.va200181@sis.hust.edu.vn::0c8b93ef-fb26-45b9-8147-b50cc24637d6" providerId="AD" clId="Web-{4CB8073B-D8AA-4D4A-A875-D4D5C99FBEE7}" dt="2022-02-24T08:03:55.538" v="0"/>
        <pc:sldMkLst>
          <pc:docMk/>
          <pc:sldMk cId="2511587462" sldId="341"/>
        </pc:sldMkLst>
      </pc:sldChg>
    </pc:docChg>
  </pc:docChgLst>
  <pc:docChgLst>
    <pc:chgData name="Nguyen Cong Dat 20200137" userId="S::dat.nc200137@sis.hust.edu.vn::b3c9a1ae-516d-4883-93a4-2f6f73c7253b" providerId="AD" clId="Web-{671C47E5-3E5E-46D8-98A3-9A796727CB6E}"/>
    <pc:docChg chg="addSld delSld">
      <pc:chgData name="Nguyen Cong Dat 20200137" userId="S::dat.nc200137@sis.hust.edu.vn::b3c9a1ae-516d-4883-93a4-2f6f73c7253b" providerId="AD" clId="Web-{671C47E5-3E5E-46D8-98A3-9A796727CB6E}" dt="2022-02-26T11:50:00.207" v="1"/>
      <pc:docMkLst>
        <pc:docMk/>
      </pc:docMkLst>
      <pc:sldChg chg="add del">
        <pc:chgData name="Nguyen Cong Dat 20200137" userId="S::dat.nc200137@sis.hust.edu.vn::b3c9a1ae-516d-4883-93a4-2f6f73c7253b" providerId="AD" clId="Web-{671C47E5-3E5E-46D8-98A3-9A796727CB6E}" dt="2022-02-26T11:50:00.207" v="1"/>
        <pc:sldMkLst>
          <pc:docMk/>
          <pc:sldMk cId="350637370" sldId="262"/>
        </pc:sldMkLst>
      </pc:sldChg>
    </pc:docChg>
  </pc:docChgLst>
  <pc:docChgLst>
    <pc:chgData name="Vu Anh Duc 20200181" userId="S::duc.va200181@sis.hust.edu.vn::0c8b93ef-fb26-45b9-8147-b50cc24637d6" providerId="AD" clId="Web-{C19BF540-51D7-4FA4-93F1-D1C225C6231C}"/>
    <pc:docChg chg="modSld">
      <pc:chgData name="Vu Anh Duc 20200181" userId="S::duc.va200181@sis.hust.edu.vn::0c8b93ef-fb26-45b9-8147-b50cc24637d6" providerId="AD" clId="Web-{C19BF540-51D7-4FA4-93F1-D1C225C6231C}" dt="2022-01-26T06:07:45.836" v="0" actId="1076"/>
      <pc:docMkLst>
        <pc:docMk/>
      </pc:docMkLst>
      <pc:sldChg chg="modSp">
        <pc:chgData name="Vu Anh Duc 20200181" userId="S::duc.va200181@sis.hust.edu.vn::0c8b93ef-fb26-45b9-8147-b50cc24637d6" providerId="AD" clId="Web-{C19BF540-51D7-4FA4-93F1-D1C225C6231C}" dt="2022-01-26T06:07:45.836" v="0" actId="1076"/>
        <pc:sldMkLst>
          <pc:docMk/>
          <pc:sldMk cId="2870070793" sldId="324"/>
        </pc:sldMkLst>
        <pc:picChg chg="mod">
          <ac:chgData name="Vu Anh Duc 20200181" userId="S::duc.va200181@sis.hust.edu.vn::0c8b93ef-fb26-45b9-8147-b50cc24637d6" providerId="AD" clId="Web-{C19BF540-51D7-4FA4-93F1-D1C225C6231C}" dt="2022-01-26T06:07:45.836" v="0" actId="1076"/>
          <ac:picMkLst>
            <pc:docMk/>
            <pc:sldMk cId="2870070793" sldId="324"/>
            <ac:picMk id="6" creationId="{00000000-0000-0000-0000-000000000000}"/>
          </ac:picMkLst>
        </pc:picChg>
      </pc:sldChg>
    </pc:docChg>
  </pc:docChgLst>
  <pc:docChgLst>
    <pc:chgData name="Vu Anh Duc 20200181" userId="S::duc.va200181@sis.hust.edu.vn::0c8b93ef-fb26-45b9-8147-b50cc24637d6" providerId="AD" clId="Web-{469F12C6-BB13-42DD-AD4D-DD1C713FC707}"/>
    <pc:docChg chg="addSld delSld modSld">
      <pc:chgData name="Vu Anh Duc 20200181" userId="S::duc.va200181@sis.hust.edu.vn::0c8b93ef-fb26-45b9-8147-b50cc24637d6" providerId="AD" clId="Web-{469F12C6-BB13-42DD-AD4D-DD1C713FC707}" dt="2022-01-26T03:57:37.084" v="3"/>
      <pc:docMkLst>
        <pc:docMk/>
      </pc:docMkLst>
      <pc:sldChg chg="add del">
        <pc:chgData name="Vu Anh Duc 20200181" userId="S::duc.va200181@sis.hust.edu.vn::0c8b93ef-fb26-45b9-8147-b50cc24637d6" providerId="AD" clId="Web-{469F12C6-BB13-42DD-AD4D-DD1C713FC707}" dt="2022-01-26T03:57:37.084" v="3"/>
        <pc:sldMkLst>
          <pc:docMk/>
          <pc:sldMk cId="890009922" sldId="319"/>
        </pc:sldMkLst>
      </pc:sldChg>
      <pc:sldChg chg="modSp">
        <pc:chgData name="Vu Anh Duc 20200181" userId="S::duc.va200181@sis.hust.edu.vn::0c8b93ef-fb26-45b9-8147-b50cc24637d6" providerId="AD" clId="Web-{469F12C6-BB13-42DD-AD4D-DD1C713FC707}" dt="2022-01-26T03:57:36.146" v="2" actId="1076"/>
        <pc:sldMkLst>
          <pc:docMk/>
          <pc:sldMk cId="1032871608" sldId="349"/>
        </pc:sldMkLst>
        <pc:picChg chg="mod">
          <ac:chgData name="Vu Anh Duc 20200181" userId="S::duc.va200181@sis.hust.edu.vn::0c8b93ef-fb26-45b9-8147-b50cc24637d6" providerId="AD" clId="Web-{469F12C6-BB13-42DD-AD4D-DD1C713FC707}" dt="2022-01-26T03:57:36.146" v="2" actId="1076"/>
          <ac:picMkLst>
            <pc:docMk/>
            <pc:sldMk cId="1032871608" sldId="349"/>
            <ac:picMk id="9" creationId="{62DC8FA2-CF79-429B-9C6B-407D79F033B4}"/>
          </ac:picMkLst>
        </pc:picChg>
      </pc:sldChg>
    </pc:docChg>
  </pc:docChgLst>
  <pc:docChgLst>
    <pc:chgData name="Vu Anh Duc 20200181" userId="S::duc.va200181@sis.hust.edu.vn::0c8b93ef-fb26-45b9-8147-b50cc24637d6" providerId="AD" clId="Web-{595DDF34-5B0E-47D5-8180-ACA387DEACCC}"/>
    <pc:docChg chg="addSld delSld">
      <pc:chgData name="Vu Anh Duc 20200181" userId="S::duc.va200181@sis.hust.edu.vn::0c8b93ef-fb26-45b9-8147-b50cc24637d6" providerId="AD" clId="Web-{595DDF34-5B0E-47D5-8180-ACA387DEACCC}" dt="2022-01-26T09:58:59.021" v="1"/>
      <pc:docMkLst>
        <pc:docMk/>
      </pc:docMkLst>
      <pc:sldChg chg="add del">
        <pc:chgData name="Vu Anh Duc 20200181" userId="S::duc.va200181@sis.hust.edu.vn::0c8b93ef-fb26-45b9-8147-b50cc24637d6" providerId="AD" clId="Web-{595DDF34-5B0E-47D5-8180-ACA387DEACCC}" dt="2022-01-26T09:58:59.021" v="1"/>
        <pc:sldMkLst>
          <pc:docMk/>
          <pc:sldMk cId="3522776018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Ngô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Văn</a:t>
            </a:r>
            <a:r>
              <a:rPr lang="en-US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Ridge Regression: </a:t>
                </a:r>
                <a:r>
                  <a:rPr lang="en-US" err="1"/>
                  <a:t>thêm</a:t>
                </a:r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 </a:t>
                </a:r>
                <a:r>
                  <a:rPr lang="en-US" err="1"/>
                  <a:t>đại</a:t>
                </a:r>
                <a:r>
                  <a:rPr lang="en-US"/>
                  <a:t> </a:t>
                </a:r>
                <a:r>
                  <a:rPr lang="en-US" err="1"/>
                  <a:t>lượng</a:t>
                </a:r>
                <a:r>
                  <a:rPr lang="en-US"/>
                  <a:t> </a:t>
                </a:r>
                <a:r>
                  <a:rPr lang="en-US" err="1"/>
                  <a:t>phạt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 RSS(f)</a:t>
                </a:r>
              </a:p>
              <a:p>
                <a:pPr marL="0" indent="0">
                  <a:buNone/>
                </a:pPr>
                <a:r>
                  <a:rPr lang="en-US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Minimize L ta </a:t>
                </a:r>
                <a:r>
                  <a:rPr lang="en-US" err="1"/>
                  <a:t>có</a:t>
                </a:r>
                <a:r>
                  <a:rPr lang="en-US"/>
                  <a:t> w</a:t>
                </a:r>
                <a:r>
                  <a:rPr lang="en-US" baseline="30000"/>
                  <a:t>*</a:t>
                </a:r>
                <a:r>
                  <a:rPr lang="en-US"/>
                  <a:t> </a:t>
                </a:r>
                <a:r>
                  <a:rPr lang="en-US" err="1"/>
                  <a:t>lúc</a:t>
                </a:r>
                <a:r>
                  <a:rPr lang="en-US"/>
                  <a:t> </a:t>
                </a:r>
                <a:r>
                  <a:rPr lang="en-US" err="1"/>
                  <a:t>này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 baseline="30000"/>
                  <a:t>[1]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/>
                  <a:t> 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vị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9CA07-5DBE-391E-9474-76B41E860FA0}"/>
              </a:ext>
            </a:extLst>
          </p:cNvPr>
          <p:cNvSpPr txBox="1"/>
          <p:nvPr/>
        </p:nvSpPr>
        <p:spPr>
          <a:xfrm>
            <a:off x="3065929" y="5163671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</a:t>
            </a:r>
            <a:r>
              <a:rPr lang="en-VN" dirty="0"/>
              <a:t> * N)</a:t>
            </a:r>
          </a:p>
          <a:p>
            <a:r>
              <a:rPr lang="en-VN" dirty="0"/>
              <a:t>M * 1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nghịch</a:t>
            </a:r>
            <a:r>
              <a:rPr lang="en-US"/>
              <a:t> </a:t>
            </a:r>
            <a:r>
              <a:rPr lang="en-US" err="1"/>
              <a:t>đảo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tốn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stochastic gradient.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</a:t>
                </a:r>
                <a:r>
                  <a:rPr lang="en-US" sz="2400" err="1"/>
                  <a:t>lược</a:t>
                </a:r>
                <a:r>
                  <a:rPr lang="en-US" sz="2400"/>
                  <a:t> </a:t>
                </a:r>
                <a:r>
                  <a:rPr lang="en-US" sz="2400" err="1"/>
                  <a:t>đồ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</a:t>
                </a:r>
                <a:r>
                  <a:rPr lang="en-US" sz="2400" err="1"/>
                  <a:t>dựa</a:t>
                </a:r>
                <a:r>
                  <a:rPr lang="en-US" sz="2400"/>
                  <a:t> </a:t>
                </a:r>
                <a:r>
                  <a:rPr lang="en-US" sz="2400" err="1"/>
                  <a:t>vào</a:t>
                </a:r>
                <a:r>
                  <a:rPr lang="en-US" sz="2400"/>
                  <a:t> gradient:</a:t>
                </a:r>
              </a:p>
              <a:p>
                <a:pPr marL="0" indent="0">
                  <a:buNone/>
                </a:pPr>
                <a:r>
                  <a:rPr lang="en-US" sz="2400"/>
                  <a:t>	w = w – </a:t>
                </a:r>
                <a:r>
                  <a:rPr lang="en-US" sz="2400" err="1"/>
                  <a:t>learning_rate</a:t>
                </a:r>
                <a:r>
                  <a:rPr lang="en-US" sz="240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/>
                  <a:t>, </a:t>
                </a:r>
                <a:r>
                  <a:rPr lang="en-US" sz="2400" err="1"/>
                  <a:t>lấy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 </a:t>
                </a:r>
                <a:r>
                  <a:rPr lang="en-US" sz="2400" err="1"/>
                  <a:t>ngẫu</a:t>
                </a:r>
                <a:r>
                  <a:rPr lang="en-US" sz="2400"/>
                  <a:t> </a:t>
                </a:r>
                <a:r>
                  <a:rPr lang="en-US" sz="2400" err="1"/>
                  <a:t>nhiên</a:t>
                </a:r>
                <a:r>
                  <a:rPr lang="en-US" sz="2400"/>
                  <a:t> data </a:t>
                </a:r>
                <a:r>
                  <a:rPr lang="en-US" sz="2400" err="1"/>
                  <a:t>từ</a:t>
                </a:r>
                <a:r>
                  <a:rPr lang="en-US" sz="2400"/>
                  <a:t> </a:t>
                </a:r>
                <a:r>
                  <a:rPr lang="en-US" sz="2400" err="1"/>
                  <a:t>phân</a:t>
                </a:r>
                <a:r>
                  <a:rPr lang="en-US" sz="2400"/>
                  <a:t> </a:t>
                </a:r>
                <a:r>
                  <a:rPr lang="en-US" sz="2400" err="1"/>
                  <a:t>phối</a:t>
                </a:r>
                <a:r>
                  <a:rPr lang="en-US" sz="2400"/>
                  <a:t> q </a:t>
                </a:r>
                <a:r>
                  <a:rPr lang="en-US" sz="2400" err="1"/>
                  <a:t>và</a:t>
                </a:r>
                <a:r>
                  <a:rPr lang="en-US" sz="2400"/>
                  <a:t> </a:t>
                </a:r>
                <a:r>
                  <a:rPr lang="en-US" sz="2400" err="1"/>
                  <a:t>gọi</a:t>
                </a:r>
                <a:r>
                  <a:rPr lang="en-US" sz="2400"/>
                  <a:t> b(w) </a:t>
                </a:r>
                <a:r>
                  <a:rPr lang="en-US" sz="2400" err="1"/>
                  <a:t>là</a:t>
                </a:r>
                <a:r>
                  <a:rPr lang="en-US" sz="2400"/>
                  <a:t> gradient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tập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: </a:t>
                </a:r>
              </a:p>
              <a:p>
                <a:pPr marL="0" indent="0">
                  <a:buNone/>
                </a:pPr>
                <a:r>
                  <a:rPr lang="en-US" sz="2400"/>
                  <a:t>	w = w – learning_rate*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.  b </a:t>
                </a:r>
                <a:r>
                  <a:rPr lang="en-US" sz="2400" err="1"/>
                  <a:t>là</a:t>
                </a:r>
                <a:r>
                  <a:rPr lang="en-US" sz="2400"/>
                  <a:t> </a:t>
                </a:r>
                <a:r>
                  <a:rPr lang="en-US" sz="2400" err="1"/>
                  <a:t>lấy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 </a:t>
                </a:r>
                <a:r>
                  <a:rPr lang="en-US" sz="2400" err="1"/>
                  <a:t>độc</a:t>
                </a:r>
                <a:r>
                  <a:rPr lang="en-US" sz="2400"/>
                  <a:t> </a:t>
                </a:r>
                <a:r>
                  <a:rPr lang="en-US" sz="2400" err="1"/>
                  <a:t>lập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 B.</a:t>
                </a:r>
              </a:p>
              <a:p>
                <a:pPr marL="0" indent="0">
                  <a:buNone/>
                </a:pPr>
                <a:r>
                  <a:rPr lang="en-US" sz="2400" err="1"/>
                  <a:t>Việc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stochastic gradient </a:t>
                </a:r>
                <a:r>
                  <a:rPr lang="en-US" sz="2400" err="1"/>
                  <a:t>đảm</a:t>
                </a:r>
                <a:r>
                  <a:rPr lang="en-US" sz="2400"/>
                  <a:t> </a:t>
                </a:r>
                <a:r>
                  <a:rPr lang="en-US" sz="2400" err="1"/>
                  <a:t>bảo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hội</a:t>
                </a:r>
                <a:r>
                  <a:rPr lang="en-US" sz="2400"/>
                  <a:t> </a:t>
                </a:r>
                <a:r>
                  <a:rPr lang="en-US" sz="2400" err="1"/>
                  <a:t>tụ</a:t>
                </a:r>
                <a:r>
                  <a:rPr lang="en-US" sz="2400"/>
                  <a:t> </a:t>
                </a:r>
                <a:r>
                  <a:rPr lang="en-US" sz="2400" err="1"/>
                  <a:t>và</a:t>
                </a:r>
                <a:r>
                  <a:rPr lang="en-US" sz="2400"/>
                  <a:t> </a:t>
                </a:r>
                <a:r>
                  <a:rPr lang="en-US" sz="2400" err="1"/>
                  <a:t>về</a:t>
                </a:r>
                <a:r>
                  <a:rPr lang="en-US" sz="2400"/>
                  <a:t> </a:t>
                </a:r>
                <a:r>
                  <a:rPr lang="en-US" sz="2400" err="1"/>
                  <a:t>mặt</a:t>
                </a:r>
                <a:r>
                  <a:rPr lang="en-US" sz="2400"/>
                  <a:t> </a:t>
                </a:r>
                <a:r>
                  <a:rPr lang="en-US" sz="2400" err="1"/>
                  <a:t>thực</a:t>
                </a:r>
                <a:r>
                  <a:rPr lang="en-US" sz="2400"/>
                  <a:t> </a:t>
                </a:r>
                <a:r>
                  <a:rPr lang="en-US" sz="2400" err="1"/>
                  <a:t>nghiệm</a:t>
                </a:r>
                <a:r>
                  <a:rPr lang="en-US" sz="2400"/>
                  <a:t> </a:t>
                </a:r>
                <a:r>
                  <a:rPr lang="en-US" sz="2400" err="1"/>
                  <a:t>cho</a:t>
                </a:r>
                <a:r>
                  <a:rPr lang="en-US" sz="2400"/>
                  <a:t> </a:t>
                </a:r>
                <a:r>
                  <a:rPr lang="en-US" sz="2400" err="1"/>
                  <a:t>kết</a:t>
                </a:r>
                <a:r>
                  <a:rPr lang="en-US" sz="2400"/>
                  <a:t> </a:t>
                </a:r>
                <a:r>
                  <a:rPr lang="en-US" sz="2400" err="1"/>
                  <a:t>quả</a:t>
                </a:r>
                <a:r>
                  <a:rPr lang="en-US" sz="2400"/>
                  <a:t> </a:t>
                </a:r>
                <a:r>
                  <a:rPr lang="en-US" sz="2400" err="1"/>
                  <a:t>tốt</a:t>
                </a:r>
                <a:r>
                  <a:rPr lang="en-US" sz="2400"/>
                  <a:t> </a:t>
                </a:r>
                <a:r>
                  <a:rPr lang="en-US" sz="2400" err="1"/>
                  <a:t>hơn</a:t>
                </a:r>
                <a:r>
                  <a:rPr lang="en-US" sz="2400"/>
                  <a:t>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</a:t>
                </a:r>
                <a:r>
                  <a:rPr lang="en-US" sz="2400" err="1"/>
                  <a:t>hàm</a:t>
                </a:r>
                <a:r>
                  <a:rPr lang="en-US" sz="2400"/>
                  <a:t> non-convex so </a:t>
                </a:r>
                <a:r>
                  <a:rPr lang="en-US" sz="2400" err="1"/>
                  <a:t>với</a:t>
                </a:r>
                <a:r>
                  <a:rPr lang="en-US" sz="2400"/>
                  <a:t> gradient </a:t>
                </a:r>
                <a:r>
                  <a:rPr lang="en-US" sz="2400" err="1"/>
                  <a:t>thông</a:t>
                </a:r>
                <a:r>
                  <a:rPr lang="en-US" sz="2400"/>
                  <a:t> </a:t>
                </a:r>
                <a:r>
                  <a:rPr lang="en-US" sz="2400" err="1"/>
                  <a:t>thường</a:t>
                </a:r>
                <a:r>
                  <a:rPr lang="en-US" sz="240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</a:t>
                </a:r>
                <a:r>
                  <a:rPr lang="en-US" sz="2400" err="1"/>
                  <a:t>Hiểu</a:t>
                </a:r>
                <a:r>
                  <a:rPr lang="en-US" sz="2400"/>
                  <a:t> </a:t>
                </a:r>
                <a:r>
                  <a:rPr lang="en-US" sz="2400" err="1"/>
                  <a:t>đơn</a:t>
                </a:r>
                <a:r>
                  <a:rPr lang="en-US" sz="2400"/>
                  <a:t> </a:t>
                </a:r>
                <a:r>
                  <a:rPr lang="en-US" sz="2400" err="1"/>
                  <a:t>giản</a:t>
                </a:r>
                <a:r>
                  <a:rPr lang="en-US" sz="2400"/>
                  <a:t> </a:t>
                </a:r>
                <a:r>
                  <a:rPr lang="en-US" sz="2400" err="1"/>
                  <a:t>là</a:t>
                </a:r>
                <a:r>
                  <a:rPr lang="en-US" sz="2400"/>
                  <a:t> ta chia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thành</a:t>
                </a: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minibatch </a:t>
                </a:r>
                <a:r>
                  <a:rPr lang="en-US" sz="2400" err="1"/>
                  <a:t>rồi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parameter </a:t>
                </a:r>
                <a:r>
                  <a:rPr lang="en-US" sz="2400" err="1"/>
                  <a:t>theo</a:t>
                </a:r>
                <a:r>
                  <a:rPr lang="en-US" sz="2400"/>
                  <a:t> gradient </a:t>
                </a:r>
                <a:r>
                  <a:rPr lang="en-US" sz="2400" err="1"/>
                  <a:t>của</a:t>
                </a:r>
                <a:r>
                  <a:rPr lang="en-US" sz="2400"/>
                  <a:t> minibatch </a:t>
                </a:r>
                <a:r>
                  <a:rPr lang="en-US" sz="2400" err="1"/>
                  <a:t>đó</a:t>
                </a:r>
                <a:r>
                  <a:rPr lang="en-US" sz="2400"/>
                  <a:t>. </a:t>
                </a:r>
                <a:r>
                  <a:rPr lang="en-US" sz="2400" err="1"/>
                  <a:t>Lặp</a:t>
                </a:r>
                <a:r>
                  <a:rPr lang="en-US" sz="2400"/>
                  <a:t> </a:t>
                </a:r>
                <a:r>
                  <a:rPr lang="en-US" sz="2400" err="1"/>
                  <a:t>lại</a:t>
                </a:r>
                <a:r>
                  <a:rPr lang="en-US" sz="2400"/>
                  <a:t>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nhiều</a:t>
                </a:r>
                <a:r>
                  <a:rPr lang="en-US" sz="2400"/>
                  <a:t> epoch.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:r>
                  <a:rPr lang="en-US" sz="2400"/>
                  <a:t> 	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468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 </a:t>
                </a:r>
                <a:r>
                  <a:rPr lang="en-US" err="1"/>
                  <a:t>sử</a:t>
                </a:r>
                <a:r>
                  <a:rPr lang="en-US"/>
                  <a:t> </a:t>
                </a:r>
                <a:r>
                  <a:rPr lang="en-US" err="1"/>
                  <a:t>dụng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pháp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 </a:t>
                </a:r>
                <a:r>
                  <a:rPr lang="en-US" err="1"/>
                  <a:t>dựa</a:t>
                </a:r>
                <a:r>
                  <a:rPr lang="en-US"/>
                  <a:t> </a:t>
                </a:r>
                <a:r>
                  <a:rPr lang="en-US" err="1"/>
                  <a:t>trên</a:t>
                </a:r>
                <a:r>
                  <a:rPr lang="en-US"/>
                  <a:t> gradient </a:t>
                </a:r>
                <a:r>
                  <a:rPr lang="en-US" err="1"/>
                  <a:t>để</a:t>
                </a:r>
                <a:r>
                  <a:rPr lang="en-US"/>
                  <a:t> minimize </a:t>
                </a: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lỗi</a:t>
                </a:r>
                <a:r>
                  <a:rPr lang="en-US"/>
                  <a:t>. </a:t>
                </a:r>
                <a:r>
                  <a:rPr lang="en-US" err="1"/>
                  <a:t>Áp</a:t>
                </a:r>
                <a:r>
                  <a:rPr lang="en-US"/>
                  <a:t> </a:t>
                </a:r>
                <a:r>
                  <a:rPr lang="en-US" err="1"/>
                  <a:t>dụng</a:t>
                </a:r>
                <a:r>
                  <a:rPr lang="en-US"/>
                  <a:t> </a:t>
                </a:r>
                <a:r>
                  <a:rPr lang="en-US" err="1"/>
                  <a:t>khi</a:t>
                </a:r>
                <a:r>
                  <a:rPr lang="en-US"/>
                  <a:t> </a:t>
                </a:r>
                <a:r>
                  <a:rPr lang="en-US" err="1"/>
                  <a:t>kích</a:t>
                </a:r>
                <a:r>
                  <a:rPr lang="en-US"/>
                  <a:t> </a:t>
                </a:r>
                <a:r>
                  <a:rPr lang="en-US" err="1"/>
                  <a:t>thước</a:t>
                </a:r>
                <a:r>
                  <a:rPr lang="en-US"/>
                  <a:t> </a:t>
                </a:r>
                <a:r>
                  <a:rPr lang="en-US" err="1"/>
                  <a:t>dữ</a:t>
                </a:r>
                <a:r>
                  <a:rPr lang="en-US"/>
                  <a:t> </a:t>
                </a:r>
                <a:r>
                  <a:rPr lang="en-US" err="1"/>
                  <a:t>liệu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việc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nghịch</a:t>
                </a:r>
                <a:r>
                  <a:rPr lang="en-US"/>
                  <a:t> </a:t>
                </a:r>
                <a:r>
                  <a:rPr lang="en-US" err="1"/>
                  <a:t>đảo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tốn</a:t>
                </a:r>
                <a:r>
                  <a:rPr lang="en-US"/>
                  <a:t> </a:t>
                </a:r>
                <a:r>
                  <a:rPr lang="en-US" err="1"/>
                  <a:t>kém</a:t>
                </a: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err="1"/>
                  <a:t>Lược</a:t>
                </a:r>
                <a:r>
                  <a:rPr lang="en-US"/>
                  <a:t> </a:t>
                </a:r>
                <a:r>
                  <a:rPr lang="en-US" err="1"/>
                  <a:t>đồ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Linear Regression: w = w - </a:t>
                </a:r>
                <a:r>
                  <a:rPr lang="en-US" err="1"/>
                  <a:t>learning_rate</a:t>
                </a:r>
                <a:r>
                  <a:rPr lang="en-US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Ridge Regression: w = w - </a:t>
                </a:r>
                <a:r>
                  <a:rPr lang="en-US" err="1"/>
                  <a:t>learning_rate</a:t>
                </a:r>
                <a:r>
                  <a:rPr lang="en-US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w]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: </a:t>
            </a:r>
            <a:r>
              <a:rPr lang="en-GB"/>
              <a:t>/ˈ</a:t>
            </a:r>
            <a:r>
              <a:rPr lang="en-GB" err="1"/>
              <a:t>paɪ</a:t>
            </a:r>
            <a:r>
              <a:rPr lang="el-GR"/>
              <a:t>θ</a:t>
            </a:r>
            <a:r>
              <a:rPr lang="en-GB" err="1"/>
              <a:t>ən</a:t>
            </a:r>
            <a:r>
              <a:rPr lang="en-GB"/>
              <a:t>/</a:t>
            </a:r>
            <a:r>
              <a:rPr lang="en-US"/>
              <a:t> /ˈ</a:t>
            </a:r>
            <a:r>
              <a:rPr lang="en-US" err="1"/>
              <a:t>paɪ</a:t>
            </a:r>
            <a:r>
              <a:rPr lang="en-US"/>
              <a:t>.</a:t>
            </a:r>
            <a:r>
              <a:rPr lang="el-GR"/>
              <a:t>θ</a:t>
            </a:r>
            <a:r>
              <a:rPr lang="en-US" err="1"/>
              <a:t>ɑːn</a:t>
            </a:r>
            <a:r>
              <a:rPr lang="en-US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chính</a:t>
            </a:r>
            <a:r>
              <a:rPr lang="en-US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Python IDE/Editor: </a:t>
            </a:r>
            <a:r>
              <a:rPr lang="en-US" err="1">
                <a:solidFill>
                  <a:srgbClr val="FF0000"/>
                </a:solidFill>
              </a:rPr>
              <a:t>Pycharm</a:t>
            </a:r>
            <a:r>
              <a:rPr lang="en-US"/>
              <a:t>, vim, </a:t>
            </a:r>
            <a:r>
              <a:rPr lang="en-US" err="1"/>
              <a:t>gedit</a:t>
            </a:r>
            <a:r>
              <a:rPr lang="en-US"/>
              <a:t>, 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Giống và khác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Kiểu dữ liệu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Lệnh if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Phép lặp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Đọc, ghi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6. Xử lý ngoại lệ 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7. Lệnh assert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8. Hàm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9. Lập trình hướng đối tượng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10. Numpy</a:t>
            </a: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khai báo biến, biến được tạo ra ngay khi khởi tạo: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ký tự kết thúc lệnh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khối lệnh phân biệt nhau bởi khoảng cách với lề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so sánh: </a:t>
            </a:r>
            <a:r>
              <a:rPr lang="en-US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logic: </a:t>
            </a:r>
            <a:r>
              <a:rPr lang="en-US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Hàm mũ: 3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Hàm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Triển</a:t>
            </a:r>
            <a:r>
              <a:rPr lang="en-US" sz="2800"/>
              <a:t> </a:t>
            </a:r>
            <a:r>
              <a:rPr lang="en-US" sz="2800" err="1"/>
              <a:t>khai</a:t>
            </a:r>
            <a:r>
              <a:rPr lang="en-US" sz="2800"/>
              <a:t> </a:t>
            </a:r>
            <a:r>
              <a:rPr lang="en-US" sz="2800" err="1"/>
              <a:t>thuật</a:t>
            </a:r>
            <a:r>
              <a:rPr lang="en-US" sz="2800"/>
              <a:t> </a:t>
            </a:r>
            <a:r>
              <a:rPr lang="en-US" sz="2800" err="1"/>
              <a:t>toán</a:t>
            </a: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Biểu</a:t>
            </a:r>
            <a:r>
              <a:rPr lang="en-US" sz="2800"/>
              <a:t> </a:t>
            </a:r>
            <a:r>
              <a:rPr lang="en-US" sz="2800" err="1"/>
              <a:t>diễn</a:t>
            </a:r>
            <a:r>
              <a:rPr lang="en-US" sz="2800"/>
              <a:t> </a:t>
            </a:r>
            <a:r>
              <a:rPr lang="en-US" sz="2800" err="1"/>
              <a:t>dữ</a:t>
            </a:r>
            <a:r>
              <a:rPr lang="en-US" sz="2800"/>
              <a:t> </a:t>
            </a:r>
            <a:r>
              <a:rPr lang="en-US" sz="2800" err="1"/>
              <a:t>liệu</a:t>
            </a:r>
            <a:endParaRPr lang="en-US" sz="280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 Bag of words, TF-IDF, Word2vec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:…..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Scikit-Learn: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assert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đặt điều kiện trước khi đoạn code được thực hiện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Đặt thông báo cho lệnh assert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(1): Multi-layer Perceptron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1. Dữ liệu sử dụng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3. Triển khai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Tập dữ liệu Death Rate: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https://people.sc.fsu.edu/~jburkardt/datasets/regression/x28.txt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Có tất cả 60 điểm dữ liệu, mỗi điểm dữ liệu có 15 thuộc tính và 1 giá trị death rate tương ứng.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 tập dữ liệu D thường có 2 phần: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dùng để huấn luyện mô hình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để đánh giá hiệu quả của mô hình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dùng để lựa chọn tham số 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cho mô hình (với ridge regression, đó là giá trị </a:t>
                </a:r>
                <a:r>
                  <a:rPr lang="en-US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 dụng 5-fold cross-validation vào việc lựa chọn </a:t>
                </a:r>
                <a:r>
                  <a:rPr lang="en-US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được tiến hành như sau: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thành 5 phần (xấp xỉ) bằng nhau: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thực hiện: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Huấn luyện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Tính lỗi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Tính lỗi trung bình qua 5 lần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Lựa chọn </a:t>
                </a:r>
                <a:r>
                  <a:rPr lang="en-US" sz="280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 lại lỗi trung bình nhỏ nhất.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Huấn luyện mô hình trên toàn bộ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LAMBDA tìm được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và đánh giá hiệu quả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Xem thêm các kỹ thuật khác cho lựa chọn tham số tại bài 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giảng số 8, môn Học Máy của thầy Thân Quang Khoát.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Ridge Regression (trường hợp tổng quát của Linear Regression)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mô hình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Lựa chọn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theo phương pháp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Đọc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file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nội dung thành từng dòng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mỗi dòng thành các features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từ A1 –&gt; A15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cuối cùng, B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Nhắc lại công thức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Ta cần thêm feature x</a:t>
            </a:r>
            <a:r>
              <a:rPr lang="en-US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vào mỗi điểm dữ liệu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Tổng</a:t>
            </a:r>
            <a:r>
              <a:rPr lang="en-US" sz="2800"/>
              <a:t> </a:t>
            </a:r>
            <a:r>
              <a:rPr lang="en-US" sz="2800" err="1"/>
              <a:t>kết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7296984" cy="2901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0" y="2127815"/>
            <a:ext cx="9324390" cy="3949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BD21B2"/>
                </a:solidFill>
              </a:rPr>
              <a:t>LAMBDA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B1: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kiếm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B2: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cross-validation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thể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B3: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9" y="2152361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cross_validation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" y="218006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thử</a:t>
            </a:r>
            <a:endParaRPr lang="en-US" dirty="0" err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71E9-64D2-4DE0-A47E-D030A2F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7B9-B0D0-4054-B66D-E936971B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(bag of words, TF-IDF)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vector </a:t>
            </a:r>
            <a:r>
              <a:rPr lang="en-US" err="1"/>
              <a:t>từ</a:t>
            </a:r>
            <a:r>
              <a:rPr lang="en-US"/>
              <a:t> (Word2vec)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ED87-7320-465B-A51C-0A9FEDEB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Bag of words </a:t>
            </a:r>
            <a:r>
              <a:rPr lang="en-US" err="1">
                <a:solidFill>
                  <a:srgbClr val="0070C0"/>
                </a:solidFill>
              </a:rPr>
              <a:t>và</a:t>
            </a:r>
            <a:r>
              <a:rPr lang="en-US">
                <a:solidFill>
                  <a:srgbClr val="0070C0"/>
                </a:solidFill>
              </a:rPr>
              <a:t> TF-IDF </a:t>
            </a:r>
            <a:r>
              <a:rPr lang="en-US" err="1">
                <a:solidFill>
                  <a:srgbClr val="0070C0"/>
                </a:solidFill>
              </a:rPr>
              <a:t>cho</a:t>
            </a:r>
            <a:r>
              <a:rPr lang="en-US">
                <a:solidFill>
                  <a:srgbClr val="0070C0"/>
                </a:solidFill>
              </a:rPr>
              <a:t> 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sử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dạng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Biểu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diễn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(corpus) D: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vector |V|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chiều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điển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hợp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xuất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D)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bag of words,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20newsgroups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qwone.com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/~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jason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Tải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hlinkClick r:id="rId2"/>
              </a:rPr>
              <a:t>20news-bydate.tar.gz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gồm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xấp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xỉ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20,000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báo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thuộc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nhóm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tức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này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được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K-Means, SVMs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biểu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tf-idf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bản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tạo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trước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idf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07133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40400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sz="3000"/>
                  <a:t>Cho tập dữ liệu D = {(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1</a:t>
                </a:r>
                <a:r>
                  <a:rPr lang="en-US" sz="3000"/>
                  <a:t>, y</a:t>
                </a:r>
                <a:r>
                  <a:rPr lang="en-US" sz="3000" baseline="-25000"/>
                  <a:t>1</a:t>
                </a:r>
                <a:r>
                  <a:rPr lang="en-US" sz="3000"/>
                  <a:t>),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2</a:t>
                </a:r>
                <a:r>
                  <a:rPr lang="en-US" sz="3000"/>
                  <a:t>, y</a:t>
                </a:r>
                <a:r>
                  <a:rPr lang="en-US" sz="3000" baseline="-25000"/>
                  <a:t>2</a:t>
                </a:r>
                <a:r>
                  <a:rPr lang="en-US" sz="3000"/>
                  <a:t>), …,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N</a:t>
                </a:r>
                <a:r>
                  <a:rPr lang="en-US" sz="3000"/>
                  <a:t>, y</a:t>
                </a:r>
                <a:r>
                  <a:rPr lang="en-US" sz="3000" baseline="-25000"/>
                  <a:t>N</a:t>
                </a:r>
                <a:r>
                  <a:rPr lang="en-US" sz="3000"/>
                  <a:t>)}, trong đó mỗi điểm dữ liệu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, y</a:t>
                </a:r>
                <a:r>
                  <a:rPr lang="en-US" sz="3000" baseline="-25000"/>
                  <a:t>i</a:t>
                </a:r>
                <a:r>
                  <a:rPr lang="en-US" sz="3000"/>
                  <a:t>) bao gồm 2 thành phần: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 = [</a:t>
                </a:r>
                <a:r>
                  <a:rPr lang="en-US" sz="3000" b="1"/>
                  <a:t>x</a:t>
                </a:r>
                <a:r>
                  <a:rPr lang="en-US" sz="3000" baseline="-25000"/>
                  <a:t>i1</a:t>
                </a:r>
                <a:r>
                  <a:rPr lang="en-US" sz="3000"/>
                  <a:t>, </a:t>
                </a:r>
                <a:r>
                  <a:rPr lang="en-US" sz="3000" b="1"/>
                  <a:t>x</a:t>
                </a:r>
                <a:r>
                  <a:rPr lang="en-US" sz="3000" baseline="-25000"/>
                  <a:t>i2</a:t>
                </a:r>
                <a:r>
                  <a:rPr lang="en-US" sz="3000"/>
                  <a:t>, …, </a:t>
                </a:r>
                <a:r>
                  <a:rPr lang="en-US" sz="3000" b="1"/>
                  <a:t>x</a:t>
                </a:r>
                <a:r>
                  <a:rPr lang="en-US" sz="3000" baseline="-25000"/>
                  <a:t>iK</a:t>
                </a:r>
                <a:r>
                  <a:rPr lang="en-US" sz="3000"/>
                  <a:t>]</a:t>
                </a:r>
                <a:r>
                  <a:rPr lang="en-US" sz="3000" baseline="30000"/>
                  <a:t>T</a:t>
                </a:r>
                <a:r>
                  <a:rPr lang="en-US" sz="3000"/>
                  <a:t> là một vector K chiều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/>
                  <a:t> là một số thực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/>
                  <a:t> Giả thiết rằng tồn tại hàm f tuyến tính sao cho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/>
                  <a:t> f(x</a:t>
                </a:r>
                <a:r>
                  <a:rPr lang="en-US" sz="3000" baseline="-25000"/>
                  <a:t>i</a:t>
                </a:r>
                <a:r>
                  <a:rPr lang="en-US" sz="3000"/>
                  <a:t>):</a:t>
                </a:r>
              </a:p>
              <a:p>
                <a:pPr marL="0" indent="0">
                  <a:buNone/>
                </a:pPr>
                <a:r>
                  <a:rPr lang="en-US" sz="3000"/>
                  <a:t>	f(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) = w</a:t>
                </a:r>
                <a:r>
                  <a:rPr lang="en-US" sz="3000" baseline="-25000"/>
                  <a:t>0</a:t>
                </a:r>
                <a:r>
                  <a:rPr lang="en-US" sz="3000"/>
                  <a:t> + w</a:t>
                </a:r>
                <a:r>
                  <a:rPr lang="en-US" sz="3000" baseline="-25000"/>
                  <a:t>1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i1</a:t>
                </a:r>
                <a:r>
                  <a:rPr lang="en-US" sz="3000"/>
                  <a:t> + … + w</a:t>
                </a:r>
                <a:r>
                  <a:rPr lang="en-US" sz="3000" baseline="-25000"/>
                  <a:t>K</a:t>
                </a: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iK</a:t>
                </a:r>
                <a:r>
                  <a:rPr lang="en-US" sz="3000" baseline="-25000"/>
                  <a:t> </a:t>
                </a:r>
                <a:r>
                  <a:rPr lang="en-US" sz="3000"/>
                  <a:t>= </a:t>
                </a:r>
                <a:r>
                  <a:rPr lang="en-US" sz="3000" b="1"/>
                  <a:t>wx</a:t>
                </a:r>
                <a:r>
                  <a:rPr lang="en-US" sz="3000" b="1" baseline="-25000"/>
                  <a:t>i</a:t>
                </a:r>
                <a:endParaRPr lang="en-US" sz="3000" b="1"/>
              </a:p>
              <a:p>
                <a:pPr marL="384048" lvl="2" indent="0"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Word2vec: </a:t>
            </a:r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vector </a:t>
            </a:r>
            <a:r>
              <a:rPr lang="en-US" err="1">
                <a:solidFill>
                  <a:srgbClr val="0070C0"/>
                </a:solidFill>
              </a:rPr>
              <a:t>cho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từ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Lỗi trên tập dữ liệu D:</a:t>
                </a:r>
              </a:p>
              <a:p>
                <a:pPr marL="0" indent="0">
                  <a:buNone/>
                </a:pPr>
                <a:r>
                  <a:rPr lang="en-US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Nghiệm w</a:t>
                </a:r>
                <a:r>
                  <a:rPr lang="en-US" baseline="30000"/>
                  <a:t>* </a:t>
                </a:r>
                <a:r>
                  <a:rPr lang="en-US"/>
                  <a:t>tối thiểu hóa L: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    với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E255F5-F4DA-444C-9FAB-544398A990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C80E6D-9AE4-43A1-ACD2-496DF6CCA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12A1CB-CEB9-4FAF-83B9-1EEF83440A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3517</TotalTime>
  <Words>3327</Words>
  <Application>Microsoft Macintosh PowerPoint</Application>
  <PresentationFormat>Widescreen</PresentationFormat>
  <Paragraphs>584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Tổng quan</vt:lpstr>
      <vt:lpstr>Tổng quan</vt:lpstr>
      <vt:lpstr>Tổng quan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4. Tiền xử lý dữ liệu</vt:lpstr>
      <vt:lpstr>Biểu diễn Bag of words và TF-IDF cho doc</vt:lpstr>
      <vt:lpstr>Biểu diễn bag of words,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Word2vec: Biểu diễn vector cho từ</vt:lpstr>
      <vt:lpstr>1. Skip-Gram</vt:lpstr>
      <vt:lpstr>2. CBOW</vt:lpstr>
      <vt:lpstr>Word2vec</vt:lpstr>
      <vt:lpstr>Tổng kết</vt:lpstr>
      <vt:lpstr>Chuẩn bị cho Session 2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Hoang Van An 20204864</cp:lastModifiedBy>
  <cp:revision>9</cp:revision>
  <dcterms:created xsi:type="dcterms:W3CDTF">2018-07-08T01:14:52Z</dcterms:created>
  <dcterms:modified xsi:type="dcterms:W3CDTF">2023-01-12T16:33:57Z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