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93"/>
  </p:notesMasterIdLst>
  <p:sldIdLst>
    <p:sldId id="256" r:id="rId5"/>
    <p:sldId id="260" r:id="rId6"/>
    <p:sldId id="262" r:id="rId7"/>
    <p:sldId id="263" r:id="rId8"/>
    <p:sldId id="264" r:id="rId9"/>
    <p:sldId id="265" r:id="rId10"/>
    <p:sldId id="259" r:id="rId11"/>
    <p:sldId id="266" r:id="rId12"/>
    <p:sldId id="268" r:id="rId13"/>
    <p:sldId id="269" r:id="rId14"/>
    <p:sldId id="347" r:id="rId15"/>
    <p:sldId id="348" r:id="rId16"/>
    <p:sldId id="346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9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6" r:id="rId49"/>
    <p:sldId id="304" r:id="rId50"/>
    <p:sldId id="314" r:id="rId51"/>
    <p:sldId id="316" r:id="rId52"/>
    <p:sldId id="315" r:id="rId53"/>
    <p:sldId id="318" r:id="rId54"/>
    <p:sldId id="319" r:id="rId55"/>
    <p:sldId id="320" r:id="rId56"/>
    <p:sldId id="349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55" r:id="rId65"/>
    <p:sldId id="305" r:id="rId66"/>
    <p:sldId id="307" r:id="rId67"/>
    <p:sldId id="312" r:id="rId68"/>
    <p:sldId id="313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1" r:id="rId82"/>
    <p:sldId id="340" r:id="rId83"/>
    <p:sldId id="342" r:id="rId84"/>
    <p:sldId id="343" r:id="rId85"/>
    <p:sldId id="351" r:id="rId86"/>
    <p:sldId id="352" r:id="rId87"/>
    <p:sldId id="353" r:id="rId88"/>
    <p:sldId id="354" r:id="rId89"/>
    <p:sldId id="344" r:id="rId90"/>
    <p:sldId id="345" r:id="rId91"/>
    <p:sldId id="310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F12C6-BB13-42DD-AD4D-DD1C713FC707}" v="7" dt="2022-01-26T03:57:39.849"/>
    <p1510:client id="{4CB8073B-D8AA-4D4A-A875-D4D5C99FBEE7}" v="1" dt="2022-02-24T08:03:55.538"/>
    <p1510:client id="{595DDF34-5B0E-47D5-8180-ACA387DEACCC}" v="4" dt="2022-01-26T09:59:00.708"/>
    <p1510:client id="{671C47E5-3E5E-46D8-98A3-9A796727CB6E}" v="22" dt="2022-02-26T11:50:03.754"/>
    <p1510:client id="{C19BF540-51D7-4FA4-93F1-D1C225C6231C}" v="1" dt="2022-01-26T06:07:4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Duc 20200181" userId="S::duc.va200181@sis.hust.edu.vn::0c8b93ef-fb26-45b9-8147-b50cc24637d6" providerId="AD" clId="Web-{4CB8073B-D8AA-4D4A-A875-D4D5C99FBEE7}"/>
    <pc:docChg chg="sldOrd">
      <pc:chgData name="Vu Anh Duc 20200181" userId="S::duc.va200181@sis.hust.edu.vn::0c8b93ef-fb26-45b9-8147-b50cc24637d6" providerId="AD" clId="Web-{4CB8073B-D8AA-4D4A-A875-D4D5C99FBEE7}" dt="2022-02-24T08:03:55.538" v="0"/>
      <pc:docMkLst>
        <pc:docMk/>
      </pc:docMkLst>
      <pc:sldChg chg="ord">
        <pc:chgData name="Vu Anh Duc 20200181" userId="S::duc.va200181@sis.hust.edu.vn::0c8b93ef-fb26-45b9-8147-b50cc24637d6" providerId="AD" clId="Web-{4CB8073B-D8AA-4D4A-A875-D4D5C99FBEE7}" dt="2022-02-24T08:03:55.538" v="0"/>
        <pc:sldMkLst>
          <pc:docMk/>
          <pc:sldMk cId="2511587462" sldId="341"/>
        </pc:sldMkLst>
      </pc:sldChg>
    </pc:docChg>
  </pc:docChgLst>
  <pc:docChgLst>
    <pc:chgData name="Nguyen Cong Dat 20200137" userId="S::dat.nc200137@sis.hust.edu.vn::b3c9a1ae-516d-4883-93a4-2f6f73c7253b" providerId="AD" clId="Web-{671C47E5-3E5E-46D8-98A3-9A796727CB6E}"/>
    <pc:docChg chg="addSld delSld">
      <pc:chgData name="Nguyen Cong Dat 20200137" userId="S::dat.nc200137@sis.hust.edu.vn::b3c9a1ae-516d-4883-93a4-2f6f73c7253b" providerId="AD" clId="Web-{671C47E5-3E5E-46D8-98A3-9A796727CB6E}" dt="2022-02-26T11:50:00.207" v="1"/>
      <pc:docMkLst>
        <pc:docMk/>
      </pc:docMkLst>
      <pc:sldChg chg="add del">
        <pc:chgData name="Nguyen Cong Dat 20200137" userId="S::dat.nc200137@sis.hust.edu.vn::b3c9a1ae-516d-4883-93a4-2f6f73c7253b" providerId="AD" clId="Web-{671C47E5-3E5E-46D8-98A3-9A796727CB6E}" dt="2022-02-26T11:50:00.207" v="1"/>
        <pc:sldMkLst>
          <pc:docMk/>
          <pc:sldMk cId="350637370" sldId="262"/>
        </pc:sldMkLst>
      </pc:sldChg>
    </pc:docChg>
  </pc:docChgLst>
  <pc:docChgLst>
    <pc:chgData name="Vu Anh Duc 20200181" userId="S::duc.va200181@sis.hust.edu.vn::0c8b93ef-fb26-45b9-8147-b50cc24637d6" providerId="AD" clId="Web-{C19BF540-51D7-4FA4-93F1-D1C225C6231C}"/>
    <pc:docChg chg="modSld">
      <pc:chgData name="Vu Anh Duc 20200181" userId="S::duc.va200181@sis.hust.edu.vn::0c8b93ef-fb26-45b9-8147-b50cc24637d6" providerId="AD" clId="Web-{C19BF540-51D7-4FA4-93F1-D1C225C6231C}" dt="2022-01-26T06:07:45.836" v="0" actId="1076"/>
      <pc:docMkLst>
        <pc:docMk/>
      </pc:docMkLst>
      <pc:sldChg chg="modSp">
        <pc:chgData name="Vu Anh Duc 20200181" userId="S::duc.va200181@sis.hust.edu.vn::0c8b93ef-fb26-45b9-8147-b50cc24637d6" providerId="AD" clId="Web-{C19BF540-51D7-4FA4-93F1-D1C225C6231C}" dt="2022-01-26T06:07:45.836" v="0" actId="1076"/>
        <pc:sldMkLst>
          <pc:docMk/>
          <pc:sldMk cId="2870070793" sldId="324"/>
        </pc:sldMkLst>
        <pc:picChg chg="mod">
          <ac:chgData name="Vu Anh Duc 20200181" userId="S::duc.va200181@sis.hust.edu.vn::0c8b93ef-fb26-45b9-8147-b50cc24637d6" providerId="AD" clId="Web-{C19BF540-51D7-4FA4-93F1-D1C225C6231C}" dt="2022-01-26T06:07:45.836" v="0" actId="1076"/>
          <ac:picMkLst>
            <pc:docMk/>
            <pc:sldMk cId="2870070793" sldId="324"/>
            <ac:picMk id="6" creationId="{00000000-0000-0000-0000-000000000000}"/>
          </ac:picMkLst>
        </pc:picChg>
      </pc:sldChg>
    </pc:docChg>
  </pc:docChgLst>
  <pc:docChgLst>
    <pc:chgData name="Vu Anh Duc 20200181" userId="S::duc.va200181@sis.hust.edu.vn::0c8b93ef-fb26-45b9-8147-b50cc24637d6" providerId="AD" clId="Web-{469F12C6-BB13-42DD-AD4D-DD1C713FC707}"/>
    <pc:docChg chg="addSld delSld modSld">
      <pc:chgData name="Vu Anh Duc 20200181" userId="S::duc.va200181@sis.hust.edu.vn::0c8b93ef-fb26-45b9-8147-b50cc24637d6" providerId="AD" clId="Web-{469F12C6-BB13-42DD-AD4D-DD1C713FC707}" dt="2022-01-26T03:57:37.084" v="3"/>
      <pc:docMkLst>
        <pc:docMk/>
      </pc:docMkLst>
      <pc:sldChg chg="add del">
        <pc:chgData name="Vu Anh Duc 20200181" userId="S::duc.va200181@sis.hust.edu.vn::0c8b93ef-fb26-45b9-8147-b50cc24637d6" providerId="AD" clId="Web-{469F12C6-BB13-42DD-AD4D-DD1C713FC707}" dt="2022-01-26T03:57:37.084" v="3"/>
        <pc:sldMkLst>
          <pc:docMk/>
          <pc:sldMk cId="890009922" sldId="319"/>
        </pc:sldMkLst>
      </pc:sldChg>
      <pc:sldChg chg="modSp">
        <pc:chgData name="Vu Anh Duc 20200181" userId="S::duc.va200181@sis.hust.edu.vn::0c8b93ef-fb26-45b9-8147-b50cc24637d6" providerId="AD" clId="Web-{469F12C6-BB13-42DD-AD4D-DD1C713FC707}" dt="2022-01-26T03:57:36.146" v="2" actId="1076"/>
        <pc:sldMkLst>
          <pc:docMk/>
          <pc:sldMk cId="1032871608" sldId="349"/>
        </pc:sldMkLst>
        <pc:picChg chg="mod">
          <ac:chgData name="Vu Anh Duc 20200181" userId="S::duc.va200181@sis.hust.edu.vn::0c8b93ef-fb26-45b9-8147-b50cc24637d6" providerId="AD" clId="Web-{469F12C6-BB13-42DD-AD4D-DD1C713FC707}" dt="2022-01-26T03:57:36.146" v="2" actId="1076"/>
          <ac:picMkLst>
            <pc:docMk/>
            <pc:sldMk cId="1032871608" sldId="349"/>
            <ac:picMk id="9" creationId="{62DC8FA2-CF79-429B-9C6B-407D79F033B4}"/>
          </ac:picMkLst>
        </pc:picChg>
      </pc:sldChg>
    </pc:docChg>
  </pc:docChgLst>
  <pc:docChgLst>
    <pc:chgData name="Vu Anh Duc 20200181" userId="S::duc.va200181@sis.hust.edu.vn::0c8b93ef-fb26-45b9-8147-b50cc24637d6" providerId="AD" clId="Web-{595DDF34-5B0E-47D5-8180-ACA387DEACCC}"/>
    <pc:docChg chg="addSld delSld">
      <pc:chgData name="Vu Anh Duc 20200181" userId="S::duc.va200181@sis.hust.edu.vn::0c8b93ef-fb26-45b9-8147-b50cc24637d6" providerId="AD" clId="Web-{595DDF34-5B0E-47D5-8180-ACA387DEACCC}" dt="2022-01-26T09:58:59.021" v="1"/>
      <pc:docMkLst>
        <pc:docMk/>
      </pc:docMkLst>
      <pc:sldChg chg="add del">
        <pc:chgData name="Vu Anh Duc 20200181" userId="S::duc.va200181@sis.hust.edu.vn::0c8b93ef-fb26-45b9-8147-b50cc24637d6" providerId="AD" clId="Web-{595DDF34-5B0E-47D5-8180-ACA387DEACCC}" dt="2022-01-26T09:58:59.021" v="1"/>
        <pc:sldMkLst>
          <pc:docMk/>
          <pc:sldMk cId="3522776018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qwone.com/~jason/20Newsgroups/20news-bydate.tar.gz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Ngô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Văn</a:t>
            </a:r>
            <a:r>
              <a:rPr lang="en-US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Ridge Regression: </a:t>
                </a:r>
                <a:r>
                  <a:rPr lang="en-US" err="1"/>
                  <a:t>thêm</a:t>
                </a:r>
                <a:r>
                  <a:rPr lang="en-US"/>
                  <a:t> </a:t>
                </a:r>
                <a:r>
                  <a:rPr lang="en-US" err="1"/>
                  <a:t>vào</a:t>
                </a:r>
                <a:r>
                  <a:rPr lang="en-US"/>
                  <a:t> </a:t>
                </a:r>
                <a:r>
                  <a:rPr lang="en-US" err="1"/>
                  <a:t>đại</a:t>
                </a:r>
                <a:r>
                  <a:rPr lang="en-US"/>
                  <a:t> </a:t>
                </a:r>
                <a:r>
                  <a:rPr lang="en-US" err="1"/>
                  <a:t>lượng</a:t>
                </a:r>
                <a:r>
                  <a:rPr lang="en-US"/>
                  <a:t> </a:t>
                </a:r>
                <a:r>
                  <a:rPr lang="en-US" err="1"/>
                  <a:t>phạt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 </a:t>
                </a:r>
                <a:r>
                  <a:rPr lang="en-US" err="1"/>
                  <a:t>vào</a:t>
                </a:r>
                <a:r>
                  <a:rPr lang="en-US"/>
                  <a:t> RSS(f)</a:t>
                </a:r>
              </a:p>
              <a:p>
                <a:pPr marL="0" indent="0">
                  <a:buNone/>
                </a:pPr>
                <a:r>
                  <a:rPr lang="en-US"/>
                  <a:t>	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Minimize L ta </a:t>
                </a:r>
                <a:r>
                  <a:rPr lang="en-US" err="1"/>
                  <a:t>có</a:t>
                </a:r>
                <a:r>
                  <a:rPr lang="en-US"/>
                  <a:t> w</a:t>
                </a:r>
                <a:r>
                  <a:rPr lang="en-US" baseline="30000"/>
                  <a:t>*</a:t>
                </a:r>
                <a:r>
                  <a:rPr lang="en-US"/>
                  <a:t> </a:t>
                </a:r>
                <a:r>
                  <a:rPr lang="en-US" err="1"/>
                  <a:t>lúc</a:t>
                </a:r>
                <a:r>
                  <a:rPr lang="en-US"/>
                  <a:t> </a:t>
                </a:r>
                <a:r>
                  <a:rPr lang="en-US" err="1"/>
                  <a:t>này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 baseline="30000"/>
                  <a:t>[1]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/>
                  <a:t> 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vị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48" y="6455578"/>
            <a:ext cx="737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https://stats.stackexchange.com/questions/69205/how-to-derive-the-ridge-regression-solution</a:t>
            </a:r>
          </a:p>
        </p:txBody>
      </p:sp>
    </p:spTree>
    <p:extLst>
      <p:ext uri="{BB962C8B-B14F-4D97-AF65-F5344CB8AC3E}">
        <p14:creationId xmlns:p14="http://schemas.microsoft.com/office/powerpoint/2010/main" val="276736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4727A08-E579-448A-91BD-D2C9A4C5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1" y="1877824"/>
            <a:ext cx="8074855" cy="25039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07060-8FA3-4374-8010-7418841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11" y="4647188"/>
            <a:ext cx="10058400" cy="150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nghịch</a:t>
            </a:r>
            <a:r>
              <a:rPr lang="en-US"/>
              <a:t> </a:t>
            </a:r>
            <a:r>
              <a:rPr lang="en-US" err="1"/>
              <a:t>đảo</a:t>
            </a:r>
            <a:r>
              <a:rPr lang="en-US"/>
              <a:t>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tốn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stochastic gradient.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/>
                  <a:t> </a:t>
                </a:r>
                <a:r>
                  <a:rPr lang="en-US" sz="2400" err="1"/>
                  <a:t>Các</a:t>
                </a:r>
                <a:r>
                  <a:rPr lang="en-US" sz="2400"/>
                  <a:t> </a:t>
                </a:r>
                <a:r>
                  <a:rPr lang="en-US" sz="2400" err="1"/>
                  <a:t>lược</a:t>
                </a:r>
                <a:r>
                  <a:rPr lang="en-US" sz="2400"/>
                  <a:t> </a:t>
                </a:r>
                <a:r>
                  <a:rPr lang="en-US" sz="2400" err="1"/>
                  <a:t>đồ</a:t>
                </a:r>
                <a:r>
                  <a:rPr lang="en-US" sz="2400"/>
                  <a:t> </a:t>
                </a:r>
                <a:r>
                  <a:rPr lang="en-US" sz="2400" err="1"/>
                  <a:t>tối</a:t>
                </a:r>
                <a:r>
                  <a:rPr lang="en-US" sz="2400"/>
                  <a:t> </a:t>
                </a:r>
                <a:r>
                  <a:rPr lang="en-US" sz="2400" err="1"/>
                  <a:t>ưu</a:t>
                </a:r>
                <a:r>
                  <a:rPr lang="en-US" sz="2400"/>
                  <a:t> </a:t>
                </a:r>
                <a:r>
                  <a:rPr lang="en-US" sz="2400" err="1"/>
                  <a:t>dựa</a:t>
                </a:r>
                <a:r>
                  <a:rPr lang="en-US" sz="2400"/>
                  <a:t> </a:t>
                </a:r>
                <a:r>
                  <a:rPr lang="en-US" sz="2400" err="1"/>
                  <a:t>vào</a:t>
                </a:r>
                <a:r>
                  <a:rPr lang="en-US" sz="2400"/>
                  <a:t> gradient:</a:t>
                </a:r>
              </a:p>
              <a:p>
                <a:pPr marL="0" indent="0">
                  <a:buNone/>
                </a:pPr>
                <a:r>
                  <a:rPr lang="en-US" sz="2400"/>
                  <a:t>	w = w – </a:t>
                </a:r>
                <a:r>
                  <a:rPr lang="en-US" sz="2400" err="1"/>
                  <a:t>learning_rate</a:t>
                </a:r>
                <a:r>
                  <a:rPr lang="en-US" sz="240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/>
                  <a:t>, </a:t>
                </a:r>
                <a:r>
                  <a:rPr lang="en-US" sz="2400" err="1"/>
                  <a:t>lấy</a:t>
                </a:r>
                <a:r>
                  <a:rPr lang="en-US" sz="2400"/>
                  <a:t> </a:t>
                </a:r>
                <a:r>
                  <a:rPr lang="en-US" sz="2400" err="1"/>
                  <a:t>mẫu</a:t>
                </a:r>
                <a:r>
                  <a:rPr lang="en-US" sz="2400"/>
                  <a:t> </a:t>
                </a:r>
                <a:r>
                  <a:rPr lang="en-US" sz="2400" err="1"/>
                  <a:t>ngẫu</a:t>
                </a:r>
                <a:r>
                  <a:rPr lang="en-US" sz="2400"/>
                  <a:t> </a:t>
                </a:r>
                <a:r>
                  <a:rPr lang="en-US" sz="2400" err="1"/>
                  <a:t>nhiên</a:t>
                </a:r>
                <a:r>
                  <a:rPr lang="en-US" sz="2400"/>
                  <a:t> data </a:t>
                </a:r>
                <a:r>
                  <a:rPr lang="en-US" sz="2400" err="1"/>
                  <a:t>từ</a:t>
                </a:r>
                <a:r>
                  <a:rPr lang="en-US" sz="2400"/>
                  <a:t> </a:t>
                </a:r>
                <a:r>
                  <a:rPr lang="en-US" sz="2400" err="1"/>
                  <a:t>phân</a:t>
                </a:r>
                <a:r>
                  <a:rPr lang="en-US" sz="2400"/>
                  <a:t> </a:t>
                </a:r>
                <a:r>
                  <a:rPr lang="en-US" sz="2400" err="1"/>
                  <a:t>phối</a:t>
                </a:r>
                <a:r>
                  <a:rPr lang="en-US" sz="2400"/>
                  <a:t> q </a:t>
                </a:r>
                <a:r>
                  <a:rPr lang="en-US" sz="2400" err="1"/>
                  <a:t>và</a:t>
                </a:r>
                <a:r>
                  <a:rPr lang="en-US" sz="2400"/>
                  <a:t> </a:t>
                </a:r>
                <a:r>
                  <a:rPr lang="en-US" sz="2400" err="1"/>
                  <a:t>gọi</a:t>
                </a:r>
                <a:r>
                  <a:rPr lang="en-US" sz="2400"/>
                  <a:t> b(w) </a:t>
                </a:r>
                <a:r>
                  <a:rPr lang="en-US" sz="2400" err="1"/>
                  <a:t>là</a:t>
                </a:r>
                <a:r>
                  <a:rPr lang="en-US" sz="2400"/>
                  <a:t> gradient </a:t>
                </a:r>
                <a:r>
                  <a:rPr lang="en-US" sz="2400" err="1"/>
                  <a:t>trên</a:t>
                </a:r>
                <a:r>
                  <a:rPr lang="en-US" sz="2400"/>
                  <a:t> </a:t>
                </a:r>
                <a:r>
                  <a:rPr lang="en-US" sz="2400" err="1"/>
                  <a:t>tập</a:t>
                </a:r>
                <a:r>
                  <a:rPr lang="en-US" sz="2400"/>
                  <a:t> </a:t>
                </a:r>
                <a:r>
                  <a:rPr lang="en-US" sz="2400" err="1"/>
                  <a:t>mẫu</a:t>
                </a:r>
                <a:r>
                  <a:rPr lang="en-US" sz="2400"/>
                  <a:t>: </a:t>
                </a:r>
              </a:p>
              <a:p>
                <a:pPr marL="0" indent="0">
                  <a:buNone/>
                </a:pPr>
                <a:r>
                  <a:rPr lang="en-US" sz="2400"/>
                  <a:t>	w = w – learning_rate*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.  b </a:t>
                </a:r>
                <a:r>
                  <a:rPr lang="en-US" sz="2400" err="1"/>
                  <a:t>là</a:t>
                </a:r>
                <a:r>
                  <a:rPr lang="en-US" sz="2400"/>
                  <a:t> </a:t>
                </a:r>
                <a:r>
                  <a:rPr lang="en-US" sz="2400" err="1"/>
                  <a:t>lấy</a:t>
                </a:r>
                <a:r>
                  <a:rPr lang="en-US" sz="2400"/>
                  <a:t> </a:t>
                </a:r>
                <a:r>
                  <a:rPr lang="en-US" sz="2400" err="1"/>
                  <a:t>mẫu</a:t>
                </a:r>
                <a:r>
                  <a:rPr lang="en-US" sz="2400"/>
                  <a:t> </a:t>
                </a:r>
                <a:r>
                  <a:rPr lang="en-US" sz="2400" err="1"/>
                  <a:t>độc</a:t>
                </a:r>
                <a:r>
                  <a:rPr lang="en-US" sz="2400"/>
                  <a:t> </a:t>
                </a:r>
                <a:r>
                  <a:rPr lang="en-US" sz="2400" err="1"/>
                  <a:t>lập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 B.</a:t>
                </a:r>
              </a:p>
              <a:p>
                <a:pPr marL="0" indent="0">
                  <a:buNone/>
                </a:pPr>
                <a:r>
                  <a:rPr lang="en-US" sz="2400" err="1"/>
                  <a:t>Việc</a:t>
                </a:r>
                <a:r>
                  <a:rPr lang="en-US" sz="2400"/>
                  <a:t> </a:t>
                </a:r>
                <a:r>
                  <a:rPr lang="en-US" sz="2400" err="1"/>
                  <a:t>tối</a:t>
                </a:r>
                <a:r>
                  <a:rPr lang="en-US" sz="2400"/>
                  <a:t> </a:t>
                </a:r>
                <a:r>
                  <a:rPr lang="en-US" sz="2400" err="1"/>
                  <a:t>ưu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stochastic gradient </a:t>
                </a:r>
                <a:r>
                  <a:rPr lang="en-US" sz="2400" err="1"/>
                  <a:t>đảm</a:t>
                </a:r>
                <a:r>
                  <a:rPr lang="en-US" sz="2400"/>
                  <a:t> </a:t>
                </a:r>
                <a:r>
                  <a:rPr lang="en-US" sz="2400" err="1"/>
                  <a:t>bảo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hội</a:t>
                </a:r>
                <a:r>
                  <a:rPr lang="en-US" sz="2400"/>
                  <a:t> </a:t>
                </a:r>
                <a:r>
                  <a:rPr lang="en-US" sz="2400" err="1"/>
                  <a:t>tụ</a:t>
                </a:r>
                <a:r>
                  <a:rPr lang="en-US" sz="2400"/>
                  <a:t> </a:t>
                </a:r>
                <a:r>
                  <a:rPr lang="en-US" sz="2400" err="1"/>
                  <a:t>và</a:t>
                </a:r>
                <a:r>
                  <a:rPr lang="en-US" sz="2400"/>
                  <a:t> </a:t>
                </a:r>
                <a:r>
                  <a:rPr lang="en-US" sz="2400" err="1"/>
                  <a:t>về</a:t>
                </a:r>
                <a:r>
                  <a:rPr lang="en-US" sz="2400"/>
                  <a:t> </a:t>
                </a:r>
                <a:r>
                  <a:rPr lang="en-US" sz="2400" err="1"/>
                  <a:t>mặt</a:t>
                </a:r>
                <a:r>
                  <a:rPr lang="en-US" sz="2400"/>
                  <a:t> </a:t>
                </a:r>
                <a:r>
                  <a:rPr lang="en-US" sz="2400" err="1"/>
                  <a:t>thực</a:t>
                </a:r>
                <a:r>
                  <a:rPr lang="en-US" sz="2400"/>
                  <a:t> </a:t>
                </a:r>
                <a:r>
                  <a:rPr lang="en-US" sz="2400" err="1"/>
                  <a:t>nghiệm</a:t>
                </a:r>
                <a:r>
                  <a:rPr lang="en-US" sz="2400"/>
                  <a:t> </a:t>
                </a:r>
                <a:r>
                  <a:rPr lang="en-US" sz="2400" err="1"/>
                  <a:t>cho</a:t>
                </a:r>
                <a:r>
                  <a:rPr lang="en-US" sz="2400"/>
                  <a:t> </a:t>
                </a:r>
                <a:r>
                  <a:rPr lang="en-US" sz="2400" err="1"/>
                  <a:t>kết</a:t>
                </a:r>
                <a:r>
                  <a:rPr lang="en-US" sz="2400"/>
                  <a:t> </a:t>
                </a:r>
                <a:r>
                  <a:rPr lang="en-US" sz="2400" err="1"/>
                  <a:t>quả</a:t>
                </a:r>
                <a:r>
                  <a:rPr lang="en-US" sz="2400"/>
                  <a:t> </a:t>
                </a:r>
                <a:r>
                  <a:rPr lang="en-US" sz="2400" err="1"/>
                  <a:t>tốt</a:t>
                </a:r>
                <a:r>
                  <a:rPr lang="en-US" sz="2400"/>
                  <a:t> </a:t>
                </a:r>
                <a:r>
                  <a:rPr lang="en-US" sz="2400" err="1"/>
                  <a:t>hơn</a:t>
                </a:r>
                <a:r>
                  <a:rPr lang="en-US" sz="2400"/>
                  <a:t> </a:t>
                </a:r>
                <a:r>
                  <a:rPr lang="en-US" sz="2400" err="1"/>
                  <a:t>trên</a:t>
                </a:r>
                <a:r>
                  <a:rPr lang="en-US" sz="2400"/>
                  <a:t> </a:t>
                </a:r>
                <a:r>
                  <a:rPr lang="en-US" sz="2400" err="1"/>
                  <a:t>các</a:t>
                </a:r>
                <a:r>
                  <a:rPr lang="en-US" sz="2400"/>
                  <a:t> </a:t>
                </a:r>
                <a:r>
                  <a:rPr lang="en-US" sz="2400" err="1"/>
                  <a:t>hàm</a:t>
                </a:r>
                <a:r>
                  <a:rPr lang="en-US" sz="2400"/>
                  <a:t> non-convex so </a:t>
                </a:r>
                <a:r>
                  <a:rPr lang="en-US" sz="2400" err="1"/>
                  <a:t>với</a:t>
                </a:r>
                <a:r>
                  <a:rPr lang="en-US" sz="2400"/>
                  <a:t> gradient </a:t>
                </a:r>
                <a:r>
                  <a:rPr lang="en-US" sz="2400" err="1"/>
                  <a:t>thông</a:t>
                </a:r>
                <a:r>
                  <a:rPr lang="en-US" sz="2400"/>
                  <a:t> </a:t>
                </a:r>
                <a:r>
                  <a:rPr lang="en-US" sz="2400" err="1"/>
                  <a:t>thường</a:t>
                </a:r>
                <a:r>
                  <a:rPr lang="en-US" sz="240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/>
                  <a:t> </a:t>
                </a:r>
                <a:r>
                  <a:rPr lang="en-US" sz="2400" err="1"/>
                  <a:t>Hiểu</a:t>
                </a:r>
                <a:r>
                  <a:rPr lang="en-US" sz="2400"/>
                  <a:t> </a:t>
                </a:r>
                <a:r>
                  <a:rPr lang="en-US" sz="2400" err="1"/>
                  <a:t>đơn</a:t>
                </a:r>
                <a:r>
                  <a:rPr lang="en-US" sz="2400"/>
                  <a:t> </a:t>
                </a:r>
                <a:r>
                  <a:rPr lang="en-US" sz="2400" err="1"/>
                  <a:t>giản</a:t>
                </a:r>
                <a:r>
                  <a:rPr lang="en-US" sz="2400"/>
                  <a:t> </a:t>
                </a:r>
                <a:r>
                  <a:rPr lang="en-US" sz="2400" err="1"/>
                  <a:t>là</a:t>
                </a:r>
                <a:r>
                  <a:rPr lang="en-US" sz="2400"/>
                  <a:t> ta chia </a:t>
                </a:r>
                <a:r>
                  <a:rPr lang="en-US" sz="2400" err="1"/>
                  <a:t>dữ</a:t>
                </a:r>
                <a:r>
                  <a:rPr lang="en-US" sz="2400"/>
                  <a:t> </a:t>
                </a:r>
                <a:r>
                  <a:rPr lang="en-US" sz="2400" err="1"/>
                  <a:t>liệu</a:t>
                </a:r>
                <a:r>
                  <a:rPr lang="en-US" sz="2400"/>
                  <a:t> </a:t>
                </a:r>
                <a:r>
                  <a:rPr lang="en-US" sz="2400" err="1"/>
                  <a:t>thành</a:t>
                </a:r>
                <a:r>
                  <a:rPr lang="en-US" sz="2400"/>
                  <a:t> </a:t>
                </a:r>
                <a:r>
                  <a:rPr lang="en-US" sz="2400" err="1"/>
                  <a:t>các</a:t>
                </a:r>
                <a:r>
                  <a:rPr lang="en-US" sz="2400"/>
                  <a:t> minibatch </a:t>
                </a:r>
                <a:r>
                  <a:rPr lang="en-US" sz="2400" err="1"/>
                  <a:t>rồi</a:t>
                </a:r>
                <a:r>
                  <a:rPr lang="en-US" sz="2400"/>
                  <a:t> </a:t>
                </a:r>
                <a:r>
                  <a:rPr lang="en-US" sz="2400" err="1"/>
                  <a:t>tối</a:t>
                </a:r>
                <a:r>
                  <a:rPr lang="en-US" sz="2400"/>
                  <a:t> </a:t>
                </a:r>
                <a:r>
                  <a:rPr lang="en-US" sz="2400" err="1"/>
                  <a:t>ưu</a:t>
                </a:r>
                <a:r>
                  <a:rPr lang="en-US" sz="2400"/>
                  <a:t> parameter </a:t>
                </a:r>
                <a:r>
                  <a:rPr lang="en-US" sz="2400" err="1"/>
                  <a:t>theo</a:t>
                </a:r>
                <a:r>
                  <a:rPr lang="en-US" sz="2400"/>
                  <a:t> gradient </a:t>
                </a:r>
                <a:r>
                  <a:rPr lang="en-US" sz="2400" err="1"/>
                  <a:t>của</a:t>
                </a:r>
                <a:r>
                  <a:rPr lang="en-US" sz="2400"/>
                  <a:t> minibatch </a:t>
                </a:r>
                <a:r>
                  <a:rPr lang="en-US" sz="2400" err="1"/>
                  <a:t>đó</a:t>
                </a:r>
                <a:r>
                  <a:rPr lang="en-US" sz="2400"/>
                  <a:t>. </a:t>
                </a:r>
                <a:r>
                  <a:rPr lang="en-US" sz="2400" err="1"/>
                  <a:t>Lặp</a:t>
                </a:r>
                <a:r>
                  <a:rPr lang="en-US" sz="2400"/>
                  <a:t> </a:t>
                </a:r>
                <a:r>
                  <a:rPr lang="en-US" sz="2400" err="1"/>
                  <a:t>lại</a:t>
                </a:r>
                <a:r>
                  <a:rPr lang="en-US" sz="2400"/>
                  <a:t> </a:t>
                </a:r>
                <a:r>
                  <a:rPr lang="en-US" sz="2400" err="1"/>
                  <a:t>trên</a:t>
                </a:r>
                <a:r>
                  <a:rPr lang="en-US" sz="2400"/>
                  <a:t> </a:t>
                </a:r>
                <a:r>
                  <a:rPr lang="en-US" sz="2400" err="1"/>
                  <a:t>dữ</a:t>
                </a:r>
                <a:r>
                  <a:rPr lang="en-US" sz="2400"/>
                  <a:t> </a:t>
                </a:r>
                <a:r>
                  <a:rPr lang="en-US" sz="2400" err="1"/>
                  <a:t>liệu</a:t>
                </a:r>
                <a:r>
                  <a:rPr lang="en-US" sz="2400"/>
                  <a:t> </a:t>
                </a:r>
                <a:r>
                  <a:rPr lang="en-US" sz="2400" err="1"/>
                  <a:t>nhiều</a:t>
                </a:r>
                <a:r>
                  <a:rPr lang="en-US" sz="2400"/>
                  <a:t> epoch.</a:t>
                </a: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</a:p>
              <a:p>
                <a:pPr marL="0" indent="0">
                  <a:buNone/>
                </a:pPr>
                <a:r>
                  <a:rPr lang="en-US" sz="2400"/>
                  <a:t> 	</a:t>
                </a: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  <a:blipFill>
                <a:blip r:embed="rId2"/>
                <a:stretch>
                  <a:fillRect l="-1754" t="-1892" r="-468" b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7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BBC0D4-B112-4AA4-89C3-BF21142A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B5C1DC-AF09-43A9-A6E2-56FB6FC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thể</a:t>
                </a:r>
                <a:r>
                  <a:rPr lang="en-US"/>
                  <a:t> </a:t>
                </a:r>
                <a:r>
                  <a:rPr lang="en-US" err="1"/>
                  <a:t>sử</a:t>
                </a:r>
                <a:r>
                  <a:rPr lang="en-US"/>
                  <a:t> </a:t>
                </a:r>
                <a:r>
                  <a:rPr lang="en-US" err="1"/>
                  <a:t>dụng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pháp</a:t>
                </a:r>
                <a:r>
                  <a:rPr lang="en-US"/>
                  <a:t> </a:t>
                </a:r>
                <a:r>
                  <a:rPr lang="en-US" err="1"/>
                  <a:t>tối</a:t>
                </a:r>
                <a:r>
                  <a:rPr lang="en-US"/>
                  <a:t> </a:t>
                </a:r>
                <a:r>
                  <a:rPr lang="en-US" err="1"/>
                  <a:t>ưu</a:t>
                </a:r>
                <a:r>
                  <a:rPr lang="en-US"/>
                  <a:t> </a:t>
                </a:r>
                <a:r>
                  <a:rPr lang="en-US" err="1"/>
                  <a:t>dựa</a:t>
                </a:r>
                <a:r>
                  <a:rPr lang="en-US"/>
                  <a:t> </a:t>
                </a:r>
                <a:r>
                  <a:rPr lang="en-US" err="1"/>
                  <a:t>trên</a:t>
                </a:r>
                <a:r>
                  <a:rPr lang="en-US"/>
                  <a:t> gradient </a:t>
                </a:r>
                <a:r>
                  <a:rPr lang="en-US" err="1"/>
                  <a:t>để</a:t>
                </a:r>
                <a:r>
                  <a:rPr lang="en-US"/>
                  <a:t> minimize </a:t>
                </a: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lỗi</a:t>
                </a:r>
                <a:r>
                  <a:rPr lang="en-US"/>
                  <a:t>. </a:t>
                </a:r>
                <a:r>
                  <a:rPr lang="en-US" err="1"/>
                  <a:t>Áp</a:t>
                </a:r>
                <a:r>
                  <a:rPr lang="en-US"/>
                  <a:t> </a:t>
                </a:r>
                <a:r>
                  <a:rPr lang="en-US" err="1"/>
                  <a:t>dụng</a:t>
                </a:r>
                <a:r>
                  <a:rPr lang="en-US"/>
                  <a:t> </a:t>
                </a:r>
                <a:r>
                  <a:rPr lang="en-US" err="1"/>
                  <a:t>khi</a:t>
                </a:r>
                <a:r>
                  <a:rPr lang="en-US"/>
                  <a:t> </a:t>
                </a:r>
                <a:r>
                  <a:rPr lang="en-US" err="1"/>
                  <a:t>kích</a:t>
                </a:r>
                <a:r>
                  <a:rPr lang="en-US"/>
                  <a:t> </a:t>
                </a:r>
                <a:r>
                  <a:rPr lang="en-US" err="1"/>
                  <a:t>thước</a:t>
                </a:r>
                <a:r>
                  <a:rPr lang="en-US"/>
                  <a:t> </a:t>
                </a:r>
                <a:r>
                  <a:rPr lang="en-US" err="1"/>
                  <a:t>dữ</a:t>
                </a:r>
                <a:r>
                  <a:rPr lang="en-US"/>
                  <a:t> </a:t>
                </a:r>
                <a:r>
                  <a:rPr lang="en-US" err="1"/>
                  <a:t>liệu</a:t>
                </a:r>
                <a:r>
                  <a:rPr lang="en-US"/>
                  <a:t> </a:t>
                </a:r>
                <a:r>
                  <a:rPr lang="en-US" err="1"/>
                  <a:t>quá</a:t>
                </a:r>
                <a:r>
                  <a:rPr lang="en-US"/>
                  <a:t> </a:t>
                </a:r>
                <a:r>
                  <a:rPr lang="en-US" err="1"/>
                  <a:t>lớn</a:t>
                </a:r>
                <a:r>
                  <a:rPr lang="en-US"/>
                  <a:t> </a:t>
                </a:r>
                <a:r>
                  <a:rPr lang="en-US" err="1"/>
                  <a:t>việc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  <a:r>
                  <a:rPr lang="en-US" err="1"/>
                  <a:t>nghịch</a:t>
                </a:r>
                <a:r>
                  <a:rPr lang="en-US"/>
                  <a:t> </a:t>
                </a:r>
                <a:r>
                  <a:rPr lang="en-US" err="1"/>
                  <a:t>đảo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quá</a:t>
                </a:r>
                <a:r>
                  <a:rPr lang="en-US"/>
                  <a:t> </a:t>
                </a:r>
                <a:r>
                  <a:rPr lang="en-US" err="1"/>
                  <a:t>tốn</a:t>
                </a:r>
                <a:r>
                  <a:rPr lang="en-US"/>
                  <a:t> </a:t>
                </a:r>
                <a:r>
                  <a:rPr lang="en-US" err="1"/>
                  <a:t>kém</a:t>
                </a: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err="1"/>
                  <a:t>Lược</a:t>
                </a:r>
                <a:r>
                  <a:rPr lang="en-US"/>
                  <a:t> </a:t>
                </a:r>
                <a:r>
                  <a:rPr lang="en-US" err="1"/>
                  <a:t>đồ</a:t>
                </a:r>
                <a:r>
                  <a:rPr lang="en-US"/>
                  <a:t> </a:t>
                </a:r>
                <a:r>
                  <a:rPr lang="en-US" err="1"/>
                  <a:t>tối</a:t>
                </a:r>
                <a:r>
                  <a:rPr lang="en-US"/>
                  <a:t> </a:t>
                </a:r>
                <a:r>
                  <a:rPr lang="en-US" err="1"/>
                  <a:t>ưu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Linear Regression: w = w - </a:t>
                </a:r>
                <a:r>
                  <a:rPr lang="en-US" err="1"/>
                  <a:t>learning_rate</a:t>
                </a:r>
                <a:r>
                  <a:rPr lang="en-US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Ridge Regression: w = w - </a:t>
                </a:r>
                <a:r>
                  <a:rPr lang="en-US" err="1"/>
                  <a:t>learning_rate</a:t>
                </a:r>
                <a:r>
                  <a:rPr lang="en-US"/>
                  <a:t> *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w]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  <a:blipFill>
                <a:blip r:embed="rId2"/>
                <a:stretch>
                  <a:fillRect l="-212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7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Hỏi đáp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877219"/>
            <a:ext cx="64770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614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: </a:t>
            </a:r>
            <a:r>
              <a:rPr lang="en-GB"/>
              <a:t>/ˈ</a:t>
            </a:r>
            <a:r>
              <a:rPr lang="en-GB" err="1"/>
              <a:t>paɪ</a:t>
            </a:r>
            <a:r>
              <a:rPr lang="el-GR"/>
              <a:t>θ</a:t>
            </a:r>
            <a:r>
              <a:rPr lang="en-GB" err="1"/>
              <a:t>ən</a:t>
            </a:r>
            <a:r>
              <a:rPr lang="en-GB"/>
              <a:t>/</a:t>
            </a:r>
            <a:r>
              <a:rPr lang="en-US"/>
              <a:t> /ˈ</a:t>
            </a:r>
            <a:r>
              <a:rPr lang="en-US" err="1"/>
              <a:t>paɪ</a:t>
            </a:r>
            <a:r>
              <a:rPr lang="en-US"/>
              <a:t>.</a:t>
            </a:r>
            <a:r>
              <a:rPr lang="el-GR"/>
              <a:t>θ</a:t>
            </a:r>
            <a:r>
              <a:rPr lang="en-US" err="1"/>
              <a:t>ɑːn</a:t>
            </a:r>
            <a:r>
              <a:rPr lang="en-US"/>
              <a:t>/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chính</a:t>
            </a:r>
            <a:r>
              <a:rPr lang="en-US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Python IDE/Editor: </a:t>
            </a:r>
            <a:r>
              <a:rPr lang="en-US" err="1">
                <a:solidFill>
                  <a:srgbClr val="FF0000"/>
                </a:solidFill>
              </a:rPr>
              <a:t>Pycharm</a:t>
            </a:r>
            <a:r>
              <a:rPr lang="en-US"/>
              <a:t>, vim, </a:t>
            </a:r>
            <a:r>
              <a:rPr lang="en-US" err="1"/>
              <a:t>gedit</a:t>
            </a:r>
            <a:r>
              <a:rPr lang="en-US"/>
              <a:t>, 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6695" y="2822315"/>
            <a:ext cx="2553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Giống và khác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Kiểu dữ liệu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Lệnh if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Phép lặp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Đọc, ghi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0" y="2822314"/>
            <a:ext cx="44278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6. Xử lý ngoại lệ 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7. Lệnh assert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8. Hàm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9. Lập trình hướng đối tượng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10. Numpy</a:t>
            </a:r>
          </a:p>
        </p:txBody>
      </p:sp>
    </p:spTree>
    <p:extLst>
      <p:ext uri="{BB962C8B-B14F-4D97-AF65-F5344CB8AC3E}">
        <p14:creationId xmlns:p14="http://schemas.microsoft.com/office/powerpoint/2010/main" val="191607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Giống và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khai báo biến, biến được tạo ra ngay khi khởi tạo: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ký tự kết thúc lệnh (;)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khối lệnh phân biệt nhau bởi khoảng cách với lề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so sánh: </a:t>
            </a:r>
            <a:r>
              <a:rPr lang="en-US">
                <a:solidFill>
                  <a:srgbClr val="FF0000"/>
                </a:solidFill>
              </a:rPr>
              <a:t>&gt;  &lt;  ==  !=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logic: </a:t>
            </a:r>
            <a:r>
              <a:rPr lang="en-US">
                <a:solidFill>
                  <a:srgbClr val="FF0000"/>
                </a:solidFill>
              </a:rPr>
              <a:t>and 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Hàm mũ: 3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>
                <a:solidFill>
                  <a:srgbClr val="FF0000"/>
                </a:solidFill>
              </a:rPr>
              <a:t>3 **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Hàm print: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12" y="2080235"/>
            <a:ext cx="1842069" cy="6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58" y="5257057"/>
            <a:ext cx="2160349" cy="4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/>
              <a:t>Kiểu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string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list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tuple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a)  </a:t>
            </a:r>
            <a:r>
              <a:rPr lang="en-US"/>
              <a:t>Kiểu number: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int, float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Tự động chuyển đổi kiểu: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40" y="3020230"/>
            <a:ext cx="232430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Ép kiểu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string -&gt; number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number -&gt; string</a:t>
            </a:r>
          </a:p>
          <a:p>
            <a:pPr marL="384048" lvl="2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2445300"/>
            <a:ext cx="3635055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3431689"/>
            <a:ext cx="204233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1: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Triển</a:t>
            </a:r>
            <a:r>
              <a:rPr lang="en-US" sz="2800"/>
              <a:t> </a:t>
            </a:r>
            <a:r>
              <a:rPr lang="en-US" sz="2800" err="1"/>
              <a:t>khai</a:t>
            </a:r>
            <a:r>
              <a:rPr lang="en-US" sz="2800"/>
              <a:t> </a:t>
            </a:r>
            <a:r>
              <a:rPr lang="en-US" sz="2800" err="1"/>
              <a:t>thuật</a:t>
            </a:r>
            <a:r>
              <a:rPr lang="en-US" sz="2800"/>
              <a:t> </a:t>
            </a:r>
            <a:r>
              <a:rPr lang="en-US" sz="2800" err="1"/>
              <a:t>toán</a:t>
            </a:r>
            <a:r>
              <a:rPr lang="en-US" sz="280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Biểu</a:t>
            </a:r>
            <a:r>
              <a:rPr lang="en-US" sz="2800"/>
              <a:t> </a:t>
            </a:r>
            <a:r>
              <a:rPr lang="en-US" sz="2800" err="1"/>
              <a:t>diễn</a:t>
            </a:r>
            <a:r>
              <a:rPr lang="en-US" sz="2800"/>
              <a:t> </a:t>
            </a:r>
            <a:r>
              <a:rPr lang="en-US" sz="2800" err="1"/>
              <a:t>dữ</a:t>
            </a:r>
            <a:r>
              <a:rPr lang="en-US" sz="2800"/>
              <a:t> </a:t>
            </a:r>
            <a:r>
              <a:rPr lang="en-US" sz="2800" err="1"/>
              <a:t>liệu</a:t>
            </a:r>
            <a:endParaRPr lang="en-US" sz="280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: Bag of words, TF-IDF, Word2vec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:…..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Cộng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Nhân 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476400"/>
            <a:ext cx="3581710" cy="53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18379"/>
            <a:ext cx="2126164" cy="54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365116"/>
            <a:ext cx="548687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Split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Join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304741"/>
            <a:ext cx="5936494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70530"/>
            <a:ext cx="4580017" cy="807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901716"/>
            <a:ext cx="407705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Isspace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Isalpha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518476"/>
            <a:ext cx="3063505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2140997"/>
            <a:ext cx="3711262" cy="1082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839375"/>
            <a:ext cx="282726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1" y="2438814"/>
            <a:ext cx="57383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Trích xuất ra các phần tử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số phần tử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2582021"/>
            <a:ext cx="6066046" cy="1615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4868070"/>
            <a:ext cx="60660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Enumerate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36" y="2525938"/>
            <a:ext cx="469432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một phần tử có/không thuộc list hay không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Sắp xếp một list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5" y="2502591"/>
            <a:ext cx="4031329" cy="80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3981377"/>
            <a:ext cx="6614733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Xóa một phần tử khỏi list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Ghép nhiều list lại thành một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43" y="2578784"/>
            <a:ext cx="3048264" cy="83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73" y="4018389"/>
            <a:ext cx="682049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d)  </a:t>
            </a:r>
            <a:r>
              <a:rPr lang="en-US"/>
              <a:t>Kiểu tuple: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Fixed list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Thường dùng để 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2324076"/>
            <a:ext cx="3330229" cy="56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3501922"/>
            <a:ext cx="6363251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e)  </a:t>
            </a:r>
            <a:r>
              <a:rPr lang="en-US"/>
              <a:t>Kiểu set: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Tập hợp các phần tử phân biệt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Thu gọn một list có phần tử trùng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8" y="3040899"/>
            <a:ext cx="557832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K-Means </a:t>
            </a:r>
            <a:r>
              <a:rPr lang="en-US" sz="2800" dirty="0" err="1"/>
              <a:t>và</a:t>
            </a:r>
            <a:r>
              <a:rPr lang="en-US" sz="2800" dirty="0"/>
              <a:t> Support Vector Machines (SVMs)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K-Means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Scikit-Learn: K-Means, SVMs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f)  </a:t>
            </a:r>
            <a:r>
              <a:rPr lang="en-US"/>
              <a:t>Kiểu dictionary: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xem 1 giá trị có là key của dictionary hay không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danh sách keys và values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2353987"/>
            <a:ext cx="3711262" cy="110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91" y="3869303"/>
            <a:ext cx="3246401" cy="55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13" y="4886028"/>
            <a:ext cx="381033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Lệnh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elif</a:t>
            </a:r>
            <a:r>
              <a:rPr lang="en-US"/>
              <a:t> là </a:t>
            </a:r>
            <a:r>
              <a:rPr lang="en-US">
                <a:solidFill>
                  <a:srgbClr val="BD21B2"/>
                </a:solidFill>
              </a:rPr>
              <a:t>else 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2694094"/>
            <a:ext cx="2209992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Phép lặp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Lệnh for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Lệnh while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Thoát khỏi vòng lặp: </a:t>
            </a:r>
            <a:r>
              <a:rPr lang="en-US">
                <a:solidFill>
                  <a:srgbClr val="BD21B2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Bỏ qua bước lặp: </a:t>
            </a:r>
            <a:r>
              <a:rPr lang="en-US">
                <a:solidFill>
                  <a:srgbClr val="BD21B2"/>
                </a:solidFill>
              </a:rPr>
              <a:t>continue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7" y="1841828"/>
            <a:ext cx="1966130" cy="82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39" y="3108372"/>
            <a:ext cx="2423370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Đọc ghi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Đọc nội dung từ file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Ghi nội dung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96" y="2107996"/>
            <a:ext cx="3452159" cy="52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241740"/>
            <a:ext cx="524301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Lấy tên ngoại lệ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Xử lý ngoại lệ: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2032808"/>
            <a:ext cx="6895796" cy="2264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4" y="4932818"/>
            <a:ext cx="443522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Lệnh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assert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đặt điều kiện trước khi đoạn code được thực hiện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Đặt thông báo cho lệnh assert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2081299"/>
            <a:ext cx="1722269" cy="112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3920445"/>
            <a:ext cx="4305673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Định nghĩa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Tham số có giá trị mặc định: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trong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1953331"/>
            <a:ext cx="2697714" cy="845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3133376"/>
            <a:ext cx="2507197" cy="8763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4228792"/>
            <a:ext cx="3116850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Cấu trúc của một lớp: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2134537"/>
            <a:ext cx="759779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Khởi tạo và sử dụng đối tượng: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3" y="2223835"/>
            <a:ext cx="431329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Hỗ trợ các phép toán trên mảng, ma trận,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Kiểu dữ liệu chuẩn: </a:t>
            </a:r>
            <a:r>
              <a:rPr lang="en-US">
                <a:solidFill>
                  <a:srgbClr val="BD21B2"/>
                </a:solidFill>
              </a:rPr>
              <a:t>numpy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Import thư viện numpy: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Khởi tạo đối tượng numpy array: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4" y="2847691"/>
            <a:ext cx="2347163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53" y="3942744"/>
            <a:ext cx="431329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3: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Neural Networks: Multi-layer Perceptron (MLP)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tensorflow</a:t>
            </a:r>
            <a:r>
              <a:rPr lang="en-US" sz="2800"/>
              <a:t> (1): Multi-layer Perceptron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Cộng: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Trừ: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Nhân: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Chia: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Chuyển vị: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Nghịch đảo: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Xem thêm: https://docs.scipy.org/doc/numpy/reference/routines.array-manipulation.html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1774359"/>
            <a:ext cx="3002540" cy="304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255864"/>
            <a:ext cx="300254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765121"/>
            <a:ext cx="3330229" cy="28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63" y="3351059"/>
            <a:ext cx="2979678" cy="25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3926304"/>
            <a:ext cx="2667231" cy="26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4509170"/>
            <a:ext cx="2926334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1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thuật toán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1. Dữ liệu sử dụng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2. Cross-validation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3. Triển khai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Dữ liệu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Tập dữ liệu Death Rate: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https://people.sc.fsu.edu/~jburkardt/datasets/regression/x28.txt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Có tất cả 60 điểm dữ liệu, mỗi điểm dữ liệu có 15 thuộc tính và 1 giá trị death rate tương ứng.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66" y="3631945"/>
            <a:ext cx="527349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 tập dữ liệu D thường có 2 phần: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dùng để huấn luyện mô hình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để đánh giá hiệu quả của mô hình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Cross-validation (k-fold cross-validation) dùng để lựa chọn tham số 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cho mô hình (với ridge regression, đó là giá trị </a:t>
                </a:r>
                <a:r>
                  <a:rPr lang="en-US">
                    <a:solidFill>
                      <a:srgbClr val="BD21B2"/>
                    </a:solidFill>
                  </a:rPr>
                  <a:t>LAMBDA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D21B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818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Áp dụng 5-fold cross-validation vào việc lựa chọn </a:t>
                </a:r>
                <a:r>
                  <a:rPr lang="en-US">
                    <a:solidFill>
                      <a:srgbClr val="BD21B2"/>
                    </a:solidFill>
                  </a:rPr>
                  <a:t>LAMBDA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5-fold cross-validation được tiến hành như sau: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Chia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thành 5 phần (xấp xỉ) bằng nhau: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80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ta thực hiện: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Huấn luyện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\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Tính lỗi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Tính lỗi trung bình qua 5 lần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Lựa chọn </a:t>
                </a:r>
                <a:r>
                  <a:rPr lang="en-US" sz="2800">
                    <a:solidFill>
                      <a:srgbClr val="BD21B2"/>
                    </a:solidFill>
                  </a:rPr>
                  <a:t>LAMBDA</a:t>
                </a:r>
                <a:r>
                  <a:rPr lang="en-US"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đem lại lỗi trung bình nhỏ nhất.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Huấn luyện mô hình trên toàn bộ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LAMBDA tìm được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và đánh giá hiệu quả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  <a:blipFill>
                <a:blip r:embed="rId2"/>
                <a:stretch>
                  <a:fillRect l="-1939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04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Xem thêm các kỹ thuật khác cho lựa chọn tham số tại bài 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giảng số 8, môn Học Máy của thầy Thân Quang Khoát.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http://is.hust.edu.vn/~khoattq/lectures/ML-1-2018/L8-Model-assessment.pdf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7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Ridge Regression (trường hợp tổng quát của Linear Regression)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mô hình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Lựa chọn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theo phương pháp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8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Đọc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file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nội dung thành từng dòng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mỗi dòng thành các features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X: features từ A1 –&gt; A15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Y: feature cuối cùng, B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85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Các features có miền giá trị lệch nhau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để đưa về 1 miền chung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Có nhiều phương pháp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ta chọn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“Feature Scaling”: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, N là số điểm dữ liệu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blipFill>
                <a:blip r:embed="rId4"/>
                <a:stretch>
                  <a:fillRect t="-22222" r="-249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89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Nhắc lại công thức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Ta cần thêm feature x</a:t>
            </a:r>
            <a:r>
              <a:rPr lang="en-US" baseline="-25000">
                <a:solidFill>
                  <a:schemeClr val="tx1">
                    <a:lumMod val="85000"/>
                    <a:lumOff val="15000"/>
                  </a:schemeClr>
                </a:solidFill>
              </a:rPr>
              <a:t>i0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= 1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vào mỗi điểm dữ liệu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Session 4: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quen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tensorflow</a:t>
            </a:r>
            <a:r>
              <a:rPr lang="en-US" sz="2800"/>
              <a:t> (2): Recurrent Neural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</a:t>
            </a:r>
            <a:r>
              <a:rPr lang="en-US" sz="2800" err="1"/>
              <a:t>Tổng</a:t>
            </a:r>
            <a:r>
              <a:rPr lang="en-US" sz="2800"/>
              <a:t> </a:t>
            </a:r>
            <a:r>
              <a:rPr lang="en-US" sz="2800" err="1"/>
              <a:t>kết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4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" y="2220668"/>
            <a:ext cx="7296984" cy="2901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5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lớp </a:t>
            </a:r>
            <a:r>
              <a:rPr lang="en-US">
                <a:solidFill>
                  <a:srgbClr val="FF0000"/>
                </a:solidFill>
              </a:rPr>
              <a:t>RidgeRegression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656"/>
            <a:ext cx="6715334" cy="264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009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fit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0" y="2881301"/>
            <a:ext cx="6713924" cy="2418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1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98FAD7-D4A7-400C-8380-6D9EEA6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3EBED9-AE99-4738-BE6A-55FA01F3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65744-659F-4EC5-84EC-2E1C984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179"/>
            <a:ext cx="10775852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fit_gradient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2DC8FA2-CF79-429B-9C6B-407D79F0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80" y="2127815"/>
            <a:ext cx="9324390" cy="3949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28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predict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3196"/>
            <a:ext cx="5047881" cy="1316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695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compute_RSS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/>
                  <a:t>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84597"/>
            <a:ext cx="7532431" cy="130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378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BD21B2"/>
                </a:solidFill>
              </a:rPr>
              <a:t>LAMBDA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B1: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miền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kiếm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B2: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cross-validation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LAMBDA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thể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B3: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Xác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định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LAMBDA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miền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* B4: Quay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bước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get_the_best_LAMBDA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9" y="2152361"/>
            <a:ext cx="10850552" cy="35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070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range_scan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3" y="2158614"/>
            <a:ext cx="10089310" cy="192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748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cross_validation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5" y="2180064"/>
            <a:ext cx="11717282" cy="338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Session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9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thử</a:t>
            </a:r>
            <a:endParaRPr lang="en-US" dirty="0" err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6" y="2119579"/>
            <a:ext cx="9570720" cy="3766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76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71E9-64D2-4DE0-A47E-D030A2F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7B9-B0D0-4054-B66D-E936971B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(bag of words, TF-IDF)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vector </a:t>
            </a:r>
            <a:r>
              <a:rPr lang="en-US" err="1"/>
              <a:t>từ</a:t>
            </a:r>
            <a:r>
              <a:rPr lang="en-US"/>
              <a:t> (Word2vec)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ED87-7320-465B-A51C-0A9FEDEB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9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Bag of words </a:t>
            </a:r>
            <a:r>
              <a:rPr lang="en-US" err="1">
                <a:solidFill>
                  <a:srgbClr val="0070C0"/>
                </a:solidFill>
              </a:rPr>
              <a:t>và</a:t>
            </a:r>
            <a:r>
              <a:rPr lang="en-US">
                <a:solidFill>
                  <a:srgbClr val="0070C0"/>
                </a:solidFill>
              </a:rPr>
              <a:t> TF-IDF </a:t>
            </a:r>
            <a:r>
              <a:rPr lang="en-US" err="1">
                <a:solidFill>
                  <a:srgbClr val="0070C0"/>
                </a:solidFill>
              </a:rPr>
              <a:t>cho</a:t>
            </a:r>
            <a:r>
              <a:rPr lang="en-US">
                <a:solidFill>
                  <a:srgbClr val="0070C0"/>
                </a:solidFill>
              </a:rPr>
              <a:t> 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= term frequency–inverse document frequency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Được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sử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dụng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cho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dữ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liệu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dạng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(text)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Biểu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diễn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(corpus) D: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[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…,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</a:t>
                </a:r>
                <a:r>
                  <a:rPr lang="en-US" baseline="-25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|V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vector |V|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chiều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điển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hợp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các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xuất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D)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bag of words,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mỗi giá trị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được tính như sau: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= tf(w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x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với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den>
                    </m:f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là số lần xuất hiện của từ 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văn bản 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1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B1: Tách d thành các từ theo punctuations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[1]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‘Data-Science Lab;2018’ -&gt; [‘Data’, ‘Science’, ‘Lab’, ‘2018’]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B2: Loại bỏ từ dừng (stop words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[2]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khỏi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\ {stop_words}</a:t>
                </a:r>
                <a:endParaRPr lang="en-US" sz="2800" baseline="-25000">
                  <a:solidFill>
                    <a:srgbClr val="FF000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a, an, the, have, for, …. </a:t>
                </a: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B3: Đưa các từ về dạng gốc (stemming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[3]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{stem(w) : 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800">
                    <a:solidFill>
                      <a:srgbClr val="FF0000"/>
                    </a:solidFill>
                  </a:rPr>
                  <a:t>} 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trong đó </a:t>
                </a:r>
                <a:r>
                  <a:rPr lang="en-US" sz="2800">
                    <a:solidFill>
                      <a:srgbClr val="FF0000"/>
                    </a:solidFill>
                  </a:rPr>
                  <a:t>stem(w)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 dạng gốc của w</a:t>
                </a:r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128411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Một cách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Cuối cùng, ta có:</a:t>
                </a:r>
              </a:p>
              <a:p>
                <a:pPr marL="384048" lvl="2" indent="0">
                  <a:buNone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579346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thực hành: 20newsgroups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http://qwone.com/~jason/20Newsgroups/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Tải </a:t>
            </a:r>
            <a:r>
              <a:rPr lang="en-US">
                <a:hlinkClick r:id="rId2"/>
              </a:rPr>
              <a:t>20news-bydate.tar.gz</a:t>
            </a:r>
            <a:r>
              <a:rPr lang="en-US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Bao gồm xấp xỉ 20,000 bài báo, thuộc 20 nhóm tin tức khác nhau.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này sẽ được sử dụng để thực hành với K-Means, SVMs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và Neural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biểu diễn tf-idf cho tất cả các văn bản có trong tập dữ liệu.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cấu trúc cây thư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03" y="2094797"/>
            <a:ext cx="463453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5" y="2094796"/>
            <a:ext cx="3688326" cy="316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30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Lấy danh sách các thư mục và newsgroups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3" y="1924795"/>
            <a:ext cx="298521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" y="2736480"/>
            <a:ext cx="8715105" cy="2504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289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7856"/>
            <a:ext cx="7475561" cy="354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kiến thức</a:t>
            </a:r>
          </a:p>
          <a:p>
            <a:r>
              <a:rPr lang="en-US"/>
              <a:t>    2. Hỏi đáp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7058"/>
            <a:ext cx="9964010" cy="255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949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8194" y="6455578"/>
            <a:ext cx="446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regex in python: https://docs.python.org/2/library/re.html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0" y="2699709"/>
            <a:ext cx="9187477" cy="335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1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Ghi ra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4807"/>
            <a:ext cx="10567130" cy="227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8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Output: </a:t>
            </a:r>
            <a:r>
              <a:rPr lang="en-US">
                <a:solidFill>
                  <a:srgbClr val="00B050"/>
                </a:solidFill>
              </a:rPr>
              <a:t>20news-train-processed.txt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3" y="2735146"/>
            <a:ext cx="8974254" cy="240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538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9" y="2130168"/>
            <a:ext cx="10653957" cy="3454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81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2228905"/>
            <a:ext cx="10696848" cy="215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1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3" y="2217393"/>
            <a:ext cx="7227155" cy="86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idf(w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  <a:blipFill>
                <a:blip r:embed="rId3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3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78" y="2151286"/>
            <a:ext cx="4444719" cy="3846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5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1" y="2258401"/>
            <a:ext cx="9960409" cy="2136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5874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29" y="2182383"/>
            <a:ext cx="10017954" cy="395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26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Bài toán hồi quy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sz="3000"/>
                  <a:t>Cho tập dữ liệu D = {(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1</a:t>
                </a:r>
                <a:r>
                  <a:rPr lang="en-US" sz="3000"/>
                  <a:t>, y</a:t>
                </a:r>
                <a:r>
                  <a:rPr lang="en-US" sz="3000" baseline="-25000"/>
                  <a:t>1</a:t>
                </a:r>
                <a:r>
                  <a:rPr lang="en-US" sz="3000"/>
                  <a:t>),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2</a:t>
                </a:r>
                <a:r>
                  <a:rPr lang="en-US" sz="3000"/>
                  <a:t>, y</a:t>
                </a:r>
                <a:r>
                  <a:rPr lang="en-US" sz="3000" baseline="-25000"/>
                  <a:t>2</a:t>
                </a:r>
                <a:r>
                  <a:rPr lang="en-US" sz="3000"/>
                  <a:t>), …,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N</a:t>
                </a:r>
                <a:r>
                  <a:rPr lang="en-US" sz="3000"/>
                  <a:t>, y</a:t>
                </a:r>
                <a:r>
                  <a:rPr lang="en-US" sz="3000" baseline="-25000"/>
                  <a:t>N</a:t>
                </a:r>
                <a:r>
                  <a:rPr lang="en-US" sz="3000"/>
                  <a:t>)}, trong đó mỗi điểm dữ liệu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, y</a:t>
                </a:r>
                <a:r>
                  <a:rPr lang="en-US" sz="3000" baseline="-25000"/>
                  <a:t>i</a:t>
                </a:r>
                <a:r>
                  <a:rPr lang="en-US" sz="3000"/>
                  <a:t>) bao gồm 2 thành phần: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 = [</a:t>
                </a:r>
                <a:r>
                  <a:rPr lang="en-US" sz="3000" b="1"/>
                  <a:t>x</a:t>
                </a:r>
                <a:r>
                  <a:rPr lang="en-US" sz="3000" baseline="-25000"/>
                  <a:t>i1</a:t>
                </a:r>
                <a:r>
                  <a:rPr lang="en-US" sz="3000"/>
                  <a:t>, </a:t>
                </a:r>
                <a:r>
                  <a:rPr lang="en-US" sz="3000" b="1"/>
                  <a:t>x</a:t>
                </a:r>
                <a:r>
                  <a:rPr lang="en-US" sz="3000" baseline="-25000"/>
                  <a:t>i2</a:t>
                </a:r>
                <a:r>
                  <a:rPr lang="en-US" sz="3000"/>
                  <a:t>, …, </a:t>
                </a:r>
                <a:r>
                  <a:rPr lang="en-US" sz="3000" b="1"/>
                  <a:t>x</a:t>
                </a:r>
                <a:r>
                  <a:rPr lang="en-US" sz="3000" baseline="-25000"/>
                  <a:t>iK</a:t>
                </a:r>
                <a:r>
                  <a:rPr lang="en-US" sz="3000"/>
                  <a:t>]</a:t>
                </a:r>
                <a:r>
                  <a:rPr lang="en-US" sz="3000" baseline="30000"/>
                  <a:t>T</a:t>
                </a:r>
                <a:r>
                  <a:rPr lang="en-US" sz="3000"/>
                  <a:t> là một vector K chiều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000"/>
                  <a:t> là một số thực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000"/>
                  <a:t> Giả thiết rằng tồn tại hàm f tuyến tính sao cho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3000"/>
                  <a:t> f(x</a:t>
                </a:r>
                <a:r>
                  <a:rPr lang="en-US" sz="3000" baseline="-25000"/>
                  <a:t>i</a:t>
                </a:r>
                <a:r>
                  <a:rPr lang="en-US" sz="3000"/>
                  <a:t>):</a:t>
                </a:r>
              </a:p>
              <a:p>
                <a:pPr marL="0" indent="0">
                  <a:buNone/>
                </a:pPr>
                <a:r>
                  <a:rPr lang="en-US" sz="3000"/>
                  <a:t>	f(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) = w</a:t>
                </a:r>
                <a:r>
                  <a:rPr lang="en-US" sz="3000" baseline="-25000"/>
                  <a:t>0</a:t>
                </a:r>
                <a:r>
                  <a:rPr lang="en-US" sz="3000"/>
                  <a:t> + w</a:t>
                </a:r>
                <a:r>
                  <a:rPr lang="en-US" sz="3000" baseline="-25000"/>
                  <a:t>1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i1</a:t>
                </a:r>
                <a:r>
                  <a:rPr lang="en-US" sz="3000"/>
                  <a:t> + … + w</a:t>
                </a:r>
                <a:r>
                  <a:rPr lang="en-US" sz="3000" baseline="-25000"/>
                  <a:t>K</a:t>
                </a: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iK</a:t>
                </a:r>
                <a:r>
                  <a:rPr lang="en-US" sz="3000" baseline="-25000"/>
                  <a:t> </a:t>
                </a:r>
                <a:r>
                  <a:rPr lang="en-US" sz="3000"/>
                  <a:t>= </a:t>
                </a:r>
                <a:r>
                  <a:rPr lang="en-US" sz="3000" b="1"/>
                  <a:t>wx</a:t>
                </a:r>
                <a:r>
                  <a:rPr lang="en-US" sz="3000" b="1" baseline="-25000"/>
                  <a:t>i</a:t>
                </a:r>
                <a:endParaRPr lang="en-US" sz="3000" b="1"/>
              </a:p>
              <a:p>
                <a:pPr marL="384048" lvl="2" indent="0">
                  <a:buNone/>
                </a:pPr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869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7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3056"/>
            <a:ext cx="10848351" cy="3785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24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Ghi </a:t>
            </a:r>
            <a:r>
              <a:rPr lang="en-US">
                <a:solidFill>
                  <a:srgbClr val="FF0000"/>
                </a:solidFill>
              </a:rPr>
              <a:t>data_tf_idf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ra file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49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Word2vec: </a:t>
            </a:r>
            <a:r>
              <a:rPr lang="en-US" err="1">
                <a:solidFill>
                  <a:srgbClr val="0070C0"/>
                </a:solidFill>
              </a:rPr>
              <a:t>Biểu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diễn</a:t>
            </a:r>
            <a:r>
              <a:rPr lang="en-US">
                <a:solidFill>
                  <a:srgbClr val="0070C0"/>
                </a:solidFill>
              </a:rPr>
              <a:t> vector </a:t>
            </a:r>
            <a:r>
              <a:rPr lang="en-US" err="1">
                <a:solidFill>
                  <a:srgbClr val="0070C0"/>
                </a:solidFill>
              </a:rPr>
              <a:t>cho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từ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Ôn lại Linear Regression: RSS, công thức nghiệm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Làm quen với Python: cú pháp cơ bản,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Linear Regression: đọc và chuẩn hóa dữ liệu, triển khai theo phong cách hướng đối tượng, sử dụng cross-validation để tìm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Biểu diễn TF-IDF: công thức TF-IDF, cách triển khai trong thực tế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Kmeans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Sử dụng thư viện scikit-learn cho Kmeans,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5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hồi</a:t>
            </a:r>
            <a:r>
              <a:rPr lang="en-US"/>
              <a:t> </a:t>
            </a:r>
            <a:r>
              <a:rPr lang="en-US" err="1"/>
              <a:t>quy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Lỗi trên tập dữ liệu D:</a:t>
                </a:r>
              </a:p>
              <a:p>
                <a:pPr marL="0" indent="0">
                  <a:buNone/>
                </a:pPr>
                <a:r>
                  <a:rPr lang="en-US"/>
                  <a:t>	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Nghiệm w</a:t>
                </a:r>
                <a:r>
                  <a:rPr lang="en-US" baseline="30000"/>
                  <a:t>* </a:t>
                </a:r>
                <a:r>
                  <a:rPr lang="en-US"/>
                  <a:t>tối thiểu hóa L: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    với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Y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  <a:blipFill>
                <a:blip r:embed="rId2"/>
                <a:stretch>
                  <a:fillRect l="-179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12A1CB-CEB9-4FAF-83B9-1EEF83440A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E255F5-F4DA-444C-9FAB-544398A990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C80E6D-9AE4-43A1-ACD2-496DF6CCA9B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88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Retrospect</vt:lpstr>
      <vt:lpstr>Học máy với Python</vt:lpstr>
      <vt:lpstr>Tổng quan</vt:lpstr>
      <vt:lpstr>Tổng quan</vt:lpstr>
      <vt:lpstr>Tổng quan</vt:lpstr>
      <vt:lpstr>Tổng quan</vt:lpstr>
      <vt:lpstr>Session 1</vt:lpstr>
      <vt:lpstr>Linear Regression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2. Hỏi đáp</vt:lpstr>
      <vt:lpstr>Làm quen với Python</vt:lpstr>
      <vt:lpstr>1. Giống và khác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3. Lệnh if</vt:lpstr>
      <vt:lpstr>4. Phép lặp</vt:lpstr>
      <vt:lpstr>5. Đọc ghi file</vt:lpstr>
      <vt:lpstr>6. Xử lý ngoại lệ</vt:lpstr>
      <vt:lpstr>7. Lệnh assert</vt:lpstr>
      <vt:lpstr>8. Hàm</vt:lpstr>
      <vt:lpstr>9. Lập trình hướng đối tượng</vt:lpstr>
      <vt:lpstr>9. Lập trình hướng đối tượng</vt:lpstr>
      <vt:lpstr>10. Numpy</vt:lpstr>
      <vt:lpstr>10. Numpy</vt:lpstr>
      <vt:lpstr>Triển khai thuật toán Linear Regression</vt:lpstr>
      <vt:lpstr>1. Dữ liệu sử dụng</vt:lpstr>
      <vt:lpstr>2. Cross-validation </vt:lpstr>
      <vt:lpstr>2. Cross-validation </vt:lpstr>
      <vt:lpstr>2. Cross-validation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4. Tiền xử lý dữ liệu</vt:lpstr>
      <vt:lpstr>Biểu diễn Bag of words và TF-IDF cho doc</vt:lpstr>
      <vt:lpstr>Biểu diễn bag of words,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Word2vec: Biểu diễn vector cho từ</vt:lpstr>
      <vt:lpstr>1. Skip-Gram</vt:lpstr>
      <vt:lpstr>2. CBOW</vt:lpstr>
      <vt:lpstr>Word2vec</vt:lpstr>
      <vt:lpstr>Tổng kết</vt:lpstr>
      <vt:lpstr>Chuẩn bị cho Session 2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revision>7</cp:revision>
  <dcterms:created xsi:type="dcterms:W3CDTF">2018-07-08T01:14:52Z</dcterms:created>
  <dcterms:modified xsi:type="dcterms:W3CDTF">2022-02-26T11:50:08Z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