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38"/>
  </p:notesMasterIdLst>
  <p:sldIdLst>
    <p:sldId id="256" r:id="rId5"/>
    <p:sldId id="346" r:id="rId6"/>
    <p:sldId id="259" r:id="rId7"/>
    <p:sldId id="344" r:id="rId8"/>
    <p:sldId id="350" r:id="rId9"/>
    <p:sldId id="351" r:id="rId10"/>
    <p:sldId id="352" r:id="rId11"/>
    <p:sldId id="354" r:id="rId12"/>
    <p:sldId id="357" r:id="rId13"/>
    <p:sldId id="349" r:id="rId14"/>
    <p:sldId id="348" r:id="rId15"/>
    <p:sldId id="358" r:id="rId16"/>
    <p:sldId id="359" r:id="rId17"/>
    <p:sldId id="360" r:id="rId18"/>
    <p:sldId id="361" r:id="rId19"/>
    <p:sldId id="363" r:id="rId20"/>
    <p:sldId id="362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1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67F0A-32C1-4963-9E98-89FD30387D84}" v="3" dt="2022-04-01T13:37:04.634"/>
    <p1510:client id="{5EE9DCCE-8CB6-4737-822E-0B92BAE2DB3A}" v="4" dt="2022-03-21T15:32:14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Anh Duc 20200181" userId="S::duc.va200181@sis.hust.edu.vn::0c8b93ef-fb26-45b9-8147-b50cc24637d6" providerId="AD" clId="Web-{5EE9DCCE-8CB6-4737-822E-0B92BAE2DB3A}"/>
    <pc:docChg chg="addSld delSld">
      <pc:chgData name="Vu Anh Duc 20200181" userId="S::duc.va200181@sis.hust.edu.vn::0c8b93ef-fb26-45b9-8147-b50cc24637d6" providerId="AD" clId="Web-{5EE9DCCE-8CB6-4737-822E-0B92BAE2DB3A}" dt="2022-03-21T15:31:55.634" v="1"/>
      <pc:docMkLst>
        <pc:docMk/>
      </pc:docMkLst>
      <pc:sldChg chg="add del">
        <pc:chgData name="Vu Anh Duc 20200181" userId="S::duc.va200181@sis.hust.edu.vn::0c8b93ef-fb26-45b9-8147-b50cc24637d6" providerId="AD" clId="Web-{5EE9DCCE-8CB6-4737-822E-0B92BAE2DB3A}" dt="2022-03-21T15:31:55.634" v="1"/>
        <pc:sldMkLst>
          <pc:docMk/>
          <pc:sldMk cId="3164130007" sldId="368"/>
        </pc:sldMkLst>
      </pc:sldChg>
    </pc:docChg>
  </pc:docChgLst>
  <pc:docChgLst>
    <pc:chgData name="Nguyen Tran Dang Duong 20204537" userId="S::duong.ntd204537@sis.hust.edu.vn::8eee023a-9838-416a-91d4-fb11ed146c77" providerId="AD" clId="Web-{59A67F0A-32C1-4963-9E98-89FD30387D84}"/>
    <pc:docChg chg="modSld">
      <pc:chgData name="Nguyen Tran Dang Duong 20204537" userId="S::duong.ntd204537@sis.hust.edu.vn::8eee023a-9838-416a-91d4-fb11ed146c77" providerId="AD" clId="Web-{59A67F0A-32C1-4963-9E98-89FD30387D84}" dt="2022-04-01T13:37:04.634" v="2" actId="1076"/>
      <pc:docMkLst>
        <pc:docMk/>
      </pc:docMkLst>
      <pc:sldChg chg="modSp">
        <pc:chgData name="Nguyen Tran Dang Duong 20204537" userId="S::duong.ntd204537@sis.hust.edu.vn::8eee023a-9838-416a-91d4-fb11ed146c77" providerId="AD" clId="Web-{59A67F0A-32C1-4963-9E98-89FD30387D84}" dt="2022-04-01T13:35:26.554" v="1" actId="1076"/>
        <pc:sldMkLst>
          <pc:docMk/>
          <pc:sldMk cId="1484541430" sldId="360"/>
        </pc:sldMkLst>
        <pc:picChg chg="mod">
          <ac:chgData name="Nguyen Tran Dang Duong 20204537" userId="S::duong.ntd204537@sis.hust.edu.vn::8eee023a-9838-416a-91d4-fb11ed146c77" providerId="AD" clId="Web-{59A67F0A-32C1-4963-9E98-89FD30387D84}" dt="2022-04-01T13:35:26.554" v="1" actId="1076"/>
          <ac:picMkLst>
            <pc:docMk/>
            <pc:sldMk cId="1484541430" sldId="360"/>
            <ac:picMk id="10" creationId="{00000000-0000-0000-0000-000000000000}"/>
          </ac:picMkLst>
        </pc:picChg>
      </pc:sldChg>
      <pc:sldChg chg="modSp">
        <pc:chgData name="Nguyen Tran Dang Duong 20204537" userId="S::duong.ntd204537@sis.hust.edu.vn::8eee023a-9838-416a-91d4-fb11ed146c77" providerId="AD" clId="Web-{59A67F0A-32C1-4963-9E98-89FD30387D84}" dt="2022-04-01T13:37:04.634" v="2" actId="1076"/>
        <pc:sldMkLst>
          <pc:docMk/>
          <pc:sldMk cId="3134801550" sldId="364"/>
        </pc:sldMkLst>
        <pc:picChg chg="mod">
          <ac:chgData name="Nguyen Tran Dang Duong 20204537" userId="S::duong.ntd204537@sis.hust.edu.vn::8eee023a-9838-416a-91d4-fb11ed146c77" providerId="AD" clId="Web-{59A67F0A-32C1-4963-9E98-89FD30387D84}" dt="2022-04-01T13:37:04.634" v="2" actId="1076"/>
          <ac:picMkLst>
            <pc:docMk/>
            <pc:sldMk cId="3134801550" sldId="364"/>
            <ac:picMk id="7" creationId="{00000000-0000-0000-0000-00000000000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0:14:46.4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0:14:46.4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20newsgroups dataset đã tiền xử lý: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62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cụm ta lưu trữ các thông tin sau: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centroid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tâm cụm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</a:t>
            </a:r>
            <a:r>
              <a:rPr lang="en-US">
                <a:solidFill>
                  <a:srgbClr val="FF0000"/>
                </a:solidFill>
              </a:rPr>
              <a:t> members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danh sách các điểm dữ liệu trong cụm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điểm dữ liệu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ta sẽ lưu trữ thông tin sau: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r_d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biểu diễn tf-idf </a:t>
            </a:r>
            <a:r>
              <a:rPr lang="en-US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của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</a:t>
            </a:r>
            <a:r>
              <a:rPr lang="en-US">
                <a:solidFill>
                  <a:srgbClr val="FF0000"/>
                </a:solidFill>
              </a:rPr>
              <a:t>label</a:t>
            </a:r>
            <a:r>
              <a:rPr lang="en-US">
                <a:solidFill>
                  <a:schemeClr val="tx1"/>
                </a:solidFill>
              </a:rPr>
              <a:t>: newsgroup của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</a:t>
            </a:r>
            <a:r>
              <a:rPr lang="en-US">
                <a:solidFill>
                  <a:srgbClr val="FF0000"/>
                </a:solidFill>
              </a:rPr>
              <a:t> doc_id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tên file chứa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Ta sẽ xây dựng 3 lớp: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2 lớp cho lưu trữ thông tin: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Cluster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Member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1 lớp Kmeans cho triển khai thuật toán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Kmeans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Member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Cluster: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0" y="1730888"/>
            <a:ext cx="7450178" cy="1297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0" y="3508342"/>
            <a:ext cx="5449242" cy="2587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44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Kmeans: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41" y="1998280"/>
            <a:ext cx="8319877" cy="3679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54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Hàm khởi tạo: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99" y="2617813"/>
            <a:ext cx="7191617" cy="1743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11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Đọc dữ liệu: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62" y="2101062"/>
            <a:ext cx="10048121" cy="4053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9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Đọc dữ liệu: Hàm </a:t>
            </a:r>
            <a:r>
              <a:rPr lang="en-US">
                <a:solidFill>
                  <a:srgbClr val="FF0000"/>
                </a:solidFill>
              </a:rPr>
              <a:t>sparse_to_dense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47" y="2450213"/>
            <a:ext cx="7717270" cy="2013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99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Hàm </a:t>
            </a:r>
            <a:r>
              <a:rPr lang="en-US">
                <a:solidFill>
                  <a:srgbClr val="FF0000"/>
                </a:solidFill>
              </a:rPr>
              <a:t>run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30" y="1857931"/>
            <a:ext cx="7388234" cy="422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80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xác định cụm </a:t>
            </a:r>
            <a:r>
              <a:rPr lang="en-US">
                <a:solidFill>
                  <a:schemeClr val="tx1"/>
                </a:solidFill>
              </a:rPr>
              <a:t>cho từng điểm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2340230"/>
            <a:ext cx="10241192" cy="2841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1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Kmeans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Scikit-learn:</a:t>
            </a:r>
          </a:p>
          <a:p>
            <a:pPr marL="0" indent="0">
              <a:buNone/>
            </a:pPr>
            <a:r>
              <a:rPr lang="en-US"/>
              <a:t>	&gt; Kmeans</a:t>
            </a:r>
          </a:p>
          <a:p>
            <a:pPr marL="0" indent="0">
              <a:buNone/>
            </a:pPr>
            <a:r>
              <a:rPr lang="en-US"/>
              <a:t>	&gt; SVMs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cập nhật lại tâm cụm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26752"/>
            <a:ext cx="10002448" cy="1728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42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max_iters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61" y="2570822"/>
            <a:ext cx="8072437" cy="203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95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Chạy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dừng</a:t>
            </a:r>
            <a:r>
              <a:rPr lang="en-US" dirty="0">
                <a:solidFill>
                  <a:srgbClr val="FF0000"/>
                </a:solidFill>
              </a:rPr>
              <a:t> – centroid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18" y="2504447"/>
            <a:ext cx="9648276" cy="2146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1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similarity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46" y="2357269"/>
            <a:ext cx="6767699" cy="1711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46" y="4668111"/>
            <a:ext cx="7091121" cy="950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97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Đánh giá chất lượng phân cụm: </a:t>
            </a:r>
            <a:r>
              <a:rPr lang="en-US">
                <a:solidFill>
                  <a:srgbClr val="FF0000"/>
                </a:solidFill>
              </a:rPr>
              <a:t>Tính purity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97333"/>
            <a:ext cx="10762581" cy="1819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3363" y="4584711"/>
                <a:ext cx="5206233" cy="8033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purity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63" y="4584711"/>
                <a:ext cx="5206233" cy="803361"/>
              </a:xfrm>
              <a:prstGeom prst="rect">
                <a:avLst/>
              </a:prstGeom>
              <a:blipFill>
                <a:blip r:embed="rId3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40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Đánh giá chất lượng phân cụm: </a:t>
            </a:r>
            <a:r>
              <a:rPr lang="en-US">
                <a:solidFill>
                  <a:srgbClr val="FF0000"/>
                </a:solidFill>
              </a:rPr>
              <a:t>Tính NMI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876955" y="2185083"/>
                <a:ext cx="2494594" cy="53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NMI</m:t>
                    </m:r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</m:d>
                      </m:num>
                      <m:den>
                        <m:f>
                          <m:fPr>
                            <m:type m:val="li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5" y="2185083"/>
                <a:ext cx="2494594" cy="533992"/>
              </a:xfrm>
              <a:prstGeom prst="rect">
                <a:avLst/>
              </a:prstGeom>
              <a:blipFill>
                <a:blip r:embed="rId2"/>
                <a:stretch>
                  <a:fillRect t="-9091" r="-13936" b="-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876955" y="2851198"/>
                <a:ext cx="4047005" cy="1024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vi-V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|. 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5" y="2851198"/>
                <a:ext cx="4047005" cy="1024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82819" y="3951094"/>
                <a:ext cx="6096000" cy="15170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vi-V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vi-V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nary>
                      <m:r>
                        <a:rPr lang="vi-V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19" y="3951094"/>
                <a:ext cx="6096000" cy="151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8" y="2196783"/>
            <a:ext cx="7208782" cy="3508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47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113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Vấn đề khởi tạo tâm cụm: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&gt; Kết quả của Kmeans phụ thuộc vào việc khởi tạo tâm cụm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=&gt; Làm vài lần và chọn lấy lần tốt nhất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       </a:t>
            </a:r>
            <a:r>
              <a:rPr lang="en-US">
                <a:solidFill>
                  <a:srgbClr val="FF0000"/>
                </a:solidFill>
              </a:rPr>
              <a:t>hoặc</a:t>
            </a:r>
            <a:r>
              <a:rPr lang="en-US">
                <a:solidFill>
                  <a:schemeClr val="tx1"/>
                </a:solidFill>
              </a:rPr>
              <a:t> Khởi tạo theo chiến lược: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	* Dùng Kmeans++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	* Cluster center initialization algorithm for K-				means clustering</a:t>
            </a:r>
            <a:r>
              <a:rPr lang="en-US" baseline="30000">
                <a:solidFill>
                  <a:schemeClr val="tx1"/>
                </a:solidFill>
              </a:rPr>
              <a:t>[*]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6459785"/>
            <a:ext cx="9192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[*] https://www.researchgate.net/publication/223315329_Cluster_center_initialization_algorithm_for_K-means_clustering</a:t>
            </a:r>
          </a:p>
        </p:txBody>
      </p:sp>
    </p:spTree>
    <p:extLst>
      <p:ext uri="{BB962C8B-B14F-4D97-AF65-F5344CB8AC3E}">
        <p14:creationId xmlns:p14="http://schemas.microsoft.com/office/powerpoint/2010/main" val="2839525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113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Kmeans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SVMs: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Linear SVMs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kernel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205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Kmeans: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thêm: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http://scikit-learn.org/stable/modules/generated/sklearn.cluster.KMeans.html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4635"/>
            <a:ext cx="10218166" cy="322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585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Linear SVMs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thêm: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http://scikit-learn.org/stable/modules/generated/sklearn.svm.LinearSVC.html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79" y="2216790"/>
            <a:ext cx="10442773" cy="3023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90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thuật toán</a:t>
            </a:r>
          </a:p>
          <a:p>
            <a:pPr marL="0" indent="0">
              <a:buNone/>
            </a:pPr>
            <a:r>
              <a:rPr lang="en-US"/>
              <a:t>     2. Ý tưởng triển khai</a:t>
            </a:r>
          </a:p>
          <a:p>
            <a:r>
              <a:rPr lang="en-US"/>
              <a:t>    2. Triển khai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Linear SVMs : Hàm </a:t>
            </a:r>
            <a:r>
              <a:rPr lang="en-US">
                <a:solidFill>
                  <a:srgbClr val="FF0000"/>
                </a:solidFill>
              </a:rPr>
              <a:t>compute_accuracy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32" y="2300715"/>
            <a:ext cx="8351895" cy="993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369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Kernel SVMs: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60" y="4447319"/>
            <a:ext cx="8799653" cy="51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53" y="2176241"/>
            <a:ext cx="9857253" cy="1817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0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buổi tới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Cài đặt tensorflow-GPU: 	https://www.youtube.com/watch?v=6iyweMKcX3w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7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642436" cy="391534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Input: </a:t>
                </a:r>
              </a:p>
              <a:p>
                <a:pPr marL="0" indent="0">
                  <a:buNone/>
                </a:pPr>
                <a:r>
                  <a:rPr lang="en-US"/>
                  <a:t>	&gt; Tập dữ liệu </a:t>
                </a:r>
                <a:r>
                  <a:rPr lang="en-US">
                    <a:solidFill>
                      <a:srgbClr val="FF0000"/>
                    </a:solidFill>
                  </a:rPr>
                  <a:t>R = {r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 </a:t>
                </a:r>
                <a:r>
                  <a:rPr lang="en-US">
                    <a:solidFill>
                      <a:srgbClr val="FF0000"/>
                    </a:solidFill>
                  </a:rPr>
                  <a:t>r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là biểu diễn tf-idf của </a:t>
                </a:r>
                <a:r>
                  <a:rPr lang="en-US">
                    <a:solidFill>
                      <a:srgbClr val="FF0000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/>
                  <a:t>	&gt; Số cụm </a:t>
                </a:r>
                <a:r>
                  <a:rPr lang="en-US">
                    <a:solidFill>
                      <a:srgbClr val="FF0000"/>
                    </a:solidFill>
                  </a:rPr>
                  <a:t>K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Output: </a:t>
                </a:r>
                <a:r>
                  <a:rPr lang="en-US">
                    <a:solidFill>
                      <a:srgbClr val="FF0000"/>
                    </a:solidFill>
                  </a:rPr>
                  <a:t>A = {a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>
                    <a:solidFill>
                      <a:srgbClr val="FF0000"/>
                    </a:solidFill>
                  </a:rPr>
                  <a:t>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{1, 2, …, K} </a:t>
                </a:r>
                <a:r>
                  <a:rPr lang="en-US"/>
                  <a:t>cho biết </a:t>
                </a:r>
                <a:r>
                  <a:rPr lang="en-US">
                    <a:solidFill>
                      <a:srgbClr val="FF0000"/>
                    </a:solidFill>
                  </a:rPr>
                  <a:t>d</a:t>
                </a:r>
                <a:r>
                  <a:rPr lang="en-US"/>
                  <a:t> được phân vào cụm nào.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642436" cy="3915347"/>
              </a:xfrm>
              <a:blipFill>
                <a:blip r:embed="rId2"/>
                <a:stretch>
                  <a:fillRect l="-1833" t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Procedure:</a:t>
                </a:r>
              </a:p>
              <a:p>
                <a:pPr marL="0" indent="0">
                  <a:buNone/>
                </a:pPr>
                <a:r>
                  <a:rPr lang="en-US" sz="2400"/>
                  <a:t>	&gt; B1: Khởi tạo tâm cho </a:t>
                </a:r>
                <a:r>
                  <a:rPr lang="en-US" sz="24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cụm: </a:t>
                </a:r>
              </a:p>
              <a:p>
                <a:pPr marL="0" indent="0">
                  <a:buNone/>
                </a:pPr>
                <a:r>
                  <a:rPr lang="en-US" sz="2400"/>
                  <a:t>		</a:t>
                </a:r>
                <a:r>
                  <a:rPr lang="en-US" sz="2400">
                    <a:solidFill>
                      <a:srgbClr val="FF0000"/>
                    </a:solidFill>
                  </a:rPr>
                  <a:t>E = {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 }  </a:t>
                </a:r>
                <a:r>
                  <a:rPr lang="en-US" sz="2400"/>
                  <a:t>với 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là tâm của cụm </a:t>
                </a:r>
                <a:r>
                  <a:rPr lang="en-US" sz="2400">
                    <a:solidFill>
                      <a:srgbClr val="FF0000"/>
                    </a:solidFill>
                  </a:rPr>
                  <a:t>k   </a:t>
                </a:r>
                <a:r>
                  <a:rPr lang="en-US" sz="2400"/>
                  <a:t>,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k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{1, 2, …, K}</a:t>
                </a:r>
                <a:r>
                  <a:rPr lang="en-US" sz="2400"/>
                  <a:t>  và </a:t>
                </a:r>
                <a:r>
                  <a:rPr lang="en-US" sz="2400">
                    <a:solidFill>
                      <a:srgbClr val="FF0000"/>
                    </a:solidFill>
                  </a:rPr>
                  <a:t>|E| = K  </a:t>
                </a:r>
                <a:r>
                  <a:rPr lang="en-US" sz="240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/>
                  <a:t>			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r>
                  <a:rPr lang="en-US" sz="2400"/>
                  <a:t> là 1 tập con gồm </a:t>
                </a:r>
                <a:r>
                  <a:rPr lang="en-US" sz="24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phần tử được lấy</a:t>
                </a:r>
                <a:r>
                  <a:rPr lang="en-US" sz="2400" baseline="30000"/>
                  <a:t>[*]</a:t>
                </a:r>
                <a:r>
                  <a:rPr lang="en-US" sz="2400"/>
                  <a:t> từ </a:t>
                </a:r>
                <a:r>
                  <a:rPr lang="en-US" sz="2400">
                    <a:solidFill>
                      <a:srgbClr val="FF0000"/>
                    </a:solidFill>
                  </a:rPr>
                  <a:t>R = {r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D}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  <a:blipFill>
                <a:blip r:embed="rId2"/>
                <a:stretch>
                  <a:fillRect l="-1939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612491" y="6444433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[*] Lấy ngẫu nhiên, hoặc lấy theo chiến lược</a:t>
            </a:r>
          </a:p>
        </p:txBody>
      </p:sp>
    </p:spTree>
    <p:extLst>
      <p:ext uri="{BB962C8B-B14F-4D97-AF65-F5344CB8AC3E}">
        <p14:creationId xmlns:p14="http://schemas.microsoft.com/office/powerpoint/2010/main" val="377543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Procedure: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B1: Khởi tạo tâm cho K cụm: </a:t>
                </a:r>
                <a:r>
                  <a:rPr lang="en-US" sz="2400">
                    <a:solidFill>
                      <a:srgbClr val="FF0000"/>
                    </a:solidFill>
                  </a:rPr>
                  <a:t>E = {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 }, |E|= K</a:t>
                </a:r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B2: Lặp cho tới khi hội tụ:</a:t>
                </a:r>
              </a:p>
              <a:p>
                <a:pPr marL="0" indent="0">
                  <a:buNone/>
                </a:pPr>
                <a:r>
                  <a:rPr lang="en-US" sz="2400"/>
                  <a:t>		* Với mỗi </a:t>
                </a:r>
                <a:r>
                  <a:rPr lang="en-US" sz="2400">
                    <a:solidFill>
                      <a:srgbClr val="FF0000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/>
                  <a:t> </a:t>
                </a:r>
                <a:r>
                  <a:rPr lang="en-US" sz="2400">
                    <a:solidFill>
                      <a:srgbClr val="FF0000"/>
                    </a:solidFill>
                  </a:rPr>
                  <a:t>D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	+ Tính </a:t>
                </a:r>
                <a:r>
                  <a:rPr lang="en-US" sz="2400">
                    <a:solidFill>
                      <a:srgbClr val="FF0000"/>
                    </a:solidFill>
                  </a:rPr>
                  <a:t>similarity(r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400">
                    <a:solidFill>
                      <a:srgbClr val="FF0000"/>
                    </a:solidFill>
                  </a:rPr>
                  <a:t>,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 Gán </a:t>
                </a:r>
                <a:r>
                  <a:rPr lang="en-US" sz="24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vào cụm </a:t>
                </a:r>
                <a:r>
                  <a:rPr lang="en-US" sz="2400">
                    <a:solidFill>
                      <a:srgbClr val="FF0000"/>
                    </a:solidFill>
                  </a:rPr>
                  <a:t>k*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 sz="2400">
                    <a:solidFill>
                      <a:srgbClr val="FF0000"/>
                    </a:solidFill>
                  </a:rPr>
                  <a:t>k*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argma</m:t>
                        </m:r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(similarity(r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rgbClr val="FF0000"/>
                    </a:solidFill>
                  </a:rPr>
                  <a:t> ,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))</a:t>
                </a:r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* Cập nhật lại 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  <a:blipFill>
                <a:blip r:embed="rId2"/>
                <a:stretch>
                  <a:fillRect l="-1939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0372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Lựa chọn điều kiện dừng:</a:t>
                </a:r>
              </a:p>
              <a:p>
                <a:pPr marL="0" indent="0">
                  <a:buNone/>
                </a:pPr>
                <a:r>
                  <a:rPr lang="en-US"/>
                  <a:t>	&gt; Số bước lặp vượt quá 1 ngưỡng đặt trước: </a:t>
                </a:r>
                <a:r>
                  <a:rPr lang="en-US">
                    <a:solidFill>
                      <a:srgbClr val="FF0000"/>
                    </a:solidFill>
                  </a:rPr>
                  <a:t>iteration &gt; max_iters</a:t>
                </a:r>
              </a:p>
              <a:p>
                <a:pPr marL="0" indent="0">
                  <a:buNone/>
                </a:pPr>
                <a:r>
                  <a:rPr lang="en-US"/>
                  <a:t>	&gt; </a:t>
                </a:r>
                <a:r>
                  <a:rPr lang="en-US">
                    <a:solidFill>
                      <a:srgbClr val="FF0000"/>
                    </a:solidFill>
                  </a:rPr>
                  <a:t>E = { e</a:t>
                </a:r>
                <a:r>
                  <a:rPr lang="en-US" baseline="-25000">
                    <a:solidFill>
                      <a:srgbClr val="FF0000"/>
                    </a:solidFill>
                  </a:rPr>
                  <a:t>k</a:t>
                </a:r>
                <a:r>
                  <a:rPr lang="en-US">
                    <a:solidFill>
                      <a:srgbClr val="FF0000"/>
                    </a:solidFill>
                  </a:rPr>
                  <a:t> 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thay đổi không đáng kể: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|E</a:t>
                </a:r>
                <a:r>
                  <a:rPr lang="en-US" baseline="-25000">
                    <a:solidFill>
                      <a:srgbClr val="FF0000"/>
                    </a:solidFill>
                  </a:rPr>
                  <a:t>new</a:t>
                </a:r>
                <a:r>
                  <a:rPr lang="en-US">
                    <a:solidFill>
                      <a:srgbClr val="FF0000"/>
                    </a:solidFill>
                  </a:rPr>
                  <a:t> \ E</a:t>
                </a:r>
                <a:r>
                  <a:rPr lang="en-US" baseline="-25000">
                    <a:solidFill>
                      <a:srgbClr val="FF0000"/>
                    </a:solidFill>
                  </a:rPr>
                  <a:t>old</a:t>
                </a:r>
                <a:r>
                  <a:rPr lang="en-US">
                    <a:solidFill>
                      <a:srgbClr val="FF0000"/>
                    </a:solidFill>
                  </a:rPr>
                  <a:t>| &lt; n</a:t>
                </a:r>
                <a:r>
                  <a:rPr lang="en-US" baseline="-25000">
                    <a:solidFill>
                      <a:srgbClr val="FF0000"/>
                    </a:solidFill>
                  </a:rPr>
                  <a:t>0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>
                    <a:solidFill>
                      <a:srgbClr val="FF0000"/>
                    </a:solidFill>
                  </a:rPr>
                  <a:t>n</a:t>
                </a:r>
                <a:r>
                  <a:rPr lang="en-US" baseline="-25000">
                    <a:solidFill>
                      <a:srgbClr val="FF0000"/>
                    </a:solidFill>
                  </a:rPr>
                  <a:t>0</a:t>
                </a:r>
                <a:r>
                  <a:rPr lang="en-US">
                    <a:solidFill>
                      <a:srgbClr val="FF0000"/>
                    </a:solidFill>
                  </a:rPr>
                  <a:t> &lt;&lt; K</a:t>
                </a:r>
              </a:p>
              <a:p>
                <a:pPr marL="0" indent="0">
                  <a:buNone/>
                </a:pPr>
                <a:r>
                  <a:rPr lang="en-US"/>
                  <a:t>	&gt; Độ tương đồng trung bình không tăng hoặc tăng không đáng kể</a:t>
                </a:r>
              </a:p>
              <a:p>
                <a:pPr marL="0" indent="0">
                  <a:buNone/>
                </a:pPr>
                <a:r>
                  <a:rPr lang="en-US"/>
                  <a:t>		* Độ giảm lỗi phân cụm: </a:t>
                </a:r>
                <a:r>
                  <a:rPr lang="en-US">
                    <a:solidFill>
                      <a:srgbClr val="FF0000"/>
                    </a:solidFill>
                  </a:rPr>
                  <a:t>S</a:t>
                </a:r>
                <a:r>
                  <a:rPr lang="en-US" baseline="-25000">
                    <a:solidFill>
                      <a:srgbClr val="FF0000"/>
                    </a:solidFill>
                  </a:rPr>
                  <a:t>new</a:t>
                </a:r>
                <a:r>
                  <a:rPr lang="en-US">
                    <a:solidFill>
                      <a:srgbClr val="FF0000"/>
                    </a:solidFill>
                  </a:rPr>
                  <a:t> – S</a:t>
                </a:r>
                <a:r>
                  <a:rPr lang="en-US" baseline="-25000">
                    <a:solidFill>
                      <a:srgbClr val="FF0000"/>
                    </a:solidFill>
                  </a:rPr>
                  <a:t>old</a:t>
                </a:r>
                <a:r>
                  <a:rPr lang="en-US">
                    <a:solidFill>
                      <a:srgbClr val="FF0000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/>
                  <a:t>		* Lỗi phân cụm: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smtClean="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a:rPr lang="en-US" b="0" i="0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similarity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/>
                        </m:sSup>
                      </m:e>
                    </m:nary>
                  </m:oMath>
                </a14:m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037260"/>
              </a:xfrm>
              <a:blipFill>
                <a:blip r:embed="rId2"/>
                <a:stretch>
                  <a:fillRect l="-1806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5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Đánh giá chất lượng phân cụm:</a:t>
                </a:r>
              </a:p>
              <a:p>
                <a:pPr marL="0" indent="0">
                  <a:buNone/>
                </a:pPr>
                <a:r>
                  <a:rPr lang="en-US"/>
                  <a:t>	&gt; Purity:</a:t>
                </a:r>
              </a:p>
              <a:p>
                <a:pPr marL="0" indent="0">
                  <a:buNone/>
                </a:pPr>
                <a:r>
                  <a:rPr lang="en-US"/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purity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   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			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{d: 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= k,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</a:t>
                </a:r>
              </a:p>
              <a:p>
                <a:pPr marL="0" indent="0">
                  <a:buNone/>
                </a:pPr>
                <a:r>
                  <a:rPr lang="en-US"/>
                  <a:t>			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{d: label(d) = j,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: </a:t>
                </a:r>
                <a:r>
                  <a:rPr lang="en-US">
                    <a:solidFill>
                      <a:schemeClr val="tx1"/>
                    </a:solidFill>
                  </a:rPr>
                  <a:t>tập hợp các văn bản trong cụm k có nhãn j</a:t>
                </a:r>
                <a:br>
                  <a:rPr lang="vi-VN">
                    <a:solidFill>
                      <a:schemeClr val="tx1"/>
                    </a:solidFill>
                  </a:rPr>
                </a:b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  <a:blipFill>
                <a:blip r:embed="rId2"/>
                <a:stretch>
                  <a:fillRect l="-1806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12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Đánh giá chất lượng phân cụm:</a:t>
                </a:r>
              </a:p>
              <a:p>
                <a:pPr marL="0" indent="0">
                  <a:buNone/>
                </a:pPr>
                <a:r>
                  <a:rPr lang="en-US"/>
                  <a:t>	&gt; NMI (</a:t>
                </a:r>
                <a:r>
                  <a:rPr lang="en-US" i="1"/>
                  <a:t>normalized mutual information</a:t>
                </a:r>
                <a:r>
                  <a:rPr lang="en-US"/>
                  <a:t> ):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NMI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3200" b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</m:d>
                      </m:num>
                      <m:den>
                        <m:f>
                          <m:fPr>
                            <m:type m:val="lin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3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, </a:t>
                </a:r>
                <a:r>
                  <a:rPr lang="en-US">
                    <a:solidFill>
                      <a:srgbClr val="FF0000"/>
                    </a:solidFill>
                  </a:rPr>
                  <a:t>J</a:t>
                </a:r>
                <a:r>
                  <a:rPr lang="en-US"/>
                  <a:t> là số lớp</a:t>
                </a:r>
              </a:p>
              <a:p>
                <a:pPr marL="0" indent="0">
                  <a:buNone/>
                </a:pPr>
                <a:r>
                  <a:rPr lang="en-US"/>
                  <a:t>		với </a:t>
                </a:r>
                <a:r>
                  <a:rPr lang="en-US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vi-V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|. 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br>
                  <a:rPr lang="vi-VN">
                    <a:solidFill>
                      <a:schemeClr val="tx1"/>
                    </a:solidFill>
                  </a:rPr>
                </a:b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  <a:blipFill>
                <a:blip r:embed="rId2"/>
                <a:stretch>
                  <a:fillRect l="-1806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85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6EAE28-723F-4B2D-8984-63C35D6A86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7B2759-F920-4D19-B5B0-06EAEE15D1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BA5B60-A42B-4EC7-9701-BD06710D144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1754</TotalTime>
  <Words>1154</Words>
  <Application>Microsoft Office PowerPoint</Application>
  <PresentationFormat>Màn hình rộng</PresentationFormat>
  <Paragraphs>203</Paragraphs>
  <Slides>33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34" baseType="lpstr">
      <vt:lpstr>Retrospect</vt:lpstr>
      <vt:lpstr>Học máy với Python</vt:lpstr>
      <vt:lpstr>Tổng quan</vt:lpstr>
      <vt:lpstr>Triển khai Kmeans</vt:lpstr>
      <vt:lpstr>1. Nhắc lại thuật toán</vt:lpstr>
      <vt:lpstr>1. Nhắc lại thuật toán</vt:lpstr>
      <vt:lpstr>1. Nhắc lại thuật toán</vt:lpstr>
      <vt:lpstr>1. Nhắc lại thuật toán</vt:lpstr>
      <vt:lpstr>1. Nhắc lại thuật toán</vt:lpstr>
      <vt:lpstr>1. Nhắc lại thuật toán</vt:lpstr>
      <vt:lpstr>2. Ý tưởng triển khai</vt:lpstr>
      <vt:lpstr>2. Ý tưởng triển khai</vt:lpstr>
      <vt:lpstr>2. Ý tưởng triển khai</vt:lpstr>
      <vt:lpstr>2. Ý tưởng triển khai</vt:lpstr>
      <vt:lpstr>2. Ý tưởng triển khai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Sử dụng Scikit-learn</vt:lpstr>
      <vt:lpstr>Sử dụng Scikit-learn</vt:lpstr>
      <vt:lpstr>Sử dụng Scikit-learn</vt:lpstr>
      <vt:lpstr>Sử dụng Scikit-learn</vt:lpstr>
      <vt:lpstr>Sử dụng Scikit-learn</vt:lpstr>
      <vt:lpstr>Chuẩn bị cho buổi tới</vt:lpstr>
      <vt:lpstr>Bản trình bày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Ngo Van Linh</cp:lastModifiedBy>
  <cp:revision>157</cp:revision>
  <dcterms:created xsi:type="dcterms:W3CDTF">2018-07-08T01:14:52Z</dcterms:created>
  <dcterms:modified xsi:type="dcterms:W3CDTF">2022-04-01T13:37:05Z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