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50"/>
  </p:notesMasterIdLst>
  <p:sldIdLst>
    <p:sldId id="256" r:id="rId5"/>
    <p:sldId id="346" r:id="rId6"/>
    <p:sldId id="347" r:id="rId7"/>
    <p:sldId id="348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2" r:id="rId18"/>
    <p:sldId id="365" r:id="rId19"/>
    <p:sldId id="367" r:id="rId20"/>
    <p:sldId id="368" r:id="rId21"/>
    <p:sldId id="369" r:id="rId22"/>
    <p:sldId id="373" r:id="rId23"/>
    <p:sldId id="380" r:id="rId24"/>
    <p:sldId id="374" r:id="rId25"/>
    <p:sldId id="381" r:id="rId26"/>
    <p:sldId id="372" r:id="rId27"/>
    <p:sldId id="375" r:id="rId28"/>
    <p:sldId id="376" r:id="rId29"/>
    <p:sldId id="377" r:id="rId30"/>
    <p:sldId id="378" r:id="rId31"/>
    <p:sldId id="379" r:id="rId32"/>
    <p:sldId id="382" r:id="rId33"/>
    <p:sldId id="383" r:id="rId34"/>
    <p:sldId id="384" r:id="rId35"/>
    <p:sldId id="385" r:id="rId36"/>
    <p:sldId id="386" r:id="rId37"/>
    <p:sldId id="387" r:id="rId38"/>
    <p:sldId id="389" r:id="rId39"/>
    <p:sldId id="388" r:id="rId40"/>
    <p:sldId id="390" r:id="rId41"/>
    <p:sldId id="391" r:id="rId42"/>
    <p:sldId id="392" r:id="rId43"/>
    <p:sldId id="394" r:id="rId44"/>
    <p:sldId id="395" r:id="rId45"/>
    <p:sldId id="393" r:id="rId46"/>
    <p:sldId id="396" r:id="rId47"/>
    <p:sldId id="398" r:id="rId48"/>
    <p:sldId id="39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B98D9-BA7E-4CB1-81AD-02924DCAD1B1}" v="1" dt="2022-03-22T08:15:19.419"/>
    <p1510:client id="{85F86E7F-1575-4E55-AD8F-A4B098806293}" v="8" dt="2022-02-25T19:16:51.331"/>
    <p1510:client id="{C9AD3B06-2F8E-483F-8B29-61D89CE294F3}" v="1" dt="2022-02-25T19:15:15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728B98D9-BA7E-4CB1-81AD-02924DCAD1B1}"/>
    <pc:docChg chg="sldOrd">
      <pc:chgData name="Vu Anh Duc 20200181" userId="S::duc.va200181@sis.hust.edu.vn::0c8b93ef-fb26-45b9-8147-b50cc24637d6" providerId="AD" clId="Web-{728B98D9-BA7E-4CB1-81AD-02924DCAD1B1}" dt="2022-03-22T08:15:19.419" v="0"/>
      <pc:docMkLst>
        <pc:docMk/>
      </pc:docMkLst>
      <pc:sldChg chg="ord">
        <pc:chgData name="Vu Anh Duc 20200181" userId="S::duc.va200181@sis.hust.edu.vn::0c8b93ef-fb26-45b9-8147-b50cc24637d6" providerId="AD" clId="Web-{728B98D9-BA7E-4CB1-81AD-02924DCAD1B1}" dt="2022-03-22T08:15:19.419" v="0"/>
        <pc:sldMkLst>
          <pc:docMk/>
          <pc:sldMk cId="1191755894" sldId="398"/>
        </pc:sldMkLst>
      </pc:sldChg>
    </pc:docChg>
  </pc:docChgLst>
  <pc:docChgLst>
    <pc:chgData name="Nguyen Cong Dat 20200137" userId="S::dat.nc200137@sis.hust.edu.vn::b3c9a1ae-516d-4883-93a4-2f6f73c7253b" providerId="AD" clId="Web-{85F86E7F-1575-4E55-AD8F-A4B098806293}"/>
    <pc:docChg chg="addSld delSld">
      <pc:chgData name="Nguyen Cong Dat 20200137" userId="S::dat.nc200137@sis.hust.edu.vn::b3c9a1ae-516d-4883-93a4-2f6f73c7253b" providerId="AD" clId="Web-{85F86E7F-1575-4E55-AD8F-A4B098806293}" dt="2022-02-25T19:16:49.018" v="1"/>
      <pc:docMkLst>
        <pc:docMk/>
      </pc:docMkLst>
      <pc:sldChg chg="add del">
        <pc:chgData name="Nguyen Cong Dat 20200137" userId="S::dat.nc200137@sis.hust.edu.vn::b3c9a1ae-516d-4883-93a4-2f6f73c7253b" providerId="AD" clId="Web-{85F86E7F-1575-4E55-AD8F-A4B098806293}" dt="2022-02-25T19:16:49.018" v="1"/>
        <pc:sldMkLst>
          <pc:docMk/>
          <pc:sldMk cId="1191755894" sldId="398"/>
        </pc:sldMkLst>
      </pc:sldChg>
    </pc:docChg>
  </pc:docChgLst>
  <pc:docChgLst>
    <pc:chgData name="Nguyen Cong Dat 20200137" userId="S::dat.nc200137@sis.hust.edu.vn::b3c9a1ae-516d-4883-93a4-2f6f73c7253b" providerId="AD" clId="Web-{C9AD3B06-2F8E-483F-8B29-61D89CE294F3}"/>
    <pc:docChg chg="delSld">
      <pc:chgData name="Nguyen Cong Dat 20200137" userId="S::dat.nc200137@sis.hust.edu.vn::b3c9a1ae-516d-4883-93a4-2f6f73c7253b" providerId="AD" clId="Web-{C9AD3B06-2F8E-483F-8B29-61D89CE294F3}" dt="2022-02-25T19:15:15.460" v="0"/>
      <pc:docMkLst>
        <pc:docMk/>
      </pc:docMkLst>
      <pc:sldChg chg="del">
        <pc:chgData name="Nguyen Cong Dat 20200137" userId="S::dat.nc200137@sis.hust.edu.vn::b3c9a1ae-516d-4883-93a4-2f6f73c7253b" providerId="AD" clId="Web-{C9AD3B06-2F8E-483F-8B29-61D89CE294F3}" dt="2022-02-25T19:15:15.460" v="0"/>
        <pc:sldMkLst>
          <pc:docMk/>
          <pc:sldMk cId="3488868181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en-US" baseline="0"/>
              <a:t> = có thể coi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6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cross-entropy trên</a:t>
            </a:r>
            <a:r>
              <a:rPr lang="en-US" baseline="0"/>
              <a:t> 1 điểm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b: [M,]</a:t>
            </a:r>
            <a:r>
              <a:rPr lang="en-US" baseline="0"/>
              <a:t> là 1 vector, mỗi hang của X nhân với 1 cột của W sẽ được cộng với 1 chiều tương ứng trên vector b. Ma trận W có mỗi cột tương ứng là 1 bộ trọng số w</a:t>
            </a:r>
            <a:r>
              <a:rPr lang="en-US" baseline="-25000"/>
              <a:t>i</a:t>
            </a:r>
            <a:r>
              <a:rPr lang="en-US" baseline="0"/>
              <a:t> </a:t>
            </a:r>
          </a:p>
          <a:p>
            <a:r>
              <a:rPr lang="en-US" baseline="0"/>
              <a:t>logits: output chưa được normalize -&gt; đưa vào softmax để normalize về một phân phối xác suất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6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1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ý: Các variables cần được khởi tạo trước khi sử dụng (line 198)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</a:t>
            </a:r>
            <a:r>
              <a:rPr lang="en-US" baseline="0"/>
              <a:t> dụng mini-batch, bởi vì ta không thể feed cùng lúc tất cả dataset -&gt; rất nặng. Hơn nữa, mini-batch SGD có tốc độ hội tụ nhanh hơn so với batch SGD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7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0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9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8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2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4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3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6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8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41" y="5055598"/>
            <a:ext cx="1216160" cy="11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tổng quát:</a:t>
            </a:r>
          </a:p>
          <a:p>
            <a:pPr marL="0" indent="0">
              <a:buNone/>
            </a:pPr>
            <a:r>
              <a:rPr lang="en-US" b="1"/>
              <a:t>	=</a:t>
            </a:r>
            <a:r>
              <a:rPr lang="en-US"/>
              <a:t>&gt; Xem </a:t>
            </a:r>
            <a:r>
              <a:rPr lang="en-US">
                <a:solidFill>
                  <a:srgbClr val="FF0000"/>
                </a:solidFill>
              </a:rPr>
              <a:t>chương 6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Deep learning book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b="1"/>
              <a:t>	https://www.deeplearningbook.org/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hoạt động khi nào:</a:t>
            </a:r>
          </a:p>
          <a:p>
            <a:pPr marL="0" indent="0">
              <a:buNone/>
            </a:pPr>
            <a:r>
              <a:rPr lang="en-US"/>
              <a:t>	&gt; Tồn tại biểu diễn dưới dạng computation graph cho model</a:t>
            </a:r>
          </a:p>
          <a:p>
            <a:pPr marL="0" indent="0">
              <a:buNone/>
            </a:pPr>
            <a:r>
              <a:rPr lang="en-US"/>
              <a:t>	&gt; Tất cả các phép toán trong computation graph phải tồn tại</a:t>
            </a:r>
          </a:p>
          <a:p>
            <a:pPr marL="0" indent="0">
              <a:buNone/>
            </a:pPr>
            <a:r>
              <a:rPr lang="en-US"/>
              <a:t>	đạo hàm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	1. Một số vấn đề cơ bản</a:t>
            </a:r>
          </a:p>
          <a:p>
            <a:pPr marL="0" indent="0">
              <a:buNone/>
            </a:pPr>
            <a:r>
              <a:rPr lang="en-US"/>
              <a:t>	2. Xây dựng mô hình Multi-layer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về bản chất là môi trường hỗ trợ việc xây dựng một computation graph, cung cấp các module có sẵn cho việc thực hiện Back-prop trên đó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là một framework hỗ trợ việc thao tác với các tensor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 shape: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2400"/>
              <a:t>&gt; scalar: shape = None                             &gt; 3-tensor: shape = [M, N, P]</a:t>
            </a:r>
          </a:p>
          <a:p>
            <a:pPr marL="0" indent="0">
              <a:buNone/>
            </a:pPr>
            <a:r>
              <a:rPr lang="en-US" sz="2400"/>
              <a:t>	&gt; vector: shape = [M, ]                                                     ( ~ a list of matrix)</a:t>
            </a:r>
          </a:p>
          <a:p>
            <a:pPr marL="0" indent="0">
              <a:buNone/>
            </a:pPr>
            <a:r>
              <a:rPr lang="en-US" sz="2400"/>
              <a:t>	&gt; matrix: shape = [M, N]                          &gt; n-tensor: [M</a:t>
            </a:r>
            <a:r>
              <a:rPr lang="en-US" sz="2400" baseline="-25000"/>
              <a:t>1</a:t>
            </a:r>
            <a:r>
              <a:rPr lang="en-US" sz="2400"/>
              <a:t>, M</a:t>
            </a:r>
            <a:r>
              <a:rPr lang="en-US" sz="2400" baseline="-25000"/>
              <a:t>2</a:t>
            </a:r>
            <a:r>
              <a:rPr lang="en-US" sz="2400"/>
              <a:t>, …, M</a:t>
            </a:r>
            <a:r>
              <a:rPr lang="en-US" sz="2400" baseline="-25000"/>
              <a:t>n</a:t>
            </a:r>
            <a:r>
              <a:rPr lang="en-US" sz="2400"/>
              <a:t>] </a:t>
            </a:r>
          </a:p>
          <a:p>
            <a:pPr marL="0" indent="0">
              <a:buNone/>
            </a:pPr>
            <a:r>
              <a:rPr lang="en-US" sz="2400"/>
              <a:t>	                                                                                  ( ~ a list of (n-1)-tensors)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3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58840" y="3901440"/>
            <a:ext cx="3048" cy="213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8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loại tensor: về cơ bản có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/>
              <a:t>&gt; constant: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tf.constant(value)</a:t>
            </a:r>
          </a:p>
          <a:p>
            <a:pPr marL="0" indent="0">
              <a:buNone/>
            </a:pPr>
            <a:r>
              <a:rPr lang="en-US"/>
              <a:t>	&gt; placeholder: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tf.placeholder(dtype, shape) </a:t>
            </a:r>
          </a:p>
          <a:p>
            <a:pPr marL="0" indent="0">
              <a:buNone/>
            </a:pPr>
            <a:r>
              <a:rPr lang="en-US"/>
              <a:t>	&gt; variable: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tf.get_variable(name, shape, initializer)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import thư viện và xây dựng computation graph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77" y="2749767"/>
            <a:ext cx="4928676" cy="17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Nếu in thử giá trị của result, ta sẽ chỉ thu được cái “vỏ”</a:t>
            </a:r>
          </a:p>
          <a:p>
            <a:pPr marL="0" indent="0">
              <a:buNone/>
            </a:pPr>
            <a:r>
              <a:rPr lang="en-US"/>
              <a:t>	thay vì “giá trị”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Tensor("Mul:0", shape=(), dtype=int32)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48" y="3410142"/>
            <a:ext cx="2986832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Mở một phiên làm việc và chạy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30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=&gt; Nhận xét: nếu không dung lệnh </a:t>
            </a:r>
            <a:r>
              <a:rPr lang="en-US">
                <a:solidFill>
                  <a:srgbClr val="FF0000"/>
                </a:solidFill>
              </a:rPr>
              <a:t>with</a:t>
            </a:r>
            <a:r>
              <a:rPr lang="en-US">
                <a:solidFill>
                  <a:schemeClr val="tx1"/>
                </a:solidFill>
              </a:rPr>
              <a:t>, ta phải đóng session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một cách thủ công (sess.close())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09162"/>
            <a:ext cx="4772438" cy="84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14" y="2709162"/>
            <a:ext cx="4439104" cy="11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Nhắc lại kiến thức: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144463"/>
            <a:ext cx="7045800" cy="40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Computation graph và Back-Prop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Làm quen với tensorflow</a:t>
            </a:r>
          </a:p>
          <a:p>
            <a:pPr marL="0" indent="0">
              <a:buNone/>
            </a:pPr>
            <a:r>
              <a:rPr lang="en-US"/>
              <a:t>	&gt; Một số vấn đề cơ bản</a:t>
            </a:r>
          </a:p>
          <a:p>
            <a:pPr marL="0" indent="0">
              <a:buNone/>
            </a:pPr>
            <a:r>
              <a:rPr lang="en-US"/>
              <a:t>	&gt; Triển khai Multi-layer Perceptron (MLP)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Hàm lỗi phân lớp: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	=&gt; cross-entropy(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, y)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61" y="2176923"/>
            <a:ext cx="5379007" cy="21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err="1"/>
                  <a:t>Mô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r>
                  <a:rPr lang="en-US"/>
                  <a:t> </a:t>
                </a:r>
                <a:r>
                  <a:rPr lang="en-US" err="1"/>
                  <a:t>hóa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>
                    <a:solidFill>
                      <a:srgbClr val="FF0000"/>
                    </a:solidFill>
                  </a:rPr>
                  <a:t>hidden = x.dot(W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     # X: [1, K] ; W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: [K, M] ; b</a:t>
                </a:r>
                <a:r>
                  <a:rPr lang="en-US" baseline="-25000">
                    <a:solidFill>
                      <a:srgbClr val="FF0000"/>
                    </a:solidFill>
                  </a:rPr>
                  <a:t>1 </a:t>
                </a:r>
                <a:r>
                  <a:rPr lang="en-US">
                    <a:solidFill>
                      <a:srgbClr val="FF0000"/>
                    </a:solidFill>
                  </a:rPr>
                  <a:t>: [M,]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hidden = activation(hidden)                     # [1, M]	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logits = hidden.dot(W</a:t>
                </a:r>
                <a:r>
                  <a:rPr 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en-US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en-US">
                    <a:solidFill>
                      <a:srgbClr val="FF0000"/>
                    </a:solidFill>
                  </a:rPr>
                  <a:t>                       # [1, </a:t>
                </a:r>
                <a:r>
                  <a:rPr lang="en-US" err="1">
                    <a:solidFill>
                      <a:srgbClr val="FF0000"/>
                    </a:solidFill>
                  </a:rPr>
                  <a:t>num_classes</a:t>
                </a:r>
                <a:r>
                  <a:rPr lang="en-US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outputs = </a:t>
                </a:r>
                <a:r>
                  <a:rPr lang="en-US" err="1">
                    <a:solidFill>
                      <a:srgbClr val="FF0000"/>
                    </a:solidFill>
                  </a:rPr>
                  <a:t>softmax</a:t>
                </a:r>
                <a:r>
                  <a:rPr lang="en-US">
                    <a:solidFill>
                      <a:srgbClr val="FF0000"/>
                    </a:solidFill>
                  </a:rPr>
                  <a:t>(logits)                          # [1, </a:t>
                </a:r>
                <a:r>
                  <a:rPr lang="en-US" err="1">
                    <a:solidFill>
                      <a:srgbClr val="FF0000"/>
                    </a:solidFill>
                  </a:rPr>
                  <a:t>num_classes</a:t>
                </a:r>
                <a:r>
                  <a:rPr lang="en-US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loss = cross-entropy(outputs, one-hot(real-label))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predicted-label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(</a:t>
                </a:r>
                <a:r>
                  <a:rPr lang="en-US" err="1">
                    <a:solidFill>
                      <a:srgbClr val="FF0000"/>
                    </a:solidFill>
                  </a:rPr>
                  <a:t>outputs</a:t>
                </a:r>
                <a:r>
                  <a:rPr lang="en-US" baseline="-25000" err="1">
                    <a:solidFill>
                      <a:srgbClr val="FF0000"/>
                    </a:solidFill>
                  </a:rPr>
                  <a:t>i</a:t>
                </a:r>
                <a:r>
                  <a:rPr lang="en-US">
                    <a:solidFill>
                      <a:srgbClr val="FF0000"/>
                    </a:solidFill>
                  </a:rPr>
                  <a:t>)  # [1,]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Hàm softmax: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Hàm activation:</a:t>
            </a:r>
          </a:p>
          <a:p>
            <a:pPr marL="0" indent="0">
              <a:buNone/>
            </a:pPr>
            <a:r>
              <a:rPr lang="en-US"/>
              <a:t>	&gt; sigmoid                                                    &gt; ReLU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2" y="1964957"/>
            <a:ext cx="3488915" cy="756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56" y="3736258"/>
            <a:ext cx="3037617" cy="2365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3824388"/>
            <a:ext cx="3647768" cy="2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bước để xây dựng mô hình trên tensorlfow</a:t>
            </a:r>
          </a:p>
          <a:p>
            <a:pPr marL="0" indent="0">
              <a:buNone/>
            </a:pPr>
            <a:r>
              <a:rPr lang="en-US" sz="3500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B1</a:t>
            </a:r>
            <a:r>
              <a:rPr lang="en-US">
                <a:solidFill>
                  <a:schemeClr val="tx1"/>
                </a:solidFill>
              </a:rPr>
              <a:t>: Xây dựng computation graph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B2</a:t>
            </a:r>
            <a:r>
              <a:rPr lang="en-US">
                <a:solidFill>
                  <a:schemeClr val="tx1"/>
                </a:solidFill>
              </a:rPr>
              <a:t>: Mở một phiên làm việc (session), truyền (feed) dữ liệu 		vào graph và chạy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77" y="2351313"/>
            <a:ext cx="7616381" cy="1622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98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86" y="2299862"/>
            <a:ext cx="6710787" cy="767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75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236128"/>
            <a:ext cx="9364944" cy="328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90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5" y="2275962"/>
            <a:ext cx="8348235" cy="2433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55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58" y="2204071"/>
            <a:ext cx="9437081" cy="208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31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lấy </a:t>
            </a:r>
            <a:r>
              <a:rPr lang="en-US">
                <a:solidFill>
                  <a:srgbClr val="FF0000"/>
                </a:solidFill>
              </a:rPr>
              <a:t>predicted-labels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để tính </a:t>
            </a:r>
            <a:r>
              <a:rPr lang="en-US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71" y="2769295"/>
            <a:ext cx="7205787" cy="120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Khái niệm computation graph:</a:t>
            </a:r>
          </a:p>
          <a:p>
            <a:pPr marL="0" indent="0">
              <a:buNone/>
            </a:pPr>
            <a:r>
              <a:rPr lang="en-US"/>
              <a:t>	&gt; Bao gồm các node và cạnh</a:t>
            </a:r>
          </a:p>
          <a:p>
            <a:pPr marL="0" indent="0">
              <a:buNone/>
            </a:pPr>
            <a:r>
              <a:rPr lang="en-US"/>
              <a:t>	&gt; Mỗi node là 1 biến</a:t>
            </a:r>
          </a:p>
          <a:p>
            <a:pPr marL="0" indent="0">
              <a:buNone/>
            </a:pPr>
            <a:r>
              <a:rPr lang="en-US"/>
              <a:t>	&gt; Mỗi cạnh có hướng từ node x tới node y là một phép toán 	mà từ x sinh ra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5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chọn thuật toán để tối ưu hàm loss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75" y="2618306"/>
            <a:ext cx="8877412" cy="704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78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B1: Xây dựng computation graph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31" y="2247078"/>
            <a:ext cx="7354927" cy="2423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6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09" y="2149928"/>
            <a:ext cx="8784724" cy="398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94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load_dataset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65" y="2877330"/>
            <a:ext cx="7363806" cy="2776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2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class </a:t>
            </a:r>
            <a:r>
              <a:rPr lang="en-US">
                <a:solidFill>
                  <a:srgbClr val="FF0000"/>
                </a:solidFill>
              </a:rPr>
              <a:t>DataReader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40" y="2916337"/>
            <a:ext cx="8088818" cy="977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17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60" y="2102871"/>
            <a:ext cx="7339552" cy="3494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6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919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880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next_batch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38" y="2177388"/>
            <a:ext cx="9486845" cy="336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76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có thể lưu tại bất cứ bước lặp nào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của quá trình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08" y="2794513"/>
            <a:ext cx="6179172" cy="181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 về computation graph: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46091" y="2117558"/>
            <a:ext cx="4385741" cy="4207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13" y="3599757"/>
            <a:ext cx="3261745" cy="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9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0" y="2265383"/>
            <a:ext cx="9982164" cy="274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7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02" y="2867560"/>
            <a:ext cx="8081156" cy="2343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355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sử dụng ngay sau khi khởi tạo variables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91" y="2796616"/>
            <a:ext cx="7539367" cy="1342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9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restore_parameters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16" y="2301648"/>
            <a:ext cx="9956462" cy="2476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33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0" y="2163161"/>
            <a:ext cx="9691980" cy="374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55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32" y="2171590"/>
            <a:ext cx="8350173" cy="307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75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3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DAAFB-A3CA-46D0-8F35-DE7BE3DD9F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90660C-76E7-4B10-9852-E6C8F9504B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F7345-B1DE-4720-9E20-4BEE8335C43B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45</Slides>
  <Notes>41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Retrospect</vt:lpstr>
      <vt:lpstr>Học máy với Python</vt:lpstr>
      <vt:lpstr>Tổng quan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Làm quen với tensorflow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revision>2</cp:revision>
  <dcterms:created xsi:type="dcterms:W3CDTF">2018-07-08T01:14:52Z</dcterms:created>
  <dcterms:modified xsi:type="dcterms:W3CDTF">2022-03-22T08:15:20Z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