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60"/>
  </p:notesMasterIdLst>
  <p:sldIdLst>
    <p:sldId id="256" r:id="rId2"/>
    <p:sldId id="346" r:id="rId3"/>
    <p:sldId id="347" r:id="rId4"/>
    <p:sldId id="348" r:id="rId5"/>
    <p:sldId id="350" r:id="rId6"/>
    <p:sldId id="351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85" r:id="rId24"/>
    <p:sldId id="384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394" r:id="rId48"/>
    <p:sldId id="395" r:id="rId49"/>
    <p:sldId id="396" r:id="rId50"/>
    <p:sldId id="397" r:id="rId51"/>
    <p:sldId id="398" r:id="rId52"/>
    <p:sldId id="399" r:id="rId53"/>
    <p:sldId id="400" r:id="rId54"/>
    <p:sldId id="401" r:id="rId55"/>
    <p:sldId id="402" r:id="rId56"/>
    <p:sldId id="403" r:id="rId57"/>
    <p:sldId id="404" r:id="rId58"/>
    <p:sldId id="310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hngan2017" initials="m" lastIdx="1" clrIdx="0">
    <p:extLst>
      <p:ext uri="{19B8F6BF-5375-455C-9EA6-DF929625EA0E}">
        <p15:presenceInfo xmlns:p15="http://schemas.microsoft.com/office/powerpoint/2012/main" userId="875f19a7d4626b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1B2"/>
    <a:srgbClr val="420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68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92657-F949-4EB0-8214-8326A5CBD4FD}" type="datetimeFigureOut">
              <a:rPr lang="en-US" smtClean="0"/>
              <a:t>20-Jan-22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0525F-52E0-4DF5-8F06-12AA7BDE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Không</a:t>
            </a:r>
            <a:r>
              <a:rPr lang="en-US" baseline="0"/>
              <a:t> thẻ khai báo shape theo kiểu [None, size] vì một số phép toán như unstack trong tensorflow yêu cầu kích thước đã được định trước -&gt; sử dụng batch-size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5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4B7C-78FE-41F8-9ED2-ADBDDA9DE3CA}" type="datetime1">
              <a:rPr lang="en-US" smtClean="0"/>
              <a:t>20-Jan-22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4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26-9B01-4994-8F61-A641C35A28A0}" type="datetime1">
              <a:rPr lang="en-US" smtClean="0"/>
              <a:t>20-Jan-22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1999-8452-4809-B305-4591E7E75DE6}" type="datetime1">
              <a:rPr lang="en-US" smtClean="0"/>
              <a:t>20-Jan-22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7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7CE7-A0F4-4634-BD93-8831D0F1C4FF}" type="datetime1">
              <a:rPr lang="en-US" smtClean="0"/>
              <a:t>20-Jan-22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85E9-0FA5-458D-B085-5514D578EFAD}" type="datetime1">
              <a:rPr lang="en-US" smtClean="0"/>
              <a:t>20-Jan-22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C947-DF96-4C8F-B648-B9795ED65CD9}" type="datetime1">
              <a:rPr lang="en-US" smtClean="0"/>
              <a:t>20-Jan-22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DFB-9622-4FA4-921D-17BD1EABB3ED}" type="datetime1">
              <a:rPr lang="en-US" smtClean="0"/>
              <a:t>20-Jan-22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20A-1D81-4765-A7BF-6289062AC7A3}" type="datetime1">
              <a:rPr lang="en-US" smtClean="0"/>
              <a:t>20-Jan-22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368A-4981-4ABE-874D-CF96C485871E}" type="datetime1">
              <a:rPr lang="en-US" smtClean="0"/>
              <a:t>20-Jan-22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EBA8ED-CF5B-4F08-A4F3-4EF706866F2A}" type="datetime1">
              <a:rPr lang="en-US" smtClean="0"/>
              <a:t>20-Jan-22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21B-BCEE-4D8C-939B-7C7E6783DFBD}" type="datetime1">
              <a:rPr lang="en-US" smtClean="0"/>
              <a:t>20-Jan-22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5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19179"/>
            <a:ext cx="10058400" cy="42499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39791-2184-4B0A-93AF-BA62E49B5D59}" type="datetime1">
              <a:rPr lang="en-US" smtClean="0"/>
              <a:t>20-Jan-22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55311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03576"/>
          </a:xfrm>
        </p:spPr>
        <p:txBody>
          <a:bodyPr/>
          <a:lstStyle/>
          <a:p>
            <a:pPr algn="ctr"/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67723" y="3629375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Session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z="2800" smtClean="0"/>
              <a:t>1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4849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Một cách mô hình hóa hàm f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/>
              <a:t>Long Short-Term Memory (LSTM)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41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Bao gồm các cổng để điều khiển luồng thông tin đi qua qua LSTM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Thông tin được lưu trữ trong </a:t>
                </a:r>
                <a:r>
                  <a:rPr lang="en-US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Memory cell (MC) 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US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LSTM cell gồm 3 cổng: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z="2400"/>
                  <a:t>&gt; </a:t>
                </a:r>
                <a:r>
                  <a:rPr lang="en-US" sz="2400">
                    <a:solidFill>
                      <a:srgbClr val="FF0000"/>
                    </a:solidFill>
                  </a:rPr>
                  <a:t>Forget gate</a:t>
                </a:r>
                <a:r>
                  <a:rPr lang="en-US" sz="2400"/>
                  <a:t>: “quên” thông-tin-trong-MC-từ-timestep-trước, C</a:t>
                </a:r>
                <a:r>
                  <a:rPr lang="en-US" sz="2400" baseline="-25000"/>
                  <a:t>t-1</a:t>
                </a:r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	&gt; </a:t>
                </a:r>
                <a:r>
                  <a:rPr lang="en-US" sz="2400">
                    <a:solidFill>
                      <a:srgbClr val="FF0000"/>
                    </a:solidFill>
                  </a:rPr>
                  <a:t>Input gate</a:t>
                </a:r>
                <a:r>
                  <a:rPr lang="en-US" sz="2400"/>
                  <a:t>: “lưu trữ” vào MC thông-tin-từ-timestep-hiện-tại,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/>
                  <a:t> </a:t>
                </a:r>
              </a:p>
              <a:p>
                <a:pPr marL="0" indent="0">
                  <a:buNone/>
                </a:pPr>
                <a:r>
                  <a:rPr lang="en-US" sz="2400"/>
                  <a:t>	&gt; </a:t>
                </a:r>
                <a:r>
                  <a:rPr lang="en-US" sz="2400">
                    <a:solidFill>
                      <a:srgbClr val="FF0000"/>
                    </a:solidFill>
                  </a:rPr>
                  <a:t>Output gate</a:t>
                </a:r>
                <a:r>
                  <a:rPr lang="en-US" sz="2400"/>
                  <a:t>: “trích xuất” thông tin từ MC để đưa ra h</a:t>
                </a:r>
                <a:r>
                  <a:rPr lang="en-US" sz="2400" baseline="-25000"/>
                  <a:t>t</a:t>
                </a:r>
                <a:endParaRPr lang="en-US" sz="240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4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Forget gate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thông-tin-trong-MC-từ-timestep-trước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“quên”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nhiều hay ít ?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48" y="3306789"/>
            <a:ext cx="9130583" cy="297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0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Forget gate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thông-tin-trong-MC-từ-timestep-trước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“quên”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nhiều hay ít ?</a:t>
            </a:r>
            <a:endParaRPr lang="en-US" sz="24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48" y="3306789"/>
            <a:ext cx="9130583" cy="297602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883948" y="3814916"/>
            <a:ext cx="570271" cy="550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endCxn id="6" idx="7"/>
          </p:cNvCxnSpPr>
          <p:nvPr/>
        </p:nvCxnSpPr>
        <p:spPr>
          <a:xfrm rot="10800000" flipV="1">
            <a:off x="2370705" y="2389239"/>
            <a:ext cx="4462714" cy="1506312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>
            <a:off x="5338916" y="2890684"/>
            <a:ext cx="3569110" cy="1602657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20087" y="3824749"/>
                <a:ext cx="1294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87" y="3824749"/>
                <a:ext cx="1294650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997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Forget gate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thông-tin-trong-MC-từ-timestep-trước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“quên”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nhiều hay ít ?</a:t>
            </a:r>
            <a:endParaRPr lang="en-US" sz="24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48" y="3306789"/>
            <a:ext cx="9130583" cy="297602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883948" y="3814916"/>
            <a:ext cx="570271" cy="550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endCxn id="6" idx="7"/>
          </p:cNvCxnSpPr>
          <p:nvPr/>
        </p:nvCxnSpPr>
        <p:spPr>
          <a:xfrm rot="10800000" flipV="1">
            <a:off x="2370706" y="2379405"/>
            <a:ext cx="4492211" cy="1516145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>
            <a:off x="5338916" y="2910348"/>
            <a:ext cx="3569110" cy="1582994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20088" y="3814916"/>
                <a:ext cx="1294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88" y="3814916"/>
                <a:ext cx="1294650" cy="40011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31742" y="5024147"/>
                <a:ext cx="37244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Thông tin đi qua forget gate: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742" y="5024147"/>
                <a:ext cx="3724481" cy="830997"/>
              </a:xfrm>
              <a:prstGeom prst="rect">
                <a:avLst/>
              </a:prstGeom>
              <a:blipFill>
                <a:blip r:embed="rId4"/>
                <a:stretch>
                  <a:fillRect l="-2455" t="-5882" r="-1800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293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Input gate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 dữ liệu từ timestep hiện tại 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&gt; thông-tin-từ-x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-muốn-cho-vào-MC là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/>
                  <a:t>, </a:t>
                </a:r>
                <a:r>
                  <a:rPr lang="en-US" sz="2400"/>
                  <a:t>lấy bao nhiêu ?</a:t>
                </a:r>
              </a:p>
              <a:p>
                <a:pPr marL="0" indent="0">
                  <a:buNone/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15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16" y="3176038"/>
            <a:ext cx="9482142" cy="307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33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Input gate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 dữ liệu từ timestep hiện tại 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&gt; thông-tin-từ-x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-muốn-cho-vào-MC là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/>
                  <a:t>, </a:t>
                </a:r>
                <a:r>
                  <a:rPr lang="en-US" sz="2400"/>
                  <a:t>lấy bao nhiêu ?</a:t>
                </a:r>
              </a:p>
              <a:p>
                <a:pPr marL="0" indent="0">
                  <a:buNone/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16" y="3176038"/>
            <a:ext cx="9482142" cy="307316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746090" y="4807974"/>
            <a:ext cx="324465" cy="324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endCxn id="10" idx="6"/>
          </p:cNvCxnSpPr>
          <p:nvPr/>
        </p:nvCxnSpPr>
        <p:spPr>
          <a:xfrm rot="10800000" flipV="1">
            <a:off x="4070555" y="3106993"/>
            <a:ext cx="2654710" cy="186321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379405" y="5869094"/>
            <a:ext cx="334297" cy="2957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0"/>
          <p:cNvCxnSpPr>
            <a:endCxn id="17" idx="0"/>
          </p:cNvCxnSpPr>
          <p:nvPr/>
        </p:nvCxnSpPr>
        <p:spPr>
          <a:xfrm rot="5400000">
            <a:off x="2448615" y="2644495"/>
            <a:ext cx="3322539" cy="3126659"/>
          </a:xfrm>
          <a:prstGeom prst="curvedConnector3">
            <a:avLst>
              <a:gd name="adj1" fmla="val 2780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5400000">
            <a:off x="6769510" y="3397045"/>
            <a:ext cx="1288026" cy="70792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573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Input gate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 dữ liệu từ timestep hiện tại 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&gt; thông-tin-từ-x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-muốn-cho-vào-MC là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/>
                  <a:t>, </a:t>
                </a:r>
                <a:r>
                  <a:rPr lang="en-US" sz="2400"/>
                  <a:t>lấy bao nhiêu ?</a:t>
                </a:r>
              </a:p>
              <a:p>
                <a:pPr marL="0" indent="0">
                  <a:buNone/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17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16" y="3176038"/>
            <a:ext cx="9482142" cy="307316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746090" y="4807974"/>
            <a:ext cx="324465" cy="324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endCxn id="10" idx="6"/>
          </p:cNvCxnSpPr>
          <p:nvPr/>
        </p:nvCxnSpPr>
        <p:spPr>
          <a:xfrm rot="10800000" flipV="1">
            <a:off x="4070555" y="3106993"/>
            <a:ext cx="2654710" cy="186321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379405" y="5869094"/>
            <a:ext cx="334297" cy="2957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0"/>
          <p:cNvCxnSpPr>
            <a:endCxn id="17" idx="0"/>
          </p:cNvCxnSpPr>
          <p:nvPr/>
        </p:nvCxnSpPr>
        <p:spPr>
          <a:xfrm rot="5400000">
            <a:off x="2448615" y="2644495"/>
            <a:ext cx="3322539" cy="3126659"/>
          </a:xfrm>
          <a:prstGeom prst="curvedConnector3">
            <a:avLst>
              <a:gd name="adj1" fmla="val 2780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5400000">
            <a:off x="6769510" y="3397045"/>
            <a:ext cx="1288026" cy="70792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872750" y="5348604"/>
                <a:ext cx="3633623" cy="842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Thông tin đi qua input gate: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acc>
                        <m:accPr>
                          <m:chr m:val="̃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i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750" y="5348604"/>
                <a:ext cx="3633623" cy="842603"/>
              </a:xfrm>
              <a:prstGeom prst="rect">
                <a:avLst/>
              </a:prstGeom>
              <a:blipFill>
                <a:blip r:embed="rId4"/>
                <a:stretch>
                  <a:fillRect l="-2517" t="-5755" r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936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Tổng hợp thông tin:</a:t>
                </a:r>
              </a:p>
              <a:p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 </a:t>
                </a: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Thông tin đi qua forget gate: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/>
                  <a:t>     </a:t>
                </a:r>
              </a:p>
              <a:p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&gt; </a:t>
                </a: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Thông tin đi qua input gate: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acc>
                      <m:accPr>
                        <m:chr m:val="̃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80" y="3294023"/>
            <a:ext cx="8970898" cy="29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77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gate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400"/>
              <a:t>“trích xuất” thông tin từ MC, h</a:t>
            </a:r>
            <a:r>
              <a:rPr lang="en-US" sz="2400" baseline="-25000"/>
              <a:t>t</a:t>
            </a:r>
            <a:r>
              <a:rPr lang="en-US" sz="2400"/>
              <a:t> </a:t>
            </a:r>
          </a:p>
          <a:p>
            <a:pPr marL="0" indent="0">
              <a:buNone/>
            </a:pPr>
            <a:r>
              <a:rPr lang="en-US" sz="2400"/>
              <a:t>	&gt; thông tin được trích xuất trước đó, h</a:t>
            </a:r>
            <a:r>
              <a:rPr lang="en-US" sz="2400" baseline="-25000"/>
              <a:t>t-1</a:t>
            </a:r>
            <a:endParaRPr lang="en-US" sz="2400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28" y="3343182"/>
            <a:ext cx="8921701" cy="288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6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Word2vec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Recurrent Neural Networks (RNNs)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Triển khai RNNs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02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gate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400"/>
              <a:t>“trích xuất” thông tin từ MC, h</a:t>
            </a:r>
            <a:r>
              <a:rPr lang="en-US" sz="2400" baseline="-25000"/>
              <a:t>t</a:t>
            </a:r>
            <a:r>
              <a:rPr lang="en-US" sz="2400"/>
              <a:t> </a:t>
            </a:r>
          </a:p>
          <a:p>
            <a:pPr marL="0" indent="0">
              <a:buNone/>
            </a:pPr>
            <a:r>
              <a:rPr lang="en-US" sz="2400"/>
              <a:t>	&gt; thông tin được trích xuất trước đó, h</a:t>
            </a:r>
            <a:r>
              <a:rPr lang="en-US" sz="2400" baseline="-25000"/>
              <a:t>t-1</a:t>
            </a:r>
            <a:endParaRPr lang="en-US" sz="2400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28" y="3343182"/>
            <a:ext cx="8921701" cy="288078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132439" y="3264310"/>
            <a:ext cx="363793" cy="3441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41871" y="5157020"/>
            <a:ext cx="516194" cy="427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endCxn id="5" idx="7"/>
          </p:cNvCxnSpPr>
          <p:nvPr/>
        </p:nvCxnSpPr>
        <p:spPr>
          <a:xfrm rot="5400000">
            <a:off x="5316576" y="2692599"/>
            <a:ext cx="748488" cy="495728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endCxn id="8" idx="7"/>
          </p:cNvCxnSpPr>
          <p:nvPr/>
        </p:nvCxnSpPr>
        <p:spPr>
          <a:xfrm rot="10800000" flipV="1">
            <a:off x="2382471" y="2930012"/>
            <a:ext cx="4224807" cy="228964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60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Nhận xét: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Memory cell có tác dụng là vật chứa thông tin nội bộ (C</a:t>
            </a:r>
            <a:r>
              <a:rPr lang="en-US" sz="24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được tích lũy qua các timesteps cho tới thời điểm t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Output gate đưa ra h</a:t>
            </a:r>
            <a:r>
              <a:rPr lang="en-US" sz="24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điều khiển việc trích xuất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thông tin từ Memory cell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46" y="3053509"/>
            <a:ext cx="3214742" cy="6237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46" y="4661949"/>
            <a:ext cx="2692306" cy="4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41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Nhận xét: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Memory cell có tác dụng là vật chứa thông tin nội bộ (C</a:t>
            </a:r>
            <a:r>
              <a:rPr lang="en-US" sz="24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được tích lũy qua các timesteps cho tới thời điểm t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Output gate đưa ra h</a:t>
            </a:r>
            <a:r>
              <a:rPr lang="en-US" sz="24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điều khiển việc trích xuất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thông tin từ Memory cell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C và h là 2 vector có cùng kích thước -&gt; LSTM cell size (lstm size)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46" y="3053509"/>
            <a:ext cx="3214742" cy="6237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46" y="4661949"/>
            <a:ext cx="2692306" cy="4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74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7422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 sử dụng LSTM: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 cần có trạng thái khởi đầu h</a:t>
            </a:r>
            <a:r>
              <a:rPr lang="en-US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(0)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baseline="30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trong LSTM, memory cell cũng cần có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trạng thái khởi C</a:t>
            </a:r>
            <a:r>
              <a:rPr lang="en-US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(0)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212" y="2286966"/>
            <a:ext cx="5942491" cy="158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57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4374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 sử dụng LSTM: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việc input đi qua LSTM giống như một vòng lặp: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 Cần giới hạn giá trị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max_timestep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64442" y="2723536"/>
            <a:ext cx="552407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init_state = {c, h }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outputs = []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for timestep in range(</a:t>
            </a:r>
            <a:r>
              <a:rPr lang="en-US" sz="2400">
                <a:solidFill>
                  <a:srgbClr val="FF0000"/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max_timestep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):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	new_c, new_h = </a:t>
            </a:r>
            <a:r>
              <a:rPr lang="en-US" sz="2400">
                <a:solidFill>
                  <a:srgbClr val="FF0000"/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LSTM(c, h)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	outputs.append( (new_c, new_h) )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	</a:t>
            </a:r>
            <a:r>
              <a:rPr lang="en-US" sz="2400">
                <a:solidFill>
                  <a:srgbClr val="FF0000"/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c, h = new_c, new_h</a:t>
            </a:r>
          </a:p>
        </p:txBody>
      </p:sp>
    </p:spTree>
    <p:extLst>
      <p:ext uri="{BB962C8B-B14F-4D97-AF65-F5344CB8AC3E}">
        <p14:creationId xmlns:p14="http://schemas.microsoft.com/office/powerpoint/2010/main" val="62825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Xem thêm tại: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 http://colah.github.io/posts/2015-08-Understanding-LSTMs/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 http://www.bioinf.jku.at/publications/older/2604.pdf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15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Triển khai 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Nội dung chính: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Kiến trúc mạng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Triển khai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23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Triển khai 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Kiến trúc mạng: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8670" y="2959510"/>
            <a:ext cx="1464270" cy="15338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Word</a:t>
            </a:r>
          </a:p>
          <a:p>
            <a:pPr algn="ctr"/>
            <a:r>
              <a:rPr lang="en-US" sz="2000"/>
              <a:t>Embedding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6969" y="2959510"/>
            <a:ext cx="748972" cy="1533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LSTM</a:t>
            </a:r>
          </a:p>
        </p:txBody>
      </p:sp>
      <p:sp>
        <p:nvSpPr>
          <p:cNvPr id="7" name="Rectangle 6"/>
          <p:cNvSpPr/>
          <p:nvPr/>
        </p:nvSpPr>
        <p:spPr>
          <a:xfrm>
            <a:off x="7907422" y="3538723"/>
            <a:ext cx="1115364" cy="32446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softmax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46652" y="2923682"/>
            <a:ext cx="4908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</a:t>
            </a:r>
            <a:r>
              <a:rPr lang="en-US" sz="2400" baseline="-25000"/>
              <a:t>1</a:t>
            </a:r>
            <a:endParaRPr lang="en-US" sz="2400"/>
          </a:p>
          <a:p>
            <a:r>
              <a:rPr lang="en-US" sz="2400"/>
              <a:t>x</a:t>
            </a:r>
            <a:r>
              <a:rPr lang="en-US" sz="2400" baseline="-25000"/>
              <a:t>2</a:t>
            </a:r>
            <a:r>
              <a:rPr lang="en-US" sz="2400"/>
              <a:t> </a:t>
            </a:r>
          </a:p>
          <a:p>
            <a:r>
              <a:rPr lang="en-US" sz="2400"/>
              <a:t>… </a:t>
            </a:r>
          </a:p>
          <a:p>
            <a:r>
              <a:rPr lang="en-US" sz="2400"/>
              <a:t>x</a:t>
            </a:r>
            <a:r>
              <a:rPr lang="en-US" sz="2400" baseline="-25000"/>
              <a:t>n</a:t>
            </a:r>
            <a:endParaRPr lang="en-US" sz="24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58440" y="3172460"/>
            <a:ext cx="250230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58440" y="3538723"/>
            <a:ext cx="250230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58440" y="4269144"/>
            <a:ext cx="250230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72940" y="3172460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72940" y="3538723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72940" y="4269144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86588" y="3653586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 …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11428" y="3046096"/>
            <a:ext cx="577603" cy="2527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h1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11428" y="3430946"/>
            <a:ext cx="577603" cy="2527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h2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15321" y="4178649"/>
            <a:ext cx="577603" cy="2527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hn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615941" y="3172460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15941" y="3538723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15941" y="4269144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29589" y="3653586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 …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889892" y="3574592"/>
            <a:ext cx="595996" cy="2527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average</a:t>
            </a:r>
          </a:p>
        </p:txBody>
      </p:sp>
      <p:cxnSp>
        <p:nvCxnSpPr>
          <p:cNvPr id="35" name="Straight Arrow Connector 34"/>
          <p:cNvCxnSpPr>
            <a:stCxn id="21" idx="3"/>
            <a:endCxn id="33" idx="1"/>
          </p:cNvCxnSpPr>
          <p:nvPr/>
        </p:nvCxnSpPr>
        <p:spPr>
          <a:xfrm>
            <a:off x="6589031" y="3172460"/>
            <a:ext cx="300861" cy="52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3"/>
            <a:endCxn id="33" idx="1"/>
          </p:cNvCxnSpPr>
          <p:nvPr/>
        </p:nvCxnSpPr>
        <p:spPr>
          <a:xfrm>
            <a:off x="6589031" y="3557310"/>
            <a:ext cx="300861" cy="14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3"/>
            <a:endCxn id="33" idx="1"/>
          </p:cNvCxnSpPr>
          <p:nvPr/>
        </p:nvCxnSpPr>
        <p:spPr>
          <a:xfrm flipV="1">
            <a:off x="6592924" y="3700956"/>
            <a:ext cx="296968" cy="60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3"/>
            <a:endCxn id="7" idx="1"/>
          </p:cNvCxnSpPr>
          <p:nvPr/>
        </p:nvCxnSpPr>
        <p:spPr>
          <a:xfrm>
            <a:off x="7485888" y="3700956"/>
            <a:ext cx="421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3"/>
          </p:cNvCxnSpPr>
          <p:nvPr/>
        </p:nvCxnSpPr>
        <p:spPr>
          <a:xfrm>
            <a:off x="9022786" y="3700956"/>
            <a:ext cx="401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971988" y="353872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 =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38387" y="3515086"/>
            <a:ext cx="124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Predicted Y</a:t>
            </a:r>
          </a:p>
        </p:txBody>
      </p:sp>
    </p:spTree>
    <p:extLst>
      <p:ext uri="{BB962C8B-B14F-4D97-AF65-F5344CB8AC3E}">
        <p14:creationId xmlns:p14="http://schemas.microsoft.com/office/powerpoint/2010/main" val="30237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Triển khai 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Triển khai: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1. Xử lý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2. Xây dựng mô hình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78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Quy trình: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Xây dựng từ điển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Encode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9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Xét câu sau:</a:t>
            </a:r>
          </a:p>
          <a:p>
            <a:pPr marL="0" indent="0">
              <a:buNone/>
            </a:pPr>
            <a:r>
              <a:rPr lang="en-US"/>
              <a:t>	“It is a heavy rain today, </a:t>
            </a:r>
            <a:r>
              <a:rPr lang="en-US">
                <a:solidFill>
                  <a:srgbClr val="00B050"/>
                </a:solidFill>
              </a:rPr>
              <a:t>that makes </a:t>
            </a:r>
            <a:r>
              <a:rPr lang="en-US">
                <a:solidFill>
                  <a:srgbClr val="FF0000"/>
                </a:solidFill>
              </a:rPr>
              <a:t>people</a:t>
            </a:r>
            <a:r>
              <a:rPr lang="en-US"/>
              <a:t> </a:t>
            </a:r>
            <a:r>
              <a:rPr lang="en-US">
                <a:solidFill>
                  <a:srgbClr val="00B050"/>
                </a:solidFill>
              </a:rPr>
              <a:t>prefer staying </a:t>
            </a:r>
            <a:r>
              <a:rPr lang="en-US"/>
              <a:t>at 		home over going out.”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people</a:t>
            </a:r>
            <a:r>
              <a:rPr lang="en-US"/>
              <a:t> được gọi là </a:t>
            </a:r>
            <a:r>
              <a:rPr lang="en-US" b="1"/>
              <a:t>center word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{</a:t>
            </a:r>
            <a:r>
              <a:rPr lang="en-US">
                <a:solidFill>
                  <a:srgbClr val="00B050"/>
                </a:solidFill>
              </a:rPr>
              <a:t>that, makes, prefer, staying</a:t>
            </a:r>
            <a:r>
              <a:rPr lang="en-US"/>
              <a:t>} được gọi là </a:t>
            </a:r>
            <a:r>
              <a:rPr lang="en-US" b="1"/>
              <a:t>context words </a:t>
            </a:r>
            <a:r>
              <a:rPr lang="en-US"/>
              <a:t>của </a:t>
            </a:r>
            <a:r>
              <a:rPr lang="en-US">
                <a:solidFill>
                  <a:srgbClr val="FF0000"/>
                </a:solidFill>
              </a:rPr>
              <a:t>people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Một cặp (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center word, context words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) được gọi là một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skip-gram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88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Quét qua toàn bộ văn bản và thu thập các từ xuất hiện trong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tập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Loại bỏ đi những từ ít xuất hiện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97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và thu thập dữ liệu từ files: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15" y="2136319"/>
            <a:ext cx="9100336" cy="3215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4754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và thu thập dữ liệu từ files: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33" y="2232087"/>
            <a:ext cx="9329266" cy="25298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861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và thu thập dữ liệu từ files: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183" y="2402554"/>
            <a:ext cx="8428593" cy="25079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1685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…: hàm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collect_data_from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53" y="2163593"/>
            <a:ext cx="8864218" cy="32623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4236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…: hàm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collect_data_from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line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Lưu ý: chỉ xây dựng từ điển từ train data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09" y="2264397"/>
            <a:ext cx="6269742" cy="2761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9981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Đánh ID cho các từ trong từ điển: 2, 3, 4, …., V + 2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(V là kích thước từ điển)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Dành riêng 2 ID đặc biệt cho: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* unknown word: từ không xuất hiện trong từ điển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* padding word: từ “rỗng” được thêm vào mỗi văn bản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Mỗi văn bản được mã hóa bằng cách nhận biết sự có mặt của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các từ và thay thế tương ứng bởi các ID của chúng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64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6" y="2266956"/>
            <a:ext cx="11313877" cy="32882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9638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 line </a:t>
            </a:r>
            <a:r>
              <a:rPr lang="en-US">
                <a:solidFill>
                  <a:srgbClr val="FF0000"/>
                </a:solidFill>
              </a:rPr>
              <a:t>104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Lấy thông tin từ các văn bản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ví dụ chọn MAX_SENTENCE_LENGTH = 500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Lưu ý: không lowercase, không loại bỏ stopwords, … như khi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tính tf-idf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40" y="2802773"/>
            <a:ext cx="6418989" cy="1051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6182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Thay thế các từ bằng ID của nó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10" y="2672863"/>
            <a:ext cx="10899377" cy="2774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293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Để thu được biểu diễn word2vec của từ, có 2 mô hình: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1. Skip-Gram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2. </a:t>
            </a:r>
            <a:r>
              <a:rPr lang="en-US"/>
              <a:t>CBOW (Continuous Bag-of-Word Model)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163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Thêm các từ “rỗng” padding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028" y="2889050"/>
            <a:ext cx="6840581" cy="9356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1487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Ghi dữ liệu đã encoded ra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12" y="2810394"/>
            <a:ext cx="10346636" cy="9750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5793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Ghi dữ liệu đã encoded ra file: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20news-train-encoded.txt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43" y="2743247"/>
            <a:ext cx="9253043" cy="2300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095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Xây dựng computation graph qua </a:t>
            </a:r>
            <a:r>
              <a:rPr lang="en-US">
                <a:solidFill>
                  <a:srgbClr val="FF0000"/>
                </a:solidFill>
              </a:rPr>
              <a:t>class RNN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Mở một phiên làm việc (session), truyền dữ liệu (thông qua 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DataReader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và chạy mô hình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69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80" y="2104337"/>
            <a:ext cx="6459417" cy="4001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90965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init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27" y="2119289"/>
            <a:ext cx="10174653" cy="384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238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build_graph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906" y="2152550"/>
            <a:ext cx="8175148" cy="37738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8630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build_graph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094" y="2154965"/>
            <a:ext cx="7348772" cy="39909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66264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embedding_layer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09" y="2356299"/>
            <a:ext cx="11665981" cy="3385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20450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LSTM_layer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93" y="2308497"/>
            <a:ext cx="9358043" cy="3256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06245" y="6334570"/>
            <a:ext cx="8470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BasicLSTMCell: https://github.com/tensorflow/tensorflow/blob/r1.9/tensorflow/python/ops/rnn_cell_impl.py</a:t>
            </a:r>
          </a:p>
          <a:p>
            <a:r>
              <a:rPr lang="en-US" sz="1400" i="1">
                <a:solidFill>
                  <a:schemeClr val="bg1"/>
                </a:solidFill>
              </a:rPr>
              <a:t>[2] static_rnn : https://github.com/tensorflow/tensorflow/blob/r1.9/tensorflow/python/ops/rnn.py</a:t>
            </a:r>
          </a:p>
        </p:txBody>
      </p:sp>
    </p:spTree>
    <p:extLst>
      <p:ext uri="{BB962C8B-B14F-4D97-AF65-F5344CB8AC3E}">
        <p14:creationId xmlns:p14="http://schemas.microsoft.com/office/powerpoint/2010/main" val="186111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Skip-Gram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Sử dụng </a:t>
            </a:r>
            <a:r>
              <a:rPr lang="en-US" b="1"/>
              <a:t>center word </a:t>
            </a:r>
            <a:r>
              <a:rPr lang="en-US"/>
              <a:t>làm </a:t>
            </a:r>
            <a:r>
              <a:rPr lang="en-US">
                <a:solidFill>
                  <a:srgbClr val="FF0000"/>
                </a:solidFill>
              </a:rPr>
              <a:t>input</a:t>
            </a:r>
            <a:r>
              <a:rPr lang="en-US"/>
              <a:t> và </a:t>
            </a:r>
            <a:r>
              <a:rPr lang="en-US" b="1"/>
              <a:t>context words </a:t>
            </a:r>
            <a:r>
              <a:rPr lang="en-US"/>
              <a:t>làm </a:t>
            </a:r>
            <a:r>
              <a:rPr lang="en-US">
                <a:solidFill>
                  <a:srgbClr val="00B050"/>
                </a:solidFill>
              </a:rPr>
              <a:t>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56075" y="3720532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people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9620" y="3390175"/>
            <a:ext cx="1354640" cy="1014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926825" y="272946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6926825" y="339017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makes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26825" y="405089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prefer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26825" y="471160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staying</a:t>
            </a:r>
          </a:p>
        </p:txBody>
      </p: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4062320" y="3897513"/>
            <a:ext cx="51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 flipV="1">
            <a:off x="5934260" y="2906441"/>
            <a:ext cx="992565" cy="99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5934260" y="3567156"/>
            <a:ext cx="992565" cy="33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>
            <a:off x="5934260" y="3897513"/>
            <a:ext cx="992565" cy="33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1" idx="1"/>
          </p:cNvCxnSpPr>
          <p:nvPr/>
        </p:nvCxnSpPr>
        <p:spPr>
          <a:xfrm>
            <a:off x="5934260" y="3897513"/>
            <a:ext cx="992565" cy="9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75213" y="2138769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3962" y="2138769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56075" y="211585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42456079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LSTM_layer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174" y="2152033"/>
            <a:ext cx="7220620" cy="3374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50526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LSTM_layer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8" y="2524196"/>
            <a:ext cx="11052506" cy="1851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94395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trainer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36" y="2384542"/>
            <a:ext cx="9547647" cy="7814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24842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Xây dựng computation graph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Lưu ý: giá trị LSTM size và Batch size cần được chọn qua 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449" y="2179634"/>
            <a:ext cx="7368062" cy="30669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90935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Mở một phiên làm việc, đọc, truyện dữ liệu và chạy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889" y="2270766"/>
            <a:ext cx="8081181" cy="3205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76011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Mở một phiên làm việc, đọc, truyện dữ liệu và chạy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50" y="2160506"/>
            <a:ext cx="11736216" cy="36306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749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Khi hết một epoch -&gt; đánh giá trên test data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8" y="2099167"/>
            <a:ext cx="11876549" cy="38395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42659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Mở rộng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Tìm hiểu them về Bidirectional RNNs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Các biến thể của LSTM như: LSTM with peephole connection,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Gated Recurrent Unit (GRU), 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Các chiến lược tối ưu khác: learning rate decay, gradient clipping,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Adadelta, …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650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53989" y="2847704"/>
            <a:ext cx="4057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886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CBOW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Sử dụng </a:t>
            </a:r>
            <a:r>
              <a:rPr lang="en-US" b="1"/>
              <a:t>context words </a:t>
            </a:r>
            <a:r>
              <a:rPr lang="en-US"/>
              <a:t>làm </a:t>
            </a:r>
            <a:r>
              <a:rPr lang="en-US">
                <a:solidFill>
                  <a:srgbClr val="FF0000"/>
                </a:solidFill>
              </a:rPr>
              <a:t>input</a:t>
            </a:r>
            <a:r>
              <a:rPr lang="en-US"/>
              <a:t> và </a:t>
            </a:r>
            <a:r>
              <a:rPr lang="en-US" b="1"/>
              <a:t>center word </a:t>
            </a:r>
            <a:r>
              <a:rPr lang="en-US"/>
              <a:t>làm </a:t>
            </a:r>
            <a:r>
              <a:rPr lang="en-US">
                <a:solidFill>
                  <a:srgbClr val="00B050"/>
                </a:solidFill>
              </a:rPr>
              <a:t>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19092" y="3682272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people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339035" y="3446034"/>
            <a:ext cx="1354640" cy="1014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4955" y="285138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1914955" y="351209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makes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14955" y="417281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prefer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14955" y="483352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staying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686299" y="2962299"/>
            <a:ext cx="992565" cy="99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686299" y="3623014"/>
            <a:ext cx="992565" cy="33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86299" y="3953371"/>
            <a:ext cx="992565" cy="33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86299" y="3953371"/>
            <a:ext cx="992565" cy="9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49687" y="2319254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42125" y="2314394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78080" y="232751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</a:t>
            </a:r>
          </a:p>
        </p:txBody>
      </p:sp>
      <p:cxnSp>
        <p:nvCxnSpPr>
          <p:cNvPr id="14" name="Straight Arrow Connector 13"/>
          <p:cNvCxnSpPr>
            <a:stCxn id="8" idx="3"/>
            <a:endCxn id="7" idx="1"/>
          </p:cNvCxnSpPr>
          <p:nvPr/>
        </p:nvCxnSpPr>
        <p:spPr>
          <a:xfrm>
            <a:off x="2721200" y="3028361"/>
            <a:ext cx="617835" cy="92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7" idx="1"/>
          </p:cNvCxnSpPr>
          <p:nvPr/>
        </p:nvCxnSpPr>
        <p:spPr>
          <a:xfrm>
            <a:off x="2721200" y="3689076"/>
            <a:ext cx="617835" cy="26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7" idx="1"/>
          </p:cNvCxnSpPr>
          <p:nvPr/>
        </p:nvCxnSpPr>
        <p:spPr>
          <a:xfrm flipV="1">
            <a:off x="2721200" y="3953372"/>
            <a:ext cx="617835" cy="39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7" idx="1"/>
          </p:cNvCxnSpPr>
          <p:nvPr/>
        </p:nvCxnSpPr>
        <p:spPr>
          <a:xfrm flipV="1">
            <a:off x="2721200" y="3953372"/>
            <a:ext cx="617835" cy="10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678864" y="2785319"/>
            <a:ext cx="806245" cy="36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78864" y="3435200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78864" y="4095915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78864" y="4756630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72131" y="2319254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average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7660" y="3682272"/>
            <a:ext cx="806245" cy="36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cxnSp>
        <p:nvCxnSpPr>
          <p:cNvPr id="34" name="Straight Arrow Connector 33"/>
          <p:cNvCxnSpPr>
            <a:stCxn id="27" idx="3"/>
            <a:endCxn id="32" idx="1"/>
          </p:cNvCxnSpPr>
          <p:nvPr/>
        </p:nvCxnSpPr>
        <p:spPr>
          <a:xfrm>
            <a:off x="6485109" y="2967716"/>
            <a:ext cx="542551" cy="89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32" idx="1"/>
          </p:cNvCxnSpPr>
          <p:nvPr/>
        </p:nvCxnSpPr>
        <p:spPr>
          <a:xfrm>
            <a:off x="6485109" y="3612181"/>
            <a:ext cx="542551" cy="252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3"/>
            <a:endCxn id="32" idx="1"/>
          </p:cNvCxnSpPr>
          <p:nvPr/>
        </p:nvCxnSpPr>
        <p:spPr>
          <a:xfrm flipV="1">
            <a:off x="6485109" y="3864669"/>
            <a:ext cx="542551" cy="40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3"/>
            <a:endCxn id="32" idx="1"/>
          </p:cNvCxnSpPr>
          <p:nvPr/>
        </p:nvCxnSpPr>
        <p:spPr>
          <a:xfrm flipV="1">
            <a:off x="6485109" y="3864669"/>
            <a:ext cx="542551" cy="106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3"/>
            <a:endCxn id="6" idx="1"/>
          </p:cNvCxnSpPr>
          <p:nvPr/>
        </p:nvCxnSpPr>
        <p:spPr>
          <a:xfrm flipV="1">
            <a:off x="7833905" y="3859253"/>
            <a:ext cx="985187" cy="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77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Sau khi huấn luyện, thu được ma trận </a:t>
            </a:r>
            <a:r>
              <a:rPr lang="en-US">
                <a:solidFill>
                  <a:srgbClr val="FF0000"/>
                </a:solidFill>
              </a:rPr>
              <a:t>Word Embedding</a:t>
            </a:r>
            <a:r>
              <a:rPr lang="en-US"/>
              <a:t>, mỗi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Hàng là một vector biểu diễn cho một từ.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Lưu ý: ma trận Word Embedding cũng thay đổi khi training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Word Embedding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thường là tầng đầu tiên trong rất nhiều mô hình Deeplearning hiện nay.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Xem chi tiết tại: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[1] https://papers.nips.cc/paper/5021-distributed-representations-of-words-and-phrases-and-their-compositionality.pdf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[2] https://arxiv.org/pdf/1411.2738.pdf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Chuyên dùng cho dữ liệu dạng chuỗi.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Ví dụ: “</a:t>
            </a:r>
            <a:r>
              <a:rPr lang="en-US"/>
              <a:t>It is a heavy rain today”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x1: “it” , x2: “is”, x3: “a”, x4: “heavy”, x5: “rain”, x6: “today”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Chuỗi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x1 -&gt; x2 -&gt; x3 -&gt; x4 -&gt; x5 -&gt; x6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Mỗi phần tử của chuỗi nằm ở một bước thời gian (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time step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) khác nhau và có quan hệ về mặt thứ tự với nhau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Mô hình hóa quan hệ thứ tự giữa các phần tử trong chuỗi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=&gt; Recurrent Neural Networks ra đời.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Cấu trúc chung của RNNs: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465098" y="2352988"/>
            <a:ext cx="3322763" cy="64207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767" y="3264718"/>
            <a:ext cx="7430872" cy="197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69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F118E21B99204C91D146C561430925" ma:contentTypeVersion="4" ma:contentTypeDescription="Create a new document." ma:contentTypeScope="" ma:versionID="55b6a0e5318d4e37682ee6a89c351aad">
  <xsd:schema xmlns:xsd="http://www.w3.org/2001/XMLSchema" xmlns:xs="http://www.w3.org/2001/XMLSchema" xmlns:p="http://schemas.microsoft.com/office/2006/metadata/properties" xmlns:ns2="9e24faa2-8f4a-48de-ad6a-0e527f10a801" targetNamespace="http://schemas.microsoft.com/office/2006/metadata/properties" ma:root="true" ma:fieldsID="a8a6bde89e908da18980281cf9736dca" ns2:_="">
    <xsd:import namespace="9e24faa2-8f4a-48de-ad6a-0e527f10a8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4faa2-8f4a-48de-ad6a-0e527f10a8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466799-5EB1-4236-A266-1F8CB25DFD51}"/>
</file>

<file path=customXml/itemProps2.xml><?xml version="1.0" encoding="utf-8"?>
<ds:datastoreItem xmlns:ds="http://schemas.openxmlformats.org/officeDocument/2006/customXml" ds:itemID="{1A3BBB8C-434C-4843-B542-A13ACFBB4367}"/>
</file>

<file path=customXml/itemProps3.xml><?xml version="1.0" encoding="utf-8"?>
<ds:datastoreItem xmlns:ds="http://schemas.openxmlformats.org/officeDocument/2006/customXml" ds:itemID="{110B0118-B678-4D7C-BBEF-F5401600F952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2278</TotalTime>
  <Words>2006</Words>
  <Application>Microsoft Office PowerPoint</Application>
  <PresentationFormat>Widescreen</PresentationFormat>
  <Paragraphs>348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Bell MT</vt:lpstr>
      <vt:lpstr>Calibri</vt:lpstr>
      <vt:lpstr>Calibri Light</vt:lpstr>
      <vt:lpstr>Cambria Math</vt:lpstr>
      <vt:lpstr>Symbol</vt:lpstr>
      <vt:lpstr>Wingdings</vt:lpstr>
      <vt:lpstr>Retrospect</vt:lpstr>
      <vt:lpstr>Học máy với Python</vt:lpstr>
      <vt:lpstr>Tổng quan</vt:lpstr>
      <vt:lpstr>Word2vec</vt:lpstr>
      <vt:lpstr>Word2vec</vt:lpstr>
      <vt:lpstr>1. Skip-Gram</vt:lpstr>
      <vt:lpstr>2. CBOW</vt:lpstr>
      <vt:lpstr>Word2vec</vt:lpstr>
      <vt:lpstr>Recurrent Neural Networks</vt:lpstr>
      <vt:lpstr>Recurrent Neural Networks</vt:lpstr>
      <vt:lpstr>Recurrent Neural Networks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Triển khai RNNs</vt:lpstr>
      <vt:lpstr>Triển khai RNNs</vt:lpstr>
      <vt:lpstr>Triển khai RNNs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Mở rộng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máy với Python</dc:title>
  <dc:creator>minhngan2017</dc:creator>
  <cp:lastModifiedBy>Ngo Van Linh</cp:lastModifiedBy>
  <cp:revision>322</cp:revision>
  <dcterms:created xsi:type="dcterms:W3CDTF">2018-07-08T01:14:52Z</dcterms:created>
  <dcterms:modified xsi:type="dcterms:W3CDTF">2022-01-20T00:55:49Z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0x01010068F118E21B99204C91D146C561430925</vt:lpwstr>
  </property>
</Properties>
</file>