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042cd87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042cd87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42cd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042cd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b9ebb2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b9ebb2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042cd87e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042cd87e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042cd87e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042cd87e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4a1eda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34a1eda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042cd8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4042cd8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4a1eda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4a1eda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042cd8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042cd8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lt1"/>
                </a:solidFill>
              </a:rPr>
              <a:t>detect currently un-addressed spots (e.g. primary sale payout address on NFT marketplaces, secret voting in DAOs)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lt1"/>
                </a:solidFill>
              </a:rPr>
              <a:t>create an open archive of curricula and reports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b28fb5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b28fb5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042cd87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042cd87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42cd87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042cd87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042cd87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042cd87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042cd87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042cd87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42cd87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4042cd87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jp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s.azleg.gov/BillStatus/BillOverview/69425" TargetMode="External"/><Relationship Id="rId4" Type="http://schemas.openxmlformats.org/officeDocument/2006/relationships/hyperlink" Target="https://parlament.mt/media/94210/bill-45-malta-digital-innovation-authority-bill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awsociety.org.uk/news/stories/cryptoassets-dlt-and-smart-contracts-ukjt-consultation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23298"/>
            <a:ext cx="8520600" cy="16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 CODE LAW?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ASK A LAWYER!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949" y="3836000"/>
            <a:ext cx="448111" cy="79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067" y="155263"/>
            <a:ext cx="1006790" cy="100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31105" l="0" r="0" t="30330"/>
          <a:stretch/>
        </p:blipFill>
        <p:spPr>
          <a:xfrm>
            <a:off x="1665389" y="262350"/>
            <a:ext cx="205527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09500" y="849700"/>
            <a:ext cx="4505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00FF"/>
                </a:solidFill>
              </a:rPr>
              <a:t>ORGANIZATIONS AND ROLES</a:t>
            </a:r>
            <a:endParaRPr i="1"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How do Smart Contracts re-shape my DApp’s range of action?</a:t>
            </a:r>
            <a:r>
              <a:rPr i="1" lang="it" sz="1600">
                <a:solidFill>
                  <a:srgbClr val="FFFFFF"/>
                </a:solidFill>
              </a:rPr>
              <a:t> Do I want to use standards?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are the Roles and Limitations?</a:t>
            </a:r>
            <a:endParaRPr i="1" sz="16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i="1" lang="it" sz="1200">
                <a:solidFill>
                  <a:srgbClr val="FFFFFF"/>
                </a:solidFill>
              </a:rPr>
              <a:t>Contract Owner</a:t>
            </a:r>
            <a:endParaRPr i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i="1" lang="it" sz="1200">
                <a:solidFill>
                  <a:srgbClr val="FFFFFF"/>
                </a:solidFill>
              </a:rPr>
              <a:t>Modifiers/Require functions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Promises and contract flexibility:</a:t>
            </a:r>
            <a:endParaRPr i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Where should I implement </a:t>
            </a:r>
            <a:br>
              <a:rPr i="1" lang="it" sz="1600">
                <a:solidFill>
                  <a:srgbClr val="FFFFFF"/>
                </a:solidFill>
              </a:rPr>
            </a:br>
            <a:r>
              <a:rPr i="1" lang="it" sz="1600">
                <a:solidFill>
                  <a:srgbClr val="FFFFFF"/>
                </a:solidFill>
              </a:rPr>
              <a:t>upgradability (Proxy contracts)?</a:t>
            </a:r>
            <a:endParaRPr i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it" sz="1600">
                <a:solidFill>
                  <a:srgbClr val="FFFFFF"/>
                </a:solidFill>
              </a:rPr>
            </a:br>
            <a:r>
              <a:rPr i="1" lang="it" sz="1600">
                <a:solidFill>
                  <a:srgbClr val="FFFFFF"/>
                </a:solidFill>
              </a:rPr>
              <a:t>What is the consensus mechanism of my upgradable contracts?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088207" y="972750"/>
            <a:ext cx="2777100" cy="24015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3351575" y="2558649"/>
            <a:ext cx="12204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DATA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351600" y="1351350"/>
            <a:ext cx="2440800" cy="2440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4572026" y="2558650"/>
            <a:ext cx="12204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OWN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571975" y="1351350"/>
            <a:ext cx="12204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TOKEN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3351575" y="1351350"/>
            <a:ext cx="12204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ID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88825" y="549875"/>
            <a:ext cx="304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Custodian or non custodian?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KYC or anonymous</a:t>
            </a:r>
            <a:r>
              <a:rPr i="1" lang="it" sz="1600">
                <a:solidFill>
                  <a:srgbClr val="FFFFFF"/>
                </a:solidFill>
              </a:rPr>
              <a:t>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AML compliance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Terrorism Financing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44400" y="2751300"/>
            <a:ext cx="2513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data goes public?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Immutability vs Right to Be Forgotten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On-chain vs Off-chain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Controllers/Processors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6123700" y="191125"/>
            <a:ext cx="251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does it represent? </a:t>
            </a:r>
            <a:r>
              <a:rPr i="1" lang="it" sz="1200">
                <a:solidFill>
                  <a:srgbClr val="FFFFFF"/>
                </a:solidFill>
              </a:rPr>
              <a:t>(utility, payment, security)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is the token’s life cycle?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041775" y="2751300"/>
            <a:ext cx="3147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Who owns what?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Are smart contracts enough to cover all the rights and obligations involved?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IP Rights, Stakers, Referrals, Warranties, etc.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102100" y="1138950"/>
            <a:ext cx="2862600" cy="28656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283900" y="2571750"/>
            <a:ext cx="2818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4533400" y="191125"/>
            <a:ext cx="0" cy="86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 rot="10800000">
            <a:off x="4533400" y="4084475"/>
            <a:ext cx="0" cy="86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6123700" y="2571750"/>
            <a:ext cx="2818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8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00"/>
                </a:solidFill>
              </a:rPr>
              <a:t>TOKEN FOCUS: </a:t>
            </a:r>
            <a:r>
              <a:rPr i="1" lang="it" sz="2750">
                <a:solidFill>
                  <a:schemeClr val="lt1"/>
                </a:solidFill>
              </a:rPr>
              <a:t>Security or not Security?</a:t>
            </a:r>
            <a:endParaRPr i="1" sz="2750">
              <a:solidFill>
                <a:srgbClr val="FFFF00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275" y="333297"/>
            <a:ext cx="1772280" cy="14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5047650" y="2087525"/>
            <a:ext cx="35889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it" sz="1400">
                <a:solidFill>
                  <a:schemeClr val="accent6"/>
                </a:solidFill>
              </a:rPr>
              <a:t>EU</a:t>
            </a:r>
            <a:endParaRPr b="1"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EU laws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it" sz="1400">
                <a:solidFill>
                  <a:schemeClr val="lt1"/>
                </a:solidFill>
              </a:rPr>
              <a:t>Directive 2014/65/EU (</a:t>
            </a:r>
            <a:r>
              <a:rPr b="1" lang="it" sz="1400">
                <a:solidFill>
                  <a:schemeClr val="lt1"/>
                </a:solidFill>
              </a:rPr>
              <a:t>MIFID II</a:t>
            </a:r>
            <a:r>
              <a:rPr lang="it" sz="1400">
                <a:solidFill>
                  <a:schemeClr val="lt1"/>
                </a:solidFill>
              </a:rPr>
              <a:t>)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it" sz="1400">
                <a:solidFill>
                  <a:schemeClr val="lt1"/>
                </a:solidFill>
              </a:rPr>
              <a:t>Regulation (EU) 600/2014 (</a:t>
            </a:r>
            <a:r>
              <a:rPr b="1" lang="it" sz="1400">
                <a:solidFill>
                  <a:schemeClr val="lt1"/>
                </a:solidFill>
              </a:rPr>
              <a:t>MIFIR</a:t>
            </a:r>
            <a:r>
              <a:rPr lang="it" sz="1400">
                <a:solidFill>
                  <a:schemeClr val="lt1"/>
                </a:solidFill>
              </a:rPr>
              <a:t>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Member states’ laws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813575"/>
            <a:ext cx="40557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it" sz="1400">
                <a:solidFill>
                  <a:schemeClr val="accent6"/>
                </a:solidFill>
              </a:rPr>
              <a:t>USA</a:t>
            </a:r>
            <a:endParaRPr b="1"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Federal laws and a federal regulator (SEC)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>
                <a:solidFill>
                  <a:schemeClr val="lt1"/>
                </a:solidFill>
              </a:rPr>
              <a:t>1933 Securities Act “Securities Act”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>
                <a:solidFill>
                  <a:schemeClr val="lt1"/>
                </a:solidFill>
              </a:rPr>
              <a:t>1934 Securities and Exchange Act “Exchange Act”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>
                <a:solidFill>
                  <a:schemeClr val="lt1"/>
                </a:solidFill>
              </a:rPr>
              <a:t>1940 Investment Advisers Act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>
                <a:solidFill>
                  <a:schemeClr val="lt1"/>
                </a:solidFill>
              </a:rPr>
              <a:t>1956 Uniform Securities Act “USA”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it" sz="1200">
                <a:solidFill>
                  <a:schemeClr val="lt1"/>
                </a:solidFill>
              </a:rPr>
              <a:t>1998 Regulation ATS “Reg ATS”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States laws and </a:t>
            </a:r>
            <a:r>
              <a:rPr lang="it" sz="1400">
                <a:solidFill>
                  <a:schemeClr val="lt1"/>
                </a:solidFill>
              </a:rPr>
              <a:t>regulators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400">
                <a:solidFill>
                  <a:schemeClr val="lt1"/>
                </a:solidFill>
              </a:rPr>
              <a:t>Self-regulatory organizations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lt1"/>
                </a:solidFill>
              </a:rPr>
              <a:t>Howey Test</a:t>
            </a:r>
            <a:r>
              <a:rPr lang="it" sz="1400">
                <a:solidFill>
                  <a:schemeClr val="lt1"/>
                </a:solidFill>
              </a:rPr>
              <a:t>, a transaction is an investment contract if:</a:t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arenR"/>
            </a:pPr>
            <a:r>
              <a:rPr lang="it" sz="1200">
                <a:solidFill>
                  <a:schemeClr val="lt1"/>
                </a:solidFill>
              </a:rPr>
              <a:t>it is an investment of money;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arenR"/>
            </a:pPr>
            <a:r>
              <a:rPr lang="it" sz="1200">
                <a:solidFill>
                  <a:schemeClr val="lt1"/>
                </a:solidFill>
              </a:rPr>
              <a:t>there is an expectation of profits from the investment;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arenR"/>
            </a:pPr>
            <a:r>
              <a:rPr lang="it" sz="1200">
                <a:solidFill>
                  <a:schemeClr val="lt1"/>
                </a:solidFill>
              </a:rPr>
              <a:t>the investment of money is in a common enterprise;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arenR"/>
            </a:pPr>
            <a:r>
              <a:rPr lang="it" sz="1200">
                <a:solidFill>
                  <a:schemeClr val="lt1"/>
                </a:solidFill>
              </a:rPr>
              <a:t>any profit comes from the efforts of a promoter or third party.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3380950" y="731575"/>
            <a:ext cx="5344451" cy="345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4690900" y="2313475"/>
            <a:ext cx="357600" cy="3672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4655498" y="2809100"/>
            <a:ext cx="190500" cy="195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065400" y="2571761"/>
            <a:ext cx="190500" cy="195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957925" y="2117886"/>
            <a:ext cx="190500" cy="195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357650" y="731575"/>
            <a:ext cx="316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Do I need a corporate structure or not ? </a:t>
            </a:r>
            <a:br>
              <a:rPr i="1" lang="it" sz="1600">
                <a:solidFill>
                  <a:srgbClr val="FFFFFF"/>
                </a:solidFill>
              </a:rPr>
            </a:br>
            <a:r>
              <a:rPr lang="it" sz="1200">
                <a:solidFill>
                  <a:srgbClr val="FFFFFF"/>
                </a:solidFill>
              </a:rPr>
              <a:t>(</a:t>
            </a:r>
            <a:r>
              <a:rPr lang="it" sz="1200">
                <a:solidFill>
                  <a:schemeClr val="lt1"/>
                </a:solidFill>
              </a:rPr>
              <a:t>foundations, limited liability company, unincorporated organization)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 sz="1200">
                <a:solidFill>
                  <a:schemeClr val="lt1"/>
                </a:solidFill>
              </a:rPr>
            </a:br>
            <a:r>
              <a:rPr lang="it" sz="1600">
                <a:solidFill>
                  <a:schemeClr val="lt1"/>
                </a:solidFill>
              </a:rPr>
              <a:t>What jurisdiction does my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model and my token analysis head towards?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</a:rPr>
              <a:t>(Malta, Lithuania, Estonia Switzerland, Gibraltar, Liechtenstein, Singapore, Taiwan, Delaware, Wyoming, Arizona etc.)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chemeClr val="lt1"/>
                </a:solidFill>
              </a:rPr>
              <a:t>How can I access that blockchain friendly jurisdiction?</a:t>
            </a:r>
            <a:endParaRPr sz="1600"/>
          </a:p>
        </p:txBody>
      </p:sp>
      <p:sp>
        <p:nvSpPr>
          <p:cNvPr id="168" name="Google Shape;168;p25"/>
          <p:cNvSpPr/>
          <p:nvPr/>
        </p:nvSpPr>
        <p:spPr>
          <a:xfrm>
            <a:off x="7426725" y="2809100"/>
            <a:ext cx="357600" cy="3672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141725" y="2276838"/>
            <a:ext cx="357600" cy="3672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5957925" y="2344811"/>
            <a:ext cx="190500" cy="195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5729325" y="2497211"/>
            <a:ext cx="190500" cy="195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Decentralization:</a:t>
            </a:r>
            <a:endParaRPr baseline="30000" sz="1355">
              <a:solidFill>
                <a:srgbClr val="FFFFFF"/>
              </a:solidFill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An opportunity to innovate law, not to break it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963" y="1983000"/>
            <a:ext cx="7318075" cy="17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441850" y="22854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00">
                <a:solidFill>
                  <a:srgbClr val="FFFFFF"/>
                </a:solidFill>
              </a:rPr>
              <a:t>Q&amp;A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-35924" l="0" r="0" t="0"/>
          <a:stretch/>
        </p:blipFill>
        <p:spPr>
          <a:xfrm>
            <a:off x="709156" y="3234975"/>
            <a:ext cx="895174" cy="121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50" y="2396425"/>
            <a:ext cx="2598300" cy="6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709150" y="1286750"/>
            <a:ext cx="412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LUIGI CANTISANI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https://it.linkedin.com/in/luigicantisani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607350" y="1286750"/>
            <a:ext cx="389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MATTEO TAMBUSSI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@matlepunk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@eth4byrmx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matlemad.medium.com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4" name="Google Shape;194;p28"/>
          <p:cNvCxnSpPr/>
          <p:nvPr/>
        </p:nvCxnSpPr>
        <p:spPr>
          <a:xfrm rot="10800000">
            <a:off x="4999900" y="1285950"/>
            <a:ext cx="0" cy="257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000" y="2012086"/>
            <a:ext cx="396228" cy="3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3086" y="2670875"/>
            <a:ext cx="54610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665400" y="2290575"/>
            <a:ext cx="68358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</a:t>
            </a:r>
            <a:r>
              <a:rPr lang="it">
                <a:solidFill>
                  <a:srgbClr val="FFFFFF"/>
                </a:solidFill>
              </a:rPr>
              <a:t>utreach pilot program || EF’s Remix Team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4-6 hrs long </a:t>
            </a:r>
            <a:r>
              <a:rPr lang="it">
                <a:solidFill>
                  <a:srgbClr val="FFFFFF"/>
                </a:solidFill>
              </a:rPr>
              <a:t>online</a:t>
            </a:r>
            <a:r>
              <a:rPr lang="it">
                <a:solidFill>
                  <a:srgbClr val="FFFFFF"/>
                </a:solidFill>
              </a:rPr>
              <a:t> workshops || 2-3 days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classes of same professionals, colleagues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IF follow-up demand, THEN community project mentoring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Devshops4Impact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31105" l="0" r="0" t="30330"/>
          <a:stretch/>
        </p:blipFill>
        <p:spPr>
          <a:xfrm>
            <a:off x="1665389" y="971925"/>
            <a:ext cx="205527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43150" y="1121700"/>
            <a:ext cx="5293800" cy="32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“from WEB1 to WEB3” || vertical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DAO/DFO demos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Remix IDE, Solidity, Dumb Contracts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Ecosystem’s blind spots || mass adoption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EthEducators || shared educational repo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50" y="1864213"/>
            <a:ext cx="1789926" cy="134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525" y="961587"/>
            <a:ext cx="1507725" cy="9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5662" y="3206650"/>
            <a:ext cx="857825" cy="8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225" y="2122399"/>
            <a:ext cx="1648326" cy="5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1175" y="2925950"/>
            <a:ext cx="857825" cy="8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5873" y="917238"/>
            <a:ext cx="768275" cy="9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9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68850" y="82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</a:rPr>
              <a:t>Workshop Objectives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54550" y="1571925"/>
            <a:ext cx="85206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Providing a self-assessment strategy to get the best out of a legal team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it" sz="1800">
                <a:solidFill>
                  <a:srgbClr val="FFFFFF"/>
                </a:solidFill>
              </a:rPr>
              <a:t>Decision trees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it" sz="1800">
                <a:solidFill>
                  <a:srgbClr val="FFFFFF"/>
                </a:solidFill>
              </a:rPr>
              <a:t>Token Life-cycles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it" sz="1800">
                <a:solidFill>
                  <a:schemeClr val="lt1"/>
                </a:solidFill>
              </a:rPr>
              <a:t>Legal Frameworks &amp; Jurisdictions</a:t>
            </a:r>
            <a:br>
              <a:rPr lang="it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FFFF"/>
                </a:solidFill>
              </a:rPr>
              <a:t>Q&amp;A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Code as Law</a:t>
            </a:r>
            <a:r>
              <a:rPr baseline="30000" lang="it" sz="1355">
                <a:solidFill>
                  <a:srgbClr val="FFFFFF"/>
                </a:solidFill>
              </a:rPr>
              <a:t>(1)</a:t>
            </a:r>
            <a:endParaRPr baseline="30000" sz="1355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Both can influence users’ behaviors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“</a:t>
            </a:r>
            <a:r>
              <a:rPr i="1" lang="it">
                <a:solidFill>
                  <a:srgbClr val="FFFFFF"/>
                </a:solidFill>
              </a:rPr>
              <a:t>The answer to the machine is the machine</a:t>
            </a:r>
            <a:r>
              <a:rPr lang="it">
                <a:solidFill>
                  <a:srgbClr val="FFFFFF"/>
                </a:solidFill>
              </a:rPr>
              <a:t>”</a:t>
            </a:r>
            <a:r>
              <a:rPr baseline="30000" lang="it" sz="1200">
                <a:solidFill>
                  <a:srgbClr val="FFFFFF"/>
                </a:solidFill>
              </a:rPr>
              <a:t>(2)</a:t>
            </a:r>
            <a:endParaRPr baseline="30000" sz="12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it">
                <a:solidFill>
                  <a:srgbClr val="FFFFFF"/>
                </a:solidFill>
              </a:rPr>
              <a:t>Legal and contractual provisions can be transposed as deterministic code-based rules 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C</a:t>
            </a:r>
            <a:r>
              <a:rPr lang="it">
                <a:solidFill>
                  <a:srgbClr val="FFFFFF"/>
                </a:solidFill>
              </a:rPr>
              <a:t>ode can reduce the uncertainty around the interpretation of rules </a:t>
            </a: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and automate obligations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t">
                <a:solidFill>
                  <a:srgbClr val="FFFFFF"/>
                </a:solidFill>
              </a:rPr>
              <a:t>Laws and regulations are periodically amended </a:t>
            </a: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to provide legal recognition to new technologies and encourage their use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arenBoth"/>
            </a:pPr>
            <a:r>
              <a:rPr lang="it" sz="1000">
                <a:solidFill>
                  <a:srgbClr val="FFFFFF"/>
                </a:solidFill>
              </a:rPr>
              <a:t>P. De Filippi, A. Wright, </a:t>
            </a:r>
            <a:r>
              <a:rPr i="1" lang="it" sz="1000">
                <a:solidFill>
                  <a:srgbClr val="FFFFFF"/>
                </a:solidFill>
              </a:rPr>
              <a:t>Blockchain and the Law: The Rule of Code</a:t>
            </a:r>
            <a:endParaRPr i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arenBoth"/>
            </a:pPr>
            <a:r>
              <a:rPr lang="it" sz="1000">
                <a:solidFill>
                  <a:srgbClr val="FFFFFF"/>
                </a:solidFill>
              </a:rPr>
              <a:t>Charles Clerk, </a:t>
            </a:r>
            <a:r>
              <a:rPr i="1" lang="it" sz="1000">
                <a:solidFill>
                  <a:srgbClr val="FFFFFF"/>
                </a:solidFill>
              </a:rPr>
              <a:t>The Answer to the Machine is the Machine</a:t>
            </a:r>
            <a:r>
              <a:rPr lang="it" sz="1000">
                <a:solidFill>
                  <a:srgbClr val="FFFFFF"/>
                </a:solidFill>
              </a:rPr>
              <a:t>, in </a:t>
            </a:r>
            <a:r>
              <a:rPr i="1" lang="it" sz="1000">
                <a:solidFill>
                  <a:srgbClr val="FFFFFF"/>
                </a:solidFill>
              </a:rPr>
              <a:t>The Future of Copyright in a Digital Environment: Proceedings of the Royal Academy Colloquium</a:t>
            </a:r>
            <a:endParaRPr i="1" sz="100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400">
                <a:solidFill>
                  <a:schemeClr val="lt1"/>
                </a:solidFill>
              </a:rPr>
              <a:t>ARIZONA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it" sz="1400">
                <a:solidFill>
                  <a:schemeClr val="lt1"/>
                </a:solidFill>
              </a:rPr>
              <a:t>“Smart contracts” means an event-driven program, with state, that runs on a distributed, decentralized, shared and replicated ledger and that can take custody over and instruct transfer of assets on that ledger</a:t>
            </a:r>
            <a:endParaRPr i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i="1" lang="it" sz="1400">
                <a:solidFill>
                  <a:schemeClr val="lt1"/>
                </a:solidFill>
              </a:rPr>
              <a:t>A contract relating to a transaction may not be denied legal effect, validity or enforceability solely because that contract contains smart contract term</a:t>
            </a:r>
            <a:endParaRPr b="1" i="1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" sz="1400">
                <a:solidFill>
                  <a:schemeClr val="lt1"/>
                </a:solidFill>
              </a:rPr>
              <a:t>Source: </a:t>
            </a:r>
            <a:r>
              <a:rPr lang="it" sz="14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House Bill 2417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400">
                <a:solidFill>
                  <a:schemeClr val="lt1"/>
                </a:solidFill>
              </a:rPr>
              <a:t>MALTA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400">
                <a:solidFill>
                  <a:schemeClr val="lt1"/>
                </a:solidFill>
              </a:rPr>
              <a:t>“Smart contract” means a form of innovative technology arrangement consisting of: </a:t>
            </a:r>
            <a:endParaRPr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400">
                <a:solidFill>
                  <a:schemeClr val="lt1"/>
                </a:solidFill>
              </a:rPr>
              <a:t>(a) a computer protocol; and, or </a:t>
            </a:r>
            <a:endParaRPr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400">
                <a:solidFill>
                  <a:schemeClr val="lt1"/>
                </a:solidFill>
              </a:rPr>
              <a:t>(b) an agreement concluded wholly or partly in an electronic form which is </a:t>
            </a:r>
            <a:r>
              <a:rPr b="1" i="1" lang="it" sz="1400">
                <a:solidFill>
                  <a:schemeClr val="lt1"/>
                </a:solidFill>
              </a:rPr>
              <a:t>automatable and enforceable by execution of computer code, although some parts may require human input and control and which may be also enforceable by ordinary legal methods or by a mixture of both.</a:t>
            </a:r>
            <a:endParaRPr b="1"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lt1"/>
                </a:solidFill>
              </a:rPr>
              <a:t>Source: </a:t>
            </a:r>
            <a:r>
              <a:rPr lang="it" sz="1400">
                <a:solidFill>
                  <a:srgbClr val="0077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Bill 45 MDIA Act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Smart Contracts as Legal Contracts</a:t>
            </a:r>
            <a:endParaRPr baseline="30000" sz="1355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it" sz="1600">
                <a:solidFill>
                  <a:schemeClr val="lt1"/>
                </a:solidFill>
              </a:rPr>
              <a:t>Smart contracts may be legal contracts themselves if they meet the requirements established by a given jurisdiction</a:t>
            </a:r>
            <a:br>
              <a:rPr lang="it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it" sz="1600">
                <a:solidFill>
                  <a:schemeClr val="lt1"/>
                </a:solidFill>
              </a:rPr>
              <a:t>Legal Contract + Smart Contract = </a:t>
            </a:r>
            <a:r>
              <a:rPr b="1" lang="it" sz="1600">
                <a:solidFill>
                  <a:schemeClr val="lt1"/>
                </a:solidFill>
              </a:rPr>
              <a:t>Smart Legal Contract</a:t>
            </a:r>
            <a:endParaRPr b="1"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it" sz="1600">
                <a:solidFill>
                  <a:schemeClr val="lt1"/>
                </a:solidFill>
              </a:rPr>
              <a:t>The “</a:t>
            </a:r>
            <a:r>
              <a:rPr b="1" lang="it" sz="1600">
                <a:solidFill>
                  <a:schemeClr val="lt1"/>
                </a:solidFill>
              </a:rPr>
              <a:t>Ricardian contract</a:t>
            </a:r>
            <a:r>
              <a:rPr lang="it" sz="1600">
                <a:solidFill>
                  <a:schemeClr val="lt1"/>
                </a:solidFill>
              </a:rPr>
              <a:t>” model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b="1" lang="it" sz="1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UK Jurisdiction Taskforce, Consultation Paper May 2019</a:t>
            </a:r>
            <a:r>
              <a:rPr lang="it" sz="1400">
                <a:solidFill>
                  <a:schemeClr val="lt1"/>
                </a:solidFill>
              </a:rPr>
              <a:t>: “A</a:t>
            </a:r>
            <a:r>
              <a:rPr i="1" lang="it" sz="1400">
                <a:solidFill>
                  <a:schemeClr val="lt1"/>
                </a:solidFill>
              </a:rPr>
              <a:t> smart contract may or may not have legal ramifications as it is merely computer code, whereas a “</a:t>
            </a:r>
            <a:r>
              <a:rPr b="1" i="1" lang="it" sz="1400">
                <a:solidFill>
                  <a:schemeClr val="lt1"/>
                </a:solidFill>
              </a:rPr>
              <a:t>smart legal contract</a:t>
            </a:r>
            <a:r>
              <a:rPr i="1" lang="it" sz="1400">
                <a:solidFill>
                  <a:schemeClr val="lt1"/>
                </a:solidFill>
              </a:rPr>
              <a:t>” refers to a </a:t>
            </a:r>
            <a:r>
              <a:rPr b="1" i="1" lang="it" sz="1400">
                <a:solidFill>
                  <a:schemeClr val="lt1"/>
                </a:solidFill>
              </a:rPr>
              <a:t>smart contract that either is, or is part of, a binding legal contract</a:t>
            </a:r>
            <a:r>
              <a:rPr i="1" lang="it" sz="1400">
                <a:solidFill>
                  <a:schemeClr val="lt1"/>
                </a:solidFill>
              </a:rPr>
              <a:t>.</a:t>
            </a:r>
            <a:r>
              <a:rPr lang="it" sz="1400">
                <a:solidFill>
                  <a:schemeClr val="lt1"/>
                </a:solidFill>
              </a:rPr>
              <a:t>”</a:t>
            </a:r>
            <a:br>
              <a:rPr lang="it" sz="1400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it" sz="1600">
                <a:solidFill>
                  <a:srgbClr val="FFFFFF"/>
                </a:solidFill>
              </a:rPr>
              <a:t>Explore the LEXON Plugin on Remix IDE or at lexon.tech</a:t>
            </a:r>
            <a:br>
              <a:rPr lang="it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it" sz="1600">
                <a:solidFill>
                  <a:srgbClr val="FFFFFF"/>
                </a:solidFill>
              </a:rPr>
              <a:t>Add legal provisions in code comments /** @legal </a:t>
            </a:r>
            <a:br>
              <a:rPr lang="it" sz="1600">
                <a:solidFill>
                  <a:srgbClr val="FFFFFF"/>
                </a:solidFill>
              </a:rPr>
            </a:br>
            <a:r>
              <a:rPr lang="it" sz="1600">
                <a:solidFill>
                  <a:srgbClr val="FFFFFF"/>
                </a:solidFill>
              </a:rPr>
              <a:t>(already in Natspec?)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809500" y="3799350"/>
            <a:ext cx="42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00"/>
                </a:solidFill>
              </a:rPr>
              <a:t>CONSTRAINTS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4877700" y="972750"/>
            <a:ext cx="3198000" cy="3198000"/>
          </a:xfrm>
          <a:prstGeom prst="ellipse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088207" y="972750"/>
            <a:ext cx="2777100" cy="24015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823450" y="2067750"/>
            <a:ext cx="1306500" cy="1306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809500" y="2344450"/>
            <a:ext cx="38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00FF"/>
                </a:solidFill>
              </a:rPr>
              <a:t>BUILDING AND ROLES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809500" y="889550"/>
            <a:ext cx="38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00FFFF"/>
                </a:solidFill>
              </a:rPr>
              <a:t>INTENTION</a:t>
            </a:r>
            <a:endParaRPr i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4877700" y="972750"/>
            <a:ext cx="3198000" cy="3198000"/>
          </a:xfrm>
          <a:prstGeom prst="ellipse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rgbClr val="FFFFFF">
                <a:alpha val="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31105" l="0" r="74917" t="30330"/>
          <a:stretch/>
        </p:blipFill>
        <p:spPr>
          <a:xfrm>
            <a:off x="0" y="-1"/>
            <a:ext cx="357640" cy="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09500" y="889550"/>
            <a:ext cx="3762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00FFFF"/>
                </a:solidFill>
              </a:rPr>
              <a:t>INTENTION</a:t>
            </a:r>
            <a:endParaRPr i="1"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is my project about?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e.g. NFTs as collaterals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action does my DApp enable?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e.g. P2P trading of digital ownership certificates</a:t>
            </a:r>
            <a:r>
              <a:rPr i="1" lang="it">
                <a:solidFill>
                  <a:srgbClr val="FFFFFF"/>
                </a:solidFill>
              </a:rPr>
              <a:t> 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600">
                <a:solidFill>
                  <a:srgbClr val="FFFFFF"/>
                </a:solidFill>
              </a:rPr>
              <a:t>What behavior does it incentivize?</a:t>
            </a:r>
            <a:endParaRPr i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FFFF"/>
                </a:solidFill>
              </a:rPr>
              <a:t>e.g. people issuing certificates over digital or physical items they don’t have ownership or copyright on.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