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50B478-DA39-4E0B-A258-39BA1D3BF868}">
  <a:tblStyle styleId="{FC50B478-DA39-4E0B-A258-39BA1D3BF8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d4a8d72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d4a8d72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c8e9be4f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c8e9be4f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NODES ARE COPIES OF THE BLOCKCHAIN RUNNING ON COMPUTERS AROUND THE WORLD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a041b8d5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ca041b8d5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82ce23d8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d82ce23d8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300">
                <a:solidFill>
                  <a:schemeClr val="dk1"/>
                </a:solidFill>
              </a:rPr>
              <a:t>ema feed: 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300">
                <a:solidFill>
                  <a:schemeClr val="dk1"/>
                </a:solidFill>
              </a:rPr>
              <a:t>bank statement is p2p, blockchain can be person to contract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-"/>
            </a:pPr>
            <a:r>
              <a:rPr lang="it" sz="2300">
                <a:solidFill>
                  <a:schemeClr val="dk1"/>
                </a:solidFill>
              </a:rPr>
              <a:t>how this is implied with certification?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-"/>
            </a:pPr>
            <a:r>
              <a:rPr lang="it" sz="2300">
                <a:solidFill>
                  <a:schemeClr val="dk1"/>
                </a:solidFill>
              </a:rPr>
              <a:t>show etherescan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300">
                <a:solidFill>
                  <a:schemeClr val="dk1"/>
                </a:solidFill>
              </a:rPr>
              <a:t>Bank Statement is A leger or spreadsheet where: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it" sz="2300">
                <a:solidFill>
                  <a:schemeClr val="dk1"/>
                </a:solidFill>
              </a:rPr>
              <a:t>you can’t alter a row to give yourself more cash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it" sz="2300">
                <a:solidFill>
                  <a:schemeClr val="dk1"/>
                </a:solidFill>
              </a:rPr>
              <a:t>organized by date/time 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it" sz="2300">
                <a:solidFill>
                  <a:schemeClr val="dk1"/>
                </a:solidFill>
              </a:rPr>
              <a:t>the dates organized by month 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it" sz="2300">
                <a:solidFill>
                  <a:schemeClr val="dk1"/>
                </a:solidFill>
              </a:rPr>
              <a:t>private to the bank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300">
                <a:solidFill>
                  <a:schemeClr val="dk1"/>
                </a:solidFill>
              </a:rPr>
              <a:t>BC is A leger or spreadsheet where: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it" sz="2300">
                <a:solidFill>
                  <a:schemeClr val="dk1"/>
                </a:solidFill>
              </a:rPr>
              <a:t>you can’t alter a row to give yourself more cash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it" sz="2300">
                <a:solidFill>
                  <a:schemeClr val="dk1"/>
                </a:solidFill>
              </a:rPr>
              <a:t>organized by transaction number 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it" sz="2300">
                <a:solidFill>
                  <a:schemeClr val="dk1"/>
                </a:solidFill>
              </a:rPr>
              <a:t>the txns organized by blocks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it" sz="2300">
                <a:solidFill>
                  <a:schemeClr val="dk1"/>
                </a:solidFill>
              </a:rPr>
              <a:t>public to everyone (but anonymous) → how do NGOs </a:t>
            </a:r>
            <a:r>
              <a:rPr lang="it" sz="2300">
                <a:solidFill>
                  <a:schemeClr val="dk1"/>
                </a:solidFill>
              </a:rPr>
              <a:t>guarantee</a:t>
            </a:r>
            <a:r>
              <a:rPr lang="it" sz="2300">
                <a:solidFill>
                  <a:schemeClr val="dk1"/>
                </a:solidFill>
              </a:rPr>
              <a:t> donors’ privacy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e6cb831a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de6cb831a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d50c40f4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d50c40f4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300">
                <a:solidFill>
                  <a:schemeClr val="dk1"/>
                </a:solidFill>
              </a:rPr>
              <a:t>ema feed: 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300">
                <a:solidFill>
                  <a:schemeClr val="dk1"/>
                </a:solidFill>
              </a:rPr>
              <a:t>bank statement is p2p, blockchain can be person to contract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-"/>
            </a:pPr>
            <a:r>
              <a:rPr lang="it" sz="2300">
                <a:solidFill>
                  <a:schemeClr val="dk1"/>
                </a:solidFill>
              </a:rPr>
              <a:t>how this is implied with certification?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-"/>
            </a:pPr>
            <a:r>
              <a:rPr lang="it" sz="2300">
                <a:solidFill>
                  <a:schemeClr val="dk1"/>
                </a:solidFill>
              </a:rPr>
              <a:t>show etherescan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300">
                <a:solidFill>
                  <a:schemeClr val="dk1"/>
                </a:solidFill>
              </a:rPr>
              <a:t>A leger or spreadsheet where: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it" sz="2300">
                <a:solidFill>
                  <a:schemeClr val="dk1"/>
                </a:solidFill>
              </a:rPr>
              <a:t>you can’t alter a row to give yourself more cash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it" sz="2300">
                <a:solidFill>
                  <a:schemeClr val="dk1"/>
                </a:solidFill>
              </a:rPr>
              <a:t>organized by date/time 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it" sz="2300">
                <a:solidFill>
                  <a:schemeClr val="dk1"/>
                </a:solidFill>
              </a:rPr>
              <a:t>the dates organized by month 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it" sz="2300">
                <a:solidFill>
                  <a:schemeClr val="dk1"/>
                </a:solidFill>
              </a:rPr>
              <a:t>private to the bank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300">
                <a:solidFill>
                  <a:schemeClr val="dk1"/>
                </a:solidFill>
              </a:rPr>
              <a:t>A leger or spreadsheet where: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it" sz="2300">
                <a:solidFill>
                  <a:schemeClr val="dk1"/>
                </a:solidFill>
              </a:rPr>
              <a:t>you can’t alter a row to give yourself more cash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it" sz="2300">
                <a:solidFill>
                  <a:schemeClr val="dk1"/>
                </a:solidFill>
              </a:rPr>
              <a:t>organized by transaction number 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it" sz="2300">
                <a:solidFill>
                  <a:schemeClr val="dk1"/>
                </a:solidFill>
              </a:rPr>
              <a:t>the txns organized by blocks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it" sz="2300">
                <a:solidFill>
                  <a:schemeClr val="dk1"/>
                </a:solidFill>
              </a:rPr>
              <a:t>public to everyone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d82ce23d8d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d82ce23d8d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DEMO SCREENSHARE = login facebook and login WEB3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LOGIN TO METAMASK is LOCALLY!!!!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e698f60c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e698f60c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DEMO SCREENSHARE = login facebook and login WEB3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9897816f5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d9897816f5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cd4a8d729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cd4a8d72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Ema Feed: keep this slide empty, we fill it up with participants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 / 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Campaigns / unrestricted funds (smaller donations)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Projects / restricted funds (money for - , EU funding etc)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Running costs - staff /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cd4a8d729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cd4a8d729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FILL this is with the audience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82ce23d8d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82ce23d8d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cd4a8d729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cd4a8d729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ema feed: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ask what do participants think of this visual representation?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d4b78e7e08_2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d4b78e7e08_2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d6df228c1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d6df228c1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c7b0cf9b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c7b0cf9b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d6df228c1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d6df228c1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dc8e9be4f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dc8e9be4f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dc8e9be4f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dc8e9be4f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dc8e9be4f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dc8e9be4f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d6df228c1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d6df228c1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d9897816f5_4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d9897816f5_4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d6995cc8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d6995cc8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d82ce23d8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d82ce23d8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d9897816f5_4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d9897816f5_4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d9897816f5_4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d9897816f5_4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cd4a8d729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cd4a8d729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dc8e9be4f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dc8e9be4f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ded347b1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ded347b1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e6cb831a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e6cb831a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82ce23d8d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82ce23d8d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ema feed: in WEB2 insert banks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4ec634c2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4ec634c2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ema feed: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/>
              <a:t>explain why the BC had to do with the Deep Web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/>
              <a:t>explain the daily practices that we consider “accepted” and instead represent a “grey area” that can benefit from blockchain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/>
              <a:t>examples or grey areas per Finance: subprimes (and GameStop phenomenon); Voting: Piattaforma Rousseau, Google; Broadcasting: YT and dictatorships; Networking: Facebook.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a041b8d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a041b8d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POLITICAL/STRATEGIC DECISION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Elections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Strategic Planning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ADMINISTRATIVE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Budgeting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LINE MANAGEMENT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definition of processes and responsibilities, approval of outsourcing (rules for outsourcing) → bounty contract (can apply only if whitelisted) w/ CoreGovernance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WHAT? Suggestions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Social Budget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Strategic Planning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Elections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a041b8d5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a041b8d5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a041b8d5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a041b8d5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Piattaforma Rousseau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 TRUST that these do their job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7.png"/><Relationship Id="rId5" Type="http://schemas.openxmlformats.org/officeDocument/2006/relationships/image" Target="../media/image22.png"/><Relationship Id="rId6" Type="http://schemas.openxmlformats.org/officeDocument/2006/relationships/image" Target="../media/image16.png"/><Relationship Id="rId7" Type="http://schemas.openxmlformats.org/officeDocument/2006/relationships/image" Target="../media/image20.png"/><Relationship Id="rId8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10" Type="http://schemas.openxmlformats.org/officeDocument/2006/relationships/image" Target="../media/image26.png"/><Relationship Id="rId9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25.png"/><Relationship Id="rId8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7.png"/><Relationship Id="rId4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35.png"/><Relationship Id="rId5" Type="http://schemas.openxmlformats.org/officeDocument/2006/relationships/image" Target="../media/image40.png"/><Relationship Id="rId6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3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9.png"/><Relationship Id="rId4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2.png"/><Relationship Id="rId4" Type="http://schemas.openxmlformats.org/officeDocument/2006/relationships/image" Target="../media/image41.jpg"/><Relationship Id="rId5" Type="http://schemas.openxmlformats.org/officeDocument/2006/relationships/image" Target="../media/image4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3.png"/><Relationship Id="rId4" Type="http://schemas.openxmlformats.org/officeDocument/2006/relationships/image" Target="../media/image47.png"/><Relationship Id="rId5" Type="http://schemas.openxmlformats.org/officeDocument/2006/relationships/image" Target="../media/image4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6.png"/><Relationship Id="rId4" Type="http://schemas.openxmlformats.org/officeDocument/2006/relationships/image" Target="../media/image48.png"/><Relationship Id="rId5" Type="http://schemas.openxmlformats.org/officeDocument/2006/relationships/image" Target="../media/image22.png"/><Relationship Id="rId6" Type="http://schemas.openxmlformats.org/officeDocument/2006/relationships/image" Target="../media/image6.png"/><Relationship Id="rId7" Type="http://schemas.openxmlformats.org/officeDocument/2006/relationships/image" Target="../media/image5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1.png"/><Relationship Id="rId4" Type="http://schemas.openxmlformats.org/officeDocument/2006/relationships/image" Target="../media/image50.png"/><Relationship Id="rId5" Type="http://schemas.openxmlformats.org/officeDocument/2006/relationships/image" Target="../media/image49.png"/><Relationship Id="rId6" Type="http://schemas.openxmlformats.org/officeDocument/2006/relationships/image" Target="../media/image4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2.png"/><Relationship Id="rId4" Type="http://schemas.openxmlformats.org/officeDocument/2006/relationships/image" Target="../media/image55.png"/><Relationship Id="rId5" Type="http://schemas.openxmlformats.org/officeDocument/2006/relationships/image" Target="../media/image5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1" Type="http://schemas.openxmlformats.org/officeDocument/2006/relationships/image" Target="../media/image8.png"/><Relationship Id="rId10" Type="http://schemas.openxmlformats.org/officeDocument/2006/relationships/image" Target="../media/image9.png"/><Relationship Id="rId9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10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10" Type="http://schemas.openxmlformats.org/officeDocument/2006/relationships/image" Target="../media/image23.png"/><Relationship Id="rId9" Type="http://schemas.openxmlformats.org/officeDocument/2006/relationships/image" Target="../media/image27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15.png"/><Relationship Id="rId8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463" y="1007850"/>
            <a:ext cx="4791075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2730751" y="3071100"/>
            <a:ext cx="3682500" cy="99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50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  <a:t>NGOs</a:t>
            </a:r>
            <a:endParaRPr sz="5000">
              <a:solidFill>
                <a:srgbClr val="FFFFFF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WEB3 or the Decentralized Web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2241274" y="1576315"/>
            <a:ext cx="3476400" cy="3301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398" y="4140182"/>
            <a:ext cx="404207" cy="35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398" y="3047819"/>
            <a:ext cx="404207" cy="35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398" y="1955455"/>
            <a:ext cx="404207" cy="35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428" y="1955455"/>
            <a:ext cx="404207" cy="35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428" y="3078579"/>
            <a:ext cx="404207" cy="35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428" y="4140182"/>
            <a:ext cx="404207" cy="3587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22"/>
          <p:cNvCxnSpPr>
            <a:stCxn id="228" idx="3"/>
            <a:endCxn id="229" idx="1"/>
          </p:cNvCxnSpPr>
          <p:nvPr/>
        </p:nvCxnSpPr>
        <p:spPr>
          <a:xfrm>
            <a:off x="3052605" y="2134815"/>
            <a:ext cx="1853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2"/>
          <p:cNvCxnSpPr>
            <a:stCxn id="228" idx="2"/>
            <a:endCxn id="227" idx="0"/>
          </p:cNvCxnSpPr>
          <p:nvPr/>
        </p:nvCxnSpPr>
        <p:spPr>
          <a:xfrm>
            <a:off x="2850501" y="2314175"/>
            <a:ext cx="0" cy="73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2"/>
          <p:cNvCxnSpPr>
            <a:endCxn id="226" idx="0"/>
          </p:cNvCxnSpPr>
          <p:nvPr/>
        </p:nvCxnSpPr>
        <p:spPr>
          <a:xfrm>
            <a:off x="2850501" y="3379382"/>
            <a:ext cx="0" cy="76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2"/>
          <p:cNvCxnSpPr>
            <a:stCxn id="226" idx="3"/>
            <a:endCxn id="231" idx="1"/>
          </p:cNvCxnSpPr>
          <p:nvPr/>
        </p:nvCxnSpPr>
        <p:spPr>
          <a:xfrm>
            <a:off x="3052605" y="4319542"/>
            <a:ext cx="1853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2"/>
          <p:cNvCxnSpPr>
            <a:stCxn id="231" idx="0"/>
            <a:endCxn id="230" idx="2"/>
          </p:cNvCxnSpPr>
          <p:nvPr/>
        </p:nvCxnSpPr>
        <p:spPr>
          <a:xfrm rot="10800000">
            <a:off x="5108531" y="3437282"/>
            <a:ext cx="0" cy="702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2"/>
          <p:cNvCxnSpPr>
            <a:stCxn id="230" idx="0"/>
            <a:endCxn id="229" idx="2"/>
          </p:cNvCxnSpPr>
          <p:nvPr/>
        </p:nvCxnSpPr>
        <p:spPr>
          <a:xfrm rot="10800000">
            <a:off x="5108531" y="2314179"/>
            <a:ext cx="0" cy="76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22"/>
          <p:cNvSpPr txBox="1"/>
          <p:nvPr/>
        </p:nvSpPr>
        <p:spPr>
          <a:xfrm>
            <a:off x="2521660" y="1659025"/>
            <a:ext cx="70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NODEs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9" name="Google Shape;2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6025" y="2017641"/>
            <a:ext cx="297640" cy="297638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rgbClr val="000000"/>
            </a:outerShdw>
          </a:effectLst>
        </p:spPr>
      </p:pic>
      <p:pic>
        <p:nvPicPr>
          <p:cNvPr id="240" name="Google Shape;24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7324" y="3437295"/>
            <a:ext cx="275547" cy="27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7335" y="2315269"/>
            <a:ext cx="275547" cy="27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4948" y="4518181"/>
            <a:ext cx="275547" cy="27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7798" y="2349997"/>
            <a:ext cx="275547" cy="27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2232" y="3109125"/>
            <a:ext cx="297640" cy="297637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rgbClr val="000000"/>
            </a:outerShdw>
          </a:effectLst>
        </p:spPr>
      </p:pic>
      <p:pic>
        <p:nvPicPr>
          <p:cNvPr id="245" name="Google Shape;2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8675" y="4200609"/>
            <a:ext cx="297640" cy="297638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rgbClr val="000000"/>
            </a:outerShdw>
          </a:effectLst>
        </p:spPr>
      </p:pic>
      <p:pic>
        <p:nvPicPr>
          <p:cNvPr id="246" name="Google Shape;2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6025" y="3190412"/>
            <a:ext cx="297640" cy="297638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rgbClr val="000000"/>
            </a:outerShdw>
          </a:effectLst>
        </p:spPr>
      </p:pic>
      <p:pic>
        <p:nvPicPr>
          <p:cNvPr id="247" name="Google Shape;2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1898" y="4238186"/>
            <a:ext cx="297640" cy="297638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rgbClr val="000000"/>
            </a:outerShdw>
          </a:effectLst>
        </p:spPr>
      </p:pic>
      <p:sp>
        <p:nvSpPr>
          <p:cNvPr id="248" name="Google Shape;248;p22"/>
          <p:cNvSpPr txBox="1"/>
          <p:nvPr/>
        </p:nvSpPr>
        <p:spPr>
          <a:xfrm>
            <a:off x="4822741" y="1658959"/>
            <a:ext cx="70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NODEs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9" name="Google Shape;24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1093" y="2530107"/>
            <a:ext cx="448524" cy="448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2"/>
          <p:cNvPicPr preferRelativeResize="0"/>
          <p:nvPr/>
        </p:nvPicPr>
        <p:blipFill rotWithShape="1">
          <a:blip r:embed="rId7">
            <a:alphaModFix/>
          </a:blip>
          <a:srcRect b="16550" l="24516" r="24022" t="16577"/>
          <a:stretch/>
        </p:blipFill>
        <p:spPr>
          <a:xfrm>
            <a:off x="4302114" y="3404632"/>
            <a:ext cx="404200" cy="393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97054" y="2530107"/>
            <a:ext cx="448525" cy="448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40222" y="3314477"/>
            <a:ext cx="562190" cy="52118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2"/>
          <p:cNvSpPr txBox="1"/>
          <p:nvPr/>
        </p:nvSpPr>
        <p:spPr>
          <a:xfrm>
            <a:off x="3629421" y="3022286"/>
            <a:ext cx="70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DAPPS</a:t>
            </a:r>
            <a:endParaRPr b="1"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22"/>
          <p:cNvSpPr txBox="1"/>
          <p:nvPr/>
        </p:nvSpPr>
        <p:spPr>
          <a:xfrm>
            <a:off x="6237850" y="1957313"/>
            <a:ext cx="2130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FFFFFF"/>
                </a:solidFill>
              </a:rPr>
              <a:t>DE</a:t>
            </a:r>
            <a:r>
              <a:rPr i="1" lang="it">
                <a:solidFill>
                  <a:srgbClr val="FFFFFF"/>
                </a:solidFill>
              </a:rPr>
              <a:t>CENTRALIZED</a:t>
            </a:r>
            <a:endParaRPr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FFFFFF"/>
                </a:solidFill>
              </a:rPr>
              <a:t>PEER2PEER</a:t>
            </a:r>
            <a:endParaRPr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FFFFFF"/>
                </a:solidFill>
              </a:rPr>
              <a:t>UNCENSORABLE</a:t>
            </a:r>
            <a:endParaRPr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lt1"/>
                </a:solidFill>
              </a:rPr>
              <a:t>TRANSPARENT &amp; ANONYMOUS</a:t>
            </a:r>
            <a:endParaRPr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FFFFFF"/>
                </a:solidFill>
              </a:rPr>
              <a:t>TRUSTLESS</a:t>
            </a:r>
            <a:endParaRPr i="1">
              <a:solidFill>
                <a:srgbClr val="FFFFFF"/>
              </a:solidFill>
            </a:endParaRPr>
          </a:p>
        </p:txBody>
      </p:sp>
      <p:sp>
        <p:nvSpPr>
          <p:cNvPr id="255" name="Google Shape;255;p22"/>
          <p:cNvSpPr txBox="1"/>
          <p:nvPr/>
        </p:nvSpPr>
        <p:spPr>
          <a:xfrm>
            <a:off x="420303" y="2350007"/>
            <a:ext cx="151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200">
                <a:solidFill>
                  <a:srgbClr val="FFFFFF"/>
                </a:solidFill>
              </a:rPr>
              <a:t>PUBLIC</a:t>
            </a:r>
            <a:endParaRPr i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200">
                <a:solidFill>
                  <a:srgbClr val="FFFFFF"/>
                </a:solidFill>
              </a:rPr>
              <a:t>INTERNET</a:t>
            </a:r>
            <a:endParaRPr i="1" sz="1200">
              <a:solidFill>
                <a:srgbClr val="FFFFFF"/>
              </a:solidFill>
            </a:endParaRPr>
          </a:p>
        </p:txBody>
      </p:sp>
      <p:cxnSp>
        <p:nvCxnSpPr>
          <p:cNvPr id="256" name="Google Shape;256;p22"/>
          <p:cNvCxnSpPr/>
          <p:nvPr/>
        </p:nvCxnSpPr>
        <p:spPr>
          <a:xfrm rot="10800000">
            <a:off x="1632459" y="2653442"/>
            <a:ext cx="594900" cy="488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7" name="Google Shape;25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7798" y="3492997"/>
            <a:ext cx="275547" cy="27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7798" y="4559797"/>
            <a:ext cx="275547" cy="27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6032" y="1966125"/>
            <a:ext cx="297640" cy="297638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rgbClr val="000000"/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/>
          <p:nvPr/>
        </p:nvSpPr>
        <p:spPr>
          <a:xfrm>
            <a:off x="3497665" y="1795409"/>
            <a:ext cx="2151900" cy="21519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 txBox="1"/>
          <p:nvPr>
            <p:ph type="title"/>
          </p:nvPr>
        </p:nvSpPr>
        <p:spPr>
          <a:xfrm>
            <a:off x="311700" y="445025"/>
            <a:ext cx="571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On-chain voting</a:t>
            </a:r>
            <a:r>
              <a:rPr lang="it">
                <a:solidFill>
                  <a:srgbClr val="FFFFFF"/>
                </a:solidFill>
              </a:rPr>
              <a:t> representation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66" name="Google Shape;2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3052" y="2680165"/>
            <a:ext cx="505426" cy="591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9059" y="1995510"/>
            <a:ext cx="741432" cy="741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1099" y="2797474"/>
            <a:ext cx="153758" cy="164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2297" y="2797474"/>
            <a:ext cx="153758" cy="164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73494" y="2797474"/>
            <a:ext cx="153758" cy="164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34692" y="2797474"/>
            <a:ext cx="153758" cy="164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15291" y="2948490"/>
            <a:ext cx="153758" cy="164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54093" y="2948490"/>
            <a:ext cx="153758" cy="164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92896" y="2948490"/>
            <a:ext cx="153758" cy="164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1698" y="2948490"/>
            <a:ext cx="153758" cy="164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70500" y="3109686"/>
            <a:ext cx="153758" cy="164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1698" y="3109686"/>
            <a:ext cx="153758" cy="164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92896" y="3109686"/>
            <a:ext cx="153758" cy="164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54093" y="3109686"/>
            <a:ext cx="153758" cy="164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15291" y="3109686"/>
            <a:ext cx="153758" cy="164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70500" y="2948490"/>
            <a:ext cx="153758" cy="164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1099" y="3281064"/>
            <a:ext cx="153758" cy="164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2297" y="3281064"/>
            <a:ext cx="153758" cy="164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73494" y="3281064"/>
            <a:ext cx="153758" cy="164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34692" y="3281064"/>
            <a:ext cx="153758" cy="164598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3"/>
          <p:cNvSpPr/>
          <p:nvPr/>
        </p:nvSpPr>
        <p:spPr>
          <a:xfrm>
            <a:off x="6918965" y="2825505"/>
            <a:ext cx="248700" cy="30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276" y="1490275"/>
            <a:ext cx="305474" cy="32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276" y="2557075"/>
            <a:ext cx="305474" cy="32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276" y="2023675"/>
            <a:ext cx="305474" cy="32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276" y="3090475"/>
            <a:ext cx="305474" cy="32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276" y="4157275"/>
            <a:ext cx="305474" cy="32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276" y="3623875"/>
            <a:ext cx="305474" cy="32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3100" y="1400363"/>
            <a:ext cx="506825" cy="5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3100" y="1933763"/>
            <a:ext cx="506825" cy="5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3100" y="2467163"/>
            <a:ext cx="506825" cy="5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3100" y="3000563"/>
            <a:ext cx="506825" cy="5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3100" y="3533963"/>
            <a:ext cx="506825" cy="5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3100" y="4067363"/>
            <a:ext cx="506825" cy="5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3"/>
          <p:cNvSpPr/>
          <p:nvPr/>
        </p:nvSpPr>
        <p:spPr>
          <a:xfrm>
            <a:off x="1940075" y="2714113"/>
            <a:ext cx="305400" cy="37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07339" y="1787367"/>
            <a:ext cx="432606" cy="456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39788" y="2176063"/>
            <a:ext cx="225677" cy="22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3052" y="3915626"/>
            <a:ext cx="505426" cy="59186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3"/>
          <p:cNvSpPr/>
          <p:nvPr/>
        </p:nvSpPr>
        <p:spPr>
          <a:xfrm>
            <a:off x="6918965" y="4060966"/>
            <a:ext cx="248700" cy="30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3052" y="1320616"/>
            <a:ext cx="505426" cy="59186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3"/>
          <p:cNvSpPr/>
          <p:nvPr/>
        </p:nvSpPr>
        <p:spPr>
          <a:xfrm>
            <a:off x="6918965" y="1465956"/>
            <a:ext cx="248700" cy="30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52075" y="2471901"/>
            <a:ext cx="757813" cy="757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67524" y="1746089"/>
            <a:ext cx="370200" cy="3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3"/>
          <p:cNvSpPr txBox="1"/>
          <p:nvPr/>
        </p:nvSpPr>
        <p:spPr>
          <a:xfrm>
            <a:off x="4204521" y="3229736"/>
            <a:ext cx="70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VOTING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DAPP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9" name="Google Shape;30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07339" y="3539967"/>
            <a:ext cx="432606" cy="456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39788" y="3928663"/>
            <a:ext cx="225677" cy="22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67524" y="3498689"/>
            <a:ext cx="370200" cy="3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45739" y="3463767"/>
            <a:ext cx="432606" cy="456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92588" y="3852463"/>
            <a:ext cx="225677" cy="22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20324" y="3422489"/>
            <a:ext cx="370200" cy="3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98139" y="1787367"/>
            <a:ext cx="432606" cy="456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44988" y="2176063"/>
            <a:ext cx="225677" cy="22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72724" y="1746089"/>
            <a:ext cx="370200" cy="3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55139" y="4149567"/>
            <a:ext cx="432606" cy="456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87588" y="4538263"/>
            <a:ext cx="225677" cy="22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15324" y="4108289"/>
            <a:ext cx="370200" cy="3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50339" y="1101567"/>
            <a:ext cx="432606" cy="456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97188" y="1490263"/>
            <a:ext cx="225677" cy="22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24924" y="1060289"/>
            <a:ext cx="370200" cy="3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What does a</a:t>
            </a:r>
            <a:r>
              <a:rPr lang="it">
                <a:solidFill>
                  <a:srgbClr val="FFFFFF"/>
                </a:solidFill>
              </a:rPr>
              <a:t> blockchain look like?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329" name="Google Shape;329;p24"/>
          <p:cNvGraphicFramePr/>
          <p:nvPr/>
        </p:nvGraphicFramePr>
        <p:xfrm>
          <a:off x="271900" y="185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{FC50B478-DA39-4E0B-A258-39BA1D3BF868}</a:tableStyleId>
              </a:tblPr>
              <a:tblGrid>
                <a:gridCol w="779500"/>
                <a:gridCol w="982525"/>
                <a:gridCol w="648550"/>
                <a:gridCol w="615825"/>
                <a:gridCol w="884325"/>
              </a:tblGrid>
              <a:tr h="50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Date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Debit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Credit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Balance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0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25/5/21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payment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300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0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26/5/21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withdraw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297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0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29/5/21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deposit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10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307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0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1/6/21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payment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302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0" name="Google Shape;330;p24"/>
          <p:cNvGraphicFramePr/>
          <p:nvPr/>
        </p:nvGraphicFramePr>
        <p:xfrm>
          <a:off x="4767700" y="185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{FC50B478-DA39-4E0B-A258-39BA1D3BF868}</a:tableStyleId>
              </a:tblPr>
              <a:tblGrid>
                <a:gridCol w="838750"/>
                <a:gridCol w="845850"/>
                <a:gridCol w="909225"/>
                <a:gridCol w="662625"/>
                <a:gridCol w="951525"/>
              </a:tblGrid>
              <a:tr h="50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txn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From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To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Value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Data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0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0xa4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0x8934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0xb345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bytecode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0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0xa5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0xc8a7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0xba52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bytecode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0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0xa5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0xe7f32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0x485c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10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bytecode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0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0xa6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0xb339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0x90d3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000">
                          <a:solidFill>
                            <a:srgbClr val="FFFFFF"/>
                          </a:solidFill>
                        </a:rPr>
                        <a:t>bytecode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1" name="Google Shape;331;p24"/>
          <p:cNvSpPr txBox="1"/>
          <p:nvPr/>
        </p:nvSpPr>
        <p:spPr>
          <a:xfrm>
            <a:off x="1124613" y="1251013"/>
            <a:ext cx="220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200">
                <a:solidFill>
                  <a:srgbClr val="FFFFFF"/>
                </a:solidFill>
              </a:rPr>
              <a:t>BANK STATEMENT</a:t>
            </a:r>
            <a:endParaRPr i="1" sz="1200">
              <a:solidFill>
                <a:srgbClr val="FFFFFF"/>
              </a:solidFill>
            </a:endParaRPr>
          </a:p>
        </p:txBody>
      </p:sp>
      <p:sp>
        <p:nvSpPr>
          <p:cNvPr id="332" name="Google Shape;332;p24"/>
          <p:cNvSpPr txBox="1"/>
          <p:nvPr/>
        </p:nvSpPr>
        <p:spPr>
          <a:xfrm>
            <a:off x="5772813" y="1251013"/>
            <a:ext cx="220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200">
                <a:solidFill>
                  <a:srgbClr val="FFFFFF"/>
                </a:solidFill>
              </a:rPr>
              <a:t>BLOCKCHAIN</a:t>
            </a:r>
            <a:endParaRPr i="1" sz="1200">
              <a:solidFill>
                <a:srgbClr val="FFFFFF"/>
              </a:solidFill>
            </a:endParaRPr>
          </a:p>
        </p:txBody>
      </p:sp>
      <p:sp>
        <p:nvSpPr>
          <p:cNvPr id="333" name="Google Shape;333;p24"/>
          <p:cNvSpPr/>
          <p:nvPr/>
        </p:nvSpPr>
        <p:spPr>
          <a:xfrm>
            <a:off x="4677800" y="2427400"/>
            <a:ext cx="4347300" cy="85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4"/>
          <p:cNvSpPr/>
          <p:nvPr/>
        </p:nvSpPr>
        <p:spPr>
          <a:xfrm>
            <a:off x="4677800" y="3418000"/>
            <a:ext cx="4347300" cy="85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4"/>
          <p:cNvSpPr txBox="1"/>
          <p:nvPr/>
        </p:nvSpPr>
        <p:spPr>
          <a:xfrm>
            <a:off x="5550525" y="4626250"/>
            <a:ext cx="235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200">
                <a:solidFill>
                  <a:srgbClr val="FFFFFF"/>
                </a:solidFill>
              </a:rPr>
              <a:t>0xc3f...aab = “Hash”</a:t>
            </a:r>
            <a:endParaRPr i="1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"/>
          <p:cNvSpPr/>
          <p:nvPr/>
        </p:nvSpPr>
        <p:spPr>
          <a:xfrm>
            <a:off x="526075" y="796300"/>
            <a:ext cx="6579000" cy="12018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5"/>
          <p:cNvSpPr/>
          <p:nvPr/>
        </p:nvSpPr>
        <p:spPr>
          <a:xfrm>
            <a:off x="526075" y="2097200"/>
            <a:ext cx="6579000" cy="21477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5"/>
          <p:cNvSpPr txBox="1"/>
          <p:nvPr/>
        </p:nvSpPr>
        <p:spPr>
          <a:xfrm>
            <a:off x="1307106" y="208825"/>
            <a:ext cx="76239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Txn              From                To                 Value         Data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43" name="Google Shape;343;p25"/>
          <p:cNvCxnSpPr/>
          <p:nvPr/>
        </p:nvCxnSpPr>
        <p:spPr>
          <a:xfrm>
            <a:off x="1972774" y="208825"/>
            <a:ext cx="0" cy="463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25"/>
          <p:cNvCxnSpPr/>
          <p:nvPr/>
        </p:nvCxnSpPr>
        <p:spPr>
          <a:xfrm>
            <a:off x="3282453" y="208825"/>
            <a:ext cx="0" cy="4632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25"/>
          <p:cNvCxnSpPr/>
          <p:nvPr/>
        </p:nvCxnSpPr>
        <p:spPr>
          <a:xfrm>
            <a:off x="4500731" y="208825"/>
            <a:ext cx="0" cy="4651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25"/>
          <p:cNvCxnSpPr/>
          <p:nvPr/>
        </p:nvCxnSpPr>
        <p:spPr>
          <a:xfrm>
            <a:off x="5384006" y="208825"/>
            <a:ext cx="0" cy="4614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25"/>
          <p:cNvCxnSpPr/>
          <p:nvPr/>
        </p:nvCxnSpPr>
        <p:spPr>
          <a:xfrm>
            <a:off x="6565013" y="208825"/>
            <a:ext cx="0" cy="4614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25"/>
          <p:cNvSpPr txBox="1"/>
          <p:nvPr/>
        </p:nvSpPr>
        <p:spPr>
          <a:xfrm>
            <a:off x="1059059" y="1031166"/>
            <a:ext cx="7920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0xa4...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9" name="Google Shape;349;p25"/>
          <p:cNvSpPr txBox="1"/>
          <p:nvPr/>
        </p:nvSpPr>
        <p:spPr>
          <a:xfrm>
            <a:off x="2231613" y="1031166"/>
            <a:ext cx="9747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Luigi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0" name="Google Shape;350;p25"/>
          <p:cNvSpPr txBox="1"/>
          <p:nvPr/>
        </p:nvSpPr>
        <p:spPr>
          <a:xfrm>
            <a:off x="3516701" y="1031166"/>
            <a:ext cx="9135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Frank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1" name="Google Shape;351;p25"/>
          <p:cNvSpPr txBox="1"/>
          <p:nvPr/>
        </p:nvSpPr>
        <p:spPr>
          <a:xfrm>
            <a:off x="4643702" y="1031166"/>
            <a:ext cx="6414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2" name="Google Shape;352;p25"/>
          <p:cNvSpPr txBox="1"/>
          <p:nvPr/>
        </p:nvSpPr>
        <p:spPr>
          <a:xfrm>
            <a:off x="1059059" y="1564177"/>
            <a:ext cx="7920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>
                <a:solidFill>
                  <a:srgbClr val="FFFFFF"/>
                </a:solidFill>
              </a:rPr>
              <a:t>0xa5...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3" name="Google Shape;353;p25"/>
          <p:cNvSpPr txBox="1"/>
          <p:nvPr/>
        </p:nvSpPr>
        <p:spPr>
          <a:xfrm>
            <a:off x="2231613" y="1564177"/>
            <a:ext cx="9747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Alice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4" name="Google Shape;354;p25"/>
          <p:cNvSpPr txBox="1"/>
          <p:nvPr/>
        </p:nvSpPr>
        <p:spPr>
          <a:xfrm>
            <a:off x="3516715" y="1564177"/>
            <a:ext cx="9135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Bob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5" name="Google Shape;355;p25"/>
          <p:cNvSpPr txBox="1"/>
          <p:nvPr/>
        </p:nvSpPr>
        <p:spPr>
          <a:xfrm>
            <a:off x="4675958" y="1564177"/>
            <a:ext cx="6414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0.5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6" name="Google Shape;356;p25"/>
          <p:cNvSpPr txBox="1"/>
          <p:nvPr/>
        </p:nvSpPr>
        <p:spPr>
          <a:xfrm>
            <a:off x="1059059" y="2097189"/>
            <a:ext cx="7920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0xa6...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7" name="Google Shape;357;p25"/>
          <p:cNvSpPr txBox="1"/>
          <p:nvPr/>
        </p:nvSpPr>
        <p:spPr>
          <a:xfrm>
            <a:off x="2231613" y="2097189"/>
            <a:ext cx="9747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Bob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8" name="Google Shape;358;p25"/>
          <p:cNvSpPr txBox="1"/>
          <p:nvPr/>
        </p:nvSpPr>
        <p:spPr>
          <a:xfrm>
            <a:off x="4643702" y="2097189"/>
            <a:ext cx="6414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9" name="Google Shape;359;p25"/>
          <p:cNvSpPr txBox="1"/>
          <p:nvPr/>
        </p:nvSpPr>
        <p:spPr>
          <a:xfrm>
            <a:off x="1059059" y="2630200"/>
            <a:ext cx="7920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0xa7...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25"/>
          <p:cNvSpPr txBox="1"/>
          <p:nvPr/>
        </p:nvSpPr>
        <p:spPr>
          <a:xfrm>
            <a:off x="2231613" y="2630200"/>
            <a:ext cx="9747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Chiara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1" name="Google Shape;361;p25"/>
          <p:cNvSpPr txBox="1"/>
          <p:nvPr/>
        </p:nvSpPr>
        <p:spPr>
          <a:xfrm>
            <a:off x="3464956" y="2622583"/>
            <a:ext cx="10605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>
                <a:solidFill>
                  <a:srgbClr val="FFFFFF"/>
                </a:solidFill>
              </a:rPr>
              <a:t>Contract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5"/>
          <p:cNvSpPr txBox="1"/>
          <p:nvPr/>
        </p:nvSpPr>
        <p:spPr>
          <a:xfrm>
            <a:off x="4643702" y="2630200"/>
            <a:ext cx="6414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3" name="Google Shape;363;p25"/>
          <p:cNvSpPr txBox="1"/>
          <p:nvPr/>
        </p:nvSpPr>
        <p:spPr>
          <a:xfrm>
            <a:off x="1059059" y="3163212"/>
            <a:ext cx="7920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0xa8...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4" name="Google Shape;364;p25"/>
          <p:cNvSpPr txBox="1"/>
          <p:nvPr/>
        </p:nvSpPr>
        <p:spPr>
          <a:xfrm>
            <a:off x="2231613" y="3163212"/>
            <a:ext cx="9747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Rob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5" name="Google Shape;365;p25"/>
          <p:cNvSpPr txBox="1"/>
          <p:nvPr/>
        </p:nvSpPr>
        <p:spPr>
          <a:xfrm>
            <a:off x="3466150" y="3163212"/>
            <a:ext cx="10605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>
                <a:solidFill>
                  <a:srgbClr val="FFFFFF"/>
                </a:solidFill>
              </a:rPr>
              <a:t>Contract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5"/>
          <p:cNvSpPr txBox="1"/>
          <p:nvPr/>
        </p:nvSpPr>
        <p:spPr>
          <a:xfrm>
            <a:off x="4655276" y="3163212"/>
            <a:ext cx="6414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7" name="Google Shape;367;p25"/>
          <p:cNvSpPr txBox="1"/>
          <p:nvPr/>
        </p:nvSpPr>
        <p:spPr>
          <a:xfrm>
            <a:off x="1059050" y="3696224"/>
            <a:ext cx="9135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0xa9...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8" name="Google Shape;368;p25"/>
          <p:cNvSpPr txBox="1"/>
          <p:nvPr/>
        </p:nvSpPr>
        <p:spPr>
          <a:xfrm>
            <a:off x="2231613" y="3696223"/>
            <a:ext cx="9747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Carlo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9" name="Google Shape;369;p25"/>
          <p:cNvSpPr txBox="1"/>
          <p:nvPr/>
        </p:nvSpPr>
        <p:spPr>
          <a:xfrm>
            <a:off x="3516700" y="3696223"/>
            <a:ext cx="10605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Matteo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0" name="Google Shape;370;p25"/>
          <p:cNvSpPr txBox="1"/>
          <p:nvPr/>
        </p:nvSpPr>
        <p:spPr>
          <a:xfrm>
            <a:off x="4643702" y="3696223"/>
            <a:ext cx="6414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12.5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1" name="Google Shape;371;p25"/>
          <p:cNvSpPr txBox="1"/>
          <p:nvPr/>
        </p:nvSpPr>
        <p:spPr>
          <a:xfrm>
            <a:off x="3516715" y="2097189"/>
            <a:ext cx="9135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Sam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2" name="Google Shape;372;p25"/>
          <p:cNvSpPr txBox="1"/>
          <p:nvPr/>
        </p:nvSpPr>
        <p:spPr>
          <a:xfrm>
            <a:off x="5546735" y="1031083"/>
            <a:ext cx="12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</a:rPr>
              <a:t>Thanks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73" name="Google Shape;373;p25"/>
          <p:cNvSpPr txBox="1"/>
          <p:nvPr/>
        </p:nvSpPr>
        <p:spPr>
          <a:xfrm>
            <a:off x="5480247" y="1599732"/>
            <a:ext cx="12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</a:rPr>
              <a:t>   Paid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74" name="Google Shape;374;p25"/>
          <p:cNvSpPr txBox="1"/>
          <p:nvPr/>
        </p:nvSpPr>
        <p:spPr>
          <a:xfrm>
            <a:off x="5546735" y="2630061"/>
            <a:ext cx="1186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</a:rPr>
              <a:t>Vote for #1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75" name="Google Shape;375;p25"/>
          <p:cNvSpPr txBox="1"/>
          <p:nvPr/>
        </p:nvSpPr>
        <p:spPr>
          <a:xfrm>
            <a:off x="5546735" y="3696047"/>
            <a:ext cx="12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ricevuto!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76" name="Google Shape;376;p25"/>
          <p:cNvCxnSpPr/>
          <p:nvPr/>
        </p:nvCxnSpPr>
        <p:spPr>
          <a:xfrm>
            <a:off x="861050" y="1548944"/>
            <a:ext cx="5649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25"/>
          <p:cNvCxnSpPr/>
          <p:nvPr/>
        </p:nvCxnSpPr>
        <p:spPr>
          <a:xfrm>
            <a:off x="861050" y="2561622"/>
            <a:ext cx="5649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25"/>
          <p:cNvCxnSpPr/>
          <p:nvPr/>
        </p:nvCxnSpPr>
        <p:spPr>
          <a:xfrm>
            <a:off x="861050" y="3079400"/>
            <a:ext cx="5649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25"/>
          <p:cNvCxnSpPr/>
          <p:nvPr/>
        </p:nvCxnSpPr>
        <p:spPr>
          <a:xfrm>
            <a:off x="861050" y="3642879"/>
            <a:ext cx="5649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25"/>
          <p:cNvSpPr txBox="1"/>
          <p:nvPr/>
        </p:nvSpPr>
        <p:spPr>
          <a:xfrm>
            <a:off x="7394238" y="1197027"/>
            <a:ext cx="11544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</a:rPr>
              <a:t>Block 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1" name="Google Shape;381;p25"/>
          <p:cNvSpPr txBox="1"/>
          <p:nvPr/>
        </p:nvSpPr>
        <p:spPr>
          <a:xfrm>
            <a:off x="7394238" y="2875509"/>
            <a:ext cx="11544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</a:rPr>
              <a:t>Block N+1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2" name="Google Shape;382;p25"/>
          <p:cNvSpPr txBox="1"/>
          <p:nvPr/>
        </p:nvSpPr>
        <p:spPr>
          <a:xfrm>
            <a:off x="5546913" y="3208533"/>
            <a:ext cx="1186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</a:rPr>
              <a:t>Vote for #2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383" name="Google Shape;383;p25"/>
          <p:cNvCxnSpPr/>
          <p:nvPr/>
        </p:nvCxnSpPr>
        <p:spPr>
          <a:xfrm>
            <a:off x="527213" y="2098213"/>
            <a:ext cx="6557400" cy="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25"/>
          <p:cNvSpPr/>
          <p:nvPr/>
        </p:nvSpPr>
        <p:spPr>
          <a:xfrm>
            <a:off x="527025" y="4391575"/>
            <a:ext cx="6579000" cy="538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5" name="Google Shape;385;p25"/>
          <p:cNvCxnSpPr/>
          <p:nvPr/>
        </p:nvCxnSpPr>
        <p:spPr>
          <a:xfrm>
            <a:off x="539575" y="4394775"/>
            <a:ext cx="6556500" cy="0"/>
          </a:xfrm>
          <a:prstGeom prst="straightConnector1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" name="Google Shape;386;p25"/>
          <p:cNvSpPr txBox="1"/>
          <p:nvPr/>
        </p:nvSpPr>
        <p:spPr>
          <a:xfrm>
            <a:off x="7394238" y="4475709"/>
            <a:ext cx="11544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</a:rPr>
              <a:t>Block N+2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7" name="Google Shape;387;p25"/>
          <p:cNvSpPr txBox="1"/>
          <p:nvPr/>
        </p:nvSpPr>
        <p:spPr>
          <a:xfrm>
            <a:off x="1059050" y="4534424"/>
            <a:ext cx="9135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0xa10...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8" name="Google Shape;388;p25"/>
          <p:cNvSpPr txBox="1"/>
          <p:nvPr/>
        </p:nvSpPr>
        <p:spPr>
          <a:xfrm>
            <a:off x="2231613" y="4534423"/>
            <a:ext cx="9747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Leo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9" name="Google Shape;389;p25"/>
          <p:cNvSpPr txBox="1"/>
          <p:nvPr/>
        </p:nvSpPr>
        <p:spPr>
          <a:xfrm>
            <a:off x="3516700" y="4534423"/>
            <a:ext cx="10605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Contract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0" name="Google Shape;390;p25"/>
          <p:cNvSpPr txBox="1"/>
          <p:nvPr/>
        </p:nvSpPr>
        <p:spPr>
          <a:xfrm>
            <a:off x="4643702" y="4534423"/>
            <a:ext cx="6414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1" name="Google Shape;391;p25"/>
          <p:cNvSpPr txBox="1"/>
          <p:nvPr/>
        </p:nvSpPr>
        <p:spPr>
          <a:xfrm>
            <a:off x="5546735" y="4534247"/>
            <a:ext cx="12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vote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58"/>
            <a:ext cx="9144001" cy="5134218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6"/>
          <p:cNvSpPr/>
          <p:nvPr/>
        </p:nvSpPr>
        <p:spPr>
          <a:xfrm>
            <a:off x="132525" y="667675"/>
            <a:ext cx="734700" cy="232500"/>
          </a:xfrm>
          <a:prstGeom prst="ellipse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7"/>
          <p:cNvSpPr txBox="1"/>
          <p:nvPr>
            <p:ph type="title"/>
          </p:nvPr>
        </p:nvSpPr>
        <p:spPr>
          <a:xfrm>
            <a:off x="311700" y="445025"/>
            <a:ext cx="577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How to access the blockchain?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03" name="Google Shape;4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920" y="1212475"/>
            <a:ext cx="5104852" cy="29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575" y="1993975"/>
            <a:ext cx="5048699" cy="27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100" y="152400"/>
            <a:ext cx="287728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9"/>
          <p:cNvSpPr txBox="1"/>
          <p:nvPr/>
        </p:nvSpPr>
        <p:spPr>
          <a:xfrm>
            <a:off x="1229100" y="1393125"/>
            <a:ext cx="17487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WEB 2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15" name="Google Shape;4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72" y="1975178"/>
            <a:ext cx="1146675" cy="114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1475" y="1854463"/>
            <a:ext cx="1447000" cy="14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9"/>
          <p:cNvSpPr txBox="1"/>
          <p:nvPr/>
        </p:nvSpPr>
        <p:spPr>
          <a:xfrm>
            <a:off x="6187950" y="1393125"/>
            <a:ext cx="17487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WEB 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8" name="Google Shape;418;p29"/>
          <p:cNvSpPr txBox="1"/>
          <p:nvPr/>
        </p:nvSpPr>
        <p:spPr>
          <a:xfrm>
            <a:off x="497713" y="3379900"/>
            <a:ext cx="109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PROFILE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9" name="Google Shape;419;p29"/>
          <p:cNvSpPr txBox="1"/>
          <p:nvPr/>
        </p:nvSpPr>
        <p:spPr>
          <a:xfrm>
            <a:off x="2207773" y="3379900"/>
            <a:ext cx="226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ACCOUNT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TRANSACTIONS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20" name="Google Shape;42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8358" y="1904113"/>
            <a:ext cx="2095973" cy="2095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84018" y="3758234"/>
            <a:ext cx="330181" cy="330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84319" y="3107464"/>
            <a:ext cx="330181" cy="330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5059" y="3025065"/>
            <a:ext cx="245759" cy="245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7964" y="2391336"/>
            <a:ext cx="193761" cy="19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0826" y="2164656"/>
            <a:ext cx="193761" cy="19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1670" y="2521427"/>
            <a:ext cx="193761" cy="19376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9"/>
          <p:cNvSpPr txBox="1"/>
          <p:nvPr/>
        </p:nvSpPr>
        <p:spPr>
          <a:xfrm>
            <a:off x="5598603" y="4218875"/>
            <a:ext cx="292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PROFILE is ACCOUNT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ACTIVITIES are TRANSACTIONS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28" name="Google Shape;428;p29"/>
          <p:cNvCxnSpPr/>
          <p:nvPr/>
        </p:nvCxnSpPr>
        <p:spPr>
          <a:xfrm>
            <a:off x="2103450" y="2075625"/>
            <a:ext cx="0" cy="2184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9" name="Google Shape;42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Social and Finance on the Internet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Objectives and types of Fundraising</a:t>
            </a:r>
            <a:r>
              <a:rPr lang="it">
                <a:solidFill>
                  <a:srgbClr val="FFFFFF"/>
                </a:solidFill>
              </a:rPr>
              <a:t> in NGOs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435" name="Google Shape;435;p30"/>
          <p:cNvGraphicFramePr/>
          <p:nvPr/>
        </p:nvGraphicFramePr>
        <p:xfrm>
          <a:off x="311688" y="131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{FC50B478-DA39-4E0B-A258-39BA1D3BF868}</a:tableStyleId>
              </a:tblPr>
              <a:tblGrid>
                <a:gridCol w="4260300"/>
                <a:gridCol w="4260300"/>
              </a:tblGrid>
              <a:tr h="81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OBJECTIVE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TYPE OF FUNDRAISING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1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Campaigns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 Unrestricted funds (one time and RID donations)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1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Projects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Grants, EU Funding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1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Running Costs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all the above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What are the pros and cons of fundraising as it is today?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441" name="Google Shape;441;p31"/>
          <p:cNvGraphicFramePr/>
          <p:nvPr/>
        </p:nvGraphicFramePr>
        <p:xfrm>
          <a:off x="5331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{FC50B478-DA39-4E0B-A258-39BA1D3BF868}</a:tableStyleId>
              </a:tblPr>
              <a:tblGrid>
                <a:gridCol w="2590500"/>
                <a:gridCol w="2590500"/>
                <a:gridCol w="2590500"/>
              </a:tblGrid>
              <a:tr h="91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PROS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CONS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1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TRADITIONAL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anonymity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all-size donations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not traceable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do not help long term stategies and budgeting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1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DIGITAL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KYC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on-going donations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allow long term planning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breaks anonymity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censorable (e.g. if dictatorship)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bank or payment apps as middlemen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175450"/>
            <a:ext cx="85206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CHECK IN: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INTRODUCE YOURSELF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Traditional</a:t>
            </a:r>
            <a:r>
              <a:rPr lang="it">
                <a:solidFill>
                  <a:srgbClr val="FFFFFF"/>
                </a:solidFill>
              </a:rPr>
              <a:t> Funding: a visual representation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7" name="Google Shape;447;p32"/>
          <p:cNvSpPr/>
          <p:nvPr/>
        </p:nvSpPr>
        <p:spPr>
          <a:xfrm>
            <a:off x="674275" y="1412800"/>
            <a:ext cx="1498200" cy="40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RID</a:t>
            </a:r>
            <a:endParaRPr/>
          </a:p>
        </p:txBody>
      </p:sp>
      <p:sp>
        <p:nvSpPr>
          <p:cNvPr id="448" name="Google Shape;448;p32"/>
          <p:cNvSpPr/>
          <p:nvPr/>
        </p:nvSpPr>
        <p:spPr>
          <a:xfrm>
            <a:off x="674275" y="2479600"/>
            <a:ext cx="14982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FREE DONATIONS</a:t>
            </a:r>
            <a:endParaRPr sz="1200"/>
          </a:p>
        </p:txBody>
      </p:sp>
      <p:sp>
        <p:nvSpPr>
          <p:cNvPr id="449" name="Google Shape;449;p32"/>
          <p:cNvSpPr/>
          <p:nvPr/>
        </p:nvSpPr>
        <p:spPr>
          <a:xfrm>
            <a:off x="674275" y="3955000"/>
            <a:ext cx="1498200" cy="40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MERCHANDISE</a:t>
            </a:r>
            <a:endParaRPr sz="1200"/>
          </a:p>
        </p:txBody>
      </p:sp>
      <p:sp>
        <p:nvSpPr>
          <p:cNvPr id="450" name="Google Shape;450;p32"/>
          <p:cNvSpPr/>
          <p:nvPr/>
        </p:nvSpPr>
        <p:spPr>
          <a:xfrm>
            <a:off x="3442150" y="2479600"/>
            <a:ext cx="1042800" cy="81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BANK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ACCOUNT</a:t>
            </a:r>
            <a:endParaRPr sz="1200"/>
          </a:p>
        </p:txBody>
      </p:sp>
      <p:cxnSp>
        <p:nvCxnSpPr>
          <p:cNvPr id="451" name="Google Shape;451;p32"/>
          <p:cNvCxnSpPr>
            <a:endCxn id="450" idx="1"/>
          </p:cNvCxnSpPr>
          <p:nvPr/>
        </p:nvCxnSpPr>
        <p:spPr>
          <a:xfrm>
            <a:off x="2000350" y="2888200"/>
            <a:ext cx="1441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32"/>
          <p:cNvCxnSpPr>
            <a:stCxn id="447" idx="3"/>
            <a:endCxn id="450" idx="1"/>
          </p:cNvCxnSpPr>
          <p:nvPr/>
        </p:nvCxnSpPr>
        <p:spPr>
          <a:xfrm>
            <a:off x="2172475" y="1617100"/>
            <a:ext cx="1269600" cy="1271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32"/>
          <p:cNvCxnSpPr>
            <a:stCxn id="449" idx="3"/>
            <a:endCxn id="450" idx="1"/>
          </p:cNvCxnSpPr>
          <p:nvPr/>
        </p:nvCxnSpPr>
        <p:spPr>
          <a:xfrm flipH="1" rot="10800000">
            <a:off x="2172475" y="2888200"/>
            <a:ext cx="1269600" cy="1271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54" name="Google Shape;4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486" y="2058172"/>
            <a:ext cx="344978" cy="369299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32"/>
          <p:cNvSpPr txBox="1"/>
          <p:nvPr/>
        </p:nvSpPr>
        <p:spPr>
          <a:xfrm>
            <a:off x="4297325" y="3079900"/>
            <a:ext cx="158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</a:rPr>
              <a:t>ADMINISTRATORS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56" name="Google Shape;456;p32"/>
          <p:cNvSpPr/>
          <p:nvPr/>
        </p:nvSpPr>
        <p:spPr>
          <a:xfrm>
            <a:off x="7693950" y="1286200"/>
            <a:ext cx="817200" cy="81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/>
              <a:t>SECTION A</a:t>
            </a:r>
            <a:endParaRPr sz="800"/>
          </a:p>
        </p:txBody>
      </p:sp>
      <p:sp>
        <p:nvSpPr>
          <p:cNvPr id="457" name="Google Shape;457;p32"/>
          <p:cNvSpPr/>
          <p:nvPr/>
        </p:nvSpPr>
        <p:spPr>
          <a:xfrm>
            <a:off x="7693950" y="2353000"/>
            <a:ext cx="817200" cy="81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/>
              <a:t>SECTION B</a:t>
            </a:r>
            <a:endParaRPr sz="800"/>
          </a:p>
        </p:txBody>
      </p:sp>
      <p:sp>
        <p:nvSpPr>
          <p:cNvPr id="458" name="Google Shape;458;p32"/>
          <p:cNvSpPr/>
          <p:nvPr/>
        </p:nvSpPr>
        <p:spPr>
          <a:xfrm>
            <a:off x="7693950" y="3419800"/>
            <a:ext cx="817200" cy="81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/>
              <a:t>SECTION C</a:t>
            </a:r>
            <a:endParaRPr sz="800"/>
          </a:p>
        </p:txBody>
      </p:sp>
      <p:cxnSp>
        <p:nvCxnSpPr>
          <p:cNvPr id="459" name="Google Shape;459;p32"/>
          <p:cNvCxnSpPr>
            <a:stCxn id="456" idx="1"/>
          </p:cNvCxnSpPr>
          <p:nvPr/>
        </p:nvCxnSpPr>
        <p:spPr>
          <a:xfrm flipH="1">
            <a:off x="5896650" y="1694800"/>
            <a:ext cx="1797300" cy="908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32"/>
          <p:cNvCxnSpPr>
            <a:stCxn id="457" idx="1"/>
          </p:cNvCxnSpPr>
          <p:nvPr/>
        </p:nvCxnSpPr>
        <p:spPr>
          <a:xfrm rot="10800000">
            <a:off x="5884050" y="2761600"/>
            <a:ext cx="1809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32"/>
          <p:cNvCxnSpPr>
            <a:stCxn id="458" idx="1"/>
          </p:cNvCxnSpPr>
          <p:nvPr/>
        </p:nvCxnSpPr>
        <p:spPr>
          <a:xfrm rot="10800000">
            <a:off x="5858850" y="2892100"/>
            <a:ext cx="1835100" cy="93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2" name="Google Shape;462;p32"/>
          <p:cNvSpPr txBox="1"/>
          <p:nvPr/>
        </p:nvSpPr>
        <p:spPr>
          <a:xfrm>
            <a:off x="6425175" y="2775100"/>
            <a:ext cx="104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</a:rPr>
              <a:t>requests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463" name="Google Shape;46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7875" y="2103388"/>
            <a:ext cx="1115975" cy="11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2"/>
          <p:cNvSpPr txBox="1"/>
          <p:nvPr/>
        </p:nvSpPr>
        <p:spPr>
          <a:xfrm>
            <a:off x="3192375" y="1688875"/>
            <a:ext cx="158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</a:rPr>
              <a:t>OPERATOR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65" name="Google Shape;465;p32"/>
          <p:cNvSpPr/>
          <p:nvPr/>
        </p:nvSpPr>
        <p:spPr>
          <a:xfrm>
            <a:off x="674275" y="1946200"/>
            <a:ext cx="1498200" cy="40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PRIVATE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GRANTS</a:t>
            </a:r>
            <a:endParaRPr/>
          </a:p>
        </p:txBody>
      </p:sp>
      <p:sp>
        <p:nvSpPr>
          <p:cNvPr id="466" name="Google Shape;466;p32"/>
          <p:cNvSpPr/>
          <p:nvPr/>
        </p:nvSpPr>
        <p:spPr>
          <a:xfrm>
            <a:off x="674275" y="3241600"/>
            <a:ext cx="14982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PUBLIC FUNDING</a:t>
            </a:r>
            <a:endParaRPr sz="1200"/>
          </a:p>
        </p:txBody>
      </p:sp>
      <p:pic>
        <p:nvPicPr>
          <p:cNvPr id="467" name="Google Shape;4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86" y="2058172"/>
            <a:ext cx="344978" cy="36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86" y="1448572"/>
            <a:ext cx="344978" cy="36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86" y="2667772"/>
            <a:ext cx="344978" cy="36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86" y="3353572"/>
            <a:ext cx="344978" cy="36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86" y="3963172"/>
            <a:ext cx="344978" cy="36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On-chain fundraising visual representation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77" name="Google Shape;4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76" y="2332050"/>
            <a:ext cx="305474" cy="32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76" y="3398850"/>
            <a:ext cx="305474" cy="32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76" y="2865450"/>
            <a:ext cx="305474" cy="32700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33"/>
          <p:cNvSpPr txBox="1"/>
          <p:nvPr/>
        </p:nvSpPr>
        <p:spPr>
          <a:xfrm>
            <a:off x="334263" y="1391650"/>
            <a:ext cx="9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Donors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1" name="Google Shape;481;p33"/>
          <p:cNvSpPr/>
          <p:nvPr/>
        </p:nvSpPr>
        <p:spPr>
          <a:xfrm>
            <a:off x="1313775" y="2332050"/>
            <a:ext cx="305400" cy="32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3"/>
          <p:cNvSpPr/>
          <p:nvPr/>
        </p:nvSpPr>
        <p:spPr>
          <a:xfrm>
            <a:off x="1313775" y="2865450"/>
            <a:ext cx="305400" cy="32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3"/>
          <p:cNvSpPr/>
          <p:nvPr/>
        </p:nvSpPr>
        <p:spPr>
          <a:xfrm>
            <a:off x="1313775" y="3398850"/>
            <a:ext cx="305400" cy="32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3"/>
          <p:cNvSpPr/>
          <p:nvPr/>
        </p:nvSpPr>
        <p:spPr>
          <a:xfrm>
            <a:off x="1956200" y="2183250"/>
            <a:ext cx="901800" cy="47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ONE-TIME DONATIONS</a:t>
            </a:r>
            <a:endParaRPr sz="900"/>
          </a:p>
        </p:txBody>
      </p:sp>
      <p:sp>
        <p:nvSpPr>
          <p:cNvPr id="485" name="Google Shape;485;p33"/>
          <p:cNvSpPr/>
          <p:nvPr/>
        </p:nvSpPr>
        <p:spPr>
          <a:xfrm>
            <a:off x="1956200" y="2792850"/>
            <a:ext cx="901800" cy="47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ONGOING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DONATION</a:t>
            </a:r>
            <a:endParaRPr sz="1000"/>
          </a:p>
        </p:txBody>
      </p:sp>
      <p:sp>
        <p:nvSpPr>
          <p:cNvPr id="486" name="Google Shape;486;p33"/>
          <p:cNvSpPr/>
          <p:nvPr/>
        </p:nvSpPr>
        <p:spPr>
          <a:xfrm>
            <a:off x="1956200" y="3402450"/>
            <a:ext cx="901800" cy="47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MERCH SALE</a:t>
            </a:r>
            <a:endParaRPr sz="1000"/>
          </a:p>
        </p:txBody>
      </p:sp>
      <p:sp>
        <p:nvSpPr>
          <p:cNvPr id="487" name="Google Shape;487;p33"/>
          <p:cNvSpPr/>
          <p:nvPr/>
        </p:nvSpPr>
        <p:spPr>
          <a:xfrm>
            <a:off x="3133825" y="2332050"/>
            <a:ext cx="305400" cy="32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3"/>
          <p:cNvSpPr/>
          <p:nvPr/>
        </p:nvSpPr>
        <p:spPr>
          <a:xfrm>
            <a:off x="3133825" y="2865450"/>
            <a:ext cx="305400" cy="32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3"/>
          <p:cNvSpPr/>
          <p:nvPr/>
        </p:nvSpPr>
        <p:spPr>
          <a:xfrm>
            <a:off x="3133825" y="3398850"/>
            <a:ext cx="305400" cy="32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3"/>
          <p:cNvSpPr/>
          <p:nvPr/>
        </p:nvSpPr>
        <p:spPr>
          <a:xfrm>
            <a:off x="3715050" y="2099550"/>
            <a:ext cx="1864500" cy="177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SMART CONTRACT FOR FINANCE AND VOTING</a:t>
            </a:r>
            <a:endParaRPr/>
          </a:p>
        </p:txBody>
      </p:sp>
      <p:sp>
        <p:nvSpPr>
          <p:cNvPr id="491" name="Google Shape;491;p33"/>
          <p:cNvSpPr/>
          <p:nvPr/>
        </p:nvSpPr>
        <p:spPr>
          <a:xfrm>
            <a:off x="7895675" y="1553550"/>
            <a:ext cx="817200" cy="81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/>
              <a:t>SECTION A</a:t>
            </a:r>
            <a:endParaRPr sz="800"/>
          </a:p>
        </p:txBody>
      </p:sp>
      <p:sp>
        <p:nvSpPr>
          <p:cNvPr id="492" name="Google Shape;492;p33"/>
          <p:cNvSpPr/>
          <p:nvPr/>
        </p:nvSpPr>
        <p:spPr>
          <a:xfrm>
            <a:off x="7895675" y="2620350"/>
            <a:ext cx="817200" cy="81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/>
              <a:t>SECTION B</a:t>
            </a:r>
            <a:endParaRPr sz="800"/>
          </a:p>
        </p:txBody>
      </p:sp>
      <p:sp>
        <p:nvSpPr>
          <p:cNvPr id="493" name="Google Shape;493;p33"/>
          <p:cNvSpPr/>
          <p:nvPr/>
        </p:nvSpPr>
        <p:spPr>
          <a:xfrm>
            <a:off x="7895675" y="3687150"/>
            <a:ext cx="817200" cy="81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/>
              <a:t>SECTION C</a:t>
            </a:r>
            <a:endParaRPr sz="800"/>
          </a:p>
        </p:txBody>
      </p:sp>
      <p:cxnSp>
        <p:nvCxnSpPr>
          <p:cNvPr id="494" name="Google Shape;494;p33"/>
          <p:cNvCxnSpPr/>
          <p:nvPr/>
        </p:nvCxnSpPr>
        <p:spPr>
          <a:xfrm flipH="1">
            <a:off x="6367475" y="1962150"/>
            <a:ext cx="1528200" cy="83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33"/>
          <p:cNvCxnSpPr/>
          <p:nvPr/>
        </p:nvCxnSpPr>
        <p:spPr>
          <a:xfrm rot="10800000">
            <a:off x="6373775" y="3026250"/>
            <a:ext cx="1521900" cy="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33"/>
          <p:cNvCxnSpPr/>
          <p:nvPr/>
        </p:nvCxnSpPr>
        <p:spPr>
          <a:xfrm rot="10800000">
            <a:off x="6397175" y="3315150"/>
            <a:ext cx="1498500" cy="780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7" name="Google Shape;497;p33"/>
          <p:cNvSpPr/>
          <p:nvPr/>
        </p:nvSpPr>
        <p:spPr>
          <a:xfrm>
            <a:off x="5915550" y="2041200"/>
            <a:ext cx="408600" cy="197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PROPOSA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</a:t>
            </a:r>
            <a:endParaRPr/>
          </a:p>
        </p:txBody>
      </p:sp>
      <p:sp>
        <p:nvSpPr>
          <p:cNvPr id="498" name="Google Shape;498;p33"/>
          <p:cNvSpPr/>
          <p:nvPr/>
        </p:nvSpPr>
        <p:spPr>
          <a:xfrm>
            <a:off x="5652300" y="2864100"/>
            <a:ext cx="190500" cy="327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3"/>
          <p:cNvSpPr/>
          <p:nvPr/>
        </p:nvSpPr>
        <p:spPr>
          <a:xfrm rot="-5400000">
            <a:off x="4538700" y="3930900"/>
            <a:ext cx="190500" cy="327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3"/>
          <p:cNvSpPr/>
          <p:nvPr/>
        </p:nvSpPr>
        <p:spPr>
          <a:xfrm rot="10800000">
            <a:off x="5798925" y="4253675"/>
            <a:ext cx="1468800" cy="327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3"/>
          <p:cNvSpPr/>
          <p:nvPr/>
        </p:nvSpPr>
        <p:spPr>
          <a:xfrm>
            <a:off x="3797075" y="4217075"/>
            <a:ext cx="1782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PUBLIC VOTING</a:t>
            </a:r>
            <a:endParaRPr/>
          </a:p>
        </p:txBody>
      </p:sp>
      <p:pic>
        <p:nvPicPr>
          <p:cNvPr id="502" name="Google Shape;5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075" y="4693477"/>
            <a:ext cx="190500" cy="20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575" y="4693477"/>
            <a:ext cx="190500" cy="20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075" y="4693477"/>
            <a:ext cx="190500" cy="20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675" y="4693477"/>
            <a:ext cx="190500" cy="20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7175" y="4693477"/>
            <a:ext cx="190500" cy="20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675" y="4693477"/>
            <a:ext cx="190500" cy="20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275" y="4693477"/>
            <a:ext cx="190500" cy="20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6775" y="4693477"/>
            <a:ext cx="190500" cy="20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275" y="4693477"/>
            <a:ext cx="190500" cy="203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1" name="Google Shape;511;p33"/>
          <p:cNvCxnSpPr/>
          <p:nvPr/>
        </p:nvCxnSpPr>
        <p:spPr>
          <a:xfrm>
            <a:off x="819275" y="3890939"/>
            <a:ext cx="2819400" cy="904800"/>
          </a:xfrm>
          <a:prstGeom prst="bentConnector3">
            <a:avLst>
              <a:gd fmla="val 1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2" name="Google Shape;512;p33"/>
          <p:cNvSpPr txBox="1"/>
          <p:nvPr/>
        </p:nvSpPr>
        <p:spPr>
          <a:xfrm>
            <a:off x="5791350" y="4550750"/>
            <a:ext cx="241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</a:rPr>
              <a:t>DIRECT TRANSFER OF FUNDS, NO MIDDLE MEN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WALLETs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8" name="Google Shape;518;p34"/>
          <p:cNvSpPr txBox="1"/>
          <p:nvPr/>
        </p:nvSpPr>
        <p:spPr>
          <a:xfrm>
            <a:off x="1328150" y="1673875"/>
            <a:ext cx="35676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Pseudo-Anonymity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Digital Signature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Password Responsibility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19" name="Google Shape;5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9325" y="1139425"/>
            <a:ext cx="2062500" cy="20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34"/>
          <p:cNvSpPr txBox="1"/>
          <p:nvPr/>
        </p:nvSpPr>
        <p:spPr>
          <a:xfrm>
            <a:off x="5837575" y="2999300"/>
            <a:ext cx="2028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Rob’s Wallet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0x123abc...789a4b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or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roberto.eth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675" y="2246575"/>
            <a:ext cx="1496000" cy="1496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600000" dist="19050">
              <a:srgbClr val="000000">
                <a:alpha val="90000"/>
              </a:srgbClr>
            </a:outerShdw>
          </a:effectLst>
        </p:spPr>
      </p:pic>
      <p:sp>
        <p:nvSpPr>
          <p:cNvPr id="526" name="Google Shape;52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SMART CONTRACTs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27" name="Google Shape;52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2350" y="649949"/>
            <a:ext cx="1931500" cy="193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35"/>
          <p:cNvSpPr txBox="1"/>
          <p:nvPr/>
        </p:nvSpPr>
        <p:spPr>
          <a:xfrm>
            <a:off x="390225" y="1112674"/>
            <a:ext cx="37095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</a:rPr>
              <a:t>software that runs on the blockchain = public and decentralized. It contains a list of rules.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</a:rPr>
              <a:t>EXAMPLE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</a:rPr>
              <a:t>I</a:t>
            </a:r>
            <a:r>
              <a:rPr lang="it" sz="1200">
                <a:solidFill>
                  <a:srgbClr val="FFFFFF"/>
                </a:solidFill>
              </a:rPr>
              <a:t> am a shepherd.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</a:rPr>
              <a:t>I want to save my sheep in a list that: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it" sz="1200">
                <a:solidFill>
                  <a:srgbClr val="FFFFFF"/>
                </a:solidFill>
              </a:rPr>
              <a:t>shows I own them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it" sz="1200">
                <a:solidFill>
                  <a:srgbClr val="FFFFFF"/>
                </a:solidFill>
              </a:rPr>
              <a:t>is a public list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</a:rPr>
              <a:t>If I registered the sheep with my city, I would have to trust the city’s record keeper &amp; their servers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1"/>
                </a:solidFill>
              </a:rPr>
              <a:t>Only the owner of a sheep can transfer its ownership to someone else</a:t>
            </a:r>
            <a:r>
              <a:rPr lang="it" sz="1200">
                <a:solidFill>
                  <a:srgbClr val="FFFFFF"/>
                </a:solidFill>
              </a:rPr>
              <a:t>. </a:t>
            </a:r>
            <a:r>
              <a:rPr lang="it" sz="1200">
                <a:solidFill>
                  <a:srgbClr val="FFFFFF"/>
                </a:solidFill>
              </a:rPr>
              <a:t>Everytime a sheep is sold, the new owner displays on the registry automatically (I don’t need a public functionary to update it)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529" name="Google Shape;52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6300" y="884263"/>
            <a:ext cx="2560675" cy="256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35"/>
          <p:cNvSpPr/>
          <p:nvPr/>
        </p:nvSpPr>
        <p:spPr>
          <a:xfrm>
            <a:off x="4550525" y="3957525"/>
            <a:ext cx="3967800" cy="954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5"/>
          <p:cNvSpPr txBox="1"/>
          <p:nvPr/>
        </p:nvSpPr>
        <p:spPr>
          <a:xfrm>
            <a:off x="4589675" y="4049775"/>
            <a:ext cx="3889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ROB the SHEPHERD’s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SHEEP CONTRACT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4D4D4D"/>
                </a:solidFill>
              </a:rPr>
              <a:t>0x05854cA140caB11e2f5AAb284c6AB5415f96E26B</a:t>
            </a:r>
            <a:endParaRPr sz="1200">
              <a:solidFill>
                <a:srgbClr val="4D4D4D"/>
              </a:solidFill>
            </a:endParaRPr>
          </a:p>
        </p:txBody>
      </p:sp>
      <p:pic>
        <p:nvPicPr>
          <p:cNvPr id="532" name="Google Shape;53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0125" y="1760704"/>
            <a:ext cx="1622100" cy="16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6"/>
          <p:cNvSpPr txBox="1"/>
          <p:nvPr/>
        </p:nvSpPr>
        <p:spPr>
          <a:xfrm>
            <a:off x="1004300" y="1150000"/>
            <a:ext cx="3567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Is the native token of the Ethereum Blockchain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Miners get paid in Ether to glue the blocks together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In order to interact with the Ethereum Blockchain, you need a personal balance of ETH, because the Ethereum network charges you (in “Gas”) for:</a:t>
            </a:r>
            <a:endParaRPr>
              <a:solidFill>
                <a:schemeClr val="lt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i="1" lang="it">
                <a:solidFill>
                  <a:schemeClr val="lt1"/>
                </a:solidFill>
              </a:rPr>
              <a:t>saving information</a:t>
            </a:r>
            <a:endParaRPr i="1">
              <a:solidFill>
                <a:schemeClr val="lt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i="1" lang="it">
                <a:solidFill>
                  <a:schemeClr val="lt1"/>
                </a:solidFill>
              </a:rPr>
              <a:t>computing</a:t>
            </a:r>
            <a:endParaRPr i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lt1"/>
              </a:solidFill>
            </a:endParaRPr>
          </a:p>
        </p:txBody>
      </p:sp>
      <p:pic>
        <p:nvPicPr>
          <p:cNvPr id="538" name="Google Shape;5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175" y="1622950"/>
            <a:ext cx="2210675" cy="221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ETHER (ETH)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40" name="Google Shape;54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4024" y="686813"/>
            <a:ext cx="2351000" cy="39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7"/>
          <p:cNvSpPr txBox="1"/>
          <p:nvPr/>
        </p:nvSpPr>
        <p:spPr>
          <a:xfrm>
            <a:off x="957100" y="1158275"/>
            <a:ext cx="4292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F</a:t>
            </a:r>
            <a:r>
              <a:rPr lang="it">
                <a:solidFill>
                  <a:srgbClr val="FFFFFF"/>
                </a:solidFill>
              </a:rPr>
              <a:t>rom the Old English </a:t>
            </a:r>
            <a:r>
              <a:rPr i="1" lang="it">
                <a:solidFill>
                  <a:srgbClr val="FFFFFF"/>
                </a:solidFill>
              </a:rPr>
              <a:t>tacen</a:t>
            </a:r>
            <a:r>
              <a:rPr lang="it">
                <a:solidFill>
                  <a:srgbClr val="FFFFFF"/>
                </a:solidFill>
              </a:rPr>
              <a:t>, meaning “sign, symbol, evidence”. Tokens are symbolic objects that are discrete, scarce, tradable, community-driven and community-defining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Tokens store value and meaning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A voucher that can be exchanged for goods or services. Sometimes the token operates certain machines (laundry, car wash, etc)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Physical money is made of “tokens of value”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Token question time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6" name="Google Shape;54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TOKENs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47" name="Google Shape;5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1475" y="2426125"/>
            <a:ext cx="1526724" cy="152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8150" y="1017737"/>
            <a:ext cx="171450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2573" y="4118450"/>
            <a:ext cx="796701" cy="7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8"/>
          <p:cNvSpPr txBox="1"/>
          <p:nvPr/>
        </p:nvSpPr>
        <p:spPr>
          <a:xfrm>
            <a:off x="509825" y="1320300"/>
            <a:ext cx="46179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FFFF"/>
                </a:solidFill>
              </a:rPr>
              <a:t>Custom money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Token Standard (same base Smart Contract)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Contains the lists of Value Holders’ Addresses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They are “fungible” and “swappable”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(</a:t>
            </a:r>
            <a:r>
              <a:rPr i="1" lang="it">
                <a:solidFill>
                  <a:srgbClr val="FFFFFF"/>
                </a:solidFill>
              </a:rPr>
              <a:t>e.g. 10 tokens of Project A can be exchanged for 2 tokens of Project B</a:t>
            </a:r>
            <a:r>
              <a:rPr lang="it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Many startups use these tokens to: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it">
                <a:solidFill>
                  <a:srgbClr val="FFFFFF"/>
                </a:solidFill>
              </a:rPr>
              <a:t>govern their Decentralized Apps (DApps)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it">
                <a:solidFill>
                  <a:srgbClr val="FFFFFF"/>
                </a:solidFill>
              </a:rPr>
              <a:t>raise funds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55" name="Google Shape;5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975" y="2876550"/>
            <a:ext cx="1428200" cy="14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5775" y="3219487"/>
            <a:ext cx="742324" cy="74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1575" y="2990887"/>
            <a:ext cx="742324" cy="74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3975" y="1764660"/>
            <a:ext cx="842057" cy="692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9068" y="1820084"/>
            <a:ext cx="842057" cy="692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7370" y="1653813"/>
            <a:ext cx="842057" cy="692653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ERC20 - FUNGIBLE TOKENs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9"/>
          <p:cNvSpPr/>
          <p:nvPr/>
        </p:nvSpPr>
        <p:spPr>
          <a:xfrm>
            <a:off x="4911575" y="1405250"/>
            <a:ext cx="3588300" cy="30834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rgbClr val="FF00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9"/>
          <p:cNvSpPr txBox="1"/>
          <p:nvPr/>
        </p:nvSpPr>
        <p:spPr>
          <a:xfrm>
            <a:off x="592200" y="1405250"/>
            <a:ext cx="4091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Each token is unique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The token can represent ownership of copyrights / royalties / licenses / tickets, anything that the Author associated with the NFT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An example rule: The Author can receive royalties every time the NFT is sold on the secondary market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QUESTION: </a:t>
            </a:r>
            <a:r>
              <a:rPr i="1" lang="it">
                <a:solidFill>
                  <a:srgbClr val="FFFFFF"/>
                </a:solidFill>
              </a:rPr>
              <a:t>What does it mean to own a digital thing?</a:t>
            </a:r>
            <a:endParaRPr i="1">
              <a:solidFill>
                <a:srgbClr val="FFFFFF"/>
              </a:solidFill>
            </a:endParaRPr>
          </a:p>
        </p:txBody>
      </p:sp>
      <p:sp>
        <p:nvSpPr>
          <p:cNvPr id="568" name="Google Shape;568;p39"/>
          <p:cNvSpPr/>
          <p:nvPr/>
        </p:nvSpPr>
        <p:spPr>
          <a:xfrm>
            <a:off x="5170800" y="1678125"/>
            <a:ext cx="1377900" cy="51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Montserrat"/>
                <a:ea typeface="Montserrat"/>
                <a:cs typeface="Montserrat"/>
                <a:sym typeface="Montserrat"/>
              </a:rPr>
              <a:t>Who owns it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9" name="Google Shape;5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200" y="1647574"/>
            <a:ext cx="1200900" cy="1789301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  <a:effectLst>
            <a:outerShdw blurRad="342900" rotWithShape="0" algn="bl">
              <a:srgbClr val="00FFFF">
                <a:alpha val="50000"/>
              </a:srgbClr>
            </a:outerShdw>
          </a:effectLst>
        </p:spPr>
      </p:pic>
      <p:sp>
        <p:nvSpPr>
          <p:cNvPr id="570" name="Google Shape;570;p39"/>
          <p:cNvSpPr/>
          <p:nvPr/>
        </p:nvSpPr>
        <p:spPr>
          <a:xfrm>
            <a:off x="5146950" y="2588388"/>
            <a:ext cx="1377900" cy="75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Montserrat"/>
                <a:ea typeface="Montserrat"/>
                <a:cs typeface="Montserrat"/>
                <a:sym typeface="Montserrat"/>
              </a:rPr>
              <a:t>Address of artwork  on IPFS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1" name="Google Shape;571;p39"/>
          <p:cNvSpPr txBox="1"/>
          <p:nvPr/>
        </p:nvSpPr>
        <p:spPr>
          <a:xfrm>
            <a:off x="6988200" y="2115625"/>
            <a:ext cx="12009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NFT</a:t>
            </a:r>
            <a:endParaRPr sz="3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39"/>
          <p:cNvSpPr/>
          <p:nvPr/>
        </p:nvSpPr>
        <p:spPr>
          <a:xfrm>
            <a:off x="5146950" y="3596425"/>
            <a:ext cx="2790000" cy="75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Montserrat"/>
                <a:ea typeface="Montserrat"/>
                <a:cs typeface="Montserrat"/>
                <a:sym typeface="Montserrat"/>
              </a:rPr>
              <a:t>Rules: eg:  like 10% of resales go to original creator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ERC721 - NON FUNGIBLE TOKENs (NFTs)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0"/>
          <p:cNvSpPr txBox="1"/>
          <p:nvPr/>
        </p:nvSpPr>
        <p:spPr>
          <a:xfrm>
            <a:off x="742225" y="1308650"/>
            <a:ext cx="3829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like Apps, but they are decentralized in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it">
                <a:solidFill>
                  <a:srgbClr val="FFFFFF"/>
                </a:solidFill>
              </a:rPr>
              <a:t>software (smart contracts)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it">
                <a:solidFill>
                  <a:srgbClr val="FFFFFF"/>
                </a:solidFill>
              </a:rPr>
              <a:t>storage (blockchain + IPFS)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Governed by token holders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Cannot be censored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79" name="Google Shape;57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000" y="1830450"/>
            <a:ext cx="2470150" cy="247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DAPPs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81" name="Google Shape;58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988" y="1495950"/>
            <a:ext cx="305474" cy="32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8347" y="1905794"/>
            <a:ext cx="275547" cy="27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72470" y="1830441"/>
            <a:ext cx="297640" cy="297638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rgbClr val="000000"/>
            </a:outerShdw>
          </a:effectLst>
        </p:spPr>
      </p:pic>
      <p:pic>
        <p:nvPicPr>
          <p:cNvPr id="584" name="Google Shape;58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1257" y="1600991"/>
            <a:ext cx="297640" cy="297638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rgbClr val="000000"/>
            </a:outerShdw>
          </a:effectLst>
        </p:spPr>
      </p:pic>
      <p:pic>
        <p:nvPicPr>
          <p:cNvPr id="585" name="Google Shape;585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70457" y="1753391"/>
            <a:ext cx="297640" cy="297638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rgbClr val="000000"/>
            </a:outerShdw>
          </a:effectLst>
        </p:spPr>
      </p:pic>
      <p:pic>
        <p:nvPicPr>
          <p:cNvPr id="586" name="Google Shape;586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99057" y="2896391"/>
            <a:ext cx="297640" cy="297638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rgbClr val="000000"/>
            </a:outerShdw>
          </a:effectLst>
        </p:spPr>
      </p:pic>
      <p:pic>
        <p:nvPicPr>
          <p:cNvPr id="587" name="Google Shape;587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70457" y="4039391"/>
            <a:ext cx="297640" cy="297638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rgbClr val="000000"/>
            </a:outerShdw>
          </a:effectLst>
        </p:spPr>
      </p:pic>
      <p:pic>
        <p:nvPicPr>
          <p:cNvPr id="588" name="Google Shape;588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1257" y="4191791"/>
            <a:ext cx="297640" cy="297638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rgbClr val="000000"/>
            </a:outerShdw>
          </a:effectLst>
        </p:spPr>
      </p:pic>
      <p:pic>
        <p:nvPicPr>
          <p:cNvPr id="589" name="Google Shape;589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8257" y="4039391"/>
            <a:ext cx="297640" cy="297638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rgbClr val="000000"/>
            </a:outerShdw>
          </a:effectLst>
        </p:spPr>
      </p:pic>
      <p:pic>
        <p:nvPicPr>
          <p:cNvPr id="590" name="Google Shape;590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9657" y="2972591"/>
            <a:ext cx="297640" cy="297638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rgbClr val="000000"/>
            </a:outerShdw>
          </a:effectLst>
        </p:spPr>
      </p:pic>
      <p:pic>
        <p:nvPicPr>
          <p:cNvPr id="591" name="Google Shape;59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1160" y="1441419"/>
            <a:ext cx="275547" cy="27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9972" y="1819281"/>
            <a:ext cx="275547" cy="27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87635" y="4202831"/>
            <a:ext cx="275547" cy="27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0935" y="3063344"/>
            <a:ext cx="275547" cy="27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2060" y="4377469"/>
            <a:ext cx="275547" cy="27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3135" y="4300594"/>
            <a:ext cx="275547" cy="27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8388" y="2791350"/>
            <a:ext cx="305474" cy="32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4110" y="3194019"/>
            <a:ext cx="275547" cy="27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988" y="3934350"/>
            <a:ext cx="305474" cy="32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7326" y="4543950"/>
            <a:ext cx="305474" cy="32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4488" y="4377475"/>
            <a:ext cx="305474" cy="32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4713" y="2687875"/>
            <a:ext cx="305474" cy="32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7663" y="1415700"/>
            <a:ext cx="305474" cy="32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0988" y="1267350"/>
            <a:ext cx="305474" cy="327001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40"/>
          <p:cNvSpPr/>
          <p:nvPr/>
        </p:nvSpPr>
        <p:spPr>
          <a:xfrm>
            <a:off x="5862838" y="2350200"/>
            <a:ext cx="1678200" cy="14166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6" name="Google Shape;606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80200" y="2128075"/>
            <a:ext cx="1678200" cy="1898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86000"/>
              </a:srgbClr>
            </a:outerShdw>
          </a:effectLst>
        </p:spPr>
      </p:pic>
      <p:pic>
        <p:nvPicPr>
          <p:cNvPr id="607" name="Google Shape;60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3735" y="2776594"/>
            <a:ext cx="275547" cy="275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1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DAOs - Decentralized Autonomous Organizations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3" name="Google Shape;613;p41"/>
          <p:cNvSpPr txBox="1"/>
          <p:nvPr/>
        </p:nvSpPr>
        <p:spPr>
          <a:xfrm>
            <a:off x="824400" y="1383950"/>
            <a:ext cx="4608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Wallet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Voting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Payments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Rules / Governance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14" name="Google Shape;61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7717" y="785536"/>
            <a:ext cx="1865392" cy="190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41"/>
          <p:cNvSpPr/>
          <p:nvPr/>
        </p:nvSpPr>
        <p:spPr>
          <a:xfrm>
            <a:off x="6341059" y="1440137"/>
            <a:ext cx="1138800" cy="90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6" name="Google Shape;61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1653" y="1492517"/>
            <a:ext cx="797593" cy="797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2950" y="2980500"/>
            <a:ext cx="1474925" cy="147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0126" y="4079425"/>
            <a:ext cx="305474" cy="32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87926" y="4155625"/>
            <a:ext cx="305474" cy="32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4126" y="3546025"/>
            <a:ext cx="305474" cy="32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4126" y="3088825"/>
            <a:ext cx="305474" cy="32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0126" y="3012625"/>
            <a:ext cx="305474" cy="32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7726" y="3546025"/>
            <a:ext cx="305474" cy="327001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41"/>
          <p:cNvSpPr/>
          <p:nvPr/>
        </p:nvSpPr>
        <p:spPr>
          <a:xfrm>
            <a:off x="6728013" y="2619175"/>
            <a:ext cx="364800" cy="327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INTRODUCTION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2"/>
          <p:cNvSpPr txBox="1"/>
          <p:nvPr>
            <p:ph idx="1" type="subTitle"/>
          </p:nvPr>
        </p:nvSpPr>
        <p:spPr>
          <a:xfrm>
            <a:off x="311700" y="1391650"/>
            <a:ext cx="8520600" cy="25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ASSIGNMENT: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it" sz="2000">
                <a:solidFill>
                  <a:srgbClr val="FFFFFF"/>
                </a:solidFill>
              </a:rPr>
              <a:t>CREATE A PROTOTYPE OF DIGITAL COLLECTIBLE (NFT) FOR YOUR NGO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it" sz="2000">
                <a:solidFill>
                  <a:srgbClr val="FFFFFF"/>
                </a:solidFill>
              </a:rPr>
              <a:t>THINK WHAT USE IT COULD HAVE (VOTING POWER, VOUCHER, MEMBERSHIP etc)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3"/>
          <p:cNvSpPr txBox="1"/>
          <p:nvPr>
            <p:ph idx="1" type="subTitle"/>
          </p:nvPr>
        </p:nvSpPr>
        <p:spPr>
          <a:xfrm>
            <a:off x="311700" y="2148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DEMO TIME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4"/>
          <p:cNvSpPr txBox="1"/>
          <p:nvPr>
            <p:ph idx="4294967295" type="title"/>
          </p:nvPr>
        </p:nvSpPr>
        <p:spPr>
          <a:xfrm>
            <a:off x="311700" y="231150"/>
            <a:ext cx="85206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EDUCATIONAL PURPOSE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0" name="Google Shape;640;p44"/>
          <p:cNvSpPr txBox="1"/>
          <p:nvPr>
            <p:ph idx="4294967295" type="title"/>
          </p:nvPr>
        </p:nvSpPr>
        <p:spPr>
          <a:xfrm>
            <a:off x="311700" y="1907550"/>
            <a:ext cx="8520600" cy="15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417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20"/>
              <a:buChar char="●"/>
            </a:pPr>
            <a:r>
              <a:rPr lang="it" sz="1820">
                <a:solidFill>
                  <a:srgbClr val="FFFFFF"/>
                </a:solidFill>
              </a:rPr>
              <a:t>Smart Contracts are an interoperable environment (like LEGO)</a:t>
            </a:r>
            <a:endParaRPr sz="182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2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20">
              <a:solidFill>
                <a:srgbClr val="FFFFFF"/>
              </a:solidFill>
            </a:endParaRPr>
          </a:p>
          <a:p>
            <a:pPr indent="-34417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20"/>
              <a:buChar char="●"/>
            </a:pPr>
            <a:r>
              <a:rPr lang="it" sz="1820">
                <a:solidFill>
                  <a:srgbClr val="FFFFFF"/>
                </a:solidFill>
              </a:rPr>
              <a:t>You don’t need to be a software developer to build on Ethereum</a:t>
            </a:r>
            <a:endParaRPr sz="182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DEMO TIME: on-chain Fundraising &amp; Governance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46" name="Google Shape;64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725" y="2469175"/>
            <a:ext cx="1474925" cy="147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0250" y="2408175"/>
            <a:ext cx="240775" cy="25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1125" y="3032350"/>
            <a:ext cx="240775" cy="25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1975" y="3621300"/>
            <a:ext cx="240775" cy="25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6525" y="3732725"/>
            <a:ext cx="240775" cy="25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8925" y="3046925"/>
            <a:ext cx="240775" cy="25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8925" y="2665925"/>
            <a:ext cx="240775" cy="25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5500" y="2266696"/>
            <a:ext cx="1431150" cy="1431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4" name="Google Shape;654;p45"/>
          <p:cNvCxnSpPr/>
          <p:nvPr/>
        </p:nvCxnSpPr>
        <p:spPr>
          <a:xfrm rot="10800000">
            <a:off x="4095550" y="2976950"/>
            <a:ext cx="1410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5" name="Google Shape;655;p45"/>
          <p:cNvSpPr txBox="1"/>
          <p:nvPr/>
        </p:nvSpPr>
        <p:spPr>
          <a:xfrm>
            <a:off x="2254825" y="1724525"/>
            <a:ext cx="167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</a:rPr>
              <a:t>NGO’s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</a:rPr>
              <a:t>DAO / MULTISIG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56" name="Google Shape;656;p45"/>
          <p:cNvSpPr txBox="1"/>
          <p:nvPr/>
        </p:nvSpPr>
        <p:spPr>
          <a:xfrm>
            <a:off x="5825500" y="1637900"/>
            <a:ext cx="191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</a:rPr>
              <a:t>NGO MERCH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</a:rPr>
              <a:t>NFT STORE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57" name="Google Shape;657;p45"/>
          <p:cNvSpPr txBox="1"/>
          <p:nvPr/>
        </p:nvSpPr>
        <p:spPr>
          <a:xfrm>
            <a:off x="4527125" y="2946725"/>
            <a:ext cx="3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$</a:t>
            </a:r>
            <a:endParaRPr b="1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8" name="Google Shape;658;p45"/>
          <p:cNvSpPr txBox="1"/>
          <p:nvPr/>
        </p:nvSpPr>
        <p:spPr>
          <a:xfrm>
            <a:off x="869750" y="2413150"/>
            <a:ext cx="114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FFFFFF"/>
                </a:solidFill>
              </a:rPr>
              <a:t> Member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9" name="Google Shape;659;p45"/>
          <p:cNvSpPr txBox="1"/>
          <p:nvPr/>
        </p:nvSpPr>
        <p:spPr>
          <a:xfrm>
            <a:off x="961375" y="3650450"/>
            <a:ext cx="98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FFFFFF"/>
                </a:solidFill>
              </a:rPr>
              <a:t>President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60" name="Google Shape;660;p45"/>
          <p:cNvSpPr txBox="1"/>
          <p:nvPr/>
        </p:nvSpPr>
        <p:spPr>
          <a:xfrm>
            <a:off x="3552175" y="3726650"/>
            <a:ext cx="7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FFFFFF"/>
                </a:solidFill>
              </a:rPr>
              <a:t>Activist</a:t>
            </a:r>
            <a:endParaRPr b="1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Mixture DAO (NGO) - NFT Fundraising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666" name="Google Shape;666;p46"/>
          <p:cNvGraphicFramePr/>
          <p:nvPr/>
        </p:nvGraphicFramePr>
        <p:xfrm>
          <a:off x="311688" y="131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{FC50B478-DA39-4E0B-A258-39BA1D3BF868}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81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Membership card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“thank you” NFTs for donation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1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Limited edition NGO anniversary digital posters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NFT unconditional cash grant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1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NGO / Artist Collaboration Event Conference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certification of ownership some memorabilia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1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Tickets for online event / streaming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FEEDBACK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2" name="Google Shape;672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it">
                <a:solidFill>
                  <a:srgbClr val="FFFFFF"/>
                </a:solidFill>
              </a:rPr>
              <a:t>we need DAOs that can create NFTs and sell them directly, without passing via a personal wallet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it">
                <a:solidFill>
                  <a:srgbClr val="FFFFFF"/>
                </a:solidFill>
              </a:rPr>
              <a:t>NGO tech admin might need to welcome members into a DAO w/o knowing what address is who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it">
                <a:solidFill>
                  <a:srgbClr val="FFFFFF"/>
                </a:solidFill>
              </a:rPr>
              <a:t>DAO voting should be also be made anonymous.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878400" y="1648200"/>
            <a:ext cx="7747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→ Database - Spreadsheet: Saving info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→ Bank Account: Saving info in a way that info can only be added not modified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→ World Computer:  for running computations &amp; algorithms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1183200" y="255275"/>
            <a:ext cx="6777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ETHEREUM</a:t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/>
          <p:nvPr/>
        </p:nvSpPr>
        <p:spPr>
          <a:xfrm>
            <a:off x="2227359" y="1492592"/>
            <a:ext cx="3474000" cy="3299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7"/>
          <p:cNvSpPr/>
          <p:nvPr/>
        </p:nvSpPr>
        <p:spPr>
          <a:xfrm>
            <a:off x="4368660" y="1765151"/>
            <a:ext cx="943500" cy="920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484" y="1734102"/>
            <a:ext cx="982122" cy="98212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WEB2 or Corporate Web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594592" y="1765151"/>
            <a:ext cx="943500" cy="920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4368660" y="3384195"/>
            <a:ext cx="943500" cy="920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2594592" y="3377992"/>
            <a:ext cx="943500" cy="920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0889" y="1810296"/>
            <a:ext cx="830114" cy="8301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7"/>
          <p:cNvCxnSpPr>
            <a:stCxn id="80" idx="2"/>
            <a:endCxn id="82" idx="0"/>
          </p:cNvCxnSpPr>
          <p:nvPr/>
        </p:nvCxnSpPr>
        <p:spPr>
          <a:xfrm>
            <a:off x="3066342" y="2685251"/>
            <a:ext cx="0" cy="69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7"/>
          <p:cNvCxnSpPr>
            <a:stCxn id="80" idx="3"/>
            <a:endCxn id="77" idx="1"/>
          </p:cNvCxnSpPr>
          <p:nvPr/>
        </p:nvCxnSpPr>
        <p:spPr>
          <a:xfrm>
            <a:off x="3538092" y="2225201"/>
            <a:ext cx="830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7"/>
          <p:cNvCxnSpPr>
            <a:stCxn id="77" idx="2"/>
            <a:endCxn id="81" idx="0"/>
          </p:cNvCxnSpPr>
          <p:nvPr/>
        </p:nvCxnSpPr>
        <p:spPr>
          <a:xfrm>
            <a:off x="4840410" y="2685251"/>
            <a:ext cx="0" cy="699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7"/>
          <p:cNvCxnSpPr>
            <a:stCxn id="81" idx="1"/>
            <a:endCxn id="82" idx="3"/>
          </p:cNvCxnSpPr>
          <p:nvPr/>
        </p:nvCxnSpPr>
        <p:spPr>
          <a:xfrm rot="10800000">
            <a:off x="3537960" y="3837945"/>
            <a:ext cx="830700" cy="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7"/>
          <p:cNvCxnSpPr>
            <a:stCxn id="80" idx="2"/>
            <a:endCxn id="81" idx="0"/>
          </p:cNvCxnSpPr>
          <p:nvPr/>
        </p:nvCxnSpPr>
        <p:spPr>
          <a:xfrm>
            <a:off x="3066342" y="2685251"/>
            <a:ext cx="1774200" cy="699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7"/>
          <p:cNvCxnSpPr>
            <a:stCxn id="82" idx="0"/>
            <a:endCxn id="77" idx="2"/>
          </p:cNvCxnSpPr>
          <p:nvPr/>
        </p:nvCxnSpPr>
        <p:spPr>
          <a:xfrm flipH="1" rot="10800000">
            <a:off x="3066342" y="2685292"/>
            <a:ext cx="1774200" cy="69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6204" y="2349988"/>
            <a:ext cx="335126" cy="335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0485" y="3422729"/>
            <a:ext cx="830522" cy="83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25790" y="3428927"/>
            <a:ext cx="830523" cy="830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17247" y="4286569"/>
            <a:ext cx="393633" cy="393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07715" y="4334680"/>
            <a:ext cx="528768" cy="29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96747" y="1852473"/>
            <a:ext cx="335114" cy="335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720136" y="2451812"/>
            <a:ext cx="237942" cy="21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930718" y="2451812"/>
            <a:ext cx="237942" cy="21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396536" y="2451812"/>
            <a:ext cx="237942" cy="21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607118" y="2451812"/>
            <a:ext cx="237942" cy="21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472736" y="4052012"/>
            <a:ext cx="237942" cy="21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683318" y="4052012"/>
            <a:ext cx="237942" cy="21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43936" y="4052012"/>
            <a:ext cx="237942" cy="21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854518" y="4052012"/>
            <a:ext cx="237942" cy="21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3603271" y="1807461"/>
            <a:ext cx="70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APPS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6301525" y="1864900"/>
            <a:ext cx="2130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FFFFFF"/>
                </a:solidFill>
              </a:rPr>
              <a:t>CENTRALIZED</a:t>
            </a:r>
            <a:endParaRPr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FFFFFF"/>
                </a:solidFill>
              </a:rPr>
              <a:t>CENSORABLE</a:t>
            </a:r>
            <a:endParaRPr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">
                <a:solidFill>
                  <a:schemeClr val="lt1"/>
                </a:solidFill>
              </a:rPr>
              <a:t>DATA-TAMPERING</a:t>
            </a:r>
            <a:endParaRPr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FFFFFF"/>
                </a:solidFill>
              </a:rPr>
              <a:t>OPAQUE</a:t>
            </a:r>
            <a:endParaRPr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FFFFFF"/>
                </a:solidFill>
              </a:rPr>
              <a:t>Terms of Service based TRUST</a:t>
            </a:r>
            <a:endParaRPr i="1">
              <a:solidFill>
                <a:srgbClr val="FFFFFF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420303" y="2350007"/>
            <a:ext cx="151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200">
                <a:solidFill>
                  <a:srgbClr val="FFFFFF"/>
                </a:solidFill>
              </a:rPr>
              <a:t>PUBLIC</a:t>
            </a:r>
            <a:endParaRPr i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200">
                <a:solidFill>
                  <a:srgbClr val="FFFFFF"/>
                </a:solidFill>
              </a:rPr>
              <a:t>INTERNET</a:t>
            </a:r>
            <a:endParaRPr i="1" sz="1200">
              <a:solidFill>
                <a:srgbClr val="FFFFFF"/>
              </a:solidFill>
            </a:endParaRPr>
          </a:p>
        </p:txBody>
      </p:sp>
      <p:cxnSp>
        <p:nvCxnSpPr>
          <p:cNvPr id="107" name="Google Shape;107;p17"/>
          <p:cNvCxnSpPr>
            <a:stCxn id="76" idx="1"/>
          </p:cNvCxnSpPr>
          <p:nvPr/>
        </p:nvCxnSpPr>
        <p:spPr>
          <a:xfrm rot="10800000">
            <a:off x="1632459" y="2653442"/>
            <a:ext cx="594900" cy="488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8" name="Google Shape;10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6204" y="4026388"/>
            <a:ext cx="335126" cy="335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6329" y="4026388"/>
            <a:ext cx="335126" cy="335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6329" y="2389800"/>
            <a:ext cx="335126" cy="335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011" y="1400644"/>
            <a:ext cx="733570" cy="78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775" y="1556136"/>
            <a:ext cx="246101" cy="26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775" y="2415579"/>
            <a:ext cx="246101" cy="26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775" y="1985857"/>
            <a:ext cx="246101" cy="26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775" y="2845301"/>
            <a:ext cx="246101" cy="26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775" y="3704744"/>
            <a:ext cx="246101" cy="26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775" y="3275022"/>
            <a:ext cx="246101" cy="26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3273" y="1483700"/>
            <a:ext cx="408316" cy="40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3273" y="1913422"/>
            <a:ext cx="408316" cy="40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3273" y="2343143"/>
            <a:ext cx="408316" cy="40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3273" y="2772865"/>
            <a:ext cx="408316" cy="40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3273" y="3202586"/>
            <a:ext cx="408316" cy="40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3273" y="3632308"/>
            <a:ext cx="408316" cy="40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/>
          <p:nvPr/>
        </p:nvSpPr>
        <p:spPr>
          <a:xfrm>
            <a:off x="3519476" y="2098261"/>
            <a:ext cx="1009200" cy="1009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FFFFFF"/>
                </a:solidFill>
              </a:rPr>
              <a:t>APP / </a:t>
            </a:r>
            <a:r>
              <a:rPr b="1" lang="it" sz="900">
                <a:solidFill>
                  <a:srgbClr val="FFFFFF"/>
                </a:solidFill>
              </a:rPr>
              <a:t>CENTRAL AUTHORITY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3232213" y="3097708"/>
            <a:ext cx="1583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</a:rPr>
              <a:t>FINANCE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</a:rPr>
              <a:t>VOTING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</a:rPr>
              <a:t>BROADCASTING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</a:rPr>
              <a:t>NETWORKING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130" name="Google Shape;130;p18"/>
          <p:cNvCxnSpPr>
            <a:stCxn id="122" idx="3"/>
            <a:endCxn id="128" idx="1"/>
          </p:cNvCxnSpPr>
          <p:nvPr/>
        </p:nvCxnSpPr>
        <p:spPr>
          <a:xfrm>
            <a:off x="2611589" y="1687856"/>
            <a:ext cx="907800" cy="9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8"/>
          <p:cNvCxnSpPr>
            <a:stCxn id="123" idx="3"/>
            <a:endCxn id="128" idx="1"/>
          </p:cNvCxnSpPr>
          <p:nvPr/>
        </p:nvCxnSpPr>
        <p:spPr>
          <a:xfrm>
            <a:off x="2611589" y="2117578"/>
            <a:ext cx="907800" cy="4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8"/>
          <p:cNvCxnSpPr>
            <a:stCxn id="124" idx="3"/>
            <a:endCxn id="128" idx="1"/>
          </p:cNvCxnSpPr>
          <p:nvPr/>
        </p:nvCxnSpPr>
        <p:spPr>
          <a:xfrm>
            <a:off x="2611589" y="2547299"/>
            <a:ext cx="907800" cy="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8"/>
          <p:cNvCxnSpPr>
            <a:stCxn id="125" idx="3"/>
            <a:endCxn id="128" idx="1"/>
          </p:cNvCxnSpPr>
          <p:nvPr/>
        </p:nvCxnSpPr>
        <p:spPr>
          <a:xfrm flipH="1" rot="10800000">
            <a:off x="2611589" y="2602921"/>
            <a:ext cx="907800" cy="3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8"/>
          <p:cNvCxnSpPr>
            <a:stCxn id="126" idx="3"/>
            <a:endCxn id="128" idx="1"/>
          </p:cNvCxnSpPr>
          <p:nvPr/>
        </p:nvCxnSpPr>
        <p:spPr>
          <a:xfrm flipH="1" rot="10800000">
            <a:off x="2611589" y="2602743"/>
            <a:ext cx="907800" cy="8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8"/>
          <p:cNvCxnSpPr>
            <a:stCxn id="127" idx="3"/>
            <a:endCxn id="128" idx="1"/>
          </p:cNvCxnSpPr>
          <p:nvPr/>
        </p:nvCxnSpPr>
        <p:spPr>
          <a:xfrm flipH="1" rot="10800000">
            <a:off x="2611589" y="2602864"/>
            <a:ext cx="907800" cy="12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6" name="Google Shape;13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4449" y="2715385"/>
            <a:ext cx="408115" cy="408115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rgbClr val="000000"/>
            </a:outerShdw>
          </a:effectLst>
        </p:spPr>
      </p:pic>
      <p:cxnSp>
        <p:nvCxnSpPr>
          <p:cNvPr id="137" name="Google Shape;137;p18"/>
          <p:cNvCxnSpPr>
            <a:stCxn id="128" idx="3"/>
          </p:cNvCxnSpPr>
          <p:nvPr/>
        </p:nvCxnSpPr>
        <p:spPr>
          <a:xfrm>
            <a:off x="4528676" y="2602861"/>
            <a:ext cx="137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8" name="Google Shape;138;p18"/>
          <p:cNvPicPr preferRelativeResize="0"/>
          <p:nvPr/>
        </p:nvPicPr>
        <p:blipFill rotWithShape="1">
          <a:blip r:embed="rId6">
            <a:alphaModFix/>
          </a:blip>
          <a:srcRect b="20521" l="0" r="0" t="0"/>
          <a:stretch/>
        </p:blipFill>
        <p:spPr>
          <a:xfrm flipH="1">
            <a:off x="4098589" y="1166200"/>
            <a:ext cx="1807479" cy="143658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/>
          <p:nvPr/>
        </p:nvSpPr>
        <p:spPr>
          <a:xfrm>
            <a:off x="6022107" y="2098261"/>
            <a:ext cx="1737300" cy="1009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</a:rPr>
              <a:t>RESULT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6109291" y="3097708"/>
            <a:ext cx="1583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</a:rPr>
              <a:t>DELINQUENCIES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</a:rPr>
              <a:t>MANIPULATION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</a:rPr>
              <a:t>CENSORSHIP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</a:rPr>
              <a:t>DATA POLICY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775" y="1556136"/>
            <a:ext cx="246101" cy="26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775" y="2415579"/>
            <a:ext cx="246101" cy="26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775" y="1985857"/>
            <a:ext cx="246101" cy="26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775" y="2845301"/>
            <a:ext cx="246101" cy="26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775" y="3704744"/>
            <a:ext cx="246101" cy="26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775" y="3275022"/>
            <a:ext cx="246101" cy="26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1273" y="1483700"/>
            <a:ext cx="408316" cy="40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1273" y="1913422"/>
            <a:ext cx="408316" cy="40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1273" y="2343143"/>
            <a:ext cx="408316" cy="40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1273" y="2772865"/>
            <a:ext cx="408316" cy="40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1273" y="3202586"/>
            <a:ext cx="408316" cy="40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1273" y="3632308"/>
            <a:ext cx="408316" cy="40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 txBox="1"/>
          <p:nvPr/>
        </p:nvSpPr>
        <p:spPr>
          <a:xfrm>
            <a:off x="311700" y="38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FFFFFF"/>
                </a:solidFill>
              </a:rPr>
              <a:t>Centralization can be efficient but can have side effects...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What are the purposes of voting in NGOs?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59" name="Google Shape;159;p19"/>
          <p:cNvGraphicFramePr/>
          <p:nvPr/>
        </p:nvGraphicFramePr>
        <p:xfrm>
          <a:off x="721938" y="133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{FC50B478-DA39-4E0B-A258-39BA1D3BF868}</a:tableStyleId>
              </a:tblPr>
              <a:tblGrid>
                <a:gridCol w="2478725"/>
                <a:gridCol w="2478725"/>
                <a:gridCol w="2478725"/>
              </a:tblGrid>
              <a:tr h="81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OBJECTIVE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PROCESS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OPERATED BY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1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POLITICAL / STRATEGIC decisions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rgbClr val="FFFFFF"/>
                          </a:solidFill>
                        </a:rPr>
                        <a:t>Online assembly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Third Parties Services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1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Administrative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Budgeting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financial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closed doors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committees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1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Line Management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Informal basis (pvt communication) // hierarchy of levels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Director/CEO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What are the pros and cons of voting as it is today?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65" name="Google Shape;165;p20"/>
          <p:cNvGraphicFramePr/>
          <p:nvPr/>
        </p:nvGraphicFramePr>
        <p:xfrm>
          <a:off x="436550" y="145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{FC50B478-DA39-4E0B-A258-39BA1D3BF868}</a:tableStyleId>
              </a:tblPr>
              <a:tblGrid>
                <a:gridCol w="2679350"/>
                <a:gridCol w="2679350"/>
                <a:gridCol w="2679350"/>
              </a:tblGrid>
              <a:tr h="106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PROS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CONS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6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OFFLINE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secretive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barriers of entry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expensive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reliability of ballot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6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ONLINE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logististics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quicker consultations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security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manipulation if centralized (before the destination servers)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Online Voting: a visual representation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76" y="1490275"/>
            <a:ext cx="305474" cy="32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76" y="2557075"/>
            <a:ext cx="305474" cy="32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76" y="2023675"/>
            <a:ext cx="305474" cy="32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76" y="3090475"/>
            <a:ext cx="305474" cy="32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76" y="4157275"/>
            <a:ext cx="305474" cy="32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76" y="3623875"/>
            <a:ext cx="305474" cy="32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3100" y="1400363"/>
            <a:ext cx="506825" cy="5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3100" y="1933763"/>
            <a:ext cx="506825" cy="5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3100" y="2467163"/>
            <a:ext cx="506825" cy="5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3100" y="3000563"/>
            <a:ext cx="506825" cy="5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3100" y="3533963"/>
            <a:ext cx="506825" cy="5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3100" y="4067363"/>
            <a:ext cx="506825" cy="5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9100" y="2238926"/>
            <a:ext cx="1152900" cy="117899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/>
          <p:nvPr/>
        </p:nvSpPr>
        <p:spPr>
          <a:xfrm>
            <a:off x="3643663" y="2643525"/>
            <a:ext cx="703800" cy="55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4398" y="2659687"/>
            <a:ext cx="653449" cy="69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21"/>
          <p:cNvCxnSpPr>
            <a:stCxn id="177" idx="3"/>
            <a:endCxn id="183" idx="1"/>
          </p:cNvCxnSpPr>
          <p:nvPr/>
        </p:nvCxnSpPr>
        <p:spPr>
          <a:xfrm>
            <a:off x="1539925" y="1653775"/>
            <a:ext cx="1879200" cy="117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1"/>
          <p:cNvCxnSpPr>
            <a:stCxn id="178" idx="3"/>
            <a:endCxn id="183" idx="1"/>
          </p:cNvCxnSpPr>
          <p:nvPr/>
        </p:nvCxnSpPr>
        <p:spPr>
          <a:xfrm>
            <a:off x="1539925" y="2187175"/>
            <a:ext cx="1879200" cy="641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1"/>
          <p:cNvCxnSpPr>
            <a:stCxn id="179" idx="3"/>
            <a:endCxn id="183" idx="1"/>
          </p:cNvCxnSpPr>
          <p:nvPr/>
        </p:nvCxnSpPr>
        <p:spPr>
          <a:xfrm>
            <a:off x="1539925" y="2720575"/>
            <a:ext cx="1879200" cy="107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1"/>
          <p:cNvCxnSpPr>
            <a:stCxn id="180" idx="3"/>
            <a:endCxn id="183" idx="1"/>
          </p:cNvCxnSpPr>
          <p:nvPr/>
        </p:nvCxnSpPr>
        <p:spPr>
          <a:xfrm flipH="1" rot="10800000">
            <a:off x="1539925" y="2828275"/>
            <a:ext cx="1879200" cy="425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1"/>
          <p:cNvCxnSpPr>
            <a:stCxn id="181" idx="3"/>
            <a:endCxn id="183" idx="1"/>
          </p:cNvCxnSpPr>
          <p:nvPr/>
        </p:nvCxnSpPr>
        <p:spPr>
          <a:xfrm flipH="1" rot="10800000">
            <a:off x="1539925" y="2828275"/>
            <a:ext cx="1879200" cy="95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1"/>
          <p:cNvCxnSpPr>
            <a:stCxn id="182" idx="3"/>
            <a:endCxn id="183" idx="1"/>
          </p:cNvCxnSpPr>
          <p:nvPr/>
        </p:nvCxnSpPr>
        <p:spPr>
          <a:xfrm flipH="1" rot="10800000">
            <a:off x="1539925" y="2828275"/>
            <a:ext cx="1879200" cy="1492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1"/>
          <p:cNvSpPr/>
          <p:nvPr/>
        </p:nvSpPr>
        <p:spPr>
          <a:xfrm>
            <a:off x="5548900" y="2643513"/>
            <a:ext cx="344700" cy="41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49098" y="2675900"/>
            <a:ext cx="492950" cy="49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40840" y="2440277"/>
            <a:ext cx="703760" cy="82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84600" y="1774938"/>
            <a:ext cx="1051450" cy="105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8400" y="2912237"/>
            <a:ext cx="218051" cy="2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7000" y="2912237"/>
            <a:ext cx="218051" cy="2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5600" y="2912237"/>
            <a:ext cx="218051" cy="2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4200" y="2912237"/>
            <a:ext cx="218051" cy="2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8500" y="3126400"/>
            <a:ext cx="218051" cy="2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9900" y="3126400"/>
            <a:ext cx="218051" cy="2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1300" y="3126400"/>
            <a:ext cx="218051" cy="2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700" y="3126400"/>
            <a:ext cx="218051" cy="2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100" y="3355000"/>
            <a:ext cx="218051" cy="2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700" y="3355000"/>
            <a:ext cx="218051" cy="2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1300" y="3355000"/>
            <a:ext cx="218051" cy="2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9900" y="3355000"/>
            <a:ext cx="218051" cy="2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8500" y="3355000"/>
            <a:ext cx="218051" cy="2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100" y="3126400"/>
            <a:ext cx="218051" cy="2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8400" y="3598037"/>
            <a:ext cx="218051" cy="2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7000" y="3598037"/>
            <a:ext cx="218051" cy="2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5600" y="3598037"/>
            <a:ext cx="218051" cy="2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4200" y="3598037"/>
            <a:ext cx="218051" cy="2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1"/>
          <p:cNvSpPr/>
          <p:nvPr/>
        </p:nvSpPr>
        <p:spPr>
          <a:xfrm>
            <a:off x="6996700" y="2643513"/>
            <a:ext cx="344700" cy="41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1"/>
          <p:cNvPicPr preferRelativeResize="0"/>
          <p:nvPr/>
        </p:nvPicPr>
        <p:blipFill rotWithShape="1">
          <a:blip r:embed="rId10">
            <a:alphaModFix/>
          </a:blip>
          <a:srcRect b="0" l="18458" r="21593" t="0"/>
          <a:stretch/>
        </p:blipFill>
        <p:spPr>
          <a:xfrm flipH="1">
            <a:off x="4794024" y="2128178"/>
            <a:ext cx="506826" cy="46913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16" name="Google Shape;216;p21"/>
          <p:cNvGrpSpPr/>
          <p:nvPr/>
        </p:nvGrpSpPr>
        <p:grpSpPr>
          <a:xfrm>
            <a:off x="4666210" y="1241750"/>
            <a:ext cx="769837" cy="824076"/>
            <a:chOff x="4666210" y="1515225"/>
            <a:chExt cx="769837" cy="824076"/>
          </a:xfrm>
        </p:grpSpPr>
        <p:pic>
          <p:nvPicPr>
            <p:cNvPr id="217" name="Google Shape;217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66210" y="1515225"/>
              <a:ext cx="769837" cy="8240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Google Shape;218;p21"/>
            <p:cNvSpPr/>
            <p:nvPr/>
          </p:nvSpPr>
          <p:spPr>
            <a:xfrm>
              <a:off x="4955025" y="1686225"/>
              <a:ext cx="96000" cy="1077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 flipH="1">
              <a:off x="5077550" y="1686225"/>
              <a:ext cx="96000" cy="1077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