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9" d="100"/>
          <a:sy n="79" d="100"/>
        </p:scale>
        <p:origin x="396" y="7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customXml" Target="../customXml/item1.xml"/><Relationship Id="rId21" Type="http://schemas.openxmlformats.org/officeDocument/2006/relationships/customXmlProps" Target="../customXml/itemProps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3" name=""/>
        <p:cNvGrpSpPr/>
        <p:nvPr/>
      </p:nvGrpSpPr>
      <p:grpSpPr>
        <a:xfrm>
          <a:off x="0" y="0"/>
          <a:ext cx="0" cy="0"/>
          <a:chOff x="0" y="0"/>
          <a:chExt cx="0" cy="0"/>
        </a:xfrm>
      </p:grpSpPr>
      <p:sp>
        <p:nvSpPr>
          <p:cNvPr id="1048682"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3"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84"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5"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6"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7"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7" name=""/>
        <p:cNvGrpSpPr/>
        <p:nvPr/>
      </p:nvGrpSpPr>
      <p:grpSpPr>
        <a:xfrm>
          <a:off x="0" y="0"/>
          <a:ext cx="0" cy="0"/>
          <a:chOff x="0" y="0"/>
          <a:chExt cx="0" cy="0"/>
        </a:xfrm>
      </p:grpSpPr>
      <p:sp>
        <p:nvSpPr>
          <p:cNvPr id="1048647" name="Title 1"/>
          <p:cNvSpPr>
            <a:spLocks noGrp="1"/>
          </p:cNvSpPr>
          <p:nvPr>
            <p:ph type="title"/>
          </p:nvPr>
        </p:nvSpPr>
        <p:spPr>
          <a:xfrm>
            <a:off x="581192" y="702156"/>
            <a:ext cx="11029616" cy="1013800"/>
          </a:xfrm>
        </p:spPr>
        <p:txBody>
          <a:bodyPr/>
          <a:p>
            <a:r>
              <a:rPr lang="en-US"/>
              <a:t>Click to edit Master title style</a:t>
            </a:r>
          </a:p>
        </p:txBody>
      </p:sp>
      <p:sp>
        <p:nvSpPr>
          <p:cNvPr id="1048648"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50" name="Footer Placeholder 4"/>
          <p:cNvSpPr>
            <a:spLocks noGrp="1"/>
          </p:cNvSpPr>
          <p:nvPr>
            <p:ph type="ftr" sz="quarter" idx="11"/>
          </p:nvPr>
        </p:nvSpPr>
        <p:spPr>
          <a:xfrm>
            <a:off x="581192" y="6423914"/>
            <a:ext cx="6917210" cy="365125"/>
          </a:xfrm>
          <a:prstGeom prst="rect"/>
        </p:spPr>
        <p:txBody>
          <a:bodyPr/>
          <a:p>
            <a:endParaRPr lang="en-US"/>
          </a:p>
        </p:txBody>
      </p:sp>
      <p:sp>
        <p:nvSpPr>
          <p:cNvPr id="104865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5" name=""/>
        <p:cNvGrpSpPr/>
        <p:nvPr/>
      </p:nvGrpSpPr>
      <p:grpSpPr>
        <a:xfrm>
          <a:off x="0" y="0"/>
          <a:ext cx="0" cy="0"/>
          <a:chOff x="0" y="0"/>
          <a:chExt cx="0" cy="0"/>
        </a:xfrm>
      </p:grpSpPr>
      <p:sp>
        <p:nvSpPr>
          <p:cNvPr id="1048632"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3"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4"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6"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7"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8"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39" name="Footer Placeholder 11"/>
          <p:cNvSpPr>
            <a:spLocks noGrp="1"/>
          </p:cNvSpPr>
          <p:nvPr>
            <p:ph type="ftr" sz="quarter" idx="11"/>
          </p:nvPr>
        </p:nvSpPr>
        <p:spPr>
          <a:xfrm>
            <a:off x="581192" y="6423914"/>
            <a:ext cx="6917210" cy="365125"/>
          </a:xfrm>
          <a:prstGeom prst="rect"/>
        </p:spPr>
        <p:txBody>
          <a:bodyPr/>
          <a:p>
            <a:endParaRPr lang="en-US"/>
          </a:p>
        </p:txBody>
      </p:sp>
      <p:sp>
        <p:nvSpPr>
          <p:cNvPr id="1048640"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8" name=""/>
        <p:cNvGrpSpPr/>
        <p:nvPr/>
      </p:nvGrpSpPr>
      <p:grpSpPr>
        <a:xfrm>
          <a:off x="0" y="0"/>
          <a:ext cx="0" cy="0"/>
          <a:chOff x="0" y="0"/>
          <a:chExt cx="0" cy="0"/>
        </a:xfrm>
      </p:grpSpPr>
      <p:sp>
        <p:nvSpPr>
          <p:cNvPr id="1048652"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3"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4"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5"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56" name="Footer Placeholder 8"/>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9" name=""/>
        <p:cNvGrpSpPr/>
        <p:nvPr/>
      </p:nvGrpSpPr>
      <p:grpSpPr>
        <a:xfrm>
          <a:off x="0" y="0"/>
          <a:ext cx="0" cy="0"/>
          <a:chOff x="0" y="0"/>
          <a:chExt cx="0" cy="0"/>
        </a:xfrm>
      </p:grpSpPr>
      <p:sp>
        <p:nvSpPr>
          <p:cNvPr id="1048658" name="Title 1"/>
          <p:cNvSpPr>
            <a:spLocks noGrp="1"/>
          </p:cNvSpPr>
          <p:nvPr>
            <p:ph type="title"/>
          </p:nvPr>
        </p:nvSpPr>
        <p:spPr>
          <a:xfrm>
            <a:off x="581193" y="729658"/>
            <a:ext cx="11029616" cy="492855"/>
          </a:xfrm>
        </p:spPr>
        <p:txBody>
          <a:bodyPr/>
          <a:p>
            <a:r>
              <a:rPr lang="en-US"/>
              <a:t>Click to edit Master title style</a:t>
            </a:r>
          </a:p>
        </p:txBody>
      </p:sp>
      <p:sp>
        <p:nvSpPr>
          <p:cNvPr id="1048659"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62" name="Footer Placeholder 5"/>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0" name=""/>
        <p:cNvGrpSpPr/>
        <p:nvPr/>
      </p:nvGrpSpPr>
      <p:grpSpPr>
        <a:xfrm>
          <a:off x="0" y="0"/>
          <a:ext cx="0" cy="0"/>
          <a:chOff x="0" y="0"/>
          <a:chExt cx="0" cy="0"/>
        </a:xfrm>
      </p:grpSpPr>
      <p:sp>
        <p:nvSpPr>
          <p:cNvPr id="1048664" name="Title 1"/>
          <p:cNvSpPr>
            <a:spLocks noGrp="1"/>
          </p:cNvSpPr>
          <p:nvPr>
            <p:ph type="title"/>
          </p:nvPr>
        </p:nvSpPr>
        <p:spPr>
          <a:xfrm>
            <a:off x="581193" y="729658"/>
            <a:ext cx="11029616" cy="988332"/>
          </a:xfrm>
        </p:spPr>
        <p:txBody>
          <a:bodyPr/>
          <a:p>
            <a:r>
              <a:rPr lang="en-US"/>
              <a:t>Click to edit Master title style</a:t>
            </a:r>
          </a:p>
        </p:txBody>
      </p:sp>
      <p:sp>
        <p:nvSpPr>
          <p:cNvPr id="1048665"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6"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8"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9"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70" name="Footer Placeholder 7"/>
          <p:cNvSpPr>
            <a:spLocks noGrp="1"/>
          </p:cNvSpPr>
          <p:nvPr>
            <p:ph type="ftr" sz="quarter" idx="11"/>
          </p:nvPr>
        </p:nvSpPr>
        <p:spPr>
          <a:xfrm>
            <a:off x="581192" y="6423914"/>
            <a:ext cx="6917210" cy="365125"/>
          </a:xfrm>
          <a:prstGeom prst="rect"/>
        </p:spPr>
        <p:txBody>
          <a:bodyPr/>
          <a:p>
            <a:endParaRPr lang="en-US"/>
          </a:p>
        </p:txBody>
      </p:sp>
      <p:sp>
        <p:nvSpPr>
          <p:cNvPr id="1048671"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3" name=""/>
        <p:cNvGrpSpPr/>
        <p:nvPr/>
      </p:nvGrpSpPr>
      <p:grpSpPr>
        <a:xfrm>
          <a:off x="0" y="0"/>
          <a:ext cx="0" cy="0"/>
          <a:chOff x="0" y="0"/>
          <a:chExt cx="0" cy="0"/>
        </a:xfrm>
      </p:grpSpPr>
      <p:sp>
        <p:nvSpPr>
          <p:cNvPr id="1048627" name="Title 1"/>
          <p:cNvSpPr>
            <a:spLocks noGrp="1"/>
          </p:cNvSpPr>
          <p:nvPr>
            <p:ph type="title"/>
          </p:nvPr>
        </p:nvSpPr>
        <p:spPr>
          <a:xfrm>
            <a:off x="575894" y="729658"/>
            <a:ext cx="11029616" cy="592246"/>
          </a:xfrm>
        </p:spPr>
        <p:txBody>
          <a:bodyPr/>
          <a:p>
            <a:r>
              <a:rPr lang="en-US"/>
              <a:t>Click to edit Master title style</a:t>
            </a:r>
          </a:p>
        </p:txBody>
      </p:sp>
      <p:sp>
        <p:nvSpPr>
          <p:cNvPr id="1048628"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29" name="Footer Placeholder 3"/>
          <p:cNvSpPr>
            <a:spLocks noGrp="1"/>
          </p:cNvSpPr>
          <p:nvPr>
            <p:ph type="ftr" sz="quarter" idx="11"/>
          </p:nvPr>
        </p:nvSpPr>
        <p:spPr>
          <a:xfrm>
            <a:off x="581192" y="6423914"/>
            <a:ext cx="6917210" cy="365125"/>
          </a:xfrm>
          <a:prstGeom prst="rect"/>
        </p:spPr>
        <p:txBody>
          <a:bodyPr/>
          <a:p>
            <a:endParaRPr lang="en-US"/>
          </a:p>
        </p:txBody>
      </p:sp>
      <p:sp>
        <p:nvSpPr>
          <p:cNvPr id="1048630"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1" name=""/>
        <p:cNvGrpSpPr/>
        <p:nvPr/>
      </p:nvGrpSpPr>
      <p:grpSpPr>
        <a:xfrm>
          <a:off x="0" y="0"/>
          <a:ext cx="0" cy="0"/>
          <a:chOff x="0" y="0"/>
          <a:chExt cx="0" cy="0"/>
        </a:xfrm>
      </p:grpSpPr>
      <p:sp>
        <p:nvSpPr>
          <p:cNvPr id="1048672"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73" name="Footer Placeholder 2"/>
          <p:cNvSpPr>
            <a:spLocks noGrp="1"/>
          </p:cNvSpPr>
          <p:nvPr>
            <p:ph type="ftr" sz="quarter" idx="11"/>
          </p:nvPr>
        </p:nvSpPr>
        <p:spPr>
          <a:xfrm>
            <a:off x="581192" y="6423914"/>
            <a:ext cx="6917210" cy="365125"/>
          </a:xfrm>
          <a:prstGeom prst="rect"/>
        </p:spPr>
        <p:txBody>
          <a:bodyPr/>
          <a:p>
            <a:endParaRPr lang="en-US"/>
          </a:p>
        </p:txBody>
      </p:sp>
      <p:sp>
        <p:nvSpPr>
          <p:cNvPr id="1048674"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675"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6"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7"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8"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9"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80" name="Footer Placeholder 9"/>
          <p:cNvSpPr>
            <a:spLocks noGrp="1"/>
          </p:cNvSpPr>
          <p:nvPr>
            <p:ph type="ftr" sz="quarter" idx="11"/>
          </p:nvPr>
        </p:nvSpPr>
        <p:spPr>
          <a:xfrm>
            <a:off x="581192" y="6452590"/>
            <a:ext cx="6917210" cy="365125"/>
          </a:xfrm>
          <a:prstGeom prst="rect"/>
        </p:spPr>
        <p:txBody>
          <a:bodyPr/>
          <a:p>
            <a:endParaRPr lang="en-US"/>
          </a:p>
        </p:txBody>
      </p:sp>
      <p:sp>
        <p:nvSpPr>
          <p:cNvPr id="1048681"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6" name=""/>
        <p:cNvGrpSpPr/>
        <p:nvPr/>
      </p:nvGrpSpPr>
      <p:grpSpPr>
        <a:xfrm>
          <a:off x="0" y="0"/>
          <a:ext cx="0" cy="0"/>
          <a:chOff x="0" y="0"/>
          <a:chExt cx="0" cy="0"/>
        </a:xfrm>
      </p:grpSpPr>
      <p:sp>
        <p:nvSpPr>
          <p:cNvPr id="1048641"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2"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3"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4"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45"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hyperlink" Target="https://en.wikipedia.org/wiki/Keystroke_logging" TargetMode="Externa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err="1">
                <a:solidFill>
                  <a:schemeClr val="accent1"/>
                </a:solidFill>
                <a:latin typeface="Arial" panose="020B0604020202020204" pitchFamily="34" charset="0"/>
                <a:cs typeface="Arial" panose="020B0604020202020204" pitchFamily="34" charset="0"/>
              </a:rPr>
              <a:t>KeyLogger</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86740"/>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3106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r>
              <a:rPr b="1" dirty="0" sz="2000" lang="en-US">
                <a:solidFill>
                  <a:schemeClr val="accent1">
                    <a:lumMod val="75000"/>
                  </a:schemeClr>
                </a:solidFill>
                <a:latin typeface="Arial" pitchFamily="34" charset="0"/>
                <a:cs typeface="Arial" pitchFamily="34" charset="0"/>
              </a:rPr>
              <a:t>:</a:t>
            </a:r>
            <a:endParaRPr altLang="en-US" lang="zh-CN"/>
          </a:p>
          <a:p>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D</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sh</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Raju</a:t>
            </a:r>
            <a:r>
              <a:rPr b="1" dirty="0" sz="2000" lang="en-US">
                <a:solidFill>
                  <a:schemeClr val="accent1">
                    <a:lumMod val="75000"/>
                  </a:schemeClr>
                </a:solidFill>
                <a:latin typeface="Arial"/>
                <a:cs typeface="Arial"/>
              </a:rPr>
              <a:t>.</a:t>
            </a:r>
            <a:r>
              <a:rPr b="1" dirty="0" sz="2000" lang="en-US">
                <a:solidFill>
                  <a:schemeClr val="accent1">
                    <a:lumMod val="75000"/>
                  </a:schemeClr>
                </a:solidFill>
                <a:latin typeface="Arial"/>
                <a:cs typeface="Arial"/>
              </a:rPr>
              <a:t>P</a:t>
            </a:r>
            <a:endParaRPr altLang="en-US" lang="zh-CN"/>
          </a:p>
          <a:p>
            <a:r>
              <a:rPr b="1" dirty="0" sz="2000" lang="en-US">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Latha</a:t>
            </a:r>
            <a:r>
              <a:rPr b="1" dirty="0" sz="2000" lang="en-US">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Mathavan</a:t>
            </a:r>
            <a:r>
              <a:rPr b="1" dirty="0" sz="2000" lang="en-US">
                <a:solidFill>
                  <a:schemeClr val="accent1">
                    <a:lumMod val="75000"/>
                  </a:schemeClr>
                </a:solidFill>
                <a:latin typeface="Arial"/>
                <a:cs typeface="Arial"/>
              </a:rPr>
              <a:t> Engineering </a:t>
            </a:r>
            <a:r>
              <a:rPr b="1" dirty="0" sz="2000" lang="en-US" err="1">
                <a:solidFill>
                  <a:schemeClr val="accent1">
                    <a:lumMod val="75000"/>
                  </a:schemeClr>
                </a:solidFill>
                <a:latin typeface="Arial"/>
                <a:cs typeface="Arial"/>
              </a:rPr>
              <a:t>college,Madurai</a:t>
            </a:r>
            <a:endParaRPr b="1" dirty="0" sz="2000" lang="en-US">
              <a:solidFill>
                <a:schemeClr val="accent1">
                  <a:lumMod val="75000"/>
                </a:schemeClr>
              </a:solidFill>
              <a:latin typeface="Arial"/>
              <a:cs typeface="Arial"/>
            </a:endParaRPr>
          </a:p>
          <a:p>
            <a:r>
              <a:rPr b="1" dirty="0" sz="2000" lang="en-US">
                <a:solidFill>
                  <a:schemeClr val="accent1">
                    <a:lumMod val="75000"/>
                  </a:schemeClr>
                </a:solidFill>
                <a:latin typeface="Arial"/>
                <a:cs typeface="Arial"/>
              </a:rPr>
              <a:t>	    III </a:t>
            </a:r>
            <a:r>
              <a:rPr b="1" dirty="0" sz="2000" lang="en-US" err="1">
                <a:solidFill>
                  <a:schemeClr val="accent1">
                    <a:lumMod val="75000"/>
                  </a:schemeClr>
                </a:solidFill>
                <a:latin typeface="Arial"/>
                <a:cs typeface="Arial"/>
              </a:rPr>
              <a:t>rd</a:t>
            </a:r>
            <a:r>
              <a:rPr b="1" dirty="0" sz="2000" lang="en-US">
                <a:solidFill>
                  <a:schemeClr val="accent1">
                    <a:lumMod val="75000"/>
                  </a:schemeClr>
                </a:solidFill>
                <a:latin typeface="Arial"/>
                <a:cs typeface="Arial"/>
              </a:rPr>
              <a:t> year, CSE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9" name="Title 1"/>
          <p:cNvSpPr>
            <a:spLocks noGrp="1"/>
          </p:cNvSpPr>
          <p:nvPr>
            <p:ph type="title"/>
          </p:nvPr>
        </p:nvSpPr>
        <p:spPr/>
        <p:txBody>
          <a:bodyPr>
            <a:normAutofit/>
          </a:bodyPr>
          <a:p>
            <a:r>
              <a:rPr dirty="0" lang="en-GB"/>
              <a:t>Output files</a:t>
            </a:r>
            <a:endParaRPr dirty="0" lang="en-IN"/>
          </a:p>
        </p:txBody>
      </p:sp>
      <p:pic>
        <p:nvPicPr>
          <p:cNvPr id="2097157" name="Content Placeholder 4"/>
          <p:cNvPicPr>
            <a:picLocks noChangeAspect="1" noGrp="1"/>
          </p:cNvPicPr>
          <p:nvPr>
            <p:ph idx="1"/>
          </p:nvPr>
        </p:nvPicPr>
        <p:blipFill>
          <a:blip xmlns:r="http://schemas.openxmlformats.org/officeDocument/2006/relationships" r:embed="rId1"/>
          <a:stretch>
            <a:fillRect/>
          </a:stretch>
        </p:blipFill>
        <p:spPr>
          <a:xfrm>
            <a:off x="2401824" y="1946913"/>
            <a:ext cx="6948307" cy="3906516"/>
          </a:xfrm>
        </p:spPr>
      </p:pic>
      <p:sp>
        <p:nvSpPr>
          <p:cNvPr id="1048620" name="TextBox 5"/>
          <p:cNvSpPr txBox="1"/>
          <p:nvPr/>
        </p:nvSpPr>
        <p:spPr>
          <a:xfrm>
            <a:off x="3877056" y="1377696"/>
            <a:ext cx="3889248" cy="396240"/>
          </a:xfrm>
          <a:prstGeom prst="rect"/>
          <a:noFill/>
        </p:spPr>
        <p:txBody>
          <a:bodyPr rtlCol="0" wrap="square">
            <a:spAutoFit/>
          </a:bodyPr>
          <a:p>
            <a:r>
              <a:rPr dirty="0" lang="en-GB"/>
              <a:t>json file showing user’s keystroke</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1"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22" name="Content Placeholder 1"/>
          <p:cNvSpPr>
            <a:spLocks noGrp="1"/>
          </p:cNvSpPr>
          <p:nvPr>
            <p:ph idx="1"/>
          </p:nvPr>
        </p:nvSpPr>
        <p:spPr/>
        <p:txBody>
          <a:bodyPr>
            <a:normAutofit/>
          </a:bodyPr>
          <a:p>
            <a:pPr indent="-305435" marL="305435"/>
            <a:r>
              <a:rPr dirty="0" sz="2000" lang="en-GB">
                <a:solidFill>
                  <a:srgbClr val="0F0F0F"/>
                </a:solidFill>
                <a:ea typeface="+mn-lt"/>
                <a:cs typeface="+mn-lt"/>
              </a:rPr>
              <a:t>A</a:t>
            </a:r>
            <a:r>
              <a:rPr dirty="0" sz="2000" lang="en-IN">
                <a:solidFill>
                  <a:srgbClr val="0F0F0F"/>
                </a:solidFill>
                <a:ea typeface="+mn-lt"/>
                <a:cs typeface="+mn-lt"/>
              </a:rPr>
              <a:t>s a result we got to know about keylogger and how a hacker use it effectively to do a data breach using keylogger by finding our </a:t>
            </a:r>
            <a:r>
              <a:rPr dirty="0" sz="2000" lang="en-IN" err="1">
                <a:solidFill>
                  <a:srgbClr val="0F0F0F"/>
                </a:solidFill>
                <a:ea typeface="+mn-lt"/>
                <a:cs typeface="+mn-lt"/>
              </a:rPr>
              <a:t>keystrokes.Now</a:t>
            </a:r>
            <a:r>
              <a:rPr dirty="0" sz="2000" lang="en-IN">
                <a:solidFill>
                  <a:srgbClr val="0F0F0F"/>
                </a:solidFill>
                <a:ea typeface="+mn-lt"/>
                <a:cs typeface="+mn-lt"/>
              </a:rPr>
              <a:t> we can be aware of it and also we can use it for good purpose</a:t>
            </a:r>
            <a:endParaRPr dirty="0" sz="20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3" name="Content Placeholder 2"/>
          <p:cNvSpPr>
            <a:spLocks noGrp="1"/>
          </p:cNvSpPr>
          <p:nvPr>
            <p:ph idx="1"/>
          </p:nvPr>
        </p:nvSpPr>
        <p:spPr/>
        <p:txBody>
          <a:bodyPr/>
          <a:p>
            <a:pPr indent="0" marL="0">
              <a:buNone/>
            </a:pPr>
            <a:endParaRPr b="1" dirty="0" sz="2000" lang="en-US"/>
          </a:p>
          <a:p>
            <a:pPr indent="-305435" marL="305435"/>
            <a:r>
              <a:rPr b="1" dirty="0" lang="en-GB"/>
              <a:t>Parental Control and Monitoring</a:t>
            </a:r>
            <a:r>
              <a:rPr dirty="0" lang="en-GB"/>
              <a:t>: Keyloggers could be used as a tool for parents to monitor their children's online activities, ensuring their safety and protecting them from cyberbullying, online predators, or exposure to inappropriate content.</a:t>
            </a:r>
          </a:p>
          <a:p>
            <a:pPr indent="-305435" marL="305435"/>
            <a:endParaRPr dirty="0" lang="en-GB"/>
          </a:p>
          <a:p>
            <a:pPr indent="-305435" marL="305435"/>
            <a:r>
              <a:rPr b="1" dirty="0" lang="en-GB"/>
              <a:t>Employee Monitoring</a:t>
            </a:r>
            <a:r>
              <a:rPr dirty="0" lang="en-GB"/>
              <a:t>: In a workplace environment, keyloggers could be used by employers to monitor employee activities on company-owned devices to ensure compliance with company policies, prevent data breaches, and enhance productivity.</a:t>
            </a:r>
          </a:p>
          <a:p>
            <a:pPr indent="-305435" marL="305435"/>
            <a:endParaRPr dirty="0" lang="en-GB"/>
          </a:p>
          <a:p>
            <a:pPr indent="-305435" marL="305435"/>
            <a:r>
              <a:rPr b="1" dirty="0" lang="en-GB"/>
              <a:t>User </a:t>
            </a:r>
            <a:r>
              <a:rPr b="1" dirty="0" lang="en-GB" err="1"/>
              <a:t>Behavior</a:t>
            </a:r>
            <a:r>
              <a:rPr b="1" dirty="0" lang="en-GB"/>
              <a:t> Analysis</a:t>
            </a:r>
            <a:r>
              <a:rPr dirty="0" lang="en-GB"/>
              <a:t>: Keyloggers could be integrated into software applications to </a:t>
            </a:r>
            <a:r>
              <a:rPr dirty="0" lang="en-GB" err="1"/>
              <a:t>analyze</a:t>
            </a:r>
            <a:r>
              <a:rPr dirty="0" lang="en-GB"/>
              <a:t> user </a:t>
            </a:r>
            <a:r>
              <a:rPr dirty="0" lang="en-GB" err="1"/>
              <a:t>behavior</a:t>
            </a:r>
            <a:r>
              <a:rPr dirty="0" lang="en-GB"/>
              <a:t> and improve user experience. For example, tracking keystrokes in an educational software to understand how students interact with the system and identify areas for improvement.</a:t>
            </a:r>
          </a:p>
          <a:p>
            <a:pPr indent="-305435" marL="305435"/>
            <a:endParaRPr dirty="0" lang="en-GB"/>
          </a:p>
          <a:p>
            <a:pPr indent="-305435" marL="305435"/>
            <a:endParaRPr dirty="0" lang="en-US"/>
          </a:p>
        </p:txBody>
      </p:sp>
      <p:sp>
        <p:nvSpPr>
          <p:cNvPr id="1048624"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5"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6" name="Content Placeholder 1"/>
          <p:cNvSpPr>
            <a:spLocks noGrp="1"/>
          </p:cNvSpPr>
          <p:nvPr>
            <p:ph idx="1"/>
          </p:nvPr>
        </p:nvSpPr>
        <p:spPr/>
        <p:txBody>
          <a:bodyPr>
            <a:normAutofit/>
          </a:bodyPr>
          <a:p>
            <a:pPr indent="-305435" marL="305435"/>
            <a:r>
              <a:rPr dirty="0" sz="2400" lang="en-GB">
                <a:hlinkClick r:id="rId1"/>
              </a:rPr>
              <a:t>Wikipedia</a:t>
            </a:r>
            <a:endParaRPr dirty="0" sz="2400" lang="en-GB"/>
          </a:p>
          <a:p>
            <a:pPr indent="-305435" marL="305435"/>
            <a:r>
              <a:rPr dirty="0" sz="2400" lang="en-GB"/>
              <a:t>Listening to the free course offered by naan </a:t>
            </a:r>
            <a:r>
              <a:rPr dirty="0" sz="2400" lang="en-GB" err="1"/>
              <a:t>mudhalvan</a:t>
            </a:r>
            <a:r>
              <a:rPr dirty="0" sz="2400" lang="en-GB"/>
              <a:t>-IBM(</a:t>
            </a:r>
            <a:r>
              <a:rPr dirty="0" sz="2400" lang="en-GB" err="1"/>
              <a:t>skillbuild</a:t>
            </a:r>
            <a:r>
              <a:rPr dirty="0" sz="2400" lang="en-GB"/>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1"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Problem Statement</a:t>
            </a:r>
            <a:endParaRPr dirty="0" sz="4400" lang="en-US"/>
          </a:p>
        </p:txBody>
      </p:sp>
      <p:sp>
        <p:nvSpPr>
          <p:cNvPr id="1048598" name="Content Placeholder 1"/>
          <p:cNvSpPr>
            <a:spLocks noGrp="1"/>
          </p:cNvSpPr>
          <p:nvPr>
            <p:ph idx="1"/>
          </p:nvPr>
        </p:nvSpPr>
        <p:spPr>
          <a:xfrm>
            <a:off x="452403" y="1237632"/>
            <a:ext cx="11029615" cy="4673324"/>
          </a:xfrm>
        </p:spPr>
        <p:txBody>
          <a:bodyPr/>
          <a:p>
            <a:pPr indent="0" marL="0">
              <a:buNone/>
            </a:pPr>
            <a:endParaRPr dirty="0" lang="en-GB"/>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p:txBody>
      </p:sp>
      <p:sp>
        <p:nvSpPr>
          <p:cNvPr id="1048599" name="TextBox 5"/>
          <p:cNvSpPr txBox="1"/>
          <p:nvPr/>
        </p:nvSpPr>
        <p:spPr>
          <a:xfrm>
            <a:off x="1572768" y="2097024"/>
            <a:ext cx="9290304" cy="1958340"/>
          </a:xfrm>
          <a:prstGeom prst="rect"/>
          <a:noFill/>
        </p:spPr>
        <p:txBody>
          <a:bodyPr rtlCol="0" wrap="square">
            <a:spAutoFit/>
          </a:bodyPr>
          <a:p>
            <a:pPr algn="just"/>
            <a:r>
              <a:rPr dirty="0" lang="en-GB"/>
              <a:t>Problem Statement: A Keylogger is form of malware or hardware that keep track of your keystrokes as you type in your </a:t>
            </a:r>
            <a:r>
              <a:rPr dirty="0" lang="en-GB" err="1"/>
              <a:t>system.It</a:t>
            </a:r>
            <a:r>
              <a:rPr dirty="0" lang="en-GB"/>
              <a:t> may be Hardware type or Software </a:t>
            </a:r>
            <a:r>
              <a:rPr dirty="0" lang="en-GB" err="1"/>
              <a:t>type.Hardware</a:t>
            </a:r>
            <a:r>
              <a:rPr dirty="0" lang="en-GB"/>
              <a:t> keyloggers are very difficult to implement as you cannot implement without owner’s knowledge</a:t>
            </a:r>
          </a:p>
          <a:p>
            <a:pPr algn="just"/>
            <a:r>
              <a:rPr dirty="0" lang="en-GB"/>
              <a:t>Software keylogger is in the form of coding which track your </a:t>
            </a:r>
            <a:r>
              <a:rPr dirty="0" lang="en-GB" err="1"/>
              <a:t>keystrokes,log</a:t>
            </a:r>
            <a:r>
              <a:rPr dirty="0" lang="en-GB"/>
              <a:t> it and send it to the </a:t>
            </a:r>
            <a:r>
              <a:rPr dirty="0" lang="en-GB" err="1"/>
              <a:t>hacker.In</a:t>
            </a:r>
            <a:r>
              <a:rPr dirty="0" lang="en-GB"/>
              <a:t> todays world protecting our data is important because through our personal data the hacker can gain knowledge and in anyway he can attack </a:t>
            </a:r>
            <a:r>
              <a:rPr dirty="0" lang="en-GB" err="1"/>
              <a:t>us.It</a:t>
            </a:r>
            <a:r>
              <a:rPr dirty="0" lang="en-GB"/>
              <a:t> may be our personal </a:t>
            </a:r>
            <a:r>
              <a:rPr dirty="0" lang="en-GB" err="1"/>
              <a:t>data,OTP,Bank</a:t>
            </a:r>
            <a:r>
              <a:rPr dirty="0" lang="en-GB"/>
              <a:t> information or any other sensible statements.</a:t>
            </a:r>
            <a:endParaRPr dirty="0" lang="en-IN"/>
          </a:p>
        </p:txBody>
      </p:sp>
      <p:sp>
        <p:nvSpPr>
          <p:cNvPr id="1048600" name="Arrow: Right 8"/>
          <p:cNvSpPr/>
          <p:nvPr/>
        </p:nvSpPr>
        <p:spPr>
          <a:xfrm>
            <a:off x="1402080" y="2279904"/>
            <a:ext cx="170688" cy="109728"/>
          </a:xfrm>
          <a:prstGeom prst="rightArrow"/>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2"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a:cs typeface="Calibri"/>
            </a:endParaRPr>
          </a:p>
          <a:p>
            <a:pPr indent="0" marL="0">
              <a:buNone/>
            </a:pPr>
            <a:endParaRPr dirty="0" lang="en-IN"/>
          </a:p>
        </p:txBody>
      </p:sp>
      <p:sp>
        <p:nvSpPr>
          <p:cNvPr id="1048603" name="TextBox 2"/>
          <p:cNvSpPr txBox="1"/>
          <p:nvPr/>
        </p:nvSpPr>
        <p:spPr>
          <a:xfrm>
            <a:off x="1060704" y="1670304"/>
            <a:ext cx="9851136" cy="3952240"/>
          </a:xfrm>
          <a:prstGeom prst="rect"/>
          <a:noFill/>
        </p:spPr>
        <p:txBody>
          <a:bodyPr rtlCol="0" wrap="square">
            <a:spAutoFit/>
          </a:bodyPr>
          <a:p>
            <a:r>
              <a:rPr b="0" dirty="0" sz="1400" i="0" lang="en-GB">
                <a:solidFill>
                  <a:srgbClr val="202122"/>
                </a:solidFill>
                <a:effectLst/>
                <a:latin typeface="Arial" panose="020B0604020202020204" pitchFamily="34" charset="0"/>
              </a:rPr>
              <a:t>The effectiveness of countermeasures varies because keyloggers use a variety of techniques to capture data and the countermeasure needs to be effective against the particular data capture technique. In the case of Windows 10 keylogging by Microsoft, changing certain privacy settings may disable it.</a:t>
            </a:r>
          </a:p>
          <a:p>
            <a:r>
              <a:rPr b="1" dirty="0" sz="1400" i="0" lang="en-IN">
                <a:solidFill>
                  <a:srgbClr val="000000"/>
                </a:solidFill>
                <a:effectLst/>
                <a:latin typeface="Arial" panose="020B0604020202020204" pitchFamily="34" charset="0"/>
              </a:rPr>
              <a:t>Anti-keyloggers:</a:t>
            </a:r>
          </a:p>
          <a:p>
            <a:r>
              <a:rPr b="1" dirty="0" sz="1400" lang="en-IN">
                <a:solidFill>
                  <a:srgbClr val="000000"/>
                </a:solidFill>
                <a:latin typeface="Arial" panose="020B0604020202020204" pitchFamily="34" charset="0"/>
              </a:rPr>
              <a:t>	</a:t>
            </a:r>
            <a:r>
              <a:rPr b="0" dirty="0" sz="1400" i="0" lang="en-GB">
                <a:solidFill>
                  <a:srgbClr val="202122"/>
                </a:solidFill>
                <a:effectLst/>
                <a:latin typeface="Arial" panose="020B0604020202020204" pitchFamily="34" charset="0"/>
              </a:rPr>
              <a:t>An </a:t>
            </a:r>
            <a:r>
              <a:rPr dirty="0" sz="1400" lang="en-GB">
                <a:latin typeface="Arial" panose="020B0604020202020204" pitchFamily="34" charset="0"/>
              </a:rPr>
              <a:t>anti-keylogger</a:t>
            </a:r>
            <a:r>
              <a:rPr dirty="0" sz="1400" lang="en-GB">
                <a:solidFill>
                  <a:srgbClr val="3366CC"/>
                </a:solidFill>
                <a:latin typeface="Arial" panose="020B0604020202020204" pitchFamily="34" charset="0"/>
              </a:rPr>
              <a:t> </a:t>
            </a:r>
            <a:r>
              <a:rPr b="0" dirty="0" sz="1400" i="0" lang="en-GB">
                <a:solidFill>
                  <a:srgbClr val="202122"/>
                </a:solidFill>
                <a:effectLst/>
                <a:latin typeface="Arial" panose="020B0604020202020204" pitchFamily="34" charset="0"/>
              </a:rPr>
              <a:t> is a piece of </a:t>
            </a:r>
            <a:r>
              <a:rPr b="0" dirty="0" sz="1400" i="0" lang="en-GB" strike="noStrike">
                <a:effectLst/>
                <a:latin typeface="Arial" panose="020B0604020202020204" pitchFamily="34" charset="0"/>
              </a:rPr>
              <a:t>software</a:t>
            </a:r>
            <a:r>
              <a:rPr b="0" dirty="0" sz="1400" i="0" lang="en-GB">
                <a:solidFill>
                  <a:srgbClr val="202122"/>
                </a:solidFill>
                <a:effectLst/>
                <a:latin typeface="Arial" panose="020B0604020202020204" pitchFamily="34" charset="0"/>
              </a:rPr>
              <a:t> specifically designed to detect keyloggers on a computer, typically comparing all files in the computer against a database of keyloggers, looking for similarities which might indicate the presence of a hidden keylogger. As anti-keyloggers have been designed specifically to detect keyloggers, they have the potential to be more effective than conventional antivirus software; some antivirus software do not consider keyloggers to be malware, as under some circumstances a keylogger can be considered a legitimate piece of software</a:t>
            </a:r>
            <a:endParaRPr b="1" dirty="0" sz="1400" i="0" lang="en-IN">
              <a:solidFill>
                <a:srgbClr val="000000"/>
              </a:solidFill>
              <a:effectLst/>
              <a:latin typeface="Arial" panose="020B0604020202020204" pitchFamily="34" charset="0"/>
            </a:endParaRPr>
          </a:p>
          <a:p>
            <a:r>
              <a:rPr b="1" dirty="0" sz="1400" i="0" lang="en-IN">
                <a:solidFill>
                  <a:srgbClr val="000000"/>
                </a:solidFill>
                <a:effectLst/>
                <a:latin typeface="Arial" panose="020B0604020202020204" pitchFamily="34" charset="0"/>
              </a:rPr>
              <a:t>Automatic form filler programs:</a:t>
            </a:r>
          </a:p>
          <a:p>
            <a:r>
              <a:rPr b="1" dirty="0" sz="1400" lang="en-IN">
                <a:solidFill>
                  <a:srgbClr val="000000"/>
                </a:solidFill>
                <a:latin typeface="Arial" panose="020B0604020202020204" pitchFamily="34" charset="0"/>
              </a:rPr>
              <a:t>	</a:t>
            </a:r>
            <a:r>
              <a:rPr b="0" dirty="0" sz="1400" i="0" lang="en-GB">
                <a:solidFill>
                  <a:srgbClr val="202122"/>
                </a:solidFill>
                <a:effectLst/>
                <a:latin typeface="Arial" panose="020B0604020202020204" pitchFamily="34" charset="0"/>
              </a:rPr>
              <a:t>Automatic form-filling programs may prevent keylogging by removing the requirement for a user to type personal details and passwords using the keyboard. </a:t>
            </a:r>
            <a:r>
              <a:rPr b="0" dirty="0" sz="1400" i="0" lang="en-GB">
                <a:effectLst/>
                <a:latin typeface="Arial" panose="020B0604020202020204" pitchFamily="34" charset="0"/>
              </a:rPr>
              <a:t>Form</a:t>
            </a:r>
            <a:r>
              <a:rPr b="0" dirty="0" sz="1400" i="0" lang="en-GB">
                <a:solidFill>
                  <a:srgbClr val="3366CC"/>
                </a:solidFill>
                <a:effectLst/>
                <a:latin typeface="Arial" panose="020B0604020202020204" pitchFamily="34" charset="0"/>
              </a:rPr>
              <a:t> </a:t>
            </a:r>
            <a:r>
              <a:rPr b="0" dirty="0" sz="1400" i="0" lang="en-GB">
                <a:effectLst/>
                <a:latin typeface="Arial" panose="020B0604020202020204" pitchFamily="34" charset="0"/>
              </a:rPr>
              <a:t>fillers</a:t>
            </a:r>
            <a:r>
              <a:rPr b="0" dirty="0" sz="1400" i="0" lang="en-GB">
                <a:solidFill>
                  <a:srgbClr val="202122"/>
                </a:solidFill>
                <a:effectLst/>
                <a:latin typeface="Arial" panose="020B0604020202020204" pitchFamily="34" charset="0"/>
              </a:rPr>
              <a:t> are primarily designed for </a:t>
            </a:r>
            <a:r>
              <a:rPr b="0" dirty="0" sz="1400" i="0" lang="en-GB">
                <a:effectLst/>
                <a:latin typeface="Arial" panose="020B0604020202020204" pitchFamily="34" charset="0"/>
              </a:rPr>
              <a:t>web</a:t>
            </a:r>
            <a:r>
              <a:rPr b="0" dirty="0" sz="1400" i="0" lang="en-GB">
                <a:solidFill>
                  <a:srgbClr val="3366CC"/>
                </a:solidFill>
                <a:effectLst/>
                <a:latin typeface="Arial" panose="020B0604020202020204" pitchFamily="34" charset="0"/>
              </a:rPr>
              <a:t> </a:t>
            </a:r>
            <a:r>
              <a:rPr b="0" dirty="0" sz="1400" i="0" lang="en-GB">
                <a:effectLst/>
                <a:latin typeface="Arial" panose="020B0604020202020204" pitchFamily="34" charset="0"/>
              </a:rPr>
              <a:t>browsers</a:t>
            </a:r>
            <a:r>
              <a:rPr b="0" dirty="0" sz="1400" i="0" lang="en-GB">
                <a:solidFill>
                  <a:srgbClr val="202122"/>
                </a:solidFill>
                <a:effectLst/>
                <a:latin typeface="Arial" panose="020B0604020202020204" pitchFamily="34" charset="0"/>
              </a:rPr>
              <a:t> to fill in checkout pages and log users into their accounts. Once the user's account and </a:t>
            </a:r>
            <a:r>
              <a:rPr dirty="0" sz="1400" lang="en-GB">
                <a:latin typeface="Arial" panose="020B0604020202020204" pitchFamily="34" charset="0"/>
              </a:rPr>
              <a:t>credit</a:t>
            </a:r>
            <a:r>
              <a:rPr dirty="0" sz="1400" lang="en-GB">
                <a:solidFill>
                  <a:srgbClr val="3366CC"/>
                </a:solidFill>
                <a:latin typeface="Arial" panose="020B0604020202020204" pitchFamily="34" charset="0"/>
              </a:rPr>
              <a:t> </a:t>
            </a:r>
            <a:r>
              <a:rPr dirty="0" sz="1400" lang="en-GB">
                <a:latin typeface="Arial" panose="020B0604020202020204" pitchFamily="34" charset="0"/>
              </a:rPr>
              <a:t>card</a:t>
            </a:r>
            <a:r>
              <a:rPr b="0" dirty="0" sz="1400" i="0" lang="en-GB">
                <a:solidFill>
                  <a:srgbClr val="202122"/>
                </a:solidFill>
                <a:effectLst/>
                <a:latin typeface="Arial" panose="020B0604020202020204" pitchFamily="34" charset="0"/>
              </a:rPr>
              <a:t> information has been entered into the program, it will be automatically entered into forms without ever using the keyboard or </a:t>
            </a:r>
            <a:r>
              <a:rPr b="0" dirty="0" sz="1400" i="0" lang="en-GB" strike="noStrike" u="none">
                <a:effectLst/>
                <a:latin typeface="Arial" panose="020B0604020202020204" pitchFamily="34" charset="0"/>
              </a:rPr>
              <a:t>clipboard</a:t>
            </a:r>
            <a:r>
              <a:rPr b="0" dirty="0" sz="1400" i="0" lang="en-GB">
                <a:solidFill>
                  <a:srgbClr val="202122"/>
                </a:solidFill>
                <a:effectLst/>
                <a:latin typeface="Arial" panose="020B0604020202020204" pitchFamily="34" charset="0"/>
              </a:rPr>
              <a:t>, thereby reducing the possibility that private data is being recorded.</a:t>
            </a:r>
            <a:endParaRPr b="1" dirty="0" sz="1400" i="0" lang="en-IN">
              <a:solidFill>
                <a:srgbClr val="000000"/>
              </a:solidFill>
              <a:effectLst/>
              <a:latin typeface="Arial" panose="020B0604020202020204" pitchFamily="34" charset="0"/>
            </a:endParaRPr>
          </a:p>
          <a:p>
            <a:r>
              <a:rPr b="1" dirty="0" sz="1400" i="0" lang="en-IN">
                <a:solidFill>
                  <a:srgbClr val="000000"/>
                </a:solidFill>
                <a:effectLst/>
                <a:latin typeface="Arial" panose="020B0604020202020204" pitchFamily="34" charset="0"/>
              </a:rPr>
              <a:t>Speech recognition</a:t>
            </a:r>
          </a:p>
          <a:p>
            <a:r>
              <a:rPr dirty="0" sz="1400" lang="en-IN"/>
              <a:t>	</a:t>
            </a:r>
            <a:r>
              <a:rPr b="0" dirty="0" sz="1400" i="0" lang="en-GB">
                <a:solidFill>
                  <a:srgbClr val="202122"/>
                </a:solidFill>
                <a:effectLst/>
                <a:latin typeface="Arial" panose="020B0604020202020204" pitchFamily="34" charset="0"/>
              </a:rPr>
              <a:t>Similar to on-screen keyboards, </a:t>
            </a:r>
            <a:r>
              <a:rPr dirty="0" sz="1400" lang="en-GB">
                <a:latin typeface="Arial" panose="020B0604020202020204" pitchFamily="34" charset="0"/>
              </a:rPr>
              <a:t>speech-to-text</a:t>
            </a:r>
            <a:r>
              <a:rPr dirty="0" sz="1400" lang="en-GB">
                <a:solidFill>
                  <a:srgbClr val="3366CC"/>
                </a:solidFill>
                <a:latin typeface="Arial" panose="020B0604020202020204" pitchFamily="34" charset="0"/>
              </a:rPr>
              <a:t> </a:t>
            </a:r>
            <a:r>
              <a:rPr dirty="0" sz="1400" lang="en-GB">
                <a:latin typeface="Arial" panose="020B0604020202020204" pitchFamily="34" charset="0"/>
              </a:rPr>
              <a:t>conversion</a:t>
            </a:r>
            <a:r>
              <a:rPr b="0" dirty="0" sz="1400" i="0" lang="en-GB">
                <a:solidFill>
                  <a:srgbClr val="202122"/>
                </a:solidFill>
                <a:effectLst/>
                <a:latin typeface="Arial" panose="020B0604020202020204" pitchFamily="34" charset="0"/>
              </a:rPr>
              <a:t> software can also be used against keyloggers, since there are no typing or mouse movements involved. The weakest point of using voice-recognition software may be how the software sends the recognized text to target software after the user's speech has been processed.</a:t>
            </a:r>
            <a:endParaRPr dirty="0" sz="14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4"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5" name="TextBox 6"/>
          <p:cNvSpPr txBox="1"/>
          <p:nvPr/>
        </p:nvSpPr>
        <p:spPr>
          <a:xfrm>
            <a:off x="1414272" y="1597152"/>
            <a:ext cx="9302496" cy="2529841"/>
          </a:xfrm>
          <a:prstGeom prst="rect"/>
          <a:noFill/>
        </p:spPr>
        <p:txBody>
          <a:bodyPr rtlCol="0" wrap="square">
            <a:spAutoFit/>
          </a:bodyPr>
          <a:p>
            <a:endParaRPr dirty="0" lang="en-GB"/>
          </a:p>
          <a:p>
            <a:r>
              <a:rPr dirty="0" sz="2000" lang="en-GB"/>
              <a:t>In the session we are going to demonstrate keylogger using python and its libraries</a:t>
            </a:r>
          </a:p>
          <a:p>
            <a:endParaRPr dirty="0" lang="en-GB"/>
          </a:p>
          <a:p>
            <a:r>
              <a:rPr b="1" dirty="0" lang="en-GB"/>
              <a:t>System Requirement:</a:t>
            </a:r>
          </a:p>
          <a:p>
            <a:r>
              <a:rPr dirty="0" lang="en-GB"/>
              <a:t>	System with latest python version installed</a:t>
            </a:r>
          </a:p>
          <a:p>
            <a:r>
              <a:rPr dirty="0" lang="en-GB"/>
              <a:t>	Python has  libraries like “</a:t>
            </a:r>
            <a:r>
              <a:rPr dirty="0" lang="en-GB" err="1"/>
              <a:t>pynput</a:t>
            </a:r>
            <a:r>
              <a:rPr dirty="0" lang="en-GB"/>
              <a:t>”, “json”,”</a:t>
            </a:r>
            <a:r>
              <a:rPr dirty="0" lang="en-GB" err="1"/>
              <a:t>tkinter</a:t>
            </a:r>
            <a:r>
              <a:rPr dirty="0" lang="en-GB"/>
              <a:t>” which are useful in implementing 	keylogger</a:t>
            </a:r>
          </a:p>
          <a:p>
            <a:r>
              <a:rPr dirty="0" lang="en-GB"/>
              <a:t>	</a:t>
            </a:r>
          </a:p>
          <a:p>
            <a:r>
              <a:rPr dirty="0" lang="en-GB"/>
              <a:t>	</a:t>
            </a:r>
            <a:endParaRPr dirty="0" lang="en-IN"/>
          </a:p>
        </p:txBody>
      </p:sp>
      <p:sp>
        <p:nvSpPr>
          <p:cNvPr id="1048606" name="Flowchart: Connector 7"/>
          <p:cNvSpPr/>
          <p:nvPr/>
        </p:nvSpPr>
        <p:spPr>
          <a:xfrm flipH="1">
            <a:off x="2246377" y="2905202"/>
            <a:ext cx="45719" cy="45719"/>
          </a:xfrm>
          <a:prstGeom prst="flowChartConnector"/>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7" name="Flowchart: Connector 9"/>
          <p:cNvSpPr/>
          <p:nvPr/>
        </p:nvSpPr>
        <p:spPr>
          <a:xfrm>
            <a:off x="2246377" y="3194304"/>
            <a:ext cx="45719" cy="45719"/>
          </a:xfrm>
          <a:prstGeom prst="flowChartConnector"/>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8"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9" name="TextBox 7"/>
          <p:cNvSpPr txBox="1"/>
          <p:nvPr/>
        </p:nvSpPr>
        <p:spPr>
          <a:xfrm>
            <a:off x="780288" y="1365504"/>
            <a:ext cx="10363200" cy="3558540"/>
          </a:xfrm>
          <a:prstGeom prst="rect"/>
          <a:noFill/>
        </p:spPr>
        <p:txBody>
          <a:bodyPr rtlCol="0" wrap="square">
            <a:spAutoFit/>
          </a:bodyPr>
          <a:p>
            <a:pPr indent="-305435" marL="305435"/>
            <a:r>
              <a:rPr b="1" dirty="0" lang="en-IN">
                <a:ea typeface="+mn-lt"/>
                <a:cs typeface="+mn-lt"/>
              </a:rPr>
              <a:t>Algorithm Selection:</a:t>
            </a:r>
            <a:endParaRPr dirty="0" lang="en-IN"/>
          </a:p>
          <a:p>
            <a:pPr indent="-305435" lvl="1" marL="629920">
              <a:buFont typeface="Arial" panose="020B0604020202020204" pitchFamily="34" charset="0"/>
              <a:buChar char="•"/>
            </a:pPr>
            <a:r>
              <a:rPr dirty="0" i="0" lang="en-GB">
                <a:solidFill>
                  <a:srgbClr val="242424"/>
                </a:solidFill>
                <a:effectLst/>
                <a:latin typeface="source-serif-pro"/>
              </a:rPr>
              <a:t>Step 1: Install the Required Library</a:t>
            </a:r>
            <a:endParaRPr dirty="0" i="0" lang="en-IN">
              <a:solidFill>
                <a:srgbClr val="242424"/>
              </a:solidFill>
              <a:effectLst/>
              <a:latin typeface="source-serif-pro"/>
              <a:ea typeface="+mn-lt"/>
              <a:cs typeface="+mn-lt"/>
            </a:endParaRPr>
          </a:p>
          <a:p>
            <a:pPr indent="-305435" lvl="1" marL="629920">
              <a:buFont typeface="Arial" panose="020B0604020202020204" pitchFamily="34" charset="0"/>
              <a:buChar char="•"/>
            </a:pPr>
            <a:r>
              <a:rPr dirty="0" i="0" lang="en-GB">
                <a:solidFill>
                  <a:srgbClr val="242424"/>
                </a:solidFill>
                <a:effectLst/>
                <a:latin typeface="source-serif-pro"/>
              </a:rPr>
              <a:t>Step 2: Importing the Necessary Libraries</a:t>
            </a:r>
            <a:endParaRPr dirty="0" lang="en-IN">
              <a:solidFill>
                <a:srgbClr val="242424"/>
              </a:solidFill>
              <a:latin typeface="source-serif-pro"/>
              <a:ea typeface="+mn-lt"/>
              <a:cs typeface="+mn-lt"/>
            </a:endParaRPr>
          </a:p>
          <a:p>
            <a:pPr indent="-305435" lvl="1" marL="629920">
              <a:buFont typeface="Arial" panose="020B0604020202020204" pitchFamily="34" charset="0"/>
              <a:buChar char="•"/>
            </a:pPr>
            <a:r>
              <a:rPr dirty="0" i="0" lang="en-GB">
                <a:solidFill>
                  <a:srgbClr val="242424"/>
                </a:solidFill>
                <a:effectLst/>
                <a:latin typeface="source-serif-pro"/>
              </a:rPr>
              <a:t>Step 3: Define the Log File</a:t>
            </a:r>
            <a:endParaRPr dirty="0" i="0" lang="en-IN">
              <a:solidFill>
                <a:srgbClr val="242424"/>
              </a:solidFill>
              <a:effectLst/>
              <a:latin typeface="source-serif-pro"/>
              <a:ea typeface="+mn-lt"/>
              <a:cs typeface="+mn-lt"/>
            </a:endParaRPr>
          </a:p>
          <a:p>
            <a:pPr indent="-305435" lvl="1" marL="629920">
              <a:buFont typeface="Arial" panose="020B0604020202020204" pitchFamily="34" charset="0"/>
              <a:buChar char="•"/>
            </a:pPr>
            <a:r>
              <a:rPr dirty="0" i="0" lang="en-GB">
                <a:solidFill>
                  <a:srgbClr val="242424"/>
                </a:solidFill>
                <a:effectLst/>
                <a:latin typeface="source-serif-pro"/>
              </a:rPr>
              <a:t>Step 4: Create the Key Press Event </a:t>
            </a:r>
            <a:r>
              <a:rPr dirty="0" i="0" lang="en-GB" err="1">
                <a:solidFill>
                  <a:srgbClr val="242424"/>
                </a:solidFill>
                <a:effectLst/>
                <a:latin typeface="source-serif-pro"/>
              </a:rPr>
              <a:t>FunctionStep</a:t>
            </a:r>
            <a:r>
              <a:rPr dirty="0" i="0" lang="en-GB">
                <a:solidFill>
                  <a:srgbClr val="242424"/>
                </a:solidFill>
                <a:effectLst/>
                <a:latin typeface="source-serif-pro"/>
              </a:rPr>
              <a:t> 7: Run the </a:t>
            </a:r>
            <a:r>
              <a:rPr dirty="0" i="0" lang="en-GB" err="1">
                <a:solidFill>
                  <a:srgbClr val="242424"/>
                </a:solidFill>
                <a:effectLst/>
                <a:latin typeface="source-serif-pro"/>
              </a:rPr>
              <a:t>Codee</a:t>
            </a:r>
            <a:endParaRPr dirty="0" lang="en-IN">
              <a:solidFill>
                <a:srgbClr val="242424"/>
              </a:solidFill>
              <a:latin typeface="source-serif-pro"/>
              <a:ea typeface="+mn-lt"/>
              <a:cs typeface="+mn-lt"/>
            </a:endParaRPr>
          </a:p>
          <a:p>
            <a:pPr indent="-305435" lvl="1" marL="629920">
              <a:buFont typeface="Arial" panose="020B0604020202020204" pitchFamily="34" charset="0"/>
              <a:buChar char="•"/>
            </a:pPr>
            <a:r>
              <a:rPr dirty="0" i="0" lang="en-GB">
                <a:solidFill>
                  <a:srgbClr val="242424"/>
                </a:solidFill>
                <a:effectLst/>
                <a:latin typeface="source-serif-pro"/>
              </a:rPr>
              <a:t>Step 5: Register the Key Press Event</a:t>
            </a:r>
          </a:p>
          <a:p>
            <a:pPr indent="-305435" lvl="1" marL="629920">
              <a:buFont typeface="Arial" panose="020B0604020202020204" pitchFamily="34" charset="0"/>
              <a:buChar char="•"/>
            </a:pPr>
            <a:r>
              <a:rPr dirty="0" i="0" lang="en-GB">
                <a:solidFill>
                  <a:srgbClr val="242424"/>
                </a:solidFill>
                <a:effectLst/>
                <a:latin typeface="source-serif-pro"/>
              </a:rPr>
              <a:t>Step 6: Wait for Key Presses</a:t>
            </a:r>
          </a:p>
          <a:p>
            <a:pPr indent="-305435" lvl="1" marL="629920">
              <a:buFont typeface="Arial" panose="020B0604020202020204" pitchFamily="34" charset="0"/>
              <a:buChar char="•"/>
            </a:pPr>
            <a:r>
              <a:rPr dirty="0" i="0" lang="en-GB">
                <a:solidFill>
                  <a:srgbClr val="242424"/>
                </a:solidFill>
                <a:effectLst/>
                <a:latin typeface="source-serif-pro"/>
              </a:rPr>
              <a:t>Step 7: create a top level window using </a:t>
            </a:r>
            <a:r>
              <a:rPr dirty="0" i="0" lang="en-GB" err="1">
                <a:solidFill>
                  <a:srgbClr val="242424"/>
                </a:solidFill>
                <a:effectLst/>
                <a:latin typeface="source-serif-pro"/>
              </a:rPr>
              <a:t>tkinter</a:t>
            </a:r>
            <a:endParaRPr dirty="0" i="0" lang="en-GB">
              <a:solidFill>
                <a:srgbClr val="242424"/>
              </a:solidFill>
              <a:effectLst/>
              <a:latin typeface="source-serif-pro"/>
            </a:endParaRPr>
          </a:p>
          <a:p>
            <a:pPr indent="-305435" lvl="1" marL="629920">
              <a:buFont typeface="Arial" panose="020B0604020202020204" pitchFamily="34" charset="0"/>
              <a:buChar char="•"/>
            </a:pPr>
            <a:r>
              <a:rPr dirty="0" i="0" lang="en-GB">
                <a:solidFill>
                  <a:srgbClr val="242424"/>
                </a:solidFill>
                <a:effectLst/>
                <a:latin typeface="source-serif-pro"/>
              </a:rPr>
              <a:t>Step 8:And using </a:t>
            </a:r>
            <a:r>
              <a:rPr dirty="0" i="0" lang="en-GB" err="1">
                <a:solidFill>
                  <a:srgbClr val="242424"/>
                </a:solidFill>
                <a:effectLst/>
                <a:latin typeface="source-serif-pro"/>
              </a:rPr>
              <a:t>tkinter</a:t>
            </a:r>
            <a:r>
              <a:rPr dirty="0" i="0" lang="en-GB">
                <a:solidFill>
                  <a:srgbClr val="242424"/>
                </a:solidFill>
                <a:effectLst/>
                <a:latin typeface="source-serif-pro"/>
              </a:rPr>
              <a:t> create a two buttons for start and stop respectively </a:t>
            </a:r>
          </a:p>
          <a:p>
            <a:pPr indent="-305435" lvl="1" marL="629920">
              <a:buFont typeface="Arial" panose="020B0604020202020204" pitchFamily="34" charset="0"/>
              <a:buChar char="•"/>
            </a:pPr>
            <a:r>
              <a:rPr dirty="0" i="0" lang="en-GB">
                <a:solidFill>
                  <a:srgbClr val="242424"/>
                </a:solidFill>
                <a:effectLst/>
                <a:latin typeface="source-serif-pro"/>
              </a:rPr>
              <a:t>Step:9 Run</a:t>
            </a:r>
            <a:endParaRPr dirty="0" sz="1400" lang="en-IN"/>
          </a:p>
          <a:p>
            <a:pPr indent="-305435" marL="305435"/>
            <a:r>
              <a:rPr b="1" dirty="0" lang="en-IN">
                <a:ea typeface="+mn-lt"/>
                <a:cs typeface="+mn-lt"/>
              </a:rPr>
              <a:t>Training Process:</a:t>
            </a:r>
            <a:endParaRPr dirty="0" lang="en-IN"/>
          </a:p>
          <a:p>
            <a:pPr indent="-305435" lvl="1" marL="629920">
              <a:buFont typeface="Arial" panose="020B0604020202020204" pitchFamily="34" charset="0"/>
              <a:buChar char="•"/>
            </a:pPr>
            <a:r>
              <a:rPr dirty="0" lang="en-IN">
                <a:ea typeface="+mn-lt"/>
                <a:cs typeface="+mn-lt"/>
              </a:rPr>
              <a:t>The program is well defined and it is user </a:t>
            </a:r>
            <a:r>
              <a:rPr dirty="0" lang="en-IN" err="1">
                <a:ea typeface="+mn-lt"/>
                <a:cs typeface="+mn-lt"/>
              </a:rPr>
              <a:t>friendly.The</a:t>
            </a:r>
            <a:r>
              <a:rPr dirty="0" lang="en-IN">
                <a:ea typeface="+mn-lt"/>
                <a:cs typeface="+mn-lt"/>
              </a:rPr>
              <a:t> program keep track of your </a:t>
            </a:r>
            <a:r>
              <a:rPr dirty="0" lang="en-IN" err="1">
                <a:ea typeface="+mn-lt"/>
                <a:cs typeface="+mn-lt"/>
              </a:rPr>
              <a:t>keystroke.It</a:t>
            </a:r>
            <a:r>
              <a:rPr dirty="0" lang="en-IN">
                <a:ea typeface="+mn-lt"/>
                <a:cs typeface="+mn-lt"/>
              </a:rPr>
              <a:t> detects your keystroke and save it as a json and text file</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title"/>
          </p:nvPr>
        </p:nvSpPr>
        <p:spPr/>
        <p:txBody>
          <a:bodyPr>
            <a:normAutofit/>
          </a:bodyPr>
          <a:p>
            <a:r>
              <a:rPr dirty="0" lang="en-GB"/>
              <a:t>Algorithm</a:t>
            </a:r>
            <a:endParaRPr dirty="0" lang="en-IN"/>
          </a:p>
        </p:txBody>
      </p:sp>
      <p:sp>
        <p:nvSpPr>
          <p:cNvPr id="1048611" name="Content Placeholder 2"/>
          <p:cNvSpPr>
            <a:spLocks noGrp="1"/>
          </p:cNvSpPr>
          <p:nvPr>
            <p:ph idx="1"/>
          </p:nvPr>
        </p:nvSpPr>
        <p:spPr>
          <a:xfrm>
            <a:off x="2962656" y="2974848"/>
            <a:ext cx="7829275" cy="1933011"/>
          </a:xfrm>
        </p:spPr>
        <p:txBody>
          <a:bodyPr/>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p:txBody>
      </p:sp>
      <p:sp>
        <p:nvSpPr>
          <p:cNvPr id="1048612" name="TextBox 3"/>
          <p:cNvSpPr txBox="1"/>
          <p:nvPr/>
        </p:nvSpPr>
        <p:spPr>
          <a:xfrm>
            <a:off x="1074907" y="1491539"/>
            <a:ext cx="9851136" cy="4053840"/>
          </a:xfrm>
          <a:prstGeom prst="rect"/>
          <a:noFill/>
        </p:spPr>
        <p:txBody>
          <a:bodyPr rtlCol="0" wrap="square">
            <a:spAutoFit/>
          </a:bodyPr>
          <a:p>
            <a:r>
              <a:rPr b="1" dirty="0" lang="en-GB"/>
              <a:t>Data Input:</a:t>
            </a:r>
          </a:p>
          <a:p>
            <a:r>
              <a:rPr dirty="0" lang="en-GB"/>
              <a:t>	User’s keystrokes are input for this program</a:t>
            </a:r>
          </a:p>
          <a:p>
            <a:r>
              <a:rPr b="1" dirty="0" lang="en-GB"/>
              <a:t>Prediction Process:</a:t>
            </a:r>
          </a:p>
          <a:p>
            <a:r>
              <a:rPr dirty="0" lang="en-GB"/>
              <a:t>	There will be two file created one is text file and the other is json file both representing </a:t>
            </a:r>
          </a:p>
          <a:p>
            <a:r>
              <a:rPr dirty="0" lang="en-GB"/>
              <a:t>	user’s Keystroke</a:t>
            </a:r>
          </a:p>
          <a:p>
            <a:r>
              <a:rPr b="1" dirty="0" lang="en-GB"/>
              <a:t>For example:</a:t>
            </a:r>
          </a:p>
          <a:p>
            <a:r>
              <a:rPr dirty="0" lang="en-GB"/>
              <a:t>	the user has run the program and start the keylogger and made it to listen the user’s 	keystroke</a:t>
            </a:r>
          </a:p>
          <a:p>
            <a:r>
              <a:rPr dirty="0" lang="en-GB"/>
              <a:t>	once the start button is clicked it starts to listen</a:t>
            </a:r>
          </a:p>
          <a:p>
            <a:r>
              <a:rPr dirty="0" lang="en-GB"/>
              <a:t>	And in the root directory two files will be created one is txt file in the name key_log.txt</a:t>
            </a:r>
          </a:p>
          <a:p>
            <a:r>
              <a:rPr dirty="0" lang="en-GB"/>
              <a:t>	And the other is json file..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3" name="Title 1"/>
          <p:cNvSpPr>
            <a:spLocks noGrp="1"/>
          </p:cNvSpPr>
          <p:nvPr>
            <p:ph type="title"/>
          </p:nvPr>
        </p:nvSpPr>
        <p:spPr/>
        <p:txBody>
          <a:bodyPr>
            <a:normAutofit/>
          </a:bodyPr>
          <a:p>
            <a:r>
              <a:rPr b="1" dirty="0" sz="2800" lang="en-US">
                <a:solidFill>
                  <a:schemeClr val="accent1"/>
                </a:solidFill>
                <a:latin typeface="Arial"/>
                <a:ea typeface="+mj-lt"/>
                <a:cs typeface="Arial"/>
              </a:rPr>
              <a:t>Result</a:t>
            </a:r>
            <a:endParaRPr dirty="0" lang="en-IN"/>
          </a:p>
        </p:txBody>
      </p:sp>
      <p:pic>
        <p:nvPicPr>
          <p:cNvPr id="2097153" name="Content Placeholder 4"/>
          <p:cNvPicPr>
            <a:picLocks noChangeAspect="1" noGrp="1"/>
          </p:cNvPicPr>
          <p:nvPr>
            <p:ph idx="1"/>
          </p:nvPr>
        </p:nvPicPr>
        <p:blipFill>
          <a:blip xmlns:r="http://schemas.openxmlformats.org/officeDocument/2006/relationships" r:embed="rId1"/>
          <a:stretch>
            <a:fillRect/>
          </a:stretch>
        </p:blipFill>
        <p:spPr>
          <a:xfrm>
            <a:off x="7063193" y="2631719"/>
            <a:ext cx="4547615" cy="3277057"/>
          </a:xfrm>
        </p:spPr>
      </p:pic>
      <p:pic>
        <p:nvPicPr>
          <p:cNvPr id="2097154" name="Picture 6"/>
          <p:cNvPicPr>
            <a:picLocks noChangeAspect="1"/>
          </p:cNvPicPr>
          <p:nvPr/>
        </p:nvPicPr>
        <p:blipFill>
          <a:blip xmlns:r="http://schemas.openxmlformats.org/officeDocument/2006/relationships" r:embed="rId2"/>
          <a:stretch>
            <a:fillRect/>
          </a:stretch>
        </p:blipFill>
        <p:spPr>
          <a:xfrm>
            <a:off x="904150" y="2631719"/>
            <a:ext cx="5191850" cy="3277057"/>
          </a:xfrm>
          <a:prstGeom prst="rect"/>
        </p:spPr>
      </p:pic>
      <p:sp>
        <p:nvSpPr>
          <p:cNvPr id="1048614" name="TextBox 7"/>
          <p:cNvSpPr txBox="1"/>
          <p:nvPr/>
        </p:nvSpPr>
        <p:spPr>
          <a:xfrm>
            <a:off x="1182624" y="1853184"/>
            <a:ext cx="3364992" cy="396239"/>
          </a:xfrm>
          <a:prstGeom prst="rect"/>
          <a:noFill/>
        </p:spPr>
        <p:txBody>
          <a:bodyPr rtlCol="0" wrap="square">
            <a:spAutoFit/>
          </a:bodyPr>
          <a:p>
            <a:r>
              <a:rPr dirty="0" lang="en-GB"/>
              <a:t>After starting the keylogger</a:t>
            </a:r>
            <a:endParaRPr dirty="0" lang="en-IN"/>
          </a:p>
        </p:txBody>
      </p:sp>
      <p:sp>
        <p:nvSpPr>
          <p:cNvPr id="1048615" name="TextBox 14"/>
          <p:cNvSpPr txBox="1"/>
          <p:nvPr/>
        </p:nvSpPr>
        <p:spPr>
          <a:xfrm>
            <a:off x="7205472" y="1853184"/>
            <a:ext cx="4206240" cy="396239"/>
          </a:xfrm>
          <a:prstGeom prst="rect"/>
          <a:noFill/>
        </p:spPr>
        <p:txBody>
          <a:bodyPr rtlCol="0" wrap="square">
            <a:spAutoFit/>
          </a:bodyPr>
          <a:p>
            <a:r>
              <a:rPr dirty="0" lang="en-GB"/>
              <a:t>After clicking stop button</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1"/>
          <p:cNvSpPr>
            <a:spLocks noGrp="1"/>
          </p:cNvSpPr>
          <p:nvPr>
            <p:ph type="title"/>
          </p:nvPr>
        </p:nvSpPr>
        <p:spPr/>
        <p:txBody>
          <a:bodyPr>
            <a:normAutofit/>
          </a:bodyPr>
          <a:p>
            <a:r>
              <a:rPr dirty="0" lang="en-GB"/>
              <a:t>Output files</a:t>
            </a:r>
            <a:endParaRPr dirty="0" lang="en-IN"/>
          </a:p>
        </p:txBody>
      </p:sp>
      <p:pic>
        <p:nvPicPr>
          <p:cNvPr id="2097155" name="Content Placeholder 8"/>
          <p:cNvPicPr>
            <a:picLocks noChangeAspect="1" noGrp="1"/>
          </p:cNvPicPr>
          <p:nvPr>
            <p:ph idx="1"/>
          </p:nvPr>
        </p:nvPicPr>
        <p:blipFill>
          <a:blip xmlns:r="http://schemas.openxmlformats.org/officeDocument/2006/relationships" r:embed="rId1"/>
          <a:stretch>
            <a:fillRect/>
          </a:stretch>
        </p:blipFill>
        <p:spPr>
          <a:xfrm>
            <a:off x="731520" y="2473840"/>
            <a:ext cx="5014936" cy="3682004"/>
          </a:xfrm>
        </p:spPr>
      </p:pic>
      <p:sp>
        <p:nvSpPr>
          <p:cNvPr id="1048617" name="TextBox 10"/>
          <p:cNvSpPr txBox="1"/>
          <p:nvPr/>
        </p:nvSpPr>
        <p:spPr>
          <a:xfrm>
            <a:off x="841248" y="1668480"/>
            <a:ext cx="3499104" cy="701039"/>
          </a:xfrm>
          <a:prstGeom prst="rect"/>
          <a:noFill/>
        </p:spPr>
        <p:txBody>
          <a:bodyPr rtlCol="0" wrap="square">
            <a:spAutoFit/>
          </a:bodyPr>
          <a:p>
            <a:r>
              <a:rPr dirty="0" lang="en-GB"/>
              <a:t>As you can see there are two files </a:t>
            </a:r>
            <a:endParaRPr dirty="0" lang="en-IN"/>
          </a:p>
        </p:txBody>
      </p:sp>
      <p:pic>
        <p:nvPicPr>
          <p:cNvPr id="2097156" name="Picture 12"/>
          <p:cNvPicPr>
            <a:picLocks noChangeAspect="1"/>
          </p:cNvPicPr>
          <p:nvPr/>
        </p:nvPicPr>
        <p:blipFill>
          <a:blip xmlns:r="http://schemas.openxmlformats.org/officeDocument/2006/relationships" r:embed="rId2"/>
          <a:stretch>
            <a:fillRect/>
          </a:stretch>
        </p:blipFill>
        <p:spPr>
          <a:xfrm>
            <a:off x="5854943" y="2473840"/>
            <a:ext cx="5251969" cy="3682003"/>
          </a:xfrm>
          <a:prstGeom prst="rect"/>
        </p:spPr>
      </p:pic>
      <p:sp>
        <p:nvSpPr>
          <p:cNvPr id="1048618" name="TextBox 13"/>
          <p:cNvSpPr txBox="1"/>
          <p:nvPr/>
        </p:nvSpPr>
        <p:spPr>
          <a:xfrm>
            <a:off x="6181344" y="1780032"/>
            <a:ext cx="3742944" cy="701040"/>
          </a:xfrm>
          <a:prstGeom prst="rect"/>
          <a:noFill/>
        </p:spPr>
        <p:txBody>
          <a:bodyPr rtlCol="0" wrap="square">
            <a:spAutoFit/>
          </a:bodyPr>
          <a:p>
            <a:r>
              <a:rPr dirty="0" lang="en-GB"/>
              <a:t>Text file showing user keystroke “hello”</a:t>
            </a:r>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chandra Kumar K</cp:lastModifiedBy>
  <dcterms:created xsi:type="dcterms:W3CDTF">2021-05-24T09:50:10Z</dcterms:created>
  <dcterms:modified xsi:type="dcterms:W3CDTF">2024-04-12T04:34:00Z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7fa0c9d19e604edfbab5dc386beafcbd</vt:lpwstr>
  </property>
</Properties>
</file>