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Ethan Arrowood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4-11T19:06:10.989">
    <p:pos x="6000" y="0"/>
    <p:text>I would replace this with a screenshot of the ThreadedClient.java code instead as that is the one that works with the JavaScript server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7d41d6b3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7d41d6b3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7d41d6b3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7d41d6b3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7d41d6b35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7d41d6b3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7d41d6b3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7d41d6b3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7d41d6b3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7d41d6b3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7d41d6b35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7d41d6b35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7d41d6b35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7d41d6b3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d41d6b3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d41d6b3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d41d6b3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d41d6b3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6491e796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6491e796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7d41d6b3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7d41d6b3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7d41d6b3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7d41d6b3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7d41d6b3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7d41d6b3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7d41d6b3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7d41d6b3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7d41d6b3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7d41d6b3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aQhh0UVLb_M" TargetMode="External"/><Relationship Id="rId4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youtube.com/watch?v=luUeSnIYjJo&amp;t=166s" TargetMode="External"/><Relationship Id="rId4" Type="http://schemas.openxmlformats.org/officeDocument/2006/relationships/hyperlink" Target="https://stackoverflow.com/questions/10924561/java-scanner-string-input-if-statement-not-working" TargetMode="External"/><Relationship Id="rId5" Type="http://schemas.openxmlformats.org/officeDocument/2006/relationships/hyperlink" Target="https://stackoverflow.com/questions/10924561/java-scanner-string-input-if-statement-not-working" TargetMode="External"/><Relationship Id="rId6" Type="http://schemas.openxmlformats.org/officeDocument/2006/relationships/hyperlink" Target="https://crunchify.com/how-to-get-server-ip-address-and-hostname-in-java/" TargetMode="External"/><Relationship Id="rId7" Type="http://schemas.openxmlformats.org/officeDocument/2006/relationships/hyperlink" Target="https://stackoverflow.com/questions/43194442/how-do-i-take-user-input-and-pass-it-into-a-constructor-in-java-it-says-that-ar" TargetMode="External"/><Relationship Id="rId8" Type="http://schemas.openxmlformats.org/officeDocument/2006/relationships/hyperlink" Target="https://stackoverflow.com/questions/43194442/how-do-i-take-user-input-and-pass-it-into-a-constructor-in-java-it-says-that-a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Matthew Channing, Ethan Arrowood, and Jack Htay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Socket Programming Works</a:t>
            </a:r>
            <a:endParaRPr/>
          </a:p>
        </p:txBody>
      </p:sp>
      <p:sp>
        <p:nvSpPr>
          <p:cNvPr id="237" name="Google Shape;237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975" y="1461575"/>
            <a:ext cx="4303268" cy="32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869275" y="855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44" name="Google Shape;244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988" y="1510275"/>
            <a:ext cx="4582026" cy="309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Segment</a:t>
            </a:r>
            <a:endParaRPr/>
          </a:p>
        </p:txBody>
      </p:sp>
      <p:sp>
        <p:nvSpPr>
          <p:cNvPr id="251" name="Google Shape;251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524" y="1383625"/>
            <a:ext cx="3435775" cy="33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pic>
        <p:nvPicPr>
          <p:cNvPr id="258" name="Google Shape;2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5650" y="707150"/>
            <a:ext cx="3023651" cy="14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25" y="2261250"/>
            <a:ext cx="2583036" cy="14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5911" y="2261250"/>
            <a:ext cx="2893000" cy="14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</a:t>
            </a:r>
            <a:endParaRPr/>
          </a:p>
        </p:txBody>
      </p:sp>
      <p:sp>
        <p:nvSpPr>
          <p:cNvPr id="266" name="Google Shape;266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github.com/ethan-arrowood/mechat" id="267" name="Google Shape;267;p26" title="MeChat Demo and Code Walkthrough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8750" y="465825"/>
            <a:ext cx="5864700" cy="39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73" name="Google Shape;273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279" name="Google Shape;279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n" sz="14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https://www.youtube.com/watch?v=luUeSnIYjJo&amp;t=166s</a:t>
            </a:r>
            <a:endParaRPr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n" sz="14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https://stackoverflow.com/questions/10924561/java-scanner-string-input-if-</a:t>
            </a:r>
            <a:endParaRPr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statement-not-working</a:t>
            </a:r>
            <a:endParaRPr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n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4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  <a:hlinkClick r:id="rId6"/>
              </a:rPr>
              <a:t>https://crunchify.com/how-to-get-server-ip-address-and-hostname-in-java/</a:t>
            </a:r>
            <a:endParaRPr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n" sz="14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  <a:hlinkClick r:id="rId7"/>
              </a:rPr>
              <a:t>https://stackoverflow.com/questions/43194442/how-do-i-take-user-input-and-</a:t>
            </a:r>
            <a:endParaRPr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  <a:hlinkClick r:id="rId8"/>
              </a:rPr>
              <a:t>pass-it-into-a-constructor-in-java-it-says-that-ar</a:t>
            </a:r>
            <a:endParaRPr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 be able to use the MeChat app, a network application (with peer-to-peer architecture) that utilizes a TCP connection, as well as:</a:t>
            </a:r>
            <a:endParaRPr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sockets to communicate between users </a:t>
            </a:r>
            <a:endParaRPr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Implementation</a:t>
            </a:r>
            <a:r>
              <a:rPr lang="en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of authentication, user-designated input for server selection, user account creation, log-in/log-out functionality, logging, communication between clients, sending and receiving past messages, listing channels and users, and the ability to disconnect from the server.</a:t>
            </a:r>
            <a:endParaRPr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3470850" y="148575"/>
            <a:ext cx="17067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System Design </a:t>
            </a:r>
            <a:endParaRPr sz="1800"/>
          </a:p>
        </p:txBody>
      </p:sp>
      <p:sp>
        <p:nvSpPr>
          <p:cNvPr id="146" name="Google Shape;146;p16"/>
          <p:cNvSpPr/>
          <p:nvPr/>
        </p:nvSpPr>
        <p:spPr>
          <a:xfrm>
            <a:off x="1128600" y="1485488"/>
            <a:ext cx="1361100" cy="44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RoomManager</a:t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955800" y="2252863"/>
            <a:ext cx="1706700" cy="5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Chat Client</a:t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784000" y="3340025"/>
            <a:ext cx="401400" cy="12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567625" y="3294125"/>
            <a:ext cx="401400" cy="12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2351250" y="3340025"/>
            <a:ext cx="401400" cy="12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6598050" y="657473"/>
            <a:ext cx="1706700" cy="44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Registry </a:t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6598050" y="1454588"/>
            <a:ext cx="1706700" cy="5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Chat Server 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6598050" y="2494338"/>
            <a:ext cx="1706700" cy="5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Chat Room</a:t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6196650" y="3419400"/>
            <a:ext cx="401400" cy="12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7250700" y="3419400"/>
            <a:ext cx="401400" cy="12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8304750" y="3419400"/>
            <a:ext cx="401400" cy="12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1128600" y="772475"/>
            <a:ext cx="15513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ChatServer Lookup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938400" y="4599425"/>
            <a:ext cx="15513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Client Threads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6678275" y="45478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Client Threads</a:t>
            </a:r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3470850" y="4095850"/>
            <a:ext cx="17067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[TCP] Socket Binding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3496650" y="2406325"/>
            <a:ext cx="1805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[TCP] Join/Leave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[TCP] Chat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3311625" y="1400350"/>
            <a:ext cx="2369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ChatRoom List Lookup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3161400" y="1609850"/>
            <a:ext cx="24762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Create/Delete ChatRooms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3088025" y="1964794"/>
            <a:ext cx="1980900" cy="1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ChatRoom List lookup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16"/>
          <p:cNvCxnSpPr>
            <a:stCxn id="147" idx="1"/>
          </p:cNvCxnSpPr>
          <p:nvPr/>
        </p:nvCxnSpPr>
        <p:spPr>
          <a:xfrm rot="10800000">
            <a:off x="530400" y="2506663"/>
            <a:ext cx="4254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6"/>
          <p:cNvCxnSpPr/>
          <p:nvPr/>
        </p:nvCxnSpPr>
        <p:spPr>
          <a:xfrm rot="10800000">
            <a:off x="511075" y="929225"/>
            <a:ext cx="19200" cy="15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6"/>
          <p:cNvCxnSpPr>
            <a:stCxn id="146" idx="1"/>
          </p:cNvCxnSpPr>
          <p:nvPr/>
        </p:nvCxnSpPr>
        <p:spPr>
          <a:xfrm flipH="1">
            <a:off x="517500" y="1710188"/>
            <a:ext cx="6111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6"/>
          <p:cNvCxnSpPr/>
          <p:nvPr/>
        </p:nvCxnSpPr>
        <p:spPr>
          <a:xfrm>
            <a:off x="511050" y="925175"/>
            <a:ext cx="624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6"/>
          <p:cNvCxnSpPr>
            <a:stCxn id="157" idx="3"/>
            <a:endCxn id="151" idx="1"/>
          </p:cNvCxnSpPr>
          <p:nvPr/>
        </p:nvCxnSpPr>
        <p:spPr>
          <a:xfrm flipH="1" rot="10800000">
            <a:off x="2679900" y="882275"/>
            <a:ext cx="3918000" cy="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16"/>
          <p:cNvSpPr txBox="1"/>
          <p:nvPr/>
        </p:nvSpPr>
        <p:spPr>
          <a:xfrm>
            <a:off x="2009850" y="2751250"/>
            <a:ext cx="1361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Create/Destroy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7774050" y="2923600"/>
            <a:ext cx="1462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Create/Destroy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6863375" y="1082063"/>
            <a:ext cx="17067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        Bind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16"/>
          <p:cNvCxnSpPr>
            <a:stCxn id="147" idx="2"/>
            <a:endCxn id="149" idx="0"/>
          </p:cNvCxnSpPr>
          <p:nvPr/>
        </p:nvCxnSpPr>
        <p:spPr>
          <a:xfrm flipH="1">
            <a:off x="1768350" y="2764063"/>
            <a:ext cx="40800" cy="5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6"/>
          <p:cNvCxnSpPr/>
          <p:nvPr/>
        </p:nvCxnSpPr>
        <p:spPr>
          <a:xfrm rot="10800000">
            <a:off x="999850" y="3071825"/>
            <a:ext cx="80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6"/>
          <p:cNvCxnSpPr/>
          <p:nvPr/>
        </p:nvCxnSpPr>
        <p:spPr>
          <a:xfrm>
            <a:off x="1805950" y="3071825"/>
            <a:ext cx="65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6"/>
          <p:cNvCxnSpPr>
            <a:endCxn id="148" idx="0"/>
          </p:cNvCxnSpPr>
          <p:nvPr/>
        </p:nvCxnSpPr>
        <p:spPr>
          <a:xfrm flipH="1">
            <a:off x="984700" y="3071825"/>
            <a:ext cx="4800" cy="2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6"/>
          <p:cNvCxnSpPr>
            <a:endCxn id="150" idx="0"/>
          </p:cNvCxnSpPr>
          <p:nvPr/>
        </p:nvCxnSpPr>
        <p:spPr>
          <a:xfrm>
            <a:off x="2448750" y="3082025"/>
            <a:ext cx="10320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6"/>
          <p:cNvCxnSpPr>
            <a:stCxn id="152" idx="0"/>
            <a:endCxn id="151" idx="2"/>
          </p:cNvCxnSpPr>
          <p:nvPr/>
        </p:nvCxnSpPr>
        <p:spPr>
          <a:xfrm rot="10800000">
            <a:off x="7451400" y="1106888"/>
            <a:ext cx="0" cy="3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6"/>
          <p:cNvCxnSpPr>
            <a:stCxn id="163" idx="1"/>
            <a:endCxn id="146" idx="3"/>
          </p:cNvCxnSpPr>
          <p:nvPr/>
        </p:nvCxnSpPr>
        <p:spPr>
          <a:xfrm rot="10800000">
            <a:off x="2489700" y="1710200"/>
            <a:ext cx="67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6"/>
          <p:cNvCxnSpPr>
            <a:stCxn id="163" idx="3"/>
            <a:endCxn id="152" idx="1"/>
          </p:cNvCxnSpPr>
          <p:nvPr/>
        </p:nvCxnSpPr>
        <p:spPr>
          <a:xfrm>
            <a:off x="5637600" y="1710200"/>
            <a:ext cx="96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6"/>
          <p:cNvCxnSpPr>
            <a:stCxn id="164" idx="3"/>
            <a:endCxn id="152" idx="1"/>
          </p:cNvCxnSpPr>
          <p:nvPr/>
        </p:nvCxnSpPr>
        <p:spPr>
          <a:xfrm flipH="1" rot="10800000">
            <a:off x="5068925" y="1710094"/>
            <a:ext cx="1529100" cy="3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6"/>
          <p:cNvCxnSpPr>
            <a:stCxn id="153" idx="0"/>
            <a:endCxn id="152" idx="2"/>
          </p:cNvCxnSpPr>
          <p:nvPr/>
        </p:nvCxnSpPr>
        <p:spPr>
          <a:xfrm rot="10800000">
            <a:off x="7451400" y="1965738"/>
            <a:ext cx="0" cy="5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6"/>
          <p:cNvCxnSpPr>
            <a:stCxn id="161" idx="3"/>
            <a:endCxn id="153" idx="1"/>
          </p:cNvCxnSpPr>
          <p:nvPr/>
        </p:nvCxnSpPr>
        <p:spPr>
          <a:xfrm>
            <a:off x="5302350" y="2631025"/>
            <a:ext cx="1295700" cy="1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6"/>
          <p:cNvCxnSpPr>
            <a:stCxn id="153" idx="2"/>
            <a:endCxn id="155" idx="0"/>
          </p:cNvCxnSpPr>
          <p:nvPr/>
        </p:nvCxnSpPr>
        <p:spPr>
          <a:xfrm>
            <a:off x="7451400" y="3005538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6"/>
          <p:cNvCxnSpPr/>
          <p:nvPr/>
        </p:nvCxnSpPr>
        <p:spPr>
          <a:xfrm rot="10800000">
            <a:off x="6398250" y="3214700"/>
            <a:ext cx="20922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6"/>
          <p:cNvCxnSpPr>
            <a:endCxn id="154" idx="0"/>
          </p:cNvCxnSpPr>
          <p:nvPr/>
        </p:nvCxnSpPr>
        <p:spPr>
          <a:xfrm flipH="1">
            <a:off x="6397350" y="3245400"/>
            <a:ext cx="11100" cy="1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6"/>
          <p:cNvCxnSpPr>
            <a:endCxn id="171" idx="2"/>
          </p:cNvCxnSpPr>
          <p:nvPr/>
        </p:nvCxnSpPr>
        <p:spPr>
          <a:xfrm>
            <a:off x="8480250" y="3224800"/>
            <a:ext cx="25200" cy="2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16"/>
          <p:cNvSpPr txBox="1"/>
          <p:nvPr/>
        </p:nvSpPr>
        <p:spPr>
          <a:xfrm>
            <a:off x="7561750" y="2143125"/>
            <a:ext cx="12957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Create/Delete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16"/>
          <p:cNvCxnSpPr>
            <a:stCxn id="160" idx="1"/>
            <a:endCxn id="150" idx="3"/>
          </p:cNvCxnSpPr>
          <p:nvPr/>
        </p:nvCxnSpPr>
        <p:spPr>
          <a:xfrm rot="10800000">
            <a:off x="2752650" y="3969700"/>
            <a:ext cx="718200" cy="226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6"/>
          <p:cNvCxnSpPr>
            <a:stCxn id="160" idx="3"/>
            <a:endCxn id="154" idx="1"/>
          </p:cNvCxnSpPr>
          <p:nvPr/>
        </p:nvCxnSpPr>
        <p:spPr>
          <a:xfrm flipH="1" rot="10800000">
            <a:off x="5177550" y="4049200"/>
            <a:ext cx="1019100" cy="1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6"/>
          <p:cNvCxnSpPr>
            <a:endCxn id="150" idx="3"/>
          </p:cNvCxnSpPr>
          <p:nvPr/>
        </p:nvCxnSpPr>
        <p:spPr>
          <a:xfrm rot="10800000">
            <a:off x="2752650" y="3969725"/>
            <a:ext cx="1656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6"/>
          <p:cNvCxnSpPr>
            <a:stCxn id="161" idx="1"/>
            <a:endCxn id="147" idx="3"/>
          </p:cNvCxnSpPr>
          <p:nvPr/>
        </p:nvCxnSpPr>
        <p:spPr>
          <a:xfrm rot="10800000">
            <a:off x="2662650" y="2508325"/>
            <a:ext cx="834000" cy="1227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6"/>
          <p:cNvCxnSpPr/>
          <p:nvPr/>
        </p:nvCxnSpPr>
        <p:spPr>
          <a:xfrm flipH="1">
            <a:off x="2966425" y="2234975"/>
            <a:ext cx="135600" cy="2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6"/>
          <p:cNvCxnSpPr>
            <a:endCxn id="147" idx="3"/>
          </p:cNvCxnSpPr>
          <p:nvPr/>
        </p:nvCxnSpPr>
        <p:spPr>
          <a:xfrm rot="10800000">
            <a:off x="2662500" y="2508463"/>
            <a:ext cx="2049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200" name="Google Shape;200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4300" y="542475"/>
            <a:ext cx="5681676" cy="434587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7"/>
          <p:cNvSpPr txBox="1"/>
          <p:nvPr/>
        </p:nvSpPr>
        <p:spPr>
          <a:xfrm>
            <a:off x="2200050" y="241100"/>
            <a:ext cx="61281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alibri"/>
                <a:ea typeface="Calibri"/>
                <a:cs typeface="Calibri"/>
                <a:sym typeface="Calibri"/>
              </a:rPr>
              <a:t>Exhibit A: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 portion of the code for the client.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208" name="Google Shape;20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126" y="541425"/>
            <a:ext cx="5574301" cy="42431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8"/>
          <p:cNvSpPr txBox="1"/>
          <p:nvPr/>
        </p:nvSpPr>
        <p:spPr>
          <a:xfrm>
            <a:off x="2200050" y="241100"/>
            <a:ext cx="61281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alibri"/>
                <a:ea typeface="Calibri"/>
                <a:cs typeface="Calibri"/>
                <a:sym typeface="Calibri"/>
              </a:rPr>
              <a:t>Exhibit B: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 portion of the code for the server.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 of Networking</a:t>
            </a:r>
            <a:endParaRPr/>
          </a:p>
        </p:txBody>
      </p:sp>
      <p:sp>
        <p:nvSpPr>
          <p:cNvPr id="216" name="Google Shape;21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19"/>
          <p:cNvPicPr preferRelativeResize="0"/>
          <p:nvPr/>
        </p:nvPicPr>
        <p:blipFill rotWithShape="1">
          <a:blip r:embed="rId3">
            <a:alphaModFix/>
          </a:blip>
          <a:srcRect b="0" l="1591" r="1349" t="2458"/>
          <a:stretch/>
        </p:blipFill>
        <p:spPr>
          <a:xfrm>
            <a:off x="1105050" y="1800200"/>
            <a:ext cx="6951749" cy="2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Peer-to-Peer Architecture</a:t>
            </a:r>
            <a:endParaRPr/>
          </a:p>
        </p:txBody>
      </p:sp>
      <p:sp>
        <p:nvSpPr>
          <p:cNvPr id="223" name="Google Shape;22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24292E"/>
                </a:solidFill>
                <a:latin typeface="Nunito"/>
                <a:ea typeface="Nunito"/>
                <a:cs typeface="Nunito"/>
                <a:sym typeface="Nunito"/>
              </a:rPr>
              <a:t>Our app utilizes a peer-to-peer (P2P) architecture. </a:t>
            </a:r>
            <a:endParaRPr sz="1400">
              <a:solidFill>
                <a:srgbClr val="242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latin typeface="Nunito"/>
                <a:ea typeface="Nunito"/>
                <a:cs typeface="Nunito"/>
                <a:sym typeface="Nunito"/>
              </a:rPr>
              <a:t>There is no always-on server, arbitrary end systems </a:t>
            </a:r>
            <a:endParaRPr sz="1400">
              <a:solidFill>
                <a:srgbClr val="242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latin typeface="Nunito"/>
                <a:ea typeface="Nunito"/>
                <a:cs typeface="Nunito"/>
                <a:sym typeface="Nunito"/>
              </a:rPr>
              <a:t>directly communicate, and peers request service from </a:t>
            </a:r>
            <a:endParaRPr sz="1400">
              <a:solidFill>
                <a:srgbClr val="242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latin typeface="Nunito"/>
                <a:ea typeface="Nunito"/>
                <a:cs typeface="Nunito"/>
                <a:sym typeface="Nunito"/>
              </a:rPr>
              <a:t>other peers and provide service in return to other peers.</a:t>
            </a:r>
            <a:endParaRPr sz="1400">
              <a:solidFill>
                <a:srgbClr val="242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24292E"/>
                </a:solidFill>
                <a:latin typeface="Nunito"/>
                <a:ea typeface="Nunito"/>
                <a:cs typeface="Nunito"/>
                <a:sym typeface="Nunito"/>
              </a:rPr>
              <a:t>Applications with P2P architectures have client </a:t>
            </a:r>
            <a:endParaRPr sz="1400">
              <a:solidFill>
                <a:srgbClr val="242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latin typeface="Nunito"/>
                <a:ea typeface="Nunito"/>
                <a:cs typeface="Nunito"/>
                <a:sym typeface="Nunito"/>
              </a:rPr>
              <a:t>processes (Client.java) &amp; server processes (Server.js).</a:t>
            </a:r>
            <a:endParaRPr sz="1400">
              <a:solidFill>
                <a:srgbClr val="242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4" name="Google Shape;2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250" y="375625"/>
            <a:ext cx="3416200" cy="439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Sockets</a:t>
            </a:r>
            <a:endParaRPr/>
          </a:p>
        </p:txBody>
      </p:sp>
      <p:sp>
        <p:nvSpPr>
          <p:cNvPr id="230" name="Google Shape;23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1"/>
          <p:cNvPicPr preferRelativeResize="0"/>
          <p:nvPr/>
        </p:nvPicPr>
        <p:blipFill rotWithShape="1">
          <a:blip r:embed="rId3">
            <a:alphaModFix/>
          </a:blip>
          <a:srcRect b="0" l="4825" r="5480" t="0"/>
          <a:stretch/>
        </p:blipFill>
        <p:spPr>
          <a:xfrm>
            <a:off x="471237" y="2072850"/>
            <a:ext cx="8201525" cy="22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