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ec97bc6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ec97bc6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ec97bc6b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ec97bc6b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ec97bc6b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ec97bc6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ec97bc6b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ec97bc6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eeeb47c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eeeb47c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ec97bc6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ec97bc6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1y9cxTExBTXB1_ussBCfJPHYwig4IYuE/view"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013100" y="3207600"/>
            <a:ext cx="7117800" cy="8004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300"/>
              </a:spcAft>
              <a:buClr>
                <a:schemeClr val="dk1"/>
              </a:buClr>
              <a:buSzPts val="1100"/>
              <a:buFont typeface="Arial"/>
              <a:buNone/>
            </a:pPr>
            <a:r>
              <a:rPr lang="en" sz="2400">
                <a:solidFill>
                  <a:schemeClr val="lt1"/>
                </a:solidFill>
                <a:latin typeface="Times"/>
                <a:ea typeface="Times"/>
                <a:cs typeface="Times"/>
                <a:sym typeface="Times"/>
              </a:rPr>
              <a:t>Calvin Michele, Ethan Sahlstrom, &amp; Sheng Her</a:t>
            </a:r>
            <a:endParaRPr sz="2400">
              <a:solidFill>
                <a:schemeClr val="lt1"/>
              </a:solidFill>
            </a:endParaRPr>
          </a:p>
        </p:txBody>
      </p:sp>
      <p:pic>
        <p:nvPicPr>
          <p:cNvPr id="55" name="Google Shape;55;p13"/>
          <p:cNvPicPr preferRelativeResize="0"/>
          <p:nvPr/>
        </p:nvPicPr>
        <p:blipFill>
          <a:blip r:embed="rId3">
            <a:alphaModFix/>
          </a:blip>
          <a:stretch>
            <a:fillRect/>
          </a:stretch>
        </p:blipFill>
        <p:spPr>
          <a:xfrm>
            <a:off x="0" y="-5229"/>
            <a:ext cx="9144000" cy="22860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GitHub</a:t>
            </a:r>
            <a:endParaRPr>
              <a:solidFill>
                <a:schemeClr val="lt1"/>
              </a:solidFill>
              <a:latin typeface="Times"/>
              <a:ea typeface="Times"/>
              <a:cs typeface="Times"/>
              <a:sym typeface="Time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lt1"/>
                </a:solidFill>
                <a:latin typeface="Times"/>
                <a:ea typeface="Times"/>
                <a:cs typeface="Times"/>
                <a:sym typeface="Times"/>
              </a:rPr>
              <a:t>Main source of collaboration</a:t>
            </a:r>
            <a:endParaRPr>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Stored files and wrote down outlines </a:t>
            </a:r>
            <a:endParaRPr>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Allowed us to be on same page</a:t>
            </a:r>
            <a:endParaRPr>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Easy to share files, ideas, and plans</a:t>
            </a:r>
            <a:endParaRPr>
              <a:solidFill>
                <a:schemeClr val="lt1"/>
              </a:solidFill>
              <a:latin typeface="Times"/>
              <a:ea typeface="Times"/>
              <a:cs typeface="Times"/>
              <a:sym typeface="Times"/>
            </a:endParaRPr>
          </a:p>
          <a:p>
            <a:pPr indent="0" lvl="0" marL="457200" rtl="0" algn="l">
              <a:spcBef>
                <a:spcPts val="1200"/>
              </a:spcBef>
              <a:spcAft>
                <a:spcPts val="1200"/>
              </a:spcAft>
              <a:buNone/>
            </a:pPr>
            <a:r>
              <a:rPr lang="en">
                <a:solidFill>
                  <a:schemeClr val="lt1"/>
                </a:solidFill>
                <a:latin typeface="Times"/>
                <a:ea typeface="Times"/>
                <a:cs typeface="Times"/>
                <a:sym typeface="Times"/>
              </a:rPr>
              <a:t>Confusing a first, but ended up being a great source</a:t>
            </a:r>
            <a:endParaRPr>
              <a:solidFill>
                <a:schemeClr val="lt1"/>
              </a:solidFill>
              <a:latin typeface="Times"/>
              <a:ea typeface="Times"/>
              <a:cs typeface="Times"/>
              <a:sym typeface="Times"/>
            </a:endParaRPr>
          </a:p>
        </p:txBody>
      </p:sp>
      <p:pic>
        <p:nvPicPr>
          <p:cNvPr id="62" name="Google Shape;62;p14"/>
          <p:cNvPicPr preferRelativeResize="0"/>
          <p:nvPr/>
        </p:nvPicPr>
        <p:blipFill>
          <a:blip r:embed="rId3">
            <a:alphaModFix/>
          </a:blip>
          <a:stretch>
            <a:fillRect/>
          </a:stretch>
        </p:blipFill>
        <p:spPr>
          <a:xfrm>
            <a:off x="4500075" y="0"/>
            <a:ext cx="5143500" cy="5143500"/>
          </a:xfrm>
          <a:prstGeom prst="rect">
            <a:avLst/>
          </a:prstGeom>
          <a:noFill/>
          <a:ln>
            <a:noFill/>
          </a:ln>
        </p:spPr>
      </p:pic>
      <p:pic>
        <p:nvPicPr>
          <p:cNvPr id="63" name="Google Shape;63;p14"/>
          <p:cNvPicPr preferRelativeResize="0"/>
          <p:nvPr/>
        </p:nvPicPr>
        <p:blipFill>
          <a:blip r:embed="rId4">
            <a:alphaModFix/>
          </a:blip>
          <a:stretch>
            <a:fillRect/>
          </a:stretch>
        </p:blipFill>
        <p:spPr>
          <a:xfrm>
            <a:off x="1668100" y="3317025"/>
            <a:ext cx="2286000" cy="2286000"/>
          </a:xfrm>
          <a:prstGeom prst="rect">
            <a:avLst/>
          </a:prstGeom>
          <a:noFill/>
          <a:ln>
            <a:noFill/>
          </a:ln>
        </p:spPr>
      </p:pic>
      <p:pic>
        <p:nvPicPr>
          <p:cNvPr id="64" name="Google Shape;64;p14"/>
          <p:cNvPicPr preferRelativeResize="0"/>
          <p:nvPr/>
        </p:nvPicPr>
        <p:blipFill>
          <a:blip r:embed="rId5">
            <a:alphaModFix/>
          </a:blip>
          <a:stretch>
            <a:fillRect/>
          </a:stretch>
        </p:blipFill>
        <p:spPr>
          <a:xfrm>
            <a:off x="402200" y="1265200"/>
            <a:ext cx="304800" cy="304800"/>
          </a:xfrm>
          <a:prstGeom prst="rect">
            <a:avLst/>
          </a:prstGeom>
          <a:noFill/>
          <a:ln>
            <a:noFill/>
          </a:ln>
        </p:spPr>
      </p:pic>
      <p:pic>
        <p:nvPicPr>
          <p:cNvPr id="65" name="Google Shape;65;p14"/>
          <p:cNvPicPr preferRelativeResize="0"/>
          <p:nvPr/>
        </p:nvPicPr>
        <p:blipFill>
          <a:blip r:embed="rId5">
            <a:alphaModFix/>
          </a:blip>
          <a:stretch>
            <a:fillRect/>
          </a:stretch>
        </p:blipFill>
        <p:spPr>
          <a:xfrm>
            <a:off x="402200" y="1735513"/>
            <a:ext cx="304800" cy="304800"/>
          </a:xfrm>
          <a:prstGeom prst="rect">
            <a:avLst/>
          </a:prstGeom>
          <a:noFill/>
          <a:ln>
            <a:noFill/>
          </a:ln>
        </p:spPr>
      </p:pic>
      <p:pic>
        <p:nvPicPr>
          <p:cNvPr id="66" name="Google Shape;66;p14"/>
          <p:cNvPicPr preferRelativeResize="0"/>
          <p:nvPr/>
        </p:nvPicPr>
        <p:blipFill>
          <a:blip r:embed="rId5">
            <a:alphaModFix/>
          </a:blip>
          <a:stretch>
            <a:fillRect/>
          </a:stretch>
        </p:blipFill>
        <p:spPr>
          <a:xfrm>
            <a:off x="402200" y="2205825"/>
            <a:ext cx="304800" cy="304800"/>
          </a:xfrm>
          <a:prstGeom prst="rect">
            <a:avLst/>
          </a:prstGeom>
          <a:noFill/>
          <a:ln>
            <a:noFill/>
          </a:ln>
        </p:spPr>
      </p:pic>
      <p:pic>
        <p:nvPicPr>
          <p:cNvPr id="67" name="Google Shape;67;p14"/>
          <p:cNvPicPr preferRelativeResize="0"/>
          <p:nvPr/>
        </p:nvPicPr>
        <p:blipFill>
          <a:blip r:embed="rId5">
            <a:alphaModFix/>
          </a:blip>
          <a:stretch>
            <a:fillRect/>
          </a:stretch>
        </p:blipFill>
        <p:spPr>
          <a:xfrm>
            <a:off x="402200" y="2676125"/>
            <a:ext cx="304800" cy="304800"/>
          </a:xfrm>
          <a:prstGeom prst="rect">
            <a:avLst/>
          </a:prstGeom>
          <a:noFill/>
          <a:ln>
            <a:noFill/>
          </a:ln>
        </p:spPr>
      </p:pic>
      <p:pic>
        <p:nvPicPr>
          <p:cNvPr id="68" name="Google Shape;68;p14"/>
          <p:cNvPicPr preferRelativeResize="0"/>
          <p:nvPr/>
        </p:nvPicPr>
        <p:blipFill>
          <a:blip r:embed="rId5">
            <a:alphaModFix/>
          </a:blip>
          <a:stretch>
            <a:fillRect/>
          </a:stretch>
        </p:blipFill>
        <p:spPr>
          <a:xfrm>
            <a:off x="402200" y="3146425"/>
            <a:ext cx="304800" cy="30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5"/>
          <p:cNvPicPr preferRelativeResize="0"/>
          <p:nvPr/>
        </p:nvPicPr>
        <p:blipFill rotWithShape="1">
          <a:blip r:embed="rId3">
            <a:alphaModFix/>
          </a:blip>
          <a:srcRect b="40301" l="22313" r="36434" t="23845"/>
          <a:stretch/>
        </p:blipFill>
        <p:spPr>
          <a:xfrm>
            <a:off x="2364250" y="-37050"/>
            <a:ext cx="9468995" cy="5143501"/>
          </a:xfrm>
          <a:prstGeom prst="rect">
            <a:avLst/>
          </a:prstGeom>
          <a:noFill/>
          <a:ln>
            <a:noFill/>
          </a:ln>
        </p:spPr>
      </p:pic>
      <p:sp>
        <p:nvSpPr>
          <p:cNvPr id="76" name="Google Shape;76;p15"/>
          <p:cNvSpPr txBox="1"/>
          <p:nvPr/>
        </p:nvSpPr>
        <p:spPr>
          <a:xfrm>
            <a:off x="465525" y="1237625"/>
            <a:ext cx="8141100" cy="3292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lt1"/>
                </a:solidFill>
                <a:latin typeface="Times"/>
                <a:ea typeface="Times"/>
                <a:cs typeface="Times"/>
                <a:sym typeface="Times"/>
              </a:rPr>
              <a:t>Space themed, incremental game</a:t>
            </a:r>
            <a:endParaRPr sz="1800">
              <a:solidFill>
                <a:schemeClr val="lt1"/>
              </a:solidFill>
              <a:latin typeface="Times"/>
              <a:ea typeface="Times"/>
              <a:cs typeface="Times"/>
              <a:sym typeface="Times"/>
            </a:endParaRPr>
          </a:p>
          <a:p>
            <a:pPr indent="0" lvl="0" marL="914400" rtl="0" algn="l">
              <a:lnSpc>
                <a:spcPct val="115000"/>
              </a:lnSpc>
              <a:spcBef>
                <a:spcPts val="1200"/>
              </a:spcBef>
              <a:spcAft>
                <a:spcPts val="0"/>
              </a:spcAft>
              <a:buNone/>
            </a:pPr>
            <a:r>
              <a:rPr lang="en" sz="1800">
                <a:solidFill>
                  <a:schemeClr val="lt1"/>
                </a:solidFill>
                <a:latin typeface="Times"/>
                <a:ea typeface="Times"/>
                <a:cs typeface="Times"/>
                <a:sym typeface="Times"/>
              </a:rPr>
              <a:t>Build more resources to level to get even more resources</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None/>
            </a:pPr>
            <a:r>
              <a:rPr lang="en" sz="1800">
                <a:solidFill>
                  <a:schemeClr val="lt1"/>
                </a:solidFill>
                <a:latin typeface="Times"/>
                <a:ea typeface="Times"/>
                <a:cs typeface="Times"/>
                <a:sym typeface="Times"/>
              </a:rPr>
              <a:t>Simple goals and missions</a:t>
            </a:r>
            <a:endParaRPr sz="1800">
              <a:solidFill>
                <a:schemeClr val="lt1"/>
              </a:solidFill>
              <a:latin typeface="Times"/>
              <a:ea typeface="Times"/>
              <a:cs typeface="Times"/>
              <a:sym typeface="Times"/>
            </a:endParaRPr>
          </a:p>
          <a:p>
            <a:pPr indent="0" lvl="0" marL="914400" rtl="0" algn="l">
              <a:lnSpc>
                <a:spcPct val="115000"/>
              </a:lnSpc>
              <a:spcBef>
                <a:spcPts val="1200"/>
              </a:spcBef>
              <a:spcAft>
                <a:spcPts val="0"/>
              </a:spcAft>
              <a:buNone/>
            </a:pPr>
            <a:r>
              <a:rPr lang="en" sz="1800">
                <a:solidFill>
                  <a:schemeClr val="lt1"/>
                </a:solidFill>
                <a:latin typeface="Times"/>
                <a:ea typeface="Times"/>
                <a:cs typeface="Times"/>
                <a:sym typeface="Times"/>
              </a:rPr>
              <a:t>Suitable for all ages</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None/>
            </a:pPr>
            <a:r>
              <a:rPr lang="en" sz="1800">
                <a:solidFill>
                  <a:schemeClr val="lt1"/>
                </a:solidFill>
                <a:latin typeface="Times"/>
                <a:ea typeface="Times"/>
                <a:cs typeface="Times"/>
                <a:sym typeface="Times"/>
              </a:rPr>
              <a:t>Used programming library raylib</a:t>
            </a:r>
            <a:endParaRPr sz="1800">
              <a:solidFill>
                <a:schemeClr val="lt1"/>
              </a:solidFill>
              <a:latin typeface="Times"/>
              <a:ea typeface="Times"/>
              <a:cs typeface="Times"/>
              <a:sym typeface="Times"/>
            </a:endParaRPr>
          </a:p>
          <a:p>
            <a:pPr indent="0" lvl="0" marL="914400" rtl="0" algn="l">
              <a:lnSpc>
                <a:spcPct val="115000"/>
              </a:lnSpc>
              <a:spcBef>
                <a:spcPts val="1200"/>
              </a:spcBef>
              <a:spcAft>
                <a:spcPts val="0"/>
              </a:spcAft>
              <a:buNone/>
            </a:pPr>
            <a:r>
              <a:rPr lang="en" sz="1800">
                <a:solidFill>
                  <a:schemeClr val="lt1"/>
                </a:solidFill>
                <a:latin typeface="Times"/>
                <a:ea typeface="Times"/>
                <a:cs typeface="Times"/>
                <a:sym typeface="Times"/>
              </a:rPr>
              <a:t>GUI</a:t>
            </a:r>
            <a:endParaRPr sz="1800">
              <a:solidFill>
                <a:schemeClr val="lt1"/>
              </a:solidFill>
              <a:latin typeface="Times"/>
              <a:ea typeface="Times"/>
              <a:cs typeface="Times"/>
              <a:sym typeface="Times"/>
            </a:endParaRPr>
          </a:p>
          <a:p>
            <a:pPr indent="0" lvl="0" marL="0" rtl="0" algn="l">
              <a:lnSpc>
                <a:spcPct val="115000"/>
              </a:lnSpc>
              <a:spcBef>
                <a:spcPts val="1200"/>
              </a:spcBef>
              <a:spcAft>
                <a:spcPts val="0"/>
              </a:spcAft>
              <a:buNone/>
            </a:pPr>
            <a:r>
              <a:t/>
            </a:r>
            <a:endParaRPr sz="1800">
              <a:solidFill>
                <a:schemeClr val="lt1"/>
              </a:solidFill>
            </a:endParaRPr>
          </a:p>
          <a:p>
            <a:pPr indent="0" lvl="0" marL="0" rtl="0" algn="l">
              <a:spcBef>
                <a:spcPts val="1200"/>
              </a:spcBef>
              <a:spcAft>
                <a:spcPts val="0"/>
              </a:spcAft>
              <a:buNone/>
            </a:pPr>
            <a:r>
              <a:t/>
            </a:r>
            <a:endParaRPr sz="1800">
              <a:solidFill>
                <a:schemeClr val="dk2"/>
              </a:solidFill>
            </a:endParaRPr>
          </a:p>
        </p:txBody>
      </p:sp>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Introduction</a:t>
            </a:r>
            <a:endParaRPr>
              <a:solidFill>
                <a:schemeClr val="lt1"/>
              </a:solidFill>
              <a:latin typeface="Times"/>
              <a:ea typeface="Times"/>
              <a:cs typeface="Times"/>
              <a:sym typeface="Times"/>
            </a:endParaRPr>
          </a:p>
        </p:txBody>
      </p:sp>
      <p:pic>
        <p:nvPicPr>
          <p:cNvPr id="78" name="Google Shape;78;p15"/>
          <p:cNvPicPr preferRelativeResize="0"/>
          <p:nvPr/>
        </p:nvPicPr>
        <p:blipFill>
          <a:blip r:embed="rId4">
            <a:alphaModFix/>
          </a:blip>
          <a:stretch>
            <a:fillRect/>
          </a:stretch>
        </p:blipFill>
        <p:spPr>
          <a:xfrm>
            <a:off x="567725" y="1321975"/>
            <a:ext cx="304800" cy="304800"/>
          </a:xfrm>
          <a:prstGeom prst="rect">
            <a:avLst/>
          </a:prstGeom>
          <a:noFill/>
          <a:ln>
            <a:noFill/>
          </a:ln>
        </p:spPr>
      </p:pic>
      <p:pic>
        <p:nvPicPr>
          <p:cNvPr id="79" name="Google Shape;79;p15"/>
          <p:cNvPicPr preferRelativeResize="0"/>
          <p:nvPr/>
        </p:nvPicPr>
        <p:blipFill>
          <a:blip r:embed="rId4">
            <a:alphaModFix/>
          </a:blip>
          <a:stretch>
            <a:fillRect/>
          </a:stretch>
        </p:blipFill>
        <p:spPr>
          <a:xfrm>
            <a:off x="1038025" y="1780925"/>
            <a:ext cx="304800" cy="304800"/>
          </a:xfrm>
          <a:prstGeom prst="rect">
            <a:avLst/>
          </a:prstGeom>
          <a:noFill/>
          <a:ln>
            <a:noFill/>
          </a:ln>
        </p:spPr>
      </p:pic>
      <p:pic>
        <p:nvPicPr>
          <p:cNvPr id="80" name="Google Shape;80;p15"/>
          <p:cNvPicPr preferRelativeResize="0"/>
          <p:nvPr/>
        </p:nvPicPr>
        <p:blipFill>
          <a:blip r:embed="rId4">
            <a:alphaModFix/>
          </a:blip>
          <a:stretch>
            <a:fillRect/>
          </a:stretch>
        </p:blipFill>
        <p:spPr>
          <a:xfrm>
            <a:off x="567725" y="2266950"/>
            <a:ext cx="304800" cy="304800"/>
          </a:xfrm>
          <a:prstGeom prst="rect">
            <a:avLst/>
          </a:prstGeom>
          <a:noFill/>
          <a:ln>
            <a:noFill/>
          </a:ln>
        </p:spPr>
      </p:pic>
      <p:pic>
        <p:nvPicPr>
          <p:cNvPr id="81" name="Google Shape;81;p15"/>
          <p:cNvPicPr preferRelativeResize="0"/>
          <p:nvPr/>
        </p:nvPicPr>
        <p:blipFill>
          <a:blip r:embed="rId4">
            <a:alphaModFix/>
          </a:blip>
          <a:stretch>
            <a:fillRect/>
          </a:stretch>
        </p:blipFill>
        <p:spPr>
          <a:xfrm>
            <a:off x="1038025" y="2731625"/>
            <a:ext cx="304800" cy="304800"/>
          </a:xfrm>
          <a:prstGeom prst="rect">
            <a:avLst/>
          </a:prstGeom>
          <a:noFill/>
          <a:ln>
            <a:noFill/>
          </a:ln>
        </p:spPr>
      </p:pic>
      <p:pic>
        <p:nvPicPr>
          <p:cNvPr id="82" name="Google Shape;82;p15"/>
          <p:cNvPicPr preferRelativeResize="0"/>
          <p:nvPr/>
        </p:nvPicPr>
        <p:blipFill>
          <a:blip r:embed="rId4">
            <a:alphaModFix/>
          </a:blip>
          <a:stretch>
            <a:fillRect/>
          </a:stretch>
        </p:blipFill>
        <p:spPr>
          <a:xfrm>
            <a:off x="567725" y="3211925"/>
            <a:ext cx="304800" cy="304800"/>
          </a:xfrm>
          <a:prstGeom prst="rect">
            <a:avLst/>
          </a:prstGeom>
          <a:noFill/>
          <a:ln>
            <a:noFill/>
          </a:ln>
        </p:spPr>
      </p:pic>
      <p:pic>
        <p:nvPicPr>
          <p:cNvPr id="83" name="Google Shape;83;p15"/>
          <p:cNvPicPr preferRelativeResize="0"/>
          <p:nvPr/>
        </p:nvPicPr>
        <p:blipFill>
          <a:blip r:embed="rId4">
            <a:alphaModFix/>
          </a:blip>
          <a:stretch>
            <a:fillRect/>
          </a:stretch>
        </p:blipFill>
        <p:spPr>
          <a:xfrm>
            <a:off x="1038025" y="3682325"/>
            <a:ext cx="304800" cy="3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rot="-381423">
            <a:off x="692450" y="1815025"/>
            <a:ext cx="9144001" cy="2286000"/>
          </a:xfrm>
          <a:prstGeom prst="rect">
            <a:avLst/>
          </a:prstGeom>
          <a:noFill/>
          <a:ln>
            <a:noFill/>
          </a:ln>
        </p:spPr>
      </p:pic>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Game</a:t>
            </a:r>
            <a:endParaRPr>
              <a:solidFill>
                <a:schemeClr val="lt1"/>
              </a:solidFill>
              <a:latin typeface="Times"/>
              <a:ea typeface="Times"/>
              <a:cs typeface="Times"/>
              <a:sym typeface="Times"/>
            </a:endParaRPr>
          </a:p>
        </p:txBody>
      </p:sp>
      <p:sp>
        <p:nvSpPr>
          <p:cNvPr id="90" name="Google Shape;90;p16"/>
          <p:cNvSpPr txBox="1"/>
          <p:nvPr>
            <p:ph idx="1" type="body"/>
          </p:nvPr>
        </p:nvSpPr>
        <p:spPr>
          <a:xfrm>
            <a:off x="311700" y="1152475"/>
            <a:ext cx="65235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solidFill>
                  <a:schemeClr val="lt1"/>
                </a:solidFill>
                <a:latin typeface="Times"/>
                <a:ea typeface="Times"/>
                <a:cs typeface="Times"/>
                <a:sym typeface="Times"/>
              </a:rPr>
              <a:t>Background</a:t>
            </a:r>
            <a:endParaRPr>
              <a:solidFill>
                <a:schemeClr val="lt1"/>
              </a:solidFill>
              <a:latin typeface="Times"/>
              <a:ea typeface="Times"/>
              <a:cs typeface="Times"/>
              <a:sym typeface="Times"/>
            </a:endParaRPr>
          </a:p>
          <a:p>
            <a:pPr indent="0" lvl="0" marL="914400" rtl="0" algn="l">
              <a:spcBef>
                <a:spcPts val="1200"/>
              </a:spcBef>
              <a:spcAft>
                <a:spcPts val="0"/>
              </a:spcAft>
              <a:buNone/>
            </a:pPr>
            <a:r>
              <a:rPr lang="en" sz="1800">
                <a:solidFill>
                  <a:schemeClr val="lt1"/>
                </a:solidFill>
                <a:latin typeface="Times"/>
                <a:ea typeface="Times"/>
                <a:cs typeface="Times"/>
                <a:sym typeface="Times"/>
              </a:rPr>
              <a:t>Mort Corp brings people back to life at the cost of a huge monetary debt. Player needs to pay off debt and escape the cycle. If player fails to do so, they will die and fail to escape the cycle.</a:t>
            </a:r>
            <a:endParaRPr sz="1800">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Objective: Clear debt</a:t>
            </a:r>
            <a:endParaRPr>
              <a:solidFill>
                <a:schemeClr val="lt1"/>
              </a:solidFill>
              <a:latin typeface="Times"/>
              <a:ea typeface="Times"/>
              <a:cs typeface="Times"/>
              <a:sym typeface="Times"/>
            </a:endParaRPr>
          </a:p>
          <a:p>
            <a:pPr indent="0" lvl="0" marL="914400" rtl="0" algn="l">
              <a:spcBef>
                <a:spcPts val="1200"/>
              </a:spcBef>
              <a:spcAft>
                <a:spcPts val="0"/>
              </a:spcAft>
              <a:buNone/>
            </a:pPr>
            <a:r>
              <a:rPr lang="en" sz="1800">
                <a:solidFill>
                  <a:schemeClr val="lt1"/>
                </a:solidFill>
                <a:latin typeface="Times"/>
                <a:ea typeface="Times"/>
                <a:cs typeface="Times"/>
                <a:sym typeface="Times"/>
              </a:rPr>
              <a:t>Win rewards from mission</a:t>
            </a:r>
            <a:endParaRPr sz="1800">
              <a:solidFill>
                <a:schemeClr val="lt1"/>
              </a:solidFill>
              <a:latin typeface="Times"/>
              <a:ea typeface="Times"/>
              <a:cs typeface="Times"/>
              <a:sym typeface="Times"/>
            </a:endParaRPr>
          </a:p>
          <a:p>
            <a:pPr indent="0" lvl="0" marL="457200" rtl="0" algn="l">
              <a:spcBef>
                <a:spcPts val="1200"/>
              </a:spcBef>
              <a:spcAft>
                <a:spcPts val="0"/>
              </a:spcAft>
              <a:buNone/>
            </a:pPr>
            <a:r>
              <a:rPr lang="en">
                <a:solidFill>
                  <a:schemeClr val="lt1"/>
                </a:solidFill>
                <a:latin typeface="Times"/>
                <a:ea typeface="Times"/>
                <a:cs typeface="Times"/>
                <a:sym typeface="Times"/>
              </a:rPr>
              <a:t>Time Limit</a:t>
            </a:r>
            <a:endParaRPr>
              <a:solidFill>
                <a:schemeClr val="lt1"/>
              </a:solidFill>
              <a:latin typeface="Times"/>
              <a:ea typeface="Times"/>
              <a:cs typeface="Times"/>
              <a:sym typeface="Times"/>
            </a:endParaRPr>
          </a:p>
          <a:p>
            <a:pPr indent="0" lvl="0" marL="0" rtl="0" algn="l">
              <a:spcBef>
                <a:spcPts val="1200"/>
              </a:spcBef>
              <a:spcAft>
                <a:spcPts val="1200"/>
              </a:spcAft>
              <a:buNone/>
            </a:pPr>
            <a:r>
              <a:t/>
            </a:r>
            <a:endParaRPr>
              <a:solidFill>
                <a:schemeClr val="lt1"/>
              </a:solidFill>
              <a:latin typeface="Times"/>
              <a:ea typeface="Times"/>
              <a:cs typeface="Times"/>
              <a:sym typeface="Times"/>
            </a:endParaRPr>
          </a:p>
        </p:txBody>
      </p:sp>
      <p:pic>
        <p:nvPicPr>
          <p:cNvPr id="91" name="Google Shape;91;p16"/>
          <p:cNvPicPr preferRelativeResize="0"/>
          <p:nvPr/>
        </p:nvPicPr>
        <p:blipFill>
          <a:blip r:embed="rId4">
            <a:alphaModFix/>
          </a:blip>
          <a:stretch>
            <a:fillRect/>
          </a:stretch>
        </p:blipFill>
        <p:spPr>
          <a:xfrm>
            <a:off x="413550" y="1242475"/>
            <a:ext cx="304800" cy="304800"/>
          </a:xfrm>
          <a:prstGeom prst="rect">
            <a:avLst/>
          </a:prstGeom>
          <a:noFill/>
          <a:ln>
            <a:noFill/>
          </a:ln>
        </p:spPr>
      </p:pic>
      <p:pic>
        <p:nvPicPr>
          <p:cNvPr id="92" name="Google Shape;92;p16"/>
          <p:cNvPicPr preferRelativeResize="0"/>
          <p:nvPr/>
        </p:nvPicPr>
        <p:blipFill>
          <a:blip r:embed="rId4">
            <a:alphaModFix/>
          </a:blip>
          <a:stretch>
            <a:fillRect/>
          </a:stretch>
        </p:blipFill>
        <p:spPr>
          <a:xfrm>
            <a:off x="872500" y="1656000"/>
            <a:ext cx="304800" cy="304800"/>
          </a:xfrm>
          <a:prstGeom prst="rect">
            <a:avLst/>
          </a:prstGeom>
          <a:noFill/>
          <a:ln>
            <a:noFill/>
          </a:ln>
        </p:spPr>
      </p:pic>
      <p:pic>
        <p:nvPicPr>
          <p:cNvPr id="93" name="Google Shape;93;p16"/>
          <p:cNvPicPr preferRelativeResize="0"/>
          <p:nvPr/>
        </p:nvPicPr>
        <p:blipFill>
          <a:blip r:embed="rId4">
            <a:alphaModFix/>
          </a:blip>
          <a:stretch>
            <a:fillRect/>
          </a:stretch>
        </p:blipFill>
        <p:spPr>
          <a:xfrm>
            <a:off x="413550" y="2857500"/>
            <a:ext cx="304800" cy="304800"/>
          </a:xfrm>
          <a:prstGeom prst="rect">
            <a:avLst/>
          </a:prstGeom>
          <a:noFill/>
          <a:ln>
            <a:noFill/>
          </a:ln>
        </p:spPr>
      </p:pic>
      <p:pic>
        <p:nvPicPr>
          <p:cNvPr id="94" name="Google Shape;94;p16"/>
          <p:cNvPicPr preferRelativeResize="0"/>
          <p:nvPr/>
        </p:nvPicPr>
        <p:blipFill>
          <a:blip r:embed="rId4">
            <a:alphaModFix/>
          </a:blip>
          <a:stretch>
            <a:fillRect/>
          </a:stretch>
        </p:blipFill>
        <p:spPr>
          <a:xfrm>
            <a:off x="927525" y="3248650"/>
            <a:ext cx="304800" cy="304800"/>
          </a:xfrm>
          <a:prstGeom prst="rect">
            <a:avLst/>
          </a:prstGeom>
          <a:noFill/>
          <a:ln>
            <a:noFill/>
          </a:ln>
        </p:spPr>
      </p:pic>
      <p:pic>
        <p:nvPicPr>
          <p:cNvPr id="95" name="Google Shape;95;p16"/>
          <p:cNvPicPr preferRelativeResize="0"/>
          <p:nvPr/>
        </p:nvPicPr>
        <p:blipFill>
          <a:blip r:embed="rId4">
            <a:alphaModFix/>
          </a:blip>
          <a:stretch>
            <a:fillRect/>
          </a:stretch>
        </p:blipFill>
        <p:spPr>
          <a:xfrm>
            <a:off x="413550" y="3657400"/>
            <a:ext cx="30480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7"/>
          <p:cNvPicPr preferRelativeResize="0"/>
          <p:nvPr/>
        </p:nvPicPr>
        <p:blipFill rotWithShape="1">
          <a:blip r:embed="rId3">
            <a:alphaModFix/>
          </a:blip>
          <a:srcRect b="29837" l="14945" r="21127" t="11207"/>
          <a:stretch/>
        </p:blipFill>
        <p:spPr>
          <a:xfrm>
            <a:off x="2270250" y="44438"/>
            <a:ext cx="9144003" cy="5241725"/>
          </a:xfrm>
          <a:prstGeom prst="rect">
            <a:avLst/>
          </a:prstGeom>
          <a:noFill/>
          <a:ln>
            <a:noFill/>
          </a:ln>
        </p:spPr>
      </p:pic>
      <p:sp>
        <p:nvSpPr>
          <p:cNvPr id="103" name="Google Shape;103;p17"/>
          <p:cNvSpPr txBox="1"/>
          <p:nvPr/>
        </p:nvSpPr>
        <p:spPr>
          <a:xfrm>
            <a:off x="465550" y="1231950"/>
            <a:ext cx="7164600" cy="3769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800">
                <a:solidFill>
                  <a:schemeClr val="lt1"/>
                </a:solidFill>
                <a:latin typeface="Times"/>
                <a:ea typeface="Times"/>
                <a:cs typeface="Times"/>
                <a:sym typeface="Times"/>
              </a:rPr>
              <a:t>Decided on topic and theme</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Wrote an outline</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Wrote the code</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Implemented it into main.cpp</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0"/>
              </a:spcAft>
              <a:buClr>
                <a:schemeClr val="dk1"/>
              </a:buClr>
              <a:buSzPts val="1100"/>
              <a:buFont typeface="Arial"/>
              <a:buNone/>
            </a:pPr>
            <a:r>
              <a:rPr lang="en" sz="1800">
                <a:solidFill>
                  <a:schemeClr val="lt1"/>
                </a:solidFill>
                <a:latin typeface="Times"/>
                <a:ea typeface="Times"/>
                <a:cs typeface="Times"/>
                <a:sym typeface="Times"/>
              </a:rPr>
              <a:t>Test run</a:t>
            </a:r>
            <a:endParaRPr sz="1800">
              <a:solidFill>
                <a:schemeClr val="lt1"/>
              </a:solidFill>
              <a:latin typeface="Times"/>
              <a:ea typeface="Times"/>
              <a:cs typeface="Times"/>
              <a:sym typeface="Times"/>
            </a:endParaRPr>
          </a:p>
          <a:p>
            <a:pPr indent="0" lvl="0" marL="457200" rtl="0" algn="l">
              <a:lnSpc>
                <a:spcPct val="115000"/>
              </a:lnSpc>
              <a:spcBef>
                <a:spcPts val="1200"/>
              </a:spcBef>
              <a:spcAft>
                <a:spcPts val="1200"/>
              </a:spcAft>
              <a:buClr>
                <a:schemeClr val="dk1"/>
              </a:buClr>
              <a:buSzPts val="1100"/>
              <a:buFont typeface="Arial"/>
              <a:buNone/>
            </a:pPr>
            <a:r>
              <a:rPr lang="en" sz="1800">
                <a:solidFill>
                  <a:schemeClr val="lt1"/>
                </a:solidFill>
                <a:latin typeface="Times"/>
                <a:ea typeface="Times"/>
                <a:cs typeface="Times"/>
                <a:sym typeface="Times"/>
              </a:rPr>
              <a:t>Fix code</a:t>
            </a:r>
            <a:endParaRPr sz="1800">
              <a:solidFill>
                <a:schemeClr val="dk2"/>
              </a:solidFill>
            </a:endParaRPr>
          </a:p>
        </p:txBody>
      </p:sp>
      <p:pic>
        <p:nvPicPr>
          <p:cNvPr id="104" name="Google Shape;104;p17"/>
          <p:cNvPicPr preferRelativeResize="0"/>
          <p:nvPr/>
        </p:nvPicPr>
        <p:blipFill>
          <a:blip r:embed="rId4">
            <a:alphaModFix/>
          </a:blip>
          <a:stretch>
            <a:fillRect/>
          </a:stretch>
        </p:blipFill>
        <p:spPr>
          <a:xfrm>
            <a:off x="567725" y="1322775"/>
            <a:ext cx="304800" cy="304800"/>
          </a:xfrm>
          <a:prstGeom prst="rect">
            <a:avLst/>
          </a:prstGeom>
          <a:noFill/>
          <a:ln>
            <a:noFill/>
          </a:ln>
        </p:spPr>
      </p:pic>
      <p:pic>
        <p:nvPicPr>
          <p:cNvPr id="105" name="Google Shape;105;p17"/>
          <p:cNvPicPr preferRelativeResize="0"/>
          <p:nvPr/>
        </p:nvPicPr>
        <p:blipFill>
          <a:blip r:embed="rId4">
            <a:alphaModFix/>
          </a:blip>
          <a:stretch>
            <a:fillRect/>
          </a:stretch>
        </p:blipFill>
        <p:spPr>
          <a:xfrm>
            <a:off x="567725" y="1792275"/>
            <a:ext cx="304800" cy="304800"/>
          </a:xfrm>
          <a:prstGeom prst="rect">
            <a:avLst/>
          </a:prstGeom>
          <a:noFill/>
          <a:ln>
            <a:noFill/>
          </a:ln>
        </p:spPr>
      </p:pic>
      <p:pic>
        <p:nvPicPr>
          <p:cNvPr id="106" name="Google Shape;106;p17"/>
          <p:cNvPicPr preferRelativeResize="0"/>
          <p:nvPr/>
        </p:nvPicPr>
        <p:blipFill>
          <a:blip r:embed="rId4">
            <a:alphaModFix/>
          </a:blip>
          <a:stretch>
            <a:fillRect/>
          </a:stretch>
        </p:blipFill>
        <p:spPr>
          <a:xfrm>
            <a:off x="567725" y="2261775"/>
            <a:ext cx="304800" cy="304800"/>
          </a:xfrm>
          <a:prstGeom prst="rect">
            <a:avLst/>
          </a:prstGeom>
          <a:noFill/>
          <a:ln>
            <a:noFill/>
          </a:ln>
        </p:spPr>
      </p:pic>
      <p:pic>
        <p:nvPicPr>
          <p:cNvPr id="107" name="Google Shape;107;p17"/>
          <p:cNvPicPr preferRelativeResize="0"/>
          <p:nvPr/>
        </p:nvPicPr>
        <p:blipFill>
          <a:blip r:embed="rId4">
            <a:alphaModFix/>
          </a:blip>
          <a:stretch>
            <a:fillRect/>
          </a:stretch>
        </p:blipFill>
        <p:spPr>
          <a:xfrm>
            <a:off x="567725" y="2731275"/>
            <a:ext cx="304800" cy="304800"/>
          </a:xfrm>
          <a:prstGeom prst="rect">
            <a:avLst/>
          </a:prstGeom>
          <a:noFill/>
          <a:ln>
            <a:noFill/>
          </a:ln>
        </p:spPr>
      </p:pic>
      <p:pic>
        <p:nvPicPr>
          <p:cNvPr id="108" name="Google Shape;108;p17"/>
          <p:cNvPicPr preferRelativeResize="0"/>
          <p:nvPr/>
        </p:nvPicPr>
        <p:blipFill>
          <a:blip r:embed="rId4">
            <a:alphaModFix/>
          </a:blip>
          <a:stretch>
            <a:fillRect/>
          </a:stretch>
        </p:blipFill>
        <p:spPr>
          <a:xfrm>
            <a:off x="567725" y="3200775"/>
            <a:ext cx="304800" cy="304800"/>
          </a:xfrm>
          <a:prstGeom prst="rect">
            <a:avLst/>
          </a:prstGeom>
          <a:noFill/>
          <a:ln>
            <a:noFill/>
          </a:ln>
        </p:spPr>
      </p:pic>
      <p:pic>
        <p:nvPicPr>
          <p:cNvPr id="109" name="Google Shape;109;p17"/>
          <p:cNvPicPr preferRelativeResize="0"/>
          <p:nvPr/>
        </p:nvPicPr>
        <p:blipFill>
          <a:blip r:embed="rId4">
            <a:alphaModFix/>
          </a:blip>
          <a:stretch>
            <a:fillRect/>
          </a:stretch>
        </p:blipFill>
        <p:spPr>
          <a:xfrm>
            <a:off x="567725" y="3670275"/>
            <a:ext cx="304800" cy="304800"/>
          </a:xfrm>
          <a:prstGeom prst="rect">
            <a:avLst/>
          </a:prstGeom>
          <a:noFill/>
          <a:ln>
            <a:noFill/>
          </a:ln>
        </p:spPr>
      </p:pic>
      <p:sp>
        <p:nvSpPr>
          <p:cNvPr id="110" name="Google Shape;11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a:ea typeface="Times"/>
                <a:cs typeface="Times"/>
                <a:sym typeface="Times"/>
              </a:rPr>
              <a:t>Process</a:t>
            </a:r>
            <a:endParaRPr>
              <a:solidFill>
                <a:schemeClr val="lt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title="Desktop 2024.07.27 - 20.57.06.06.mp4">
            <a:hlinkClick r:id="rId3"/>
          </p:cNvPr>
          <p:cNvPicPr preferRelativeResize="0"/>
          <p:nvPr/>
        </p:nvPicPr>
        <p:blipFill>
          <a:blip r:embed="rId4">
            <a:alphaModFix/>
          </a:blip>
          <a:stretch>
            <a:fillRect/>
          </a:stretch>
        </p:blipFill>
        <p:spPr>
          <a:xfrm>
            <a:off x="152400" y="152400"/>
            <a:ext cx="86021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2545800" y="-1243475"/>
            <a:ext cx="4052401" cy="4052401"/>
          </a:xfrm>
          <a:prstGeom prst="rect">
            <a:avLst/>
          </a:prstGeom>
          <a:noFill/>
          <a:ln>
            <a:noFill/>
          </a:ln>
        </p:spPr>
      </p:pic>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19"/>
          <p:cNvSpPr txBox="1"/>
          <p:nvPr>
            <p:ph idx="1" type="body"/>
          </p:nvPr>
        </p:nvSpPr>
        <p:spPr>
          <a:xfrm>
            <a:off x="311700" y="1693500"/>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000">
                <a:solidFill>
                  <a:schemeClr val="lt1"/>
                </a:solidFill>
                <a:latin typeface="Times"/>
                <a:ea typeface="Times"/>
                <a:cs typeface="Times"/>
                <a:sym typeface="Times"/>
              </a:rPr>
              <a:t>Contributions:</a:t>
            </a:r>
            <a:endParaRPr sz="1000">
              <a:solidFill>
                <a:schemeClr val="lt1"/>
              </a:solidFill>
              <a:latin typeface="Times"/>
              <a:ea typeface="Times"/>
              <a:cs typeface="Times"/>
              <a:sym typeface="Times"/>
            </a:endParaRPr>
          </a:p>
          <a:p>
            <a:pPr indent="0" lvl="0" marL="0" rtl="0" algn="l">
              <a:lnSpc>
                <a:spcPct val="200000"/>
              </a:lnSpc>
              <a:spcBef>
                <a:spcPts val="300"/>
              </a:spcBef>
              <a:spcAft>
                <a:spcPts val="0"/>
              </a:spcAft>
              <a:buNone/>
            </a:pPr>
            <a:r>
              <a:rPr lang="en" sz="1000">
                <a:solidFill>
                  <a:schemeClr val="lt1"/>
                </a:solidFill>
                <a:latin typeface="Times"/>
                <a:ea typeface="Times"/>
                <a:cs typeface="Times"/>
                <a:sym typeface="Times"/>
              </a:rPr>
              <a:t>Sheng Her worked on player class, ship.cpp, star.h, shooting star animation, and main screen visuals. She also wrote the abstract, introduction, and github sections in this report. </a:t>
            </a:r>
            <a:endParaRPr sz="1200">
              <a:solidFill>
                <a:schemeClr val="lt1"/>
              </a:solidFill>
              <a:latin typeface="Times"/>
              <a:ea typeface="Times"/>
              <a:cs typeface="Times"/>
              <a:sym typeface="Times"/>
            </a:endParaRPr>
          </a:p>
          <a:p>
            <a:pPr indent="0" lvl="0" marL="0" rtl="0" algn="l">
              <a:lnSpc>
                <a:spcPct val="200000"/>
              </a:lnSpc>
              <a:spcBef>
                <a:spcPts val="300"/>
              </a:spcBef>
              <a:spcAft>
                <a:spcPts val="0"/>
              </a:spcAft>
              <a:buNone/>
            </a:pPr>
            <a:r>
              <a:rPr lang="en" sz="1000">
                <a:solidFill>
                  <a:schemeClr val="lt1"/>
                </a:solidFill>
                <a:latin typeface="Times"/>
                <a:ea typeface="Times"/>
                <a:cs typeface="Times"/>
                <a:sym typeface="Times"/>
              </a:rPr>
              <a:t>Calvin Michele was the sole contributor to main.cpp, particles.cpp, solarsystem.cpp, and the resources folder, and contributed to the ship.cpp, marketupgrade.cpp,  mission.cpp, star.cpp, and the star.h. He helped revise and write the README.md and wrote the GUI, discarded ideas and regrets, and references sections in this report.</a:t>
            </a:r>
            <a:endParaRPr sz="1200">
              <a:solidFill>
                <a:schemeClr val="lt1"/>
              </a:solidFill>
              <a:latin typeface="Times"/>
              <a:ea typeface="Times"/>
              <a:cs typeface="Times"/>
              <a:sym typeface="Times"/>
            </a:endParaRPr>
          </a:p>
          <a:p>
            <a:pPr indent="0" lvl="0" marL="0" rtl="0" algn="l">
              <a:lnSpc>
                <a:spcPct val="200000"/>
              </a:lnSpc>
              <a:spcBef>
                <a:spcPts val="300"/>
              </a:spcBef>
              <a:spcAft>
                <a:spcPts val="0"/>
              </a:spcAft>
              <a:buNone/>
            </a:pPr>
            <a:r>
              <a:rPr lang="en" sz="1000">
                <a:solidFill>
                  <a:schemeClr val="lt1"/>
                </a:solidFill>
                <a:latin typeface="Times"/>
                <a:ea typeface="Times"/>
                <a:cs typeface="Times"/>
                <a:sym typeface="Times"/>
              </a:rPr>
              <a:t>Ethan Sahlstrom contributed to the marketupgrade.cpp, mission.cpp, star.cpp, and the star.h. He helped revise and write the README.md and wrote the Game Loop section of this report.</a:t>
            </a:r>
            <a:endParaRPr sz="1200">
              <a:solidFill>
                <a:schemeClr val="lt1"/>
              </a:solidFill>
              <a:latin typeface="Times"/>
              <a:ea typeface="Times"/>
              <a:cs typeface="Times"/>
              <a:sym typeface="Times"/>
            </a:endParaRPr>
          </a:p>
          <a:p>
            <a:pPr indent="0" lvl="0" marL="0" rtl="0" algn="l">
              <a:spcBef>
                <a:spcPts val="300"/>
              </a:spcBef>
              <a:spcAft>
                <a:spcPts val="120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