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30A5EC-02A3-4F61-8C96-A7B3C6E3791F}">
  <a:tblStyle styleId="{3830A5EC-02A3-4F61-8C96-A7B3C6E379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font" Target="fonts/Oswald-bold.fntdata"/><Relationship Id="rId12" Type="http://schemas.openxmlformats.org/officeDocument/2006/relationships/slide" Target="slides/slide5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144bd76a2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6144bd76a2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144bd76a2_2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6144bd76a2_2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44bd76a2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144bd76a2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144bd76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144bd7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144bd76a2_2_1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6144bd76a2_2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144bd76a2_2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6144bd76a2_2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109b0b3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109b0b3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144bd76a2_2_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144bd76a2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44bd76a2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144bd76a2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144bd76a2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6144bd76a2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6144bd76a2_2_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144bd76a2_2_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6144bd76a2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44bd76a2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6144bd76a2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44bd76a2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144bd76a2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44bd76a2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6144bd76a2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144bd76a2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6144bd76a2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hpHBR6CGNhov_eNGmkEDaRMEyVMnR46n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85060" y="388039"/>
            <a:ext cx="9144000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МИНИСТЕРСТВО ОБРАЗОВАНИЯ РЕСПУБЛИКИ БЕЛАРУСЬ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Учреждения образования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«БЕЛОРУССКИЙ ГОСУДАРСТВЕННЫЙ ТЕХНОЛОГИЧЕСКИЙ УНИВЕРСИТЕТ»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Факультет информационных технологий</a:t>
            </a:r>
            <a:b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информационных систем и технологий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Специальность 1–98 01 03 Программное обеспечение информационной безопасности мобильных систем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1406092" y="1922548"/>
            <a:ext cx="6501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300"/>
              <a:buFont typeface="Oswald"/>
              <a:buNone/>
            </a:pPr>
            <a:r>
              <a:rPr b="1" i="0" lang="ru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Тема дипломного проекта:</a:t>
            </a:r>
            <a:endParaRPr b="1" i="0" sz="1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406156" y="2552897"/>
            <a:ext cx="6501808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Мобильное приложение для магазина спортивной обуви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1216959" y="4082037"/>
            <a:ext cx="4572000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Дипломник: Ероховец Иван Александрович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Уласевич Николай Иванович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288645" y="152684"/>
            <a:ext cx="1729543" cy="1021426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Логическая схема базы данных</a:t>
            </a:r>
            <a:endParaRPr sz="1100"/>
          </a:p>
        </p:txBody>
      </p:sp>
      <p:sp>
        <p:nvSpPr>
          <p:cNvPr id="221" name="Google Shape;221;p36"/>
          <p:cNvSpPr txBox="1"/>
          <p:nvPr/>
        </p:nvSpPr>
        <p:spPr>
          <a:xfrm>
            <a:off x="8644711" y="98054"/>
            <a:ext cx="49928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36"/>
          <p:cNvCxnSpPr/>
          <p:nvPr/>
        </p:nvCxnSpPr>
        <p:spPr>
          <a:xfrm>
            <a:off x="250069" y="1174110"/>
            <a:ext cx="1450145" cy="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98054"/>
            <a:ext cx="3985260" cy="50454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8623934" y="98054"/>
            <a:ext cx="46291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681" y="0"/>
            <a:ext cx="2374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/>
          <p:nvPr/>
        </p:nvSpPr>
        <p:spPr>
          <a:xfrm>
            <a:off x="137488" y="259637"/>
            <a:ext cx="27966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Главная страница приложения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37"/>
          <p:cNvCxnSpPr/>
          <p:nvPr/>
        </p:nvCxnSpPr>
        <p:spPr>
          <a:xfrm>
            <a:off x="203508" y="663259"/>
            <a:ext cx="2651660" cy="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 title="ДипломВидео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325" y="669238"/>
            <a:ext cx="5073350" cy="38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0" y="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Демонстрационное видео</a:t>
            </a:r>
            <a:endParaRPr/>
          </a:p>
        </p:txBody>
      </p:sp>
      <p:cxnSp>
        <p:nvCxnSpPr>
          <p:cNvPr id="238" name="Google Shape;238;p38"/>
          <p:cNvCxnSpPr/>
          <p:nvPr/>
        </p:nvCxnSpPr>
        <p:spPr>
          <a:xfrm flipH="1" rot="10800000">
            <a:off x="3006908" y="507910"/>
            <a:ext cx="3130200" cy="6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/>
        </p:nvSpPr>
        <p:spPr>
          <a:xfrm>
            <a:off x="8679656" y="89198"/>
            <a:ext cx="46434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0" y="152675"/>
            <a:ext cx="9144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Технико-экономическое обоснование проекта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39"/>
          <p:cNvCxnSpPr/>
          <p:nvPr/>
        </p:nvCxnSpPr>
        <p:spPr>
          <a:xfrm>
            <a:off x="1850999" y="527966"/>
            <a:ext cx="5442000" cy="84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46" name="Google Shape;246;p39"/>
          <p:cNvGraphicFramePr/>
          <p:nvPr/>
        </p:nvGraphicFramePr>
        <p:xfrm>
          <a:off x="1406500" y="96828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{3830A5EC-02A3-4F61-8C96-A7B3C6E3791F}</a:tableStyleId>
              </a:tblPr>
              <a:tblGrid>
                <a:gridCol w="5467575"/>
                <a:gridCol w="863425"/>
              </a:tblGrid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Наименование показателя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Значение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Время разработки, мес.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3,52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Количество программистов, чел.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Основная заработная плата,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7130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Дополнительная заработная плата,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1069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Сумма отчислений на социальные цели,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Сумма расходов на материалы,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54,89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Расходы на специальное оборудование и платные услуги,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Прочие прямые затраты,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1426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Общепроизводственные и общехозяйственные расходы,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7130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Сумма расходов на разработку программного средства,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19646,74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94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Расходы на сопровождение и адаптацию ПС,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Общая сумма расходов,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21 611,41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Отпускная цена с НДС,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49 087,83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Цена без НДС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40 906,53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Прибыль от реализации, руб.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19 295,12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  <a:tr h="185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Рентабельность ПС, %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89,28</a:t>
                      </a:r>
                      <a:endParaRPr sz="9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40"/>
          <p:cNvCxnSpPr/>
          <p:nvPr/>
        </p:nvCxnSpPr>
        <p:spPr>
          <a:xfrm>
            <a:off x="728700" y="550641"/>
            <a:ext cx="1505700" cy="54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0"/>
          <p:cNvSpPr txBox="1"/>
          <p:nvPr/>
        </p:nvSpPr>
        <p:spPr>
          <a:xfrm>
            <a:off x="728700" y="152684"/>
            <a:ext cx="5174740" cy="375095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/>
          <p:nvPr/>
        </p:nvSpPr>
        <p:spPr>
          <a:xfrm>
            <a:off x="728700" y="1862288"/>
            <a:ext cx="7681618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429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дипломного проекта было разработано и реализовано полноценное, логически завершенное мобильное приложение для магазина спортивной обуви, с </a:t>
            </a: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учетом</a:t>
            </a:r>
            <a:r>
              <a:rPr lang="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всех поставленных целей и задач.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8679656" y="89198"/>
            <a:ext cx="464344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/>
          <p:nvPr/>
        </p:nvSpPr>
        <p:spPr>
          <a:xfrm>
            <a:off x="85060" y="388039"/>
            <a:ext cx="91440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МИНИСТЕРСТВО ОБРАЗОВАНИЯ РЕСПУБЛИКИ БЕЛАРУСЬ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Учреждения образования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«БЕЛОРУССКИЙ ГОСУДАРСТВЕННЫЙ ТЕХНОЛОГИЧЕСКИЙ УНИВЕРСИТЕТ»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Факультет информационных технологий</a:t>
            </a:r>
            <a:b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информационных систем и технологий</a:t>
            </a:r>
            <a:endParaRPr sz="15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Специальность 1–98 01 03 Программное обеспечение информационной безопасности мобильных систем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1406092" y="1922548"/>
            <a:ext cx="65019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300"/>
              <a:buFont typeface="Oswald"/>
              <a:buNone/>
            </a:pPr>
            <a:r>
              <a:rPr b="1" i="0" lang="ru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Тема дипломного проекта:</a:t>
            </a:r>
            <a:endParaRPr b="1" i="0" sz="1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41"/>
          <p:cNvSpPr/>
          <p:nvPr/>
        </p:nvSpPr>
        <p:spPr>
          <a:xfrm>
            <a:off x="1406156" y="2552897"/>
            <a:ext cx="6501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Мобильное приложение для магазина спортивной обуви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1216959" y="4082037"/>
            <a:ext cx="457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Дипломник: Ероховец Иван Александрович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Руководитель: Уласевич Николай Иванович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8716148" y="98054"/>
            <a:ext cx="29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683175" y="152675"/>
            <a:ext cx="2678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8"/>
          <p:cNvCxnSpPr/>
          <p:nvPr/>
        </p:nvCxnSpPr>
        <p:spPr>
          <a:xfrm flipH="1" rot="10800000">
            <a:off x="728700" y="549708"/>
            <a:ext cx="1847100" cy="102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28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28700" y="805275"/>
            <a:ext cx="78369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растущий интерес к онлайн-шопингу, особенно в сфере одежды;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удобство, скорость и доступность — ключевые преимущества;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мобильные приложения — инструмент увеличения прибыли;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высокая конкуренция требует их обязательного наличия.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728700" y="152675"/>
            <a:ext cx="7940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и задачи дипломного проектирования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9"/>
          <p:cNvCxnSpPr/>
          <p:nvPr/>
        </p:nvCxnSpPr>
        <p:spPr>
          <a:xfrm flipH="1" rot="10800000">
            <a:off x="728700" y="541908"/>
            <a:ext cx="6009000" cy="180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9"/>
          <p:cNvSpPr/>
          <p:nvPr/>
        </p:nvSpPr>
        <p:spPr>
          <a:xfrm>
            <a:off x="728699" y="917530"/>
            <a:ext cx="78159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дипломного проектирования заключается в создании мобильного приложения для магазина спортивной обуви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728699" y="2052289"/>
            <a:ext cx="4526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Задачи дипломного проектирования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728700" y="2336850"/>
            <a:ext cx="8622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95300" marR="508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провести обзор аналогов;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выбрать технические средства реализации;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спроектировать диаграммы и схемы;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реализовать приложение;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проанализировать его безопасность;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протестировать работоспособность;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составить руководство пользователя;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определить технико-экономическую обоснованность проекта.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211026" y="152675"/>
            <a:ext cx="4853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30"/>
          <p:cNvCxnSpPr/>
          <p:nvPr/>
        </p:nvCxnSpPr>
        <p:spPr>
          <a:xfrm>
            <a:off x="211016" y="569437"/>
            <a:ext cx="4853388" cy="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30"/>
          <p:cNvSpPr/>
          <p:nvPr/>
        </p:nvSpPr>
        <p:spPr>
          <a:xfrm>
            <a:off x="5152161" y="972285"/>
            <a:ext cx="3991839" cy="25391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недостатки</a:t>
            </a:r>
            <a:r>
              <a:rPr b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затрудненная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навигация;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малое количество фильтров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тсутствие разнообразия товаров от разных брендов;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тсутствие подробной информации о товаре.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211016" y="592747"/>
            <a:ext cx="1417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«Lamoda»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898275" y="603700"/>
            <a:ext cx="1417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«Zenden»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3646610" y="603700"/>
            <a:ext cx="1417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«Kari»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16" y="972285"/>
            <a:ext cx="1417796" cy="30708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8274" y="972285"/>
            <a:ext cx="1417796" cy="30708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6609" y="972285"/>
            <a:ext cx="1417795" cy="30708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1"/>
          <p:cNvGraphicFramePr/>
          <p:nvPr/>
        </p:nvGraphicFramePr>
        <p:xfrm>
          <a:off x="561786" y="1163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{3830A5EC-02A3-4F61-8C96-A7B3C6E3791F}</a:tableStyleId>
              </a:tblPr>
              <a:tblGrid>
                <a:gridCol w="1296900"/>
                <a:gridCol w="4115250"/>
                <a:gridCol w="2848525"/>
              </a:tblGrid>
              <a:tr h="23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cap="none" strike="noStrike"/>
                        <a:t>Технология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Версия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Dart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Я</a:t>
                      </a:r>
                      <a:r>
                        <a:rPr lang="ru" sz="1200"/>
                        <a:t>зык программирования, разработанный компанией Google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3.8.1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Flutter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Фреймворк от Google для разработки кроссплатформенных приложений.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3.22.0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Firebase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Платформа от Google, предоставляющая набор инструментов и услуг для разработки мобильных и веб-приложений.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32.5.0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Firestore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Облачная база данных от Google, входящая в состав Firebase. Она предназначена для разработки мобильных и веб-приложений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32.5.0</a:t>
                      </a:r>
                      <a:endParaRPr sz="12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Android Studio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официальная интегрированная среда разработки (IDE) для создания приложений под операционную систему Android. Разработана и поддерживается компанией Google.</a:t>
                      </a:r>
                      <a:endParaRPr sz="12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4.2.0</a:t>
                      </a:r>
                      <a:endParaRPr sz="12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81" name="Google Shape;181;p31"/>
          <p:cNvSpPr txBox="1"/>
          <p:nvPr/>
        </p:nvSpPr>
        <p:spPr>
          <a:xfrm>
            <a:off x="602976" y="129800"/>
            <a:ext cx="81783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Используемые технологии и средства разработки </a:t>
            </a:r>
            <a:endParaRPr sz="2400"/>
          </a:p>
        </p:txBody>
      </p:sp>
      <p:cxnSp>
        <p:nvCxnSpPr>
          <p:cNvPr id="182" name="Google Shape;182;p31"/>
          <p:cNvCxnSpPr/>
          <p:nvPr/>
        </p:nvCxnSpPr>
        <p:spPr>
          <a:xfrm>
            <a:off x="602970" y="550641"/>
            <a:ext cx="6762900" cy="117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31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728700" y="152684"/>
            <a:ext cx="6460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архитектуры мобильного приложения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728700" y="550641"/>
            <a:ext cx="6047700" cy="210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32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500" y="1368988"/>
            <a:ext cx="7509000" cy="24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148601" y="152675"/>
            <a:ext cx="2255400" cy="1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Диаграмма вариантов использования пользователя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33"/>
          <p:cNvCxnSpPr/>
          <p:nvPr/>
        </p:nvCxnSpPr>
        <p:spPr>
          <a:xfrm flipH="1" rot="10800000">
            <a:off x="148602" y="1750725"/>
            <a:ext cx="2091900" cy="96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3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-2530" r="2530" t="0"/>
          <a:stretch/>
        </p:blipFill>
        <p:spPr>
          <a:xfrm>
            <a:off x="2594079" y="290144"/>
            <a:ext cx="6085459" cy="43999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200076" y="152675"/>
            <a:ext cx="37461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Блок-схема алгоритма смены пароля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>
            <a:off x="250068" y="943480"/>
            <a:ext cx="2997600" cy="900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4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4" title="Блок-Схема-Смены-Пароля.drawio (1)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0"/>
            <a:ext cx="403887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/>
        </p:nvSpPr>
        <p:spPr>
          <a:xfrm>
            <a:off x="8716148" y="98054"/>
            <a:ext cx="29656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199500" y="177125"/>
            <a:ext cx="21093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Блок-схема алгоритма оформления заказа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35"/>
          <p:cNvCxnSpPr/>
          <p:nvPr/>
        </p:nvCxnSpPr>
        <p:spPr>
          <a:xfrm>
            <a:off x="199493" y="1745876"/>
            <a:ext cx="1947300" cy="0"/>
          </a:xfrm>
          <a:prstGeom prst="straightConnector1">
            <a:avLst/>
          </a:prstGeom>
          <a:noFill/>
          <a:ln cap="flat" cmpd="sng" w="47625">
            <a:solidFill>
              <a:srgbClr val="582C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p35" title="Блок-схема-Оформления-заказа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75" y="227775"/>
            <a:ext cx="6407376" cy="4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958227.ai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