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sldIdLst>
    <p:sldId id="257" r:id="rId5"/>
    <p:sldId id="259" r:id="rId6"/>
    <p:sldId id="260" r:id="rId7"/>
    <p:sldId id="261" r:id="rId8"/>
    <p:sldId id="262"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07" d="100"/>
          <a:sy n="107" d="100"/>
        </p:scale>
        <p:origin x="6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175142" y="743123"/>
          <a:ext cx="435133" cy="2865090"/>
        </a:xfrm>
        <a:prstGeom prst="round2Same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2017</a:t>
          </a:r>
        </a:p>
      </dsp:txBody>
      <dsp:txXfrm rot="5400000">
        <a:off x="981405" y="1979343"/>
        <a:ext cx="2843849" cy="392651"/>
      </dsp:txXfrm>
    </dsp:sp>
    <dsp:sp modelId="{5A1B764B-0DC5-47CD-BDEA-9E67799496EC}">
      <dsp:nvSpPr>
        <dsp:cNvPr id="0" name=""/>
        <dsp:cNvSpPr/>
      </dsp:nvSpPr>
      <dsp:spPr>
        <a:xfrm>
          <a:off x="5134" y="0"/>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dirty="0"/>
            <a:t>Lorem ipsum dolor sit amet</a:t>
          </a:r>
        </a:p>
      </dsp:txBody>
      <dsp:txXfrm>
        <a:off x="5134" y="0"/>
        <a:ext cx="4775150" cy="1522968"/>
      </dsp:txXfrm>
    </dsp:sp>
    <dsp:sp modelId="{122B38A3-0442-4747-820C-1F37877E2B0E}">
      <dsp:nvSpPr>
        <dsp:cNvPr id="0" name=""/>
        <dsp:cNvSpPr/>
      </dsp:nvSpPr>
      <dsp:spPr>
        <a:xfrm>
          <a:off x="2392709" y="1609995"/>
          <a:ext cx="0" cy="348107"/>
        </a:xfrm>
        <a:prstGeom prst="line">
          <a:avLst/>
        </a:prstGeom>
        <a:noFill/>
        <a:ln w="12700" cap="rnd" cmpd="sng" algn="ctr">
          <a:solidFill>
            <a:schemeClr val="accent1">
              <a:shade val="90000"/>
              <a:hueOff val="93466"/>
              <a:satOff val="1924"/>
              <a:lumOff val="8231"/>
              <a:alphaOff val="0"/>
            </a:schemeClr>
          </a:solidFill>
          <a:prstDash val="dash"/>
          <a:miter lim="800000"/>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349196" y="1522968"/>
          <a:ext cx="87026" cy="87026"/>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825254" y="1958102"/>
          <a:ext cx="2865090" cy="435133"/>
        </a:xfrm>
        <a:prstGeom prst="rect">
          <a:avLst/>
        </a:prstGeom>
        <a:solidFill>
          <a:schemeClr val="accent1">
            <a:shade val="80000"/>
            <a:hueOff val="174641"/>
            <a:satOff val="-3128"/>
            <a:lumOff val="13293"/>
            <a:alphaOff val="0"/>
          </a:schemeClr>
        </a:solidFill>
        <a:ln w="12700" cap="flat" cmpd="sng" algn="ctr">
          <a:solidFill>
            <a:schemeClr val="accent1">
              <a:shade val="80000"/>
              <a:hueOff val="174641"/>
              <a:satOff val="-3128"/>
              <a:lumOff val="132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2018</a:t>
          </a:r>
        </a:p>
      </dsp:txBody>
      <dsp:txXfrm>
        <a:off x="3825254" y="1958102"/>
        <a:ext cx="2865090" cy="435133"/>
      </dsp:txXfrm>
    </dsp:sp>
    <dsp:sp modelId="{DF65791B-462E-4589-B98D-F60587330CA8}">
      <dsp:nvSpPr>
        <dsp:cNvPr id="0" name=""/>
        <dsp:cNvSpPr/>
      </dsp:nvSpPr>
      <dsp:spPr>
        <a:xfrm>
          <a:off x="2870224" y="2828369"/>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dirty="0"/>
            <a:t>Lorem ipsum dolor sit amet</a:t>
          </a:r>
        </a:p>
      </dsp:txBody>
      <dsp:txXfrm>
        <a:off x="2870224" y="2828369"/>
        <a:ext cx="4775150" cy="1522968"/>
      </dsp:txXfrm>
    </dsp:sp>
    <dsp:sp modelId="{DBA410EB-5F61-4F46-92D9-C5B0AA59EE15}">
      <dsp:nvSpPr>
        <dsp:cNvPr id="0" name=""/>
        <dsp:cNvSpPr/>
      </dsp:nvSpPr>
      <dsp:spPr>
        <a:xfrm>
          <a:off x="5257800" y="2393235"/>
          <a:ext cx="0" cy="348107"/>
        </a:xfrm>
        <a:prstGeom prst="line">
          <a:avLst/>
        </a:prstGeom>
        <a:noFill/>
        <a:ln w="12700" cap="rnd" cmpd="sng" algn="ctr">
          <a:solidFill>
            <a:schemeClr val="accent1">
              <a:shade val="90000"/>
              <a:hueOff val="140199"/>
              <a:satOff val="2886"/>
              <a:lumOff val="12346"/>
              <a:alphaOff val="0"/>
            </a:schemeClr>
          </a:solidFill>
          <a:prstDash val="dash"/>
          <a:miter lim="800000"/>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214286" y="2741342"/>
          <a:ext cx="87026" cy="87026"/>
        </a:xfrm>
        <a:prstGeom prst="ellipse">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7905323" y="743123"/>
          <a:ext cx="435133" cy="2865090"/>
        </a:xfrm>
        <a:prstGeom prst="round2SameRect">
          <a:avLst/>
        </a:prstGeom>
        <a:solidFill>
          <a:schemeClr val="accent1">
            <a:shade val="80000"/>
            <a:hueOff val="349283"/>
            <a:satOff val="-6256"/>
            <a:lumOff val="26585"/>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2019</a:t>
          </a:r>
        </a:p>
      </dsp:txBody>
      <dsp:txXfrm rot="-5400000">
        <a:off x="6690345" y="1979343"/>
        <a:ext cx="2843849" cy="392651"/>
      </dsp:txXfrm>
    </dsp:sp>
    <dsp:sp modelId="{B4723E2A-4FF1-452A-BD25-8EC364F15A6F}">
      <dsp:nvSpPr>
        <dsp:cNvPr id="0" name=""/>
        <dsp:cNvSpPr/>
      </dsp:nvSpPr>
      <dsp:spPr>
        <a:xfrm>
          <a:off x="5735315" y="0"/>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dirty="0"/>
            <a:t>Lorem ipsum dolor sit amet</a:t>
          </a:r>
        </a:p>
      </dsp:txBody>
      <dsp:txXfrm>
        <a:off x="5735315" y="0"/>
        <a:ext cx="4775150" cy="1522968"/>
      </dsp:txXfrm>
    </dsp:sp>
    <dsp:sp modelId="{440E9361-37D2-4157-AF38-7B49AD23708B}">
      <dsp:nvSpPr>
        <dsp:cNvPr id="0" name=""/>
        <dsp:cNvSpPr/>
      </dsp:nvSpPr>
      <dsp:spPr>
        <a:xfrm>
          <a:off x="8122890" y="1609995"/>
          <a:ext cx="0" cy="348107"/>
        </a:xfrm>
        <a:prstGeom prst="line">
          <a:avLst/>
        </a:prstGeom>
        <a:noFill/>
        <a:ln w="12700" cap="rnd" cmpd="sng" algn="ctr">
          <a:solidFill>
            <a:schemeClr val="accent1">
              <a:shade val="90000"/>
              <a:hueOff val="186931"/>
              <a:satOff val="3848"/>
              <a:lumOff val="16461"/>
              <a:alphaOff val="0"/>
            </a:schemeClr>
          </a:solidFill>
          <a:prstDash val="dash"/>
          <a:miter lim="800000"/>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079376" y="1522968"/>
          <a:ext cx="87026" cy="87026"/>
        </a:xfrm>
        <a:prstGeom prst="ellipse">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BF4C-BCC5-6486-17F5-A7011C27D18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15201210-F4B0-0A78-F52D-5E6707782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Tree>
    <p:extLst>
      <p:ext uri="{BB962C8B-B14F-4D97-AF65-F5344CB8AC3E}">
        <p14:creationId xmlns:p14="http://schemas.microsoft.com/office/powerpoint/2010/main" val="134312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124F7-A802-8421-D9E1-D828A1FDE5B4}"/>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D8C136B0-3A71-596A-718D-D85E9597736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2080614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E63EE23-C06F-60C0-D86C-38A33FA60E5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09205779-0B5F-0AB7-36A5-C51D4412072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42613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18242A-138E-C1BD-9247-9946E1DD5128}"/>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D9D0FB22-C0B6-3C9C-45BE-7219351633A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364962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41437C-ABC2-C13D-AEFB-7106250375C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0E75409B-959E-7CF7-C4E3-166CAA082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121156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D6C8F6-3F0A-788B-F856-6599B81EB656}"/>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5E7DC93F-4773-B495-A468-156F6E8B302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03D8A060-1B70-85E5-F2FE-EFAFCD334C1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214244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1A3E0C-998A-B846-BF42-28674B3FF773}"/>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BA4E2BDA-EC1B-744C-8E39-3C6B980C78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71D6A38-FCD0-40C0-9655-259B7678742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BBF6EF8A-DCA5-EE9A-84E0-5579AF264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42C1FC2-F6D2-AD44-2710-BBEA8F864B6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40520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D1A5F-9464-26E3-AE97-9A5937309C23}"/>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33589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144924B-3C64-BCE0-86D2-53204A2584A2}"/>
              </a:ext>
            </a:extLst>
          </p:cNvPr>
          <p:cNvSpPr>
            <a:spLocks noGrp="1"/>
          </p:cNvSpPr>
          <p:nvPr>
            <p:ph type="dt" sz="half" idx="10"/>
          </p:nvPr>
        </p:nvSpPr>
        <p:spPr>
          <a:xfrm>
            <a:off x="838200" y="6356350"/>
            <a:ext cx="2743200" cy="365125"/>
          </a:xfrm>
          <a:prstGeom prst="rect">
            <a:avLst/>
          </a:prstGeom>
        </p:spPr>
        <p:txBody>
          <a:bodyPr/>
          <a:lstStyle/>
          <a:p>
            <a:fld id="{4EDE50D6-574B-40AF-946F-D52A04ADE379}" type="datetime1">
              <a:rPr lang="en-US" smtClean="0"/>
              <a:t>8/16/2024</a:t>
            </a:fld>
            <a:endParaRPr lang="en-US" dirty="0"/>
          </a:p>
        </p:txBody>
      </p:sp>
      <p:sp>
        <p:nvSpPr>
          <p:cNvPr id="3" name="頁尾版面配置區 2">
            <a:extLst>
              <a:ext uri="{FF2B5EF4-FFF2-40B4-BE49-F238E27FC236}">
                <a16:creationId xmlns:a16="http://schemas.microsoft.com/office/drawing/2014/main" id="{089DA716-A46B-BE72-BB66-BDD64F2DA9F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投影片編號版面配置區 3">
            <a:extLst>
              <a:ext uri="{FF2B5EF4-FFF2-40B4-BE49-F238E27FC236}">
                <a16:creationId xmlns:a16="http://schemas.microsoft.com/office/drawing/2014/main" id="{6E196974-0402-45A2-09A7-3FB366BEA1E2}"/>
              </a:ext>
            </a:extLst>
          </p:cNvPr>
          <p:cNvSpPr>
            <a:spLocks noGrp="1"/>
          </p:cNvSpPr>
          <p:nvPr>
            <p:ph type="sldNum" sz="quarter" idx="12"/>
          </p:nvPr>
        </p:nvSpPr>
        <p:spPr>
          <a:xfrm>
            <a:off x="8610600" y="6356350"/>
            <a:ext cx="274320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482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12FB2-B58B-034A-6A04-634A0098116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E37CE8DE-3872-2952-A8B7-A6A55906C0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E3AF00E3-B112-8CAD-21F0-8D4AB3972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16024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92C54F-2154-2795-5204-64661D71158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4A1A4097-1F83-C275-56C1-F263F4B88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8E79A313-2DD7-661A-F819-58CFF87BA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8408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A3B0B30-51BC-A922-1732-11C79B3647F8}"/>
              </a:ext>
            </a:extLst>
          </p:cNvPr>
          <p:cNvSpPr>
            <a:spLocks noGrp="1"/>
          </p:cNvSpPr>
          <p:nvPr>
            <p:ph type="title"/>
          </p:nvPr>
        </p:nvSpPr>
        <p:spPr>
          <a:xfrm>
            <a:off x="838200" y="365125"/>
            <a:ext cx="10515600" cy="884835"/>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42A65448-63D9-87CC-AFE0-8756B9AAA283}"/>
              </a:ext>
            </a:extLst>
          </p:cNvPr>
          <p:cNvSpPr>
            <a:spLocks noGrp="1"/>
          </p:cNvSpPr>
          <p:nvPr>
            <p:ph type="body" idx="1"/>
          </p:nvPr>
        </p:nvSpPr>
        <p:spPr>
          <a:xfrm>
            <a:off x="838200" y="1577130"/>
            <a:ext cx="10515600" cy="4806892"/>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3425266222"/>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ndex.php?title=AccuRev&amp;action=edit&amp;redlink=1" TargetMode="External"/><Relationship Id="rId2" Type="http://schemas.openxmlformats.org/officeDocument/2006/relationships/hyperlink" Target="https://zh.wikipedia.org/wiki/SVK" TargetMode="External"/><Relationship Id="rId1" Type="http://schemas.openxmlformats.org/officeDocument/2006/relationships/slideLayout" Target="../slideLayouts/slideLayout2.xml"/><Relationship Id="rId4" Type="http://schemas.openxmlformats.org/officeDocument/2006/relationships/hyperlink" Target="https://zh.wikipedia.org/w/index.php?title=Perforce&amp;action=edit&amp;redlink=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sktop.github.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416424" y="603623"/>
            <a:ext cx="9144000" cy="2387600"/>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507066" y="3171733"/>
            <a:ext cx="9144000" cy="960996"/>
          </a:xfrm>
        </p:spPr>
        <p:txBody>
          <a:bodyPr>
            <a:normAutofit/>
          </a:bodyPr>
          <a:lstStyle/>
          <a:p>
            <a:r>
              <a:rPr lang="en-US" dirty="0"/>
              <a:t>Sit Dolor Amet</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276165"/>
            <a:ext cx="11260667" cy="211616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6522B-8974-974B-A7C0-86DE93189C94}"/>
              </a:ext>
            </a:extLst>
          </p:cNvPr>
          <p:cNvSpPr>
            <a:spLocks noGrp="1"/>
          </p:cNvSpPr>
          <p:nvPr>
            <p:ph type="title"/>
          </p:nvPr>
        </p:nvSpPr>
        <p:spPr/>
        <p:txBody>
          <a:bodyPr/>
          <a:lstStyle/>
          <a:p>
            <a:r>
              <a:rPr lang="en-US" altLang="zh-TW" dirty="0"/>
              <a:t>Download</a:t>
            </a:r>
            <a:endParaRPr lang="en-US" dirty="0"/>
          </a:p>
        </p:txBody>
      </p:sp>
      <p:sp>
        <p:nvSpPr>
          <p:cNvPr id="3" name="內容版面配置區 2">
            <a:extLst>
              <a:ext uri="{FF2B5EF4-FFF2-40B4-BE49-F238E27FC236}">
                <a16:creationId xmlns:a16="http://schemas.microsoft.com/office/drawing/2014/main" id="{50D48576-E79B-EA2A-A5FE-5E85631A60CA}"/>
              </a:ext>
            </a:extLst>
          </p:cNvPr>
          <p:cNvSpPr>
            <a:spLocks noGrp="1"/>
          </p:cNvSpPr>
          <p:nvPr>
            <p:ph idx="1"/>
          </p:nvPr>
        </p:nvSpPr>
        <p:spPr/>
        <p:txBody>
          <a:bodyPr/>
          <a:lstStyle/>
          <a:p>
            <a:r>
              <a:rPr lang="en-US" dirty="0"/>
              <a:t>Search “git bash</a:t>
            </a:r>
            <a:r>
              <a:rPr lang="en-US" altLang="zh-TW" dirty="0"/>
              <a:t>”</a:t>
            </a:r>
            <a:r>
              <a:rPr lang="zh-TW" altLang="en-US" dirty="0"/>
              <a:t> </a:t>
            </a:r>
            <a:r>
              <a:rPr lang="en-US" altLang="zh-TW" dirty="0"/>
              <a:t>to get git for windows, </a:t>
            </a:r>
            <a:r>
              <a:rPr lang="zh-TW" altLang="en-US" dirty="0"/>
              <a:t>下載後進行安裝</a:t>
            </a:r>
            <a:endParaRPr lang="en-US" altLang="zh-TW" dirty="0"/>
          </a:p>
          <a:p>
            <a:r>
              <a:rPr lang="en-US" dirty="0"/>
              <a:t>Git is a SCM (software configuration management)</a:t>
            </a:r>
            <a:r>
              <a:rPr lang="zh-TW" altLang="en-US" dirty="0"/>
              <a:t> 類似</a:t>
            </a:r>
            <a:r>
              <a:rPr lang="en-US" altLang="zh-TW" dirty="0"/>
              <a:t>SVN</a:t>
            </a:r>
            <a:endParaRPr lang="en-US" dirty="0"/>
          </a:p>
          <a:p>
            <a:r>
              <a:rPr lang="zh-TW" altLang="en-US" dirty="0"/>
              <a:t>使用上先建立一個資料夾之後按右鍵用</a:t>
            </a:r>
            <a:r>
              <a:rPr lang="en-US" altLang="zh-TW" dirty="0"/>
              <a:t>git bash here </a:t>
            </a:r>
            <a:r>
              <a:rPr lang="zh-TW" altLang="en-US" dirty="0"/>
              <a:t>開始建立</a:t>
            </a:r>
            <a:endParaRPr lang="en-US" dirty="0"/>
          </a:p>
        </p:txBody>
      </p:sp>
    </p:spTree>
    <p:extLst>
      <p:ext uri="{BB962C8B-B14F-4D97-AF65-F5344CB8AC3E}">
        <p14:creationId xmlns:p14="http://schemas.microsoft.com/office/powerpoint/2010/main" val="167757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A88B84-FE2B-F6D9-AF42-F2650B3CE2FA}"/>
              </a:ext>
            </a:extLst>
          </p:cNvPr>
          <p:cNvSpPr>
            <a:spLocks noGrp="1"/>
          </p:cNvSpPr>
          <p:nvPr>
            <p:ph type="title"/>
          </p:nvPr>
        </p:nvSpPr>
        <p:spPr/>
        <p:txBody>
          <a:bodyPr/>
          <a:lstStyle/>
          <a:p>
            <a:r>
              <a:rPr lang="zh-TW" altLang="en-US" dirty="0"/>
              <a:t>常用的術語</a:t>
            </a:r>
            <a:endParaRPr lang="en-US" dirty="0"/>
          </a:p>
        </p:txBody>
      </p:sp>
      <p:graphicFrame>
        <p:nvGraphicFramePr>
          <p:cNvPr id="6" name="內容版面配置區 5">
            <a:extLst>
              <a:ext uri="{FF2B5EF4-FFF2-40B4-BE49-F238E27FC236}">
                <a16:creationId xmlns:a16="http://schemas.microsoft.com/office/drawing/2014/main" id="{54FEE314-1777-2454-FB7D-1C2FF3DBEF6C}"/>
              </a:ext>
            </a:extLst>
          </p:cNvPr>
          <p:cNvGraphicFramePr>
            <a:graphicFrameLocks noGrp="1"/>
          </p:cNvGraphicFramePr>
          <p:nvPr>
            <p:ph idx="1"/>
            <p:extLst>
              <p:ext uri="{D42A27DB-BD31-4B8C-83A1-F6EECF244321}">
                <p14:modId xmlns:p14="http://schemas.microsoft.com/office/powerpoint/2010/main" val="2172948107"/>
              </p:ext>
            </p:extLst>
          </p:nvPr>
        </p:nvGraphicFramePr>
        <p:xfrm>
          <a:off x="730624" y="1155047"/>
          <a:ext cx="10515600" cy="5364480"/>
        </p:xfrm>
        <a:graphic>
          <a:graphicData uri="http://schemas.openxmlformats.org/drawingml/2006/table">
            <a:tbl>
              <a:tblPr firstRow="1" bandRow="1">
                <a:tableStyleId>{5C22544A-7EE6-4342-B048-85BDC9FD1C3A}</a:tableStyleId>
              </a:tblPr>
              <a:tblGrid>
                <a:gridCol w="3160059">
                  <a:extLst>
                    <a:ext uri="{9D8B030D-6E8A-4147-A177-3AD203B41FA5}">
                      <a16:colId xmlns:a16="http://schemas.microsoft.com/office/drawing/2014/main" val="4258973430"/>
                    </a:ext>
                  </a:extLst>
                </a:gridCol>
                <a:gridCol w="7355541">
                  <a:extLst>
                    <a:ext uri="{9D8B030D-6E8A-4147-A177-3AD203B41FA5}">
                      <a16:colId xmlns:a16="http://schemas.microsoft.com/office/drawing/2014/main" val="2699248734"/>
                    </a:ext>
                  </a:extLst>
                </a:gridCol>
              </a:tblGrid>
              <a:tr h="370840">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956053659"/>
                  </a:ext>
                </a:extLst>
              </a:tr>
              <a:tr h="370840">
                <a:tc>
                  <a:txBody>
                    <a:bodyPr/>
                    <a:lstStyle/>
                    <a:p>
                      <a:r>
                        <a:rPr lang="zh-TW" altLang="en-US" sz="1400" b="1" i="0" kern="1200" dirty="0">
                          <a:solidFill>
                            <a:schemeClr val="dk1"/>
                          </a:solidFill>
                          <a:effectLst/>
                          <a:latin typeface="+mn-lt"/>
                          <a:ea typeface="+mn-ea"/>
                          <a:cs typeface="+mn-cs"/>
                        </a:rPr>
                        <a:t>基線（</a:t>
                      </a:r>
                      <a:r>
                        <a:rPr lang="en-US" sz="1400" b="1" i="0" kern="1200" dirty="0">
                          <a:solidFill>
                            <a:schemeClr val="dk1"/>
                          </a:solidFill>
                          <a:effectLst/>
                          <a:latin typeface="+mn-lt"/>
                          <a:ea typeface="+mn-ea"/>
                          <a:cs typeface="+mn-cs"/>
                        </a:rPr>
                        <a:t>Baseline）</a:t>
                      </a:r>
                      <a:endParaRPr lang="en-US" sz="1400" dirty="0"/>
                    </a:p>
                  </a:txBody>
                  <a:tcPr/>
                </a:tc>
                <a:tc>
                  <a:txBody>
                    <a:bodyPr/>
                    <a:lstStyle/>
                    <a:p>
                      <a:r>
                        <a:rPr lang="zh-TW" altLang="en-US" sz="1200" b="0" i="0" kern="1200" dirty="0">
                          <a:solidFill>
                            <a:schemeClr val="dk1"/>
                          </a:solidFill>
                          <a:effectLst/>
                          <a:latin typeface="+mn-lt"/>
                          <a:ea typeface="+mn-ea"/>
                          <a:cs typeface="+mn-cs"/>
                        </a:rPr>
                        <a:t>基線是軟體檔案或原始碼（或其他產出物）的一個穩定版本，它是進一步開發的基礎</a:t>
                      </a:r>
                      <a:endParaRPr lang="en-US" sz="1200" dirty="0"/>
                    </a:p>
                  </a:txBody>
                  <a:tcPr/>
                </a:tc>
                <a:extLst>
                  <a:ext uri="{0D108BD9-81ED-4DB2-BD59-A6C34878D82A}">
                    <a16:rowId xmlns:a16="http://schemas.microsoft.com/office/drawing/2014/main" val="3628688286"/>
                  </a:ext>
                </a:extLst>
              </a:tr>
              <a:tr h="370840">
                <a:tc>
                  <a:txBody>
                    <a:bodyPr/>
                    <a:lstStyle/>
                    <a:p>
                      <a:r>
                        <a:rPr lang="zh-TW" altLang="en-US" sz="1400" b="1" i="0" kern="1200" dirty="0">
                          <a:solidFill>
                            <a:schemeClr val="dk1"/>
                          </a:solidFill>
                          <a:effectLst/>
                          <a:latin typeface="+mn-lt"/>
                          <a:ea typeface="+mn-ea"/>
                          <a:cs typeface="+mn-cs"/>
                        </a:rPr>
                        <a:t>儲存庫（</a:t>
                      </a:r>
                      <a:r>
                        <a:rPr lang="en-US" sz="1400" b="1" i="0" kern="1200" dirty="0">
                          <a:solidFill>
                            <a:schemeClr val="dk1"/>
                          </a:solidFill>
                          <a:effectLst/>
                          <a:latin typeface="+mn-lt"/>
                          <a:ea typeface="+mn-ea"/>
                          <a:cs typeface="+mn-cs"/>
                        </a:rPr>
                        <a:t>Repository）</a:t>
                      </a:r>
                      <a:endParaRPr lang="en-US" sz="1400" dirty="0"/>
                    </a:p>
                  </a:txBody>
                  <a:tcPr/>
                </a:tc>
                <a:tc>
                  <a:txBody>
                    <a:bodyPr/>
                    <a:lstStyle/>
                    <a:p>
                      <a:r>
                        <a:rPr lang="zh-TW" altLang="en-US" sz="1200" b="0" i="0" kern="1200" dirty="0">
                          <a:solidFill>
                            <a:schemeClr val="dk1"/>
                          </a:solidFill>
                          <a:effectLst/>
                          <a:latin typeface="+mn-lt"/>
                          <a:ea typeface="+mn-ea"/>
                          <a:cs typeface="+mn-cs"/>
                        </a:rPr>
                        <a:t>儲存檔案的新版本還有歷史資料的地方，通常是在伺服器上。有時候也叫</a:t>
                      </a:r>
                      <a:r>
                        <a:rPr lang="en-US" altLang="zh-TW" sz="1200" b="1" i="0" kern="1200" dirty="0">
                          <a:solidFill>
                            <a:schemeClr val="dk1"/>
                          </a:solidFill>
                          <a:effectLst/>
                          <a:latin typeface="+mn-lt"/>
                          <a:ea typeface="+mn-ea"/>
                          <a:cs typeface="+mn-cs"/>
                        </a:rPr>
                        <a:t>Depot</a:t>
                      </a:r>
                      <a:r>
                        <a:rPr lang="zh-TW" altLang="en-US" sz="1200" b="0" i="0" kern="1200" dirty="0">
                          <a:solidFill>
                            <a:schemeClr val="dk1"/>
                          </a:solidFill>
                          <a:effectLst/>
                          <a:latin typeface="+mn-lt"/>
                          <a:ea typeface="+mn-ea"/>
                          <a:cs typeface="+mn-cs"/>
                        </a:rPr>
                        <a:t>（像是在</a:t>
                      </a:r>
                      <a:r>
                        <a:rPr lang="en-US" altLang="zh-TW" sz="1200" b="0" i="0" u="none" strike="noStrike" kern="1200" dirty="0">
                          <a:solidFill>
                            <a:schemeClr val="dk1"/>
                          </a:solidFill>
                          <a:effectLst/>
                          <a:latin typeface="+mn-lt"/>
                          <a:ea typeface="+mn-ea"/>
                          <a:cs typeface="+mn-cs"/>
                          <a:hlinkClick r:id="rId2" tooltip="SVK"/>
                        </a:rPr>
                        <a:t>SVK</a:t>
                      </a:r>
                      <a:r>
                        <a:rPr lang="zh-TW" altLang="en-US" sz="1200" b="0" i="0" kern="1200" dirty="0">
                          <a:solidFill>
                            <a:schemeClr val="dk1"/>
                          </a:solidFill>
                          <a:effectLst/>
                          <a:latin typeface="+mn-lt"/>
                          <a:ea typeface="+mn-ea"/>
                          <a:cs typeface="+mn-cs"/>
                        </a:rPr>
                        <a:t>、</a:t>
                      </a:r>
                      <a:r>
                        <a:rPr lang="en-US" altLang="zh-TW" sz="1200" b="0" i="0" u="none" strike="noStrike" kern="1200" dirty="0" err="1">
                          <a:solidFill>
                            <a:schemeClr val="dk1"/>
                          </a:solidFill>
                          <a:effectLst/>
                          <a:latin typeface="+mn-lt"/>
                          <a:ea typeface="+mn-ea"/>
                          <a:cs typeface="+mn-cs"/>
                          <a:hlinkClick r:id="rId3" tooltip="AccuRev（頁面不存在）"/>
                        </a:rPr>
                        <a:t>AccuRev</a:t>
                      </a:r>
                      <a:r>
                        <a:rPr lang="zh-TW" altLang="en-US" sz="1200" b="0" i="0" kern="1200" dirty="0">
                          <a:solidFill>
                            <a:schemeClr val="dk1"/>
                          </a:solidFill>
                          <a:effectLst/>
                          <a:latin typeface="+mn-lt"/>
                          <a:ea typeface="+mn-ea"/>
                          <a:cs typeface="+mn-cs"/>
                        </a:rPr>
                        <a:t>還有</a:t>
                      </a:r>
                      <a:r>
                        <a:rPr lang="en-US" altLang="zh-TW" sz="1200" b="0" i="0" u="none" strike="noStrike" kern="1200" dirty="0">
                          <a:solidFill>
                            <a:schemeClr val="dk1"/>
                          </a:solidFill>
                          <a:effectLst/>
                          <a:latin typeface="+mn-lt"/>
                          <a:ea typeface="+mn-ea"/>
                          <a:cs typeface="+mn-cs"/>
                          <a:hlinkClick r:id="rId4" tooltip="Perforce（頁面不存在）"/>
                        </a:rPr>
                        <a:t>Perforce</a:t>
                      </a:r>
                      <a:r>
                        <a:rPr lang="zh-TW" altLang="en-US" sz="1200" b="0" i="0" kern="1200" dirty="0">
                          <a:solidFill>
                            <a:schemeClr val="dk1"/>
                          </a:solidFill>
                          <a:effectLst/>
                          <a:latin typeface="+mn-lt"/>
                          <a:ea typeface="+mn-ea"/>
                          <a:cs typeface="+mn-cs"/>
                        </a:rPr>
                        <a:t>中）</a:t>
                      </a:r>
                      <a:endParaRPr lang="en-US" sz="1200" dirty="0"/>
                    </a:p>
                  </a:txBody>
                  <a:tcPr/>
                </a:tc>
                <a:extLst>
                  <a:ext uri="{0D108BD9-81ED-4DB2-BD59-A6C34878D82A}">
                    <a16:rowId xmlns:a16="http://schemas.microsoft.com/office/drawing/2014/main" val="2858680755"/>
                  </a:ext>
                </a:extLst>
              </a:tr>
              <a:tr h="370840">
                <a:tc>
                  <a:txBody>
                    <a:bodyPr/>
                    <a:lstStyle/>
                    <a:p>
                      <a:r>
                        <a:rPr lang="zh-TW" altLang="en-US" sz="1400" b="1" i="0" kern="1200" dirty="0">
                          <a:solidFill>
                            <a:schemeClr val="dk1"/>
                          </a:solidFill>
                          <a:effectLst/>
                          <a:latin typeface="+mn-lt"/>
                          <a:ea typeface="+mn-ea"/>
                          <a:cs typeface="+mn-cs"/>
                        </a:rPr>
                        <a:t>工作複本（</a:t>
                      </a:r>
                      <a:r>
                        <a:rPr lang="en-US" sz="1400" b="1" i="0" kern="1200" dirty="0">
                          <a:solidFill>
                            <a:schemeClr val="dk1"/>
                          </a:solidFill>
                          <a:effectLst/>
                          <a:latin typeface="+mn-lt"/>
                          <a:ea typeface="+mn-ea"/>
                          <a:cs typeface="+mn-cs"/>
                        </a:rPr>
                        <a:t>Working copy）</a:t>
                      </a:r>
                      <a:endParaRPr lang="en-US" sz="1400" dirty="0"/>
                    </a:p>
                  </a:txBody>
                  <a:tcPr/>
                </a:tc>
                <a:tc>
                  <a:txBody>
                    <a:bodyPr/>
                    <a:lstStyle/>
                    <a:p>
                      <a:r>
                        <a:rPr lang="zh-TW" altLang="en-US" sz="1200" b="0" i="0" kern="1200" dirty="0">
                          <a:solidFill>
                            <a:schemeClr val="dk1"/>
                          </a:solidFill>
                          <a:effectLst/>
                          <a:latin typeface="+mn-lt"/>
                          <a:ea typeface="+mn-ea"/>
                          <a:cs typeface="+mn-cs"/>
                        </a:rPr>
                        <a:t>從檔案庫中取出一個用戶端的複製，針對一個特定的時間或是版本。所有在檔案庫中的檔案更動，都是從一個工作版本中修改而來的，這也是這名稱的由來。觀念上，這是一個沙盒。</a:t>
                      </a:r>
                      <a:endParaRPr lang="en-US" sz="1200" dirty="0"/>
                    </a:p>
                  </a:txBody>
                  <a:tcPr/>
                </a:tc>
                <a:extLst>
                  <a:ext uri="{0D108BD9-81ED-4DB2-BD59-A6C34878D82A}">
                    <a16:rowId xmlns:a16="http://schemas.microsoft.com/office/drawing/2014/main" val="391041982"/>
                  </a:ext>
                </a:extLst>
              </a:tr>
              <a:tr h="370840">
                <a:tc>
                  <a:txBody>
                    <a:bodyPr/>
                    <a:lstStyle/>
                    <a:p>
                      <a:r>
                        <a:rPr lang="zh-TW" altLang="en-US" sz="1400" b="1" i="0" kern="1200" dirty="0">
                          <a:solidFill>
                            <a:schemeClr val="dk1"/>
                          </a:solidFill>
                          <a:effectLst/>
                          <a:latin typeface="+mn-lt"/>
                          <a:ea typeface="+mn-ea"/>
                          <a:cs typeface="+mn-cs"/>
                        </a:rPr>
                        <a:t>提交（</a:t>
                      </a:r>
                      <a:r>
                        <a:rPr lang="en-US" sz="1400" b="1" i="0" kern="1200" dirty="0">
                          <a:solidFill>
                            <a:schemeClr val="dk1"/>
                          </a:solidFill>
                          <a:effectLst/>
                          <a:latin typeface="+mn-lt"/>
                          <a:ea typeface="+mn-ea"/>
                          <a:cs typeface="+mn-cs"/>
                        </a:rPr>
                        <a:t>Commit）</a:t>
                      </a:r>
                      <a:endParaRPr lang="en-US" sz="1400" dirty="0"/>
                    </a:p>
                  </a:txBody>
                  <a:tcPr/>
                </a:tc>
                <a:tc>
                  <a:txBody>
                    <a:bodyPr/>
                    <a:lstStyle/>
                    <a:p>
                      <a:r>
                        <a:rPr lang="zh-TW" altLang="en-US" sz="1200" b="0" i="0" kern="1200" dirty="0">
                          <a:solidFill>
                            <a:schemeClr val="dk1"/>
                          </a:solidFill>
                          <a:effectLst/>
                          <a:latin typeface="+mn-lt"/>
                          <a:ea typeface="+mn-ea"/>
                          <a:cs typeface="+mn-cs"/>
                        </a:rPr>
                        <a:t>將用戶端的修改送回檔案庫。（由版本控制軟體處理「跟上次更動相比，哪個檔案又被更動」的事）</a:t>
                      </a:r>
                      <a:endParaRPr lang="en-US" sz="1200" dirty="0"/>
                    </a:p>
                  </a:txBody>
                  <a:tcPr/>
                </a:tc>
                <a:extLst>
                  <a:ext uri="{0D108BD9-81ED-4DB2-BD59-A6C34878D82A}">
                    <a16:rowId xmlns:a16="http://schemas.microsoft.com/office/drawing/2014/main" val="1755294412"/>
                  </a:ext>
                </a:extLst>
              </a:tr>
              <a:tr h="370840">
                <a:tc>
                  <a:txBody>
                    <a:bodyPr/>
                    <a:lstStyle/>
                    <a:p>
                      <a:r>
                        <a:rPr lang="zh-TW" altLang="en-US" sz="1400" b="1" i="0" kern="1200" dirty="0">
                          <a:solidFill>
                            <a:schemeClr val="dk1"/>
                          </a:solidFill>
                          <a:effectLst/>
                          <a:latin typeface="+mn-lt"/>
                          <a:ea typeface="+mn-ea"/>
                          <a:cs typeface="+mn-cs"/>
                        </a:rPr>
                        <a:t>變更（</a:t>
                      </a:r>
                      <a:r>
                        <a:rPr lang="en-US" sz="1400" b="1" i="0" kern="1200" dirty="0">
                          <a:solidFill>
                            <a:schemeClr val="dk1"/>
                          </a:solidFill>
                          <a:effectLst/>
                          <a:latin typeface="+mn-lt"/>
                          <a:ea typeface="+mn-ea"/>
                          <a:cs typeface="+mn-cs"/>
                        </a:rPr>
                        <a:t>Change）</a:t>
                      </a:r>
                      <a:endParaRPr lang="en-US" sz="1400" dirty="0"/>
                    </a:p>
                  </a:txBody>
                  <a:tcPr/>
                </a:tc>
                <a:tc>
                  <a:txBody>
                    <a:bodyPr/>
                    <a:lstStyle/>
                    <a:p>
                      <a:r>
                        <a:rPr lang="zh-TW" altLang="en-US" sz="1200" b="0" i="0" kern="1200" dirty="0">
                          <a:solidFill>
                            <a:schemeClr val="dk1"/>
                          </a:solidFill>
                          <a:effectLst/>
                          <a:latin typeface="+mn-lt"/>
                          <a:ea typeface="+mn-ea"/>
                          <a:cs typeface="+mn-cs"/>
                        </a:rPr>
                        <a:t>對一份檔案作的特定更動。</a:t>
                      </a:r>
                      <a:endParaRPr lang="en-US" sz="1200" dirty="0"/>
                    </a:p>
                  </a:txBody>
                  <a:tcPr/>
                </a:tc>
                <a:extLst>
                  <a:ext uri="{0D108BD9-81ED-4DB2-BD59-A6C34878D82A}">
                    <a16:rowId xmlns:a16="http://schemas.microsoft.com/office/drawing/2014/main" val="1975932540"/>
                  </a:ext>
                </a:extLst>
              </a:tr>
              <a:tr h="370840">
                <a:tc>
                  <a:txBody>
                    <a:bodyPr/>
                    <a:lstStyle/>
                    <a:p>
                      <a:r>
                        <a:rPr lang="zh-TW" altLang="en-US" sz="1400" b="1" i="0" kern="1200" dirty="0">
                          <a:solidFill>
                            <a:schemeClr val="dk1"/>
                          </a:solidFill>
                          <a:effectLst/>
                          <a:latin typeface="+mn-lt"/>
                          <a:ea typeface="+mn-ea"/>
                          <a:cs typeface="+mn-cs"/>
                        </a:rPr>
                        <a:t>變更記錄（</a:t>
                      </a:r>
                      <a:r>
                        <a:rPr lang="en-US" sz="1400" b="1" i="0" kern="1200" dirty="0">
                          <a:solidFill>
                            <a:schemeClr val="dk1"/>
                          </a:solidFill>
                          <a:effectLst/>
                          <a:latin typeface="+mn-lt"/>
                          <a:ea typeface="+mn-ea"/>
                          <a:cs typeface="+mn-cs"/>
                        </a:rPr>
                        <a:t>Change List）</a:t>
                      </a:r>
                      <a:endParaRPr lang="en-US" sz="1400" dirty="0"/>
                    </a:p>
                  </a:txBody>
                  <a:tcPr/>
                </a:tc>
                <a:tc>
                  <a:txBody>
                    <a:bodyPr/>
                    <a:lstStyle/>
                    <a:p>
                      <a:endParaRPr lang="en-US" sz="1200" dirty="0"/>
                    </a:p>
                  </a:txBody>
                  <a:tcPr/>
                </a:tc>
                <a:extLst>
                  <a:ext uri="{0D108BD9-81ED-4DB2-BD59-A6C34878D82A}">
                    <a16:rowId xmlns:a16="http://schemas.microsoft.com/office/drawing/2014/main" val="2037144058"/>
                  </a:ext>
                </a:extLst>
              </a:tr>
              <a:tr h="370840">
                <a:tc>
                  <a:txBody>
                    <a:bodyPr/>
                    <a:lstStyle/>
                    <a:p>
                      <a:r>
                        <a:rPr lang="zh-TW" altLang="en-US" sz="1400" b="1" i="0" kern="1200" dirty="0">
                          <a:solidFill>
                            <a:schemeClr val="dk1"/>
                          </a:solidFill>
                          <a:effectLst/>
                          <a:latin typeface="+mn-lt"/>
                          <a:ea typeface="+mn-ea"/>
                          <a:cs typeface="+mn-cs"/>
                        </a:rPr>
                        <a:t>取出（</a:t>
                      </a:r>
                      <a:r>
                        <a:rPr lang="en-US" sz="1400" b="1" i="0" kern="1200" dirty="0">
                          <a:solidFill>
                            <a:schemeClr val="dk1"/>
                          </a:solidFill>
                          <a:effectLst/>
                          <a:latin typeface="+mn-lt"/>
                          <a:ea typeface="+mn-ea"/>
                          <a:cs typeface="+mn-cs"/>
                        </a:rPr>
                        <a:t>Check-Out）</a:t>
                      </a:r>
                      <a:endParaRPr lang="en-US" sz="1400" dirty="0"/>
                    </a:p>
                  </a:txBody>
                  <a:tcPr/>
                </a:tc>
                <a:tc>
                  <a:txBody>
                    <a:bodyPr/>
                    <a:lstStyle/>
                    <a:p>
                      <a:r>
                        <a:rPr lang="zh-TW" altLang="en-US" sz="1200" b="0" i="0" kern="1200" dirty="0">
                          <a:solidFill>
                            <a:schemeClr val="dk1"/>
                          </a:solidFill>
                          <a:effectLst/>
                          <a:latin typeface="+mn-lt"/>
                          <a:ea typeface="+mn-ea"/>
                          <a:cs typeface="+mn-cs"/>
                        </a:rPr>
                        <a:t>從檔案庫取出檔案到用戶端。</a:t>
                      </a:r>
                      <a:endParaRPr lang="en-US" sz="1200" dirty="0"/>
                    </a:p>
                  </a:txBody>
                  <a:tcPr/>
                </a:tc>
                <a:extLst>
                  <a:ext uri="{0D108BD9-81ED-4DB2-BD59-A6C34878D82A}">
                    <a16:rowId xmlns:a16="http://schemas.microsoft.com/office/drawing/2014/main" val="3798359436"/>
                  </a:ext>
                </a:extLst>
              </a:tr>
              <a:tr h="370840">
                <a:tc>
                  <a:txBody>
                    <a:bodyPr/>
                    <a:lstStyle/>
                    <a:p>
                      <a:r>
                        <a:rPr lang="zh-TW" altLang="en-US" sz="1400" b="1" i="0" kern="1200" dirty="0">
                          <a:solidFill>
                            <a:schemeClr val="dk1"/>
                          </a:solidFill>
                          <a:effectLst/>
                          <a:latin typeface="+mn-lt"/>
                          <a:ea typeface="+mn-ea"/>
                          <a:cs typeface="+mn-cs"/>
                        </a:rPr>
                        <a:t>更新（</a:t>
                      </a:r>
                      <a:r>
                        <a:rPr lang="en-US" sz="1400" b="1" i="0" kern="1200" dirty="0">
                          <a:solidFill>
                            <a:schemeClr val="dk1"/>
                          </a:solidFill>
                          <a:effectLst/>
                          <a:latin typeface="+mn-lt"/>
                          <a:ea typeface="+mn-ea"/>
                          <a:cs typeface="+mn-cs"/>
                        </a:rPr>
                        <a:t>Update）</a:t>
                      </a:r>
                      <a:endParaRPr lang="en-US" sz="1400" dirty="0"/>
                    </a:p>
                  </a:txBody>
                  <a:tcPr/>
                </a:tc>
                <a:tc>
                  <a:txBody>
                    <a:bodyPr/>
                    <a:lstStyle/>
                    <a:p>
                      <a:r>
                        <a:rPr lang="zh-TW" altLang="en-US" sz="1200" b="0" i="0" kern="1200" dirty="0">
                          <a:solidFill>
                            <a:schemeClr val="dk1"/>
                          </a:solidFill>
                          <a:effectLst/>
                          <a:latin typeface="+mn-lt"/>
                          <a:ea typeface="+mn-ea"/>
                          <a:cs typeface="+mn-cs"/>
                        </a:rPr>
                        <a:t>將檔案庫的修改送到用戶端（與提交相反）</a:t>
                      </a:r>
                      <a:endParaRPr lang="en-US" sz="1200" dirty="0"/>
                    </a:p>
                  </a:txBody>
                  <a:tcPr/>
                </a:tc>
                <a:extLst>
                  <a:ext uri="{0D108BD9-81ED-4DB2-BD59-A6C34878D82A}">
                    <a16:rowId xmlns:a16="http://schemas.microsoft.com/office/drawing/2014/main" val="3107110938"/>
                  </a:ext>
                </a:extLst>
              </a:tr>
              <a:tr h="370840">
                <a:tc>
                  <a:txBody>
                    <a:bodyPr/>
                    <a:lstStyle/>
                    <a:p>
                      <a:r>
                        <a:rPr lang="zh-TW" altLang="en-US" sz="1400" b="1" i="0" kern="1200" dirty="0">
                          <a:solidFill>
                            <a:schemeClr val="dk1"/>
                          </a:solidFill>
                          <a:effectLst/>
                          <a:latin typeface="+mn-lt"/>
                          <a:ea typeface="+mn-ea"/>
                          <a:cs typeface="+mn-cs"/>
                        </a:rPr>
                        <a:t>合併（</a:t>
                      </a:r>
                      <a:r>
                        <a:rPr lang="en-US" sz="1400" b="1" i="0" kern="1200" dirty="0">
                          <a:solidFill>
                            <a:schemeClr val="dk1"/>
                          </a:solidFill>
                          <a:effectLst/>
                          <a:latin typeface="+mn-lt"/>
                          <a:ea typeface="+mn-ea"/>
                          <a:cs typeface="+mn-cs"/>
                        </a:rPr>
                        <a:t>Merge / Integration）</a:t>
                      </a:r>
                      <a:endParaRPr lang="en-US" sz="1400" dirty="0"/>
                    </a:p>
                  </a:txBody>
                  <a:tcPr/>
                </a:tc>
                <a:tc>
                  <a:txBody>
                    <a:bodyPr/>
                    <a:lstStyle/>
                    <a:p>
                      <a:r>
                        <a:rPr lang="zh-TW" altLang="en-US" sz="1200" b="0" i="0" kern="1200" dirty="0">
                          <a:solidFill>
                            <a:schemeClr val="dk1"/>
                          </a:solidFill>
                          <a:effectLst/>
                          <a:latin typeface="+mn-lt"/>
                          <a:ea typeface="+mn-ea"/>
                          <a:cs typeface="+mn-cs"/>
                        </a:rPr>
                        <a:t>合併各個改變。</a:t>
                      </a:r>
                      <a:endParaRPr lang="en-US" sz="1200" dirty="0"/>
                    </a:p>
                  </a:txBody>
                  <a:tcPr/>
                </a:tc>
                <a:extLst>
                  <a:ext uri="{0D108BD9-81ED-4DB2-BD59-A6C34878D82A}">
                    <a16:rowId xmlns:a16="http://schemas.microsoft.com/office/drawing/2014/main" val="3521654744"/>
                  </a:ext>
                </a:extLst>
              </a:tr>
              <a:tr h="370840">
                <a:tc>
                  <a:txBody>
                    <a:bodyPr/>
                    <a:lstStyle/>
                    <a:p>
                      <a:r>
                        <a:rPr lang="zh-TW" altLang="en-US" sz="1400" b="1" i="0" kern="1200" dirty="0">
                          <a:solidFill>
                            <a:schemeClr val="dk1"/>
                          </a:solidFill>
                          <a:effectLst/>
                          <a:latin typeface="+mn-lt"/>
                          <a:ea typeface="+mn-ea"/>
                          <a:cs typeface="+mn-cs"/>
                        </a:rPr>
                        <a:t>版次（</a:t>
                      </a:r>
                      <a:r>
                        <a:rPr lang="en-US" sz="1400" b="1" i="0" kern="1200" dirty="0">
                          <a:solidFill>
                            <a:schemeClr val="dk1"/>
                          </a:solidFill>
                          <a:effectLst/>
                          <a:latin typeface="+mn-lt"/>
                          <a:ea typeface="+mn-ea"/>
                          <a:cs typeface="+mn-cs"/>
                        </a:rPr>
                        <a:t>Revision）</a:t>
                      </a:r>
                      <a:endParaRPr lang="en-US" sz="1400" dirty="0"/>
                    </a:p>
                  </a:txBody>
                  <a:tcPr/>
                </a:tc>
                <a:tc>
                  <a:txBody>
                    <a:bodyPr/>
                    <a:lstStyle/>
                    <a:p>
                      <a:r>
                        <a:rPr lang="zh-TW" altLang="en-US" sz="1200" b="0" i="0" kern="1200" dirty="0">
                          <a:solidFill>
                            <a:schemeClr val="dk1"/>
                          </a:solidFill>
                          <a:effectLst/>
                          <a:latin typeface="+mn-lt"/>
                          <a:ea typeface="+mn-ea"/>
                          <a:cs typeface="+mn-cs"/>
                        </a:rPr>
                        <a:t>一個</a:t>
                      </a:r>
                      <a:r>
                        <a:rPr lang="en-US" sz="1200" b="1" i="0" kern="1200" dirty="0">
                          <a:solidFill>
                            <a:schemeClr val="dk1"/>
                          </a:solidFill>
                          <a:effectLst/>
                          <a:latin typeface="+mn-lt"/>
                          <a:ea typeface="+mn-ea"/>
                          <a:cs typeface="+mn-cs"/>
                        </a:rPr>
                        <a:t>revision</a:t>
                      </a:r>
                      <a:r>
                        <a:rPr lang="zh-TW" altLang="en-US" sz="1200" b="0" i="0" kern="1200" dirty="0">
                          <a:solidFill>
                            <a:schemeClr val="dk1"/>
                          </a:solidFill>
                          <a:effectLst/>
                          <a:latin typeface="+mn-lt"/>
                          <a:ea typeface="+mn-ea"/>
                          <a:cs typeface="+mn-cs"/>
                        </a:rPr>
                        <a:t>或</a:t>
                      </a:r>
                      <a:r>
                        <a:rPr lang="en-US" sz="1200" b="1" i="0" kern="1200" dirty="0">
                          <a:solidFill>
                            <a:schemeClr val="dk1"/>
                          </a:solidFill>
                          <a:effectLst/>
                          <a:latin typeface="+mn-lt"/>
                          <a:ea typeface="+mn-ea"/>
                          <a:cs typeface="+mn-cs"/>
                        </a:rPr>
                        <a:t>version</a:t>
                      </a:r>
                      <a:r>
                        <a:rPr lang="zh-TW" altLang="en-US" sz="1200" b="0" i="0" kern="1200" dirty="0">
                          <a:solidFill>
                            <a:schemeClr val="dk1"/>
                          </a:solidFill>
                          <a:effectLst/>
                          <a:latin typeface="+mn-lt"/>
                          <a:ea typeface="+mn-ea"/>
                          <a:cs typeface="+mn-cs"/>
                        </a:rPr>
                        <a:t>指的是一系列版本變遷的其中之一。</a:t>
                      </a:r>
                      <a:endParaRPr lang="en-US" sz="1200" dirty="0"/>
                    </a:p>
                  </a:txBody>
                  <a:tcPr/>
                </a:tc>
                <a:extLst>
                  <a:ext uri="{0D108BD9-81ED-4DB2-BD59-A6C34878D82A}">
                    <a16:rowId xmlns:a16="http://schemas.microsoft.com/office/drawing/2014/main" val="1957672368"/>
                  </a:ext>
                </a:extLst>
              </a:tr>
              <a:tr h="370840">
                <a:tc>
                  <a:txBody>
                    <a:bodyPr/>
                    <a:lstStyle/>
                    <a:p>
                      <a:pPr marL="0" algn="l" defTabSz="914400" rtl="0" eaLnBrk="1" latinLnBrk="0" hangingPunct="1"/>
                      <a:r>
                        <a:rPr lang="zh-TW" altLang="en-US" sz="1400" b="1" i="0" kern="1200" dirty="0">
                          <a:solidFill>
                            <a:schemeClr val="dk1"/>
                          </a:solidFill>
                          <a:effectLst/>
                          <a:latin typeface="+mn-lt"/>
                          <a:ea typeface="+mn-ea"/>
                          <a:cs typeface="+mn-cs"/>
                        </a:rPr>
                        <a:t>匯入（</a:t>
                      </a:r>
                      <a:r>
                        <a:rPr lang="en-US" sz="1400" b="1" i="0" kern="1200" dirty="0">
                          <a:solidFill>
                            <a:schemeClr val="dk1"/>
                          </a:solidFill>
                          <a:effectLst/>
                          <a:latin typeface="+mn-lt"/>
                          <a:ea typeface="+mn-ea"/>
                          <a:cs typeface="+mn-cs"/>
                        </a:rPr>
                        <a:t>Import）</a:t>
                      </a:r>
                    </a:p>
                  </a:txBody>
                  <a:tcPr/>
                </a:tc>
                <a:tc>
                  <a:txBody>
                    <a:bodyPr/>
                    <a:lstStyle/>
                    <a:p>
                      <a:r>
                        <a:rPr lang="zh-TW" altLang="en-US" sz="1400" dirty="0"/>
                        <a:t>用於將無版本的原始檔案全部匯入 </a:t>
                      </a:r>
                      <a:endParaRPr lang="en-US" sz="1400" dirty="0"/>
                    </a:p>
                  </a:txBody>
                  <a:tcPr/>
                </a:tc>
                <a:extLst>
                  <a:ext uri="{0D108BD9-81ED-4DB2-BD59-A6C34878D82A}">
                    <a16:rowId xmlns:a16="http://schemas.microsoft.com/office/drawing/2014/main" val="1076226295"/>
                  </a:ext>
                </a:extLst>
              </a:tr>
              <a:tr h="370840">
                <a:tc>
                  <a:txBody>
                    <a:bodyPr/>
                    <a:lstStyle/>
                    <a:p>
                      <a:pPr marL="0" algn="l" defTabSz="914400" rtl="0" eaLnBrk="1" latinLnBrk="0" hangingPunct="1"/>
                      <a:r>
                        <a:rPr lang="zh-TW" altLang="en-US" sz="1400" b="1" i="0" kern="1200" dirty="0">
                          <a:solidFill>
                            <a:schemeClr val="dk1"/>
                          </a:solidFill>
                          <a:effectLst/>
                          <a:latin typeface="+mn-lt"/>
                          <a:ea typeface="+mn-ea"/>
                          <a:cs typeface="+mn-cs"/>
                        </a:rPr>
                        <a:t>匯出（</a:t>
                      </a:r>
                      <a:r>
                        <a:rPr lang="en-US" sz="1400" b="1" i="0" kern="1200" dirty="0">
                          <a:solidFill>
                            <a:schemeClr val="dk1"/>
                          </a:solidFill>
                          <a:effectLst/>
                          <a:latin typeface="+mn-lt"/>
                          <a:ea typeface="+mn-ea"/>
                          <a:cs typeface="+mn-cs"/>
                        </a:rPr>
                        <a:t>Export）</a:t>
                      </a:r>
                    </a:p>
                  </a:txBody>
                  <a:tcPr/>
                </a:tc>
                <a:tc>
                  <a:txBody>
                    <a:bodyPr/>
                    <a:lstStyle/>
                    <a:p>
                      <a:r>
                        <a:rPr lang="zh-TW" altLang="en-US" sz="1400" dirty="0"/>
                        <a:t>用於將無版本資訊的原始檔案全部匯出 </a:t>
                      </a:r>
                      <a:r>
                        <a:rPr lang="en-US" altLang="zh-TW" sz="1400" dirty="0"/>
                        <a:t>(checkout </a:t>
                      </a:r>
                      <a:r>
                        <a:rPr lang="zh-TW" altLang="en-US" sz="1400" dirty="0"/>
                        <a:t>後的檔案是有版本資訊</a:t>
                      </a:r>
                      <a:r>
                        <a:rPr lang="en-US" altLang="zh-TW" sz="1400" dirty="0"/>
                        <a:t>)</a:t>
                      </a:r>
                      <a:endParaRPr lang="en-US" sz="1400" dirty="0"/>
                    </a:p>
                  </a:txBody>
                  <a:tcPr/>
                </a:tc>
                <a:extLst>
                  <a:ext uri="{0D108BD9-81ED-4DB2-BD59-A6C34878D82A}">
                    <a16:rowId xmlns:a16="http://schemas.microsoft.com/office/drawing/2014/main" val="1654894077"/>
                  </a:ext>
                </a:extLst>
              </a:tr>
              <a:tr h="370840">
                <a:tc>
                  <a:txBody>
                    <a:bodyPr/>
                    <a:lstStyle/>
                    <a:p>
                      <a:pPr marL="0" algn="l" defTabSz="914400" rtl="0" eaLnBrk="1" latinLnBrk="0" hangingPunct="1"/>
                      <a:r>
                        <a:rPr lang="zh-TW" altLang="en-US" sz="1400" b="1" i="0" kern="1200" dirty="0">
                          <a:solidFill>
                            <a:schemeClr val="dk1"/>
                          </a:solidFill>
                          <a:effectLst/>
                          <a:latin typeface="+mn-lt"/>
                          <a:ea typeface="+mn-ea"/>
                          <a:cs typeface="+mn-cs"/>
                        </a:rPr>
                        <a:t>衝突（</a:t>
                      </a:r>
                      <a:r>
                        <a:rPr lang="en-US" sz="1400" b="1" i="0" kern="1200" dirty="0">
                          <a:solidFill>
                            <a:schemeClr val="dk1"/>
                          </a:solidFill>
                          <a:effectLst/>
                          <a:latin typeface="+mn-lt"/>
                          <a:ea typeface="+mn-ea"/>
                          <a:cs typeface="+mn-cs"/>
                        </a:rPr>
                        <a:t>Conflict）</a:t>
                      </a:r>
                    </a:p>
                  </a:txBody>
                  <a:tcPr/>
                </a:tc>
                <a:tc>
                  <a:txBody>
                    <a:bodyPr/>
                    <a:lstStyle/>
                    <a:p>
                      <a:pPr marL="0" algn="l" defTabSz="914400" rtl="0" eaLnBrk="1" latinLnBrk="0" hangingPunct="1"/>
                      <a:r>
                        <a:rPr lang="zh-TW" altLang="en-US" sz="1200" b="0" i="0" kern="1200" dirty="0">
                          <a:solidFill>
                            <a:schemeClr val="dk1"/>
                          </a:solidFill>
                          <a:effectLst/>
                          <a:latin typeface="+mn-lt"/>
                          <a:ea typeface="+mn-ea"/>
                          <a:cs typeface="+mn-cs"/>
                        </a:rPr>
                        <a:t>當兩方更動同一份檔案會發生衝突。</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117109108"/>
                  </a:ext>
                </a:extLst>
              </a:tr>
            </a:tbl>
          </a:graphicData>
        </a:graphic>
      </p:graphicFrame>
    </p:spTree>
    <p:extLst>
      <p:ext uri="{BB962C8B-B14F-4D97-AF65-F5344CB8AC3E}">
        <p14:creationId xmlns:p14="http://schemas.microsoft.com/office/powerpoint/2010/main" val="54236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903E28-6336-FDD9-9468-DF3932B686B8}"/>
              </a:ext>
            </a:extLst>
          </p:cNvPr>
          <p:cNvSpPr>
            <a:spLocks noGrp="1"/>
          </p:cNvSpPr>
          <p:nvPr>
            <p:ph type="title"/>
          </p:nvPr>
        </p:nvSpPr>
        <p:spPr/>
        <p:txBody>
          <a:bodyPr/>
          <a:lstStyle/>
          <a:p>
            <a:r>
              <a:rPr lang="zh-TW" altLang="en-US" dirty="0"/>
              <a:t>常用</a:t>
            </a:r>
            <a:r>
              <a:rPr lang="en-US" altLang="zh-TW" dirty="0"/>
              <a:t>Git </a:t>
            </a:r>
            <a:r>
              <a:rPr lang="zh-TW" altLang="en-US" dirty="0"/>
              <a:t>指令</a:t>
            </a:r>
            <a:endParaRPr lang="en-US" dirty="0"/>
          </a:p>
        </p:txBody>
      </p:sp>
      <p:sp>
        <p:nvSpPr>
          <p:cNvPr id="3" name="內容版面配置區 2">
            <a:extLst>
              <a:ext uri="{FF2B5EF4-FFF2-40B4-BE49-F238E27FC236}">
                <a16:creationId xmlns:a16="http://schemas.microsoft.com/office/drawing/2014/main" id="{C55926E4-E3A0-E799-10AD-138EC4308393}"/>
              </a:ext>
            </a:extLst>
          </p:cNvPr>
          <p:cNvSpPr>
            <a:spLocks noGrp="1"/>
          </p:cNvSpPr>
          <p:nvPr>
            <p:ph idx="1"/>
          </p:nvPr>
        </p:nvSpPr>
        <p:spPr>
          <a:xfrm>
            <a:off x="838200" y="1577130"/>
            <a:ext cx="10287000" cy="4806892"/>
          </a:xfrm>
        </p:spPr>
        <p:txBody>
          <a:bodyPr/>
          <a:lstStyle/>
          <a:p>
            <a:r>
              <a:rPr lang="en-US" altLang="zh-TW" dirty="0"/>
              <a:t>Git </a:t>
            </a:r>
            <a:r>
              <a:rPr lang="en-US" altLang="zh-TW" dirty="0" err="1"/>
              <a:t>init</a:t>
            </a:r>
            <a:r>
              <a:rPr lang="zh-TW" altLang="en-US" dirty="0"/>
              <a:t> </a:t>
            </a:r>
            <a:r>
              <a:rPr lang="en-US" altLang="zh-TW" dirty="0"/>
              <a:t>:</a:t>
            </a:r>
            <a:r>
              <a:rPr lang="zh-TW" altLang="en-US" dirty="0"/>
              <a:t> 初始化</a:t>
            </a:r>
            <a:r>
              <a:rPr lang="en-US" altLang="zh-TW" dirty="0"/>
              <a:t>repository</a:t>
            </a:r>
          </a:p>
          <a:p>
            <a:r>
              <a:rPr lang="en-US" dirty="0"/>
              <a:t>Git status</a:t>
            </a:r>
            <a:r>
              <a:rPr lang="zh-TW" altLang="en-US" dirty="0"/>
              <a:t> </a:t>
            </a:r>
            <a:r>
              <a:rPr lang="en-US" altLang="zh-TW" dirty="0"/>
              <a:t>:</a:t>
            </a:r>
            <a:r>
              <a:rPr lang="zh-TW" altLang="en-US" dirty="0"/>
              <a:t> 顯示</a:t>
            </a:r>
            <a:r>
              <a:rPr lang="en-US" altLang="zh-TW" dirty="0"/>
              <a:t>modify or untracked files</a:t>
            </a:r>
            <a:endParaRPr lang="en-US" dirty="0"/>
          </a:p>
          <a:p>
            <a:r>
              <a:rPr lang="en-US" dirty="0"/>
              <a:t>Git add .  : </a:t>
            </a:r>
            <a:r>
              <a:rPr lang="zh-TW" altLang="en-US" dirty="0"/>
              <a:t>將目前所在的資料夾全部加入</a:t>
            </a:r>
            <a:endParaRPr lang="en-US" dirty="0"/>
          </a:p>
          <a:p>
            <a:r>
              <a:rPr lang="en-US" dirty="0"/>
              <a:t>Git add </a:t>
            </a:r>
            <a:r>
              <a:rPr lang="en-US" dirty="0" err="1"/>
              <a:t>xx.xxx</a:t>
            </a:r>
            <a:r>
              <a:rPr lang="en-US" dirty="0"/>
              <a:t> : </a:t>
            </a:r>
            <a:r>
              <a:rPr lang="zh-TW" altLang="en-US" dirty="0"/>
              <a:t>單獨加入檔案到</a:t>
            </a:r>
            <a:r>
              <a:rPr lang="en-US" altLang="zh-TW" dirty="0"/>
              <a:t>Git</a:t>
            </a:r>
          </a:p>
          <a:p>
            <a:r>
              <a:rPr lang="en-US" dirty="0"/>
              <a:t>Git commit : </a:t>
            </a:r>
            <a:r>
              <a:rPr lang="zh-TW" altLang="en-US" dirty="0"/>
              <a:t>將更改的檔案放入</a:t>
            </a:r>
            <a:r>
              <a:rPr lang="en-US" altLang="zh-TW" dirty="0"/>
              <a:t>repo</a:t>
            </a:r>
            <a:endParaRPr lang="en-US" dirty="0"/>
          </a:p>
          <a:p>
            <a:r>
              <a:rPr lang="en-US" dirty="0"/>
              <a:t>Git commit –m “log message“</a:t>
            </a:r>
          </a:p>
          <a:p>
            <a:r>
              <a:rPr lang="en-US" dirty="0"/>
              <a:t>Git log</a:t>
            </a:r>
          </a:p>
          <a:p>
            <a:endParaRPr lang="en-US" dirty="0"/>
          </a:p>
        </p:txBody>
      </p:sp>
    </p:spTree>
    <p:extLst>
      <p:ext uri="{BB962C8B-B14F-4D97-AF65-F5344CB8AC3E}">
        <p14:creationId xmlns:p14="http://schemas.microsoft.com/office/powerpoint/2010/main" val="101127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7DFBBE-C16D-C208-1AF0-07CB0E99F69B}"/>
              </a:ext>
            </a:extLst>
          </p:cNvPr>
          <p:cNvSpPr>
            <a:spLocks noGrp="1"/>
          </p:cNvSpPr>
          <p:nvPr>
            <p:ph type="title"/>
          </p:nvPr>
        </p:nvSpPr>
        <p:spPr/>
        <p:txBody>
          <a:bodyPr/>
          <a:lstStyle/>
          <a:p>
            <a:r>
              <a:rPr lang="en-US" altLang="zh-TW" dirty="0" err="1"/>
              <a:t>Github</a:t>
            </a:r>
            <a:r>
              <a:rPr lang="en-US" altLang="zh-TW" dirty="0"/>
              <a:t> </a:t>
            </a:r>
            <a:r>
              <a:rPr lang="zh-TW" altLang="en-US" dirty="0"/>
              <a:t>使用</a:t>
            </a:r>
            <a:endParaRPr lang="en-US" dirty="0"/>
          </a:p>
        </p:txBody>
      </p:sp>
      <p:sp>
        <p:nvSpPr>
          <p:cNvPr id="3" name="內容版面配置區 2">
            <a:extLst>
              <a:ext uri="{FF2B5EF4-FFF2-40B4-BE49-F238E27FC236}">
                <a16:creationId xmlns:a16="http://schemas.microsoft.com/office/drawing/2014/main" id="{546F7C0C-AA10-B80D-B370-39D5071B4768}"/>
              </a:ext>
            </a:extLst>
          </p:cNvPr>
          <p:cNvSpPr>
            <a:spLocks noGrp="1"/>
          </p:cNvSpPr>
          <p:nvPr>
            <p:ph idx="1"/>
          </p:nvPr>
        </p:nvSpPr>
        <p:spPr/>
        <p:txBody>
          <a:bodyPr/>
          <a:lstStyle/>
          <a:p>
            <a:r>
              <a:rPr lang="en-US">
                <a:hlinkClick r:id="rId2"/>
              </a:rPr>
              <a:t>Download GitHub Desktop | GitHub Desktop</a:t>
            </a:r>
            <a:endParaRPr lang="en-US"/>
          </a:p>
          <a:p>
            <a:endParaRPr lang="en-US" altLang="zh-TW"/>
          </a:p>
          <a:p>
            <a:r>
              <a:rPr lang="zh-TW" altLang="en-US" dirty="0"/>
              <a:t>先建立帳號</a:t>
            </a:r>
            <a:endParaRPr lang="en-US" altLang="zh-TW" dirty="0"/>
          </a:p>
          <a:p>
            <a:r>
              <a:rPr lang="zh-TW" altLang="en-US" dirty="0"/>
              <a:t>按右上角的 </a:t>
            </a:r>
            <a:r>
              <a:rPr lang="en-US" altLang="zh-TW" dirty="0"/>
              <a:t>+</a:t>
            </a:r>
            <a:r>
              <a:rPr lang="zh-TW" altLang="en-US" dirty="0"/>
              <a:t> 開始建立遠端的</a:t>
            </a:r>
            <a:r>
              <a:rPr lang="en-US" altLang="zh-TW" dirty="0"/>
              <a:t>repo (</a:t>
            </a:r>
            <a:r>
              <a:rPr lang="zh-TW" altLang="en-US" dirty="0"/>
              <a:t>設定</a:t>
            </a:r>
            <a:r>
              <a:rPr lang="en-US" altLang="zh-TW" dirty="0"/>
              <a:t>public or private)</a:t>
            </a:r>
          </a:p>
          <a:p>
            <a:endParaRPr lang="en-US" altLang="zh-TW" dirty="0"/>
          </a:p>
          <a:p>
            <a:endParaRPr lang="en-US" dirty="0"/>
          </a:p>
        </p:txBody>
      </p:sp>
    </p:spTree>
    <p:extLst>
      <p:ext uri="{BB962C8B-B14F-4D97-AF65-F5344CB8AC3E}">
        <p14:creationId xmlns:p14="http://schemas.microsoft.com/office/powerpoint/2010/main" val="66768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150</TotalTime>
  <Words>445</Words>
  <Application>Microsoft Office PowerPoint</Application>
  <PresentationFormat>寬螢幕</PresentationFormat>
  <Paragraphs>52</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Arial</vt:lpstr>
      <vt:lpstr>Calibri</vt:lpstr>
      <vt:lpstr>Calibri Light</vt:lpstr>
      <vt:lpstr>Office 佈景主題</vt:lpstr>
      <vt:lpstr>Title Lorem Ipsum</vt:lpstr>
      <vt:lpstr>Download</vt:lpstr>
      <vt:lpstr>常用的術語</vt:lpstr>
      <vt:lpstr>常用Git 指令</vt:lpstr>
      <vt:lpstr>Github 使用</vt:lpstr>
      <vt:lpstr>Title Lorem Ipsum Dolor Sit Amet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順義 董</dc:creator>
  <cp:lastModifiedBy>順義 董</cp:lastModifiedBy>
  <cp:revision>12</cp:revision>
  <dcterms:created xsi:type="dcterms:W3CDTF">2024-08-16T08:26:56Z</dcterms:created>
  <dcterms:modified xsi:type="dcterms:W3CDTF">2024-08-16T10:57:00Z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