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9"/>
  </p:notesMasterIdLst>
  <p:sldIdLst>
    <p:sldId id="283" r:id="rId3"/>
    <p:sldId id="312" r:id="rId4"/>
    <p:sldId id="311" r:id="rId5"/>
    <p:sldId id="313" r:id="rId6"/>
    <p:sldId id="315" r:id="rId7"/>
    <p:sldId id="316" r:id="rId8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754">
          <p15:clr>
            <a:srgbClr val="A4A3A4"/>
          </p15:clr>
        </p15:guide>
        <p15:guide id="4" orient="horz" pos="940">
          <p15:clr>
            <a:srgbClr val="A4A3A4"/>
          </p15:clr>
        </p15:guide>
        <p15:guide id="5" pos="2880">
          <p15:clr>
            <a:srgbClr val="A4A3A4"/>
          </p15:clr>
        </p15:guide>
        <p15:guide id="6" pos="612">
          <p15:clr>
            <a:srgbClr val="A4A3A4"/>
          </p15:clr>
        </p15:guide>
        <p15:guide id="7" pos="839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68150" autoAdjust="0"/>
  </p:normalViewPr>
  <p:slideViewPr>
    <p:cSldViewPr>
      <p:cViewPr>
        <p:scale>
          <a:sx n="150" d="100"/>
          <a:sy n="150" d="100"/>
        </p:scale>
        <p:origin x="-528" y="72"/>
      </p:cViewPr>
      <p:guideLst>
        <p:guide orient="horz" pos="713"/>
        <p:guide orient="horz" pos="1620"/>
        <p:guide orient="horz" pos="2754"/>
        <p:guide orient="horz" pos="940"/>
        <p:guide pos="2880"/>
        <p:guide pos="612"/>
        <p:guide pos="8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2020/7/11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99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各位慕课网的小伙伴们，大家好，我是你们的导师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汪汪对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，很高兴大家来学习这门课程，下面进入正题：给大家带来一门</a:t>
            </a:r>
            <a:r>
              <a:rPr lang="zh-CN" altLang="en-US" baseline="0" dirty="0" smtClean="0"/>
              <a:t> </a:t>
            </a:r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Activiti7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与</a:t>
            </a:r>
            <a:r>
              <a:rPr lang="en-US" altLang="zh-CN" sz="1200" b="1" i="0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SpringBoot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整合从</a:t>
            </a:r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开始工作流系统实战</a:t>
            </a:r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本</a:t>
            </a:r>
            <a:r>
              <a:rPr lang="zh-CN" altLang="en-US" dirty="0" smtClean="0"/>
              <a:t>课程将带领大家从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开始由浅入深</a:t>
            </a:r>
            <a:r>
              <a:rPr lang="en-US" altLang="zh-CN" dirty="0" smtClean="0"/>
              <a:t>Actcitivi7</a:t>
            </a:r>
            <a:r>
              <a:rPr lang="zh-CN" altLang="en-US" dirty="0" smtClean="0"/>
              <a:t>工作流的使用，并开发属于自己的工作流引擎，掌握工作流原理，做到全面掌握，能够举一反三，应对工作中繁复的业务变化</a:t>
            </a:r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下来我介绍课程内容。</a:t>
            </a:r>
            <a:endParaRPr lang="en-US" altLang="zh-CN" dirty="0" smtClean="0"/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Activiti7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与业务模型标准</a:t>
            </a:r>
            <a:r>
              <a:rPr lang="zh-CN" alt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，讲介绍工作流的发展史，为什么要使用</a:t>
            </a:r>
            <a:r>
              <a:rPr lang="en-US" altLang="zh-CN" sz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Activiti</a:t>
            </a:r>
            <a:r>
              <a:rPr lang="zh-CN" alt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，以及业务模型</a:t>
            </a:r>
            <a:r>
              <a:rPr lang="en-US" altLang="zh-CN" sz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BPMN2.0</a:t>
            </a:r>
            <a:r>
              <a:rPr lang="zh-CN" alt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规范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；</a:t>
            </a:r>
            <a:endParaRPr lang="en-US" altLang="zh-CN" sz="20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pitchFamily="34" charset="0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Activiti7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与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SpringBoot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整合，直接切入主题，搭建开发环境，基于流行的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java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开发框架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springBoot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maven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mybaits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等进行讲解，做到立刻上手，学以致用。</a:t>
            </a: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Activiti7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核心</a:t>
            </a:r>
            <a:r>
              <a:rPr lang="en-US" altLang="zh-CN" sz="200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API</a:t>
            </a:r>
            <a:r>
              <a:rPr lang="zh-CN" altLang="en-US" sz="200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带领大家掌握</a:t>
            </a:r>
            <a:r>
              <a:rPr lang="en-US" altLang="zh-CN" sz="2000" baseline="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RuntimeService</a:t>
            </a:r>
            <a:r>
              <a:rPr lang="zh-CN" altLang="en-US" sz="200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、</a:t>
            </a:r>
            <a:r>
              <a:rPr lang="en-US" altLang="zh-CN" sz="2000" baseline="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TaskService</a:t>
            </a:r>
            <a:r>
              <a:rPr lang="zh-CN" altLang="en-US" sz="200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、</a:t>
            </a:r>
            <a:r>
              <a:rPr lang="en-US" altLang="zh-CN" sz="2000" baseline="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HistoryService</a:t>
            </a:r>
            <a:r>
              <a:rPr lang="zh-CN" altLang="en-US" sz="200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rPr>
              <a:t>等核心接口，以及流程条件表达式，流程网关等内容，并编写对应的代码，以及对应数据库结构讲解，逐步构建数据字典。</a:t>
            </a:r>
            <a:endParaRPr lang="en-US" altLang="zh-CN" sz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Activiti7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SpringSecurity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安全框架整合</a:t>
            </a:r>
            <a:r>
              <a:rPr lang="zh-CN" alt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，由于</a:t>
            </a:r>
            <a:r>
              <a:rPr lang="en-US" altLang="zh-CN" sz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r>
            <a:r>
              <a:rPr lang="zh-CN" alt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要支持云原生，放弃了之前的用户体系，表单体系，增加了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SpringSecurity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安全架构，网上大多数文章里是告诉大家如何排除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SpringSecurity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，而我们的教程，是要教会大家如何使用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SpringSecurity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并与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Activiti7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整合，敢于迎接新事物。</a:t>
            </a:r>
            <a:endParaRPr lang="en-US" altLang="zh-CN" sz="20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可视化流程在线绘制工具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BPMNJS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，做到在线编辑业务流程，在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activiti6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以前是使用旧版的编辑工具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activiti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-explorer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，而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7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全面放弃了以前的流程编辑工具，转而使用更加现代化的，更加美观的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bpmnjs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，本章会讲解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bpmnjs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如何与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Activiti7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整合</a:t>
            </a:r>
            <a:r>
              <a:rPr lang="zh-CN" altLang="en-US" sz="2000" u="none" strike="noStrike" kern="12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，如何实现在线打开与保存</a:t>
            </a:r>
            <a:r>
              <a:rPr lang="en-US" altLang="zh-CN" sz="2000" u="none" strike="noStrike" kern="12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BPMN</a:t>
            </a:r>
            <a:r>
              <a:rPr lang="zh-CN" altLang="en-US" sz="2000" u="none" strike="noStrike" kern="12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等功能</a:t>
            </a:r>
            <a:endParaRPr lang="en-US" altLang="zh-CN" sz="2000" u="none" strike="noStrike" kern="1200" cap="none" spc="0" baseline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u="none" strike="noStrike" kern="1200" cap="none" spc="0" baseline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打造专属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Activiti7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工作流引擎，我们的课程不是是教大家概念，而是基于实际工作，教会大家从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0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开始构建一套完整的工作流，实现工作流的部署、实例的创建、任务的流转、表单的流转，以及工作中复杂流程业务、表单业务的实现方案与经验，带领大家进入工作流的世界。</a:t>
            </a:r>
            <a:endParaRPr lang="en-US" altLang="zh-CN" sz="20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我们的课程的点是什么呢？</a:t>
            </a:r>
            <a:r>
              <a:rPr lang="en-US" altLang="zh-CN" dirty="0" smtClean="0"/>
              <a:t>1</a:t>
            </a:r>
            <a:r>
              <a:rPr lang="zh-CN" altLang="en-US" sz="1200" b="1" u="none" strike="noStrike" kern="1200" cap="none" spc="0" baseline="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从</a:t>
            </a:r>
            <a:r>
              <a:rPr lang="en-US" altLang="zh-CN" sz="1200" b="1" u="none" strike="noStrike" kern="1200" cap="none" spc="0" baseline="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0</a:t>
            </a:r>
            <a:r>
              <a:rPr lang="zh-CN" altLang="en-US" sz="1200" b="1" u="none" strike="noStrike" kern="1200" cap="none" spc="0" baseline="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开始由浅入深</a:t>
            </a:r>
            <a:r>
              <a:rPr lang="zh-CN" altLang="en-US" sz="1200" b="0" u="none" strike="noStrike" kern="1200" cap="none" spc="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，尽量不讲玄幻的东西，不讲过多额外与课程无关的东西，不做过多的代码嵌套，先把基础打好，学会了基础才能更好的提高。</a:t>
            </a:r>
            <a:endParaRPr lang="en-US" altLang="zh-CN" sz="1200" b="0" u="none" strike="noStrike" kern="1200" cap="none" spc="0" baseline="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u="none" strike="noStrike" kern="1200" cap="none" spc="0" baseline="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Activiti7</a:t>
            </a:r>
            <a:r>
              <a:rPr lang="zh-CN" altLang="en-US" sz="1200" b="1" u="none" strike="noStrike" kern="1200" cap="none" spc="0" baseline="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最新版以及配套机制，</a:t>
            </a:r>
            <a:r>
              <a:rPr lang="zh-CN" altLang="en-US" sz="1200" b="0" u="none" strike="noStrike" kern="1200" cap="none" spc="0" baseline="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由于</a:t>
            </a:r>
            <a:r>
              <a:rPr lang="en-US" altLang="zh-CN" sz="1200" b="0" u="none" strike="noStrike" kern="1200" cap="none" spc="0" baseline="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Activiti7</a:t>
            </a:r>
            <a:r>
              <a:rPr lang="zh-CN" altLang="en-US" sz="1200" b="0" u="none" strike="noStrike" kern="1200" cap="none" spc="0" baseline="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项目的负责人</a:t>
            </a:r>
            <a:r>
              <a:rPr lang="en-US" altLang="zh-CN" sz="1200" b="0" u="none" strike="noStrike" kern="1200" cap="none" spc="0" baseline="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tom</a:t>
            </a:r>
            <a:r>
              <a:rPr lang="zh-CN" altLang="en-US" sz="1200" b="0" u="none" strike="noStrike" kern="1200" cap="none" spc="0" baseline="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哥在</a:t>
            </a:r>
            <a:r>
              <a:rPr lang="en-US" altLang="zh-CN" sz="1200" b="0" u="none" strike="noStrike" kern="1200" cap="none" spc="0" baseline="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7</a:t>
            </a:r>
            <a:r>
              <a:rPr lang="zh-CN" altLang="en-US" sz="1200" b="0" u="none" strike="noStrike" kern="1200" cap="none" spc="0" baseline="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这个版本换人了，所以</a:t>
            </a:r>
            <a:r>
              <a:rPr lang="en-US" altLang="zh-CN" sz="1200" b="0" u="none" strike="noStrike" kern="1200" cap="none" spc="0" baseline="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7</a:t>
            </a:r>
            <a:r>
              <a:rPr lang="zh-CN" altLang="en-US" sz="1200" b="0" u="none" strike="noStrike" kern="1200" cap="none" spc="0" baseline="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的版本相对之前变化很大，更新了</a:t>
            </a:r>
            <a:r>
              <a:rPr lang="en-US" altLang="zh-CN" sz="1200" b="0" u="none" strike="noStrike" kern="1200" cap="none" spc="0" baseline="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API</a:t>
            </a:r>
            <a:r>
              <a:rPr lang="zh-CN" altLang="en-US" sz="1200" b="0" u="none" strike="noStrike" kern="1200" cap="none" spc="0" baseline="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，进入了新的安全机制，更换了在线绘制</a:t>
            </a:r>
            <a:r>
              <a:rPr lang="en-US" altLang="zh-CN" sz="1200" b="0" u="none" strike="noStrike" kern="1200" cap="none" spc="0" baseline="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BPMN</a:t>
            </a:r>
            <a:r>
              <a:rPr lang="zh-CN" altLang="en-US" sz="1200" b="0" u="none" strike="noStrike" kern="1200" cap="none" spc="0" baseline="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工具，提供了云方案，本课程使用最新版内容进行讲解</a:t>
            </a:r>
            <a:endParaRPr lang="en-US" altLang="zh-CN" sz="1200" b="0" u="none" strike="noStrike" kern="1200" cap="none" spc="0" baseline="0" dirty="0" smtClean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u="none" strike="noStrike" kern="1200" cap="none" spc="0" baseline="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安全框架在线绘制流程，</a:t>
            </a:r>
            <a:r>
              <a:rPr lang="zh-CN" altLang="en-US" sz="1200" b="0" u="none" strike="noStrike" kern="1200" cap="none" spc="0" baseline="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这门课程据会全面讲解</a:t>
            </a:r>
            <a:r>
              <a:rPr lang="en-US" altLang="zh-CN" sz="1200" b="0" u="none" strike="noStrike" kern="1200" cap="none" spc="0" baseline="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Activiti</a:t>
            </a:r>
            <a:r>
              <a:rPr lang="zh-CN" altLang="en-US" sz="1200" b="0" u="none" strike="noStrike" kern="1200" cap="none" spc="0" baseline="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与</a:t>
            </a:r>
            <a:r>
              <a:rPr lang="en-US" altLang="zh-CN" sz="1200" b="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SpringSecurity</a:t>
            </a:r>
            <a:r>
              <a:rPr lang="zh-CN" altLang="en-US" sz="1200" b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安全框架整合的教程，而不是简单的只是把官网</a:t>
            </a:r>
            <a:r>
              <a:rPr lang="en-US" altLang="zh-CN" sz="1200" b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demo</a:t>
            </a:r>
            <a:r>
              <a:rPr lang="zh-CN" altLang="en-US" sz="1200" b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列出来。课程会讲如何从数据库读取用户，如何设置访问权限，如何获取用户信息和附件信息。</a:t>
            </a:r>
            <a:r>
              <a:rPr lang="zh-CN" altLang="en-US" sz="1200" b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本课程也是全网首个在视频里讲解</a:t>
            </a:r>
            <a:r>
              <a:rPr lang="en-US" altLang="zh-CN" sz="1200" b="0" u="none" strike="noStrike" kern="1200" cap="none" spc="0" baseline="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Activiti</a:t>
            </a:r>
            <a:r>
              <a:rPr lang="zh-CN" altLang="en-US" sz="1200" b="0" u="none" strike="noStrike" kern="1200" cap="none" spc="0" baseline="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与</a:t>
            </a:r>
            <a:r>
              <a:rPr lang="en-US" altLang="zh-CN" sz="1200" b="0" u="none" strike="noStrike" kern="1200" cap="none" spc="0" baseline="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BPMNJS</a:t>
            </a:r>
            <a:r>
              <a:rPr lang="zh-CN" altLang="en-US" sz="1200" b="0" u="none" strike="noStrike" kern="1200" cap="none" spc="0" baseline="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整合的教程，而不是用老式的绘制流程工具</a:t>
            </a:r>
            <a:endParaRPr lang="en-US" altLang="zh-CN" sz="1200" b="0" u="none" strike="noStrike" kern="1200" cap="none" spc="0" baseline="0" dirty="0" smtClean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u="none" strike="noStrike" kern="1200" cap="none" spc="0" baseline="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实战企业级可用工作流引擎：基于前面学的知识，从</a:t>
            </a:r>
            <a:r>
              <a:rPr lang="en-US" altLang="zh-CN" sz="1200" b="0" u="none" strike="noStrike" kern="1200" cap="none" spc="0" baseline="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0</a:t>
            </a:r>
            <a:r>
              <a:rPr lang="zh-CN" altLang="en-US" sz="1200" b="0" u="none" strike="noStrike" kern="1200" cap="none" spc="0" baseline="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开始搭建一套完整的工作流引擎，能应对工作中复杂的业务逻辑变化。</a:t>
            </a:r>
            <a:endParaRPr lang="en-US" altLang="zh-CN" sz="1200" b="0" u="none" strike="noStrike" kern="1200" cap="none" spc="0" baseline="0" dirty="0" smtClean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u="none" strike="noStrike" kern="1200" cap="none" spc="0" baseline="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下来我给大家进行实际系统演示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501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看完了项目演示，再讲一下课程安排，课程包括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相信大家看到这里，已经对</a:t>
            </a:r>
            <a:r>
              <a:rPr lang="en-US" altLang="zh-CN" dirty="0" smtClean="0"/>
              <a:t>Ativiti7</a:t>
            </a:r>
            <a:r>
              <a:rPr lang="zh-CN" altLang="en-US" smtClean="0"/>
              <a:t>的学习方向有了思路，下来就开始我们的学习之旅吧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501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aiduNetdiskDownload\imooc\2_新版小慕表情\gif\1欢乐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85513"/>
            <a:ext cx="4762500" cy="476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52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BaiduNetdiskDownload\imooc\2_新版小慕表情\gif\49举着提示牌走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879" y="195486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20958210">
            <a:off x="2628840" y="1340506"/>
            <a:ext cx="2388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Activiti7</a:t>
            </a:r>
            <a:r>
              <a:rPr lang="zh-CN" altLang="en-US" sz="16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与</a:t>
            </a:r>
            <a:r>
              <a:rPr lang="en-US" altLang="zh-CN" sz="1600" b="1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SpringBoot</a:t>
            </a:r>
            <a:r>
              <a:rPr lang="zh-CN" altLang="en-US" sz="16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整合</a:t>
            </a:r>
            <a:endParaRPr lang="en-US" altLang="zh-CN" sz="1600" b="1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ctr"/>
            <a:r>
              <a:rPr lang="zh-CN" altLang="en-US" sz="16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从</a:t>
            </a:r>
            <a:r>
              <a:rPr lang="en-US" altLang="zh-CN" sz="16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0</a:t>
            </a:r>
            <a:r>
              <a:rPr lang="zh-CN" altLang="en-US" sz="16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开始工作流实战</a:t>
            </a:r>
            <a:endParaRPr lang="zh-CN" altLang="en-US" sz="16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129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443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Activiti7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与</a:t>
            </a:r>
            <a:r>
              <a:rPr lang="en-US" altLang="zh-CN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SpringBoot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整合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25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Activiti7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与业务模型标准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66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Activiti7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核心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API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0219" y="577890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课程概述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02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443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可视化流程在线绘制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BPMNJS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25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Activiti7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SpringSecurity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安全框架整合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66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打造专属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Activiti7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工作流引擎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0219" y="577890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课程概述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16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圆角矩形"/>
          <p:cNvSpPr>
            <a:spLocks/>
          </p:cNvSpPr>
          <p:nvPr/>
        </p:nvSpPr>
        <p:spPr>
          <a:xfrm>
            <a:off x="1043608" y="1367628"/>
            <a:ext cx="2340804" cy="647700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从</a:t>
            </a:r>
            <a:r>
              <a:rPr lang="en-US" altLang="zh-CN" sz="2000" b="1" u="none" strike="noStrike" kern="1200" cap="none" spc="0" baseline="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0</a:t>
            </a:r>
            <a:r>
              <a:rPr lang="zh-CN" altLang="en-US" sz="2000" b="1" u="none" strike="noStrike" kern="1200" cap="none" spc="0" baseline="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开始由浅入深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5" name="上箭头"/>
          <p:cNvSpPr>
            <a:spLocks/>
          </p:cNvSpPr>
          <p:nvPr/>
        </p:nvSpPr>
        <p:spPr>
          <a:xfrm rot="10800000">
            <a:off x="6624501" y="2355726"/>
            <a:ext cx="251755" cy="1254264"/>
          </a:xfrm>
          <a:prstGeom prst="upArrow">
            <a:avLst>
              <a:gd name="adj1" fmla="val 0"/>
              <a:gd name="adj2" fmla="val 191912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56" name="左箭头"/>
          <p:cNvSpPr>
            <a:spLocks/>
          </p:cNvSpPr>
          <p:nvPr/>
        </p:nvSpPr>
        <p:spPr>
          <a:xfrm>
            <a:off x="3563800" y="4106877"/>
            <a:ext cx="1873249" cy="207962"/>
          </a:xfrm>
          <a:prstGeom prst="leftArrow">
            <a:avLst>
              <a:gd name="adj1" fmla="val 0"/>
              <a:gd name="adj2" fmla="val 225191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3" name="矩形"/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0" cap="none" spc="0" baseline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课程特点</a:t>
            </a:r>
            <a:endParaRPr lang="zh-CN" altLang="en-US" sz="3000" b="1" u="none" strike="noStrike" kern="0" cap="none" spc="0" baseline="0" dirty="0">
              <a:solidFill>
                <a:srgbClr val="C9425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4" name="圆角矩形"/>
          <p:cNvSpPr>
            <a:spLocks/>
          </p:cNvSpPr>
          <p:nvPr/>
        </p:nvSpPr>
        <p:spPr>
          <a:xfrm>
            <a:off x="5796136" y="1269329"/>
            <a:ext cx="2340804" cy="647700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u="none" strike="noStrike" kern="1200" cap="none" spc="0" baseline="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Activiti7</a:t>
            </a:r>
            <a:r>
              <a:rPr lang="zh-CN" altLang="en-US" sz="2000" b="1" u="none" strike="noStrike" kern="1200" cap="none" spc="0" baseline="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最新版</a:t>
            </a:r>
            <a:endParaRPr lang="en-US" altLang="zh-CN" sz="2000" b="1" u="none" strike="noStrike" kern="1200" cap="none" spc="0" baseline="0" dirty="0" smtClean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以及配套机制</a:t>
            </a:r>
            <a:endParaRPr lang="en-US" altLang="zh-CN" sz="2000" b="1" u="none" strike="noStrike" kern="1200" cap="none" spc="0" baseline="0" dirty="0" smtClean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左箭头"/>
          <p:cNvSpPr>
            <a:spLocks/>
          </p:cNvSpPr>
          <p:nvPr/>
        </p:nvSpPr>
        <p:spPr>
          <a:xfrm rot="10800000">
            <a:off x="3646487" y="1593179"/>
            <a:ext cx="1873249" cy="207962"/>
          </a:xfrm>
          <a:prstGeom prst="leftArrow">
            <a:avLst>
              <a:gd name="adj1" fmla="val 0"/>
              <a:gd name="adj2" fmla="val 225191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6" name="圆角矩形"/>
          <p:cNvSpPr>
            <a:spLocks/>
          </p:cNvSpPr>
          <p:nvPr/>
        </p:nvSpPr>
        <p:spPr>
          <a:xfrm>
            <a:off x="5579976" y="3958446"/>
            <a:ext cx="2340804" cy="647700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安全框架</a:t>
            </a:r>
            <a:endParaRPr lang="en-US" altLang="zh-CN" sz="2000" b="1" dirty="0" smtClean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在线绘制流程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圆角矩形"/>
          <p:cNvSpPr>
            <a:spLocks/>
          </p:cNvSpPr>
          <p:nvPr/>
        </p:nvSpPr>
        <p:spPr>
          <a:xfrm>
            <a:off x="971600" y="3887008"/>
            <a:ext cx="2340804" cy="647700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实战企业级可用</a:t>
            </a:r>
            <a:endParaRPr lang="en-US" altLang="zh-CN" sz="2000" b="1" u="none" strike="noStrike" kern="1200" cap="none" spc="0" baseline="0" dirty="0" smtClean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工作流引擎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59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14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圆角矩形"/>
          <p:cNvSpPr>
            <a:spLocks/>
          </p:cNvSpPr>
          <p:nvPr/>
        </p:nvSpPr>
        <p:spPr>
          <a:xfrm>
            <a:off x="179512" y="1412716"/>
            <a:ext cx="2304256" cy="394995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工作流与</a:t>
            </a:r>
            <a:r>
              <a:rPr lang="en-US" altLang="zh-CN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Activiti</a:t>
            </a:r>
            <a:r>
              <a:rPr lang="zh-CN" altLang="en-US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介绍</a:t>
            </a:r>
            <a:endParaRPr lang="zh-CN" altLang="en-US" sz="16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3" name="矩形"/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0" cap="none" spc="0" baseline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课程安排</a:t>
            </a:r>
            <a:endParaRPr lang="zh-CN" altLang="en-US" sz="3000" b="1" u="none" strike="noStrike" kern="0" cap="none" spc="0" baseline="0" dirty="0">
              <a:solidFill>
                <a:srgbClr val="C9425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1" name="圆角矩形"/>
          <p:cNvSpPr>
            <a:spLocks/>
          </p:cNvSpPr>
          <p:nvPr/>
        </p:nvSpPr>
        <p:spPr>
          <a:xfrm>
            <a:off x="2603759" y="1426688"/>
            <a:ext cx="1608201" cy="394995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开发环境部署</a:t>
            </a:r>
            <a:endParaRPr lang="zh-CN" altLang="en-US" sz="16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2" name="圆角矩形"/>
          <p:cNvSpPr>
            <a:spLocks/>
          </p:cNvSpPr>
          <p:nvPr/>
        </p:nvSpPr>
        <p:spPr>
          <a:xfrm>
            <a:off x="4355976" y="1434354"/>
            <a:ext cx="2880320" cy="394995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Activiti7</a:t>
            </a:r>
            <a:r>
              <a:rPr lang="zh-CN" altLang="en-US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与</a:t>
            </a:r>
            <a:r>
              <a:rPr lang="en-US" altLang="zh-CN" sz="1600" b="1" dirty="0" err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SpingBoot</a:t>
            </a:r>
            <a:r>
              <a:rPr lang="zh-CN" altLang="en-US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整合</a:t>
            </a:r>
            <a:endParaRPr lang="zh-CN" altLang="en-US" sz="16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8" name="圆角矩形"/>
          <p:cNvSpPr>
            <a:spLocks/>
          </p:cNvSpPr>
          <p:nvPr/>
        </p:nvSpPr>
        <p:spPr>
          <a:xfrm>
            <a:off x="7380312" y="1449891"/>
            <a:ext cx="1584176" cy="394995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Activiti</a:t>
            </a:r>
            <a:r>
              <a:rPr lang="zh-CN" altLang="en-US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初体验</a:t>
            </a:r>
            <a:endParaRPr lang="zh-CN" altLang="en-US" sz="16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圆角矩形"/>
          <p:cNvSpPr>
            <a:spLocks/>
          </p:cNvSpPr>
          <p:nvPr/>
        </p:nvSpPr>
        <p:spPr>
          <a:xfrm>
            <a:off x="179512" y="2239759"/>
            <a:ext cx="2304256" cy="394995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Activiti</a:t>
            </a:r>
            <a:r>
              <a:rPr lang="zh-CN" altLang="en-US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核心</a:t>
            </a:r>
            <a:r>
              <a:rPr lang="en-US" altLang="zh-CN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API</a:t>
            </a:r>
            <a:endParaRPr lang="zh-CN" altLang="en-US" sz="16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1" name="圆角矩形"/>
          <p:cNvSpPr>
            <a:spLocks/>
          </p:cNvSpPr>
          <p:nvPr/>
        </p:nvSpPr>
        <p:spPr>
          <a:xfrm>
            <a:off x="2603759" y="2253731"/>
            <a:ext cx="1752217" cy="394995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流程条件表达式</a:t>
            </a:r>
            <a:endParaRPr lang="zh-CN" altLang="en-US" sz="16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2" name="圆角矩形"/>
          <p:cNvSpPr>
            <a:spLocks/>
          </p:cNvSpPr>
          <p:nvPr/>
        </p:nvSpPr>
        <p:spPr>
          <a:xfrm>
            <a:off x="4499992" y="2259660"/>
            <a:ext cx="972108" cy="394995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zh-CN" altLang="en-US" sz="1600" b="1" u="none" strike="noStrike" kern="1200" cap="none" spc="0" baseline="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网关</a:t>
            </a:r>
            <a:endParaRPr lang="zh-CN" altLang="en-US" sz="16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3" name="圆角矩形"/>
          <p:cNvSpPr>
            <a:spLocks/>
          </p:cNvSpPr>
          <p:nvPr/>
        </p:nvSpPr>
        <p:spPr>
          <a:xfrm>
            <a:off x="5580112" y="2259660"/>
            <a:ext cx="3384376" cy="394995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常见业务流程设计与流转</a:t>
            </a:r>
            <a:endParaRPr lang="zh-CN" altLang="en-US" sz="16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圆角矩形"/>
          <p:cNvSpPr>
            <a:spLocks/>
          </p:cNvSpPr>
          <p:nvPr/>
        </p:nvSpPr>
        <p:spPr>
          <a:xfrm>
            <a:off x="179512" y="3031847"/>
            <a:ext cx="2304256" cy="394995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Activiti7</a:t>
            </a:r>
            <a:r>
              <a:rPr lang="zh-CN" altLang="en-US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新特性</a:t>
            </a:r>
            <a:endParaRPr lang="zh-CN" altLang="en-US" sz="16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5" name="圆角矩形"/>
          <p:cNvSpPr>
            <a:spLocks/>
          </p:cNvSpPr>
          <p:nvPr/>
        </p:nvSpPr>
        <p:spPr>
          <a:xfrm>
            <a:off x="2603759" y="3045819"/>
            <a:ext cx="3336393" cy="394995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en-US" altLang="zh-CN" sz="1600" b="1" dirty="0" err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SpringSecurity</a:t>
            </a:r>
            <a:r>
              <a:rPr lang="zh-CN" altLang="en-US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安全框架</a:t>
            </a:r>
            <a:endParaRPr lang="zh-CN" altLang="en-US" sz="16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6" name="圆角矩形"/>
          <p:cNvSpPr>
            <a:spLocks/>
          </p:cNvSpPr>
          <p:nvPr/>
        </p:nvSpPr>
        <p:spPr>
          <a:xfrm>
            <a:off x="6068268" y="3053485"/>
            <a:ext cx="2880320" cy="394995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BPMNJS</a:t>
            </a:r>
            <a:r>
              <a:rPr lang="zh-CN" altLang="en-US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工作流渲染工具</a:t>
            </a:r>
            <a:endParaRPr lang="zh-CN" altLang="en-US" sz="16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7" name="圆角矩形"/>
          <p:cNvSpPr>
            <a:spLocks/>
          </p:cNvSpPr>
          <p:nvPr/>
        </p:nvSpPr>
        <p:spPr>
          <a:xfrm>
            <a:off x="179512" y="3823935"/>
            <a:ext cx="4176464" cy="394995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实战从</a:t>
            </a:r>
            <a:r>
              <a:rPr lang="en-US" altLang="zh-CN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0</a:t>
            </a:r>
            <a:r>
              <a:rPr lang="zh-CN" altLang="en-US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开始</a:t>
            </a:r>
            <a:r>
              <a:rPr lang="en-US" altLang="zh-CN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Web</a:t>
            </a:r>
            <a:r>
              <a:rPr lang="zh-CN" altLang="en-US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工作流引擎</a:t>
            </a:r>
            <a:endParaRPr lang="zh-CN" altLang="en-US" sz="16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8" name="圆角矩形"/>
          <p:cNvSpPr>
            <a:spLocks/>
          </p:cNvSpPr>
          <p:nvPr/>
        </p:nvSpPr>
        <p:spPr>
          <a:xfrm>
            <a:off x="4932040" y="3832939"/>
            <a:ext cx="1008112" cy="394995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zh-CN" altLang="en-US" sz="1600" b="1" u="none" strike="noStrike" kern="1200" cap="none" spc="0" baseline="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总结</a:t>
            </a:r>
            <a:endParaRPr lang="zh-CN" altLang="en-US" sz="16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18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11" grpId="0" animBg="1"/>
      <p:bldP spid="12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2614</TotalTime>
  <Words>804</Words>
  <Application>Microsoft Office PowerPoint</Application>
  <PresentationFormat>全屏显示(16:9)</PresentationFormat>
  <Paragraphs>57</Paragraphs>
  <Slides>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Windows 用户</cp:lastModifiedBy>
  <cp:revision>244</cp:revision>
  <dcterms:created xsi:type="dcterms:W3CDTF">2016-04-25T01:54:00Z</dcterms:created>
  <dcterms:modified xsi:type="dcterms:W3CDTF">2020-07-11T00:37:13Z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