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75" r:id="rId3"/>
    <p:sldId id="256" r:id="rId4"/>
    <p:sldId id="306" r:id="rId5"/>
    <p:sldId id="305" r:id="rId6"/>
    <p:sldId id="309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77049" autoAdjust="0"/>
  </p:normalViewPr>
  <p:slideViewPr>
    <p:cSldViewPr>
      <p:cViewPr>
        <p:scale>
          <a:sx n="125" d="100"/>
          <a:sy n="125" d="100"/>
        </p:scale>
        <p:origin x="-1272" y="174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F%87%E7%A8%8B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8%AE%A1%E7%AE%97%E6%9C%B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大家</a:t>
            </a:r>
            <a:r>
              <a:rPr lang="zh-CN" altLang="en-US" dirty="0" smtClean="0"/>
              <a:t>好，我是汪舰，由我来带领大家学习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建模教程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0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工作流（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），百度上是很么说的，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指“业务</a:t>
            </a:r>
            <a:r>
              <a:rPr lang="zh-CN" altLang="en-US" dirty="0" smtClean="0">
                <a:hlinkClick r:id="rId3"/>
              </a:rPr>
              <a:t>过程</a:t>
            </a:r>
            <a:r>
              <a:rPr lang="zh-CN" altLang="en-US" dirty="0" smtClean="0"/>
              <a:t>的部分或整体在</a:t>
            </a:r>
            <a:r>
              <a:rPr lang="zh-CN" altLang="en-US" dirty="0" smtClean="0">
                <a:hlinkClick r:id="rId4"/>
              </a:rPr>
              <a:t>计算机</a:t>
            </a:r>
            <a:r>
              <a:rPr lang="zh-CN" altLang="en-US" dirty="0" smtClean="0"/>
              <a:t>应用环境下的自动化”。是对工作流程及其各操作步骤之间业务规则的抽象、概括描述。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为什么会出现工作流呢，主要解决的主要问题是：为了利用计算机在多个参与者之间按预定规则自动传递文档、信息和者任务。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说白了就是无纸化办工需要。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在传统的办工中，你去找财务报销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万块出差补助，财务一看数额较大，需要部门经理审批，这些通过人脑计算，线下就可以完成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有想法的同学可能会想，使用编程的方式，用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就可以实现以上报销流程，这是没有错的，肯定公司也是这么做的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--------------------------------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实现工作流的方案有很多，俗话说条条大路通罗马，我们要根据实际需要去选择适合项目的方案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如果项目只是简单的审批，例如新闻发布系统，编辑发布后主编审核，我们可以使用枚举和</a:t>
            </a:r>
            <a:r>
              <a:rPr lang="en-US" altLang="zh-CN" dirty="0" smtClean="0"/>
              <a:t>IF</a:t>
            </a:r>
            <a:r>
              <a:rPr lang="zh-CN" altLang="en-US" dirty="0" smtClean="0"/>
              <a:t>判断来时间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如果项目流程复杂一些，我们也可以自己去见关系表，流程定义表、流程实例表等去实现工作流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可是现实业务远比想象中更复杂，并且工作流不光是业务流转，还要有良好的流程配置、历史流程渲染等功能，如果这些工作我们从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开始，无疑将是工作量很大的工作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尽量少造轮子，站在巨人的肩膀上，使用已经有的轮子，也是我们录制这套课程的初衷，让更多的人掌握支持丰富的工作流引擎</a:t>
            </a:r>
            <a:r>
              <a:rPr lang="en-US" altLang="zh-CN" dirty="0" smtClean="0"/>
              <a:t>Activiti7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为什么要学工作流，我们知道有个很过的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项目叫</a:t>
            </a:r>
            <a:r>
              <a:rPr lang="en-US" altLang="zh-CN" dirty="0" smtClean="0"/>
              <a:t>996ICU</a:t>
            </a:r>
            <a:r>
              <a:rPr lang="zh-CN" altLang="en-US" dirty="0" smtClean="0"/>
              <a:t>，那我们为什么要加班</a:t>
            </a:r>
            <a:r>
              <a:rPr lang="en-US" altLang="zh-CN" dirty="0" smtClean="0"/>
              <a:t>996</a:t>
            </a:r>
            <a:r>
              <a:rPr lang="zh-CN" altLang="en-US" dirty="0" smtClean="0"/>
              <a:t>呢。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这里要给大家讲一个段子，研发绑架了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客户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客户问：“想干什么？”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　　研发不语，鞭打之，客户求饶：“别打，要钱？”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　　又一鞭，客户说“十万够不？”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　　又一鞭，“一百万？”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　　又一鞭。客户崩溃：“到底要啥？”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　　研发说：“要什么？我帮你做项目，写代码的时候也很想知道你到底想要啥！”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杀一个程序员不需要用枪，改三次需求就可以了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国内公司与客户素质不高，对问题的边界定义不清楚，提需求的人没有成本，无止境的提不靠谱的需求。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我们如果使用了工作流引擎，在以业务流程为核心的系统中，就可以做到动态配置流程，动态渲染表单，大大减少了需求变更带来的工作量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剩下的时间可以去做自己喜欢的事，王者吃鸡带孩子，可谓镇店之宝，屠龙神器。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可视化的流程设计，无论对开发还是对客户，直接操作数据库改流程是反人性的，可视化操作是友好的体贴的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大数据时代我们对于数据的发掘可以提炼出价值，沙子里淘金。基于信息化的工作流系统，可以统计分析出管理者想要的数据，提升对企业的管理水平。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工作流最常用的就是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OA</a:t>
            </a:r>
            <a:r>
              <a:rPr lang="zh-CN" altLang="en-US" dirty="0" smtClean="0"/>
              <a:t>办工系统里就是围绕流程审批为核心工作的，所以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系统的核心实际上就是工作流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实验室管理系统，这个水比</a:t>
            </a:r>
            <a:r>
              <a:rPr lang="en-US" altLang="zh-CN" dirty="0" smtClean="0"/>
              <a:t>OA</a:t>
            </a:r>
            <a:r>
              <a:rPr lang="zh-CN" altLang="en-US" dirty="0" smtClean="0"/>
              <a:t>还深，在实验室里对于实验项目的立项、样品的采集，样品的交接、化验、质量控制手段、归档、报告等，一次实验可能就要牵扯数十个环节，上百个分支。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政府、大型企业、科研院所，有着相对复杂的组织架构和行政体系，基本上他们的所有业务系统都牵扯到工作流程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工作流介绍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工作流定义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实现工作流的方案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3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什么是工作流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6" name="Picture 2" descr="D:\wangjian_pre\3-1业务流程图BPMN2.0介绍\枚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31590"/>
            <a:ext cx="39147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angjian_pre\3-1业务流程图BPMN2.0介绍\数据库流程设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41346"/>
            <a:ext cx="4320480" cy="36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F3B34CB-8B1E-4E5E-95C2-D29115AFA8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24430"/>
            <a:ext cx="1877194" cy="1877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63638"/>
            <a:ext cx="5065231" cy="24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"/>
          <p:cNvSpPr/>
          <p:nvPr/>
        </p:nvSpPr>
        <p:spPr>
          <a:xfrm>
            <a:off x="2940780" y="577890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学工作流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543224" y="25717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的流程设计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业务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总是在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变化</a:t>
            </a:r>
            <a:endParaRPr lang="zh-CN" altLang="en-US" sz="24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2" name="矩形"/>
          <p:cNvSpPr/>
          <p:nvPr/>
        </p:nvSpPr>
        <p:spPr>
          <a:xfrm>
            <a:off x="560239" y="365187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对企业管理的更高要求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38404"/>
            <a:ext cx="4372786" cy="266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47" y="1995686"/>
            <a:ext cx="4506125" cy="18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77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实验室管理系统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OA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endParaRPr lang="zh-CN" altLang="en-US" sz="2000" u="none" strike="noStrike" kern="1200" cap="none" spc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政府、大型企业、科研院所管理系统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139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工作流常见场景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1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750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250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对比维度有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团队维护，使用人数，发布更新及时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133141" y="567799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工作流选型对比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6" name="Picture 2" descr="C:\Users\wj20191108\Desktop\TIM截图202004221221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35843"/>
            <a:ext cx="6624736" cy="121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j20191108\Desktop\TIM截图202004221225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650703"/>
            <a:ext cx="1661054" cy="93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j20191108\Desktop\TIM截图2020042212215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644490"/>
            <a:ext cx="5794729" cy="94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j20191108\Desktop\TIM截图2020042212245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66139"/>
            <a:ext cx="2530043" cy="9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"/>
          <p:cNvSpPr/>
          <p:nvPr/>
        </p:nvSpPr>
        <p:spPr>
          <a:xfrm>
            <a:off x="323528" y="2035733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start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百度搜索结果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5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1925</TotalTime>
  <Words>577</Words>
  <Application>Microsoft Office PowerPoint</Application>
  <PresentationFormat>全屏显示(16:9)</PresentationFormat>
  <Paragraphs>55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156</cp:revision>
  <dcterms:created xsi:type="dcterms:W3CDTF">2016-04-25T01:54:00Z</dcterms:created>
  <dcterms:modified xsi:type="dcterms:W3CDTF">2020-07-09T09:40:47Z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