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8"/>
  </p:notesMasterIdLst>
  <p:sldIdLst>
    <p:sldId id="275" r:id="rId3"/>
    <p:sldId id="256" r:id="rId4"/>
    <p:sldId id="283" r:id="rId5"/>
    <p:sldId id="284" r:id="rId6"/>
    <p:sldId id="285" r:id="rId7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68735" autoAdjust="0"/>
  </p:normalViewPr>
  <p:slideViewPr>
    <p:cSldViewPr>
      <p:cViewPr>
        <p:scale>
          <a:sx n="100" d="100"/>
          <a:sy n="100" d="100"/>
        </p:scale>
        <p:origin x="-1992" y="-138"/>
      </p:cViewPr>
      <p:guideLst>
        <p:guide orient="horz" pos="713"/>
        <p:guide orient="horz" pos="1620"/>
        <p:guide orient="horz" pos="2754"/>
        <p:guide orient="horz" pos="940"/>
        <p:guide pos="2880"/>
        <p:guide pos="612"/>
        <p:guide pos="8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2020/7/10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13616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Activitii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项目是基于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Apache License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许可的开源项目，是</a:t>
            </a:r>
            <a:r>
              <a:rPr lang="zh-CN" altLang="en-US" sz="2000" dirty="0" smtClean="0"/>
              <a:t>著名的非盈利开源组织</a:t>
            </a:r>
            <a:r>
              <a:rPr lang="en-US" altLang="zh-CN" sz="2000" dirty="0" smtClean="0"/>
              <a:t>Apache</a:t>
            </a:r>
            <a:r>
              <a:rPr lang="zh-CN" altLang="en-US" sz="2000" dirty="0" smtClean="0"/>
              <a:t>采用的协议</a:t>
            </a:r>
            <a:endParaRPr lang="zh-CN" altLang="en-US" sz="200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基于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Apache License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许可的开源项目</a:t>
            </a:r>
            <a:r>
              <a:rPr lang="zh-CN" altLang="en-US" sz="2000" dirty="0" smtClean="0"/>
              <a:t>在尊重作者和原创的前提下，允许使用开源代码二次开发的软件进行重新发布</a:t>
            </a:r>
            <a:endParaRPr lang="en-US" altLang="zh-CN" sz="2000" dirty="0" smtClean="0"/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Activiti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项目前主管</a:t>
            </a:r>
            <a:r>
              <a:rPr lang="fr-FR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Tom Baeyens,2010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年立项，一共有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个版本，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6,7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。因为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Activiti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的前身是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JBPM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这个工作流引擎，基于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JBPM5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开发的衍生产品，所以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Activiti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的初始版号为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。为啥这么搞呢，简单的说，就是兄弟分家了，分出来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个产品。</a:t>
            </a:r>
            <a:endParaRPr lang="en-US" altLang="zh-CN" sz="20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Activiti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支持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BPMN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标准</a:t>
            </a:r>
            <a:r>
              <a:rPr lang="zh-CN" altLang="en-US" sz="20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，我们听说过各个行业都有行业协会和行业标准，例如汽车行业，国内的方向盘都在左边，都是</a:t>
            </a:r>
            <a:r>
              <a:rPr lang="en-US" altLang="zh-CN" sz="20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4</a:t>
            </a:r>
            <a:r>
              <a:rPr lang="zh-CN" altLang="en-US" sz="20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个轮子，排量也有一定范围。在工作流领域，比较权威的行业标准是</a:t>
            </a:r>
            <a:r>
              <a:rPr lang="en-US" altLang="zh-CN" sz="20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BPMN2.0</a:t>
            </a:r>
            <a:r>
              <a:rPr lang="zh-CN" altLang="en-US" sz="20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规范，是对流程描述的一个</a:t>
            </a:r>
            <a:r>
              <a:rPr lang="en-US" altLang="zh-CN" sz="20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XML</a:t>
            </a:r>
            <a:r>
              <a:rPr lang="zh-CN" altLang="en-US" sz="20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文件和对流程符号的规定，有个规范就能做出很多轮子，比如工作流引擎，工作流解析的页面，各家的引擎会在很大程度上相同，节省社会资源、学习成本、流程转化成本</a:t>
            </a:r>
            <a:endParaRPr lang="zh-CN" altLang="en-US" sz="2000" u="none" strike="noStrike" kern="1200" cap="none" spc="0" baseline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Activiti7</a:t>
            </a:r>
            <a:r>
              <a:rPr lang="zh-CN" altLang="en-US" sz="2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新特性介绍</a:t>
            </a:r>
            <a:endParaRPr lang="zh-CN" altLang="en-US" sz="2000" dirty="0" smtClean="0">
              <a:cs typeface="微软雅黑" panose="020B0503020204020204" charset="-122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与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SpringBoot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更好的原生支持，旧版的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Activiti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需要配置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activiti.cfg.xml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文件，在启动时还需要手动加载，整合后只需要和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springboot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配置相同的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yml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文件即可，统一配置入口便于管理</a:t>
            </a:r>
            <a:endParaRPr lang="en-US" altLang="zh-CN" sz="20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引入</a:t>
            </a:r>
            <a:r>
              <a:rPr lang="fr-FR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SpringSecurity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作为默认用户与角色的默认安全机制，之前没有默认的安全机制，用户可以自行添加，相对比较灵活。而最新版在代码里强制使用了</a:t>
            </a:r>
            <a:r>
              <a:rPr lang="fr-FR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SpringSecurity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，并且在调用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API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时默认使用了</a:t>
            </a:r>
            <a:r>
              <a:rPr lang="fr-FR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SpringSecurity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身份认证，总之就是你要用最新的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API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类和方法，你就必须用</a:t>
            </a:r>
            <a:r>
              <a:rPr lang="fr-FR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SpringSecurity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作为身份认证，我相信随着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springCloud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的广泛使用，</a:t>
            </a:r>
            <a:r>
              <a:rPr lang="fr-FR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SpringSecurity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一定会成为最流行的安全框架，所以学习</a:t>
            </a:r>
            <a:r>
              <a:rPr lang="fr-FR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SpringSecurity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是很有投资价值的。我们的课程也会从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开始教大家掌握当前主流的安全框架</a:t>
            </a:r>
            <a:r>
              <a:rPr lang="fr-FR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SpringSecurity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，买一门课学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门技术，血赚</a:t>
            </a:r>
            <a:endParaRPr lang="en-US" altLang="zh-CN" sz="20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000" u="none" strike="noStrike" kern="1200" cap="none" spc="0" baseline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API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进行了封装，将原有的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大类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API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封装起来，进行了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null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判断，异常判断等操作，让开发人员有更多精力关注到业务流程上</a:t>
            </a:r>
            <a:endParaRPr lang="en-US" altLang="zh-CN" sz="20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000" u="none" strike="noStrike" kern="1200" cap="none" spc="0" baseline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对云发布，分布式支持等，由于要支持分布式云原生，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Activiti7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轻量化的引擎，去掉了用户与表单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个接口类，这两部分需要自己编码实现</a:t>
            </a:r>
            <a:endParaRPr lang="zh-CN" altLang="en-US" sz="2000" u="none" strike="noStrike" kern="1200" cap="none" spc="0" baseline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关于新特性中的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封装，对于编码变化比较大的原来的几个类，封装成了</a:t>
            </a:r>
            <a:r>
              <a:rPr lang="en-US" altLang="zh-CN" sz="1200" dirty="0" err="1" smtClean="0"/>
              <a:t>ProcessRuntime</a:t>
            </a:r>
            <a:r>
              <a:rPr lang="zh-CN" altLang="en-US" sz="1200" dirty="0" smtClean="0"/>
              <a:t>和</a:t>
            </a:r>
            <a:r>
              <a:rPr lang="en-US" altLang="zh-CN" sz="1200" dirty="0" err="1" smtClean="0"/>
              <a:t>TaskRuntime</a:t>
            </a:r>
            <a:r>
              <a:rPr lang="zh-CN" altLang="en-US" sz="1200" dirty="0" smtClean="0"/>
              <a:t>，并且废弃了表单与用户管理的类。变化还是比较大的，我们的课程会分别讲经典的</a:t>
            </a:r>
            <a:r>
              <a:rPr lang="en-US" altLang="zh-CN" sz="1200" dirty="0" smtClean="0"/>
              <a:t>API</a:t>
            </a:r>
            <a:r>
              <a:rPr lang="zh-CN" altLang="en-US" sz="1200" dirty="0" smtClean="0"/>
              <a:t>写法与</a:t>
            </a:r>
            <a:r>
              <a:rPr lang="en-US" altLang="zh-CN" sz="1200" dirty="0" smtClean="0"/>
              <a:t>Activiti7</a:t>
            </a:r>
            <a:r>
              <a:rPr lang="zh-CN" altLang="en-US" sz="1200" dirty="0" smtClean="0"/>
              <a:t>的写法</a:t>
            </a:r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工作流常见业务场景介绍</a:t>
            </a:r>
            <a:endParaRPr lang="en-US" altLang="zh-CN" dirty="0" smtClean="0"/>
          </a:p>
          <a:p>
            <a:r>
              <a:rPr lang="zh-CN" altLang="en-US" dirty="0" smtClean="0"/>
              <a:t>这里展示三个比较典型的审批场景</a:t>
            </a:r>
            <a:endParaRPr lang="en-US" altLang="zh-CN" dirty="0" smtClean="0"/>
          </a:p>
          <a:p>
            <a:r>
              <a:rPr lang="zh-CN" altLang="en-US" dirty="0" smtClean="0"/>
              <a:t>对于线性审批，有的同学会想，我用枚举或者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类型的标识变量，配合</a:t>
            </a:r>
            <a:r>
              <a:rPr lang="en-US" altLang="zh-CN" dirty="0" smtClean="0"/>
              <a:t>if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就可以实现，确实对于明确的简单审批流程，并且后期能确定不会有太大业务流程变化的情况下，可以编写判断条件来进行流程流转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会签审批，例如部门需要对外发布公文，发布公文属于比较正式和重要的行为，起草后需要多人审核，多人都审核都通过后才能进行下一个环节，这种稍微复杂的流程自己编码需要控制的内容就成几何倍数增长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还有一类典型流程是根据条件不同进行不同的流程分支，例如请假小于三天部门经理就可以审批。大于三天需要公司领导审批，根据不同的条件判断不同的流程，也是一种常见的业务场景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Activiti7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介绍</a:t>
            </a:r>
            <a:endParaRPr lang="en-US" altLang="zh-CN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443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fr-FR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Activiti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项目前主管</a:t>
            </a:r>
            <a:r>
              <a:rPr lang="fr-FR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Tom Baeyens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2010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年立项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338362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Activitii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项目是基于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Apache License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许可的开源项目</a:t>
            </a:r>
            <a:endParaRPr lang="zh-CN" altLang="en-US" sz="200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66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fr-FR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Activiti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支持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BPMN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标准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291841" y="577890"/>
            <a:ext cx="256031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Activiti7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介绍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050" name="Picture 2" descr="C:\Users\wj20191108\Desktop\TIM截图2020042212575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576" y="2257437"/>
            <a:ext cx="3816424" cy="281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右箭头 17"/>
          <p:cNvSpPr/>
          <p:nvPr/>
        </p:nvSpPr>
        <p:spPr>
          <a:xfrm>
            <a:off x="4716016" y="4011910"/>
            <a:ext cx="504056" cy="2880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890" y="2283718"/>
            <a:ext cx="2233183" cy="20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28371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引入</a:t>
            </a:r>
            <a:r>
              <a:rPr lang="fr-FR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SpringSecurity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作为默认用户与角色的默认安全机制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25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与</a:t>
            </a:r>
            <a:r>
              <a:rPr lang="en-US" altLang="zh-CN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pringBoot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更好的原生支持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07580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API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进行了封装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714761" y="577890"/>
            <a:ext cx="371447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Activiti7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新特性介绍</a:t>
            </a:r>
            <a:endParaRPr lang="zh-CN" altLang="en-US" sz="3200" dirty="0">
              <a:cs typeface="微软雅黑" panose="020B0503020204020204" charset="-122"/>
            </a:endParaRPr>
          </a:p>
        </p:txBody>
      </p:sp>
      <p:sp>
        <p:nvSpPr>
          <p:cNvPr id="8" name="矩形"/>
          <p:cNvSpPr/>
          <p:nvPr/>
        </p:nvSpPr>
        <p:spPr>
          <a:xfrm>
            <a:off x="560238" y="379588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云发布，分布式支持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2050" name="Picture 2" descr="D:\BaiduNetdiskDownload\imooc\2_新版小慕表情\JPG\16惊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787774"/>
            <a:ext cx="2301257" cy="230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55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"/>
          <p:cNvSpPr/>
          <p:nvPr/>
        </p:nvSpPr>
        <p:spPr>
          <a:xfrm>
            <a:off x="2724215" y="577592"/>
            <a:ext cx="371447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ctiviti7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新特性介绍</a:t>
            </a:r>
            <a:endParaRPr lang="zh-CN" altLang="en-US" sz="3200" dirty="0">
              <a:cs typeface="微软雅黑" panose="020B050302020402020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5508104" y="2859782"/>
            <a:ext cx="504056" cy="2880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"/>
          <p:cNvSpPr/>
          <p:nvPr/>
        </p:nvSpPr>
        <p:spPr>
          <a:xfrm>
            <a:off x="5652120" y="2649855"/>
            <a:ext cx="336368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/>
              <a:t>ProcessRuntime</a:t>
            </a:r>
            <a:endParaRPr lang="en-US" altLang="zh-CN" sz="2000" dirty="0" smtClean="0"/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/>
              <a:t>TaskRuntime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20654"/>
            <a:ext cx="4744621" cy="236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416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443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会签审批</a:t>
            </a:r>
          </a:p>
        </p:txBody>
      </p:sp>
      <p:sp>
        <p:nvSpPr>
          <p:cNvPr id="15" name="矩形"/>
          <p:cNvSpPr/>
          <p:nvPr/>
        </p:nvSpPr>
        <p:spPr>
          <a:xfrm>
            <a:off x="539551" y="149225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线性审批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66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条件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流程</a:t>
            </a:r>
          </a:p>
        </p:txBody>
      </p:sp>
      <p:sp>
        <p:nvSpPr>
          <p:cNvPr id="17" name="矩形"/>
          <p:cNvSpPr/>
          <p:nvPr/>
        </p:nvSpPr>
        <p:spPr>
          <a:xfrm>
            <a:off x="2363703" y="577890"/>
            <a:ext cx="441659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工作流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常见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业务场景介绍</a:t>
            </a:r>
            <a:endParaRPr lang="zh-CN" altLang="en-US" sz="3200" dirty="0">
              <a:cs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191" y="2283718"/>
            <a:ext cx="52482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419622"/>
            <a:ext cx="6117006" cy="2962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989" y="1641216"/>
            <a:ext cx="6123499" cy="251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145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568</TotalTime>
  <Words>803</Words>
  <Application>Microsoft Office PowerPoint</Application>
  <PresentationFormat>全屏显示(16:9)</PresentationFormat>
  <Paragraphs>44</Paragraphs>
  <Slides>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Windows 用户</cp:lastModifiedBy>
  <cp:revision>80</cp:revision>
  <dcterms:created xsi:type="dcterms:W3CDTF">2016-04-25T01:54:00Z</dcterms:created>
  <dcterms:modified xsi:type="dcterms:W3CDTF">2020-07-10T08:33:45Z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