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
  </p:notesMasterIdLst>
  <p:sldIdLst>
    <p:sldId id="315" r:id="rId3"/>
    <p:sldId id="316" r:id="rId4"/>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extLst>
    <p:ext uri="{EFAFB233-063F-42B5-8137-9DF3F51BA10A}">
      <p15:sldGuideLst xmlns:p15="http://schemas.microsoft.com/office/powerpoint/2012/main" xmlns="">
        <p15:guide id="1" orient="horz" pos="713">
          <p15:clr>
            <a:srgbClr val="A4A3A4"/>
          </p15:clr>
        </p15:guide>
        <p15:guide id="2" orient="horz" pos="1620">
          <p15:clr>
            <a:srgbClr val="A4A3A4"/>
          </p15:clr>
        </p15:guide>
        <p15:guide id="3" orient="horz" pos="2754">
          <p15:clr>
            <a:srgbClr val="A4A3A4"/>
          </p15:clr>
        </p15:guide>
        <p15:guide id="4" orient="horz" pos="940">
          <p15:clr>
            <a:srgbClr val="A4A3A4"/>
          </p15:clr>
        </p15:guide>
        <p15:guide id="5" pos="2880">
          <p15:clr>
            <a:srgbClr val="A4A3A4"/>
          </p15:clr>
        </p15:guide>
        <p15:guide id="6" pos="612">
          <p15:clr>
            <a:srgbClr val="A4A3A4"/>
          </p15:clr>
        </p15:guide>
        <p15:guide id="7" pos="839">
          <p15:clr>
            <a:srgbClr val="A4A3A4"/>
          </p15:clr>
        </p15:guide>
        <p15:guide id="8" pos="5148">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394A"/>
    <a:srgbClr val="FFFFFF"/>
    <a:srgbClr val="C94251"/>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3" autoAdjust="0"/>
    <p:restoredTop sz="99104" autoAdjust="0"/>
  </p:normalViewPr>
  <p:slideViewPr>
    <p:cSldViewPr>
      <p:cViewPr>
        <p:scale>
          <a:sx n="125" d="100"/>
          <a:sy n="125" d="100"/>
        </p:scale>
        <p:origin x="-1272" y="-942"/>
      </p:cViewPr>
      <p:guideLst>
        <p:guide orient="horz" pos="713"/>
        <p:guide orient="horz" pos="1620"/>
        <p:guide orient="horz" pos="2754"/>
        <p:guide orient="horz" pos="940"/>
        <p:guide pos="2880"/>
        <p:guide pos="612"/>
        <p:guide pos="839"/>
        <p:guide pos="51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t>2020/8/8</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09239991"/>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本大章的主要内容分这</a:t>
            </a:r>
            <a:r>
              <a:rPr lang="en-US" altLang="zh-CN" dirty="0" smtClean="0"/>
              <a:t>3</a:t>
            </a:r>
            <a:r>
              <a:rPr lang="zh-CN" altLang="en-US" dirty="0" smtClean="0"/>
              <a:t>部分，让大家对工作流有大体概念，并且根据之前学的基础知识，一步一步搭建工作流引擎。包括页面设计、数据库设计、接口设计。</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什么是工作流引擎，工作流引擎英文是</a:t>
            </a:r>
            <a:r>
              <a:rPr lang="en-US" altLang="zh-CN" dirty="0" smtClean="0"/>
              <a:t>workflow</a:t>
            </a:r>
            <a:r>
              <a:rPr lang="zh-CN" altLang="en-US" dirty="0" smtClean="0"/>
              <a:t>，作为应用系统的一部分，请注意，工作流引擎是应用系统的一部分，是为应用系统业务流转服务的，好的工作流引擎虽然一般在自身内部就可以完成业务流转，但是绝大多数情况是根据项目与客户的要求，基于工作流引擎开发业新的业务系统，在首页、统计、查询内容、展示页面上进行改进。</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就是说一个新的项目，比如网格化系统，一般不会就把工作流引擎直接部署上去用，虽然也能用，但是网格化系统更关注网格的划分，网格有没有突发事件，网格的状态统计，工作流引擎是必不可少的功能，但是不是客户关心的功能。在某大厂发言人在媒体上说过：中间件技术是我们技术的核心，也是我们系统稳如泰山的保障，可以这么说：要是中间件团队整个部门不在了，整个公司也！没！人！会！发！现！这当然归功于我们系统过于稳定。</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工作流引擎也要做到一样的效果，让我们的业务流转稳如泰山，又不会去干扰项目的核心数据展示。</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工作流引擎为应用业系统提供对各应用系统有决定作用信息传递路由、内容传递核心解决方案。</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在这之前还要做科研报告，是从事一种重要活动或决策之前，对相关各种因素进行具体调查、研究、分析，评估项目可行性、效果效益程度，提出建设性意见建议对策等，为决策者和主管机关审批的上报文。</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需求调研，这个环节很重要，但是经常被忽视，研发人员经常加班的主要原因就在这个环节，甲方与产品经理很多时候走形式去调研，最终成本自然会有偏差。甲方经常会说，我要买糖葫芦，要世界上最红最红的，要和头一样大的。</a:t>
            </a:r>
            <a:r>
              <a:rPr lang="en-US" altLang="zh-CN" baseline="0" dirty="0" smtClean="0"/>
              <a:t> </a:t>
            </a:r>
            <a:r>
              <a:rPr lang="zh-CN" altLang="en-US" dirty="0" smtClean="0"/>
              <a:t>好的产品遇到好的客户，有可能去引导需求，后期减少返工。需求调研也是必不可少的环节。</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之后产品经理会根据调研内容建设方案做原型设计，并找设计部门的同事做效果图，建设方案与效果与这</a:t>
            </a:r>
            <a:r>
              <a:rPr lang="en-US" altLang="zh-CN" dirty="0" smtClean="0"/>
              <a:t>2</a:t>
            </a:r>
            <a:r>
              <a:rPr lang="zh-CN" altLang="en-US" dirty="0" smtClean="0"/>
              <a:t>个资料找研发确认可行性，之后最好找客户确认功能点与</a:t>
            </a:r>
            <a:r>
              <a:rPr lang="en-US" altLang="zh-CN" dirty="0" smtClean="0"/>
              <a:t>UI</a:t>
            </a:r>
            <a:r>
              <a:rPr lang="zh-CN" altLang="en-US" dirty="0" smtClean="0"/>
              <a:t>，就可以进行开发了</a:t>
            </a:r>
            <a:endParaRPr lang="en-US" altLang="zh-CN"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那下来我们一起看看下原型设计</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2</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2020/8/8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191297" y="1491630"/>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 页面设计</a:t>
            </a:r>
            <a:endParaRPr lang="zh-CN" altLang="en-US" sz="2000" u="none" strike="noStrike" kern="1200" cap="none" spc="0" baseline="0" dirty="0">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3710227" y="577890"/>
            <a:ext cx="1723550"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本章概述</a:t>
            </a:r>
            <a:endParaRPr lang="zh-CN" altLang="en-US" sz="3000" b="1" kern="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6" name="矩形"/>
          <p:cNvSpPr/>
          <p:nvPr/>
        </p:nvSpPr>
        <p:spPr>
          <a:xfrm>
            <a:off x="1174823" y="2499742"/>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lang="zh-CN" altLang="en-US"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数据库设计</a:t>
            </a:r>
            <a:endParaRPr lang="zh-CN" altLang="en-US" sz="2000" u="none" strike="noStrike" kern="1200" cap="none" spc="0" baseline="0" dirty="0">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5" name="矩形"/>
          <p:cNvSpPr/>
          <p:nvPr/>
        </p:nvSpPr>
        <p:spPr>
          <a:xfrm>
            <a:off x="1174822" y="3579862"/>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 接口设计</a:t>
            </a:r>
            <a:endParaRPr lang="zh-CN" altLang="en-US" sz="2000" u="none" strike="noStrike" kern="1200" cap="none" spc="0" baseline="0" dirty="0">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pic>
        <p:nvPicPr>
          <p:cNvPr id="1027" name="Picture 3" descr="C:\Users\wj20191108\Desktop\23怂.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491630"/>
            <a:ext cx="3247256" cy="324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61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1000"/>
                                        <p:tgtEl>
                                          <p:spTgt spid="1027"/>
                                        </p:tgtEl>
                                      </p:cBhvr>
                                    </p:animEffect>
                                    <p:anim calcmode="lin" valueType="num">
                                      <p:cBhvr>
                                        <p:cTn id="24" dur="1000" fill="hold"/>
                                        <p:tgtEl>
                                          <p:spTgt spid="1027"/>
                                        </p:tgtEl>
                                        <p:attrNameLst>
                                          <p:attrName>ppt_x</p:attrName>
                                        </p:attrNameLst>
                                      </p:cBhvr>
                                      <p:tavLst>
                                        <p:tav tm="0">
                                          <p:val>
                                            <p:strVal val="#ppt_x"/>
                                          </p:val>
                                        </p:tav>
                                        <p:tav tm="100000">
                                          <p:val>
                                            <p:strVal val="#ppt_x"/>
                                          </p:val>
                                        </p:tav>
                                      </p:tavLst>
                                    </p:anim>
                                    <p:anim calcmode="lin" valueType="num">
                                      <p:cBhvr>
                                        <p:cTn id="25"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191297" y="1491630"/>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latin typeface="微软雅黑" panose="020B0503020204020204" charset="-122"/>
                <a:ea typeface="微软雅黑" panose="020B0503020204020204" charset="-122"/>
                <a:cs typeface="微软雅黑" panose="020B0503020204020204" charset="-122"/>
                <a:sym typeface="Calibri" panose="020F0502020204030204" pitchFamily="34" charset="0"/>
              </a:rPr>
              <a:t>需求调研</a:t>
            </a:r>
          </a:p>
        </p:txBody>
      </p:sp>
      <p:sp>
        <p:nvSpPr>
          <p:cNvPr id="17" name="矩形"/>
          <p:cNvSpPr/>
          <p:nvPr/>
        </p:nvSpPr>
        <p:spPr>
          <a:xfrm>
            <a:off x="2363706" y="577890"/>
            <a:ext cx="4416594"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项目开发前要做哪些工作</a:t>
            </a:r>
            <a:endParaRPr lang="zh-CN" altLang="en-US" sz="3000" b="1" kern="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6" name="矩形"/>
          <p:cNvSpPr/>
          <p:nvPr/>
        </p:nvSpPr>
        <p:spPr>
          <a:xfrm>
            <a:off x="1174823" y="2499742"/>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latin typeface="微软雅黑" panose="020B0503020204020204" charset="-122"/>
                <a:ea typeface="微软雅黑" panose="020B0503020204020204" charset="-122"/>
                <a:cs typeface="微软雅黑" panose="020B0503020204020204" charset="-122"/>
                <a:sym typeface="Calibri" panose="020F0502020204030204" pitchFamily="34" charset="0"/>
              </a:rPr>
              <a:t>建设方案</a:t>
            </a:r>
          </a:p>
        </p:txBody>
      </p:sp>
      <p:sp>
        <p:nvSpPr>
          <p:cNvPr id="5" name="矩形"/>
          <p:cNvSpPr/>
          <p:nvPr/>
        </p:nvSpPr>
        <p:spPr>
          <a:xfrm>
            <a:off x="1174822" y="3579862"/>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原型设计与效果图</a:t>
            </a:r>
            <a:endParaRPr lang="zh-CN" altLang="en-US" sz="2000" u="none" strike="noStrike" kern="1200" cap="none" spc="0" baseline="0" dirty="0">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extLst>
      <p:ext uri="{BB962C8B-B14F-4D97-AF65-F5344CB8AC3E}">
        <p14:creationId xmlns:p14="http://schemas.microsoft.com/office/powerpoint/2010/main" val="205401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5"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3139</TotalTime>
  <Words>551</Words>
  <Application>Microsoft Office PowerPoint</Application>
  <PresentationFormat>全屏显示(16:9)</PresentationFormat>
  <Paragraphs>25</Paragraphs>
  <Slides>2</Slides>
  <Notes>2</Notes>
  <HiddenSlides>0</HiddenSlides>
  <MMClips>0</MMClips>
  <ScaleCrop>false</ScaleCrop>
  <HeadingPairs>
    <vt:vector size="4" baseType="variant">
      <vt:variant>
        <vt:lpstr>主题</vt:lpstr>
      </vt:variant>
      <vt:variant>
        <vt:i4>2</vt:i4>
      </vt:variant>
      <vt:variant>
        <vt:lpstr>幻灯片标题</vt:lpstr>
      </vt:variant>
      <vt:variant>
        <vt:i4>2</vt:i4>
      </vt:variant>
    </vt:vector>
  </HeadingPairs>
  <TitlesOfParts>
    <vt:vector size="4" baseType="lpstr">
      <vt:lpstr>讲师ppt模板20141215</vt:lpstr>
      <vt:lpstr>讲师ppt模板20141215</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Windows 用户</cp:lastModifiedBy>
  <cp:revision>296</cp:revision>
  <dcterms:created xsi:type="dcterms:W3CDTF">2016-04-25T01:54:00Z</dcterms:created>
  <dcterms:modified xsi:type="dcterms:W3CDTF">2020-08-08T02:23:46Z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