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312" r:id="rId3"/>
    <p:sldId id="318" r:id="rId4"/>
    <p:sldId id="313" r:id="rId5"/>
    <p:sldId id="315" r:id="rId6"/>
    <p:sldId id="316" r:id="rId7"/>
    <p:sldId id="317" r:id="rId8"/>
    <p:sldId id="321" r:id="rId9"/>
    <p:sldId id="320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86013" autoAdjust="0"/>
  </p:normalViewPr>
  <p:slideViewPr>
    <p:cSldViewPr>
      <p:cViewPr>
        <p:scale>
          <a:sx n="150" d="100"/>
          <a:sy n="150" d="100"/>
        </p:scale>
        <p:origin x="-528" y="-24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我们要实现的事可以将数据描述渲染成页面的功能。动态表单，主要包含控件类型、控件数据、归属业务流这三个要素。常见的答题系统就是典型的动态表单应用之一。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这里我来演示下使用</a:t>
            </a:r>
            <a:r>
              <a:rPr lang="en-US" altLang="zh-CN" dirty="0" err="1" smtClean="0"/>
              <a:t>Bpmnjs</a:t>
            </a:r>
            <a:r>
              <a:rPr lang="zh-CN" altLang="en-US" dirty="0" smtClean="0"/>
              <a:t>绘制表单，然后在跟着我写代码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只能拿到表单类型和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就是表单字段编号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FormProperty_0ueitp2^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名称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默认值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是否参数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默认值：无、字符常量、定义过的字段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ID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是否参数：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为不是参数，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为是参数</a:t>
            </a:r>
            <a:b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注：类型是可以获取到的，但是为了统一配置原则，都配置到</a:t>
            </a:r>
            <a:endParaRPr lang="zh-CN" altLang="en-US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FormProperty_0ueitp2^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名称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默认值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^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是否参数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默认值：无、字符常量、定义过的字段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ID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是否参数：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为不是参数，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为是参数</a:t>
            </a:r>
            <a:b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注：类型是可以获取到的，但是为了统一配置原则，都配置到</a:t>
            </a:r>
            <a:endParaRPr lang="zh-CN" altLang="en-US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动态表单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25747" y="577890"/>
            <a:ext cx="30925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中的表单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25176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普通表单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33149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什么是动态表单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60" y="1203598"/>
            <a:ext cx="4392488" cy="339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25747" y="577890"/>
            <a:ext cx="30925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中的表单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3739231" cy="34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9621"/>
            <a:ext cx="3795145" cy="34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4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95561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动态表单：使用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拼字符串的方式描述表单信息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25747" y="577890"/>
            <a:ext cx="30925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中的表单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25176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普通表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单：需要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businessKey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以及任务与表单一对一关系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56306" y="577890"/>
            <a:ext cx="463139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表单字段约定内容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347614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表</a:t>
            </a:r>
            <a:r>
              <a:rPr lang="zh-CN" altLang="en-US" sz="1600" b="1" dirty="0" smtClean="0"/>
              <a:t>单控件命名约束：</a:t>
            </a:r>
            <a:r>
              <a:rPr lang="en-US" altLang="zh-CN" sz="1600" dirty="0" smtClean="0"/>
              <a:t>FormProperty_0ueitp2-</a:t>
            </a:r>
            <a:r>
              <a:rPr lang="en-US" altLang="zh-CN" sz="1600" dirty="0"/>
              <a:t>_!</a:t>
            </a:r>
            <a:r>
              <a:rPr lang="zh-CN" altLang="en-US" sz="1600" dirty="0"/>
              <a:t>类型</a:t>
            </a:r>
            <a:r>
              <a:rPr lang="en-US" altLang="zh-CN" sz="1600" dirty="0"/>
              <a:t>-_!</a:t>
            </a:r>
            <a:r>
              <a:rPr lang="zh-CN" altLang="en-US" sz="1600" dirty="0"/>
              <a:t>名称</a:t>
            </a:r>
            <a:r>
              <a:rPr lang="en-US" altLang="zh-CN" sz="1600" dirty="0"/>
              <a:t>-_!</a:t>
            </a:r>
            <a:r>
              <a:rPr lang="zh-CN" altLang="en-US" sz="1600" dirty="0"/>
              <a:t>默认值</a:t>
            </a:r>
            <a:r>
              <a:rPr lang="en-US" altLang="zh-CN" sz="1600" dirty="0"/>
              <a:t>-_!</a:t>
            </a:r>
            <a:r>
              <a:rPr lang="zh-CN" altLang="en-US" sz="1600" dirty="0"/>
              <a:t>是否参数</a:t>
            </a:r>
            <a:br>
              <a:rPr lang="zh-CN" altLang="en-US" sz="1600" dirty="0"/>
            </a:br>
            <a:r>
              <a:rPr lang="zh-CN" altLang="en-US" sz="1600" b="1" dirty="0" smtClean="0"/>
              <a:t>说明：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b="1" dirty="0"/>
              <a:t>默认值：</a:t>
            </a:r>
            <a:r>
              <a:rPr lang="zh-CN" altLang="en-US" sz="1600" dirty="0"/>
              <a:t>无、字符常量、</a:t>
            </a:r>
            <a:r>
              <a:rPr lang="en-US" altLang="zh-CN" sz="1600" dirty="0" err="1"/>
              <a:t>FormProperty</a:t>
            </a:r>
            <a:r>
              <a:rPr lang="en-US" altLang="zh-CN" sz="1600" dirty="0"/>
              <a:t>_</a:t>
            </a:r>
            <a:r>
              <a:rPr lang="zh-CN" altLang="en-US" sz="1600" dirty="0"/>
              <a:t>开头定义过的控件</a:t>
            </a:r>
            <a:r>
              <a:rPr lang="en-US" altLang="zh-CN" sz="1600" dirty="0"/>
              <a:t>ID</a:t>
            </a:r>
            <a:br>
              <a:rPr lang="en-US" altLang="zh-CN" sz="1600" dirty="0"/>
            </a:br>
            <a:r>
              <a:rPr lang="zh-CN" altLang="en-US" sz="1600" b="1" dirty="0"/>
              <a:t>是否参数：</a:t>
            </a:r>
            <a:r>
              <a:rPr lang="en-US" altLang="zh-CN" sz="1600" dirty="0"/>
              <a:t>f</a:t>
            </a:r>
            <a:r>
              <a:rPr lang="zh-CN" altLang="en-US" sz="1600" dirty="0"/>
              <a:t>为不是参数，</a:t>
            </a:r>
            <a:r>
              <a:rPr lang="en-US" altLang="zh-CN" sz="1600" dirty="0"/>
              <a:t>s</a:t>
            </a:r>
            <a:r>
              <a:rPr lang="zh-CN" altLang="en-US" sz="1600" dirty="0"/>
              <a:t>是字符，</a:t>
            </a:r>
            <a:r>
              <a:rPr lang="en-US" altLang="zh-CN" sz="1600" dirty="0"/>
              <a:t>t</a:t>
            </a:r>
            <a:r>
              <a:rPr lang="zh-CN" altLang="en-US" sz="1600" dirty="0"/>
              <a:t>是时间</a:t>
            </a:r>
            <a:r>
              <a:rPr lang="en-US" altLang="zh-CN" sz="1600" dirty="0"/>
              <a:t>(</a:t>
            </a:r>
            <a:r>
              <a:rPr lang="zh-CN" altLang="en-US" sz="1600" dirty="0"/>
              <a:t>不需要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，因为这里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等价于</a:t>
            </a:r>
            <a:r>
              <a:rPr lang="en-US" altLang="zh-CN" sz="1600" dirty="0"/>
              <a:t>string)</a:t>
            </a:r>
            <a:br>
              <a:rPr lang="en-US" altLang="zh-CN" sz="1600" dirty="0"/>
            </a:br>
            <a:endParaRPr lang="en-US" altLang="zh-CN" sz="1600" dirty="0" smtClean="0"/>
          </a:p>
          <a:p>
            <a:r>
              <a:rPr lang="zh-CN" altLang="en-US" sz="1600" b="1" dirty="0"/>
              <a:t>例子：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FormProperty_0lovri0-_!string-_!</a:t>
            </a:r>
            <a:r>
              <a:rPr lang="zh-CN" altLang="en-US" sz="1600" dirty="0"/>
              <a:t>姓名</a:t>
            </a:r>
            <a:r>
              <a:rPr lang="en-US" altLang="zh-CN" sz="1600" dirty="0"/>
              <a:t>-_!</a:t>
            </a:r>
            <a:r>
              <a:rPr lang="zh-CN" altLang="en-US" sz="1600" dirty="0"/>
              <a:t>请输入姓名</a:t>
            </a:r>
            <a:r>
              <a:rPr lang="en-US" altLang="zh-CN" sz="1600" dirty="0"/>
              <a:t>-_!f</a:t>
            </a:r>
            <a:br>
              <a:rPr lang="en-US" altLang="zh-CN" sz="1600" dirty="0"/>
            </a:br>
            <a:r>
              <a:rPr lang="en-US" altLang="zh-CN" sz="1600" dirty="0"/>
              <a:t>FormProperty_1iu6onu-</a:t>
            </a:r>
            <a:r>
              <a:rPr lang="en-US" altLang="zh-CN" sz="1600" dirty="0" smtClean="0"/>
              <a:t>_!long-</a:t>
            </a:r>
            <a:r>
              <a:rPr lang="en-US" altLang="zh-CN" sz="1600" dirty="0"/>
              <a:t>_!</a:t>
            </a:r>
            <a:r>
              <a:rPr lang="zh-CN" altLang="en-US" sz="1600" dirty="0"/>
              <a:t>年龄</a:t>
            </a:r>
            <a:r>
              <a:rPr lang="en-US" altLang="zh-CN" sz="1600" dirty="0"/>
              <a:t>-_!</a:t>
            </a:r>
            <a:r>
              <a:rPr lang="zh-CN" altLang="en-US" sz="1600" dirty="0"/>
              <a:t>请输入年龄</a:t>
            </a:r>
            <a:r>
              <a:rPr lang="en-US" altLang="zh-CN" sz="1600" dirty="0"/>
              <a:t>-_!s</a:t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b="1" dirty="0" smtClean="0"/>
              <a:t>注意</a:t>
            </a:r>
            <a:r>
              <a:rPr lang="en-US" altLang="zh-CN" sz="1600" b="1" dirty="0" smtClean="0"/>
              <a:t>:</a:t>
            </a:r>
            <a:r>
              <a:rPr lang="zh-CN" altLang="en-US" sz="1600" dirty="0"/>
              <a:t>表单</a:t>
            </a:r>
            <a:r>
              <a:rPr lang="en-US" altLang="zh-CN" sz="1600" dirty="0"/>
              <a:t>Key</a:t>
            </a:r>
            <a:r>
              <a:rPr lang="zh-CN" altLang="en-US" sz="1600" dirty="0"/>
              <a:t>必须要任务编号一模一样，因为参数需要任务</a:t>
            </a:r>
            <a:r>
              <a:rPr lang="en-US" altLang="zh-CN" sz="1600" dirty="0"/>
              <a:t>key</a:t>
            </a:r>
            <a:r>
              <a:rPr lang="zh-CN" altLang="en-US" sz="1600" dirty="0"/>
              <a:t>，但是无法获取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只能</a:t>
            </a:r>
            <a:r>
              <a:rPr lang="zh-CN" altLang="en-US" sz="1600" dirty="0"/>
              <a:t>获取表单</a:t>
            </a:r>
            <a:r>
              <a:rPr lang="en-US" altLang="zh-CN" sz="1600" dirty="0" err="1"/>
              <a:t>key“task.getFormKey</a:t>
            </a:r>
            <a:r>
              <a:rPr lang="en-US" altLang="zh-CN" sz="1600" dirty="0"/>
              <a:t>()”</a:t>
            </a:r>
            <a:r>
              <a:rPr lang="zh-CN" altLang="en-US" sz="1600" dirty="0"/>
              <a:t>当做任务</a:t>
            </a:r>
            <a:r>
              <a:rPr lang="en-US" altLang="zh-CN" sz="1600" dirty="0"/>
              <a:t>key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" y="2715766"/>
            <a:ext cx="5847837" cy="23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"/>
          <p:cNvSpPr/>
          <p:nvPr/>
        </p:nvSpPr>
        <p:spPr>
          <a:xfrm>
            <a:off x="2256306" y="217552"/>
            <a:ext cx="463139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表单字段约定内容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796136" y="2378079"/>
            <a:ext cx="7197127" cy="24622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FormProperty_0lovri0-_!string-</a:t>
            </a:r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_</a:t>
            </a:r>
          </a:p>
          <a:p>
            <a:pPr lvl="1"/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!</a:t>
            </a:r>
            <a:r>
              <a:rPr lang="zh-CN" altLang="en-US" sz="1400" dirty="0">
                <a:latin typeface="Arial" panose="020B0604020202020204" pitchFamily="34" charset="0"/>
                <a:cs typeface="Calibri" panose="020F0502020204030204" pitchFamily="34" charset="0"/>
              </a:rPr>
              <a:t>姓名</a:t>
            </a:r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-_!</a:t>
            </a:r>
            <a:r>
              <a:rPr lang="zh-CN" altLang="en-US" sz="1400" dirty="0">
                <a:latin typeface="Arial" panose="020B0604020202020204" pitchFamily="34" charset="0"/>
                <a:cs typeface="Calibri" panose="020F0502020204030204" pitchFamily="34" charset="0"/>
              </a:rPr>
              <a:t>请输入姓名</a:t>
            </a:r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-_!</a:t>
            </a:r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f</a:t>
            </a:r>
          </a:p>
          <a:p>
            <a:pPr lvl="1"/>
            <a:endParaRPr lang="en-US" altLang="zh-CN" sz="1400" dirty="0" smtClean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FormProperty_1iu6onu-</a:t>
            </a:r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_!</a:t>
            </a:r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long</a:t>
            </a:r>
            <a:r>
              <a:rPr lang="en-US" altLang="zh-CN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-_!</a:t>
            </a:r>
            <a:endParaRPr lang="en-US" altLang="zh-CN" sz="1400" dirty="0" smtClean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400" dirty="0" smtClean="0">
                <a:latin typeface="Arial" panose="020B0604020202020204" pitchFamily="34" charset="0"/>
                <a:cs typeface="Calibri" panose="020F0502020204030204" pitchFamily="34" charset="0"/>
              </a:rPr>
              <a:t>年龄</a:t>
            </a:r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-_!</a:t>
            </a:r>
            <a:r>
              <a:rPr lang="zh-CN" altLang="en-US" sz="1400" dirty="0">
                <a:latin typeface="Arial" panose="020B0604020202020204" pitchFamily="34" charset="0"/>
                <a:cs typeface="Calibri" panose="020F0502020204030204" pitchFamily="34" charset="0"/>
              </a:rPr>
              <a:t>请输入年龄</a:t>
            </a:r>
            <a:r>
              <a:rPr lang="en-US" altLang="zh-CN" sz="1400" dirty="0">
                <a:latin typeface="Arial" panose="020B0604020202020204" pitchFamily="34" charset="0"/>
                <a:cs typeface="Calibri" panose="020F0502020204030204" pitchFamily="34" charset="0"/>
              </a:rPr>
              <a:t>-_!s</a:t>
            </a:r>
            <a:endParaRPr lang="en-US" altLang="zh-CN" sz="1400" u="none" strike="noStrike" kern="1200" cap="none" spc="0" baseline="0" dirty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sz="1400" u="none" strike="noStrike" kern="1200" cap="none" spc="0" baseline="0" dirty="0" smtClean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sz="1400" u="none" strike="noStrike" kern="1200" cap="none" spc="0" baseline="0" dirty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${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FormProperty_1iu6onu&lt;60}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9" y="915566"/>
            <a:ext cx="5626993" cy="24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28034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解析提交数据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41027" y="577890"/>
            <a:ext cx="38619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动态表单提交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11560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提交表单内容写入数据库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8034" y="346778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参数数据作为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UEL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表达式参数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71586" y="577890"/>
            <a:ext cx="54008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表单提交参数约定内容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3159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动态表单提交内容约定：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err="1" smtClean="0"/>
              <a:t>formData</a:t>
            </a:r>
            <a:r>
              <a:rPr lang="en-US" altLang="zh-CN" sz="1600" dirty="0"/>
              <a:t>:</a:t>
            </a:r>
            <a:r>
              <a:rPr lang="zh-CN" altLang="en-US" sz="1600" dirty="0"/>
              <a:t>控件</a:t>
            </a:r>
            <a:r>
              <a:rPr lang="en-US" altLang="zh-CN" sz="1600" dirty="0"/>
              <a:t>id-_!</a:t>
            </a:r>
            <a:r>
              <a:rPr lang="zh-CN" altLang="en-US" sz="1600" dirty="0"/>
              <a:t>控件值</a:t>
            </a:r>
            <a:r>
              <a:rPr lang="en-US" altLang="zh-CN" sz="1600" dirty="0"/>
              <a:t>-_!</a:t>
            </a:r>
            <a:r>
              <a:rPr lang="zh-CN" altLang="en-US" sz="1600" dirty="0"/>
              <a:t>是否参数</a:t>
            </a:r>
            <a:r>
              <a:rPr lang="en-US" altLang="zh-CN" sz="1600" dirty="0"/>
              <a:t>!_!</a:t>
            </a:r>
            <a:r>
              <a:rPr lang="zh-CN" altLang="en-US" sz="1600" dirty="0"/>
              <a:t>控件</a:t>
            </a:r>
            <a:r>
              <a:rPr lang="en-US" altLang="zh-CN" sz="1600" dirty="0"/>
              <a:t>id-_!</a:t>
            </a:r>
            <a:r>
              <a:rPr lang="zh-CN" altLang="en-US" sz="1600" dirty="0"/>
              <a:t>控件值</a:t>
            </a:r>
            <a:r>
              <a:rPr lang="en-US" altLang="zh-CN" sz="1600" dirty="0"/>
              <a:t>-_!</a:t>
            </a:r>
            <a:r>
              <a:rPr lang="zh-CN" altLang="en-US" sz="1600" dirty="0"/>
              <a:t>是否</a:t>
            </a:r>
            <a:r>
              <a:rPr lang="zh-CN" altLang="en-US" sz="1600" dirty="0" smtClean="0"/>
              <a:t>参数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例子：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smtClean="0"/>
              <a:t>FormProperty_0lovri0-</a:t>
            </a:r>
            <a:r>
              <a:rPr lang="en-US" altLang="zh-CN" sz="1600" dirty="0"/>
              <a:t>_!</a:t>
            </a:r>
            <a:r>
              <a:rPr lang="zh-CN" altLang="en-US" sz="1600" dirty="0"/>
              <a:t>不是参数</a:t>
            </a:r>
            <a:r>
              <a:rPr lang="en-US" altLang="zh-CN" sz="1600" dirty="0"/>
              <a:t>-_!f!_!FormProperty_1iu6onu-</a:t>
            </a:r>
            <a:r>
              <a:rPr lang="en-US" altLang="zh-CN" sz="1600" dirty="0" smtClean="0"/>
              <a:t>_!</a:t>
            </a:r>
            <a:r>
              <a:rPr lang="zh-CN" altLang="en-US" sz="1600" dirty="0" smtClean="0"/>
              <a:t>我是参数</a:t>
            </a:r>
            <a:r>
              <a:rPr lang="en-US" altLang="zh-CN" sz="1600" dirty="0"/>
              <a:t>-_!</a:t>
            </a:r>
            <a:r>
              <a:rPr lang="en-US" altLang="zh-CN" sz="1600" dirty="0" smtClean="0"/>
              <a:t>s</a:t>
            </a:r>
          </a:p>
          <a:p>
            <a:endParaRPr lang="en-US" altLang="zh-CN" sz="1600" dirty="0" smtClean="0"/>
          </a:p>
          <a:p>
            <a:r>
              <a:rPr lang="zh-CN" altLang="en-US" sz="1600" b="1" dirty="0"/>
              <a:t>是否参数：</a:t>
            </a:r>
            <a:r>
              <a:rPr lang="en-US" altLang="zh-CN" sz="1600" dirty="0"/>
              <a:t>f</a:t>
            </a:r>
            <a:r>
              <a:rPr lang="zh-CN" altLang="en-US" sz="1600" dirty="0"/>
              <a:t>为不是参数，</a:t>
            </a:r>
            <a:r>
              <a:rPr lang="en-US" altLang="zh-CN" sz="1600" dirty="0"/>
              <a:t>s</a:t>
            </a:r>
            <a:r>
              <a:rPr lang="zh-CN" altLang="en-US" sz="1600" dirty="0"/>
              <a:t>是字符，</a:t>
            </a:r>
            <a:r>
              <a:rPr lang="en-US" altLang="zh-CN" sz="1600" dirty="0"/>
              <a:t>t</a:t>
            </a:r>
            <a:r>
              <a:rPr lang="zh-CN" altLang="en-US" sz="1600" dirty="0"/>
              <a:t>是时间</a:t>
            </a:r>
            <a:r>
              <a:rPr lang="en-US" altLang="zh-CN" sz="1600" dirty="0"/>
              <a:t>(</a:t>
            </a:r>
            <a:r>
              <a:rPr lang="zh-CN" altLang="en-US" sz="1600" dirty="0"/>
              <a:t>不需要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，因为这里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等价于</a:t>
            </a:r>
            <a:r>
              <a:rPr lang="en-US" altLang="zh-CN" sz="1600" dirty="0"/>
              <a:t>string)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75806"/>
            <a:ext cx="7206580" cy="151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4770</TotalTime>
  <Words>278</Words>
  <Application>Microsoft Office PowerPoint</Application>
  <PresentationFormat>全屏显示(16:9)</PresentationFormat>
  <Paragraphs>50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315</cp:revision>
  <dcterms:created xsi:type="dcterms:W3CDTF">2016-04-25T01:54:00Z</dcterms:created>
  <dcterms:modified xsi:type="dcterms:W3CDTF">2020-08-16T03:51:30Z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