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6" r:id="rId4"/>
    <p:sldId id="265" r:id="rId5"/>
    <p:sldId id="263" r:id="rId6"/>
    <p:sldId id="264" r:id="rId7"/>
    <p:sldId id="267" r:id="rId8"/>
    <p:sldId id="268" r:id="rId9"/>
    <p:sldId id="269" r:id="rId10"/>
    <p:sldId id="270" r:id="rId11"/>
    <p:sldId id="274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smtClean="0"/>
              <a:t>UML – Biểu đồ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Liên kết tổ hợp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Hỗ trợ các mức trừu tượng</a:t>
            </a:r>
          </a:p>
          <a:p>
            <a:r>
              <a:rPr lang="en-US" smtClean="0"/>
              <a:t>Thí dụ CRUD usecase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http://www.jot.fm/issues/issue_2005_11/article4/images/figure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2" y="1524000"/>
            <a:ext cx="34956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jot.fm/issues/issue_2005_11/article4/images/figure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50445"/>
            <a:ext cx="39528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Đặc điểm của usecase tốt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Bắt đầu bằng một yêu cầu của tác nhân với hệ thống</a:t>
            </a:r>
            <a:endParaRPr lang="en-US"/>
          </a:p>
          <a:p>
            <a:r>
              <a:rPr lang="en-US" smtClean="0"/>
              <a:t>Kết thúc với một sản phẩm</a:t>
            </a:r>
            <a:endParaRPr lang="en-US"/>
          </a:p>
          <a:p>
            <a:r>
              <a:rPr lang="en-US" smtClean="0"/>
              <a:t>Xác định các tương tác</a:t>
            </a:r>
            <a:endParaRPr lang="en-US"/>
          </a:p>
          <a:p>
            <a:r>
              <a:rPr lang="en-US" smtClean="0"/>
              <a:t>Từ góc nhìn người dùng, không phải góc nhìn hệ thống</a:t>
            </a:r>
            <a:endParaRPr lang="en-US"/>
          </a:p>
          <a:p>
            <a:r>
              <a:rPr lang="en-US"/>
              <a:t>Tập trung vào các tương </a:t>
            </a:r>
            <a:r>
              <a:rPr lang="en-US" smtClean="0"/>
              <a:t>tác không phải các hoạt động bên trong của hệ thống</a:t>
            </a:r>
            <a:endParaRPr lang="en-US"/>
          </a:p>
          <a:p>
            <a:r>
              <a:rPr lang="en-US" smtClean="0"/>
              <a:t>Không mô tả chi tiết GUI</a:t>
            </a:r>
            <a:endParaRPr lang="en-US"/>
          </a:p>
          <a:p>
            <a:r>
              <a:rPr lang="en-US" smtClean="0"/>
              <a:t>Có từ 3 tới 9 bước trong luồng chính</a:t>
            </a:r>
            <a:endParaRPr lang="en-US"/>
          </a:p>
          <a:p>
            <a:r>
              <a:rPr lang="en-US" smtClean="0"/>
              <a:t>Dễ đọc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Sử dụng usecase xác định 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Yêu cầu:</a:t>
            </a:r>
          </a:p>
          <a:p>
            <a:pPr lvl="1"/>
            <a:r>
              <a:rPr lang="en-US" smtClean="0"/>
              <a:t>Xây dựng cái gì (what), không phải xây dựng thế nào (how)</a:t>
            </a:r>
          </a:p>
          <a:p>
            <a:pPr lvl="1"/>
            <a:r>
              <a:rPr lang="en-US" smtClean="0"/>
              <a:t>Thiết kế hệ thống, không phải thiết kế phần mềm</a:t>
            </a:r>
          </a:p>
          <a:p>
            <a:pPr lvl="1"/>
            <a:r>
              <a:rPr lang="en-US" smtClean="0"/>
              <a:t>Vấn đề là gì? Không phải giải pháp thế nào?</a:t>
            </a:r>
          </a:p>
          <a:p>
            <a:r>
              <a:rPr lang="en-US" smtClean="0"/>
              <a:t>Mục đích của xác định yêu cầu:</a:t>
            </a:r>
          </a:p>
          <a:p>
            <a:pPr lvl="1"/>
            <a:r>
              <a:rPr lang="en-US" smtClean="0"/>
              <a:t>Hiểu chính xác yêu cầu của phần mềm</a:t>
            </a:r>
          </a:p>
          <a:p>
            <a:pPr lvl="1"/>
            <a:r>
              <a:rPr lang="en-US" smtClean="0"/>
              <a:t>Giao tiếp chính xác giữa các thành viên</a:t>
            </a:r>
          </a:p>
          <a:p>
            <a:pPr lvl="1"/>
            <a:r>
              <a:rPr lang="en-US" smtClean="0"/>
              <a:t>Đảm bảo hệ thống đúng với đặc tả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1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Phân lớp yêu cầu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Yêu cầu chức năng:</a:t>
            </a:r>
          </a:p>
          <a:p>
            <a:pPr lvl="1"/>
            <a:r>
              <a:rPr lang="en-US" smtClean="0"/>
              <a:t>Đầu vào</a:t>
            </a:r>
          </a:p>
          <a:p>
            <a:pPr lvl="1"/>
            <a:r>
              <a:rPr lang="en-US" smtClean="0"/>
              <a:t>Đầu ra (ánh xạ từ đầu vào)</a:t>
            </a:r>
          </a:p>
          <a:p>
            <a:r>
              <a:rPr lang="en-US" smtClean="0"/>
              <a:t>Yêu cầu phi chức năng:</a:t>
            </a:r>
          </a:p>
          <a:p>
            <a:pPr lvl="1"/>
            <a:r>
              <a:rPr lang="en-US" smtClean="0"/>
              <a:t>Hiệu năng</a:t>
            </a:r>
          </a:p>
          <a:p>
            <a:pPr lvl="1"/>
            <a:r>
              <a:rPr lang="en-US" smtClean="0"/>
              <a:t>An toàn, bảo mật</a:t>
            </a:r>
          </a:p>
          <a:p>
            <a:pPr lvl="1"/>
            <a:r>
              <a:rPr lang="en-US" smtClean="0"/>
              <a:t>Khả năng sử dụng lại</a:t>
            </a:r>
          </a:p>
          <a:p>
            <a:pPr lvl="1"/>
            <a:r>
              <a:rPr lang="en-US" smtClean="0"/>
              <a:t>Sự phụ thuộc,…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5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Áp dụng với hệ thống quản lý nhân sự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4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32004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mtClean="0"/>
              <a:t>Biểu đồ Use Case</a:t>
            </a:r>
          </a:p>
          <a:p>
            <a:r>
              <a:rPr lang="en-US" smtClean="0"/>
              <a:t>Tác nhân</a:t>
            </a:r>
          </a:p>
          <a:p>
            <a:r>
              <a:rPr lang="en-US" smtClean="0"/>
              <a:t>Usecase</a:t>
            </a:r>
          </a:p>
          <a:p>
            <a:r>
              <a:rPr lang="en-US" smtClean="0"/>
              <a:t>Liên kết các </a:t>
            </a:r>
            <a:r>
              <a:rPr lang="en-US" smtClean="0"/>
              <a:t>usecase</a:t>
            </a:r>
          </a:p>
          <a:p>
            <a:r>
              <a:rPr lang="en-US" smtClean="0"/>
              <a:t>Sử dụng Usecase để xác định yêu cầu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Biểu đồ trường hợp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tả hành vi của hệ thống từ góc nhìn của người dùng</a:t>
            </a:r>
          </a:p>
          <a:p>
            <a:r>
              <a:rPr lang="en-US" smtClean="0"/>
              <a:t>Tập các use case</a:t>
            </a:r>
          </a:p>
          <a:p>
            <a:r>
              <a:rPr lang="en-US" smtClean="0"/>
              <a:t>Tập các tác nhân</a:t>
            </a:r>
          </a:p>
          <a:p>
            <a:r>
              <a:rPr lang="en-US" smtClean="0"/>
              <a:t>Các liên kết</a:t>
            </a:r>
          </a:p>
          <a:p>
            <a:r>
              <a:rPr lang="en-US" smtClean="0"/>
              <a:t>Biên của hệ thống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7" y="2170711"/>
            <a:ext cx="4848225" cy="40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Mô hình 4 +1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6" y="1350084"/>
            <a:ext cx="7431668" cy="41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2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Tác nhân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6858000" cy="5151438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Là người dùng hay hệ thống nào đó có tương tác với hệ thống đang xây dựng</a:t>
            </a:r>
          </a:p>
          <a:p>
            <a:r>
              <a:rPr lang="en-US" smtClean="0"/>
              <a:t>Chính xác hơn thì tác nhân là vai trò (role)</a:t>
            </a:r>
          </a:p>
          <a:p>
            <a:r>
              <a:rPr lang="en-US" smtClean="0"/>
              <a:t>Một tác nhân mô tả một lớp người dùng bên ngoài hệ thống</a:t>
            </a:r>
          </a:p>
          <a:p>
            <a:r>
              <a:rPr lang="en-US" smtClean="0"/>
              <a:t>Tác nhân được mô tả đầy đủ bởi tập các thuộc tính xác định trạng thái của nó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8" y="1981200"/>
            <a:ext cx="828675" cy="1219200"/>
          </a:xfrm>
          <a:prstGeom prst="rect">
            <a:avLst/>
          </a:prstGeom>
        </p:spPr>
      </p:pic>
      <p:pic>
        <p:nvPicPr>
          <p:cNvPr id="1026" name="Picture 2" descr="Image result for actor general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9" y="4267200"/>
            <a:ext cx="16668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Trường hợp sử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Tập tuần tự các tương tác giữa tác nhân và hệ thống nhằm mang lại lợi ích cho tác nhân.</a:t>
            </a:r>
          </a:p>
          <a:p>
            <a:r>
              <a:rPr lang="en-US" smtClean="0"/>
              <a:t>Thể hiện hành vi của hệ thống từ góc nhìn của người dùng</a:t>
            </a:r>
          </a:p>
          <a:p>
            <a:r>
              <a:rPr lang="en-US" smtClean="0"/>
              <a:t>Việc thực hiện các use case là hoàn toàn độc lập với các use case khác (mặc dù chúng có thể chia sẻ đối tượng)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114800" y="5045870"/>
            <a:ext cx="1187450" cy="857250"/>
            <a:chOff x="2840" y="3541"/>
            <a:chExt cx="748" cy="540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40" y="385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Trường hợp sử dụng &lt;&gt; chức năng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Trường hợp sử dụng là một tập gắn kết chặt các chức năng dưới góc nhìn của người dùng</a:t>
            </a:r>
          </a:p>
          <a:p>
            <a:r>
              <a:rPr lang="en-US" smtClean="0"/>
              <a:t>Trường hợp sử dụng gồm nhiều chức năng</a:t>
            </a:r>
          </a:p>
          <a:p>
            <a:r>
              <a:rPr lang="en-US" smtClean="0"/>
              <a:t>Chức năng có thể được chia sẻ bởi nhiều trường hợp sử dụng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Liên kết của các usecase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457325"/>
            <a:ext cx="6829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8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Thí dụ liên kết các 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12095"/>
            <a:ext cx="6705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0CC775-4E79-4406-896A-0265AED578B0}"/>
</file>

<file path=customXml/itemProps2.xml><?xml version="1.0" encoding="utf-8"?>
<ds:datastoreItem xmlns:ds="http://schemas.openxmlformats.org/officeDocument/2006/customXml" ds:itemID="{60CB1A3A-FEAD-45A4-98CB-2D6D77B8AD5C}"/>
</file>

<file path=customXml/itemProps3.xml><?xml version="1.0" encoding="utf-8"?>
<ds:datastoreItem xmlns:ds="http://schemas.openxmlformats.org/officeDocument/2006/customXml" ds:itemID="{5AA308DC-15C8-46F9-9A6E-788C15638E23}"/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492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Phân tích thiết kế hệ thống</vt:lpstr>
      <vt:lpstr>Nội dung</vt:lpstr>
      <vt:lpstr>Biểu đồ trường hợp sử dụng</vt:lpstr>
      <vt:lpstr>Mô hình 4 +1</vt:lpstr>
      <vt:lpstr>Tác nhân</vt:lpstr>
      <vt:lpstr>Trường hợp sử dụng</vt:lpstr>
      <vt:lpstr>Trường hợp sử dụng &lt;&gt; chức năng</vt:lpstr>
      <vt:lpstr>Liên kết của các usecase</vt:lpstr>
      <vt:lpstr>Thí dụ liên kết các use case</vt:lpstr>
      <vt:lpstr>Liên kết tổ hợp</vt:lpstr>
      <vt:lpstr>Đặc điểm của usecase tốt</vt:lpstr>
      <vt:lpstr>Sử dụng usecase xác định yêu cầu</vt:lpstr>
      <vt:lpstr>Phân lớp yêu cầu</vt:lpstr>
      <vt:lpstr>Áp dụng với hệ thống quản lý nhân sự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halh</cp:lastModifiedBy>
  <cp:revision>251</cp:revision>
  <dcterms:created xsi:type="dcterms:W3CDTF">2006-08-16T00:00:00Z</dcterms:created>
  <dcterms:modified xsi:type="dcterms:W3CDTF">2018-04-18T04:06:07Z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