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80" r:id="rId4"/>
    <p:sldId id="281" r:id="rId5"/>
    <p:sldId id="282" r:id="rId6"/>
    <p:sldId id="266" r:id="rId7"/>
    <p:sldId id="274" r:id="rId8"/>
    <p:sldId id="283" r:id="rId9"/>
    <p:sldId id="284" r:id="rId10"/>
    <p:sldId id="278" r:id="rId11"/>
    <p:sldId id="275" r:id="rId12"/>
    <p:sldId id="276" r:id="rId13"/>
    <p:sldId id="277" r:id="rId14"/>
    <p:sldId id="285" r:id="rId15"/>
    <p:sldId id="279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73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Biểu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tuần</a:t>
            </a:r>
            <a:r>
              <a:rPr lang="en-US"/>
              <a:t> tự và biểu đồ trao đổi thông tin</a:t>
            </a:r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Đối tượng chủ động và bị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Đối tượng chủ động khởi tạo chuỗi sự kiện/thông báo</a:t>
            </a:r>
          </a:p>
          <a:p>
            <a:pPr lvl="1"/>
            <a:r>
              <a:rPr lang="en-US"/>
              <a:t>Giữ gốc của ngăn xếp thực hiện</a:t>
            </a:r>
          </a:p>
          <a:p>
            <a:pPr lvl="1"/>
            <a:r>
              <a:rPr lang="en-US"/>
              <a:t>Được vẽ bên trái biểu đồ</a:t>
            </a:r>
          </a:p>
          <a:p>
            <a:r>
              <a:rPr lang="en-US"/>
              <a:t>Đối tượng được gọi bởi đối tượng chủ động là đối tượng thụ động</a:t>
            </a:r>
          </a:p>
          <a:p>
            <a:pPr lvl="1"/>
            <a:r>
              <a:rPr lang="en-US"/>
              <a:t>Nhận điều khiển khi được gọi</a:t>
            </a:r>
          </a:p>
          <a:p>
            <a:pPr lvl="1"/>
            <a:r>
              <a:rPr lang="en-US"/>
              <a:t>Khôi phục khi trả ra kết quả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(signal hay call)</a:t>
            </a:r>
          </a:p>
          <a:p>
            <a:r>
              <a:rPr lang="en-US"/>
              <a:t>Trỏ tới đỉnh của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38400"/>
            <a:ext cx="3117112" cy="35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bộ</a:t>
            </a:r>
            <a:endParaRPr lang="en-US"/>
          </a:p>
          <a:p>
            <a:endParaRPr lang="en-US"/>
          </a:p>
          <a:p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bộ</a:t>
            </a:r>
            <a:endParaRPr lang="en-US"/>
          </a:p>
          <a:p>
            <a:endParaRPr lang="en-US"/>
          </a:p>
          <a:p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quả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19050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3048000"/>
            <a:ext cx="3200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4267200"/>
            <a:ext cx="3200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4616830"/>
            <a:ext cx="45720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/>
              <a:t>Gọi đệ quy xảy ra khi điều khiển vào lại hoạt động trên đối tượng nhưng lời gọi lần 2 là đặc tả thực hiện riêng biệt so với lần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86" y="2910407"/>
            <a:ext cx="1877550" cy="27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005637" cy="55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Lặp (loop): </a:t>
            </a:r>
            <a:r>
              <a:rPr lang="en-US"/>
              <a:t>khi thỏa mãn điều kiện</a:t>
            </a:r>
          </a:p>
          <a:p>
            <a:r>
              <a:rPr lang="en-US">
                <a:solidFill>
                  <a:srgbClr val="FF0000"/>
                </a:solidFill>
              </a:rPr>
              <a:t>Điều kiện (alt): </a:t>
            </a:r>
            <a:r>
              <a:rPr lang="en-US"/>
              <a:t>thay thế nhau khi điều kiện đúng</a:t>
            </a:r>
          </a:p>
          <a:p>
            <a:r>
              <a:rPr lang="en-US">
                <a:solidFill>
                  <a:srgbClr val="FF0000"/>
                </a:solidFill>
              </a:rPr>
              <a:t>Lựa chọn (opt): </a:t>
            </a:r>
            <a:r>
              <a:rPr lang="en-US"/>
              <a:t>được thực hiện nếu điều kiện đúng</a:t>
            </a:r>
          </a:p>
          <a:p>
            <a:r>
              <a:rPr lang="en-US">
                <a:solidFill>
                  <a:srgbClr val="FF0000"/>
                </a:solidFill>
              </a:rPr>
              <a:t>Song song (par): </a:t>
            </a:r>
            <a:r>
              <a:rPr lang="en-US"/>
              <a:t>thực hiện song song</a:t>
            </a:r>
          </a:p>
          <a:p>
            <a:r>
              <a:rPr lang="en-US">
                <a:solidFill>
                  <a:srgbClr val="FF0000"/>
                </a:solidFill>
              </a:rPr>
              <a:t>Tham chiếu (ref): </a:t>
            </a:r>
            <a:r>
              <a:rPr lang="en-US"/>
              <a:t>tham chiếu tới biểu đồ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11" y="855921"/>
            <a:ext cx="5696178" cy="56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Biểu đồ tuần tự mức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System Sequence Diagram</a:t>
            </a:r>
          </a:p>
          <a:p>
            <a:r>
              <a:rPr lang="en-US"/>
              <a:t>Mô tả 1 kịch bản của usecase</a:t>
            </a:r>
          </a:p>
          <a:p>
            <a:r>
              <a:rPr lang="en-US"/>
              <a:t>Hệ thống được coi như 1 hộp đen</a:t>
            </a:r>
          </a:p>
          <a:p>
            <a:r>
              <a:rPr lang="en-US"/>
              <a:t>Mô tả tác nhân ngoài, thông báo được gửi từ tác nhân ngoài và kết quả trả ra từ hệ thống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3" y="914400"/>
            <a:ext cx="6610350" cy="53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Biểu đồ trao đổi thông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biểu đồ tương tác tập trung mô tả quan hệ giữa các đối tượng</a:t>
            </a:r>
          </a:p>
          <a:p>
            <a:r>
              <a:rPr lang="en-US"/>
              <a:t>Các thông báo được đặt số tuần tự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31333"/>
            <a:ext cx="7669339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1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Ký hiệu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3" y="1087069"/>
            <a:ext cx="666843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32004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Góc nhìn tương tác</a:t>
            </a:r>
          </a:p>
          <a:p>
            <a:r>
              <a:rPr lang="en-US"/>
              <a:t>Biểu đồ tuần tự</a:t>
            </a:r>
          </a:p>
          <a:p>
            <a:r>
              <a:rPr lang="en-US"/>
              <a:t>Biểu đồ trao đổi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Lifeline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34956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2524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Thông báo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9213"/>
            <a:ext cx="3810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9585"/>
            <a:ext cx="54102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36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Thông báo đồng thời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505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52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Thông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Điều kiện</a:t>
            </a:r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Lặp tuần tự và lặp đồng thời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914400"/>
            <a:ext cx="35052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72888"/>
            <a:ext cx="3486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3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Thay đổi trạng thái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6" y="939209"/>
            <a:ext cx="68849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00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và hủy bỏ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7" y="985838"/>
            <a:ext cx="7380287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07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Đánh số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614613"/>
            <a:ext cx="61531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5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Nhiều đối tượng nhận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3733800" cy="5151438"/>
          </a:xfrm>
        </p:spPr>
        <p:txBody>
          <a:bodyPr/>
          <a:lstStyle/>
          <a:p>
            <a:r>
              <a:rPr lang="en-US"/>
              <a:t>Không quan tâm thứ tự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Quan tâm thứ tự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68" y="957080"/>
            <a:ext cx="3630146" cy="25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22" y="3678846"/>
            <a:ext cx="498395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45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Giá trị trả về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219325"/>
            <a:ext cx="4924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22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Đường phân làn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243909" cy="42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Góc nhìn tương tác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5562600" cy="5151438"/>
          </a:xfrm>
        </p:spPr>
        <p:txBody>
          <a:bodyPr/>
          <a:lstStyle/>
          <a:p>
            <a:r>
              <a:rPr lang="en-US"/>
              <a:t>Interactive View – góc nhìn tương tác</a:t>
            </a:r>
          </a:p>
          <a:p>
            <a:r>
              <a:rPr lang="en-US"/>
              <a:t>Mô tả các đối tượng (với các vai trò nhất định) trao đổi thông tin với nhau trong một ngữ cảnh cụ thể</a:t>
            </a:r>
          </a:p>
          <a:p>
            <a:r>
              <a:rPr lang="en-US"/>
              <a:t>Các tương tác mô tả sự thực hiện của các hành động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52018"/>
            <a:ext cx="2895600" cy="3196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7400" y="1676400"/>
            <a:ext cx="3200400" cy="37338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5467" y="536898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Context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1045740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985467" y="1415072"/>
            <a:ext cx="329733" cy="53694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7438421" y="1415072"/>
            <a:ext cx="842446" cy="4325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56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Đối tượng chủ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Biên được tô đậm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33600"/>
            <a:ext cx="62103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32" y="1033463"/>
            <a:ext cx="640873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5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Áp dụng với hệ thống quản lý nhân sự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Trường hợp sử dụng: </a:t>
            </a:r>
            <a:r>
              <a:rPr lang="en-US" sz="2800" b="1"/>
              <a:t>Liệt kê hồ sơ nhân sự</a:t>
            </a:r>
          </a:p>
          <a:p>
            <a:r>
              <a:rPr lang="en-US" sz="2800"/>
              <a:t>Tác nhân: Cán bộ quản lý nhân sự</a:t>
            </a:r>
          </a:p>
          <a:p>
            <a:r>
              <a:rPr lang="en-US" sz="2800"/>
              <a:t>Tiền điều kiện: Đã đăng nhập</a:t>
            </a:r>
          </a:p>
          <a:p>
            <a:r>
              <a:rPr lang="en-US" sz="2800"/>
              <a:t>Luồng sự kiện:</a:t>
            </a:r>
          </a:p>
          <a:p>
            <a:pPr lvl="1"/>
            <a:r>
              <a:rPr lang="en-US" sz="2400"/>
              <a:t>Liệt kê toàn bộ hồ sơ nhân sự theo từng trang, mỗi trang 20 hồ sơ;</a:t>
            </a:r>
          </a:p>
          <a:p>
            <a:pPr lvl="1"/>
            <a:r>
              <a:rPr lang="en-US" sz="2400"/>
              <a:t>Chọn trang đầu, cuối hay một trang (theo số thứ tự) nào đó;</a:t>
            </a:r>
          </a:p>
          <a:p>
            <a:pPr lvl="1"/>
            <a:r>
              <a:rPr lang="en-US" sz="2400"/>
              <a:t>Lọc hồ sơ theo vần (A-Z) tên nhân sự;</a:t>
            </a:r>
          </a:p>
          <a:p>
            <a:pPr lvl="1"/>
            <a:r>
              <a:rPr lang="en-US" sz="2400"/>
              <a:t>Lọc hồ sơ theo thông tin nhập vào;</a:t>
            </a:r>
          </a:p>
          <a:p>
            <a:pPr lvl="1"/>
            <a:r>
              <a:rPr lang="en-US" sz="2400"/>
              <a:t>Sắp xếp danh sách hồ sơ theo tên, chức vụ hay phòng ban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Biểu đồ tuần tự mức hệ thống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4" y="1174206"/>
            <a:ext cx="4163131" cy="5151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Góc nhìn tương tác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Một thông báo là một việc trao đổi thông tin 1 chiều giữa 2 đối tượng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Thông báo có thể có các đối số, là giá trị truyền giữa đối tượng gửi và đối tượng nhận</a:t>
            </a:r>
          </a:p>
          <a:p>
            <a:r>
              <a:rPr lang="en-US"/>
              <a:t>Thông báo có thể là:</a:t>
            </a:r>
          </a:p>
          <a:p>
            <a:pPr lvl="1"/>
            <a:r>
              <a:rPr lang="en-US"/>
              <a:t>Tín hiệu (signal): bất đồng bộ</a:t>
            </a:r>
          </a:p>
          <a:p>
            <a:pPr lvl="1"/>
            <a:r>
              <a:rPr lang="en-US"/>
              <a:t>Lời gọi (call): bất đồng bộ hay đồng bộ kèm với cơ chế trả về kết quả</a:t>
            </a:r>
          </a:p>
          <a:p>
            <a:r>
              <a:rPr lang="en-US"/>
              <a:t>Việc tạo đối tượng có thể được mô tả bởi 1 thông báo từ đối tượng gửi tới lớp của đối tượng được tạo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74" y="1905000"/>
            <a:ext cx="3217852" cy="6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Hai loại biểu đồ tương tác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Biểu đồ tuần tự</a:t>
            </a:r>
            <a:r>
              <a:rPr lang="en-US"/>
              <a:t>: tập trung mô tả sự tuần tự theo thời gian của các thông báo</a:t>
            </a:r>
          </a:p>
          <a:p>
            <a:r>
              <a:rPr lang="en-US">
                <a:solidFill>
                  <a:srgbClr val="FF0000"/>
                </a:solidFill>
              </a:rPr>
              <a:t>Biểu đồ trao đổi thông tin </a:t>
            </a:r>
            <a:r>
              <a:rPr lang="en-US"/>
              <a:t>(tên cũ là biểu đồ cộng tác): tập trung mô tả quan hệ giữa các đối tượng có trao đổi thông tin</a:t>
            </a:r>
          </a:p>
          <a:p>
            <a:r>
              <a:rPr lang="en-US"/>
              <a:t>Hai biểu đồ này có cùng ngữ nghĩa (có thể chuyển từ biểu đồ này sang biểu đồ kia không mất mát thông tin)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loại biểu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,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trao đổi thông tin</a:t>
            </a:r>
          </a:p>
          <a:p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2 </a:t>
            </a:r>
            <a:r>
              <a:rPr lang="en-US" err="1"/>
              <a:t>chiều</a:t>
            </a:r>
            <a:endParaRPr lang="en-US"/>
          </a:p>
          <a:p>
            <a:pPr lvl="1"/>
            <a:r>
              <a:rPr lang="en-US" err="1">
                <a:solidFill>
                  <a:srgbClr val="FF0000"/>
                </a:solidFill>
              </a:rPr>
              <a:t>Thời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gian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err="1">
                <a:solidFill>
                  <a:srgbClr val="FF0000"/>
                </a:solidFill>
              </a:rPr>
              <a:t>Vai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trò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err="1">
                <a:solidFill>
                  <a:srgbClr val="FF0000"/>
                </a:solidFill>
              </a:rPr>
              <a:t>đối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tượng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667000"/>
            <a:ext cx="4574450" cy="36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solidFill>
                  <a:srgbClr val="FF0000"/>
                </a:solidFill>
              </a:rPr>
              <a:t>Đối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tượng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 err="1"/>
              <a:t>Đối</a:t>
            </a:r>
            <a:r>
              <a:rPr lang="en-US" sz="2400"/>
              <a:t> </a:t>
            </a:r>
            <a:r>
              <a:rPr lang="en-US" sz="2400" err="1"/>
              <a:t>tượng</a:t>
            </a:r>
            <a:r>
              <a:rPr lang="en-US" sz="2400"/>
              <a:t> có tên hay không tên</a:t>
            </a:r>
          </a:p>
          <a:p>
            <a:pPr lvl="1"/>
            <a:r>
              <a:rPr lang="en-US" sz="2400" err="1"/>
              <a:t>Đối</a:t>
            </a:r>
            <a:r>
              <a:rPr lang="en-US" sz="2400"/>
              <a:t> </a:t>
            </a:r>
            <a:r>
              <a:rPr lang="en-US" sz="2400" err="1"/>
              <a:t>tượng</a:t>
            </a:r>
            <a:r>
              <a:rPr lang="en-US" sz="2400"/>
              <a:t> </a:t>
            </a:r>
            <a:r>
              <a:rPr lang="en-US" sz="2400" err="1"/>
              <a:t>hoạt</a:t>
            </a:r>
            <a:r>
              <a:rPr lang="en-US" sz="2400"/>
              <a:t> </a:t>
            </a:r>
            <a:r>
              <a:rPr lang="en-US" sz="2400" err="1"/>
              <a:t>động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62401" y="2819400"/>
            <a:ext cx="4419600" cy="3048000"/>
            <a:chOff x="3962400" y="2133600"/>
            <a:chExt cx="5155131" cy="37338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962400" y="2133600"/>
              <a:ext cx="2362200" cy="3733800"/>
              <a:chOff x="864" y="1200"/>
              <a:chExt cx="1488" cy="2352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1488" cy="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9pPr>
              </a:lstStyle>
              <a:p>
                <a:r>
                  <a:rPr lang="en-US" sz="2400" u="sng">
                    <a:latin typeface="Arial" panose="020B0604020202020204" pitchFamily="34" charset="0"/>
                  </a:rPr>
                  <a:t>:Name</a:t>
                </a:r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96" cy="7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918325" y="3087688"/>
              <a:ext cx="12366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lang="en-US" sz="2400">
                  <a:latin typeface="Arial" panose="020B0604020202020204" pitchFamily="34" charset="0"/>
                </a:rPr>
                <a:t>Life line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542513" y="4629575"/>
              <a:ext cx="357501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r>
                <a:rPr lang="en-US" sz="2400">
                  <a:latin typeface="Arial" panose="020B0604020202020204" pitchFamily="34" charset="0"/>
                </a:rPr>
                <a:t>Activation</a:t>
              </a:r>
            </a:p>
            <a:p>
              <a:r>
                <a:rPr lang="en-US" sz="2400">
                  <a:latin typeface="Arial" panose="020B0604020202020204" pitchFamily="34" charset="0"/>
                </a:rPr>
                <a:t>(Execution Specification)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 flipV="1">
              <a:off x="5181600" y="43434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5105400" y="3124200"/>
              <a:ext cx="1828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7375525" y="2173288"/>
              <a:ext cx="1065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lang="en-US" sz="24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6400800" y="2438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1033280" y="3352383"/>
            <a:ext cx="2301875" cy="1600200"/>
          </a:xfrm>
          <a:prstGeom prst="wedgeRoundRectCallout">
            <a:avLst>
              <a:gd name="adj1" fmla="val 116900"/>
              <a:gd name="adj2" fmla="val -20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Đối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tượng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đang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thực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hiện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hoạt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động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kể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cả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thời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gian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nằm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trong</a:t>
            </a:r>
            <a:r>
              <a:rPr lang="en-US">
                <a:solidFill>
                  <a:schemeClr val="tx1"/>
                </a:solidFill>
              </a:rPr>
              <a:t> stack </a:t>
            </a:r>
            <a:r>
              <a:rPr lang="en-US" err="1">
                <a:solidFill>
                  <a:schemeClr val="tx1"/>
                </a:solidFill>
              </a:rPr>
              <a:t>chờ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các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hoạt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động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khác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63" y="1304159"/>
            <a:ext cx="1717937" cy="7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3117112" cy="3511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0" y="1495917"/>
            <a:ext cx="3276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do1();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do2();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doSomething(){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"Call B.do1"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b-&gt;do1();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"Call B.do2"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b-&gt;do2();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6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Tạo và kết thúc vòng đời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3010540" cy="3555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7800" y="1495917"/>
            <a:ext cx="32766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message();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doSomething(){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B b=new B();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b-&gt;message();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b=null;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81BE3-CAC2-4DC7-8FDE-C455813FA245}"/>
</file>

<file path=customXml/itemProps2.xml><?xml version="1.0" encoding="utf-8"?>
<ds:datastoreItem xmlns:ds="http://schemas.openxmlformats.org/officeDocument/2006/customXml" ds:itemID="{ECCF3786-B759-4513-B115-A6FF28E71860}"/>
</file>

<file path=customXml/itemProps3.xml><?xml version="1.0" encoding="utf-8"?>
<ds:datastoreItem xmlns:ds="http://schemas.openxmlformats.org/officeDocument/2006/customXml" ds:itemID="{3E3E00B6-2579-4403-A4F4-2F75C035A96F}"/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847</Words>
  <Application>Microsoft Office PowerPoint</Application>
  <PresentationFormat>On-screen Show (4:3)</PresentationFormat>
  <Paragraphs>164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Tahoma</vt:lpstr>
      <vt:lpstr>Office Theme</vt:lpstr>
      <vt:lpstr>Phân tích thiết kế hệ thống</vt:lpstr>
      <vt:lpstr>Nội dung</vt:lpstr>
      <vt:lpstr>Góc nhìn tương tác</vt:lpstr>
      <vt:lpstr>Góc nhìn tương tác</vt:lpstr>
      <vt:lpstr>Hai loại biểu đồ tương tác</vt:lpstr>
      <vt:lpstr>Biểu đồ tuần tự</vt:lpstr>
      <vt:lpstr>Ký hiệu trong UML</vt:lpstr>
      <vt:lpstr>Thí dụ</vt:lpstr>
      <vt:lpstr>Tạo và kết thúc vòng đời đối tượng</vt:lpstr>
      <vt:lpstr>Đối tượng chủ động và bị động</vt:lpstr>
      <vt:lpstr>Ký hiệu</vt:lpstr>
      <vt:lpstr>Các dạng thông báo</vt:lpstr>
      <vt:lpstr>Thí dụ</vt:lpstr>
      <vt:lpstr>Cấu trúc điều khiển</vt:lpstr>
      <vt:lpstr>Thí dụ</vt:lpstr>
      <vt:lpstr>Biểu đồ tuần tự mức hệ thống</vt:lpstr>
      <vt:lpstr>Thí dụ</vt:lpstr>
      <vt:lpstr>Biểu đồ trao đổi thông tin</vt:lpstr>
      <vt:lpstr>Ký hiệu</vt:lpstr>
      <vt:lpstr>Lifeline</vt:lpstr>
      <vt:lpstr>Thông báo</vt:lpstr>
      <vt:lpstr>Thông báo đồng thời</vt:lpstr>
      <vt:lpstr>Thông báo</vt:lpstr>
      <vt:lpstr>Thay đổi trạng thái</vt:lpstr>
      <vt:lpstr>Tạo và hủy bỏ đối tượng</vt:lpstr>
      <vt:lpstr>Đánh số lặp</vt:lpstr>
      <vt:lpstr>Nhiều đối tượng nhận</vt:lpstr>
      <vt:lpstr>Giá trị trả về</vt:lpstr>
      <vt:lpstr>Đường phân làn</vt:lpstr>
      <vt:lpstr>Đối tượng chủ động</vt:lpstr>
      <vt:lpstr>Thí dụ</vt:lpstr>
      <vt:lpstr>Áp dụng với hệ thống quản lý nhân sự</vt:lpstr>
      <vt:lpstr>Biểu đồ tuần tự mức hệ thống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288</cp:revision>
  <dcterms:created xsi:type="dcterms:W3CDTF">2006-08-16T00:00:00Z</dcterms:created>
  <dcterms:modified xsi:type="dcterms:W3CDTF">2019-03-24T12:26:48Z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