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308" r:id="rId4"/>
    <p:sldId id="280" r:id="rId5"/>
    <p:sldId id="309" r:id="rId6"/>
    <p:sldId id="305" r:id="rId7"/>
    <p:sldId id="303" r:id="rId8"/>
    <p:sldId id="314" r:id="rId9"/>
    <p:sldId id="316" r:id="rId10"/>
    <p:sldId id="310" r:id="rId11"/>
    <p:sldId id="311" r:id="rId12"/>
    <p:sldId id="312" r:id="rId13"/>
    <p:sldId id="313" r:id="rId14"/>
    <p:sldId id="315" r:id="rId15"/>
    <p:sldId id="317" r:id="rId16"/>
    <p:sldId id="319" r:id="rId17"/>
    <p:sldId id="320" r:id="rId18"/>
    <p:sldId id="31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71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0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E2A7E-45C8-47A8-8D1A-7E142EE3578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CD9B6-BEB3-4104-8CE1-8D1C8983B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6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D0D-3349-4277-A9AC-9664C892EA59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09B3-F5CE-492F-B815-CA720890A0F4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1E3D-2B88-40CC-94C9-202F8A8C33E2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4726"/>
            <a:ext cx="8229600" cy="5151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325"/>
            <a:ext cx="2133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99F825-BC49-432D-B569-812397B32290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EE1C-244B-46F0-968A-947F11981FC7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C563-DCAC-4705-ACC3-A707CE0CA470}" type="datetime1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F845-8EAA-4508-8D7D-01B509F82F8D}" type="datetime1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BF84-0B24-40D8-8E3A-F0F857F35253}" type="datetime1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80B8-F67D-4362-9002-4900C5DD3F86}" type="datetime1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8B6C-6126-471C-8695-4D12DDE8C073}" type="datetime1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CCF4-7A29-4AB4-AC43-75CED07AF067}" type="datetime1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2D775-FE9C-4FE0-8388-1B836E79981C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r>
              <a:rPr lang="en-US"/>
              <a:t>Biểu </a:t>
            </a:r>
            <a:r>
              <a:rPr lang="en-US" err="1"/>
              <a:t>đồ</a:t>
            </a:r>
            <a:r>
              <a:rPr lang="en-US"/>
              <a:t> hoạt động</a:t>
            </a:r>
          </a:p>
        </p:txBody>
      </p:sp>
    </p:spTree>
    <p:extLst>
      <p:ext uri="{BB962C8B-B14F-4D97-AF65-F5344CB8AC3E}">
        <p14:creationId xmlns:p14="http://schemas.microsoft.com/office/powerpoint/2010/main" val="244789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F7A24-3325-4E0E-A72C-7341CF29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Node khởi đầu và kết thúc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A179-AEE3-4712-A507-AD0F70F37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4726"/>
            <a:ext cx="5257800" cy="5151438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Initial node</a:t>
            </a:r>
            <a:r>
              <a:rPr lang="en-US" sz="2800"/>
              <a:t>: biểu diễn điểm khởi đầu cho chuỗi hoạt động</a:t>
            </a:r>
          </a:p>
          <a:p>
            <a:r>
              <a:rPr lang="en-US" sz="2800"/>
              <a:t>Trong một biểu đồ hoạt động, chỉ có 1 node khởi đầu</a:t>
            </a:r>
          </a:p>
          <a:p>
            <a:r>
              <a:rPr lang="en-US" sz="2800">
                <a:solidFill>
                  <a:srgbClr val="FF0000"/>
                </a:solidFill>
              </a:rPr>
              <a:t>Final node</a:t>
            </a:r>
            <a:r>
              <a:rPr lang="en-US" sz="2800"/>
              <a:t>: biểu diễn điểm kết thúc của chuỗi hoạt động.</a:t>
            </a:r>
          </a:p>
          <a:p>
            <a:r>
              <a:rPr lang="en-US" sz="2800"/>
              <a:t>Theo một luồng nào đấy, hoạt động dẫn tới node kết thúc sẽ kết thúc hoạt động</a:t>
            </a:r>
          </a:p>
          <a:p>
            <a:r>
              <a:rPr lang="en-US" sz="2800"/>
              <a:t>Có thể có nhiều node kết thúc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7898A-D55A-455D-9D95-2D80444E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207F66-7253-4B40-A373-C87A56865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562100"/>
            <a:ext cx="28765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21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59B63-7AAA-49FD-918A-AE2965F6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Node điều kiện và hợp nhất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C269E-1F83-45EA-8517-C4F17FBED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4726"/>
            <a:ext cx="3998116" cy="5151438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Node điều kiện </a:t>
            </a:r>
            <a:r>
              <a:rPr lang="en-US" sz="2800"/>
              <a:t>điều khiển sự rẽ nhánh luồng theo các điều kiện (guard) nhất định</a:t>
            </a:r>
          </a:p>
          <a:p>
            <a:r>
              <a:rPr lang="en-US" sz="2800">
                <a:solidFill>
                  <a:srgbClr val="FF0000"/>
                </a:solidFill>
              </a:rPr>
              <a:t>Node hợp nhất </a:t>
            </a:r>
            <a:r>
              <a:rPr lang="en-US" sz="2800"/>
              <a:t>biểu diễn 2 hay nhiều luồng điều khiển hợp với nhau không đề cập tới tính đồng thời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36D8E-2D86-4FCF-A1EF-EA3B2F0F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DA644-8BD3-4AEC-BAF6-DD6FC01B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316" y="914400"/>
            <a:ext cx="4622423" cy="487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1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B8F7-8DCF-448D-845F-098F04ED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Node fork và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539D5-36ED-4BB4-BD03-81036500E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4726"/>
            <a:ext cx="3200400" cy="515143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Fork</a:t>
            </a:r>
            <a:r>
              <a:rPr lang="en-US"/>
              <a:t>: rẽ nhánh điều khiển ra các luồng song song</a:t>
            </a:r>
          </a:p>
          <a:p>
            <a:r>
              <a:rPr lang="en-US">
                <a:solidFill>
                  <a:srgbClr val="FF0000"/>
                </a:solidFill>
              </a:rPr>
              <a:t>Join</a:t>
            </a:r>
            <a:r>
              <a:rPr lang="en-US"/>
              <a:t>: hợp nhất các luồng song song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70D4D-3247-4833-A11F-6976EC3A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97C37-8EB3-4CB0-960E-77C5E3FE9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435" y="1600200"/>
            <a:ext cx="4272438" cy="336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87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89F3-C974-4541-BB93-4FBBA4B18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Node tín hiệu (</a:t>
            </a:r>
            <a:r>
              <a:rPr lang="en-US">
                <a:solidFill>
                  <a:srgbClr val="FF0000"/>
                </a:solidFill>
              </a:rPr>
              <a:t>signal</a:t>
            </a:r>
            <a:r>
              <a:rPr lang="en-US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898FB-6439-4C87-87F2-E6614CF26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4726"/>
            <a:ext cx="4572000" cy="5151438"/>
          </a:xfrm>
        </p:spPr>
        <p:txBody>
          <a:bodyPr>
            <a:normAutofit/>
          </a:bodyPr>
          <a:lstStyle/>
          <a:p>
            <a:r>
              <a:rPr lang="en-US"/>
              <a:t>Gửi/nhận yêu cầu bất đồng bộ</a:t>
            </a:r>
          </a:p>
          <a:p>
            <a:r>
              <a:rPr lang="en-US"/>
              <a:t>Không đề cập tới kết quả trả về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EAA2F-98F6-4373-9540-083E2E93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8D72F-E126-46F6-9140-CDDDCC995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492" y="1244329"/>
            <a:ext cx="3790308" cy="464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09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A8088-BD2C-46AA-A21B-466D91B4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Phân mảnh biểu đồ hoạt động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FEC9C-AFBC-4FCD-9874-93FD206E2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4726"/>
            <a:ext cx="3733800" cy="515143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+mj-lt"/>
              </a:rPr>
              <a:t>Swimlanes</a:t>
            </a:r>
            <a:r>
              <a:rPr lang="en-US">
                <a:latin typeface="+mj-lt"/>
              </a:rPr>
              <a:t>: Chỉ đối t</a:t>
            </a:r>
            <a:r>
              <a:rPr lang="vi-VN">
                <a:latin typeface="+mj-lt"/>
              </a:rPr>
              <a:t>ư</a:t>
            </a:r>
            <a:r>
              <a:rPr lang="en-US">
                <a:latin typeface="+mj-lt"/>
              </a:rPr>
              <a:t>ợng/đ</a:t>
            </a:r>
            <a:r>
              <a:rPr lang="vi-VN">
                <a:latin typeface="+mj-lt"/>
              </a:rPr>
              <a:t>ơ</a:t>
            </a:r>
            <a:r>
              <a:rPr lang="en-US">
                <a:latin typeface="+mj-lt"/>
              </a:rPr>
              <a:t>n vị tham gia vào hoạt động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E762A-CBCF-4E6C-BEBF-64D91E76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54E572-77F9-4F24-B98B-DE19389D4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646" y="1095002"/>
            <a:ext cx="4396154" cy="524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6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2F2D-169D-4C03-936F-7914022C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Xây dựng biểu đồ hoạt động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3E93B-1225-4D1E-9220-73BB11203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+mj-lt"/>
              </a:rPr>
              <a:t>Biểu đồ hoạt động sử dụng để mô tả nghiệp vụ</a:t>
            </a:r>
          </a:p>
          <a:p>
            <a:pPr lvl="1"/>
            <a:r>
              <a:rPr lang="en-US" sz="2400">
                <a:latin typeface="+mj-lt"/>
              </a:rPr>
              <a:t>Xác định trạng thái khởi đầu hoạt động</a:t>
            </a:r>
          </a:p>
          <a:p>
            <a:pPr lvl="1"/>
            <a:r>
              <a:rPr lang="en-US" sz="2400">
                <a:latin typeface="+mj-lt"/>
              </a:rPr>
              <a:t>Xác định các cá nhân/đ</a:t>
            </a:r>
            <a:r>
              <a:rPr lang="vi-VN" sz="2400">
                <a:latin typeface="+mj-lt"/>
              </a:rPr>
              <a:t>ơ</a:t>
            </a:r>
            <a:r>
              <a:rPr lang="en-US" sz="2400">
                <a:latin typeface="+mj-lt"/>
              </a:rPr>
              <a:t>n vị tham gia vào hoạt động</a:t>
            </a:r>
          </a:p>
          <a:p>
            <a:pPr lvl="1"/>
            <a:r>
              <a:rPr lang="en-US" sz="2400">
                <a:latin typeface="+mj-lt"/>
              </a:rPr>
              <a:t>Thiết lập biểu đồ</a:t>
            </a:r>
          </a:p>
          <a:p>
            <a:r>
              <a:rPr lang="en-US" sz="2800">
                <a:latin typeface="+mj-lt"/>
              </a:rPr>
              <a:t>Biểu đồ hoạt động sử dụng để mô tả usecase</a:t>
            </a:r>
          </a:p>
          <a:p>
            <a:r>
              <a:rPr lang="en-US" sz="2800">
                <a:latin typeface="+mj-lt"/>
              </a:rPr>
              <a:t>Biểu đồ hoạt động sử dụng để mô tả các chức năng phức tạp</a:t>
            </a:r>
          </a:p>
          <a:p>
            <a:pPr lvl="1"/>
            <a:r>
              <a:rPr lang="en-US" sz="2400">
                <a:latin typeface="+mj-lt"/>
              </a:rPr>
              <a:t>Xác định các hoạt động con, dữ liệu đầu vào, đầu ra</a:t>
            </a:r>
          </a:p>
          <a:p>
            <a:pPr lvl="1"/>
            <a:r>
              <a:rPr lang="en-US" sz="2400">
                <a:latin typeface="+mj-lt"/>
              </a:rPr>
              <a:t>Thiết lập biểu đồ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200F8-E52F-48E1-84CF-0837C9EB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12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1221-F834-4C30-8787-49943ED8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Một số thí dụ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B3EA5-60BE-4079-ACB6-A79DBE3A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146" name="Picture 2" descr="Activity Diagram - Process Order">
            <a:extLst>
              <a:ext uri="{FF2B5EF4-FFF2-40B4-BE49-F238E27FC236}">
                <a16:creationId xmlns:a16="http://schemas.microsoft.com/office/drawing/2014/main" id="{D095F139-85F8-4D12-9952-7F129CB0A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66800"/>
            <a:ext cx="4629150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225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E364-7A0C-4362-97C3-A757302F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Một số thí dụ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C4FDA-E8F5-4747-917A-263041BA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170" name="Picture 2" descr="Activity Diagram (With Swimlane)">
            <a:extLst>
              <a:ext uri="{FF2B5EF4-FFF2-40B4-BE49-F238E27FC236}">
                <a16:creationId xmlns:a16="http://schemas.microsoft.com/office/drawing/2014/main" id="{00931C4D-335D-4431-82B5-30069099F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14400"/>
            <a:ext cx="4495800" cy="550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324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14FE-5475-4CCC-89A8-00633C4D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Một số thí dụ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89000-4E81-493F-A4FC-5EE58F07A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Đăng ký học phần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F5055-BAD6-42C6-9205-673A665B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3039F-456B-4CED-8308-3F6A804C7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2949"/>
            <a:ext cx="7772400" cy="469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1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43000"/>
            <a:ext cx="7315200" cy="32004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/>
              <a:t>Khái niệm</a:t>
            </a:r>
          </a:p>
          <a:p>
            <a:r>
              <a:rPr lang="en-US"/>
              <a:t>Các ký hiệu và ngữ nghĩa</a:t>
            </a:r>
          </a:p>
          <a:p>
            <a:r>
              <a:rPr lang="en-US"/>
              <a:t>Thành lập biểu đồ</a:t>
            </a:r>
          </a:p>
          <a:p>
            <a:r>
              <a:rPr lang="en-US"/>
              <a:t>Một số biểu đồ mẫu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2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37EE-BEB5-4441-ABEF-5A8D0F2A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Khái niệm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CD818-4DA4-4053-AB16-8B94DE9B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+mj-lt"/>
              </a:rPr>
              <a:t>Biểu đồ hoạt động là biểu đồ mô tả một hoạt động (</a:t>
            </a:r>
            <a:r>
              <a:rPr lang="en-US" sz="2800">
                <a:solidFill>
                  <a:srgbClr val="FF0000"/>
                </a:solidFill>
                <a:latin typeface="+mj-lt"/>
              </a:rPr>
              <a:t>activity</a:t>
            </a:r>
            <a:r>
              <a:rPr lang="en-US" sz="2800">
                <a:latin typeface="+mj-lt"/>
              </a:rPr>
              <a:t>) của hệ thống</a:t>
            </a:r>
          </a:p>
          <a:p>
            <a:r>
              <a:rPr lang="en-US" sz="2800">
                <a:latin typeface="+mj-lt"/>
              </a:rPr>
              <a:t>Hoạt động là tập tuần tự hay song song các b</a:t>
            </a:r>
            <a:r>
              <a:rPr lang="vi-VN" sz="2800">
                <a:latin typeface="+mj-lt"/>
              </a:rPr>
              <a:t>ư</a:t>
            </a:r>
            <a:r>
              <a:rPr lang="en-US" sz="2800">
                <a:latin typeface="+mj-lt"/>
              </a:rPr>
              <a:t>ớc thực thi công việc (action/task)</a:t>
            </a:r>
          </a:p>
          <a:p>
            <a:r>
              <a:rPr lang="en-US" sz="2800">
                <a:latin typeface="+mj-lt"/>
              </a:rPr>
              <a:t>Hoạt động/biểu đồ hoạt động đ</a:t>
            </a:r>
            <a:r>
              <a:rPr lang="vi-VN" sz="2800">
                <a:latin typeface="+mj-lt"/>
              </a:rPr>
              <a:t>ư</a:t>
            </a:r>
            <a:r>
              <a:rPr lang="en-US" sz="2800">
                <a:latin typeface="+mj-lt"/>
              </a:rPr>
              <a:t>ợc biểu diễn bằng một đồ thị có h</a:t>
            </a:r>
            <a:r>
              <a:rPr lang="vi-VN" sz="2800">
                <a:latin typeface="+mj-lt"/>
              </a:rPr>
              <a:t>ư</a:t>
            </a:r>
            <a:r>
              <a:rPr lang="en-US" sz="2800">
                <a:latin typeface="+mj-lt"/>
              </a:rPr>
              <a:t>ớng với các đỉnh (node) và các cạnh (edge)</a:t>
            </a:r>
          </a:p>
          <a:p>
            <a:r>
              <a:rPr lang="en-US" sz="2800">
                <a:latin typeface="+mj-lt"/>
              </a:rPr>
              <a:t>Các node thể hiện việc thực thi công việc của 1 b</a:t>
            </a:r>
            <a:r>
              <a:rPr lang="vi-VN" sz="2800">
                <a:latin typeface="+mj-lt"/>
              </a:rPr>
              <a:t>ư</a:t>
            </a:r>
            <a:r>
              <a:rPr lang="en-US" sz="2800">
                <a:latin typeface="+mj-lt"/>
              </a:rPr>
              <a:t>ớc trong luồng</a:t>
            </a:r>
          </a:p>
          <a:p>
            <a:r>
              <a:rPr lang="en-US" sz="2800">
                <a:latin typeface="+mj-lt"/>
              </a:rPr>
              <a:t>Các node đ</a:t>
            </a:r>
            <a:r>
              <a:rPr lang="vi-VN" sz="2800">
                <a:latin typeface="+mj-lt"/>
              </a:rPr>
              <a:t>ư</a:t>
            </a:r>
            <a:r>
              <a:rPr lang="en-US" sz="2800">
                <a:latin typeface="+mj-lt"/>
              </a:rPr>
              <a:t>ợc nối bởi các cạnh là luồng điều khiển hay luồng dữ liệu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C3074-C6CF-43CC-83CC-859CE8EA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1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Khái niệm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4726"/>
            <a:ext cx="8153400" cy="5151438"/>
          </a:xfrm>
        </p:spPr>
        <p:txBody>
          <a:bodyPr>
            <a:normAutofit/>
          </a:bodyPr>
          <a:lstStyle/>
          <a:p>
            <a:r>
              <a:rPr lang="en-US" sz="2400"/>
              <a:t>Các node có thể lồng nhau</a:t>
            </a:r>
          </a:p>
          <a:p>
            <a:r>
              <a:rPr lang="en-US" sz="2400"/>
              <a:t>Biểu đồ hoạt động có thể chứa các nhánh theo điều kiện cũng nh</a:t>
            </a:r>
            <a:r>
              <a:rPr lang="vi-VN" sz="2400"/>
              <a:t>ư</a:t>
            </a:r>
            <a:r>
              <a:rPr lang="en-US" sz="2400"/>
              <a:t> nhánh các điều khiển mà có thể đ</a:t>
            </a:r>
            <a:r>
              <a:rPr lang="vi-VN" sz="2400"/>
              <a:t>ư</a:t>
            </a:r>
            <a:r>
              <a:rPr lang="en-US" sz="2400"/>
              <a:t>ợc thực hiện đồng thời bởi các luồng khác nhau</a:t>
            </a:r>
          </a:p>
          <a:p>
            <a:r>
              <a:rPr lang="en-US" sz="2400"/>
              <a:t>Điều kiện (decision/branch) và merge node thể hiện nhánh</a:t>
            </a:r>
          </a:p>
          <a:p>
            <a:r>
              <a:rPr lang="en-US" sz="2400"/>
              <a:t>Fork và join thể hiện nhánh điều khiển đồng thời.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UML activity control nodes overview.">
            <a:extLst>
              <a:ext uri="{FF2B5EF4-FFF2-40B4-BE49-F238E27FC236}">
                <a16:creationId xmlns:a16="http://schemas.microsoft.com/office/drawing/2014/main" id="{5D3D7996-4B8C-4D41-83E9-2EEDB6C94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24290"/>
            <a:ext cx="6858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05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73BF-301B-4006-9F3C-26E4BC1C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Hoạt động (activity)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A1FEE-C0BF-445E-8F94-7E2CE501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ECAEE-7B10-44A4-8552-FEE25BDC3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996287"/>
            <a:ext cx="5276699" cy="5459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336BDE-6B02-4F29-8D33-2AFEB3AA24DC}"/>
              </a:ext>
            </a:extLst>
          </p:cNvPr>
          <p:cNvSpPr txBox="1"/>
          <p:nvPr/>
        </p:nvSpPr>
        <p:spPr>
          <a:xfrm>
            <a:off x="863538" y="2133600"/>
            <a:ext cx="213360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Hoạt động, ProcessOrder, đ</a:t>
            </a:r>
            <a:r>
              <a:rPr lang="vi-VN" sz="2400"/>
              <a:t>ư</a:t>
            </a:r>
            <a:r>
              <a:rPr lang="en-US" sz="2400"/>
              <a:t>ợc mô tả bởi biểu đồ hoạt động</a:t>
            </a:r>
          </a:p>
        </p:txBody>
      </p:sp>
    </p:spTree>
    <p:extLst>
      <p:ext uri="{BB962C8B-B14F-4D97-AF65-F5344CB8AC3E}">
        <p14:creationId xmlns:p14="http://schemas.microsoft.com/office/powerpoint/2010/main" val="608592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54E6-43F0-4F9E-9AC5-1C19E28E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Mục đích của biểu đồ hoạt động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43DDF-8B36-4D6C-8BD8-E7B6071F9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4"/>
          </a:xfrm>
        </p:spPr>
        <p:txBody>
          <a:bodyPr>
            <a:normAutofit/>
          </a:bodyPr>
          <a:lstStyle/>
          <a:p>
            <a:r>
              <a:rPr lang="en-US" sz="2800"/>
              <a:t>Để mô tả nghiệp vụ</a:t>
            </a:r>
          </a:p>
          <a:p>
            <a:r>
              <a:rPr lang="en-US" sz="2800"/>
              <a:t>Để nhận diện các usecase</a:t>
            </a:r>
          </a:p>
          <a:p>
            <a:r>
              <a:rPr lang="en-US" sz="2800"/>
              <a:t>Để mô hình luồng giữa các usecase</a:t>
            </a:r>
          </a:p>
          <a:p>
            <a:r>
              <a:rPr lang="en-US" sz="2800"/>
              <a:t>Để mô tả các luồng phức tạp trong 1 chức năng của đối t</a:t>
            </a:r>
            <a:r>
              <a:rPr lang="vi-VN" sz="2800"/>
              <a:t>ư</a:t>
            </a:r>
            <a:r>
              <a:rPr lang="en-US" sz="2800"/>
              <a:t>ợng</a:t>
            </a:r>
          </a:p>
          <a:p>
            <a:r>
              <a:rPr lang="en-US" sz="2800"/>
              <a:t>Để mô tả chi tiết những hoạt động phức tạp trong biểu đồ hoạt động mức cao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14996-428F-4B1B-BB2C-32484C13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8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ABD5F-779A-4CC3-8CCF-F0A9453B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Các ký hiệu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51F5E-27F1-4AA2-B0AD-D4665BF91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+mj-lt"/>
              </a:rPr>
              <a:t>Hoạt động (</a:t>
            </a:r>
            <a:r>
              <a:rPr lang="en-US" sz="2800">
                <a:solidFill>
                  <a:srgbClr val="FF0000"/>
                </a:solidFill>
                <a:latin typeface="+mj-lt"/>
              </a:rPr>
              <a:t>activity</a:t>
            </a:r>
            <a:r>
              <a:rPr lang="en-US" sz="2800">
                <a:latin typeface="+mj-lt"/>
              </a:rPr>
              <a:t>/action)</a:t>
            </a:r>
          </a:p>
          <a:p>
            <a:r>
              <a:rPr lang="en-US" sz="2800">
                <a:latin typeface="+mj-lt"/>
              </a:rPr>
              <a:t>Là một số các công việc cần đ</a:t>
            </a:r>
            <a:r>
              <a:rPr lang="vi-VN" sz="2800">
                <a:latin typeface="+mj-lt"/>
              </a:rPr>
              <a:t>ư</a:t>
            </a:r>
            <a:r>
              <a:rPr lang="en-US" sz="2800">
                <a:latin typeface="+mj-lt"/>
              </a:rPr>
              <a:t>ợc thực hiện</a:t>
            </a:r>
          </a:p>
          <a:p>
            <a:r>
              <a:rPr lang="en-US" sz="2800">
                <a:latin typeface="+mj-lt"/>
              </a:rPr>
              <a:t>Các hoạt động có thể nối tiếp nhau thành chuỗi (luồng)</a:t>
            </a:r>
          </a:p>
          <a:p>
            <a:r>
              <a:rPr lang="en-US" sz="2800">
                <a:latin typeface="+mj-lt"/>
              </a:rPr>
              <a:t>Các hoạt động có thể song song</a:t>
            </a:r>
          </a:p>
          <a:p>
            <a:r>
              <a:rPr lang="en-US" sz="2800">
                <a:latin typeface="+mj-lt"/>
              </a:rPr>
              <a:t>Các hoạt động có thể đ</a:t>
            </a:r>
            <a:r>
              <a:rPr lang="vi-VN" sz="2800">
                <a:latin typeface="+mj-lt"/>
              </a:rPr>
              <a:t>ư</a:t>
            </a:r>
            <a:r>
              <a:rPr lang="en-US" sz="2800">
                <a:latin typeface="+mj-lt"/>
              </a:rPr>
              <a:t>ợc kích hoạt bởi một số điều kiện (guard) nào đấy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308FF-E353-4F6D-A58A-A1FCFEFC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2FDF3250-8BF8-4B87-98D7-F6F9EAF97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820740"/>
            <a:ext cx="1768751" cy="63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5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D0AD9-BFB5-43D3-B098-CAEA496D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Pin dữ liệu vào/ra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CEC55-6DF2-4B2E-8BDD-06C51FD51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Mô tả dữ liệu vào hay ra các hoạt động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CF2D5-19A6-42A8-A2D8-D0E85E407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DD447-5640-436A-A674-1E0426E42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2590800"/>
            <a:ext cx="74961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3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C268-BC94-4FA2-BD44-93170C7B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Object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AC04-45AD-48CD-9351-69165556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+mj-lt"/>
              </a:rPr>
              <a:t>Đối t</a:t>
            </a:r>
            <a:r>
              <a:rPr lang="vi-VN" sz="2800">
                <a:latin typeface="+mj-lt"/>
              </a:rPr>
              <a:t>ư</a:t>
            </a:r>
            <a:r>
              <a:rPr lang="en-US" sz="2800">
                <a:latin typeface="+mj-lt"/>
              </a:rPr>
              <a:t>ợng là dữ liệu vào/ra hoạt động</a:t>
            </a:r>
          </a:p>
          <a:p>
            <a:endParaRPr lang="en-US" sz="2800">
              <a:latin typeface="+mj-lt"/>
            </a:endParaRPr>
          </a:p>
          <a:p>
            <a:endParaRPr lang="en-US" sz="2800">
              <a:latin typeface="+mj-lt"/>
            </a:endParaRPr>
          </a:p>
          <a:p>
            <a:endParaRPr lang="en-US" sz="2800">
              <a:latin typeface="+mj-lt"/>
            </a:endParaRPr>
          </a:p>
          <a:p>
            <a:endParaRPr lang="en-US" sz="2800">
              <a:latin typeface="+mj-lt"/>
            </a:endParaRPr>
          </a:p>
          <a:p>
            <a:endParaRPr lang="en-US" sz="2800">
              <a:latin typeface="+mj-lt"/>
            </a:endParaRPr>
          </a:p>
          <a:p>
            <a:r>
              <a:rPr lang="en-US" sz="2800">
                <a:latin typeface="+mj-lt"/>
              </a:rPr>
              <a:t>Dữ liệu đ</a:t>
            </a:r>
            <a:r>
              <a:rPr lang="vi-VN" sz="2800">
                <a:latin typeface="+mj-lt"/>
              </a:rPr>
              <a:t>ư</a:t>
            </a:r>
            <a:r>
              <a:rPr lang="en-US" sz="2800">
                <a:latin typeface="+mj-lt"/>
              </a:rPr>
              <a:t>ợc lưu trữ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E0B6C-E0C1-45FC-87F4-BA529FB5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C250D-F01A-4D0F-A716-8DFA4BDEB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66022"/>
            <a:ext cx="6248400" cy="2648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121339-8E83-494C-8FF8-551009D6B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495800"/>
            <a:ext cx="5867400" cy="192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94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  <a:ln w="3175"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85E60D66153B4097280C7FF0CAF345" ma:contentTypeVersion="2" ma:contentTypeDescription="Create a new document." ma:contentTypeScope="" ma:versionID="0a496d12c6e727b6375c8ef62cfdf20e">
  <xsd:schema xmlns:xsd="http://www.w3.org/2001/XMLSchema" xmlns:xs="http://www.w3.org/2001/XMLSchema" xmlns:p="http://schemas.microsoft.com/office/2006/metadata/properties" xmlns:ns2="ac152d96-1458-420b-8b8e-02e733c65ed7" targetNamespace="http://schemas.microsoft.com/office/2006/metadata/properties" ma:root="true" ma:fieldsID="3a39bd31e8f2aa50ed6543a86e223001" ns2:_="">
    <xsd:import namespace="ac152d96-1458-420b-8b8e-02e733c65e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52d96-1458-420b-8b8e-02e733c65e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05B4CD-47F2-4B31-99B2-ABBDC05C63BB}"/>
</file>

<file path=customXml/itemProps2.xml><?xml version="1.0" encoding="utf-8"?>
<ds:datastoreItem xmlns:ds="http://schemas.openxmlformats.org/officeDocument/2006/customXml" ds:itemID="{70EF2685-FA65-4340-8D0C-B71D388298BB}"/>
</file>

<file path=customXml/itemProps3.xml><?xml version="1.0" encoding="utf-8"?>
<ds:datastoreItem xmlns:ds="http://schemas.openxmlformats.org/officeDocument/2006/customXml" ds:itemID="{5611E4C6-D6F9-4C0E-8C75-7F77571A972A}"/>
</file>

<file path=docProps/app.xml><?xml version="1.0" encoding="utf-8"?>
<Properties xmlns="http://schemas.openxmlformats.org/officeDocument/2006/extended-properties" xmlns:vt="http://schemas.openxmlformats.org/officeDocument/2006/docPropsVTypes">
  <TotalTime>4124</TotalTime>
  <Words>680</Words>
  <Application>Microsoft Office PowerPoint</Application>
  <PresentationFormat>On-screen Show (4:3)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Phân tích thiết kế hệ thống</vt:lpstr>
      <vt:lpstr>Nội dung</vt:lpstr>
      <vt:lpstr>Khái niệm</vt:lpstr>
      <vt:lpstr>Khái niệm</vt:lpstr>
      <vt:lpstr>Hoạt động (activity)</vt:lpstr>
      <vt:lpstr>Mục đích của biểu đồ hoạt động</vt:lpstr>
      <vt:lpstr>Các ký hiệu</vt:lpstr>
      <vt:lpstr>Pin dữ liệu vào/ra activity</vt:lpstr>
      <vt:lpstr>Object node</vt:lpstr>
      <vt:lpstr>Node khởi đầu và kết thúc</vt:lpstr>
      <vt:lpstr>Node điều kiện và hợp nhất</vt:lpstr>
      <vt:lpstr>Node fork và join</vt:lpstr>
      <vt:lpstr>Node tín hiệu (signal)</vt:lpstr>
      <vt:lpstr>Phân mảnh biểu đồ hoạt động</vt:lpstr>
      <vt:lpstr>Xây dựng biểu đồ hoạt động</vt:lpstr>
      <vt:lpstr>Một số thí dụ</vt:lpstr>
      <vt:lpstr>Một số thí dụ</vt:lpstr>
      <vt:lpstr>Một số thí dụ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</dc:title>
  <dc:creator>Hai Ha Le</dc:creator>
  <cp:lastModifiedBy>Le Hai Ha</cp:lastModifiedBy>
  <cp:revision>315</cp:revision>
  <dcterms:created xsi:type="dcterms:W3CDTF">2006-08-16T00:00:00Z</dcterms:created>
  <dcterms:modified xsi:type="dcterms:W3CDTF">2020-04-27T14:48:00Z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0x010100B285E60D66153B4097280C7FF0CAF345</vt:lpwstr>
  </property>
</Properties>
</file>