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1" r:id="rId41"/>
    <p:sldId id="302" r:id="rId42"/>
    <p:sldId id="303" r:id="rId43"/>
    <p:sldId id="304" r:id="rId44"/>
    <p:sldId id="300" r:id="rId45"/>
    <p:sldId id="305" r:id="rId46"/>
    <p:sldId id="306" r:id="rId47"/>
    <p:sldId id="307" r:id="rId48"/>
    <p:sldId id="308" r:id="rId49"/>
    <p:sldId id="30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E2A7E-45C8-47A8-8D1A-7E142EE35786}"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ECD9B6-BEB3-4104-8CE1-8D1C8983BE40}" type="slidenum">
              <a:rPr lang="en-US" smtClean="0"/>
              <a:t>‹#›</a:t>
            </a:fld>
            <a:endParaRPr lang="en-US"/>
          </a:p>
        </p:txBody>
      </p:sp>
    </p:spTree>
    <p:extLst>
      <p:ext uri="{BB962C8B-B14F-4D97-AF65-F5344CB8AC3E}">
        <p14:creationId xmlns:p14="http://schemas.microsoft.com/office/powerpoint/2010/main" val="256246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476D0D-3349-4277-A9AC-9664C892EA59}"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0109B3-F5CE-492F-B815-CA720890A0F4}"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BC1E3D-2B88-40CC-94C9-202F8A8C33E2}"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6477000"/>
            <a:ext cx="9144000" cy="381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Content Placeholder 2"/>
          <p:cNvSpPr>
            <a:spLocks noGrp="1"/>
          </p:cNvSpPr>
          <p:nvPr>
            <p:ph idx="1"/>
          </p:nvPr>
        </p:nvSpPr>
        <p:spPr>
          <a:xfrm>
            <a:off x="457200" y="974726"/>
            <a:ext cx="8229600" cy="5151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37325"/>
            <a:ext cx="2133600" cy="244475"/>
          </a:xfrm>
        </p:spPr>
        <p:txBody>
          <a:bodyPr/>
          <a:lstStyle>
            <a:lvl1pPr>
              <a:defRPr>
                <a:solidFill>
                  <a:schemeClr val="bg1"/>
                </a:solidFill>
              </a:defRPr>
            </a:lvl1pPr>
          </a:lstStyle>
          <a:p>
            <a:fld id="{B799F825-BC49-432D-B569-812397B32290}" type="datetime1">
              <a:rPr lang="en-US" smtClean="0"/>
              <a:t>12/8/2020</a:t>
            </a:fld>
            <a:endParaRPr lang="en-US"/>
          </a:p>
        </p:txBody>
      </p:sp>
      <p:sp>
        <p:nvSpPr>
          <p:cNvPr id="5" name="Footer Placeholder 4"/>
          <p:cNvSpPr>
            <a:spLocks noGrp="1"/>
          </p:cNvSpPr>
          <p:nvPr>
            <p:ph type="ftr" sz="quarter" idx="11"/>
          </p:nvPr>
        </p:nvSpPr>
        <p:spPr>
          <a:xfrm>
            <a:off x="3124200" y="6537325"/>
            <a:ext cx="2895600" cy="24447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6553200" y="6537325"/>
            <a:ext cx="2133600" cy="244475"/>
          </a:xfrm>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8AEE1C-244B-46F0-968A-947F11981FC7}"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C7C563-DCAC-4705-ACC3-A707CE0CA470}"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E3F845-8EAA-4508-8D7D-01B509F82F8D}" type="datetime1">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C7BF84-0B24-40D8-8E3A-F0F857F35253}" type="datetime1">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280B8-F67D-4362-9002-4900C5DD3F86}" type="datetime1">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F8B6C-6126-471C-8695-4D12DDE8C073}"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0CCF4-7A29-4AB4-AC43-75CED07AF067}"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2D775-FE9C-4FE0-8388-1B836E79981C}" type="datetime1">
              <a:rPr lang="en-US" smtClean="0"/>
              <a:t>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3" name="Subtitle 2"/>
          <p:cNvSpPr>
            <a:spLocks noGrp="1"/>
          </p:cNvSpPr>
          <p:nvPr>
            <p:ph type="subTitle" idx="1"/>
          </p:nvPr>
        </p:nvSpPr>
        <p:spPr>
          <a:xfrm>
            <a:off x="1371600" y="3581400"/>
            <a:ext cx="6400800" cy="1752600"/>
          </a:xfrm>
        </p:spPr>
        <p:txBody>
          <a:bodyPr/>
          <a:lstStyle/>
          <a:p>
            <a:r>
              <a:rPr lang="en-US"/>
              <a:t>Nhận diện các phần tử thiết kế</a:t>
            </a:r>
            <a:endParaRPr lang="en-US" dirty="0"/>
          </a:p>
        </p:txBody>
      </p:sp>
    </p:spTree>
    <p:extLst>
      <p:ext uri="{BB962C8B-B14F-4D97-AF65-F5344CB8AC3E}">
        <p14:creationId xmlns:p14="http://schemas.microsoft.com/office/powerpoint/2010/main" val="244789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Phụ thuộc giữa các gói: tính nhìn thấy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Rectangle 2"/>
          <p:cNvSpPr>
            <a:spLocks noChangeArrowheads="1"/>
          </p:cNvSpPr>
          <p:nvPr/>
        </p:nvSpPr>
        <p:spPr bwMode="auto">
          <a:xfrm>
            <a:off x="3105150" y="4070350"/>
            <a:ext cx="3254375" cy="17192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Rectangle 3"/>
          <p:cNvSpPr>
            <a:spLocks noChangeArrowheads="1"/>
          </p:cNvSpPr>
          <p:nvPr/>
        </p:nvSpPr>
        <p:spPr bwMode="auto">
          <a:xfrm>
            <a:off x="3105150" y="3656012"/>
            <a:ext cx="1220788" cy="414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Rectangle 4"/>
          <p:cNvSpPr>
            <a:spLocks noChangeArrowheads="1"/>
          </p:cNvSpPr>
          <p:nvPr/>
        </p:nvSpPr>
        <p:spPr bwMode="auto">
          <a:xfrm>
            <a:off x="3181350" y="3732212"/>
            <a:ext cx="1041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t>PackageB</a:t>
            </a:r>
            <a:endParaRPr lang="en-US" sz="2400"/>
          </a:p>
        </p:txBody>
      </p:sp>
      <p:sp>
        <p:nvSpPr>
          <p:cNvPr id="8" name="Line 11"/>
          <p:cNvSpPr>
            <a:spLocks noChangeShapeType="1"/>
          </p:cNvSpPr>
          <p:nvPr/>
        </p:nvSpPr>
        <p:spPr bwMode="auto">
          <a:xfrm>
            <a:off x="4267200" y="4646612"/>
            <a:ext cx="787400" cy="320675"/>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4"/>
          <p:cNvSpPr>
            <a:spLocks noChangeArrowheads="1"/>
          </p:cNvSpPr>
          <p:nvPr/>
        </p:nvSpPr>
        <p:spPr bwMode="auto">
          <a:xfrm>
            <a:off x="3105150" y="1403350"/>
            <a:ext cx="3254375" cy="19478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Rectangle 15"/>
          <p:cNvSpPr>
            <a:spLocks noChangeArrowheads="1"/>
          </p:cNvSpPr>
          <p:nvPr/>
        </p:nvSpPr>
        <p:spPr bwMode="auto">
          <a:xfrm>
            <a:off x="3105150" y="989012"/>
            <a:ext cx="1220788" cy="414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Rectangle 16"/>
          <p:cNvSpPr>
            <a:spLocks noChangeArrowheads="1"/>
          </p:cNvSpPr>
          <p:nvPr/>
        </p:nvSpPr>
        <p:spPr bwMode="auto">
          <a:xfrm>
            <a:off x="3181350" y="1065212"/>
            <a:ext cx="1041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t>PackageA</a:t>
            </a:r>
            <a:endParaRPr lang="en-US" sz="2400"/>
          </a:p>
        </p:txBody>
      </p:sp>
      <p:sp>
        <p:nvSpPr>
          <p:cNvPr id="12" name="Line 26"/>
          <p:cNvSpPr>
            <a:spLocks noChangeShapeType="1"/>
          </p:cNvSpPr>
          <p:nvPr/>
        </p:nvSpPr>
        <p:spPr bwMode="auto">
          <a:xfrm>
            <a:off x="4232275" y="1928812"/>
            <a:ext cx="914400" cy="355600"/>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27"/>
          <p:cNvSpPr>
            <a:spLocks noChangeShapeType="1"/>
          </p:cNvSpPr>
          <p:nvPr/>
        </p:nvSpPr>
        <p:spPr bwMode="auto">
          <a:xfrm>
            <a:off x="3976688" y="2071687"/>
            <a:ext cx="355600" cy="481013"/>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28"/>
          <p:cNvSpPr>
            <a:spLocks noChangeShapeType="1"/>
          </p:cNvSpPr>
          <p:nvPr/>
        </p:nvSpPr>
        <p:spPr bwMode="auto">
          <a:xfrm flipH="1">
            <a:off x="4227513" y="3071812"/>
            <a:ext cx="509587" cy="1314450"/>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36"/>
          <p:cNvSpPr>
            <a:spLocks noChangeArrowheads="1"/>
          </p:cNvSpPr>
          <p:nvPr/>
        </p:nvSpPr>
        <p:spPr bwMode="auto">
          <a:xfrm>
            <a:off x="4962525" y="4656137"/>
            <a:ext cx="1219200" cy="762000"/>
          </a:xfrm>
          <a:prstGeom prst="roundRect">
            <a:avLst>
              <a:gd name="adj" fmla="val 16667"/>
            </a:avLst>
          </a:prstGeom>
          <a:noFill/>
          <a:ln w="28575" cap="rnd">
            <a:solidFill>
              <a:srgbClr val="00CCFF"/>
            </a:solidFill>
            <a:prstDash val="sysDot"/>
            <a:round/>
            <a:headEnd type="none" w="sm"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800">
              <a:solidFill>
                <a:schemeClr val="accent1"/>
              </a:solidFill>
            </a:endParaRPr>
          </a:p>
        </p:txBody>
      </p:sp>
      <p:sp>
        <p:nvSpPr>
          <p:cNvPr id="16" name="Line 37"/>
          <p:cNvSpPr>
            <a:spLocks noChangeShapeType="1"/>
          </p:cNvSpPr>
          <p:nvPr/>
        </p:nvSpPr>
        <p:spPr bwMode="auto">
          <a:xfrm>
            <a:off x="5581650" y="2513012"/>
            <a:ext cx="0" cy="2235200"/>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 name="Group 90"/>
          <p:cNvGrpSpPr>
            <a:grpSpLocks/>
          </p:cNvGrpSpPr>
          <p:nvPr/>
        </p:nvGrpSpPr>
        <p:grpSpPr bwMode="auto">
          <a:xfrm>
            <a:off x="5340350" y="3478212"/>
            <a:ext cx="457200" cy="457200"/>
            <a:chOff x="3420" y="2160"/>
            <a:chExt cx="192" cy="192"/>
          </a:xfrm>
        </p:grpSpPr>
        <p:sp>
          <p:nvSpPr>
            <p:cNvPr id="18" name="Oval 39"/>
            <p:cNvSpPr>
              <a:spLocks noChangeArrowheads="1"/>
            </p:cNvSpPr>
            <p:nvPr/>
          </p:nvSpPr>
          <p:spPr bwMode="auto">
            <a:xfrm>
              <a:off x="3420" y="2160"/>
              <a:ext cx="192" cy="192"/>
            </a:xfrm>
            <a:prstGeom prst="ellipse">
              <a:avLst/>
            </a:prstGeom>
            <a:noFill/>
            <a:ln w="38100">
              <a:solidFill>
                <a:schemeClr val="hlink"/>
              </a:solidFill>
              <a:round/>
              <a:headEnd type="none" w="sm"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40"/>
            <p:cNvSpPr>
              <a:spLocks noChangeShapeType="1"/>
            </p:cNvSpPr>
            <p:nvPr/>
          </p:nvSpPr>
          <p:spPr bwMode="auto">
            <a:xfrm>
              <a:off x="3435" y="2215"/>
              <a:ext cx="167" cy="84"/>
            </a:xfrm>
            <a:prstGeom prst="line">
              <a:avLst/>
            </a:prstGeom>
            <a:noFill/>
            <a:ln w="38100">
              <a:solidFill>
                <a:schemeClr va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 name="Text Box 41"/>
          <p:cNvSpPr txBox="1">
            <a:spLocks noChangeArrowheads="1"/>
          </p:cNvSpPr>
          <p:nvPr/>
        </p:nvSpPr>
        <p:spPr bwMode="auto">
          <a:xfrm>
            <a:off x="876300" y="4418012"/>
            <a:ext cx="18478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800" b="1" i="1">
                <a:solidFill>
                  <a:srgbClr val="00CCFF"/>
                </a:solidFill>
              </a:rPr>
              <a:t>Public visibility</a:t>
            </a:r>
          </a:p>
        </p:txBody>
      </p:sp>
      <p:sp>
        <p:nvSpPr>
          <p:cNvPr id="21" name="Line 42"/>
          <p:cNvSpPr>
            <a:spLocks noChangeShapeType="1"/>
          </p:cNvSpPr>
          <p:nvPr/>
        </p:nvSpPr>
        <p:spPr bwMode="auto">
          <a:xfrm flipV="1">
            <a:off x="2786063" y="4584700"/>
            <a:ext cx="566737" cy="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43"/>
          <p:cNvSpPr txBox="1">
            <a:spLocks noChangeArrowheads="1"/>
          </p:cNvSpPr>
          <p:nvPr/>
        </p:nvSpPr>
        <p:spPr bwMode="auto">
          <a:xfrm>
            <a:off x="876300" y="5041900"/>
            <a:ext cx="19240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800" b="1" i="1">
                <a:solidFill>
                  <a:srgbClr val="00CCFF"/>
                </a:solidFill>
              </a:rPr>
              <a:t>Private visibility</a:t>
            </a:r>
          </a:p>
        </p:txBody>
      </p:sp>
      <p:sp>
        <p:nvSpPr>
          <p:cNvPr id="23" name="Line 44"/>
          <p:cNvSpPr>
            <a:spLocks noChangeShapeType="1"/>
          </p:cNvSpPr>
          <p:nvPr/>
        </p:nvSpPr>
        <p:spPr bwMode="auto">
          <a:xfrm flipV="1">
            <a:off x="2786063" y="5180012"/>
            <a:ext cx="2297112" cy="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45"/>
          <p:cNvSpPr txBox="1">
            <a:spLocks noChangeArrowheads="1"/>
          </p:cNvSpPr>
          <p:nvPr/>
        </p:nvSpPr>
        <p:spPr bwMode="auto">
          <a:xfrm>
            <a:off x="6518275" y="3208606"/>
            <a:ext cx="245427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2000" i="1"/>
              <a:t>Chỉ các lớp public có thể được tham chiếu tới từ ngoài gói của nó</a:t>
            </a:r>
          </a:p>
        </p:txBody>
      </p:sp>
      <p:sp>
        <p:nvSpPr>
          <p:cNvPr id="25" name="Text Box 46"/>
          <p:cNvSpPr txBox="1">
            <a:spLocks noChangeArrowheads="1"/>
          </p:cNvSpPr>
          <p:nvPr/>
        </p:nvSpPr>
        <p:spPr bwMode="auto">
          <a:xfrm>
            <a:off x="1600200" y="5943600"/>
            <a:ext cx="61722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2800" i="1">
                <a:latin typeface="Times New Roman" panose="02020603050405020304" pitchFamily="18" charset="0"/>
              </a:rPr>
              <a:t>Nguyên tắc đóng gói</a:t>
            </a:r>
            <a:endParaRPr lang="en-US" sz="2400" i="1">
              <a:latin typeface="Times New Roman" panose="02020603050405020304" pitchFamily="18" charset="0"/>
            </a:endParaRPr>
          </a:p>
        </p:txBody>
      </p:sp>
      <p:sp>
        <p:nvSpPr>
          <p:cNvPr id="26" name="Rectangle 49"/>
          <p:cNvSpPr>
            <a:spLocks noChangeArrowheads="1"/>
          </p:cNvSpPr>
          <p:nvPr/>
        </p:nvSpPr>
        <p:spPr bwMode="auto">
          <a:xfrm>
            <a:off x="798513" y="1414462"/>
            <a:ext cx="1614487" cy="890588"/>
          </a:xfrm>
          <a:prstGeom prst="rect">
            <a:avLst/>
          </a:prstGeom>
          <a:solidFill>
            <a:srgbClr val="FFFFCC"/>
          </a:solidFill>
          <a:ln w="12700">
            <a:solidFill>
              <a:srgbClr val="990033"/>
            </a:solidFill>
            <a:miter lim="800000"/>
            <a:headEnd/>
            <a:tailEnd/>
          </a:ln>
        </p:spPr>
        <p:txBody>
          <a:bodyPr/>
          <a:lstStyle/>
          <a:p>
            <a:endParaRPr lang="en-US"/>
          </a:p>
        </p:txBody>
      </p:sp>
      <p:sp>
        <p:nvSpPr>
          <p:cNvPr id="27" name="Rectangle 50"/>
          <p:cNvSpPr>
            <a:spLocks noChangeArrowheads="1"/>
          </p:cNvSpPr>
          <p:nvPr/>
        </p:nvSpPr>
        <p:spPr bwMode="auto">
          <a:xfrm>
            <a:off x="798513" y="1233487"/>
            <a:ext cx="636587" cy="180975"/>
          </a:xfrm>
          <a:prstGeom prst="rect">
            <a:avLst/>
          </a:prstGeom>
          <a:solidFill>
            <a:srgbClr val="FFFFCC"/>
          </a:solidFill>
          <a:ln w="12700">
            <a:solidFill>
              <a:srgbClr val="990033"/>
            </a:solidFill>
            <a:miter lim="800000"/>
            <a:headEnd/>
            <a:tailEnd/>
          </a:ln>
        </p:spPr>
        <p:txBody>
          <a:bodyPr/>
          <a:lstStyle/>
          <a:p>
            <a:endParaRPr lang="en-US"/>
          </a:p>
        </p:txBody>
      </p:sp>
      <p:sp>
        <p:nvSpPr>
          <p:cNvPr id="28" name="Rectangle 52"/>
          <p:cNvSpPr>
            <a:spLocks noChangeArrowheads="1"/>
          </p:cNvSpPr>
          <p:nvPr/>
        </p:nvSpPr>
        <p:spPr bwMode="auto">
          <a:xfrm>
            <a:off x="1566863" y="1435100"/>
            <a:ext cx="101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a:t>
            </a:r>
            <a:endParaRPr lang="en-US"/>
          </a:p>
        </p:txBody>
      </p:sp>
      <p:sp>
        <p:nvSpPr>
          <p:cNvPr id="29" name="Rectangle 53"/>
          <p:cNvSpPr>
            <a:spLocks noChangeArrowheads="1"/>
          </p:cNvSpPr>
          <p:nvPr/>
        </p:nvSpPr>
        <p:spPr bwMode="auto">
          <a:xfrm>
            <a:off x="798513" y="3249612"/>
            <a:ext cx="1614487" cy="965200"/>
          </a:xfrm>
          <a:prstGeom prst="rect">
            <a:avLst/>
          </a:prstGeom>
          <a:solidFill>
            <a:srgbClr val="FFFFCC"/>
          </a:solidFill>
          <a:ln w="12700">
            <a:solidFill>
              <a:srgbClr val="993300"/>
            </a:solidFill>
            <a:miter lim="800000"/>
            <a:headEnd/>
            <a:tailEnd/>
          </a:ln>
        </p:spPr>
        <p:txBody>
          <a:bodyPr/>
          <a:lstStyle/>
          <a:p>
            <a:endParaRPr lang="en-US"/>
          </a:p>
        </p:txBody>
      </p:sp>
      <p:sp>
        <p:nvSpPr>
          <p:cNvPr id="30" name="Rectangle 54"/>
          <p:cNvSpPr>
            <a:spLocks noChangeArrowheads="1"/>
          </p:cNvSpPr>
          <p:nvPr/>
        </p:nvSpPr>
        <p:spPr bwMode="auto">
          <a:xfrm>
            <a:off x="798513" y="3068637"/>
            <a:ext cx="636587" cy="180975"/>
          </a:xfrm>
          <a:prstGeom prst="rect">
            <a:avLst/>
          </a:prstGeom>
          <a:solidFill>
            <a:srgbClr val="FFFFCC"/>
          </a:solidFill>
          <a:ln w="12700">
            <a:solidFill>
              <a:srgbClr val="993300"/>
            </a:solidFill>
            <a:miter lim="800000"/>
            <a:headEnd/>
            <a:tailEnd/>
          </a:ln>
        </p:spPr>
        <p:txBody>
          <a:bodyPr/>
          <a:lstStyle/>
          <a:p>
            <a:endParaRPr lang="en-US"/>
          </a:p>
        </p:txBody>
      </p:sp>
      <p:sp>
        <p:nvSpPr>
          <p:cNvPr id="31" name="Rectangle 56"/>
          <p:cNvSpPr>
            <a:spLocks noChangeArrowheads="1"/>
          </p:cNvSpPr>
          <p:nvPr/>
        </p:nvSpPr>
        <p:spPr bwMode="auto">
          <a:xfrm>
            <a:off x="1566863" y="3270250"/>
            <a:ext cx="101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B</a:t>
            </a:r>
            <a:endParaRPr lang="en-US"/>
          </a:p>
        </p:txBody>
      </p:sp>
      <p:sp>
        <p:nvSpPr>
          <p:cNvPr id="32" name="Line 57"/>
          <p:cNvSpPr>
            <a:spLocks noChangeShapeType="1"/>
          </p:cNvSpPr>
          <p:nvPr/>
        </p:nvSpPr>
        <p:spPr bwMode="auto">
          <a:xfrm>
            <a:off x="1611313" y="2305050"/>
            <a:ext cx="1587" cy="842962"/>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3" name="Rectangle 62"/>
          <p:cNvSpPr>
            <a:spLocks noChangeArrowheads="1"/>
          </p:cNvSpPr>
          <p:nvPr/>
        </p:nvSpPr>
        <p:spPr bwMode="auto">
          <a:xfrm>
            <a:off x="3414713" y="1671637"/>
            <a:ext cx="828675" cy="460375"/>
          </a:xfrm>
          <a:prstGeom prst="rect">
            <a:avLst/>
          </a:prstGeom>
          <a:solidFill>
            <a:srgbClr val="FFFFCC"/>
          </a:solidFill>
          <a:ln w="12700">
            <a:solidFill>
              <a:srgbClr val="990033"/>
            </a:solidFill>
            <a:miter lim="800000"/>
            <a:headEnd/>
            <a:tailEnd/>
          </a:ln>
        </p:spPr>
        <p:txBody>
          <a:bodyPr/>
          <a:lstStyle/>
          <a:p>
            <a:endParaRPr lang="en-US"/>
          </a:p>
        </p:txBody>
      </p:sp>
      <p:sp>
        <p:nvSpPr>
          <p:cNvPr id="34" name="Rectangle 63"/>
          <p:cNvSpPr>
            <a:spLocks noChangeArrowheads="1"/>
          </p:cNvSpPr>
          <p:nvPr/>
        </p:nvSpPr>
        <p:spPr bwMode="auto">
          <a:xfrm>
            <a:off x="3538538" y="1716087"/>
            <a:ext cx="60801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Class A1</a:t>
            </a:r>
            <a:endParaRPr lang="en-US"/>
          </a:p>
        </p:txBody>
      </p:sp>
      <p:sp>
        <p:nvSpPr>
          <p:cNvPr id="35" name="Rectangle 64"/>
          <p:cNvSpPr>
            <a:spLocks noChangeArrowheads="1"/>
          </p:cNvSpPr>
          <p:nvPr/>
        </p:nvSpPr>
        <p:spPr bwMode="auto">
          <a:xfrm>
            <a:off x="3413125" y="1919287"/>
            <a:ext cx="831850" cy="2127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Rectangle 65"/>
          <p:cNvSpPr>
            <a:spLocks noChangeArrowheads="1"/>
          </p:cNvSpPr>
          <p:nvPr/>
        </p:nvSpPr>
        <p:spPr bwMode="auto">
          <a:xfrm>
            <a:off x="3413125" y="2008187"/>
            <a:ext cx="831850" cy="1238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Rectangle 66"/>
          <p:cNvSpPr>
            <a:spLocks noChangeArrowheads="1"/>
          </p:cNvSpPr>
          <p:nvPr/>
        </p:nvSpPr>
        <p:spPr bwMode="auto">
          <a:xfrm>
            <a:off x="5178425" y="2051050"/>
            <a:ext cx="831850" cy="461962"/>
          </a:xfrm>
          <a:prstGeom prst="rect">
            <a:avLst/>
          </a:prstGeom>
          <a:solidFill>
            <a:srgbClr val="FFFFCC"/>
          </a:solidFill>
          <a:ln w="12700">
            <a:solidFill>
              <a:srgbClr val="990033"/>
            </a:solidFill>
            <a:miter lim="800000"/>
            <a:headEnd/>
            <a:tailEnd/>
          </a:ln>
        </p:spPr>
        <p:txBody>
          <a:bodyPr/>
          <a:lstStyle/>
          <a:p>
            <a:endParaRPr lang="en-US"/>
          </a:p>
        </p:txBody>
      </p:sp>
      <p:sp>
        <p:nvSpPr>
          <p:cNvPr id="38" name="Rectangle 67"/>
          <p:cNvSpPr>
            <a:spLocks noChangeArrowheads="1"/>
          </p:cNvSpPr>
          <p:nvPr/>
        </p:nvSpPr>
        <p:spPr bwMode="auto">
          <a:xfrm>
            <a:off x="5291138" y="2097087"/>
            <a:ext cx="60801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Class A2</a:t>
            </a:r>
            <a:endParaRPr lang="en-US"/>
          </a:p>
        </p:txBody>
      </p:sp>
      <p:sp>
        <p:nvSpPr>
          <p:cNvPr id="39" name="Rectangle 68"/>
          <p:cNvSpPr>
            <a:spLocks noChangeArrowheads="1"/>
          </p:cNvSpPr>
          <p:nvPr/>
        </p:nvSpPr>
        <p:spPr bwMode="auto">
          <a:xfrm>
            <a:off x="5178425" y="2298700"/>
            <a:ext cx="831850" cy="2143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Rectangle 69"/>
          <p:cNvSpPr>
            <a:spLocks noChangeArrowheads="1"/>
          </p:cNvSpPr>
          <p:nvPr/>
        </p:nvSpPr>
        <p:spPr bwMode="auto">
          <a:xfrm>
            <a:off x="5178425" y="2389187"/>
            <a:ext cx="831850" cy="1238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Rectangle 70"/>
          <p:cNvSpPr>
            <a:spLocks noChangeArrowheads="1"/>
          </p:cNvSpPr>
          <p:nvPr/>
        </p:nvSpPr>
        <p:spPr bwMode="auto">
          <a:xfrm>
            <a:off x="4278313" y="2595562"/>
            <a:ext cx="830262" cy="450850"/>
          </a:xfrm>
          <a:prstGeom prst="rect">
            <a:avLst/>
          </a:prstGeom>
          <a:solidFill>
            <a:srgbClr val="FFFFCC"/>
          </a:solidFill>
          <a:ln w="12700">
            <a:solidFill>
              <a:srgbClr val="990033"/>
            </a:solidFill>
            <a:miter lim="800000"/>
            <a:headEnd/>
            <a:tailEnd/>
          </a:ln>
        </p:spPr>
        <p:txBody>
          <a:bodyPr/>
          <a:lstStyle/>
          <a:p>
            <a:endParaRPr lang="en-US"/>
          </a:p>
        </p:txBody>
      </p:sp>
      <p:sp>
        <p:nvSpPr>
          <p:cNvPr id="42" name="Rectangle 71"/>
          <p:cNvSpPr>
            <a:spLocks noChangeArrowheads="1"/>
          </p:cNvSpPr>
          <p:nvPr/>
        </p:nvSpPr>
        <p:spPr bwMode="auto">
          <a:xfrm>
            <a:off x="4389438" y="2641600"/>
            <a:ext cx="6080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Class A3</a:t>
            </a:r>
            <a:endParaRPr lang="en-US"/>
          </a:p>
        </p:txBody>
      </p:sp>
      <p:sp>
        <p:nvSpPr>
          <p:cNvPr id="43" name="Rectangle 72"/>
          <p:cNvSpPr>
            <a:spLocks noChangeArrowheads="1"/>
          </p:cNvSpPr>
          <p:nvPr/>
        </p:nvSpPr>
        <p:spPr bwMode="auto">
          <a:xfrm>
            <a:off x="4278313" y="2832100"/>
            <a:ext cx="830262" cy="2143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Rectangle 73"/>
          <p:cNvSpPr>
            <a:spLocks noChangeArrowheads="1"/>
          </p:cNvSpPr>
          <p:nvPr/>
        </p:nvSpPr>
        <p:spPr bwMode="auto">
          <a:xfrm>
            <a:off x="4278313" y="2922587"/>
            <a:ext cx="830262" cy="1238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Rectangle 74"/>
          <p:cNvSpPr>
            <a:spLocks noChangeArrowheads="1"/>
          </p:cNvSpPr>
          <p:nvPr/>
        </p:nvSpPr>
        <p:spPr bwMode="auto">
          <a:xfrm>
            <a:off x="3363913" y="4418012"/>
            <a:ext cx="852487" cy="449263"/>
          </a:xfrm>
          <a:prstGeom prst="rect">
            <a:avLst/>
          </a:prstGeom>
          <a:solidFill>
            <a:srgbClr val="FFFFCC"/>
          </a:solidFill>
          <a:ln w="12700">
            <a:solidFill>
              <a:srgbClr val="990033"/>
            </a:solidFill>
            <a:miter lim="800000"/>
            <a:headEnd/>
            <a:tailEnd/>
          </a:ln>
        </p:spPr>
        <p:txBody>
          <a:bodyPr/>
          <a:lstStyle/>
          <a:p>
            <a:endParaRPr lang="en-US"/>
          </a:p>
        </p:txBody>
      </p:sp>
      <p:sp>
        <p:nvSpPr>
          <p:cNvPr id="46" name="Rectangle 75"/>
          <p:cNvSpPr>
            <a:spLocks noChangeArrowheads="1"/>
          </p:cNvSpPr>
          <p:nvPr/>
        </p:nvSpPr>
        <p:spPr bwMode="auto">
          <a:xfrm>
            <a:off x="3416300" y="4462462"/>
            <a:ext cx="7826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a:solidFill>
                  <a:srgbClr val="000000"/>
                </a:solidFill>
              </a:rPr>
              <a:t>+ Class B1 </a:t>
            </a:r>
            <a:endParaRPr lang="en-US"/>
          </a:p>
        </p:txBody>
      </p:sp>
      <p:sp>
        <p:nvSpPr>
          <p:cNvPr id="47" name="Rectangle 76"/>
          <p:cNvSpPr>
            <a:spLocks noChangeArrowheads="1"/>
          </p:cNvSpPr>
          <p:nvPr/>
        </p:nvSpPr>
        <p:spPr bwMode="auto">
          <a:xfrm>
            <a:off x="3363913" y="4654550"/>
            <a:ext cx="852487" cy="2127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Rectangle 77"/>
          <p:cNvSpPr>
            <a:spLocks noChangeArrowheads="1"/>
          </p:cNvSpPr>
          <p:nvPr/>
        </p:nvSpPr>
        <p:spPr bwMode="auto">
          <a:xfrm>
            <a:off x="3363913" y="4743450"/>
            <a:ext cx="852487" cy="1238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Rectangle 78"/>
          <p:cNvSpPr>
            <a:spLocks noChangeArrowheads="1"/>
          </p:cNvSpPr>
          <p:nvPr/>
        </p:nvSpPr>
        <p:spPr bwMode="auto">
          <a:xfrm>
            <a:off x="5114925" y="4799012"/>
            <a:ext cx="914400" cy="457200"/>
          </a:xfrm>
          <a:prstGeom prst="rect">
            <a:avLst/>
          </a:prstGeom>
          <a:solidFill>
            <a:srgbClr val="FFFFCC"/>
          </a:solidFill>
          <a:ln w="12700">
            <a:solidFill>
              <a:srgbClr val="990033"/>
            </a:solidFill>
            <a:miter lim="800000"/>
            <a:headEnd/>
            <a:tailEnd/>
          </a:ln>
        </p:spPr>
        <p:txBody>
          <a:bodyPr/>
          <a:lstStyle/>
          <a:p>
            <a:endParaRPr lang="en-US"/>
          </a:p>
        </p:txBody>
      </p:sp>
      <p:sp>
        <p:nvSpPr>
          <p:cNvPr id="50" name="Rectangle 79"/>
          <p:cNvSpPr>
            <a:spLocks noChangeArrowheads="1"/>
          </p:cNvSpPr>
          <p:nvPr/>
        </p:nvSpPr>
        <p:spPr bwMode="auto">
          <a:xfrm>
            <a:off x="5257800" y="4845050"/>
            <a:ext cx="701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Class B2</a:t>
            </a:r>
            <a:endParaRPr lang="en-US"/>
          </a:p>
        </p:txBody>
      </p:sp>
      <p:sp>
        <p:nvSpPr>
          <p:cNvPr id="51" name="Rectangle 80"/>
          <p:cNvSpPr>
            <a:spLocks noChangeArrowheads="1"/>
          </p:cNvSpPr>
          <p:nvPr/>
        </p:nvSpPr>
        <p:spPr bwMode="auto">
          <a:xfrm>
            <a:off x="5114925" y="5043487"/>
            <a:ext cx="914400" cy="2127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Rectangle 81"/>
          <p:cNvSpPr>
            <a:spLocks noChangeArrowheads="1"/>
          </p:cNvSpPr>
          <p:nvPr/>
        </p:nvSpPr>
        <p:spPr bwMode="auto">
          <a:xfrm>
            <a:off x="5114925" y="5133975"/>
            <a:ext cx="914400" cy="1222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33023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Phụ thuộc gói – tham chiếu</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Line 35"/>
          <p:cNvSpPr>
            <a:spLocks noChangeShapeType="1"/>
          </p:cNvSpPr>
          <p:nvPr/>
        </p:nvSpPr>
        <p:spPr bwMode="auto">
          <a:xfrm>
            <a:off x="5486400" y="3276600"/>
            <a:ext cx="2667000" cy="0"/>
          </a:xfrm>
          <a:prstGeom prst="line">
            <a:avLst/>
          </a:prstGeom>
          <a:noFill/>
          <a:ln w="22225">
            <a:solidFill>
              <a:srgbClr val="00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6" name="Line 47"/>
          <p:cNvSpPr>
            <a:spLocks noChangeShapeType="1"/>
          </p:cNvSpPr>
          <p:nvPr/>
        </p:nvSpPr>
        <p:spPr bwMode="auto">
          <a:xfrm>
            <a:off x="5486400" y="4546600"/>
            <a:ext cx="2667000" cy="0"/>
          </a:xfrm>
          <a:prstGeom prst="line">
            <a:avLst/>
          </a:prstGeom>
          <a:noFill/>
          <a:ln w="22225">
            <a:solidFill>
              <a:srgbClr val="00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7" name="Rectangle 24"/>
          <p:cNvSpPr>
            <a:spLocks noChangeArrowheads="1"/>
          </p:cNvSpPr>
          <p:nvPr/>
        </p:nvSpPr>
        <p:spPr bwMode="auto">
          <a:xfrm>
            <a:off x="6303963" y="2255838"/>
            <a:ext cx="1239837" cy="665162"/>
          </a:xfrm>
          <a:prstGeom prst="rect">
            <a:avLst/>
          </a:prstGeom>
          <a:solidFill>
            <a:srgbClr val="FFFFCC"/>
          </a:solidFill>
          <a:ln w="12700">
            <a:solidFill>
              <a:srgbClr val="990033"/>
            </a:solidFill>
            <a:miter lim="800000"/>
            <a:headEnd/>
            <a:tailEnd/>
          </a:ln>
        </p:spPr>
        <p:txBody>
          <a:bodyPr/>
          <a:lstStyle/>
          <a:p>
            <a:endParaRPr lang="en-US"/>
          </a:p>
        </p:txBody>
      </p:sp>
      <p:sp>
        <p:nvSpPr>
          <p:cNvPr id="8" name="Rectangle 25"/>
          <p:cNvSpPr>
            <a:spLocks noChangeArrowheads="1"/>
          </p:cNvSpPr>
          <p:nvPr/>
        </p:nvSpPr>
        <p:spPr bwMode="auto">
          <a:xfrm>
            <a:off x="6303963" y="2057400"/>
            <a:ext cx="495300" cy="198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26"/>
          <p:cNvSpPr>
            <a:spLocks noChangeArrowheads="1"/>
          </p:cNvSpPr>
          <p:nvPr/>
        </p:nvSpPr>
        <p:spPr bwMode="auto">
          <a:xfrm>
            <a:off x="6303963" y="2057400"/>
            <a:ext cx="495300" cy="198438"/>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Rectangle 27"/>
          <p:cNvSpPr>
            <a:spLocks noChangeArrowheads="1"/>
          </p:cNvSpPr>
          <p:nvPr/>
        </p:nvSpPr>
        <p:spPr bwMode="auto">
          <a:xfrm>
            <a:off x="6878638" y="2279650"/>
            <a:ext cx="857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a:t>
            </a:r>
            <a:endParaRPr lang="en-US"/>
          </a:p>
        </p:txBody>
      </p:sp>
      <p:sp>
        <p:nvSpPr>
          <p:cNvPr id="11" name="Rectangle 28"/>
          <p:cNvSpPr>
            <a:spLocks noChangeArrowheads="1"/>
          </p:cNvSpPr>
          <p:nvPr/>
        </p:nvSpPr>
        <p:spPr bwMode="auto">
          <a:xfrm>
            <a:off x="6303963" y="3679825"/>
            <a:ext cx="1239837" cy="663575"/>
          </a:xfrm>
          <a:prstGeom prst="rect">
            <a:avLst/>
          </a:prstGeom>
          <a:solidFill>
            <a:srgbClr val="FFFFCC"/>
          </a:solidFill>
          <a:ln w="12700">
            <a:solidFill>
              <a:srgbClr val="990033"/>
            </a:solidFill>
            <a:miter lim="800000"/>
            <a:headEnd/>
            <a:tailEnd/>
          </a:ln>
        </p:spPr>
        <p:txBody>
          <a:bodyPr/>
          <a:lstStyle/>
          <a:p>
            <a:endParaRPr lang="en-US"/>
          </a:p>
        </p:txBody>
      </p:sp>
      <p:sp>
        <p:nvSpPr>
          <p:cNvPr id="12" name="Rectangle 29"/>
          <p:cNvSpPr>
            <a:spLocks noChangeArrowheads="1"/>
          </p:cNvSpPr>
          <p:nvPr/>
        </p:nvSpPr>
        <p:spPr bwMode="auto">
          <a:xfrm>
            <a:off x="6303963" y="3481388"/>
            <a:ext cx="495300" cy="198437"/>
          </a:xfrm>
          <a:prstGeom prst="rect">
            <a:avLst/>
          </a:prstGeom>
          <a:solidFill>
            <a:srgbClr val="FFFFCC"/>
          </a:solidFill>
          <a:ln w="12700">
            <a:solidFill>
              <a:srgbClr val="000000"/>
            </a:solidFill>
            <a:miter lim="800000"/>
            <a:headEnd/>
            <a:tailEnd/>
          </a:ln>
        </p:spPr>
        <p:txBody>
          <a:bodyPr/>
          <a:lstStyle/>
          <a:p>
            <a:endParaRPr lang="en-US"/>
          </a:p>
        </p:txBody>
      </p:sp>
      <p:sp>
        <p:nvSpPr>
          <p:cNvPr id="13" name="Rectangle 30"/>
          <p:cNvSpPr>
            <a:spLocks noChangeArrowheads="1"/>
          </p:cNvSpPr>
          <p:nvPr/>
        </p:nvSpPr>
        <p:spPr bwMode="auto">
          <a:xfrm>
            <a:off x="6303963" y="3481388"/>
            <a:ext cx="495300" cy="1984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31"/>
          <p:cNvSpPr>
            <a:spLocks noChangeArrowheads="1"/>
          </p:cNvSpPr>
          <p:nvPr/>
        </p:nvSpPr>
        <p:spPr bwMode="auto">
          <a:xfrm>
            <a:off x="6865938" y="3703638"/>
            <a:ext cx="841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B</a:t>
            </a:r>
            <a:endParaRPr lang="en-US"/>
          </a:p>
        </p:txBody>
      </p:sp>
      <p:sp>
        <p:nvSpPr>
          <p:cNvPr id="15" name="Line 32"/>
          <p:cNvSpPr>
            <a:spLocks noChangeShapeType="1"/>
          </p:cNvSpPr>
          <p:nvPr/>
        </p:nvSpPr>
        <p:spPr bwMode="auto">
          <a:xfrm flipH="1" flipV="1">
            <a:off x="6932613" y="2921000"/>
            <a:ext cx="1587" cy="736600"/>
          </a:xfrm>
          <a:prstGeom prst="line">
            <a:avLst/>
          </a:prstGeom>
          <a:noFill/>
          <a:ln w="222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 name="Text Box 39"/>
          <p:cNvSpPr txBox="1">
            <a:spLocks noChangeArrowheads="1"/>
          </p:cNvSpPr>
          <p:nvPr/>
        </p:nvSpPr>
        <p:spPr bwMode="auto">
          <a:xfrm>
            <a:off x="6654800" y="2955925"/>
            <a:ext cx="6286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3600" b="1" i="1">
                <a:solidFill>
                  <a:schemeClr val="hlink"/>
                </a:solidFill>
              </a:rPr>
              <a:t>X</a:t>
            </a:r>
          </a:p>
        </p:txBody>
      </p:sp>
      <p:sp>
        <p:nvSpPr>
          <p:cNvPr id="17" name="Rectangle 3"/>
          <p:cNvSpPr txBox="1">
            <a:spLocks noChangeArrowheads="1"/>
          </p:cNvSpPr>
          <p:nvPr/>
        </p:nvSpPr>
        <p:spPr>
          <a:xfrm>
            <a:off x="361950" y="1052513"/>
            <a:ext cx="4168775" cy="50434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t"/>
            <a:r>
              <a:rPr lang="en-US" sz="2800"/>
              <a:t>Các gói không nên tham chiếu lẫn nhau</a:t>
            </a:r>
          </a:p>
          <a:p>
            <a:pPr fontAlgn="t">
              <a:buFont typeface="Wingdings" panose="05000000000000000000" pitchFamily="2" charset="2"/>
              <a:buNone/>
            </a:pPr>
            <a:r>
              <a:rPr lang="en-US" sz="2800"/>
              <a:t> </a:t>
            </a:r>
          </a:p>
          <a:p>
            <a:pPr fontAlgn="t"/>
            <a:r>
              <a:rPr lang="en-US" sz="2800"/>
              <a:t>Các gói ở tầng thấp không nên phụ thuộc vào tầng cao</a:t>
            </a:r>
          </a:p>
          <a:p>
            <a:pPr fontAlgn="t">
              <a:buFont typeface="Wingdings" panose="05000000000000000000" pitchFamily="2" charset="2"/>
              <a:buNone/>
            </a:pPr>
            <a:endParaRPr lang="en-US" sz="2800"/>
          </a:p>
          <a:p>
            <a:pPr fontAlgn="t"/>
            <a:r>
              <a:rPr lang="en-US" sz="2800"/>
              <a:t>Nói chung các phụ thuộc không nên vượt tầng</a:t>
            </a:r>
          </a:p>
          <a:p>
            <a:endParaRPr lang="en-US" sz="2800"/>
          </a:p>
        </p:txBody>
      </p:sp>
      <p:sp>
        <p:nvSpPr>
          <p:cNvPr id="18" name="Rectangle 6"/>
          <p:cNvSpPr>
            <a:spLocks noChangeArrowheads="1"/>
          </p:cNvSpPr>
          <p:nvPr/>
        </p:nvSpPr>
        <p:spPr bwMode="auto">
          <a:xfrm>
            <a:off x="5284788" y="1143000"/>
            <a:ext cx="1079500" cy="641350"/>
          </a:xfrm>
          <a:prstGeom prst="rect">
            <a:avLst/>
          </a:prstGeom>
          <a:solidFill>
            <a:srgbClr val="FFFFCC"/>
          </a:solidFill>
          <a:ln w="12700">
            <a:solidFill>
              <a:srgbClr val="990033"/>
            </a:solidFill>
            <a:miter lim="800000"/>
            <a:headEnd/>
            <a:tailEnd/>
          </a:ln>
        </p:spPr>
        <p:txBody>
          <a:bodyPr/>
          <a:lstStyle/>
          <a:p>
            <a:endParaRPr lang="en-US"/>
          </a:p>
        </p:txBody>
      </p:sp>
      <p:sp>
        <p:nvSpPr>
          <p:cNvPr id="19" name="Rectangle 7"/>
          <p:cNvSpPr>
            <a:spLocks noChangeArrowheads="1"/>
          </p:cNvSpPr>
          <p:nvPr/>
        </p:nvSpPr>
        <p:spPr bwMode="auto">
          <a:xfrm>
            <a:off x="5284788" y="939800"/>
            <a:ext cx="427037" cy="203200"/>
          </a:xfrm>
          <a:prstGeom prst="rect">
            <a:avLst/>
          </a:prstGeom>
          <a:solidFill>
            <a:srgbClr val="FFFFCC"/>
          </a:solidFill>
          <a:ln w="12700">
            <a:solidFill>
              <a:srgbClr val="000000"/>
            </a:solidFill>
            <a:miter lim="800000"/>
            <a:headEnd/>
            <a:tailEnd/>
          </a:ln>
        </p:spPr>
        <p:txBody>
          <a:bodyPr/>
          <a:lstStyle/>
          <a:p>
            <a:endParaRPr lang="en-US"/>
          </a:p>
        </p:txBody>
      </p:sp>
      <p:sp>
        <p:nvSpPr>
          <p:cNvPr id="20" name="Rectangle 8"/>
          <p:cNvSpPr>
            <a:spLocks noChangeArrowheads="1"/>
          </p:cNvSpPr>
          <p:nvPr/>
        </p:nvSpPr>
        <p:spPr bwMode="auto">
          <a:xfrm>
            <a:off x="5284788" y="939800"/>
            <a:ext cx="427037" cy="2032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Rectangle 9"/>
          <p:cNvSpPr>
            <a:spLocks noChangeArrowheads="1"/>
          </p:cNvSpPr>
          <p:nvPr/>
        </p:nvSpPr>
        <p:spPr bwMode="auto">
          <a:xfrm>
            <a:off x="5780088" y="1192213"/>
            <a:ext cx="936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A</a:t>
            </a:r>
            <a:endParaRPr lang="en-US"/>
          </a:p>
        </p:txBody>
      </p:sp>
      <p:sp>
        <p:nvSpPr>
          <p:cNvPr id="22" name="Rectangle 10"/>
          <p:cNvSpPr>
            <a:spLocks noChangeArrowheads="1"/>
          </p:cNvSpPr>
          <p:nvPr/>
        </p:nvSpPr>
        <p:spPr bwMode="auto">
          <a:xfrm>
            <a:off x="7580313" y="1143000"/>
            <a:ext cx="1079500" cy="641350"/>
          </a:xfrm>
          <a:prstGeom prst="rect">
            <a:avLst/>
          </a:prstGeom>
          <a:solidFill>
            <a:srgbClr val="FFFFCC"/>
          </a:solidFill>
          <a:ln w="12700">
            <a:solidFill>
              <a:srgbClr val="990033"/>
            </a:solidFill>
            <a:miter lim="800000"/>
            <a:headEnd/>
            <a:tailEnd/>
          </a:ln>
        </p:spPr>
        <p:txBody>
          <a:bodyPr/>
          <a:lstStyle/>
          <a:p>
            <a:endParaRPr lang="en-US"/>
          </a:p>
        </p:txBody>
      </p:sp>
      <p:sp>
        <p:nvSpPr>
          <p:cNvPr id="23" name="Rectangle 11"/>
          <p:cNvSpPr>
            <a:spLocks noChangeArrowheads="1"/>
          </p:cNvSpPr>
          <p:nvPr/>
        </p:nvSpPr>
        <p:spPr bwMode="auto">
          <a:xfrm>
            <a:off x="7580313" y="939800"/>
            <a:ext cx="438150" cy="203200"/>
          </a:xfrm>
          <a:prstGeom prst="rect">
            <a:avLst/>
          </a:prstGeom>
          <a:solidFill>
            <a:srgbClr val="FFFFCC"/>
          </a:solidFill>
          <a:ln w="12700">
            <a:solidFill>
              <a:srgbClr val="000000"/>
            </a:solidFill>
            <a:miter lim="800000"/>
            <a:headEnd/>
            <a:tailEnd/>
          </a:ln>
        </p:spPr>
        <p:txBody>
          <a:bodyPr/>
          <a:lstStyle/>
          <a:p>
            <a:endParaRPr lang="en-US"/>
          </a:p>
        </p:txBody>
      </p:sp>
      <p:sp>
        <p:nvSpPr>
          <p:cNvPr id="24" name="Rectangle 12"/>
          <p:cNvSpPr>
            <a:spLocks noChangeArrowheads="1"/>
          </p:cNvSpPr>
          <p:nvPr/>
        </p:nvSpPr>
        <p:spPr bwMode="auto">
          <a:xfrm>
            <a:off x="7580313" y="939800"/>
            <a:ext cx="438150" cy="2032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Rectangle 13"/>
          <p:cNvSpPr>
            <a:spLocks noChangeArrowheads="1"/>
          </p:cNvSpPr>
          <p:nvPr/>
        </p:nvSpPr>
        <p:spPr bwMode="auto">
          <a:xfrm>
            <a:off x="8074025" y="1192213"/>
            <a:ext cx="936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B</a:t>
            </a:r>
            <a:endParaRPr lang="en-US"/>
          </a:p>
        </p:txBody>
      </p:sp>
      <p:sp>
        <p:nvSpPr>
          <p:cNvPr id="26" name="Freeform 14"/>
          <p:cNvSpPr>
            <a:spLocks/>
          </p:cNvSpPr>
          <p:nvPr/>
        </p:nvSpPr>
        <p:spPr bwMode="auto">
          <a:xfrm>
            <a:off x="6364288" y="1525588"/>
            <a:ext cx="1216025" cy="100012"/>
          </a:xfrm>
          <a:custGeom>
            <a:avLst/>
            <a:gdLst>
              <a:gd name="T0" fmla="*/ 108 w 108"/>
              <a:gd name="T1" fmla="*/ 1 h 9"/>
              <a:gd name="T2" fmla="*/ 59 w 108"/>
              <a:gd name="T3" fmla="*/ 9 h 9"/>
              <a:gd name="T4" fmla="*/ 0 w 108"/>
              <a:gd name="T5" fmla="*/ 0 h 9"/>
            </a:gdLst>
            <a:ahLst/>
            <a:cxnLst>
              <a:cxn ang="0">
                <a:pos x="T0" y="T1"/>
              </a:cxn>
              <a:cxn ang="0">
                <a:pos x="T2" y="T3"/>
              </a:cxn>
              <a:cxn ang="0">
                <a:pos x="T4" y="T5"/>
              </a:cxn>
            </a:cxnLst>
            <a:rect l="0" t="0" r="r" b="b"/>
            <a:pathLst>
              <a:path w="108" h="9">
                <a:moveTo>
                  <a:pt x="108" y="1"/>
                </a:moveTo>
                <a:lnTo>
                  <a:pt x="59" y="9"/>
                </a:lnTo>
                <a:lnTo>
                  <a:pt x="0" y="0"/>
                </a:lnTo>
              </a:path>
            </a:pathLst>
          </a:custGeom>
          <a:noFill/>
          <a:ln w="19050" cap="flat">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7"/>
          <p:cNvSpPr>
            <a:spLocks/>
          </p:cNvSpPr>
          <p:nvPr/>
        </p:nvSpPr>
        <p:spPr bwMode="auto">
          <a:xfrm>
            <a:off x="6364288" y="1344613"/>
            <a:ext cx="1216025" cy="68262"/>
          </a:xfrm>
          <a:custGeom>
            <a:avLst/>
            <a:gdLst>
              <a:gd name="T0" fmla="*/ 0 w 108"/>
              <a:gd name="T1" fmla="*/ 4 h 6"/>
              <a:gd name="T2" fmla="*/ 39 w 108"/>
              <a:gd name="T3" fmla="*/ 0 h 6"/>
              <a:gd name="T4" fmla="*/ 108 w 108"/>
              <a:gd name="T5" fmla="*/ 6 h 6"/>
            </a:gdLst>
            <a:ahLst/>
            <a:cxnLst>
              <a:cxn ang="0">
                <a:pos x="T0" y="T1"/>
              </a:cxn>
              <a:cxn ang="0">
                <a:pos x="T2" y="T3"/>
              </a:cxn>
              <a:cxn ang="0">
                <a:pos x="T4" y="T5"/>
              </a:cxn>
            </a:cxnLst>
            <a:rect l="0" t="0" r="r" b="b"/>
            <a:pathLst>
              <a:path w="108" h="6">
                <a:moveTo>
                  <a:pt x="0" y="4"/>
                </a:moveTo>
                <a:lnTo>
                  <a:pt x="39" y="0"/>
                </a:lnTo>
                <a:lnTo>
                  <a:pt x="108" y="6"/>
                </a:lnTo>
              </a:path>
            </a:pathLst>
          </a:custGeom>
          <a:noFill/>
          <a:ln w="15875" cap="flat">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Text Box 36"/>
          <p:cNvSpPr txBox="1">
            <a:spLocks noChangeArrowheads="1"/>
          </p:cNvSpPr>
          <p:nvPr/>
        </p:nvSpPr>
        <p:spPr bwMode="auto">
          <a:xfrm>
            <a:off x="4768850" y="2336800"/>
            <a:ext cx="911225"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2000"/>
              <a:t>Upper Layer</a:t>
            </a:r>
          </a:p>
        </p:txBody>
      </p:sp>
      <p:sp>
        <p:nvSpPr>
          <p:cNvPr id="29" name="Text Box 37"/>
          <p:cNvSpPr txBox="1">
            <a:spLocks noChangeArrowheads="1"/>
          </p:cNvSpPr>
          <p:nvPr/>
        </p:nvSpPr>
        <p:spPr bwMode="auto">
          <a:xfrm>
            <a:off x="4803775" y="3473450"/>
            <a:ext cx="911225"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2000"/>
              <a:t>Lower Layer</a:t>
            </a:r>
          </a:p>
        </p:txBody>
      </p:sp>
      <p:sp>
        <p:nvSpPr>
          <p:cNvPr id="30" name="Line 41"/>
          <p:cNvSpPr>
            <a:spLocks noChangeShapeType="1"/>
          </p:cNvSpPr>
          <p:nvPr/>
        </p:nvSpPr>
        <p:spPr bwMode="auto">
          <a:xfrm>
            <a:off x="3962400" y="33528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1" name="Rectangle 42"/>
          <p:cNvSpPr>
            <a:spLocks noChangeArrowheads="1"/>
          </p:cNvSpPr>
          <p:nvPr/>
        </p:nvSpPr>
        <p:spPr bwMode="auto">
          <a:xfrm>
            <a:off x="6324600" y="4946650"/>
            <a:ext cx="1295400" cy="641350"/>
          </a:xfrm>
          <a:prstGeom prst="rect">
            <a:avLst/>
          </a:prstGeom>
          <a:solidFill>
            <a:srgbClr val="FFFFCC"/>
          </a:solidFill>
          <a:ln w="12700">
            <a:solidFill>
              <a:srgbClr val="990033"/>
            </a:solidFill>
            <a:miter lim="800000"/>
            <a:headEnd/>
            <a:tailEnd/>
          </a:ln>
        </p:spPr>
        <p:txBody>
          <a:bodyPr/>
          <a:lstStyle/>
          <a:p>
            <a:endParaRPr lang="en-US"/>
          </a:p>
        </p:txBody>
      </p:sp>
      <p:sp>
        <p:nvSpPr>
          <p:cNvPr id="32" name="Rectangle 43"/>
          <p:cNvSpPr>
            <a:spLocks noChangeArrowheads="1"/>
          </p:cNvSpPr>
          <p:nvPr/>
        </p:nvSpPr>
        <p:spPr bwMode="auto">
          <a:xfrm>
            <a:off x="6324600" y="4743450"/>
            <a:ext cx="525463" cy="203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 name="Rectangle 44"/>
          <p:cNvSpPr>
            <a:spLocks noChangeArrowheads="1"/>
          </p:cNvSpPr>
          <p:nvPr/>
        </p:nvSpPr>
        <p:spPr bwMode="auto">
          <a:xfrm>
            <a:off x="6324600" y="4743450"/>
            <a:ext cx="525463" cy="2032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Rectangle 45"/>
          <p:cNvSpPr>
            <a:spLocks noChangeArrowheads="1"/>
          </p:cNvSpPr>
          <p:nvPr/>
        </p:nvSpPr>
        <p:spPr bwMode="auto">
          <a:xfrm>
            <a:off x="6916738" y="4995863"/>
            <a:ext cx="101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C</a:t>
            </a:r>
            <a:endParaRPr lang="en-US"/>
          </a:p>
        </p:txBody>
      </p:sp>
      <p:sp>
        <p:nvSpPr>
          <p:cNvPr id="35" name="Line 48"/>
          <p:cNvSpPr>
            <a:spLocks noChangeShapeType="1"/>
          </p:cNvSpPr>
          <p:nvPr/>
        </p:nvSpPr>
        <p:spPr bwMode="auto">
          <a:xfrm flipH="1">
            <a:off x="7632700" y="3505200"/>
            <a:ext cx="673100" cy="1422400"/>
          </a:xfrm>
          <a:prstGeom prst="line">
            <a:avLst/>
          </a:prstGeom>
          <a:noFill/>
          <a:ln w="1905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6" name="Line 50"/>
          <p:cNvSpPr>
            <a:spLocks noChangeShapeType="1"/>
          </p:cNvSpPr>
          <p:nvPr/>
        </p:nvSpPr>
        <p:spPr bwMode="auto">
          <a:xfrm flipH="1" flipV="1">
            <a:off x="7543800" y="2743200"/>
            <a:ext cx="762000" cy="762000"/>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7" name="Text Box 51"/>
          <p:cNvSpPr txBox="1">
            <a:spLocks noChangeArrowheads="1"/>
          </p:cNvSpPr>
          <p:nvPr/>
        </p:nvSpPr>
        <p:spPr bwMode="auto">
          <a:xfrm>
            <a:off x="8039100" y="3146425"/>
            <a:ext cx="5842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3600" b="1" i="1">
                <a:solidFill>
                  <a:schemeClr val="hlink"/>
                </a:solidFill>
              </a:rPr>
              <a:t>X</a:t>
            </a:r>
          </a:p>
        </p:txBody>
      </p:sp>
      <p:sp>
        <p:nvSpPr>
          <p:cNvPr id="38" name="Text Box 52"/>
          <p:cNvSpPr txBox="1">
            <a:spLocks noChangeArrowheads="1"/>
          </p:cNvSpPr>
          <p:nvPr/>
        </p:nvSpPr>
        <p:spPr bwMode="auto">
          <a:xfrm>
            <a:off x="5499100" y="5629275"/>
            <a:ext cx="28956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2000" b="1" i="1">
                <a:solidFill>
                  <a:schemeClr val="hlink"/>
                </a:solidFill>
              </a:rPr>
              <a:t>X</a:t>
            </a:r>
            <a:r>
              <a:rPr lang="en-US" sz="3600" b="1" i="1">
                <a:solidFill>
                  <a:srgbClr val="00CCFF"/>
                </a:solidFill>
                <a:effectLst>
                  <a:outerShdw blurRad="38100" dist="38100" dir="2700000" algn="tl">
                    <a:srgbClr val="FFFFFF"/>
                  </a:outerShdw>
                </a:effectLst>
              </a:rPr>
              <a:t> </a:t>
            </a:r>
            <a:r>
              <a:rPr lang="en-US" sz="2000">
                <a:solidFill>
                  <a:srgbClr val="00CCFF"/>
                </a:solidFill>
              </a:rPr>
              <a:t>= Coupling violation</a:t>
            </a:r>
            <a:endParaRPr lang="en-US" sz="3600">
              <a:solidFill>
                <a:schemeClr val="hlink"/>
              </a:solidFill>
            </a:endParaRPr>
          </a:p>
        </p:txBody>
      </p:sp>
      <p:sp>
        <p:nvSpPr>
          <p:cNvPr id="39" name="Text Box 53"/>
          <p:cNvSpPr txBox="1">
            <a:spLocks noChangeArrowheads="1"/>
          </p:cNvSpPr>
          <p:nvPr/>
        </p:nvSpPr>
        <p:spPr bwMode="auto">
          <a:xfrm>
            <a:off x="6680200" y="1152525"/>
            <a:ext cx="5842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3600" b="1" i="1">
                <a:solidFill>
                  <a:schemeClr val="hlink"/>
                </a:solidFill>
              </a:rPr>
              <a:t>X</a:t>
            </a:r>
          </a:p>
        </p:txBody>
      </p:sp>
    </p:spTree>
    <p:extLst>
      <p:ext uri="{BB962C8B-B14F-4D97-AF65-F5344CB8AC3E}">
        <p14:creationId xmlns:p14="http://schemas.microsoft.com/office/powerpoint/2010/main" val="37724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Hệ thống con và giao diện</a:t>
            </a:r>
          </a:p>
        </p:txBody>
      </p:sp>
      <p:sp>
        <p:nvSpPr>
          <p:cNvPr id="3" name="Content Placeholder 2"/>
          <p:cNvSpPr>
            <a:spLocks noGrp="1"/>
          </p:cNvSpPr>
          <p:nvPr>
            <p:ph idx="1"/>
          </p:nvPr>
        </p:nvSpPr>
        <p:spPr/>
        <p:txBody>
          <a:bodyPr>
            <a:normAutofit/>
          </a:bodyPr>
          <a:lstStyle/>
          <a:p>
            <a:r>
              <a:rPr lang="en-US" sz="2800"/>
              <a:t>Tương tự gói (có thể chứa các phần tử mô hình khác) và tương tự lớp (có hành vi)</a:t>
            </a:r>
          </a:p>
          <a:p>
            <a:r>
              <a:rPr lang="en-US" sz="2800"/>
              <a:t>Hiện thực một hoặc nhiều giao diện xác định hành vi của nó</a:t>
            </a:r>
          </a:p>
          <a:p>
            <a:endParaRPr lang="en-US" sz="280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Line 43"/>
          <p:cNvSpPr>
            <a:spLocks noChangeShapeType="1"/>
          </p:cNvSpPr>
          <p:nvPr/>
        </p:nvSpPr>
        <p:spPr bwMode="auto">
          <a:xfrm flipH="1">
            <a:off x="3048000" y="5497513"/>
            <a:ext cx="2238375" cy="1587"/>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 name="Group 93"/>
          <p:cNvGrpSpPr>
            <a:grpSpLocks/>
          </p:cNvGrpSpPr>
          <p:nvPr/>
        </p:nvGrpSpPr>
        <p:grpSpPr bwMode="auto">
          <a:xfrm>
            <a:off x="5257800" y="2933700"/>
            <a:ext cx="1776413" cy="1301750"/>
            <a:chOff x="5200" y="1944"/>
            <a:chExt cx="1119" cy="820"/>
          </a:xfrm>
        </p:grpSpPr>
        <p:sp>
          <p:nvSpPr>
            <p:cNvPr id="7" name="Rectangle 87"/>
            <p:cNvSpPr>
              <a:spLocks noChangeArrowheads="1"/>
            </p:cNvSpPr>
            <p:nvPr/>
          </p:nvSpPr>
          <p:spPr bwMode="auto">
            <a:xfrm>
              <a:off x="5200" y="2127"/>
              <a:ext cx="1119" cy="637"/>
            </a:xfrm>
            <a:prstGeom prst="rect">
              <a:avLst/>
            </a:prstGeom>
            <a:solidFill>
              <a:srgbClr val="FFFFCC"/>
            </a:solidFill>
            <a:ln w="0">
              <a:solidFill>
                <a:srgbClr val="990033"/>
              </a:solidFill>
              <a:miter lim="800000"/>
              <a:headEnd/>
              <a:tailEnd/>
            </a:ln>
          </p:spPr>
          <p:txBody>
            <a:bodyPr/>
            <a:lstStyle/>
            <a:p>
              <a:endParaRPr lang="en-US"/>
            </a:p>
          </p:txBody>
        </p:sp>
        <p:sp>
          <p:nvSpPr>
            <p:cNvPr id="8" name="Rectangle 88"/>
            <p:cNvSpPr>
              <a:spLocks noChangeArrowheads="1"/>
            </p:cNvSpPr>
            <p:nvPr/>
          </p:nvSpPr>
          <p:spPr bwMode="auto">
            <a:xfrm>
              <a:off x="5200" y="1944"/>
              <a:ext cx="450" cy="183"/>
            </a:xfrm>
            <a:prstGeom prst="rect">
              <a:avLst/>
            </a:prstGeom>
            <a:solidFill>
              <a:srgbClr val="FFFFCC"/>
            </a:solidFill>
            <a:ln w="9525">
              <a:solidFill>
                <a:srgbClr val="993300"/>
              </a:solidFill>
              <a:miter lim="800000"/>
              <a:headEnd/>
              <a:tailEnd/>
            </a:ln>
          </p:spPr>
          <p:txBody>
            <a:bodyPr/>
            <a:lstStyle/>
            <a:p>
              <a:endParaRPr lang="en-US"/>
            </a:p>
          </p:txBody>
        </p:sp>
      </p:grpSp>
      <p:sp>
        <p:nvSpPr>
          <p:cNvPr id="9" name="Text Box 10"/>
          <p:cNvSpPr txBox="1">
            <a:spLocks noChangeArrowheads="1"/>
          </p:cNvSpPr>
          <p:nvPr/>
        </p:nvSpPr>
        <p:spPr bwMode="auto">
          <a:xfrm>
            <a:off x="7319963" y="4489450"/>
            <a:ext cx="1544637"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000" i="1">
                <a:solidFill>
                  <a:srgbClr val="00CCFF"/>
                </a:solidFill>
              </a:rPr>
              <a:t>Subsystem</a:t>
            </a:r>
          </a:p>
        </p:txBody>
      </p:sp>
      <p:sp>
        <p:nvSpPr>
          <p:cNvPr id="10" name="Text Box 8"/>
          <p:cNvSpPr txBox="1">
            <a:spLocks noChangeArrowheads="1"/>
          </p:cNvSpPr>
          <p:nvPr/>
        </p:nvSpPr>
        <p:spPr bwMode="auto">
          <a:xfrm>
            <a:off x="482600" y="4489450"/>
            <a:ext cx="124936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000" i="1">
                <a:solidFill>
                  <a:srgbClr val="00CCFF"/>
                </a:solidFill>
              </a:rPr>
              <a:t>Interface</a:t>
            </a:r>
          </a:p>
        </p:txBody>
      </p:sp>
      <p:sp>
        <p:nvSpPr>
          <p:cNvPr id="11" name="Line 9"/>
          <p:cNvSpPr>
            <a:spLocks noChangeShapeType="1"/>
          </p:cNvSpPr>
          <p:nvPr/>
        </p:nvSpPr>
        <p:spPr bwMode="auto">
          <a:xfrm flipV="1">
            <a:off x="1438275" y="3810000"/>
            <a:ext cx="796925" cy="644525"/>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2" name="Line 11"/>
          <p:cNvSpPr>
            <a:spLocks noChangeShapeType="1"/>
          </p:cNvSpPr>
          <p:nvPr/>
        </p:nvSpPr>
        <p:spPr bwMode="auto">
          <a:xfrm flipH="1" flipV="1">
            <a:off x="7099300" y="3824288"/>
            <a:ext cx="774700" cy="671512"/>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3" name="Freeform 20"/>
          <p:cNvSpPr>
            <a:spLocks/>
          </p:cNvSpPr>
          <p:nvPr/>
        </p:nvSpPr>
        <p:spPr bwMode="auto">
          <a:xfrm>
            <a:off x="4379913" y="3756025"/>
            <a:ext cx="1587" cy="600075"/>
          </a:xfrm>
          <a:custGeom>
            <a:avLst/>
            <a:gdLst>
              <a:gd name="T0" fmla="*/ 1 w 1"/>
              <a:gd name="T1" fmla="*/ 378 h 378"/>
              <a:gd name="T2" fmla="*/ 0 w 1"/>
              <a:gd name="T3" fmla="*/ 0 h 378"/>
            </a:gdLst>
            <a:ahLst/>
            <a:cxnLst>
              <a:cxn ang="0">
                <a:pos x="T0" y="T1"/>
              </a:cxn>
              <a:cxn ang="0">
                <a:pos x="T2" y="T3"/>
              </a:cxn>
            </a:cxnLst>
            <a:rect l="0" t="0" r="r" b="b"/>
            <a:pathLst>
              <a:path w="1" h="378">
                <a:moveTo>
                  <a:pt x="1" y="378"/>
                </a:moveTo>
                <a:lnTo>
                  <a:pt x="0" y="0"/>
                </a:lnTo>
              </a:path>
            </a:pathLst>
          </a:custGeom>
          <a:noFill/>
          <a:ln w="28575">
            <a:solidFill>
              <a:schemeClr val="hlink"/>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4" name="Text Box 23"/>
          <p:cNvSpPr txBox="1">
            <a:spLocks noChangeArrowheads="1"/>
          </p:cNvSpPr>
          <p:nvPr/>
        </p:nvSpPr>
        <p:spPr bwMode="auto">
          <a:xfrm>
            <a:off x="2462213" y="4279900"/>
            <a:ext cx="3836987"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r">
              <a:spcBef>
                <a:spcPct val="50000"/>
              </a:spcBef>
            </a:pPr>
            <a:r>
              <a:rPr lang="en-US" sz="2000" i="1">
                <a:solidFill>
                  <a:srgbClr val="00CCFF"/>
                </a:solidFill>
              </a:rPr>
              <a:t>Realization (Canonical form)</a:t>
            </a:r>
          </a:p>
        </p:txBody>
      </p:sp>
      <p:sp>
        <p:nvSpPr>
          <p:cNvPr id="15" name="Text Box 24"/>
          <p:cNvSpPr txBox="1">
            <a:spLocks noChangeArrowheads="1"/>
          </p:cNvSpPr>
          <p:nvPr/>
        </p:nvSpPr>
        <p:spPr bwMode="auto">
          <a:xfrm>
            <a:off x="2873375" y="6018213"/>
            <a:ext cx="301466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000" i="1">
                <a:solidFill>
                  <a:srgbClr val="00CCFF"/>
                </a:solidFill>
              </a:rPr>
              <a:t>Realization (Elided form)</a:t>
            </a:r>
          </a:p>
        </p:txBody>
      </p:sp>
      <p:sp>
        <p:nvSpPr>
          <p:cNvPr id="16" name="Line 25"/>
          <p:cNvSpPr>
            <a:spLocks noChangeShapeType="1"/>
          </p:cNvSpPr>
          <p:nvPr/>
        </p:nvSpPr>
        <p:spPr bwMode="auto">
          <a:xfrm flipV="1">
            <a:off x="4394200" y="5541963"/>
            <a:ext cx="0" cy="5334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7" name="Line 26"/>
          <p:cNvSpPr>
            <a:spLocks noChangeShapeType="1"/>
          </p:cNvSpPr>
          <p:nvPr/>
        </p:nvSpPr>
        <p:spPr bwMode="auto">
          <a:xfrm flipH="1">
            <a:off x="7099300" y="4876800"/>
            <a:ext cx="774700" cy="76835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8" name="Line 27"/>
          <p:cNvSpPr>
            <a:spLocks noChangeShapeType="1"/>
          </p:cNvSpPr>
          <p:nvPr/>
        </p:nvSpPr>
        <p:spPr bwMode="auto">
          <a:xfrm>
            <a:off x="1438275" y="4995863"/>
            <a:ext cx="1190625" cy="411162"/>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9" name="Rectangle 35"/>
          <p:cNvSpPr>
            <a:spLocks noChangeArrowheads="1"/>
          </p:cNvSpPr>
          <p:nvPr/>
        </p:nvSpPr>
        <p:spPr bwMode="auto">
          <a:xfrm>
            <a:off x="5259388" y="5014913"/>
            <a:ext cx="1776412" cy="1011237"/>
          </a:xfrm>
          <a:prstGeom prst="rect">
            <a:avLst/>
          </a:prstGeom>
          <a:solidFill>
            <a:srgbClr val="FFFFCC"/>
          </a:solidFill>
          <a:ln w="12700">
            <a:solidFill>
              <a:srgbClr val="990033"/>
            </a:solidFill>
            <a:miter lim="800000"/>
            <a:headEnd/>
            <a:tailEnd/>
          </a:ln>
        </p:spPr>
        <p:txBody>
          <a:bodyPr/>
          <a:lstStyle/>
          <a:p>
            <a:endParaRPr lang="en-US"/>
          </a:p>
        </p:txBody>
      </p:sp>
      <p:sp>
        <p:nvSpPr>
          <p:cNvPr id="20" name="Rectangle 36"/>
          <p:cNvSpPr>
            <a:spLocks noChangeArrowheads="1"/>
          </p:cNvSpPr>
          <p:nvPr/>
        </p:nvSpPr>
        <p:spPr bwMode="auto">
          <a:xfrm>
            <a:off x="5259388" y="4724400"/>
            <a:ext cx="714375" cy="290513"/>
          </a:xfrm>
          <a:prstGeom prst="rect">
            <a:avLst/>
          </a:prstGeom>
          <a:solidFill>
            <a:srgbClr val="FFFFCC"/>
          </a:solidFill>
          <a:ln w="12700">
            <a:solidFill>
              <a:srgbClr val="000000"/>
            </a:solidFill>
            <a:miter lim="800000"/>
            <a:headEnd/>
            <a:tailEnd/>
          </a:ln>
        </p:spPr>
        <p:txBody>
          <a:bodyPr/>
          <a:lstStyle/>
          <a:p>
            <a:endParaRPr lang="en-US"/>
          </a:p>
        </p:txBody>
      </p:sp>
      <p:sp>
        <p:nvSpPr>
          <p:cNvPr id="21" name="Rectangle 37"/>
          <p:cNvSpPr>
            <a:spLocks noChangeArrowheads="1"/>
          </p:cNvSpPr>
          <p:nvPr/>
        </p:nvSpPr>
        <p:spPr bwMode="auto">
          <a:xfrm>
            <a:off x="5259388" y="4724400"/>
            <a:ext cx="714375" cy="2905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Rectangle 38"/>
          <p:cNvSpPr>
            <a:spLocks noChangeArrowheads="1"/>
          </p:cNvSpPr>
          <p:nvPr/>
        </p:nvSpPr>
        <p:spPr bwMode="auto">
          <a:xfrm>
            <a:off x="5665788" y="5324475"/>
            <a:ext cx="10620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Subsystem </a:t>
            </a:r>
            <a:endParaRPr lang="en-US" sz="1600"/>
          </a:p>
        </p:txBody>
      </p:sp>
      <p:sp>
        <p:nvSpPr>
          <p:cNvPr id="23" name="Rectangle 39"/>
          <p:cNvSpPr>
            <a:spLocks noChangeArrowheads="1"/>
          </p:cNvSpPr>
          <p:nvPr/>
        </p:nvSpPr>
        <p:spPr bwMode="auto">
          <a:xfrm>
            <a:off x="5902325" y="5599113"/>
            <a:ext cx="541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Name</a:t>
            </a:r>
            <a:endParaRPr lang="en-US" sz="1600"/>
          </a:p>
        </p:txBody>
      </p:sp>
      <p:sp>
        <p:nvSpPr>
          <p:cNvPr id="24" name="Rectangle 40"/>
          <p:cNvSpPr>
            <a:spLocks noChangeArrowheads="1"/>
          </p:cNvSpPr>
          <p:nvPr/>
        </p:nvSpPr>
        <p:spPr bwMode="auto">
          <a:xfrm>
            <a:off x="5438775" y="5049838"/>
            <a:ext cx="1447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&lt;&lt;subsystem&gt;&gt;</a:t>
            </a:r>
            <a:endParaRPr lang="en-US" sz="1600"/>
          </a:p>
        </p:txBody>
      </p:sp>
      <p:sp>
        <p:nvSpPr>
          <p:cNvPr id="25" name="Oval 41"/>
          <p:cNvSpPr>
            <a:spLocks noChangeArrowheads="1"/>
          </p:cNvSpPr>
          <p:nvPr/>
        </p:nvSpPr>
        <p:spPr bwMode="auto">
          <a:xfrm>
            <a:off x="2770188" y="5254625"/>
            <a:ext cx="450850" cy="447675"/>
          </a:xfrm>
          <a:prstGeom prst="ellipse">
            <a:avLst/>
          </a:prstGeom>
          <a:solidFill>
            <a:srgbClr val="FFFFCC"/>
          </a:solidFill>
          <a:ln w="15875">
            <a:solidFill>
              <a:srgbClr val="8A0E5E"/>
            </a:solidFill>
            <a:round/>
            <a:headEnd/>
            <a:tailEnd/>
          </a:ln>
        </p:spPr>
        <p:txBody>
          <a:bodyPr/>
          <a:lstStyle/>
          <a:p>
            <a:endParaRPr lang="en-US"/>
          </a:p>
        </p:txBody>
      </p:sp>
      <p:sp>
        <p:nvSpPr>
          <p:cNvPr id="26" name="Rectangle 42"/>
          <p:cNvSpPr>
            <a:spLocks noChangeArrowheads="1"/>
          </p:cNvSpPr>
          <p:nvPr/>
        </p:nvSpPr>
        <p:spPr bwMode="auto">
          <a:xfrm>
            <a:off x="2571750" y="5715000"/>
            <a:ext cx="88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t>Interface</a:t>
            </a:r>
            <a:endParaRPr lang="en-US"/>
          </a:p>
        </p:txBody>
      </p:sp>
      <p:sp>
        <p:nvSpPr>
          <p:cNvPr id="27" name="Rectangle 74"/>
          <p:cNvSpPr>
            <a:spLocks noChangeArrowheads="1"/>
          </p:cNvSpPr>
          <p:nvPr/>
        </p:nvSpPr>
        <p:spPr bwMode="auto">
          <a:xfrm>
            <a:off x="5649913" y="3543300"/>
            <a:ext cx="10620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Subsystem </a:t>
            </a:r>
            <a:endParaRPr lang="en-US"/>
          </a:p>
        </p:txBody>
      </p:sp>
      <p:sp>
        <p:nvSpPr>
          <p:cNvPr id="28" name="Rectangle 75"/>
          <p:cNvSpPr>
            <a:spLocks noChangeArrowheads="1"/>
          </p:cNvSpPr>
          <p:nvPr/>
        </p:nvSpPr>
        <p:spPr bwMode="auto">
          <a:xfrm>
            <a:off x="5957888" y="3798888"/>
            <a:ext cx="541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Name</a:t>
            </a:r>
            <a:endParaRPr lang="en-US"/>
          </a:p>
        </p:txBody>
      </p:sp>
      <p:sp>
        <p:nvSpPr>
          <p:cNvPr id="29" name="Rectangle 76"/>
          <p:cNvSpPr>
            <a:spLocks noChangeArrowheads="1"/>
          </p:cNvSpPr>
          <p:nvPr/>
        </p:nvSpPr>
        <p:spPr bwMode="auto">
          <a:xfrm>
            <a:off x="5438775" y="3287713"/>
            <a:ext cx="1447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&lt;&lt;subsystem&gt;&gt;</a:t>
            </a:r>
            <a:endParaRPr lang="en-US"/>
          </a:p>
        </p:txBody>
      </p:sp>
      <p:sp>
        <p:nvSpPr>
          <p:cNvPr id="30" name="Rectangle 77"/>
          <p:cNvSpPr>
            <a:spLocks noChangeArrowheads="1"/>
          </p:cNvSpPr>
          <p:nvPr/>
        </p:nvSpPr>
        <p:spPr bwMode="auto">
          <a:xfrm>
            <a:off x="2389188" y="3406775"/>
            <a:ext cx="1247775" cy="681038"/>
          </a:xfrm>
          <a:prstGeom prst="rect">
            <a:avLst/>
          </a:prstGeom>
          <a:solidFill>
            <a:srgbClr val="FFFFCC"/>
          </a:solidFill>
          <a:ln w="0">
            <a:solidFill>
              <a:srgbClr val="990033"/>
            </a:solidFill>
            <a:miter lim="800000"/>
            <a:headEnd/>
            <a:tailEnd/>
          </a:ln>
        </p:spPr>
        <p:txBody>
          <a:bodyPr/>
          <a:lstStyle/>
          <a:p>
            <a:endParaRPr lang="en-US"/>
          </a:p>
        </p:txBody>
      </p:sp>
      <p:sp>
        <p:nvSpPr>
          <p:cNvPr id="31" name="Rectangle 78"/>
          <p:cNvSpPr>
            <a:spLocks noChangeArrowheads="1"/>
          </p:cNvSpPr>
          <p:nvPr/>
        </p:nvSpPr>
        <p:spPr bwMode="auto">
          <a:xfrm>
            <a:off x="2562225" y="3457575"/>
            <a:ext cx="7921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Interface</a:t>
            </a:r>
            <a:endParaRPr lang="en-US"/>
          </a:p>
        </p:txBody>
      </p:sp>
      <p:sp>
        <p:nvSpPr>
          <p:cNvPr id="32" name="Rectangle 79"/>
          <p:cNvSpPr>
            <a:spLocks noChangeArrowheads="1"/>
          </p:cNvSpPr>
          <p:nvPr/>
        </p:nvSpPr>
        <p:spPr bwMode="auto">
          <a:xfrm>
            <a:off x="2389188" y="3763963"/>
            <a:ext cx="1247775" cy="3238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80"/>
          <p:cNvSpPr>
            <a:spLocks noChangeArrowheads="1"/>
          </p:cNvSpPr>
          <p:nvPr/>
        </p:nvSpPr>
        <p:spPr bwMode="auto">
          <a:xfrm>
            <a:off x="2389188" y="3884613"/>
            <a:ext cx="1247775" cy="2032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Line 81"/>
          <p:cNvSpPr>
            <a:spLocks noChangeShapeType="1"/>
          </p:cNvSpPr>
          <p:nvPr/>
        </p:nvSpPr>
        <p:spPr bwMode="auto">
          <a:xfrm flipH="1" flipV="1">
            <a:off x="4011613" y="3736975"/>
            <a:ext cx="1425575"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Freeform 82"/>
          <p:cNvSpPr>
            <a:spLocks/>
          </p:cNvSpPr>
          <p:nvPr/>
        </p:nvSpPr>
        <p:spPr bwMode="auto">
          <a:xfrm>
            <a:off x="3646488" y="3622675"/>
            <a:ext cx="365125" cy="238125"/>
          </a:xfrm>
          <a:custGeom>
            <a:avLst/>
            <a:gdLst>
              <a:gd name="T0" fmla="*/ 0 w 230"/>
              <a:gd name="T1" fmla="*/ 75 h 150"/>
              <a:gd name="T2" fmla="*/ 230 w 230"/>
              <a:gd name="T3" fmla="*/ 150 h 150"/>
              <a:gd name="T4" fmla="*/ 230 w 230"/>
              <a:gd name="T5" fmla="*/ 0 h 150"/>
              <a:gd name="T6" fmla="*/ 0 w 230"/>
              <a:gd name="T7" fmla="*/ 75 h 150"/>
            </a:gdLst>
            <a:ahLst/>
            <a:cxnLst>
              <a:cxn ang="0">
                <a:pos x="T0" y="T1"/>
              </a:cxn>
              <a:cxn ang="0">
                <a:pos x="T2" y="T3"/>
              </a:cxn>
              <a:cxn ang="0">
                <a:pos x="T4" y="T5"/>
              </a:cxn>
              <a:cxn ang="0">
                <a:pos x="T6" y="T7"/>
              </a:cxn>
            </a:cxnLst>
            <a:rect l="0" t="0" r="r" b="b"/>
            <a:pathLst>
              <a:path w="230" h="150">
                <a:moveTo>
                  <a:pt x="0" y="75"/>
                </a:moveTo>
                <a:lnTo>
                  <a:pt x="230" y="150"/>
                </a:lnTo>
                <a:lnTo>
                  <a:pt x="230" y="0"/>
                </a:lnTo>
                <a:lnTo>
                  <a:pt x="0" y="75"/>
                </a:lnTo>
                <a:close/>
              </a:path>
            </a:pathLst>
          </a:custGeom>
          <a:noFill/>
          <a:ln w="63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812467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Hệ thống con và giao diện</a:t>
            </a:r>
          </a:p>
        </p:txBody>
      </p:sp>
      <p:sp>
        <p:nvSpPr>
          <p:cNvPr id="3" name="Content Placeholder 2"/>
          <p:cNvSpPr>
            <a:spLocks noGrp="1"/>
          </p:cNvSpPr>
          <p:nvPr>
            <p:ph idx="1"/>
          </p:nvPr>
        </p:nvSpPr>
        <p:spPr/>
        <p:txBody>
          <a:bodyPr>
            <a:normAutofit/>
          </a:bodyPr>
          <a:lstStyle/>
          <a:p>
            <a:r>
              <a:rPr lang="en-US" sz="2400"/>
              <a:t>Hệ thống con:</a:t>
            </a:r>
          </a:p>
          <a:p>
            <a:pPr lvl="1"/>
            <a:r>
              <a:rPr lang="en-US" sz="2000"/>
              <a:t>Đóng gói các hành vi</a:t>
            </a:r>
          </a:p>
          <a:p>
            <a:pPr lvl="1"/>
            <a:r>
              <a:rPr lang="en-US" sz="2000"/>
              <a:t>Thể hiện khả năng độc lập với các giao diện rõ ràng (khả năng sử dụng lại)</a:t>
            </a:r>
          </a:p>
          <a:p>
            <a:pPr lvl="1"/>
            <a:r>
              <a:rPr lang="en-US" sz="2000"/>
              <a:t>Mô hình nhiều thể hiện biến đổi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Rectangle 46"/>
          <p:cNvSpPr>
            <a:spLocks noChangeArrowheads="1"/>
          </p:cNvSpPr>
          <p:nvPr/>
        </p:nvSpPr>
        <p:spPr bwMode="auto">
          <a:xfrm>
            <a:off x="1379538" y="4170363"/>
            <a:ext cx="1214437" cy="1196975"/>
          </a:xfrm>
          <a:prstGeom prst="rect">
            <a:avLst/>
          </a:prstGeom>
          <a:solidFill>
            <a:srgbClr val="FFFFCC"/>
          </a:solidFill>
          <a:ln w="0">
            <a:solidFill>
              <a:srgbClr val="990033"/>
            </a:solidFill>
            <a:miter lim="800000"/>
            <a:headEnd/>
            <a:tailEnd/>
          </a:ln>
        </p:spPr>
        <p:txBody>
          <a:bodyPr/>
          <a:lstStyle/>
          <a:p>
            <a:endParaRPr lang="en-US"/>
          </a:p>
        </p:txBody>
      </p:sp>
      <p:sp>
        <p:nvSpPr>
          <p:cNvPr id="6" name="Rectangle 47"/>
          <p:cNvSpPr>
            <a:spLocks noChangeArrowheads="1"/>
          </p:cNvSpPr>
          <p:nvPr/>
        </p:nvSpPr>
        <p:spPr bwMode="auto">
          <a:xfrm>
            <a:off x="1574800" y="4427538"/>
            <a:ext cx="754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InterfaceK</a:t>
            </a:r>
            <a:endParaRPr lang="en-US"/>
          </a:p>
        </p:txBody>
      </p:sp>
      <p:sp>
        <p:nvSpPr>
          <p:cNvPr id="7" name="Rectangle 48"/>
          <p:cNvSpPr>
            <a:spLocks noChangeArrowheads="1"/>
          </p:cNvSpPr>
          <p:nvPr/>
        </p:nvSpPr>
        <p:spPr bwMode="auto">
          <a:xfrm>
            <a:off x="1379538" y="4659313"/>
            <a:ext cx="1214437" cy="7080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ectangle 49"/>
          <p:cNvSpPr>
            <a:spLocks noChangeArrowheads="1"/>
          </p:cNvSpPr>
          <p:nvPr/>
        </p:nvSpPr>
        <p:spPr bwMode="auto">
          <a:xfrm>
            <a:off x="1379538" y="4762500"/>
            <a:ext cx="1214437" cy="60483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Rectangle 50"/>
          <p:cNvSpPr>
            <a:spLocks noChangeArrowheads="1"/>
          </p:cNvSpPr>
          <p:nvPr/>
        </p:nvSpPr>
        <p:spPr bwMode="auto">
          <a:xfrm>
            <a:off x="1422400" y="4878388"/>
            <a:ext cx="2206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X()</a:t>
            </a:r>
            <a:endParaRPr lang="en-US"/>
          </a:p>
        </p:txBody>
      </p:sp>
      <p:sp>
        <p:nvSpPr>
          <p:cNvPr id="10" name="Rectangle 51"/>
          <p:cNvSpPr>
            <a:spLocks noChangeArrowheads="1"/>
          </p:cNvSpPr>
          <p:nvPr/>
        </p:nvSpPr>
        <p:spPr bwMode="auto">
          <a:xfrm>
            <a:off x="1422400" y="5083175"/>
            <a:ext cx="2667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a:t>
            </a:r>
            <a:endParaRPr lang="en-US"/>
          </a:p>
        </p:txBody>
      </p:sp>
      <p:sp>
        <p:nvSpPr>
          <p:cNvPr id="11" name="Rectangle 52"/>
          <p:cNvSpPr>
            <a:spLocks noChangeArrowheads="1"/>
          </p:cNvSpPr>
          <p:nvPr/>
        </p:nvSpPr>
        <p:spPr bwMode="auto">
          <a:xfrm>
            <a:off x="1422400" y="4221163"/>
            <a:ext cx="1031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&lt;&lt;Interface&gt;&gt;</a:t>
            </a:r>
            <a:endParaRPr lang="en-US"/>
          </a:p>
        </p:txBody>
      </p:sp>
      <p:sp>
        <p:nvSpPr>
          <p:cNvPr id="12" name="Rectangle 53"/>
          <p:cNvSpPr>
            <a:spLocks noChangeArrowheads="1"/>
          </p:cNvSpPr>
          <p:nvPr/>
        </p:nvSpPr>
        <p:spPr bwMode="auto">
          <a:xfrm>
            <a:off x="4505325" y="3114675"/>
            <a:ext cx="2541588" cy="1338263"/>
          </a:xfrm>
          <a:prstGeom prst="rect">
            <a:avLst/>
          </a:prstGeom>
          <a:solidFill>
            <a:srgbClr val="FFFFCC"/>
          </a:solidFill>
          <a:ln w="0">
            <a:solidFill>
              <a:srgbClr val="990033"/>
            </a:solidFill>
            <a:miter lim="800000"/>
            <a:headEnd/>
            <a:tailEnd/>
          </a:ln>
        </p:spPr>
        <p:txBody>
          <a:bodyPr/>
          <a:lstStyle/>
          <a:p>
            <a:endParaRPr lang="en-US"/>
          </a:p>
        </p:txBody>
      </p:sp>
      <p:sp>
        <p:nvSpPr>
          <p:cNvPr id="13" name="Rectangle 54"/>
          <p:cNvSpPr>
            <a:spLocks noChangeArrowheads="1"/>
          </p:cNvSpPr>
          <p:nvPr/>
        </p:nvSpPr>
        <p:spPr bwMode="auto">
          <a:xfrm>
            <a:off x="4505325" y="2895600"/>
            <a:ext cx="1004888" cy="2190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 name="Rectangle 55"/>
          <p:cNvSpPr>
            <a:spLocks noChangeArrowheads="1"/>
          </p:cNvSpPr>
          <p:nvPr/>
        </p:nvSpPr>
        <p:spPr bwMode="auto">
          <a:xfrm>
            <a:off x="4505325" y="2895600"/>
            <a:ext cx="1004888" cy="2190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Rectangle 56"/>
          <p:cNvSpPr>
            <a:spLocks noChangeArrowheads="1"/>
          </p:cNvSpPr>
          <p:nvPr/>
        </p:nvSpPr>
        <p:spPr bwMode="auto">
          <a:xfrm>
            <a:off x="5245100" y="3346450"/>
            <a:ext cx="9271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SubsystemA</a:t>
            </a:r>
            <a:endParaRPr lang="en-US"/>
          </a:p>
        </p:txBody>
      </p:sp>
      <p:sp>
        <p:nvSpPr>
          <p:cNvPr id="16" name="Rectangle 57"/>
          <p:cNvSpPr>
            <a:spLocks noChangeArrowheads="1"/>
          </p:cNvSpPr>
          <p:nvPr/>
        </p:nvSpPr>
        <p:spPr bwMode="auto">
          <a:xfrm>
            <a:off x="5106988" y="3140075"/>
            <a:ext cx="117951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sp>
        <p:nvSpPr>
          <p:cNvPr id="17" name="Line 58"/>
          <p:cNvSpPr>
            <a:spLocks noChangeShapeType="1"/>
          </p:cNvSpPr>
          <p:nvPr/>
        </p:nvSpPr>
        <p:spPr bwMode="auto">
          <a:xfrm flipH="1">
            <a:off x="2860675" y="4105275"/>
            <a:ext cx="1644650" cy="44926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Freeform 59"/>
          <p:cNvSpPr>
            <a:spLocks/>
          </p:cNvSpPr>
          <p:nvPr/>
        </p:nvSpPr>
        <p:spPr bwMode="auto">
          <a:xfrm>
            <a:off x="2593975" y="4452938"/>
            <a:ext cx="293688" cy="179387"/>
          </a:xfrm>
          <a:custGeom>
            <a:avLst/>
            <a:gdLst>
              <a:gd name="T0" fmla="*/ 0 w 180"/>
              <a:gd name="T1" fmla="*/ 92 h 107"/>
              <a:gd name="T2" fmla="*/ 180 w 180"/>
              <a:gd name="T3" fmla="*/ 107 h 107"/>
              <a:gd name="T4" fmla="*/ 146 w 180"/>
              <a:gd name="T5" fmla="*/ 0 h 107"/>
              <a:gd name="T6" fmla="*/ 0 w 180"/>
              <a:gd name="T7" fmla="*/ 92 h 107"/>
            </a:gdLst>
            <a:ahLst/>
            <a:cxnLst>
              <a:cxn ang="0">
                <a:pos x="T0" y="T1"/>
              </a:cxn>
              <a:cxn ang="0">
                <a:pos x="T2" y="T3"/>
              </a:cxn>
              <a:cxn ang="0">
                <a:pos x="T4" y="T5"/>
              </a:cxn>
              <a:cxn ang="0">
                <a:pos x="T6" y="T7"/>
              </a:cxn>
            </a:cxnLst>
            <a:rect l="0" t="0" r="r" b="b"/>
            <a:pathLst>
              <a:path w="180" h="107">
                <a:moveTo>
                  <a:pt x="0" y="92"/>
                </a:moveTo>
                <a:lnTo>
                  <a:pt x="180" y="107"/>
                </a:lnTo>
                <a:lnTo>
                  <a:pt x="146" y="0"/>
                </a:lnTo>
                <a:lnTo>
                  <a:pt x="0" y="92"/>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Rectangle 60"/>
          <p:cNvSpPr>
            <a:spLocks noChangeArrowheads="1"/>
          </p:cNvSpPr>
          <p:nvPr/>
        </p:nvSpPr>
        <p:spPr bwMode="auto">
          <a:xfrm>
            <a:off x="4478338" y="4800600"/>
            <a:ext cx="3294062" cy="1519238"/>
          </a:xfrm>
          <a:prstGeom prst="rect">
            <a:avLst/>
          </a:prstGeom>
          <a:solidFill>
            <a:srgbClr val="FFFFCC"/>
          </a:solidFill>
          <a:ln w="0">
            <a:solidFill>
              <a:srgbClr val="990033"/>
            </a:solidFill>
            <a:miter lim="800000"/>
            <a:headEnd/>
            <a:tailEnd/>
          </a:ln>
        </p:spPr>
        <p:txBody>
          <a:bodyPr/>
          <a:lstStyle/>
          <a:p>
            <a:endParaRPr lang="en-US"/>
          </a:p>
        </p:txBody>
      </p:sp>
      <p:sp>
        <p:nvSpPr>
          <p:cNvPr id="20" name="Rectangle 61"/>
          <p:cNvSpPr>
            <a:spLocks noChangeArrowheads="1"/>
          </p:cNvSpPr>
          <p:nvPr/>
        </p:nvSpPr>
        <p:spPr bwMode="auto">
          <a:xfrm>
            <a:off x="4478338" y="4583113"/>
            <a:ext cx="1325562" cy="2174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Rectangle 62"/>
          <p:cNvSpPr>
            <a:spLocks noChangeArrowheads="1"/>
          </p:cNvSpPr>
          <p:nvPr/>
        </p:nvSpPr>
        <p:spPr bwMode="auto">
          <a:xfrm>
            <a:off x="4478338" y="4583113"/>
            <a:ext cx="1325562" cy="21748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Rectangle 63"/>
          <p:cNvSpPr>
            <a:spLocks noChangeArrowheads="1"/>
          </p:cNvSpPr>
          <p:nvPr/>
        </p:nvSpPr>
        <p:spPr bwMode="auto">
          <a:xfrm>
            <a:off x="5608638" y="5033963"/>
            <a:ext cx="9271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SubsystemB</a:t>
            </a:r>
            <a:endParaRPr lang="en-US"/>
          </a:p>
        </p:txBody>
      </p:sp>
      <p:sp>
        <p:nvSpPr>
          <p:cNvPr id="23" name="Rectangle 64"/>
          <p:cNvSpPr>
            <a:spLocks noChangeArrowheads="1"/>
          </p:cNvSpPr>
          <p:nvPr/>
        </p:nvSpPr>
        <p:spPr bwMode="auto">
          <a:xfrm>
            <a:off x="5454650" y="4826000"/>
            <a:ext cx="11779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sp>
        <p:nvSpPr>
          <p:cNvPr id="24" name="Line 65"/>
          <p:cNvSpPr>
            <a:spLocks noChangeShapeType="1"/>
          </p:cNvSpPr>
          <p:nvPr/>
        </p:nvSpPr>
        <p:spPr bwMode="auto">
          <a:xfrm flipH="1" flipV="1">
            <a:off x="2847975" y="4927600"/>
            <a:ext cx="1630363" cy="3238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Freeform 66"/>
          <p:cNvSpPr>
            <a:spLocks/>
          </p:cNvSpPr>
          <p:nvPr/>
        </p:nvSpPr>
        <p:spPr bwMode="auto">
          <a:xfrm>
            <a:off x="2593975" y="4851400"/>
            <a:ext cx="279400" cy="182563"/>
          </a:xfrm>
          <a:custGeom>
            <a:avLst/>
            <a:gdLst>
              <a:gd name="T0" fmla="*/ 0 w 171"/>
              <a:gd name="T1" fmla="*/ 23 h 108"/>
              <a:gd name="T2" fmla="*/ 171 w 171"/>
              <a:gd name="T3" fmla="*/ 0 h 108"/>
              <a:gd name="T4" fmla="*/ 154 w 171"/>
              <a:gd name="T5" fmla="*/ 108 h 108"/>
              <a:gd name="T6" fmla="*/ 0 w 171"/>
              <a:gd name="T7" fmla="*/ 23 h 108"/>
            </a:gdLst>
            <a:ahLst/>
            <a:cxnLst>
              <a:cxn ang="0">
                <a:pos x="T0" y="T1"/>
              </a:cxn>
              <a:cxn ang="0">
                <a:pos x="T2" y="T3"/>
              </a:cxn>
              <a:cxn ang="0">
                <a:pos x="T4" y="T5"/>
              </a:cxn>
              <a:cxn ang="0">
                <a:pos x="T6" y="T7"/>
              </a:cxn>
            </a:cxnLst>
            <a:rect l="0" t="0" r="r" b="b"/>
            <a:pathLst>
              <a:path w="171" h="108">
                <a:moveTo>
                  <a:pt x="0" y="23"/>
                </a:moveTo>
                <a:lnTo>
                  <a:pt x="171" y="0"/>
                </a:lnTo>
                <a:lnTo>
                  <a:pt x="154" y="108"/>
                </a:lnTo>
                <a:lnTo>
                  <a:pt x="0" y="23"/>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Rectangle 67"/>
          <p:cNvSpPr>
            <a:spLocks noChangeArrowheads="1"/>
          </p:cNvSpPr>
          <p:nvPr/>
        </p:nvSpPr>
        <p:spPr bwMode="auto">
          <a:xfrm>
            <a:off x="4716463" y="3603625"/>
            <a:ext cx="976312" cy="760413"/>
          </a:xfrm>
          <a:prstGeom prst="rect">
            <a:avLst/>
          </a:prstGeom>
          <a:solidFill>
            <a:srgbClr val="FFFFCC"/>
          </a:solidFill>
          <a:ln w="0">
            <a:solidFill>
              <a:srgbClr val="990033"/>
            </a:solidFill>
            <a:miter lim="800000"/>
            <a:headEnd/>
            <a:tailEnd/>
          </a:ln>
        </p:spPr>
        <p:txBody>
          <a:bodyPr/>
          <a:lstStyle/>
          <a:p>
            <a:endParaRPr lang="en-US"/>
          </a:p>
        </p:txBody>
      </p:sp>
      <p:sp>
        <p:nvSpPr>
          <p:cNvPr id="27" name="Rectangle 68"/>
          <p:cNvSpPr>
            <a:spLocks noChangeArrowheads="1"/>
          </p:cNvSpPr>
          <p:nvPr/>
        </p:nvSpPr>
        <p:spPr bwMode="auto">
          <a:xfrm>
            <a:off x="4854575" y="3654425"/>
            <a:ext cx="6143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ClassA1</a:t>
            </a:r>
            <a:endParaRPr lang="en-US"/>
          </a:p>
        </p:txBody>
      </p:sp>
      <p:sp>
        <p:nvSpPr>
          <p:cNvPr id="28" name="Rectangle 69"/>
          <p:cNvSpPr>
            <a:spLocks noChangeArrowheads="1"/>
          </p:cNvSpPr>
          <p:nvPr/>
        </p:nvSpPr>
        <p:spPr bwMode="auto">
          <a:xfrm>
            <a:off x="4716463" y="3875088"/>
            <a:ext cx="976312" cy="4889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Rectangle 70"/>
          <p:cNvSpPr>
            <a:spLocks noChangeArrowheads="1"/>
          </p:cNvSpPr>
          <p:nvPr/>
        </p:nvSpPr>
        <p:spPr bwMode="auto">
          <a:xfrm>
            <a:off x="4716463" y="3976688"/>
            <a:ext cx="976312" cy="3873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Rectangle 71"/>
          <p:cNvSpPr>
            <a:spLocks noChangeArrowheads="1"/>
          </p:cNvSpPr>
          <p:nvPr/>
        </p:nvSpPr>
        <p:spPr bwMode="auto">
          <a:xfrm>
            <a:off x="4756150" y="4105275"/>
            <a:ext cx="2667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a:t>
            </a:r>
            <a:endParaRPr lang="en-US"/>
          </a:p>
        </p:txBody>
      </p:sp>
      <p:sp>
        <p:nvSpPr>
          <p:cNvPr id="31" name="Rectangle 72"/>
          <p:cNvSpPr>
            <a:spLocks noChangeArrowheads="1"/>
          </p:cNvSpPr>
          <p:nvPr/>
        </p:nvSpPr>
        <p:spPr bwMode="auto">
          <a:xfrm>
            <a:off x="5929313" y="3603625"/>
            <a:ext cx="976312" cy="760413"/>
          </a:xfrm>
          <a:prstGeom prst="rect">
            <a:avLst/>
          </a:prstGeom>
          <a:solidFill>
            <a:srgbClr val="FFFFCC"/>
          </a:solidFill>
          <a:ln w="0">
            <a:solidFill>
              <a:srgbClr val="990033"/>
            </a:solidFill>
            <a:miter lim="800000"/>
            <a:headEnd/>
            <a:tailEnd/>
          </a:ln>
        </p:spPr>
        <p:txBody>
          <a:bodyPr/>
          <a:lstStyle/>
          <a:p>
            <a:endParaRPr lang="en-US"/>
          </a:p>
        </p:txBody>
      </p:sp>
      <p:sp>
        <p:nvSpPr>
          <p:cNvPr id="32" name="Rectangle 73"/>
          <p:cNvSpPr>
            <a:spLocks noChangeArrowheads="1"/>
          </p:cNvSpPr>
          <p:nvPr/>
        </p:nvSpPr>
        <p:spPr bwMode="auto">
          <a:xfrm>
            <a:off x="6069013" y="3654425"/>
            <a:ext cx="6143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ClassA2</a:t>
            </a:r>
            <a:endParaRPr lang="en-US"/>
          </a:p>
        </p:txBody>
      </p:sp>
      <p:sp>
        <p:nvSpPr>
          <p:cNvPr id="33" name="Rectangle 74"/>
          <p:cNvSpPr>
            <a:spLocks noChangeArrowheads="1"/>
          </p:cNvSpPr>
          <p:nvPr/>
        </p:nvSpPr>
        <p:spPr bwMode="auto">
          <a:xfrm>
            <a:off x="5929313" y="3875088"/>
            <a:ext cx="976312" cy="4889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Rectangle 75"/>
          <p:cNvSpPr>
            <a:spLocks noChangeArrowheads="1"/>
          </p:cNvSpPr>
          <p:nvPr/>
        </p:nvSpPr>
        <p:spPr bwMode="auto">
          <a:xfrm>
            <a:off x="5929313" y="3976688"/>
            <a:ext cx="976312" cy="3873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Rectangle 76"/>
          <p:cNvSpPr>
            <a:spLocks noChangeArrowheads="1"/>
          </p:cNvSpPr>
          <p:nvPr/>
        </p:nvSpPr>
        <p:spPr bwMode="auto">
          <a:xfrm>
            <a:off x="5972175" y="4105275"/>
            <a:ext cx="2206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X()</a:t>
            </a:r>
            <a:endParaRPr lang="en-US"/>
          </a:p>
        </p:txBody>
      </p:sp>
      <p:sp>
        <p:nvSpPr>
          <p:cNvPr id="36" name="Rectangle 77"/>
          <p:cNvSpPr>
            <a:spLocks noChangeArrowheads="1"/>
          </p:cNvSpPr>
          <p:nvPr/>
        </p:nvSpPr>
        <p:spPr bwMode="auto">
          <a:xfrm>
            <a:off x="4603750" y="5276850"/>
            <a:ext cx="906463" cy="966788"/>
          </a:xfrm>
          <a:prstGeom prst="rect">
            <a:avLst/>
          </a:prstGeom>
          <a:solidFill>
            <a:srgbClr val="FFFFCC"/>
          </a:solidFill>
          <a:ln w="0">
            <a:solidFill>
              <a:srgbClr val="990033"/>
            </a:solidFill>
            <a:miter lim="800000"/>
            <a:headEnd/>
            <a:tailEnd/>
          </a:ln>
        </p:spPr>
        <p:txBody>
          <a:bodyPr/>
          <a:lstStyle/>
          <a:p>
            <a:endParaRPr lang="en-US"/>
          </a:p>
        </p:txBody>
      </p:sp>
      <p:sp>
        <p:nvSpPr>
          <p:cNvPr id="37" name="Rectangle 78"/>
          <p:cNvSpPr>
            <a:spLocks noChangeArrowheads="1"/>
          </p:cNvSpPr>
          <p:nvPr/>
        </p:nvSpPr>
        <p:spPr bwMode="auto">
          <a:xfrm>
            <a:off x="4716463" y="5329238"/>
            <a:ext cx="6143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ClassB1</a:t>
            </a:r>
            <a:endParaRPr lang="en-US"/>
          </a:p>
        </p:txBody>
      </p:sp>
      <p:sp>
        <p:nvSpPr>
          <p:cNvPr id="38" name="Rectangle 79"/>
          <p:cNvSpPr>
            <a:spLocks noChangeArrowheads="1"/>
          </p:cNvSpPr>
          <p:nvPr/>
        </p:nvSpPr>
        <p:spPr bwMode="auto">
          <a:xfrm>
            <a:off x="4603750" y="5548313"/>
            <a:ext cx="906463" cy="6953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Rectangle 80"/>
          <p:cNvSpPr>
            <a:spLocks noChangeArrowheads="1"/>
          </p:cNvSpPr>
          <p:nvPr/>
        </p:nvSpPr>
        <p:spPr bwMode="auto">
          <a:xfrm>
            <a:off x="4603750" y="5649913"/>
            <a:ext cx="906463" cy="5937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Rectangle 81"/>
          <p:cNvSpPr>
            <a:spLocks noChangeArrowheads="1"/>
          </p:cNvSpPr>
          <p:nvPr/>
        </p:nvSpPr>
        <p:spPr bwMode="auto">
          <a:xfrm>
            <a:off x="4646613" y="5780088"/>
            <a:ext cx="2667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a:t>
            </a:r>
            <a:endParaRPr lang="en-US"/>
          </a:p>
        </p:txBody>
      </p:sp>
      <p:sp>
        <p:nvSpPr>
          <p:cNvPr id="41" name="Rectangle 82"/>
          <p:cNvSpPr>
            <a:spLocks noChangeArrowheads="1"/>
          </p:cNvSpPr>
          <p:nvPr/>
        </p:nvSpPr>
        <p:spPr bwMode="auto">
          <a:xfrm>
            <a:off x="4646613" y="5984875"/>
            <a:ext cx="2206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Y()</a:t>
            </a:r>
            <a:endParaRPr lang="en-US"/>
          </a:p>
        </p:txBody>
      </p:sp>
      <p:sp>
        <p:nvSpPr>
          <p:cNvPr id="42" name="Rectangle 83"/>
          <p:cNvSpPr>
            <a:spLocks noChangeArrowheads="1"/>
          </p:cNvSpPr>
          <p:nvPr/>
        </p:nvSpPr>
        <p:spPr bwMode="auto">
          <a:xfrm>
            <a:off x="5748338" y="5316538"/>
            <a:ext cx="906462" cy="758825"/>
          </a:xfrm>
          <a:prstGeom prst="rect">
            <a:avLst/>
          </a:prstGeom>
          <a:solidFill>
            <a:srgbClr val="FFFFCC"/>
          </a:solidFill>
          <a:ln w="0">
            <a:solidFill>
              <a:srgbClr val="990033"/>
            </a:solidFill>
            <a:miter lim="800000"/>
            <a:headEnd/>
            <a:tailEnd/>
          </a:ln>
        </p:spPr>
        <p:txBody>
          <a:bodyPr/>
          <a:lstStyle/>
          <a:p>
            <a:endParaRPr lang="en-US"/>
          </a:p>
        </p:txBody>
      </p:sp>
      <p:sp>
        <p:nvSpPr>
          <p:cNvPr id="43" name="Rectangle 84"/>
          <p:cNvSpPr>
            <a:spLocks noChangeArrowheads="1"/>
          </p:cNvSpPr>
          <p:nvPr/>
        </p:nvSpPr>
        <p:spPr bwMode="auto">
          <a:xfrm>
            <a:off x="5861050" y="5354638"/>
            <a:ext cx="6127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ClassB2</a:t>
            </a:r>
            <a:endParaRPr lang="en-US"/>
          </a:p>
        </p:txBody>
      </p:sp>
      <p:sp>
        <p:nvSpPr>
          <p:cNvPr id="44" name="Rectangle 85"/>
          <p:cNvSpPr>
            <a:spLocks noChangeArrowheads="1"/>
          </p:cNvSpPr>
          <p:nvPr/>
        </p:nvSpPr>
        <p:spPr bwMode="auto">
          <a:xfrm>
            <a:off x="5748338" y="5586413"/>
            <a:ext cx="906462" cy="4889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Rectangle 86"/>
          <p:cNvSpPr>
            <a:spLocks noChangeArrowheads="1"/>
          </p:cNvSpPr>
          <p:nvPr/>
        </p:nvSpPr>
        <p:spPr bwMode="auto">
          <a:xfrm>
            <a:off x="5748338" y="5689600"/>
            <a:ext cx="906462" cy="38576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Rectangle 87"/>
          <p:cNvSpPr>
            <a:spLocks noChangeArrowheads="1"/>
          </p:cNvSpPr>
          <p:nvPr/>
        </p:nvSpPr>
        <p:spPr bwMode="auto">
          <a:xfrm>
            <a:off x="5791200" y="5818188"/>
            <a:ext cx="2206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X()</a:t>
            </a:r>
            <a:endParaRPr lang="en-US"/>
          </a:p>
        </p:txBody>
      </p:sp>
      <p:sp>
        <p:nvSpPr>
          <p:cNvPr id="47" name="Rectangle 88"/>
          <p:cNvSpPr>
            <a:spLocks noChangeArrowheads="1"/>
          </p:cNvSpPr>
          <p:nvPr/>
        </p:nvSpPr>
        <p:spPr bwMode="auto">
          <a:xfrm>
            <a:off x="6753225" y="5316538"/>
            <a:ext cx="893763" cy="758825"/>
          </a:xfrm>
          <a:prstGeom prst="rect">
            <a:avLst/>
          </a:prstGeom>
          <a:solidFill>
            <a:srgbClr val="FFFFCC"/>
          </a:solidFill>
          <a:ln w="0">
            <a:solidFill>
              <a:srgbClr val="990033"/>
            </a:solidFill>
            <a:miter lim="800000"/>
            <a:headEnd/>
            <a:tailEnd/>
          </a:ln>
        </p:spPr>
        <p:txBody>
          <a:bodyPr/>
          <a:lstStyle/>
          <a:p>
            <a:endParaRPr lang="en-US"/>
          </a:p>
        </p:txBody>
      </p:sp>
      <p:sp>
        <p:nvSpPr>
          <p:cNvPr id="48" name="Rectangle 89"/>
          <p:cNvSpPr>
            <a:spLocks noChangeArrowheads="1"/>
          </p:cNvSpPr>
          <p:nvPr/>
        </p:nvSpPr>
        <p:spPr bwMode="auto">
          <a:xfrm>
            <a:off x="6850063" y="5354638"/>
            <a:ext cx="6143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ClassB3</a:t>
            </a:r>
            <a:endParaRPr lang="en-US"/>
          </a:p>
        </p:txBody>
      </p:sp>
      <p:sp>
        <p:nvSpPr>
          <p:cNvPr id="49" name="Rectangle 90"/>
          <p:cNvSpPr>
            <a:spLocks noChangeArrowheads="1"/>
          </p:cNvSpPr>
          <p:nvPr/>
        </p:nvSpPr>
        <p:spPr bwMode="auto">
          <a:xfrm>
            <a:off x="6753225" y="5586413"/>
            <a:ext cx="893763" cy="4889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Rectangle 91"/>
          <p:cNvSpPr>
            <a:spLocks noChangeArrowheads="1"/>
          </p:cNvSpPr>
          <p:nvPr/>
        </p:nvSpPr>
        <p:spPr bwMode="auto">
          <a:xfrm>
            <a:off x="6753225" y="5689600"/>
            <a:ext cx="893763" cy="38576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Rectangle 92"/>
          <p:cNvSpPr>
            <a:spLocks noChangeArrowheads="1"/>
          </p:cNvSpPr>
          <p:nvPr/>
        </p:nvSpPr>
        <p:spPr bwMode="auto">
          <a:xfrm>
            <a:off x="6796088" y="5818188"/>
            <a:ext cx="2127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Z()</a:t>
            </a:r>
            <a:endParaRPr lang="en-US"/>
          </a:p>
        </p:txBody>
      </p:sp>
    </p:spTree>
    <p:extLst>
      <p:ext uri="{BB962C8B-B14F-4D97-AF65-F5344CB8AC3E}">
        <p14:creationId xmlns:p14="http://schemas.microsoft.com/office/powerpoint/2010/main" val="2707431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Gói hay hệ thống con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Line 1035"/>
          <p:cNvSpPr>
            <a:spLocks noChangeShapeType="1"/>
          </p:cNvSpPr>
          <p:nvPr/>
        </p:nvSpPr>
        <p:spPr bwMode="auto">
          <a:xfrm flipH="1" flipV="1">
            <a:off x="2597150" y="4587875"/>
            <a:ext cx="1588" cy="5080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 Box 1026"/>
          <p:cNvSpPr txBox="1">
            <a:spLocks noChangeArrowheads="1"/>
          </p:cNvSpPr>
          <p:nvPr/>
        </p:nvSpPr>
        <p:spPr bwMode="auto">
          <a:xfrm>
            <a:off x="2825757" y="5954068"/>
            <a:ext cx="357822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2400" i="1">
                <a:solidFill>
                  <a:srgbClr val="00CCFF"/>
                </a:solidFill>
              </a:rPr>
              <a:t>Đóng gói là đặc điểm chính</a:t>
            </a:r>
          </a:p>
        </p:txBody>
      </p:sp>
      <p:sp>
        <p:nvSpPr>
          <p:cNvPr id="7" name="Rectangle 1028"/>
          <p:cNvSpPr txBox="1">
            <a:spLocks noChangeArrowheads="1"/>
          </p:cNvSpPr>
          <p:nvPr/>
        </p:nvSpPr>
        <p:spPr>
          <a:xfrm>
            <a:off x="361950" y="1143000"/>
            <a:ext cx="3844925" cy="35925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en-US" sz="2800"/>
              <a:t>Hệ thống con </a:t>
            </a:r>
          </a:p>
          <a:p>
            <a:pPr lvl="1"/>
            <a:r>
              <a:rPr lang="en-US" sz="2400"/>
              <a:t>Cung cấp hành vi</a:t>
            </a:r>
          </a:p>
          <a:p>
            <a:pPr lvl="1"/>
            <a:r>
              <a:rPr lang="en-US" sz="2400"/>
              <a:t>Đóng gói hoàn chỉnh hành vi của nó</a:t>
            </a:r>
          </a:p>
          <a:p>
            <a:pPr lvl="1"/>
            <a:r>
              <a:rPr lang="en-US" sz="2400"/>
              <a:t>Dễ dàng thay thế</a:t>
            </a:r>
          </a:p>
        </p:txBody>
      </p:sp>
      <p:sp>
        <p:nvSpPr>
          <p:cNvPr id="8" name="Oval 1029"/>
          <p:cNvSpPr>
            <a:spLocks noChangeArrowheads="1"/>
          </p:cNvSpPr>
          <p:nvPr/>
        </p:nvSpPr>
        <p:spPr bwMode="auto">
          <a:xfrm>
            <a:off x="2479675" y="4364037"/>
            <a:ext cx="238125" cy="236538"/>
          </a:xfrm>
          <a:prstGeom prst="ellipse">
            <a:avLst/>
          </a:prstGeom>
          <a:solidFill>
            <a:srgbClr val="FFFFCC"/>
          </a:solidFill>
          <a:ln w="0">
            <a:solidFill>
              <a:srgbClr val="990033"/>
            </a:solidFill>
            <a:round/>
            <a:headEnd/>
            <a:tailEnd/>
          </a:ln>
        </p:spPr>
        <p:txBody>
          <a:bodyPr/>
          <a:lstStyle/>
          <a:p>
            <a:endParaRPr lang="en-US"/>
          </a:p>
        </p:txBody>
      </p:sp>
      <p:sp>
        <p:nvSpPr>
          <p:cNvPr id="9" name="Rectangle 1030"/>
          <p:cNvSpPr>
            <a:spLocks noChangeArrowheads="1"/>
          </p:cNvSpPr>
          <p:nvPr/>
        </p:nvSpPr>
        <p:spPr bwMode="auto">
          <a:xfrm>
            <a:off x="1912938" y="5033962"/>
            <a:ext cx="1357312" cy="777875"/>
          </a:xfrm>
          <a:prstGeom prst="rect">
            <a:avLst/>
          </a:prstGeom>
          <a:solidFill>
            <a:srgbClr val="FFFFCC"/>
          </a:solidFill>
          <a:ln w="0">
            <a:solidFill>
              <a:srgbClr val="990033"/>
            </a:solidFill>
            <a:miter lim="800000"/>
            <a:headEnd/>
            <a:tailEnd/>
          </a:ln>
        </p:spPr>
        <p:txBody>
          <a:bodyPr/>
          <a:lstStyle/>
          <a:p>
            <a:endParaRPr lang="en-US"/>
          </a:p>
        </p:txBody>
      </p:sp>
      <p:sp>
        <p:nvSpPr>
          <p:cNvPr id="10" name="Rectangle 1031"/>
          <p:cNvSpPr>
            <a:spLocks noChangeArrowheads="1"/>
          </p:cNvSpPr>
          <p:nvPr/>
        </p:nvSpPr>
        <p:spPr bwMode="auto">
          <a:xfrm>
            <a:off x="1912938" y="4810125"/>
            <a:ext cx="541337" cy="22383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Rectangle 1032"/>
          <p:cNvSpPr>
            <a:spLocks noChangeArrowheads="1"/>
          </p:cNvSpPr>
          <p:nvPr/>
        </p:nvSpPr>
        <p:spPr bwMode="auto">
          <a:xfrm>
            <a:off x="1912938" y="4810125"/>
            <a:ext cx="541337" cy="2238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Rectangle 1033"/>
          <p:cNvSpPr>
            <a:spLocks noChangeArrowheads="1"/>
          </p:cNvSpPr>
          <p:nvPr/>
        </p:nvSpPr>
        <p:spPr bwMode="auto">
          <a:xfrm>
            <a:off x="2071688" y="5270500"/>
            <a:ext cx="10461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Subsystem A</a:t>
            </a:r>
            <a:endParaRPr lang="en-US"/>
          </a:p>
        </p:txBody>
      </p:sp>
      <p:sp>
        <p:nvSpPr>
          <p:cNvPr id="13" name="Rectangle 1034"/>
          <p:cNvSpPr>
            <a:spLocks noChangeArrowheads="1"/>
          </p:cNvSpPr>
          <p:nvPr/>
        </p:nvSpPr>
        <p:spPr bwMode="auto">
          <a:xfrm>
            <a:off x="1952625" y="5059362"/>
            <a:ext cx="12604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&lt;&lt;subsystem&gt;&gt;</a:t>
            </a:r>
            <a:endParaRPr lang="en-US"/>
          </a:p>
        </p:txBody>
      </p:sp>
      <p:sp>
        <p:nvSpPr>
          <p:cNvPr id="14" name="Rectangle 1036"/>
          <p:cNvSpPr>
            <a:spLocks noChangeArrowheads="1"/>
          </p:cNvSpPr>
          <p:nvPr/>
        </p:nvSpPr>
        <p:spPr bwMode="auto">
          <a:xfrm>
            <a:off x="4008438" y="4492625"/>
            <a:ext cx="2689225" cy="1319212"/>
          </a:xfrm>
          <a:prstGeom prst="rect">
            <a:avLst/>
          </a:prstGeom>
          <a:solidFill>
            <a:srgbClr val="FFFFCC"/>
          </a:solidFill>
          <a:ln w="0">
            <a:solidFill>
              <a:srgbClr val="990033"/>
            </a:solidFill>
            <a:miter lim="800000"/>
            <a:headEnd/>
            <a:tailEnd/>
          </a:ln>
        </p:spPr>
        <p:txBody>
          <a:bodyPr/>
          <a:lstStyle/>
          <a:p>
            <a:endParaRPr lang="en-US"/>
          </a:p>
        </p:txBody>
      </p:sp>
      <p:sp>
        <p:nvSpPr>
          <p:cNvPr id="15" name="Rectangle 1037"/>
          <p:cNvSpPr>
            <a:spLocks noChangeArrowheads="1"/>
          </p:cNvSpPr>
          <p:nvPr/>
        </p:nvSpPr>
        <p:spPr bwMode="auto">
          <a:xfrm>
            <a:off x="4008438" y="4268787"/>
            <a:ext cx="1081087" cy="2238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 name="Rectangle 1038"/>
          <p:cNvSpPr>
            <a:spLocks noChangeArrowheads="1"/>
          </p:cNvSpPr>
          <p:nvPr/>
        </p:nvSpPr>
        <p:spPr bwMode="auto">
          <a:xfrm>
            <a:off x="4008438" y="4268787"/>
            <a:ext cx="1081087" cy="22383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Rectangle 1039"/>
          <p:cNvSpPr>
            <a:spLocks noChangeArrowheads="1"/>
          </p:cNvSpPr>
          <p:nvPr/>
        </p:nvSpPr>
        <p:spPr bwMode="auto">
          <a:xfrm>
            <a:off x="4930775" y="4519612"/>
            <a:ext cx="8588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Package B</a:t>
            </a:r>
            <a:endParaRPr lang="en-US"/>
          </a:p>
        </p:txBody>
      </p:sp>
      <p:sp>
        <p:nvSpPr>
          <p:cNvPr id="18" name="Rectangle 1040"/>
          <p:cNvSpPr>
            <a:spLocks noChangeArrowheads="1"/>
          </p:cNvSpPr>
          <p:nvPr/>
        </p:nvSpPr>
        <p:spPr bwMode="auto">
          <a:xfrm>
            <a:off x="4192588" y="4756150"/>
            <a:ext cx="844550" cy="528637"/>
          </a:xfrm>
          <a:prstGeom prst="rect">
            <a:avLst/>
          </a:prstGeom>
          <a:solidFill>
            <a:srgbClr val="FFFFCC"/>
          </a:solidFill>
          <a:ln w="0">
            <a:solidFill>
              <a:srgbClr val="990033"/>
            </a:solidFill>
            <a:miter lim="800000"/>
            <a:headEnd/>
            <a:tailEnd/>
          </a:ln>
        </p:spPr>
        <p:txBody>
          <a:bodyPr/>
          <a:lstStyle/>
          <a:p>
            <a:endParaRPr lang="en-US"/>
          </a:p>
        </p:txBody>
      </p:sp>
      <p:sp>
        <p:nvSpPr>
          <p:cNvPr id="19" name="Rectangle 1041"/>
          <p:cNvSpPr>
            <a:spLocks noChangeArrowheads="1"/>
          </p:cNvSpPr>
          <p:nvPr/>
        </p:nvSpPr>
        <p:spPr bwMode="auto">
          <a:xfrm>
            <a:off x="4286250" y="4795837"/>
            <a:ext cx="6619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ClassB1</a:t>
            </a:r>
            <a:endParaRPr lang="en-US"/>
          </a:p>
        </p:txBody>
      </p:sp>
      <p:sp>
        <p:nvSpPr>
          <p:cNvPr id="20" name="Rectangle 1042"/>
          <p:cNvSpPr>
            <a:spLocks noChangeArrowheads="1"/>
          </p:cNvSpPr>
          <p:nvPr/>
        </p:nvSpPr>
        <p:spPr bwMode="auto">
          <a:xfrm>
            <a:off x="4192588" y="5033962"/>
            <a:ext cx="844550" cy="2508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Rectangle 1043"/>
          <p:cNvSpPr>
            <a:spLocks noChangeArrowheads="1"/>
          </p:cNvSpPr>
          <p:nvPr/>
        </p:nvSpPr>
        <p:spPr bwMode="auto">
          <a:xfrm>
            <a:off x="4192588" y="5138737"/>
            <a:ext cx="844550" cy="1460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Rectangle 1044"/>
          <p:cNvSpPr>
            <a:spLocks noChangeArrowheads="1"/>
          </p:cNvSpPr>
          <p:nvPr/>
        </p:nvSpPr>
        <p:spPr bwMode="auto">
          <a:xfrm>
            <a:off x="5603875" y="5086350"/>
            <a:ext cx="855663" cy="541337"/>
          </a:xfrm>
          <a:prstGeom prst="rect">
            <a:avLst/>
          </a:prstGeom>
          <a:solidFill>
            <a:srgbClr val="FFFFCC"/>
          </a:solidFill>
          <a:ln w="0">
            <a:solidFill>
              <a:srgbClr val="990033"/>
            </a:solidFill>
            <a:miter lim="800000"/>
            <a:headEnd/>
            <a:tailEnd/>
          </a:ln>
        </p:spPr>
        <p:txBody>
          <a:bodyPr/>
          <a:lstStyle/>
          <a:p>
            <a:endParaRPr lang="en-US"/>
          </a:p>
        </p:txBody>
      </p:sp>
      <p:sp>
        <p:nvSpPr>
          <p:cNvPr id="23" name="Rectangle 1045"/>
          <p:cNvSpPr>
            <a:spLocks noChangeArrowheads="1"/>
          </p:cNvSpPr>
          <p:nvPr/>
        </p:nvSpPr>
        <p:spPr bwMode="auto">
          <a:xfrm>
            <a:off x="5708650" y="5138737"/>
            <a:ext cx="6619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ClassB2</a:t>
            </a:r>
            <a:endParaRPr lang="en-US"/>
          </a:p>
        </p:txBody>
      </p:sp>
      <p:sp>
        <p:nvSpPr>
          <p:cNvPr id="24" name="Rectangle 1046"/>
          <p:cNvSpPr>
            <a:spLocks noChangeArrowheads="1"/>
          </p:cNvSpPr>
          <p:nvPr/>
        </p:nvSpPr>
        <p:spPr bwMode="auto">
          <a:xfrm>
            <a:off x="5603875" y="5376862"/>
            <a:ext cx="855663" cy="2508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Rectangle 1047"/>
          <p:cNvSpPr>
            <a:spLocks noChangeArrowheads="1"/>
          </p:cNvSpPr>
          <p:nvPr/>
        </p:nvSpPr>
        <p:spPr bwMode="auto">
          <a:xfrm>
            <a:off x="5603875" y="5481637"/>
            <a:ext cx="855663" cy="1460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Rectangle 1048"/>
          <p:cNvSpPr>
            <a:spLocks noChangeArrowheads="1"/>
          </p:cNvSpPr>
          <p:nvPr/>
        </p:nvSpPr>
        <p:spPr bwMode="auto">
          <a:xfrm>
            <a:off x="3230563" y="3352800"/>
            <a:ext cx="1279525" cy="541337"/>
          </a:xfrm>
          <a:prstGeom prst="rect">
            <a:avLst/>
          </a:prstGeom>
          <a:solidFill>
            <a:srgbClr val="FFFFCC"/>
          </a:solidFill>
          <a:ln w="0">
            <a:solidFill>
              <a:srgbClr val="990033"/>
            </a:solidFill>
            <a:miter lim="800000"/>
            <a:headEnd/>
            <a:tailEnd/>
          </a:ln>
        </p:spPr>
        <p:txBody>
          <a:bodyPr/>
          <a:lstStyle/>
          <a:p>
            <a:endParaRPr lang="en-US"/>
          </a:p>
        </p:txBody>
      </p:sp>
      <p:sp>
        <p:nvSpPr>
          <p:cNvPr id="27" name="Rectangle 1049"/>
          <p:cNvSpPr>
            <a:spLocks noChangeArrowheads="1"/>
          </p:cNvSpPr>
          <p:nvPr/>
        </p:nvSpPr>
        <p:spPr bwMode="auto">
          <a:xfrm>
            <a:off x="3402013" y="3405187"/>
            <a:ext cx="9477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Client Class</a:t>
            </a:r>
            <a:endParaRPr lang="en-US"/>
          </a:p>
        </p:txBody>
      </p:sp>
      <p:sp>
        <p:nvSpPr>
          <p:cNvPr id="28" name="Rectangle 1050"/>
          <p:cNvSpPr>
            <a:spLocks noChangeArrowheads="1"/>
          </p:cNvSpPr>
          <p:nvPr/>
        </p:nvSpPr>
        <p:spPr bwMode="auto">
          <a:xfrm>
            <a:off x="3230563" y="3630612"/>
            <a:ext cx="1279525" cy="263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Rectangle 1051"/>
          <p:cNvSpPr>
            <a:spLocks noChangeArrowheads="1"/>
          </p:cNvSpPr>
          <p:nvPr/>
        </p:nvSpPr>
        <p:spPr bwMode="auto">
          <a:xfrm>
            <a:off x="3230563" y="3735387"/>
            <a:ext cx="1279525" cy="1587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Line 1052"/>
          <p:cNvSpPr>
            <a:spLocks noChangeShapeType="1"/>
          </p:cNvSpPr>
          <p:nvPr/>
        </p:nvSpPr>
        <p:spPr bwMode="auto">
          <a:xfrm>
            <a:off x="5037138" y="5113337"/>
            <a:ext cx="566737" cy="144463"/>
          </a:xfrm>
          <a:prstGeom prst="line">
            <a:avLst/>
          </a:prstGeom>
          <a:noFill/>
          <a:ln w="22225">
            <a:solidFill>
              <a:srgbClr val="990033"/>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053"/>
          <p:cNvSpPr>
            <a:spLocks noChangeShapeType="1"/>
          </p:cNvSpPr>
          <p:nvPr/>
        </p:nvSpPr>
        <p:spPr bwMode="auto">
          <a:xfrm flipH="1" flipV="1">
            <a:off x="5472113" y="5153025"/>
            <a:ext cx="131762" cy="104775"/>
          </a:xfrm>
          <a:prstGeom prst="line">
            <a:avLst/>
          </a:prstGeom>
          <a:noFill/>
          <a:ln w="22225">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054"/>
          <p:cNvSpPr>
            <a:spLocks noChangeShapeType="1"/>
          </p:cNvSpPr>
          <p:nvPr/>
        </p:nvSpPr>
        <p:spPr bwMode="auto">
          <a:xfrm flipH="1">
            <a:off x="5432425" y="5257800"/>
            <a:ext cx="171450" cy="26987"/>
          </a:xfrm>
          <a:prstGeom prst="line">
            <a:avLst/>
          </a:prstGeom>
          <a:noFill/>
          <a:ln w="22225">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055"/>
          <p:cNvSpPr>
            <a:spLocks noChangeShapeType="1"/>
          </p:cNvSpPr>
          <p:nvPr/>
        </p:nvSpPr>
        <p:spPr bwMode="auto">
          <a:xfrm flipH="1">
            <a:off x="2722563" y="3894137"/>
            <a:ext cx="719137" cy="563563"/>
          </a:xfrm>
          <a:prstGeom prst="line">
            <a:avLst/>
          </a:prstGeom>
          <a:noFill/>
          <a:ln w="222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4" name="Line 1056"/>
          <p:cNvSpPr>
            <a:spLocks noChangeShapeType="1"/>
          </p:cNvSpPr>
          <p:nvPr/>
        </p:nvSpPr>
        <p:spPr bwMode="auto">
          <a:xfrm>
            <a:off x="4056063" y="3883025"/>
            <a:ext cx="363537" cy="860425"/>
          </a:xfrm>
          <a:prstGeom prst="line">
            <a:avLst/>
          </a:prstGeom>
          <a:noFill/>
          <a:ln w="222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5" name="Rectangle 1059"/>
          <p:cNvSpPr>
            <a:spLocks noChangeArrowheads="1"/>
          </p:cNvSpPr>
          <p:nvPr/>
        </p:nvSpPr>
        <p:spPr bwMode="auto">
          <a:xfrm>
            <a:off x="4800600" y="1052513"/>
            <a:ext cx="3844925" cy="359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marL="339725" indent="-339725">
              <a:defRPr sz="2400">
                <a:solidFill>
                  <a:schemeClr val="tx1"/>
                </a:solidFill>
                <a:latin typeface="Arial" panose="020B0604020202020204" pitchFamily="34" charset="0"/>
              </a:defRPr>
            </a:lvl1pPr>
            <a:lvl2pPr marL="682625" indent="-228600">
              <a:defRPr sz="2400">
                <a:solidFill>
                  <a:schemeClr val="tx1"/>
                </a:solidFill>
                <a:latin typeface="Arial" panose="020B0604020202020204" pitchFamily="34" charset="0"/>
              </a:defRPr>
            </a:lvl2pPr>
            <a:lvl3pPr marL="1025525" indent="-228600">
              <a:defRPr sz="2400">
                <a:solidFill>
                  <a:schemeClr val="tx1"/>
                </a:solidFill>
                <a:latin typeface="Arial" panose="020B0604020202020204" pitchFamily="34" charset="0"/>
              </a:defRPr>
            </a:lvl3pPr>
            <a:lvl4pPr marL="1368425" indent="-228600">
              <a:defRPr sz="2400">
                <a:solidFill>
                  <a:schemeClr val="tx1"/>
                </a:solidFill>
                <a:latin typeface="Arial" panose="020B0604020202020204" pitchFamily="34" charset="0"/>
              </a:defRPr>
            </a:lvl4pPr>
            <a:lvl5pPr marL="1711325" indent="-228600">
              <a:defRPr sz="2400">
                <a:solidFill>
                  <a:schemeClr val="tx1"/>
                </a:solidFill>
                <a:latin typeface="Arial" panose="020B0604020202020204" pitchFamily="34" charset="0"/>
              </a:defRPr>
            </a:lvl5pPr>
            <a:lvl6pPr marL="2168525" indent="-228600" eaLnBrk="0" fontAlgn="base" hangingPunct="0">
              <a:spcBef>
                <a:spcPct val="0"/>
              </a:spcBef>
              <a:spcAft>
                <a:spcPct val="0"/>
              </a:spcAft>
              <a:defRPr sz="2400">
                <a:solidFill>
                  <a:schemeClr val="tx1"/>
                </a:solidFill>
                <a:latin typeface="Arial" panose="020B0604020202020204" pitchFamily="34" charset="0"/>
              </a:defRPr>
            </a:lvl6pPr>
            <a:lvl7pPr marL="2625725" indent="-228600" eaLnBrk="0" fontAlgn="base" hangingPunct="0">
              <a:spcBef>
                <a:spcPct val="0"/>
              </a:spcBef>
              <a:spcAft>
                <a:spcPct val="0"/>
              </a:spcAft>
              <a:defRPr sz="2400">
                <a:solidFill>
                  <a:schemeClr val="tx1"/>
                </a:solidFill>
                <a:latin typeface="Arial" panose="020B0604020202020204" pitchFamily="34" charset="0"/>
              </a:defRPr>
            </a:lvl7pPr>
            <a:lvl8pPr marL="3082925" indent="-228600" eaLnBrk="0" fontAlgn="base" hangingPunct="0">
              <a:spcBef>
                <a:spcPct val="0"/>
              </a:spcBef>
              <a:spcAft>
                <a:spcPct val="0"/>
              </a:spcAft>
              <a:defRPr sz="2400">
                <a:solidFill>
                  <a:schemeClr val="tx1"/>
                </a:solidFill>
                <a:latin typeface="Arial" panose="020B0604020202020204" pitchFamily="34" charset="0"/>
              </a:defRPr>
            </a:lvl8pPr>
            <a:lvl9pPr marL="3540125"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80000"/>
              </a:lnSpc>
              <a:spcBef>
                <a:spcPct val="30000"/>
              </a:spcBef>
              <a:buClr>
                <a:srgbClr val="FFFF99"/>
              </a:buClr>
              <a:buFont typeface="Wingdings" panose="05000000000000000000" pitchFamily="2" charset="2"/>
              <a:buNone/>
            </a:pPr>
            <a:r>
              <a:rPr lang="en-US"/>
              <a:t>Gói</a:t>
            </a:r>
            <a:r>
              <a:rPr lang="en-US" sz="3200"/>
              <a:t> </a:t>
            </a:r>
          </a:p>
          <a:p>
            <a:pPr marL="742950" lvl="1" indent="-285750">
              <a:lnSpc>
                <a:spcPct val="87000"/>
              </a:lnSpc>
              <a:spcBef>
                <a:spcPct val="20000"/>
              </a:spcBef>
              <a:buClr>
                <a:srgbClr val="DDDDDD"/>
              </a:buClr>
              <a:buFont typeface="Arial" pitchFamily="34" charset="0"/>
              <a:buChar char="–"/>
            </a:pPr>
            <a:r>
              <a:rPr lang="en-US">
                <a:latin typeface="+mn-lt"/>
              </a:rPr>
              <a:t>Không cung cấp hành vi</a:t>
            </a:r>
          </a:p>
          <a:p>
            <a:pPr marL="742950" lvl="1" indent="-285750">
              <a:lnSpc>
                <a:spcPct val="87000"/>
              </a:lnSpc>
              <a:spcBef>
                <a:spcPct val="20000"/>
              </a:spcBef>
              <a:buClr>
                <a:srgbClr val="DDDDDD"/>
              </a:buClr>
              <a:buFont typeface="Arial" pitchFamily="34" charset="0"/>
              <a:buChar char="–"/>
            </a:pPr>
            <a:r>
              <a:rPr lang="en-US">
                <a:latin typeface="+mn-lt"/>
              </a:rPr>
              <a:t>Không đóng gói hoàn chỉnh hành vi của nó</a:t>
            </a:r>
          </a:p>
          <a:p>
            <a:pPr marL="742950" lvl="1" indent="-285750">
              <a:lnSpc>
                <a:spcPct val="87000"/>
              </a:lnSpc>
              <a:spcBef>
                <a:spcPct val="20000"/>
              </a:spcBef>
              <a:buClr>
                <a:srgbClr val="DDDDDD"/>
              </a:buClr>
              <a:buFont typeface="Arial" pitchFamily="34" charset="0"/>
              <a:buChar char="–"/>
            </a:pPr>
            <a:r>
              <a:rPr lang="en-US">
                <a:latin typeface="+mn-lt"/>
              </a:rPr>
              <a:t>Không dễ thay thế</a:t>
            </a:r>
          </a:p>
        </p:txBody>
      </p:sp>
    </p:spTree>
    <p:extLst>
      <p:ext uri="{BB962C8B-B14F-4D97-AF65-F5344CB8AC3E}">
        <p14:creationId xmlns:p14="http://schemas.microsoft.com/office/powerpoint/2010/main" val="58771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Sử dụng hệ thống con</a:t>
            </a:r>
          </a:p>
        </p:txBody>
      </p:sp>
      <p:sp>
        <p:nvSpPr>
          <p:cNvPr id="3" name="Content Placeholder 2"/>
          <p:cNvSpPr>
            <a:spLocks noGrp="1"/>
          </p:cNvSpPr>
          <p:nvPr>
            <p:ph idx="1"/>
          </p:nvPr>
        </p:nvSpPr>
        <p:spPr/>
        <p:txBody>
          <a:bodyPr>
            <a:normAutofit/>
          </a:bodyPr>
          <a:lstStyle/>
          <a:p>
            <a:r>
              <a:rPr lang="en-US" sz="2400"/>
              <a:t>Các hệ thống con có thể được sử dụng để phân hoạch hệ thống vào các phần có thể độc lập:</a:t>
            </a:r>
          </a:p>
          <a:p>
            <a:pPr marL="798513" lvl="1" indent="-342900"/>
            <a:r>
              <a:rPr lang="en-US" sz="2400"/>
              <a:t>Đặt hàng, cấu hình hay phân phối</a:t>
            </a:r>
          </a:p>
          <a:p>
            <a:pPr marL="798513" lvl="1" indent="-342900"/>
            <a:r>
              <a:rPr lang="en-US" sz="2400"/>
              <a:t>Phát triển, khi các giao diện không thay đổi</a:t>
            </a:r>
          </a:p>
          <a:p>
            <a:pPr marL="798513" lvl="1" indent="-342900"/>
            <a:r>
              <a:rPr lang="en-US" sz="2400"/>
              <a:t>Triển khai trên tập các điểm tính toán</a:t>
            </a:r>
          </a:p>
          <a:p>
            <a:pPr marL="798513" lvl="1" indent="-342900"/>
            <a:r>
              <a:rPr lang="en-US" sz="2400"/>
              <a:t>Thay đổi mà không làm ảnh hưởng các phần khác</a:t>
            </a:r>
          </a:p>
          <a:p>
            <a:r>
              <a:rPr lang="en-US" sz="2400"/>
              <a:t>Các hệ thống con cũng có thể được sử dụng để:</a:t>
            </a:r>
          </a:p>
          <a:p>
            <a:pPr marL="798513" lvl="1" indent="-342900"/>
            <a:r>
              <a:rPr lang="en-US" sz="2400"/>
              <a:t>Phân hoạch hệ thống vào các đơn vị có thể cung cấp tính bảo mật chặt với các tài nguyên chính</a:t>
            </a:r>
          </a:p>
          <a:p>
            <a:pPr marL="798513" lvl="1" indent="-342900"/>
            <a:r>
              <a:rPr lang="en-US" sz="2400"/>
              <a:t>Thể hiện các sản phẩm đã có hay các hệ thống ngoài trong quá trình thiết kế (thí dụ các thành phần)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381331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Nhận diện các hệ thống con</a:t>
            </a:r>
          </a:p>
        </p:txBody>
      </p:sp>
      <p:sp>
        <p:nvSpPr>
          <p:cNvPr id="3" name="Content Placeholder 2"/>
          <p:cNvSpPr>
            <a:spLocks noGrp="1"/>
          </p:cNvSpPr>
          <p:nvPr>
            <p:ph idx="1"/>
          </p:nvPr>
        </p:nvSpPr>
        <p:spPr/>
        <p:txBody>
          <a:bodyPr/>
          <a:lstStyle/>
          <a:p>
            <a:r>
              <a:rPr lang="en-US" sz="2500"/>
              <a:t>Lớp phân tích có thể chuyển vào hệ thống con:</a:t>
            </a:r>
          </a:p>
          <a:p>
            <a:pPr marL="798513" lvl="1" indent="-342900"/>
            <a:r>
              <a:rPr lang="en-US" sz="2500"/>
              <a:t>Lớp cung cấp các dịch vụ hay tiện ích phức tạp</a:t>
            </a:r>
          </a:p>
          <a:p>
            <a:pPr marL="798513" lvl="1" indent="-342900"/>
            <a:r>
              <a:rPr lang="en-US" sz="2500"/>
              <a:t>Lớp biên (giao diện người dùng và giao diện với hệ thống ngoài)</a:t>
            </a:r>
          </a:p>
          <a:p>
            <a:r>
              <a:rPr lang="en-US" sz="2500"/>
              <a:t>Các sản phẩm hiện có hay các hệ thống ngoài trong quá trình thiết kế (như các thành phần):</a:t>
            </a:r>
          </a:p>
          <a:p>
            <a:pPr marL="798513" lvl="1" indent="-342900"/>
            <a:r>
              <a:rPr lang="en-US" sz="2500"/>
              <a:t>Phần mềm trao đổi thông tin</a:t>
            </a:r>
          </a:p>
          <a:p>
            <a:pPr marL="798513" lvl="1" indent="-342900"/>
            <a:r>
              <a:rPr lang="en-US" sz="2500"/>
              <a:t>Hỗ trợ truy cập CSDL</a:t>
            </a:r>
          </a:p>
          <a:p>
            <a:pPr marL="798513" lvl="1" indent="-342900"/>
            <a:r>
              <a:rPr lang="en-US" sz="2500"/>
              <a:t>Các dạng và cấu trúc dữ liệu</a:t>
            </a:r>
          </a:p>
          <a:p>
            <a:pPr marL="798513" lvl="1" indent="-342900"/>
            <a:r>
              <a:rPr lang="en-US" sz="2500"/>
              <a:t>Các tiện ích chung</a:t>
            </a:r>
          </a:p>
          <a:p>
            <a:pPr marL="798513" lvl="1" indent="-342900"/>
            <a:r>
              <a:rPr lang="en-US" sz="2500"/>
              <a:t>Các sản phẩm ứng dụng cụ thể</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pSp>
        <p:nvGrpSpPr>
          <p:cNvPr id="5" name="Group 141"/>
          <p:cNvGrpSpPr>
            <a:grpSpLocks/>
          </p:cNvGrpSpPr>
          <p:nvPr/>
        </p:nvGrpSpPr>
        <p:grpSpPr bwMode="auto">
          <a:xfrm>
            <a:off x="6019800" y="3487737"/>
            <a:ext cx="1385888" cy="1147763"/>
            <a:chOff x="3590" y="2072"/>
            <a:chExt cx="873" cy="723"/>
          </a:xfrm>
        </p:grpSpPr>
        <p:grpSp>
          <p:nvGrpSpPr>
            <p:cNvPr id="6" name="Group 126"/>
            <p:cNvGrpSpPr>
              <a:grpSpLocks/>
            </p:cNvGrpSpPr>
            <p:nvPr/>
          </p:nvGrpSpPr>
          <p:grpSpPr bwMode="auto">
            <a:xfrm>
              <a:off x="3590" y="2072"/>
              <a:ext cx="873" cy="723"/>
              <a:chOff x="3590" y="2072"/>
              <a:chExt cx="873" cy="723"/>
            </a:xfrm>
          </p:grpSpPr>
          <p:sp>
            <p:nvSpPr>
              <p:cNvPr id="9" name="Rectangle 122"/>
              <p:cNvSpPr>
                <a:spLocks noChangeArrowheads="1"/>
              </p:cNvSpPr>
              <p:nvPr/>
            </p:nvSpPr>
            <p:spPr bwMode="auto">
              <a:xfrm>
                <a:off x="3590" y="2210"/>
                <a:ext cx="873" cy="585"/>
              </a:xfrm>
              <a:prstGeom prst="rect">
                <a:avLst/>
              </a:prstGeom>
              <a:solidFill>
                <a:srgbClr val="FFFFCC"/>
              </a:solidFill>
              <a:ln w="19050">
                <a:solidFill>
                  <a:srgbClr val="990033"/>
                </a:solidFill>
                <a:miter lim="800000"/>
                <a:headEnd/>
                <a:tailEnd/>
              </a:ln>
            </p:spPr>
            <p:txBody>
              <a:bodyPr/>
              <a:lstStyle/>
              <a:p>
                <a:endParaRPr lang="en-US"/>
              </a:p>
            </p:txBody>
          </p:sp>
          <p:sp>
            <p:nvSpPr>
              <p:cNvPr id="10" name="Rectangle 123"/>
              <p:cNvSpPr>
                <a:spLocks noChangeArrowheads="1"/>
              </p:cNvSpPr>
              <p:nvPr/>
            </p:nvSpPr>
            <p:spPr bwMode="auto">
              <a:xfrm>
                <a:off x="3590" y="2072"/>
                <a:ext cx="440" cy="136"/>
              </a:xfrm>
              <a:prstGeom prst="rect">
                <a:avLst/>
              </a:prstGeom>
              <a:solidFill>
                <a:srgbClr val="FFFFCC"/>
              </a:solidFill>
              <a:ln w="19050">
                <a:solidFill>
                  <a:srgbClr val="990033"/>
                </a:solidFill>
                <a:miter lim="800000"/>
                <a:headEnd/>
                <a:tailEnd/>
              </a:ln>
            </p:spPr>
            <p:txBody>
              <a:bodyPr/>
              <a:lstStyle/>
              <a:p>
                <a:endParaRPr lang="en-US"/>
              </a:p>
            </p:txBody>
          </p:sp>
        </p:grpSp>
        <p:sp>
          <p:nvSpPr>
            <p:cNvPr id="7" name="Rectangle 124"/>
            <p:cNvSpPr>
              <a:spLocks noChangeArrowheads="1"/>
            </p:cNvSpPr>
            <p:nvPr/>
          </p:nvSpPr>
          <p:spPr bwMode="auto">
            <a:xfrm>
              <a:off x="3720" y="2380"/>
              <a:ext cx="61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 A</a:t>
              </a:r>
              <a:endParaRPr lang="en-US"/>
            </a:p>
          </p:txBody>
        </p:sp>
        <p:sp>
          <p:nvSpPr>
            <p:cNvPr id="8" name="Rectangle 130"/>
            <p:cNvSpPr>
              <a:spLocks noChangeArrowheads="1"/>
            </p:cNvSpPr>
            <p:nvPr/>
          </p:nvSpPr>
          <p:spPr bwMode="auto">
            <a:xfrm>
              <a:off x="3656" y="2236"/>
              <a:ext cx="74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grpSp>
      <p:grpSp>
        <p:nvGrpSpPr>
          <p:cNvPr id="11" name="Group 142"/>
          <p:cNvGrpSpPr>
            <a:grpSpLocks/>
          </p:cNvGrpSpPr>
          <p:nvPr/>
        </p:nvGrpSpPr>
        <p:grpSpPr bwMode="auto">
          <a:xfrm>
            <a:off x="6972300" y="4237037"/>
            <a:ext cx="1385888" cy="1147763"/>
            <a:chOff x="4718" y="2904"/>
            <a:chExt cx="873" cy="723"/>
          </a:xfrm>
        </p:grpSpPr>
        <p:grpSp>
          <p:nvGrpSpPr>
            <p:cNvPr id="12" name="Group 131"/>
            <p:cNvGrpSpPr>
              <a:grpSpLocks/>
            </p:cNvGrpSpPr>
            <p:nvPr/>
          </p:nvGrpSpPr>
          <p:grpSpPr bwMode="auto">
            <a:xfrm>
              <a:off x="4718" y="2904"/>
              <a:ext cx="873" cy="723"/>
              <a:chOff x="3590" y="2072"/>
              <a:chExt cx="873" cy="723"/>
            </a:xfrm>
          </p:grpSpPr>
          <p:sp>
            <p:nvSpPr>
              <p:cNvPr id="15" name="Rectangle 132"/>
              <p:cNvSpPr>
                <a:spLocks noChangeArrowheads="1"/>
              </p:cNvSpPr>
              <p:nvPr/>
            </p:nvSpPr>
            <p:spPr bwMode="auto">
              <a:xfrm>
                <a:off x="3590" y="2210"/>
                <a:ext cx="873" cy="585"/>
              </a:xfrm>
              <a:prstGeom prst="rect">
                <a:avLst/>
              </a:prstGeom>
              <a:solidFill>
                <a:srgbClr val="FFFFCC"/>
              </a:solidFill>
              <a:ln w="19050">
                <a:solidFill>
                  <a:srgbClr val="990033"/>
                </a:solidFill>
                <a:miter lim="800000"/>
                <a:headEnd/>
                <a:tailEnd/>
              </a:ln>
            </p:spPr>
            <p:txBody>
              <a:bodyPr/>
              <a:lstStyle/>
              <a:p>
                <a:endParaRPr lang="en-US"/>
              </a:p>
            </p:txBody>
          </p:sp>
          <p:sp>
            <p:nvSpPr>
              <p:cNvPr id="16" name="Rectangle 133"/>
              <p:cNvSpPr>
                <a:spLocks noChangeArrowheads="1"/>
              </p:cNvSpPr>
              <p:nvPr/>
            </p:nvSpPr>
            <p:spPr bwMode="auto">
              <a:xfrm>
                <a:off x="3590" y="2072"/>
                <a:ext cx="440" cy="136"/>
              </a:xfrm>
              <a:prstGeom prst="rect">
                <a:avLst/>
              </a:prstGeom>
              <a:solidFill>
                <a:srgbClr val="FFFFCC"/>
              </a:solidFill>
              <a:ln w="19050">
                <a:solidFill>
                  <a:srgbClr val="990033"/>
                </a:solidFill>
                <a:miter lim="800000"/>
                <a:headEnd/>
                <a:tailEnd/>
              </a:ln>
            </p:spPr>
            <p:txBody>
              <a:bodyPr/>
              <a:lstStyle/>
              <a:p>
                <a:endParaRPr lang="en-US"/>
              </a:p>
            </p:txBody>
          </p:sp>
        </p:grpSp>
        <p:sp>
          <p:nvSpPr>
            <p:cNvPr id="13" name="Rectangle 134"/>
            <p:cNvSpPr>
              <a:spLocks noChangeArrowheads="1"/>
            </p:cNvSpPr>
            <p:nvPr/>
          </p:nvSpPr>
          <p:spPr bwMode="auto">
            <a:xfrm>
              <a:off x="4848" y="3212"/>
              <a:ext cx="61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 B</a:t>
              </a:r>
              <a:endParaRPr lang="en-US"/>
            </a:p>
          </p:txBody>
        </p:sp>
        <p:sp>
          <p:nvSpPr>
            <p:cNvPr id="14" name="Rectangle 135"/>
            <p:cNvSpPr>
              <a:spLocks noChangeArrowheads="1"/>
            </p:cNvSpPr>
            <p:nvPr/>
          </p:nvSpPr>
          <p:spPr bwMode="auto">
            <a:xfrm>
              <a:off x="4784" y="3068"/>
              <a:ext cx="74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grpSp>
      <p:grpSp>
        <p:nvGrpSpPr>
          <p:cNvPr id="17" name="Group 143"/>
          <p:cNvGrpSpPr>
            <a:grpSpLocks/>
          </p:cNvGrpSpPr>
          <p:nvPr/>
        </p:nvGrpSpPr>
        <p:grpSpPr bwMode="auto">
          <a:xfrm>
            <a:off x="6184900" y="4795837"/>
            <a:ext cx="1385888" cy="1147763"/>
            <a:chOff x="3782" y="2952"/>
            <a:chExt cx="873" cy="723"/>
          </a:xfrm>
        </p:grpSpPr>
        <p:grpSp>
          <p:nvGrpSpPr>
            <p:cNvPr id="18" name="Group 136"/>
            <p:cNvGrpSpPr>
              <a:grpSpLocks/>
            </p:cNvGrpSpPr>
            <p:nvPr/>
          </p:nvGrpSpPr>
          <p:grpSpPr bwMode="auto">
            <a:xfrm>
              <a:off x="3782" y="2952"/>
              <a:ext cx="873" cy="723"/>
              <a:chOff x="3590" y="2072"/>
              <a:chExt cx="873" cy="723"/>
            </a:xfrm>
          </p:grpSpPr>
          <p:sp>
            <p:nvSpPr>
              <p:cNvPr id="21" name="Rectangle 137"/>
              <p:cNvSpPr>
                <a:spLocks noChangeArrowheads="1"/>
              </p:cNvSpPr>
              <p:nvPr/>
            </p:nvSpPr>
            <p:spPr bwMode="auto">
              <a:xfrm>
                <a:off x="3590" y="2210"/>
                <a:ext cx="873" cy="585"/>
              </a:xfrm>
              <a:prstGeom prst="rect">
                <a:avLst/>
              </a:prstGeom>
              <a:solidFill>
                <a:srgbClr val="FFFFCC"/>
              </a:solidFill>
              <a:ln w="19050">
                <a:solidFill>
                  <a:srgbClr val="990033"/>
                </a:solidFill>
                <a:miter lim="800000"/>
                <a:headEnd/>
                <a:tailEnd/>
              </a:ln>
            </p:spPr>
            <p:txBody>
              <a:bodyPr/>
              <a:lstStyle/>
              <a:p>
                <a:endParaRPr lang="en-US"/>
              </a:p>
            </p:txBody>
          </p:sp>
          <p:sp>
            <p:nvSpPr>
              <p:cNvPr id="22" name="Rectangle 138"/>
              <p:cNvSpPr>
                <a:spLocks noChangeArrowheads="1"/>
              </p:cNvSpPr>
              <p:nvPr/>
            </p:nvSpPr>
            <p:spPr bwMode="auto">
              <a:xfrm>
                <a:off x="3590" y="2072"/>
                <a:ext cx="440" cy="136"/>
              </a:xfrm>
              <a:prstGeom prst="rect">
                <a:avLst/>
              </a:prstGeom>
              <a:solidFill>
                <a:srgbClr val="FFFFCC"/>
              </a:solidFill>
              <a:ln w="19050">
                <a:solidFill>
                  <a:srgbClr val="990033"/>
                </a:solidFill>
                <a:miter lim="800000"/>
                <a:headEnd/>
                <a:tailEnd/>
              </a:ln>
            </p:spPr>
            <p:txBody>
              <a:bodyPr/>
              <a:lstStyle/>
              <a:p>
                <a:endParaRPr lang="en-US"/>
              </a:p>
            </p:txBody>
          </p:sp>
        </p:grpSp>
        <p:sp>
          <p:nvSpPr>
            <p:cNvPr id="19" name="Rectangle 139"/>
            <p:cNvSpPr>
              <a:spLocks noChangeArrowheads="1"/>
            </p:cNvSpPr>
            <p:nvPr/>
          </p:nvSpPr>
          <p:spPr bwMode="auto">
            <a:xfrm>
              <a:off x="3912" y="3260"/>
              <a:ext cx="61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 C</a:t>
              </a:r>
              <a:endParaRPr lang="en-US"/>
            </a:p>
          </p:txBody>
        </p:sp>
        <p:sp>
          <p:nvSpPr>
            <p:cNvPr id="20" name="Rectangle 140"/>
            <p:cNvSpPr>
              <a:spLocks noChangeArrowheads="1"/>
            </p:cNvSpPr>
            <p:nvPr/>
          </p:nvSpPr>
          <p:spPr bwMode="auto">
            <a:xfrm>
              <a:off x="3848" y="3116"/>
              <a:ext cx="74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grpSp>
    </p:spTree>
    <p:extLst>
      <p:ext uri="{BB962C8B-B14F-4D97-AF65-F5344CB8AC3E}">
        <p14:creationId xmlns:p14="http://schemas.microsoft.com/office/powerpoint/2010/main" val="312918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Nhận diện hệ thống con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AutoShape 17"/>
          <p:cNvSpPr>
            <a:spLocks noChangeArrowheads="1"/>
          </p:cNvSpPr>
          <p:nvPr/>
        </p:nvSpPr>
        <p:spPr bwMode="auto">
          <a:xfrm>
            <a:off x="4343400" y="3222625"/>
            <a:ext cx="762000" cy="838200"/>
          </a:xfrm>
          <a:prstGeom prst="downArrow">
            <a:avLst>
              <a:gd name="adj1" fmla="val 50000"/>
              <a:gd name="adj2" fmla="val 4979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 name="Rectangle 66"/>
          <p:cNvSpPr>
            <a:spLocks noChangeArrowheads="1"/>
          </p:cNvSpPr>
          <p:nvPr/>
        </p:nvSpPr>
        <p:spPr bwMode="auto">
          <a:xfrm>
            <a:off x="4129088" y="1501775"/>
            <a:ext cx="1190625" cy="1428750"/>
          </a:xfrm>
          <a:prstGeom prst="rect">
            <a:avLst/>
          </a:prstGeom>
          <a:solidFill>
            <a:srgbClr val="FFFFCC"/>
          </a:solidFill>
          <a:ln w="0">
            <a:solidFill>
              <a:srgbClr val="990033"/>
            </a:solidFill>
            <a:miter lim="800000"/>
            <a:headEnd/>
            <a:tailEnd/>
          </a:ln>
        </p:spPr>
        <p:txBody>
          <a:bodyPr/>
          <a:lstStyle/>
          <a:p>
            <a:endParaRPr lang="en-US"/>
          </a:p>
        </p:txBody>
      </p:sp>
      <p:sp>
        <p:nvSpPr>
          <p:cNvPr id="7" name="Rectangle 67"/>
          <p:cNvSpPr>
            <a:spLocks noChangeArrowheads="1"/>
          </p:cNvSpPr>
          <p:nvPr/>
        </p:nvSpPr>
        <p:spPr bwMode="auto">
          <a:xfrm>
            <a:off x="4310063" y="1577975"/>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ClassA</a:t>
            </a:r>
            <a:endParaRPr lang="en-US"/>
          </a:p>
        </p:txBody>
      </p:sp>
      <p:sp>
        <p:nvSpPr>
          <p:cNvPr id="8" name="Rectangle 68"/>
          <p:cNvSpPr>
            <a:spLocks noChangeArrowheads="1"/>
          </p:cNvSpPr>
          <p:nvPr/>
        </p:nvSpPr>
        <p:spPr bwMode="auto">
          <a:xfrm>
            <a:off x="4129088" y="1901825"/>
            <a:ext cx="1190625" cy="10287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Rectangle 69"/>
          <p:cNvSpPr>
            <a:spLocks noChangeArrowheads="1"/>
          </p:cNvSpPr>
          <p:nvPr/>
        </p:nvSpPr>
        <p:spPr bwMode="auto">
          <a:xfrm>
            <a:off x="4129088" y="2054225"/>
            <a:ext cx="1190625" cy="8763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Rectangle 70"/>
          <p:cNvSpPr>
            <a:spLocks noChangeArrowheads="1"/>
          </p:cNvSpPr>
          <p:nvPr/>
        </p:nvSpPr>
        <p:spPr bwMode="auto">
          <a:xfrm>
            <a:off x="4189413" y="2225675"/>
            <a:ext cx="4032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Y()</a:t>
            </a:r>
            <a:endParaRPr lang="en-US"/>
          </a:p>
        </p:txBody>
      </p:sp>
      <p:sp>
        <p:nvSpPr>
          <p:cNvPr id="11" name="Rectangle 71"/>
          <p:cNvSpPr>
            <a:spLocks noChangeArrowheads="1"/>
          </p:cNvSpPr>
          <p:nvPr/>
        </p:nvSpPr>
        <p:spPr bwMode="auto">
          <a:xfrm>
            <a:off x="4189413" y="2511425"/>
            <a:ext cx="4032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Z()</a:t>
            </a:r>
            <a:endParaRPr lang="en-US"/>
          </a:p>
        </p:txBody>
      </p:sp>
      <p:sp>
        <p:nvSpPr>
          <p:cNvPr id="12" name="Rectangle 23"/>
          <p:cNvSpPr>
            <a:spLocks noChangeArrowheads="1"/>
          </p:cNvSpPr>
          <p:nvPr/>
        </p:nvSpPr>
        <p:spPr bwMode="auto">
          <a:xfrm>
            <a:off x="2044700" y="4203700"/>
            <a:ext cx="1768475" cy="1892300"/>
          </a:xfrm>
          <a:prstGeom prst="rect">
            <a:avLst/>
          </a:prstGeom>
          <a:solidFill>
            <a:srgbClr val="FFFFCC"/>
          </a:solidFill>
          <a:ln w="0">
            <a:solidFill>
              <a:srgbClr val="990033"/>
            </a:solidFill>
            <a:miter lim="800000"/>
            <a:headEnd/>
            <a:tailEnd/>
          </a:ln>
        </p:spPr>
        <p:txBody>
          <a:bodyPr/>
          <a:lstStyle/>
          <a:p>
            <a:endParaRPr lang="en-US"/>
          </a:p>
        </p:txBody>
      </p:sp>
      <p:sp>
        <p:nvSpPr>
          <p:cNvPr id="13" name="Rectangle 24"/>
          <p:cNvSpPr>
            <a:spLocks noChangeArrowheads="1"/>
          </p:cNvSpPr>
          <p:nvPr/>
        </p:nvSpPr>
        <p:spPr bwMode="auto">
          <a:xfrm>
            <a:off x="2044700" y="4968875"/>
            <a:ext cx="1768475" cy="11271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25"/>
          <p:cNvSpPr>
            <a:spLocks noChangeArrowheads="1"/>
          </p:cNvSpPr>
          <p:nvPr/>
        </p:nvSpPr>
        <p:spPr bwMode="auto">
          <a:xfrm>
            <a:off x="2044700" y="5129213"/>
            <a:ext cx="1768475" cy="96678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Rectangle 26"/>
          <p:cNvSpPr>
            <a:spLocks noChangeArrowheads="1"/>
          </p:cNvSpPr>
          <p:nvPr/>
        </p:nvSpPr>
        <p:spPr bwMode="auto">
          <a:xfrm>
            <a:off x="2105025" y="5330825"/>
            <a:ext cx="355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Y()</a:t>
            </a:r>
            <a:endParaRPr lang="en-US"/>
          </a:p>
        </p:txBody>
      </p:sp>
      <p:sp>
        <p:nvSpPr>
          <p:cNvPr id="16" name="Rectangle 27"/>
          <p:cNvSpPr>
            <a:spLocks noChangeArrowheads="1"/>
          </p:cNvSpPr>
          <p:nvPr/>
        </p:nvSpPr>
        <p:spPr bwMode="auto">
          <a:xfrm>
            <a:off x="2105025" y="5653088"/>
            <a:ext cx="3413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Z()</a:t>
            </a:r>
            <a:endParaRPr lang="en-US"/>
          </a:p>
        </p:txBody>
      </p:sp>
      <p:sp>
        <p:nvSpPr>
          <p:cNvPr id="17" name="Rectangle 28"/>
          <p:cNvSpPr>
            <a:spLocks noChangeArrowheads="1"/>
          </p:cNvSpPr>
          <p:nvPr/>
        </p:nvSpPr>
        <p:spPr bwMode="auto">
          <a:xfrm>
            <a:off x="2105025" y="4283075"/>
            <a:ext cx="16589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&lt;&lt;Interface&gt;&gt;</a:t>
            </a:r>
            <a:endParaRPr lang="en-US"/>
          </a:p>
        </p:txBody>
      </p:sp>
      <p:sp>
        <p:nvSpPr>
          <p:cNvPr id="18" name="Rectangle 29"/>
          <p:cNvSpPr>
            <a:spLocks noChangeArrowheads="1"/>
          </p:cNvSpPr>
          <p:nvPr/>
        </p:nvSpPr>
        <p:spPr bwMode="auto">
          <a:xfrm>
            <a:off x="5399088" y="4565650"/>
            <a:ext cx="2068512" cy="1168400"/>
          </a:xfrm>
          <a:prstGeom prst="rect">
            <a:avLst/>
          </a:prstGeom>
          <a:solidFill>
            <a:srgbClr val="FFFFCC"/>
          </a:solidFill>
          <a:ln w="0">
            <a:solidFill>
              <a:srgbClr val="990033"/>
            </a:solidFill>
            <a:miter lim="800000"/>
            <a:headEnd/>
            <a:tailEnd/>
          </a:ln>
        </p:spPr>
        <p:txBody>
          <a:bodyPr/>
          <a:lstStyle/>
          <a:p>
            <a:endParaRPr lang="en-US"/>
          </a:p>
        </p:txBody>
      </p:sp>
      <p:sp>
        <p:nvSpPr>
          <p:cNvPr id="19" name="Rectangle 30"/>
          <p:cNvSpPr>
            <a:spLocks noChangeArrowheads="1"/>
          </p:cNvSpPr>
          <p:nvPr/>
        </p:nvSpPr>
        <p:spPr bwMode="auto">
          <a:xfrm>
            <a:off x="5399088" y="4203700"/>
            <a:ext cx="822325" cy="3619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 name="Rectangle 31"/>
          <p:cNvSpPr>
            <a:spLocks noChangeArrowheads="1"/>
          </p:cNvSpPr>
          <p:nvPr/>
        </p:nvSpPr>
        <p:spPr bwMode="auto">
          <a:xfrm>
            <a:off x="5399088" y="4203700"/>
            <a:ext cx="822325" cy="3619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Rectangle 32"/>
          <p:cNvSpPr>
            <a:spLocks noChangeArrowheads="1"/>
          </p:cNvSpPr>
          <p:nvPr/>
        </p:nvSpPr>
        <p:spPr bwMode="auto">
          <a:xfrm>
            <a:off x="5619750" y="4927600"/>
            <a:ext cx="15700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Subsystem K</a:t>
            </a:r>
            <a:endParaRPr lang="en-US"/>
          </a:p>
        </p:txBody>
      </p:sp>
      <p:sp>
        <p:nvSpPr>
          <p:cNvPr id="22" name="Rectangle 33"/>
          <p:cNvSpPr>
            <a:spLocks noChangeArrowheads="1"/>
          </p:cNvSpPr>
          <p:nvPr/>
        </p:nvSpPr>
        <p:spPr bwMode="auto">
          <a:xfrm>
            <a:off x="5459413" y="4605338"/>
            <a:ext cx="18954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&lt;&lt;subsystem&gt;&gt;</a:t>
            </a:r>
            <a:endParaRPr lang="en-US"/>
          </a:p>
        </p:txBody>
      </p:sp>
      <p:sp>
        <p:nvSpPr>
          <p:cNvPr id="23" name="Line 34"/>
          <p:cNvSpPr>
            <a:spLocks noChangeShapeType="1"/>
          </p:cNvSpPr>
          <p:nvPr/>
        </p:nvSpPr>
        <p:spPr bwMode="auto">
          <a:xfrm flipH="1">
            <a:off x="4184650" y="5127625"/>
            <a:ext cx="1222375" cy="1588"/>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Freeform 35"/>
          <p:cNvSpPr>
            <a:spLocks/>
          </p:cNvSpPr>
          <p:nvPr/>
        </p:nvSpPr>
        <p:spPr bwMode="auto">
          <a:xfrm>
            <a:off x="3825875" y="4970463"/>
            <a:ext cx="381000" cy="282575"/>
          </a:xfrm>
          <a:custGeom>
            <a:avLst/>
            <a:gdLst>
              <a:gd name="T0" fmla="*/ 0 w 240"/>
              <a:gd name="T1" fmla="*/ 89 h 178"/>
              <a:gd name="T2" fmla="*/ 240 w 240"/>
              <a:gd name="T3" fmla="*/ 178 h 178"/>
              <a:gd name="T4" fmla="*/ 240 w 240"/>
              <a:gd name="T5" fmla="*/ 0 h 178"/>
              <a:gd name="T6" fmla="*/ 0 w 240"/>
              <a:gd name="T7" fmla="*/ 89 h 178"/>
            </a:gdLst>
            <a:ahLst/>
            <a:cxnLst>
              <a:cxn ang="0">
                <a:pos x="T0" y="T1"/>
              </a:cxn>
              <a:cxn ang="0">
                <a:pos x="T2" y="T3"/>
              </a:cxn>
              <a:cxn ang="0">
                <a:pos x="T4" y="T5"/>
              </a:cxn>
              <a:cxn ang="0">
                <a:pos x="T6" y="T7"/>
              </a:cxn>
            </a:cxnLst>
            <a:rect l="0" t="0" r="r" b="b"/>
            <a:pathLst>
              <a:path w="240" h="178">
                <a:moveTo>
                  <a:pt x="0" y="89"/>
                </a:moveTo>
                <a:lnTo>
                  <a:pt x="240" y="178"/>
                </a:lnTo>
                <a:lnTo>
                  <a:pt x="240" y="0"/>
                </a:lnTo>
                <a:lnTo>
                  <a:pt x="0" y="89"/>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5" name="Group 57"/>
          <p:cNvGrpSpPr>
            <a:grpSpLocks/>
          </p:cNvGrpSpPr>
          <p:nvPr/>
        </p:nvGrpSpPr>
        <p:grpSpPr bwMode="auto">
          <a:xfrm>
            <a:off x="2476500" y="1304925"/>
            <a:ext cx="1511300" cy="704850"/>
            <a:chOff x="512" y="1424"/>
            <a:chExt cx="952" cy="444"/>
          </a:xfrm>
        </p:grpSpPr>
        <p:sp>
          <p:nvSpPr>
            <p:cNvPr id="26" name="Text Box 18"/>
            <p:cNvSpPr txBox="1">
              <a:spLocks noChangeArrowheads="1"/>
            </p:cNvSpPr>
            <p:nvPr/>
          </p:nvSpPr>
          <p:spPr bwMode="auto">
            <a:xfrm>
              <a:off x="512" y="1424"/>
              <a:ext cx="95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000">
                  <a:solidFill>
                    <a:srgbClr val="00CCFF"/>
                  </a:solidFill>
                </a:rPr>
                <a:t>“Superman</a:t>
              </a:r>
            </a:p>
          </p:txBody>
        </p:sp>
        <p:sp>
          <p:nvSpPr>
            <p:cNvPr id="27" name="Text Box 56"/>
            <p:cNvSpPr txBox="1">
              <a:spLocks noChangeArrowheads="1"/>
            </p:cNvSpPr>
            <p:nvPr/>
          </p:nvSpPr>
          <p:spPr bwMode="auto">
            <a:xfrm>
              <a:off x="576" y="1608"/>
              <a:ext cx="600"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000">
                  <a:solidFill>
                    <a:srgbClr val="00CCFF"/>
                  </a:solidFill>
                </a:rPr>
                <a:t>Class”</a:t>
              </a:r>
            </a:p>
          </p:txBody>
        </p:sp>
      </p:grpSp>
      <p:pic>
        <p:nvPicPr>
          <p:cNvPr id="28" name="Picture 58" descr="super_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3" y="1216025"/>
            <a:ext cx="1168400" cy="257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57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Nhận diện giao diện hệ thống con</a:t>
            </a:r>
          </a:p>
        </p:txBody>
      </p:sp>
      <p:sp>
        <p:nvSpPr>
          <p:cNvPr id="3" name="Content Placeholder 2"/>
          <p:cNvSpPr>
            <a:spLocks noGrp="1"/>
          </p:cNvSpPr>
          <p:nvPr>
            <p:ph idx="1"/>
          </p:nvPr>
        </p:nvSpPr>
        <p:spPr/>
        <p:txBody>
          <a:bodyPr/>
          <a:lstStyle/>
          <a:p>
            <a:pPr>
              <a:lnSpc>
                <a:spcPct val="70000"/>
              </a:lnSpc>
            </a:pPr>
            <a:r>
              <a:rPr lang="en-US" sz="2800"/>
              <a:t>Mục đích</a:t>
            </a:r>
          </a:p>
          <a:p>
            <a:pPr marL="798513" lvl="1" indent="-342900">
              <a:lnSpc>
                <a:spcPct val="77000"/>
              </a:lnSpc>
            </a:pPr>
            <a:r>
              <a:rPr lang="en-US"/>
              <a:t>Để nhận diện các giao diện của hệ thống con dựa trên các trách nhiệm của chúng</a:t>
            </a:r>
          </a:p>
          <a:p>
            <a:pPr>
              <a:lnSpc>
                <a:spcPct val="70000"/>
              </a:lnSpc>
            </a:pPr>
            <a:r>
              <a:rPr lang="en-US" sz="2800"/>
              <a:t>Các bước</a:t>
            </a:r>
          </a:p>
          <a:p>
            <a:pPr marL="798513" lvl="1" indent="-342900">
              <a:lnSpc>
                <a:spcPct val="77000"/>
              </a:lnSpc>
            </a:pPr>
            <a:r>
              <a:rPr lang="en-US"/>
              <a:t>Nhận diện tập các giao diện ứng cử cho tất cả các hệ thống con.</a:t>
            </a:r>
          </a:p>
          <a:p>
            <a:pPr marL="798513" lvl="1" indent="-342900">
              <a:lnSpc>
                <a:spcPct val="77000"/>
              </a:lnSpc>
            </a:pPr>
            <a:r>
              <a:rPr lang="en-US"/>
              <a:t>Tìm kiếm sự tương tự giữa các giao diện.</a:t>
            </a:r>
          </a:p>
          <a:p>
            <a:pPr marL="798513" lvl="1" indent="-342900">
              <a:lnSpc>
                <a:spcPct val="77000"/>
              </a:lnSpc>
            </a:pPr>
            <a:r>
              <a:rPr lang="en-US"/>
              <a:t>Xác định các phụ thuộc giao diện.</a:t>
            </a:r>
          </a:p>
          <a:p>
            <a:pPr marL="798513" lvl="1" indent="-342900">
              <a:lnSpc>
                <a:spcPct val="77000"/>
              </a:lnSpc>
            </a:pPr>
            <a:r>
              <a:rPr lang="en-US"/>
              <a:t>Ánh xạ các giao diện tới các hệ thống con.</a:t>
            </a:r>
          </a:p>
          <a:p>
            <a:pPr marL="798513" lvl="1" indent="-342900">
              <a:lnSpc>
                <a:spcPct val="77000"/>
              </a:lnSpc>
            </a:pPr>
            <a:r>
              <a:rPr lang="en-US"/>
              <a:t>Xác định hành vi của các giao diện.</a:t>
            </a:r>
          </a:p>
          <a:p>
            <a:pPr marL="798513" lvl="1" indent="-342900">
              <a:lnSpc>
                <a:spcPct val="77000"/>
              </a:lnSpc>
            </a:pPr>
            <a:r>
              <a:rPr lang="en-US"/>
              <a:t>Đóng gói các giao diện.</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406329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Chỉ dẫn giao diện</a:t>
            </a:r>
          </a:p>
        </p:txBody>
      </p:sp>
      <p:sp>
        <p:nvSpPr>
          <p:cNvPr id="3" name="Content Placeholder 2"/>
          <p:cNvSpPr>
            <a:spLocks noGrp="1"/>
          </p:cNvSpPr>
          <p:nvPr>
            <p:ph idx="1"/>
          </p:nvPr>
        </p:nvSpPr>
        <p:spPr/>
        <p:txBody>
          <a:bodyPr/>
          <a:lstStyle/>
          <a:p>
            <a:r>
              <a:rPr lang="en-US" sz="2800"/>
              <a:t>Tên giao diện</a:t>
            </a:r>
          </a:p>
          <a:p>
            <a:pPr lvl="1"/>
            <a:r>
              <a:rPr lang="en-US" sz="2400"/>
              <a:t>Phản ánh vai trò của nó</a:t>
            </a:r>
          </a:p>
          <a:p>
            <a:r>
              <a:rPr lang="en-US" sz="2800"/>
              <a:t>Mô tả giao diện</a:t>
            </a:r>
          </a:p>
          <a:p>
            <a:pPr lvl="1"/>
            <a:r>
              <a:rPr lang="en-US" sz="2400"/>
              <a:t>Truyền tải các trách nhiệm</a:t>
            </a:r>
          </a:p>
          <a:p>
            <a:r>
              <a:rPr lang="en-US" sz="2800"/>
              <a:t>Xác định các chức năng</a:t>
            </a:r>
          </a:p>
          <a:p>
            <a:pPr lvl="1"/>
            <a:r>
              <a:rPr lang="en-US" sz="2400"/>
              <a:t>Tên nên phản ánh các kết quả</a:t>
            </a:r>
          </a:p>
          <a:p>
            <a:pPr lvl="1"/>
            <a:r>
              <a:rPr lang="en-US" sz="2400"/>
              <a:t>Mô tả chức năng làm gì, tất cả tham số và kết quả</a:t>
            </a:r>
          </a:p>
          <a:p>
            <a:r>
              <a:rPr lang="en-US" sz="2800"/>
              <a:t>Tài liệu giao diện</a:t>
            </a:r>
          </a:p>
          <a:p>
            <a:pPr lvl="1"/>
            <a:r>
              <a:rPr lang="en-US" sz="2400"/>
              <a:t>Gói cung cấp thông tin: các biểu đồ tuần tự và trạng thái, kế hoạch test, vv.</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5" name="Picture 92" descr="ooad_07_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013" y="1041400"/>
            <a:ext cx="2070100"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44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Nội dung</a:t>
            </a:r>
          </a:p>
        </p:txBody>
      </p:sp>
      <p:sp>
        <p:nvSpPr>
          <p:cNvPr id="3" name="Content Placeholder 2"/>
          <p:cNvSpPr>
            <a:spLocks noGrp="1"/>
          </p:cNvSpPr>
          <p:nvPr>
            <p:ph idx="1"/>
          </p:nvPr>
        </p:nvSpPr>
        <p:spPr>
          <a:xfrm>
            <a:off x="1371600" y="1143000"/>
            <a:ext cx="7315200" cy="4191000"/>
          </a:xfrm>
          <a:solidFill>
            <a:schemeClr val="accent6">
              <a:lumMod val="60000"/>
              <a:lumOff val="40000"/>
            </a:schemeClr>
          </a:solidFill>
        </p:spPr>
        <p:txBody>
          <a:bodyPr>
            <a:normAutofit/>
          </a:bodyPr>
          <a:lstStyle/>
          <a:p>
            <a:r>
              <a:rPr lang="en-US"/>
              <a:t>Nhận diện các lớp và hệ thống con</a:t>
            </a:r>
          </a:p>
          <a:p>
            <a:r>
              <a:rPr lang="en-US"/>
              <a:t>Nhận diện các giao diện hệ thống con</a:t>
            </a:r>
          </a:p>
          <a:p>
            <a:r>
              <a:rPr lang="en-US"/>
              <a:t>Nhận diện cơ hội tái sử dụng</a:t>
            </a:r>
          </a:p>
          <a:p>
            <a:r>
              <a:rPr lang="en-US"/>
              <a:t>Cập nhật tổ chức của mô hình thiết kế</a:t>
            </a:r>
          </a:p>
          <a:p>
            <a:r>
              <a:rPr lang="en-US"/>
              <a:t>Mẫu thiết kế</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937327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Thí dụ</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47" name="Text Box 40"/>
          <p:cNvSpPr txBox="1">
            <a:spLocks noChangeArrowheads="1"/>
          </p:cNvSpPr>
          <p:nvPr/>
        </p:nvSpPr>
        <p:spPr bwMode="auto">
          <a:xfrm>
            <a:off x="452438" y="787400"/>
            <a:ext cx="2921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2600">
                <a:solidFill>
                  <a:srgbClr val="C00000"/>
                </a:solidFill>
              </a:rPr>
              <a:t>Analysis</a:t>
            </a:r>
          </a:p>
        </p:txBody>
      </p:sp>
      <p:sp>
        <p:nvSpPr>
          <p:cNvPr id="48" name="Text Box 41"/>
          <p:cNvSpPr txBox="1">
            <a:spLocks noChangeArrowheads="1"/>
          </p:cNvSpPr>
          <p:nvPr/>
        </p:nvSpPr>
        <p:spPr bwMode="auto">
          <a:xfrm>
            <a:off x="5426075" y="787400"/>
            <a:ext cx="2921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2600">
                <a:solidFill>
                  <a:srgbClr val="C00000"/>
                </a:solidFill>
              </a:rPr>
              <a:t>Design</a:t>
            </a:r>
          </a:p>
        </p:txBody>
      </p:sp>
      <p:sp>
        <p:nvSpPr>
          <p:cNvPr id="49" name="AutoShape 2"/>
          <p:cNvSpPr>
            <a:spLocks noChangeArrowheads="1"/>
          </p:cNvSpPr>
          <p:nvPr/>
        </p:nvSpPr>
        <p:spPr bwMode="auto">
          <a:xfrm>
            <a:off x="3551238" y="2035175"/>
            <a:ext cx="825500" cy="604838"/>
          </a:xfrm>
          <a:prstGeom prst="rightArrow">
            <a:avLst>
              <a:gd name="adj1" fmla="val 50000"/>
              <a:gd name="adj2" fmla="val 34121"/>
            </a:avLst>
          </a:prstGeom>
          <a:solidFill>
            <a:schemeClr val="hlink"/>
          </a:solidFill>
          <a:ln w="1270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26"/>
          <p:cNvSpPr>
            <a:spLocks noChangeArrowheads="1"/>
          </p:cNvSpPr>
          <p:nvPr/>
        </p:nvSpPr>
        <p:spPr bwMode="auto">
          <a:xfrm>
            <a:off x="822325" y="1625600"/>
            <a:ext cx="1982788" cy="1593850"/>
          </a:xfrm>
          <a:prstGeom prst="rect">
            <a:avLst/>
          </a:prstGeom>
          <a:solidFill>
            <a:srgbClr val="FFFFCC"/>
          </a:solidFill>
          <a:ln w="0">
            <a:solidFill>
              <a:srgbClr val="990033"/>
            </a:solidFill>
            <a:miter lim="800000"/>
            <a:headEnd/>
            <a:tailEnd/>
          </a:ln>
        </p:spPr>
        <p:txBody>
          <a:bodyPr/>
          <a:lstStyle/>
          <a:p>
            <a:endParaRPr lang="en-US"/>
          </a:p>
        </p:txBody>
      </p:sp>
      <p:sp>
        <p:nvSpPr>
          <p:cNvPr id="51" name="Rectangle 127"/>
          <p:cNvSpPr>
            <a:spLocks noChangeArrowheads="1"/>
          </p:cNvSpPr>
          <p:nvPr/>
        </p:nvSpPr>
        <p:spPr bwMode="auto">
          <a:xfrm>
            <a:off x="1214438" y="2001838"/>
            <a:ext cx="1216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BillingSystem</a:t>
            </a:r>
            <a:endParaRPr lang="en-US" sz="1600"/>
          </a:p>
        </p:txBody>
      </p:sp>
      <p:sp>
        <p:nvSpPr>
          <p:cNvPr id="52" name="Rectangle 128"/>
          <p:cNvSpPr>
            <a:spLocks noChangeArrowheads="1"/>
          </p:cNvSpPr>
          <p:nvPr/>
        </p:nvSpPr>
        <p:spPr bwMode="auto">
          <a:xfrm>
            <a:off x="822325" y="2390775"/>
            <a:ext cx="1982788" cy="8286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Rectangle 129"/>
          <p:cNvSpPr>
            <a:spLocks noChangeArrowheads="1"/>
          </p:cNvSpPr>
          <p:nvPr/>
        </p:nvSpPr>
        <p:spPr bwMode="auto">
          <a:xfrm>
            <a:off x="822325" y="2557463"/>
            <a:ext cx="1982788" cy="66198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Rectangle 130"/>
          <p:cNvSpPr>
            <a:spLocks noChangeArrowheads="1"/>
          </p:cNvSpPr>
          <p:nvPr/>
        </p:nvSpPr>
        <p:spPr bwMode="auto">
          <a:xfrm>
            <a:off x="922338" y="2743200"/>
            <a:ext cx="1152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//submit bill()</a:t>
            </a:r>
            <a:endParaRPr lang="en-US" sz="1600"/>
          </a:p>
        </p:txBody>
      </p:sp>
      <p:sp>
        <p:nvSpPr>
          <p:cNvPr id="55" name="Rectangle 131"/>
          <p:cNvSpPr>
            <a:spLocks noChangeArrowheads="1"/>
          </p:cNvSpPr>
          <p:nvPr/>
        </p:nvSpPr>
        <p:spPr bwMode="auto">
          <a:xfrm>
            <a:off x="1165225" y="1708150"/>
            <a:ext cx="1322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&lt;&lt;boundary&gt;&gt;</a:t>
            </a:r>
            <a:endParaRPr lang="en-US" sz="1600"/>
          </a:p>
        </p:txBody>
      </p:sp>
      <p:sp>
        <p:nvSpPr>
          <p:cNvPr id="56" name="Rectangle 95"/>
          <p:cNvSpPr>
            <a:spLocks noChangeArrowheads="1"/>
          </p:cNvSpPr>
          <p:nvPr/>
        </p:nvSpPr>
        <p:spPr bwMode="auto">
          <a:xfrm>
            <a:off x="6330950" y="1501775"/>
            <a:ext cx="1146175" cy="650875"/>
          </a:xfrm>
          <a:prstGeom prst="rect">
            <a:avLst/>
          </a:prstGeom>
          <a:solidFill>
            <a:srgbClr val="FFFFCC"/>
          </a:solidFill>
          <a:ln w="0">
            <a:solidFill>
              <a:srgbClr val="990033"/>
            </a:solidFill>
            <a:miter lim="800000"/>
            <a:headEnd/>
            <a:tailEnd/>
          </a:ln>
        </p:spPr>
        <p:txBody>
          <a:bodyPr/>
          <a:lstStyle/>
          <a:p>
            <a:endParaRPr lang="en-US"/>
          </a:p>
        </p:txBody>
      </p:sp>
      <p:sp>
        <p:nvSpPr>
          <p:cNvPr id="57" name="Rectangle 96"/>
          <p:cNvSpPr>
            <a:spLocks noChangeArrowheads="1"/>
          </p:cNvSpPr>
          <p:nvPr/>
        </p:nvSpPr>
        <p:spPr bwMode="auto">
          <a:xfrm>
            <a:off x="6330950" y="1311275"/>
            <a:ext cx="460375" cy="1905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 name="Rectangle 97"/>
          <p:cNvSpPr>
            <a:spLocks noChangeArrowheads="1"/>
          </p:cNvSpPr>
          <p:nvPr/>
        </p:nvSpPr>
        <p:spPr bwMode="auto">
          <a:xfrm>
            <a:off x="6330950" y="1311275"/>
            <a:ext cx="460375" cy="1905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Rectangle 98"/>
          <p:cNvSpPr>
            <a:spLocks noChangeArrowheads="1"/>
          </p:cNvSpPr>
          <p:nvPr/>
        </p:nvSpPr>
        <p:spPr bwMode="auto">
          <a:xfrm>
            <a:off x="6430963" y="1703388"/>
            <a:ext cx="9540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Billing System</a:t>
            </a:r>
            <a:endParaRPr lang="en-US"/>
          </a:p>
        </p:txBody>
      </p:sp>
      <p:sp>
        <p:nvSpPr>
          <p:cNvPr id="60" name="Rectangle 99"/>
          <p:cNvSpPr>
            <a:spLocks noChangeArrowheads="1"/>
          </p:cNvSpPr>
          <p:nvPr/>
        </p:nvSpPr>
        <p:spPr bwMode="auto">
          <a:xfrm>
            <a:off x="6364288" y="1524000"/>
            <a:ext cx="10826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&lt;&lt;subsystem&gt;&gt;</a:t>
            </a:r>
            <a:endParaRPr lang="en-US"/>
          </a:p>
        </p:txBody>
      </p:sp>
      <p:sp>
        <p:nvSpPr>
          <p:cNvPr id="61" name="Rectangle 100"/>
          <p:cNvSpPr>
            <a:spLocks noChangeArrowheads="1"/>
          </p:cNvSpPr>
          <p:nvPr/>
        </p:nvSpPr>
        <p:spPr bwMode="auto">
          <a:xfrm>
            <a:off x="5238750" y="2613025"/>
            <a:ext cx="3352800" cy="661988"/>
          </a:xfrm>
          <a:prstGeom prst="rect">
            <a:avLst/>
          </a:prstGeom>
          <a:solidFill>
            <a:srgbClr val="FFFFCC"/>
          </a:solidFill>
          <a:ln w="0">
            <a:solidFill>
              <a:srgbClr val="990033"/>
            </a:solidFill>
            <a:miter lim="800000"/>
            <a:headEnd/>
            <a:tailEnd/>
          </a:ln>
        </p:spPr>
        <p:txBody>
          <a:bodyPr/>
          <a:lstStyle/>
          <a:p>
            <a:endParaRPr lang="en-US"/>
          </a:p>
        </p:txBody>
      </p:sp>
      <p:sp>
        <p:nvSpPr>
          <p:cNvPr id="62" name="Rectangle 101"/>
          <p:cNvSpPr>
            <a:spLocks noChangeArrowheads="1"/>
          </p:cNvSpPr>
          <p:nvPr/>
        </p:nvSpPr>
        <p:spPr bwMode="auto">
          <a:xfrm>
            <a:off x="6453188" y="2657475"/>
            <a:ext cx="9540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IBillingSystem</a:t>
            </a:r>
            <a:endParaRPr lang="en-US"/>
          </a:p>
        </p:txBody>
      </p:sp>
      <p:sp>
        <p:nvSpPr>
          <p:cNvPr id="63" name="Rectangle 102"/>
          <p:cNvSpPr>
            <a:spLocks noChangeArrowheads="1"/>
          </p:cNvSpPr>
          <p:nvPr/>
        </p:nvSpPr>
        <p:spPr bwMode="auto">
          <a:xfrm>
            <a:off x="5238750" y="2849563"/>
            <a:ext cx="3352800" cy="4254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 name="Rectangle 103"/>
          <p:cNvSpPr>
            <a:spLocks noChangeArrowheads="1"/>
          </p:cNvSpPr>
          <p:nvPr/>
        </p:nvSpPr>
        <p:spPr bwMode="auto">
          <a:xfrm>
            <a:off x="5238750" y="2938463"/>
            <a:ext cx="3352800" cy="3365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Rectangle 104"/>
          <p:cNvSpPr>
            <a:spLocks noChangeArrowheads="1"/>
          </p:cNvSpPr>
          <p:nvPr/>
        </p:nvSpPr>
        <p:spPr bwMode="auto">
          <a:xfrm>
            <a:off x="5514975" y="3051175"/>
            <a:ext cx="29671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submitBill(forTuition : Double, forStudent : Student)</a:t>
            </a:r>
            <a:endParaRPr lang="en-US" sz="1100"/>
          </a:p>
        </p:txBody>
      </p:sp>
      <p:sp>
        <p:nvSpPr>
          <p:cNvPr id="66" name="Line 105"/>
          <p:cNvSpPr>
            <a:spLocks noChangeShapeType="1"/>
          </p:cNvSpPr>
          <p:nvPr/>
        </p:nvSpPr>
        <p:spPr bwMode="auto">
          <a:xfrm>
            <a:off x="6904038" y="2152650"/>
            <a:ext cx="0" cy="244475"/>
          </a:xfrm>
          <a:prstGeom prst="line">
            <a:avLst/>
          </a:prstGeom>
          <a:noFill/>
          <a:ln w="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Freeform 106"/>
          <p:cNvSpPr>
            <a:spLocks/>
          </p:cNvSpPr>
          <p:nvPr/>
        </p:nvSpPr>
        <p:spPr bwMode="auto">
          <a:xfrm>
            <a:off x="6824663" y="2400300"/>
            <a:ext cx="157162" cy="212725"/>
          </a:xfrm>
          <a:custGeom>
            <a:avLst/>
            <a:gdLst>
              <a:gd name="T0" fmla="*/ 50 w 99"/>
              <a:gd name="T1" fmla="*/ 134 h 134"/>
              <a:gd name="T2" fmla="*/ 99 w 99"/>
              <a:gd name="T3" fmla="*/ 0 h 134"/>
              <a:gd name="T4" fmla="*/ 0 w 99"/>
              <a:gd name="T5" fmla="*/ 0 h 134"/>
              <a:gd name="T6" fmla="*/ 50 w 99"/>
              <a:gd name="T7" fmla="*/ 134 h 134"/>
            </a:gdLst>
            <a:ahLst/>
            <a:cxnLst>
              <a:cxn ang="0">
                <a:pos x="T0" y="T1"/>
              </a:cxn>
              <a:cxn ang="0">
                <a:pos x="T2" y="T3"/>
              </a:cxn>
              <a:cxn ang="0">
                <a:pos x="T4" y="T5"/>
              </a:cxn>
              <a:cxn ang="0">
                <a:pos x="T6" y="T7"/>
              </a:cxn>
            </a:cxnLst>
            <a:rect l="0" t="0" r="r" b="b"/>
            <a:pathLst>
              <a:path w="99" h="134">
                <a:moveTo>
                  <a:pt x="50" y="134"/>
                </a:moveTo>
                <a:lnTo>
                  <a:pt x="99" y="0"/>
                </a:lnTo>
                <a:lnTo>
                  <a:pt x="0" y="0"/>
                </a:lnTo>
                <a:lnTo>
                  <a:pt x="50" y="134"/>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Rectangle 110"/>
          <p:cNvSpPr>
            <a:spLocks noChangeArrowheads="1"/>
          </p:cNvSpPr>
          <p:nvPr/>
        </p:nvSpPr>
        <p:spPr bwMode="auto">
          <a:xfrm>
            <a:off x="5700713" y="3478213"/>
            <a:ext cx="450850" cy="1920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 name="Rectangle 111"/>
          <p:cNvSpPr>
            <a:spLocks noChangeArrowheads="1"/>
          </p:cNvSpPr>
          <p:nvPr/>
        </p:nvSpPr>
        <p:spPr bwMode="auto">
          <a:xfrm>
            <a:off x="5700713" y="3478213"/>
            <a:ext cx="450850" cy="19208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AutoShape 38"/>
          <p:cNvSpPr>
            <a:spLocks noChangeArrowheads="1"/>
          </p:cNvSpPr>
          <p:nvPr/>
        </p:nvSpPr>
        <p:spPr bwMode="auto">
          <a:xfrm>
            <a:off x="3556000" y="3803650"/>
            <a:ext cx="825500" cy="604838"/>
          </a:xfrm>
          <a:prstGeom prst="rightArrow">
            <a:avLst>
              <a:gd name="adj1" fmla="val 50000"/>
              <a:gd name="adj2" fmla="val 34121"/>
            </a:avLst>
          </a:prstGeom>
          <a:solidFill>
            <a:schemeClr val="hlink"/>
          </a:solidFill>
          <a:ln w="1270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Rectangle 86"/>
          <p:cNvSpPr>
            <a:spLocks noChangeArrowheads="1"/>
          </p:cNvSpPr>
          <p:nvPr/>
        </p:nvSpPr>
        <p:spPr bwMode="auto">
          <a:xfrm>
            <a:off x="542925" y="3614738"/>
            <a:ext cx="2571750" cy="1363662"/>
          </a:xfrm>
          <a:prstGeom prst="rect">
            <a:avLst/>
          </a:prstGeom>
          <a:solidFill>
            <a:srgbClr val="FFFFCC"/>
          </a:solidFill>
          <a:ln w="0">
            <a:solidFill>
              <a:srgbClr val="990033"/>
            </a:solidFill>
            <a:miter lim="800000"/>
            <a:headEnd/>
            <a:tailEnd/>
          </a:ln>
        </p:spPr>
        <p:txBody>
          <a:bodyPr/>
          <a:lstStyle/>
          <a:p>
            <a:endParaRPr lang="en-US"/>
          </a:p>
        </p:txBody>
      </p:sp>
      <p:sp>
        <p:nvSpPr>
          <p:cNvPr id="72" name="Rectangle 87"/>
          <p:cNvSpPr>
            <a:spLocks noChangeArrowheads="1"/>
          </p:cNvSpPr>
          <p:nvPr/>
        </p:nvSpPr>
        <p:spPr bwMode="auto">
          <a:xfrm>
            <a:off x="768350" y="3968750"/>
            <a:ext cx="2030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CourseCatalogSystem</a:t>
            </a:r>
            <a:endParaRPr lang="en-US" sz="1600"/>
          </a:p>
        </p:txBody>
      </p:sp>
      <p:sp>
        <p:nvSpPr>
          <p:cNvPr id="73" name="Rectangle 88"/>
          <p:cNvSpPr>
            <a:spLocks noChangeArrowheads="1"/>
          </p:cNvSpPr>
          <p:nvPr/>
        </p:nvSpPr>
        <p:spPr bwMode="auto">
          <a:xfrm>
            <a:off x="542925" y="4270375"/>
            <a:ext cx="2571750" cy="7080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 name="Rectangle 89"/>
          <p:cNvSpPr>
            <a:spLocks noChangeArrowheads="1"/>
          </p:cNvSpPr>
          <p:nvPr/>
        </p:nvSpPr>
        <p:spPr bwMode="auto">
          <a:xfrm>
            <a:off x="542925" y="4411663"/>
            <a:ext cx="2571750" cy="5667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Rectangle 90"/>
          <p:cNvSpPr>
            <a:spLocks noChangeArrowheads="1"/>
          </p:cNvSpPr>
          <p:nvPr/>
        </p:nvSpPr>
        <p:spPr bwMode="auto">
          <a:xfrm>
            <a:off x="596900" y="4589463"/>
            <a:ext cx="2036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//get course offerings()</a:t>
            </a:r>
            <a:endParaRPr lang="en-US" sz="1600"/>
          </a:p>
        </p:txBody>
      </p:sp>
      <p:sp>
        <p:nvSpPr>
          <p:cNvPr id="76" name="Rectangle 91"/>
          <p:cNvSpPr>
            <a:spLocks noChangeArrowheads="1"/>
          </p:cNvSpPr>
          <p:nvPr/>
        </p:nvSpPr>
        <p:spPr bwMode="auto">
          <a:xfrm>
            <a:off x="1074738" y="3684588"/>
            <a:ext cx="1322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&lt;&lt;boundary&gt;&gt;</a:t>
            </a:r>
            <a:endParaRPr lang="en-US" sz="1600"/>
          </a:p>
        </p:txBody>
      </p:sp>
      <p:sp>
        <p:nvSpPr>
          <p:cNvPr id="77" name="Rectangle 109"/>
          <p:cNvSpPr>
            <a:spLocks noChangeArrowheads="1"/>
          </p:cNvSpPr>
          <p:nvPr/>
        </p:nvSpPr>
        <p:spPr bwMode="auto">
          <a:xfrm>
            <a:off x="5700713" y="3670300"/>
            <a:ext cx="1149350" cy="652463"/>
          </a:xfrm>
          <a:prstGeom prst="rect">
            <a:avLst/>
          </a:prstGeom>
          <a:solidFill>
            <a:srgbClr val="FFFFCC"/>
          </a:solidFill>
          <a:ln w="0">
            <a:solidFill>
              <a:srgbClr val="990033"/>
            </a:solidFill>
            <a:miter lim="800000"/>
            <a:headEnd/>
            <a:tailEnd/>
          </a:ln>
        </p:spPr>
        <p:txBody>
          <a:bodyPr/>
          <a:lstStyle/>
          <a:p>
            <a:endParaRPr lang="en-US"/>
          </a:p>
        </p:txBody>
      </p:sp>
      <p:sp>
        <p:nvSpPr>
          <p:cNvPr id="78" name="Rectangle 112"/>
          <p:cNvSpPr>
            <a:spLocks noChangeArrowheads="1"/>
          </p:cNvSpPr>
          <p:nvPr/>
        </p:nvSpPr>
        <p:spPr bwMode="auto">
          <a:xfrm>
            <a:off x="5746750" y="3871913"/>
            <a:ext cx="10969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Course Catalog </a:t>
            </a:r>
            <a:endParaRPr lang="en-US"/>
          </a:p>
        </p:txBody>
      </p:sp>
      <p:sp>
        <p:nvSpPr>
          <p:cNvPr id="79" name="Rectangle 113"/>
          <p:cNvSpPr>
            <a:spLocks noChangeArrowheads="1"/>
          </p:cNvSpPr>
          <p:nvPr/>
        </p:nvSpPr>
        <p:spPr bwMode="auto">
          <a:xfrm>
            <a:off x="6016625" y="4052888"/>
            <a:ext cx="5080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System</a:t>
            </a:r>
            <a:endParaRPr lang="en-US"/>
          </a:p>
        </p:txBody>
      </p:sp>
      <p:sp>
        <p:nvSpPr>
          <p:cNvPr id="80" name="Rectangle 114"/>
          <p:cNvSpPr>
            <a:spLocks noChangeArrowheads="1"/>
          </p:cNvSpPr>
          <p:nvPr/>
        </p:nvSpPr>
        <p:spPr bwMode="auto">
          <a:xfrm>
            <a:off x="5735638" y="3692525"/>
            <a:ext cx="10826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&lt;&lt;subsystem&gt;&gt;</a:t>
            </a:r>
            <a:endParaRPr lang="en-US"/>
          </a:p>
        </p:txBody>
      </p:sp>
      <p:sp>
        <p:nvSpPr>
          <p:cNvPr id="81" name="Rectangle 115"/>
          <p:cNvSpPr>
            <a:spLocks noChangeArrowheads="1"/>
          </p:cNvSpPr>
          <p:nvPr/>
        </p:nvSpPr>
        <p:spPr bwMode="auto">
          <a:xfrm>
            <a:off x="3703638" y="4795838"/>
            <a:ext cx="5148262" cy="754062"/>
          </a:xfrm>
          <a:prstGeom prst="rect">
            <a:avLst/>
          </a:prstGeom>
          <a:solidFill>
            <a:srgbClr val="FFFFCC"/>
          </a:solidFill>
          <a:ln w="0">
            <a:solidFill>
              <a:srgbClr val="990033"/>
            </a:solidFill>
            <a:miter lim="800000"/>
            <a:headEnd/>
            <a:tailEnd/>
          </a:ln>
        </p:spPr>
        <p:txBody>
          <a:bodyPr/>
          <a:lstStyle/>
          <a:p>
            <a:endParaRPr lang="en-US"/>
          </a:p>
        </p:txBody>
      </p:sp>
      <p:sp>
        <p:nvSpPr>
          <p:cNvPr id="82" name="Rectangle 116"/>
          <p:cNvSpPr>
            <a:spLocks noChangeArrowheads="1"/>
          </p:cNvSpPr>
          <p:nvPr/>
        </p:nvSpPr>
        <p:spPr bwMode="auto">
          <a:xfrm>
            <a:off x="5786438" y="4841875"/>
            <a:ext cx="15621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ICourseCatalogSystem</a:t>
            </a:r>
            <a:endParaRPr lang="en-US"/>
          </a:p>
        </p:txBody>
      </p:sp>
      <p:sp>
        <p:nvSpPr>
          <p:cNvPr id="83" name="Rectangle 117"/>
          <p:cNvSpPr>
            <a:spLocks noChangeArrowheads="1"/>
          </p:cNvSpPr>
          <p:nvPr/>
        </p:nvSpPr>
        <p:spPr bwMode="auto">
          <a:xfrm>
            <a:off x="3703638" y="5032375"/>
            <a:ext cx="5148262" cy="517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 name="Rectangle 118"/>
          <p:cNvSpPr>
            <a:spLocks noChangeArrowheads="1"/>
          </p:cNvSpPr>
          <p:nvPr/>
        </p:nvSpPr>
        <p:spPr bwMode="auto">
          <a:xfrm>
            <a:off x="3703638" y="5122863"/>
            <a:ext cx="5148262" cy="4270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 name="Rectangle 119"/>
          <p:cNvSpPr>
            <a:spLocks noChangeArrowheads="1"/>
          </p:cNvSpPr>
          <p:nvPr/>
        </p:nvSpPr>
        <p:spPr bwMode="auto">
          <a:xfrm>
            <a:off x="3865563" y="5235575"/>
            <a:ext cx="493724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getCourseOfferings(forSemester : Semester, forStudent : Student) : CourseOfferingList</a:t>
            </a:r>
            <a:endParaRPr lang="en-US" sz="1100"/>
          </a:p>
        </p:txBody>
      </p:sp>
      <p:sp>
        <p:nvSpPr>
          <p:cNvPr id="86" name="Line 120"/>
          <p:cNvSpPr>
            <a:spLocks noChangeShapeType="1"/>
          </p:cNvSpPr>
          <p:nvPr/>
        </p:nvSpPr>
        <p:spPr bwMode="auto">
          <a:xfrm>
            <a:off x="6275388" y="4322763"/>
            <a:ext cx="1587" cy="231775"/>
          </a:xfrm>
          <a:prstGeom prst="line">
            <a:avLst/>
          </a:prstGeom>
          <a:noFill/>
          <a:ln w="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 name="Freeform 121"/>
          <p:cNvSpPr>
            <a:spLocks/>
          </p:cNvSpPr>
          <p:nvPr/>
        </p:nvSpPr>
        <p:spPr bwMode="auto">
          <a:xfrm>
            <a:off x="6196013" y="4570413"/>
            <a:ext cx="158750" cy="225425"/>
          </a:xfrm>
          <a:custGeom>
            <a:avLst/>
            <a:gdLst>
              <a:gd name="T0" fmla="*/ 50 w 100"/>
              <a:gd name="T1" fmla="*/ 142 h 142"/>
              <a:gd name="T2" fmla="*/ 100 w 100"/>
              <a:gd name="T3" fmla="*/ 0 h 142"/>
              <a:gd name="T4" fmla="*/ 0 w 100"/>
              <a:gd name="T5" fmla="*/ 0 h 142"/>
              <a:gd name="T6" fmla="*/ 50 w 100"/>
              <a:gd name="T7" fmla="*/ 142 h 142"/>
            </a:gdLst>
            <a:ahLst/>
            <a:cxnLst>
              <a:cxn ang="0">
                <a:pos x="T0" y="T1"/>
              </a:cxn>
              <a:cxn ang="0">
                <a:pos x="T2" y="T3"/>
              </a:cxn>
              <a:cxn ang="0">
                <a:pos x="T4" y="T5"/>
              </a:cxn>
              <a:cxn ang="0">
                <a:pos x="T6" y="T7"/>
              </a:cxn>
            </a:cxnLst>
            <a:rect l="0" t="0" r="r" b="b"/>
            <a:pathLst>
              <a:path w="100" h="142">
                <a:moveTo>
                  <a:pt x="50" y="142"/>
                </a:moveTo>
                <a:lnTo>
                  <a:pt x="100" y="0"/>
                </a:lnTo>
                <a:lnTo>
                  <a:pt x="0" y="0"/>
                </a:lnTo>
                <a:lnTo>
                  <a:pt x="50" y="142"/>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 name="Rectangle 124"/>
          <p:cNvSpPr>
            <a:spLocks noChangeArrowheads="1"/>
          </p:cNvSpPr>
          <p:nvPr/>
        </p:nvSpPr>
        <p:spPr bwMode="auto">
          <a:xfrm>
            <a:off x="3865563" y="5387975"/>
            <a:ext cx="6088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initialize()</a:t>
            </a:r>
            <a:endParaRPr lang="en-US" sz="1200"/>
          </a:p>
        </p:txBody>
      </p:sp>
    </p:spTree>
    <p:extLst>
      <p:ext uri="{BB962C8B-B14F-4D97-AF65-F5344CB8AC3E}">
        <p14:creationId xmlns:p14="http://schemas.microsoft.com/office/powerpoint/2010/main" val="1171382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Thí dụ</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Rectangle 2"/>
          <p:cNvSpPr>
            <a:spLocks noChangeArrowheads="1"/>
          </p:cNvSpPr>
          <p:nvPr/>
        </p:nvSpPr>
        <p:spPr bwMode="auto">
          <a:xfrm>
            <a:off x="381000" y="1371600"/>
            <a:ext cx="8382000" cy="2622550"/>
          </a:xfrm>
          <a:prstGeom prst="rect">
            <a:avLst/>
          </a:prstGeom>
          <a:noFill/>
          <a:ln w="38100">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 name="Line 3"/>
          <p:cNvSpPr>
            <a:spLocks noChangeShapeType="1"/>
          </p:cNvSpPr>
          <p:nvPr/>
        </p:nvSpPr>
        <p:spPr bwMode="auto">
          <a:xfrm>
            <a:off x="4572000" y="1371600"/>
            <a:ext cx="0" cy="2622550"/>
          </a:xfrm>
          <a:prstGeom prst="line">
            <a:avLst/>
          </a:prstGeom>
          <a:noFill/>
          <a:ln w="38100">
            <a:solidFill>
              <a:srgbClr val="00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7" name="Line 4"/>
          <p:cNvSpPr>
            <a:spLocks noChangeShapeType="1"/>
          </p:cNvSpPr>
          <p:nvPr/>
        </p:nvSpPr>
        <p:spPr bwMode="auto">
          <a:xfrm>
            <a:off x="381000" y="1981200"/>
            <a:ext cx="8382000" cy="0"/>
          </a:xfrm>
          <a:prstGeom prst="line">
            <a:avLst/>
          </a:prstGeom>
          <a:noFill/>
          <a:ln w="38100">
            <a:solidFill>
              <a:srgbClr val="00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C00000"/>
              </a:solidFill>
            </a:endParaRPr>
          </a:p>
        </p:txBody>
      </p:sp>
      <p:sp>
        <p:nvSpPr>
          <p:cNvPr id="8" name="Text Box 5"/>
          <p:cNvSpPr txBox="1">
            <a:spLocks noChangeArrowheads="1"/>
          </p:cNvSpPr>
          <p:nvPr/>
        </p:nvSpPr>
        <p:spPr bwMode="auto">
          <a:xfrm>
            <a:off x="1219200" y="1435100"/>
            <a:ext cx="2438400"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2400" b="1">
                <a:solidFill>
                  <a:srgbClr val="C00000"/>
                </a:solidFill>
              </a:rPr>
              <a:t>Analysis Class</a:t>
            </a:r>
          </a:p>
        </p:txBody>
      </p:sp>
      <p:sp>
        <p:nvSpPr>
          <p:cNvPr id="9" name="Text Box 6"/>
          <p:cNvSpPr txBox="1">
            <a:spLocks noChangeArrowheads="1"/>
          </p:cNvSpPr>
          <p:nvPr/>
        </p:nvSpPr>
        <p:spPr bwMode="auto">
          <a:xfrm>
            <a:off x="5334000" y="1435100"/>
            <a:ext cx="2819400"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2400" b="1">
                <a:solidFill>
                  <a:srgbClr val="C00000"/>
                </a:solidFill>
              </a:rPr>
              <a:t>Design Element</a:t>
            </a:r>
          </a:p>
        </p:txBody>
      </p:sp>
      <p:sp>
        <p:nvSpPr>
          <p:cNvPr id="10" name="Line 7"/>
          <p:cNvSpPr>
            <a:spLocks noChangeShapeType="1"/>
          </p:cNvSpPr>
          <p:nvPr/>
        </p:nvSpPr>
        <p:spPr bwMode="auto">
          <a:xfrm>
            <a:off x="381000" y="2438400"/>
            <a:ext cx="8382000" cy="0"/>
          </a:xfrm>
          <a:prstGeom prst="line">
            <a:avLst/>
          </a:prstGeom>
          <a:noFill/>
          <a:ln w="38100">
            <a:solidFill>
              <a:srgbClr val="00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 name="Line 8"/>
          <p:cNvSpPr>
            <a:spLocks noChangeShapeType="1"/>
          </p:cNvSpPr>
          <p:nvPr/>
        </p:nvSpPr>
        <p:spPr bwMode="auto">
          <a:xfrm>
            <a:off x="381000" y="2971800"/>
            <a:ext cx="8382000" cy="0"/>
          </a:xfrm>
          <a:prstGeom prst="line">
            <a:avLst/>
          </a:prstGeom>
          <a:noFill/>
          <a:ln w="38100">
            <a:solidFill>
              <a:srgbClr val="00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2" name="Text Box 9"/>
          <p:cNvSpPr txBox="1">
            <a:spLocks noChangeArrowheads="1"/>
          </p:cNvSpPr>
          <p:nvPr/>
        </p:nvSpPr>
        <p:spPr bwMode="auto">
          <a:xfrm>
            <a:off x="762000" y="2012950"/>
            <a:ext cx="2895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000"/>
              <a:t>CourseCatalogSystem</a:t>
            </a:r>
          </a:p>
        </p:txBody>
      </p:sp>
      <p:sp>
        <p:nvSpPr>
          <p:cNvPr id="13" name="Text Box 10"/>
          <p:cNvSpPr txBox="1">
            <a:spLocks noChangeArrowheads="1"/>
          </p:cNvSpPr>
          <p:nvPr/>
        </p:nvSpPr>
        <p:spPr bwMode="auto">
          <a:xfrm>
            <a:off x="762000" y="2508250"/>
            <a:ext cx="2895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000"/>
              <a:t>BillingSystem</a:t>
            </a:r>
          </a:p>
        </p:txBody>
      </p:sp>
      <p:sp>
        <p:nvSpPr>
          <p:cNvPr id="14" name="Rectangle 11"/>
          <p:cNvSpPr>
            <a:spLocks noChangeArrowheads="1"/>
          </p:cNvSpPr>
          <p:nvPr/>
        </p:nvSpPr>
        <p:spPr bwMode="auto">
          <a:xfrm>
            <a:off x="762000" y="2971800"/>
            <a:ext cx="3429000"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2000"/>
              <a:t>All other analysis classes map directly to design classes</a:t>
            </a:r>
          </a:p>
        </p:txBody>
      </p:sp>
      <p:sp>
        <p:nvSpPr>
          <p:cNvPr id="15" name="Text Box 12"/>
          <p:cNvSpPr txBox="1">
            <a:spLocks noChangeArrowheads="1"/>
          </p:cNvSpPr>
          <p:nvPr/>
        </p:nvSpPr>
        <p:spPr bwMode="auto">
          <a:xfrm>
            <a:off x="4572000" y="2012950"/>
            <a:ext cx="4343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000"/>
              <a:t>CourseCatalogSystem Subsystem</a:t>
            </a:r>
          </a:p>
        </p:txBody>
      </p:sp>
      <p:sp>
        <p:nvSpPr>
          <p:cNvPr id="16" name="Text Box 13"/>
          <p:cNvSpPr txBox="1">
            <a:spLocks noChangeArrowheads="1"/>
          </p:cNvSpPr>
          <p:nvPr/>
        </p:nvSpPr>
        <p:spPr bwMode="auto">
          <a:xfrm>
            <a:off x="4572000" y="2508250"/>
            <a:ext cx="4343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000"/>
              <a:t>BillingSystem Subsystem</a:t>
            </a:r>
          </a:p>
        </p:txBody>
      </p:sp>
      <p:pic>
        <p:nvPicPr>
          <p:cNvPr id="17" name="Picture 15" descr="bd0573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8850" y="3397250"/>
            <a:ext cx="2432050" cy="277018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97"/>
          <p:cNvGrpSpPr>
            <a:grpSpLocks/>
          </p:cNvGrpSpPr>
          <p:nvPr/>
        </p:nvGrpSpPr>
        <p:grpSpPr bwMode="auto">
          <a:xfrm>
            <a:off x="5238750" y="4641850"/>
            <a:ext cx="1525588" cy="1535113"/>
            <a:chOff x="4300" y="2731"/>
            <a:chExt cx="1161" cy="1168"/>
          </a:xfrm>
        </p:grpSpPr>
        <p:sp>
          <p:nvSpPr>
            <p:cNvPr id="19" name="Freeform 59"/>
            <p:cNvSpPr>
              <a:spLocks/>
            </p:cNvSpPr>
            <p:nvPr/>
          </p:nvSpPr>
          <p:spPr bwMode="auto">
            <a:xfrm>
              <a:off x="4311" y="2731"/>
              <a:ext cx="1150" cy="1165"/>
            </a:xfrm>
            <a:custGeom>
              <a:avLst/>
              <a:gdLst>
                <a:gd name="T0" fmla="*/ 3449 w 3449"/>
                <a:gd name="T1" fmla="*/ 1095 h 2332"/>
                <a:gd name="T2" fmla="*/ 3426 w 3449"/>
                <a:gd name="T3" fmla="*/ 894 h 2332"/>
                <a:gd name="T4" fmla="*/ 3351 w 3449"/>
                <a:gd name="T5" fmla="*/ 700 h 2332"/>
                <a:gd name="T6" fmla="*/ 3227 w 3449"/>
                <a:gd name="T7" fmla="*/ 521 h 2332"/>
                <a:gd name="T8" fmla="*/ 3058 w 3449"/>
                <a:gd name="T9" fmla="*/ 362 h 2332"/>
                <a:gd name="T10" fmla="*/ 2847 w 3449"/>
                <a:gd name="T11" fmla="*/ 228 h 2332"/>
                <a:gd name="T12" fmla="*/ 2603 w 3449"/>
                <a:gd name="T13" fmla="*/ 121 h 2332"/>
                <a:gd name="T14" fmla="*/ 2332 w 3449"/>
                <a:gd name="T15" fmla="*/ 46 h 2332"/>
                <a:gd name="T16" fmla="*/ 2042 w 3449"/>
                <a:gd name="T17" fmla="*/ 6 h 2332"/>
                <a:gd name="T18" fmla="*/ 1742 w 3449"/>
                <a:gd name="T19" fmla="*/ 0 h 2332"/>
                <a:gd name="T20" fmla="*/ 1442 w 3449"/>
                <a:gd name="T21" fmla="*/ 31 h 2332"/>
                <a:gd name="T22" fmla="*/ 1152 w 3449"/>
                <a:gd name="T23" fmla="*/ 96 h 2332"/>
                <a:gd name="T24" fmla="*/ 877 w 3449"/>
                <a:gd name="T25" fmla="*/ 193 h 2332"/>
                <a:gd name="T26" fmla="*/ 629 w 3449"/>
                <a:gd name="T27" fmla="*/ 320 h 2332"/>
                <a:gd name="T28" fmla="*/ 415 w 3449"/>
                <a:gd name="T29" fmla="*/ 472 h 2332"/>
                <a:gd name="T30" fmla="*/ 240 w 3449"/>
                <a:gd name="T31" fmla="*/ 646 h 2332"/>
                <a:gd name="T32" fmla="*/ 110 w 3449"/>
                <a:gd name="T33" fmla="*/ 835 h 2332"/>
                <a:gd name="T34" fmla="*/ 30 w 3449"/>
                <a:gd name="T35" fmla="*/ 1034 h 2332"/>
                <a:gd name="T36" fmla="*/ 0 w 3449"/>
                <a:gd name="T37" fmla="*/ 1237 h 2332"/>
                <a:gd name="T38" fmla="*/ 23 w 3449"/>
                <a:gd name="T39" fmla="*/ 1438 h 2332"/>
                <a:gd name="T40" fmla="*/ 98 w 3449"/>
                <a:gd name="T41" fmla="*/ 1632 h 2332"/>
                <a:gd name="T42" fmla="*/ 222 w 3449"/>
                <a:gd name="T43" fmla="*/ 1811 h 2332"/>
                <a:gd name="T44" fmla="*/ 392 w 3449"/>
                <a:gd name="T45" fmla="*/ 1970 h 2332"/>
                <a:gd name="T46" fmla="*/ 602 w 3449"/>
                <a:gd name="T47" fmla="*/ 2104 h 2332"/>
                <a:gd name="T48" fmla="*/ 847 w 3449"/>
                <a:gd name="T49" fmla="*/ 2212 h 2332"/>
                <a:gd name="T50" fmla="*/ 1118 w 3449"/>
                <a:gd name="T51" fmla="*/ 2286 h 2332"/>
                <a:gd name="T52" fmla="*/ 1407 w 3449"/>
                <a:gd name="T53" fmla="*/ 2326 h 2332"/>
                <a:gd name="T54" fmla="*/ 1707 w 3449"/>
                <a:gd name="T55" fmla="*/ 2332 h 2332"/>
                <a:gd name="T56" fmla="*/ 2006 w 3449"/>
                <a:gd name="T57" fmla="*/ 2301 h 2332"/>
                <a:gd name="T58" fmla="*/ 2298 w 3449"/>
                <a:gd name="T59" fmla="*/ 2237 h 2332"/>
                <a:gd name="T60" fmla="*/ 2572 w 3449"/>
                <a:gd name="T61" fmla="*/ 2139 h 2332"/>
                <a:gd name="T62" fmla="*/ 2819 w 3449"/>
                <a:gd name="T63" fmla="*/ 2014 h 2332"/>
                <a:gd name="T64" fmla="*/ 3033 w 3449"/>
                <a:gd name="T65" fmla="*/ 1860 h 2332"/>
                <a:gd name="T66" fmla="*/ 3209 w 3449"/>
                <a:gd name="T67" fmla="*/ 1688 h 2332"/>
                <a:gd name="T68" fmla="*/ 3338 w 3449"/>
                <a:gd name="T69" fmla="*/ 1497 h 2332"/>
                <a:gd name="T70" fmla="*/ 3420 w 3449"/>
                <a:gd name="T71" fmla="*/ 1298 h 2332"/>
                <a:gd name="T72" fmla="*/ 3449 w 3449"/>
                <a:gd name="T73" fmla="*/ 1095 h 2332"/>
                <a:gd name="T74" fmla="*/ 3449 w 3449"/>
                <a:gd name="T75" fmla="*/ 1095 h 2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49" h="2332">
                  <a:moveTo>
                    <a:pt x="3449" y="1095"/>
                  </a:moveTo>
                  <a:lnTo>
                    <a:pt x="3426" y="894"/>
                  </a:lnTo>
                  <a:lnTo>
                    <a:pt x="3351" y="700"/>
                  </a:lnTo>
                  <a:lnTo>
                    <a:pt x="3227" y="521"/>
                  </a:lnTo>
                  <a:lnTo>
                    <a:pt x="3058" y="362"/>
                  </a:lnTo>
                  <a:lnTo>
                    <a:pt x="2847" y="228"/>
                  </a:lnTo>
                  <a:lnTo>
                    <a:pt x="2603" y="121"/>
                  </a:lnTo>
                  <a:lnTo>
                    <a:pt x="2332" y="46"/>
                  </a:lnTo>
                  <a:lnTo>
                    <a:pt x="2042" y="6"/>
                  </a:lnTo>
                  <a:lnTo>
                    <a:pt x="1742" y="0"/>
                  </a:lnTo>
                  <a:lnTo>
                    <a:pt x="1442" y="31"/>
                  </a:lnTo>
                  <a:lnTo>
                    <a:pt x="1152" y="96"/>
                  </a:lnTo>
                  <a:lnTo>
                    <a:pt x="877" y="193"/>
                  </a:lnTo>
                  <a:lnTo>
                    <a:pt x="629" y="320"/>
                  </a:lnTo>
                  <a:lnTo>
                    <a:pt x="415" y="472"/>
                  </a:lnTo>
                  <a:lnTo>
                    <a:pt x="240" y="646"/>
                  </a:lnTo>
                  <a:lnTo>
                    <a:pt x="110" y="835"/>
                  </a:lnTo>
                  <a:lnTo>
                    <a:pt x="30" y="1034"/>
                  </a:lnTo>
                  <a:lnTo>
                    <a:pt x="0" y="1237"/>
                  </a:lnTo>
                  <a:lnTo>
                    <a:pt x="23" y="1438"/>
                  </a:lnTo>
                  <a:lnTo>
                    <a:pt x="98" y="1632"/>
                  </a:lnTo>
                  <a:lnTo>
                    <a:pt x="222" y="1811"/>
                  </a:lnTo>
                  <a:lnTo>
                    <a:pt x="392" y="1970"/>
                  </a:lnTo>
                  <a:lnTo>
                    <a:pt x="602" y="2104"/>
                  </a:lnTo>
                  <a:lnTo>
                    <a:pt x="847" y="2212"/>
                  </a:lnTo>
                  <a:lnTo>
                    <a:pt x="1118" y="2286"/>
                  </a:lnTo>
                  <a:lnTo>
                    <a:pt x="1407" y="2326"/>
                  </a:lnTo>
                  <a:lnTo>
                    <a:pt x="1707" y="2332"/>
                  </a:lnTo>
                  <a:lnTo>
                    <a:pt x="2006" y="2301"/>
                  </a:lnTo>
                  <a:lnTo>
                    <a:pt x="2298" y="2237"/>
                  </a:lnTo>
                  <a:lnTo>
                    <a:pt x="2572" y="2139"/>
                  </a:lnTo>
                  <a:lnTo>
                    <a:pt x="2819" y="2014"/>
                  </a:lnTo>
                  <a:lnTo>
                    <a:pt x="3033" y="1860"/>
                  </a:lnTo>
                  <a:lnTo>
                    <a:pt x="3209" y="1688"/>
                  </a:lnTo>
                  <a:lnTo>
                    <a:pt x="3338" y="1497"/>
                  </a:lnTo>
                  <a:lnTo>
                    <a:pt x="3420" y="1298"/>
                  </a:lnTo>
                  <a:lnTo>
                    <a:pt x="3449" y="1095"/>
                  </a:lnTo>
                  <a:lnTo>
                    <a:pt x="3449" y="1095"/>
                  </a:lnTo>
                  <a:close/>
                </a:path>
              </a:pathLst>
            </a:custGeom>
            <a:solidFill>
              <a:srgbClr val="A64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 name="Freeform 60"/>
            <p:cNvSpPr>
              <a:spLocks/>
            </p:cNvSpPr>
            <p:nvPr/>
          </p:nvSpPr>
          <p:spPr bwMode="auto">
            <a:xfrm>
              <a:off x="4436" y="2834"/>
              <a:ext cx="924" cy="919"/>
            </a:xfrm>
            <a:custGeom>
              <a:avLst/>
              <a:gdLst>
                <a:gd name="T0" fmla="*/ 2773 w 2773"/>
                <a:gd name="T1" fmla="*/ 842 h 1837"/>
                <a:gd name="T2" fmla="*/ 2754 w 2773"/>
                <a:gd name="T3" fmla="*/ 684 h 1837"/>
                <a:gd name="T4" fmla="*/ 2693 w 2773"/>
                <a:gd name="T5" fmla="*/ 533 h 1837"/>
                <a:gd name="T6" fmla="*/ 2591 w 2773"/>
                <a:gd name="T7" fmla="*/ 393 h 1837"/>
                <a:gd name="T8" fmla="*/ 2453 w 2773"/>
                <a:gd name="T9" fmla="*/ 270 h 1837"/>
                <a:gd name="T10" fmla="*/ 2283 w 2773"/>
                <a:gd name="T11" fmla="*/ 166 h 1837"/>
                <a:gd name="T12" fmla="*/ 2087 w 2773"/>
                <a:gd name="T13" fmla="*/ 85 h 1837"/>
                <a:gd name="T14" fmla="*/ 1868 w 2773"/>
                <a:gd name="T15" fmla="*/ 30 h 1837"/>
                <a:gd name="T16" fmla="*/ 1635 w 2773"/>
                <a:gd name="T17" fmla="*/ 1 h 1837"/>
                <a:gd name="T18" fmla="*/ 1394 w 2773"/>
                <a:gd name="T19" fmla="*/ 0 h 1837"/>
                <a:gd name="T20" fmla="*/ 1153 w 2773"/>
                <a:gd name="T21" fmla="*/ 27 h 1837"/>
                <a:gd name="T22" fmla="*/ 920 w 2773"/>
                <a:gd name="T23" fmla="*/ 82 h 1837"/>
                <a:gd name="T24" fmla="*/ 699 w 2773"/>
                <a:gd name="T25" fmla="*/ 162 h 1837"/>
                <a:gd name="T26" fmla="*/ 500 w 2773"/>
                <a:gd name="T27" fmla="*/ 265 h 1837"/>
                <a:gd name="T28" fmla="*/ 329 w 2773"/>
                <a:gd name="T29" fmla="*/ 387 h 1837"/>
                <a:gd name="T30" fmla="*/ 190 w 2773"/>
                <a:gd name="T31" fmla="*/ 526 h 1837"/>
                <a:gd name="T32" fmla="*/ 86 w 2773"/>
                <a:gd name="T33" fmla="*/ 677 h 1837"/>
                <a:gd name="T34" fmla="*/ 22 w 2773"/>
                <a:gd name="T35" fmla="*/ 834 h 1837"/>
                <a:gd name="T36" fmla="*/ 0 w 2773"/>
                <a:gd name="T37" fmla="*/ 995 h 1837"/>
                <a:gd name="T38" fmla="*/ 19 w 2773"/>
                <a:gd name="T39" fmla="*/ 1154 h 1837"/>
                <a:gd name="T40" fmla="*/ 81 w 2773"/>
                <a:gd name="T41" fmla="*/ 1306 h 1837"/>
                <a:gd name="T42" fmla="*/ 181 w 2773"/>
                <a:gd name="T43" fmla="*/ 1445 h 1837"/>
                <a:gd name="T44" fmla="*/ 320 w 2773"/>
                <a:gd name="T45" fmla="*/ 1568 h 1837"/>
                <a:gd name="T46" fmla="*/ 489 w 2773"/>
                <a:gd name="T47" fmla="*/ 1672 h 1837"/>
                <a:gd name="T48" fmla="*/ 687 w 2773"/>
                <a:gd name="T49" fmla="*/ 1753 h 1837"/>
                <a:gd name="T50" fmla="*/ 906 w 2773"/>
                <a:gd name="T51" fmla="*/ 1809 h 1837"/>
                <a:gd name="T52" fmla="*/ 1139 w 2773"/>
                <a:gd name="T53" fmla="*/ 1837 h 1837"/>
                <a:gd name="T54" fmla="*/ 1380 w 2773"/>
                <a:gd name="T55" fmla="*/ 1837 h 1837"/>
                <a:gd name="T56" fmla="*/ 1621 w 2773"/>
                <a:gd name="T57" fmla="*/ 1810 h 1837"/>
                <a:gd name="T58" fmla="*/ 1854 w 2773"/>
                <a:gd name="T59" fmla="*/ 1756 h 1837"/>
                <a:gd name="T60" fmla="*/ 2075 w 2773"/>
                <a:gd name="T61" fmla="*/ 1676 h 1837"/>
                <a:gd name="T62" fmla="*/ 2272 w 2773"/>
                <a:gd name="T63" fmla="*/ 1574 h 1837"/>
                <a:gd name="T64" fmla="*/ 2445 w 2773"/>
                <a:gd name="T65" fmla="*/ 1451 h 1837"/>
                <a:gd name="T66" fmla="*/ 2584 w 2773"/>
                <a:gd name="T67" fmla="*/ 1312 h 1837"/>
                <a:gd name="T68" fmla="*/ 2688 w 2773"/>
                <a:gd name="T69" fmla="*/ 1161 h 1837"/>
                <a:gd name="T70" fmla="*/ 2752 w 2773"/>
                <a:gd name="T71" fmla="*/ 1003 h 1837"/>
                <a:gd name="T72" fmla="*/ 2773 w 2773"/>
                <a:gd name="T73" fmla="*/ 842 h 1837"/>
                <a:gd name="T74" fmla="*/ 2773 w 2773"/>
                <a:gd name="T75" fmla="*/ 842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73" h="1837">
                  <a:moveTo>
                    <a:pt x="2773" y="842"/>
                  </a:moveTo>
                  <a:lnTo>
                    <a:pt x="2754" y="684"/>
                  </a:lnTo>
                  <a:lnTo>
                    <a:pt x="2693" y="533"/>
                  </a:lnTo>
                  <a:lnTo>
                    <a:pt x="2591" y="393"/>
                  </a:lnTo>
                  <a:lnTo>
                    <a:pt x="2453" y="270"/>
                  </a:lnTo>
                  <a:lnTo>
                    <a:pt x="2283" y="166"/>
                  </a:lnTo>
                  <a:lnTo>
                    <a:pt x="2087" y="85"/>
                  </a:lnTo>
                  <a:lnTo>
                    <a:pt x="1868" y="30"/>
                  </a:lnTo>
                  <a:lnTo>
                    <a:pt x="1635" y="1"/>
                  </a:lnTo>
                  <a:lnTo>
                    <a:pt x="1394" y="0"/>
                  </a:lnTo>
                  <a:lnTo>
                    <a:pt x="1153" y="27"/>
                  </a:lnTo>
                  <a:lnTo>
                    <a:pt x="920" y="82"/>
                  </a:lnTo>
                  <a:lnTo>
                    <a:pt x="699" y="162"/>
                  </a:lnTo>
                  <a:lnTo>
                    <a:pt x="500" y="265"/>
                  </a:lnTo>
                  <a:lnTo>
                    <a:pt x="329" y="387"/>
                  </a:lnTo>
                  <a:lnTo>
                    <a:pt x="190" y="526"/>
                  </a:lnTo>
                  <a:lnTo>
                    <a:pt x="86" y="677"/>
                  </a:lnTo>
                  <a:lnTo>
                    <a:pt x="22" y="834"/>
                  </a:lnTo>
                  <a:lnTo>
                    <a:pt x="0" y="995"/>
                  </a:lnTo>
                  <a:lnTo>
                    <a:pt x="19" y="1154"/>
                  </a:lnTo>
                  <a:lnTo>
                    <a:pt x="81" y="1306"/>
                  </a:lnTo>
                  <a:lnTo>
                    <a:pt x="181" y="1445"/>
                  </a:lnTo>
                  <a:lnTo>
                    <a:pt x="320" y="1568"/>
                  </a:lnTo>
                  <a:lnTo>
                    <a:pt x="489" y="1672"/>
                  </a:lnTo>
                  <a:lnTo>
                    <a:pt x="687" y="1753"/>
                  </a:lnTo>
                  <a:lnTo>
                    <a:pt x="906" y="1809"/>
                  </a:lnTo>
                  <a:lnTo>
                    <a:pt x="1139" y="1837"/>
                  </a:lnTo>
                  <a:lnTo>
                    <a:pt x="1380" y="1837"/>
                  </a:lnTo>
                  <a:lnTo>
                    <a:pt x="1621" y="1810"/>
                  </a:lnTo>
                  <a:lnTo>
                    <a:pt x="1854" y="1756"/>
                  </a:lnTo>
                  <a:lnTo>
                    <a:pt x="2075" y="1676"/>
                  </a:lnTo>
                  <a:lnTo>
                    <a:pt x="2272" y="1574"/>
                  </a:lnTo>
                  <a:lnTo>
                    <a:pt x="2445" y="1451"/>
                  </a:lnTo>
                  <a:lnTo>
                    <a:pt x="2584" y="1312"/>
                  </a:lnTo>
                  <a:lnTo>
                    <a:pt x="2688" y="1161"/>
                  </a:lnTo>
                  <a:lnTo>
                    <a:pt x="2752" y="1003"/>
                  </a:lnTo>
                  <a:lnTo>
                    <a:pt x="2773" y="842"/>
                  </a:lnTo>
                  <a:lnTo>
                    <a:pt x="2773" y="842"/>
                  </a:lnTo>
                  <a:close/>
                </a:path>
              </a:pathLst>
            </a:custGeom>
            <a:solidFill>
              <a:srgbClr val="A39494"/>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Freeform 61"/>
            <p:cNvSpPr>
              <a:spLocks/>
            </p:cNvSpPr>
            <p:nvPr/>
          </p:nvSpPr>
          <p:spPr bwMode="auto">
            <a:xfrm>
              <a:off x="4468" y="2890"/>
              <a:ext cx="814" cy="821"/>
            </a:xfrm>
            <a:custGeom>
              <a:avLst/>
              <a:gdLst>
                <a:gd name="T0" fmla="*/ 0 w 2440"/>
                <a:gd name="T1" fmla="*/ 854 h 1642"/>
                <a:gd name="T2" fmla="*/ 11 w 2440"/>
                <a:gd name="T3" fmla="*/ 996 h 1642"/>
                <a:gd name="T4" fmla="*/ 59 w 2440"/>
                <a:gd name="T5" fmla="*/ 1133 h 1642"/>
                <a:gd name="T6" fmla="*/ 141 w 2440"/>
                <a:gd name="T7" fmla="*/ 1260 h 1642"/>
                <a:gd name="T8" fmla="*/ 256 w 2440"/>
                <a:gd name="T9" fmla="*/ 1374 h 1642"/>
                <a:gd name="T10" fmla="*/ 402 w 2440"/>
                <a:gd name="T11" fmla="*/ 1472 h 1642"/>
                <a:gd name="T12" fmla="*/ 571 w 2440"/>
                <a:gd name="T13" fmla="*/ 1549 h 1642"/>
                <a:gd name="T14" fmla="*/ 760 w 2440"/>
                <a:gd name="T15" fmla="*/ 1604 h 1642"/>
                <a:gd name="T16" fmla="*/ 963 w 2440"/>
                <a:gd name="T17" fmla="*/ 1636 h 1642"/>
                <a:gd name="T18" fmla="*/ 1174 w 2440"/>
                <a:gd name="T19" fmla="*/ 1642 h 1642"/>
                <a:gd name="T20" fmla="*/ 1387 w 2440"/>
                <a:gd name="T21" fmla="*/ 1625 h 1642"/>
                <a:gd name="T22" fmla="*/ 1595 w 2440"/>
                <a:gd name="T23" fmla="*/ 1582 h 1642"/>
                <a:gd name="T24" fmla="*/ 1790 w 2440"/>
                <a:gd name="T25" fmla="*/ 1516 h 1642"/>
                <a:gd name="T26" fmla="*/ 1970 w 2440"/>
                <a:gd name="T27" fmla="*/ 1429 h 1642"/>
                <a:gd name="T28" fmla="*/ 2125 w 2440"/>
                <a:gd name="T29" fmla="*/ 1324 h 1642"/>
                <a:gd name="T30" fmla="*/ 2253 w 2440"/>
                <a:gd name="T31" fmla="*/ 1204 h 1642"/>
                <a:gd name="T32" fmla="*/ 2350 w 2440"/>
                <a:gd name="T33" fmla="*/ 1071 h 1642"/>
                <a:gd name="T34" fmla="*/ 2413 w 2440"/>
                <a:gd name="T35" fmla="*/ 931 h 1642"/>
                <a:gd name="T36" fmla="*/ 2440 w 2440"/>
                <a:gd name="T37" fmla="*/ 788 h 1642"/>
                <a:gd name="T38" fmla="*/ 2429 w 2440"/>
                <a:gd name="T39" fmla="*/ 646 h 1642"/>
                <a:gd name="T40" fmla="*/ 2381 w 2440"/>
                <a:gd name="T41" fmla="*/ 509 h 1642"/>
                <a:gd name="T42" fmla="*/ 2298 w 2440"/>
                <a:gd name="T43" fmla="*/ 382 h 1642"/>
                <a:gd name="T44" fmla="*/ 2182 w 2440"/>
                <a:gd name="T45" fmla="*/ 269 h 1642"/>
                <a:gd name="T46" fmla="*/ 2038 w 2440"/>
                <a:gd name="T47" fmla="*/ 171 h 1642"/>
                <a:gd name="T48" fmla="*/ 1868 w 2440"/>
                <a:gd name="T49" fmla="*/ 94 h 1642"/>
                <a:gd name="T50" fmla="*/ 1678 w 2440"/>
                <a:gd name="T51" fmla="*/ 39 h 1642"/>
                <a:gd name="T52" fmla="*/ 1475 w 2440"/>
                <a:gd name="T53" fmla="*/ 7 h 1642"/>
                <a:gd name="T54" fmla="*/ 1264 w 2440"/>
                <a:gd name="T55" fmla="*/ 0 h 1642"/>
                <a:gd name="T56" fmla="*/ 1052 w 2440"/>
                <a:gd name="T57" fmla="*/ 18 h 1642"/>
                <a:gd name="T58" fmla="*/ 845 w 2440"/>
                <a:gd name="T59" fmla="*/ 61 h 1642"/>
                <a:gd name="T60" fmla="*/ 649 w 2440"/>
                <a:gd name="T61" fmla="*/ 126 h 1642"/>
                <a:gd name="T62" fmla="*/ 470 w 2440"/>
                <a:gd name="T63" fmla="*/ 213 h 1642"/>
                <a:gd name="T64" fmla="*/ 315 w 2440"/>
                <a:gd name="T65" fmla="*/ 319 h 1642"/>
                <a:gd name="T66" fmla="*/ 186 w 2440"/>
                <a:gd name="T67" fmla="*/ 439 h 1642"/>
                <a:gd name="T68" fmla="*/ 89 w 2440"/>
                <a:gd name="T69" fmla="*/ 572 h 1642"/>
                <a:gd name="T70" fmla="*/ 26 w 2440"/>
                <a:gd name="T71" fmla="*/ 710 h 1642"/>
                <a:gd name="T72" fmla="*/ 0 w 2440"/>
                <a:gd name="T73" fmla="*/ 854 h 1642"/>
                <a:gd name="T74" fmla="*/ 0 w 2440"/>
                <a:gd name="T75" fmla="*/ 854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0" h="1642">
                  <a:moveTo>
                    <a:pt x="0" y="854"/>
                  </a:moveTo>
                  <a:lnTo>
                    <a:pt x="11" y="996"/>
                  </a:lnTo>
                  <a:lnTo>
                    <a:pt x="59" y="1133"/>
                  </a:lnTo>
                  <a:lnTo>
                    <a:pt x="141" y="1260"/>
                  </a:lnTo>
                  <a:lnTo>
                    <a:pt x="256" y="1374"/>
                  </a:lnTo>
                  <a:lnTo>
                    <a:pt x="402" y="1472"/>
                  </a:lnTo>
                  <a:lnTo>
                    <a:pt x="571" y="1549"/>
                  </a:lnTo>
                  <a:lnTo>
                    <a:pt x="760" y="1604"/>
                  </a:lnTo>
                  <a:lnTo>
                    <a:pt x="963" y="1636"/>
                  </a:lnTo>
                  <a:lnTo>
                    <a:pt x="1174" y="1642"/>
                  </a:lnTo>
                  <a:lnTo>
                    <a:pt x="1387" y="1625"/>
                  </a:lnTo>
                  <a:lnTo>
                    <a:pt x="1595" y="1582"/>
                  </a:lnTo>
                  <a:lnTo>
                    <a:pt x="1790" y="1516"/>
                  </a:lnTo>
                  <a:lnTo>
                    <a:pt x="1970" y="1429"/>
                  </a:lnTo>
                  <a:lnTo>
                    <a:pt x="2125" y="1324"/>
                  </a:lnTo>
                  <a:lnTo>
                    <a:pt x="2253" y="1204"/>
                  </a:lnTo>
                  <a:lnTo>
                    <a:pt x="2350" y="1071"/>
                  </a:lnTo>
                  <a:lnTo>
                    <a:pt x="2413" y="931"/>
                  </a:lnTo>
                  <a:lnTo>
                    <a:pt x="2440" y="788"/>
                  </a:lnTo>
                  <a:lnTo>
                    <a:pt x="2429" y="646"/>
                  </a:lnTo>
                  <a:lnTo>
                    <a:pt x="2381" y="509"/>
                  </a:lnTo>
                  <a:lnTo>
                    <a:pt x="2298" y="382"/>
                  </a:lnTo>
                  <a:lnTo>
                    <a:pt x="2182" y="269"/>
                  </a:lnTo>
                  <a:lnTo>
                    <a:pt x="2038" y="171"/>
                  </a:lnTo>
                  <a:lnTo>
                    <a:pt x="1868" y="94"/>
                  </a:lnTo>
                  <a:lnTo>
                    <a:pt x="1678" y="39"/>
                  </a:lnTo>
                  <a:lnTo>
                    <a:pt x="1475" y="7"/>
                  </a:lnTo>
                  <a:lnTo>
                    <a:pt x="1264" y="0"/>
                  </a:lnTo>
                  <a:lnTo>
                    <a:pt x="1052" y="18"/>
                  </a:lnTo>
                  <a:lnTo>
                    <a:pt x="845" y="61"/>
                  </a:lnTo>
                  <a:lnTo>
                    <a:pt x="649" y="126"/>
                  </a:lnTo>
                  <a:lnTo>
                    <a:pt x="470" y="213"/>
                  </a:lnTo>
                  <a:lnTo>
                    <a:pt x="315" y="319"/>
                  </a:lnTo>
                  <a:lnTo>
                    <a:pt x="186" y="439"/>
                  </a:lnTo>
                  <a:lnTo>
                    <a:pt x="89" y="572"/>
                  </a:lnTo>
                  <a:lnTo>
                    <a:pt x="26" y="710"/>
                  </a:lnTo>
                  <a:lnTo>
                    <a:pt x="0" y="854"/>
                  </a:lnTo>
                  <a:lnTo>
                    <a:pt x="0" y="854"/>
                  </a:lnTo>
                  <a:close/>
                </a:path>
              </a:pathLst>
            </a:custGeom>
            <a:solidFill>
              <a:srgbClr val="FFF2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Freeform 62"/>
            <p:cNvSpPr>
              <a:spLocks/>
            </p:cNvSpPr>
            <p:nvPr/>
          </p:nvSpPr>
          <p:spPr bwMode="auto">
            <a:xfrm>
              <a:off x="4583" y="3011"/>
              <a:ext cx="587" cy="593"/>
            </a:xfrm>
            <a:custGeom>
              <a:avLst/>
              <a:gdLst>
                <a:gd name="T0" fmla="*/ 1291 w 1760"/>
                <a:gd name="T1" fmla="*/ 1095 h 1186"/>
                <a:gd name="T2" fmla="*/ 1532 w 1760"/>
                <a:gd name="T3" fmla="*/ 957 h 1186"/>
                <a:gd name="T4" fmla="*/ 1696 w 1760"/>
                <a:gd name="T5" fmla="*/ 775 h 1186"/>
                <a:gd name="T6" fmla="*/ 1760 w 1760"/>
                <a:gd name="T7" fmla="*/ 570 h 1186"/>
                <a:gd name="T8" fmla="*/ 1719 w 1760"/>
                <a:gd name="T9" fmla="*/ 369 h 1186"/>
                <a:gd name="T10" fmla="*/ 1576 w 1760"/>
                <a:gd name="T11" fmla="*/ 195 h 1186"/>
                <a:gd name="T12" fmla="*/ 1350 w 1760"/>
                <a:gd name="T13" fmla="*/ 69 h 1186"/>
                <a:gd name="T14" fmla="*/ 1066 w 1760"/>
                <a:gd name="T15" fmla="*/ 6 h 1186"/>
                <a:gd name="T16" fmla="*/ 761 w 1760"/>
                <a:gd name="T17" fmla="*/ 14 h 1186"/>
                <a:gd name="T18" fmla="*/ 470 w 1760"/>
                <a:gd name="T19" fmla="*/ 91 h 1186"/>
                <a:gd name="T20" fmla="*/ 227 w 1760"/>
                <a:gd name="T21" fmla="*/ 230 h 1186"/>
                <a:gd name="T22" fmla="*/ 65 w 1760"/>
                <a:gd name="T23" fmla="*/ 412 h 1186"/>
                <a:gd name="T24" fmla="*/ 0 w 1760"/>
                <a:gd name="T25" fmla="*/ 616 h 1186"/>
                <a:gd name="T26" fmla="*/ 42 w 1760"/>
                <a:gd name="T27" fmla="*/ 817 h 1186"/>
                <a:gd name="T28" fmla="*/ 185 w 1760"/>
                <a:gd name="T29" fmla="*/ 991 h 1186"/>
                <a:gd name="T30" fmla="*/ 411 w 1760"/>
                <a:gd name="T31" fmla="*/ 1118 h 1186"/>
                <a:gd name="T32" fmla="*/ 695 w 1760"/>
                <a:gd name="T33" fmla="*/ 1180 h 1186"/>
                <a:gd name="T34" fmla="*/ 1000 w 1760"/>
                <a:gd name="T35" fmla="*/ 1173 h 1186"/>
                <a:gd name="T36" fmla="*/ 1140 w 1760"/>
                <a:gd name="T37" fmla="*/ 1104 h 1186"/>
                <a:gd name="T38" fmla="*/ 858 w 1760"/>
                <a:gd name="T39" fmla="*/ 1146 h 1186"/>
                <a:gd name="T40" fmla="*/ 577 w 1760"/>
                <a:gd name="T41" fmla="*/ 1122 h 1186"/>
                <a:gd name="T42" fmla="*/ 335 w 1760"/>
                <a:gd name="T43" fmla="*/ 1034 h 1186"/>
                <a:gd name="T44" fmla="*/ 158 w 1760"/>
                <a:gd name="T45" fmla="*/ 893 h 1186"/>
                <a:gd name="T46" fmla="*/ 68 w 1760"/>
                <a:gd name="T47" fmla="*/ 716 h 1186"/>
                <a:gd name="T48" fmla="*/ 76 w 1760"/>
                <a:gd name="T49" fmla="*/ 524 h 1186"/>
                <a:gd name="T50" fmla="*/ 181 w 1760"/>
                <a:gd name="T51" fmla="*/ 340 h 1186"/>
                <a:gd name="T52" fmla="*/ 370 w 1760"/>
                <a:gd name="T53" fmla="*/ 187 h 1186"/>
                <a:gd name="T54" fmla="*/ 621 w 1760"/>
                <a:gd name="T55" fmla="*/ 84 h 1186"/>
                <a:gd name="T56" fmla="*/ 903 w 1760"/>
                <a:gd name="T57" fmla="*/ 41 h 1186"/>
                <a:gd name="T58" fmla="*/ 1184 w 1760"/>
                <a:gd name="T59" fmla="*/ 65 h 1186"/>
                <a:gd name="T60" fmla="*/ 1426 w 1760"/>
                <a:gd name="T61" fmla="*/ 152 h 1186"/>
                <a:gd name="T62" fmla="*/ 1603 w 1760"/>
                <a:gd name="T63" fmla="*/ 293 h 1186"/>
                <a:gd name="T64" fmla="*/ 1693 w 1760"/>
                <a:gd name="T65" fmla="*/ 471 h 1186"/>
                <a:gd name="T66" fmla="*/ 1685 w 1760"/>
                <a:gd name="T67" fmla="*/ 663 h 1186"/>
                <a:gd name="T68" fmla="*/ 1580 w 1760"/>
                <a:gd name="T69" fmla="*/ 847 h 1186"/>
                <a:gd name="T70" fmla="*/ 1391 w 1760"/>
                <a:gd name="T71" fmla="*/ 1000 h 1186"/>
                <a:gd name="T72" fmla="*/ 1193 w 1760"/>
                <a:gd name="T73" fmla="*/ 1085 h 1186"/>
                <a:gd name="T74" fmla="*/ 1208 w 1760"/>
                <a:gd name="T75" fmla="*/ 1125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0" h="1186">
                  <a:moveTo>
                    <a:pt x="1208" y="1125"/>
                  </a:moveTo>
                  <a:lnTo>
                    <a:pt x="1291" y="1095"/>
                  </a:lnTo>
                  <a:lnTo>
                    <a:pt x="1421" y="1033"/>
                  </a:lnTo>
                  <a:lnTo>
                    <a:pt x="1532" y="957"/>
                  </a:lnTo>
                  <a:lnTo>
                    <a:pt x="1626" y="870"/>
                  </a:lnTo>
                  <a:lnTo>
                    <a:pt x="1696" y="775"/>
                  </a:lnTo>
                  <a:lnTo>
                    <a:pt x="1741" y="674"/>
                  </a:lnTo>
                  <a:lnTo>
                    <a:pt x="1760" y="570"/>
                  </a:lnTo>
                  <a:lnTo>
                    <a:pt x="1753" y="468"/>
                  </a:lnTo>
                  <a:lnTo>
                    <a:pt x="1719" y="369"/>
                  </a:lnTo>
                  <a:lnTo>
                    <a:pt x="1659" y="277"/>
                  </a:lnTo>
                  <a:lnTo>
                    <a:pt x="1576" y="195"/>
                  </a:lnTo>
                  <a:lnTo>
                    <a:pt x="1472" y="125"/>
                  </a:lnTo>
                  <a:lnTo>
                    <a:pt x="1350" y="69"/>
                  </a:lnTo>
                  <a:lnTo>
                    <a:pt x="1214" y="29"/>
                  </a:lnTo>
                  <a:lnTo>
                    <a:pt x="1066" y="6"/>
                  </a:lnTo>
                  <a:lnTo>
                    <a:pt x="914" y="0"/>
                  </a:lnTo>
                  <a:lnTo>
                    <a:pt x="761" y="14"/>
                  </a:lnTo>
                  <a:lnTo>
                    <a:pt x="611" y="44"/>
                  </a:lnTo>
                  <a:lnTo>
                    <a:pt x="470" y="91"/>
                  </a:lnTo>
                  <a:lnTo>
                    <a:pt x="340" y="153"/>
                  </a:lnTo>
                  <a:lnTo>
                    <a:pt x="227" y="230"/>
                  </a:lnTo>
                  <a:lnTo>
                    <a:pt x="135" y="316"/>
                  </a:lnTo>
                  <a:lnTo>
                    <a:pt x="65" y="412"/>
                  </a:lnTo>
                  <a:lnTo>
                    <a:pt x="20" y="512"/>
                  </a:lnTo>
                  <a:lnTo>
                    <a:pt x="0" y="616"/>
                  </a:lnTo>
                  <a:lnTo>
                    <a:pt x="8" y="719"/>
                  </a:lnTo>
                  <a:lnTo>
                    <a:pt x="42" y="817"/>
                  </a:lnTo>
                  <a:lnTo>
                    <a:pt x="102" y="909"/>
                  </a:lnTo>
                  <a:lnTo>
                    <a:pt x="185" y="991"/>
                  </a:lnTo>
                  <a:lnTo>
                    <a:pt x="289" y="1062"/>
                  </a:lnTo>
                  <a:lnTo>
                    <a:pt x="411" y="1118"/>
                  </a:lnTo>
                  <a:lnTo>
                    <a:pt x="547" y="1157"/>
                  </a:lnTo>
                  <a:lnTo>
                    <a:pt x="695" y="1180"/>
                  </a:lnTo>
                  <a:lnTo>
                    <a:pt x="847" y="1186"/>
                  </a:lnTo>
                  <a:lnTo>
                    <a:pt x="1000" y="1173"/>
                  </a:lnTo>
                  <a:lnTo>
                    <a:pt x="1149" y="1142"/>
                  </a:lnTo>
                  <a:lnTo>
                    <a:pt x="1140" y="1104"/>
                  </a:lnTo>
                  <a:lnTo>
                    <a:pt x="1000" y="1133"/>
                  </a:lnTo>
                  <a:lnTo>
                    <a:pt x="858" y="1146"/>
                  </a:lnTo>
                  <a:lnTo>
                    <a:pt x="715" y="1142"/>
                  </a:lnTo>
                  <a:lnTo>
                    <a:pt x="577" y="1122"/>
                  </a:lnTo>
                  <a:lnTo>
                    <a:pt x="449" y="1085"/>
                  </a:lnTo>
                  <a:lnTo>
                    <a:pt x="335" y="1034"/>
                  </a:lnTo>
                  <a:lnTo>
                    <a:pt x="237" y="969"/>
                  </a:lnTo>
                  <a:lnTo>
                    <a:pt x="158" y="893"/>
                  </a:lnTo>
                  <a:lnTo>
                    <a:pt x="101" y="807"/>
                  </a:lnTo>
                  <a:lnTo>
                    <a:pt x="68" y="716"/>
                  </a:lnTo>
                  <a:lnTo>
                    <a:pt x="60" y="620"/>
                  </a:lnTo>
                  <a:lnTo>
                    <a:pt x="76" y="524"/>
                  </a:lnTo>
                  <a:lnTo>
                    <a:pt x="116" y="429"/>
                  </a:lnTo>
                  <a:lnTo>
                    <a:pt x="181" y="340"/>
                  </a:lnTo>
                  <a:lnTo>
                    <a:pt x="266" y="258"/>
                  </a:lnTo>
                  <a:lnTo>
                    <a:pt x="370" y="187"/>
                  </a:lnTo>
                  <a:lnTo>
                    <a:pt x="490" y="128"/>
                  </a:lnTo>
                  <a:lnTo>
                    <a:pt x="621" y="84"/>
                  </a:lnTo>
                  <a:lnTo>
                    <a:pt x="760" y="54"/>
                  </a:lnTo>
                  <a:lnTo>
                    <a:pt x="903" y="41"/>
                  </a:lnTo>
                  <a:lnTo>
                    <a:pt x="1046" y="44"/>
                  </a:lnTo>
                  <a:lnTo>
                    <a:pt x="1184" y="65"/>
                  </a:lnTo>
                  <a:lnTo>
                    <a:pt x="1312" y="101"/>
                  </a:lnTo>
                  <a:lnTo>
                    <a:pt x="1426" y="152"/>
                  </a:lnTo>
                  <a:lnTo>
                    <a:pt x="1524" y="218"/>
                  </a:lnTo>
                  <a:lnTo>
                    <a:pt x="1603" y="293"/>
                  </a:lnTo>
                  <a:lnTo>
                    <a:pt x="1660" y="379"/>
                  </a:lnTo>
                  <a:lnTo>
                    <a:pt x="1693" y="471"/>
                  </a:lnTo>
                  <a:lnTo>
                    <a:pt x="1701" y="567"/>
                  </a:lnTo>
                  <a:lnTo>
                    <a:pt x="1685" y="663"/>
                  </a:lnTo>
                  <a:lnTo>
                    <a:pt x="1644" y="757"/>
                  </a:lnTo>
                  <a:lnTo>
                    <a:pt x="1580" y="847"/>
                  </a:lnTo>
                  <a:lnTo>
                    <a:pt x="1494" y="928"/>
                  </a:lnTo>
                  <a:lnTo>
                    <a:pt x="1391" y="1000"/>
                  </a:lnTo>
                  <a:lnTo>
                    <a:pt x="1271" y="1058"/>
                  </a:lnTo>
                  <a:lnTo>
                    <a:pt x="1193" y="1085"/>
                  </a:lnTo>
                  <a:lnTo>
                    <a:pt x="1208" y="1125"/>
                  </a:lnTo>
                  <a:lnTo>
                    <a:pt x="1208" y="1125"/>
                  </a:lnTo>
                  <a:close/>
                </a:path>
              </a:pathLst>
            </a:custGeom>
            <a:solidFill>
              <a:srgbClr val="A39494"/>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Freeform 63"/>
            <p:cNvSpPr>
              <a:spLocks/>
            </p:cNvSpPr>
            <p:nvPr/>
          </p:nvSpPr>
          <p:spPr bwMode="auto">
            <a:xfrm>
              <a:off x="4951" y="3550"/>
              <a:ext cx="39" cy="35"/>
            </a:xfrm>
            <a:custGeom>
              <a:avLst/>
              <a:gdLst>
                <a:gd name="T0" fmla="*/ 41 w 116"/>
                <a:gd name="T1" fmla="*/ 69 h 69"/>
                <a:gd name="T2" fmla="*/ 116 w 116"/>
                <a:gd name="T3" fmla="*/ 47 h 69"/>
                <a:gd name="T4" fmla="*/ 96 w 116"/>
                <a:gd name="T5" fmla="*/ 0 h 69"/>
                <a:gd name="T6" fmla="*/ 0 w 116"/>
                <a:gd name="T7" fmla="*/ 36 h 69"/>
                <a:gd name="T8" fmla="*/ 41 w 116"/>
                <a:gd name="T9" fmla="*/ 69 h 69"/>
                <a:gd name="T10" fmla="*/ 41 w 116"/>
                <a:gd name="T11" fmla="*/ 69 h 69"/>
              </a:gdLst>
              <a:ahLst/>
              <a:cxnLst>
                <a:cxn ang="0">
                  <a:pos x="T0" y="T1"/>
                </a:cxn>
                <a:cxn ang="0">
                  <a:pos x="T2" y="T3"/>
                </a:cxn>
                <a:cxn ang="0">
                  <a:pos x="T4" y="T5"/>
                </a:cxn>
                <a:cxn ang="0">
                  <a:pos x="T6" y="T7"/>
                </a:cxn>
                <a:cxn ang="0">
                  <a:pos x="T8" y="T9"/>
                </a:cxn>
                <a:cxn ang="0">
                  <a:pos x="T10" y="T11"/>
                </a:cxn>
              </a:cxnLst>
              <a:rect l="0" t="0" r="r" b="b"/>
              <a:pathLst>
                <a:path w="116" h="69">
                  <a:moveTo>
                    <a:pt x="41" y="69"/>
                  </a:moveTo>
                  <a:lnTo>
                    <a:pt x="116" y="47"/>
                  </a:lnTo>
                  <a:lnTo>
                    <a:pt x="96" y="0"/>
                  </a:lnTo>
                  <a:lnTo>
                    <a:pt x="0" y="36"/>
                  </a:lnTo>
                  <a:lnTo>
                    <a:pt x="41" y="69"/>
                  </a:lnTo>
                  <a:lnTo>
                    <a:pt x="41" y="69"/>
                  </a:lnTo>
                  <a:close/>
                </a:path>
              </a:pathLst>
            </a:custGeom>
            <a:solidFill>
              <a:srgbClr val="A39494"/>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Freeform 64"/>
            <p:cNvSpPr>
              <a:spLocks/>
            </p:cNvSpPr>
            <p:nvPr/>
          </p:nvSpPr>
          <p:spPr bwMode="auto">
            <a:xfrm>
              <a:off x="5011" y="3155"/>
              <a:ext cx="203" cy="135"/>
            </a:xfrm>
            <a:custGeom>
              <a:avLst/>
              <a:gdLst>
                <a:gd name="T0" fmla="*/ 119 w 608"/>
                <a:gd name="T1" fmla="*/ 269 h 269"/>
                <a:gd name="T2" fmla="*/ 608 w 608"/>
                <a:gd name="T3" fmla="*/ 0 h 269"/>
                <a:gd name="T4" fmla="*/ 0 w 608"/>
                <a:gd name="T5" fmla="*/ 40 h 269"/>
                <a:gd name="T6" fmla="*/ 119 w 608"/>
                <a:gd name="T7" fmla="*/ 269 h 269"/>
                <a:gd name="T8" fmla="*/ 119 w 608"/>
                <a:gd name="T9" fmla="*/ 269 h 269"/>
              </a:gdLst>
              <a:ahLst/>
              <a:cxnLst>
                <a:cxn ang="0">
                  <a:pos x="T0" y="T1"/>
                </a:cxn>
                <a:cxn ang="0">
                  <a:pos x="T2" y="T3"/>
                </a:cxn>
                <a:cxn ang="0">
                  <a:pos x="T4" y="T5"/>
                </a:cxn>
                <a:cxn ang="0">
                  <a:pos x="T6" y="T7"/>
                </a:cxn>
                <a:cxn ang="0">
                  <a:pos x="T8" y="T9"/>
                </a:cxn>
              </a:cxnLst>
              <a:rect l="0" t="0" r="r" b="b"/>
              <a:pathLst>
                <a:path w="608" h="269">
                  <a:moveTo>
                    <a:pt x="119" y="269"/>
                  </a:moveTo>
                  <a:lnTo>
                    <a:pt x="608" y="0"/>
                  </a:lnTo>
                  <a:lnTo>
                    <a:pt x="0" y="40"/>
                  </a:lnTo>
                  <a:lnTo>
                    <a:pt x="119" y="269"/>
                  </a:lnTo>
                  <a:lnTo>
                    <a:pt x="119" y="269"/>
                  </a:lnTo>
                  <a:close/>
                </a:path>
              </a:pathLst>
            </a:custGeom>
            <a:solidFill>
              <a:srgbClr val="5E75F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Freeform 65"/>
            <p:cNvSpPr>
              <a:spLocks/>
            </p:cNvSpPr>
            <p:nvPr/>
          </p:nvSpPr>
          <p:spPr bwMode="auto">
            <a:xfrm>
              <a:off x="4874" y="3416"/>
              <a:ext cx="139" cy="217"/>
            </a:xfrm>
            <a:custGeom>
              <a:avLst/>
              <a:gdLst>
                <a:gd name="T0" fmla="*/ 368 w 415"/>
                <a:gd name="T1" fmla="*/ 0 h 434"/>
                <a:gd name="T2" fmla="*/ 415 w 415"/>
                <a:gd name="T3" fmla="*/ 434 h 434"/>
                <a:gd name="T4" fmla="*/ 0 w 415"/>
                <a:gd name="T5" fmla="*/ 122 h 434"/>
                <a:gd name="T6" fmla="*/ 368 w 415"/>
                <a:gd name="T7" fmla="*/ 0 h 434"/>
                <a:gd name="T8" fmla="*/ 368 w 415"/>
                <a:gd name="T9" fmla="*/ 0 h 434"/>
              </a:gdLst>
              <a:ahLst/>
              <a:cxnLst>
                <a:cxn ang="0">
                  <a:pos x="T0" y="T1"/>
                </a:cxn>
                <a:cxn ang="0">
                  <a:pos x="T2" y="T3"/>
                </a:cxn>
                <a:cxn ang="0">
                  <a:pos x="T4" y="T5"/>
                </a:cxn>
                <a:cxn ang="0">
                  <a:pos x="T6" y="T7"/>
                </a:cxn>
                <a:cxn ang="0">
                  <a:pos x="T8" y="T9"/>
                </a:cxn>
              </a:cxnLst>
              <a:rect l="0" t="0" r="r" b="b"/>
              <a:pathLst>
                <a:path w="415" h="434">
                  <a:moveTo>
                    <a:pt x="368" y="0"/>
                  </a:moveTo>
                  <a:lnTo>
                    <a:pt x="415" y="434"/>
                  </a:lnTo>
                  <a:lnTo>
                    <a:pt x="0" y="122"/>
                  </a:lnTo>
                  <a:lnTo>
                    <a:pt x="368" y="0"/>
                  </a:lnTo>
                  <a:lnTo>
                    <a:pt x="368" y="0"/>
                  </a:lnTo>
                  <a:close/>
                </a:path>
              </a:pathLst>
            </a:custGeom>
            <a:solidFill>
              <a:srgbClr val="5E75F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Freeform 66"/>
            <p:cNvSpPr>
              <a:spLocks/>
            </p:cNvSpPr>
            <p:nvPr/>
          </p:nvSpPr>
          <p:spPr bwMode="auto">
            <a:xfrm>
              <a:off x="4542" y="3318"/>
              <a:ext cx="207" cy="144"/>
            </a:xfrm>
            <a:custGeom>
              <a:avLst/>
              <a:gdLst>
                <a:gd name="T0" fmla="*/ 622 w 622"/>
                <a:gd name="T1" fmla="*/ 219 h 288"/>
                <a:gd name="T2" fmla="*/ 0 w 622"/>
                <a:gd name="T3" fmla="*/ 288 h 288"/>
                <a:gd name="T4" fmla="*/ 497 w 622"/>
                <a:gd name="T5" fmla="*/ 0 h 288"/>
                <a:gd name="T6" fmla="*/ 622 w 622"/>
                <a:gd name="T7" fmla="*/ 219 h 288"/>
                <a:gd name="T8" fmla="*/ 622 w 622"/>
                <a:gd name="T9" fmla="*/ 219 h 288"/>
              </a:gdLst>
              <a:ahLst/>
              <a:cxnLst>
                <a:cxn ang="0">
                  <a:pos x="T0" y="T1"/>
                </a:cxn>
                <a:cxn ang="0">
                  <a:pos x="T2" y="T3"/>
                </a:cxn>
                <a:cxn ang="0">
                  <a:pos x="T4" y="T5"/>
                </a:cxn>
                <a:cxn ang="0">
                  <a:pos x="T6" y="T7"/>
                </a:cxn>
                <a:cxn ang="0">
                  <a:pos x="T8" y="T9"/>
                </a:cxn>
              </a:cxnLst>
              <a:rect l="0" t="0" r="r" b="b"/>
              <a:pathLst>
                <a:path w="622" h="288">
                  <a:moveTo>
                    <a:pt x="622" y="219"/>
                  </a:moveTo>
                  <a:lnTo>
                    <a:pt x="0" y="288"/>
                  </a:lnTo>
                  <a:lnTo>
                    <a:pt x="497" y="0"/>
                  </a:lnTo>
                  <a:lnTo>
                    <a:pt x="622" y="219"/>
                  </a:lnTo>
                  <a:lnTo>
                    <a:pt x="622" y="219"/>
                  </a:lnTo>
                  <a:close/>
                </a:path>
              </a:pathLst>
            </a:custGeom>
            <a:solidFill>
              <a:srgbClr val="5E75F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Freeform 67"/>
            <p:cNvSpPr>
              <a:spLocks/>
            </p:cNvSpPr>
            <p:nvPr/>
          </p:nvSpPr>
          <p:spPr bwMode="auto">
            <a:xfrm>
              <a:off x="4756" y="2969"/>
              <a:ext cx="138" cy="220"/>
            </a:xfrm>
            <a:custGeom>
              <a:avLst/>
              <a:gdLst>
                <a:gd name="T0" fmla="*/ 413 w 413"/>
                <a:gd name="T1" fmla="*/ 333 h 441"/>
                <a:gd name="T2" fmla="*/ 12 w 413"/>
                <a:gd name="T3" fmla="*/ 441 h 441"/>
                <a:gd name="T4" fmla="*/ 0 w 413"/>
                <a:gd name="T5" fmla="*/ 0 h 441"/>
                <a:gd name="T6" fmla="*/ 413 w 413"/>
                <a:gd name="T7" fmla="*/ 333 h 441"/>
                <a:gd name="T8" fmla="*/ 413 w 413"/>
                <a:gd name="T9" fmla="*/ 333 h 441"/>
              </a:gdLst>
              <a:ahLst/>
              <a:cxnLst>
                <a:cxn ang="0">
                  <a:pos x="T0" y="T1"/>
                </a:cxn>
                <a:cxn ang="0">
                  <a:pos x="T2" y="T3"/>
                </a:cxn>
                <a:cxn ang="0">
                  <a:pos x="T4" y="T5"/>
                </a:cxn>
                <a:cxn ang="0">
                  <a:pos x="T6" y="T7"/>
                </a:cxn>
                <a:cxn ang="0">
                  <a:pos x="T8" y="T9"/>
                </a:cxn>
              </a:cxnLst>
              <a:rect l="0" t="0" r="r" b="b"/>
              <a:pathLst>
                <a:path w="413" h="441">
                  <a:moveTo>
                    <a:pt x="413" y="333"/>
                  </a:moveTo>
                  <a:lnTo>
                    <a:pt x="12" y="441"/>
                  </a:lnTo>
                  <a:lnTo>
                    <a:pt x="0" y="0"/>
                  </a:lnTo>
                  <a:lnTo>
                    <a:pt x="413" y="333"/>
                  </a:lnTo>
                  <a:lnTo>
                    <a:pt x="413" y="333"/>
                  </a:lnTo>
                  <a:close/>
                </a:path>
              </a:pathLst>
            </a:custGeom>
            <a:solidFill>
              <a:srgbClr val="5E75F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Freeform 68"/>
            <p:cNvSpPr>
              <a:spLocks/>
            </p:cNvSpPr>
            <p:nvPr/>
          </p:nvSpPr>
          <p:spPr bwMode="auto">
            <a:xfrm>
              <a:off x="5000" y="3296"/>
              <a:ext cx="212" cy="136"/>
            </a:xfrm>
            <a:custGeom>
              <a:avLst/>
              <a:gdLst>
                <a:gd name="T0" fmla="*/ 635 w 635"/>
                <a:gd name="T1" fmla="*/ 271 h 271"/>
                <a:gd name="T2" fmla="*/ 0 w 635"/>
                <a:gd name="T3" fmla="*/ 257 h 271"/>
                <a:gd name="T4" fmla="*/ 179 w 635"/>
                <a:gd name="T5" fmla="*/ 0 h 271"/>
                <a:gd name="T6" fmla="*/ 635 w 635"/>
                <a:gd name="T7" fmla="*/ 271 h 271"/>
                <a:gd name="T8" fmla="*/ 635 w 635"/>
                <a:gd name="T9" fmla="*/ 271 h 271"/>
              </a:gdLst>
              <a:ahLst/>
              <a:cxnLst>
                <a:cxn ang="0">
                  <a:pos x="T0" y="T1"/>
                </a:cxn>
                <a:cxn ang="0">
                  <a:pos x="T2" y="T3"/>
                </a:cxn>
                <a:cxn ang="0">
                  <a:pos x="T4" y="T5"/>
                </a:cxn>
                <a:cxn ang="0">
                  <a:pos x="T6" y="T7"/>
                </a:cxn>
                <a:cxn ang="0">
                  <a:pos x="T8" y="T9"/>
                </a:cxn>
              </a:cxnLst>
              <a:rect l="0" t="0" r="r" b="b"/>
              <a:pathLst>
                <a:path w="635" h="271">
                  <a:moveTo>
                    <a:pt x="635" y="271"/>
                  </a:moveTo>
                  <a:lnTo>
                    <a:pt x="0" y="257"/>
                  </a:lnTo>
                  <a:lnTo>
                    <a:pt x="179" y="0"/>
                  </a:lnTo>
                  <a:lnTo>
                    <a:pt x="635" y="271"/>
                  </a:lnTo>
                  <a:lnTo>
                    <a:pt x="635" y="271"/>
                  </a:lnTo>
                  <a:close/>
                </a:path>
              </a:pathLst>
            </a:cu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Freeform 69"/>
            <p:cNvSpPr>
              <a:spLocks/>
            </p:cNvSpPr>
            <p:nvPr/>
          </p:nvSpPr>
          <p:spPr bwMode="auto">
            <a:xfrm>
              <a:off x="4732" y="3425"/>
              <a:ext cx="148" cy="222"/>
            </a:xfrm>
            <a:custGeom>
              <a:avLst/>
              <a:gdLst>
                <a:gd name="T0" fmla="*/ 442 w 442"/>
                <a:gd name="T1" fmla="*/ 87 h 443"/>
                <a:gd name="T2" fmla="*/ 0 w 442"/>
                <a:gd name="T3" fmla="*/ 443 h 443"/>
                <a:gd name="T4" fmla="*/ 68 w 442"/>
                <a:gd name="T5" fmla="*/ 0 h 443"/>
                <a:gd name="T6" fmla="*/ 442 w 442"/>
                <a:gd name="T7" fmla="*/ 87 h 443"/>
                <a:gd name="T8" fmla="*/ 442 w 442"/>
                <a:gd name="T9" fmla="*/ 87 h 443"/>
              </a:gdLst>
              <a:ahLst/>
              <a:cxnLst>
                <a:cxn ang="0">
                  <a:pos x="T0" y="T1"/>
                </a:cxn>
                <a:cxn ang="0">
                  <a:pos x="T2" y="T3"/>
                </a:cxn>
                <a:cxn ang="0">
                  <a:pos x="T4" y="T5"/>
                </a:cxn>
                <a:cxn ang="0">
                  <a:pos x="T6" y="T7"/>
                </a:cxn>
                <a:cxn ang="0">
                  <a:pos x="T8" y="T9"/>
                </a:cxn>
              </a:cxnLst>
              <a:rect l="0" t="0" r="r" b="b"/>
              <a:pathLst>
                <a:path w="442" h="443">
                  <a:moveTo>
                    <a:pt x="442" y="87"/>
                  </a:moveTo>
                  <a:lnTo>
                    <a:pt x="0" y="443"/>
                  </a:lnTo>
                  <a:lnTo>
                    <a:pt x="68" y="0"/>
                  </a:lnTo>
                  <a:lnTo>
                    <a:pt x="442" y="87"/>
                  </a:lnTo>
                  <a:lnTo>
                    <a:pt x="442" y="87"/>
                  </a:lnTo>
                  <a:close/>
                </a:path>
              </a:pathLst>
            </a:cu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Freeform 70"/>
            <p:cNvSpPr>
              <a:spLocks/>
            </p:cNvSpPr>
            <p:nvPr/>
          </p:nvSpPr>
          <p:spPr bwMode="auto">
            <a:xfrm>
              <a:off x="4543" y="3178"/>
              <a:ext cx="218" cy="130"/>
            </a:xfrm>
            <a:custGeom>
              <a:avLst/>
              <a:gdLst>
                <a:gd name="T0" fmla="*/ 495 w 653"/>
                <a:gd name="T1" fmla="*/ 260 h 260"/>
                <a:gd name="T2" fmla="*/ 0 w 653"/>
                <a:gd name="T3" fmla="*/ 0 h 260"/>
                <a:gd name="T4" fmla="*/ 653 w 653"/>
                <a:gd name="T5" fmla="*/ 13 h 260"/>
                <a:gd name="T6" fmla="*/ 495 w 653"/>
                <a:gd name="T7" fmla="*/ 260 h 260"/>
                <a:gd name="T8" fmla="*/ 495 w 653"/>
                <a:gd name="T9" fmla="*/ 260 h 260"/>
              </a:gdLst>
              <a:ahLst/>
              <a:cxnLst>
                <a:cxn ang="0">
                  <a:pos x="T0" y="T1"/>
                </a:cxn>
                <a:cxn ang="0">
                  <a:pos x="T2" y="T3"/>
                </a:cxn>
                <a:cxn ang="0">
                  <a:pos x="T4" y="T5"/>
                </a:cxn>
                <a:cxn ang="0">
                  <a:pos x="T6" y="T7"/>
                </a:cxn>
                <a:cxn ang="0">
                  <a:pos x="T8" y="T9"/>
                </a:cxn>
              </a:cxnLst>
              <a:rect l="0" t="0" r="r" b="b"/>
              <a:pathLst>
                <a:path w="653" h="260">
                  <a:moveTo>
                    <a:pt x="495" y="260"/>
                  </a:moveTo>
                  <a:lnTo>
                    <a:pt x="0" y="0"/>
                  </a:lnTo>
                  <a:lnTo>
                    <a:pt x="653" y="13"/>
                  </a:lnTo>
                  <a:lnTo>
                    <a:pt x="495" y="260"/>
                  </a:lnTo>
                  <a:lnTo>
                    <a:pt x="495" y="260"/>
                  </a:lnTo>
                  <a:close/>
                </a:path>
              </a:pathLst>
            </a:cu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Freeform 71"/>
            <p:cNvSpPr>
              <a:spLocks/>
            </p:cNvSpPr>
            <p:nvPr/>
          </p:nvSpPr>
          <p:spPr bwMode="auto">
            <a:xfrm>
              <a:off x="4889" y="2952"/>
              <a:ext cx="134" cy="219"/>
            </a:xfrm>
            <a:custGeom>
              <a:avLst/>
              <a:gdLst>
                <a:gd name="T0" fmla="*/ 351 w 403"/>
                <a:gd name="T1" fmla="*/ 439 h 439"/>
                <a:gd name="T2" fmla="*/ 0 w 403"/>
                <a:gd name="T3" fmla="*/ 362 h 439"/>
                <a:gd name="T4" fmla="*/ 403 w 403"/>
                <a:gd name="T5" fmla="*/ 0 h 439"/>
                <a:gd name="T6" fmla="*/ 351 w 403"/>
                <a:gd name="T7" fmla="*/ 439 h 439"/>
                <a:gd name="T8" fmla="*/ 351 w 403"/>
                <a:gd name="T9" fmla="*/ 439 h 439"/>
              </a:gdLst>
              <a:ahLst/>
              <a:cxnLst>
                <a:cxn ang="0">
                  <a:pos x="T0" y="T1"/>
                </a:cxn>
                <a:cxn ang="0">
                  <a:pos x="T2" y="T3"/>
                </a:cxn>
                <a:cxn ang="0">
                  <a:pos x="T4" y="T5"/>
                </a:cxn>
                <a:cxn ang="0">
                  <a:pos x="T6" y="T7"/>
                </a:cxn>
                <a:cxn ang="0">
                  <a:pos x="T8" y="T9"/>
                </a:cxn>
              </a:cxnLst>
              <a:rect l="0" t="0" r="r" b="b"/>
              <a:pathLst>
                <a:path w="403" h="439">
                  <a:moveTo>
                    <a:pt x="351" y="439"/>
                  </a:moveTo>
                  <a:lnTo>
                    <a:pt x="0" y="362"/>
                  </a:lnTo>
                  <a:lnTo>
                    <a:pt x="403" y="0"/>
                  </a:lnTo>
                  <a:lnTo>
                    <a:pt x="351" y="439"/>
                  </a:lnTo>
                  <a:lnTo>
                    <a:pt x="351" y="439"/>
                  </a:lnTo>
                  <a:close/>
                </a:path>
              </a:pathLst>
            </a:cu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 name="Freeform 72"/>
            <p:cNvSpPr>
              <a:spLocks/>
            </p:cNvSpPr>
            <p:nvPr/>
          </p:nvSpPr>
          <p:spPr bwMode="auto">
            <a:xfrm>
              <a:off x="4300" y="2731"/>
              <a:ext cx="953" cy="1168"/>
            </a:xfrm>
            <a:custGeom>
              <a:avLst/>
              <a:gdLst>
                <a:gd name="T0" fmla="*/ 2156 w 2860"/>
                <a:gd name="T1" fmla="*/ 2197 h 2335"/>
                <a:gd name="T2" fmla="*/ 1638 w 2860"/>
                <a:gd name="T3" fmla="*/ 2265 h 2335"/>
                <a:gd name="T4" fmla="*/ 1100 w 2860"/>
                <a:gd name="T5" fmla="*/ 2204 h 2335"/>
                <a:gd name="T6" fmla="*/ 1317 w 2860"/>
                <a:gd name="T7" fmla="*/ 2207 h 2335"/>
                <a:gd name="T8" fmla="*/ 1795 w 2860"/>
                <a:gd name="T9" fmla="*/ 2212 h 2335"/>
                <a:gd name="T10" fmla="*/ 2311 w 2860"/>
                <a:gd name="T11" fmla="*/ 2091 h 2335"/>
                <a:gd name="T12" fmla="*/ 2266 w 2860"/>
                <a:gd name="T13" fmla="*/ 2084 h 2335"/>
                <a:gd name="T14" fmla="*/ 1874 w 2860"/>
                <a:gd name="T15" fmla="*/ 2176 h 2335"/>
                <a:gd name="T16" fmla="*/ 1416 w 2860"/>
                <a:gd name="T17" fmla="*/ 2183 h 2335"/>
                <a:gd name="T18" fmla="*/ 926 w 2860"/>
                <a:gd name="T19" fmla="*/ 2085 h 2335"/>
                <a:gd name="T20" fmla="*/ 498 w 2860"/>
                <a:gd name="T21" fmla="*/ 1850 h 2335"/>
                <a:gd name="T22" fmla="*/ 207 w 2860"/>
                <a:gd name="T23" fmla="*/ 1553 h 2335"/>
                <a:gd name="T24" fmla="*/ 145 w 2860"/>
                <a:gd name="T25" fmla="*/ 1198 h 2335"/>
                <a:gd name="T26" fmla="*/ 283 w 2860"/>
                <a:gd name="T27" fmla="*/ 812 h 2335"/>
                <a:gd name="T28" fmla="*/ 619 w 2860"/>
                <a:gd name="T29" fmla="*/ 471 h 2335"/>
                <a:gd name="T30" fmla="*/ 1097 w 2860"/>
                <a:gd name="T31" fmla="*/ 228 h 2335"/>
                <a:gd name="T32" fmla="*/ 1637 w 2860"/>
                <a:gd name="T33" fmla="*/ 103 h 2335"/>
                <a:gd name="T34" fmla="*/ 2148 w 2860"/>
                <a:gd name="T35" fmla="*/ 83 h 2335"/>
                <a:gd name="T36" fmla="*/ 1676 w 2860"/>
                <a:gd name="T37" fmla="*/ 73 h 2335"/>
                <a:gd name="T38" fmla="*/ 1284 w 2860"/>
                <a:gd name="T39" fmla="*/ 155 h 2335"/>
                <a:gd name="T40" fmla="*/ 871 w 2860"/>
                <a:gd name="T41" fmla="*/ 307 h 2335"/>
                <a:gd name="T42" fmla="*/ 516 w 2860"/>
                <a:gd name="T43" fmla="*/ 499 h 2335"/>
                <a:gd name="T44" fmla="*/ 167 w 2860"/>
                <a:gd name="T45" fmla="*/ 855 h 2335"/>
                <a:gd name="T46" fmla="*/ 414 w 2860"/>
                <a:gd name="T47" fmla="*/ 548 h 2335"/>
                <a:gd name="T48" fmla="*/ 786 w 2860"/>
                <a:gd name="T49" fmla="*/ 287 h 2335"/>
                <a:gd name="T50" fmla="*/ 1185 w 2860"/>
                <a:gd name="T51" fmla="*/ 130 h 2335"/>
                <a:gd name="T52" fmla="*/ 1830 w 2860"/>
                <a:gd name="T53" fmla="*/ 13 h 2335"/>
                <a:gd name="T54" fmla="*/ 2342 w 2860"/>
                <a:gd name="T55" fmla="*/ 64 h 2335"/>
                <a:gd name="T56" fmla="*/ 2336 w 2860"/>
                <a:gd name="T57" fmla="*/ 40 h 2335"/>
                <a:gd name="T58" fmla="*/ 1740 w 2860"/>
                <a:gd name="T59" fmla="*/ 0 h 2335"/>
                <a:gd name="T60" fmla="*/ 1145 w 2860"/>
                <a:gd name="T61" fmla="*/ 100 h 2335"/>
                <a:gd name="T62" fmla="*/ 622 w 2860"/>
                <a:gd name="T63" fmla="*/ 330 h 2335"/>
                <a:gd name="T64" fmla="*/ 233 w 2860"/>
                <a:gd name="T65" fmla="*/ 660 h 2335"/>
                <a:gd name="T66" fmla="*/ 27 w 2860"/>
                <a:gd name="T67" fmla="*/ 1053 h 2335"/>
                <a:gd name="T68" fmla="*/ 26 w 2860"/>
                <a:gd name="T69" fmla="*/ 1457 h 2335"/>
                <a:gd name="T70" fmla="*/ 233 w 2860"/>
                <a:gd name="T71" fmla="*/ 1828 h 2335"/>
                <a:gd name="T72" fmla="*/ 621 w 2860"/>
                <a:gd name="T73" fmla="*/ 2119 h 2335"/>
                <a:gd name="T74" fmla="*/ 1144 w 2860"/>
                <a:gd name="T75" fmla="*/ 2295 h 2335"/>
                <a:gd name="T76" fmla="*/ 1738 w 2860"/>
                <a:gd name="T77" fmla="*/ 2335 h 2335"/>
                <a:gd name="T78" fmla="*/ 2333 w 2860"/>
                <a:gd name="T79" fmla="*/ 2235 h 2335"/>
                <a:gd name="T80" fmla="*/ 2860 w 2860"/>
                <a:gd name="T81" fmla="*/ 2008 h 2335"/>
                <a:gd name="T82" fmla="*/ 2443 w 2860"/>
                <a:gd name="T83" fmla="*/ 2177 h 2335"/>
                <a:gd name="T84" fmla="*/ 2394 w 2860"/>
                <a:gd name="T85" fmla="*/ 2169 h 2335"/>
                <a:gd name="T86" fmla="*/ 2382 w 2860"/>
                <a:gd name="T87" fmla="*/ 2135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0" h="2335">
                  <a:moveTo>
                    <a:pt x="2382" y="2135"/>
                  </a:moveTo>
                  <a:lnTo>
                    <a:pt x="2156" y="2197"/>
                  </a:lnTo>
                  <a:lnTo>
                    <a:pt x="1941" y="2245"/>
                  </a:lnTo>
                  <a:lnTo>
                    <a:pt x="1638" y="2265"/>
                  </a:lnTo>
                  <a:lnTo>
                    <a:pt x="1343" y="2257"/>
                  </a:lnTo>
                  <a:lnTo>
                    <a:pt x="1100" y="2204"/>
                  </a:lnTo>
                  <a:lnTo>
                    <a:pt x="934" y="2150"/>
                  </a:lnTo>
                  <a:lnTo>
                    <a:pt x="1317" y="2207"/>
                  </a:lnTo>
                  <a:lnTo>
                    <a:pt x="1554" y="2228"/>
                  </a:lnTo>
                  <a:lnTo>
                    <a:pt x="1795" y="2212"/>
                  </a:lnTo>
                  <a:lnTo>
                    <a:pt x="2081" y="2161"/>
                  </a:lnTo>
                  <a:lnTo>
                    <a:pt x="2311" y="2091"/>
                  </a:lnTo>
                  <a:lnTo>
                    <a:pt x="2485" y="2023"/>
                  </a:lnTo>
                  <a:lnTo>
                    <a:pt x="2266" y="2084"/>
                  </a:lnTo>
                  <a:lnTo>
                    <a:pt x="2092" y="2132"/>
                  </a:lnTo>
                  <a:lnTo>
                    <a:pt x="1874" y="2176"/>
                  </a:lnTo>
                  <a:lnTo>
                    <a:pt x="1660" y="2189"/>
                  </a:lnTo>
                  <a:lnTo>
                    <a:pt x="1416" y="2183"/>
                  </a:lnTo>
                  <a:lnTo>
                    <a:pt x="1200" y="2149"/>
                  </a:lnTo>
                  <a:lnTo>
                    <a:pt x="926" y="2085"/>
                  </a:lnTo>
                  <a:lnTo>
                    <a:pt x="693" y="1980"/>
                  </a:lnTo>
                  <a:lnTo>
                    <a:pt x="498" y="1850"/>
                  </a:lnTo>
                  <a:lnTo>
                    <a:pt x="337" y="1727"/>
                  </a:lnTo>
                  <a:lnTo>
                    <a:pt x="207" y="1553"/>
                  </a:lnTo>
                  <a:lnTo>
                    <a:pt x="154" y="1373"/>
                  </a:lnTo>
                  <a:lnTo>
                    <a:pt x="145" y="1198"/>
                  </a:lnTo>
                  <a:lnTo>
                    <a:pt x="194" y="995"/>
                  </a:lnTo>
                  <a:lnTo>
                    <a:pt x="283" y="812"/>
                  </a:lnTo>
                  <a:lnTo>
                    <a:pt x="431" y="634"/>
                  </a:lnTo>
                  <a:lnTo>
                    <a:pt x="619" y="471"/>
                  </a:lnTo>
                  <a:lnTo>
                    <a:pt x="818" y="352"/>
                  </a:lnTo>
                  <a:lnTo>
                    <a:pt x="1097" y="228"/>
                  </a:lnTo>
                  <a:lnTo>
                    <a:pt x="1415" y="139"/>
                  </a:lnTo>
                  <a:lnTo>
                    <a:pt x="1637" y="103"/>
                  </a:lnTo>
                  <a:lnTo>
                    <a:pt x="1863" y="87"/>
                  </a:lnTo>
                  <a:lnTo>
                    <a:pt x="2148" y="83"/>
                  </a:lnTo>
                  <a:lnTo>
                    <a:pt x="1908" y="65"/>
                  </a:lnTo>
                  <a:lnTo>
                    <a:pt x="1676" y="73"/>
                  </a:lnTo>
                  <a:lnTo>
                    <a:pt x="1433" y="114"/>
                  </a:lnTo>
                  <a:lnTo>
                    <a:pt x="1284" y="155"/>
                  </a:lnTo>
                  <a:lnTo>
                    <a:pt x="1074" y="214"/>
                  </a:lnTo>
                  <a:lnTo>
                    <a:pt x="871" y="307"/>
                  </a:lnTo>
                  <a:lnTo>
                    <a:pt x="711" y="381"/>
                  </a:lnTo>
                  <a:lnTo>
                    <a:pt x="516" y="499"/>
                  </a:lnTo>
                  <a:lnTo>
                    <a:pt x="310" y="694"/>
                  </a:lnTo>
                  <a:lnTo>
                    <a:pt x="167" y="855"/>
                  </a:lnTo>
                  <a:lnTo>
                    <a:pt x="245" y="706"/>
                  </a:lnTo>
                  <a:lnTo>
                    <a:pt x="414" y="548"/>
                  </a:lnTo>
                  <a:lnTo>
                    <a:pt x="604" y="394"/>
                  </a:lnTo>
                  <a:lnTo>
                    <a:pt x="786" y="287"/>
                  </a:lnTo>
                  <a:lnTo>
                    <a:pt x="965" y="201"/>
                  </a:lnTo>
                  <a:lnTo>
                    <a:pt x="1185" y="130"/>
                  </a:lnTo>
                  <a:lnTo>
                    <a:pt x="1509" y="45"/>
                  </a:lnTo>
                  <a:lnTo>
                    <a:pt x="1830" y="13"/>
                  </a:lnTo>
                  <a:lnTo>
                    <a:pt x="2082" y="27"/>
                  </a:lnTo>
                  <a:lnTo>
                    <a:pt x="2342" y="64"/>
                  </a:lnTo>
                  <a:lnTo>
                    <a:pt x="2596" y="101"/>
                  </a:lnTo>
                  <a:lnTo>
                    <a:pt x="2336" y="40"/>
                  </a:lnTo>
                  <a:lnTo>
                    <a:pt x="2043" y="2"/>
                  </a:lnTo>
                  <a:lnTo>
                    <a:pt x="1740" y="0"/>
                  </a:lnTo>
                  <a:lnTo>
                    <a:pt x="1438" y="32"/>
                  </a:lnTo>
                  <a:lnTo>
                    <a:pt x="1145" y="100"/>
                  </a:lnTo>
                  <a:lnTo>
                    <a:pt x="870" y="201"/>
                  </a:lnTo>
                  <a:lnTo>
                    <a:pt x="622" y="330"/>
                  </a:lnTo>
                  <a:lnTo>
                    <a:pt x="407" y="485"/>
                  </a:lnTo>
                  <a:lnTo>
                    <a:pt x="233" y="660"/>
                  </a:lnTo>
                  <a:lnTo>
                    <a:pt x="105" y="851"/>
                  </a:lnTo>
                  <a:lnTo>
                    <a:pt x="27" y="1053"/>
                  </a:lnTo>
                  <a:lnTo>
                    <a:pt x="0" y="1256"/>
                  </a:lnTo>
                  <a:lnTo>
                    <a:pt x="26" y="1457"/>
                  </a:lnTo>
                  <a:lnTo>
                    <a:pt x="105" y="1651"/>
                  </a:lnTo>
                  <a:lnTo>
                    <a:pt x="233" y="1828"/>
                  </a:lnTo>
                  <a:lnTo>
                    <a:pt x="406" y="1986"/>
                  </a:lnTo>
                  <a:lnTo>
                    <a:pt x="621" y="2119"/>
                  </a:lnTo>
                  <a:lnTo>
                    <a:pt x="869" y="2223"/>
                  </a:lnTo>
                  <a:lnTo>
                    <a:pt x="1144" y="2295"/>
                  </a:lnTo>
                  <a:lnTo>
                    <a:pt x="1435" y="2333"/>
                  </a:lnTo>
                  <a:lnTo>
                    <a:pt x="1738" y="2335"/>
                  </a:lnTo>
                  <a:lnTo>
                    <a:pt x="2040" y="2302"/>
                  </a:lnTo>
                  <a:lnTo>
                    <a:pt x="2333" y="2235"/>
                  </a:lnTo>
                  <a:lnTo>
                    <a:pt x="2608" y="2134"/>
                  </a:lnTo>
                  <a:lnTo>
                    <a:pt x="2860" y="2008"/>
                  </a:lnTo>
                  <a:lnTo>
                    <a:pt x="2603" y="2126"/>
                  </a:lnTo>
                  <a:lnTo>
                    <a:pt x="2443" y="2177"/>
                  </a:lnTo>
                  <a:lnTo>
                    <a:pt x="2300" y="2210"/>
                  </a:lnTo>
                  <a:lnTo>
                    <a:pt x="2394" y="2169"/>
                  </a:lnTo>
                  <a:lnTo>
                    <a:pt x="2257" y="2200"/>
                  </a:lnTo>
                  <a:lnTo>
                    <a:pt x="2382" y="2135"/>
                  </a:lnTo>
                  <a:lnTo>
                    <a:pt x="2382" y="2135"/>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Freeform 73"/>
            <p:cNvSpPr>
              <a:spLocks/>
            </p:cNvSpPr>
            <p:nvPr/>
          </p:nvSpPr>
          <p:spPr bwMode="auto">
            <a:xfrm>
              <a:off x="4667" y="2787"/>
              <a:ext cx="747" cy="829"/>
            </a:xfrm>
            <a:custGeom>
              <a:avLst/>
              <a:gdLst>
                <a:gd name="T0" fmla="*/ 1930 w 2240"/>
                <a:gd name="T1" fmla="*/ 1567 h 1659"/>
                <a:gd name="T2" fmla="*/ 2111 w 2240"/>
                <a:gd name="T3" fmla="*/ 1343 h 1659"/>
                <a:gd name="T4" fmla="*/ 2211 w 2240"/>
                <a:gd name="T5" fmla="*/ 1191 h 1659"/>
                <a:gd name="T6" fmla="*/ 2240 w 2240"/>
                <a:gd name="T7" fmla="*/ 955 h 1659"/>
                <a:gd name="T8" fmla="*/ 2193 w 2240"/>
                <a:gd name="T9" fmla="*/ 714 h 1659"/>
                <a:gd name="T10" fmla="*/ 2089 w 2240"/>
                <a:gd name="T11" fmla="*/ 527 h 1659"/>
                <a:gd name="T12" fmla="*/ 1963 w 2240"/>
                <a:gd name="T13" fmla="*/ 381 h 1659"/>
                <a:gd name="T14" fmla="*/ 1769 w 2240"/>
                <a:gd name="T15" fmla="*/ 240 h 1659"/>
                <a:gd name="T16" fmla="*/ 1604 w 2240"/>
                <a:gd name="T17" fmla="*/ 152 h 1659"/>
                <a:gd name="T18" fmla="*/ 1436 w 2240"/>
                <a:gd name="T19" fmla="*/ 95 h 1659"/>
                <a:gd name="T20" fmla="*/ 1228 w 2240"/>
                <a:gd name="T21" fmla="*/ 39 h 1659"/>
                <a:gd name="T22" fmla="*/ 982 w 2240"/>
                <a:gd name="T23" fmla="*/ 4 h 1659"/>
                <a:gd name="T24" fmla="*/ 780 w 2240"/>
                <a:gd name="T25" fmla="*/ 0 h 1659"/>
                <a:gd name="T26" fmla="*/ 606 w 2240"/>
                <a:gd name="T27" fmla="*/ 12 h 1659"/>
                <a:gd name="T28" fmla="*/ 407 w 2240"/>
                <a:gd name="T29" fmla="*/ 34 h 1659"/>
                <a:gd name="T30" fmla="*/ 237 w 2240"/>
                <a:gd name="T31" fmla="*/ 77 h 1659"/>
                <a:gd name="T32" fmla="*/ 0 w 2240"/>
                <a:gd name="T33" fmla="*/ 165 h 1659"/>
                <a:gd name="T34" fmla="*/ 291 w 2240"/>
                <a:gd name="T35" fmla="*/ 84 h 1659"/>
                <a:gd name="T36" fmla="*/ 497 w 2240"/>
                <a:gd name="T37" fmla="*/ 48 h 1659"/>
                <a:gd name="T38" fmla="*/ 784 w 2240"/>
                <a:gd name="T39" fmla="*/ 26 h 1659"/>
                <a:gd name="T40" fmla="*/ 1034 w 2240"/>
                <a:gd name="T41" fmla="*/ 36 h 1659"/>
                <a:gd name="T42" fmla="*/ 1347 w 2240"/>
                <a:gd name="T43" fmla="*/ 104 h 1659"/>
                <a:gd name="T44" fmla="*/ 1693 w 2240"/>
                <a:gd name="T45" fmla="*/ 246 h 1659"/>
                <a:gd name="T46" fmla="*/ 1867 w 2240"/>
                <a:gd name="T47" fmla="*/ 367 h 1659"/>
                <a:gd name="T48" fmla="*/ 1993 w 2240"/>
                <a:gd name="T49" fmla="*/ 487 h 1659"/>
                <a:gd name="T50" fmla="*/ 2078 w 2240"/>
                <a:gd name="T51" fmla="*/ 622 h 1659"/>
                <a:gd name="T52" fmla="*/ 2145 w 2240"/>
                <a:gd name="T53" fmla="*/ 782 h 1659"/>
                <a:gd name="T54" fmla="*/ 2175 w 2240"/>
                <a:gd name="T55" fmla="*/ 986 h 1659"/>
                <a:gd name="T56" fmla="*/ 2142 w 2240"/>
                <a:gd name="T57" fmla="*/ 1145 h 1659"/>
                <a:gd name="T58" fmla="*/ 2081 w 2240"/>
                <a:gd name="T59" fmla="*/ 1316 h 1659"/>
                <a:gd name="T60" fmla="*/ 1982 w 2240"/>
                <a:gd name="T61" fmla="*/ 1428 h 1659"/>
                <a:gd name="T62" fmla="*/ 1895 w 2240"/>
                <a:gd name="T63" fmla="*/ 1526 h 1659"/>
                <a:gd name="T64" fmla="*/ 1727 w 2240"/>
                <a:gd name="T65" fmla="*/ 1659 h 1659"/>
                <a:gd name="T66" fmla="*/ 1930 w 2240"/>
                <a:gd name="T67" fmla="*/ 1567 h 1659"/>
                <a:gd name="T68" fmla="*/ 1930 w 2240"/>
                <a:gd name="T69" fmla="*/ 1567 h 1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40" h="1659">
                  <a:moveTo>
                    <a:pt x="1930" y="1567"/>
                  </a:moveTo>
                  <a:lnTo>
                    <a:pt x="2111" y="1343"/>
                  </a:lnTo>
                  <a:lnTo>
                    <a:pt x="2211" y="1191"/>
                  </a:lnTo>
                  <a:lnTo>
                    <a:pt x="2240" y="955"/>
                  </a:lnTo>
                  <a:lnTo>
                    <a:pt x="2193" y="714"/>
                  </a:lnTo>
                  <a:lnTo>
                    <a:pt x="2089" y="527"/>
                  </a:lnTo>
                  <a:lnTo>
                    <a:pt x="1963" y="381"/>
                  </a:lnTo>
                  <a:lnTo>
                    <a:pt x="1769" y="240"/>
                  </a:lnTo>
                  <a:lnTo>
                    <a:pt x="1604" y="152"/>
                  </a:lnTo>
                  <a:lnTo>
                    <a:pt x="1436" y="95"/>
                  </a:lnTo>
                  <a:lnTo>
                    <a:pt x="1228" y="39"/>
                  </a:lnTo>
                  <a:lnTo>
                    <a:pt x="982" y="4"/>
                  </a:lnTo>
                  <a:lnTo>
                    <a:pt x="780" y="0"/>
                  </a:lnTo>
                  <a:lnTo>
                    <a:pt x="606" y="12"/>
                  </a:lnTo>
                  <a:lnTo>
                    <a:pt x="407" y="34"/>
                  </a:lnTo>
                  <a:lnTo>
                    <a:pt x="237" y="77"/>
                  </a:lnTo>
                  <a:lnTo>
                    <a:pt x="0" y="165"/>
                  </a:lnTo>
                  <a:lnTo>
                    <a:pt x="291" y="84"/>
                  </a:lnTo>
                  <a:lnTo>
                    <a:pt x="497" y="48"/>
                  </a:lnTo>
                  <a:lnTo>
                    <a:pt x="784" y="26"/>
                  </a:lnTo>
                  <a:lnTo>
                    <a:pt x="1034" y="36"/>
                  </a:lnTo>
                  <a:lnTo>
                    <a:pt x="1347" y="104"/>
                  </a:lnTo>
                  <a:lnTo>
                    <a:pt x="1693" y="246"/>
                  </a:lnTo>
                  <a:lnTo>
                    <a:pt x="1867" y="367"/>
                  </a:lnTo>
                  <a:lnTo>
                    <a:pt x="1993" y="487"/>
                  </a:lnTo>
                  <a:lnTo>
                    <a:pt x="2078" y="622"/>
                  </a:lnTo>
                  <a:lnTo>
                    <a:pt x="2145" y="782"/>
                  </a:lnTo>
                  <a:lnTo>
                    <a:pt x="2175" y="986"/>
                  </a:lnTo>
                  <a:lnTo>
                    <a:pt x="2142" y="1145"/>
                  </a:lnTo>
                  <a:lnTo>
                    <a:pt x="2081" y="1316"/>
                  </a:lnTo>
                  <a:lnTo>
                    <a:pt x="1982" y="1428"/>
                  </a:lnTo>
                  <a:lnTo>
                    <a:pt x="1895" y="1526"/>
                  </a:lnTo>
                  <a:lnTo>
                    <a:pt x="1727" y="1659"/>
                  </a:lnTo>
                  <a:lnTo>
                    <a:pt x="1930" y="1567"/>
                  </a:lnTo>
                  <a:lnTo>
                    <a:pt x="1930" y="156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 name="Freeform 74"/>
            <p:cNvSpPr>
              <a:spLocks/>
            </p:cNvSpPr>
            <p:nvPr/>
          </p:nvSpPr>
          <p:spPr bwMode="auto">
            <a:xfrm>
              <a:off x="4501" y="2919"/>
              <a:ext cx="757" cy="767"/>
            </a:xfrm>
            <a:custGeom>
              <a:avLst/>
              <a:gdLst>
                <a:gd name="T0" fmla="*/ 1534 w 2271"/>
                <a:gd name="T1" fmla="*/ 487 h 1534"/>
                <a:gd name="T2" fmla="*/ 1637 w 2271"/>
                <a:gd name="T3" fmla="*/ 0 h 1534"/>
                <a:gd name="T4" fmla="*/ 1154 w 2271"/>
                <a:gd name="T5" fmla="*/ 400 h 1534"/>
                <a:gd name="T6" fmla="*/ 710 w 2271"/>
                <a:gd name="T7" fmla="*/ 26 h 1534"/>
                <a:gd name="T8" fmla="*/ 763 w 2271"/>
                <a:gd name="T9" fmla="*/ 518 h 1534"/>
                <a:gd name="T10" fmla="*/ 31 w 2271"/>
                <a:gd name="T11" fmla="*/ 486 h 1534"/>
                <a:gd name="T12" fmla="*/ 590 w 2271"/>
                <a:gd name="T13" fmla="*/ 783 h 1534"/>
                <a:gd name="T14" fmla="*/ 0 w 2271"/>
                <a:gd name="T15" fmla="*/ 1111 h 1534"/>
                <a:gd name="T16" fmla="*/ 737 w 2271"/>
                <a:gd name="T17" fmla="*/ 1037 h 1534"/>
                <a:gd name="T18" fmla="*/ 633 w 2271"/>
                <a:gd name="T19" fmla="*/ 1534 h 1534"/>
                <a:gd name="T20" fmla="*/ 1117 w 2271"/>
                <a:gd name="T21" fmla="*/ 1134 h 1534"/>
                <a:gd name="T22" fmla="*/ 1561 w 2271"/>
                <a:gd name="T23" fmla="*/ 1506 h 1534"/>
                <a:gd name="T24" fmla="*/ 1508 w 2271"/>
                <a:gd name="T25" fmla="*/ 1015 h 1534"/>
                <a:gd name="T26" fmla="*/ 2239 w 2271"/>
                <a:gd name="T27" fmla="*/ 1046 h 1534"/>
                <a:gd name="T28" fmla="*/ 1681 w 2271"/>
                <a:gd name="T29" fmla="*/ 751 h 1534"/>
                <a:gd name="T30" fmla="*/ 2271 w 2271"/>
                <a:gd name="T31" fmla="*/ 422 h 1534"/>
                <a:gd name="T32" fmla="*/ 1551 w 2271"/>
                <a:gd name="T33" fmla="*/ 493 h 1534"/>
                <a:gd name="T34" fmla="*/ 1468 w 2271"/>
                <a:gd name="T35" fmla="*/ 540 h 1534"/>
                <a:gd name="T36" fmla="*/ 2085 w 2271"/>
                <a:gd name="T37" fmla="*/ 479 h 1534"/>
                <a:gd name="T38" fmla="*/ 1592 w 2271"/>
                <a:gd name="T39" fmla="*/ 753 h 1534"/>
                <a:gd name="T40" fmla="*/ 2059 w 2271"/>
                <a:gd name="T41" fmla="*/ 1001 h 1534"/>
                <a:gd name="T42" fmla="*/ 1447 w 2271"/>
                <a:gd name="T43" fmla="*/ 975 h 1534"/>
                <a:gd name="T44" fmla="*/ 1491 w 2271"/>
                <a:gd name="T45" fmla="*/ 1386 h 1534"/>
                <a:gd name="T46" fmla="*/ 1120 w 2271"/>
                <a:gd name="T47" fmla="*/ 1073 h 1534"/>
                <a:gd name="T48" fmla="*/ 715 w 2271"/>
                <a:gd name="T49" fmla="*/ 1409 h 1534"/>
                <a:gd name="T50" fmla="*/ 802 w 2271"/>
                <a:gd name="T51" fmla="*/ 994 h 1534"/>
                <a:gd name="T52" fmla="*/ 185 w 2271"/>
                <a:gd name="T53" fmla="*/ 1055 h 1534"/>
                <a:gd name="T54" fmla="*/ 678 w 2271"/>
                <a:gd name="T55" fmla="*/ 779 h 1534"/>
                <a:gd name="T56" fmla="*/ 211 w 2271"/>
                <a:gd name="T57" fmla="*/ 532 h 1534"/>
                <a:gd name="T58" fmla="*/ 823 w 2271"/>
                <a:gd name="T59" fmla="*/ 558 h 1534"/>
                <a:gd name="T60" fmla="*/ 779 w 2271"/>
                <a:gd name="T61" fmla="*/ 147 h 1534"/>
                <a:gd name="T62" fmla="*/ 1151 w 2271"/>
                <a:gd name="T63" fmla="*/ 459 h 1534"/>
                <a:gd name="T64" fmla="*/ 1555 w 2271"/>
                <a:gd name="T65" fmla="*/ 124 h 1534"/>
                <a:gd name="T66" fmla="*/ 1472 w 2271"/>
                <a:gd name="T67" fmla="*/ 522 h 1534"/>
                <a:gd name="T68" fmla="*/ 1534 w 2271"/>
                <a:gd name="T69" fmla="*/ 487 h 1534"/>
                <a:gd name="T70" fmla="*/ 1534 w 2271"/>
                <a:gd name="T71" fmla="*/ 487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71" h="1534">
                  <a:moveTo>
                    <a:pt x="1534" y="487"/>
                  </a:moveTo>
                  <a:lnTo>
                    <a:pt x="1637" y="0"/>
                  </a:lnTo>
                  <a:lnTo>
                    <a:pt x="1154" y="400"/>
                  </a:lnTo>
                  <a:lnTo>
                    <a:pt x="710" y="26"/>
                  </a:lnTo>
                  <a:lnTo>
                    <a:pt x="763" y="518"/>
                  </a:lnTo>
                  <a:lnTo>
                    <a:pt x="31" y="486"/>
                  </a:lnTo>
                  <a:lnTo>
                    <a:pt x="590" y="783"/>
                  </a:lnTo>
                  <a:lnTo>
                    <a:pt x="0" y="1111"/>
                  </a:lnTo>
                  <a:lnTo>
                    <a:pt x="737" y="1037"/>
                  </a:lnTo>
                  <a:lnTo>
                    <a:pt x="633" y="1534"/>
                  </a:lnTo>
                  <a:lnTo>
                    <a:pt x="1117" y="1134"/>
                  </a:lnTo>
                  <a:lnTo>
                    <a:pt x="1561" y="1506"/>
                  </a:lnTo>
                  <a:lnTo>
                    <a:pt x="1508" y="1015"/>
                  </a:lnTo>
                  <a:lnTo>
                    <a:pt x="2239" y="1046"/>
                  </a:lnTo>
                  <a:lnTo>
                    <a:pt x="1681" y="751"/>
                  </a:lnTo>
                  <a:lnTo>
                    <a:pt x="2271" y="422"/>
                  </a:lnTo>
                  <a:lnTo>
                    <a:pt x="1551" y="493"/>
                  </a:lnTo>
                  <a:lnTo>
                    <a:pt x="1468" y="540"/>
                  </a:lnTo>
                  <a:lnTo>
                    <a:pt x="2085" y="479"/>
                  </a:lnTo>
                  <a:lnTo>
                    <a:pt x="1592" y="753"/>
                  </a:lnTo>
                  <a:lnTo>
                    <a:pt x="2059" y="1001"/>
                  </a:lnTo>
                  <a:lnTo>
                    <a:pt x="1447" y="975"/>
                  </a:lnTo>
                  <a:lnTo>
                    <a:pt x="1491" y="1386"/>
                  </a:lnTo>
                  <a:lnTo>
                    <a:pt x="1120" y="1073"/>
                  </a:lnTo>
                  <a:lnTo>
                    <a:pt x="715" y="1409"/>
                  </a:lnTo>
                  <a:lnTo>
                    <a:pt x="802" y="994"/>
                  </a:lnTo>
                  <a:lnTo>
                    <a:pt x="185" y="1055"/>
                  </a:lnTo>
                  <a:lnTo>
                    <a:pt x="678" y="779"/>
                  </a:lnTo>
                  <a:lnTo>
                    <a:pt x="211" y="532"/>
                  </a:lnTo>
                  <a:lnTo>
                    <a:pt x="823" y="558"/>
                  </a:lnTo>
                  <a:lnTo>
                    <a:pt x="779" y="147"/>
                  </a:lnTo>
                  <a:lnTo>
                    <a:pt x="1151" y="459"/>
                  </a:lnTo>
                  <a:lnTo>
                    <a:pt x="1555" y="124"/>
                  </a:lnTo>
                  <a:lnTo>
                    <a:pt x="1472" y="522"/>
                  </a:lnTo>
                  <a:lnTo>
                    <a:pt x="1534" y="487"/>
                  </a:lnTo>
                  <a:lnTo>
                    <a:pt x="1534" y="487"/>
                  </a:lnTo>
                  <a:close/>
                </a:path>
              </a:pathLst>
            </a:custGeom>
            <a:solidFill>
              <a:srgbClr val="111E6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Freeform 75"/>
            <p:cNvSpPr>
              <a:spLocks/>
            </p:cNvSpPr>
            <p:nvPr/>
          </p:nvSpPr>
          <p:spPr bwMode="auto">
            <a:xfrm>
              <a:off x="4694" y="3116"/>
              <a:ext cx="369" cy="373"/>
            </a:xfrm>
            <a:custGeom>
              <a:avLst/>
              <a:gdLst>
                <a:gd name="T0" fmla="*/ 0 w 1108"/>
                <a:gd name="T1" fmla="*/ 421 h 747"/>
                <a:gd name="T2" fmla="*/ 14 w 1108"/>
                <a:gd name="T3" fmla="*/ 485 h 747"/>
                <a:gd name="T4" fmla="*/ 44 w 1108"/>
                <a:gd name="T5" fmla="*/ 545 h 747"/>
                <a:gd name="T6" fmla="*/ 89 w 1108"/>
                <a:gd name="T7" fmla="*/ 601 h 747"/>
                <a:gd name="T8" fmla="*/ 149 w 1108"/>
                <a:gd name="T9" fmla="*/ 649 h 747"/>
                <a:gd name="T10" fmla="*/ 220 w 1108"/>
                <a:gd name="T11" fmla="*/ 688 h 747"/>
                <a:gd name="T12" fmla="*/ 301 w 1108"/>
                <a:gd name="T13" fmla="*/ 719 h 747"/>
                <a:gd name="T14" fmla="*/ 391 w 1108"/>
                <a:gd name="T15" fmla="*/ 738 h 747"/>
                <a:gd name="T16" fmla="*/ 485 w 1108"/>
                <a:gd name="T17" fmla="*/ 747 h 747"/>
                <a:gd name="T18" fmla="*/ 582 w 1108"/>
                <a:gd name="T19" fmla="*/ 744 h 747"/>
                <a:gd name="T20" fmla="*/ 679 w 1108"/>
                <a:gd name="T21" fmla="*/ 731 h 747"/>
                <a:gd name="T22" fmla="*/ 770 w 1108"/>
                <a:gd name="T23" fmla="*/ 706 h 747"/>
                <a:gd name="T24" fmla="*/ 856 w 1108"/>
                <a:gd name="T25" fmla="*/ 671 h 747"/>
                <a:gd name="T26" fmla="*/ 932 w 1108"/>
                <a:gd name="T27" fmla="*/ 627 h 747"/>
                <a:gd name="T28" fmla="*/ 996 w 1108"/>
                <a:gd name="T29" fmla="*/ 575 h 747"/>
                <a:gd name="T30" fmla="*/ 1048 w 1108"/>
                <a:gd name="T31" fmla="*/ 517 h 747"/>
                <a:gd name="T32" fmla="*/ 1084 w 1108"/>
                <a:gd name="T33" fmla="*/ 456 h 747"/>
                <a:gd name="T34" fmla="*/ 1105 w 1108"/>
                <a:gd name="T35" fmla="*/ 392 h 747"/>
                <a:gd name="T36" fmla="*/ 1108 w 1108"/>
                <a:gd name="T37" fmla="*/ 326 h 747"/>
                <a:gd name="T38" fmla="*/ 1095 w 1108"/>
                <a:gd name="T39" fmla="*/ 263 h 747"/>
                <a:gd name="T40" fmla="*/ 1065 w 1108"/>
                <a:gd name="T41" fmla="*/ 203 h 747"/>
                <a:gd name="T42" fmla="*/ 1020 w 1108"/>
                <a:gd name="T43" fmla="*/ 148 h 747"/>
                <a:gd name="T44" fmla="*/ 961 w 1108"/>
                <a:gd name="T45" fmla="*/ 100 h 747"/>
                <a:gd name="T46" fmla="*/ 888 w 1108"/>
                <a:gd name="T47" fmla="*/ 59 h 747"/>
                <a:gd name="T48" fmla="*/ 807 w 1108"/>
                <a:gd name="T49" fmla="*/ 30 h 747"/>
                <a:gd name="T50" fmla="*/ 717 w 1108"/>
                <a:gd name="T51" fmla="*/ 9 h 747"/>
                <a:gd name="T52" fmla="*/ 623 w 1108"/>
                <a:gd name="T53" fmla="*/ 0 h 747"/>
                <a:gd name="T54" fmla="*/ 526 w 1108"/>
                <a:gd name="T55" fmla="*/ 4 h 747"/>
                <a:gd name="T56" fmla="*/ 431 w 1108"/>
                <a:gd name="T57" fmla="*/ 18 h 747"/>
                <a:gd name="T58" fmla="*/ 338 w 1108"/>
                <a:gd name="T59" fmla="*/ 42 h 747"/>
                <a:gd name="T60" fmla="*/ 254 w 1108"/>
                <a:gd name="T61" fmla="*/ 77 h 747"/>
                <a:gd name="T62" fmla="*/ 176 w 1108"/>
                <a:gd name="T63" fmla="*/ 121 h 747"/>
                <a:gd name="T64" fmla="*/ 112 w 1108"/>
                <a:gd name="T65" fmla="*/ 172 h 747"/>
                <a:gd name="T66" fmla="*/ 60 w 1108"/>
                <a:gd name="T67" fmla="*/ 230 h 747"/>
                <a:gd name="T68" fmla="*/ 25 w 1108"/>
                <a:gd name="T69" fmla="*/ 292 h 747"/>
                <a:gd name="T70" fmla="*/ 4 w 1108"/>
                <a:gd name="T71" fmla="*/ 356 h 747"/>
                <a:gd name="T72" fmla="*/ 0 w 1108"/>
                <a:gd name="T73" fmla="*/ 421 h 747"/>
                <a:gd name="T74" fmla="*/ 0 w 1108"/>
                <a:gd name="T75" fmla="*/ 421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8" h="747">
                  <a:moveTo>
                    <a:pt x="0" y="421"/>
                  </a:moveTo>
                  <a:lnTo>
                    <a:pt x="14" y="485"/>
                  </a:lnTo>
                  <a:lnTo>
                    <a:pt x="44" y="545"/>
                  </a:lnTo>
                  <a:lnTo>
                    <a:pt x="89" y="601"/>
                  </a:lnTo>
                  <a:lnTo>
                    <a:pt x="149" y="649"/>
                  </a:lnTo>
                  <a:lnTo>
                    <a:pt x="220" y="688"/>
                  </a:lnTo>
                  <a:lnTo>
                    <a:pt x="301" y="719"/>
                  </a:lnTo>
                  <a:lnTo>
                    <a:pt x="391" y="738"/>
                  </a:lnTo>
                  <a:lnTo>
                    <a:pt x="485" y="747"/>
                  </a:lnTo>
                  <a:lnTo>
                    <a:pt x="582" y="744"/>
                  </a:lnTo>
                  <a:lnTo>
                    <a:pt x="679" y="731"/>
                  </a:lnTo>
                  <a:lnTo>
                    <a:pt x="770" y="706"/>
                  </a:lnTo>
                  <a:lnTo>
                    <a:pt x="856" y="671"/>
                  </a:lnTo>
                  <a:lnTo>
                    <a:pt x="932" y="627"/>
                  </a:lnTo>
                  <a:lnTo>
                    <a:pt x="996" y="575"/>
                  </a:lnTo>
                  <a:lnTo>
                    <a:pt x="1048" y="517"/>
                  </a:lnTo>
                  <a:lnTo>
                    <a:pt x="1084" y="456"/>
                  </a:lnTo>
                  <a:lnTo>
                    <a:pt x="1105" y="392"/>
                  </a:lnTo>
                  <a:lnTo>
                    <a:pt x="1108" y="326"/>
                  </a:lnTo>
                  <a:lnTo>
                    <a:pt x="1095" y="263"/>
                  </a:lnTo>
                  <a:lnTo>
                    <a:pt x="1065" y="203"/>
                  </a:lnTo>
                  <a:lnTo>
                    <a:pt x="1020" y="148"/>
                  </a:lnTo>
                  <a:lnTo>
                    <a:pt x="961" y="100"/>
                  </a:lnTo>
                  <a:lnTo>
                    <a:pt x="888" y="59"/>
                  </a:lnTo>
                  <a:lnTo>
                    <a:pt x="807" y="30"/>
                  </a:lnTo>
                  <a:lnTo>
                    <a:pt x="717" y="9"/>
                  </a:lnTo>
                  <a:lnTo>
                    <a:pt x="623" y="0"/>
                  </a:lnTo>
                  <a:lnTo>
                    <a:pt x="526" y="4"/>
                  </a:lnTo>
                  <a:lnTo>
                    <a:pt x="431" y="18"/>
                  </a:lnTo>
                  <a:lnTo>
                    <a:pt x="338" y="42"/>
                  </a:lnTo>
                  <a:lnTo>
                    <a:pt x="254" y="77"/>
                  </a:lnTo>
                  <a:lnTo>
                    <a:pt x="176" y="121"/>
                  </a:lnTo>
                  <a:lnTo>
                    <a:pt x="112" y="172"/>
                  </a:lnTo>
                  <a:lnTo>
                    <a:pt x="60" y="230"/>
                  </a:lnTo>
                  <a:lnTo>
                    <a:pt x="25" y="292"/>
                  </a:lnTo>
                  <a:lnTo>
                    <a:pt x="4" y="356"/>
                  </a:lnTo>
                  <a:lnTo>
                    <a:pt x="0" y="421"/>
                  </a:lnTo>
                  <a:lnTo>
                    <a:pt x="0" y="421"/>
                  </a:lnTo>
                  <a:close/>
                </a:path>
              </a:pathLst>
            </a:custGeom>
            <a:solidFill>
              <a:srgbClr val="A39494"/>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Freeform 76"/>
            <p:cNvSpPr>
              <a:spLocks/>
            </p:cNvSpPr>
            <p:nvPr/>
          </p:nvSpPr>
          <p:spPr bwMode="auto">
            <a:xfrm>
              <a:off x="4729" y="3151"/>
              <a:ext cx="300" cy="303"/>
            </a:xfrm>
            <a:custGeom>
              <a:avLst/>
              <a:gdLst>
                <a:gd name="T0" fmla="*/ 4 w 900"/>
                <a:gd name="T1" fmla="*/ 286 h 605"/>
                <a:gd name="T2" fmla="*/ 0 w 900"/>
                <a:gd name="T3" fmla="*/ 339 h 605"/>
                <a:gd name="T4" fmla="*/ 11 w 900"/>
                <a:gd name="T5" fmla="*/ 391 h 605"/>
                <a:gd name="T6" fmla="*/ 34 w 900"/>
                <a:gd name="T7" fmla="*/ 440 h 605"/>
                <a:gd name="T8" fmla="*/ 71 w 900"/>
                <a:gd name="T9" fmla="*/ 485 h 605"/>
                <a:gd name="T10" fmla="*/ 118 w 900"/>
                <a:gd name="T11" fmla="*/ 524 h 605"/>
                <a:gd name="T12" fmla="*/ 175 w 900"/>
                <a:gd name="T13" fmla="*/ 557 h 605"/>
                <a:gd name="T14" fmla="*/ 242 w 900"/>
                <a:gd name="T15" fmla="*/ 581 h 605"/>
                <a:gd name="T16" fmla="*/ 314 w 900"/>
                <a:gd name="T17" fmla="*/ 597 h 605"/>
                <a:gd name="T18" fmla="*/ 391 w 900"/>
                <a:gd name="T19" fmla="*/ 605 h 605"/>
                <a:gd name="T20" fmla="*/ 470 w 900"/>
                <a:gd name="T21" fmla="*/ 604 h 605"/>
                <a:gd name="T22" fmla="*/ 547 w 900"/>
                <a:gd name="T23" fmla="*/ 593 h 605"/>
                <a:gd name="T24" fmla="*/ 622 w 900"/>
                <a:gd name="T25" fmla="*/ 573 h 605"/>
                <a:gd name="T26" fmla="*/ 692 w 900"/>
                <a:gd name="T27" fmla="*/ 545 h 605"/>
                <a:gd name="T28" fmla="*/ 754 w 900"/>
                <a:gd name="T29" fmla="*/ 510 h 605"/>
                <a:gd name="T30" fmla="*/ 807 w 900"/>
                <a:gd name="T31" fmla="*/ 468 h 605"/>
                <a:gd name="T32" fmla="*/ 850 w 900"/>
                <a:gd name="T33" fmla="*/ 422 h 605"/>
                <a:gd name="T34" fmla="*/ 880 w 900"/>
                <a:gd name="T35" fmla="*/ 372 h 605"/>
                <a:gd name="T36" fmla="*/ 896 w 900"/>
                <a:gd name="T37" fmla="*/ 320 h 605"/>
                <a:gd name="T38" fmla="*/ 900 w 900"/>
                <a:gd name="T39" fmla="*/ 267 h 605"/>
                <a:gd name="T40" fmla="*/ 889 w 900"/>
                <a:gd name="T41" fmla="*/ 215 h 605"/>
                <a:gd name="T42" fmla="*/ 866 w 900"/>
                <a:gd name="T43" fmla="*/ 165 h 605"/>
                <a:gd name="T44" fmla="*/ 829 w 900"/>
                <a:gd name="T45" fmla="*/ 121 h 605"/>
                <a:gd name="T46" fmla="*/ 783 w 900"/>
                <a:gd name="T47" fmla="*/ 81 h 605"/>
                <a:gd name="T48" fmla="*/ 724 w 900"/>
                <a:gd name="T49" fmla="*/ 50 h 605"/>
                <a:gd name="T50" fmla="*/ 659 w 900"/>
                <a:gd name="T51" fmla="*/ 24 h 605"/>
                <a:gd name="T52" fmla="*/ 585 w 900"/>
                <a:gd name="T53" fmla="*/ 8 h 605"/>
                <a:gd name="T54" fmla="*/ 509 w 900"/>
                <a:gd name="T55" fmla="*/ 0 h 605"/>
                <a:gd name="T56" fmla="*/ 432 w 900"/>
                <a:gd name="T57" fmla="*/ 1 h 605"/>
                <a:gd name="T58" fmla="*/ 354 w 900"/>
                <a:gd name="T59" fmla="*/ 12 h 605"/>
                <a:gd name="T60" fmla="*/ 279 w 900"/>
                <a:gd name="T61" fmla="*/ 32 h 605"/>
                <a:gd name="T62" fmla="*/ 208 w 900"/>
                <a:gd name="T63" fmla="*/ 60 h 605"/>
                <a:gd name="T64" fmla="*/ 147 w 900"/>
                <a:gd name="T65" fmla="*/ 95 h 605"/>
                <a:gd name="T66" fmla="*/ 94 w 900"/>
                <a:gd name="T67" fmla="*/ 137 h 605"/>
                <a:gd name="T68" fmla="*/ 52 w 900"/>
                <a:gd name="T69" fmla="*/ 184 h 605"/>
                <a:gd name="T70" fmla="*/ 22 w 900"/>
                <a:gd name="T71" fmla="*/ 233 h 605"/>
                <a:gd name="T72" fmla="*/ 4 w 900"/>
                <a:gd name="T73" fmla="*/ 286 h 605"/>
                <a:gd name="T74" fmla="*/ 4 w 900"/>
                <a:gd name="T75" fmla="*/ 286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0" h="605">
                  <a:moveTo>
                    <a:pt x="4" y="286"/>
                  </a:moveTo>
                  <a:lnTo>
                    <a:pt x="0" y="339"/>
                  </a:lnTo>
                  <a:lnTo>
                    <a:pt x="11" y="391"/>
                  </a:lnTo>
                  <a:lnTo>
                    <a:pt x="34" y="440"/>
                  </a:lnTo>
                  <a:lnTo>
                    <a:pt x="71" y="485"/>
                  </a:lnTo>
                  <a:lnTo>
                    <a:pt x="118" y="524"/>
                  </a:lnTo>
                  <a:lnTo>
                    <a:pt x="175" y="557"/>
                  </a:lnTo>
                  <a:lnTo>
                    <a:pt x="242" y="581"/>
                  </a:lnTo>
                  <a:lnTo>
                    <a:pt x="314" y="597"/>
                  </a:lnTo>
                  <a:lnTo>
                    <a:pt x="391" y="605"/>
                  </a:lnTo>
                  <a:lnTo>
                    <a:pt x="470" y="604"/>
                  </a:lnTo>
                  <a:lnTo>
                    <a:pt x="547" y="593"/>
                  </a:lnTo>
                  <a:lnTo>
                    <a:pt x="622" y="573"/>
                  </a:lnTo>
                  <a:lnTo>
                    <a:pt x="692" y="545"/>
                  </a:lnTo>
                  <a:lnTo>
                    <a:pt x="754" y="510"/>
                  </a:lnTo>
                  <a:lnTo>
                    <a:pt x="807" y="468"/>
                  </a:lnTo>
                  <a:lnTo>
                    <a:pt x="850" y="422"/>
                  </a:lnTo>
                  <a:lnTo>
                    <a:pt x="880" y="372"/>
                  </a:lnTo>
                  <a:lnTo>
                    <a:pt x="896" y="320"/>
                  </a:lnTo>
                  <a:lnTo>
                    <a:pt x="900" y="267"/>
                  </a:lnTo>
                  <a:lnTo>
                    <a:pt x="889" y="215"/>
                  </a:lnTo>
                  <a:lnTo>
                    <a:pt x="866" y="165"/>
                  </a:lnTo>
                  <a:lnTo>
                    <a:pt x="829" y="121"/>
                  </a:lnTo>
                  <a:lnTo>
                    <a:pt x="783" y="81"/>
                  </a:lnTo>
                  <a:lnTo>
                    <a:pt x="724" y="50"/>
                  </a:lnTo>
                  <a:lnTo>
                    <a:pt x="659" y="24"/>
                  </a:lnTo>
                  <a:lnTo>
                    <a:pt x="585" y="8"/>
                  </a:lnTo>
                  <a:lnTo>
                    <a:pt x="509" y="0"/>
                  </a:lnTo>
                  <a:lnTo>
                    <a:pt x="432" y="1"/>
                  </a:lnTo>
                  <a:lnTo>
                    <a:pt x="354" y="12"/>
                  </a:lnTo>
                  <a:lnTo>
                    <a:pt x="279" y="32"/>
                  </a:lnTo>
                  <a:lnTo>
                    <a:pt x="208" y="60"/>
                  </a:lnTo>
                  <a:lnTo>
                    <a:pt x="147" y="95"/>
                  </a:lnTo>
                  <a:lnTo>
                    <a:pt x="94" y="137"/>
                  </a:lnTo>
                  <a:lnTo>
                    <a:pt x="52" y="184"/>
                  </a:lnTo>
                  <a:lnTo>
                    <a:pt x="22" y="233"/>
                  </a:lnTo>
                  <a:lnTo>
                    <a:pt x="4" y="286"/>
                  </a:lnTo>
                  <a:lnTo>
                    <a:pt x="4" y="286"/>
                  </a:lnTo>
                  <a:close/>
                </a:path>
              </a:pathLst>
            </a:custGeom>
            <a:solidFill>
              <a:srgbClr val="FFF2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Freeform 77"/>
            <p:cNvSpPr>
              <a:spLocks/>
            </p:cNvSpPr>
            <p:nvPr/>
          </p:nvSpPr>
          <p:spPr bwMode="auto">
            <a:xfrm>
              <a:off x="4580" y="3520"/>
              <a:ext cx="100" cy="77"/>
            </a:xfrm>
            <a:custGeom>
              <a:avLst/>
              <a:gdLst>
                <a:gd name="T0" fmla="*/ 300 w 300"/>
                <a:gd name="T1" fmla="*/ 39 h 156"/>
                <a:gd name="T2" fmla="*/ 0 w 300"/>
                <a:gd name="T3" fmla="*/ 156 h 156"/>
                <a:gd name="T4" fmla="*/ 229 w 300"/>
                <a:gd name="T5" fmla="*/ 0 h 156"/>
                <a:gd name="T6" fmla="*/ 300 w 300"/>
                <a:gd name="T7" fmla="*/ 39 h 156"/>
                <a:gd name="T8" fmla="*/ 300 w 300"/>
                <a:gd name="T9" fmla="*/ 39 h 156"/>
              </a:gdLst>
              <a:ahLst/>
              <a:cxnLst>
                <a:cxn ang="0">
                  <a:pos x="T0" y="T1"/>
                </a:cxn>
                <a:cxn ang="0">
                  <a:pos x="T2" y="T3"/>
                </a:cxn>
                <a:cxn ang="0">
                  <a:pos x="T4" y="T5"/>
                </a:cxn>
                <a:cxn ang="0">
                  <a:pos x="T6" y="T7"/>
                </a:cxn>
                <a:cxn ang="0">
                  <a:pos x="T8" y="T9"/>
                </a:cxn>
              </a:cxnLst>
              <a:rect l="0" t="0" r="r" b="b"/>
              <a:pathLst>
                <a:path w="300" h="156">
                  <a:moveTo>
                    <a:pt x="300" y="39"/>
                  </a:moveTo>
                  <a:lnTo>
                    <a:pt x="0" y="156"/>
                  </a:lnTo>
                  <a:lnTo>
                    <a:pt x="229" y="0"/>
                  </a:lnTo>
                  <a:lnTo>
                    <a:pt x="300" y="39"/>
                  </a:lnTo>
                  <a:lnTo>
                    <a:pt x="300" y="39"/>
                  </a:lnTo>
                  <a:close/>
                </a:path>
              </a:pathLst>
            </a:custGeom>
            <a:solidFill>
              <a:srgbClr val="756868"/>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 name="Freeform 78"/>
            <p:cNvSpPr>
              <a:spLocks/>
            </p:cNvSpPr>
            <p:nvPr/>
          </p:nvSpPr>
          <p:spPr bwMode="auto">
            <a:xfrm>
              <a:off x="4471" y="3309"/>
              <a:ext cx="115" cy="32"/>
            </a:xfrm>
            <a:custGeom>
              <a:avLst/>
              <a:gdLst>
                <a:gd name="T0" fmla="*/ 343 w 343"/>
                <a:gd name="T1" fmla="*/ 66 h 66"/>
                <a:gd name="T2" fmla="*/ 341 w 343"/>
                <a:gd name="T3" fmla="*/ 0 h 66"/>
                <a:gd name="T4" fmla="*/ 0 w 343"/>
                <a:gd name="T5" fmla="*/ 9 h 66"/>
                <a:gd name="T6" fmla="*/ 343 w 343"/>
                <a:gd name="T7" fmla="*/ 66 h 66"/>
                <a:gd name="T8" fmla="*/ 343 w 343"/>
                <a:gd name="T9" fmla="*/ 66 h 66"/>
              </a:gdLst>
              <a:ahLst/>
              <a:cxnLst>
                <a:cxn ang="0">
                  <a:pos x="T0" y="T1"/>
                </a:cxn>
                <a:cxn ang="0">
                  <a:pos x="T2" y="T3"/>
                </a:cxn>
                <a:cxn ang="0">
                  <a:pos x="T4" y="T5"/>
                </a:cxn>
                <a:cxn ang="0">
                  <a:pos x="T6" y="T7"/>
                </a:cxn>
                <a:cxn ang="0">
                  <a:pos x="T8" y="T9"/>
                </a:cxn>
              </a:cxnLst>
              <a:rect l="0" t="0" r="r" b="b"/>
              <a:pathLst>
                <a:path w="343" h="66">
                  <a:moveTo>
                    <a:pt x="343" y="66"/>
                  </a:moveTo>
                  <a:lnTo>
                    <a:pt x="341" y="0"/>
                  </a:lnTo>
                  <a:lnTo>
                    <a:pt x="0" y="9"/>
                  </a:lnTo>
                  <a:lnTo>
                    <a:pt x="343" y="66"/>
                  </a:lnTo>
                  <a:lnTo>
                    <a:pt x="343" y="66"/>
                  </a:lnTo>
                  <a:close/>
                </a:path>
              </a:pathLst>
            </a:custGeom>
            <a:solidFill>
              <a:srgbClr val="756868"/>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Freeform 79"/>
            <p:cNvSpPr>
              <a:spLocks/>
            </p:cNvSpPr>
            <p:nvPr/>
          </p:nvSpPr>
          <p:spPr bwMode="auto">
            <a:xfrm>
              <a:off x="4600" y="3022"/>
              <a:ext cx="81" cy="107"/>
            </a:xfrm>
            <a:custGeom>
              <a:avLst/>
              <a:gdLst>
                <a:gd name="T0" fmla="*/ 244 w 244"/>
                <a:gd name="T1" fmla="*/ 166 h 215"/>
                <a:gd name="T2" fmla="*/ 170 w 244"/>
                <a:gd name="T3" fmla="*/ 215 h 215"/>
                <a:gd name="T4" fmla="*/ 0 w 244"/>
                <a:gd name="T5" fmla="*/ 0 h 215"/>
                <a:gd name="T6" fmla="*/ 244 w 244"/>
                <a:gd name="T7" fmla="*/ 166 h 215"/>
                <a:gd name="T8" fmla="*/ 244 w 244"/>
                <a:gd name="T9" fmla="*/ 166 h 215"/>
              </a:gdLst>
              <a:ahLst/>
              <a:cxnLst>
                <a:cxn ang="0">
                  <a:pos x="T0" y="T1"/>
                </a:cxn>
                <a:cxn ang="0">
                  <a:pos x="T2" y="T3"/>
                </a:cxn>
                <a:cxn ang="0">
                  <a:pos x="T4" y="T5"/>
                </a:cxn>
                <a:cxn ang="0">
                  <a:pos x="T6" y="T7"/>
                </a:cxn>
                <a:cxn ang="0">
                  <a:pos x="T8" y="T9"/>
                </a:cxn>
              </a:cxnLst>
              <a:rect l="0" t="0" r="r" b="b"/>
              <a:pathLst>
                <a:path w="244" h="215">
                  <a:moveTo>
                    <a:pt x="244" y="166"/>
                  </a:moveTo>
                  <a:lnTo>
                    <a:pt x="170" y="215"/>
                  </a:lnTo>
                  <a:lnTo>
                    <a:pt x="0" y="0"/>
                  </a:lnTo>
                  <a:lnTo>
                    <a:pt x="244" y="166"/>
                  </a:lnTo>
                  <a:lnTo>
                    <a:pt x="244" y="166"/>
                  </a:lnTo>
                  <a:close/>
                </a:path>
              </a:pathLst>
            </a:custGeom>
            <a:solidFill>
              <a:srgbClr val="756868"/>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 name="Freeform 80"/>
            <p:cNvSpPr>
              <a:spLocks/>
            </p:cNvSpPr>
            <p:nvPr/>
          </p:nvSpPr>
          <p:spPr bwMode="auto">
            <a:xfrm>
              <a:off x="4859" y="2885"/>
              <a:ext cx="41" cy="131"/>
            </a:xfrm>
            <a:custGeom>
              <a:avLst/>
              <a:gdLst>
                <a:gd name="T0" fmla="*/ 123 w 123"/>
                <a:gd name="T1" fmla="*/ 257 h 260"/>
                <a:gd name="T2" fmla="*/ 0 w 123"/>
                <a:gd name="T3" fmla="*/ 260 h 260"/>
                <a:gd name="T4" fmla="*/ 123 w 123"/>
                <a:gd name="T5" fmla="*/ 0 h 260"/>
                <a:gd name="T6" fmla="*/ 123 w 123"/>
                <a:gd name="T7" fmla="*/ 257 h 260"/>
                <a:gd name="T8" fmla="*/ 123 w 123"/>
                <a:gd name="T9" fmla="*/ 257 h 260"/>
              </a:gdLst>
              <a:ahLst/>
              <a:cxnLst>
                <a:cxn ang="0">
                  <a:pos x="T0" y="T1"/>
                </a:cxn>
                <a:cxn ang="0">
                  <a:pos x="T2" y="T3"/>
                </a:cxn>
                <a:cxn ang="0">
                  <a:pos x="T4" y="T5"/>
                </a:cxn>
                <a:cxn ang="0">
                  <a:pos x="T6" y="T7"/>
                </a:cxn>
                <a:cxn ang="0">
                  <a:pos x="T8" y="T9"/>
                </a:cxn>
              </a:cxnLst>
              <a:rect l="0" t="0" r="r" b="b"/>
              <a:pathLst>
                <a:path w="123" h="260">
                  <a:moveTo>
                    <a:pt x="123" y="257"/>
                  </a:moveTo>
                  <a:lnTo>
                    <a:pt x="0" y="260"/>
                  </a:lnTo>
                  <a:lnTo>
                    <a:pt x="123" y="0"/>
                  </a:lnTo>
                  <a:lnTo>
                    <a:pt x="123" y="257"/>
                  </a:lnTo>
                  <a:lnTo>
                    <a:pt x="123" y="257"/>
                  </a:lnTo>
                  <a:close/>
                </a:path>
              </a:pathLst>
            </a:custGeom>
            <a:solidFill>
              <a:srgbClr val="756868"/>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 name="Freeform 81"/>
            <p:cNvSpPr>
              <a:spLocks/>
            </p:cNvSpPr>
            <p:nvPr/>
          </p:nvSpPr>
          <p:spPr bwMode="auto">
            <a:xfrm>
              <a:off x="5060" y="2998"/>
              <a:ext cx="114" cy="91"/>
            </a:xfrm>
            <a:custGeom>
              <a:avLst/>
              <a:gdLst>
                <a:gd name="T0" fmla="*/ 79 w 342"/>
                <a:gd name="T1" fmla="*/ 182 h 182"/>
                <a:gd name="T2" fmla="*/ 342 w 342"/>
                <a:gd name="T3" fmla="*/ 0 h 182"/>
                <a:gd name="T4" fmla="*/ 0 w 342"/>
                <a:gd name="T5" fmla="*/ 130 h 182"/>
                <a:gd name="T6" fmla="*/ 79 w 342"/>
                <a:gd name="T7" fmla="*/ 182 h 182"/>
                <a:gd name="T8" fmla="*/ 79 w 342"/>
                <a:gd name="T9" fmla="*/ 182 h 182"/>
              </a:gdLst>
              <a:ahLst/>
              <a:cxnLst>
                <a:cxn ang="0">
                  <a:pos x="T0" y="T1"/>
                </a:cxn>
                <a:cxn ang="0">
                  <a:pos x="T2" y="T3"/>
                </a:cxn>
                <a:cxn ang="0">
                  <a:pos x="T4" y="T5"/>
                </a:cxn>
                <a:cxn ang="0">
                  <a:pos x="T6" y="T7"/>
                </a:cxn>
                <a:cxn ang="0">
                  <a:pos x="T8" y="T9"/>
                </a:cxn>
              </a:cxnLst>
              <a:rect l="0" t="0" r="r" b="b"/>
              <a:pathLst>
                <a:path w="342" h="182">
                  <a:moveTo>
                    <a:pt x="79" y="182"/>
                  </a:moveTo>
                  <a:lnTo>
                    <a:pt x="342" y="0"/>
                  </a:lnTo>
                  <a:lnTo>
                    <a:pt x="0" y="130"/>
                  </a:lnTo>
                  <a:lnTo>
                    <a:pt x="79" y="182"/>
                  </a:lnTo>
                  <a:lnTo>
                    <a:pt x="79" y="182"/>
                  </a:lnTo>
                  <a:close/>
                </a:path>
              </a:pathLst>
            </a:custGeom>
            <a:solidFill>
              <a:srgbClr val="756868"/>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 name="Freeform 82"/>
            <p:cNvSpPr>
              <a:spLocks/>
            </p:cNvSpPr>
            <p:nvPr/>
          </p:nvSpPr>
          <p:spPr bwMode="auto">
            <a:xfrm>
              <a:off x="5169" y="3248"/>
              <a:ext cx="110" cy="39"/>
            </a:xfrm>
            <a:custGeom>
              <a:avLst/>
              <a:gdLst>
                <a:gd name="T0" fmla="*/ 332 w 332"/>
                <a:gd name="T1" fmla="*/ 59 h 78"/>
                <a:gd name="T2" fmla="*/ 2 w 332"/>
                <a:gd name="T3" fmla="*/ 78 h 78"/>
                <a:gd name="T4" fmla="*/ 0 w 332"/>
                <a:gd name="T5" fmla="*/ 0 h 78"/>
                <a:gd name="T6" fmla="*/ 332 w 332"/>
                <a:gd name="T7" fmla="*/ 59 h 78"/>
                <a:gd name="T8" fmla="*/ 332 w 332"/>
                <a:gd name="T9" fmla="*/ 59 h 78"/>
              </a:gdLst>
              <a:ahLst/>
              <a:cxnLst>
                <a:cxn ang="0">
                  <a:pos x="T0" y="T1"/>
                </a:cxn>
                <a:cxn ang="0">
                  <a:pos x="T2" y="T3"/>
                </a:cxn>
                <a:cxn ang="0">
                  <a:pos x="T4" y="T5"/>
                </a:cxn>
                <a:cxn ang="0">
                  <a:pos x="T6" y="T7"/>
                </a:cxn>
                <a:cxn ang="0">
                  <a:pos x="T8" y="T9"/>
                </a:cxn>
              </a:cxnLst>
              <a:rect l="0" t="0" r="r" b="b"/>
              <a:pathLst>
                <a:path w="332" h="78">
                  <a:moveTo>
                    <a:pt x="332" y="59"/>
                  </a:moveTo>
                  <a:lnTo>
                    <a:pt x="2" y="78"/>
                  </a:lnTo>
                  <a:lnTo>
                    <a:pt x="0" y="0"/>
                  </a:lnTo>
                  <a:lnTo>
                    <a:pt x="332" y="59"/>
                  </a:lnTo>
                  <a:lnTo>
                    <a:pt x="332" y="59"/>
                  </a:lnTo>
                  <a:close/>
                </a:path>
              </a:pathLst>
            </a:custGeom>
            <a:solidFill>
              <a:srgbClr val="756868"/>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 name="Freeform 83"/>
            <p:cNvSpPr>
              <a:spLocks/>
            </p:cNvSpPr>
            <p:nvPr/>
          </p:nvSpPr>
          <p:spPr bwMode="auto">
            <a:xfrm>
              <a:off x="5087" y="3469"/>
              <a:ext cx="73" cy="101"/>
            </a:xfrm>
            <a:custGeom>
              <a:avLst/>
              <a:gdLst>
                <a:gd name="T0" fmla="*/ 218 w 218"/>
                <a:gd name="T1" fmla="*/ 202 h 202"/>
                <a:gd name="T2" fmla="*/ 0 w 218"/>
                <a:gd name="T3" fmla="*/ 55 h 202"/>
                <a:gd name="T4" fmla="*/ 69 w 218"/>
                <a:gd name="T5" fmla="*/ 0 h 202"/>
                <a:gd name="T6" fmla="*/ 218 w 218"/>
                <a:gd name="T7" fmla="*/ 202 h 202"/>
                <a:gd name="T8" fmla="*/ 218 w 218"/>
                <a:gd name="T9" fmla="*/ 202 h 202"/>
              </a:gdLst>
              <a:ahLst/>
              <a:cxnLst>
                <a:cxn ang="0">
                  <a:pos x="T0" y="T1"/>
                </a:cxn>
                <a:cxn ang="0">
                  <a:pos x="T2" y="T3"/>
                </a:cxn>
                <a:cxn ang="0">
                  <a:pos x="T4" y="T5"/>
                </a:cxn>
                <a:cxn ang="0">
                  <a:pos x="T6" y="T7"/>
                </a:cxn>
                <a:cxn ang="0">
                  <a:pos x="T8" y="T9"/>
                </a:cxn>
              </a:cxnLst>
              <a:rect l="0" t="0" r="r" b="b"/>
              <a:pathLst>
                <a:path w="218" h="202">
                  <a:moveTo>
                    <a:pt x="218" y="202"/>
                  </a:moveTo>
                  <a:lnTo>
                    <a:pt x="0" y="55"/>
                  </a:lnTo>
                  <a:lnTo>
                    <a:pt x="69" y="0"/>
                  </a:lnTo>
                  <a:lnTo>
                    <a:pt x="218" y="202"/>
                  </a:lnTo>
                  <a:lnTo>
                    <a:pt x="218" y="202"/>
                  </a:lnTo>
                  <a:close/>
                </a:path>
              </a:pathLst>
            </a:custGeom>
            <a:solidFill>
              <a:srgbClr val="756868"/>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 name="Freeform 84"/>
            <p:cNvSpPr>
              <a:spLocks/>
            </p:cNvSpPr>
            <p:nvPr/>
          </p:nvSpPr>
          <p:spPr bwMode="auto">
            <a:xfrm>
              <a:off x="4858" y="3600"/>
              <a:ext cx="34" cy="102"/>
            </a:xfrm>
            <a:custGeom>
              <a:avLst/>
              <a:gdLst>
                <a:gd name="T0" fmla="*/ 102 w 102"/>
                <a:gd name="T1" fmla="*/ 0 h 204"/>
                <a:gd name="T2" fmla="*/ 0 w 102"/>
                <a:gd name="T3" fmla="*/ 204 h 204"/>
                <a:gd name="T4" fmla="*/ 0 w 102"/>
                <a:gd name="T5" fmla="*/ 7 h 204"/>
                <a:gd name="T6" fmla="*/ 102 w 102"/>
                <a:gd name="T7" fmla="*/ 0 h 204"/>
                <a:gd name="T8" fmla="*/ 102 w 102"/>
                <a:gd name="T9" fmla="*/ 0 h 204"/>
              </a:gdLst>
              <a:ahLst/>
              <a:cxnLst>
                <a:cxn ang="0">
                  <a:pos x="T0" y="T1"/>
                </a:cxn>
                <a:cxn ang="0">
                  <a:pos x="T2" y="T3"/>
                </a:cxn>
                <a:cxn ang="0">
                  <a:pos x="T4" y="T5"/>
                </a:cxn>
                <a:cxn ang="0">
                  <a:pos x="T6" y="T7"/>
                </a:cxn>
                <a:cxn ang="0">
                  <a:pos x="T8" y="T9"/>
                </a:cxn>
              </a:cxnLst>
              <a:rect l="0" t="0" r="r" b="b"/>
              <a:pathLst>
                <a:path w="102" h="204">
                  <a:moveTo>
                    <a:pt x="102" y="0"/>
                  </a:moveTo>
                  <a:lnTo>
                    <a:pt x="0" y="204"/>
                  </a:lnTo>
                  <a:lnTo>
                    <a:pt x="0" y="7"/>
                  </a:lnTo>
                  <a:lnTo>
                    <a:pt x="102" y="0"/>
                  </a:lnTo>
                  <a:lnTo>
                    <a:pt x="102" y="0"/>
                  </a:lnTo>
                  <a:close/>
                </a:path>
              </a:pathLst>
            </a:custGeom>
            <a:solidFill>
              <a:srgbClr val="756868"/>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 name="Freeform 85"/>
            <p:cNvSpPr>
              <a:spLocks/>
            </p:cNvSpPr>
            <p:nvPr/>
          </p:nvSpPr>
          <p:spPr bwMode="auto">
            <a:xfrm>
              <a:off x="4379" y="2998"/>
              <a:ext cx="848" cy="813"/>
            </a:xfrm>
            <a:custGeom>
              <a:avLst/>
              <a:gdLst>
                <a:gd name="T0" fmla="*/ 2543 w 2543"/>
                <a:gd name="T1" fmla="*/ 1297 h 1626"/>
                <a:gd name="T2" fmla="*/ 2365 w 2543"/>
                <a:gd name="T3" fmla="*/ 1392 h 1626"/>
                <a:gd name="T4" fmla="*/ 2166 w 2543"/>
                <a:gd name="T5" fmla="*/ 1488 h 1626"/>
                <a:gd name="T6" fmla="*/ 1899 w 2543"/>
                <a:gd name="T7" fmla="*/ 1563 h 1626"/>
                <a:gd name="T8" fmla="*/ 1696 w 2543"/>
                <a:gd name="T9" fmla="*/ 1610 h 1626"/>
                <a:gd name="T10" fmla="*/ 1490 w 2543"/>
                <a:gd name="T11" fmla="*/ 1626 h 1626"/>
                <a:gd name="T12" fmla="*/ 1234 w 2543"/>
                <a:gd name="T13" fmla="*/ 1626 h 1626"/>
                <a:gd name="T14" fmla="*/ 963 w 2543"/>
                <a:gd name="T15" fmla="*/ 1583 h 1626"/>
                <a:gd name="T16" fmla="*/ 668 w 2543"/>
                <a:gd name="T17" fmla="*/ 1494 h 1626"/>
                <a:gd name="T18" fmla="*/ 492 w 2543"/>
                <a:gd name="T19" fmla="*/ 1407 h 1626"/>
                <a:gd name="T20" fmla="*/ 322 w 2543"/>
                <a:gd name="T21" fmla="*/ 1306 h 1626"/>
                <a:gd name="T22" fmla="*/ 190 w 2543"/>
                <a:gd name="T23" fmla="*/ 1170 h 1626"/>
                <a:gd name="T24" fmla="*/ 75 w 2543"/>
                <a:gd name="T25" fmla="*/ 1003 h 1626"/>
                <a:gd name="T26" fmla="*/ 17 w 2543"/>
                <a:gd name="T27" fmla="*/ 834 h 1626"/>
                <a:gd name="T28" fmla="*/ 0 w 2543"/>
                <a:gd name="T29" fmla="*/ 658 h 1626"/>
                <a:gd name="T30" fmla="*/ 51 w 2543"/>
                <a:gd name="T31" fmla="*/ 458 h 1626"/>
                <a:gd name="T32" fmla="*/ 152 w 2543"/>
                <a:gd name="T33" fmla="*/ 281 h 1626"/>
                <a:gd name="T34" fmla="*/ 296 w 2543"/>
                <a:gd name="T35" fmla="*/ 119 h 1626"/>
                <a:gd name="T36" fmla="*/ 463 w 2543"/>
                <a:gd name="T37" fmla="*/ 0 h 1626"/>
                <a:gd name="T38" fmla="*/ 286 w 2543"/>
                <a:gd name="T39" fmla="*/ 208 h 1626"/>
                <a:gd name="T40" fmla="*/ 154 w 2543"/>
                <a:gd name="T41" fmla="*/ 394 h 1626"/>
                <a:gd name="T42" fmla="*/ 126 w 2543"/>
                <a:gd name="T43" fmla="*/ 551 h 1626"/>
                <a:gd name="T44" fmla="*/ 92 w 2543"/>
                <a:gd name="T45" fmla="*/ 687 h 1626"/>
                <a:gd name="T46" fmla="*/ 97 w 2543"/>
                <a:gd name="T47" fmla="*/ 843 h 1626"/>
                <a:gd name="T48" fmla="*/ 203 w 2543"/>
                <a:gd name="T49" fmla="*/ 1076 h 1626"/>
                <a:gd name="T50" fmla="*/ 353 w 2543"/>
                <a:gd name="T51" fmla="*/ 1247 h 1626"/>
                <a:gd name="T52" fmla="*/ 559 w 2543"/>
                <a:gd name="T53" fmla="*/ 1361 h 1626"/>
                <a:gd name="T54" fmla="*/ 777 w 2543"/>
                <a:gd name="T55" fmla="*/ 1450 h 1626"/>
                <a:gd name="T56" fmla="*/ 1026 w 2543"/>
                <a:gd name="T57" fmla="*/ 1530 h 1626"/>
                <a:gd name="T58" fmla="*/ 1245 w 2543"/>
                <a:gd name="T59" fmla="*/ 1555 h 1626"/>
                <a:gd name="T60" fmla="*/ 1455 w 2543"/>
                <a:gd name="T61" fmla="*/ 1559 h 1626"/>
                <a:gd name="T62" fmla="*/ 1714 w 2543"/>
                <a:gd name="T63" fmla="*/ 1538 h 1626"/>
                <a:gd name="T64" fmla="*/ 1949 w 2543"/>
                <a:gd name="T65" fmla="*/ 1485 h 1626"/>
                <a:gd name="T66" fmla="*/ 2169 w 2543"/>
                <a:gd name="T67" fmla="*/ 1428 h 1626"/>
                <a:gd name="T68" fmla="*/ 2421 w 2543"/>
                <a:gd name="T69" fmla="*/ 1326 h 1626"/>
                <a:gd name="T70" fmla="*/ 2543 w 2543"/>
                <a:gd name="T71" fmla="*/ 1297 h 1626"/>
                <a:gd name="T72" fmla="*/ 2543 w 2543"/>
                <a:gd name="T73" fmla="*/ 1297 h 1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43" h="1626">
                  <a:moveTo>
                    <a:pt x="2543" y="1297"/>
                  </a:moveTo>
                  <a:lnTo>
                    <a:pt x="2365" y="1392"/>
                  </a:lnTo>
                  <a:lnTo>
                    <a:pt x="2166" y="1488"/>
                  </a:lnTo>
                  <a:lnTo>
                    <a:pt x="1899" y="1563"/>
                  </a:lnTo>
                  <a:lnTo>
                    <a:pt x="1696" y="1610"/>
                  </a:lnTo>
                  <a:lnTo>
                    <a:pt x="1490" y="1626"/>
                  </a:lnTo>
                  <a:lnTo>
                    <a:pt x="1234" y="1626"/>
                  </a:lnTo>
                  <a:lnTo>
                    <a:pt x="963" y="1583"/>
                  </a:lnTo>
                  <a:lnTo>
                    <a:pt x="668" y="1494"/>
                  </a:lnTo>
                  <a:lnTo>
                    <a:pt x="492" y="1407"/>
                  </a:lnTo>
                  <a:lnTo>
                    <a:pt x="322" y="1306"/>
                  </a:lnTo>
                  <a:lnTo>
                    <a:pt x="190" y="1170"/>
                  </a:lnTo>
                  <a:lnTo>
                    <a:pt x="75" y="1003"/>
                  </a:lnTo>
                  <a:lnTo>
                    <a:pt x="17" y="834"/>
                  </a:lnTo>
                  <a:lnTo>
                    <a:pt x="0" y="658"/>
                  </a:lnTo>
                  <a:lnTo>
                    <a:pt x="51" y="458"/>
                  </a:lnTo>
                  <a:lnTo>
                    <a:pt x="152" y="281"/>
                  </a:lnTo>
                  <a:lnTo>
                    <a:pt x="296" y="119"/>
                  </a:lnTo>
                  <a:lnTo>
                    <a:pt x="463" y="0"/>
                  </a:lnTo>
                  <a:lnTo>
                    <a:pt x="286" y="208"/>
                  </a:lnTo>
                  <a:lnTo>
                    <a:pt x="154" y="394"/>
                  </a:lnTo>
                  <a:lnTo>
                    <a:pt x="126" y="551"/>
                  </a:lnTo>
                  <a:lnTo>
                    <a:pt x="92" y="687"/>
                  </a:lnTo>
                  <a:lnTo>
                    <a:pt x="97" y="843"/>
                  </a:lnTo>
                  <a:lnTo>
                    <a:pt x="203" y="1076"/>
                  </a:lnTo>
                  <a:lnTo>
                    <a:pt x="353" y="1247"/>
                  </a:lnTo>
                  <a:lnTo>
                    <a:pt x="559" y="1361"/>
                  </a:lnTo>
                  <a:lnTo>
                    <a:pt x="777" y="1450"/>
                  </a:lnTo>
                  <a:lnTo>
                    <a:pt x="1026" y="1530"/>
                  </a:lnTo>
                  <a:lnTo>
                    <a:pt x="1245" y="1555"/>
                  </a:lnTo>
                  <a:lnTo>
                    <a:pt x="1455" y="1559"/>
                  </a:lnTo>
                  <a:lnTo>
                    <a:pt x="1714" y="1538"/>
                  </a:lnTo>
                  <a:lnTo>
                    <a:pt x="1949" y="1485"/>
                  </a:lnTo>
                  <a:lnTo>
                    <a:pt x="2169" y="1428"/>
                  </a:lnTo>
                  <a:lnTo>
                    <a:pt x="2421" y="1326"/>
                  </a:lnTo>
                  <a:lnTo>
                    <a:pt x="2543" y="1297"/>
                  </a:lnTo>
                  <a:lnTo>
                    <a:pt x="2543" y="1297"/>
                  </a:lnTo>
                  <a:close/>
                </a:path>
              </a:pathLst>
            </a:custGeom>
            <a:solidFill>
              <a:srgbClr val="E57F3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Freeform 86"/>
            <p:cNvSpPr>
              <a:spLocks/>
            </p:cNvSpPr>
            <p:nvPr/>
          </p:nvSpPr>
          <p:spPr bwMode="auto">
            <a:xfrm>
              <a:off x="5074" y="2779"/>
              <a:ext cx="367" cy="583"/>
            </a:xfrm>
            <a:custGeom>
              <a:avLst/>
              <a:gdLst>
                <a:gd name="T0" fmla="*/ 1058 w 1102"/>
                <a:gd name="T1" fmla="*/ 1165 h 1165"/>
                <a:gd name="T2" fmla="*/ 1102 w 1102"/>
                <a:gd name="T3" fmla="*/ 954 h 1165"/>
                <a:gd name="T4" fmla="*/ 1090 w 1102"/>
                <a:gd name="T5" fmla="*/ 759 h 1165"/>
                <a:gd name="T6" fmla="*/ 1024 w 1102"/>
                <a:gd name="T7" fmla="*/ 578 h 1165"/>
                <a:gd name="T8" fmla="*/ 925 w 1102"/>
                <a:gd name="T9" fmla="*/ 425 h 1165"/>
                <a:gd name="T10" fmla="*/ 742 w 1102"/>
                <a:gd name="T11" fmla="*/ 259 h 1165"/>
                <a:gd name="T12" fmla="*/ 526 w 1102"/>
                <a:gd name="T13" fmla="*/ 134 h 1165"/>
                <a:gd name="T14" fmla="*/ 297 w 1102"/>
                <a:gd name="T15" fmla="*/ 52 h 1165"/>
                <a:gd name="T16" fmla="*/ 0 w 1102"/>
                <a:gd name="T17" fmla="*/ 0 h 1165"/>
                <a:gd name="T18" fmla="*/ 252 w 1102"/>
                <a:gd name="T19" fmla="*/ 87 h 1165"/>
                <a:gd name="T20" fmla="*/ 546 w 1102"/>
                <a:gd name="T21" fmla="*/ 214 h 1165"/>
                <a:gd name="T22" fmla="*/ 710 w 1102"/>
                <a:gd name="T23" fmla="*/ 318 h 1165"/>
                <a:gd name="T24" fmla="*/ 850 w 1102"/>
                <a:gd name="T25" fmla="*/ 441 h 1165"/>
                <a:gd name="T26" fmla="*/ 948 w 1102"/>
                <a:gd name="T27" fmla="*/ 590 h 1165"/>
                <a:gd name="T28" fmla="*/ 1013 w 1102"/>
                <a:gd name="T29" fmla="*/ 744 h 1165"/>
                <a:gd name="T30" fmla="*/ 1054 w 1102"/>
                <a:gd name="T31" fmla="*/ 931 h 1165"/>
                <a:gd name="T32" fmla="*/ 1058 w 1102"/>
                <a:gd name="T33" fmla="*/ 1165 h 1165"/>
                <a:gd name="T34" fmla="*/ 1058 w 1102"/>
                <a:gd name="T35" fmla="*/ 1165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2" h="1165">
                  <a:moveTo>
                    <a:pt x="1058" y="1165"/>
                  </a:moveTo>
                  <a:lnTo>
                    <a:pt x="1102" y="954"/>
                  </a:lnTo>
                  <a:lnTo>
                    <a:pt x="1090" y="759"/>
                  </a:lnTo>
                  <a:lnTo>
                    <a:pt x="1024" y="578"/>
                  </a:lnTo>
                  <a:lnTo>
                    <a:pt x="925" y="425"/>
                  </a:lnTo>
                  <a:lnTo>
                    <a:pt x="742" y="259"/>
                  </a:lnTo>
                  <a:lnTo>
                    <a:pt x="526" y="134"/>
                  </a:lnTo>
                  <a:lnTo>
                    <a:pt x="297" y="52"/>
                  </a:lnTo>
                  <a:lnTo>
                    <a:pt x="0" y="0"/>
                  </a:lnTo>
                  <a:lnTo>
                    <a:pt x="252" y="87"/>
                  </a:lnTo>
                  <a:lnTo>
                    <a:pt x="546" y="214"/>
                  </a:lnTo>
                  <a:lnTo>
                    <a:pt x="710" y="318"/>
                  </a:lnTo>
                  <a:lnTo>
                    <a:pt x="850" y="441"/>
                  </a:lnTo>
                  <a:lnTo>
                    <a:pt x="948" y="590"/>
                  </a:lnTo>
                  <a:lnTo>
                    <a:pt x="1013" y="744"/>
                  </a:lnTo>
                  <a:lnTo>
                    <a:pt x="1054" y="931"/>
                  </a:lnTo>
                  <a:lnTo>
                    <a:pt x="1058" y="1165"/>
                  </a:lnTo>
                  <a:lnTo>
                    <a:pt x="1058" y="1165"/>
                  </a:lnTo>
                  <a:close/>
                </a:path>
              </a:pathLst>
            </a:custGeom>
            <a:solidFill>
              <a:srgbClr val="E57F3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Freeform 87"/>
            <p:cNvSpPr>
              <a:spLocks/>
            </p:cNvSpPr>
            <p:nvPr/>
          </p:nvSpPr>
          <p:spPr bwMode="auto">
            <a:xfrm>
              <a:off x="4644" y="2839"/>
              <a:ext cx="705" cy="913"/>
            </a:xfrm>
            <a:custGeom>
              <a:avLst/>
              <a:gdLst>
                <a:gd name="T0" fmla="*/ 587 w 2115"/>
                <a:gd name="T1" fmla="*/ 1825 h 1825"/>
                <a:gd name="T2" fmla="*/ 1144 w 2115"/>
                <a:gd name="T3" fmla="*/ 1697 h 1825"/>
                <a:gd name="T4" fmla="*/ 1502 w 2115"/>
                <a:gd name="T5" fmla="*/ 1547 h 1825"/>
                <a:gd name="T6" fmla="*/ 1718 w 2115"/>
                <a:gd name="T7" fmla="*/ 1374 h 1825"/>
                <a:gd name="T8" fmla="*/ 1915 w 2115"/>
                <a:gd name="T9" fmla="*/ 1157 h 1825"/>
                <a:gd name="T10" fmla="*/ 1997 w 2115"/>
                <a:gd name="T11" fmla="*/ 926 h 1825"/>
                <a:gd name="T12" fmla="*/ 1964 w 2115"/>
                <a:gd name="T13" fmla="*/ 623 h 1825"/>
                <a:gd name="T14" fmla="*/ 1846 w 2115"/>
                <a:gd name="T15" fmla="*/ 408 h 1825"/>
                <a:gd name="T16" fmla="*/ 1635 w 2115"/>
                <a:gd name="T17" fmla="*/ 254 h 1825"/>
                <a:gd name="T18" fmla="*/ 1358 w 2115"/>
                <a:gd name="T19" fmla="*/ 132 h 1825"/>
                <a:gd name="T20" fmla="*/ 1054 w 2115"/>
                <a:gd name="T21" fmla="*/ 54 h 1825"/>
                <a:gd name="T22" fmla="*/ 696 w 2115"/>
                <a:gd name="T23" fmla="*/ 55 h 1825"/>
                <a:gd name="T24" fmla="*/ 304 w 2115"/>
                <a:gd name="T25" fmla="*/ 114 h 1825"/>
                <a:gd name="T26" fmla="*/ 0 w 2115"/>
                <a:gd name="T27" fmla="*/ 207 h 1825"/>
                <a:gd name="T28" fmla="*/ 38 w 2115"/>
                <a:gd name="T29" fmla="*/ 146 h 1825"/>
                <a:gd name="T30" fmla="*/ 535 w 2115"/>
                <a:gd name="T31" fmla="*/ 13 h 1825"/>
                <a:gd name="T32" fmla="*/ 1103 w 2115"/>
                <a:gd name="T33" fmla="*/ 0 h 1825"/>
                <a:gd name="T34" fmla="*/ 1483 w 2115"/>
                <a:gd name="T35" fmla="*/ 106 h 1825"/>
                <a:gd name="T36" fmla="*/ 1748 w 2115"/>
                <a:gd name="T37" fmla="*/ 218 h 1825"/>
                <a:gd name="T38" fmla="*/ 1904 w 2115"/>
                <a:gd name="T39" fmla="*/ 373 h 1825"/>
                <a:gd name="T40" fmla="*/ 2069 w 2115"/>
                <a:gd name="T41" fmla="*/ 625 h 1825"/>
                <a:gd name="T42" fmla="*/ 2115 w 2115"/>
                <a:gd name="T43" fmla="*/ 889 h 1825"/>
                <a:gd name="T44" fmla="*/ 2028 w 2115"/>
                <a:gd name="T45" fmla="*/ 1135 h 1825"/>
                <a:gd name="T46" fmla="*/ 1866 w 2115"/>
                <a:gd name="T47" fmla="*/ 1369 h 1825"/>
                <a:gd name="T48" fmla="*/ 1645 w 2115"/>
                <a:gd name="T49" fmla="*/ 1571 h 1825"/>
                <a:gd name="T50" fmla="*/ 1257 w 2115"/>
                <a:gd name="T51" fmla="*/ 1729 h 1825"/>
                <a:gd name="T52" fmla="*/ 985 w 2115"/>
                <a:gd name="T53" fmla="*/ 1791 h 1825"/>
                <a:gd name="T54" fmla="*/ 587 w 2115"/>
                <a:gd name="T55" fmla="*/ 1825 h 1825"/>
                <a:gd name="T56" fmla="*/ 587 w 2115"/>
                <a:gd name="T57" fmla="*/ 1825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15" h="1825">
                  <a:moveTo>
                    <a:pt x="587" y="1825"/>
                  </a:moveTo>
                  <a:lnTo>
                    <a:pt x="1144" y="1697"/>
                  </a:lnTo>
                  <a:lnTo>
                    <a:pt x="1502" y="1547"/>
                  </a:lnTo>
                  <a:lnTo>
                    <a:pt x="1718" y="1374"/>
                  </a:lnTo>
                  <a:lnTo>
                    <a:pt x="1915" y="1157"/>
                  </a:lnTo>
                  <a:lnTo>
                    <a:pt x="1997" y="926"/>
                  </a:lnTo>
                  <a:lnTo>
                    <a:pt x="1964" y="623"/>
                  </a:lnTo>
                  <a:lnTo>
                    <a:pt x="1846" y="408"/>
                  </a:lnTo>
                  <a:lnTo>
                    <a:pt x="1635" y="254"/>
                  </a:lnTo>
                  <a:lnTo>
                    <a:pt x="1358" y="132"/>
                  </a:lnTo>
                  <a:lnTo>
                    <a:pt x="1054" y="54"/>
                  </a:lnTo>
                  <a:lnTo>
                    <a:pt x="696" y="55"/>
                  </a:lnTo>
                  <a:lnTo>
                    <a:pt x="304" y="114"/>
                  </a:lnTo>
                  <a:lnTo>
                    <a:pt x="0" y="207"/>
                  </a:lnTo>
                  <a:lnTo>
                    <a:pt x="38" y="146"/>
                  </a:lnTo>
                  <a:lnTo>
                    <a:pt x="535" y="13"/>
                  </a:lnTo>
                  <a:lnTo>
                    <a:pt x="1103" y="0"/>
                  </a:lnTo>
                  <a:lnTo>
                    <a:pt x="1483" y="106"/>
                  </a:lnTo>
                  <a:lnTo>
                    <a:pt x="1748" y="218"/>
                  </a:lnTo>
                  <a:lnTo>
                    <a:pt x="1904" y="373"/>
                  </a:lnTo>
                  <a:lnTo>
                    <a:pt x="2069" y="625"/>
                  </a:lnTo>
                  <a:lnTo>
                    <a:pt x="2115" y="889"/>
                  </a:lnTo>
                  <a:lnTo>
                    <a:pt x="2028" y="1135"/>
                  </a:lnTo>
                  <a:lnTo>
                    <a:pt x="1866" y="1369"/>
                  </a:lnTo>
                  <a:lnTo>
                    <a:pt x="1645" y="1571"/>
                  </a:lnTo>
                  <a:lnTo>
                    <a:pt x="1257" y="1729"/>
                  </a:lnTo>
                  <a:lnTo>
                    <a:pt x="985" y="1791"/>
                  </a:lnTo>
                  <a:lnTo>
                    <a:pt x="587" y="1825"/>
                  </a:lnTo>
                  <a:lnTo>
                    <a:pt x="587" y="1825"/>
                  </a:lnTo>
                  <a:close/>
                </a:path>
              </a:pathLst>
            </a:custGeom>
            <a:solidFill>
              <a:srgbClr val="756868"/>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 name="Freeform 88"/>
            <p:cNvSpPr>
              <a:spLocks/>
            </p:cNvSpPr>
            <p:nvPr/>
          </p:nvSpPr>
          <p:spPr bwMode="auto">
            <a:xfrm>
              <a:off x="4427" y="2835"/>
              <a:ext cx="936" cy="927"/>
            </a:xfrm>
            <a:custGeom>
              <a:avLst/>
              <a:gdLst>
                <a:gd name="T0" fmla="*/ 50 w 2810"/>
                <a:gd name="T1" fmla="*/ 761 h 1855"/>
                <a:gd name="T2" fmla="*/ 0 w 2810"/>
                <a:gd name="T3" fmla="*/ 1083 h 1855"/>
                <a:gd name="T4" fmla="*/ 120 w 2810"/>
                <a:gd name="T5" fmla="*/ 1387 h 1855"/>
                <a:gd name="T6" fmla="*/ 395 w 2810"/>
                <a:gd name="T7" fmla="*/ 1635 h 1855"/>
                <a:gd name="T8" fmla="*/ 790 w 2810"/>
                <a:gd name="T9" fmla="*/ 1798 h 1855"/>
                <a:gd name="T10" fmla="*/ 1261 w 2810"/>
                <a:gd name="T11" fmla="*/ 1855 h 1855"/>
                <a:gd name="T12" fmla="*/ 1749 w 2810"/>
                <a:gd name="T13" fmla="*/ 1801 h 1855"/>
                <a:gd name="T14" fmla="*/ 2196 w 2810"/>
                <a:gd name="T15" fmla="*/ 1642 h 1855"/>
                <a:gd name="T16" fmla="*/ 2546 w 2810"/>
                <a:gd name="T17" fmla="*/ 1397 h 1855"/>
                <a:gd name="T18" fmla="*/ 2760 w 2810"/>
                <a:gd name="T19" fmla="*/ 1095 h 1855"/>
                <a:gd name="T20" fmla="*/ 2810 w 2810"/>
                <a:gd name="T21" fmla="*/ 772 h 1855"/>
                <a:gd name="T22" fmla="*/ 2690 w 2810"/>
                <a:gd name="T23" fmla="*/ 468 h 1855"/>
                <a:gd name="T24" fmla="*/ 2416 w 2810"/>
                <a:gd name="T25" fmla="*/ 221 h 1855"/>
                <a:gd name="T26" fmla="*/ 2020 w 2810"/>
                <a:gd name="T27" fmla="*/ 58 h 1855"/>
                <a:gd name="T28" fmla="*/ 1549 w 2810"/>
                <a:gd name="T29" fmla="*/ 0 h 1855"/>
                <a:gd name="T30" fmla="*/ 1061 w 2810"/>
                <a:gd name="T31" fmla="*/ 54 h 1855"/>
                <a:gd name="T32" fmla="*/ 1139 w 2810"/>
                <a:gd name="T33" fmla="*/ 53 h 1855"/>
                <a:gd name="T34" fmla="*/ 1605 w 2810"/>
                <a:gd name="T35" fmla="*/ 27 h 1855"/>
                <a:gd name="T36" fmla="*/ 2042 w 2810"/>
                <a:gd name="T37" fmla="*/ 109 h 1855"/>
                <a:gd name="T38" fmla="*/ 2399 w 2810"/>
                <a:gd name="T39" fmla="*/ 287 h 1855"/>
                <a:gd name="T40" fmla="*/ 2629 w 2810"/>
                <a:gd name="T41" fmla="*/ 542 h 1855"/>
                <a:gd name="T42" fmla="*/ 2709 w 2810"/>
                <a:gd name="T43" fmla="*/ 840 h 1855"/>
                <a:gd name="T44" fmla="*/ 2626 w 2810"/>
                <a:gd name="T45" fmla="*/ 1148 h 1855"/>
                <a:gd name="T46" fmla="*/ 2392 w 2810"/>
                <a:gd name="T47" fmla="*/ 1430 h 1855"/>
                <a:gd name="T48" fmla="*/ 2034 w 2810"/>
                <a:gd name="T49" fmla="*/ 1648 h 1855"/>
                <a:gd name="T50" fmla="*/ 1595 w 2810"/>
                <a:gd name="T51" fmla="*/ 1778 h 1855"/>
                <a:gd name="T52" fmla="*/ 1128 w 2810"/>
                <a:gd name="T53" fmla="*/ 1803 h 1855"/>
                <a:gd name="T54" fmla="*/ 691 w 2810"/>
                <a:gd name="T55" fmla="*/ 1723 h 1855"/>
                <a:gd name="T56" fmla="*/ 335 w 2810"/>
                <a:gd name="T57" fmla="*/ 1544 h 1855"/>
                <a:gd name="T58" fmla="*/ 104 w 2810"/>
                <a:gd name="T59" fmla="*/ 1290 h 1855"/>
                <a:gd name="T60" fmla="*/ 25 w 2810"/>
                <a:gd name="T61" fmla="*/ 990 h 1855"/>
                <a:gd name="T62" fmla="*/ 109 w 2810"/>
                <a:gd name="T63" fmla="*/ 653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0" h="1855">
                  <a:moveTo>
                    <a:pt x="109" y="653"/>
                  </a:moveTo>
                  <a:lnTo>
                    <a:pt x="50" y="761"/>
                  </a:lnTo>
                  <a:lnTo>
                    <a:pt x="4" y="922"/>
                  </a:lnTo>
                  <a:lnTo>
                    <a:pt x="0" y="1083"/>
                  </a:lnTo>
                  <a:lnTo>
                    <a:pt x="40" y="1239"/>
                  </a:lnTo>
                  <a:lnTo>
                    <a:pt x="120" y="1387"/>
                  </a:lnTo>
                  <a:lnTo>
                    <a:pt x="240" y="1519"/>
                  </a:lnTo>
                  <a:lnTo>
                    <a:pt x="395" y="1635"/>
                  </a:lnTo>
                  <a:lnTo>
                    <a:pt x="580" y="1728"/>
                  </a:lnTo>
                  <a:lnTo>
                    <a:pt x="790" y="1798"/>
                  </a:lnTo>
                  <a:lnTo>
                    <a:pt x="1020" y="1841"/>
                  </a:lnTo>
                  <a:lnTo>
                    <a:pt x="1261" y="1855"/>
                  </a:lnTo>
                  <a:lnTo>
                    <a:pt x="1506" y="1843"/>
                  </a:lnTo>
                  <a:lnTo>
                    <a:pt x="1749" y="1801"/>
                  </a:lnTo>
                  <a:lnTo>
                    <a:pt x="1980" y="1735"/>
                  </a:lnTo>
                  <a:lnTo>
                    <a:pt x="2196" y="1642"/>
                  </a:lnTo>
                  <a:lnTo>
                    <a:pt x="2385" y="1529"/>
                  </a:lnTo>
                  <a:lnTo>
                    <a:pt x="2546" y="1397"/>
                  </a:lnTo>
                  <a:lnTo>
                    <a:pt x="2672" y="1250"/>
                  </a:lnTo>
                  <a:lnTo>
                    <a:pt x="2760" y="1095"/>
                  </a:lnTo>
                  <a:lnTo>
                    <a:pt x="2806" y="934"/>
                  </a:lnTo>
                  <a:lnTo>
                    <a:pt x="2810" y="772"/>
                  </a:lnTo>
                  <a:lnTo>
                    <a:pt x="2770" y="616"/>
                  </a:lnTo>
                  <a:lnTo>
                    <a:pt x="2690" y="468"/>
                  </a:lnTo>
                  <a:lnTo>
                    <a:pt x="2570" y="336"/>
                  </a:lnTo>
                  <a:lnTo>
                    <a:pt x="2416" y="221"/>
                  </a:lnTo>
                  <a:lnTo>
                    <a:pt x="2230" y="127"/>
                  </a:lnTo>
                  <a:lnTo>
                    <a:pt x="2020" y="58"/>
                  </a:lnTo>
                  <a:lnTo>
                    <a:pt x="1790" y="16"/>
                  </a:lnTo>
                  <a:lnTo>
                    <a:pt x="1549" y="0"/>
                  </a:lnTo>
                  <a:lnTo>
                    <a:pt x="1303" y="13"/>
                  </a:lnTo>
                  <a:lnTo>
                    <a:pt x="1061" y="54"/>
                  </a:lnTo>
                  <a:lnTo>
                    <a:pt x="919" y="106"/>
                  </a:lnTo>
                  <a:lnTo>
                    <a:pt x="1139" y="53"/>
                  </a:lnTo>
                  <a:lnTo>
                    <a:pt x="1372" y="27"/>
                  </a:lnTo>
                  <a:lnTo>
                    <a:pt x="1605" y="27"/>
                  </a:lnTo>
                  <a:lnTo>
                    <a:pt x="1831" y="55"/>
                  </a:lnTo>
                  <a:lnTo>
                    <a:pt x="2042" y="109"/>
                  </a:lnTo>
                  <a:lnTo>
                    <a:pt x="2234" y="186"/>
                  </a:lnTo>
                  <a:lnTo>
                    <a:pt x="2399" y="287"/>
                  </a:lnTo>
                  <a:lnTo>
                    <a:pt x="2532" y="406"/>
                  </a:lnTo>
                  <a:lnTo>
                    <a:pt x="2629" y="542"/>
                  </a:lnTo>
                  <a:lnTo>
                    <a:pt x="2689" y="687"/>
                  </a:lnTo>
                  <a:lnTo>
                    <a:pt x="2709" y="840"/>
                  </a:lnTo>
                  <a:lnTo>
                    <a:pt x="2687" y="996"/>
                  </a:lnTo>
                  <a:lnTo>
                    <a:pt x="2626" y="1148"/>
                  </a:lnTo>
                  <a:lnTo>
                    <a:pt x="2527" y="1295"/>
                  </a:lnTo>
                  <a:lnTo>
                    <a:pt x="2392" y="1430"/>
                  </a:lnTo>
                  <a:lnTo>
                    <a:pt x="2224" y="1548"/>
                  </a:lnTo>
                  <a:lnTo>
                    <a:pt x="2034" y="1648"/>
                  </a:lnTo>
                  <a:lnTo>
                    <a:pt x="1821" y="1725"/>
                  </a:lnTo>
                  <a:lnTo>
                    <a:pt x="1595" y="1778"/>
                  </a:lnTo>
                  <a:lnTo>
                    <a:pt x="1361" y="1805"/>
                  </a:lnTo>
                  <a:lnTo>
                    <a:pt x="1128" y="1803"/>
                  </a:lnTo>
                  <a:lnTo>
                    <a:pt x="903" y="1776"/>
                  </a:lnTo>
                  <a:lnTo>
                    <a:pt x="691" y="1723"/>
                  </a:lnTo>
                  <a:lnTo>
                    <a:pt x="500" y="1645"/>
                  </a:lnTo>
                  <a:lnTo>
                    <a:pt x="335" y="1544"/>
                  </a:lnTo>
                  <a:lnTo>
                    <a:pt x="202" y="1425"/>
                  </a:lnTo>
                  <a:lnTo>
                    <a:pt x="104" y="1290"/>
                  </a:lnTo>
                  <a:lnTo>
                    <a:pt x="44" y="1144"/>
                  </a:lnTo>
                  <a:lnTo>
                    <a:pt x="25" y="990"/>
                  </a:lnTo>
                  <a:lnTo>
                    <a:pt x="46" y="835"/>
                  </a:lnTo>
                  <a:lnTo>
                    <a:pt x="109" y="653"/>
                  </a:lnTo>
                  <a:lnTo>
                    <a:pt x="109" y="653"/>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 name="Freeform 89"/>
            <p:cNvSpPr>
              <a:spLocks/>
            </p:cNvSpPr>
            <p:nvPr/>
          </p:nvSpPr>
          <p:spPr bwMode="auto">
            <a:xfrm>
              <a:off x="4580" y="3492"/>
              <a:ext cx="76" cy="106"/>
            </a:xfrm>
            <a:custGeom>
              <a:avLst/>
              <a:gdLst>
                <a:gd name="T0" fmla="*/ 230 w 230"/>
                <a:gd name="T1" fmla="*/ 51 h 212"/>
                <a:gd name="T2" fmla="*/ 0 w 230"/>
                <a:gd name="T3" fmla="*/ 212 h 212"/>
                <a:gd name="T4" fmla="*/ 166 w 230"/>
                <a:gd name="T5" fmla="*/ 0 h 212"/>
                <a:gd name="T6" fmla="*/ 230 w 230"/>
                <a:gd name="T7" fmla="*/ 51 h 212"/>
                <a:gd name="T8" fmla="*/ 230 w 230"/>
                <a:gd name="T9" fmla="*/ 51 h 212"/>
              </a:gdLst>
              <a:ahLst/>
              <a:cxnLst>
                <a:cxn ang="0">
                  <a:pos x="T0" y="T1"/>
                </a:cxn>
                <a:cxn ang="0">
                  <a:pos x="T2" y="T3"/>
                </a:cxn>
                <a:cxn ang="0">
                  <a:pos x="T4" y="T5"/>
                </a:cxn>
                <a:cxn ang="0">
                  <a:pos x="T6" y="T7"/>
                </a:cxn>
                <a:cxn ang="0">
                  <a:pos x="T8" y="T9"/>
                </a:cxn>
              </a:cxnLst>
              <a:rect l="0" t="0" r="r" b="b"/>
              <a:pathLst>
                <a:path w="230" h="212">
                  <a:moveTo>
                    <a:pt x="230" y="51"/>
                  </a:moveTo>
                  <a:lnTo>
                    <a:pt x="0" y="212"/>
                  </a:lnTo>
                  <a:lnTo>
                    <a:pt x="166" y="0"/>
                  </a:lnTo>
                  <a:lnTo>
                    <a:pt x="230" y="51"/>
                  </a:lnTo>
                  <a:lnTo>
                    <a:pt x="230" y="51"/>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 name="Freeform 90"/>
            <p:cNvSpPr>
              <a:spLocks/>
            </p:cNvSpPr>
            <p:nvPr/>
          </p:nvSpPr>
          <p:spPr bwMode="auto">
            <a:xfrm>
              <a:off x="4471" y="3278"/>
              <a:ext cx="115" cy="36"/>
            </a:xfrm>
            <a:custGeom>
              <a:avLst/>
              <a:gdLst>
                <a:gd name="T0" fmla="*/ 340 w 345"/>
                <a:gd name="T1" fmla="*/ 62 h 72"/>
                <a:gd name="T2" fmla="*/ 0 w 345"/>
                <a:gd name="T3" fmla="*/ 72 h 72"/>
                <a:gd name="T4" fmla="*/ 345 w 345"/>
                <a:gd name="T5" fmla="*/ 0 h 72"/>
                <a:gd name="T6" fmla="*/ 340 w 345"/>
                <a:gd name="T7" fmla="*/ 62 h 72"/>
                <a:gd name="T8" fmla="*/ 340 w 345"/>
                <a:gd name="T9" fmla="*/ 62 h 72"/>
              </a:gdLst>
              <a:ahLst/>
              <a:cxnLst>
                <a:cxn ang="0">
                  <a:pos x="T0" y="T1"/>
                </a:cxn>
                <a:cxn ang="0">
                  <a:pos x="T2" y="T3"/>
                </a:cxn>
                <a:cxn ang="0">
                  <a:pos x="T4" y="T5"/>
                </a:cxn>
                <a:cxn ang="0">
                  <a:pos x="T6" y="T7"/>
                </a:cxn>
                <a:cxn ang="0">
                  <a:pos x="T8" y="T9"/>
                </a:cxn>
              </a:cxnLst>
              <a:rect l="0" t="0" r="r" b="b"/>
              <a:pathLst>
                <a:path w="345" h="72">
                  <a:moveTo>
                    <a:pt x="340" y="62"/>
                  </a:moveTo>
                  <a:lnTo>
                    <a:pt x="0" y="72"/>
                  </a:lnTo>
                  <a:lnTo>
                    <a:pt x="345" y="0"/>
                  </a:lnTo>
                  <a:lnTo>
                    <a:pt x="340" y="62"/>
                  </a:lnTo>
                  <a:lnTo>
                    <a:pt x="340" y="62"/>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 name="Freeform 91"/>
            <p:cNvSpPr>
              <a:spLocks/>
            </p:cNvSpPr>
            <p:nvPr/>
          </p:nvSpPr>
          <p:spPr bwMode="auto">
            <a:xfrm>
              <a:off x="4600" y="3022"/>
              <a:ext cx="110" cy="83"/>
            </a:xfrm>
            <a:custGeom>
              <a:avLst/>
              <a:gdLst>
                <a:gd name="T0" fmla="*/ 244 w 330"/>
                <a:gd name="T1" fmla="*/ 165 h 165"/>
                <a:gd name="T2" fmla="*/ 0 w 330"/>
                <a:gd name="T3" fmla="*/ 0 h 165"/>
                <a:gd name="T4" fmla="*/ 330 w 330"/>
                <a:gd name="T5" fmla="*/ 116 h 165"/>
                <a:gd name="T6" fmla="*/ 244 w 330"/>
                <a:gd name="T7" fmla="*/ 165 h 165"/>
                <a:gd name="T8" fmla="*/ 244 w 330"/>
                <a:gd name="T9" fmla="*/ 165 h 165"/>
              </a:gdLst>
              <a:ahLst/>
              <a:cxnLst>
                <a:cxn ang="0">
                  <a:pos x="T0" y="T1"/>
                </a:cxn>
                <a:cxn ang="0">
                  <a:pos x="T2" y="T3"/>
                </a:cxn>
                <a:cxn ang="0">
                  <a:pos x="T4" y="T5"/>
                </a:cxn>
                <a:cxn ang="0">
                  <a:pos x="T6" y="T7"/>
                </a:cxn>
                <a:cxn ang="0">
                  <a:pos x="T8" y="T9"/>
                </a:cxn>
              </a:cxnLst>
              <a:rect l="0" t="0" r="r" b="b"/>
              <a:pathLst>
                <a:path w="330" h="165">
                  <a:moveTo>
                    <a:pt x="244" y="165"/>
                  </a:moveTo>
                  <a:lnTo>
                    <a:pt x="0" y="0"/>
                  </a:lnTo>
                  <a:lnTo>
                    <a:pt x="330" y="116"/>
                  </a:lnTo>
                  <a:lnTo>
                    <a:pt x="244" y="165"/>
                  </a:lnTo>
                  <a:lnTo>
                    <a:pt x="244" y="165"/>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 name="Freeform 92"/>
            <p:cNvSpPr>
              <a:spLocks/>
            </p:cNvSpPr>
            <p:nvPr/>
          </p:nvSpPr>
          <p:spPr bwMode="auto">
            <a:xfrm>
              <a:off x="4900" y="2889"/>
              <a:ext cx="36" cy="125"/>
            </a:xfrm>
            <a:custGeom>
              <a:avLst/>
              <a:gdLst>
                <a:gd name="T0" fmla="*/ 106 w 106"/>
                <a:gd name="T1" fmla="*/ 248 h 249"/>
                <a:gd name="T2" fmla="*/ 0 w 106"/>
                <a:gd name="T3" fmla="*/ 0 h 249"/>
                <a:gd name="T4" fmla="*/ 0 w 106"/>
                <a:gd name="T5" fmla="*/ 249 h 249"/>
                <a:gd name="T6" fmla="*/ 106 w 106"/>
                <a:gd name="T7" fmla="*/ 248 h 249"/>
                <a:gd name="T8" fmla="*/ 106 w 106"/>
                <a:gd name="T9" fmla="*/ 248 h 249"/>
              </a:gdLst>
              <a:ahLst/>
              <a:cxnLst>
                <a:cxn ang="0">
                  <a:pos x="T0" y="T1"/>
                </a:cxn>
                <a:cxn ang="0">
                  <a:pos x="T2" y="T3"/>
                </a:cxn>
                <a:cxn ang="0">
                  <a:pos x="T4" y="T5"/>
                </a:cxn>
                <a:cxn ang="0">
                  <a:pos x="T6" y="T7"/>
                </a:cxn>
                <a:cxn ang="0">
                  <a:pos x="T8" y="T9"/>
                </a:cxn>
              </a:cxnLst>
              <a:rect l="0" t="0" r="r" b="b"/>
              <a:pathLst>
                <a:path w="106" h="249">
                  <a:moveTo>
                    <a:pt x="106" y="248"/>
                  </a:moveTo>
                  <a:lnTo>
                    <a:pt x="0" y="0"/>
                  </a:lnTo>
                  <a:lnTo>
                    <a:pt x="0" y="249"/>
                  </a:lnTo>
                  <a:lnTo>
                    <a:pt x="106" y="248"/>
                  </a:lnTo>
                  <a:lnTo>
                    <a:pt x="106" y="248"/>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 name="Freeform 93"/>
            <p:cNvSpPr>
              <a:spLocks/>
            </p:cNvSpPr>
            <p:nvPr/>
          </p:nvSpPr>
          <p:spPr bwMode="auto">
            <a:xfrm>
              <a:off x="5089" y="3000"/>
              <a:ext cx="84" cy="111"/>
            </a:xfrm>
            <a:custGeom>
              <a:avLst/>
              <a:gdLst>
                <a:gd name="T0" fmla="*/ 0 w 252"/>
                <a:gd name="T1" fmla="*/ 175 h 224"/>
                <a:gd name="T2" fmla="*/ 252 w 252"/>
                <a:gd name="T3" fmla="*/ 0 h 224"/>
                <a:gd name="T4" fmla="*/ 68 w 252"/>
                <a:gd name="T5" fmla="*/ 224 h 224"/>
                <a:gd name="T6" fmla="*/ 0 w 252"/>
                <a:gd name="T7" fmla="*/ 175 h 224"/>
                <a:gd name="T8" fmla="*/ 0 w 252"/>
                <a:gd name="T9" fmla="*/ 175 h 224"/>
              </a:gdLst>
              <a:ahLst/>
              <a:cxnLst>
                <a:cxn ang="0">
                  <a:pos x="T0" y="T1"/>
                </a:cxn>
                <a:cxn ang="0">
                  <a:pos x="T2" y="T3"/>
                </a:cxn>
                <a:cxn ang="0">
                  <a:pos x="T4" y="T5"/>
                </a:cxn>
                <a:cxn ang="0">
                  <a:pos x="T6" y="T7"/>
                </a:cxn>
                <a:cxn ang="0">
                  <a:pos x="T8" y="T9"/>
                </a:cxn>
              </a:cxnLst>
              <a:rect l="0" t="0" r="r" b="b"/>
              <a:pathLst>
                <a:path w="252" h="224">
                  <a:moveTo>
                    <a:pt x="0" y="175"/>
                  </a:moveTo>
                  <a:lnTo>
                    <a:pt x="252" y="0"/>
                  </a:lnTo>
                  <a:lnTo>
                    <a:pt x="68" y="224"/>
                  </a:lnTo>
                  <a:lnTo>
                    <a:pt x="0" y="175"/>
                  </a:lnTo>
                  <a:lnTo>
                    <a:pt x="0" y="175"/>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 name="Freeform 94"/>
            <p:cNvSpPr>
              <a:spLocks/>
            </p:cNvSpPr>
            <p:nvPr/>
          </p:nvSpPr>
          <p:spPr bwMode="auto">
            <a:xfrm>
              <a:off x="5168" y="3279"/>
              <a:ext cx="111" cy="42"/>
            </a:xfrm>
            <a:custGeom>
              <a:avLst/>
              <a:gdLst>
                <a:gd name="T0" fmla="*/ 334 w 334"/>
                <a:gd name="T1" fmla="*/ 0 h 84"/>
                <a:gd name="T2" fmla="*/ 1 w 334"/>
                <a:gd name="T3" fmla="*/ 20 h 84"/>
                <a:gd name="T4" fmla="*/ 0 w 334"/>
                <a:gd name="T5" fmla="*/ 84 h 84"/>
                <a:gd name="T6" fmla="*/ 334 w 334"/>
                <a:gd name="T7" fmla="*/ 0 h 84"/>
                <a:gd name="T8" fmla="*/ 334 w 334"/>
                <a:gd name="T9" fmla="*/ 0 h 84"/>
              </a:gdLst>
              <a:ahLst/>
              <a:cxnLst>
                <a:cxn ang="0">
                  <a:pos x="T0" y="T1"/>
                </a:cxn>
                <a:cxn ang="0">
                  <a:pos x="T2" y="T3"/>
                </a:cxn>
                <a:cxn ang="0">
                  <a:pos x="T4" y="T5"/>
                </a:cxn>
                <a:cxn ang="0">
                  <a:pos x="T6" y="T7"/>
                </a:cxn>
                <a:cxn ang="0">
                  <a:pos x="T8" y="T9"/>
                </a:cxn>
              </a:cxnLst>
              <a:rect l="0" t="0" r="r" b="b"/>
              <a:pathLst>
                <a:path w="334" h="84">
                  <a:moveTo>
                    <a:pt x="334" y="0"/>
                  </a:moveTo>
                  <a:lnTo>
                    <a:pt x="1" y="20"/>
                  </a:lnTo>
                  <a:lnTo>
                    <a:pt x="0" y="84"/>
                  </a:lnTo>
                  <a:lnTo>
                    <a:pt x="334" y="0"/>
                  </a:lnTo>
                  <a:lnTo>
                    <a:pt x="334"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 name="Freeform 95"/>
            <p:cNvSpPr>
              <a:spLocks/>
            </p:cNvSpPr>
            <p:nvPr/>
          </p:nvSpPr>
          <p:spPr bwMode="auto">
            <a:xfrm>
              <a:off x="5064" y="3497"/>
              <a:ext cx="93" cy="78"/>
            </a:xfrm>
            <a:custGeom>
              <a:avLst/>
              <a:gdLst>
                <a:gd name="T0" fmla="*/ 280 w 280"/>
                <a:gd name="T1" fmla="*/ 158 h 158"/>
                <a:gd name="T2" fmla="*/ 74 w 280"/>
                <a:gd name="T3" fmla="*/ 0 h 158"/>
                <a:gd name="T4" fmla="*/ 0 w 280"/>
                <a:gd name="T5" fmla="*/ 47 h 158"/>
                <a:gd name="T6" fmla="*/ 280 w 280"/>
                <a:gd name="T7" fmla="*/ 158 h 158"/>
                <a:gd name="T8" fmla="*/ 280 w 280"/>
                <a:gd name="T9" fmla="*/ 158 h 158"/>
              </a:gdLst>
              <a:ahLst/>
              <a:cxnLst>
                <a:cxn ang="0">
                  <a:pos x="T0" y="T1"/>
                </a:cxn>
                <a:cxn ang="0">
                  <a:pos x="T2" y="T3"/>
                </a:cxn>
                <a:cxn ang="0">
                  <a:pos x="T4" y="T5"/>
                </a:cxn>
                <a:cxn ang="0">
                  <a:pos x="T6" y="T7"/>
                </a:cxn>
                <a:cxn ang="0">
                  <a:pos x="T8" y="T9"/>
                </a:cxn>
              </a:cxnLst>
              <a:rect l="0" t="0" r="r" b="b"/>
              <a:pathLst>
                <a:path w="280" h="158">
                  <a:moveTo>
                    <a:pt x="280" y="158"/>
                  </a:moveTo>
                  <a:lnTo>
                    <a:pt x="74" y="0"/>
                  </a:lnTo>
                  <a:lnTo>
                    <a:pt x="0" y="47"/>
                  </a:lnTo>
                  <a:lnTo>
                    <a:pt x="280" y="158"/>
                  </a:lnTo>
                  <a:lnTo>
                    <a:pt x="280" y="158"/>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 name="Freeform 96"/>
            <p:cNvSpPr>
              <a:spLocks/>
            </p:cNvSpPr>
            <p:nvPr/>
          </p:nvSpPr>
          <p:spPr bwMode="auto">
            <a:xfrm>
              <a:off x="4821" y="3602"/>
              <a:ext cx="37" cy="104"/>
            </a:xfrm>
            <a:custGeom>
              <a:avLst/>
              <a:gdLst>
                <a:gd name="T0" fmla="*/ 105 w 110"/>
                <a:gd name="T1" fmla="*/ 209 h 209"/>
                <a:gd name="T2" fmla="*/ 110 w 110"/>
                <a:gd name="T3" fmla="*/ 4 h 209"/>
                <a:gd name="T4" fmla="*/ 0 w 110"/>
                <a:gd name="T5" fmla="*/ 0 h 209"/>
                <a:gd name="T6" fmla="*/ 105 w 110"/>
                <a:gd name="T7" fmla="*/ 209 h 209"/>
                <a:gd name="T8" fmla="*/ 105 w 110"/>
                <a:gd name="T9" fmla="*/ 209 h 209"/>
              </a:gdLst>
              <a:ahLst/>
              <a:cxnLst>
                <a:cxn ang="0">
                  <a:pos x="T0" y="T1"/>
                </a:cxn>
                <a:cxn ang="0">
                  <a:pos x="T2" y="T3"/>
                </a:cxn>
                <a:cxn ang="0">
                  <a:pos x="T4" y="T5"/>
                </a:cxn>
                <a:cxn ang="0">
                  <a:pos x="T6" y="T7"/>
                </a:cxn>
                <a:cxn ang="0">
                  <a:pos x="T8" y="T9"/>
                </a:cxn>
              </a:cxnLst>
              <a:rect l="0" t="0" r="r" b="b"/>
              <a:pathLst>
                <a:path w="110" h="209">
                  <a:moveTo>
                    <a:pt x="105" y="209"/>
                  </a:moveTo>
                  <a:lnTo>
                    <a:pt x="110" y="4"/>
                  </a:lnTo>
                  <a:lnTo>
                    <a:pt x="0" y="0"/>
                  </a:lnTo>
                  <a:lnTo>
                    <a:pt x="105" y="209"/>
                  </a:lnTo>
                  <a:lnTo>
                    <a:pt x="105" y="209"/>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275756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a:t>Quy ước mô hình hóa: hệ thống con và giao diện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Text Box 26"/>
          <p:cNvSpPr txBox="1">
            <a:spLocks noChangeArrowheads="1"/>
          </p:cNvSpPr>
          <p:nvPr/>
        </p:nvSpPr>
        <p:spPr bwMode="auto">
          <a:xfrm>
            <a:off x="414338" y="3086100"/>
            <a:ext cx="1765300" cy="68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800" i="1">
                <a:solidFill>
                  <a:srgbClr val="C00000"/>
                </a:solidFill>
              </a:rPr>
              <a:t>Interfaces start </a:t>
            </a:r>
          </a:p>
          <a:p>
            <a:pPr>
              <a:lnSpc>
                <a:spcPct val="50000"/>
              </a:lnSpc>
              <a:spcBef>
                <a:spcPct val="50000"/>
              </a:spcBef>
            </a:pPr>
            <a:r>
              <a:rPr lang="en-US" sz="1800" i="1">
                <a:solidFill>
                  <a:srgbClr val="C00000"/>
                </a:solidFill>
              </a:rPr>
              <a:t>with an “I”</a:t>
            </a:r>
          </a:p>
        </p:txBody>
      </p:sp>
      <p:sp>
        <p:nvSpPr>
          <p:cNvPr id="6" name="Text Box 28"/>
          <p:cNvSpPr txBox="1">
            <a:spLocks noChangeArrowheads="1"/>
          </p:cNvSpPr>
          <p:nvPr/>
        </p:nvSpPr>
        <p:spPr bwMode="auto">
          <a:xfrm>
            <a:off x="5854700" y="952500"/>
            <a:ext cx="28067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800" i="1">
                <a:solidFill>
                  <a:srgbClr val="C00000"/>
                </a:solidFill>
              </a:rPr>
              <a:t>&lt;&lt;subsystem&gt;&gt; package</a:t>
            </a:r>
          </a:p>
        </p:txBody>
      </p:sp>
      <p:sp>
        <p:nvSpPr>
          <p:cNvPr id="7" name="Text Box 30"/>
          <p:cNvSpPr txBox="1">
            <a:spLocks noChangeArrowheads="1"/>
          </p:cNvSpPr>
          <p:nvPr/>
        </p:nvSpPr>
        <p:spPr bwMode="auto">
          <a:xfrm>
            <a:off x="5562600" y="3086100"/>
            <a:ext cx="32004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800" i="1">
                <a:solidFill>
                  <a:srgbClr val="C00000"/>
                </a:solidFill>
              </a:rPr>
              <a:t>&lt;&lt;subsystem proxy&gt;&gt; class</a:t>
            </a:r>
          </a:p>
        </p:txBody>
      </p:sp>
      <p:sp>
        <p:nvSpPr>
          <p:cNvPr id="8" name="Line 31"/>
          <p:cNvSpPr>
            <a:spLocks noChangeShapeType="1"/>
          </p:cNvSpPr>
          <p:nvPr/>
        </p:nvSpPr>
        <p:spPr bwMode="auto">
          <a:xfrm flipH="1">
            <a:off x="7251700" y="3492500"/>
            <a:ext cx="0" cy="6858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 name="AutoShape 32"/>
          <p:cNvSpPr>
            <a:spLocks noChangeArrowheads="1"/>
          </p:cNvSpPr>
          <p:nvPr/>
        </p:nvSpPr>
        <p:spPr bwMode="auto">
          <a:xfrm>
            <a:off x="4038600" y="2578100"/>
            <a:ext cx="914400" cy="990600"/>
          </a:xfrm>
          <a:prstGeom prst="downArrow">
            <a:avLst>
              <a:gd name="adj1" fmla="val 47222"/>
              <a:gd name="adj2" fmla="val 4930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 name="Rectangle 35"/>
          <p:cNvSpPr>
            <a:spLocks noChangeArrowheads="1"/>
          </p:cNvSpPr>
          <p:nvPr/>
        </p:nvSpPr>
        <p:spPr bwMode="auto">
          <a:xfrm>
            <a:off x="3335338" y="1323975"/>
            <a:ext cx="2230437" cy="1022350"/>
          </a:xfrm>
          <a:prstGeom prst="rect">
            <a:avLst/>
          </a:prstGeom>
          <a:solidFill>
            <a:srgbClr val="FFFFCC"/>
          </a:solidFill>
          <a:ln w="0">
            <a:solidFill>
              <a:srgbClr val="990033"/>
            </a:solidFill>
            <a:miter lim="800000"/>
            <a:headEnd/>
            <a:tailEnd/>
          </a:ln>
        </p:spPr>
        <p:txBody>
          <a:bodyPr/>
          <a:lstStyle/>
          <a:p>
            <a:endParaRPr lang="en-US"/>
          </a:p>
        </p:txBody>
      </p:sp>
      <p:sp>
        <p:nvSpPr>
          <p:cNvPr id="11" name="Rectangle 36"/>
          <p:cNvSpPr>
            <a:spLocks noChangeArrowheads="1"/>
          </p:cNvSpPr>
          <p:nvPr/>
        </p:nvSpPr>
        <p:spPr bwMode="auto">
          <a:xfrm>
            <a:off x="3335338" y="1068388"/>
            <a:ext cx="889000" cy="2555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Rectangle 37"/>
          <p:cNvSpPr>
            <a:spLocks noChangeArrowheads="1"/>
          </p:cNvSpPr>
          <p:nvPr/>
        </p:nvSpPr>
        <p:spPr bwMode="auto">
          <a:xfrm>
            <a:off x="3335338" y="1068388"/>
            <a:ext cx="889000" cy="25558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Rectangle 38"/>
          <p:cNvSpPr>
            <a:spLocks noChangeArrowheads="1"/>
          </p:cNvSpPr>
          <p:nvPr/>
        </p:nvSpPr>
        <p:spPr bwMode="auto">
          <a:xfrm>
            <a:off x="3502025" y="1593850"/>
            <a:ext cx="17748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CourseCatalogSystem</a:t>
            </a:r>
            <a:endParaRPr lang="en-US"/>
          </a:p>
        </p:txBody>
      </p:sp>
      <p:sp>
        <p:nvSpPr>
          <p:cNvPr id="14" name="Rectangle 39"/>
          <p:cNvSpPr>
            <a:spLocks noChangeArrowheads="1"/>
          </p:cNvSpPr>
          <p:nvPr/>
        </p:nvSpPr>
        <p:spPr bwMode="auto">
          <a:xfrm>
            <a:off x="3773488" y="1354138"/>
            <a:ext cx="12604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&lt;&lt;subsystem&gt;&gt;</a:t>
            </a:r>
            <a:endParaRPr lang="en-US"/>
          </a:p>
        </p:txBody>
      </p:sp>
      <p:sp>
        <p:nvSpPr>
          <p:cNvPr id="15" name="Rectangle 42"/>
          <p:cNvSpPr>
            <a:spLocks noChangeArrowheads="1"/>
          </p:cNvSpPr>
          <p:nvPr/>
        </p:nvSpPr>
        <p:spPr bwMode="auto">
          <a:xfrm>
            <a:off x="762000" y="2165350"/>
            <a:ext cx="20875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t>ICourseCatalogSystem</a:t>
            </a:r>
          </a:p>
        </p:txBody>
      </p:sp>
      <p:sp>
        <p:nvSpPr>
          <p:cNvPr id="16" name="Line 43"/>
          <p:cNvSpPr>
            <a:spLocks noChangeShapeType="1"/>
          </p:cNvSpPr>
          <p:nvPr/>
        </p:nvSpPr>
        <p:spPr bwMode="auto">
          <a:xfrm flipH="1">
            <a:off x="1874838" y="1835150"/>
            <a:ext cx="1446212"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52"/>
          <p:cNvSpPr>
            <a:spLocks noChangeArrowheads="1"/>
          </p:cNvSpPr>
          <p:nvPr/>
        </p:nvSpPr>
        <p:spPr bwMode="auto">
          <a:xfrm>
            <a:off x="6383338" y="4211638"/>
            <a:ext cx="2433637" cy="1579562"/>
          </a:xfrm>
          <a:prstGeom prst="rect">
            <a:avLst/>
          </a:prstGeom>
          <a:solidFill>
            <a:srgbClr val="FFFFCC"/>
          </a:solidFill>
          <a:ln w="0">
            <a:solidFill>
              <a:srgbClr val="990033"/>
            </a:solidFill>
            <a:miter lim="800000"/>
            <a:headEnd/>
            <a:tailEnd/>
          </a:ln>
        </p:spPr>
        <p:txBody>
          <a:bodyPr/>
          <a:lstStyle/>
          <a:p>
            <a:endParaRPr lang="en-US"/>
          </a:p>
        </p:txBody>
      </p:sp>
      <p:sp>
        <p:nvSpPr>
          <p:cNvPr id="18" name="Rectangle 53"/>
          <p:cNvSpPr>
            <a:spLocks noChangeArrowheads="1"/>
          </p:cNvSpPr>
          <p:nvPr/>
        </p:nvSpPr>
        <p:spPr bwMode="auto">
          <a:xfrm>
            <a:off x="6500813" y="4548188"/>
            <a:ext cx="21637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CourseCatalogSystem</a:t>
            </a:r>
            <a:endParaRPr lang="en-US"/>
          </a:p>
        </p:txBody>
      </p:sp>
      <p:sp>
        <p:nvSpPr>
          <p:cNvPr id="19" name="Rectangle 54"/>
          <p:cNvSpPr>
            <a:spLocks noChangeArrowheads="1"/>
          </p:cNvSpPr>
          <p:nvPr/>
        </p:nvSpPr>
        <p:spPr bwMode="auto">
          <a:xfrm>
            <a:off x="6383338" y="4849813"/>
            <a:ext cx="2433637" cy="94138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Rectangle 55"/>
          <p:cNvSpPr>
            <a:spLocks noChangeArrowheads="1"/>
          </p:cNvSpPr>
          <p:nvPr/>
        </p:nvSpPr>
        <p:spPr bwMode="auto">
          <a:xfrm>
            <a:off x="6383338" y="4984750"/>
            <a:ext cx="2433637" cy="8064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Rectangle 56"/>
          <p:cNvSpPr>
            <a:spLocks noChangeArrowheads="1"/>
          </p:cNvSpPr>
          <p:nvPr/>
        </p:nvSpPr>
        <p:spPr bwMode="auto">
          <a:xfrm>
            <a:off x="6434138" y="5153025"/>
            <a:ext cx="20193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getCourseOfferings()</a:t>
            </a:r>
            <a:endParaRPr lang="en-US"/>
          </a:p>
        </p:txBody>
      </p:sp>
      <p:sp>
        <p:nvSpPr>
          <p:cNvPr id="22" name="Rectangle 57"/>
          <p:cNvSpPr>
            <a:spLocks noChangeArrowheads="1"/>
          </p:cNvSpPr>
          <p:nvPr/>
        </p:nvSpPr>
        <p:spPr bwMode="auto">
          <a:xfrm>
            <a:off x="6434138" y="5421313"/>
            <a:ext cx="9112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initialize()</a:t>
            </a:r>
            <a:endParaRPr lang="en-US"/>
          </a:p>
        </p:txBody>
      </p:sp>
      <p:sp>
        <p:nvSpPr>
          <p:cNvPr id="23" name="Rectangle 58"/>
          <p:cNvSpPr>
            <a:spLocks noChangeArrowheads="1"/>
          </p:cNvSpPr>
          <p:nvPr/>
        </p:nvSpPr>
        <p:spPr bwMode="auto">
          <a:xfrm>
            <a:off x="6484938" y="4278313"/>
            <a:ext cx="21240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&lt;&lt;subsystem proxy&gt;&gt;</a:t>
            </a:r>
            <a:endParaRPr lang="en-US"/>
          </a:p>
        </p:txBody>
      </p:sp>
      <p:sp>
        <p:nvSpPr>
          <p:cNvPr id="24" name="Rectangle 60"/>
          <p:cNvSpPr>
            <a:spLocks noChangeArrowheads="1"/>
          </p:cNvSpPr>
          <p:nvPr/>
        </p:nvSpPr>
        <p:spPr bwMode="auto">
          <a:xfrm>
            <a:off x="401638" y="4529138"/>
            <a:ext cx="5127625" cy="754062"/>
          </a:xfrm>
          <a:prstGeom prst="rect">
            <a:avLst/>
          </a:prstGeom>
          <a:solidFill>
            <a:srgbClr val="FFFFCC"/>
          </a:solidFill>
          <a:ln w="0">
            <a:solidFill>
              <a:srgbClr val="990033"/>
            </a:solidFill>
            <a:miter lim="800000"/>
            <a:headEnd/>
            <a:tailEnd/>
          </a:ln>
        </p:spPr>
        <p:txBody>
          <a:bodyPr/>
          <a:lstStyle/>
          <a:p>
            <a:endParaRPr lang="en-US"/>
          </a:p>
        </p:txBody>
      </p:sp>
      <p:sp>
        <p:nvSpPr>
          <p:cNvPr id="25" name="Rectangle 61"/>
          <p:cNvSpPr>
            <a:spLocks noChangeArrowheads="1"/>
          </p:cNvSpPr>
          <p:nvPr/>
        </p:nvSpPr>
        <p:spPr bwMode="auto">
          <a:xfrm>
            <a:off x="2484438" y="4575175"/>
            <a:ext cx="15621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ICourseCatalogSystem</a:t>
            </a:r>
            <a:endParaRPr lang="en-US"/>
          </a:p>
        </p:txBody>
      </p:sp>
      <p:sp>
        <p:nvSpPr>
          <p:cNvPr id="26" name="Rectangle 62"/>
          <p:cNvSpPr>
            <a:spLocks noChangeArrowheads="1"/>
          </p:cNvSpPr>
          <p:nvPr/>
        </p:nvSpPr>
        <p:spPr bwMode="auto">
          <a:xfrm>
            <a:off x="401638" y="4765675"/>
            <a:ext cx="5127625" cy="517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Rectangle 63"/>
          <p:cNvSpPr>
            <a:spLocks noChangeArrowheads="1"/>
          </p:cNvSpPr>
          <p:nvPr/>
        </p:nvSpPr>
        <p:spPr bwMode="auto">
          <a:xfrm>
            <a:off x="401638" y="4856163"/>
            <a:ext cx="5127625" cy="4270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Rectangle 64"/>
          <p:cNvSpPr>
            <a:spLocks noChangeArrowheads="1"/>
          </p:cNvSpPr>
          <p:nvPr/>
        </p:nvSpPr>
        <p:spPr bwMode="auto">
          <a:xfrm>
            <a:off x="563563" y="4968875"/>
            <a:ext cx="493724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getCourseOfferings(forSemester : Semester, forStudent : Student) : CourseOfferingList</a:t>
            </a:r>
            <a:endParaRPr lang="en-US" sz="1100"/>
          </a:p>
        </p:txBody>
      </p:sp>
      <p:sp>
        <p:nvSpPr>
          <p:cNvPr id="29" name="Freeform 66"/>
          <p:cNvSpPr>
            <a:spLocks/>
          </p:cNvSpPr>
          <p:nvPr/>
        </p:nvSpPr>
        <p:spPr bwMode="auto">
          <a:xfrm rot="5460272">
            <a:off x="5597525" y="4802188"/>
            <a:ext cx="157163" cy="249237"/>
          </a:xfrm>
          <a:custGeom>
            <a:avLst/>
            <a:gdLst>
              <a:gd name="T0" fmla="*/ 50 w 100"/>
              <a:gd name="T1" fmla="*/ 142 h 142"/>
              <a:gd name="T2" fmla="*/ 100 w 100"/>
              <a:gd name="T3" fmla="*/ 0 h 142"/>
              <a:gd name="T4" fmla="*/ 0 w 100"/>
              <a:gd name="T5" fmla="*/ 0 h 142"/>
              <a:gd name="T6" fmla="*/ 50 w 100"/>
              <a:gd name="T7" fmla="*/ 142 h 142"/>
            </a:gdLst>
            <a:ahLst/>
            <a:cxnLst>
              <a:cxn ang="0">
                <a:pos x="T0" y="T1"/>
              </a:cxn>
              <a:cxn ang="0">
                <a:pos x="T2" y="T3"/>
              </a:cxn>
              <a:cxn ang="0">
                <a:pos x="T4" y="T5"/>
              </a:cxn>
              <a:cxn ang="0">
                <a:pos x="T6" y="T7"/>
              </a:cxn>
            </a:cxnLst>
            <a:rect l="0" t="0" r="r" b="b"/>
            <a:pathLst>
              <a:path w="100" h="142">
                <a:moveTo>
                  <a:pt x="50" y="142"/>
                </a:moveTo>
                <a:lnTo>
                  <a:pt x="100" y="0"/>
                </a:lnTo>
                <a:lnTo>
                  <a:pt x="0" y="0"/>
                </a:lnTo>
                <a:lnTo>
                  <a:pt x="50" y="142"/>
                </a:lnTo>
                <a:close/>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Rectangle 67"/>
          <p:cNvSpPr>
            <a:spLocks noChangeArrowheads="1"/>
          </p:cNvSpPr>
          <p:nvPr/>
        </p:nvSpPr>
        <p:spPr bwMode="auto">
          <a:xfrm>
            <a:off x="563563" y="5121275"/>
            <a:ext cx="6088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initialize()</a:t>
            </a:r>
            <a:endParaRPr lang="en-US" sz="1200"/>
          </a:p>
        </p:txBody>
      </p:sp>
      <p:sp>
        <p:nvSpPr>
          <p:cNvPr id="31" name="Line 68"/>
          <p:cNvSpPr>
            <a:spLocks noChangeShapeType="1"/>
          </p:cNvSpPr>
          <p:nvPr/>
        </p:nvSpPr>
        <p:spPr bwMode="auto">
          <a:xfrm>
            <a:off x="5824538" y="4927600"/>
            <a:ext cx="55086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2" name="Line 27"/>
          <p:cNvSpPr>
            <a:spLocks noChangeShapeType="1"/>
          </p:cNvSpPr>
          <p:nvPr/>
        </p:nvSpPr>
        <p:spPr bwMode="auto">
          <a:xfrm>
            <a:off x="1562100" y="3759200"/>
            <a:ext cx="874713" cy="873125"/>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3" name="Freeform 69"/>
          <p:cNvSpPr>
            <a:spLocks/>
          </p:cNvSpPr>
          <p:nvPr/>
        </p:nvSpPr>
        <p:spPr bwMode="auto">
          <a:xfrm>
            <a:off x="5638800" y="1333500"/>
            <a:ext cx="1676400" cy="469900"/>
          </a:xfrm>
          <a:custGeom>
            <a:avLst/>
            <a:gdLst>
              <a:gd name="T0" fmla="*/ 1056 w 1056"/>
              <a:gd name="T1" fmla="*/ 0 h 296"/>
              <a:gd name="T2" fmla="*/ 1056 w 1056"/>
              <a:gd name="T3" fmla="*/ 296 h 296"/>
              <a:gd name="T4" fmla="*/ 0 w 1056"/>
              <a:gd name="T5" fmla="*/ 296 h 296"/>
            </a:gdLst>
            <a:ahLst/>
            <a:cxnLst>
              <a:cxn ang="0">
                <a:pos x="T0" y="T1"/>
              </a:cxn>
              <a:cxn ang="0">
                <a:pos x="T2" y="T3"/>
              </a:cxn>
              <a:cxn ang="0">
                <a:pos x="T4" y="T5"/>
              </a:cxn>
            </a:cxnLst>
            <a:rect l="0" t="0" r="r" b="b"/>
            <a:pathLst>
              <a:path w="1056" h="296">
                <a:moveTo>
                  <a:pt x="1056" y="0"/>
                </a:moveTo>
                <a:lnTo>
                  <a:pt x="1056" y="296"/>
                </a:lnTo>
                <a:lnTo>
                  <a:pt x="0" y="296"/>
                </a:lnTo>
              </a:path>
            </a:pathLst>
          </a:custGeom>
          <a:noFill/>
          <a:ln w="28575" cap="flat" cmpd="sng">
            <a:solidFill>
              <a:schemeClr val="hlink"/>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4" name="Oval 41"/>
          <p:cNvSpPr>
            <a:spLocks noChangeArrowheads="1"/>
          </p:cNvSpPr>
          <p:nvPr/>
        </p:nvSpPr>
        <p:spPr bwMode="auto">
          <a:xfrm>
            <a:off x="1624013" y="1708150"/>
            <a:ext cx="258762" cy="255588"/>
          </a:xfrm>
          <a:prstGeom prst="ellipse">
            <a:avLst/>
          </a:prstGeom>
          <a:solidFill>
            <a:srgbClr val="FFFFCC"/>
          </a:solidFill>
          <a:ln w="0">
            <a:solidFill>
              <a:srgbClr val="990033"/>
            </a:solidFill>
            <a:round/>
            <a:headEnd/>
            <a:tailEnd/>
          </a:ln>
        </p:spPr>
        <p:txBody>
          <a:bodyPr/>
          <a:lstStyle/>
          <a:p>
            <a:endParaRPr lang="en-US"/>
          </a:p>
        </p:txBody>
      </p:sp>
    </p:spTree>
    <p:extLst>
      <p:ext uri="{BB962C8B-B14F-4D97-AF65-F5344CB8AC3E}">
        <p14:creationId xmlns:p14="http://schemas.microsoft.com/office/powerpoint/2010/main" val="717807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Thí dụ</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Line 87"/>
          <p:cNvSpPr>
            <a:spLocks noChangeShapeType="1"/>
          </p:cNvSpPr>
          <p:nvPr/>
        </p:nvSpPr>
        <p:spPr bwMode="auto">
          <a:xfrm flipV="1">
            <a:off x="3784600" y="4911725"/>
            <a:ext cx="1588" cy="4318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20"/>
          <p:cNvSpPr>
            <a:spLocks noChangeShapeType="1"/>
          </p:cNvSpPr>
          <p:nvPr/>
        </p:nvSpPr>
        <p:spPr bwMode="auto">
          <a:xfrm flipV="1">
            <a:off x="5829300" y="4546600"/>
            <a:ext cx="1397000" cy="1016000"/>
          </a:xfrm>
          <a:prstGeom prst="line">
            <a:avLst/>
          </a:prstGeom>
          <a:noFill/>
          <a:ln w="1587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7" name="Line 102"/>
          <p:cNvSpPr>
            <a:spLocks noChangeShapeType="1"/>
          </p:cNvSpPr>
          <p:nvPr/>
        </p:nvSpPr>
        <p:spPr bwMode="auto">
          <a:xfrm flipH="1">
            <a:off x="4065588" y="2411413"/>
            <a:ext cx="841375" cy="1182687"/>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8" name="Line 111"/>
          <p:cNvSpPr>
            <a:spLocks noChangeShapeType="1"/>
          </p:cNvSpPr>
          <p:nvPr/>
        </p:nvSpPr>
        <p:spPr bwMode="auto">
          <a:xfrm>
            <a:off x="6446838" y="3005138"/>
            <a:ext cx="793750" cy="735012"/>
          </a:xfrm>
          <a:prstGeom prst="line">
            <a:avLst/>
          </a:prstGeom>
          <a:noFill/>
          <a:ln w="1587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9" name="Text Box 53"/>
          <p:cNvSpPr txBox="1">
            <a:spLocks noChangeArrowheads="1"/>
          </p:cNvSpPr>
          <p:nvPr/>
        </p:nvSpPr>
        <p:spPr bwMode="auto">
          <a:xfrm>
            <a:off x="431800" y="2667000"/>
            <a:ext cx="1155700" cy="68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800">
                <a:solidFill>
                  <a:srgbClr val="C00000"/>
                </a:solidFill>
              </a:rPr>
              <a:t>Interface</a:t>
            </a:r>
          </a:p>
          <a:p>
            <a:pPr>
              <a:lnSpc>
                <a:spcPct val="50000"/>
              </a:lnSpc>
              <a:spcBef>
                <a:spcPct val="50000"/>
              </a:spcBef>
            </a:pPr>
            <a:r>
              <a:rPr lang="en-US" sz="1800">
                <a:solidFill>
                  <a:srgbClr val="C00000"/>
                </a:solidFill>
              </a:rPr>
              <a:t>defined</a:t>
            </a:r>
          </a:p>
        </p:txBody>
      </p:sp>
      <p:sp>
        <p:nvSpPr>
          <p:cNvPr id="10" name="Line 54"/>
          <p:cNvSpPr>
            <a:spLocks noChangeShapeType="1"/>
          </p:cNvSpPr>
          <p:nvPr/>
        </p:nvSpPr>
        <p:spPr bwMode="auto">
          <a:xfrm>
            <a:off x="952500" y="3352800"/>
            <a:ext cx="520700" cy="5207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 name="Rectangle 57"/>
          <p:cNvSpPr>
            <a:spLocks noChangeArrowheads="1"/>
          </p:cNvSpPr>
          <p:nvPr/>
        </p:nvSpPr>
        <p:spPr bwMode="auto">
          <a:xfrm>
            <a:off x="1509713" y="3625850"/>
            <a:ext cx="4602162" cy="1044575"/>
          </a:xfrm>
          <a:prstGeom prst="rect">
            <a:avLst/>
          </a:prstGeom>
          <a:solidFill>
            <a:srgbClr val="FFFFCC"/>
          </a:solidFill>
          <a:ln w="0">
            <a:solidFill>
              <a:srgbClr val="990033"/>
            </a:solidFill>
            <a:miter lim="800000"/>
            <a:headEnd/>
            <a:tailEnd/>
          </a:ln>
        </p:spPr>
        <p:txBody>
          <a:bodyPr/>
          <a:lstStyle/>
          <a:p>
            <a:endParaRPr lang="en-US"/>
          </a:p>
        </p:txBody>
      </p:sp>
      <p:sp>
        <p:nvSpPr>
          <p:cNvPr id="12" name="Rectangle 58"/>
          <p:cNvSpPr>
            <a:spLocks noChangeArrowheads="1"/>
          </p:cNvSpPr>
          <p:nvPr/>
        </p:nvSpPr>
        <p:spPr bwMode="auto">
          <a:xfrm>
            <a:off x="2903538" y="3849688"/>
            <a:ext cx="15621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ICourseCatalogSystem</a:t>
            </a:r>
            <a:endParaRPr lang="en-US"/>
          </a:p>
        </p:txBody>
      </p:sp>
      <p:sp>
        <p:nvSpPr>
          <p:cNvPr id="13" name="Rectangle 59"/>
          <p:cNvSpPr>
            <a:spLocks noChangeArrowheads="1"/>
          </p:cNvSpPr>
          <p:nvPr/>
        </p:nvSpPr>
        <p:spPr bwMode="auto">
          <a:xfrm>
            <a:off x="1509713" y="4041775"/>
            <a:ext cx="4602162" cy="6286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60"/>
          <p:cNvSpPr>
            <a:spLocks noChangeArrowheads="1"/>
          </p:cNvSpPr>
          <p:nvPr/>
        </p:nvSpPr>
        <p:spPr bwMode="auto">
          <a:xfrm>
            <a:off x="1509713" y="4130675"/>
            <a:ext cx="4602162" cy="5397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Rectangle 61"/>
          <p:cNvSpPr>
            <a:spLocks noChangeArrowheads="1"/>
          </p:cNvSpPr>
          <p:nvPr/>
        </p:nvSpPr>
        <p:spPr bwMode="auto">
          <a:xfrm>
            <a:off x="1543050" y="4243388"/>
            <a:ext cx="44227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getCourseOfferings(forSemester : Semester) : CourseOfferingList</a:t>
            </a:r>
            <a:endParaRPr lang="en-US"/>
          </a:p>
        </p:txBody>
      </p:sp>
      <p:sp>
        <p:nvSpPr>
          <p:cNvPr id="16" name="Rectangle 62"/>
          <p:cNvSpPr>
            <a:spLocks noChangeArrowheads="1"/>
          </p:cNvSpPr>
          <p:nvPr/>
        </p:nvSpPr>
        <p:spPr bwMode="auto">
          <a:xfrm>
            <a:off x="1543050" y="4422775"/>
            <a:ext cx="6397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initialize()</a:t>
            </a:r>
            <a:endParaRPr lang="en-US"/>
          </a:p>
        </p:txBody>
      </p:sp>
      <p:sp>
        <p:nvSpPr>
          <p:cNvPr id="17" name="Rectangle 63"/>
          <p:cNvSpPr>
            <a:spLocks noChangeArrowheads="1"/>
          </p:cNvSpPr>
          <p:nvPr/>
        </p:nvSpPr>
        <p:spPr bwMode="auto">
          <a:xfrm>
            <a:off x="3195638" y="3670300"/>
            <a:ext cx="9477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&lt;&lt;Interface&gt;&gt;</a:t>
            </a:r>
            <a:endParaRPr lang="en-US"/>
          </a:p>
        </p:txBody>
      </p:sp>
      <p:sp>
        <p:nvSpPr>
          <p:cNvPr id="18" name="Rectangle 64"/>
          <p:cNvSpPr>
            <a:spLocks noChangeArrowheads="1"/>
          </p:cNvSpPr>
          <p:nvPr/>
        </p:nvSpPr>
        <p:spPr bwMode="auto">
          <a:xfrm>
            <a:off x="777875" y="1414463"/>
            <a:ext cx="2071688" cy="1046162"/>
          </a:xfrm>
          <a:prstGeom prst="rect">
            <a:avLst/>
          </a:prstGeom>
          <a:solidFill>
            <a:srgbClr val="FFFFCC"/>
          </a:solidFill>
          <a:ln w="0">
            <a:solidFill>
              <a:srgbClr val="990033"/>
            </a:solidFill>
            <a:miter lim="800000"/>
            <a:headEnd/>
            <a:tailEnd/>
          </a:ln>
        </p:spPr>
        <p:txBody>
          <a:bodyPr/>
          <a:lstStyle/>
          <a:p>
            <a:endParaRPr lang="en-US"/>
          </a:p>
        </p:txBody>
      </p:sp>
      <p:sp>
        <p:nvSpPr>
          <p:cNvPr id="19" name="Rectangle 65"/>
          <p:cNvSpPr>
            <a:spLocks noChangeArrowheads="1"/>
          </p:cNvSpPr>
          <p:nvPr/>
        </p:nvSpPr>
        <p:spPr bwMode="auto">
          <a:xfrm>
            <a:off x="868363" y="1627188"/>
            <a:ext cx="1854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CloseRegistrationController</a:t>
            </a:r>
            <a:endParaRPr lang="en-US"/>
          </a:p>
        </p:txBody>
      </p:sp>
      <p:sp>
        <p:nvSpPr>
          <p:cNvPr id="20" name="Rectangle 66"/>
          <p:cNvSpPr>
            <a:spLocks noChangeArrowheads="1"/>
          </p:cNvSpPr>
          <p:nvPr/>
        </p:nvSpPr>
        <p:spPr bwMode="auto">
          <a:xfrm>
            <a:off x="777875" y="1830388"/>
            <a:ext cx="2071688" cy="6302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Rectangle 67"/>
          <p:cNvSpPr>
            <a:spLocks noChangeArrowheads="1"/>
          </p:cNvSpPr>
          <p:nvPr/>
        </p:nvSpPr>
        <p:spPr bwMode="auto">
          <a:xfrm>
            <a:off x="777875" y="1920875"/>
            <a:ext cx="2071688" cy="5397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Rectangle 68"/>
          <p:cNvSpPr>
            <a:spLocks noChangeArrowheads="1"/>
          </p:cNvSpPr>
          <p:nvPr/>
        </p:nvSpPr>
        <p:spPr bwMode="auto">
          <a:xfrm>
            <a:off x="811213" y="2032000"/>
            <a:ext cx="1765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is registration open?()</a:t>
            </a:r>
            <a:endParaRPr lang="en-US"/>
          </a:p>
        </p:txBody>
      </p:sp>
      <p:sp>
        <p:nvSpPr>
          <p:cNvPr id="23" name="Rectangle 69"/>
          <p:cNvSpPr>
            <a:spLocks noChangeArrowheads="1"/>
          </p:cNvSpPr>
          <p:nvPr/>
        </p:nvSpPr>
        <p:spPr bwMode="auto">
          <a:xfrm>
            <a:off x="811213" y="2212975"/>
            <a:ext cx="15303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close registration()</a:t>
            </a:r>
            <a:endParaRPr lang="en-US"/>
          </a:p>
        </p:txBody>
      </p:sp>
      <p:sp>
        <p:nvSpPr>
          <p:cNvPr id="24" name="Rectangle 70"/>
          <p:cNvSpPr>
            <a:spLocks noChangeArrowheads="1"/>
          </p:cNvSpPr>
          <p:nvPr/>
        </p:nvSpPr>
        <p:spPr bwMode="auto">
          <a:xfrm>
            <a:off x="1350963" y="1447800"/>
            <a:ext cx="9112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&lt;&lt;control&gt;&gt;</a:t>
            </a:r>
            <a:endParaRPr lang="en-US"/>
          </a:p>
        </p:txBody>
      </p:sp>
      <p:sp>
        <p:nvSpPr>
          <p:cNvPr id="25" name="Line 75"/>
          <p:cNvSpPr>
            <a:spLocks noChangeShapeType="1"/>
          </p:cNvSpPr>
          <p:nvPr/>
        </p:nvSpPr>
        <p:spPr bwMode="auto">
          <a:xfrm flipH="1" flipV="1">
            <a:off x="2114550" y="2460625"/>
            <a:ext cx="1304925" cy="1133475"/>
          </a:xfrm>
          <a:prstGeom prst="line">
            <a:avLst/>
          </a:prstGeom>
          <a:noFill/>
          <a:ln w="19050">
            <a:solidFill>
              <a:schemeClr val="tx1"/>
            </a:solidFill>
            <a:round/>
            <a:headEnd type="arrow" w="lg" len="lg"/>
            <a:tailEnd/>
          </a:ln>
          <a:extLst>
            <a:ext uri="{909E8E84-426E-40DD-AFC4-6F175D3DCCD1}">
              <a14:hiddenFill xmlns:a14="http://schemas.microsoft.com/office/drawing/2010/main">
                <a:noFill/>
              </a14:hiddenFill>
            </a:ext>
          </a:extLst>
        </p:spPr>
        <p:txBody>
          <a:bodyPr/>
          <a:lstStyle/>
          <a:p>
            <a:endParaRPr lang="en-US"/>
          </a:p>
        </p:txBody>
      </p:sp>
      <p:sp>
        <p:nvSpPr>
          <p:cNvPr id="26" name="Rectangle 76"/>
          <p:cNvSpPr>
            <a:spLocks noChangeArrowheads="1"/>
          </p:cNvSpPr>
          <p:nvPr/>
        </p:nvSpPr>
        <p:spPr bwMode="auto">
          <a:xfrm>
            <a:off x="2373313" y="2484438"/>
            <a:ext cx="2540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0..1</a:t>
            </a:r>
            <a:endParaRPr lang="en-US"/>
          </a:p>
        </p:txBody>
      </p:sp>
      <p:sp>
        <p:nvSpPr>
          <p:cNvPr id="27" name="Rectangle 77"/>
          <p:cNvSpPr>
            <a:spLocks noChangeArrowheads="1"/>
          </p:cNvSpPr>
          <p:nvPr/>
        </p:nvSpPr>
        <p:spPr bwMode="auto">
          <a:xfrm>
            <a:off x="1898650" y="3443288"/>
            <a:ext cx="10668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t>
            </a:r>
            <a:r>
              <a:rPr lang="en-US" sz="1200"/>
              <a:t>courseCatalog</a:t>
            </a:r>
            <a:endParaRPr lang="en-US"/>
          </a:p>
        </p:txBody>
      </p:sp>
      <p:sp>
        <p:nvSpPr>
          <p:cNvPr id="28" name="Rectangle 80"/>
          <p:cNvSpPr>
            <a:spLocks noChangeArrowheads="1"/>
          </p:cNvSpPr>
          <p:nvPr/>
        </p:nvSpPr>
        <p:spPr bwMode="auto">
          <a:xfrm>
            <a:off x="1509713" y="5354638"/>
            <a:ext cx="4602162" cy="1046162"/>
          </a:xfrm>
          <a:prstGeom prst="rect">
            <a:avLst/>
          </a:prstGeom>
          <a:solidFill>
            <a:srgbClr val="FFFFCC"/>
          </a:solidFill>
          <a:ln w="0">
            <a:solidFill>
              <a:srgbClr val="990033"/>
            </a:solidFill>
            <a:miter lim="800000"/>
            <a:headEnd/>
            <a:tailEnd/>
          </a:ln>
        </p:spPr>
        <p:txBody>
          <a:bodyPr/>
          <a:lstStyle/>
          <a:p>
            <a:endParaRPr lang="en-US"/>
          </a:p>
        </p:txBody>
      </p:sp>
      <p:sp>
        <p:nvSpPr>
          <p:cNvPr id="29" name="Rectangle 81"/>
          <p:cNvSpPr>
            <a:spLocks noChangeArrowheads="1"/>
          </p:cNvSpPr>
          <p:nvPr/>
        </p:nvSpPr>
        <p:spPr bwMode="auto">
          <a:xfrm>
            <a:off x="2914650" y="5580063"/>
            <a:ext cx="15192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CourseCatalogSystem</a:t>
            </a:r>
            <a:endParaRPr lang="en-US"/>
          </a:p>
        </p:txBody>
      </p:sp>
      <p:sp>
        <p:nvSpPr>
          <p:cNvPr id="30" name="Rectangle 82"/>
          <p:cNvSpPr>
            <a:spLocks noChangeArrowheads="1"/>
          </p:cNvSpPr>
          <p:nvPr/>
        </p:nvSpPr>
        <p:spPr bwMode="auto">
          <a:xfrm>
            <a:off x="1509713" y="5770563"/>
            <a:ext cx="4603750" cy="6302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Rectangle 83"/>
          <p:cNvSpPr>
            <a:spLocks noChangeArrowheads="1"/>
          </p:cNvSpPr>
          <p:nvPr/>
        </p:nvSpPr>
        <p:spPr bwMode="auto">
          <a:xfrm>
            <a:off x="1509713" y="5861050"/>
            <a:ext cx="4602162" cy="5397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Rectangle 84"/>
          <p:cNvSpPr>
            <a:spLocks noChangeArrowheads="1"/>
          </p:cNvSpPr>
          <p:nvPr/>
        </p:nvSpPr>
        <p:spPr bwMode="auto">
          <a:xfrm>
            <a:off x="1543050" y="5973763"/>
            <a:ext cx="44227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getCourseOfferings(forSemester : Semester) : CourseOfferingList</a:t>
            </a:r>
            <a:endParaRPr lang="en-US"/>
          </a:p>
        </p:txBody>
      </p:sp>
      <p:sp>
        <p:nvSpPr>
          <p:cNvPr id="33" name="Rectangle 85"/>
          <p:cNvSpPr>
            <a:spLocks noChangeArrowheads="1"/>
          </p:cNvSpPr>
          <p:nvPr/>
        </p:nvSpPr>
        <p:spPr bwMode="auto">
          <a:xfrm>
            <a:off x="1543050" y="6153150"/>
            <a:ext cx="6397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initialize()</a:t>
            </a:r>
            <a:endParaRPr lang="en-US"/>
          </a:p>
        </p:txBody>
      </p:sp>
      <p:sp>
        <p:nvSpPr>
          <p:cNvPr id="34" name="Rectangle 86"/>
          <p:cNvSpPr>
            <a:spLocks noChangeArrowheads="1"/>
          </p:cNvSpPr>
          <p:nvPr/>
        </p:nvSpPr>
        <p:spPr bwMode="auto">
          <a:xfrm>
            <a:off x="2903538" y="5399088"/>
            <a:ext cx="14970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&lt;&lt;subsystem proxy&gt;&gt;</a:t>
            </a:r>
            <a:endParaRPr lang="en-US"/>
          </a:p>
        </p:txBody>
      </p:sp>
      <p:sp>
        <p:nvSpPr>
          <p:cNvPr id="35" name="Freeform 88"/>
          <p:cNvSpPr>
            <a:spLocks/>
          </p:cNvSpPr>
          <p:nvPr/>
        </p:nvSpPr>
        <p:spPr bwMode="auto">
          <a:xfrm>
            <a:off x="3705225" y="4695825"/>
            <a:ext cx="157163" cy="214313"/>
          </a:xfrm>
          <a:custGeom>
            <a:avLst/>
            <a:gdLst>
              <a:gd name="T0" fmla="*/ 50 w 99"/>
              <a:gd name="T1" fmla="*/ 0 h 135"/>
              <a:gd name="T2" fmla="*/ 99 w 99"/>
              <a:gd name="T3" fmla="*/ 135 h 135"/>
              <a:gd name="T4" fmla="*/ 0 w 99"/>
              <a:gd name="T5" fmla="*/ 135 h 135"/>
              <a:gd name="T6" fmla="*/ 50 w 99"/>
              <a:gd name="T7" fmla="*/ 0 h 135"/>
            </a:gdLst>
            <a:ahLst/>
            <a:cxnLst>
              <a:cxn ang="0">
                <a:pos x="T0" y="T1"/>
              </a:cxn>
              <a:cxn ang="0">
                <a:pos x="T2" y="T3"/>
              </a:cxn>
              <a:cxn ang="0">
                <a:pos x="T4" y="T5"/>
              </a:cxn>
              <a:cxn ang="0">
                <a:pos x="T6" y="T7"/>
              </a:cxn>
            </a:cxnLst>
            <a:rect l="0" t="0" r="r" b="b"/>
            <a:pathLst>
              <a:path w="99" h="135">
                <a:moveTo>
                  <a:pt x="50" y="0"/>
                </a:moveTo>
                <a:lnTo>
                  <a:pt x="99" y="135"/>
                </a:lnTo>
                <a:lnTo>
                  <a:pt x="0" y="135"/>
                </a:lnTo>
                <a:lnTo>
                  <a:pt x="50" y="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Rectangle 89"/>
          <p:cNvSpPr>
            <a:spLocks noChangeArrowheads="1"/>
          </p:cNvSpPr>
          <p:nvPr/>
        </p:nvSpPr>
        <p:spPr bwMode="auto">
          <a:xfrm>
            <a:off x="4905375" y="1042988"/>
            <a:ext cx="1719263" cy="2125662"/>
          </a:xfrm>
          <a:prstGeom prst="rect">
            <a:avLst/>
          </a:prstGeom>
          <a:solidFill>
            <a:srgbClr val="FFFFCC"/>
          </a:solidFill>
          <a:ln w="0">
            <a:solidFill>
              <a:srgbClr val="990033"/>
            </a:solidFill>
            <a:miter lim="800000"/>
            <a:headEnd/>
            <a:tailEnd/>
          </a:ln>
        </p:spPr>
        <p:txBody>
          <a:bodyPr/>
          <a:lstStyle/>
          <a:p>
            <a:endParaRPr lang="en-US"/>
          </a:p>
        </p:txBody>
      </p:sp>
      <p:sp>
        <p:nvSpPr>
          <p:cNvPr id="37" name="Rectangle 90"/>
          <p:cNvSpPr>
            <a:spLocks noChangeArrowheads="1"/>
          </p:cNvSpPr>
          <p:nvPr/>
        </p:nvSpPr>
        <p:spPr bwMode="auto">
          <a:xfrm>
            <a:off x="5029200" y="1268413"/>
            <a:ext cx="14668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RegistrationController</a:t>
            </a:r>
            <a:endParaRPr lang="en-US"/>
          </a:p>
        </p:txBody>
      </p:sp>
      <p:sp>
        <p:nvSpPr>
          <p:cNvPr id="38" name="Rectangle 91"/>
          <p:cNvSpPr>
            <a:spLocks noChangeArrowheads="1"/>
          </p:cNvSpPr>
          <p:nvPr/>
        </p:nvSpPr>
        <p:spPr bwMode="auto">
          <a:xfrm>
            <a:off x="4905375" y="1458913"/>
            <a:ext cx="1719263" cy="17097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Rectangle 92"/>
          <p:cNvSpPr>
            <a:spLocks noChangeArrowheads="1"/>
          </p:cNvSpPr>
          <p:nvPr/>
        </p:nvSpPr>
        <p:spPr bwMode="auto">
          <a:xfrm>
            <a:off x="4905375" y="1549400"/>
            <a:ext cx="1719263" cy="16192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Rectangle 93"/>
          <p:cNvSpPr>
            <a:spLocks noChangeArrowheads="1"/>
          </p:cNvSpPr>
          <p:nvPr/>
        </p:nvSpPr>
        <p:spPr bwMode="auto">
          <a:xfrm>
            <a:off x="4940300" y="1662113"/>
            <a:ext cx="14509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getCurrentSchedule()</a:t>
            </a:r>
            <a:endParaRPr lang="en-US"/>
          </a:p>
        </p:txBody>
      </p:sp>
      <p:sp>
        <p:nvSpPr>
          <p:cNvPr id="41" name="Rectangle 94"/>
          <p:cNvSpPr>
            <a:spLocks noChangeArrowheads="1"/>
          </p:cNvSpPr>
          <p:nvPr/>
        </p:nvSpPr>
        <p:spPr bwMode="auto">
          <a:xfrm>
            <a:off x="4940300" y="1841500"/>
            <a:ext cx="16525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deleteCurrentSchedule()</a:t>
            </a:r>
            <a:endParaRPr lang="en-US"/>
          </a:p>
        </p:txBody>
      </p:sp>
      <p:sp>
        <p:nvSpPr>
          <p:cNvPr id="42" name="Rectangle 95"/>
          <p:cNvSpPr>
            <a:spLocks noChangeArrowheads="1"/>
          </p:cNvSpPr>
          <p:nvPr/>
        </p:nvSpPr>
        <p:spPr bwMode="auto">
          <a:xfrm>
            <a:off x="4940300" y="2020888"/>
            <a:ext cx="11811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submitSchedule()</a:t>
            </a:r>
            <a:endParaRPr lang="en-US"/>
          </a:p>
        </p:txBody>
      </p:sp>
      <p:sp>
        <p:nvSpPr>
          <p:cNvPr id="43" name="Rectangle 96"/>
          <p:cNvSpPr>
            <a:spLocks noChangeArrowheads="1"/>
          </p:cNvSpPr>
          <p:nvPr/>
        </p:nvSpPr>
        <p:spPr bwMode="auto">
          <a:xfrm>
            <a:off x="4940300" y="2201863"/>
            <a:ext cx="10541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saveSchedule()</a:t>
            </a:r>
            <a:endParaRPr lang="en-US"/>
          </a:p>
        </p:txBody>
      </p:sp>
      <p:sp>
        <p:nvSpPr>
          <p:cNvPr id="44" name="Rectangle 97"/>
          <p:cNvSpPr>
            <a:spLocks noChangeArrowheads="1"/>
          </p:cNvSpPr>
          <p:nvPr/>
        </p:nvSpPr>
        <p:spPr bwMode="auto">
          <a:xfrm>
            <a:off x="4940300" y="2381250"/>
            <a:ext cx="14192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getCourseOfferings()</a:t>
            </a:r>
            <a:endParaRPr lang="en-US"/>
          </a:p>
        </p:txBody>
      </p:sp>
      <p:sp>
        <p:nvSpPr>
          <p:cNvPr id="45" name="Rectangle 98"/>
          <p:cNvSpPr>
            <a:spLocks noChangeArrowheads="1"/>
          </p:cNvSpPr>
          <p:nvPr/>
        </p:nvSpPr>
        <p:spPr bwMode="auto">
          <a:xfrm>
            <a:off x="4940300" y="2560638"/>
            <a:ext cx="8445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setSession()</a:t>
            </a:r>
            <a:endParaRPr lang="en-US"/>
          </a:p>
        </p:txBody>
      </p:sp>
      <p:sp>
        <p:nvSpPr>
          <p:cNvPr id="46" name="Rectangle 99"/>
          <p:cNvSpPr>
            <a:spLocks noChangeArrowheads="1"/>
          </p:cNvSpPr>
          <p:nvPr/>
        </p:nvSpPr>
        <p:spPr bwMode="auto">
          <a:xfrm>
            <a:off x="4940300" y="2741613"/>
            <a:ext cx="12255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&lt;&lt;class&gt;&gt; new()</a:t>
            </a:r>
            <a:endParaRPr lang="en-US"/>
          </a:p>
        </p:txBody>
      </p:sp>
      <p:sp>
        <p:nvSpPr>
          <p:cNvPr id="47" name="Rectangle 100"/>
          <p:cNvSpPr>
            <a:spLocks noChangeArrowheads="1"/>
          </p:cNvSpPr>
          <p:nvPr/>
        </p:nvSpPr>
        <p:spPr bwMode="auto">
          <a:xfrm>
            <a:off x="4940300" y="2921000"/>
            <a:ext cx="8366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getStudent()</a:t>
            </a:r>
            <a:endParaRPr lang="en-US"/>
          </a:p>
        </p:txBody>
      </p:sp>
      <p:sp>
        <p:nvSpPr>
          <p:cNvPr id="48" name="Rectangle 101"/>
          <p:cNvSpPr>
            <a:spLocks noChangeArrowheads="1"/>
          </p:cNvSpPr>
          <p:nvPr/>
        </p:nvSpPr>
        <p:spPr bwMode="auto">
          <a:xfrm>
            <a:off x="5322888" y="1087438"/>
            <a:ext cx="9112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&lt;&lt;control&gt;&gt;</a:t>
            </a:r>
            <a:endParaRPr lang="en-US"/>
          </a:p>
        </p:txBody>
      </p:sp>
      <p:sp>
        <p:nvSpPr>
          <p:cNvPr id="49" name="Rectangle 105"/>
          <p:cNvSpPr>
            <a:spLocks noChangeArrowheads="1"/>
          </p:cNvSpPr>
          <p:nvPr/>
        </p:nvSpPr>
        <p:spPr bwMode="auto">
          <a:xfrm>
            <a:off x="7267575" y="3725863"/>
            <a:ext cx="1395413" cy="844550"/>
          </a:xfrm>
          <a:prstGeom prst="rect">
            <a:avLst/>
          </a:prstGeom>
          <a:solidFill>
            <a:srgbClr val="FFFFCC"/>
          </a:solidFill>
          <a:ln w="0">
            <a:solidFill>
              <a:srgbClr val="990033"/>
            </a:solidFill>
            <a:miter lim="800000"/>
            <a:headEnd/>
            <a:tailEnd/>
          </a:ln>
        </p:spPr>
        <p:txBody>
          <a:bodyPr/>
          <a:lstStyle/>
          <a:p>
            <a:endParaRPr lang="en-US"/>
          </a:p>
        </p:txBody>
      </p:sp>
      <p:sp>
        <p:nvSpPr>
          <p:cNvPr id="50" name="Rectangle 106"/>
          <p:cNvSpPr>
            <a:spLocks noChangeArrowheads="1"/>
          </p:cNvSpPr>
          <p:nvPr/>
        </p:nvSpPr>
        <p:spPr bwMode="auto">
          <a:xfrm>
            <a:off x="7369175" y="3760788"/>
            <a:ext cx="12668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CourseOfferingList</a:t>
            </a:r>
            <a:endParaRPr lang="en-US"/>
          </a:p>
        </p:txBody>
      </p:sp>
      <p:sp>
        <p:nvSpPr>
          <p:cNvPr id="51" name="Rectangle 107"/>
          <p:cNvSpPr>
            <a:spLocks noChangeArrowheads="1"/>
          </p:cNvSpPr>
          <p:nvPr/>
        </p:nvSpPr>
        <p:spPr bwMode="auto">
          <a:xfrm>
            <a:off x="7267575" y="3962400"/>
            <a:ext cx="1395413" cy="6080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Rectangle 108"/>
          <p:cNvSpPr>
            <a:spLocks noChangeArrowheads="1"/>
          </p:cNvSpPr>
          <p:nvPr/>
        </p:nvSpPr>
        <p:spPr bwMode="auto">
          <a:xfrm>
            <a:off x="7267575" y="4052888"/>
            <a:ext cx="1395413" cy="517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Rectangle 109"/>
          <p:cNvSpPr>
            <a:spLocks noChangeArrowheads="1"/>
          </p:cNvSpPr>
          <p:nvPr/>
        </p:nvSpPr>
        <p:spPr bwMode="auto">
          <a:xfrm>
            <a:off x="7302500" y="4165600"/>
            <a:ext cx="3794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new()</a:t>
            </a:r>
            <a:endParaRPr lang="en-US"/>
          </a:p>
        </p:txBody>
      </p:sp>
      <p:sp>
        <p:nvSpPr>
          <p:cNvPr id="54" name="Rectangle 110"/>
          <p:cNvSpPr>
            <a:spLocks noChangeArrowheads="1"/>
          </p:cNvSpPr>
          <p:nvPr/>
        </p:nvSpPr>
        <p:spPr bwMode="auto">
          <a:xfrm>
            <a:off x="7302500" y="4344988"/>
            <a:ext cx="3540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add()</a:t>
            </a:r>
            <a:endParaRPr lang="en-US"/>
          </a:p>
        </p:txBody>
      </p:sp>
      <p:sp>
        <p:nvSpPr>
          <p:cNvPr id="55" name="Line 117"/>
          <p:cNvSpPr>
            <a:spLocks noChangeShapeType="1"/>
          </p:cNvSpPr>
          <p:nvPr/>
        </p:nvSpPr>
        <p:spPr bwMode="auto">
          <a:xfrm>
            <a:off x="6124575" y="4148138"/>
            <a:ext cx="1130300" cy="7937"/>
          </a:xfrm>
          <a:prstGeom prst="line">
            <a:avLst/>
          </a:prstGeom>
          <a:noFill/>
          <a:ln w="1587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22700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Thí dụ</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Line 73"/>
          <p:cNvSpPr>
            <a:spLocks noChangeShapeType="1"/>
          </p:cNvSpPr>
          <p:nvPr/>
        </p:nvSpPr>
        <p:spPr bwMode="auto">
          <a:xfrm flipV="1">
            <a:off x="4606925" y="4048125"/>
            <a:ext cx="2047875" cy="1114425"/>
          </a:xfrm>
          <a:prstGeom prst="line">
            <a:avLst/>
          </a:prstGeom>
          <a:noFill/>
          <a:ln w="2857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6" name="Line 70"/>
          <p:cNvSpPr>
            <a:spLocks noChangeShapeType="1"/>
          </p:cNvSpPr>
          <p:nvPr/>
        </p:nvSpPr>
        <p:spPr bwMode="auto">
          <a:xfrm>
            <a:off x="5511800" y="3751262"/>
            <a:ext cx="1146175" cy="1588"/>
          </a:xfrm>
          <a:prstGeom prst="line">
            <a:avLst/>
          </a:prstGeom>
          <a:noFill/>
          <a:ln w="2857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7" name="Line 58"/>
          <p:cNvSpPr>
            <a:spLocks noChangeShapeType="1"/>
          </p:cNvSpPr>
          <p:nvPr/>
        </p:nvSpPr>
        <p:spPr bwMode="auto">
          <a:xfrm>
            <a:off x="3557588" y="2170112"/>
            <a:ext cx="3175" cy="1076325"/>
          </a:xfrm>
          <a:prstGeom prst="line">
            <a:avLst/>
          </a:prstGeom>
          <a:noFill/>
          <a:ln w="2857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8" name="Rectangle 37"/>
          <p:cNvSpPr>
            <a:spLocks noChangeArrowheads="1"/>
          </p:cNvSpPr>
          <p:nvPr/>
        </p:nvSpPr>
        <p:spPr bwMode="auto">
          <a:xfrm>
            <a:off x="1631950" y="5175250"/>
            <a:ext cx="3854450" cy="996950"/>
          </a:xfrm>
          <a:prstGeom prst="rect">
            <a:avLst/>
          </a:prstGeom>
          <a:solidFill>
            <a:srgbClr val="FFFFCC"/>
          </a:solidFill>
          <a:ln w="0">
            <a:solidFill>
              <a:srgbClr val="990033"/>
            </a:solidFill>
            <a:miter lim="800000"/>
            <a:headEnd/>
            <a:tailEnd/>
          </a:ln>
        </p:spPr>
        <p:txBody>
          <a:bodyPr/>
          <a:lstStyle/>
          <a:p>
            <a:endParaRPr lang="en-US"/>
          </a:p>
        </p:txBody>
      </p:sp>
      <p:sp>
        <p:nvSpPr>
          <p:cNvPr id="9" name="Rectangle 38"/>
          <p:cNvSpPr>
            <a:spLocks noChangeArrowheads="1"/>
          </p:cNvSpPr>
          <p:nvPr/>
        </p:nvSpPr>
        <p:spPr bwMode="auto">
          <a:xfrm>
            <a:off x="3041650" y="5434012"/>
            <a:ext cx="9906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BillingSystem</a:t>
            </a:r>
            <a:endParaRPr lang="en-US"/>
          </a:p>
        </p:txBody>
      </p:sp>
      <p:sp>
        <p:nvSpPr>
          <p:cNvPr id="10" name="Rectangle 39"/>
          <p:cNvSpPr>
            <a:spLocks noChangeArrowheads="1"/>
          </p:cNvSpPr>
          <p:nvPr/>
        </p:nvSpPr>
        <p:spPr bwMode="auto">
          <a:xfrm>
            <a:off x="1631950" y="5654675"/>
            <a:ext cx="3854450" cy="517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Rectangle 40"/>
          <p:cNvSpPr>
            <a:spLocks noChangeArrowheads="1"/>
          </p:cNvSpPr>
          <p:nvPr/>
        </p:nvSpPr>
        <p:spPr bwMode="auto">
          <a:xfrm>
            <a:off x="1631950" y="5757862"/>
            <a:ext cx="3854450" cy="41433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Rectangle 41"/>
          <p:cNvSpPr>
            <a:spLocks noChangeArrowheads="1"/>
          </p:cNvSpPr>
          <p:nvPr/>
        </p:nvSpPr>
        <p:spPr bwMode="auto">
          <a:xfrm>
            <a:off x="1670050" y="5888037"/>
            <a:ext cx="370681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submitBill(forStudent : Student, forTuition : double)</a:t>
            </a:r>
            <a:endParaRPr lang="en-US"/>
          </a:p>
        </p:txBody>
      </p:sp>
      <p:sp>
        <p:nvSpPr>
          <p:cNvPr id="13" name="Rectangle 42"/>
          <p:cNvSpPr>
            <a:spLocks noChangeArrowheads="1"/>
          </p:cNvSpPr>
          <p:nvPr/>
        </p:nvSpPr>
        <p:spPr bwMode="auto">
          <a:xfrm>
            <a:off x="2692400" y="5227637"/>
            <a:ext cx="16287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 proxy&gt;&gt;</a:t>
            </a:r>
            <a:endParaRPr lang="en-US"/>
          </a:p>
        </p:txBody>
      </p:sp>
      <p:sp>
        <p:nvSpPr>
          <p:cNvPr id="14" name="Rectangle 43"/>
          <p:cNvSpPr>
            <a:spLocks noChangeArrowheads="1"/>
          </p:cNvSpPr>
          <p:nvPr/>
        </p:nvSpPr>
        <p:spPr bwMode="auto">
          <a:xfrm>
            <a:off x="1619250" y="3246437"/>
            <a:ext cx="3879850" cy="1009650"/>
          </a:xfrm>
          <a:prstGeom prst="rect">
            <a:avLst/>
          </a:prstGeom>
          <a:solidFill>
            <a:srgbClr val="FFFFCC"/>
          </a:solidFill>
          <a:ln w="0">
            <a:solidFill>
              <a:srgbClr val="990033"/>
            </a:solidFill>
            <a:miter lim="800000"/>
            <a:headEnd/>
            <a:tailEnd/>
          </a:ln>
        </p:spPr>
        <p:txBody>
          <a:bodyPr/>
          <a:lstStyle/>
          <a:p>
            <a:endParaRPr lang="en-US"/>
          </a:p>
        </p:txBody>
      </p:sp>
      <p:sp>
        <p:nvSpPr>
          <p:cNvPr id="15" name="Rectangle 44"/>
          <p:cNvSpPr>
            <a:spLocks noChangeArrowheads="1"/>
          </p:cNvSpPr>
          <p:nvPr/>
        </p:nvSpPr>
        <p:spPr bwMode="auto">
          <a:xfrm>
            <a:off x="3016250" y="3505200"/>
            <a:ext cx="10366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IBillingSystem</a:t>
            </a:r>
            <a:endParaRPr lang="en-US"/>
          </a:p>
        </p:txBody>
      </p:sp>
      <p:sp>
        <p:nvSpPr>
          <p:cNvPr id="16" name="Rectangle 45"/>
          <p:cNvSpPr>
            <a:spLocks noChangeArrowheads="1"/>
          </p:cNvSpPr>
          <p:nvPr/>
        </p:nvSpPr>
        <p:spPr bwMode="auto">
          <a:xfrm>
            <a:off x="1619250" y="3738562"/>
            <a:ext cx="3879850" cy="517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Rectangle 46"/>
          <p:cNvSpPr>
            <a:spLocks noChangeArrowheads="1"/>
          </p:cNvSpPr>
          <p:nvPr/>
        </p:nvSpPr>
        <p:spPr bwMode="auto">
          <a:xfrm>
            <a:off x="1619250" y="3841750"/>
            <a:ext cx="3879850" cy="4143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Rectangle 47"/>
          <p:cNvSpPr>
            <a:spLocks noChangeArrowheads="1"/>
          </p:cNvSpPr>
          <p:nvPr/>
        </p:nvSpPr>
        <p:spPr bwMode="auto">
          <a:xfrm>
            <a:off x="1657350" y="3971925"/>
            <a:ext cx="37338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submitBill(forTuition : Double, forStudent : Student)</a:t>
            </a:r>
            <a:endParaRPr lang="en-US"/>
          </a:p>
        </p:txBody>
      </p:sp>
      <p:sp>
        <p:nvSpPr>
          <p:cNvPr id="19" name="Rectangle 48"/>
          <p:cNvSpPr>
            <a:spLocks noChangeArrowheads="1"/>
          </p:cNvSpPr>
          <p:nvPr/>
        </p:nvSpPr>
        <p:spPr bwMode="auto">
          <a:xfrm>
            <a:off x="3028950" y="3298825"/>
            <a:ext cx="1031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&lt;&lt;Interface&gt;&gt;</a:t>
            </a:r>
            <a:endParaRPr lang="en-US"/>
          </a:p>
        </p:txBody>
      </p:sp>
      <p:sp>
        <p:nvSpPr>
          <p:cNvPr id="20" name="Line 49"/>
          <p:cNvSpPr>
            <a:spLocks noChangeShapeType="1"/>
          </p:cNvSpPr>
          <p:nvPr/>
        </p:nvSpPr>
        <p:spPr bwMode="auto">
          <a:xfrm flipV="1">
            <a:off x="3559175" y="4519612"/>
            <a:ext cx="1588" cy="64293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Freeform 50"/>
          <p:cNvSpPr>
            <a:spLocks/>
          </p:cNvSpPr>
          <p:nvPr/>
        </p:nvSpPr>
        <p:spPr bwMode="auto">
          <a:xfrm>
            <a:off x="3468688" y="4268787"/>
            <a:ext cx="180975" cy="246063"/>
          </a:xfrm>
          <a:custGeom>
            <a:avLst/>
            <a:gdLst>
              <a:gd name="T0" fmla="*/ 57 w 114"/>
              <a:gd name="T1" fmla="*/ 0 h 155"/>
              <a:gd name="T2" fmla="*/ 114 w 114"/>
              <a:gd name="T3" fmla="*/ 155 h 155"/>
              <a:gd name="T4" fmla="*/ 0 w 114"/>
              <a:gd name="T5" fmla="*/ 155 h 155"/>
              <a:gd name="T6" fmla="*/ 57 w 114"/>
              <a:gd name="T7" fmla="*/ 0 h 155"/>
            </a:gdLst>
            <a:ahLst/>
            <a:cxnLst>
              <a:cxn ang="0">
                <a:pos x="T0" y="T1"/>
              </a:cxn>
              <a:cxn ang="0">
                <a:pos x="T2" y="T3"/>
              </a:cxn>
              <a:cxn ang="0">
                <a:pos x="T4" y="T5"/>
              </a:cxn>
              <a:cxn ang="0">
                <a:pos x="T6" y="T7"/>
              </a:cxn>
            </a:cxnLst>
            <a:rect l="0" t="0" r="r" b="b"/>
            <a:pathLst>
              <a:path w="114" h="155">
                <a:moveTo>
                  <a:pt x="57" y="0"/>
                </a:moveTo>
                <a:lnTo>
                  <a:pt x="114" y="155"/>
                </a:lnTo>
                <a:lnTo>
                  <a:pt x="0" y="155"/>
                </a:lnTo>
                <a:lnTo>
                  <a:pt x="57" y="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Rectangle 51"/>
          <p:cNvSpPr>
            <a:spLocks noChangeArrowheads="1"/>
          </p:cNvSpPr>
          <p:nvPr/>
        </p:nvSpPr>
        <p:spPr bwMode="auto">
          <a:xfrm>
            <a:off x="2433638" y="1033462"/>
            <a:ext cx="2251075" cy="1203325"/>
          </a:xfrm>
          <a:prstGeom prst="rect">
            <a:avLst/>
          </a:prstGeom>
          <a:solidFill>
            <a:srgbClr val="FFFFCC"/>
          </a:solidFill>
          <a:ln w="12700">
            <a:solidFill>
              <a:srgbClr val="990033"/>
            </a:solidFill>
            <a:miter lim="800000"/>
            <a:headEnd/>
            <a:tailEnd/>
          </a:ln>
        </p:spPr>
        <p:txBody>
          <a:bodyPr/>
          <a:lstStyle/>
          <a:p>
            <a:endParaRPr lang="en-US"/>
          </a:p>
        </p:txBody>
      </p:sp>
      <p:sp>
        <p:nvSpPr>
          <p:cNvPr id="23" name="Rectangle 52"/>
          <p:cNvSpPr>
            <a:spLocks noChangeArrowheads="1"/>
          </p:cNvSpPr>
          <p:nvPr/>
        </p:nvSpPr>
        <p:spPr bwMode="auto">
          <a:xfrm>
            <a:off x="2536825" y="1292225"/>
            <a:ext cx="20224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CloseRegistrationController</a:t>
            </a:r>
            <a:endParaRPr lang="en-US"/>
          </a:p>
        </p:txBody>
      </p:sp>
      <p:sp>
        <p:nvSpPr>
          <p:cNvPr id="24" name="Rectangle 53"/>
          <p:cNvSpPr>
            <a:spLocks noChangeArrowheads="1"/>
          </p:cNvSpPr>
          <p:nvPr/>
        </p:nvSpPr>
        <p:spPr bwMode="auto">
          <a:xfrm>
            <a:off x="2433638" y="1512887"/>
            <a:ext cx="2251075" cy="7239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Rectangle 54"/>
          <p:cNvSpPr>
            <a:spLocks noChangeArrowheads="1"/>
          </p:cNvSpPr>
          <p:nvPr/>
        </p:nvSpPr>
        <p:spPr bwMode="auto">
          <a:xfrm>
            <a:off x="2433638" y="1616075"/>
            <a:ext cx="2251075" cy="6207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Rectangle 55"/>
          <p:cNvSpPr>
            <a:spLocks noChangeArrowheads="1"/>
          </p:cNvSpPr>
          <p:nvPr/>
        </p:nvSpPr>
        <p:spPr bwMode="auto">
          <a:xfrm>
            <a:off x="2471738" y="1744662"/>
            <a:ext cx="17399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is registration open?()</a:t>
            </a:r>
            <a:endParaRPr lang="en-US"/>
          </a:p>
        </p:txBody>
      </p:sp>
      <p:sp>
        <p:nvSpPr>
          <p:cNvPr id="27" name="Rectangle 56"/>
          <p:cNvSpPr>
            <a:spLocks noChangeArrowheads="1"/>
          </p:cNvSpPr>
          <p:nvPr/>
        </p:nvSpPr>
        <p:spPr bwMode="auto">
          <a:xfrm>
            <a:off x="2471738" y="1952625"/>
            <a:ext cx="15001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close registration()</a:t>
            </a:r>
            <a:endParaRPr lang="en-US"/>
          </a:p>
        </p:txBody>
      </p:sp>
      <p:sp>
        <p:nvSpPr>
          <p:cNvPr id="28" name="Rectangle 57"/>
          <p:cNvSpPr>
            <a:spLocks noChangeArrowheads="1"/>
          </p:cNvSpPr>
          <p:nvPr/>
        </p:nvSpPr>
        <p:spPr bwMode="auto">
          <a:xfrm>
            <a:off x="3094038" y="1085850"/>
            <a:ext cx="8842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&lt;&lt;control&gt;&gt;</a:t>
            </a:r>
            <a:endParaRPr lang="en-US"/>
          </a:p>
        </p:txBody>
      </p:sp>
      <p:sp>
        <p:nvSpPr>
          <p:cNvPr id="29" name="Rectangle 59"/>
          <p:cNvSpPr>
            <a:spLocks noChangeArrowheads="1"/>
          </p:cNvSpPr>
          <p:nvPr/>
        </p:nvSpPr>
        <p:spPr bwMode="auto">
          <a:xfrm>
            <a:off x="3727450" y="3040062"/>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1</a:t>
            </a:r>
            <a:endParaRPr lang="en-US"/>
          </a:p>
        </p:txBody>
      </p:sp>
      <p:sp>
        <p:nvSpPr>
          <p:cNvPr id="30" name="Rectangle 63"/>
          <p:cNvSpPr>
            <a:spLocks noChangeArrowheads="1"/>
          </p:cNvSpPr>
          <p:nvPr/>
        </p:nvSpPr>
        <p:spPr bwMode="auto">
          <a:xfrm>
            <a:off x="3636963" y="2287587"/>
            <a:ext cx="2762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t>0..1</a:t>
            </a:r>
            <a:endParaRPr lang="en-US"/>
          </a:p>
        </p:txBody>
      </p:sp>
      <p:sp>
        <p:nvSpPr>
          <p:cNvPr id="31" name="Rectangle 64"/>
          <p:cNvSpPr>
            <a:spLocks noChangeArrowheads="1"/>
          </p:cNvSpPr>
          <p:nvPr/>
        </p:nvSpPr>
        <p:spPr bwMode="auto">
          <a:xfrm>
            <a:off x="3016250" y="2897187"/>
            <a:ext cx="40481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300"/>
              <a:t>Biller</a:t>
            </a:r>
            <a:endParaRPr lang="en-US"/>
          </a:p>
        </p:txBody>
      </p:sp>
      <p:sp>
        <p:nvSpPr>
          <p:cNvPr id="32" name="Rectangle 65"/>
          <p:cNvSpPr>
            <a:spLocks noChangeArrowheads="1"/>
          </p:cNvSpPr>
          <p:nvPr/>
        </p:nvSpPr>
        <p:spPr bwMode="auto">
          <a:xfrm>
            <a:off x="3727450" y="3040062"/>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t>1</a:t>
            </a:r>
            <a:endParaRPr lang="en-US"/>
          </a:p>
        </p:txBody>
      </p:sp>
      <p:sp>
        <p:nvSpPr>
          <p:cNvPr id="33" name="Rectangle 67"/>
          <p:cNvSpPr>
            <a:spLocks noChangeArrowheads="1"/>
          </p:cNvSpPr>
          <p:nvPr/>
        </p:nvSpPr>
        <p:spPr bwMode="auto">
          <a:xfrm>
            <a:off x="6696075" y="3440112"/>
            <a:ext cx="917575" cy="647700"/>
          </a:xfrm>
          <a:prstGeom prst="rect">
            <a:avLst/>
          </a:prstGeom>
          <a:solidFill>
            <a:srgbClr val="FFFFCC"/>
          </a:solidFill>
          <a:ln w="0">
            <a:solidFill>
              <a:srgbClr val="990033"/>
            </a:solidFill>
            <a:miter lim="800000"/>
            <a:headEnd/>
            <a:tailEnd/>
          </a:ln>
        </p:spPr>
        <p:txBody>
          <a:bodyPr/>
          <a:lstStyle/>
          <a:p>
            <a:endParaRPr lang="en-US"/>
          </a:p>
        </p:txBody>
      </p:sp>
      <p:sp>
        <p:nvSpPr>
          <p:cNvPr id="34" name="Rectangle 68"/>
          <p:cNvSpPr>
            <a:spLocks noChangeArrowheads="1"/>
          </p:cNvSpPr>
          <p:nvPr/>
        </p:nvSpPr>
        <p:spPr bwMode="auto">
          <a:xfrm>
            <a:off x="6837363" y="3698875"/>
            <a:ext cx="6159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Student.</a:t>
            </a:r>
            <a:endParaRPr lang="en-US"/>
          </a:p>
        </p:txBody>
      </p:sp>
      <p:sp>
        <p:nvSpPr>
          <p:cNvPr id="35" name="Rectangle 69"/>
          <p:cNvSpPr>
            <a:spLocks noChangeArrowheads="1"/>
          </p:cNvSpPr>
          <p:nvPr/>
        </p:nvSpPr>
        <p:spPr bwMode="auto">
          <a:xfrm>
            <a:off x="6746875" y="3492500"/>
            <a:ext cx="7826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&lt;&lt;entity&gt;&gt;</a:t>
            </a:r>
            <a:endParaRPr lang="en-US"/>
          </a:p>
        </p:txBody>
      </p:sp>
    </p:spTree>
    <p:extLst>
      <p:ext uri="{BB962C8B-B14F-4D97-AF65-F5344CB8AC3E}">
        <p14:creationId xmlns:p14="http://schemas.microsoft.com/office/powerpoint/2010/main" val="347103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Nhận diện cơ hội sử dụng lại</a:t>
            </a:r>
          </a:p>
        </p:txBody>
      </p:sp>
      <p:sp>
        <p:nvSpPr>
          <p:cNvPr id="3" name="Content Placeholder 2"/>
          <p:cNvSpPr>
            <a:spLocks noGrp="1"/>
          </p:cNvSpPr>
          <p:nvPr>
            <p:ph idx="1"/>
          </p:nvPr>
        </p:nvSpPr>
        <p:spPr>
          <a:xfrm>
            <a:off x="457200" y="974726"/>
            <a:ext cx="7924800" cy="5151438"/>
          </a:xfrm>
        </p:spPr>
        <p:txBody>
          <a:bodyPr>
            <a:normAutofit/>
          </a:bodyPr>
          <a:lstStyle/>
          <a:p>
            <a:pPr>
              <a:lnSpc>
                <a:spcPct val="70000"/>
              </a:lnSpc>
            </a:pPr>
            <a:r>
              <a:rPr lang="en-US"/>
              <a:t>Mục đích</a:t>
            </a:r>
          </a:p>
          <a:p>
            <a:pPr lvl="1">
              <a:lnSpc>
                <a:spcPct val="77000"/>
              </a:lnSpc>
            </a:pPr>
            <a:r>
              <a:rPr lang="en-US"/>
              <a:t>Để nhận diện liệu các hệ thống con hay các thành phần có thể được sử dụng lại dựa trên các giao diện của chúng.</a:t>
            </a:r>
          </a:p>
          <a:p>
            <a:pPr>
              <a:lnSpc>
                <a:spcPct val="70000"/>
              </a:lnSpc>
            </a:pPr>
            <a:r>
              <a:rPr lang="en-US"/>
              <a:t>Các bước</a:t>
            </a:r>
          </a:p>
          <a:p>
            <a:pPr lvl="1">
              <a:lnSpc>
                <a:spcPct val="77000"/>
              </a:lnSpc>
            </a:pPr>
            <a:r>
              <a:rPr lang="en-US"/>
              <a:t>Tìm kiếm các giao diện tương tự</a:t>
            </a:r>
          </a:p>
          <a:p>
            <a:pPr lvl="1">
              <a:lnSpc>
                <a:spcPct val="77000"/>
              </a:lnSpc>
            </a:pPr>
            <a:r>
              <a:rPr lang="en-US"/>
              <a:t>Biến đổi các giao diện mới để cải tiến khả năng sử dụng lại</a:t>
            </a:r>
          </a:p>
          <a:p>
            <a:pPr lvl="1">
              <a:lnSpc>
                <a:spcPct val="77000"/>
              </a:lnSpc>
            </a:pPr>
            <a:r>
              <a:rPr lang="en-US"/>
              <a:t>Thay thế các giao diện ứng cử với các giao diện đã có</a:t>
            </a:r>
          </a:p>
          <a:p>
            <a:pPr lvl="1">
              <a:lnSpc>
                <a:spcPct val="77000"/>
              </a:lnSpc>
            </a:pPr>
            <a:r>
              <a:rPr lang="en-US"/>
              <a:t>Ánh xạ hệ thống con ứng cử vào các thành phần đã có</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5" name="Picture 6" descr="mag_glass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4685" y="2057400"/>
            <a:ext cx="1019175" cy="20447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64758" dir="6078596" algn="ctr" rotWithShape="0">
                    <a:srgbClr val="B2B2B2">
                      <a:alpha val="50000"/>
                    </a:srgbClr>
                  </a:outerShdw>
                </a:effectLst>
              </a14:hiddenEffects>
            </a:ext>
          </a:extLst>
        </p:spPr>
      </p:pic>
    </p:spTree>
    <p:extLst>
      <p:ext uri="{BB962C8B-B14F-4D97-AF65-F5344CB8AC3E}">
        <p14:creationId xmlns:p14="http://schemas.microsoft.com/office/powerpoint/2010/main" val="2728953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Khả năng sử dụng lại</a:t>
            </a:r>
          </a:p>
        </p:txBody>
      </p:sp>
      <p:sp>
        <p:nvSpPr>
          <p:cNvPr id="3" name="Content Placeholder 2"/>
          <p:cNvSpPr>
            <a:spLocks noGrp="1"/>
          </p:cNvSpPr>
          <p:nvPr>
            <p:ph idx="1"/>
          </p:nvPr>
        </p:nvSpPr>
        <p:spPr/>
        <p:txBody>
          <a:bodyPr/>
          <a:lstStyle/>
          <a:p>
            <a:r>
              <a:rPr lang="en-US"/>
              <a:t>Bên trong hệ thống đang phát triển</a:t>
            </a:r>
          </a:p>
          <a:p>
            <a:pPr lvl="1"/>
            <a:r>
              <a:rPr lang="en-US"/>
              <a:t>Ghi nhận các thành phần chung giữa các gói hay các hệ thống con</a:t>
            </a:r>
          </a:p>
          <a:p>
            <a:r>
              <a:rPr lang="en-US"/>
              <a:t>Bên ngoài hệ thống đang phát triển</a:t>
            </a:r>
          </a:p>
          <a:p>
            <a:pPr lvl="1"/>
            <a:r>
              <a:rPr lang="en-US"/>
              <a:t>Các thành phần sẵn dùng thương mại</a:t>
            </a:r>
          </a:p>
          <a:p>
            <a:pPr lvl="1"/>
            <a:r>
              <a:rPr lang="en-US"/>
              <a:t>Các thành phần từ ứng dụng được phát triển trước</a:t>
            </a:r>
          </a:p>
          <a:p>
            <a:pPr lvl="1"/>
            <a:r>
              <a:rPr lang="en-US"/>
              <a:t>Khôi phục mã các thành phần</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grpSp>
        <p:nvGrpSpPr>
          <p:cNvPr id="5" name="Group 203"/>
          <p:cNvGrpSpPr>
            <a:grpSpLocks/>
          </p:cNvGrpSpPr>
          <p:nvPr/>
        </p:nvGrpSpPr>
        <p:grpSpPr bwMode="auto">
          <a:xfrm>
            <a:off x="6999288" y="4691063"/>
            <a:ext cx="1635125" cy="1554162"/>
            <a:chOff x="4529" y="2915"/>
            <a:chExt cx="1030" cy="979"/>
          </a:xfrm>
        </p:grpSpPr>
        <p:grpSp>
          <p:nvGrpSpPr>
            <p:cNvPr id="6" name="Group 202"/>
            <p:cNvGrpSpPr>
              <a:grpSpLocks/>
            </p:cNvGrpSpPr>
            <p:nvPr/>
          </p:nvGrpSpPr>
          <p:grpSpPr bwMode="auto">
            <a:xfrm>
              <a:off x="4529" y="2915"/>
              <a:ext cx="985" cy="979"/>
              <a:chOff x="4449" y="2828"/>
              <a:chExt cx="1097" cy="1090"/>
            </a:xfrm>
          </p:grpSpPr>
          <p:sp>
            <p:nvSpPr>
              <p:cNvPr id="8" name="Freeform 110"/>
              <p:cNvSpPr>
                <a:spLocks/>
              </p:cNvSpPr>
              <p:nvPr/>
            </p:nvSpPr>
            <p:spPr bwMode="auto">
              <a:xfrm>
                <a:off x="4449" y="2828"/>
                <a:ext cx="1097" cy="371"/>
              </a:xfrm>
              <a:custGeom>
                <a:avLst/>
                <a:gdLst>
                  <a:gd name="T0" fmla="*/ 0 w 1097"/>
                  <a:gd name="T1" fmla="*/ 108 h 371"/>
                  <a:gd name="T2" fmla="*/ 290 w 1097"/>
                  <a:gd name="T3" fmla="*/ 371 h 371"/>
                  <a:gd name="T4" fmla="*/ 1097 w 1097"/>
                  <a:gd name="T5" fmla="*/ 247 h 371"/>
                  <a:gd name="T6" fmla="*/ 707 w 1097"/>
                  <a:gd name="T7" fmla="*/ 0 h 371"/>
                  <a:gd name="T8" fmla="*/ 0 w 1097"/>
                  <a:gd name="T9" fmla="*/ 108 h 371"/>
                </a:gdLst>
                <a:ahLst/>
                <a:cxnLst>
                  <a:cxn ang="0">
                    <a:pos x="T0" y="T1"/>
                  </a:cxn>
                  <a:cxn ang="0">
                    <a:pos x="T2" y="T3"/>
                  </a:cxn>
                  <a:cxn ang="0">
                    <a:pos x="T4" y="T5"/>
                  </a:cxn>
                  <a:cxn ang="0">
                    <a:pos x="T6" y="T7"/>
                  </a:cxn>
                  <a:cxn ang="0">
                    <a:pos x="T8" y="T9"/>
                  </a:cxn>
                </a:cxnLst>
                <a:rect l="0" t="0" r="r" b="b"/>
                <a:pathLst>
                  <a:path w="1097" h="371">
                    <a:moveTo>
                      <a:pt x="0" y="108"/>
                    </a:moveTo>
                    <a:lnTo>
                      <a:pt x="290" y="371"/>
                    </a:lnTo>
                    <a:lnTo>
                      <a:pt x="1097" y="247"/>
                    </a:lnTo>
                    <a:lnTo>
                      <a:pt x="707" y="0"/>
                    </a:lnTo>
                    <a:lnTo>
                      <a:pt x="0" y="108"/>
                    </a:lnTo>
                    <a:close/>
                  </a:path>
                </a:pathLst>
              </a:custGeom>
              <a:solidFill>
                <a:srgbClr val="CC9900"/>
              </a:solidFill>
              <a:ln w="9525" cap="flat" cmpd="sng">
                <a:solidFill>
                  <a:srgbClr val="99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9" name="Freeform 14"/>
              <p:cNvSpPr>
                <a:spLocks/>
              </p:cNvSpPr>
              <p:nvPr/>
            </p:nvSpPr>
            <p:spPr bwMode="auto">
              <a:xfrm>
                <a:off x="4449" y="2939"/>
                <a:ext cx="294" cy="979"/>
              </a:xfrm>
              <a:custGeom>
                <a:avLst/>
                <a:gdLst>
                  <a:gd name="T0" fmla="*/ 0 w 294"/>
                  <a:gd name="T1" fmla="*/ 0 h 979"/>
                  <a:gd name="T2" fmla="*/ 0 w 294"/>
                  <a:gd name="T3" fmla="*/ 709 h 979"/>
                  <a:gd name="T4" fmla="*/ 294 w 294"/>
                  <a:gd name="T5" fmla="*/ 979 h 979"/>
                  <a:gd name="T6" fmla="*/ 294 w 294"/>
                  <a:gd name="T7" fmla="*/ 266 h 979"/>
                  <a:gd name="T8" fmla="*/ 0 w 294"/>
                  <a:gd name="T9" fmla="*/ 0 h 979"/>
                  <a:gd name="T10" fmla="*/ 0 w 294"/>
                  <a:gd name="T11" fmla="*/ 0 h 979"/>
                </a:gdLst>
                <a:ahLst/>
                <a:cxnLst>
                  <a:cxn ang="0">
                    <a:pos x="T0" y="T1"/>
                  </a:cxn>
                  <a:cxn ang="0">
                    <a:pos x="T2" y="T3"/>
                  </a:cxn>
                  <a:cxn ang="0">
                    <a:pos x="T4" y="T5"/>
                  </a:cxn>
                  <a:cxn ang="0">
                    <a:pos x="T6" y="T7"/>
                  </a:cxn>
                  <a:cxn ang="0">
                    <a:pos x="T8" y="T9"/>
                  </a:cxn>
                  <a:cxn ang="0">
                    <a:pos x="T10" y="T11"/>
                  </a:cxn>
                </a:cxnLst>
                <a:rect l="0" t="0" r="r" b="b"/>
                <a:pathLst>
                  <a:path w="294" h="979">
                    <a:moveTo>
                      <a:pt x="0" y="0"/>
                    </a:moveTo>
                    <a:lnTo>
                      <a:pt x="0" y="709"/>
                    </a:lnTo>
                    <a:lnTo>
                      <a:pt x="294" y="979"/>
                    </a:lnTo>
                    <a:lnTo>
                      <a:pt x="294" y="266"/>
                    </a:lnTo>
                    <a:lnTo>
                      <a:pt x="0" y="0"/>
                    </a:lnTo>
                    <a:lnTo>
                      <a:pt x="0" y="0"/>
                    </a:lnTo>
                    <a:close/>
                  </a:path>
                </a:pathLst>
              </a:custGeom>
              <a:solidFill>
                <a:srgbClr val="FFA64D"/>
              </a:solidFill>
              <a:ln w="9525">
                <a:solidFill>
                  <a:srgbClr val="996633"/>
                </a:solidFill>
                <a:round/>
                <a:headEnd/>
                <a:tailEnd/>
              </a:ln>
            </p:spPr>
            <p:txBody>
              <a:bodyPr/>
              <a:lstStyle/>
              <a:p>
                <a:endParaRPr lang="en-US"/>
              </a:p>
            </p:txBody>
          </p:sp>
          <p:sp>
            <p:nvSpPr>
              <p:cNvPr id="10" name="Freeform 15"/>
              <p:cNvSpPr>
                <a:spLocks/>
              </p:cNvSpPr>
              <p:nvPr/>
            </p:nvSpPr>
            <p:spPr bwMode="auto">
              <a:xfrm>
                <a:off x="4740" y="3075"/>
                <a:ext cx="806" cy="843"/>
              </a:xfrm>
              <a:custGeom>
                <a:avLst/>
                <a:gdLst>
                  <a:gd name="T0" fmla="*/ 805 w 806"/>
                  <a:gd name="T1" fmla="*/ 0 h 843"/>
                  <a:gd name="T2" fmla="*/ 806 w 806"/>
                  <a:gd name="T3" fmla="*/ 663 h 843"/>
                  <a:gd name="T4" fmla="*/ 12 w 806"/>
                  <a:gd name="T5" fmla="*/ 841 h 843"/>
                  <a:gd name="T6" fmla="*/ 0 w 806"/>
                  <a:gd name="T7" fmla="*/ 843 h 843"/>
                  <a:gd name="T8" fmla="*/ 2 w 806"/>
                  <a:gd name="T9" fmla="*/ 128 h 843"/>
                  <a:gd name="T10" fmla="*/ 805 w 806"/>
                  <a:gd name="T11" fmla="*/ 0 h 843"/>
                </a:gdLst>
                <a:ahLst/>
                <a:cxnLst>
                  <a:cxn ang="0">
                    <a:pos x="T0" y="T1"/>
                  </a:cxn>
                  <a:cxn ang="0">
                    <a:pos x="T2" y="T3"/>
                  </a:cxn>
                  <a:cxn ang="0">
                    <a:pos x="T4" y="T5"/>
                  </a:cxn>
                  <a:cxn ang="0">
                    <a:pos x="T6" y="T7"/>
                  </a:cxn>
                  <a:cxn ang="0">
                    <a:pos x="T8" y="T9"/>
                  </a:cxn>
                  <a:cxn ang="0">
                    <a:pos x="T10" y="T11"/>
                  </a:cxn>
                </a:cxnLst>
                <a:rect l="0" t="0" r="r" b="b"/>
                <a:pathLst>
                  <a:path w="806" h="843">
                    <a:moveTo>
                      <a:pt x="805" y="0"/>
                    </a:moveTo>
                    <a:lnTo>
                      <a:pt x="806" y="663"/>
                    </a:lnTo>
                    <a:lnTo>
                      <a:pt x="12" y="841"/>
                    </a:lnTo>
                    <a:lnTo>
                      <a:pt x="0" y="843"/>
                    </a:lnTo>
                    <a:lnTo>
                      <a:pt x="2" y="128"/>
                    </a:lnTo>
                    <a:lnTo>
                      <a:pt x="805" y="0"/>
                    </a:lnTo>
                    <a:close/>
                  </a:path>
                </a:pathLst>
              </a:custGeom>
              <a:solidFill>
                <a:srgbClr val="FFF2CC"/>
              </a:solidFill>
              <a:ln w="9525">
                <a:solidFill>
                  <a:srgbClr val="996633"/>
                </a:solidFill>
                <a:round/>
                <a:headEnd/>
                <a:tailEnd/>
              </a:ln>
            </p:spPr>
            <p:txBody>
              <a:bodyPr/>
              <a:lstStyle/>
              <a:p>
                <a:endParaRPr lang="en-US"/>
              </a:p>
            </p:txBody>
          </p:sp>
          <p:sp>
            <p:nvSpPr>
              <p:cNvPr id="11" name="Freeform 16"/>
              <p:cNvSpPr>
                <a:spLocks/>
              </p:cNvSpPr>
              <p:nvPr/>
            </p:nvSpPr>
            <p:spPr bwMode="auto">
              <a:xfrm>
                <a:off x="4902" y="2835"/>
                <a:ext cx="624" cy="331"/>
              </a:xfrm>
              <a:custGeom>
                <a:avLst/>
                <a:gdLst>
                  <a:gd name="T0" fmla="*/ 0 w 624"/>
                  <a:gd name="T1" fmla="*/ 42 h 331"/>
                  <a:gd name="T2" fmla="*/ 218 w 624"/>
                  <a:gd name="T3" fmla="*/ 29 h 331"/>
                  <a:gd name="T4" fmla="*/ 8 w 624"/>
                  <a:gd name="T5" fmla="*/ 76 h 331"/>
                  <a:gd name="T6" fmla="*/ 273 w 624"/>
                  <a:gd name="T7" fmla="*/ 51 h 331"/>
                  <a:gd name="T8" fmla="*/ 8 w 624"/>
                  <a:gd name="T9" fmla="*/ 116 h 331"/>
                  <a:gd name="T10" fmla="*/ 314 w 624"/>
                  <a:gd name="T11" fmla="*/ 92 h 331"/>
                  <a:gd name="T12" fmla="*/ 8 w 624"/>
                  <a:gd name="T13" fmla="*/ 180 h 331"/>
                  <a:gd name="T14" fmla="*/ 365 w 624"/>
                  <a:gd name="T15" fmla="*/ 142 h 331"/>
                  <a:gd name="T16" fmla="*/ 11 w 624"/>
                  <a:gd name="T17" fmla="*/ 237 h 331"/>
                  <a:gd name="T18" fmla="*/ 397 w 624"/>
                  <a:gd name="T19" fmla="*/ 201 h 331"/>
                  <a:gd name="T20" fmla="*/ 0 w 624"/>
                  <a:gd name="T21" fmla="*/ 331 h 331"/>
                  <a:gd name="T22" fmla="*/ 624 w 624"/>
                  <a:gd name="T23" fmla="*/ 237 h 331"/>
                  <a:gd name="T24" fmla="*/ 257 w 624"/>
                  <a:gd name="T25" fmla="*/ 0 h 331"/>
                  <a:gd name="T26" fmla="*/ 0 w 624"/>
                  <a:gd name="T27" fmla="*/ 42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4" h="331">
                    <a:moveTo>
                      <a:pt x="0" y="42"/>
                    </a:moveTo>
                    <a:lnTo>
                      <a:pt x="218" y="29"/>
                    </a:lnTo>
                    <a:lnTo>
                      <a:pt x="8" y="76"/>
                    </a:lnTo>
                    <a:lnTo>
                      <a:pt x="273" y="51"/>
                    </a:lnTo>
                    <a:lnTo>
                      <a:pt x="8" y="116"/>
                    </a:lnTo>
                    <a:lnTo>
                      <a:pt x="314" y="92"/>
                    </a:lnTo>
                    <a:lnTo>
                      <a:pt x="8" y="180"/>
                    </a:lnTo>
                    <a:lnTo>
                      <a:pt x="365" y="142"/>
                    </a:lnTo>
                    <a:lnTo>
                      <a:pt x="11" y="237"/>
                    </a:lnTo>
                    <a:lnTo>
                      <a:pt x="397" y="201"/>
                    </a:lnTo>
                    <a:lnTo>
                      <a:pt x="0" y="331"/>
                    </a:lnTo>
                    <a:lnTo>
                      <a:pt x="624" y="237"/>
                    </a:lnTo>
                    <a:lnTo>
                      <a:pt x="257" y="0"/>
                    </a:lnTo>
                    <a:lnTo>
                      <a:pt x="0" y="42"/>
                    </a:lnTo>
                    <a:close/>
                  </a:path>
                </a:pathLst>
              </a:custGeom>
              <a:solidFill>
                <a:srgbClr val="FFA6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7"/>
              <p:cNvSpPr>
                <a:spLocks/>
              </p:cNvSpPr>
              <p:nvPr/>
            </p:nvSpPr>
            <p:spPr bwMode="auto">
              <a:xfrm>
                <a:off x="4773" y="3097"/>
                <a:ext cx="726" cy="685"/>
              </a:xfrm>
              <a:custGeom>
                <a:avLst/>
                <a:gdLst>
                  <a:gd name="T0" fmla="*/ 726 w 726"/>
                  <a:gd name="T1" fmla="*/ 0 h 685"/>
                  <a:gd name="T2" fmla="*/ 710 w 726"/>
                  <a:gd name="T3" fmla="*/ 561 h 685"/>
                  <a:gd name="T4" fmla="*/ 640 w 726"/>
                  <a:gd name="T5" fmla="*/ 68 h 685"/>
                  <a:gd name="T6" fmla="*/ 602 w 726"/>
                  <a:gd name="T7" fmla="*/ 586 h 685"/>
                  <a:gd name="T8" fmla="*/ 543 w 726"/>
                  <a:gd name="T9" fmla="*/ 76 h 685"/>
                  <a:gd name="T10" fmla="*/ 499 w 726"/>
                  <a:gd name="T11" fmla="*/ 598 h 685"/>
                  <a:gd name="T12" fmla="*/ 425 w 726"/>
                  <a:gd name="T13" fmla="*/ 82 h 685"/>
                  <a:gd name="T14" fmla="*/ 364 w 726"/>
                  <a:gd name="T15" fmla="*/ 624 h 685"/>
                  <a:gd name="T16" fmla="*/ 281 w 726"/>
                  <a:gd name="T17" fmla="*/ 93 h 685"/>
                  <a:gd name="T18" fmla="*/ 221 w 726"/>
                  <a:gd name="T19" fmla="*/ 664 h 685"/>
                  <a:gd name="T20" fmla="*/ 151 w 726"/>
                  <a:gd name="T21" fmla="*/ 127 h 685"/>
                  <a:gd name="T22" fmla="*/ 70 w 726"/>
                  <a:gd name="T23" fmla="*/ 685 h 685"/>
                  <a:gd name="T24" fmla="*/ 0 w 726"/>
                  <a:gd name="T25" fmla="*/ 114 h 685"/>
                  <a:gd name="T26" fmla="*/ 726 w 726"/>
                  <a:gd name="T27"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6" h="685">
                    <a:moveTo>
                      <a:pt x="726" y="0"/>
                    </a:moveTo>
                    <a:lnTo>
                      <a:pt x="710" y="561"/>
                    </a:lnTo>
                    <a:lnTo>
                      <a:pt x="640" y="68"/>
                    </a:lnTo>
                    <a:lnTo>
                      <a:pt x="602" y="586"/>
                    </a:lnTo>
                    <a:lnTo>
                      <a:pt x="543" y="76"/>
                    </a:lnTo>
                    <a:lnTo>
                      <a:pt x="499" y="598"/>
                    </a:lnTo>
                    <a:lnTo>
                      <a:pt x="425" y="82"/>
                    </a:lnTo>
                    <a:lnTo>
                      <a:pt x="364" y="624"/>
                    </a:lnTo>
                    <a:lnTo>
                      <a:pt x="281" y="93"/>
                    </a:lnTo>
                    <a:lnTo>
                      <a:pt x="221" y="664"/>
                    </a:lnTo>
                    <a:lnTo>
                      <a:pt x="151" y="127"/>
                    </a:lnTo>
                    <a:lnTo>
                      <a:pt x="70" y="685"/>
                    </a:lnTo>
                    <a:lnTo>
                      <a:pt x="0" y="114"/>
                    </a:lnTo>
                    <a:lnTo>
                      <a:pt x="726" y="0"/>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 name="Group 105"/>
              <p:cNvGrpSpPr>
                <a:grpSpLocks/>
              </p:cNvGrpSpPr>
              <p:nvPr/>
            </p:nvGrpSpPr>
            <p:grpSpPr bwMode="auto">
              <a:xfrm rot="-702674">
                <a:off x="4849" y="3197"/>
                <a:ext cx="571" cy="469"/>
                <a:chOff x="4866" y="3235"/>
                <a:chExt cx="604" cy="581"/>
              </a:xfrm>
            </p:grpSpPr>
            <p:sp>
              <p:nvSpPr>
                <p:cNvPr id="14" name="Freeform 69"/>
                <p:cNvSpPr>
                  <a:spLocks/>
                </p:cNvSpPr>
                <p:nvPr/>
              </p:nvSpPr>
              <p:spPr bwMode="auto">
                <a:xfrm>
                  <a:off x="5141" y="3624"/>
                  <a:ext cx="226" cy="189"/>
                </a:xfrm>
                <a:custGeom>
                  <a:avLst/>
                  <a:gdLst>
                    <a:gd name="T0" fmla="*/ 650 w 679"/>
                    <a:gd name="T1" fmla="*/ 131 h 567"/>
                    <a:gd name="T2" fmla="*/ 541 w 679"/>
                    <a:gd name="T3" fmla="*/ 125 h 567"/>
                    <a:gd name="T4" fmla="*/ 487 w 679"/>
                    <a:gd name="T5" fmla="*/ 118 h 567"/>
                    <a:gd name="T6" fmla="*/ 473 w 679"/>
                    <a:gd name="T7" fmla="*/ 115 h 567"/>
                    <a:gd name="T8" fmla="*/ 459 w 679"/>
                    <a:gd name="T9" fmla="*/ 111 h 567"/>
                    <a:gd name="T10" fmla="*/ 445 w 679"/>
                    <a:gd name="T11" fmla="*/ 108 h 567"/>
                    <a:gd name="T12" fmla="*/ 432 w 679"/>
                    <a:gd name="T13" fmla="*/ 102 h 567"/>
                    <a:gd name="T14" fmla="*/ 442 w 679"/>
                    <a:gd name="T15" fmla="*/ 0 h 567"/>
                    <a:gd name="T16" fmla="*/ 0 w 679"/>
                    <a:gd name="T17" fmla="*/ 217 h 567"/>
                    <a:gd name="T18" fmla="*/ 417 w 679"/>
                    <a:gd name="T19" fmla="*/ 567 h 567"/>
                    <a:gd name="T20" fmla="*/ 432 w 679"/>
                    <a:gd name="T21" fmla="*/ 460 h 567"/>
                    <a:gd name="T22" fmla="*/ 679 w 679"/>
                    <a:gd name="T23" fmla="*/ 190 h 567"/>
                    <a:gd name="T24" fmla="*/ 650 w 679"/>
                    <a:gd name="T25" fmla="*/ 131 h 567"/>
                    <a:gd name="T26" fmla="*/ 650 w 679"/>
                    <a:gd name="T27" fmla="*/ 13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9" h="567">
                      <a:moveTo>
                        <a:pt x="650" y="131"/>
                      </a:moveTo>
                      <a:lnTo>
                        <a:pt x="541" y="125"/>
                      </a:lnTo>
                      <a:lnTo>
                        <a:pt x="487" y="118"/>
                      </a:lnTo>
                      <a:lnTo>
                        <a:pt x="473" y="115"/>
                      </a:lnTo>
                      <a:lnTo>
                        <a:pt x="459" y="111"/>
                      </a:lnTo>
                      <a:lnTo>
                        <a:pt x="445" y="108"/>
                      </a:lnTo>
                      <a:lnTo>
                        <a:pt x="432" y="102"/>
                      </a:lnTo>
                      <a:lnTo>
                        <a:pt x="442" y="0"/>
                      </a:lnTo>
                      <a:lnTo>
                        <a:pt x="0" y="217"/>
                      </a:lnTo>
                      <a:lnTo>
                        <a:pt x="417" y="567"/>
                      </a:lnTo>
                      <a:lnTo>
                        <a:pt x="432" y="460"/>
                      </a:lnTo>
                      <a:lnTo>
                        <a:pt x="679" y="190"/>
                      </a:lnTo>
                      <a:lnTo>
                        <a:pt x="650" y="131"/>
                      </a:lnTo>
                      <a:lnTo>
                        <a:pt x="650" y="13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70"/>
                <p:cNvSpPr>
                  <a:spLocks/>
                </p:cNvSpPr>
                <p:nvPr/>
              </p:nvSpPr>
              <p:spPr bwMode="auto">
                <a:xfrm>
                  <a:off x="5172" y="3337"/>
                  <a:ext cx="178" cy="182"/>
                </a:xfrm>
                <a:custGeom>
                  <a:avLst/>
                  <a:gdLst>
                    <a:gd name="T0" fmla="*/ 35 w 534"/>
                    <a:gd name="T1" fmla="*/ 50 h 548"/>
                    <a:gd name="T2" fmla="*/ 107 w 534"/>
                    <a:gd name="T3" fmla="*/ 234 h 548"/>
                    <a:gd name="T4" fmla="*/ 0 w 534"/>
                    <a:gd name="T5" fmla="*/ 311 h 548"/>
                    <a:gd name="T6" fmla="*/ 402 w 534"/>
                    <a:gd name="T7" fmla="*/ 548 h 548"/>
                    <a:gd name="T8" fmla="*/ 534 w 534"/>
                    <a:gd name="T9" fmla="*/ 50 h 548"/>
                    <a:gd name="T10" fmla="*/ 427 w 534"/>
                    <a:gd name="T11" fmla="*/ 79 h 548"/>
                    <a:gd name="T12" fmla="*/ 78 w 534"/>
                    <a:gd name="T13" fmla="*/ 0 h 548"/>
                    <a:gd name="T14" fmla="*/ 35 w 534"/>
                    <a:gd name="T15" fmla="*/ 50 h 548"/>
                    <a:gd name="T16" fmla="*/ 35 w 534"/>
                    <a:gd name="T17" fmla="*/ 5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4" h="548">
                      <a:moveTo>
                        <a:pt x="35" y="50"/>
                      </a:moveTo>
                      <a:lnTo>
                        <a:pt x="107" y="234"/>
                      </a:lnTo>
                      <a:lnTo>
                        <a:pt x="0" y="311"/>
                      </a:lnTo>
                      <a:lnTo>
                        <a:pt x="402" y="548"/>
                      </a:lnTo>
                      <a:lnTo>
                        <a:pt x="534" y="50"/>
                      </a:lnTo>
                      <a:lnTo>
                        <a:pt x="427" y="79"/>
                      </a:lnTo>
                      <a:lnTo>
                        <a:pt x="78" y="0"/>
                      </a:lnTo>
                      <a:lnTo>
                        <a:pt x="35" y="50"/>
                      </a:lnTo>
                      <a:lnTo>
                        <a:pt x="35" y="5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1"/>
                <p:cNvSpPr>
                  <a:spLocks/>
                </p:cNvSpPr>
                <p:nvPr/>
              </p:nvSpPr>
              <p:spPr bwMode="auto">
                <a:xfrm>
                  <a:off x="4904" y="3479"/>
                  <a:ext cx="176" cy="188"/>
                </a:xfrm>
                <a:custGeom>
                  <a:avLst/>
                  <a:gdLst>
                    <a:gd name="T0" fmla="*/ 248 w 529"/>
                    <a:gd name="T1" fmla="*/ 563 h 563"/>
                    <a:gd name="T2" fmla="*/ 393 w 529"/>
                    <a:gd name="T3" fmla="*/ 441 h 563"/>
                    <a:gd name="T4" fmla="*/ 470 w 529"/>
                    <a:gd name="T5" fmla="*/ 498 h 563"/>
                    <a:gd name="T6" fmla="*/ 529 w 529"/>
                    <a:gd name="T7" fmla="*/ 0 h 563"/>
                    <a:gd name="T8" fmla="*/ 0 w 529"/>
                    <a:gd name="T9" fmla="*/ 102 h 563"/>
                    <a:gd name="T10" fmla="*/ 82 w 529"/>
                    <a:gd name="T11" fmla="*/ 194 h 563"/>
                    <a:gd name="T12" fmla="*/ 160 w 529"/>
                    <a:gd name="T13" fmla="*/ 548 h 563"/>
                    <a:gd name="T14" fmla="*/ 248 w 529"/>
                    <a:gd name="T15" fmla="*/ 563 h 563"/>
                    <a:gd name="T16" fmla="*/ 248 w 529"/>
                    <a:gd name="T17"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9" h="563">
                      <a:moveTo>
                        <a:pt x="248" y="563"/>
                      </a:moveTo>
                      <a:lnTo>
                        <a:pt x="393" y="441"/>
                      </a:lnTo>
                      <a:lnTo>
                        <a:pt x="470" y="498"/>
                      </a:lnTo>
                      <a:lnTo>
                        <a:pt x="529" y="0"/>
                      </a:lnTo>
                      <a:lnTo>
                        <a:pt x="0" y="102"/>
                      </a:lnTo>
                      <a:lnTo>
                        <a:pt x="82" y="194"/>
                      </a:lnTo>
                      <a:lnTo>
                        <a:pt x="160" y="548"/>
                      </a:lnTo>
                      <a:lnTo>
                        <a:pt x="248" y="563"/>
                      </a:lnTo>
                      <a:lnTo>
                        <a:pt x="248" y="563"/>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72"/>
                <p:cNvSpPr>
                  <a:spLocks/>
                </p:cNvSpPr>
                <p:nvPr/>
              </p:nvSpPr>
              <p:spPr bwMode="auto">
                <a:xfrm>
                  <a:off x="4937" y="3660"/>
                  <a:ext cx="167" cy="129"/>
                </a:xfrm>
                <a:custGeom>
                  <a:avLst/>
                  <a:gdLst>
                    <a:gd name="T0" fmla="*/ 63 w 500"/>
                    <a:gd name="T1" fmla="*/ 0 h 388"/>
                    <a:gd name="T2" fmla="*/ 500 w 500"/>
                    <a:gd name="T3" fmla="*/ 44 h 388"/>
                    <a:gd name="T4" fmla="*/ 495 w 500"/>
                    <a:gd name="T5" fmla="*/ 331 h 388"/>
                    <a:gd name="T6" fmla="*/ 413 w 500"/>
                    <a:gd name="T7" fmla="*/ 388 h 388"/>
                    <a:gd name="T8" fmla="*/ 112 w 500"/>
                    <a:gd name="T9" fmla="*/ 340 h 388"/>
                    <a:gd name="T10" fmla="*/ 0 w 500"/>
                    <a:gd name="T11" fmla="*/ 209 h 388"/>
                    <a:gd name="T12" fmla="*/ 6 w 500"/>
                    <a:gd name="T13" fmla="*/ 98 h 388"/>
                    <a:gd name="T14" fmla="*/ 63 w 500"/>
                    <a:gd name="T15" fmla="*/ 0 h 388"/>
                    <a:gd name="T16" fmla="*/ 63 w 500"/>
                    <a:gd name="T17"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 h="388">
                      <a:moveTo>
                        <a:pt x="63" y="0"/>
                      </a:moveTo>
                      <a:lnTo>
                        <a:pt x="500" y="44"/>
                      </a:lnTo>
                      <a:lnTo>
                        <a:pt x="495" y="331"/>
                      </a:lnTo>
                      <a:lnTo>
                        <a:pt x="413" y="388"/>
                      </a:lnTo>
                      <a:lnTo>
                        <a:pt x="112" y="340"/>
                      </a:lnTo>
                      <a:lnTo>
                        <a:pt x="0" y="209"/>
                      </a:lnTo>
                      <a:lnTo>
                        <a:pt x="6" y="98"/>
                      </a:lnTo>
                      <a:lnTo>
                        <a:pt x="63" y="0"/>
                      </a:lnTo>
                      <a:lnTo>
                        <a:pt x="63" y="0"/>
                      </a:lnTo>
                      <a:close/>
                    </a:path>
                  </a:pathLst>
                </a:custGeom>
                <a:solidFill>
                  <a:srgbClr val="2884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73"/>
                <p:cNvSpPr>
                  <a:spLocks/>
                </p:cNvSpPr>
                <p:nvPr/>
              </p:nvSpPr>
              <p:spPr bwMode="auto">
                <a:xfrm>
                  <a:off x="4936" y="3660"/>
                  <a:ext cx="53" cy="108"/>
                </a:xfrm>
                <a:custGeom>
                  <a:avLst/>
                  <a:gdLst>
                    <a:gd name="T0" fmla="*/ 160 w 160"/>
                    <a:gd name="T1" fmla="*/ 15 h 325"/>
                    <a:gd name="T2" fmla="*/ 152 w 160"/>
                    <a:gd name="T3" fmla="*/ 21 h 325"/>
                    <a:gd name="T4" fmla="*/ 136 w 160"/>
                    <a:gd name="T5" fmla="*/ 34 h 325"/>
                    <a:gd name="T6" fmla="*/ 124 w 160"/>
                    <a:gd name="T7" fmla="*/ 46 h 325"/>
                    <a:gd name="T8" fmla="*/ 114 w 160"/>
                    <a:gd name="T9" fmla="*/ 59 h 325"/>
                    <a:gd name="T10" fmla="*/ 102 w 160"/>
                    <a:gd name="T11" fmla="*/ 73 h 325"/>
                    <a:gd name="T12" fmla="*/ 97 w 160"/>
                    <a:gd name="T13" fmla="*/ 82 h 325"/>
                    <a:gd name="T14" fmla="*/ 92 w 160"/>
                    <a:gd name="T15" fmla="*/ 92 h 325"/>
                    <a:gd name="T16" fmla="*/ 83 w 160"/>
                    <a:gd name="T17" fmla="*/ 113 h 325"/>
                    <a:gd name="T18" fmla="*/ 78 w 160"/>
                    <a:gd name="T19" fmla="*/ 136 h 325"/>
                    <a:gd name="T20" fmla="*/ 75 w 160"/>
                    <a:gd name="T21" fmla="*/ 189 h 325"/>
                    <a:gd name="T22" fmla="*/ 79 w 160"/>
                    <a:gd name="T23" fmla="*/ 220 h 325"/>
                    <a:gd name="T24" fmla="*/ 83 w 160"/>
                    <a:gd name="T25" fmla="*/ 236 h 325"/>
                    <a:gd name="T26" fmla="*/ 89 w 160"/>
                    <a:gd name="T27" fmla="*/ 252 h 325"/>
                    <a:gd name="T28" fmla="*/ 95 w 160"/>
                    <a:gd name="T29" fmla="*/ 269 h 325"/>
                    <a:gd name="T30" fmla="*/ 100 w 160"/>
                    <a:gd name="T31" fmla="*/ 278 h 325"/>
                    <a:gd name="T32" fmla="*/ 104 w 160"/>
                    <a:gd name="T33" fmla="*/ 288 h 325"/>
                    <a:gd name="T34" fmla="*/ 108 w 160"/>
                    <a:gd name="T35" fmla="*/ 297 h 325"/>
                    <a:gd name="T36" fmla="*/ 114 w 160"/>
                    <a:gd name="T37" fmla="*/ 306 h 325"/>
                    <a:gd name="T38" fmla="*/ 120 w 160"/>
                    <a:gd name="T39" fmla="*/ 316 h 325"/>
                    <a:gd name="T40" fmla="*/ 126 w 160"/>
                    <a:gd name="T41" fmla="*/ 325 h 325"/>
                    <a:gd name="T42" fmla="*/ 44 w 160"/>
                    <a:gd name="T43" fmla="*/ 287 h 325"/>
                    <a:gd name="T44" fmla="*/ 0 w 160"/>
                    <a:gd name="T45" fmla="*/ 185 h 325"/>
                    <a:gd name="T46" fmla="*/ 19 w 160"/>
                    <a:gd name="T47" fmla="*/ 69 h 325"/>
                    <a:gd name="T48" fmla="*/ 63 w 160"/>
                    <a:gd name="T49" fmla="*/ 0 h 325"/>
                    <a:gd name="T50" fmla="*/ 160 w 160"/>
                    <a:gd name="T51" fmla="*/ 15 h 325"/>
                    <a:gd name="T52" fmla="*/ 160 w 160"/>
                    <a:gd name="T53" fmla="*/ 1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325">
                      <a:moveTo>
                        <a:pt x="160" y="15"/>
                      </a:moveTo>
                      <a:lnTo>
                        <a:pt x="152" y="21"/>
                      </a:lnTo>
                      <a:lnTo>
                        <a:pt x="136" y="34"/>
                      </a:lnTo>
                      <a:lnTo>
                        <a:pt x="124" y="46"/>
                      </a:lnTo>
                      <a:lnTo>
                        <a:pt x="114" y="59"/>
                      </a:lnTo>
                      <a:lnTo>
                        <a:pt x="102" y="73"/>
                      </a:lnTo>
                      <a:lnTo>
                        <a:pt x="97" y="82"/>
                      </a:lnTo>
                      <a:lnTo>
                        <a:pt x="92" y="92"/>
                      </a:lnTo>
                      <a:lnTo>
                        <a:pt x="83" y="113"/>
                      </a:lnTo>
                      <a:lnTo>
                        <a:pt x="78" y="136"/>
                      </a:lnTo>
                      <a:lnTo>
                        <a:pt x="75" y="189"/>
                      </a:lnTo>
                      <a:lnTo>
                        <a:pt x="79" y="220"/>
                      </a:lnTo>
                      <a:lnTo>
                        <a:pt x="83" y="236"/>
                      </a:lnTo>
                      <a:lnTo>
                        <a:pt x="89" y="252"/>
                      </a:lnTo>
                      <a:lnTo>
                        <a:pt x="95" y="269"/>
                      </a:lnTo>
                      <a:lnTo>
                        <a:pt x="100" y="278"/>
                      </a:lnTo>
                      <a:lnTo>
                        <a:pt x="104" y="288"/>
                      </a:lnTo>
                      <a:lnTo>
                        <a:pt x="108" y="297"/>
                      </a:lnTo>
                      <a:lnTo>
                        <a:pt x="114" y="306"/>
                      </a:lnTo>
                      <a:lnTo>
                        <a:pt x="120" y="316"/>
                      </a:lnTo>
                      <a:lnTo>
                        <a:pt x="126" y="325"/>
                      </a:lnTo>
                      <a:lnTo>
                        <a:pt x="44" y="287"/>
                      </a:lnTo>
                      <a:lnTo>
                        <a:pt x="0" y="185"/>
                      </a:lnTo>
                      <a:lnTo>
                        <a:pt x="19" y="69"/>
                      </a:lnTo>
                      <a:lnTo>
                        <a:pt x="63" y="0"/>
                      </a:lnTo>
                      <a:lnTo>
                        <a:pt x="160" y="15"/>
                      </a:lnTo>
                      <a:lnTo>
                        <a:pt x="160" y="15"/>
                      </a:lnTo>
                      <a:close/>
                    </a:path>
                  </a:pathLst>
                </a:custGeom>
                <a:solidFill>
                  <a:srgbClr val="2B6B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74"/>
                <p:cNvSpPr>
                  <a:spLocks/>
                </p:cNvSpPr>
                <p:nvPr/>
              </p:nvSpPr>
              <p:spPr bwMode="auto">
                <a:xfrm>
                  <a:off x="4994" y="3762"/>
                  <a:ext cx="110" cy="27"/>
                </a:xfrm>
                <a:custGeom>
                  <a:avLst/>
                  <a:gdLst>
                    <a:gd name="T0" fmla="*/ 330 w 330"/>
                    <a:gd name="T1" fmla="*/ 4 h 82"/>
                    <a:gd name="T2" fmla="*/ 237 w 330"/>
                    <a:gd name="T3" fmla="*/ 44 h 82"/>
                    <a:gd name="T4" fmla="*/ 15 w 330"/>
                    <a:gd name="T5" fmla="*/ 0 h 82"/>
                    <a:gd name="T6" fmla="*/ 0 w 330"/>
                    <a:gd name="T7" fmla="*/ 44 h 82"/>
                    <a:gd name="T8" fmla="*/ 252 w 330"/>
                    <a:gd name="T9" fmla="*/ 82 h 82"/>
                    <a:gd name="T10" fmla="*/ 330 w 330"/>
                    <a:gd name="T11" fmla="*/ 4 h 82"/>
                    <a:gd name="T12" fmla="*/ 330 w 330"/>
                    <a:gd name="T13" fmla="*/ 4 h 82"/>
                  </a:gdLst>
                  <a:ahLst/>
                  <a:cxnLst>
                    <a:cxn ang="0">
                      <a:pos x="T0" y="T1"/>
                    </a:cxn>
                    <a:cxn ang="0">
                      <a:pos x="T2" y="T3"/>
                    </a:cxn>
                    <a:cxn ang="0">
                      <a:pos x="T4" y="T5"/>
                    </a:cxn>
                    <a:cxn ang="0">
                      <a:pos x="T6" y="T7"/>
                    </a:cxn>
                    <a:cxn ang="0">
                      <a:pos x="T8" y="T9"/>
                    </a:cxn>
                    <a:cxn ang="0">
                      <a:pos x="T10" y="T11"/>
                    </a:cxn>
                    <a:cxn ang="0">
                      <a:pos x="T12" y="T13"/>
                    </a:cxn>
                  </a:cxnLst>
                  <a:rect l="0" t="0" r="r" b="b"/>
                  <a:pathLst>
                    <a:path w="330" h="82">
                      <a:moveTo>
                        <a:pt x="330" y="4"/>
                      </a:moveTo>
                      <a:lnTo>
                        <a:pt x="237" y="44"/>
                      </a:lnTo>
                      <a:lnTo>
                        <a:pt x="15" y="0"/>
                      </a:lnTo>
                      <a:lnTo>
                        <a:pt x="0" y="44"/>
                      </a:lnTo>
                      <a:lnTo>
                        <a:pt x="252" y="82"/>
                      </a:lnTo>
                      <a:lnTo>
                        <a:pt x="330" y="4"/>
                      </a:lnTo>
                      <a:lnTo>
                        <a:pt x="330" y="4"/>
                      </a:lnTo>
                      <a:close/>
                    </a:path>
                  </a:pathLst>
                </a:custGeom>
                <a:solidFill>
                  <a:srgbClr val="1252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75"/>
                <p:cNvSpPr>
                  <a:spLocks/>
                </p:cNvSpPr>
                <p:nvPr/>
              </p:nvSpPr>
              <p:spPr bwMode="auto">
                <a:xfrm>
                  <a:off x="5064" y="3710"/>
                  <a:ext cx="42" cy="39"/>
                </a:xfrm>
                <a:custGeom>
                  <a:avLst/>
                  <a:gdLst>
                    <a:gd name="T0" fmla="*/ 125 w 125"/>
                    <a:gd name="T1" fmla="*/ 0 h 117"/>
                    <a:gd name="T2" fmla="*/ 8 w 125"/>
                    <a:gd name="T3" fmla="*/ 15 h 117"/>
                    <a:gd name="T4" fmla="*/ 0 w 125"/>
                    <a:gd name="T5" fmla="*/ 92 h 117"/>
                    <a:gd name="T6" fmla="*/ 115 w 125"/>
                    <a:gd name="T7" fmla="*/ 117 h 117"/>
                    <a:gd name="T8" fmla="*/ 125 w 125"/>
                    <a:gd name="T9" fmla="*/ 0 h 117"/>
                    <a:gd name="T10" fmla="*/ 125 w 125"/>
                    <a:gd name="T11" fmla="*/ 0 h 117"/>
                  </a:gdLst>
                  <a:ahLst/>
                  <a:cxnLst>
                    <a:cxn ang="0">
                      <a:pos x="T0" y="T1"/>
                    </a:cxn>
                    <a:cxn ang="0">
                      <a:pos x="T2" y="T3"/>
                    </a:cxn>
                    <a:cxn ang="0">
                      <a:pos x="T4" y="T5"/>
                    </a:cxn>
                    <a:cxn ang="0">
                      <a:pos x="T6" y="T7"/>
                    </a:cxn>
                    <a:cxn ang="0">
                      <a:pos x="T8" y="T9"/>
                    </a:cxn>
                    <a:cxn ang="0">
                      <a:pos x="T10" y="T11"/>
                    </a:cxn>
                  </a:cxnLst>
                  <a:rect l="0" t="0" r="r" b="b"/>
                  <a:pathLst>
                    <a:path w="125" h="117">
                      <a:moveTo>
                        <a:pt x="125" y="0"/>
                      </a:moveTo>
                      <a:lnTo>
                        <a:pt x="8" y="15"/>
                      </a:lnTo>
                      <a:lnTo>
                        <a:pt x="0" y="92"/>
                      </a:lnTo>
                      <a:lnTo>
                        <a:pt x="115" y="117"/>
                      </a:lnTo>
                      <a:lnTo>
                        <a:pt x="125" y="0"/>
                      </a:lnTo>
                      <a:lnTo>
                        <a:pt x="125" y="0"/>
                      </a:lnTo>
                      <a:close/>
                    </a:path>
                  </a:pathLst>
                </a:custGeom>
                <a:solidFill>
                  <a:srgbClr val="7DB8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76"/>
                <p:cNvSpPr>
                  <a:spLocks/>
                </p:cNvSpPr>
                <p:nvPr/>
              </p:nvSpPr>
              <p:spPr bwMode="auto">
                <a:xfrm>
                  <a:off x="5004" y="3690"/>
                  <a:ext cx="45" cy="65"/>
                </a:xfrm>
                <a:custGeom>
                  <a:avLst/>
                  <a:gdLst>
                    <a:gd name="T0" fmla="*/ 55 w 137"/>
                    <a:gd name="T1" fmla="*/ 0 h 195"/>
                    <a:gd name="T2" fmla="*/ 60 w 137"/>
                    <a:gd name="T3" fmla="*/ 17 h 195"/>
                    <a:gd name="T4" fmla="*/ 65 w 137"/>
                    <a:gd name="T5" fmla="*/ 52 h 195"/>
                    <a:gd name="T6" fmla="*/ 62 w 137"/>
                    <a:gd name="T7" fmla="*/ 71 h 195"/>
                    <a:gd name="T8" fmla="*/ 58 w 137"/>
                    <a:gd name="T9" fmla="*/ 79 h 195"/>
                    <a:gd name="T10" fmla="*/ 52 w 137"/>
                    <a:gd name="T11" fmla="*/ 87 h 195"/>
                    <a:gd name="T12" fmla="*/ 43 w 137"/>
                    <a:gd name="T13" fmla="*/ 93 h 195"/>
                    <a:gd name="T14" fmla="*/ 39 w 137"/>
                    <a:gd name="T15" fmla="*/ 96 h 195"/>
                    <a:gd name="T16" fmla="*/ 33 w 137"/>
                    <a:gd name="T17" fmla="*/ 98 h 195"/>
                    <a:gd name="T18" fmla="*/ 18 w 137"/>
                    <a:gd name="T19" fmla="*/ 101 h 195"/>
                    <a:gd name="T20" fmla="*/ 0 w 137"/>
                    <a:gd name="T21" fmla="*/ 103 h 195"/>
                    <a:gd name="T22" fmla="*/ 0 w 137"/>
                    <a:gd name="T23" fmla="*/ 180 h 195"/>
                    <a:gd name="T24" fmla="*/ 137 w 137"/>
                    <a:gd name="T25" fmla="*/ 195 h 195"/>
                    <a:gd name="T26" fmla="*/ 131 w 137"/>
                    <a:gd name="T27" fmla="*/ 6 h 195"/>
                    <a:gd name="T28" fmla="*/ 55 w 137"/>
                    <a:gd name="T29" fmla="*/ 0 h 195"/>
                    <a:gd name="T30" fmla="*/ 55 w 137"/>
                    <a:gd name="T3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195">
                      <a:moveTo>
                        <a:pt x="55" y="0"/>
                      </a:moveTo>
                      <a:lnTo>
                        <a:pt x="60" y="17"/>
                      </a:lnTo>
                      <a:lnTo>
                        <a:pt x="65" y="52"/>
                      </a:lnTo>
                      <a:lnTo>
                        <a:pt x="62" y="71"/>
                      </a:lnTo>
                      <a:lnTo>
                        <a:pt x="58" y="79"/>
                      </a:lnTo>
                      <a:lnTo>
                        <a:pt x="52" y="87"/>
                      </a:lnTo>
                      <a:lnTo>
                        <a:pt x="43" y="93"/>
                      </a:lnTo>
                      <a:lnTo>
                        <a:pt x="39" y="96"/>
                      </a:lnTo>
                      <a:lnTo>
                        <a:pt x="33" y="98"/>
                      </a:lnTo>
                      <a:lnTo>
                        <a:pt x="18" y="101"/>
                      </a:lnTo>
                      <a:lnTo>
                        <a:pt x="0" y="103"/>
                      </a:lnTo>
                      <a:lnTo>
                        <a:pt x="0" y="180"/>
                      </a:lnTo>
                      <a:lnTo>
                        <a:pt x="137" y="195"/>
                      </a:lnTo>
                      <a:lnTo>
                        <a:pt x="131" y="6"/>
                      </a:lnTo>
                      <a:lnTo>
                        <a:pt x="55" y="0"/>
                      </a:lnTo>
                      <a:lnTo>
                        <a:pt x="55" y="0"/>
                      </a:lnTo>
                      <a:close/>
                    </a:path>
                  </a:pathLst>
                </a:custGeom>
                <a:solidFill>
                  <a:srgbClr val="7DB8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77"/>
                <p:cNvSpPr>
                  <a:spLocks/>
                </p:cNvSpPr>
                <p:nvPr/>
              </p:nvSpPr>
              <p:spPr bwMode="auto">
                <a:xfrm>
                  <a:off x="4870" y="3474"/>
                  <a:ext cx="190" cy="297"/>
                </a:xfrm>
                <a:custGeom>
                  <a:avLst/>
                  <a:gdLst>
                    <a:gd name="T0" fmla="*/ 354 w 572"/>
                    <a:gd name="T1" fmla="*/ 892 h 892"/>
                    <a:gd name="T2" fmla="*/ 258 w 572"/>
                    <a:gd name="T3" fmla="*/ 844 h 892"/>
                    <a:gd name="T4" fmla="*/ 199 w 572"/>
                    <a:gd name="T5" fmla="*/ 723 h 892"/>
                    <a:gd name="T6" fmla="*/ 228 w 572"/>
                    <a:gd name="T7" fmla="*/ 620 h 892"/>
                    <a:gd name="T8" fmla="*/ 344 w 572"/>
                    <a:gd name="T9" fmla="*/ 456 h 892"/>
                    <a:gd name="T10" fmla="*/ 461 w 572"/>
                    <a:gd name="T11" fmla="*/ 331 h 892"/>
                    <a:gd name="T12" fmla="*/ 528 w 572"/>
                    <a:gd name="T13" fmla="*/ 398 h 892"/>
                    <a:gd name="T14" fmla="*/ 572 w 572"/>
                    <a:gd name="T15" fmla="*/ 0 h 892"/>
                    <a:gd name="T16" fmla="*/ 161 w 572"/>
                    <a:gd name="T17" fmla="*/ 63 h 892"/>
                    <a:gd name="T18" fmla="*/ 243 w 572"/>
                    <a:gd name="T19" fmla="*/ 155 h 892"/>
                    <a:gd name="T20" fmla="*/ 126 w 572"/>
                    <a:gd name="T21" fmla="*/ 316 h 892"/>
                    <a:gd name="T22" fmla="*/ 40 w 572"/>
                    <a:gd name="T23" fmla="*/ 456 h 892"/>
                    <a:gd name="T24" fmla="*/ 0 w 572"/>
                    <a:gd name="T25" fmla="*/ 587 h 892"/>
                    <a:gd name="T26" fmla="*/ 20 w 572"/>
                    <a:gd name="T27" fmla="*/ 737 h 892"/>
                    <a:gd name="T28" fmla="*/ 189 w 572"/>
                    <a:gd name="T29" fmla="*/ 873 h 892"/>
                    <a:gd name="T30" fmla="*/ 354 w 572"/>
                    <a:gd name="T31" fmla="*/ 892 h 892"/>
                    <a:gd name="T32" fmla="*/ 354 w 572"/>
                    <a:gd name="T33" fmla="*/ 89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2" h="892">
                      <a:moveTo>
                        <a:pt x="354" y="892"/>
                      </a:moveTo>
                      <a:lnTo>
                        <a:pt x="258" y="844"/>
                      </a:lnTo>
                      <a:lnTo>
                        <a:pt x="199" y="723"/>
                      </a:lnTo>
                      <a:lnTo>
                        <a:pt x="228" y="620"/>
                      </a:lnTo>
                      <a:lnTo>
                        <a:pt x="344" y="456"/>
                      </a:lnTo>
                      <a:lnTo>
                        <a:pt x="461" y="331"/>
                      </a:lnTo>
                      <a:lnTo>
                        <a:pt x="528" y="398"/>
                      </a:lnTo>
                      <a:lnTo>
                        <a:pt x="572" y="0"/>
                      </a:lnTo>
                      <a:lnTo>
                        <a:pt x="161" y="63"/>
                      </a:lnTo>
                      <a:lnTo>
                        <a:pt x="243" y="155"/>
                      </a:lnTo>
                      <a:lnTo>
                        <a:pt x="126" y="316"/>
                      </a:lnTo>
                      <a:lnTo>
                        <a:pt x="40" y="456"/>
                      </a:lnTo>
                      <a:lnTo>
                        <a:pt x="0" y="587"/>
                      </a:lnTo>
                      <a:lnTo>
                        <a:pt x="20" y="737"/>
                      </a:lnTo>
                      <a:lnTo>
                        <a:pt x="189" y="873"/>
                      </a:lnTo>
                      <a:lnTo>
                        <a:pt x="354" y="892"/>
                      </a:lnTo>
                      <a:lnTo>
                        <a:pt x="354" y="892"/>
                      </a:lnTo>
                      <a:close/>
                    </a:path>
                  </a:pathLst>
                </a:custGeom>
                <a:solidFill>
                  <a:srgbClr val="7DB8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78"/>
                <p:cNvSpPr>
                  <a:spLocks/>
                </p:cNvSpPr>
                <p:nvPr/>
              </p:nvSpPr>
              <p:spPr bwMode="auto">
                <a:xfrm>
                  <a:off x="5286" y="3503"/>
                  <a:ext cx="154" cy="183"/>
                </a:xfrm>
                <a:custGeom>
                  <a:avLst/>
                  <a:gdLst>
                    <a:gd name="T0" fmla="*/ 239 w 461"/>
                    <a:gd name="T1" fmla="*/ 547 h 547"/>
                    <a:gd name="T2" fmla="*/ 0 w 461"/>
                    <a:gd name="T3" fmla="*/ 174 h 547"/>
                    <a:gd name="T4" fmla="*/ 218 w 461"/>
                    <a:gd name="T5" fmla="*/ 0 h 547"/>
                    <a:gd name="T6" fmla="*/ 310 w 461"/>
                    <a:gd name="T7" fmla="*/ 29 h 547"/>
                    <a:gd name="T8" fmla="*/ 461 w 461"/>
                    <a:gd name="T9" fmla="*/ 291 h 547"/>
                    <a:gd name="T10" fmla="*/ 451 w 461"/>
                    <a:gd name="T11" fmla="*/ 421 h 547"/>
                    <a:gd name="T12" fmla="*/ 373 w 461"/>
                    <a:gd name="T13" fmla="*/ 513 h 547"/>
                    <a:gd name="T14" fmla="*/ 239 w 461"/>
                    <a:gd name="T15" fmla="*/ 547 h 547"/>
                    <a:gd name="T16" fmla="*/ 239 w 461"/>
                    <a:gd name="T17" fmla="*/ 54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547">
                      <a:moveTo>
                        <a:pt x="239" y="547"/>
                      </a:moveTo>
                      <a:lnTo>
                        <a:pt x="0" y="174"/>
                      </a:lnTo>
                      <a:lnTo>
                        <a:pt x="218" y="0"/>
                      </a:lnTo>
                      <a:lnTo>
                        <a:pt x="310" y="29"/>
                      </a:lnTo>
                      <a:lnTo>
                        <a:pt x="461" y="291"/>
                      </a:lnTo>
                      <a:lnTo>
                        <a:pt x="451" y="421"/>
                      </a:lnTo>
                      <a:lnTo>
                        <a:pt x="373" y="513"/>
                      </a:lnTo>
                      <a:lnTo>
                        <a:pt x="239" y="547"/>
                      </a:lnTo>
                      <a:lnTo>
                        <a:pt x="239" y="547"/>
                      </a:lnTo>
                      <a:close/>
                    </a:path>
                  </a:pathLst>
                </a:custGeom>
                <a:solidFill>
                  <a:srgbClr val="599E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79"/>
                <p:cNvSpPr>
                  <a:spLocks/>
                </p:cNvSpPr>
                <p:nvPr/>
              </p:nvSpPr>
              <p:spPr bwMode="auto">
                <a:xfrm>
                  <a:off x="5358" y="3607"/>
                  <a:ext cx="77" cy="79"/>
                </a:xfrm>
                <a:custGeom>
                  <a:avLst/>
                  <a:gdLst>
                    <a:gd name="T0" fmla="*/ 232 w 232"/>
                    <a:gd name="T1" fmla="*/ 0 h 237"/>
                    <a:gd name="T2" fmla="*/ 232 w 232"/>
                    <a:gd name="T3" fmla="*/ 136 h 237"/>
                    <a:gd name="T4" fmla="*/ 159 w 232"/>
                    <a:gd name="T5" fmla="*/ 213 h 237"/>
                    <a:gd name="T6" fmla="*/ 33 w 232"/>
                    <a:gd name="T7" fmla="*/ 237 h 237"/>
                    <a:gd name="T8" fmla="*/ 0 w 232"/>
                    <a:gd name="T9" fmla="*/ 184 h 237"/>
                    <a:gd name="T10" fmla="*/ 10 w 232"/>
                    <a:gd name="T11" fmla="*/ 180 h 237"/>
                    <a:gd name="T12" fmla="*/ 19 w 232"/>
                    <a:gd name="T13" fmla="*/ 177 h 237"/>
                    <a:gd name="T14" fmla="*/ 29 w 232"/>
                    <a:gd name="T15" fmla="*/ 174 h 237"/>
                    <a:gd name="T16" fmla="*/ 38 w 232"/>
                    <a:gd name="T17" fmla="*/ 171 h 237"/>
                    <a:gd name="T18" fmla="*/ 48 w 232"/>
                    <a:gd name="T19" fmla="*/ 168 h 237"/>
                    <a:gd name="T20" fmla="*/ 57 w 232"/>
                    <a:gd name="T21" fmla="*/ 165 h 237"/>
                    <a:gd name="T22" fmla="*/ 67 w 232"/>
                    <a:gd name="T23" fmla="*/ 162 h 237"/>
                    <a:gd name="T24" fmla="*/ 76 w 232"/>
                    <a:gd name="T25" fmla="*/ 158 h 237"/>
                    <a:gd name="T26" fmla="*/ 85 w 232"/>
                    <a:gd name="T27" fmla="*/ 155 h 237"/>
                    <a:gd name="T28" fmla="*/ 93 w 232"/>
                    <a:gd name="T29" fmla="*/ 152 h 237"/>
                    <a:gd name="T30" fmla="*/ 102 w 232"/>
                    <a:gd name="T31" fmla="*/ 149 h 237"/>
                    <a:gd name="T32" fmla="*/ 111 w 232"/>
                    <a:gd name="T33" fmla="*/ 146 h 237"/>
                    <a:gd name="T34" fmla="*/ 120 w 232"/>
                    <a:gd name="T35" fmla="*/ 142 h 237"/>
                    <a:gd name="T36" fmla="*/ 128 w 232"/>
                    <a:gd name="T37" fmla="*/ 139 h 237"/>
                    <a:gd name="T38" fmla="*/ 137 w 232"/>
                    <a:gd name="T39" fmla="*/ 135 h 237"/>
                    <a:gd name="T40" fmla="*/ 145 w 232"/>
                    <a:gd name="T41" fmla="*/ 130 h 237"/>
                    <a:gd name="T42" fmla="*/ 153 w 232"/>
                    <a:gd name="T43" fmla="*/ 126 h 237"/>
                    <a:gd name="T44" fmla="*/ 161 w 232"/>
                    <a:gd name="T45" fmla="*/ 120 h 237"/>
                    <a:gd name="T46" fmla="*/ 175 w 232"/>
                    <a:gd name="T47" fmla="*/ 110 h 237"/>
                    <a:gd name="T48" fmla="*/ 188 w 232"/>
                    <a:gd name="T49" fmla="*/ 96 h 237"/>
                    <a:gd name="T50" fmla="*/ 200 w 232"/>
                    <a:gd name="T51" fmla="*/ 82 h 237"/>
                    <a:gd name="T52" fmla="*/ 210 w 232"/>
                    <a:gd name="T53" fmla="*/ 66 h 237"/>
                    <a:gd name="T54" fmla="*/ 215 w 232"/>
                    <a:gd name="T55" fmla="*/ 56 h 237"/>
                    <a:gd name="T56" fmla="*/ 219 w 232"/>
                    <a:gd name="T57" fmla="*/ 47 h 237"/>
                    <a:gd name="T58" fmla="*/ 232 w 232"/>
                    <a:gd name="T59" fmla="*/ 0 h 237"/>
                    <a:gd name="T60" fmla="*/ 232 w 232"/>
                    <a:gd name="T61"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2" h="237">
                      <a:moveTo>
                        <a:pt x="232" y="0"/>
                      </a:moveTo>
                      <a:lnTo>
                        <a:pt x="232" y="136"/>
                      </a:lnTo>
                      <a:lnTo>
                        <a:pt x="159" y="213"/>
                      </a:lnTo>
                      <a:lnTo>
                        <a:pt x="33" y="237"/>
                      </a:lnTo>
                      <a:lnTo>
                        <a:pt x="0" y="184"/>
                      </a:lnTo>
                      <a:lnTo>
                        <a:pt x="10" y="180"/>
                      </a:lnTo>
                      <a:lnTo>
                        <a:pt x="19" y="177"/>
                      </a:lnTo>
                      <a:lnTo>
                        <a:pt x="29" y="174"/>
                      </a:lnTo>
                      <a:lnTo>
                        <a:pt x="38" y="171"/>
                      </a:lnTo>
                      <a:lnTo>
                        <a:pt x="48" y="168"/>
                      </a:lnTo>
                      <a:lnTo>
                        <a:pt x="57" y="165"/>
                      </a:lnTo>
                      <a:lnTo>
                        <a:pt x="67" y="162"/>
                      </a:lnTo>
                      <a:lnTo>
                        <a:pt x="76" y="158"/>
                      </a:lnTo>
                      <a:lnTo>
                        <a:pt x="85" y="155"/>
                      </a:lnTo>
                      <a:lnTo>
                        <a:pt x="93" y="152"/>
                      </a:lnTo>
                      <a:lnTo>
                        <a:pt x="102" y="149"/>
                      </a:lnTo>
                      <a:lnTo>
                        <a:pt x="111" y="146"/>
                      </a:lnTo>
                      <a:lnTo>
                        <a:pt x="120" y="142"/>
                      </a:lnTo>
                      <a:lnTo>
                        <a:pt x="128" y="139"/>
                      </a:lnTo>
                      <a:lnTo>
                        <a:pt x="137" y="135"/>
                      </a:lnTo>
                      <a:lnTo>
                        <a:pt x="145" y="130"/>
                      </a:lnTo>
                      <a:lnTo>
                        <a:pt x="153" y="126"/>
                      </a:lnTo>
                      <a:lnTo>
                        <a:pt x="161" y="120"/>
                      </a:lnTo>
                      <a:lnTo>
                        <a:pt x="175" y="110"/>
                      </a:lnTo>
                      <a:lnTo>
                        <a:pt x="188" y="96"/>
                      </a:lnTo>
                      <a:lnTo>
                        <a:pt x="200" y="82"/>
                      </a:lnTo>
                      <a:lnTo>
                        <a:pt x="210" y="66"/>
                      </a:lnTo>
                      <a:lnTo>
                        <a:pt x="215" y="56"/>
                      </a:lnTo>
                      <a:lnTo>
                        <a:pt x="219" y="47"/>
                      </a:lnTo>
                      <a:lnTo>
                        <a:pt x="232" y="0"/>
                      </a:lnTo>
                      <a:lnTo>
                        <a:pt x="232" y="0"/>
                      </a:lnTo>
                      <a:close/>
                    </a:path>
                  </a:pathLst>
                </a:custGeom>
                <a:solidFill>
                  <a:srgbClr val="2884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80"/>
                <p:cNvSpPr>
                  <a:spLocks/>
                </p:cNvSpPr>
                <p:nvPr/>
              </p:nvSpPr>
              <p:spPr bwMode="auto">
                <a:xfrm>
                  <a:off x="5156" y="3602"/>
                  <a:ext cx="311" cy="211"/>
                </a:xfrm>
                <a:custGeom>
                  <a:avLst/>
                  <a:gdLst>
                    <a:gd name="T0" fmla="*/ 853 w 935"/>
                    <a:gd name="T1" fmla="*/ 0 h 635"/>
                    <a:gd name="T2" fmla="*/ 853 w 935"/>
                    <a:gd name="T3" fmla="*/ 126 h 635"/>
                    <a:gd name="T4" fmla="*/ 784 w 935"/>
                    <a:gd name="T5" fmla="*/ 209 h 635"/>
                    <a:gd name="T6" fmla="*/ 658 w 935"/>
                    <a:gd name="T7" fmla="*/ 252 h 635"/>
                    <a:gd name="T8" fmla="*/ 320 w 935"/>
                    <a:gd name="T9" fmla="*/ 243 h 635"/>
                    <a:gd name="T10" fmla="*/ 320 w 935"/>
                    <a:gd name="T11" fmla="*/ 147 h 635"/>
                    <a:gd name="T12" fmla="*/ 0 w 935"/>
                    <a:gd name="T13" fmla="*/ 359 h 635"/>
                    <a:gd name="T14" fmla="*/ 291 w 935"/>
                    <a:gd name="T15" fmla="*/ 635 h 635"/>
                    <a:gd name="T16" fmla="*/ 325 w 935"/>
                    <a:gd name="T17" fmla="*/ 528 h 635"/>
                    <a:gd name="T18" fmla="*/ 547 w 935"/>
                    <a:gd name="T19" fmla="*/ 514 h 635"/>
                    <a:gd name="T20" fmla="*/ 736 w 935"/>
                    <a:gd name="T21" fmla="*/ 480 h 635"/>
                    <a:gd name="T22" fmla="*/ 863 w 935"/>
                    <a:gd name="T23" fmla="*/ 417 h 635"/>
                    <a:gd name="T24" fmla="*/ 916 w 935"/>
                    <a:gd name="T25" fmla="*/ 325 h 635"/>
                    <a:gd name="T26" fmla="*/ 935 w 935"/>
                    <a:gd name="T27" fmla="*/ 209 h 635"/>
                    <a:gd name="T28" fmla="*/ 853 w 935"/>
                    <a:gd name="T29" fmla="*/ 0 h 635"/>
                    <a:gd name="T30" fmla="*/ 853 w 935"/>
                    <a:gd name="T3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5" h="635">
                      <a:moveTo>
                        <a:pt x="853" y="0"/>
                      </a:moveTo>
                      <a:lnTo>
                        <a:pt x="853" y="126"/>
                      </a:lnTo>
                      <a:lnTo>
                        <a:pt x="784" y="209"/>
                      </a:lnTo>
                      <a:lnTo>
                        <a:pt x="658" y="252"/>
                      </a:lnTo>
                      <a:lnTo>
                        <a:pt x="320" y="243"/>
                      </a:lnTo>
                      <a:lnTo>
                        <a:pt x="320" y="147"/>
                      </a:lnTo>
                      <a:lnTo>
                        <a:pt x="0" y="359"/>
                      </a:lnTo>
                      <a:lnTo>
                        <a:pt x="291" y="635"/>
                      </a:lnTo>
                      <a:lnTo>
                        <a:pt x="325" y="528"/>
                      </a:lnTo>
                      <a:lnTo>
                        <a:pt x="547" y="514"/>
                      </a:lnTo>
                      <a:lnTo>
                        <a:pt x="736" y="480"/>
                      </a:lnTo>
                      <a:lnTo>
                        <a:pt x="863" y="417"/>
                      </a:lnTo>
                      <a:lnTo>
                        <a:pt x="916" y="325"/>
                      </a:lnTo>
                      <a:lnTo>
                        <a:pt x="935" y="209"/>
                      </a:lnTo>
                      <a:lnTo>
                        <a:pt x="853" y="0"/>
                      </a:lnTo>
                      <a:lnTo>
                        <a:pt x="853" y="0"/>
                      </a:lnTo>
                      <a:close/>
                    </a:path>
                  </a:pathLst>
                </a:custGeom>
                <a:solidFill>
                  <a:srgbClr val="89D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81"/>
                <p:cNvSpPr>
                  <a:spLocks/>
                </p:cNvSpPr>
                <p:nvPr/>
              </p:nvSpPr>
              <p:spPr bwMode="auto">
                <a:xfrm>
                  <a:off x="5317" y="3513"/>
                  <a:ext cx="47" cy="57"/>
                </a:xfrm>
                <a:custGeom>
                  <a:avLst/>
                  <a:gdLst>
                    <a:gd name="T0" fmla="*/ 0 w 141"/>
                    <a:gd name="T1" fmla="*/ 78 h 170"/>
                    <a:gd name="T2" fmla="*/ 63 w 141"/>
                    <a:gd name="T3" fmla="*/ 170 h 170"/>
                    <a:gd name="T4" fmla="*/ 141 w 141"/>
                    <a:gd name="T5" fmla="*/ 116 h 170"/>
                    <a:gd name="T6" fmla="*/ 88 w 141"/>
                    <a:gd name="T7" fmla="*/ 0 h 170"/>
                    <a:gd name="T8" fmla="*/ 0 w 141"/>
                    <a:gd name="T9" fmla="*/ 78 h 170"/>
                    <a:gd name="T10" fmla="*/ 0 w 141"/>
                    <a:gd name="T11" fmla="*/ 78 h 170"/>
                  </a:gdLst>
                  <a:ahLst/>
                  <a:cxnLst>
                    <a:cxn ang="0">
                      <a:pos x="T0" y="T1"/>
                    </a:cxn>
                    <a:cxn ang="0">
                      <a:pos x="T2" y="T3"/>
                    </a:cxn>
                    <a:cxn ang="0">
                      <a:pos x="T4" y="T5"/>
                    </a:cxn>
                    <a:cxn ang="0">
                      <a:pos x="T6" y="T7"/>
                    </a:cxn>
                    <a:cxn ang="0">
                      <a:pos x="T8" y="T9"/>
                    </a:cxn>
                    <a:cxn ang="0">
                      <a:pos x="T10" y="T11"/>
                    </a:cxn>
                  </a:cxnLst>
                  <a:rect l="0" t="0" r="r" b="b"/>
                  <a:pathLst>
                    <a:path w="141" h="170">
                      <a:moveTo>
                        <a:pt x="0" y="78"/>
                      </a:moveTo>
                      <a:lnTo>
                        <a:pt x="63" y="170"/>
                      </a:lnTo>
                      <a:lnTo>
                        <a:pt x="141" y="116"/>
                      </a:lnTo>
                      <a:lnTo>
                        <a:pt x="88" y="0"/>
                      </a:lnTo>
                      <a:lnTo>
                        <a:pt x="0" y="78"/>
                      </a:lnTo>
                      <a:lnTo>
                        <a:pt x="0" y="78"/>
                      </a:lnTo>
                      <a:close/>
                    </a:path>
                  </a:pathLst>
                </a:custGeom>
                <a:solidFill>
                  <a:srgbClr val="96DE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82"/>
                <p:cNvSpPr>
                  <a:spLocks/>
                </p:cNvSpPr>
                <p:nvPr/>
              </p:nvSpPr>
              <p:spPr bwMode="auto">
                <a:xfrm>
                  <a:off x="5337" y="3561"/>
                  <a:ext cx="67" cy="51"/>
                </a:xfrm>
                <a:custGeom>
                  <a:avLst/>
                  <a:gdLst>
                    <a:gd name="T0" fmla="*/ 44 w 203"/>
                    <a:gd name="T1" fmla="*/ 151 h 151"/>
                    <a:gd name="T2" fmla="*/ 47 w 203"/>
                    <a:gd name="T3" fmla="*/ 148 h 151"/>
                    <a:gd name="T4" fmla="*/ 51 w 203"/>
                    <a:gd name="T5" fmla="*/ 146 h 151"/>
                    <a:gd name="T6" fmla="*/ 55 w 203"/>
                    <a:gd name="T7" fmla="*/ 142 h 151"/>
                    <a:gd name="T8" fmla="*/ 61 w 203"/>
                    <a:gd name="T9" fmla="*/ 139 h 151"/>
                    <a:gd name="T10" fmla="*/ 68 w 203"/>
                    <a:gd name="T11" fmla="*/ 135 h 151"/>
                    <a:gd name="T12" fmla="*/ 76 w 203"/>
                    <a:gd name="T13" fmla="*/ 130 h 151"/>
                    <a:gd name="T14" fmla="*/ 83 w 203"/>
                    <a:gd name="T15" fmla="*/ 127 h 151"/>
                    <a:gd name="T16" fmla="*/ 92 w 203"/>
                    <a:gd name="T17" fmla="*/ 124 h 151"/>
                    <a:gd name="T18" fmla="*/ 101 w 203"/>
                    <a:gd name="T19" fmla="*/ 121 h 151"/>
                    <a:gd name="T20" fmla="*/ 117 w 203"/>
                    <a:gd name="T21" fmla="*/ 120 h 151"/>
                    <a:gd name="T22" fmla="*/ 133 w 203"/>
                    <a:gd name="T23" fmla="*/ 124 h 151"/>
                    <a:gd name="T24" fmla="*/ 145 w 203"/>
                    <a:gd name="T25" fmla="*/ 136 h 151"/>
                    <a:gd name="T26" fmla="*/ 203 w 203"/>
                    <a:gd name="T27" fmla="*/ 111 h 151"/>
                    <a:gd name="T28" fmla="*/ 145 w 203"/>
                    <a:gd name="T29" fmla="*/ 0 h 151"/>
                    <a:gd name="T30" fmla="*/ 0 w 203"/>
                    <a:gd name="T31" fmla="*/ 107 h 151"/>
                    <a:gd name="T32" fmla="*/ 44 w 203"/>
                    <a:gd name="T33" fmla="*/ 151 h 151"/>
                    <a:gd name="T34" fmla="*/ 44 w 203"/>
                    <a:gd name="T35"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151">
                      <a:moveTo>
                        <a:pt x="44" y="151"/>
                      </a:moveTo>
                      <a:lnTo>
                        <a:pt x="47" y="148"/>
                      </a:lnTo>
                      <a:lnTo>
                        <a:pt x="51" y="146"/>
                      </a:lnTo>
                      <a:lnTo>
                        <a:pt x="55" y="142"/>
                      </a:lnTo>
                      <a:lnTo>
                        <a:pt x="61" y="139"/>
                      </a:lnTo>
                      <a:lnTo>
                        <a:pt x="68" y="135"/>
                      </a:lnTo>
                      <a:lnTo>
                        <a:pt x="76" y="130"/>
                      </a:lnTo>
                      <a:lnTo>
                        <a:pt x="83" y="127"/>
                      </a:lnTo>
                      <a:lnTo>
                        <a:pt x="92" y="124"/>
                      </a:lnTo>
                      <a:lnTo>
                        <a:pt x="101" y="121"/>
                      </a:lnTo>
                      <a:lnTo>
                        <a:pt x="117" y="120"/>
                      </a:lnTo>
                      <a:lnTo>
                        <a:pt x="133" y="124"/>
                      </a:lnTo>
                      <a:lnTo>
                        <a:pt x="145" y="136"/>
                      </a:lnTo>
                      <a:lnTo>
                        <a:pt x="203" y="111"/>
                      </a:lnTo>
                      <a:lnTo>
                        <a:pt x="145" y="0"/>
                      </a:lnTo>
                      <a:lnTo>
                        <a:pt x="0" y="107"/>
                      </a:lnTo>
                      <a:lnTo>
                        <a:pt x="44" y="151"/>
                      </a:lnTo>
                      <a:lnTo>
                        <a:pt x="44" y="151"/>
                      </a:lnTo>
                      <a:close/>
                    </a:path>
                  </a:pathLst>
                </a:custGeom>
                <a:solidFill>
                  <a:srgbClr val="89D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83"/>
                <p:cNvSpPr>
                  <a:spLocks/>
                </p:cNvSpPr>
                <p:nvPr/>
              </p:nvSpPr>
              <p:spPr bwMode="auto">
                <a:xfrm>
                  <a:off x="5034" y="3292"/>
                  <a:ext cx="163" cy="172"/>
                </a:xfrm>
                <a:custGeom>
                  <a:avLst/>
                  <a:gdLst>
                    <a:gd name="T0" fmla="*/ 490 w 490"/>
                    <a:gd name="T1" fmla="*/ 135 h 518"/>
                    <a:gd name="T2" fmla="*/ 265 w 490"/>
                    <a:gd name="T3" fmla="*/ 518 h 518"/>
                    <a:gd name="T4" fmla="*/ 0 w 490"/>
                    <a:gd name="T5" fmla="*/ 388 h 518"/>
                    <a:gd name="T6" fmla="*/ 3 w 490"/>
                    <a:gd name="T7" fmla="*/ 271 h 518"/>
                    <a:gd name="T8" fmla="*/ 181 w 490"/>
                    <a:gd name="T9" fmla="*/ 24 h 518"/>
                    <a:gd name="T10" fmla="*/ 322 w 490"/>
                    <a:gd name="T11" fmla="*/ 0 h 518"/>
                    <a:gd name="T12" fmla="*/ 424 w 490"/>
                    <a:gd name="T13" fmla="*/ 49 h 518"/>
                    <a:gd name="T14" fmla="*/ 490 w 490"/>
                    <a:gd name="T15" fmla="*/ 135 h 518"/>
                    <a:gd name="T16" fmla="*/ 490 w 490"/>
                    <a:gd name="T17" fmla="*/ 13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518">
                      <a:moveTo>
                        <a:pt x="490" y="135"/>
                      </a:moveTo>
                      <a:lnTo>
                        <a:pt x="265" y="518"/>
                      </a:lnTo>
                      <a:lnTo>
                        <a:pt x="0" y="388"/>
                      </a:lnTo>
                      <a:lnTo>
                        <a:pt x="3" y="271"/>
                      </a:lnTo>
                      <a:lnTo>
                        <a:pt x="181" y="24"/>
                      </a:lnTo>
                      <a:lnTo>
                        <a:pt x="322" y="0"/>
                      </a:lnTo>
                      <a:lnTo>
                        <a:pt x="424" y="49"/>
                      </a:lnTo>
                      <a:lnTo>
                        <a:pt x="490" y="135"/>
                      </a:lnTo>
                      <a:lnTo>
                        <a:pt x="490" y="135"/>
                      </a:lnTo>
                      <a:close/>
                    </a:path>
                  </a:pathLst>
                </a:custGeom>
                <a:solidFill>
                  <a:srgbClr val="599E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84"/>
                <p:cNvSpPr>
                  <a:spLocks/>
                </p:cNvSpPr>
                <p:nvPr/>
              </p:nvSpPr>
              <p:spPr bwMode="auto">
                <a:xfrm>
                  <a:off x="5073" y="3340"/>
                  <a:ext cx="64" cy="65"/>
                </a:xfrm>
                <a:custGeom>
                  <a:avLst/>
                  <a:gdLst>
                    <a:gd name="T0" fmla="*/ 88 w 192"/>
                    <a:gd name="T1" fmla="*/ 0 h 196"/>
                    <a:gd name="T2" fmla="*/ 192 w 192"/>
                    <a:gd name="T3" fmla="*/ 49 h 196"/>
                    <a:gd name="T4" fmla="*/ 187 w 192"/>
                    <a:gd name="T5" fmla="*/ 51 h 196"/>
                    <a:gd name="T6" fmla="*/ 174 w 192"/>
                    <a:gd name="T7" fmla="*/ 55 h 196"/>
                    <a:gd name="T8" fmla="*/ 167 w 192"/>
                    <a:gd name="T9" fmla="*/ 58 h 196"/>
                    <a:gd name="T10" fmla="*/ 158 w 192"/>
                    <a:gd name="T11" fmla="*/ 63 h 196"/>
                    <a:gd name="T12" fmla="*/ 149 w 192"/>
                    <a:gd name="T13" fmla="*/ 67 h 196"/>
                    <a:gd name="T14" fmla="*/ 140 w 192"/>
                    <a:gd name="T15" fmla="*/ 71 h 196"/>
                    <a:gd name="T16" fmla="*/ 117 w 192"/>
                    <a:gd name="T17" fmla="*/ 98 h 196"/>
                    <a:gd name="T18" fmla="*/ 117 w 192"/>
                    <a:gd name="T19" fmla="*/ 114 h 196"/>
                    <a:gd name="T20" fmla="*/ 121 w 192"/>
                    <a:gd name="T21" fmla="*/ 122 h 196"/>
                    <a:gd name="T22" fmla="*/ 129 w 192"/>
                    <a:gd name="T23" fmla="*/ 131 h 196"/>
                    <a:gd name="T24" fmla="*/ 187 w 192"/>
                    <a:gd name="T25" fmla="*/ 163 h 196"/>
                    <a:gd name="T26" fmla="*/ 175 w 192"/>
                    <a:gd name="T27" fmla="*/ 196 h 196"/>
                    <a:gd name="T28" fmla="*/ 0 w 192"/>
                    <a:gd name="T29" fmla="*/ 115 h 196"/>
                    <a:gd name="T30" fmla="*/ 88 w 192"/>
                    <a:gd name="T31" fmla="*/ 0 h 196"/>
                    <a:gd name="T32" fmla="*/ 88 w 192"/>
                    <a:gd name="T3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196">
                      <a:moveTo>
                        <a:pt x="88" y="0"/>
                      </a:moveTo>
                      <a:lnTo>
                        <a:pt x="192" y="49"/>
                      </a:lnTo>
                      <a:lnTo>
                        <a:pt x="187" y="51"/>
                      </a:lnTo>
                      <a:lnTo>
                        <a:pt x="174" y="55"/>
                      </a:lnTo>
                      <a:lnTo>
                        <a:pt x="167" y="58"/>
                      </a:lnTo>
                      <a:lnTo>
                        <a:pt x="158" y="63"/>
                      </a:lnTo>
                      <a:lnTo>
                        <a:pt x="149" y="67"/>
                      </a:lnTo>
                      <a:lnTo>
                        <a:pt x="140" y="71"/>
                      </a:lnTo>
                      <a:lnTo>
                        <a:pt x="117" y="98"/>
                      </a:lnTo>
                      <a:lnTo>
                        <a:pt x="117" y="114"/>
                      </a:lnTo>
                      <a:lnTo>
                        <a:pt x="121" y="122"/>
                      </a:lnTo>
                      <a:lnTo>
                        <a:pt x="129" y="131"/>
                      </a:lnTo>
                      <a:lnTo>
                        <a:pt x="187" y="163"/>
                      </a:lnTo>
                      <a:lnTo>
                        <a:pt x="175" y="196"/>
                      </a:lnTo>
                      <a:lnTo>
                        <a:pt x="0" y="115"/>
                      </a:lnTo>
                      <a:lnTo>
                        <a:pt x="88" y="0"/>
                      </a:lnTo>
                      <a:lnTo>
                        <a:pt x="88" y="0"/>
                      </a:lnTo>
                      <a:close/>
                    </a:path>
                  </a:pathLst>
                </a:custGeom>
                <a:solidFill>
                  <a:srgbClr val="89D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85"/>
                <p:cNvSpPr>
                  <a:spLocks/>
                </p:cNvSpPr>
                <p:nvPr/>
              </p:nvSpPr>
              <p:spPr bwMode="auto">
                <a:xfrm>
                  <a:off x="5031" y="3324"/>
                  <a:ext cx="53" cy="101"/>
                </a:xfrm>
                <a:custGeom>
                  <a:avLst/>
                  <a:gdLst>
                    <a:gd name="T0" fmla="*/ 40 w 160"/>
                    <a:gd name="T1" fmla="*/ 304 h 304"/>
                    <a:gd name="T2" fmla="*/ 37 w 160"/>
                    <a:gd name="T3" fmla="*/ 197 h 304"/>
                    <a:gd name="T4" fmla="*/ 160 w 160"/>
                    <a:gd name="T5" fmla="*/ 17 h 304"/>
                    <a:gd name="T6" fmla="*/ 138 w 160"/>
                    <a:gd name="T7" fmla="*/ 0 h 304"/>
                    <a:gd name="T8" fmla="*/ 0 w 160"/>
                    <a:gd name="T9" fmla="*/ 206 h 304"/>
                    <a:gd name="T10" fmla="*/ 18 w 160"/>
                    <a:gd name="T11" fmla="*/ 295 h 304"/>
                    <a:gd name="T12" fmla="*/ 40 w 160"/>
                    <a:gd name="T13" fmla="*/ 304 h 304"/>
                    <a:gd name="T14" fmla="*/ 40 w 160"/>
                    <a:gd name="T15" fmla="*/ 304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304">
                      <a:moveTo>
                        <a:pt x="40" y="304"/>
                      </a:moveTo>
                      <a:lnTo>
                        <a:pt x="37" y="197"/>
                      </a:lnTo>
                      <a:lnTo>
                        <a:pt x="160" y="17"/>
                      </a:lnTo>
                      <a:lnTo>
                        <a:pt x="138" y="0"/>
                      </a:lnTo>
                      <a:lnTo>
                        <a:pt x="0" y="206"/>
                      </a:lnTo>
                      <a:lnTo>
                        <a:pt x="18" y="295"/>
                      </a:lnTo>
                      <a:lnTo>
                        <a:pt x="40" y="304"/>
                      </a:lnTo>
                      <a:lnTo>
                        <a:pt x="40" y="304"/>
                      </a:lnTo>
                      <a:close/>
                    </a:path>
                  </a:pathLst>
                </a:custGeom>
                <a:solidFill>
                  <a:srgbClr val="2B6B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86"/>
                <p:cNvSpPr>
                  <a:spLocks/>
                </p:cNvSpPr>
                <p:nvPr/>
              </p:nvSpPr>
              <p:spPr bwMode="auto">
                <a:xfrm>
                  <a:off x="5057" y="3400"/>
                  <a:ext cx="46" cy="46"/>
                </a:xfrm>
                <a:custGeom>
                  <a:avLst/>
                  <a:gdLst>
                    <a:gd name="T0" fmla="*/ 83 w 140"/>
                    <a:gd name="T1" fmla="*/ 136 h 136"/>
                    <a:gd name="T2" fmla="*/ 0 w 140"/>
                    <a:gd name="T3" fmla="*/ 79 h 136"/>
                    <a:gd name="T4" fmla="*/ 62 w 140"/>
                    <a:gd name="T5" fmla="*/ 0 h 136"/>
                    <a:gd name="T6" fmla="*/ 140 w 140"/>
                    <a:gd name="T7" fmla="*/ 47 h 136"/>
                    <a:gd name="T8" fmla="*/ 83 w 140"/>
                    <a:gd name="T9" fmla="*/ 136 h 136"/>
                    <a:gd name="T10" fmla="*/ 83 w 140"/>
                    <a:gd name="T11" fmla="*/ 136 h 136"/>
                  </a:gdLst>
                  <a:ahLst/>
                  <a:cxnLst>
                    <a:cxn ang="0">
                      <a:pos x="T0" y="T1"/>
                    </a:cxn>
                    <a:cxn ang="0">
                      <a:pos x="T2" y="T3"/>
                    </a:cxn>
                    <a:cxn ang="0">
                      <a:pos x="T4" y="T5"/>
                    </a:cxn>
                    <a:cxn ang="0">
                      <a:pos x="T6" y="T7"/>
                    </a:cxn>
                    <a:cxn ang="0">
                      <a:pos x="T8" y="T9"/>
                    </a:cxn>
                    <a:cxn ang="0">
                      <a:pos x="T10" y="T11"/>
                    </a:cxn>
                  </a:cxnLst>
                  <a:rect l="0" t="0" r="r" b="b"/>
                  <a:pathLst>
                    <a:path w="140" h="136">
                      <a:moveTo>
                        <a:pt x="83" y="136"/>
                      </a:moveTo>
                      <a:lnTo>
                        <a:pt x="0" y="79"/>
                      </a:lnTo>
                      <a:lnTo>
                        <a:pt x="62" y="0"/>
                      </a:lnTo>
                      <a:lnTo>
                        <a:pt x="140" y="47"/>
                      </a:lnTo>
                      <a:lnTo>
                        <a:pt x="83" y="136"/>
                      </a:lnTo>
                      <a:lnTo>
                        <a:pt x="83" y="136"/>
                      </a:lnTo>
                      <a:close/>
                    </a:path>
                  </a:pathLst>
                </a:custGeom>
                <a:solidFill>
                  <a:srgbClr val="7DB8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87"/>
                <p:cNvSpPr>
                  <a:spLocks/>
                </p:cNvSpPr>
                <p:nvPr/>
              </p:nvSpPr>
              <p:spPr bwMode="auto">
                <a:xfrm>
                  <a:off x="5354" y="3505"/>
                  <a:ext cx="80" cy="87"/>
                </a:xfrm>
                <a:custGeom>
                  <a:avLst/>
                  <a:gdLst>
                    <a:gd name="T0" fmla="*/ 0 w 239"/>
                    <a:gd name="T1" fmla="*/ 11 h 262"/>
                    <a:gd name="T2" fmla="*/ 93 w 239"/>
                    <a:gd name="T3" fmla="*/ 59 h 262"/>
                    <a:gd name="T4" fmla="*/ 199 w 239"/>
                    <a:gd name="T5" fmla="*/ 262 h 262"/>
                    <a:gd name="T6" fmla="*/ 239 w 239"/>
                    <a:gd name="T7" fmla="*/ 243 h 262"/>
                    <a:gd name="T8" fmla="*/ 113 w 239"/>
                    <a:gd name="T9" fmla="*/ 30 h 262"/>
                    <a:gd name="T10" fmla="*/ 30 w 239"/>
                    <a:gd name="T11" fmla="*/ 0 h 262"/>
                    <a:gd name="T12" fmla="*/ 0 w 239"/>
                    <a:gd name="T13" fmla="*/ 11 h 262"/>
                    <a:gd name="T14" fmla="*/ 0 w 239"/>
                    <a:gd name="T15" fmla="*/ 1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262">
                      <a:moveTo>
                        <a:pt x="0" y="11"/>
                      </a:moveTo>
                      <a:lnTo>
                        <a:pt x="93" y="59"/>
                      </a:lnTo>
                      <a:lnTo>
                        <a:pt x="199" y="262"/>
                      </a:lnTo>
                      <a:lnTo>
                        <a:pt x="239" y="243"/>
                      </a:lnTo>
                      <a:lnTo>
                        <a:pt x="113" y="30"/>
                      </a:lnTo>
                      <a:lnTo>
                        <a:pt x="30" y="0"/>
                      </a:lnTo>
                      <a:lnTo>
                        <a:pt x="0" y="11"/>
                      </a:lnTo>
                      <a:lnTo>
                        <a:pt x="0" y="11"/>
                      </a:lnTo>
                      <a:close/>
                    </a:path>
                  </a:pathLst>
                </a:custGeom>
                <a:solidFill>
                  <a:srgbClr val="2884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88"/>
                <p:cNvSpPr>
                  <a:spLocks/>
                </p:cNvSpPr>
                <p:nvPr/>
              </p:nvSpPr>
              <p:spPr bwMode="auto">
                <a:xfrm>
                  <a:off x="5098" y="3240"/>
                  <a:ext cx="260" cy="265"/>
                </a:xfrm>
                <a:custGeom>
                  <a:avLst/>
                  <a:gdLst>
                    <a:gd name="T0" fmla="*/ 0 w 780"/>
                    <a:gd name="T1" fmla="*/ 160 h 794"/>
                    <a:gd name="T2" fmla="*/ 159 w 780"/>
                    <a:gd name="T3" fmla="*/ 160 h 794"/>
                    <a:gd name="T4" fmla="*/ 257 w 780"/>
                    <a:gd name="T5" fmla="*/ 227 h 794"/>
                    <a:gd name="T6" fmla="*/ 358 w 780"/>
                    <a:gd name="T7" fmla="*/ 402 h 794"/>
                    <a:gd name="T8" fmla="*/ 421 w 780"/>
                    <a:gd name="T9" fmla="*/ 566 h 794"/>
                    <a:gd name="T10" fmla="*/ 339 w 780"/>
                    <a:gd name="T11" fmla="*/ 601 h 794"/>
                    <a:gd name="T12" fmla="*/ 683 w 780"/>
                    <a:gd name="T13" fmla="*/ 794 h 794"/>
                    <a:gd name="T14" fmla="*/ 780 w 780"/>
                    <a:gd name="T15" fmla="*/ 397 h 794"/>
                    <a:gd name="T16" fmla="*/ 683 w 780"/>
                    <a:gd name="T17" fmla="*/ 436 h 794"/>
                    <a:gd name="T18" fmla="*/ 591 w 780"/>
                    <a:gd name="T19" fmla="*/ 285 h 794"/>
                    <a:gd name="T20" fmla="*/ 484 w 780"/>
                    <a:gd name="T21" fmla="*/ 126 h 794"/>
                    <a:gd name="T22" fmla="*/ 368 w 780"/>
                    <a:gd name="T23" fmla="*/ 19 h 794"/>
                    <a:gd name="T24" fmla="*/ 213 w 780"/>
                    <a:gd name="T25" fmla="*/ 0 h 794"/>
                    <a:gd name="T26" fmla="*/ 92 w 780"/>
                    <a:gd name="T27" fmla="*/ 53 h 794"/>
                    <a:gd name="T28" fmla="*/ 0 w 780"/>
                    <a:gd name="T29" fmla="*/ 160 h 794"/>
                    <a:gd name="T30" fmla="*/ 0 w 780"/>
                    <a:gd name="T31" fmla="*/ 16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0" h="794">
                      <a:moveTo>
                        <a:pt x="0" y="160"/>
                      </a:moveTo>
                      <a:lnTo>
                        <a:pt x="159" y="160"/>
                      </a:lnTo>
                      <a:lnTo>
                        <a:pt x="257" y="227"/>
                      </a:lnTo>
                      <a:lnTo>
                        <a:pt x="358" y="402"/>
                      </a:lnTo>
                      <a:lnTo>
                        <a:pt x="421" y="566"/>
                      </a:lnTo>
                      <a:lnTo>
                        <a:pt x="339" y="601"/>
                      </a:lnTo>
                      <a:lnTo>
                        <a:pt x="683" y="794"/>
                      </a:lnTo>
                      <a:lnTo>
                        <a:pt x="780" y="397"/>
                      </a:lnTo>
                      <a:lnTo>
                        <a:pt x="683" y="436"/>
                      </a:lnTo>
                      <a:lnTo>
                        <a:pt x="591" y="285"/>
                      </a:lnTo>
                      <a:lnTo>
                        <a:pt x="484" y="126"/>
                      </a:lnTo>
                      <a:lnTo>
                        <a:pt x="368" y="19"/>
                      </a:lnTo>
                      <a:lnTo>
                        <a:pt x="213" y="0"/>
                      </a:lnTo>
                      <a:lnTo>
                        <a:pt x="92" y="53"/>
                      </a:lnTo>
                      <a:lnTo>
                        <a:pt x="0" y="160"/>
                      </a:lnTo>
                      <a:lnTo>
                        <a:pt x="0" y="160"/>
                      </a:lnTo>
                      <a:close/>
                    </a:path>
                  </a:pathLst>
                </a:custGeom>
                <a:solidFill>
                  <a:srgbClr val="96DE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89"/>
                <p:cNvSpPr>
                  <a:spLocks/>
                </p:cNvSpPr>
                <p:nvPr/>
              </p:nvSpPr>
              <p:spPr bwMode="auto">
                <a:xfrm>
                  <a:off x="5150" y="3502"/>
                  <a:ext cx="320" cy="314"/>
                </a:xfrm>
                <a:custGeom>
                  <a:avLst/>
                  <a:gdLst>
                    <a:gd name="T0" fmla="*/ 736 w 960"/>
                    <a:gd name="T1" fmla="*/ 70 h 942"/>
                    <a:gd name="T2" fmla="*/ 768 w 960"/>
                    <a:gd name="T3" fmla="*/ 120 h 942"/>
                    <a:gd name="T4" fmla="*/ 791 w 960"/>
                    <a:gd name="T5" fmla="*/ 161 h 942"/>
                    <a:gd name="T6" fmla="*/ 810 w 960"/>
                    <a:gd name="T7" fmla="*/ 197 h 942"/>
                    <a:gd name="T8" fmla="*/ 831 w 960"/>
                    <a:gd name="T9" fmla="*/ 247 h 942"/>
                    <a:gd name="T10" fmla="*/ 856 w 960"/>
                    <a:gd name="T11" fmla="*/ 367 h 942"/>
                    <a:gd name="T12" fmla="*/ 843 w 960"/>
                    <a:gd name="T13" fmla="*/ 433 h 942"/>
                    <a:gd name="T14" fmla="*/ 822 w 960"/>
                    <a:gd name="T15" fmla="*/ 467 h 942"/>
                    <a:gd name="T16" fmla="*/ 791 w 960"/>
                    <a:gd name="T17" fmla="*/ 494 h 942"/>
                    <a:gd name="T18" fmla="*/ 771 w 960"/>
                    <a:gd name="T19" fmla="*/ 507 h 942"/>
                    <a:gd name="T20" fmla="*/ 747 w 960"/>
                    <a:gd name="T21" fmla="*/ 518 h 942"/>
                    <a:gd name="T22" fmla="*/ 726 w 960"/>
                    <a:gd name="T23" fmla="*/ 526 h 942"/>
                    <a:gd name="T24" fmla="*/ 680 w 960"/>
                    <a:gd name="T25" fmla="*/ 538 h 942"/>
                    <a:gd name="T26" fmla="*/ 546 w 960"/>
                    <a:gd name="T27" fmla="*/ 545 h 942"/>
                    <a:gd name="T28" fmla="*/ 367 w 960"/>
                    <a:gd name="T29" fmla="*/ 440 h 942"/>
                    <a:gd name="T30" fmla="*/ 349 w 960"/>
                    <a:gd name="T31" fmla="*/ 933 h 942"/>
                    <a:gd name="T32" fmla="*/ 601 w 960"/>
                    <a:gd name="T33" fmla="*/ 820 h 942"/>
                    <a:gd name="T34" fmla="*/ 682 w 960"/>
                    <a:gd name="T35" fmla="*/ 804 h 942"/>
                    <a:gd name="T36" fmla="*/ 746 w 960"/>
                    <a:gd name="T37" fmla="*/ 787 h 942"/>
                    <a:gd name="T38" fmla="*/ 777 w 960"/>
                    <a:gd name="T39" fmla="*/ 777 h 942"/>
                    <a:gd name="T40" fmla="*/ 806 w 960"/>
                    <a:gd name="T41" fmla="*/ 763 h 942"/>
                    <a:gd name="T42" fmla="*/ 834 w 960"/>
                    <a:gd name="T43" fmla="*/ 749 h 942"/>
                    <a:gd name="T44" fmla="*/ 860 w 960"/>
                    <a:gd name="T45" fmla="*/ 733 h 942"/>
                    <a:gd name="T46" fmla="*/ 894 w 960"/>
                    <a:gd name="T47" fmla="*/ 703 h 942"/>
                    <a:gd name="T48" fmla="*/ 930 w 960"/>
                    <a:gd name="T49" fmla="*/ 658 h 942"/>
                    <a:gd name="T50" fmla="*/ 958 w 960"/>
                    <a:gd name="T51" fmla="*/ 570 h 942"/>
                    <a:gd name="T52" fmla="*/ 947 w 960"/>
                    <a:gd name="T53" fmla="*/ 459 h 942"/>
                    <a:gd name="T54" fmla="*/ 916 w 960"/>
                    <a:gd name="T55" fmla="*/ 382 h 942"/>
                    <a:gd name="T56" fmla="*/ 913 w 960"/>
                    <a:gd name="T57" fmla="*/ 452 h 942"/>
                    <a:gd name="T58" fmla="*/ 916 w 960"/>
                    <a:gd name="T59" fmla="*/ 607 h 942"/>
                    <a:gd name="T60" fmla="*/ 895 w 960"/>
                    <a:gd name="T61" fmla="*/ 662 h 942"/>
                    <a:gd name="T62" fmla="*/ 856 w 960"/>
                    <a:gd name="T63" fmla="*/ 712 h 942"/>
                    <a:gd name="T64" fmla="*/ 828 w 960"/>
                    <a:gd name="T65" fmla="*/ 733 h 942"/>
                    <a:gd name="T66" fmla="*/ 794 w 960"/>
                    <a:gd name="T67" fmla="*/ 749 h 942"/>
                    <a:gd name="T68" fmla="*/ 756 w 960"/>
                    <a:gd name="T69" fmla="*/ 762 h 942"/>
                    <a:gd name="T70" fmla="*/ 715 w 960"/>
                    <a:gd name="T71" fmla="*/ 774 h 942"/>
                    <a:gd name="T72" fmla="*/ 655 w 960"/>
                    <a:gd name="T73" fmla="*/ 788 h 942"/>
                    <a:gd name="T74" fmla="*/ 575 w 960"/>
                    <a:gd name="T75" fmla="*/ 801 h 942"/>
                    <a:gd name="T76" fmla="*/ 417 w 960"/>
                    <a:gd name="T77" fmla="*/ 813 h 942"/>
                    <a:gd name="T78" fmla="*/ 33 w 960"/>
                    <a:gd name="T79" fmla="*/ 661 h 942"/>
                    <a:gd name="T80" fmla="*/ 392 w 960"/>
                    <a:gd name="T81" fmla="*/ 556 h 942"/>
                    <a:gd name="T82" fmla="*/ 690 w 960"/>
                    <a:gd name="T83" fmla="*/ 557 h 942"/>
                    <a:gd name="T84" fmla="*/ 765 w 960"/>
                    <a:gd name="T85" fmla="*/ 540 h 942"/>
                    <a:gd name="T86" fmla="*/ 790 w 960"/>
                    <a:gd name="T87" fmla="*/ 528 h 942"/>
                    <a:gd name="T88" fmla="*/ 838 w 960"/>
                    <a:gd name="T89" fmla="*/ 488 h 942"/>
                    <a:gd name="T90" fmla="*/ 866 w 960"/>
                    <a:gd name="T91" fmla="*/ 450 h 942"/>
                    <a:gd name="T92" fmla="*/ 894 w 960"/>
                    <a:gd name="T93" fmla="*/ 370 h 942"/>
                    <a:gd name="T94" fmla="*/ 882 w 960"/>
                    <a:gd name="T95" fmla="*/ 297 h 942"/>
                    <a:gd name="T96" fmla="*/ 865 w 960"/>
                    <a:gd name="T97" fmla="*/ 263 h 942"/>
                    <a:gd name="T98" fmla="*/ 841 w 960"/>
                    <a:gd name="T99" fmla="*/ 219 h 942"/>
                    <a:gd name="T100" fmla="*/ 813 w 960"/>
                    <a:gd name="T101" fmla="*/ 173 h 942"/>
                    <a:gd name="T102" fmla="*/ 786 w 960"/>
                    <a:gd name="T103" fmla="*/ 126 h 942"/>
                    <a:gd name="T104" fmla="*/ 761 w 960"/>
                    <a:gd name="T105" fmla="*/ 83 h 942"/>
                    <a:gd name="T106" fmla="*/ 734 w 960"/>
                    <a:gd name="T107" fmla="*/ 38 h 942"/>
                    <a:gd name="T108" fmla="*/ 566 w 960"/>
                    <a:gd name="T109" fmla="*/ 448 h 942"/>
                    <a:gd name="T110" fmla="*/ 762 w 960"/>
                    <a:gd name="T111" fmla="*/ 303 h 942"/>
                    <a:gd name="T112" fmla="*/ 543 w 960"/>
                    <a:gd name="T113" fmla="*/ 285 h 942"/>
                    <a:gd name="T114" fmla="*/ 494 w 960"/>
                    <a:gd name="T115" fmla="*/ 123 h 942"/>
                    <a:gd name="T116" fmla="*/ 625 w 960"/>
                    <a:gd name="T117" fmla="*/ 137 h 942"/>
                    <a:gd name="T118" fmla="*/ 717 w 960"/>
                    <a:gd name="T119" fmla="*/ 45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0" h="942">
                      <a:moveTo>
                        <a:pt x="717" y="45"/>
                      </a:moveTo>
                      <a:lnTo>
                        <a:pt x="720" y="50"/>
                      </a:lnTo>
                      <a:lnTo>
                        <a:pt x="728" y="61"/>
                      </a:lnTo>
                      <a:lnTo>
                        <a:pt x="736" y="70"/>
                      </a:lnTo>
                      <a:lnTo>
                        <a:pt x="742" y="80"/>
                      </a:lnTo>
                      <a:lnTo>
                        <a:pt x="750" y="92"/>
                      </a:lnTo>
                      <a:lnTo>
                        <a:pt x="759" y="105"/>
                      </a:lnTo>
                      <a:lnTo>
                        <a:pt x="768" y="120"/>
                      </a:lnTo>
                      <a:lnTo>
                        <a:pt x="778" y="136"/>
                      </a:lnTo>
                      <a:lnTo>
                        <a:pt x="783" y="143"/>
                      </a:lnTo>
                      <a:lnTo>
                        <a:pt x="787" y="152"/>
                      </a:lnTo>
                      <a:lnTo>
                        <a:pt x="791" y="161"/>
                      </a:lnTo>
                      <a:lnTo>
                        <a:pt x="797" y="170"/>
                      </a:lnTo>
                      <a:lnTo>
                        <a:pt x="802" y="178"/>
                      </a:lnTo>
                      <a:lnTo>
                        <a:pt x="806" y="189"/>
                      </a:lnTo>
                      <a:lnTo>
                        <a:pt x="810" y="197"/>
                      </a:lnTo>
                      <a:lnTo>
                        <a:pt x="815" y="208"/>
                      </a:lnTo>
                      <a:lnTo>
                        <a:pt x="819" y="216"/>
                      </a:lnTo>
                      <a:lnTo>
                        <a:pt x="824" y="227"/>
                      </a:lnTo>
                      <a:lnTo>
                        <a:pt x="831" y="247"/>
                      </a:lnTo>
                      <a:lnTo>
                        <a:pt x="838" y="266"/>
                      </a:lnTo>
                      <a:lnTo>
                        <a:pt x="844" y="287"/>
                      </a:lnTo>
                      <a:lnTo>
                        <a:pt x="853" y="328"/>
                      </a:lnTo>
                      <a:lnTo>
                        <a:pt x="856" y="367"/>
                      </a:lnTo>
                      <a:lnTo>
                        <a:pt x="854" y="388"/>
                      </a:lnTo>
                      <a:lnTo>
                        <a:pt x="851" y="407"/>
                      </a:lnTo>
                      <a:lnTo>
                        <a:pt x="846" y="424"/>
                      </a:lnTo>
                      <a:lnTo>
                        <a:pt x="843" y="433"/>
                      </a:lnTo>
                      <a:lnTo>
                        <a:pt x="838" y="442"/>
                      </a:lnTo>
                      <a:lnTo>
                        <a:pt x="832" y="450"/>
                      </a:lnTo>
                      <a:lnTo>
                        <a:pt x="828" y="458"/>
                      </a:lnTo>
                      <a:lnTo>
                        <a:pt x="822" y="467"/>
                      </a:lnTo>
                      <a:lnTo>
                        <a:pt x="815" y="474"/>
                      </a:lnTo>
                      <a:lnTo>
                        <a:pt x="808" y="481"/>
                      </a:lnTo>
                      <a:lnTo>
                        <a:pt x="800" y="488"/>
                      </a:lnTo>
                      <a:lnTo>
                        <a:pt x="791" y="494"/>
                      </a:lnTo>
                      <a:lnTo>
                        <a:pt x="786" y="499"/>
                      </a:lnTo>
                      <a:lnTo>
                        <a:pt x="781" y="502"/>
                      </a:lnTo>
                      <a:lnTo>
                        <a:pt x="775" y="505"/>
                      </a:lnTo>
                      <a:lnTo>
                        <a:pt x="771" y="507"/>
                      </a:lnTo>
                      <a:lnTo>
                        <a:pt x="765" y="510"/>
                      </a:lnTo>
                      <a:lnTo>
                        <a:pt x="759" y="513"/>
                      </a:lnTo>
                      <a:lnTo>
                        <a:pt x="753" y="516"/>
                      </a:lnTo>
                      <a:lnTo>
                        <a:pt x="747" y="518"/>
                      </a:lnTo>
                      <a:lnTo>
                        <a:pt x="742" y="521"/>
                      </a:lnTo>
                      <a:lnTo>
                        <a:pt x="734" y="524"/>
                      </a:lnTo>
                      <a:lnTo>
                        <a:pt x="731" y="525"/>
                      </a:lnTo>
                      <a:lnTo>
                        <a:pt x="726" y="526"/>
                      </a:lnTo>
                      <a:lnTo>
                        <a:pt x="718" y="529"/>
                      </a:lnTo>
                      <a:lnTo>
                        <a:pt x="708" y="532"/>
                      </a:lnTo>
                      <a:lnTo>
                        <a:pt x="696" y="535"/>
                      </a:lnTo>
                      <a:lnTo>
                        <a:pt x="680" y="538"/>
                      </a:lnTo>
                      <a:lnTo>
                        <a:pt x="661" y="541"/>
                      </a:lnTo>
                      <a:lnTo>
                        <a:pt x="638" y="543"/>
                      </a:lnTo>
                      <a:lnTo>
                        <a:pt x="611" y="544"/>
                      </a:lnTo>
                      <a:lnTo>
                        <a:pt x="546" y="545"/>
                      </a:lnTo>
                      <a:lnTo>
                        <a:pt x="462" y="541"/>
                      </a:lnTo>
                      <a:lnTo>
                        <a:pt x="414" y="538"/>
                      </a:lnTo>
                      <a:lnTo>
                        <a:pt x="360" y="532"/>
                      </a:lnTo>
                      <a:lnTo>
                        <a:pt x="367" y="440"/>
                      </a:lnTo>
                      <a:lnTo>
                        <a:pt x="310" y="439"/>
                      </a:lnTo>
                      <a:lnTo>
                        <a:pt x="0" y="658"/>
                      </a:lnTo>
                      <a:lnTo>
                        <a:pt x="313" y="942"/>
                      </a:lnTo>
                      <a:lnTo>
                        <a:pt x="349" y="933"/>
                      </a:lnTo>
                      <a:lnTo>
                        <a:pt x="360" y="831"/>
                      </a:lnTo>
                      <a:lnTo>
                        <a:pt x="393" y="832"/>
                      </a:lnTo>
                      <a:lnTo>
                        <a:pt x="481" y="831"/>
                      </a:lnTo>
                      <a:lnTo>
                        <a:pt x="601" y="820"/>
                      </a:lnTo>
                      <a:lnTo>
                        <a:pt x="633" y="815"/>
                      </a:lnTo>
                      <a:lnTo>
                        <a:pt x="649" y="812"/>
                      </a:lnTo>
                      <a:lnTo>
                        <a:pt x="666" y="809"/>
                      </a:lnTo>
                      <a:lnTo>
                        <a:pt x="682" y="804"/>
                      </a:lnTo>
                      <a:lnTo>
                        <a:pt x="698" y="801"/>
                      </a:lnTo>
                      <a:lnTo>
                        <a:pt x="714" y="797"/>
                      </a:lnTo>
                      <a:lnTo>
                        <a:pt x="730" y="793"/>
                      </a:lnTo>
                      <a:lnTo>
                        <a:pt x="746" y="787"/>
                      </a:lnTo>
                      <a:lnTo>
                        <a:pt x="753" y="785"/>
                      </a:lnTo>
                      <a:lnTo>
                        <a:pt x="761" y="782"/>
                      </a:lnTo>
                      <a:lnTo>
                        <a:pt x="768" y="779"/>
                      </a:lnTo>
                      <a:lnTo>
                        <a:pt x="777" y="777"/>
                      </a:lnTo>
                      <a:lnTo>
                        <a:pt x="784" y="774"/>
                      </a:lnTo>
                      <a:lnTo>
                        <a:pt x="791" y="769"/>
                      </a:lnTo>
                      <a:lnTo>
                        <a:pt x="799" y="766"/>
                      </a:lnTo>
                      <a:lnTo>
                        <a:pt x="806" y="763"/>
                      </a:lnTo>
                      <a:lnTo>
                        <a:pt x="813" y="760"/>
                      </a:lnTo>
                      <a:lnTo>
                        <a:pt x="821" y="756"/>
                      </a:lnTo>
                      <a:lnTo>
                        <a:pt x="827" y="753"/>
                      </a:lnTo>
                      <a:lnTo>
                        <a:pt x="834" y="749"/>
                      </a:lnTo>
                      <a:lnTo>
                        <a:pt x="840" y="744"/>
                      </a:lnTo>
                      <a:lnTo>
                        <a:pt x="847" y="740"/>
                      </a:lnTo>
                      <a:lnTo>
                        <a:pt x="853" y="737"/>
                      </a:lnTo>
                      <a:lnTo>
                        <a:pt x="860" y="733"/>
                      </a:lnTo>
                      <a:lnTo>
                        <a:pt x="866" y="728"/>
                      </a:lnTo>
                      <a:lnTo>
                        <a:pt x="872" y="724"/>
                      </a:lnTo>
                      <a:lnTo>
                        <a:pt x="884" y="714"/>
                      </a:lnTo>
                      <a:lnTo>
                        <a:pt x="894" y="703"/>
                      </a:lnTo>
                      <a:lnTo>
                        <a:pt x="904" y="693"/>
                      </a:lnTo>
                      <a:lnTo>
                        <a:pt x="914" y="681"/>
                      </a:lnTo>
                      <a:lnTo>
                        <a:pt x="923" y="670"/>
                      </a:lnTo>
                      <a:lnTo>
                        <a:pt x="930" y="658"/>
                      </a:lnTo>
                      <a:lnTo>
                        <a:pt x="938" y="645"/>
                      </a:lnTo>
                      <a:lnTo>
                        <a:pt x="944" y="632"/>
                      </a:lnTo>
                      <a:lnTo>
                        <a:pt x="954" y="603"/>
                      </a:lnTo>
                      <a:lnTo>
                        <a:pt x="958" y="570"/>
                      </a:lnTo>
                      <a:lnTo>
                        <a:pt x="960" y="537"/>
                      </a:lnTo>
                      <a:lnTo>
                        <a:pt x="955" y="499"/>
                      </a:lnTo>
                      <a:lnTo>
                        <a:pt x="951" y="480"/>
                      </a:lnTo>
                      <a:lnTo>
                        <a:pt x="947" y="459"/>
                      </a:lnTo>
                      <a:lnTo>
                        <a:pt x="939" y="437"/>
                      </a:lnTo>
                      <a:lnTo>
                        <a:pt x="930" y="415"/>
                      </a:lnTo>
                      <a:lnTo>
                        <a:pt x="922" y="393"/>
                      </a:lnTo>
                      <a:lnTo>
                        <a:pt x="916" y="382"/>
                      </a:lnTo>
                      <a:lnTo>
                        <a:pt x="910" y="370"/>
                      </a:lnTo>
                      <a:lnTo>
                        <a:pt x="901" y="409"/>
                      </a:lnTo>
                      <a:lnTo>
                        <a:pt x="904" y="421"/>
                      </a:lnTo>
                      <a:lnTo>
                        <a:pt x="913" y="452"/>
                      </a:lnTo>
                      <a:lnTo>
                        <a:pt x="920" y="496"/>
                      </a:lnTo>
                      <a:lnTo>
                        <a:pt x="923" y="550"/>
                      </a:lnTo>
                      <a:lnTo>
                        <a:pt x="922" y="578"/>
                      </a:lnTo>
                      <a:lnTo>
                        <a:pt x="916" y="607"/>
                      </a:lnTo>
                      <a:lnTo>
                        <a:pt x="913" y="622"/>
                      </a:lnTo>
                      <a:lnTo>
                        <a:pt x="908" y="636"/>
                      </a:lnTo>
                      <a:lnTo>
                        <a:pt x="903" y="649"/>
                      </a:lnTo>
                      <a:lnTo>
                        <a:pt x="895" y="662"/>
                      </a:lnTo>
                      <a:lnTo>
                        <a:pt x="888" y="676"/>
                      </a:lnTo>
                      <a:lnTo>
                        <a:pt x="879" y="689"/>
                      </a:lnTo>
                      <a:lnTo>
                        <a:pt x="868" y="700"/>
                      </a:lnTo>
                      <a:lnTo>
                        <a:pt x="856" y="712"/>
                      </a:lnTo>
                      <a:lnTo>
                        <a:pt x="843" y="722"/>
                      </a:lnTo>
                      <a:lnTo>
                        <a:pt x="840" y="725"/>
                      </a:lnTo>
                      <a:lnTo>
                        <a:pt x="837" y="727"/>
                      </a:lnTo>
                      <a:lnTo>
                        <a:pt x="828" y="733"/>
                      </a:lnTo>
                      <a:lnTo>
                        <a:pt x="821" y="737"/>
                      </a:lnTo>
                      <a:lnTo>
                        <a:pt x="812" y="741"/>
                      </a:lnTo>
                      <a:lnTo>
                        <a:pt x="803" y="744"/>
                      </a:lnTo>
                      <a:lnTo>
                        <a:pt x="794" y="749"/>
                      </a:lnTo>
                      <a:lnTo>
                        <a:pt x="784" y="752"/>
                      </a:lnTo>
                      <a:lnTo>
                        <a:pt x="775" y="756"/>
                      </a:lnTo>
                      <a:lnTo>
                        <a:pt x="765" y="759"/>
                      </a:lnTo>
                      <a:lnTo>
                        <a:pt x="756" y="762"/>
                      </a:lnTo>
                      <a:lnTo>
                        <a:pt x="746" y="765"/>
                      </a:lnTo>
                      <a:lnTo>
                        <a:pt x="736" y="768"/>
                      </a:lnTo>
                      <a:lnTo>
                        <a:pt x="726" y="771"/>
                      </a:lnTo>
                      <a:lnTo>
                        <a:pt x="715" y="774"/>
                      </a:lnTo>
                      <a:lnTo>
                        <a:pt x="707" y="777"/>
                      </a:lnTo>
                      <a:lnTo>
                        <a:pt x="696" y="778"/>
                      </a:lnTo>
                      <a:lnTo>
                        <a:pt x="676" y="784"/>
                      </a:lnTo>
                      <a:lnTo>
                        <a:pt x="655" y="788"/>
                      </a:lnTo>
                      <a:lnTo>
                        <a:pt x="635" y="791"/>
                      </a:lnTo>
                      <a:lnTo>
                        <a:pt x="614" y="796"/>
                      </a:lnTo>
                      <a:lnTo>
                        <a:pt x="595" y="798"/>
                      </a:lnTo>
                      <a:lnTo>
                        <a:pt x="575" y="801"/>
                      </a:lnTo>
                      <a:lnTo>
                        <a:pt x="556" y="803"/>
                      </a:lnTo>
                      <a:lnTo>
                        <a:pt x="518" y="807"/>
                      </a:lnTo>
                      <a:lnTo>
                        <a:pt x="481" y="810"/>
                      </a:lnTo>
                      <a:lnTo>
                        <a:pt x="417" y="813"/>
                      </a:lnTo>
                      <a:lnTo>
                        <a:pt x="365" y="815"/>
                      </a:lnTo>
                      <a:lnTo>
                        <a:pt x="319" y="815"/>
                      </a:lnTo>
                      <a:lnTo>
                        <a:pt x="307" y="918"/>
                      </a:lnTo>
                      <a:lnTo>
                        <a:pt x="33" y="661"/>
                      </a:lnTo>
                      <a:lnTo>
                        <a:pt x="332" y="461"/>
                      </a:lnTo>
                      <a:lnTo>
                        <a:pt x="325" y="550"/>
                      </a:lnTo>
                      <a:lnTo>
                        <a:pt x="355" y="553"/>
                      </a:lnTo>
                      <a:lnTo>
                        <a:pt x="392" y="556"/>
                      </a:lnTo>
                      <a:lnTo>
                        <a:pt x="439" y="559"/>
                      </a:lnTo>
                      <a:lnTo>
                        <a:pt x="494" y="560"/>
                      </a:lnTo>
                      <a:lnTo>
                        <a:pt x="556" y="562"/>
                      </a:lnTo>
                      <a:lnTo>
                        <a:pt x="690" y="557"/>
                      </a:lnTo>
                      <a:lnTo>
                        <a:pt x="723" y="553"/>
                      </a:lnTo>
                      <a:lnTo>
                        <a:pt x="737" y="550"/>
                      </a:lnTo>
                      <a:lnTo>
                        <a:pt x="752" y="545"/>
                      </a:lnTo>
                      <a:lnTo>
                        <a:pt x="765" y="540"/>
                      </a:lnTo>
                      <a:lnTo>
                        <a:pt x="771" y="538"/>
                      </a:lnTo>
                      <a:lnTo>
                        <a:pt x="778" y="535"/>
                      </a:lnTo>
                      <a:lnTo>
                        <a:pt x="784" y="531"/>
                      </a:lnTo>
                      <a:lnTo>
                        <a:pt x="790" y="528"/>
                      </a:lnTo>
                      <a:lnTo>
                        <a:pt x="796" y="525"/>
                      </a:lnTo>
                      <a:lnTo>
                        <a:pt x="800" y="521"/>
                      </a:lnTo>
                      <a:lnTo>
                        <a:pt x="822" y="506"/>
                      </a:lnTo>
                      <a:lnTo>
                        <a:pt x="838" y="488"/>
                      </a:lnTo>
                      <a:lnTo>
                        <a:pt x="847" y="480"/>
                      </a:lnTo>
                      <a:lnTo>
                        <a:pt x="854" y="469"/>
                      </a:lnTo>
                      <a:lnTo>
                        <a:pt x="860" y="459"/>
                      </a:lnTo>
                      <a:lnTo>
                        <a:pt x="866" y="450"/>
                      </a:lnTo>
                      <a:lnTo>
                        <a:pt x="872" y="440"/>
                      </a:lnTo>
                      <a:lnTo>
                        <a:pt x="876" y="430"/>
                      </a:lnTo>
                      <a:lnTo>
                        <a:pt x="884" y="409"/>
                      </a:lnTo>
                      <a:lnTo>
                        <a:pt x="894" y="370"/>
                      </a:lnTo>
                      <a:lnTo>
                        <a:pt x="894" y="336"/>
                      </a:lnTo>
                      <a:lnTo>
                        <a:pt x="892" y="322"/>
                      </a:lnTo>
                      <a:lnTo>
                        <a:pt x="888" y="310"/>
                      </a:lnTo>
                      <a:lnTo>
                        <a:pt x="882" y="297"/>
                      </a:lnTo>
                      <a:lnTo>
                        <a:pt x="879" y="290"/>
                      </a:lnTo>
                      <a:lnTo>
                        <a:pt x="875" y="282"/>
                      </a:lnTo>
                      <a:lnTo>
                        <a:pt x="870" y="273"/>
                      </a:lnTo>
                      <a:lnTo>
                        <a:pt x="865" y="263"/>
                      </a:lnTo>
                      <a:lnTo>
                        <a:pt x="859" y="253"/>
                      </a:lnTo>
                      <a:lnTo>
                        <a:pt x="853" y="243"/>
                      </a:lnTo>
                      <a:lnTo>
                        <a:pt x="847" y="231"/>
                      </a:lnTo>
                      <a:lnTo>
                        <a:pt x="841" y="219"/>
                      </a:lnTo>
                      <a:lnTo>
                        <a:pt x="834" y="209"/>
                      </a:lnTo>
                      <a:lnTo>
                        <a:pt x="828" y="196"/>
                      </a:lnTo>
                      <a:lnTo>
                        <a:pt x="821" y="184"/>
                      </a:lnTo>
                      <a:lnTo>
                        <a:pt x="813" y="173"/>
                      </a:lnTo>
                      <a:lnTo>
                        <a:pt x="806" y="161"/>
                      </a:lnTo>
                      <a:lnTo>
                        <a:pt x="800" y="149"/>
                      </a:lnTo>
                      <a:lnTo>
                        <a:pt x="793" y="136"/>
                      </a:lnTo>
                      <a:lnTo>
                        <a:pt x="786" y="126"/>
                      </a:lnTo>
                      <a:lnTo>
                        <a:pt x="780" y="114"/>
                      </a:lnTo>
                      <a:lnTo>
                        <a:pt x="772" y="104"/>
                      </a:lnTo>
                      <a:lnTo>
                        <a:pt x="767" y="92"/>
                      </a:lnTo>
                      <a:lnTo>
                        <a:pt x="761" y="83"/>
                      </a:lnTo>
                      <a:lnTo>
                        <a:pt x="755" y="73"/>
                      </a:lnTo>
                      <a:lnTo>
                        <a:pt x="750" y="64"/>
                      </a:lnTo>
                      <a:lnTo>
                        <a:pt x="742" y="50"/>
                      </a:lnTo>
                      <a:lnTo>
                        <a:pt x="734" y="38"/>
                      </a:lnTo>
                      <a:lnTo>
                        <a:pt x="728" y="29"/>
                      </a:lnTo>
                      <a:lnTo>
                        <a:pt x="632" y="0"/>
                      </a:lnTo>
                      <a:lnTo>
                        <a:pt x="395" y="170"/>
                      </a:lnTo>
                      <a:lnTo>
                        <a:pt x="566" y="448"/>
                      </a:lnTo>
                      <a:lnTo>
                        <a:pt x="649" y="392"/>
                      </a:lnTo>
                      <a:lnTo>
                        <a:pt x="565" y="284"/>
                      </a:lnTo>
                      <a:lnTo>
                        <a:pt x="702" y="193"/>
                      </a:lnTo>
                      <a:lnTo>
                        <a:pt x="762" y="303"/>
                      </a:lnTo>
                      <a:lnTo>
                        <a:pt x="824" y="262"/>
                      </a:lnTo>
                      <a:lnTo>
                        <a:pt x="769" y="269"/>
                      </a:lnTo>
                      <a:lnTo>
                        <a:pt x="702" y="148"/>
                      </a:lnTo>
                      <a:lnTo>
                        <a:pt x="543" y="285"/>
                      </a:lnTo>
                      <a:lnTo>
                        <a:pt x="627" y="388"/>
                      </a:lnTo>
                      <a:lnTo>
                        <a:pt x="565" y="414"/>
                      </a:lnTo>
                      <a:lnTo>
                        <a:pt x="424" y="171"/>
                      </a:lnTo>
                      <a:lnTo>
                        <a:pt x="494" y="123"/>
                      </a:lnTo>
                      <a:lnTo>
                        <a:pt x="554" y="211"/>
                      </a:lnTo>
                      <a:lnTo>
                        <a:pt x="654" y="159"/>
                      </a:lnTo>
                      <a:lnTo>
                        <a:pt x="606" y="75"/>
                      </a:lnTo>
                      <a:lnTo>
                        <a:pt x="625" y="137"/>
                      </a:lnTo>
                      <a:lnTo>
                        <a:pt x="562" y="186"/>
                      </a:lnTo>
                      <a:lnTo>
                        <a:pt x="507" y="108"/>
                      </a:lnTo>
                      <a:lnTo>
                        <a:pt x="639" y="19"/>
                      </a:lnTo>
                      <a:lnTo>
                        <a:pt x="717" y="45"/>
                      </a:lnTo>
                      <a:lnTo>
                        <a:pt x="717"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90"/>
                <p:cNvSpPr>
                  <a:spLocks/>
                </p:cNvSpPr>
                <p:nvPr/>
              </p:nvSpPr>
              <p:spPr bwMode="auto">
                <a:xfrm>
                  <a:off x="5325" y="3529"/>
                  <a:ext cx="16" cy="22"/>
                </a:xfrm>
                <a:custGeom>
                  <a:avLst/>
                  <a:gdLst>
                    <a:gd name="T0" fmla="*/ 0 w 48"/>
                    <a:gd name="T1" fmla="*/ 14 h 65"/>
                    <a:gd name="T2" fmla="*/ 6 w 48"/>
                    <a:gd name="T3" fmla="*/ 22 h 65"/>
                    <a:gd name="T4" fmla="*/ 10 w 48"/>
                    <a:gd name="T5" fmla="*/ 33 h 65"/>
                    <a:gd name="T6" fmla="*/ 18 w 48"/>
                    <a:gd name="T7" fmla="*/ 43 h 65"/>
                    <a:gd name="T8" fmla="*/ 25 w 48"/>
                    <a:gd name="T9" fmla="*/ 52 h 65"/>
                    <a:gd name="T10" fmla="*/ 32 w 48"/>
                    <a:gd name="T11" fmla="*/ 60 h 65"/>
                    <a:gd name="T12" fmla="*/ 35 w 48"/>
                    <a:gd name="T13" fmla="*/ 63 h 65"/>
                    <a:gd name="T14" fmla="*/ 38 w 48"/>
                    <a:gd name="T15" fmla="*/ 65 h 65"/>
                    <a:gd name="T16" fmla="*/ 45 w 48"/>
                    <a:gd name="T17" fmla="*/ 65 h 65"/>
                    <a:gd name="T18" fmla="*/ 48 w 48"/>
                    <a:gd name="T19" fmla="*/ 59 h 65"/>
                    <a:gd name="T20" fmla="*/ 47 w 48"/>
                    <a:gd name="T21" fmla="*/ 50 h 65"/>
                    <a:gd name="T22" fmla="*/ 42 w 48"/>
                    <a:gd name="T23" fmla="*/ 40 h 65"/>
                    <a:gd name="T24" fmla="*/ 37 w 48"/>
                    <a:gd name="T25" fmla="*/ 28 h 65"/>
                    <a:gd name="T26" fmla="*/ 29 w 48"/>
                    <a:gd name="T27" fmla="*/ 18 h 65"/>
                    <a:gd name="T28" fmla="*/ 23 w 48"/>
                    <a:gd name="T29" fmla="*/ 9 h 65"/>
                    <a:gd name="T30" fmla="*/ 18 w 48"/>
                    <a:gd name="T31" fmla="*/ 0 h 65"/>
                    <a:gd name="T32" fmla="*/ 0 w 48"/>
                    <a:gd name="T33" fmla="*/ 14 h 65"/>
                    <a:gd name="T34" fmla="*/ 0 w 48"/>
                    <a:gd name="T35" fmla="*/ 1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65">
                      <a:moveTo>
                        <a:pt x="0" y="14"/>
                      </a:moveTo>
                      <a:lnTo>
                        <a:pt x="6" y="22"/>
                      </a:lnTo>
                      <a:lnTo>
                        <a:pt x="10" y="33"/>
                      </a:lnTo>
                      <a:lnTo>
                        <a:pt x="18" y="43"/>
                      </a:lnTo>
                      <a:lnTo>
                        <a:pt x="25" y="52"/>
                      </a:lnTo>
                      <a:lnTo>
                        <a:pt x="32" y="60"/>
                      </a:lnTo>
                      <a:lnTo>
                        <a:pt x="35" y="63"/>
                      </a:lnTo>
                      <a:lnTo>
                        <a:pt x="38" y="65"/>
                      </a:lnTo>
                      <a:lnTo>
                        <a:pt x="45" y="65"/>
                      </a:lnTo>
                      <a:lnTo>
                        <a:pt x="48" y="59"/>
                      </a:lnTo>
                      <a:lnTo>
                        <a:pt x="47" y="50"/>
                      </a:lnTo>
                      <a:lnTo>
                        <a:pt x="42" y="40"/>
                      </a:lnTo>
                      <a:lnTo>
                        <a:pt x="37" y="28"/>
                      </a:lnTo>
                      <a:lnTo>
                        <a:pt x="29" y="18"/>
                      </a:lnTo>
                      <a:lnTo>
                        <a:pt x="23" y="9"/>
                      </a:lnTo>
                      <a:lnTo>
                        <a:pt x="18" y="0"/>
                      </a:lnTo>
                      <a:lnTo>
                        <a:pt x="0" y="14"/>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91"/>
                <p:cNvSpPr>
                  <a:spLocks/>
                </p:cNvSpPr>
                <p:nvPr/>
              </p:nvSpPr>
              <p:spPr bwMode="auto">
                <a:xfrm>
                  <a:off x="5352" y="3579"/>
                  <a:ext cx="34" cy="24"/>
                </a:xfrm>
                <a:custGeom>
                  <a:avLst/>
                  <a:gdLst>
                    <a:gd name="T0" fmla="*/ 9 w 103"/>
                    <a:gd name="T1" fmla="*/ 60 h 72"/>
                    <a:gd name="T2" fmla="*/ 89 w 103"/>
                    <a:gd name="T3" fmla="*/ 3 h 72"/>
                    <a:gd name="T4" fmla="*/ 94 w 103"/>
                    <a:gd name="T5" fmla="*/ 0 h 72"/>
                    <a:gd name="T6" fmla="*/ 101 w 103"/>
                    <a:gd name="T7" fmla="*/ 2 h 72"/>
                    <a:gd name="T8" fmla="*/ 103 w 103"/>
                    <a:gd name="T9" fmla="*/ 6 h 72"/>
                    <a:gd name="T10" fmla="*/ 98 w 103"/>
                    <a:gd name="T11" fmla="*/ 10 h 72"/>
                    <a:gd name="T12" fmla="*/ 94 w 103"/>
                    <a:gd name="T13" fmla="*/ 13 h 72"/>
                    <a:gd name="T14" fmla="*/ 89 w 103"/>
                    <a:gd name="T15" fmla="*/ 16 h 72"/>
                    <a:gd name="T16" fmla="*/ 83 w 103"/>
                    <a:gd name="T17" fmla="*/ 19 h 72"/>
                    <a:gd name="T18" fmla="*/ 78 w 103"/>
                    <a:gd name="T19" fmla="*/ 23 h 72"/>
                    <a:gd name="T20" fmla="*/ 72 w 103"/>
                    <a:gd name="T21" fmla="*/ 29 h 72"/>
                    <a:gd name="T22" fmla="*/ 64 w 103"/>
                    <a:gd name="T23" fmla="*/ 34 h 72"/>
                    <a:gd name="T24" fmla="*/ 60 w 103"/>
                    <a:gd name="T25" fmla="*/ 37 h 72"/>
                    <a:gd name="T26" fmla="*/ 56 w 103"/>
                    <a:gd name="T27" fmla="*/ 40 h 72"/>
                    <a:gd name="T28" fmla="*/ 53 w 103"/>
                    <a:gd name="T29" fmla="*/ 41 h 72"/>
                    <a:gd name="T30" fmla="*/ 48 w 103"/>
                    <a:gd name="T31" fmla="*/ 44 h 72"/>
                    <a:gd name="T32" fmla="*/ 41 w 103"/>
                    <a:gd name="T33" fmla="*/ 50 h 72"/>
                    <a:gd name="T34" fmla="*/ 35 w 103"/>
                    <a:gd name="T35" fmla="*/ 54 h 72"/>
                    <a:gd name="T36" fmla="*/ 29 w 103"/>
                    <a:gd name="T37" fmla="*/ 59 h 72"/>
                    <a:gd name="T38" fmla="*/ 23 w 103"/>
                    <a:gd name="T39" fmla="*/ 61 h 72"/>
                    <a:gd name="T40" fmla="*/ 19 w 103"/>
                    <a:gd name="T41" fmla="*/ 64 h 72"/>
                    <a:gd name="T42" fmla="*/ 16 w 103"/>
                    <a:gd name="T43" fmla="*/ 67 h 72"/>
                    <a:gd name="T44" fmla="*/ 10 w 103"/>
                    <a:gd name="T45" fmla="*/ 70 h 72"/>
                    <a:gd name="T46" fmla="*/ 6 w 103"/>
                    <a:gd name="T47" fmla="*/ 72 h 72"/>
                    <a:gd name="T48" fmla="*/ 2 w 103"/>
                    <a:gd name="T49" fmla="*/ 72 h 72"/>
                    <a:gd name="T50" fmla="*/ 0 w 103"/>
                    <a:gd name="T51" fmla="*/ 69 h 72"/>
                    <a:gd name="T52" fmla="*/ 3 w 103"/>
                    <a:gd name="T53" fmla="*/ 64 h 72"/>
                    <a:gd name="T54" fmla="*/ 9 w 103"/>
                    <a:gd name="T55" fmla="*/ 60 h 72"/>
                    <a:gd name="T56" fmla="*/ 9 w 103"/>
                    <a:gd name="T5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 h="72">
                      <a:moveTo>
                        <a:pt x="9" y="60"/>
                      </a:moveTo>
                      <a:lnTo>
                        <a:pt x="89" y="3"/>
                      </a:lnTo>
                      <a:lnTo>
                        <a:pt x="94" y="0"/>
                      </a:lnTo>
                      <a:lnTo>
                        <a:pt x="101" y="2"/>
                      </a:lnTo>
                      <a:lnTo>
                        <a:pt x="103" y="6"/>
                      </a:lnTo>
                      <a:lnTo>
                        <a:pt x="98" y="10"/>
                      </a:lnTo>
                      <a:lnTo>
                        <a:pt x="94" y="13"/>
                      </a:lnTo>
                      <a:lnTo>
                        <a:pt x="89" y="16"/>
                      </a:lnTo>
                      <a:lnTo>
                        <a:pt x="83" y="19"/>
                      </a:lnTo>
                      <a:lnTo>
                        <a:pt x="78" y="23"/>
                      </a:lnTo>
                      <a:lnTo>
                        <a:pt x="72" y="29"/>
                      </a:lnTo>
                      <a:lnTo>
                        <a:pt x="64" y="34"/>
                      </a:lnTo>
                      <a:lnTo>
                        <a:pt x="60" y="37"/>
                      </a:lnTo>
                      <a:lnTo>
                        <a:pt x="56" y="40"/>
                      </a:lnTo>
                      <a:lnTo>
                        <a:pt x="53" y="41"/>
                      </a:lnTo>
                      <a:lnTo>
                        <a:pt x="48" y="44"/>
                      </a:lnTo>
                      <a:lnTo>
                        <a:pt x="41" y="50"/>
                      </a:lnTo>
                      <a:lnTo>
                        <a:pt x="35" y="54"/>
                      </a:lnTo>
                      <a:lnTo>
                        <a:pt x="29" y="59"/>
                      </a:lnTo>
                      <a:lnTo>
                        <a:pt x="23" y="61"/>
                      </a:lnTo>
                      <a:lnTo>
                        <a:pt x="19" y="64"/>
                      </a:lnTo>
                      <a:lnTo>
                        <a:pt x="16" y="67"/>
                      </a:lnTo>
                      <a:lnTo>
                        <a:pt x="10" y="70"/>
                      </a:lnTo>
                      <a:lnTo>
                        <a:pt x="6" y="72"/>
                      </a:lnTo>
                      <a:lnTo>
                        <a:pt x="2" y="72"/>
                      </a:lnTo>
                      <a:lnTo>
                        <a:pt x="0" y="69"/>
                      </a:lnTo>
                      <a:lnTo>
                        <a:pt x="3" y="64"/>
                      </a:lnTo>
                      <a:lnTo>
                        <a:pt x="9" y="60"/>
                      </a:lnTo>
                      <a:lnTo>
                        <a:pt x="9"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92"/>
                <p:cNvSpPr>
                  <a:spLocks/>
                </p:cNvSpPr>
                <p:nvPr/>
              </p:nvSpPr>
              <p:spPr bwMode="auto">
                <a:xfrm>
                  <a:off x="5367" y="3599"/>
                  <a:ext cx="32" cy="25"/>
                </a:xfrm>
                <a:custGeom>
                  <a:avLst/>
                  <a:gdLst>
                    <a:gd name="T0" fmla="*/ 9 w 96"/>
                    <a:gd name="T1" fmla="*/ 51 h 73"/>
                    <a:gd name="T2" fmla="*/ 78 w 96"/>
                    <a:gd name="T3" fmla="*/ 3 h 73"/>
                    <a:gd name="T4" fmla="*/ 82 w 96"/>
                    <a:gd name="T5" fmla="*/ 0 h 73"/>
                    <a:gd name="T6" fmla="*/ 90 w 96"/>
                    <a:gd name="T7" fmla="*/ 0 h 73"/>
                    <a:gd name="T8" fmla="*/ 96 w 96"/>
                    <a:gd name="T9" fmla="*/ 9 h 73"/>
                    <a:gd name="T10" fmla="*/ 96 w 96"/>
                    <a:gd name="T11" fmla="*/ 15 h 73"/>
                    <a:gd name="T12" fmla="*/ 91 w 96"/>
                    <a:gd name="T13" fmla="*/ 19 h 73"/>
                    <a:gd name="T14" fmla="*/ 85 w 96"/>
                    <a:gd name="T15" fmla="*/ 23 h 73"/>
                    <a:gd name="T16" fmla="*/ 81 w 96"/>
                    <a:gd name="T17" fmla="*/ 26 h 73"/>
                    <a:gd name="T18" fmla="*/ 77 w 96"/>
                    <a:gd name="T19" fmla="*/ 31 h 73"/>
                    <a:gd name="T20" fmla="*/ 71 w 96"/>
                    <a:gd name="T21" fmla="*/ 34 h 73"/>
                    <a:gd name="T22" fmla="*/ 65 w 96"/>
                    <a:gd name="T23" fmla="*/ 38 h 73"/>
                    <a:gd name="T24" fmla="*/ 59 w 96"/>
                    <a:gd name="T25" fmla="*/ 42 h 73"/>
                    <a:gd name="T26" fmla="*/ 52 w 96"/>
                    <a:gd name="T27" fmla="*/ 48 h 73"/>
                    <a:gd name="T28" fmla="*/ 46 w 96"/>
                    <a:gd name="T29" fmla="*/ 53 h 73"/>
                    <a:gd name="T30" fmla="*/ 40 w 96"/>
                    <a:gd name="T31" fmla="*/ 57 h 73"/>
                    <a:gd name="T32" fmla="*/ 34 w 96"/>
                    <a:gd name="T33" fmla="*/ 60 h 73"/>
                    <a:gd name="T34" fmla="*/ 30 w 96"/>
                    <a:gd name="T35" fmla="*/ 64 h 73"/>
                    <a:gd name="T36" fmla="*/ 25 w 96"/>
                    <a:gd name="T37" fmla="*/ 67 h 73"/>
                    <a:gd name="T38" fmla="*/ 22 w 96"/>
                    <a:gd name="T39" fmla="*/ 69 h 73"/>
                    <a:gd name="T40" fmla="*/ 19 w 96"/>
                    <a:gd name="T41" fmla="*/ 72 h 73"/>
                    <a:gd name="T42" fmla="*/ 14 w 96"/>
                    <a:gd name="T43" fmla="*/ 73 h 73"/>
                    <a:gd name="T44" fmla="*/ 6 w 96"/>
                    <a:gd name="T45" fmla="*/ 72 h 73"/>
                    <a:gd name="T46" fmla="*/ 2 w 96"/>
                    <a:gd name="T47" fmla="*/ 67 h 73"/>
                    <a:gd name="T48" fmla="*/ 0 w 96"/>
                    <a:gd name="T49" fmla="*/ 61 h 73"/>
                    <a:gd name="T50" fmla="*/ 3 w 96"/>
                    <a:gd name="T51" fmla="*/ 56 h 73"/>
                    <a:gd name="T52" fmla="*/ 9 w 96"/>
                    <a:gd name="T53" fmla="*/ 51 h 73"/>
                    <a:gd name="T54" fmla="*/ 9 w 96"/>
                    <a:gd name="T55" fmla="*/ 5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6" h="73">
                      <a:moveTo>
                        <a:pt x="9" y="51"/>
                      </a:moveTo>
                      <a:lnTo>
                        <a:pt x="78" y="3"/>
                      </a:lnTo>
                      <a:lnTo>
                        <a:pt x="82" y="0"/>
                      </a:lnTo>
                      <a:lnTo>
                        <a:pt x="90" y="0"/>
                      </a:lnTo>
                      <a:lnTo>
                        <a:pt x="96" y="9"/>
                      </a:lnTo>
                      <a:lnTo>
                        <a:pt x="96" y="15"/>
                      </a:lnTo>
                      <a:lnTo>
                        <a:pt x="91" y="19"/>
                      </a:lnTo>
                      <a:lnTo>
                        <a:pt x="85" y="23"/>
                      </a:lnTo>
                      <a:lnTo>
                        <a:pt x="81" y="26"/>
                      </a:lnTo>
                      <a:lnTo>
                        <a:pt x="77" y="31"/>
                      </a:lnTo>
                      <a:lnTo>
                        <a:pt x="71" y="34"/>
                      </a:lnTo>
                      <a:lnTo>
                        <a:pt x="65" y="38"/>
                      </a:lnTo>
                      <a:lnTo>
                        <a:pt x="59" y="42"/>
                      </a:lnTo>
                      <a:lnTo>
                        <a:pt x="52" y="48"/>
                      </a:lnTo>
                      <a:lnTo>
                        <a:pt x="46" y="53"/>
                      </a:lnTo>
                      <a:lnTo>
                        <a:pt x="40" y="57"/>
                      </a:lnTo>
                      <a:lnTo>
                        <a:pt x="34" y="60"/>
                      </a:lnTo>
                      <a:lnTo>
                        <a:pt x="30" y="64"/>
                      </a:lnTo>
                      <a:lnTo>
                        <a:pt x="25" y="67"/>
                      </a:lnTo>
                      <a:lnTo>
                        <a:pt x="22" y="69"/>
                      </a:lnTo>
                      <a:lnTo>
                        <a:pt x="19" y="72"/>
                      </a:lnTo>
                      <a:lnTo>
                        <a:pt x="14" y="73"/>
                      </a:lnTo>
                      <a:lnTo>
                        <a:pt x="6" y="72"/>
                      </a:lnTo>
                      <a:lnTo>
                        <a:pt x="2" y="67"/>
                      </a:lnTo>
                      <a:lnTo>
                        <a:pt x="0" y="61"/>
                      </a:lnTo>
                      <a:lnTo>
                        <a:pt x="3" y="56"/>
                      </a:lnTo>
                      <a:lnTo>
                        <a:pt x="9" y="51"/>
                      </a:lnTo>
                      <a:lnTo>
                        <a:pt x="9"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93"/>
                <p:cNvSpPr>
                  <a:spLocks/>
                </p:cNvSpPr>
                <p:nvPr/>
              </p:nvSpPr>
              <p:spPr bwMode="auto">
                <a:xfrm>
                  <a:off x="5359" y="3590"/>
                  <a:ext cx="33" cy="23"/>
                </a:xfrm>
                <a:custGeom>
                  <a:avLst/>
                  <a:gdLst>
                    <a:gd name="T0" fmla="*/ 12 w 100"/>
                    <a:gd name="T1" fmla="*/ 48 h 70"/>
                    <a:gd name="T2" fmla="*/ 82 w 100"/>
                    <a:gd name="T3" fmla="*/ 1 h 70"/>
                    <a:gd name="T4" fmla="*/ 88 w 100"/>
                    <a:gd name="T5" fmla="*/ 0 h 70"/>
                    <a:gd name="T6" fmla="*/ 92 w 100"/>
                    <a:gd name="T7" fmla="*/ 1 h 70"/>
                    <a:gd name="T8" fmla="*/ 95 w 100"/>
                    <a:gd name="T9" fmla="*/ 4 h 70"/>
                    <a:gd name="T10" fmla="*/ 100 w 100"/>
                    <a:gd name="T11" fmla="*/ 11 h 70"/>
                    <a:gd name="T12" fmla="*/ 98 w 100"/>
                    <a:gd name="T13" fmla="*/ 14 h 70"/>
                    <a:gd name="T14" fmla="*/ 92 w 100"/>
                    <a:gd name="T15" fmla="*/ 17 h 70"/>
                    <a:gd name="T16" fmla="*/ 86 w 100"/>
                    <a:gd name="T17" fmla="*/ 20 h 70"/>
                    <a:gd name="T18" fmla="*/ 82 w 100"/>
                    <a:gd name="T19" fmla="*/ 23 h 70"/>
                    <a:gd name="T20" fmla="*/ 76 w 100"/>
                    <a:gd name="T21" fmla="*/ 26 h 70"/>
                    <a:gd name="T22" fmla="*/ 70 w 100"/>
                    <a:gd name="T23" fmla="*/ 30 h 70"/>
                    <a:gd name="T24" fmla="*/ 64 w 100"/>
                    <a:gd name="T25" fmla="*/ 35 h 70"/>
                    <a:gd name="T26" fmla="*/ 57 w 100"/>
                    <a:gd name="T27" fmla="*/ 39 h 70"/>
                    <a:gd name="T28" fmla="*/ 51 w 100"/>
                    <a:gd name="T29" fmla="*/ 44 h 70"/>
                    <a:gd name="T30" fmla="*/ 44 w 100"/>
                    <a:gd name="T31" fmla="*/ 48 h 70"/>
                    <a:gd name="T32" fmla="*/ 38 w 100"/>
                    <a:gd name="T33" fmla="*/ 52 h 70"/>
                    <a:gd name="T34" fmla="*/ 32 w 100"/>
                    <a:gd name="T35" fmla="*/ 57 h 70"/>
                    <a:gd name="T36" fmla="*/ 26 w 100"/>
                    <a:gd name="T37" fmla="*/ 60 h 70"/>
                    <a:gd name="T38" fmla="*/ 22 w 100"/>
                    <a:gd name="T39" fmla="*/ 63 h 70"/>
                    <a:gd name="T40" fmla="*/ 19 w 100"/>
                    <a:gd name="T41" fmla="*/ 66 h 70"/>
                    <a:gd name="T42" fmla="*/ 16 w 100"/>
                    <a:gd name="T43" fmla="*/ 67 h 70"/>
                    <a:gd name="T44" fmla="*/ 15 w 100"/>
                    <a:gd name="T45" fmla="*/ 69 h 70"/>
                    <a:gd name="T46" fmla="*/ 10 w 100"/>
                    <a:gd name="T47" fmla="*/ 70 h 70"/>
                    <a:gd name="T48" fmla="*/ 4 w 100"/>
                    <a:gd name="T49" fmla="*/ 69 h 70"/>
                    <a:gd name="T50" fmla="*/ 0 w 100"/>
                    <a:gd name="T51" fmla="*/ 64 h 70"/>
                    <a:gd name="T52" fmla="*/ 0 w 100"/>
                    <a:gd name="T53" fmla="*/ 58 h 70"/>
                    <a:gd name="T54" fmla="*/ 4 w 100"/>
                    <a:gd name="T55" fmla="*/ 52 h 70"/>
                    <a:gd name="T56" fmla="*/ 9 w 100"/>
                    <a:gd name="T57" fmla="*/ 50 h 70"/>
                    <a:gd name="T58" fmla="*/ 12 w 100"/>
                    <a:gd name="T59" fmla="*/ 48 h 70"/>
                    <a:gd name="T60" fmla="*/ 12 w 100"/>
                    <a:gd name="T61"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70">
                      <a:moveTo>
                        <a:pt x="12" y="48"/>
                      </a:moveTo>
                      <a:lnTo>
                        <a:pt x="82" y="1"/>
                      </a:lnTo>
                      <a:lnTo>
                        <a:pt x="88" y="0"/>
                      </a:lnTo>
                      <a:lnTo>
                        <a:pt x="92" y="1"/>
                      </a:lnTo>
                      <a:lnTo>
                        <a:pt x="95" y="4"/>
                      </a:lnTo>
                      <a:lnTo>
                        <a:pt x="100" y="11"/>
                      </a:lnTo>
                      <a:lnTo>
                        <a:pt x="98" y="14"/>
                      </a:lnTo>
                      <a:lnTo>
                        <a:pt x="92" y="17"/>
                      </a:lnTo>
                      <a:lnTo>
                        <a:pt x="86" y="20"/>
                      </a:lnTo>
                      <a:lnTo>
                        <a:pt x="82" y="23"/>
                      </a:lnTo>
                      <a:lnTo>
                        <a:pt x="76" y="26"/>
                      </a:lnTo>
                      <a:lnTo>
                        <a:pt x="70" y="30"/>
                      </a:lnTo>
                      <a:lnTo>
                        <a:pt x="64" y="35"/>
                      </a:lnTo>
                      <a:lnTo>
                        <a:pt x="57" y="39"/>
                      </a:lnTo>
                      <a:lnTo>
                        <a:pt x="51" y="44"/>
                      </a:lnTo>
                      <a:lnTo>
                        <a:pt x="44" y="48"/>
                      </a:lnTo>
                      <a:lnTo>
                        <a:pt x="38" y="52"/>
                      </a:lnTo>
                      <a:lnTo>
                        <a:pt x="32" y="57"/>
                      </a:lnTo>
                      <a:lnTo>
                        <a:pt x="26" y="60"/>
                      </a:lnTo>
                      <a:lnTo>
                        <a:pt x="22" y="63"/>
                      </a:lnTo>
                      <a:lnTo>
                        <a:pt x="19" y="66"/>
                      </a:lnTo>
                      <a:lnTo>
                        <a:pt x="16" y="67"/>
                      </a:lnTo>
                      <a:lnTo>
                        <a:pt x="15" y="69"/>
                      </a:lnTo>
                      <a:lnTo>
                        <a:pt x="10" y="70"/>
                      </a:lnTo>
                      <a:lnTo>
                        <a:pt x="4" y="69"/>
                      </a:lnTo>
                      <a:lnTo>
                        <a:pt x="0" y="64"/>
                      </a:lnTo>
                      <a:lnTo>
                        <a:pt x="0" y="58"/>
                      </a:lnTo>
                      <a:lnTo>
                        <a:pt x="4" y="52"/>
                      </a:lnTo>
                      <a:lnTo>
                        <a:pt x="9" y="50"/>
                      </a:lnTo>
                      <a:lnTo>
                        <a:pt x="12" y="48"/>
                      </a:lnTo>
                      <a:lnTo>
                        <a:pt x="1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94"/>
                <p:cNvSpPr>
                  <a:spLocks/>
                </p:cNvSpPr>
                <p:nvPr/>
              </p:nvSpPr>
              <p:spPr bwMode="auto">
                <a:xfrm>
                  <a:off x="4866" y="3470"/>
                  <a:ext cx="243" cy="321"/>
                </a:xfrm>
                <a:custGeom>
                  <a:avLst/>
                  <a:gdLst>
                    <a:gd name="T0" fmla="*/ 371 w 731"/>
                    <a:gd name="T1" fmla="*/ 899 h 964"/>
                    <a:gd name="T2" fmla="*/ 324 w 731"/>
                    <a:gd name="T3" fmla="*/ 876 h 964"/>
                    <a:gd name="T4" fmla="*/ 299 w 731"/>
                    <a:gd name="T5" fmla="*/ 860 h 964"/>
                    <a:gd name="T6" fmla="*/ 243 w 731"/>
                    <a:gd name="T7" fmla="*/ 794 h 964"/>
                    <a:gd name="T8" fmla="*/ 243 w 731"/>
                    <a:gd name="T9" fmla="*/ 662 h 964"/>
                    <a:gd name="T10" fmla="*/ 270 w 731"/>
                    <a:gd name="T11" fmla="*/ 603 h 964"/>
                    <a:gd name="T12" fmla="*/ 302 w 731"/>
                    <a:gd name="T13" fmla="*/ 553 h 964"/>
                    <a:gd name="T14" fmla="*/ 354 w 731"/>
                    <a:gd name="T15" fmla="*/ 486 h 964"/>
                    <a:gd name="T16" fmla="*/ 388 w 731"/>
                    <a:gd name="T17" fmla="*/ 446 h 964"/>
                    <a:gd name="T18" fmla="*/ 429 w 731"/>
                    <a:gd name="T19" fmla="*/ 401 h 964"/>
                    <a:gd name="T20" fmla="*/ 535 w 731"/>
                    <a:gd name="T21" fmla="*/ 424 h 964"/>
                    <a:gd name="T22" fmla="*/ 233 w 731"/>
                    <a:gd name="T23" fmla="*/ 178 h 964"/>
                    <a:gd name="T24" fmla="*/ 193 w 731"/>
                    <a:gd name="T25" fmla="*/ 225 h 964"/>
                    <a:gd name="T26" fmla="*/ 158 w 731"/>
                    <a:gd name="T27" fmla="*/ 274 h 964"/>
                    <a:gd name="T28" fmla="*/ 117 w 731"/>
                    <a:gd name="T29" fmla="*/ 333 h 964"/>
                    <a:gd name="T30" fmla="*/ 76 w 731"/>
                    <a:gd name="T31" fmla="*/ 402 h 964"/>
                    <a:gd name="T32" fmla="*/ 40 w 731"/>
                    <a:gd name="T33" fmla="*/ 477 h 964"/>
                    <a:gd name="T34" fmla="*/ 13 w 731"/>
                    <a:gd name="T35" fmla="*/ 554 h 964"/>
                    <a:gd name="T36" fmla="*/ 11 w 731"/>
                    <a:gd name="T37" fmla="*/ 720 h 964"/>
                    <a:gd name="T38" fmla="*/ 46 w 731"/>
                    <a:gd name="T39" fmla="*/ 787 h 964"/>
                    <a:gd name="T40" fmla="*/ 97 w 731"/>
                    <a:gd name="T41" fmla="*/ 834 h 964"/>
                    <a:gd name="T42" fmla="*/ 125 w 731"/>
                    <a:gd name="T43" fmla="*/ 851 h 964"/>
                    <a:gd name="T44" fmla="*/ 173 w 731"/>
                    <a:gd name="T45" fmla="*/ 873 h 964"/>
                    <a:gd name="T46" fmla="*/ 230 w 731"/>
                    <a:gd name="T47" fmla="*/ 891 h 964"/>
                    <a:gd name="T48" fmla="*/ 207 w 731"/>
                    <a:gd name="T49" fmla="*/ 854 h 964"/>
                    <a:gd name="T50" fmla="*/ 166 w 731"/>
                    <a:gd name="T51" fmla="*/ 835 h 964"/>
                    <a:gd name="T52" fmla="*/ 139 w 731"/>
                    <a:gd name="T53" fmla="*/ 819 h 964"/>
                    <a:gd name="T54" fmla="*/ 84 w 731"/>
                    <a:gd name="T55" fmla="*/ 775 h 964"/>
                    <a:gd name="T56" fmla="*/ 40 w 731"/>
                    <a:gd name="T57" fmla="*/ 717 h 964"/>
                    <a:gd name="T58" fmla="*/ 24 w 731"/>
                    <a:gd name="T59" fmla="*/ 589 h 964"/>
                    <a:gd name="T60" fmla="*/ 57 w 731"/>
                    <a:gd name="T61" fmla="*/ 493 h 964"/>
                    <a:gd name="T62" fmla="*/ 79 w 731"/>
                    <a:gd name="T63" fmla="*/ 446 h 964"/>
                    <a:gd name="T64" fmla="*/ 103 w 731"/>
                    <a:gd name="T65" fmla="*/ 401 h 964"/>
                    <a:gd name="T66" fmla="*/ 128 w 731"/>
                    <a:gd name="T67" fmla="*/ 357 h 964"/>
                    <a:gd name="T68" fmla="*/ 154 w 731"/>
                    <a:gd name="T69" fmla="*/ 316 h 964"/>
                    <a:gd name="T70" fmla="*/ 193 w 731"/>
                    <a:gd name="T71" fmla="*/ 259 h 964"/>
                    <a:gd name="T72" fmla="*/ 234 w 731"/>
                    <a:gd name="T73" fmla="*/ 202 h 964"/>
                    <a:gd name="T74" fmla="*/ 271 w 731"/>
                    <a:gd name="T75" fmla="*/ 157 h 964"/>
                    <a:gd name="T76" fmla="*/ 470 w 731"/>
                    <a:gd name="T77" fmla="*/ 329 h 964"/>
                    <a:gd name="T78" fmla="*/ 422 w 731"/>
                    <a:gd name="T79" fmla="*/ 382 h 964"/>
                    <a:gd name="T80" fmla="*/ 381 w 731"/>
                    <a:gd name="T81" fmla="*/ 429 h 964"/>
                    <a:gd name="T82" fmla="*/ 333 w 731"/>
                    <a:gd name="T83" fmla="*/ 487 h 964"/>
                    <a:gd name="T84" fmla="*/ 283 w 731"/>
                    <a:gd name="T85" fmla="*/ 551 h 964"/>
                    <a:gd name="T86" fmla="*/ 234 w 731"/>
                    <a:gd name="T87" fmla="*/ 620 h 964"/>
                    <a:gd name="T88" fmla="*/ 204 w 731"/>
                    <a:gd name="T89" fmla="*/ 741 h 964"/>
                    <a:gd name="T90" fmla="*/ 224 w 731"/>
                    <a:gd name="T91" fmla="*/ 822 h 964"/>
                    <a:gd name="T92" fmla="*/ 252 w 731"/>
                    <a:gd name="T93" fmla="*/ 867 h 964"/>
                    <a:gd name="T94" fmla="*/ 292 w 731"/>
                    <a:gd name="T95" fmla="*/ 904 h 964"/>
                    <a:gd name="T96" fmla="*/ 328 w 731"/>
                    <a:gd name="T97" fmla="*/ 918 h 964"/>
                    <a:gd name="T98" fmla="*/ 442 w 731"/>
                    <a:gd name="T99" fmla="*/ 937 h 964"/>
                    <a:gd name="T100" fmla="*/ 573 w 731"/>
                    <a:gd name="T101" fmla="*/ 955 h 964"/>
                    <a:gd name="T102" fmla="*/ 731 w 731"/>
                    <a:gd name="T103" fmla="*/ 614 h 964"/>
                    <a:gd name="T104" fmla="*/ 398 w 731"/>
                    <a:gd name="T105" fmla="*/ 820 h 964"/>
                    <a:gd name="T106" fmla="*/ 416 w 731"/>
                    <a:gd name="T107" fmla="*/ 661 h 964"/>
                    <a:gd name="T108" fmla="*/ 578 w 731"/>
                    <a:gd name="T109" fmla="*/ 823 h 964"/>
                    <a:gd name="T110" fmla="*/ 698 w 731"/>
                    <a:gd name="T111" fmla="*/ 899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1" h="964">
                      <a:moveTo>
                        <a:pt x="630" y="943"/>
                      </a:moveTo>
                      <a:lnTo>
                        <a:pt x="400" y="910"/>
                      </a:lnTo>
                      <a:lnTo>
                        <a:pt x="391" y="907"/>
                      </a:lnTo>
                      <a:lnTo>
                        <a:pt x="381" y="902"/>
                      </a:lnTo>
                      <a:lnTo>
                        <a:pt x="371" y="899"/>
                      </a:lnTo>
                      <a:lnTo>
                        <a:pt x="360" y="895"/>
                      </a:lnTo>
                      <a:lnTo>
                        <a:pt x="352" y="891"/>
                      </a:lnTo>
                      <a:lnTo>
                        <a:pt x="341" y="886"/>
                      </a:lnTo>
                      <a:lnTo>
                        <a:pt x="333" y="882"/>
                      </a:lnTo>
                      <a:lnTo>
                        <a:pt x="324" y="876"/>
                      </a:lnTo>
                      <a:lnTo>
                        <a:pt x="315" y="872"/>
                      </a:lnTo>
                      <a:lnTo>
                        <a:pt x="311" y="869"/>
                      </a:lnTo>
                      <a:lnTo>
                        <a:pt x="306" y="866"/>
                      </a:lnTo>
                      <a:lnTo>
                        <a:pt x="302" y="863"/>
                      </a:lnTo>
                      <a:lnTo>
                        <a:pt x="299" y="860"/>
                      </a:lnTo>
                      <a:lnTo>
                        <a:pt x="290" y="854"/>
                      </a:lnTo>
                      <a:lnTo>
                        <a:pt x="275" y="841"/>
                      </a:lnTo>
                      <a:lnTo>
                        <a:pt x="264" y="826"/>
                      </a:lnTo>
                      <a:lnTo>
                        <a:pt x="252" y="812"/>
                      </a:lnTo>
                      <a:lnTo>
                        <a:pt x="243" y="794"/>
                      </a:lnTo>
                      <a:lnTo>
                        <a:pt x="232" y="756"/>
                      </a:lnTo>
                      <a:lnTo>
                        <a:pt x="232" y="712"/>
                      </a:lnTo>
                      <a:lnTo>
                        <a:pt x="236" y="689"/>
                      </a:lnTo>
                      <a:lnTo>
                        <a:pt x="239" y="676"/>
                      </a:lnTo>
                      <a:lnTo>
                        <a:pt x="243" y="662"/>
                      </a:lnTo>
                      <a:lnTo>
                        <a:pt x="248" y="646"/>
                      </a:lnTo>
                      <a:lnTo>
                        <a:pt x="252" y="636"/>
                      </a:lnTo>
                      <a:lnTo>
                        <a:pt x="258" y="624"/>
                      </a:lnTo>
                      <a:lnTo>
                        <a:pt x="265" y="610"/>
                      </a:lnTo>
                      <a:lnTo>
                        <a:pt x="270" y="603"/>
                      </a:lnTo>
                      <a:lnTo>
                        <a:pt x="275" y="594"/>
                      </a:lnTo>
                      <a:lnTo>
                        <a:pt x="281" y="585"/>
                      </a:lnTo>
                      <a:lnTo>
                        <a:pt x="287" y="575"/>
                      </a:lnTo>
                      <a:lnTo>
                        <a:pt x="294" y="563"/>
                      </a:lnTo>
                      <a:lnTo>
                        <a:pt x="302" y="553"/>
                      </a:lnTo>
                      <a:lnTo>
                        <a:pt x="311" y="540"/>
                      </a:lnTo>
                      <a:lnTo>
                        <a:pt x="321" y="528"/>
                      </a:lnTo>
                      <a:lnTo>
                        <a:pt x="331" y="515"/>
                      </a:lnTo>
                      <a:lnTo>
                        <a:pt x="341" y="500"/>
                      </a:lnTo>
                      <a:lnTo>
                        <a:pt x="354" y="486"/>
                      </a:lnTo>
                      <a:lnTo>
                        <a:pt x="360" y="478"/>
                      </a:lnTo>
                      <a:lnTo>
                        <a:pt x="368" y="469"/>
                      </a:lnTo>
                      <a:lnTo>
                        <a:pt x="374" y="462"/>
                      </a:lnTo>
                      <a:lnTo>
                        <a:pt x="381" y="453"/>
                      </a:lnTo>
                      <a:lnTo>
                        <a:pt x="388" y="446"/>
                      </a:lnTo>
                      <a:lnTo>
                        <a:pt x="397" y="437"/>
                      </a:lnTo>
                      <a:lnTo>
                        <a:pt x="404" y="429"/>
                      </a:lnTo>
                      <a:lnTo>
                        <a:pt x="412" y="420"/>
                      </a:lnTo>
                      <a:lnTo>
                        <a:pt x="420" y="411"/>
                      </a:lnTo>
                      <a:lnTo>
                        <a:pt x="429" y="401"/>
                      </a:lnTo>
                      <a:lnTo>
                        <a:pt x="438" y="392"/>
                      </a:lnTo>
                      <a:lnTo>
                        <a:pt x="448" y="382"/>
                      </a:lnTo>
                      <a:lnTo>
                        <a:pt x="457" y="371"/>
                      </a:lnTo>
                      <a:lnTo>
                        <a:pt x="467" y="363"/>
                      </a:lnTo>
                      <a:lnTo>
                        <a:pt x="535" y="424"/>
                      </a:lnTo>
                      <a:lnTo>
                        <a:pt x="571" y="380"/>
                      </a:lnTo>
                      <a:lnTo>
                        <a:pt x="590" y="0"/>
                      </a:lnTo>
                      <a:lnTo>
                        <a:pt x="174" y="72"/>
                      </a:lnTo>
                      <a:lnTo>
                        <a:pt x="158" y="105"/>
                      </a:lnTo>
                      <a:lnTo>
                        <a:pt x="233" y="178"/>
                      </a:lnTo>
                      <a:lnTo>
                        <a:pt x="227" y="184"/>
                      </a:lnTo>
                      <a:lnTo>
                        <a:pt x="220" y="193"/>
                      </a:lnTo>
                      <a:lnTo>
                        <a:pt x="211" y="203"/>
                      </a:lnTo>
                      <a:lnTo>
                        <a:pt x="199" y="218"/>
                      </a:lnTo>
                      <a:lnTo>
                        <a:pt x="193" y="225"/>
                      </a:lnTo>
                      <a:lnTo>
                        <a:pt x="186" y="234"/>
                      </a:lnTo>
                      <a:lnTo>
                        <a:pt x="180" y="243"/>
                      </a:lnTo>
                      <a:lnTo>
                        <a:pt x="173" y="253"/>
                      </a:lnTo>
                      <a:lnTo>
                        <a:pt x="166" y="263"/>
                      </a:lnTo>
                      <a:lnTo>
                        <a:pt x="158" y="274"/>
                      </a:lnTo>
                      <a:lnTo>
                        <a:pt x="150" y="284"/>
                      </a:lnTo>
                      <a:lnTo>
                        <a:pt x="141" y="295"/>
                      </a:lnTo>
                      <a:lnTo>
                        <a:pt x="133" y="309"/>
                      </a:lnTo>
                      <a:lnTo>
                        <a:pt x="125" y="320"/>
                      </a:lnTo>
                      <a:lnTo>
                        <a:pt x="117" y="333"/>
                      </a:lnTo>
                      <a:lnTo>
                        <a:pt x="109" y="347"/>
                      </a:lnTo>
                      <a:lnTo>
                        <a:pt x="101" y="360"/>
                      </a:lnTo>
                      <a:lnTo>
                        <a:pt x="92" y="374"/>
                      </a:lnTo>
                      <a:lnTo>
                        <a:pt x="84" y="388"/>
                      </a:lnTo>
                      <a:lnTo>
                        <a:pt x="76" y="402"/>
                      </a:lnTo>
                      <a:lnTo>
                        <a:pt x="69" y="417"/>
                      </a:lnTo>
                      <a:lnTo>
                        <a:pt x="62" y="431"/>
                      </a:lnTo>
                      <a:lnTo>
                        <a:pt x="54" y="446"/>
                      </a:lnTo>
                      <a:lnTo>
                        <a:pt x="47" y="462"/>
                      </a:lnTo>
                      <a:lnTo>
                        <a:pt x="40" y="477"/>
                      </a:lnTo>
                      <a:lnTo>
                        <a:pt x="34" y="493"/>
                      </a:lnTo>
                      <a:lnTo>
                        <a:pt x="28" y="507"/>
                      </a:lnTo>
                      <a:lnTo>
                        <a:pt x="24" y="524"/>
                      </a:lnTo>
                      <a:lnTo>
                        <a:pt x="18" y="540"/>
                      </a:lnTo>
                      <a:lnTo>
                        <a:pt x="13" y="554"/>
                      </a:lnTo>
                      <a:lnTo>
                        <a:pt x="2" y="617"/>
                      </a:lnTo>
                      <a:lnTo>
                        <a:pt x="0" y="648"/>
                      </a:lnTo>
                      <a:lnTo>
                        <a:pt x="2" y="677"/>
                      </a:lnTo>
                      <a:lnTo>
                        <a:pt x="8" y="706"/>
                      </a:lnTo>
                      <a:lnTo>
                        <a:pt x="11" y="720"/>
                      </a:lnTo>
                      <a:lnTo>
                        <a:pt x="16" y="734"/>
                      </a:lnTo>
                      <a:lnTo>
                        <a:pt x="22" y="747"/>
                      </a:lnTo>
                      <a:lnTo>
                        <a:pt x="28" y="760"/>
                      </a:lnTo>
                      <a:lnTo>
                        <a:pt x="37" y="774"/>
                      </a:lnTo>
                      <a:lnTo>
                        <a:pt x="46" y="787"/>
                      </a:lnTo>
                      <a:lnTo>
                        <a:pt x="56" y="798"/>
                      </a:lnTo>
                      <a:lnTo>
                        <a:pt x="68" y="810"/>
                      </a:lnTo>
                      <a:lnTo>
                        <a:pt x="79" y="820"/>
                      </a:lnTo>
                      <a:lnTo>
                        <a:pt x="94" y="831"/>
                      </a:lnTo>
                      <a:lnTo>
                        <a:pt x="97" y="834"/>
                      </a:lnTo>
                      <a:lnTo>
                        <a:pt x="101" y="836"/>
                      </a:lnTo>
                      <a:lnTo>
                        <a:pt x="104" y="839"/>
                      </a:lnTo>
                      <a:lnTo>
                        <a:pt x="109" y="841"/>
                      </a:lnTo>
                      <a:lnTo>
                        <a:pt x="117" y="847"/>
                      </a:lnTo>
                      <a:lnTo>
                        <a:pt x="125" y="851"/>
                      </a:lnTo>
                      <a:lnTo>
                        <a:pt x="133" y="856"/>
                      </a:lnTo>
                      <a:lnTo>
                        <a:pt x="144" y="860"/>
                      </a:lnTo>
                      <a:lnTo>
                        <a:pt x="152" y="864"/>
                      </a:lnTo>
                      <a:lnTo>
                        <a:pt x="163" y="869"/>
                      </a:lnTo>
                      <a:lnTo>
                        <a:pt x="173" y="873"/>
                      </a:lnTo>
                      <a:lnTo>
                        <a:pt x="183" y="876"/>
                      </a:lnTo>
                      <a:lnTo>
                        <a:pt x="195" y="880"/>
                      </a:lnTo>
                      <a:lnTo>
                        <a:pt x="207" y="883"/>
                      </a:lnTo>
                      <a:lnTo>
                        <a:pt x="218" y="886"/>
                      </a:lnTo>
                      <a:lnTo>
                        <a:pt x="230" y="891"/>
                      </a:lnTo>
                      <a:lnTo>
                        <a:pt x="242" y="894"/>
                      </a:lnTo>
                      <a:lnTo>
                        <a:pt x="255" y="896"/>
                      </a:lnTo>
                      <a:lnTo>
                        <a:pt x="230" y="864"/>
                      </a:lnTo>
                      <a:lnTo>
                        <a:pt x="218" y="860"/>
                      </a:lnTo>
                      <a:lnTo>
                        <a:pt x="207" y="854"/>
                      </a:lnTo>
                      <a:lnTo>
                        <a:pt x="198" y="851"/>
                      </a:lnTo>
                      <a:lnTo>
                        <a:pt x="189" y="847"/>
                      </a:lnTo>
                      <a:lnTo>
                        <a:pt x="180" y="842"/>
                      </a:lnTo>
                      <a:lnTo>
                        <a:pt x="170" y="836"/>
                      </a:lnTo>
                      <a:lnTo>
                        <a:pt x="166" y="835"/>
                      </a:lnTo>
                      <a:lnTo>
                        <a:pt x="160" y="832"/>
                      </a:lnTo>
                      <a:lnTo>
                        <a:pt x="155" y="829"/>
                      </a:lnTo>
                      <a:lnTo>
                        <a:pt x="150" y="825"/>
                      </a:lnTo>
                      <a:lnTo>
                        <a:pt x="144" y="822"/>
                      </a:lnTo>
                      <a:lnTo>
                        <a:pt x="139" y="819"/>
                      </a:lnTo>
                      <a:lnTo>
                        <a:pt x="133" y="815"/>
                      </a:lnTo>
                      <a:lnTo>
                        <a:pt x="128" y="810"/>
                      </a:lnTo>
                      <a:lnTo>
                        <a:pt x="106" y="794"/>
                      </a:lnTo>
                      <a:lnTo>
                        <a:pt x="95" y="785"/>
                      </a:lnTo>
                      <a:lnTo>
                        <a:pt x="84" y="775"/>
                      </a:lnTo>
                      <a:lnTo>
                        <a:pt x="75" y="765"/>
                      </a:lnTo>
                      <a:lnTo>
                        <a:pt x="65" y="753"/>
                      </a:lnTo>
                      <a:lnTo>
                        <a:pt x="56" y="741"/>
                      </a:lnTo>
                      <a:lnTo>
                        <a:pt x="47" y="730"/>
                      </a:lnTo>
                      <a:lnTo>
                        <a:pt x="40" y="717"/>
                      </a:lnTo>
                      <a:lnTo>
                        <a:pt x="34" y="703"/>
                      </a:lnTo>
                      <a:lnTo>
                        <a:pt x="24" y="674"/>
                      </a:lnTo>
                      <a:lnTo>
                        <a:pt x="19" y="642"/>
                      </a:lnTo>
                      <a:lnTo>
                        <a:pt x="21" y="607"/>
                      </a:lnTo>
                      <a:lnTo>
                        <a:pt x="24" y="589"/>
                      </a:lnTo>
                      <a:lnTo>
                        <a:pt x="30" y="570"/>
                      </a:lnTo>
                      <a:lnTo>
                        <a:pt x="35" y="551"/>
                      </a:lnTo>
                      <a:lnTo>
                        <a:pt x="43" y="532"/>
                      </a:lnTo>
                      <a:lnTo>
                        <a:pt x="50" y="512"/>
                      </a:lnTo>
                      <a:lnTo>
                        <a:pt x="57" y="493"/>
                      </a:lnTo>
                      <a:lnTo>
                        <a:pt x="62" y="484"/>
                      </a:lnTo>
                      <a:lnTo>
                        <a:pt x="66" y="474"/>
                      </a:lnTo>
                      <a:lnTo>
                        <a:pt x="71" y="465"/>
                      </a:lnTo>
                      <a:lnTo>
                        <a:pt x="75" y="456"/>
                      </a:lnTo>
                      <a:lnTo>
                        <a:pt x="79" y="446"/>
                      </a:lnTo>
                      <a:lnTo>
                        <a:pt x="84" y="437"/>
                      </a:lnTo>
                      <a:lnTo>
                        <a:pt x="88" y="429"/>
                      </a:lnTo>
                      <a:lnTo>
                        <a:pt x="94" y="418"/>
                      </a:lnTo>
                      <a:lnTo>
                        <a:pt x="98" y="410"/>
                      </a:lnTo>
                      <a:lnTo>
                        <a:pt x="103" y="401"/>
                      </a:lnTo>
                      <a:lnTo>
                        <a:pt x="109" y="392"/>
                      </a:lnTo>
                      <a:lnTo>
                        <a:pt x="113" y="383"/>
                      </a:lnTo>
                      <a:lnTo>
                        <a:pt x="117" y="374"/>
                      </a:lnTo>
                      <a:lnTo>
                        <a:pt x="123" y="366"/>
                      </a:lnTo>
                      <a:lnTo>
                        <a:pt x="128" y="357"/>
                      </a:lnTo>
                      <a:lnTo>
                        <a:pt x="133" y="350"/>
                      </a:lnTo>
                      <a:lnTo>
                        <a:pt x="138" y="341"/>
                      </a:lnTo>
                      <a:lnTo>
                        <a:pt x="144" y="332"/>
                      </a:lnTo>
                      <a:lnTo>
                        <a:pt x="148" y="325"/>
                      </a:lnTo>
                      <a:lnTo>
                        <a:pt x="154" y="316"/>
                      </a:lnTo>
                      <a:lnTo>
                        <a:pt x="158" y="309"/>
                      </a:lnTo>
                      <a:lnTo>
                        <a:pt x="163" y="301"/>
                      </a:lnTo>
                      <a:lnTo>
                        <a:pt x="173" y="287"/>
                      </a:lnTo>
                      <a:lnTo>
                        <a:pt x="183" y="272"/>
                      </a:lnTo>
                      <a:lnTo>
                        <a:pt x="193" y="259"/>
                      </a:lnTo>
                      <a:lnTo>
                        <a:pt x="202" y="246"/>
                      </a:lnTo>
                      <a:lnTo>
                        <a:pt x="211" y="233"/>
                      </a:lnTo>
                      <a:lnTo>
                        <a:pt x="220" y="222"/>
                      </a:lnTo>
                      <a:lnTo>
                        <a:pt x="227" y="211"/>
                      </a:lnTo>
                      <a:lnTo>
                        <a:pt x="234" y="202"/>
                      </a:lnTo>
                      <a:lnTo>
                        <a:pt x="242" y="192"/>
                      </a:lnTo>
                      <a:lnTo>
                        <a:pt x="248" y="184"/>
                      </a:lnTo>
                      <a:lnTo>
                        <a:pt x="253" y="177"/>
                      </a:lnTo>
                      <a:lnTo>
                        <a:pt x="262" y="165"/>
                      </a:lnTo>
                      <a:lnTo>
                        <a:pt x="271" y="157"/>
                      </a:lnTo>
                      <a:lnTo>
                        <a:pt x="196" y="82"/>
                      </a:lnTo>
                      <a:lnTo>
                        <a:pt x="567" y="26"/>
                      </a:lnTo>
                      <a:lnTo>
                        <a:pt x="542" y="385"/>
                      </a:lnTo>
                      <a:lnTo>
                        <a:pt x="476" y="323"/>
                      </a:lnTo>
                      <a:lnTo>
                        <a:pt x="470" y="329"/>
                      </a:lnTo>
                      <a:lnTo>
                        <a:pt x="463" y="336"/>
                      </a:lnTo>
                      <a:lnTo>
                        <a:pt x="454" y="347"/>
                      </a:lnTo>
                      <a:lnTo>
                        <a:pt x="442" y="358"/>
                      </a:lnTo>
                      <a:lnTo>
                        <a:pt x="429" y="373"/>
                      </a:lnTo>
                      <a:lnTo>
                        <a:pt x="422" y="382"/>
                      </a:lnTo>
                      <a:lnTo>
                        <a:pt x="414" y="390"/>
                      </a:lnTo>
                      <a:lnTo>
                        <a:pt x="406" y="399"/>
                      </a:lnTo>
                      <a:lnTo>
                        <a:pt x="398" y="408"/>
                      </a:lnTo>
                      <a:lnTo>
                        <a:pt x="390" y="418"/>
                      </a:lnTo>
                      <a:lnTo>
                        <a:pt x="381" y="429"/>
                      </a:lnTo>
                      <a:lnTo>
                        <a:pt x="372" y="440"/>
                      </a:lnTo>
                      <a:lnTo>
                        <a:pt x="362" y="450"/>
                      </a:lnTo>
                      <a:lnTo>
                        <a:pt x="353" y="462"/>
                      </a:lnTo>
                      <a:lnTo>
                        <a:pt x="343" y="474"/>
                      </a:lnTo>
                      <a:lnTo>
                        <a:pt x="333" y="487"/>
                      </a:lnTo>
                      <a:lnTo>
                        <a:pt x="324" y="499"/>
                      </a:lnTo>
                      <a:lnTo>
                        <a:pt x="313" y="512"/>
                      </a:lnTo>
                      <a:lnTo>
                        <a:pt x="303" y="525"/>
                      </a:lnTo>
                      <a:lnTo>
                        <a:pt x="293" y="538"/>
                      </a:lnTo>
                      <a:lnTo>
                        <a:pt x="283" y="551"/>
                      </a:lnTo>
                      <a:lnTo>
                        <a:pt x="273" y="565"/>
                      </a:lnTo>
                      <a:lnTo>
                        <a:pt x="264" y="579"/>
                      </a:lnTo>
                      <a:lnTo>
                        <a:pt x="253" y="592"/>
                      </a:lnTo>
                      <a:lnTo>
                        <a:pt x="243" y="607"/>
                      </a:lnTo>
                      <a:lnTo>
                        <a:pt x="234" y="620"/>
                      </a:lnTo>
                      <a:lnTo>
                        <a:pt x="227" y="635"/>
                      </a:lnTo>
                      <a:lnTo>
                        <a:pt x="215" y="662"/>
                      </a:lnTo>
                      <a:lnTo>
                        <a:pt x="207" y="689"/>
                      </a:lnTo>
                      <a:lnTo>
                        <a:pt x="204" y="717"/>
                      </a:lnTo>
                      <a:lnTo>
                        <a:pt x="204" y="741"/>
                      </a:lnTo>
                      <a:lnTo>
                        <a:pt x="205" y="766"/>
                      </a:lnTo>
                      <a:lnTo>
                        <a:pt x="211" y="790"/>
                      </a:lnTo>
                      <a:lnTo>
                        <a:pt x="215" y="801"/>
                      </a:lnTo>
                      <a:lnTo>
                        <a:pt x="220" y="812"/>
                      </a:lnTo>
                      <a:lnTo>
                        <a:pt x="224" y="822"/>
                      </a:lnTo>
                      <a:lnTo>
                        <a:pt x="229" y="832"/>
                      </a:lnTo>
                      <a:lnTo>
                        <a:pt x="234" y="842"/>
                      </a:lnTo>
                      <a:lnTo>
                        <a:pt x="240" y="851"/>
                      </a:lnTo>
                      <a:lnTo>
                        <a:pt x="246" y="860"/>
                      </a:lnTo>
                      <a:lnTo>
                        <a:pt x="252" y="867"/>
                      </a:lnTo>
                      <a:lnTo>
                        <a:pt x="258" y="875"/>
                      </a:lnTo>
                      <a:lnTo>
                        <a:pt x="265" y="882"/>
                      </a:lnTo>
                      <a:lnTo>
                        <a:pt x="278" y="894"/>
                      </a:lnTo>
                      <a:lnTo>
                        <a:pt x="284" y="899"/>
                      </a:lnTo>
                      <a:lnTo>
                        <a:pt x="292" y="904"/>
                      </a:lnTo>
                      <a:lnTo>
                        <a:pt x="297" y="908"/>
                      </a:lnTo>
                      <a:lnTo>
                        <a:pt x="303" y="911"/>
                      </a:lnTo>
                      <a:lnTo>
                        <a:pt x="309" y="914"/>
                      </a:lnTo>
                      <a:lnTo>
                        <a:pt x="315" y="915"/>
                      </a:lnTo>
                      <a:lnTo>
                        <a:pt x="328" y="918"/>
                      </a:lnTo>
                      <a:lnTo>
                        <a:pt x="346" y="923"/>
                      </a:lnTo>
                      <a:lnTo>
                        <a:pt x="366" y="926"/>
                      </a:lnTo>
                      <a:lnTo>
                        <a:pt x="390" y="930"/>
                      </a:lnTo>
                      <a:lnTo>
                        <a:pt x="416" y="933"/>
                      </a:lnTo>
                      <a:lnTo>
                        <a:pt x="442" y="937"/>
                      </a:lnTo>
                      <a:lnTo>
                        <a:pt x="470" y="942"/>
                      </a:lnTo>
                      <a:lnTo>
                        <a:pt x="498" y="945"/>
                      </a:lnTo>
                      <a:lnTo>
                        <a:pt x="524" y="949"/>
                      </a:lnTo>
                      <a:lnTo>
                        <a:pt x="549" y="952"/>
                      </a:lnTo>
                      <a:lnTo>
                        <a:pt x="573" y="955"/>
                      </a:lnTo>
                      <a:lnTo>
                        <a:pt x="593" y="958"/>
                      </a:lnTo>
                      <a:lnTo>
                        <a:pt x="624" y="962"/>
                      </a:lnTo>
                      <a:lnTo>
                        <a:pt x="635" y="964"/>
                      </a:lnTo>
                      <a:lnTo>
                        <a:pt x="717" y="905"/>
                      </a:lnTo>
                      <a:lnTo>
                        <a:pt x="731" y="614"/>
                      </a:lnTo>
                      <a:lnTo>
                        <a:pt x="406" y="576"/>
                      </a:lnTo>
                      <a:lnTo>
                        <a:pt x="398" y="676"/>
                      </a:lnTo>
                      <a:lnTo>
                        <a:pt x="537" y="677"/>
                      </a:lnTo>
                      <a:lnTo>
                        <a:pt x="523" y="841"/>
                      </a:lnTo>
                      <a:lnTo>
                        <a:pt x="398" y="820"/>
                      </a:lnTo>
                      <a:lnTo>
                        <a:pt x="394" y="894"/>
                      </a:lnTo>
                      <a:lnTo>
                        <a:pt x="420" y="848"/>
                      </a:lnTo>
                      <a:lnTo>
                        <a:pt x="558" y="869"/>
                      </a:lnTo>
                      <a:lnTo>
                        <a:pt x="549" y="658"/>
                      </a:lnTo>
                      <a:lnTo>
                        <a:pt x="416" y="661"/>
                      </a:lnTo>
                      <a:lnTo>
                        <a:pt x="434" y="595"/>
                      </a:lnTo>
                      <a:lnTo>
                        <a:pt x="712" y="635"/>
                      </a:lnTo>
                      <a:lnTo>
                        <a:pt x="706" y="720"/>
                      </a:lnTo>
                      <a:lnTo>
                        <a:pt x="600" y="714"/>
                      </a:lnTo>
                      <a:lnTo>
                        <a:pt x="578" y="823"/>
                      </a:lnTo>
                      <a:lnTo>
                        <a:pt x="675" y="838"/>
                      </a:lnTo>
                      <a:lnTo>
                        <a:pt x="614" y="815"/>
                      </a:lnTo>
                      <a:lnTo>
                        <a:pt x="615" y="734"/>
                      </a:lnTo>
                      <a:lnTo>
                        <a:pt x="709" y="740"/>
                      </a:lnTo>
                      <a:lnTo>
                        <a:pt x="698" y="899"/>
                      </a:lnTo>
                      <a:lnTo>
                        <a:pt x="630" y="943"/>
                      </a:lnTo>
                      <a:lnTo>
                        <a:pt x="630" y="9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95"/>
                <p:cNvSpPr>
                  <a:spLocks/>
                </p:cNvSpPr>
                <p:nvPr/>
              </p:nvSpPr>
              <p:spPr bwMode="auto">
                <a:xfrm>
                  <a:off x="5080" y="3723"/>
                  <a:ext cx="22" cy="8"/>
                </a:xfrm>
                <a:custGeom>
                  <a:avLst/>
                  <a:gdLst>
                    <a:gd name="T0" fmla="*/ 67 w 67"/>
                    <a:gd name="T1" fmla="*/ 4 h 26"/>
                    <a:gd name="T2" fmla="*/ 57 w 67"/>
                    <a:gd name="T3" fmla="*/ 3 h 26"/>
                    <a:gd name="T4" fmla="*/ 33 w 67"/>
                    <a:gd name="T5" fmla="*/ 0 h 26"/>
                    <a:gd name="T6" fmla="*/ 12 w 67"/>
                    <a:gd name="T7" fmla="*/ 0 h 26"/>
                    <a:gd name="T8" fmla="*/ 3 w 67"/>
                    <a:gd name="T9" fmla="*/ 3 h 26"/>
                    <a:gd name="T10" fmla="*/ 0 w 67"/>
                    <a:gd name="T11" fmla="*/ 9 h 26"/>
                    <a:gd name="T12" fmla="*/ 1 w 67"/>
                    <a:gd name="T13" fmla="*/ 13 h 26"/>
                    <a:gd name="T14" fmla="*/ 6 w 67"/>
                    <a:gd name="T15" fmla="*/ 16 h 26"/>
                    <a:gd name="T16" fmla="*/ 9 w 67"/>
                    <a:gd name="T17" fmla="*/ 18 h 26"/>
                    <a:gd name="T18" fmla="*/ 20 w 67"/>
                    <a:gd name="T19" fmla="*/ 22 h 26"/>
                    <a:gd name="T20" fmla="*/ 32 w 67"/>
                    <a:gd name="T21" fmla="*/ 23 h 26"/>
                    <a:gd name="T22" fmla="*/ 67 w 67"/>
                    <a:gd name="T23" fmla="*/ 26 h 26"/>
                    <a:gd name="T24" fmla="*/ 67 w 67"/>
                    <a:gd name="T25" fmla="*/ 4 h 26"/>
                    <a:gd name="T26" fmla="*/ 67 w 67"/>
                    <a:gd name="T27"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26">
                      <a:moveTo>
                        <a:pt x="67" y="4"/>
                      </a:moveTo>
                      <a:lnTo>
                        <a:pt x="57" y="3"/>
                      </a:lnTo>
                      <a:lnTo>
                        <a:pt x="33" y="0"/>
                      </a:lnTo>
                      <a:lnTo>
                        <a:pt x="12" y="0"/>
                      </a:lnTo>
                      <a:lnTo>
                        <a:pt x="3" y="3"/>
                      </a:lnTo>
                      <a:lnTo>
                        <a:pt x="0" y="9"/>
                      </a:lnTo>
                      <a:lnTo>
                        <a:pt x="1" y="13"/>
                      </a:lnTo>
                      <a:lnTo>
                        <a:pt x="6" y="16"/>
                      </a:lnTo>
                      <a:lnTo>
                        <a:pt x="9" y="18"/>
                      </a:lnTo>
                      <a:lnTo>
                        <a:pt x="20" y="22"/>
                      </a:lnTo>
                      <a:lnTo>
                        <a:pt x="32" y="23"/>
                      </a:lnTo>
                      <a:lnTo>
                        <a:pt x="67" y="26"/>
                      </a:lnTo>
                      <a:lnTo>
                        <a:pt x="67" y="4"/>
                      </a:lnTo>
                      <a:lnTo>
                        <a:pt x="6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96"/>
                <p:cNvSpPr>
                  <a:spLocks/>
                </p:cNvSpPr>
                <p:nvPr/>
              </p:nvSpPr>
              <p:spPr bwMode="auto">
                <a:xfrm>
                  <a:off x="5027" y="3702"/>
                  <a:ext cx="6" cy="41"/>
                </a:xfrm>
                <a:custGeom>
                  <a:avLst/>
                  <a:gdLst>
                    <a:gd name="T0" fmla="*/ 16 w 16"/>
                    <a:gd name="T1" fmla="*/ 13 h 121"/>
                    <a:gd name="T2" fmla="*/ 11 w 16"/>
                    <a:gd name="T3" fmla="*/ 111 h 121"/>
                    <a:gd name="T4" fmla="*/ 10 w 16"/>
                    <a:gd name="T5" fmla="*/ 117 h 121"/>
                    <a:gd name="T6" fmla="*/ 6 w 16"/>
                    <a:gd name="T7" fmla="*/ 121 h 121"/>
                    <a:gd name="T8" fmla="*/ 1 w 16"/>
                    <a:gd name="T9" fmla="*/ 121 h 121"/>
                    <a:gd name="T10" fmla="*/ 1 w 16"/>
                    <a:gd name="T11" fmla="*/ 118 h 121"/>
                    <a:gd name="T12" fmla="*/ 0 w 16"/>
                    <a:gd name="T13" fmla="*/ 114 h 121"/>
                    <a:gd name="T14" fmla="*/ 6 w 16"/>
                    <a:gd name="T15" fmla="*/ 14 h 121"/>
                    <a:gd name="T16" fmla="*/ 7 w 16"/>
                    <a:gd name="T17" fmla="*/ 8 h 121"/>
                    <a:gd name="T18" fmla="*/ 9 w 16"/>
                    <a:gd name="T19" fmla="*/ 3 h 121"/>
                    <a:gd name="T20" fmla="*/ 11 w 16"/>
                    <a:gd name="T21" fmla="*/ 0 h 121"/>
                    <a:gd name="T22" fmla="*/ 16 w 16"/>
                    <a:gd name="T23" fmla="*/ 4 h 121"/>
                    <a:gd name="T24" fmla="*/ 16 w 16"/>
                    <a:gd name="T25" fmla="*/ 13 h 121"/>
                    <a:gd name="T26" fmla="*/ 16 w 16"/>
                    <a:gd name="T27" fmla="*/ 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21">
                      <a:moveTo>
                        <a:pt x="16" y="13"/>
                      </a:moveTo>
                      <a:lnTo>
                        <a:pt x="11" y="111"/>
                      </a:lnTo>
                      <a:lnTo>
                        <a:pt x="10" y="117"/>
                      </a:lnTo>
                      <a:lnTo>
                        <a:pt x="6" y="121"/>
                      </a:lnTo>
                      <a:lnTo>
                        <a:pt x="1" y="121"/>
                      </a:lnTo>
                      <a:lnTo>
                        <a:pt x="1" y="118"/>
                      </a:lnTo>
                      <a:lnTo>
                        <a:pt x="0" y="114"/>
                      </a:lnTo>
                      <a:lnTo>
                        <a:pt x="6" y="14"/>
                      </a:lnTo>
                      <a:lnTo>
                        <a:pt x="7" y="8"/>
                      </a:lnTo>
                      <a:lnTo>
                        <a:pt x="9" y="3"/>
                      </a:lnTo>
                      <a:lnTo>
                        <a:pt x="11" y="0"/>
                      </a:lnTo>
                      <a:lnTo>
                        <a:pt x="16" y="4"/>
                      </a:lnTo>
                      <a:lnTo>
                        <a:pt x="16" y="13"/>
                      </a:lnTo>
                      <a:lnTo>
                        <a:pt x="1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97"/>
                <p:cNvSpPr>
                  <a:spLocks/>
                </p:cNvSpPr>
                <p:nvPr/>
              </p:nvSpPr>
              <p:spPr bwMode="auto">
                <a:xfrm>
                  <a:off x="5001" y="3702"/>
                  <a:ext cx="9" cy="37"/>
                </a:xfrm>
                <a:custGeom>
                  <a:avLst/>
                  <a:gdLst>
                    <a:gd name="T0" fmla="*/ 26 w 28"/>
                    <a:gd name="T1" fmla="*/ 17 h 111"/>
                    <a:gd name="T2" fmla="*/ 22 w 28"/>
                    <a:gd name="T3" fmla="*/ 100 h 111"/>
                    <a:gd name="T4" fmla="*/ 22 w 28"/>
                    <a:gd name="T5" fmla="*/ 105 h 111"/>
                    <a:gd name="T6" fmla="*/ 16 w 28"/>
                    <a:gd name="T7" fmla="*/ 111 h 111"/>
                    <a:gd name="T8" fmla="*/ 6 w 28"/>
                    <a:gd name="T9" fmla="*/ 111 h 111"/>
                    <a:gd name="T10" fmla="*/ 0 w 28"/>
                    <a:gd name="T11" fmla="*/ 100 h 111"/>
                    <a:gd name="T12" fmla="*/ 3 w 28"/>
                    <a:gd name="T13" fmla="*/ 52 h 111"/>
                    <a:gd name="T14" fmla="*/ 4 w 28"/>
                    <a:gd name="T15" fmla="*/ 13 h 111"/>
                    <a:gd name="T16" fmla="*/ 7 w 28"/>
                    <a:gd name="T17" fmla="*/ 7 h 111"/>
                    <a:gd name="T18" fmla="*/ 11 w 28"/>
                    <a:gd name="T19" fmla="*/ 3 h 111"/>
                    <a:gd name="T20" fmla="*/ 19 w 28"/>
                    <a:gd name="T21" fmla="*/ 0 h 111"/>
                    <a:gd name="T22" fmla="*/ 25 w 28"/>
                    <a:gd name="T23" fmla="*/ 3 h 111"/>
                    <a:gd name="T24" fmla="*/ 26 w 28"/>
                    <a:gd name="T25" fmla="*/ 8 h 111"/>
                    <a:gd name="T26" fmla="*/ 28 w 28"/>
                    <a:gd name="T27" fmla="*/ 14 h 111"/>
                    <a:gd name="T28" fmla="*/ 26 w 28"/>
                    <a:gd name="T29" fmla="*/ 17 h 111"/>
                    <a:gd name="T30" fmla="*/ 26 w 28"/>
                    <a:gd name="T31"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111">
                      <a:moveTo>
                        <a:pt x="26" y="17"/>
                      </a:moveTo>
                      <a:lnTo>
                        <a:pt x="22" y="100"/>
                      </a:lnTo>
                      <a:lnTo>
                        <a:pt x="22" y="105"/>
                      </a:lnTo>
                      <a:lnTo>
                        <a:pt x="16" y="111"/>
                      </a:lnTo>
                      <a:lnTo>
                        <a:pt x="6" y="111"/>
                      </a:lnTo>
                      <a:lnTo>
                        <a:pt x="0" y="100"/>
                      </a:lnTo>
                      <a:lnTo>
                        <a:pt x="3" y="52"/>
                      </a:lnTo>
                      <a:lnTo>
                        <a:pt x="4" y="13"/>
                      </a:lnTo>
                      <a:lnTo>
                        <a:pt x="7" y="7"/>
                      </a:lnTo>
                      <a:lnTo>
                        <a:pt x="11" y="3"/>
                      </a:lnTo>
                      <a:lnTo>
                        <a:pt x="19" y="0"/>
                      </a:lnTo>
                      <a:lnTo>
                        <a:pt x="25" y="3"/>
                      </a:lnTo>
                      <a:lnTo>
                        <a:pt x="26" y="8"/>
                      </a:lnTo>
                      <a:lnTo>
                        <a:pt x="28" y="14"/>
                      </a:lnTo>
                      <a:lnTo>
                        <a:pt x="26" y="17"/>
                      </a:lnTo>
                      <a:lnTo>
                        <a:pt x="2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98"/>
                <p:cNvSpPr>
                  <a:spLocks/>
                </p:cNvSpPr>
                <p:nvPr/>
              </p:nvSpPr>
              <p:spPr bwMode="auto">
                <a:xfrm>
                  <a:off x="5014" y="3703"/>
                  <a:ext cx="9" cy="37"/>
                </a:xfrm>
                <a:custGeom>
                  <a:avLst/>
                  <a:gdLst>
                    <a:gd name="T0" fmla="*/ 25 w 27"/>
                    <a:gd name="T1" fmla="*/ 19 h 113"/>
                    <a:gd name="T2" fmla="*/ 18 w 27"/>
                    <a:gd name="T3" fmla="*/ 102 h 113"/>
                    <a:gd name="T4" fmla="*/ 16 w 27"/>
                    <a:gd name="T5" fmla="*/ 108 h 113"/>
                    <a:gd name="T6" fmla="*/ 12 w 27"/>
                    <a:gd name="T7" fmla="*/ 111 h 113"/>
                    <a:gd name="T8" fmla="*/ 8 w 27"/>
                    <a:gd name="T9" fmla="*/ 113 h 113"/>
                    <a:gd name="T10" fmla="*/ 0 w 27"/>
                    <a:gd name="T11" fmla="*/ 110 h 113"/>
                    <a:gd name="T12" fmla="*/ 0 w 27"/>
                    <a:gd name="T13" fmla="*/ 102 h 113"/>
                    <a:gd name="T14" fmla="*/ 5 w 27"/>
                    <a:gd name="T15" fmla="*/ 53 h 113"/>
                    <a:gd name="T16" fmla="*/ 8 w 27"/>
                    <a:gd name="T17" fmla="*/ 10 h 113"/>
                    <a:gd name="T18" fmla="*/ 9 w 27"/>
                    <a:gd name="T19" fmla="*/ 4 h 113"/>
                    <a:gd name="T20" fmla="*/ 13 w 27"/>
                    <a:gd name="T21" fmla="*/ 0 h 113"/>
                    <a:gd name="T22" fmla="*/ 19 w 27"/>
                    <a:gd name="T23" fmla="*/ 0 h 113"/>
                    <a:gd name="T24" fmla="*/ 25 w 27"/>
                    <a:gd name="T25" fmla="*/ 3 h 113"/>
                    <a:gd name="T26" fmla="*/ 27 w 27"/>
                    <a:gd name="T27" fmla="*/ 10 h 113"/>
                    <a:gd name="T28" fmla="*/ 25 w 27"/>
                    <a:gd name="T29" fmla="*/ 19 h 113"/>
                    <a:gd name="T30" fmla="*/ 25 w 27"/>
                    <a:gd name="T31" fmla="*/ 1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113">
                      <a:moveTo>
                        <a:pt x="25" y="19"/>
                      </a:moveTo>
                      <a:lnTo>
                        <a:pt x="18" y="102"/>
                      </a:lnTo>
                      <a:lnTo>
                        <a:pt x="16" y="108"/>
                      </a:lnTo>
                      <a:lnTo>
                        <a:pt x="12" y="111"/>
                      </a:lnTo>
                      <a:lnTo>
                        <a:pt x="8" y="113"/>
                      </a:lnTo>
                      <a:lnTo>
                        <a:pt x="0" y="110"/>
                      </a:lnTo>
                      <a:lnTo>
                        <a:pt x="0" y="102"/>
                      </a:lnTo>
                      <a:lnTo>
                        <a:pt x="5" y="53"/>
                      </a:lnTo>
                      <a:lnTo>
                        <a:pt x="8" y="10"/>
                      </a:lnTo>
                      <a:lnTo>
                        <a:pt x="9" y="4"/>
                      </a:lnTo>
                      <a:lnTo>
                        <a:pt x="13" y="0"/>
                      </a:lnTo>
                      <a:lnTo>
                        <a:pt x="19" y="0"/>
                      </a:lnTo>
                      <a:lnTo>
                        <a:pt x="25" y="3"/>
                      </a:lnTo>
                      <a:lnTo>
                        <a:pt x="27" y="10"/>
                      </a:lnTo>
                      <a:lnTo>
                        <a:pt x="25" y="19"/>
                      </a:lnTo>
                      <a:lnTo>
                        <a:pt x="25"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99"/>
                <p:cNvSpPr>
                  <a:spLocks/>
                </p:cNvSpPr>
                <p:nvPr/>
              </p:nvSpPr>
              <p:spPr bwMode="auto">
                <a:xfrm>
                  <a:off x="5028" y="3235"/>
                  <a:ext cx="333" cy="274"/>
                </a:xfrm>
                <a:custGeom>
                  <a:avLst/>
                  <a:gdLst>
                    <a:gd name="T0" fmla="*/ 46 w 1001"/>
                    <a:gd name="T1" fmla="*/ 424 h 824"/>
                    <a:gd name="T2" fmla="*/ 82 w 1001"/>
                    <a:gd name="T3" fmla="*/ 363 h 824"/>
                    <a:gd name="T4" fmla="*/ 117 w 1001"/>
                    <a:gd name="T5" fmla="*/ 313 h 824"/>
                    <a:gd name="T6" fmla="*/ 158 w 1001"/>
                    <a:gd name="T7" fmla="*/ 265 h 824"/>
                    <a:gd name="T8" fmla="*/ 214 w 1001"/>
                    <a:gd name="T9" fmla="*/ 218 h 824"/>
                    <a:gd name="T10" fmla="*/ 249 w 1001"/>
                    <a:gd name="T11" fmla="*/ 198 h 824"/>
                    <a:gd name="T12" fmla="*/ 332 w 1001"/>
                    <a:gd name="T13" fmla="*/ 184 h 824"/>
                    <a:gd name="T14" fmla="*/ 398 w 1001"/>
                    <a:gd name="T15" fmla="*/ 209 h 824"/>
                    <a:gd name="T16" fmla="*/ 454 w 1001"/>
                    <a:gd name="T17" fmla="*/ 256 h 824"/>
                    <a:gd name="T18" fmla="*/ 504 w 1001"/>
                    <a:gd name="T19" fmla="*/ 323 h 824"/>
                    <a:gd name="T20" fmla="*/ 542 w 1001"/>
                    <a:gd name="T21" fmla="*/ 394 h 824"/>
                    <a:gd name="T22" fmla="*/ 568 w 1001"/>
                    <a:gd name="T23" fmla="*/ 448 h 824"/>
                    <a:gd name="T24" fmla="*/ 618 w 1001"/>
                    <a:gd name="T25" fmla="*/ 565 h 824"/>
                    <a:gd name="T26" fmla="*/ 881 w 1001"/>
                    <a:gd name="T27" fmla="*/ 424 h 824"/>
                    <a:gd name="T28" fmla="*/ 854 w 1001"/>
                    <a:gd name="T29" fmla="*/ 369 h 824"/>
                    <a:gd name="T30" fmla="*/ 817 w 1001"/>
                    <a:gd name="T31" fmla="*/ 306 h 824"/>
                    <a:gd name="T32" fmla="*/ 769 w 1001"/>
                    <a:gd name="T33" fmla="*/ 230 h 824"/>
                    <a:gd name="T34" fmla="*/ 709 w 1001"/>
                    <a:gd name="T35" fmla="*/ 152 h 824"/>
                    <a:gd name="T36" fmla="*/ 638 w 1001"/>
                    <a:gd name="T37" fmla="*/ 82 h 824"/>
                    <a:gd name="T38" fmla="*/ 587 w 1001"/>
                    <a:gd name="T39" fmla="*/ 44 h 824"/>
                    <a:gd name="T40" fmla="*/ 546 w 1001"/>
                    <a:gd name="T41" fmla="*/ 22 h 824"/>
                    <a:gd name="T42" fmla="*/ 491 w 1001"/>
                    <a:gd name="T43" fmla="*/ 3 h 824"/>
                    <a:gd name="T44" fmla="*/ 372 w 1001"/>
                    <a:gd name="T45" fmla="*/ 16 h 824"/>
                    <a:gd name="T46" fmla="*/ 325 w 1001"/>
                    <a:gd name="T47" fmla="*/ 41 h 824"/>
                    <a:gd name="T48" fmla="*/ 278 w 1001"/>
                    <a:gd name="T49" fmla="*/ 79 h 824"/>
                    <a:gd name="T50" fmla="*/ 224 w 1001"/>
                    <a:gd name="T51" fmla="*/ 142 h 824"/>
                    <a:gd name="T52" fmla="*/ 305 w 1001"/>
                    <a:gd name="T53" fmla="*/ 100 h 824"/>
                    <a:gd name="T54" fmla="*/ 340 w 1001"/>
                    <a:gd name="T55" fmla="*/ 75 h 824"/>
                    <a:gd name="T56" fmla="*/ 376 w 1001"/>
                    <a:gd name="T57" fmla="*/ 54 h 824"/>
                    <a:gd name="T58" fmla="*/ 423 w 1001"/>
                    <a:gd name="T59" fmla="*/ 37 h 824"/>
                    <a:gd name="T60" fmla="*/ 543 w 1001"/>
                    <a:gd name="T61" fmla="*/ 41 h 824"/>
                    <a:gd name="T62" fmla="*/ 586 w 1001"/>
                    <a:gd name="T63" fmla="*/ 63 h 824"/>
                    <a:gd name="T64" fmla="*/ 663 w 1001"/>
                    <a:gd name="T65" fmla="*/ 136 h 824"/>
                    <a:gd name="T66" fmla="*/ 717 w 1001"/>
                    <a:gd name="T67" fmla="*/ 199 h 824"/>
                    <a:gd name="T68" fmla="*/ 754 w 1001"/>
                    <a:gd name="T69" fmla="*/ 247 h 824"/>
                    <a:gd name="T70" fmla="*/ 786 w 1001"/>
                    <a:gd name="T71" fmla="*/ 296 h 824"/>
                    <a:gd name="T72" fmla="*/ 839 w 1001"/>
                    <a:gd name="T73" fmla="*/ 382 h 824"/>
                    <a:gd name="T74" fmla="*/ 873 w 1001"/>
                    <a:gd name="T75" fmla="*/ 445 h 824"/>
                    <a:gd name="T76" fmla="*/ 649 w 1001"/>
                    <a:gd name="T77" fmla="*/ 587 h 824"/>
                    <a:gd name="T78" fmla="*/ 618 w 1001"/>
                    <a:gd name="T79" fmla="*/ 515 h 824"/>
                    <a:gd name="T80" fmla="*/ 586 w 1001"/>
                    <a:gd name="T81" fmla="*/ 445 h 824"/>
                    <a:gd name="T82" fmla="*/ 543 w 1001"/>
                    <a:gd name="T83" fmla="*/ 363 h 824"/>
                    <a:gd name="T84" fmla="*/ 493 w 1001"/>
                    <a:gd name="T85" fmla="*/ 275 h 824"/>
                    <a:gd name="T86" fmla="*/ 435 w 1001"/>
                    <a:gd name="T87" fmla="*/ 202 h 824"/>
                    <a:gd name="T88" fmla="*/ 395 w 1001"/>
                    <a:gd name="T89" fmla="*/ 176 h 824"/>
                    <a:gd name="T90" fmla="*/ 343 w 1001"/>
                    <a:gd name="T91" fmla="*/ 158 h 824"/>
                    <a:gd name="T92" fmla="*/ 215 w 1001"/>
                    <a:gd name="T93" fmla="*/ 171 h 824"/>
                    <a:gd name="T94" fmla="*/ 155 w 1001"/>
                    <a:gd name="T95" fmla="*/ 225 h 824"/>
                    <a:gd name="T96" fmla="*/ 116 w 1001"/>
                    <a:gd name="T97" fmla="*/ 284 h 824"/>
                    <a:gd name="T98" fmla="*/ 72 w 1001"/>
                    <a:gd name="T99" fmla="*/ 354 h 824"/>
                    <a:gd name="T100" fmla="*/ 32 w 1001"/>
                    <a:gd name="T101" fmla="*/ 420 h 824"/>
                    <a:gd name="T102" fmla="*/ 19 w 1001"/>
                    <a:gd name="T103" fmla="*/ 572 h 824"/>
                    <a:gd name="T104" fmla="*/ 226 w 1001"/>
                    <a:gd name="T105" fmla="*/ 315 h 824"/>
                    <a:gd name="T106" fmla="*/ 417 w 1001"/>
                    <a:gd name="T107" fmla="*/ 439 h 824"/>
                    <a:gd name="T108" fmla="*/ 145 w 1001"/>
                    <a:gd name="T109" fmla="*/ 51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1" h="824">
                      <a:moveTo>
                        <a:pt x="21" y="475"/>
                      </a:moveTo>
                      <a:lnTo>
                        <a:pt x="22" y="471"/>
                      </a:lnTo>
                      <a:lnTo>
                        <a:pt x="29" y="458"/>
                      </a:lnTo>
                      <a:lnTo>
                        <a:pt x="34" y="448"/>
                      </a:lnTo>
                      <a:lnTo>
                        <a:pt x="40" y="436"/>
                      </a:lnTo>
                      <a:lnTo>
                        <a:pt x="46" y="424"/>
                      </a:lnTo>
                      <a:lnTo>
                        <a:pt x="54" y="410"/>
                      </a:lnTo>
                      <a:lnTo>
                        <a:pt x="62" y="395"/>
                      </a:lnTo>
                      <a:lnTo>
                        <a:pt x="66" y="388"/>
                      </a:lnTo>
                      <a:lnTo>
                        <a:pt x="72" y="379"/>
                      </a:lnTo>
                      <a:lnTo>
                        <a:pt x="76" y="372"/>
                      </a:lnTo>
                      <a:lnTo>
                        <a:pt x="82" y="363"/>
                      </a:lnTo>
                      <a:lnTo>
                        <a:pt x="87" y="356"/>
                      </a:lnTo>
                      <a:lnTo>
                        <a:pt x="92" y="347"/>
                      </a:lnTo>
                      <a:lnTo>
                        <a:pt x="98" y="338"/>
                      </a:lnTo>
                      <a:lnTo>
                        <a:pt x="104" y="331"/>
                      </a:lnTo>
                      <a:lnTo>
                        <a:pt x="110" y="322"/>
                      </a:lnTo>
                      <a:lnTo>
                        <a:pt x="117" y="313"/>
                      </a:lnTo>
                      <a:lnTo>
                        <a:pt x="123" y="304"/>
                      </a:lnTo>
                      <a:lnTo>
                        <a:pt x="130" y="297"/>
                      </a:lnTo>
                      <a:lnTo>
                        <a:pt x="136" y="288"/>
                      </a:lnTo>
                      <a:lnTo>
                        <a:pt x="144" y="280"/>
                      </a:lnTo>
                      <a:lnTo>
                        <a:pt x="151" y="272"/>
                      </a:lnTo>
                      <a:lnTo>
                        <a:pt x="158" y="265"/>
                      </a:lnTo>
                      <a:lnTo>
                        <a:pt x="166" y="258"/>
                      </a:lnTo>
                      <a:lnTo>
                        <a:pt x="174" y="250"/>
                      </a:lnTo>
                      <a:lnTo>
                        <a:pt x="189" y="236"/>
                      </a:lnTo>
                      <a:lnTo>
                        <a:pt x="205" y="224"/>
                      </a:lnTo>
                      <a:lnTo>
                        <a:pt x="210" y="221"/>
                      </a:lnTo>
                      <a:lnTo>
                        <a:pt x="214" y="218"/>
                      </a:lnTo>
                      <a:lnTo>
                        <a:pt x="218" y="215"/>
                      </a:lnTo>
                      <a:lnTo>
                        <a:pt x="223" y="212"/>
                      </a:lnTo>
                      <a:lnTo>
                        <a:pt x="227" y="209"/>
                      </a:lnTo>
                      <a:lnTo>
                        <a:pt x="231" y="206"/>
                      </a:lnTo>
                      <a:lnTo>
                        <a:pt x="240" y="202"/>
                      </a:lnTo>
                      <a:lnTo>
                        <a:pt x="249" y="198"/>
                      </a:lnTo>
                      <a:lnTo>
                        <a:pt x="258" y="195"/>
                      </a:lnTo>
                      <a:lnTo>
                        <a:pt x="267" y="192"/>
                      </a:lnTo>
                      <a:lnTo>
                        <a:pt x="275" y="189"/>
                      </a:lnTo>
                      <a:lnTo>
                        <a:pt x="294" y="184"/>
                      </a:lnTo>
                      <a:lnTo>
                        <a:pt x="313" y="183"/>
                      </a:lnTo>
                      <a:lnTo>
                        <a:pt x="332" y="184"/>
                      </a:lnTo>
                      <a:lnTo>
                        <a:pt x="353" y="189"/>
                      </a:lnTo>
                      <a:lnTo>
                        <a:pt x="363" y="192"/>
                      </a:lnTo>
                      <a:lnTo>
                        <a:pt x="372" y="196"/>
                      </a:lnTo>
                      <a:lnTo>
                        <a:pt x="382" y="201"/>
                      </a:lnTo>
                      <a:lnTo>
                        <a:pt x="392" y="206"/>
                      </a:lnTo>
                      <a:lnTo>
                        <a:pt x="398" y="209"/>
                      </a:lnTo>
                      <a:lnTo>
                        <a:pt x="403" y="212"/>
                      </a:lnTo>
                      <a:lnTo>
                        <a:pt x="409" y="215"/>
                      </a:lnTo>
                      <a:lnTo>
                        <a:pt x="413" y="220"/>
                      </a:lnTo>
                      <a:lnTo>
                        <a:pt x="433" y="236"/>
                      </a:lnTo>
                      <a:lnTo>
                        <a:pt x="447" y="247"/>
                      </a:lnTo>
                      <a:lnTo>
                        <a:pt x="454" y="256"/>
                      </a:lnTo>
                      <a:lnTo>
                        <a:pt x="463" y="265"/>
                      </a:lnTo>
                      <a:lnTo>
                        <a:pt x="473" y="278"/>
                      </a:lnTo>
                      <a:lnTo>
                        <a:pt x="485" y="294"/>
                      </a:lnTo>
                      <a:lnTo>
                        <a:pt x="491" y="303"/>
                      </a:lnTo>
                      <a:lnTo>
                        <a:pt x="496" y="313"/>
                      </a:lnTo>
                      <a:lnTo>
                        <a:pt x="504" y="323"/>
                      </a:lnTo>
                      <a:lnTo>
                        <a:pt x="511" y="337"/>
                      </a:lnTo>
                      <a:lnTo>
                        <a:pt x="518" y="348"/>
                      </a:lnTo>
                      <a:lnTo>
                        <a:pt x="526" y="363"/>
                      </a:lnTo>
                      <a:lnTo>
                        <a:pt x="534" y="378"/>
                      </a:lnTo>
                      <a:lnTo>
                        <a:pt x="537" y="385"/>
                      </a:lnTo>
                      <a:lnTo>
                        <a:pt x="542" y="394"/>
                      </a:lnTo>
                      <a:lnTo>
                        <a:pt x="546" y="401"/>
                      </a:lnTo>
                      <a:lnTo>
                        <a:pt x="551" y="411"/>
                      </a:lnTo>
                      <a:lnTo>
                        <a:pt x="555" y="420"/>
                      </a:lnTo>
                      <a:lnTo>
                        <a:pt x="559" y="429"/>
                      </a:lnTo>
                      <a:lnTo>
                        <a:pt x="564" y="437"/>
                      </a:lnTo>
                      <a:lnTo>
                        <a:pt x="568" y="448"/>
                      </a:lnTo>
                      <a:lnTo>
                        <a:pt x="572" y="458"/>
                      </a:lnTo>
                      <a:lnTo>
                        <a:pt x="578" y="468"/>
                      </a:lnTo>
                      <a:lnTo>
                        <a:pt x="587" y="490"/>
                      </a:lnTo>
                      <a:lnTo>
                        <a:pt x="597" y="514"/>
                      </a:lnTo>
                      <a:lnTo>
                        <a:pt x="608" y="538"/>
                      </a:lnTo>
                      <a:lnTo>
                        <a:pt x="618" y="565"/>
                      </a:lnTo>
                      <a:lnTo>
                        <a:pt x="533" y="600"/>
                      </a:lnTo>
                      <a:lnTo>
                        <a:pt x="558" y="651"/>
                      </a:lnTo>
                      <a:lnTo>
                        <a:pt x="897" y="824"/>
                      </a:lnTo>
                      <a:lnTo>
                        <a:pt x="1001" y="414"/>
                      </a:lnTo>
                      <a:lnTo>
                        <a:pt x="976" y="386"/>
                      </a:lnTo>
                      <a:lnTo>
                        <a:pt x="881" y="424"/>
                      </a:lnTo>
                      <a:lnTo>
                        <a:pt x="877" y="416"/>
                      </a:lnTo>
                      <a:lnTo>
                        <a:pt x="873" y="407"/>
                      </a:lnTo>
                      <a:lnTo>
                        <a:pt x="867" y="394"/>
                      </a:lnTo>
                      <a:lnTo>
                        <a:pt x="862" y="386"/>
                      </a:lnTo>
                      <a:lnTo>
                        <a:pt x="858" y="378"/>
                      </a:lnTo>
                      <a:lnTo>
                        <a:pt x="854" y="369"/>
                      </a:lnTo>
                      <a:lnTo>
                        <a:pt x="848" y="360"/>
                      </a:lnTo>
                      <a:lnTo>
                        <a:pt x="843" y="350"/>
                      </a:lnTo>
                      <a:lnTo>
                        <a:pt x="837" y="339"/>
                      </a:lnTo>
                      <a:lnTo>
                        <a:pt x="830" y="328"/>
                      </a:lnTo>
                      <a:lnTo>
                        <a:pt x="824" y="318"/>
                      </a:lnTo>
                      <a:lnTo>
                        <a:pt x="817" y="306"/>
                      </a:lnTo>
                      <a:lnTo>
                        <a:pt x="810" y="293"/>
                      </a:lnTo>
                      <a:lnTo>
                        <a:pt x="802" y="281"/>
                      </a:lnTo>
                      <a:lnTo>
                        <a:pt x="793" y="268"/>
                      </a:lnTo>
                      <a:lnTo>
                        <a:pt x="786" y="256"/>
                      </a:lnTo>
                      <a:lnTo>
                        <a:pt x="777" y="243"/>
                      </a:lnTo>
                      <a:lnTo>
                        <a:pt x="769" y="230"/>
                      </a:lnTo>
                      <a:lnTo>
                        <a:pt x="758" y="217"/>
                      </a:lnTo>
                      <a:lnTo>
                        <a:pt x="750" y="204"/>
                      </a:lnTo>
                      <a:lnTo>
                        <a:pt x="739" y="190"/>
                      </a:lnTo>
                      <a:lnTo>
                        <a:pt x="729" y="177"/>
                      </a:lnTo>
                      <a:lnTo>
                        <a:pt x="719" y="165"/>
                      </a:lnTo>
                      <a:lnTo>
                        <a:pt x="709" y="152"/>
                      </a:lnTo>
                      <a:lnTo>
                        <a:pt x="697" y="139"/>
                      </a:lnTo>
                      <a:lnTo>
                        <a:pt x="685" y="127"/>
                      </a:lnTo>
                      <a:lnTo>
                        <a:pt x="673" y="116"/>
                      </a:lnTo>
                      <a:lnTo>
                        <a:pt x="662" y="104"/>
                      </a:lnTo>
                      <a:lnTo>
                        <a:pt x="650" y="92"/>
                      </a:lnTo>
                      <a:lnTo>
                        <a:pt x="638" y="82"/>
                      </a:lnTo>
                      <a:lnTo>
                        <a:pt x="625" y="72"/>
                      </a:lnTo>
                      <a:lnTo>
                        <a:pt x="613" y="62"/>
                      </a:lnTo>
                      <a:lnTo>
                        <a:pt x="606" y="57"/>
                      </a:lnTo>
                      <a:lnTo>
                        <a:pt x="600" y="51"/>
                      </a:lnTo>
                      <a:lnTo>
                        <a:pt x="593" y="49"/>
                      </a:lnTo>
                      <a:lnTo>
                        <a:pt x="587" y="44"/>
                      </a:lnTo>
                      <a:lnTo>
                        <a:pt x="580" y="40"/>
                      </a:lnTo>
                      <a:lnTo>
                        <a:pt x="574" y="35"/>
                      </a:lnTo>
                      <a:lnTo>
                        <a:pt x="567" y="32"/>
                      </a:lnTo>
                      <a:lnTo>
                        <a:pt x="559" y="28"/>
                      </a:lnTo>
                      <a:lnTo>
                        <a:pt x="553" y="25"/>
                      </a:lnTo>
                      <a:lnTo>
                        <a:pt x="546" y="22"/>
                      </a:lnTo>
                      <a:lnTo>
                        <a:pt x="539" y="19"/>
                      </a:lnTo>
                      <a:lnTo>
                        <a:pt x="533" y="16"/>
                      </a:lnTo>
                      <a:lnTo>
                        <a:pt x="526" y="13"/>
                      </a:lnTo>
                      <a:lnTo>
                        <a:pt x="518" y="10"/>
                      </a:lnTo>
                      <a:lnTo>
                        <a:pt x="505" y="6"/>
                      </a:lnTo>
                      <a:lnTo>
                        <a:pt x="491" y="3"/>
                      </a:lnTo>
                      <a:lnTo>
                        <a:pt x="476" y="2"/>
                      </a:lnTo>
                      <a:lnTo>
                        <a:pt x="461" y="0"/>
                      </a:lnTo>
                      <a:lnTo>
                        <a:pt x="432" y="0"/>
                      </a:lnTo>
                      <a:lnTo>
                        <a:pt x="401" y="6"/>
                      </a:lnTo>
                      <a:lnTo>
                        <a:pt x="387" y="10"/>
                      </a:lnTo>
                      <a:lnTo>
                        <a:pt x="372" y="16"/>
                      </a:lnTo>
                      <a:lnTo>
                        <a:pt x="363" y="19"/>
                      </a:lnTo>
                      <a:lnTo>
                        <a:pt x="356" y="24"/>
                      </a:lnTo>
                      <a:lnTo>
                        <a:pt x="349" y="28"/>
                      </a:lnTo>
                      <a:lnTo>
                        <a:pt x="341" y="32"/>
                      </a:lnTo>
                      <a:lnTo>
                        <a:pt x="332" y="37"/>
                      </a:lnTo>
                      <a:lnTo>
                        <a:pt x="325" y="41"/>
                      </a:lnTo>
                      <a:lnTo>
                        <a:pt x="321" y="44"/>
                      </a:lnTo>
                      <a:lnTo>
                        <a:pt x="318" y="47"/>
                      </a:lnTo>
                      <a:lnTo>
                        <a:pt x="313" y="50"/>
                      </a:lnTo>
                      <a:lnTo>
                        <a:pt x="309" y="53"/>
                      </a:lnTo>
                      <a:lnTo>
                        <a:pt x="294" y="66"/>
                      </a:lnTo>
                      <a:lnTo>
                        <a:pt x="278" y="79"/>
                      </a:lnTo>
                      <a:lnTo>
                        <a:pt x="264" y="95"/>
                      </a:lnTo>
                      <a:lnTo>
                        <a:pt x="255" y="104"/>
                      </a:lnTo>
                      <a:lnTo>
                        <a:pt x="248" y="113"/>
                      </a:lnTo>
                      <a:lnTo>
                        <a:pt x="239" y="122"/>
                      </a:lnTo>
                      <a:lnTo>
                        <a:pt x="231" y="132"/>
                      </a:lnTo>
                      <a:lnTo>
                        <a:pt x="224" y="142"/>
                      </a:lnTo>
                      <a:lnTo>
                        <a:pt x="215" y="152"/>
                      </a:lnTo>
                      <a:lnTo>
                        <a:pt x="256" y="144"/>
                      </a:lnTo>
                      <a:lnTo>
                        <a:pt x="264" y="135"/>
                      </a:lnTo>
                      <a:lnTo>
                        <a:pt x="274" y="125"/>
                      </a:lnTo>
                      <a:lnTo>
                        <a:pt x="287" y="113"/>
                      </a:lnTo>
                      <a:lnTo>
                        <a:pt x="305" y="100"/>
                      </a:lnTo>
                      <a:lnTo>
                        <a:pt x="313" y="92"/>
                      </a:lnTo>
                      <a:lnTo>
                        <a:pt x="318" y="89"/>
                      </a:lnTo>
                      <a:lnTo>
                        <a:pt x="324" y="85"/>
                      </a:lnTo>
                      <a:lnTo>
                        <a:pt x="328" y="82"/>
                      </a:lnTo>
                      <a:lnTo>
                        <a:pt x="334" y="78"/>
                      </a:lnTo>
                      <a:lnTo>
                        <a:pt x="340" y="75"/>
                      </a:lnTo>
                      <a:lnTo>
                        <a:pt x="346" y="72"/>
                      </a:lnTo>
                      <a:lnTo>
                        <a:pt x="351" y="68"/>
                      </a:lnTo>
                      <a:lnTo>
                        <a:pt x="357" y="65"/>
                      </a:lnTo>
                      <a:lnTo>
                        <a:pt x="363" y="62"/>
                      </a:lnTo>
                      <a:lnTo>
                        <a:pt x="369" y="57"/>
                      </a:lnTo>
                      <a:lnTo>
                        <a:pt x="376" y="54"/>
                      </a:lnTo>
                      <a:lnTo>
                        <a:pt x="382" y="51"/>
                      </a:lnTo>
                      <a:lnTo>
                        <a:pt x="390" y="49"/>
                      </a:lnTo>
                      <a:lnTo>
                        <a:pt x="395" y="46"/>
                      </a:lnTo>
                      <a:lnTo>
                        <a:pt x="403" y="44"/>
                      </a:lnTo>
                      <a:lnTo>
                        <a:pt x="409" y="41"/>
                      </a:lnTo>
                      <a:lnTo>
                        <a:pt x="423" y="37"/>
                      </a:lnTo>
                      <a:lnTo>
                        <a:pt x="438" y="34"/>
                      </a:lnTo>
                      <a:lnTo>
                        <a:pt x="452" y="31"/>
                      </a:lnTo>
                      <a:lnTo>
                        <a:pt x="482" y="29"/>
                      </a:lnTo>
                      <a:lnTo>
                        <a:pt x="512" y="32"/>
                      </a:lnTo>
                      <a:lnTo>
                        <a:pt x="529" y="35"/>
                      </a:lnTo>
                      <a:lnTo>
                        <a:pt x="543" y="41"/>
                      </a:lnTo>
                      <a:lnTo>
                        <a:pt x="551" y="44"/>
                      </a:lnTo>
                      <a:lnTo>
                        <a:pt x="559" y="47"/>
                      </a:lnTo>
                      <a:lnTo>
                        <a:pt x="567" y="51"/>
                      </a:lnTo>
                      <a:lnTo>
                        <a:pt x="574" y="56"/>
                      </a:lnTo>
                      <a:lnTo>
                        <a:pt x="583" y="62"/>
                      </a:lnTo>
                      <a:lnTo>
                        <a:pt x="586" y="63"/>
                      </a:lnTo>
                      <a:lnTo>
                        <a:pt x="590" y="66"/>
                      </a:lnTo>
                      <a:lnTo>
                        <a:pt x="605" y="79"/>
                      </a:lnTo>
                      <a:lnTo>
                        <a:pt x="621" y="92"/>
                      </a:lnTo>
                      <a:lnTo>
                        <a:pt x="635" y="107"/>
                      </a:lnTo>
                      <a:lnTo>
                        <a:pt x="650" y="122"/>
                      </a:lnTo>
                      <a:lnTo>
                        <a:pt x="663" y="136"/>
                      </a:lnTo>
                      <a:lnTo>
                        <a:pt x="678" y="151"/>
                      </a:lnTo>
                      <a:lnTo>
                        <a:pt x="691" y="167"/>
                      </a:lnTo>
                      <a:lnTo>
                        <a:pt x="698" y="176"/>
                      </a:lnTo>
                      <a:lnTo>
                        <a:pt x="704" y="183"/>
                      </a:lnTo>
                      <a:lnTo>
                        <a:pt x="712" y="192"/>
                      </a:lnTo>
                      <a:lnTo>
                        <a:pt x="717" y="199"/>
                      </a:lnTo>
                      <a:lnTo>
                        <a:pt x="723" y="208"/>
                      </a:lnTo>
                      <a:lnTo>
                        <a:pt x="731" y="215"/>
                      </a:lnTo>
                      <a:lnTo>
                        <a:pt x="736" y="224"/>
                      </a:lnTo>
                      <a:lnTo>
                        <a:pt x="742" y="231"/>
                      </a:lnTo>
                      <a:lnTo>
                        <a:pt x="748" y="240"/>
                      </a:lnTo>
                      <a:lnTo>
                        <a:pt x="754" y="247"/>
                      </a:lnTo>
                      <a:lnTo>
                        <a:pt x="760" y="256"/>
                      </a:lnTo>
                      <a:lnTo>
                        <a:pt x="766" y="265"/>
                      </a:lnTo>
                      <a:lnTo>
                        <a:pt x="770" y="272"/>
                      </a:lnTo>
                      <a:lnTo>
                        <a:pt x="776" y="280"/>
                      </a:lnTo>
                      <a:lnTo>
                        <a:pt x="782" y="288"/>
                      </a:lnTo>
                      <a:lnTo>
                        <a:pt x="786" y="296"/>
                      </a:lnTo>
                      <a:lnTo>
                        <a:pt x="796" y="312"/>
                      </a:lnTo>
                      <a:lnTo>
                        <a:pt x="807" y="326"/>
                      </a:lnTo>
                      <a:lnTo>
                        <a:pt x="815" y="341"/>
                      </a:lnTo>
                      <a:lnTo>
                        <a:pt x="824" y="356"/>
                      </a:lnTo>
                      <a:lnTo>
                        <a:pt x="832" y="369"/>
                      </a:lnTo>
                      <a:lnTo>
                        <a:pt x="839" y="382"/>
                      </a:lnTo>
                      <a:lnTo>
                        <a:pt x="846" y="395"/>
                      </a:lnTo>
                      <a:lnTo>
                        <a:pt x="852" y="407"/>
                      </a:lnTo>
                      <a:lnTo>
                        <a:pt x="859" y="417"/>
                      </a:lnTo>
                      <a:lnTo>
                        <a:pt x="864" y="427"/>
                      </a:lnTo>
                      <a:lnTo>
                        <a:pt x="868" y="436"/>
                      </a:lnTo>
                      <a:lnTo>
                        <a:pt x="873" y="445"/>
                      </a:lnTo>
                      <a:lnTo>
                        <a:pt x="880" y="456"/>
                      </a:lnTo>
                      <a:lnTo>
                        <a:pt x="884" y="468"/>
                      </a:lnTo>
                      <a:lnTo>
                        <a:pt x="982" y="430"/>
                      </a:lnTo>
                      <a:lnTo>
                        <a:pt x="884" y="793"/>
                      </a:lnTo>
                      <a:lnTo>
                        <a:pt x="567" y="623"/>
                      </a:lnTo>
                      <a:lnTo>
                        <a:pt x="649" y="587"/>
                      </a:lnTo>
                      <a:lnTo>
                        <a:pt x="646" y="579"/>
                      </a:lnTo>
                      <a:lnTo>
                        <a:pt x="637" y="557"/>
                      </a:lnTo>
                      <a:lnTo>
                        <a:pt x="631" y="543"/>
                      </a:lnTo>
                      <a:lnTo>
                        <a:pt x="627" y="534"/>
                      </a:lnTo>
                      <a:lnTo>
                        <a:pt x="622" y="525"/>
                      </a:lnTo>
                      <a:lnTo>
                        <a:pt x="618" y="515"/>
                      </a:lnTo>
                      <a:lnTo>
                        <a:pt x="613" y="505"/>
                      </a:lnTo>
                      <a:lnTo>
                        <a:pt x="608" y="493"/>
                      </a:lnTo>
                      <a:lnTo>
                        <a:pt x="603" y="481"/>
                      </a:lnTo>
                      <a:lnTo>
                        <a:pt x="597" y="470"/>
                      </a:lnTo>
                      <a:lnTo>
                        <a:pt x="592" y="458"/>
                      </a:lnTo>
                      <a:lnTo>
                        <a:pt x="586" y="445"/>
                      </a:lnTo>
                      <a:lnTo>
                        <a:pt x="578" y="432"/>
                      </a:lnTo>
                      <a:lnTo>
                        <a:pt x="572" y="418"/>
                      </a:lnTo>
                      <a:lnTo>
                        <a:pt x="565" y="405"/>
                      </a:lnTo>
                      <a:lnTo>
                        <a:pt x="558" y="391"/>
                      </a:lnTo>
                      <a:lnTo>
                        <a:pt x="551" y="378"/>
                      </a:lnTo>
                      <a:lnTo>
                        <a:pt x="543" y="363"/>
                      </a:lnTo>
                      <a:lnTo>
                        <a:pt x="536" y="348"/>
                      </a:lnTo>
                      <a:lnTo>
                        <a:pt x="527" y="334"/>
                      </a:lnTo>
                      <a:lnTo>
                        <a:pt x="520" y="319"/>
                      </a:lnTo>
                      <a:lnTo>
                        <a:pt x="511" y="304"/>
                      </a:lnTo>
                      <a:lnTo>
                        <a:pt x="502" y="290"/>
                      </a:lnTo>
                      <a:lnTo>
                        <a:pt x="493" y="275"/>
                      </a:lnTo>
                      <a:lnTo>
                        <a:pt x="485" y="261"/>
                      </a:lnTo>
                      <a:lnTo>
                        <a:pt x="476" y="246"/>
                      </a:lnTo>
                      <a:lnTo>
                        <a:pt x="466" y="234"/>
                      </a:lnTo>
                      <a:lnTo>
                        <a:pt x="455" y="223"/>
                      </a:lnTo>
                      <a:lnTo>
                        <a:pt x="445" y="211"/>
                      </a:lnTo>
                      <a:lnTo>
                        <a:pt x="435" y="202"/>
                      </a:lnTo>
                      <a:lnTo>
                        <a:pt x="423" y="193"/>
                      </a:lnTo>
                      <a:lnTo>
                        <a:pt x="419" y="189"/>
                      </a:lnTo>
                      <a:lnTo>
                        <a:pt x="413" y="186"/>
                      </a:lnTo>
                      <a:lnTo>
                        <a:pt x="407" y="182"/>
                      </a:lnTo>
                      <a:lnTo>
                        <a:pt x="401" y="179"/>
                      </a:lnTo>
                      <a:lnTo>
                        <a:pt x="395" y="176"/>
                      </a:lnTo>
                      <a:lnTo>
                        <a:pt x="390" y="173"/>
                      </a:lnTo>
                      <a:lnTo>
                        <a:pt x="384" y="170"/>
                      </a:lnTo>
                      <a:lnTo>
                        <a:pt x="378" y="168"/>
                      </a:lnTo>
                      <a:lnTo>
                        <a:pt x="366" y="164"/>
                      </a:lnTo>
                      <a:lnTo>
                        <a:pt x="354" y="161"/>
                      </a:lnTo>
                      <a:lnTo>
                        <a:pt x="343" y="158"/>
                      </a:lnTo>
                      <a:lnTo>
                        <a:pt x="331" y="157"/>
                      </a:lnTo>
                      <a:lnTo>
                        <a:pt x="308" y="154"/>
                      </a:lnTo>
                      <a:lnTo>
                        <a:pt x="264" y="158"/>
                      </a:lnTo>
                      <a:lnTo>
                        <a:pt x="243" y="163"/>
                      </a:lnTo>
                      <a:lnTo>
                        <a:pt x="224" y="168"/>
                      </a:lnTo>
                      <a:lnTo>
                        <a:pt x="215" y="171"/>
                      </a:lnTo>
                      <a:lnTo>
                        <a:pt x="208" y="174"/>
                      </a:lnTo>
                      <a:lnTo>
                        <a:pt x="201" y="179"/>
                      </a:lnTo>
                      <a:lnTo>
                        <a:pt x="193" y="183"/>
                      </a:lnTo>
                      <a:lnTo>
                        <a:pt x="173" y="201"/>
                      </a:lnTo>
                      <a:lnTo>
                        <a:pt x="166" y="211"/>
                      </a:lnTo>
                      <a:lnTo>
                        <a:pt x="155" y="225"/>
                      </a:lnTo>
                      <a:lnTo>
                        <a:pt x="149" y="234"/>
                      </a:lnTo>
                      <a:lnTo>
                        <a:pt x="144" y="243"/>
                      </a:lnTo>
                      <a:lnTo>
                        <a:pt x="136" y="253"/>
                      </a:lnTo>
                      <a:lnTo>
                        <a:pt x="130" y="263"/>
                      </a:lnTo>
                      <a:lnTo>
                        <a:pt x="123" y="274"/>
                      </a:lnTo>
                      <a:lnTo>
                        <a:pt x="116" y="284"/>
                      </a:lnTo>
                      <a:lnTo>
                        <a:pt x="109" y="296"/>
                      </a:lnTo>
                      <a:lnTo>
                        <a:pt x="101" y="307"/>
                      </a:lnTo>
                      <a:lnTo>
                        <a:pt x="94" y="319"/>
                      </a:lnTo>
                      <a:lnTo>
                        <a:pt x="87" y="331"/>
                      </a:lnTo>
                      <a:lnTo>
                        <a:pt x="79" y="342"/>
                      </a:lnTo>
                      <a:lnTo>
                        <a:pt x="72" y="354"/>
                      </a:lnTo>
                      <a:lnTo>
                        <a:pt x="65" y="366"/>
                      </a:lnTo>
                      <a:lnTo>
                        <a:pt x="59" y="378"/>
                      </a:lnTo>
                      <a:lnTo>
                        <a:pt x="51" y="388"/>
                      </a:lnTo>
                      <a:lnTo>
                        <a:pt x="44" y="399"/>
                      </a:lnTo>
                      <a:lnTo>
                        <a:pt x="38" y="410"/>
                      </a:lnTo>
                      <a:lnTo>
                        <a:pt x="32" y="420"/>
                      </a:lnTo>
                      <a:lnTo>
                        <a:pt x="27" y="429"/>
                      </a:lnTo>
                      <a:lnTo>
                        <a:pt x="22" y="437"/>
                      </a:lnTo>
                      <a:lnTo>
                        <a:pt x="12" y="452"/>
                      </a:lnTo>
                      <a:lnTo>
                        <a:pt x="6" y="464"/>
                      </a:lnTo>
                      <a:lnTo>
                        <a:pt x="0" y="473"/>
                      </a:lnTo>
                      <a:lnTo>
                        <a:pt x="19" y="572"/>
                      </a:lnTo>
                      <a:lnTo>
                        <a:pt x="280" y="704"/>
                      </a:lnTo>
                      <a:lnTo>
                        <a:pt x="447" y="420"/>
                      </a:lnTo>
                      <a:lnTo>
                        <a:pt x="359" y="373"/>
                      </a:lnTo>
                      <a:lnTo>
                        <a:pt x="302" y="499"/>
                      </a:lnTo>
                      <a:lnTo>
                        <a:pt x="158" y="420"/>
                      </a:lnTo>
                      <a:lnTo>
                        <a:pt x="226" y="315"/>
                      </a:lnTo>
                      <a:lnTo>
                        <a:pt x="161" y="281"/>
                      </a:lnTo>
                      <a:lnTo>
                        <a:pt x="192" y="325"/>
                      </a:lnTo>
                      <a:lnTo>
                        <a:pt x="117" y="440"/>
                      </a:lnTo>
                      <a:lnTo>
                        <a:pt x="313" y="518"/>
                      </a:lnTo>
                      <a:lnTo>
                        <a:pt x="365" y="395"/>
                      </a:lnTo>
                      <a:lnTo>
                        <a:pt x="417" y="439"/>
                      </a:lnTo>
                      <a:lnTo>
                        <a:pt x="270" y="676"/>
                      </a:lnTo>
                      <a:lnTo>
                        <a:pt x="193" y="636"/>
                      </a:lnTo>
                      <a:lnTo>
                        <a:pt x="242" y="543"/>
                      </a:lnTo>
                      <a:lnTo>
                        <a:pt x="151" y="478"/>
                      </a:lnTo>
                      <a:lnTo>
                        <a:pt x="98" y="560"/>
                      </a:lnTo>
                      <a:lnTo>
                        <a:pt x="145" y="514"/>
                      </a:lnTo>
                      <a:lnTo>
                        <a:pt x="217" y="547"/>
                      </a:lnTo>
                      <a:lnTo>
                        <a:pt x="173" y="630"/>
                      </a:lnTo>
                      <a:lnTo>
                        <a:pt x="32" y="557"/>
                      </a:lnTo>
                      <a:lnTo>
                        <a:pt x="21" y="475"/>
                      </a:lnTo>
                      <a:lnTo>
                        <a:pt x="21" y="4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00"/>
                <p:cNvSpPr>
                  <a:spLocks/>
                </p:cNvSpPr>
                <p:nvPr/>
              </p:nvSpPr>
              <p:spPr bwMode="auto">
                <a:xfrm>
                  <a:off x="5072" y="3421"/>
                  <a:ext cx="15" cy="21"/>
                </a:xfrm>
                <a:custGeom>
                  <a:avLst/>
                  <a:gdLst>
                    <a:gd name="T0" fmla="*/ 20 w 47"/>
                    <a:gd name="T1" fmla="*/ 63 h 63"/>
                    <a:gd name="T2" fmla="*/ 26 w 47"/>
                    <a:gd name="T3" fmla="*/ 54 h 63"/>
                    <a:gd name="T4" fmla="*/ 32 w 47"/>
                    <a:gd name="T5" fmla="*/ 45 h 63"/>
                    <a:gd name="T6" fmla="*/ 38 w 47"/>
                    <a:gd name="T7" fmla="*/ 35 h 63"/>
                    <a:gd name="T8" fmla="*/ 47 w 47"/>
                    <a:gd name="T9" fmla="*/ 14 h 63"/>
                    <a:gd name="T10" fmla="*/ 47 w 47"/>
                    <a:gd name="T11" fmla="*/ 6 h 63"/>
                    <a:gd name="T12" fmla="*/ 44 w 47"/>
                    <a:gd name="T13" fmla="*/ 0 h 63"/>
                    <a:gd name="T14" fmla="*/ 38 w 47"/>
                    <a:gd name="T15" fmla="*/ 0 h 63"/>
                    <a:gd name="T16" fmla="*/ 31 w 47"/>
                    <a:gd name="T17" fmla="*/ 6 h 63"/>
                    <a:gd name="T18" fmla="*/ 23 w 47"/>
                    <a:gd name="T19" fmla="*/ 14 h 63"/>
                    <a:gd name="T20" fmla="*/ 16 w 47"/>
                    <a:gd name="T21" fmla="*/ 25 h 63"/>
                    <a:gd name="T22" fmla="*/ 10 w 47"/>
                    <a:gd name="T23" fmla="*/ 35 h 63"/>
                    <a:gd name="T24" fmla="*/ 4 w 47"/>
                    <a:gd name="T25" fmla="*/ 45 h 63"/>
                    <a:gd name="T26" fmla="*/ 0 w 47"/>
                    <a:gd name="T27" fmla="*/ 55 h 63"/>
                    <a:gd name="T28" fmla="*/ 20 w 47"/>
                    <a:gd name="T29" fmla="*/ 63 h 63"/>
                    <a:gd name="T30" fmla="*/ 20 w 47"/>
                    <a:gd name="T3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 h="63">
                      <a:moveTo>
                        <a:pt x="20" y="63"/>
                      </a:moveTo>
                      <a:lnTo>
                        <a:pt x="26" y="54"/>
                      </a:lnTo>
                      <a:lnTo>
                        <a:pt x="32" y="45"/>
                      </a:lnTo>
                      <a:lnTo>
                        <a:pt x="38" y="35"/>
                      </a:lnTo>
                      <a:lnTo>
                        <a:pt x="47" y="14"/>
                      </a:lnTo>
                      <a:lnTo>
                        <a:pt x="47" y="6"/>
                      </a:lnTo>
                      <a:lnTo>
                        <a:pt x="44" y="0"/>
                      </a:lnTo>
                      <a:lnTo>
                        <a:pt x="38" y="0"/>
                      </a:lnTo>
                      <a:lnTo>
                        <a:pt x="31" y="6"/>
                      </a:lnTo>
                      <a:lnTo>
                        <a:pt x="23" y="14"/>
                      </a:lnTo>
                      <a:lnTo>
                        <a:pt x="16" y="25"/>
                      </a:lnTo>
                      <a:lnTo>
                        <a:pt x="10" y="35"/>
                      </a:lnTo>
                      <a:lnTo>
                        <a:pt x="4" y="45"/>
                      </a:lnTo>
                      <a:lnTo>
                        <a:pt x="0" y="55"/>
                      </a:lnTo>
                      <a:lnTo>
                        <a:pt x="20" y="63"/>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101"/>
                <p:cNvSpPr>
                  <a:spLocks/>
                </p:cNvSpPr>
                <p:nvPr/>
              </p:nvSpPr>
              <p:spPr bwMode="auto">
                <a:xfrm>
                  <a:off x="5091" y="3366"/>
                  <a:ext cx="36" cy="21"/>
                </a:xfrm>
                <a:custGeom>
                  <a:avLst/>
                  <a:gdLst>
                    <a:gd name="T0" fmla="*/ 96 w 109"/>
                    <a:gd name="T1" fmla="*/ 59 h 61"/>
                    <a:gd name="T2" fmla="*/ 8 w 109"/>
                    <a:gd name="T3" fmla="*/ 13 h 61"/>
                    <a:gd name="T4" fmla="*/ 0 w 109"/>
                    <a:gd name="T5" fmla="*/ 4 h 61"/>
                    <a:gd name="T6" fmla="*/ 5 w 109"/>
                    <a:gd name="T7" fmla="*/ 0 h 61"/>
                    <a:gd name="T8" fmla="*/ 9 w 109"/>
                    <a:gd name="T9" fmla="*/ 3 h 61"/>
                    <a:gd name="T10" fmla="*/ 14 w 109"/>
                    <a:gd name="T11" fmla="*/ 4 h 61"/>
                    <a:gd name="T12" fmla="*/ 20 w 109"/>
                    <a:gd name="T13" fmla="*/ 7 h 61"/>
                    <a:gd name="T14" fmla="*/ 25 w 109"/>
                    <a:gd name="T15" fmla="*/ 10 h 61"/>
                    <a:gd name="T16" fmla="*/ 31 w 109"/>
                    <a:gd name="T17" fmla="*/ 13 h 61"/>
                    <a:gd name="T18" fmla="*/ 39 w 109"/>
                    <a:gd name="T19" fmla="*/ 18 h 61"/>
                    <a:gd name="T20" fmla="*/ 47 w 109"/>
                    <a:gd name="T21" fmla="*/ 22 h 61"/>
                    <a:gd name="T22" fmla="*/ 55 w 109"/>
                    <a:gd name="T23" fmla="*/ 26 h 61"/>
                    <a:gd name="T24" fmla="*/ 63 w 109"/>
                    <a:gd name="T25" fmla="*/ 29 h 61"/>
                    <a:gd name="T26" fmla="*/ 71 w 109"/>
                    <a:gd name="T27" fmla="*/ 34 h 61"/>
                    <a:gd name="T28" fmla="*/ 78 w 109"/>
                    <a:gd name="T29" fmla="*/ 38 h 61"/>
                    <a:gd name="T30" fmla="*/ 85 w 109"/>
                    <a:gd name="T31" fmla="*/ 41 h 61"/>
                    <a:gd name="T32" fmla="*/ 90 w 109"/>
                    <a:gd name="T33" fmla="*/ 44 h 61"/>
                    <a:gd name="T34" fmla="*/ 94 w 109"/>
                    <a:gd name="T35" fmla="*/ 47 h 61"/>
                    <a:gd name="T36" fmla="*/ 99 w 109"/>
                    <a:gd name="T37" fmla="*/ 48 h 61"/>
                    <a:gd name="T38" fmla="*/ 109 w 109"/>
                    <a:gd name="T39" fmla="*/ 59 h 61"/>
                    <a:gd name="T40" fmla="*/ 107 w 109"/>
                    <a:gd name="T41" fmla="*/ 61 h 61"/>
                    <a:gd name="T42" fmla="*/ 103 w 109"/>
                    <a:gd name="T43" fmla="*/ 61 h 61"/>
                    <a:gd name="T44" fmla="*/ 96 w 109"/>
                    <a:gd name="T45" fmla="*/ 59 h 61"/>
                    <a:gd name="T46" fmla="*/ 96 w 109"/>
                    <a:gd name="T47"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61">
                      <a:moveTo>
                        <a:pt x="96" y="59"/>
                      </a:moveTo>
                      <a:lnTo>
                        <a:pt x="8" y="13"/>
                      </a:lnTo>
                      <a:lnTo>
                        <a:pt x="0" y="4"/>
                      </a:lnTo>
                      <a:lnTo>
                        <a:pt x="5" y="0"/>
                      </a:lnTo>
                      <a:lnTo>
                        <a:pt x="9" y="3"/>
                      </a:lnTo>
                      <a:lnTo>
                        <a:pt x="14" y="4"/>
                      </a:lnTo>
                      <a:lnTo>
                        <a:pt x="20" y="7"/>
                      </a:lnTo>
                      <a:lnTo>
                        <a:pt x="25" y="10"/>
                      </a:lnTo>
                      <a:lnTo>
                        <a:pt x="31" y="13"/>
                      </a:lnTo>
                      <a:lnTo>
                        <a:pt x="39" y="18"/>
                      </a:lnTo>
                      <a:lnTo>
                        <a:pt x="47" y="22"/>
                      </a:lnTo>
                      <a:lnTo>
                        <a:pt x="55" y="26"/>
                      </a:lnTo>
                      <a:lnTo>
                        <a:pt x="63" y="29"/>
                      </a:lnTo>
                      <a:lnTo>
                        <a:pt x="71" y="34"/>
                      </a:lnTo>
                      <a:lnTo>
                        <a:pt x="78" y="38"/>
                      </a:lnTo>
                      <a:lnTo>
                        <a:pt x="85" y="41"/>
                      </a:lnTo>
                      <a:lnTo>
                        <a:pt x="90" y="44"/>
                      </a:lnTo>
                      <a:lnTo>
                        <a:pt x="94" y="47"/>
                      </a:lnTo>
                      <a:lnTo>
                        <a:pt x="99" y="48"/>
                      </a:lnTo>
                      <a:lnTo>
                        <a:pt x="109" y="59"/>
                      </a:lnTo>
                      <a:lnTo>
                        <a:pt x="107" y="61"/>
                      </a:lnTo>
                      <a:lnTo>
                        <a:pt x="103" y="61"/>
                      </a:lnTo>
                      <a:lnTo>
                        <a:pt x="96" y="59"/>
                      </a:lnTo>
                      <a:lnTo>
                        <a:pt x="96"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102"/>
                <p:cNvSpPr>
                  <a:spLocks/>
                </p:cNvSpPr>
                <p:nvPr/>
              </p:nvSpPr>
              <p:spPr bwMode="auto">
                <a:xfrm>
                  <a:off x="5103" y="3344"/>
                  <a:ext cx="34" cy="21"/>
                </a:xfrm>
                <a:custGeom>
                  <a:avLst/>
                  <a:gdLst>
                    <a:gd name="T0" fmla="*/ 82 w 101"/>
                    <a:gd name="T1" fmla="*/ 60 h 63"/>
                    <a:gd name="T2" fmla="*/ 7 w 101"/>
                    <a:gd name="T3" fmla="*/ 21 h 63"/>
                    <a:gd name="T4" fmla="*/ 0 w 101"/>
                    <a:gd name="T5" fmla="*/ 12 h 63"/>
                    <a:gd name="T6" fmla="*/ 2 w 101"/>
                    <a:gd name="T7" fmla="*/ 8 h 63"/>
                    <a:gd name="T8" fmla="*/ 6 w 101"/>
                    <a:gd name="T9" fmla="*/ 3 h 63"/>
                    <a:gd name="T10" fmla="*/ 10 w 101"/>
                    <a:gd name="T11" fmla="*/ 0 h 63"/>
                    <a:gd name="T12" fmla="*/ 16 w 101"/>
                    <a:gd name="T13" fmla="*/ 2 h 63"/>
                    <a:gd name="T14" fmla="*/ 22 w 101"/>
                    <a:gd name="T15" fmla="*/ 5 h 63"/>
                    <a:gd name="T16" fmla="*/ 28 w 101"/>
                    <a:gd name="T17" fmla="*/ 8 h 63"/>
                    <a:gd name="T18" fmla="*/ 32 w 101"/>
                    <a:gd name="T19" fmla="*/ 10 h 63"/>
                    <a:gd name="T20" fmla="*/ 38 w 101"/>
                    <a:gd name="T21" fmla="*/ 13 h 63"/>
                    <a:gd name="T22" fmla="*/ 45 w 101"/>
                    <a:gd name="T23" fmla="*/ 16 h 63"/>
                    <a:gd name="T24" fmla="*/ 53 w 101"/>
                    <a:gd name="T25" fmla="*/ 19 h 63"/>
                    <a:gd name="T26" fmla="*/ 60 w 101"/>
                    <a:gd name="T27" fmla="*/ 24 h 63"/>
                    <a:gd name="T28" fmla="*/ 66 w 101"/>
                    <a:gd name="T29" fmla="*/ 27 h 63"/>
                    <a:gd name="T30" fmla="*/ 73 w 101"/>
                    <a:gd name="T31" fmla="*/ 30 h 63"/>
                    <a:gd name="T32" fmla="*/ 79 w 101"/>
                    <a:gd name="T33" fmla="*/ 32 h 63"/>
                    <a:gd name="T34" fmla="*/ 83 w 101"/>
                    <a:gd name="T35" fmla="*/ 35 h 63"/>
                    <a:gd name="T36" fmla="*/ 92 w 101"/>
                    <a:gd name="T37" fmla="*/ 40 h 63"/>
                    <a:gd name="T38" fmla="*/ 95 w 101"/>
                    <a:gd name="T39" fmla="*/ 41 h 63"/>
                    <a:gd name="T40" fmla="*/ 101 w 101"/>
                    <a:gd name="T41" fmla="*/ 59 h 63"/>
                    <a:gd name="T42" fmla="*/ 95 w 101"/>
                    <a:gd name="T43" fmla="*/ 63 h 63"/>
                    <a:gd name="T44" fmla="*/ 89 w 101"/>
                    <a:gd name="T45" fmla="*/ 63 h 63"/>
                    <a:gd name="T46" fmla="*/ 82 w 101"/>
                    <a:gd name="T47" fmla="*/ 60 h 63"/>
                    <a:gd name="T48" fmla="*/ 82 w 101"/>
                    <a:gd name="T49"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1" h="63">
                      <a:moveTo>
                        <a:pt x="82" y="60"/>
                      </a:moveTo>
                      <a:lnTo>
                        <a:pt x="7" y="21"/>
                      </a:lnTo>
                      <a:lnTo>
                        <a:pt x="0" y="12"/>
                      </a:lnTo>
                      <a:lnTo>
                        <a:pt x="2" y="8"/>
                      </a:lnTo>
                      <a:lnTo>
                        <a:pt x="6" y="3"/>
                      </a:lnTo>
                      <a:lnTo>
                        <a:pt x="10" y="0"/>
                      </a:lnTo>
                      <a:lnTo>
                        <a:pt x="16" y="2"/>
                      </a:lnTo>
                      <a:lnTo>
                        <a:pt x="22" y="5"/>
                      </a:lnTo>
                      <a:lnTo>
                        <a:pt x="28" y="8"/>
                      </a:lnTo>
                      <a:lnTo>
                        <a:pt x="32" y="10"/>
                      </a:lnTo>
                      <a:lnTo>
                        <a:pt x="38" y="13"/>
                      </a:lnTo>
                      <a:lnTo>
                        <a:pt x="45" y="16"/>
                      </a:lnTo>
                      <a:lnTo>
                        <a:pt x="53" y="19"/>
                      </a:lnTo>
                      <a:lnTo>
                        <a:pt x="60" y="24"/>
                      </a:lnTo>
                      <a:lnTo>
                        <a:pt x="66" y="27"/>
                      </a:lnTo>
                      <a:lnTo>
                        <a:pt x="73" y="30"/>
                      </a:lnTo>
                      <a:lnTo>
                        <a:pt x="79" y="32"/>
                      </a:lnTo>
                      <a:lnTo>
                        <a:pt x="83" y="35"/>
                      </a:lnTo>
                      <a:lnTo>
                        <a:pt x="92" y="40"/>
                      </a:lnTo>
                      <a:lnTo>
                        <a:pt x="95" y="41"/>
                      </a:lnTo>
                      <a:lnTo>
                        <a:pt x="101" y="59"/>
                      </a:lnTo>
                      <a:lnTo>
                        <a:pt x="95" y="63"/>
                      </a:lnTo>
                      <a:lnTo>
                        <a:pt x="89" y="63"/>
                      </a:lnTo>
                      <a:lnTo>
                        <a:pt x="82" y="60"/>
                      </a:lnTo>
                      <a:lnTo>
                        <a:pt x="82"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103"/>
                <p:cNvSpPr>
                  <a:spLocks/>
                </p:cNvSpPr>
                <p:nvPr/>
              </p:nvSpPr>
              <p:spPr bwMode="auto">
                <a:xfrm>
                  <a:off x="5098" y="3355"/>
                  <a:ext cx="33" cy="22"/>
                </a:xfrm>
                <a:custGeom>
                  <a:avLst/>
                  <a:gdLst>
                    <a:gd name="T0" fmla="*/ 79 w 98"/>
                    <a:gd name="T1" fmla="*/ 60 h 66"/>
                    <a:gd name="T2" fmla="*/ 5 w 98"/>
                    <a:gd name="T3" fmla="*/ 19 h 66"/>
                    <a:gd name="T4" fmla="*/ 0 w 98"/>
                    <a:gd name="T5" fmla="*/ 6 h 66"/>
                    <a:gd name="T6" fmla="*/ 6 w 98"/>
                    <a:gd name="T7" fmla="*/ 0 h 66"/>
                    <a:gd name="T8" fmla="*/ 14 w 98"/>
                    <a:gd name="T9" fmla="*/ 5 h 66"/>
                    <a:gd name="T10" fmla="*/ 19 w 98"/>
                    <a:gd name="T11" fmla="*/ 8 h 66"/>
                    <a:gd name="T12" fmla="*/ 24 w 98"/>
                    <a:gd name="T13" fmla="*/ 11 h 66"/>
                    <a:gd name="T14" fmla="*/ 30 w 98"/>
                    <a:gd name="T15" fmla="*/ 14 h 66"/>
                    <a:gd name="T16" fmla="*/ 36 w 98"/>
                    <a:gd name="T17" fmla="*/ 17 h 66"/>
                    <a:gd name="T18" fmla="*/ 43 w 98"/>
                    <a:gd name="T19" fmla="*/ 21 h 66"/>
                    <a:gd name="T20" fmla="*/ 50 w 98"/>
                    <a:gd name="T21" fmla="*/ 25 h 66"/>
                    <a:gd name="T22" fmla="*/ 58 w 98"/>
                    <a:gd name="T23" fmla="*/ 28 h 66"/>
                    <a:gd name="T24" fmla="*/ 63 w 98"/>
                    <a:gd name="T25" fmla="*/ 33 h 66"/>
                    <a:gd name="T26" fmla="*/ 71 w 98"/>
                    <a:gd name="T27" fmla="*/ 36 h 66"/>
                    <a:gd name="T28" fmla="*/ 77 w 98"/>
                    <a:gd name="T29" fmla="*/ 38 h 66"/>
                    <a:gd name="T30" fmla="*/ 82 w 98"/>
                    <a:gd name="T31" fmla="*/ 41 h 66"/>
                    <a:gd name="T32" fmla="*/ 90 w 98"/>
                    <a:gd name="T33" fmla="*/ 46 h 66"/>
                    <a:gd name="T34" fmla="*/ 94 w 98"/>
                    <a:gd name="T35" fmla="*/ 47 h 66"/>
                    <a:gd name="T36" fmla="*/ 98 w 98"/>
                    <a:gd name="T37" fmla="*/ 63 h 66"/>
                    <a:gd name="T38" fmla="*/ 97 w 98"/>
                    <a:gd name="T39" fmla="*/ 66 h 66"/>
                    <a:gd name="T40" fmla="*/ 93 w 98"/>
                    <a:gd name="T41" fmla="*/ 66 h 66"/>
                    <a:gd name="T42" fmla="*/ 87 w 98"/>
                    <a:gd name="T43" fmla="*/ 65 h 66"/>
                    <a:gd name="T44" fmla="*/ 81 w 98"/>
                    <a:gd name="T45" fmla="*/ 62 h 66"/>
                    <a:gd name="T46" fmla="*/ 79 w 98"/>
                    <a:gd name="T47" fmla="*/ 60 h 66"/>
                    <a:gd name="T48" fmla="*/ 79 w 98"/>
                    <a:gd name="T49"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8" h="66">
                      <a:moveTo>
                        <a:pt x="79" y="60"/>
                      </a:moveTo>
                      <a:lnTo>
                        <a:pt x="5" y="19"/>
                      </a:lnTo>
                      <a:lnTo>
                        <a:pt x="0" y="6"/>
                      </a:lnTo>
                      <a:lnTo>
                        <a:pt x="6" y="0"/>
                      </a:lnTo>
                      <a:lnTo>
                        <a:pt x="14" y="5"/>
                      </a:lnTo>
                      <a:lnTo>
                        <a:pt x="19" y="8"/>
                      </a:lnTo>
                      <a:lnTo>
                        <a:pt x="24" y="11"/>
                      </a:lnTo>
                      <a:lnTo>
                        <a:pt x="30" y="14"/>
                      </a:lnTo>
                      <a:lnTo>
                        <a:pt x="36" y="17"/>
                      </a:lnTo>
                      <a:lnTo>
                        <a:pt x="43" y="21"/>
                      </a:lnTo>
                      <a:lnTo>
                        <a:pt x="50" y="25"/>
                      </a:lnTo>
                      <a:lnTo>
                        <a:pt x="58" y="28"/>
                      </a:lnTo>
                      <a:lnTo>
                        <a:pt x="63" y="33"/>
                      </a:lnTo>
                      <a:lnTo>
                        <a:pt x="71" y="36"/>
                      </a:lnTo>
                      <a:lnTo>
                        <a:pt x="77" y="38"/>
                      </a:lnTo>
                      <a:lnTo>
                        <a:pt x="82" y="41"/>
                      </a:lnTo>
                      <a:lnTo>
                        <a:pt x="90" y="46"/>
                      </a:lnTo>
                      <a:lnTo>
                        <a:pt x="94" y="47"/>
                      </a:lnTo>
                      <a:lnTo>
                        <a:pt x="98" y="63"/>
                      </a:lnTo>
                      <a:lnTo>
                        <a:pt x="97" y="66"/>
                      </a:lnTo>
                      <a:lnTo>
                        <a:pt x="93" y="66"/>
                      </a:lnTo>
                      <a:lnTo>
                        <a:pt x="87" y="65"/>
                      </a:lnTo>
                      <a:lnTo>
                        <a:pt x="81" y="62"/>
                      </a:lnTo>
                      <a:lnTo>
                        <a:pt x="79" y="60"/>
                      </a:lnTo>
                      <a:lnTo>
                        <a:pt x="79"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104"/>
                <p:cNvSpPr>
                  <a:spLocks/>
                </p:cNvSpPr>
                <p:nvPr/>
              </p:nvSpPr>
              <p:spPr bwMode="auto">
                <a:xfrm>
                  <a:off x="5101" y="3292"/>
                  <a:ext cx="95" cy="64"/>
                </a:xfrm>
                <a:custGeom>
                  <a:avLst/>
                  <a:gdLst>
                    <a:gd name="T0" fmla="*/ 0 w 285"/>
                    <a:gd name="T1" fmla="*/ 30 h 193"/>
                    <a:gd name="T2" fmla="*/ 28 w 285"/>
                    <a:gd name="T3" fmla="*/ 28 h 193"/>
                    <a:gd name="T4" fmla="*/ 58 w 285"/>
                    <a:gd name="T5" fmla="*/ 31 h 193"/>
                    <a:gd name="T6" fmla="*/ 77 w 285"/>
                    <a:gd name="T7" fmla="*/ 35 h 193"/>
                    <a:gd name="T8" fmla="*/ 96 w 285"/>
                    <a:gd name="T9" fmla="*/ 40 h 193"/>
                    <a:gd name="T10" fmla="*/ 107 w 285"/>
                    <a:gd name="T11" fmla="*/ 44 h 193"/>
                    <a:gd name="T12" fmla="*/ 117 w 285"/>
                    <a:gd name="T13" fmla="*/ 49 h 193"/>
                    <a:gd name="T14" fmla="*/ 127 w 285"/>
                    <a:gd name="T15" fmla="*/ 53 h 193"/>
                    <a:gd name="T16" fmla="*/ 133 w 285"/>
                    <a:gd name="T17" fmla="*/ 56 h 193"/>
                    <a:gd name="T18" fmla="*/ 137 w 285"/>
                    <a:gd name="T19" fmla="*/ 59 h 193"/>
                    <a:gd name="T20" fmla="*/ 143 w 285"/>
                    <a:gd name="T21" fmla="*/ 62 h 193"/>
                    <a:gd name="T22" fmla="*/ 148 w 285"/>
                    <a:gd name="T23" fmla="*/ 65 h 193"/>
                    <a:gd name="T24" fmla="*/ 153 w 285"/>
                    <a:gd name="T25" fmla="*/ 68 h 193"/>
                    <a:gd name="T26" fmla="*/ 158 w 285"/>
                    <a:gd name="T27" fmla="*/ 72 h 193"/>
                    <a:gd name="T28" fmla="*/ 180 w 285"/>
                    <a:gd name="T29" fmla="*/ 88 h 193"/>
                    <a:gd name="T30" fmla="*/ 190 w 285"/>
                    <a:gd name="T31" fmla="*/ 98 h 193"/>
                    <a:gd name="T32" fmla="*/ 199 w 285"/>
                    <a:gd name="T33" fmla="*/ 109 h 193"/>
                    <a:gd name="T34" fmla="*/ 209 w 285"/>
                    <a:gd name="T35" fmla="*/ 120 h 193"/>
                    <a:gd name="T36" fmla="*/ 218 w 285"/>
                    <a:gd name="T37" fmla="*/ 132 h 193"/>
                    <a:gd name="T38" fmla="*/ 227 w 285"/>
                    <a:gd name="T39" fmla="*/ 147 h 193"/>
                    <a:gd name="T40" fmla="*/ 235 w 285"/>
                    <a:gd name="T41" fmla="*/ 161 h 193"/>
                    <a:gd name="T42" fmla="*/ 244 w 285"/>
                    <a:gd name="T43" fmla="*/ 176 h 193"/>
                    <a:gd name="T44" fmla="*/ 247 w 285"/>
                    <a:gd name="T45" fmla="*/ 185 h 193"/>
                    <a:gd name="T46" fmla="*/ 251 w 285"/>
                    <a:gd name="T47" fmla="*/ 193 h 193"/>
                    <a:gd name="T48" fmla="*/ 285 w 285"/>
                    <a:gd name="T49" fmla="*/ 141 h 193"/>
                    <a:gd name="T50" fmla="*/ 218 w 285"/>
                    <a:gd name="T51" fmla="*/ 49 h 193"/>
                    <a:gd name="T52" fmla="*/ 120 w 285"/>
                    <a:gd name="T53" fmla="*/ 0 h 193"/>
                    <a:gd name="T54" fmla="*/ 0 w 285"/>
                    <a:gd name="T55" fmla="*/ 30 h 193"/>
                    <a:gd name="T56" fmla="*/ 0 w 285"/>
                    <a:gd name="T57" fmla="*/ 3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193">
                      <a:moveTo>
                        <a:pt x="0" y="30"/>
                      </a:moveTo>
                      <a:lnTo>
                        <a:pt x="28" y="28"/>
                      </a:lnTo>
                      <a:lnTo>
                        <a:pt x="58" y="31"/>
                      </a:lnTo>
                      <a:lnTo>
                        <a:pt x="77" y="35"/>
                      </a:lnTo>
                      <a:lnTo>
                        <a:pt x="96" y="40"/>
                      </a:lnTo>
                      <a:lnTo>
                        <a:pt x="107" y="44"/>
                      </a:lnTo>
                      <a:lnTo>
                        <a:pt x="117" y="49"/>
                      </a:lnTo>
                      <a:lnTo>
                        <a:pt x="127" y="53"/>
                      </a:lnTo>
                      <a:lnTo>
                        <a:pt x="133" y="56"/>
                      </a:lnTo>
                      <a:lnTo>
                        <a:pt x="137" y="59"/>
                      </a:lnTo>
                      <a:lnTo>
                        <a:pt x="143" y="62"/>
                      </a:lnTo>
                      <a:lnTo>
                        <a:pt x="148" y="65"/>
                      </a:lnTo>
                      <a:lnTo>
                        <a:pt x="153" y="68"/>
                      </a:lnTo>
                      <a:lnTo>
                        <a:pt x="158" y="72"/>
                      </a:lnTo>
                      <a:lnTo>
                        <a:pt x="180" y="88"/>
                      </a:lnTo>
                      <a:lnTo>
                        <a:pt x="190" y="98"/>
                      </a:lnTo>
                      <a:lnTo>
                        <a:pt x="199" y="109"/>
                      </a:lnTo>
                      <a:lnTo>
                        <a:pt x="209" y="120"/>
                      </a:lnTo>
                      <a:lnTo>
                        <a:pt x="218" y="132"/>
                      </a:lnTo>
                      <a:lnTo>
                        <a:pt x="227" y="147"/>
                      </a:lnTo>
                      <a:lnTo>
                        <a:pt x="235" y="161"/>
                      </a:lnTo>
                      <a:lnTo>
                        <a:pt x="244" y="176"/>
                      </a:lnTo>
                      <a:lnTo>
                        <a:pt x="247" y="185"/>
                      </a:lnTo>
                      <a:lnTo>
                        <a:pt x="251" y="193"/>
                      </a:lnTo>
                      <a:lnTo>
                        <a:pt x="285" y="141"/>
                      </a:lnTo>
                      <a:lnTo>
                        <a:pt x="218" y="49"/>
                      </a:lnTo>
                      <a:lnTo>
                        <a:pt x="120" y="0"/>
                      </a:lnTo>
                      <a:lnTo>
                        <a:pt x="0" y="30"/>
                      </a:lnTo>
                      <a:lnTo>
                        <a:pt x="0" y="30"/>
                      </a:lnTo>
                      <a:close/>
                    </a:path>
                  </a:pathLst>
                </a:custGeom>
                <a:solidFill>
                  <a:srgbClr val="2B6B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7" name="Text Box 19"/>
            <p:cNvSpPr txBox="1">
              <a:spLocks noChangeArrowheads="1"/>
            </p:cNvSpPr>
            <p:nvPr/>
          </p:nvSpPr>
          <p:spPr bwMode="auto">
            <a:xfrm rot="-770317">
              <a:off x="4748" y="3609"/>
              <a:ext cx="811"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2000" b="1" i="1">
                  <a:solidFill>
                    <a:schemeClr val="bg2"/>
                  </a:solidFill>
                  <a:effectLst>
                    <a:outerShdw blurRad="38100" dist="38100" dir="2700000" algn="tl">
                      <a:srgbClr val="FFFFFF"/>
                    </a:outerShdw>
                  </a:effectLst>
                  <a:latin typeface="Stencil" panose="040409050D0802020404" pitchFamily="82" charset="0"/>
                </a:rPr>
                <a:t>Software</a:t>
              </a:r>
            </a:p>
          </p:txBody>
        </p:sp>
      </p:grpSp>
      <p:grpSp>
        <p:nvGrpSpPr>
          <p:cNvPr id="50" name="Group 205"/>
          <p:cNvGrpSpPr>
            <a:grpSpLocks/>
          </p:cNvGrpSpPr>
          <p:nvPr/>
        </p:nvGrpSpPr>
        <p:grpSpPr bwMode="auto">
          <a:xfrm>
            <a:off x="5218113" y="4879975"/>
            <a:ext cx="1290637" cy="1287463"/>
            <a:chOff x="2079" y="3178"/>
            <a:chExt cx="813" cy="811"/>
          </a:xfrm>
        </p:grpSpPr>
        <p:sp>
          <p:nvSpPr>
            <p:cNvPr id="51" name="Freeform 21"/>
            <p:cNvSpPr>
              <a:spLocks/>
            </p:cNvSpPr>
            <p:nvPr/>
          </p:nvSpPr>
          <p:spPr bwMode="auto">
            <a:xfrm>
              <a:off x="2079" y="3178"/>
              <a:ext cx="813" cy="811"/>
            </a:xfrm>
            <a:custGeom>
              <a:avLst/>
              <a:gdLst>
                <a:gd name="T0" fmla="*/ 615 w 2194"/>
                <a:gd name="T1" fmla="*/ 2084 h 2187"/>
                <a:gd name="T2" fmla="*/ 528 w 2194"/>
                <a:gd name="T3" fmla="*/ 2066 h 2187"/>
                <a:gd name="T4" fmla="*/ 454 w 2194"/>
                <a:gd name="T5" fmla="*/ 2043 h 2187"/>
                <a:gd name="T6" fmla="*/ 409 w 2194"/>
                <a:gd name="T7" fmla="*/ 2005 h 2187"/>
                <a:gd name="T8" fmla="*/ 360 w 2194"/>
                <a:gd name="T9" fmla="*/ 1996 h 2187"/>
                <a:gd name="T10" fmla="*/ 286 w 2194"/>
                <a:gd name="T11" fmla="*/ 1976 h 2187"/>
                <a:gd name="T12" fmla="*/ 228 w 2194"/>
                <a:gd name="T13" fmla="*/ 1952 h 2187"/>
                <a:gd name="T14" fmla="*/ 160 w 2194"/>
                <a:gd name="T15" fmla="*/ 1920 h 2187"/>
                <a:gd name="T16" fmla="*/ 109 w 2194"/>
                <a:gd name="T17" fmla="*/ 1893 h 2187"/>
                <a:gd name="T18" fmla="*/ 94 w 2194"/>
                <a:gd name="T19" fmla="*/ 1812 h 2187"/>
                <a:gd name="T20" fmla="*/ 69 w 2194"/>
                <a:gd name="T21" fmla="*/ 1501 h 2187"/>
                <a:gd name="T22" fmla="*/ 66 w 2194"/>
                <a:gd name="T23" fmla="*/ 1040 h 2187"/>
                <a:gd name="T24" fmla="*/ 36 w 2194"/>
                <a:gd name="T25" fmla="*/ 910 h 2187"/>
                <a:gd name="T26" fmla="*/ 9 w 2194"/>
                <a:gd name="T27" fmla="*/ 856 h 2187"/>
                <a:gd name="T28" fmla="*/ 3 w 2194"/>
                <a:gd name="T29" fmla="*/ 614 h 2187"/>
                <a:gd name="T30" fmla="*/ 47 w 2194"/>
                <a:gd name="T31" fmla="*/ 592 h 2187"/>
                <a:gd name="T32" fmla="*/ 116 w 2194"/>
                <a:gd name="T33" fmla="*/ 558 h 2187"/>
                <a:gd name="T34" fmla="*/ 191 w 2194"/>
                <a:gd name="T35" fmla="*/ 530 h 2187"/>
                <a:gd name="T36" fmla="*/ 264 w 2194"/>
                <a:gd name="T37" fmla="*/ 511 h 2187"/>
                <a:gd name="T38" fmla="*/ 319 w 2194"/>
                <a:gd name="T39" fmla="*/ 491 h 2187"/>
                <a:gd name="T40" fmla="*/ 353 w 2194"/>
                <a:gd name="T41" fmla="*/ 465 h 2187"/>
                <a:gd name="T42" fmla="*/ 389 w 2194"/>
                <a:gd name="T43" fmla="*/ 448 h 2187"/>
                <a:gd name="T44" fmla="*/ 459 w 2194"/>
                <a:gd name="T45" fmla="*/ 425 h 2187"/>
                <a:gd name="T46" fmla="*/ 514 w 2194"/>
                <a:gd name="T47" fmla="*/ 394 h 2187"/>
                <a:gd name="T48" fmla="*/ 568 w 2194"/>
                <a:gd name="T49" fmla="*/ 334 h 2187"/>
                <a:gd name="T50" fmla="*/ 638 w 2194"/>
                <a:gd name="T51" fmla="*/ 279 h 2187"/>
                <a:gd name="T52" fmla="*/ 717 w 2194"/>
                <a:gd name="T53" fmla="*/ 292 h 2187"/>
                <a:gd name="T54" fmla="*/ 797 w 2194"/>
                <a:gd name="T55" fmla="*/ 328 h 2187"/>
                <a:gd name="T56" fmla="*/ 835 w 2194"/>
                <a:gd name="T57" fmla="*/ 266 h 2187"/>
                <a:gd name="T58" fmla="*/ 827 w 2194"/>
                <a:gd name="T59" fmla="*/ 116 h 2187"/>
                <a:gd name="T60" fmla="*/ 924 w 2194"/>
                <a:gd name="T61" fmla="*/ 46 h 2187"/>
                <a:gd name="T62" fmla="*/ 1037 w 2194"/>
                <a:gd name="T63" fmla="*/ 8 h 2187"/>
                <a:gd name="T64" fmla="*/ 1140 w 2194"/>
                <a:gd name="T65" fmla="*/ 1 h 2187"/>
                <a:gd name="T66" fmla="*/ 1201 w 2194"/>
                <a:gd name="T67" fmla="*/ 39 h 2187"/>
                <a:gd name="T68" fmla="*/ 1187 w 2194"/>
                <a:gd name="T69" fmla="*/ 254 h 2187"/>
                <a:gd name="T70" fmla="*/ 1280 w 2194"/>
                <a:gd name="T71" fmla="*/ 193 h 2187"/>
                <a:gd name="T72" fmla="*/ 1391 w 2194"/>
                <a:gd name="T73" fmla="*/ 176 h 2187"/>
                <a:gd name="T74" fmla="*/ 1465 w 2194"/>
                <a:gd name="T75" fmla="*/ 223 h 2187"/>
                <a:gd name="T76" fmla="*/ 1513 w 2194"/>
                <a:gd name="T77" fmla="*/ 295 h 2187"/>
                <a:gd name="T78" fmla="*/ 1583 w 2194"/>
                <a:gd name="T79" fmla="*/ 360 h 2187"/>
                <a:gd name="T80" fmla="*/ 1752 w 2194"/>
                <a:gd name="T81" fmla="*/ 390 h 2187"/>
                <a:gd name="T82" fmla="*/ 1912 w 2194"/>
                <a:gd name="T83" fmla="*/ 417 h 2187"/>
                <a:gd name="T84" fmla="*/ 2079 w 2194"/>
                <a:gd name="T85" fmla="*/ 439 h 2187"/>
                <a:gd name="T86" fmla="*/ 2153 w 2194"/>
                <a:gd name="T87" fmla="*/ 455 h 2187"/>
                <a:gd name="T88" fmla="*/ 2193 w 2194"/>
                <a:gd name="T89" fmla="*/ 584 h 2187"/>
                <a:gd name="T90" fmla="*/ 2187 w 2194"/>
                <a:gd name="T91" fmla="*/ 774 h 2187"/>
                <a:gd name="T92" fmla="*/ 2138 w 2194"/>
                <a:gd name="T93" fmla="*/ 798 h 2187"/>
                <a:gd name="T94" fmla="*/ 2170 w 2194"/>
                <a:gd name="T95" fmla="*/ 1604 h 2187"/>
                <a:gd name="T96" fmla="*/ 2128 w 2194"/>
                <a:gd name="T97" fmla="*/ 1852 h 2187"/>
                <a:gd name="T98" fmla="*/ 1988 w 2194"/>
                <a:gd name="T99" fmla="*/ 1899 h 2187"/>
                <a:gd name="T100" fmla="*/ 1845 w 2194"/>
                <a:gd name="T101" fmla="*/ 1943 h 2187"/>
                <a:gd name="T102" fmla="*/ 1738 w 2194"/>
                <a:gd name="T103" fmla="*/ 2001 h 2187"/>
                <a:gd name="T104" fmla="*/ 1663 w 2194"/>
                <a:gd name="T105" fmla="*/ 2030 h 2187"/>
                <a:gd name="T106" fmla="*/ 1535 w 2194"/>
                <a:gd name="T107" fmla="*/ 2064 h 2187"/>
                <a:gd name="T108" fmla="*/ 1434 w 2194"/>
                <a:gd name="T109" fmla="*/ 2060 h 2187"/>
                <a:gd name="T110" fmla="*/ 1321 w 2194"/>
                <a:gd name="T111" fmla="*/ 2102 h 2187"/>
                <a:gd name="T112" fmla="*/ 1203 w 2194"/>
                <a:gd name="T113" fmla="*/ 2141 h 2187"/>
                <a:gd name="T114" fmla="*/ 1089 w 2194"/>
                <a:gd name="T115" fmla="*/ 2179 h 2187"/>
                <a:gd name="T116" fmla="*/ 959 w 2194"/>
                <a:gd name="T117" fmla="*/ 2155 h 2187"/>
                <a:gd name="T118" fmla="*/ 811 w 2194"/>
                <a:gd name="T119" fmla="*/ 2110 h 2187"/>
                <a:gd name="T120" fmla="*/ 713 w 2194"/>
                <a:gd name="T121" fmla="*/ 2081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4" h="2187">
                  <a:moveTo>
                    <a:pt x="686" y="2094"/>
                  </a:moveTo>
                  <a:lnTo>
                    <a:pt x="668" y="2091"/>
                  </a:lnTo>
                  <a:lnTo>
                    <a:pt x="651" y="2089"/>
                  </a:lnTo>
                  <a:lnTo>
                    <a:pt x="634" y="2087"/>
                  </a:lnTo>
                  <a:lnTo>
                    <a:pt x="615" y="2084"/>
                  </a:lnTo>
                  <a:lnTo>
                    <a:pt x="598" y="2081"/>
                  </a:lnTo>
                  <a:lnTo>
                    <a:pt x="580" y="2078"/>
                  </a:lnTo>
                  <a:lnTo>
                    <a:pt x="562" y="2074"/>
                  </a:lnTo>
                  <a:lnTo>
                    <a:pt x="544" y="2071"/>
                  </a:lnTo>
                  <a:lnTo>
                    <a:pt x="528" y="2066"/>
                  </a:lnTo>
                  <a:lnTo>
                    <a:pt x="510" y="2063"/>
                  </a:lnTo>
                  <a:lnTo>
                    <a:pt x="496" y="2058"/>
                  </a:lnTo>
                  <a:lnTo>
                    <a:pt x="481" y="2053"/>
                  </a:lnTo>
                  <a:lnTo>
                    <a:pt x="467" y="2048"/>
                  </a:lnTo>
                  <a:lnTo>
                    <a:pt x="454" y="2043"/>
                  </a:lnTo>
                  <a:lnTo>
                    <a:pt x="442" y="2038"/>
                  </a:lnTo>
                  <a:lnTo>
                    <a:pt x="433" y="2033"/>
                  </a:lnTo>
                  <a:lnTo>
                    <a:pt x="425" y="2020"/>
                  </a:lnTo>
                  <a:lnTo>
                    <a:pt x="417" y="2011"/>
                  </a:lnTo>
                  <a:lnTo>
                    <a:pt x="409" y="2005"/>
                  </a:lnTo>
                  <a:lnTo>
                    <a:pt x="400" y="2001"/>
                  </a:lnTo>
                  <a:lnTo>
                    <a:pt x="391" y="1999"/>
                  </a:lnTo>
                  <a:lnTo>
                    <a:pt x="381" y="1998"/>
                  </a:lnTo>
                  <a:lnTo>
                    <a:pt x="371" y="1997"/>
                  </a:lnTo>
                  <a:lnTo>
                    <a:pt x="360" y="1996"/>
                  </a:lnTo>
                  <a:lnTo>
                    <a:pt x="342" y="1991"/>
                  </a:lnTo>
                  <a:lnTo>
                    <a:pt x="326" y="1988"/>
                  </a:lnTo>
                  <a:lnTo>
                    <a:pt x="312" y="1984"/>
                  </a:lnTo>
                  <a:lnTo>
                    <a:pt x="298" y="1980"/>
                  </a:lnTo>
                  <a:lnTo>
                    <a:pt x="286" y="1976"/>
                  </a:lnTo>
                  <a:lnTo>
                    <a:pt x="274" y="1972"/>
                  </a:lnTo>
                  <a:lnTo>
                    <a:pt x="263" y="1967"/>
                  </a:lnTo>
                  <a:lnTo>
                    <a:pt x="251" y="1962"/>
                  </a:lnTo>
                  <a:lnTo>
                    <a:pt x="240" y="1958"/>
                  </a:lnTo>
                  <a:lnTo>
                    <a:pt x="228" y="1952"/>
                  </a:lnTo>
                  <a:lnTo>
                    <a:pt x="215" y="1946"/>
                  </a:lnTo>
                  <a:lnTo>
                    <a:pt x="203" y="1940"/>
                  </a:lnTo>
                  <a:lnTo>
                    <a:pt x="190" y="1935"/>
                  </a:lnTo>
                  <a:lnTo>
                    <a:pt x="175" y="1928"/>
                  </a:lnTo>
                  <a:lnTo>
                    <a:pt x="160" y="1920"/>
                  </a:lnTo>
                  <a:lnTo>
                    <a:pt x="143" y="1912"/>
                  </a:lnTo>
                  <a:lnTo>
                    <a:pt x="130" y="1908"/>
                  </a:lnTo>
                  <a:lnTo>
                    <a:pt x="121" y="1904"/>
                  </a:lnTo>
                  <a:lnTo>
                    <a:pt x="114" y="1899"/>
                  </a:lnTo>
                  <a:lnTo>
                    <a:pt x="109" y="1893"/>
                  </a:lnTo>
                  <a:lnTo>
                    <a:pt x="106" y="1889"/>
                  </a:lnTo>
                  <a:lnTo>
                    <a:pt x="104" y="1883"/>
                  </a:lnTo>
                  <a:lnTo>
                    <a:pt x="101" y="1878"/>
                  </a:lnTo>
                  <a:lnTo>
                    <a:pt x="100" y="1875"/>
                  </a:lnTo>
                  <a:lnTo>
                    <a:pt x="94" y="1812"/>
                  </a:lnTo>
                  <a:lnTo>
                    <a:pt x="89" y="1750"/>
                  </a:lnTo>
                  <a:lnTo>
                    <a:pt x="83" y="1688"/>
                  </a:lnTo>
                  <a:lnTo>
                    <a:pt x="77" y="1626"/>
                  </a:lnTo>
                  <a:lnTo>
                    <a:pt x="73" y="1565"/>
                  </a:lnTo>
                  <a:lnTo>
                    <a:pt x="69" y="1501"/>
                  </a:lnTo>
                  <a:lnTo>
                    <a:pt x="67" y="1438"/>
                  </a:lnTo>
                  <a:lnTo>
                    <a:pt x="67" y="1375"/>
                  </a:lnTo>
                  <a:lnTo>
                    <a:pt x="66" y="1259"/>
                  </a:lnTo>
                  <a:lnTo>
                    <a:pt x="67" y="1149"/>
                  </a:lnTo>
                  <a:lnTo>
                    <a:pt x="66" y="1040"/>
                  </a:lnTo>
                  <a:lnTo>
                    <a:pt x="58" y="927"/>
                  </a:lnTo>
                  <a:lnTo>
                    <a:pt x="54" y="923"/>
                  </a:lnTo>
                  <a:lnTo>
                    <a:pt x="50" y="918"/>
                  </a:lnTo>
                  <a:lnTo>
                    <a:pt x="43" y="915"/>
                  </a:lnTo>
                  <a:lnTo>
                    <a:pt x="36" y="910"/>
                  </a:lnTo>
                  <a:lnTo>
                    <a:pt x="28" y="908"/>
                  </a:lnTo>
                  <a:lnTo>
                    <a:pt x="22" y="906"/>
                  </a:lnTo>
                  <a:lnTo>
                    <a:pt x="17" y="903"/>
                  </a:lnTo>
                  <a:lnTo>
                    <a:pt x="16" y="903"/>
                  </a:lnTo>
                  <a:lnTo>
                    <a:pt x="9" y="856"/>
                  </a:lnTo>
                  <a:lnTo>
                    <a:pt x="8" y="795"/>
                  </a:lnTo>
                  <a:lnTo>
                    <a:pt x="6" y="737"/>
                  </a:lnTo>
                  <a:lnTo>
                    <a:pt x="3" y="681"/>
                  </a:lnTo>
                  <a:lnTo>
                    <a:pt x="0" y="621"/>
                  </a:lnTo>
                  <a:lnTo>
                    <a:pt x="3" y="614"/>
                  </a:lnTo>
                  <a:lnTo>
                    <a:pt x="10" y="608"/>
                  </a:lnTo>
                  <a:lnTo>
                    <a:pt x="18" y="602"/>
                  </a:lnTo>
                  <a:lnTo>
                    <a:pt x="28" y="598"/>
                  </a:lnTo>
                  <a:lnTo>
                    <a:pt x="37" y="594"/>
                  </a:lnTo>
                  <a:lnTo>
                    <a:pt x="47" y="592"/>
                  </a:lnTo>
                  <a:lnTo>
                    <a:pt x="55" y="589"/>
                  </a:lnTo>
                  <a:lnTo>
                    <a:pt x="63" y="586"/>
                  </a:lnTo>
                  <a:lnTo>
                    <a:pt x="82" y="576"/>
                  </a:lnTo>
                  <a:lnTo>
                    <a:pt x="99" y="567"/>
                  </a:lnTo>
                  <a:lnTo>
                    <a:pt x="116" y="558"/>
                  </a:lnTo>
                  <a:lnTo>
                    <a:pt x="133" y="551"/>
                  </a:lnTo>
                  <a:lnTo>
                    <a:pt x="147" y="545"/>
                  </a:lnTo>
                  <a:lnTo>
                    <a:pt x="162" y="539"/>
                  </a:lnTo>
                  <a:lnTo>
                    <a:pt x="176" y="533"/>
                  </a:lnTo>
                  <a:lnTo>
                    <a:pt x="191" y="530"/>
                  </a:lnTo>
                  <a:lnTo>
                    <a:pt x="205" y="525"/>
                  </a:lnTo>
                  <a:lnTo>
                    <a:pt x="219" y="522"/>
                  </a:lnTo>
                  <a:lnTo>
                    <a:pt x="234" y="518"/>
                  </a:lnTo>
                  <a:lnTo>
                    <a:pt x="249" y="515"/>
                  </a:lnTo>
                  <a:lnTo>
                    <a:pt x="264" y="511"/>
                  </a:lnTo>
                  <a:lnTo>
                    <a:pt x="280" y="509"/>
                  </a:lnTo>
                  <a:lnTo>
                    <a:pt x="297" y="504"/>
                  </a:lnTo>
                  <a:lnTo>
                    <a:pt x="315" y="501"/>
                  </a:lnTo>
                  <a:lnTo>
                    <a:pt x="316" y="495"/>
                  </a:lnTo>
                  <a:lnTo>
                    <a:pt x="319" y="491"/>
                  </a:lnTo>
                  <a:lnTo>
                    <a:pt x="323" y="485"/>
                  </a:lnTo>
                  <a:lnTo>
                    <a:pt x="326" y="478"/>
                  </a:lnTo>
                  <a:lnTo>
                    <a:pt x="335" y="473"/>
                  </a:lnTo>
                  <a:lnTo>
                    <a:pt x="345" y="470"/>
                  </a:lnTo>
                  <a:lnTo>
                    <a:pt x="353" y="465"/>
                  </a:lnTo>
                  <a:lnTo>
                    <a:pt x="360" y="462"/>
                  </a:lnTo>
                  <a:lnTo>
                    <a:pt x="368" y="458"/>
                  </a:lnTo>
                  <a:lnTo>
                    <a:pt x="375" y="455"/>
                  </a:lnTo>
                  <a:lnTo>
                    <a:pt x="381" y="451"/>
                  </a:lnTo>
                  <a:lnTo>
                    <a:pt x="389" y="448"/>
                  </a:lnTo>
                  <a:lnTo>
                    <a:pt x="406" y="443"/>
                  </a:lnTo>
                  <a:lnTo>
                    <a:pt x="419" y="439"/>
                  </a:lnTo>
                  <a:lnTo>
                    <a:pt x="433" y="434"/>
                  </a:lnTo>
                  <a:lnTo>
                    <a:pt x="447" y="430"/>
                  </a:lnTo>
                  <a:lnTo>
                    <a:pt x="459" y="425"/>
                  </a:lnTo>
                  <a:lnTo>
                    <a:pt x="470" y="420"/>
                  </a:lnTo>
                  <a:lnTo>
                    <a:pt x="482" y="415"/>
                  </a:lnTo>
                  <a:lnTo>
                    <a:pt x="493" y="409"/>
                  </a:lnTo>
                  <a:lnTo>
                    <a:pt x="504" y="401"/>
                  </a:lnTo>
                  <a:lnTo>
                    <a:pt x="514" y="394"/>
                  </a:lnTo>
                  <a:lnTo>
                    <a:pt x="524" y="385"/>
                  </a:lnTo>
                  <a:lnTo>
                    <a:pt x="535" y="374"/>
                  </a:lnTo>
                  <a:lnTo>
                    <a:pt x="545" y="363"/>
                  </a:lnTo>
                  <a:lnTo>
                    <a:pt x="557" y="349"/>
                  </a:lnTo>
                  <a:lnTo>
                    <a:pt x="568" y="334"/>
                  </a:lnTo>
                  <a:lnTo>
                    <a:pt x="580" y="318"/>
                  </a:lnTo>
                  <a:lnTo>
                    <a:pt x="593" y="303"/>
                  </a:lnTo>
                  <a:lnTo>
                    <a:pt x="608" y="291"/>
                  </a:lnTo>
                  <a:lnTo>
                    <a:pt x="623" y="283"/>
                  </a:lnTo>
                  <a:lnTo>
                    <a:pt x="638" y="279"/>
                  </a:lnTo>
                  <a:lnTo>
                    <a:pt x="653" y="277"/>
                  </a:lnTo>
                  <a:lnTo>
                    <a:pt x="668" y="279"/>
                  </a:lnTo>
                  <a:lnTo>
                    <a:pt x="684" y="282"/>
                  </a:lnTo>
                  <a:lnTo>
                    <a:pt x="701" y="287"/>
                  </a:lnTo>
                  <a:lnTo>
                    <a:pt x="717" y="292"/>
                  </a:lnTo>
                  <a:lnTo>
                    <a:pt x="733" y="299"/>
                  </a:lnTo>
                  <a:lnTo>
                    <a:pt x="749" y="307"/>
                  </a:lnTo>
                  <a:lnTo>
                    <a:pt x="765" y="314"/>
                  </a:lnTo>
                  <a:lnTo>
                    <a:pt x="781" y="322"/>
                  </a:lnTo>
                  <a:lnTo>
                    <a:pt x="797" y="328"/>
                  </a:lnTo>
                  <a:lnTo>
                    <a:pt x="812" y="334"/>
                  </a:lnTo>
                  <a:lnTo>
                    <a:pt x="829" y="337"/>
                  </a:lnTo>
                  <a:lnTo>
                    <a:pt x="858" y="320"/>
                  </a:lnTo>
                  <a:lnTo>
                    <a:pt x="847" y="294"/>
                  </a:lnTo>
                  <a:lnTo>
                    <a:pt x="835" y="266"/>
                  </a:lnTo>
                  <a:lnTo>
                    <a:pt x="825" y="235"/>
                  </a:lnTo>
                  <a:lnTo>
                    <a:pt x="818" y="205"/>
                  </a:lnTo>
                  <a:lnTo>
                    <a:pt x="815" y="174"/>
                  </a:lnTo>
                  <a:lnTo>
                    <a:pt x="817" y="144"/>
                  </a:lnTo>
                  <a:lnTo>
                    <a:pt x="827" y="116"/>
                  </a:lnTo>
                  <a:lnTo>
                    <a:pt x="845" y="91"/>
                  </a:lnTo>
                  <a:lnTo>
                    <a:pt x="863" y="78"/>
                  </a:lnTo>
                  <a:lnTo>
                    <a:pt x="883" y="67"/>
                  </a:lnTo>
                  <a:lnTo>
                    <a:pt x="902" y="56"/>
                  </a:lnTo>
                  <a:lnTo>
                    <a:pt x="924" y="46"/>
                  </a:lnTo>
                  <a:lnTo>
                    <a:pt x="946" y="37"/>
                  </a:lnTo>
                  <a:lnTo>
                    <a:pt x="969" y="27"/>
                  </a:lnTo>
                  <a:lnTo>
                    <a:pt x="992" y="20"/>
                  </a:lnTo>
                  <a:lnTo>
                    <a:pt x="1015" y="14"/>
                  </a:lnTo>
                  <a:lnTo>
                    <a:pt x="1037" y="8"/>
                  </a:lnTo>
                  <a:lnTo>
                    <a:pt x="1059" y="4"/>
                  </a:lnTo>
                  <a:lnTo>
                    <a:pt x="1081" y="1"/>
                  </a:lnTo>
                  <a:lnTo>
                    <a:pt x="1102" y="0"/>
                  </a:lnTo>
                  <a:lnTo>
                    <a:pt x="1121" y="0"/>
                  </a:lnTo>
                  <a:lnTo>
                    <a:pt x="1140" y="1"/>
                  </a:lnTo>
                  <a:lnTo>
                    <a:pt x="1156" y="4"/>
                  </a:lnTo>
                  <a:lnTo>
                    <a:pt x="1171" y="9"/>
                  </a:lnTo>
                  <a:lnTo>
                    <a:pt x="1177" y="12"/>
                  </a:lnTo>
                  <a:lnTo>
                    <a:pt x="1187" y="23"/>
                  </a:lnTo>
                  <a:lnTo>
                    <a:pt x="1201" y="39"/>
                  </a:lnTo>
                  <a:lnTo>
                    <a:pt x="1213" y="62"/>
                  </a:lnTo>
                  <a:lnTo>
                    <a:pt x="1221" y="95"/>
                  </a:lnTo>
                  <a:lnTo>
                    <a:pt x="1223" y="137"/>
                  </a:lnTo>
                  <a:lnTo>
                    <a:pt x="1212" y="190"/>
                  </a:lnTo>
                  <a:lnTo>
                    <a:pt x="1187" y="254"/>
                  </a:lnTo>
                  <a:lnTo>
                    <a:pt x="1208" y="241"/>
                  </a:lnTo>
                  <a:lnTo>
                    <a:pt x="1226" y="227"/>
                  </a:lnTo>
                  <a:lnTo>
                    <a:pt x="1245" y="215"/>
                  </a:lnTo>
                  <a:lnTo>
                    <a:pt x="1262" y="204"/>
                  </a:lnTo>
                  <a:lnTo>
                    <a:pt x="1280" y="193"/>
                  </a:lnTo>
                  <a:lnTo>
                    <a:pt x="1301" y="184"/>
                  </a:lnTo>
                  <a:lnTo>
                    <a:pt x="1324" y="176"/>
                  </a:lnTo>
                  <a:lnTo>
                    <a:pt x="1349" y="169"/>
                  </a:lnTo>
                  <a:lnTo>
                    <a:pt x="1371" y="171"/>
                  </a:lnTo>
                  <a:lnTo>
                    <a:pt x="1391" y="176"/>
                  </a:lnTo>
                  <a:lnTo>
                    <a:pt x="1408" y="182"/>
                  </a:lnTo>
                  <a:lnTo>
                    <a:pt x="1424" y="190"/>
                  </a:lnTo>
                  <a:lnTo>
                    <a:pt x="1439" y="200"/>
                  </a:lnTo>
                  <a:lnTo>
                    <a:pt x="1452" y="211"/>
                  </a:lnTo>
                  <a:lnTo>
                    <a:pt x="1465" y="223"/>
                  </a:lnTo>
                  <a:lnTo>
                    <a:pt x="1475" y="236"/>
                  </a:lnTo>
                  <a:lnTo>
                    <a:pt x="1485" y="250"/>
                  </a:lnTo>
                  <a:lnTo>
                    <a:pt x="1496" y="265"/>
                  </a:lnTo>
                  <a:lnTo>
                    <a:pt x="1504" y="280"/>
                  </a:lnTo>
                  <a:lnTo>
                    <a:pt x="1513" y="295"/>
                  </a:lnTo>
                  <a:lnTo>
                    <a:pt x="1521" y="310"/>
                  </a:lnTo>
                  <a:lnTo>
                    <a:pt x="1530" y="325"/>
                  </a:lnTo>
                  <a:lnTo>
                    <a:pt x="1538" y="340"/>
                  </a:lnTo>
                  <a:lnTo>
                    <a:pt x="1548" y="354"/>
                  </a:lnTo>
                  <a:lnTo>
                    <a:pt x="1583" y="360"/>
                  </a:lnTo>
                  <a:lnTo>
                    <a:pt x="1618" y="366"/>
                  </a:lnTo>
                  <a:lnTo>
                    <a:pt x="1652" y="372"/>
                  </a:lnTo>
                  <a:lnTo>
                    <a:pt x="1686" y="379"/>
                  </a:lnTo>
                  <a:lnTo>
                    <a:pt x="1719" y="385"/>
                  </a:lnTo>
                  <a:lnTo>
                    <a:pt x="1752" y="390"/>
                  </a:lnTo>
                  <a:lnTo>
                    <a:pt x="1784" y="396"/>
                  </a:lnTo>
                  <a:lnTo>
                    <a:pt x="1815" y="401"/>
                  </a:lnTo>
                  <a:lnTo>
                    <a:pt x="1847" y="407"/>
                  </a:lnTo>
                  <a:lnTo>
                    <a:pt x="1879" y="412"/>
                  </a:lnTo>
                  <a:lnTo>
                    <a:pt x="1912" y="417"/>
                  </a:lnTo>
                  <a:lnTo>
                    <a:pt x="1944" y="422"/>
                  </a:lnTo>
                  <a:lnTo>
                    <a:pt x="1976" y="426"/>
                  </a:lnTo>
                  <a:lnTo>
                    <a:pt x="2010" y="431"/>
                  </a:lnTo>
                  <a:lnTo>
                    <a:pt x="2044" y="435"/>
                  </a:lnTo>
                  <a:lnTo>
                    <a:pt x="2079" y="439"/>
                  </a:lnTo>
                  <a:lnTo>
                    <a:pt x="2089" y="443"/>
                  </a:lnTo>
                  <a:lnTo>
                    <a:pt x="2103" y="447"/>
                  </a:lnTo>
                  <a:lnTo>
                    <a:pt x="2119" y="449"/>
                  </a:lnTo>
                  <a:lnTo>
                    <a:pt x="2135" y="451"/>
                  </a:lnTo>
                  <a:lnTo>
                    <a:pt x="2153" y="455"/>
                  </a:lnTo>
                  <a:lnTo>
                    <a:pt x="2168" y="458"/>
                  </a:lnTo>
                  <a:lnTo>
                    <a:pt x="2181" y="462"/>
                  </a:lnTo>
                  <a:lnTo>
                    <a:pt x="2191" y="468"/>
                  </a:lnTo>
                  <a:lnTo>
                    <a:pt x="2194" y="529"/>
                  </a:lnTo>
                  <a:lnTo>
                    <a:pt x="2193" y="584"/>
                  </a:lnTo>
                  <a:lnTo>
                    <a:pt x="2187" y="638"/>
                  </a:lnTo>
                  <a:lnTo>
                    <a:pt x="2179" y="696"/>
                  </a:lnTo>
                  <a:lnTo>
                    <a:pt x="2191" y="730"/>
                  </a:lnTo>
                  <a:lnTo>
                    <a:pt x="2193" y="756"/>
                  </a:lnTo>
                  <a:lnTo>
                    <a:pt x="2187" y="774"/>
                  </a:lnTo>
                  <a:lnTo>
                    <a:pt x="2178" y="786"/>
                  </a:lnTo>
                  <a:lnTo>
                    <a:pt x="2165" y="793"/>
                  </a:lnTo>
                  <a:lnTo>
                    <a:pt x="2153" y="796"/>
                  </a:lnTo>
                  <a:lnTo>
                    <a:pt x="2143" y="797"/>
                  </a:lnTo>
                  <a:lnTo>
                    <a:pt x="2138" y="798"/>
                  </a:lnTo>
                  <a:lnTo>
                    <a:pt x="2141" y="952"/>
                  </a:lnTo>
                  <a:lnTo>
                    <a:pt x="2147" y="1120"/>
                  </a:lnTo>
                  <a:lnTo>
                    <a:pt x="2154" y="1293"/>
                  </a:lnTo>
                  <a:lnTo>
                    <a:pt x="2162" y="1458"/>
                  </a:lnTo>
                  <a:lnTo>
                    <a:pt x="2170" y="1604"/>
                  </a:lnTo>
                  <a:lnTo>
                    <a:pt x="2176" y="1723"/>
                  </a:lnTo>
                  <a:lnTo>
                    <a:pt x="2180" y="1801"/>
                  </a:lnTo>
                  <a:lnTo>
                    <a:pt x="2183" y="1830"/>
                  </a:lnTo>
                  <a:lnTo>
                    <a:pt x="2155" y="1841"/>
                  </a:lnTo>
                  <a:lnTo>
                    <a:pt x="2128" y="1852"/>
                  </a:lnTo>
                  <a:lnTo>
                    <a:pt x="2101" y="1862"/>
                  </a:lnTo>
                  <a:lnTo>
                    <a:pt x="2072" y="1871"/>
                  </a:lnTo>
                  <a:lnTo>
                    <a:pt x="2044" y="1882"/>
                  </a:lnTo>
                  <a:lnTo>
                    <a:pt x="2017" y="1891"/>
                  </a:lnTo>
                  <a:lnTo>
                    <a:pt x="1988" y="1899"/>
                  </a:lnTo>
                  <a:lnTo>
                    <a:pt x="1959" y="1908"/>
                  </a:lnTo>
                  <a:lnTo>
                    <a:pt x="1930" y="1916"/>
                  </a:lnTo>
                  <a:lnTo>
                    <a:pt x="1902" y="1925"/>
                  </a:lnTo>
                  <a:lnTo>
                    <a:pt x="1874" y="1933"/>
                  </a:lnTo>
                  <a:lnTo>
                    <a:pt x="1845" y="1943"/>
                  </a:lnTo>
                  <a:lnTo>
                    <a:pt x="1816" y="1951"/>
                  </a:lnTo>
                  <a:lnTo>
                    <a:pt x="1787" y="1960"/>
                  </a:lnTo>
                  <a:lnTo>
                    <a:pt x="1760" y="1969"/>
                  </a:lnTo>
                  <a:lnTo>
                    <a:pt x="1731" y="1978"/>
                  </a:lnTo>
                  <a:lnTo>
                    <a:pt x="1738" y="2001"/>
                  </a:lnTo>
                  <a:lnTo>
                    <a:pt x="1734" y="2015"/>
                  </a:lnTo>
                  <a:lnTo>
                    <a:pt x="1724" y="2022"/>
                  </a:lnTo>
                  <a:lnTo>
                    <a:pt x="1708" y="2026"/>
                  </a:lnTo>
                  <a:lnTo>
                    <a:pt x="1686" y="2028"/>
                  </a:lnTo>
                  <a:lnTo>
                    <a:pt x="1663" y="2030"/>
                  </a:lnTo>
                  <a:lnTo>
                    <a:pt x="1639" y="2036"/>
                  </a:lnTo>
                  <a:lnTo>
                    <a:pt x="1616" y="2048"/>
                  </a:lnTo>
                  <a:lnTo>
                    <a:pt x="1591" y="2051"/>
                  </a:lnTo>
                  <a:lnTo>
                    <a:pt x="1564" y="2058"/>
                  </a:lnTo>
                  <a:lnTo>
                    <a:pt x="1535" y="2064"/>
                  </a:lnTo>
                  <a:lnTo>
                    <a:pt x="1507" y="2069"/>
                  </a:lnTo>
                  <a:lnTo>
                    <a:pt x="1482" y="2074"/>
                  </a:lnTo>
                  <a:lnTo>
                    <a:pt x="1459" y="2074"/>
                  </a:lnTo>
                  <a:lnTo>
                    <a:pt x="1443" y="2071"/>
                  </a:lnTo>
                  <a:lnTo>
                    <a:pt x="1434" y="2060"/>
                  </a:lnTo>
                  <a:lnTo>
                    <a:pt x="1412" y="2068"/>
                  </a:lnTo>
                  <a:lnTo>
                    <a:pt x="1390" y="2078"/>
                  </a:lnTo>
                  <a:lnTo>
                    <a:pt x="1367" y="2086"/>
                  </a:lnTo>
                  <a:lnTo>
                    <a:pt x="1344" y="2094"/>
                  </a:lnTo>
                  <a:lnTo>
                    <a:pt x="1321" y="2102"/>
                  </a:lnTo>
                  <a:lnTo>
                    <a:pt x="1298" y="2110"/>
                  </a:lnTo>
                  <a:lnTo>
                    <a:pt x="1273" y="2118"/>
                  </a:lnTo>
                  <a:lnTo>
                    <a:pt x="1250" y="2125"/>
                  </a:lnTo>
                  <a:lnTo>
                    <a:pt x="1226" y="2133"/>
                  </a:lnTo>
                  <a:lnTo>
                    <a:pt x="1203" y="2141"/>
                  </a:lnTo>
                  <a:lnTo>
                    <a:pt x="1179" y="2149"/>
                  </a:lnTo>
                  <a:lnTo>
                    <a:pt x="1156" y="2156"/>
                  </a:lnTo>
                  <a:lnTo>
                    <a:pt x="1133" y="2164"/>
                  </a:lnTo>
                  <a:lnTo>
                    <a:pt x="1111" y="2172"/>
                  </a:lnTo>
                  <a:lnTo>
                    <a:pt x="1089" y="2179"/>
                  </a:lnTo>
                  <a:lnTo>
                    <a:pt x="1067" y="2187"/>
                  </a:lnTo>
                  <a:lnTo>
                    <a:pt x="1043" y="2180"/>
                  </a:lnTo>
                  <a:lnTo>
                    <a:pt x="1016" y="2172"/>
                  </a:lnTo>
                  <a:lnTo>
                    <a:pt x="988" y="2163"/>
                  </a:lnTo>
                  <a:lnTo>
                    <a:pt x="959" y="2155"/>
                  </a:lnTo>
                  <a:lnTo>
                    <a:pt x="929" y="2146"/>
                  </a:lnTo>
                  <a:lnTo>
                    <a:pt x="898" y="2136"/>
                  </a:lnTo>
                  <a:lnTo>
                    <a:pt x="868" y="2127"/>
                  </a:lnTo>
                  <a:lnTo>
                    <a:pt x="839" y="2118"/>
                  </a:lnTo>
                  <a:lnTo>
                    <a:pt x="811" y="2110"/>
                  </a:lnTo>
                  <a:lnTo>
                    <a:pt x="786" y="2103"/>
                  </a:lnTo>
                  <a:lnTo>
                    <a:pt x="763" y="2096"/>
                  </a:lnTo>
                  <a:lnTo>
                    <a:pt x="742" y="2089"/>
                  </a:lnTo>
                  <a:lnTo>
                    <a:pt x="726" y="2084"/>
                  </a:lnTo>
                  <a:lnTo>
                    <a:pt x="713" y="2081"/>
                  </a:lnTo>
                  <a:lnTo>
                    <a:pt x="705" y="2079"/>
                  </a:lnTo>
                  <a:lnTo>
                    <a:pt x="703" y="2078"/>
                  </a:lnTo>
                  <a:lnTo>
                    <a:pt x="686" y="20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22"/>
            <p:cNvSpPr>
              <a:spLocks/>
            </p:cNvSpPr>
            <p:nvPr/>
          </p:nvSpPr>
          <p:spPr bwMode="auto">
            <a:xfrm>
              <a:off x="2316" y="3553"/>
              <a:ext cx="155" cy="418"/>
            </a:xfrm>
            <a:custGeom>
              <a:avLst/>
              <a:gdLst>
                <a:gd name="T0" fmla="*/ 75 w 420"/>
                <a:gd name="T1" fmla="*/ 1041 h 1131"/>
                <a:gd name="T2" fmla="*/ 97 w 420"/>
                <a:gd name="T3" fmla="*/ 1048 h 1131"/>
                <a:gd name="T4" fmla="*/ 119 w 420"/>
                <a:gd name="T5" fmla="*/ 1053 h 1131"/>
                <a:gd name="T6" fmla="*/ 141 w 420"/>
                <a:gd name="T7" fmla="*/ 1059 h 1131"/>
                <a:gd name="T8" fmla="*/ 163 w 420"/>
                <a:gd name="T9" fmla="*/ 1065 h 1131"/>
                <a:gd name="T10" fmla="*/ 185 w 420"/>
                <a:gd name="T11" fmla="*/ 1070 h 1131"/>
                <a:gd name="T12" fmla="*/ 206 w 420"/>
                <a:gd name="T13" fmla="*/ 1074 h 1131"/>
                <a:gd name="T14" fmla="*/ 227 w 420"/>
                <a:gd name="T15" fmla="*/ 1079 h 1131"/>
                <a:gd name="T16" fmla="*/ 248 w 420"/>
                <a:gd name="T17" fmla="*/ 1083 h 1131"/>
                <a:gd name="T18" fmla="*/ 269 w 420"/>
                <a:gd name="T19" fmla="*/ 1089 h 1131"/>
                <a:gd name="T20" fmla="*/ 291 w 420"/>
                <a:gd name="T21" fmla="*/ 1094 h 1131"/>
                <a:gd name="T22" fmla="*/ 312 w 420"/>
                <a:gd name="T23" fmla="*/ 1098 h 1131"/>
                <a:gd name="T24" fmla="*/ 332 w 420"/>
                <a:gd name="T25" fmla="*/ 1104 h 1131"/>
                <a:gd name="T26" fmla="*/ 354 w 420"/>
                <a:gd name="T27" fmla="*/ 1110 h 1131"/>
                <a:gd name="T28" fmla="*/ 376 w 420"/>
                <a:gd name="T29" fmla="*/ 1116 h 1131"/>
                <a:gd name="T30" fmla="*/ 398 w 420"/>
                <a:gd name="T31" fmla="*/ 1123 h 1131"/>
                <a:gd name="T32" fmla="*/ 420 w 420"/>
                <a:gd name="T33" fmla="*/ 1131 h 1131"/>
                <a:gd name="T34" fmla="*/ 408 w 420"/>
                <a:gd name="T35" fmla="*/ 1050 h 1131"/>
                <a:gd name="T36" fmla="*/ 400 w 420"/>
                <a:gd name="T37" fmla="*/ 929 h 1131"/>
                <a:gd name="T38" fmla="*/ 394 w 420"/>
                <a:gd name="T39" fmla="*/ 783 h 1131"/>
                <a:gd name="T40" fmla="*/ 390 w 420"/>
                <a:gd name="T41" fmla="*/ 622 h 1131"/>
                <a:gd name="T42" fmla="*/ 386 w 420"/>
                <a:gd name="T43" fmla="*/ 463 h 1131"/>
                <a:gd name="T44" fmla="*/ 384 w 420"/>
                <a:gd name="T45" fmla="*/ 319 h 1131"/>
                <a:gd name="T46" fmla="*/ 381 w 420"/>
                <a:gd name="T47" fmla="*/ 204 h 1131"/>
                <a:gd name="T48" fmla="*/ 378 w 420"/>
                <a:gd name="T49" fmla="*/ 131 h 1131"/>
                <a:gd name="T50" fmla="*/ 368 w 420"/>
                <a:gd name="T51" fmla="*/ 91 h 1131"/>
                <a:gd name="T52" fmla="*/ 348 w 420"/>
                <a:gd name="T53" fmla="*/ 87 h 1131"/>
                <a:gd name="T54" fmla="*/ 328 w 420"/>
                <a:gd name="T55" fmla="*/ 83 h 1131"/>
                <a:gd name="T56" fmla="*/ 309 w 420"/>
                <a:gd name="T57" fmla="*/ 80 h 1131"/>
                <a:gd name="T58" fmla="*/ 290 w 420"/>
                <a:gd name="T59" fmla="*/ 75 h 1131"/>
                <a:gd name="T60" fmla="*/ 271 w 420"/>
                <a:gd name="T61" fmla="*/ 72 h 1131"/>
                <a:gd name="T62" fmla="*/ 252 w 420"/>
                <a:gd name="T63" fmla="*/ 67 h 1131"/>
                <a:gd name="T64" fmla="*/ 233 w 420"/>
                <a:gd name="T65" fmla="*/ 63 h 1131"/>
                <a:gd name="T66" fmla="*/ 215 w 420"/>
                <a:gd name="T67" fmla="*/ 59 h 1131"/>
                <a:gd name="T68" fmla="*/ 196 w 420"/>
                <a:gd name="T69" fmla="*/ 55 h 1131"/>
                <a:gd name="T70" fmla="*/ 178 w 420"/>
                <a:gd name="T71" fmla="*/ 51 h 1131"/>
                <a:gd name="T72" fmla="*/ 159 w 420"/>
                <a:gd name="T73" fmla="*/ 46 h 1131"/>
                <a:gd name="T74" fmla="*/ 141 w 420"/>
                <a:gd name="T75" fmla="*/ 42 h 1131"/>
                <a:gd name="T76" fmla="*/ 123 w 420"/>
                <a:gd name="T77" fmla="*/ 36 h 1131"/>
                <a:gd name="T78" fmla="*/ 104 w 420"/>
                <a:gd name="T79" fmla="*/ 31 h 1131"/>
                <a:gd name="T80" fmla="*/ 85 w 420"/>
                <a:gd name="T81" fmla="*/ 25 h 1131"/>
                <a:gd name="T82" fmla="*/ 65 w 420"/>
                <a:gd name="T83" fmla="*/ 20 h 1131"/>
                <a:gd name="T84" fmla="*/ 59 w 420"/>
                <a:gd name="T85" fmla="*/ 17 h 1131"/>
                <a:gd name="T86" fmla="*/ 51 w 420"/>
                <a:gd name="T87" fmla="*/ 15 h 1131"/>
                <a:gd name="T88" fmla="*/ 43 w 420"/>
                <a:gd name="T89" fmla="*/ 13 h 1131"/>
                <a:gd name="T90" fmla="*/ 33 w 420"/>
                <a:gd name="T91" fmla="*/ 9 h 1131"/>
                <a:gd name="T92" fmla="*/ 22 w 420"/>
                <a:gd name="T93" fmla="*/ 7 h 1131"/>
                <a:gd name="T94" fmla="*/ 14 w 420"/>
                <a:gd name="T95" fmla="*/ 5 h 1131"/>
                <a:gd name="T96" fmla="*/ 6 w 420"/>
                <a:gd name="T97" fmla="*/ 2 h 1131"/>
                <a:gd name="T98" fmla="*/ 0 w 420"/>
                <a:gd name="T99" fmla="*/ 0 h 1131"/>
                <a:gd name="T100" fmla="*/ 13 w 420"/>
                <a:gd name="T101" fmla="*/ 159 h 1131"/>
                <a:gd name="T102" fmla="*/ 26 w 420"/>
                <a:gd name="T103" fmla="*/ 331 h 1131"/>
                <a:gd name="T104" fmla="*/ 37 w 420"/>
                <a:gd name="T105" fmla="*/ 505 h 1131"/>
                <a:gd name="T106" fmla="*/ 50 w 420"/>
                <a:gd name="T107" fmla="*/ 671 h 1131"/>
                <a:gd name="T108" fmla="*/ 60 w 420"/>
                <a:gd name="T109" fmla="*/ 817 h 1131"/>
                <a:gd name="T110" fmla="*/ 68 w 420"/>
                <a:gd name="T111" fmla="*/ 935 h 1131"/>
                <a:gd name="T112" fmla="*/ 73 w 420"/>
                <a:gd name="T113" fmla="*/ 1012 h 1131"/>
                <a:gd name="T114" fmla="*/ 75 w 420"/>
                <a:gd name="T115" fmla="*/ 1041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0" h="1131">
                  <a:moveTo>
                    <a:pt x="75" y="1041"/>
                  </a:moveTo>
                  <a:lnTo>
                    <a:pt x="97" y="1048"/>
                  </a:lnTo>
                  <a:lnTo>
                    <a:pt x="119" y="1053"/>
                  </a:lnTo>
                  <a:lnTo>
                    <a:pt x="141" y="1059"/>
                  </a:lnTo>
                  <a:lnTo>
                    <a:pt x="163" y="1065"/>
                  </a:lnTo>
                  <a:lnTo>
                    <a:pt x="185" y="1070"/>
                  </a:lnTo>
                  <a:lnTo>
                    <a:pt x="206" y="1074"/>
                  </a:lnTo>
                  <a:lnTo>
                    <a:pt x="227" y="1079"/>
                  </a:lnTo>
                  <a:lnTo>
                    <a:pt x="248" y="1083"/>
                  </a:lnTo>
                  <a:lnTo>
                    <a:pt x="269" y="1089"/>
                  </a:lnTo>
                  <a:lnTo>
                    <a:pt x="291" y="1094"/>
                  </a:lnTo>
                  <a:lnTo>
                    <a:pt x="312" y="1098"/>
                  </a:lnTo>
                  <a:lnTo>
                    <a:pt x="332" y="1104"/>
                  </a:lnTo>
                  <a:lnTo>
                    <a:pt x="354" y="1110"/>
                  </a:lnTo>
                  <a:lnTo>
                    <a:pt x="376" y="1116"/>
                  </a:lnTo>
                  <a:lnTo>
                    <a:pt x="398" y="1123"/>
                  </a:lnTo>
                  <a:lnTo>
                    <a:pt x="420" y="1131"/>
                  </a:lnTo>
                  <a:lnTo>
                    <a:pt x="408" y="1050"/>
                  </a:lnTo>
                  <a:lnTo>
                    <a:pt x="400" y="929"/>
                  </a:lnTo>
                  <a:lnTo>
                    <a:pt x="394" y="783"/>
                  </a:lnTo>
                  <a:lnTo>
                    <a:pt x="390" y="622"/>
                  </a:lnTo>
                  <a:lnTo>
                    <a:pt x="386" y="463"/>
                  </a:lnTo>
                  <a:lnTo>
                    <a:pt x="384" y="319"/>
                  </a:lnTo>
                  <a:lnTo>
                    <a:pt x="381" y="204"/>
                  </a:lnTo>
                  <a:lnTo>
                    <a:pt x="378" y="131"/>
                  </a:lnTo>
                  <a:lnTo>
                    <a:pt x="368" y="91"/>
                  </a:lnTo>
                  <a:lnTo>
                    <a:pt x="348" y="87"/>
                  </a:lnTo>
                  <a:lnTo>
                    <a:pt x="328" y="83"/>
                  </a:lnTo>
                  <a:lnTo>
                    <a:pt x="309" y="80"/>
                  </a:lnTo>
                  <a:lnTo>
                    <a:pt x="290" y="75"/>
                  </a:lnTo>
                  <a:lnTo>
                    <a:pt x="271" y="72"/>
                  </a:lnTo>
                  <a:lnTo>
                    <a:pt x="252" y="67"/>
                  </a:lnTo>
                  <a:lnTo>
                    <a:pt x="233" y="63"/>
                  </a:lnTo>
                  <a:lnTo>
                    <a:pt x="215" y="59"/>
                  </a:lnTo>
                  <a:lnTo>
                    <a:pt x="196" y="55"/>
                  </a:lnTo>
                  <a:lnTo>
                    <a:pt x="178" y="51"/>
                  </a:lnTo>
                  <a:lnTo>
                    <a:pt x="159" y="46"/>
                  </a:lnTo>
                  <a:lnTo>
                    <a:pt x="141" y="42"/>
                  </a:lnTo>
                  <a:lnTo>
                    <a:pt x="123" y="36"/>
                  </a:lnTo>
                  <a:lnTo>
                    <a:pt x="104" y="31"/>
                  </a:lnTo>
                  <a:lnTo>
                    <a:pt x="85" y="25"/>
                  </a:lnTo>
                  <a:lnTo>
                    <a:pt x="65" y="20"/>
                  </a:lnTo>
                  <a:lnTo>
                    <a:pt x="59" y="17"/>
                  </a:lnTo>
                  <a:lnTo>
                    <a:pt x="51" y="15"/>
                  </a:lnTo>
                  <a:lnTo>
                    <a:pt x="43" y="13"/>
                  </a:lnTo>
                  <a:lnTo>
                    <a:pt x="33" y="9"/>
                  </a:lnTo>
                  <a:lnTo>
                    <a:pt x="22" y="7"/>
                  </a:lnTo>
                  <a:lnTo>
                    <a:pt x="14" y="5"/>
                  </a:lnTo>
                  <a:lnTo>
                    <a:pt x="6" y="2"/>
                  </a:lnTo>
                  <a:lnTo>
                    <a:pt x="0" y="0"/>
                  </a:lnTo>
                  <a:lnTo>
                    <a:pt x="13" y="159"/>
                  </a:lnTo>
                  <a:lnTo>
                    <a:pt x="26" y="331"/>
                  </a:lnTo>
                  <a:lnTo>
                    <a:pt x="37" y="505"/>
                  </a:lnTo>
                  <a:lnTo>
                    <a:pt x="50" y="671"/>
                  </a:lnTo>
                  <a:lnTo>
                    <a:pt x="60" y="817"/>
                  </a:lnTo>
                  <a:lnTo>
                    <a:pt x="68" y="935"/>
                  </a:lnTo>
                  <a:lnTo>
                    <a:pt x="73" y="1012"/>
                  </a:lnTo>
                  <a:lnTo>
                    <a:pt x="75" y="1041"/>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3"/>
            <p:cNvSpPr>
              <a:spLocks/>
            </p:cNvSpPr>
            <p:nvPr/>
          </p:nvSpPr>
          <p:spPr bwMode="auto">
            <a:xfrm>
              <a:off x="2722" y="3361"/>
              <a:ext cx="158" cy="138"/>
            </a:xfrm>
            <a:custGeom>
              <a:avLst/>
              <a:gdLst>
                <a:gd name="T0" fmla="*/ 424 w 429"/>
                <a:gd name="T1" fmla="*/ 272 h 373"/>
                <a:gd name="T2" fmla="*/ 399 w 429"/>
                <a:gd name="T3" fmla="*/ 274 h 373"/>
                <a:gd name="T4" fmla="*/ 373 w 429"/>
                <a:gd name="T5" fmla="*/ 276 h 373"/>
                <a:gd name="T6" fmla="*/ 348 w 429"/>
                <a:gd name="T7" fmla="*/ 280 h 373"/>
                <a:gd name="T8" fmla="*/ 323 w 429"/>
                <a:gd name="T9" fmla="*/ 283 h 373"/>
                <a:gd name="T10" fmla="*/ 297 w 429"/>
                <a:gd name="T11" fmla="*/ 288 h 373"/>
                <a:gd name="T12" fmla="*/ 271 w 429"/>
                <a:gd name="T13" fmla="*/ 293 h 373"/>
                <a:gd name="T14" fmla="*/ 246 w 429"/>
                <a:gd name="T15" fmla="*/ 298 h 373"/>
                <a:gd name="T16" fmla="*/ 220 w 429"/>
                <a:gd name="T17" fmla="*/ 304 h 373"/>
                <a:gd name="T18" fmla="*/ 194 w 429"/>
                <a:gd name="T19" fmla="*/ 311 h 373"/>
                <a:gd name="T20" fmla="*/ 168 w 429"/>
                <a:gd name="T21" fmla="*/ 318 h 373"/>
                <a:gd name="T22" fmla="*/ 142 w 429"/>
                <a:gd name="T23" fmla="*/ 326 h 373"/>
                <a:gd name="T24" fmla="*/ 116 w 429"/>
                <a:gd name="T25" fmla="*/ 334 h 373"/>
                <a:gd name="T26" fmla="*/ 91 w 429"/>
                <a:gd name="T27" fmla="*/ 343 h 373"/>
                <a:gd name="T28" fmla="*/ 65 w 429"/>
                <a:gd name="T29" fmla="*/ 352 h 373"/>
                <a:gd name="T30" fmla="*/ 39 w 429"/>
                <a:gd name="T31" fmla="*/ 363 h 373"/>
                <a:gd name="T32" fmla="*/ 14 w 429"/>
                <a:gd name="T33" fmla="*/ 373 h 373"/>
                <a:gd name="T34" fmla="*/ 13 w 429"/>
                <a:gd name="T35" fmla="*/ 335 h 373"/>
                <a:gd name="T36" fmla="*/ 13 w 429"/>
                <a:gd name="T37" fmla="*/ 302 h 373"/>
                <a:gd name="T38" fmla="*/ 13 w 429"/>
                <a:gd name="T39" fmla="*/ 267 h 373"/>
                <a:gd name="T40" fmla="*/ 15 w 429"/>
                <a:gd name="T41" fmla="*/ 227 h 373"/>
                <a:gd name="T42" fmla="*/ 16 w 429"/>
                <a:gd name="T43" fmla="*/ 193 h 373"/>
                <a:gd name="T44" fmla="*/ 13 w 429"/>
                <a:gd name="T45" fmla="*/ 161 h 373"/>
                <a:gd name="T46" fmla="*/ 7 w 429"/>
                <a:gd name="T47" fmla="*/ 131 h 373"/>
                <a:gd name="T48" fmla="*/ 0 w 429"/>
                <a:gd name="T49" fmla="*/ 106 h 373"/>
                <a:gd name="T50" fmla="*/ 29 w 429"/>
                <a:gd name="T51" fmla="*/ 100 h 373"/>
                <a:gd name="T52" fmla="*/ 58 w 429"/>
                <a:gd name="T53" fmla="*/ 93 h 373"/>
                <a:gd name="T54" fmla="*/ 85 w 429"/>
                <a:gd name="T55" fmla="*/ 87 h 373"/>
                <a:gd name="T56" fmla="*/ 113 w 429"/>
                <a:gd name="T57" fmla="*/ 80 h 373"/>
                <a:gd name="T58" fmla="*/ 141 w 429"/>
                <a:gd name="T59" fmla="*/ 74 h 373"/>
                <a:gd name="T60" fmla="*/ 167 w 429"/>
                <a:gd name="T61" fmla="*/ 67 h 373"/>
                <a:gd name="T62" fmla="*/ 195 w 429"/>
                <a:gd name="T63" fmla="*/ 60 h 373"/>
                <a:gd name="T64" fmla="*/ 221 w 429"/>
                <a:gd name="T65" fmla="*/ 53 h 373"/>
                <a:gd name="T66" fmla="*/ 247 w 429"/>
                <a:gd name="T67" fmla="*/ 46 h 373"/>
                <a:gd name="T68" fmla="*/ 273 w 429"/>
                <a:gd name="T69" fmla="*/ 39 h 373"/>
                <a:gd name="T70" fmla="*/ 299 w 429"/>
                <a:gd name="T71" fmla="*/ 32 h 373"/>
                <a:gd name="T72" fmla="*/ 325 w 429"/>
                <a:gd name="T73" fmla="*/ 25 h 373"/>
                <a:gd name="T74" fmla="*/ 350 w 429"/>
                <a:gd name="T75" fmla="*/ 19 h 373"/>
                <a:gd name="T76" fmla="*/ 376 w 429"/>
                <a:gd name="T77" fmla="*/ 12 h 373"/>
                <a:gd name="T78" fmla="*/ 402 w 429"/>
                <a:gd name="T79" fmla="*/ 6 h 373"/>
                <a:gd name="T80" fmla="*/ 428 w 429"/>
                <a:gd name="T81" fmla="*/ 0 h 373"/>
                <a:gd name="T82" fmla="*/ 429 w 429"/>
                <a:gd name="T83" fmla="*/ 68 h 373"/>
                <a:gd name="T84" fmla="*/ 424 w 429"/>
                <a:gd name="T85" fmla="*/ 137 h 373"/>
                <a:gd name="T86" fmla="*/ 421 w 429"/>
                <a:gd name="T87" fmla="*/ 205 h 373"/>
                <a:gd name="T88" fmla="*/ 424 w 429"/>
                <a:gd name="T89" fmla="*/ 27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9" h="373">
                  <a:moveTo>
                    <a:pt x="424" y="272"/>
                  </a:moveTo>
                  <a:lnTo>
                    <a:pt x="399" y="274"/>
                  </a:lnTo>
                  <a:lnTo>
                    <a:pt x="373" y="276"/>
                  </a:lnTo>
                  <a:lnTo>
                    <a:pt x="348" y="280"/>
                  </a:lnTo>
                  <a:lnTo>
                    <a:pt x="323" y="283"/>
                  </a:lnTo>
                  <a:lnTo>
                    <a:pt x="297" y="288"/>
                  </a:lnTo>
                  <a:lnTo>
                    <a:pt x="271" y="293"/>
                  </a:lnTo>
                  <a:lnTo>
                    <a:pt x="246" y="298"/>
                  </a:lnTo>
                  <a:lnTo>
                    <a:pt x="220" y="304"/>
                  </a:lnTo>
                  <a:lnTo>
                    <a:pt x="194" y="311"/>
                  </a:lnTo>
                  <a:lnTo>
                    <a:pt x="168" y="318"/>
                  </a:lnTo>
                  <a:lnTo>
                    <a:pt x="142" y="326"/>
                  </a:lnTo>
                  <a:lnTo>
                    <a:pt x="116" y="334"/>
                  </a:lnTo>
                  <a:lnTo>
                    <a:pt x="91" y="343"/>
                  </a:lnTo>
                  <a:lnTo>
                    <a:pt x="65" y="352"/>
                  </a:lnTo>
                  <a:lnTo>
                    <a:pt x="39" y="363"/>
                  </a:lnTo>
                  <a:lnTo>
                    <a:pt x="14" y="373"/>
                  </a:lnTo>
                  <a:lnTo>
                    <a:pt x="13" y="335"/>
                  </a:lnTo>
                  <a:lnTo>
                    <a:pt x="13" y="302"/>
                  </a:lnTo>
                  <a:lnTo>
                    <a:pt x="13" y="267"/>
                  </a:lnTo>
                  <a:lnTo>
                    <a:pt x="15" y="227"/>
                  </a:lnTo>
                  <a:lnTo>
                    <a:pt x="16" y="193"/>
                  </a:lnTo>
                  <a:lnTo>
                    <a:pt x="13" y="161"/>
                  </a:lnTo>
                  <a:lnTo>
                    <a:pt x="7" y="131"/>
                  </a:lnTo>
                  <a:lnTo>
                    <a:pt x="0" y="106"/>
                  </a:lnTo>
                  <a:lnTo>
                    <a:pt x="29" y="100"/>
                  </a:lnTo>
                  <a:lnTo>
                    <a:pt x="58" y="93"/>
                  </a:lnTo>
                  <a:lnTo>
                    <a:pt x="85" y="87"/>
                  </a:lnTo>
                  <a:lnTo>
                    <a:pt x="113" y="80"/>
                  </a:lnTo>
                  <a:lnTo>
                    <a:pt x="141" y="74"/>
                  </a:lnTo>
                  <a:lnTo>
                    <a:pt x="167" y="67"/>
                  </a:lnTo>
                  <a:lnTo>
                    <a:pt x="195" y="60"/>
                  </a:lnTo>
                  <a:lnTo>
                    <a:pt x="221" y="53"/>
                  </a:lnTo>
                  <a:lnTo>
                    <a:pt x="247" y="46"/>
                  </a:lnTo>
                  <a:lnTo>
                    <a:pt x="273" y="39"/>
                  </a:lnTo>
                  <a:lnTo>
                    <a:pt x="299" y="32"/>
                  </a:lnTo>
                  <a:lnTo>
                    <a:pt x="325" y="25"/>
                  </a:lnTo>
                  <a:lnTo>
                    <a:pt x="350" y="19"/>
                  </a:lnTo>
                  <a:lnTo>
                    <a:pt x="376" y="12"/>
                  </a:lnTo>
                  <a:lnTo>
                    <a:pt x="402" y="6"/>
                  </a:lnTo>
                  <a:lnTo>
                    <a:pt x="428" y="0"/>
                  </a:lnTo>
                  <a:lnTo>
                    <a:pt x="429" y="68"/>
                  </a:lnTo>
                  <a:lnTo>
                    <a:pt x="424" y="137"/>
                  </a:lnTo>
                  <a:lnTo>
                    <a:pt x="421" y="205"/>
                  </a:lnTo>
                  <a:lnTo>
                    <a:pt x="424" y="272"/>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4"/>
            <p:cNvSpPr>
              <a:spLocks/>
            </p:cNvSpPr>
            <p:nvPr/>
          </p:nvSpPr>
          <p:spPr bwMode="auto">
            <a:xfrm>
              <a:off x="2710" y="3477"/>
              <a:ext cx="164" cy="422"/>
            </a:xfrm>
            <a:custGeom>
              <a:avLst/>
              <a:gdLst>
                <a:gd name="T0" fmla="*/ 444 w 444"/>
                <a:gd name="T1" fmla="*/ 1000 h 1141"/>
                <a:gd name="T2" fmla="*/ 440 w 444"/>
                <a:gd name="T3" fmla="*/ 1002 h 1141"/>
                <a:gd name="T4" fmla="*/ 432 w 444"/>
                <a:gd name="T5" fmla="*/ 1004 h 1141"/>
                <a:gd name="T6" fmla="*/ 418 w 444"/>
                <a:gd name="T7" fmla="*/ 1008 h 1141"/>
                <a:gd name="T8" fmla="*/ 401 w 444"/>
                <a:gd name="T9" fmla="*/ 1015 h 1141"/>
                <a:gd name="T10" fmla="*/ 379 w 444"/>
                <a:gd name="T11" fmla="*/ 1022 h 1141"/>
                <a:gd name="T12" fmla="*/ 354 w 444"/>
                <a:gd name="T13" fmla="*/ 1032 h 1141"/>
                <a:gd name="T14" fmla="*/ 326 w 444"/>
                <a:gd name="T15" fmla="*/ 1041 h 1141"/>
                <a:gd name="T16" fmla="*/ 296 w 444"/>
                <a:gd name="T17" fmla="*/ 1051 h 1141"/>
                <a:gd name="T18" fmla="*/ 265 w 444"/>
                <a:gd name="T19" fmla="*/ 1063 h 1141"/>
                <a:gd name="T20" fmla="*/ 232 w 444"/>
                <a:gd name="T21" fmla="*/ 1074 h 1141"/>
                <a:gd name="T22" fmla="*/ 198 w 444"/>
                <a:gd name="T23" fmla="*/ 1086 h 1141"/>
                <a:gd name="T24" fmla="*/ 165 w 444"/>
                <a:gd name="T25" fmla="*/ 1097 h 1141"/>
                <a:gd name="T26" fmla="*/ 133 w 444"/>
                <a:gd name="T27" fmla="*/ 1109 h 1141"/>
                <a:gd name="T28" fmla="*/ 100 w 444"/>
                <a:gd name="T29" fmla="*/ 1120 h 1141"/>
                <a:gd name="T30" fmla="*/ 70 w 444"/>
                <a:gd name="T31" fmla="*/ 1131 h 1141"/>
                <a:gd name="T32" fmla="*/ 43 w 444"/>
                <a:gd name="T33" fmla="*/ 1141 h 1141"/>
                <a:gd name="T34" fmla="*/ 39 w 444"/>
                <a:gd name="T35" fmla="*/ 1050 h 1141"/>
                <a:gd name="T36" fmla="*/ 35 w 444"/>
                <a:gd name="T37" fmla="*/ 925 h 1141"/>
                <a:gd name="T38" fmla="*/ 29 w 444"/>
                <a:gd name="T39" fmla="*/ 780 h 1141"/>
                <a:gd name="T40" fmla="*/ 23 w 444"/>
                <a:gd name="T41" fmla="*/ 624 h 1141"/>
                <a:gd name="T42" fmla="*/ 16 w 444"/>
                <a:gd name="T43" fmla="*/ 468 h 1141"/>
                <a:gd name="T44" fmla="*/ 9 w 444"/>
                <a:gd name="T45" fmla="*/ 325 h 1141"/>
                <a:gd name="T46" fmla="*/ 5 w 444"/>
                <a:gd name="T47" fmla="*/ 206 h 1141"/>
                <a:gd name="T48" fmla="*/ 0 w 444"/>
                <a:gd name="T49" fmla="*/ 122 h 1141"/>
                <a:gd name="T50" fmla="*/ 7 w 444"/>
                <a:gd name="T51" fmla="*/ 120 h 1141"/>
                <a:gd name="T52" fmla="*/ 15 w 444"/>
                <a:gd name="T53" fmla="*/ 118 h 1141"/>
                <a:gd name="T54" fmla="*/ 23 w 444"/>
                <a:gd name="T55" fmla="*/ 115 h 1141"/>
                <a:gd name="T56" fmla="*/ 31 w 444"/>
                <a:gd name="T57" fmla="*/ 112 h 1141"/>
                <a:gd name="T58" fmla="*/ 38 w 444"/>
                <a:gd name="T59" fmla="*/ 108 h 1141"/>
                <a:gd name="T60" fmla="*/ 44 w 444"/>
                <a:gd name="T61" fmla="*/ 104 h 1141"/>
                <a:gd name="T62" fmla="*/ 47 w 444"/>
                <a:gd name="T63" fmla="*/ 97 h 1141"/>
                <a:gd name="T64" fmla="*/ 50 w 444"/>
                <a:gd name="T65" fmla="*/ 89 h 1141"/>
                <a:gd name="T66" fmla="*/ 75 w 444"/>
                <a:gd name="T67" fmla="*/ 82 h 1141"/>
                <a:gd name="T68" fmla="*/ 99 w 444"/>
                <a:gd name="T69" fmla="*/ 75 h 1141"/>
                <a:gd name="T70" fmla="*/ 123 w 444"/>
                <a:gd name="T71" fmla="*/ 68 h 1141"/>
                <a:gd name="T72" fmla="*/ 146 w 444"/>
                <a:gd name="T73" fmla="*/ 61 h 1141"/>
                <a:gd name="T74" fmla="*/ 170 w 444"/>
                <a:gd name="T75" fmla="*/ 55 h 1141"/>
                <a:gd name="T76" fmla="*/ 191 w 444"/>
                <a:gd name="T77" fmla="*/ 50 h 1141"/>
                <a:gd name="T78" fmla="*/ 213 w 444"/>
                <a:gd name="T79" fmla="*/ 45 h 1141"/>
                <a:gd name="T80" fmla="*/ 234 w 444"/>
                <a:gd name="T81" fmla="*/ 39 h 1141"/>
                <a:gd name="T82" fmla="*/ 256 w 444"/>
                <a:gd name="T83" fmla="*/ 35 h 1141"/>
                <a:gd name="T84" fmla="*/ 277 w 444"/>
                <a:gd name="T85" fmla="*/ 29 h 1141"/>
                <a:gd name="T86" fmla="*/ 297 w 444"/>
                <a:gd name="T87" fmla="*/ 24 h 1141"/>
                <a:gd name="T88" fmla="*/ 317 w 444"/>
                <a:gd name="T89" fmla="*/ 20 h 1141"/>
                <a:gd name="T90" fmla="*/ 338 w 444"/>
                <a:gd name="T91" fmla="*/ 15 h 1141"/>
                <a:gd name="T92" fmla="*/ 359 w 444"/>
                <a:gd name="T93" fmla="*/ 9 h 1141"/>
                <a:gd name="T94" fmla="*/ 380 w 444"/>
                <a:gd name="T95" fmla="*/ 5 h 1141"/>
                <a:gd name="T96" fmla="*/ 401 w 444"/>
                <a:gd name="T97" fmla="*/ 0 h 1141"/>
                <a:gd name="T98" fmla="*/ 406 w 444"/>
                <a:gd name="T99" fmla="*/ 122 h 1141"/>
                <a:gd name="T100" fmla="*/ 410 w 444"/>
                <a:gd name="T101" fmla="*/ 267 h 1141"/>
                <a:gd name="T102" fmla="*/ 416 w 444"/>
                <a:gd name="T103" fmla="*/ 423 h 1141"/>
                <a:gd name="T104" fmla="*/ 422 w 444"/>
                <a:gd name="T105" fmla="*/ 580 h 1141"/>
                <a:gd name="T106" fmla="*/ 428 w 444"/>
                <a:gd name="T107" fmla="*/ 727 h 1141"/>
                <a:gd name="T108" fmla="*/ 435 w 444"/>
                <a:gd name="T109" fmla="*/ 853 h 1141"/>
                <a:gd name="T110" fmla="*/ 439 w 444"/>
                <a:gd name="T111" fmla="*/ 947 h 1141"/>
                <a:gd name="T112" fmla="*/ 444 w 444"/>
                <a:gd name="T113" fmla="*/ 1000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4" h="1141">
                  <a:moveTo>
                    <a:pt x="444" y="1000"/>
                  </a:moveTo>
                  <a:lnTo>
                    <a:pt x="440" y="1002"/>
                  </a:lnTo>
                  <a:lnTo>
                    <a:pt x="432" y="1004"/>
                  </a:lnTo>
                  <a:lnTo>
                    <a:pt x="418" y="1008"/>
                  </a:lnTo>
                  <a:lnTo>
                    <a:pt x="401" y="1015"/>
                  </a:lnTo>
                  <a:lnTo>
                    <a:pt x="379" y="1022"/>
                  </a:lnTo>
                  <a:lnTo>
                    <a:pt x="354" y="1032"/>
                  </a:lnTo>
                  <a:lnTo>
                    <a:pt x="326" y="1041"/>
                  </a:lnTo>
                  <a:lnTo>
                    <a:pt x="296" y="1051"/>
                  </a:lnTo>
                  <a:lnTo>
                    <a:pt x="265" y="1063"/>
                  </a:lnTo>
                  <a:lnTo>
                    <a:pt x="232" y="1074"/>
                  </a:lnTo>
                  <a:lnTo>
                    <a:pt x="198" y="1086"/>
                  </a:lnTo>
                  <a:lnTo>
                    <a:pt x="165" y="1097"/>
                  </a:lnTo>
                  <a:lnTo>
                    <a:pt x="133" y="1109"/>
                  </a:lnTo>
                  <a:lnTo>
                    <a:pt x="100" y="1120"/>
                  </a:lnTo>
                  <a:lnTo>
                    <a:pt x="70" y="1131"/>
                  </a:lnTo>
                  <a:lnTo>
                    <a:pt x="43" y="1141"/>
                  </a:lnTo>
                  <a:lnTo>
                    <a:pt x="39" y="1050"/>
                  </a:lnTo>
                  <a:lnTo>
                    <a:pt x="35" y="925"/>
                  </a:lnTo>
                  <a:lnTo>
                    <a:pt x="29" y="780"/>
                  </a:lnTo>
                  <a:lnTo>
                    <a:pt x="23" y="624"/>
                  </a:lnTo>
                  <a:lnTo>
                    <a:pt x="16" y="468"/>
                  </a:lnTo>
                  <a:lnTo>
                    <a:pt x="9" y="325"/>
                  </a:lnTo>
                  <a:lnTo>
                    <a:pt x="5" y="206"/>
                  </a:lnTo>
                  <a:lnTo>
                    <a:pt x="0" y="122"/>
                  </a:lnTo>
                  <a:lnTo>
                    <a:pt x="7" y="120"/>
                  </a:lnTo>
                  <a:lnTo>
                    <a:pt x="15" y="118"/>
                  </a:lnTo>
                  <a:lnTo>
                    <a:pt x="23" y="115"/>
                  </a:lnTo>
                  <a:lnTo>
                    <a:pt x="31" y="112"/>
                  </a:lnTo>
                  <a:lnTo>
                    <a:pt x="38" y="108"/>
                  </a:lnTo>
                  <a:lnTo>
                    <a:pt x="44" y="104"/>
                  </a:lnTo>
                  <a:lnTo>
                    <a:pt x="47" y="97"/>
                  </a:lnTo>
                  <a:lnTo>
                    <a:pt x="50" y="89"/>
                  </a:lnTo>
                  <a:lnTo>
                    <a:pt x="75" y="82"/>
                  </a:lnTo>
                  <a:lnTo>
                    <a:pt x="99" y="75"/>
                  </a:lnTo>
                  <a:lnTo>
                    <a:pt x="123" y="68"/>
                  </a:lnTo>
                  <a:lnTo>
                    <a:pt x="146" y="61"/>
                  </a:lnTo>
                  <a:lnTo>
                    <a:pt x="170" y="55"/>
                  </a:lnTo>
                  <a:lnTo>
                    <a:pt x="191" y="50"/>
                  </a:lnTo>
                  <a:lnTo>
                    <a:pt x="213" y="45"/>
                  </a:lnTo>
                  <a:lnTo>
                    <a:pt x="234" y="39"/>
                  </a:lnTo>
                  <a:lnTo>
                    <a:pt x="256" y="35"/>
                  </a:lnTo>
                  <a:lnTo>
                    <a:pt x="277" y="29"/>
                  </a:lnTo>
                  <a:lnTo>
                    <a:pt x="297" y="24"/>
                  </a:lnTo>
                  <a:lnTo>
                    <a:pt x="317" y="20"/>
                  </a:lnTo>
                  <a:lnTo>
                    <a:pt x="338" y="15"/>
                  </a:lnTo>
                  <a:lnTo>
                    <a:pt x="359" y="9"/>
                  </a:lnTo>
                  <a:lnTo>
                    <a:pt x="380" y="5"/>
                  </a:lnTo>
                  <a:lnTo>
                    <a:pt x="401" y="0"/>
                  </a:lnTo>
                  <a:lnTo>
                    <a:pt x="406" y="122"/>
                  </a:lnTo>
                  <a:lnTo>
                    <a:pt x="410" y="267"/>
                  </a:lnTo>
                  <a:lnTo>
                    <a:pt x="416" y="423"/>
                  </a:lnTo>
                  <a:lnTo>
                    <a:pt x="422" y="580"/>
                  </a:lnTo>
                  <a:lnTo>
                    <a:pt x="428" y="727"/>
                  </a:lnTo>
                  <a:lnTo>
                    <a:pt x="435" y="853"/>
                  </a:lnTo>
                  <a:lnTo>
                    <a:pt x="439" y="947"/>
                  </a:lnTo>
                  <a:lnTo>
                    <a:pt x="444" y="100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25"/>
            <p:cNvSpPr>
              <a:spLocks/>
            </p:cNvSpPr>
            <p:nvPr/>
          </p:nvSpPr>
          <p:spPr bwMode="auto">
            <a:xfrm>
              <a:off x="2632" y="3318"/>
              <a:ext cx="235" cy="71"/>
            </a:xfrm>
            <a:custGeom>
              <a:avLst/>
              <a:gdLst>
                <a:gd name="T0" fmla="*/ 452 w 635"/>
                <a:gd name="T1" fmla="*/ 130 h 189"/>
                <a:gd name="T2" fmla="*/ 232 w 635"/>
                <a:gd name="T3" fmla="*/ 189 h 189"/>
                <a:gd name="T4" fmla="*/ 221 w 635"/>
                <a:gd name="T5" fmla="*/ 182 h 189"/>
                <a:gd name="T6" fmla="*/ 208 w 635"/>
                <a:gd name="T7" fmla="*/ 176 h 189"/>
                <a:gd name="T8" fmla="*/ 194 w 635"/>
                <a:gd name="T9" fmla="*/ 170 h 189"/>
                <a:gd name="T10" fmla="*/ 179 w 635"/>
                <a:gd name="T11" fmla="*/ 166 h 189"/>
                <a:gd name="T12" fmla="*/ 164 w 635"/>
                <a:gd name="T13" fmla="*/ 162 h 189"/>
                <a:gd name="T14" fmla="*/ 149 w 635"/>
                <a:gd name="T15" fmla="*/ 159 h 189"/>
                <a:gd name="T16" fmla="*/ 133 w 635"/>
                <a:gd name="T17" fmla="*/ 156 h 189"/>
                <a:gd name="T18" fmla="*/ 118 w 635"/>
                <a:gd name="T19" fmla="*/ 154 h 189"/>
                <a:gd name="T20" fmla="*/ 102 w 635"/>
                <a:gd name="T21" fmla="*/ 153 h 189"/>
                <a:gd name="T22" fmla="*/ 86 w 635"/>
                <a:gd name="T23" fmla="*/ 152 h 189"/>
                <a:gd name="T24" fmla="*/ 71 w 635"/>
                <a:gd name="T25" fmla="*/ 151 h 189"/>
                <a:gd name="T26" fmla="*/ 55 w 635"/>
                <a:gd name="T27" fmla="*/ 150 h 189"/>
                <a:gd name="T28" fmla="*/ 41 w 635"/>
                <a:gd name="T29" fmla="*/ 148 h 189"/>
                <a:gd name="T30" fmla="*/ 26 w 635"/>
                <a:gd name="T31" fmla="*/ 147 h 189"/>
                <a:gd name="T32" fmla="*/ 13 w 635"/>
                <a:gd name="T33" fmla="*/ 146 h 189"/>
                <a:gd name="T34" fmla="*/ 0 w 635"/>
                <a:gd name="T35" fmla="*/ 145 h 189"/>
                <a:gd name="T36" fmla="*/ 26 w 635"/>
                <a:gd name="T37" fmla="*/ 139 h 189"/>
                <a:gd name="T38" fmla="*/ 43 w 635"/>
                <a:gd name="T39" fmla="*/ 137 h 189"/>
                <a:gd name="T40" fmla="*/ 55 w 635"/>
                <a:gd name="T41" fmla="*/ 137 h 189"/>
                <a:gd name="T42" fmla="*/ 65 w 635"/>
                <a:gd name="T43" fmla="*/ 138 h 189"/>
                <a:gd name="T44" fmla="*/ 71 w 635"/>
                <a:gd name="T45" fmla="*/ 137 h 189"/>
                <a:gd name="T46" fmla="*/ 76 w 635"/>
                <a:gd name="T47" fmla="*/ 136 h 189"/>
                <a:gd name="T48" fmla="*/ 80 w 635"/>
                <a:gd name="T49" fmla="*/ 130 h 189"/>
                <a:gd name="T50" fmla="*/ 83 w 635"/>
                <a:gd name="T51" fmla="*/ 121 h 189"/>
                <a:gd name="T52" fmla="*/ 88 w 635"/>
                <a:gd name="T53" fmla="*/ 105 h 189"/>
                <a:gd name="T54" fmla="*/ 86 w 635"/>
                <a:gd name="T55" fmla="*/ 77 h 189"/>
                <a:gd name="T56" fmla="*/ 81 w 635"/>
                <a:gd name="T57" fmla="*/ 50 h 189"/>
                <a:gd name="T58" fmla="*/ 75 w 635"/>
                <a:gd name="T59" fmla="*/ 24 h 189"/>
                <a:gd name="T60" fmla="*/ 67 w 635"/>
                <a:gd name="T61" fmla="*/ 0 h 189"/>
                <a:gd name="T62" fmla="*/ 95 w 635"/>
                <a:gd name="T63" fmla="*/ 4 h 189"/>
                <a:gd name="T64" fmla="*/ 125 w 635"/>
                <a:gd name="T65" fmla="*/ 10 h 189"/>
                <a:gd name="T66" fmla="*/ 155 w 635"/>
                <a:gd name="T67" fmla="*/ 16 h 189"/>
                <a:gd name="T68" fmla="*/ 186 w 635"/>
                <a:gd name="T69" fmla="*/ 23 h 189"/>
                <a:gd name="T70" fmla="*/ 218 w 635"/>
                <a:gd name="T71" fmla="*/ 29 h 189"/>
                <a:gd name="T72" fmla="*/ 252 w 635"/>
                <a:gd name="T73" fmla="*/ 35 h 189"/>
                <a:gd name="T74" fmla="*/ 285 w 635"/>
                <a:gd name="T75" fmla="*/ 42 h 189"/>
                <a:gd name="T76" fmla="*/ 321 w 635"/>
                <a:gd name="T77" fmla="*/ 49 h 189"/>
                <a:gd name="T78" fmla="*/ 356 w 635"/>
                <a:gd name="T79" fmla="*/ 57 h 189"/>
                <a:gd name="T80" fmla="*/ 393 w 635"/>
                <a:gd name="T81" fmla="*/ 64 h 189"/>
                <a:gd name="T82" fmla="*/ 431 w 635"/>
                <a:gd name="T83" fmla="*/ 71 h 189"/>
                <a:gd name="T84" fmla="*/ 471 w 635"/>
                <a:gd name="T85" fmla="*/ 77 h 189"/>
                <a:gd name="T86" fmla="*/ 510 w 635"/>
                <a:gd name="T87" fmla="*/ 84 h 189"/>
                <a:gd name="T88" fmla="*/ 551 w 635"/>
                <a:gd name="T89" fmla="*/ 90 h 189"/>
                <a:gd name="T90" fmla="*/ 593 w 635"/>
                <a:gd name="T91" fmla="*/ 95 h 189"/>
                <a:gd name="T92" fmla="*/ 635 w 635"/>
                <a:gd name="T93" fmla="*/ 100 h 189"/>
                <a:gd name="T94" fmla="*/ 609 w 635"/>
                <a:gd name="T95" fmla="*/ 103 h 189"/>
                <a:gd name="T96" fmla="*/ 585 w 635"/>
                <a:gd name="T97" fmla="*/ 108 h 189"/>
                <a:gd name="T98" fmla="*/ 560 w 635"/>
                <a:gd name="T99" fmla="*/ 110 h 189"/>
                <a:gd name="T100" fmla="*/ 537 w 635"/>
                <a:gd name="T101" fmla="*/ 114 h 189"/>
                <a:gd name="T102" fmla="*/ 516 w 635"/>
                <a:gd name="T103" fmla="*/ 117 h 189"/>
                <a:gd name="T104" fmla="*/ 494 w 635"/>
                <a:gd name="T105" fmla="*/ 121 h 189"/>
                <a:gd name="T106" fmla="*/ 473 w 635"/>
                <a:gd name="T107" fmla="*/ 125 h 189"/>
                <a:gd name="T108" fmla="*/ 452 w 635"/>
                <a:gd name="T109" fmla="*/ 13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5" h="189">
                  <a:moveTo>
                    <a:pt x="452" y="130"/>
                  </a:moveTo>
                  <a:lnTo>
                    <a:pt x="232" y="189"/>
                  </a:lnTo>
                  <a:lnTo>
                    <a:pt x="221" y="182"/>
                  </a:lnTo>
                  <a:lnTo>
                    <a:pt x="208" y="176"/>
                  </a:lnTo>
                  <a:lnTo>
                    <a:pt x="194" y="170"/>
                  </a:lnTo>
                  <a:lnTo>
                    <a:pt x="179" y="166"/>
                  </a:lnTo>
                  <a:lnTo>
                    <a:pt x="164" y="162"/>
                  </a:lnTo>
                  <a:lnTo>
                    <a:pt x="149" y="159"/>
                  </a:lnTo>
                  <a:lnTo>
                    <a:pt x="133" y="156"/>
                  </a:lnTo>
                  <a:lnTo>
                    <a:pt x="118" y="154"/>
                  </a:lnTo>
                  <a:lnTo>
                    <a:pt x="102" y="153"/>
                  </a:lnTo>
                  <a:lnTo>
                    <a:pt x="86" y="152"/>
                  </a:lnTo>
                  <a:lnTo>
                    <a:pt x="71" y="151"/>
                  </a:lnTo>
                  <a:lnTo>
                    <a:pt x="55" y="150"/>
                  </a:lnTo>
                  <a:lnTo>
                    <a:pt x="41" y="148"/>
                  </a:lnTo>
                  <a:lnTo>
                    <a:pt x="26" y="147"/>
                  </a:lnTo>
                  <a:lnTo>
                    <a:pt x="13" y="146"/>
                  </a:lnTo>
                  <a:lnTo>
                    <a:pt x="0" y="145"/>
                  </a:lnTo>
                  <a:lnTo>
                    <a:pt x="26" y="139"/>
                  </a:lnTo>
                  <a:lnTo>
                    <a:pt x="43" y="137"/>
                  </a:lnTo>
                  <a:lnTo>
                    <a:pt x="55" y="137"/>
                  </a:lnTo>
                  <a:lnTo>
                    <a:pt x="65" y="138"/>
                  </a:lnTo>
                  <a:lnTo>
                    <a:pt x="71" y="137"/>
                  </a:lnTo>
                  <a:lnTo>
                    <a:pt x="76" y="136"/>
                  </a:lnTo>
                  <a:lnTo>
                    <a:pt x="80" y="130"/>
                  </a:lnTo>
                  <a:lnTo>
                    <a:pt x="83" y="121"/>
                  </a:lnTo>
                  <a:lnTo>
                    <a:pt x="88" y="105"/>
                  </a:lnTo>
                  <a:lnTo>
                    <a:pt x="86" y="77"/>
                  </a:lnTo>
                  <a:lnTo>
                    <a:pt x="81" y="50"/>
                  </a:lnTo>
                  <a:lnTo>
                    <a:pt x="75" y="24"/>
                  </a:lnTo>
                  <a:lnTo>
                    <a:pt x="67" y="0"/>
                  </a:lnTo>
                  <a:lnTo>
                    <a:pt x="95" y="4"/>
                  </a:lnTo>
                  <a:lnTo>
                    <a:pt x="125" y="10"/>
                  </a:lnTo>
                  <a:lnTo>
                    <a:pt x="155" y="16"/>
                  </a:lnTo>
                  <a:lnTo>
                    <a:pt x="186" y="23"/>
                  </a:lnTo>
                  <a:lnTo>
                    <a:pt x="218" y="29"/>
                  </a:lnTo>
                  <a:lnTo>
                    <a:pt x="252" y="35"/>
                  </a:lnTo>
                  <a:lnTo>
                    <a:pt x="285" y="42"/>
                  </a:lnTo>
                  <a:lnTo>
                    <a:pt x="321" y="49"/>
                  </a:lnTo>
                  <a:lnTo>
                    <a:pt x="356" y="57"/>
                  </a:lnTo>
                  <a:lnTo>
                    <a:pt x="393" y="64"/>
                  </a:lnTo>
                  <a:lnTo>
                    <a:pt x="431" y="71"/>
                  </a:lnTo>
                  <a:lnTo>
                    <a:pt x="471" y="77"/>
                  </a:lnTo>
                  <a:lnTo>
                    <a:pt x="510" y="84"/>
                  </a:lnTo>
                  <a:lnTo>
                    <a:pt x="551" y="90"/>
                  </a:lnTo>
                  <a:lnTo>
                    <a:pt x="593" y="95"/>
                  </a:lnTo>
                  <a:lnTo>
                    <a:pt x="635" y="100"/>
                  </a:lnTo>
                  <a:lnTo>
                    <a:pt x="609" y="103"/>
                  </a:lnTo>
                  <a:lnTo>
                    <a:pt x="585" y="108"/>
                  </a:lnTo>
                  <a:lnTo>
                    <a:pt x="560" y="110"/>
                  </a:lnTo>
                  <a:lnTo>
                    <a:pt x="537" y="114"/>
                  </a:lnTo>
                  <a:lnTo>
                    <a:pt x="516" y="117"/>
                  </a:lnTo>
                  <a:lnTo>
                    <a:pt x="494" y="121"/>
                  </a:lnTo>
                  <a:lnTo>
                    <a:pt x="473" y="125"/>
                  </a:lnTo>
                  <a:lnTo>
                    <a:pt x="452"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6"/>
            <p:cNvSpPr>
              <a:spLocks/>
            </p:cNvSpPr>
            <p:nvPr/>
          </p:nvSpPr>
          <p:spPr bwMode="auto">
            <a:xfrm>
              <a:off x="2618" y="3404"/>
              <a:ext cx="101" cy="123"/>
            </a:xfrm>
            <a:custGeom>
              <a:avLst/>
              <a:gdLst>
                <a:gd name="T0" fmla="*/ 269 w 274"/>
                <a:gd name="T1" fmla="*/ 275 h 332"/>
                <a:gd name="T2" fmla="*/ 265 w 274"/>
                <a:gd name="T3" fmla="*/ 273 h 332"/>
                <a:gd name="T4" fmla="*/ 258 w 274"/>
                <a:gd name="T5" fmla="*/ 273 h 332"/>
                <a:gd name="T6" fmla="*/ 249 w 274"/>
                <a:gd name="T7" fmla="*/ 275 h 332"/>
                <a:gd name="T8" fmla="*/ 236 w 274"/>
                <a:gd name="T9" fmla="*/ 277 h 332"/>
                <a:gd name="T10" fmla="*/ 224 w 274"/>
                <a:gd name="T11" fmla="*/ 279 h 332"/>
                <a:gd name="T12" fmla="*/ 211 w 274"/>
                <a:gd name="T13" fmla="*/ 282 h 332"/>
                <a:gd name="T14" fmla="*/ 200 w 274"/>
                <a:gd name="T15" fmla="*/ 284 h 332"/>
                <a:gd name="T16" fmla="*/ 192 w 274"/>
                <a:gd name="T17" fmla="*/ 286 h 332"/>
                <a:gd name="T18" fmla="*/ 171 w 274"/>
                <a:gd name="T19" fmla="*/ 290 h 332"/>
                <a:gd name="T20" fmla="*/ 151 w 274"/>
                <a:gd name="T21" fmla="*/ 293 h 332"/>
                <a:gd name="T22" fmla="*/ 133 w 274"/>
                <a:gd name="T23" fmla="*/ 297 h 332"/>
                <a:gd name="T24" fmla="*/ 115 w 274"/>
                <a:gd name="T25" fmla="*/ 300 h 332"/>
                <a:gd name="T26" fmla="*/ 97 w 274"/>
                <a:gd name="T27" fmla="*/ 305 h 332"/>
                <a:gd name="T28" fmla="*/ 76 w 274"/>
                <a:gd name="T29" fmla="*/ 312 h 332"/>
                <a:gd name="T30" fmla="*/ 53 w 274"/>
                <a:gd name="T31" fmla="*/ 321 h 332"/>
                <a:gd name="T32" fmla="*/ 27 w 274"/>
                <a:gd name="T33" fmla="*/ 332 h 332"/>
                <a:gd name="T34" fmla="*/ 24 w 274"/>
                <a:gd name="T35" fmla="*/ 278 h 332"/>
                <a:gd name="T36" fmla="*/ 20 w 274"/>
                <a:gd name="T37" fmla="*/ 230 h 332"/>
                <a:gd name="T38" fmla="*/ 14 w 274"/>
                <a:gd name="T39" fmla="*/ 181 h 332"/>
                <a:gd name="T40" fmla="*/ 9 w 274"/>
                <a:gd name="T41" fmla="*/ 127 h 332"/>
                <a:gd name="T42" fmla="*/ 4 w 274"/>
                <a:gd name="T43" fmla="*/ 117 h 332"/>
                <a:gd name="T44" fmla="*/ 1 w 274"/>
                <a:gd name="T45" fmla="*/ 103 h 332"/>
                <a:gd name="T46" fmla="*/ 0 w 274"/>
                <a:gd name="T47" fmla="*/ 88 h 332"/>
                <a:gd name="T48" fmla="*/ 0 w 274"/>
                <a:gd name="T49" fmla="*/ 74 h 332"/>
                <a:gd name="T50" fmla="*/ 12 w 274"/>
                <a:gd name="T51" fmla="*/ 66 h 332"/>
                <a:gd name="T52" fmla="*/ 24 w 274"/>
                <a:gd name="T53" fmla="*/ 60 h 332"/>
                <a:gd name="T54" fmla="*/ 36 w 274"/>
                <a:gd name="T55" fmla="*/ 55 h 332"/>
                <a:gd name="T56" fmla="*/ 49 w 274"/>
                <a:gd name="T57" fmla="*/ 51 h 332"/>
                <a:gd name="T58" fmla="*/ 60 w 274"/>
                <a:gd name="T59" fmla="*/ 46 h 332"/>
                <a:gd name="T60" fmla="*/ 73 w 274"/>
                <a:gd name="T61" fmla="*/ 44 h 332"/>
                <a:gd name="T62" fmla="*/ 84 w 274"/>
                <a:gd name="T63" fmla="*/ 41 h 332"/>
                <a:gd name="T64" fmla="*/ 96 w 274"/>
                <a:gd name="T65" fmla="*/ 38 h 332"/>
                <a:gd name="T66" fmla="*/ 109 w 274"/>
                <a:gd name="T67" fmla="*/ 36 h 332"/>
                <a:gd name="T68" fmla="*/ 120 w 274"/>
                <a:gd name="T69" fmla="*/ 33 h 332"/>
                <a:gd name="T70" fmla="*/ 132 w 274"/>
                <a:gd name="T71" fmla="*/ 30 h 332"/>
                <a:gd name="T72" fmla="*/ 143 w 274"/>
                <a:gd name="T73" fmla="*/ 27 h 332"/>
                <a:gd name="T74" fmla="*/ 155 w 274"/>
                <a:gd name="T75" fmla="*/ 22 h 332"/>
                <a:gd name="T76" fmla="*/ 165 w 274"/>
                <a:gd name="T77" fmla="*/ 18 h 332"/>
                <a:gd name="T78" fmla="*/ 177 w 274"/>
                <a:gd name="T79" fmla="*/ 12 h 332"/>
                <a:gd name="T80" fmla="*/ 187 w 274"/>
                <a:gd name="T81" fmla="*/ 5 h 332"/>
                <a:gd name="T82" fmla="*/ 221 w 274"/>
                <a:gd name="T83" fmla="*/ 0 h 332"/>
                <a:gd name="T84" fmla="*/ 247 w 274"/>
                <a:gd name="T85" fmla="*/ 8 h 332"/>
                <a:gd name="T86" fmla="*/ 262 w 274"/>
                <a:gd name="T87" fmla="*/ 29 h 332"/>
                <a:gd name="T88" fmla="*/ 271 w 274"/>
                <a:gd name="T89" fmla="*/ 56 h 332"/>
                <a:gd name="T90" fmla="*/ 274 w 274"/>
                <a:gd name="T91" fmla="*/ 88 h 332"/>
                <a:gd name="T92" fmla="*/ 274 w 274"/>
                <a:gd name="T93" fmla="*/ 123 h 332"/>
                <a:gd name="T94" fmla="*/ 273 w 274"/>
                <a:gd name="T95" fmla="*/ 155 h 332"/>
                <a:gd name="T96" fmla="*/ 272 w 274"/>
                <a:gd name="T97" fmla="*/ 182 h 332"/>
                <a:gd name="T98" fmla="*/ 272 w 274"/>
                <a:gd name="T99" fmla="*/ 203 h 332"/>
                <a:gd name="T100" fmla="*/ 272 w 274"/>
                <a:gd name="T101" fmla="*/ 226 h 332"/>
                <a:gd name="T102" fmla="*/ 272 w 274"/>
                <a:gd name="T103" fmla="*/ 252 h 332"/>
                <a:gd name="T104" fmla="*/ 269 w 274"/>
                <a:gd name="T105" fmla="*/ 275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4" h="332">
                  <a:moveTo>
                    <a:pt x="269" y="275"/>
                  </a:moveTo>
                  <a:lnTo>
                    <a:pt x="265" y="273"/>
                  </a:lnTo>
                  <a:lnTo>
                    <a:pt x="258" y="273"/>
                  </a:lnTo>
                  <a:lnTo>
                    <a:pt x="249" y="275"/>
                  </a:lnTo>
                  <a:lnTo>
                    <a:pt x="236" y="277"/>
                  </a:lnTo>
                  <a:lnTo>
                    <a:pt x="224" y="279"/>
                  </a:lnTo>
                  <a:lnTo>
                    <a:pt x="211" y="282"/>
                  </a:lnTo>
                  <a:lnTo>
                    <a:pt x="200" y="284"/>
                  </a:lnTo>
                  <a:lnTo>
                    <a:pt x="192" y="286"/>
                  </a:lnTo>
                  <a:lnTo>
                    <a:pt x="171" y="290"/>
                  </a:lnTo>
                  <a:lnTo>
                    <a:pt x="151" y="293"/>
                  </a:lnTo>
                  <a:lnTo>
                    <a:pt x="133" y="297"/>
                  </a:lnTo>
                  <a:lnTo>
                    <a:pt x="115" y="300"/>
                  </a:lnTo>
                  <a:lnTo>
                    <a:pt x="97" y="305"/>
                  </a:lnTo>
                  <a:lnTo>
                    <a:pt x="76" y="312"/>
                  </a:lnTo>
                  <a:lnTo>
                    <a:pt x="53" y="321"/>
                  </a:lnTo>
                  <a:lnTo>
                    <a:pt x="27" y="332"/>
                  </a:lnTo>
                  <a:lnTo>
                    <a:pt x="24" y="278"/>
                  </a:lnTo>
                  <a:lnTo>
                    <a:pt x="20" y="230"/>
                  </a:lnTo>
                  <a:lnTo>
                    <a:pt x="14" y="181"/>
                  </a:lnTo>
                  <a:lnTo>
                    <a:pt x="9" y="127"/>
                  </a:lnTo>
                  <a:lnTo>
                    <a:pt x="4" y="117"/>
                  </a:lnTo>
                  <a:lnTo>
                    <a:pt x="1" y="103"/>
                  </a:lnTo>
                  <a:lnTo>
                    <a:pt x="0" y="88"/>
                  </a:lnTo>
                  <a:lnTo>
                    <a:pt x="0" y="74"/>
                  </a:lnTo>
                  <a:lnTo>
                    <a:pt x="12" y="66"/>
                  </a:lnTo>
                  <a:lnTo>
                    <a:pt x="24" y="60"/>
                  </a:lnTo>
                  <a:lnTo>
                    <a:pt x="36" y="55"/>
                  </a:lnTo>
                  <a:lnTo>
                    <a:pt x="49" y="51"/>
                  </a:lnTo>
                  <a:lnTo>
                    <a:pt x="60" y="46"/>
                  </a:lnTo>
                  <a:lnTo>
                    <a:pt x="73" y="44"/>
                  </a:lnTo>
                  <a:lnTo>
                    <a:pt x="84" y="41"/>
                  </a:lnTo>
                  <a:lnTo>
                    <a:pt x="96" y="38"/>
                  </a:lnTo>
                  <a:lnTo>
                    <a:pt x="109" y="36"/>
                  </a:lnTo>
                  <a:lnTo>
                    <a:pt x="120" y="33"/>
                  </a:lnTo>
                  <a:lnTo>
                    <a:pt x="132" y="30"/>
                  </a:lnTo>
                  <a:lnTo>
                    <a:pt x="143" y="27"/>
                  </a:lnTo>
                  <a:lnTo>
                    <a:pt x="155" y="22"/>
                  </a:lnTo>
                  <a:lnTo>
                    <a:pt x="165" y="18"/>
                  </a:lnTo>
                  <a:lnTo>
                    <a:pt x="177" y="12"/>
                  </a:lnTo>
                  <a:lnTo>
                    <a:pt x="187" y="5"/>
                  </a:lnTo>
                  <a:lnTo>
                    <a:pt x="221" y="0"/>
                  </a:lnTo>
                  <a:lnTo>
                    <a:pt x="247" y="8"/>
                  </a:lnTo>
                  <a:lnTo>
                    <a:pt x="262" y="29"/>
                  </a:lnTo>
                  <a:lnTo>
                    <a:pt x="271" y="56"/>
                  </a:lnTo>
                  <a:lnTo>
                    <a:pt x="274" y="88"/>
                  </a:lnTo>
                  <a:lnTo>
                    <a:pt x="274" y="123"/>
                  </a:lnTo>
                  <a:lnTo>
                    <a:pt x="273" y="155"/>
                  </a:lnTo>
                  <a:lnTo>
                    <a:pt x="272" y="182"/>
                  </a:lnTo>
                  <a:lnTo>
                    <a:pt x="272" y="203"/>
                  </a:lnTo>
                  <a:lnTo>
                    <a:pt x="272" y="226"/>
                  </a:lnTo>
                  <a:lnTo>
                    <a:pt x="272" y="252"/>
                  </a:lnTo>
                  <a:lnTo>
                    <a:pt x="269" y="275"/>
                  </a:lnTo>
                  <a:close/>
                </a:path>
              </a:pathLst>
            </a:custGeom>
            <a:solidFill>
              <a:srgbClr val="00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7"/>
            <p:cNvSpPr>
              <a:spLocks/>
            </p:cNvSpPr>
            <p:nvPr/>
          </p:nvSpPr>
          <p:spPr bwMode="auto">
            <a:xfrm>
              <a:off x="2467" y="3442"/>
              <a:ext cx="151" cy="131"/>
            </a:xfrm>
            <a:custGeom>
              <a:avLst/>
              <a:gdLst>
                <a:gd name="T0" fmla="*/ 396 w 406"/>
                <a:gd name="T1" fmla="*/ 43 h 353"/>
                <a:gd name="T2" fmla="*/ 392 w 406"/>
                <a:gd name="T3" fmla="*/ 85 h 353"/>
                <a:gd name="T4" fmla="*/ 390 w 406"/>
                <a:gd name="T5" fmla="*/ 98 h 353"/>
                <a:gd name="T6" fmla="*/ 388 w 406"/>
                <a:gd name="T7" fmla="*/ 114 h 353"/>
                <a:gd name="T8" fmla="*/ 384 w 406"/>
                <a:gd name="T9" fmla="*/ 128 h 353"/>
                <a:gd name="T10" fmla="*/ 376 w 406"/>
                <a:gd name="T11" fmla="*/ 135 h 353"/>
                <a:gd name="T12" fmla="*/ 363 w 406"/>
                <a:gd name="T13" fmla="*/ 116 h 353"/>
                <a:gd name="T14" fmla="*/ 350 w 406"/>
                <a:gd name="T15" fmla="*/ 98 h 353"/>
                <a:gd name="T16" fmla="*/ 335 w 406"/>
                <a:gd name="T17" fmla="*/ 81 h 353"/>
                <a:gd name="T18" fmla="*/ 319 w 406"/>
                <a:gd name="T19" fmla="*/ 63 h 353"/>
                <a:gd name="T20" fmla="*/ 302 w 406"/>
                <a:gd name="T21" fmla="*/ 47 h 353"/>
                <a:gd name="T22" fmla="*/ 286 w 406"/>
                <a:gd name="T23" fmla="*/ 31 h 353"/>
                <a:gd name="T24" fmla="*/ 269 w 406"/>
                <a:gd name="T25" fmla="*/ 15 h 353"/>
                <a:gd name="T26" fmla="*/ 251 w 406"/>
                <a:gd name="T27" fmla="*/ 0 h 353"/>
                <a:gd name="T28" fmla="*/ 218 w 406"/>
                <a:gd name="T29" fmla="*/ 2 h 353"/>
                <a:gd name="T30" fmla="*/ 207 w 406"/>
                <a:gd name="T31" fmla="*/ 20 h 353"/>
                <a:gd name="T32" fmla="*/ 194 w 406"/>
                <a:gd name="T33" fmla="*/ 34 h 353"/>
                <a:gd name="T34" fmla="*/ 183 w 406"/>
                <a:gd name="T35" fmla="*/ 48 h 353"/>
                <a:gd name="T36" fmla="*/ 171 w 406"/>
                <a:gd name="T37" fmla="*/ 61 h 353"/>
                <a:gd name="T38" fmla="*/ 158 w 406"/>
                <a:gd name="T39" fmla="*/ 73 h 353"/>
                <a:gd name="T40" fmla="*/ 146 w 406"/>
                <a:gd name="T41" fmla="*/ 82 h 353"/>
                <a:gd name="T42" fmla="*/ 134 w 406"/>
                <a:gd name="T43" fmla="*/ 91 h 353"/>
                <a:gd name="T44" fmla="*/ 121 w 406"/>
                <a:gd name="T45" fmla="*/ 99 h 353"/>
                <a:gd name="T46" fmla="*/ 109 w 406"/>
                <a:gd name="T47" fmla="*/ 106 h 353"/>
                <a:gd name="T48" fmla="*/ 95 w 406"/>
                <a:gd name="T49" fmla="*/ 112 h 353"/>
                <a:gd name="T50" fmla="*/ 81 w 406"/>
                <a:gd name="T51" fmla="*/ 117 h 353"/>
                <a:gd name="T52" fmla="*/ 68 w 406"/>
                <a:gd name="T53" fmla="*/ 121 h 353"/>
                <a:gd name="T54" fmla="*/ 53 w 406"/>
                <a:gd name="T55" fmla="*/ 126 h 353"/>
                <a:gd name="T56" fmla="*/ 40 w 406"/>
                <a:gd name="T57" fmla="*/ 129 h 353"/>
                <a:gd name="T58" fmla="*/ 24 w 406"/>
                <a:gd name="T59" fmla="*/ 131 h 353"/>
                <a:gd name="T60" fmla="*/ 9 w 406"/>
                <a:gd name="T61" fmla="*/ 134 h 353"/>
                <a:gd name="T62" fmla="*/ 0 w 406"/>
                <a:gd name="T63" fmla="*/ 353 h 353"/>
                <a:gd name="T64" fmla="*/ 357 w 406"/>
                <a:gd name="T65" fmla="*/ 252 h 353"/>
                <a:gd name="T66" fmla="*/ 403 w 406"/>
                <a:gd name="T67" fmla="*/ 236 h 353"/>
                <a:gd name="T68" fmla="*/ 406 w 406"/>
                <a:gd name="T69" fmla="*/ 76 h 353"/>
                <a:gd name="T70" fmla="*/ 396 w 406"/>
                <a:gd name="T71" fmla="*/ 43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6" h="353">
                  <a:moveTo>
                    <a:pt x="396" y="43"/>
                  </a:moveTo>
                  <a:lnTo>
                    <a:pt x="392" y="85"/>
                  </a:lnTo>
                  <a:lnTo>
                    <a:pt x="390" y="98"/>
                  </a:lnTo>
                  <a:lnTo>
                    <a:pt x="388" y="114"/>
                  </a:lnTo>
                  <a:lnTo>
                    <a:pt x="384" y="128"/>
                  </a:lnTo>
                  <a:lnTo>
                    <a:pt x="376" y="135"/>
                  </a:lnTo>
                  <a:lnTo>
                    <a:pt x="363" y="116"/>
                  </a:lnTo>
                  <a:lnTo>
                    <a:pt x="350" y="98"/>
                  </a:lnTo>
                  <a:lnTo>
                    <a:pt x="335" y="81"/>
                  </a:lnTo>
                  <a:lnTo>
                    <a:pt x="319" y="63"/>
                  </a:lnTo>
                  <a:lnTo>
                    <a:pt x="302" y="47"/>
                  </a:lnTo>
                  <a:lnTo>
                    <a:pt x="286" y="31"/>
                  </a:lnTo>
                  <a:lnTo>
                    <a:pt x="269" y="15"/>
                  </a:lnTo>
                  <a:lnTo>
                    <a:pt x="251" y="0"/>
                  </a:lnTo>
                  <a:lnTo>
                    <a:pt x="218" y="2"/>
                  </a:lnTo>
                  <a:lnTo>
                    <a:pt x="207" y="20"/>
                  </a:lnTo>
                  <a:lnTo>
                    <a:pt x="194" y="34"/>
                  </a:lnTo>
                  <a:lnTo>
                    <a:pt x="183" y="48"/>
                  </a:lnTo>
                  <a:lnTo>
                    <a:pt x="171" y="61"/>
                  </a:lnTo>
                  <a:lnTo>
                    <a:pt x="158" y="73"/>
                  </a:lnTo>
                  <a:lnTo>
                    <a:pt x="146" y="82"/>
                  </a:lnTo>
                  <a:lnTo>
                    <a:pt x="134" y="91"/>
                  </a:lnTo>
                  <a:lnTo>
                    <a:pt x="121" y="99"/>
                  </a:lnTo>
                  <a:lnTo>
                    <a:pt x="109" y="106"/>
                  </a:lnTo>
                  <a:lnTo>
                    <a:pt x="95" y="112"/>
                  </a:lnTo>
                  <a:lnTo>
                    <a:pt x="81" y="117"/>
                  </a:lnTo>
                  <a:lnTo>
                    <a:pt x="68" y="121"/>
                  </a:lnTo>
                  <a:lnTo>
                    <a:pt x="53" y="126"/>
                  </a:lnTo>
                  <a:lnTo>
                    <a:pt x="40" y="129"/>
                  </a:lnTo>
                  <a:lnTo>
                    <a:pt x="24" y="131"/>
                  </a:lnTo>
                  <a:lnTo>
                    <a:pt x="9" y="134"/>
                  </a:lnTo>
                  <a:lnTo>
                    <a:pt x="0" y="353"/>
                  </a:lnTo>
                  <a:lnTo>
                    <a:pt x="357" y="252"/>
                  </a:lnTo>
                  <a:lnTo>
                    <a:pt x="403" y="236"/>
                  </a:lnTo>
                  <a:lnTo>
                    <a:pt x="406" y="76"/>
                  </a:lnTo>
                  <a:lnTo>
                    <a:pt x="396" y="43"/>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8"/>
            <p:cNvSpPr>
              <a:spLocks/>
            </p:cNvSpPr>
            <p:nvPr/>
          </p:nvSpPr>
          <p:spPr bwMode="auto">
            <a:xfrm>
              <a:off x="2610" y="3523"/>
              <a:ext cx="106" cy="415"/>
            </a:xfrm>
            <a:custGeom>
              <a:avLst/>
              <a:gdLst>
                <a:gd name="T0" fmla="*/ 94 w 284"/>
                <a:gd name="T1" fmla="*/ 30 h 1119"/>
                <a:gd name="T2" fmla="*/ 241 w 284"/>
                <a:gd name="T3" fmla="*/ 0 h 1119"/>
                <a:gd name="T4" fmla="*/ 251 w 284"/>
                <a:gd name="T5" fmla="*/ 85 h 1119"/>
                <a:gd name="T6" fmla="*/ 252 w 284"/>
                <a:gd name="T7" fmla="*/ 168 h 1119"/>
                <a:gd name="T8" fmla="*/ 251 w 284"/>
                <a:gd name="T9" fmla="*/ 251 h 1119"/>
                <a:gd name="T10" fmla="*/ 255 w 284"/>
                <a:gd name="T11" fmla="*/ 336 h 1119"/>
                <a:gd name="T12" fmla="*/ 262 w 284"/>
                <a:gd name="T13" fmla="*/ 512 h 1119"/>
                <a:gd name="T14" fmla="*/ 269 w 284"/>
                <a:gd name="T15" fmla="*/ 693 h 1119"/>
                <a:gd name="T16" fmla="*/ 276 w 284"/>
                <a:gd name="T17" fmla="*/ 877 h 1119"/>
                <a:gd name="T18" fmla="*/ 284 w 284"/>
                <a:gd name="T19" fmla="*/ 1063 h 1119"/>
                <a:gd name="T20" fmla="*/ 269 w 284"/>
                <a:gd name="T21" fmla="*/ 1066 h 1119"/>
                <a:gd name="T22" fmla="*/ 254 w 284"/>
                <a:gd name="T23" fmla="*/ 1069 h 1119"/>
                <a:gd name="T24" fmla="*/ 240 w 284"/>
                <a:gd name="T25" fmla="*/ 1072 h 1119"/>
                <a:gd name="T26" fmla="*/ 225 w 284"/>
                <a:gd name="T27" fmla="*/ 1075 h 1119"/>
                <a:gd name="T28" fmla="*/ 212 w 284"/>
                <a:gd name="T29" fmla="*/ 1078 h 1119"/>
                <a:gd name="T30" fmla="*/ 197 w 284"/>
                <a:gd name="T31" fmla="*/ 1082 h 1119"/>
                <a:gd name="T32" fmla="*/ 183 w 284"/>
                <a:gd name="T33" fmla="*/ 1085 h 1119"/>
                <a:gd name="T34" fmla="*/ 169 w 284"/>
                <a:gd name="T35" fmla="*/ 1089 h 1119"/>
                <a:gd name="T36" fmla="*/ 155 w 284"/>
                <a:gd name="T37" fmla="*/ 1093 h 1119"/>
                <a:gd name="T38" fmla="*/ 142 w 284"/>
                <a:gd name="T39" fmla="*/ 1097 h 1119"/>
                <a:gd name="T40" fmla="*/ 129 w 284"/>
                <a:gd name="T41" fmla="*/ 1100 h 1119"/>
                <a:gd name="T42" fmla="*/ 115 w 284"/>
                <a:gd name="T43" fmla="*/ 1104 h 1119"/>
                <a:gd name="T44" fmla="*/ 101 w 284"/>
                <a:gd name="T45" fmla="*/ 1108 h 1119"/>
                <a:gd name="T46" fmla="*/ 88 w 284"/>
                <a:gd name="T47" fmla="*/ 1112 h 1119"/>
                <a:gd name="T48" fmla="*/ 74 w 284"/>
                <a:gd name="T49" fmla="*/ 1115 h 1119"/>
                <a:gd name="T50" fmla="*/ 61 w 284"/>
                <a:gd name="T51" fmla="*/ 1119 h 1119"/>
                <a:gd name="T52" fmla="*/ 55 w 284"/>
                <a:gd name="T53" fmla="*/ 1112 h 1119"/>
                <a:gd name="T54" fmla="*/ 50 w 284"/>
                <a:gd name="T55" fmla="*/ 1026 h 1119"/>
                <a:gd name="T56" fmla="*/ 47 w 284"/>
                <a:gd name="T57" fmla="*/ 940 h 1119"/>
                <a:gd name="T58" fmla="*/ 43 w 284"/>
                <a:gd name="T59" fmla="*/ 852 h 1119"/>
                <a:gd name="T60" fmla="*/ 40 w 284"/>
                <a:gd name="T61" fmla="*/ 765 h 1119"/>
                <a:gd name="T62" fmla="*/ 36 w 284"/>
                <a:gd name="T63" fmla="*/ 678 h 1119"/>
                <a:gd name="T64" fmla="*/ 32 w 284"/>
                <a:gd name="T65" fmla="*/ 591 h 1119"/>
                <a:gd name="T66" fmla="*/ 26 w 284"/>
                <a:gd name="T67" fmla="*/ 504 h 1119"/>
                <a:gd name="T68" fmla="*/ 18 w 284"/>
                <a:gd name="T69" fmla="*/ 419 h 1119"/>
                <a:gd name="T70" fmla="*/ 14 w 284"/>
                <a:gd name="T71" fmla="*/ 327 h 1119"/>
                <a:gd name="T72" fmla="*/ 6 w 284"/>
                <a:gd name="T73" fmla="*/ 236 h 1119"/>
                <a:gd name="T74" fmla="*/ 1 w 284"/>
                <a:gd name="T75" fmla="*/ 145 h 1119"/>
                <a:gd name="T76" fmla="*/ 0 w 284"/>
                <a:gd name="T77" fmla="*/ 53 h 1119"/>
                <a:gd name="T78" fmla="*/ 3 w 284"/>
                <a:gd name="T79" fmla="*/ 51 h 1119"/>
                <a:gd name="T80" fmla="*/ 11 w 284"/>
                <a:gd name="T81" fmla="*/ 48 h 1119"/>
                <a:gd name="T82" fmla="*/ 23 w 284"/>
                <a:gd name="T83" fmla="*/ 43 h 1119"/>
                <a:gd name="T84" fmla="*/ 36 w 284"/>
                <a:gd name="T85" fmla="*/ 39 h 1119"/>
                <a:gd name="T86" fmla="*/ 53 w 284"/>
                <a:gd name="T87" fmla="*/ 34 h 1119"/>
                <a:gd name="T88" fmla="*/ 67 w 284"/>
                <a:gd name="T89" fmla="*/ 31 h 1119"/>
                <a:gd name="T90" fmla="*/ 82 w 284"/>
                <a:gd name="T91" fmla="*/ 28 h 1119"/>
                <a:gd name="T92" fmla="*/ 94 w 284"/>
                <a:gd name="T93" fmla="*/ 3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4" h="1119">
                  <a:moveTo>
                    <a:pt x="94" y="30"/>
                  </a:moveTo>
                  <a:lnTo>
                    <a:pt x="241" y="0"/>
                  </a:lnTo>
                  <a:lnTo>
                    <a:pt x="251" y="85"/>
                  </a:lnTo>
                  <a:lnTo>
                    <a:pt x="252" y="168"/>
                  </a:lnTo>
                  <a:lnTo>
                    <a:pt x="251" y="251"/>
                  </a:lnTo>
                  <a:lnTo>
                    <a:pt x="255" y="336"/>
                  </a:lnTo>
                  <a:lnTo>
                    <a:pt x="262" y="512"/>
                  </a:lnTo>
                  <a:lnTo>
                    <a:pt x="269" y="693"/>
                  </a:lnTo>
                  <a:lnTo>
                    <a:pt x="276" y="877"/>
                  </a:lnTo>
                  <a:lnTo>
                    <a:pt x="284" y="1063"/>
                  </a:lnTo>
                  <a:lnTo>
                    <a:pt x="269" y="1066"/>
                  </a:lnTo>
                  <a:lnTo>
                    <a:pt x="254" y="1069"/>
                  </a:lnTo>
                  <a:lnTo>
                    <a:pt x="240" y="1072"/>
                  </a:lnTo>
                  <a:lnTo>
                    <a:pt x="225" y="1075"/>
                  </a:lnTo>
                  <a:lnTo>
                    <a:pt x="212" y="1078"/>
                  </a:lnTo>
                  <a:lnTo>
                    <a:pt x="197" y="1082"/>
                  </a:lnTo>
                  <a:lnTo>
                    <a:pt x="183" y="1085"/>
                  </a:lnTo>
                  <a:lnTo>
                    <a:pt x="169" y="1089"/>
                  </a:lnTo>
                  <a:lnTo>
                    <a:pt x="155" y="1093"/>
                  </a:lnTo>
                  <a:lnTo>
                    <a:pt x="142" y="1097"/>
                  </a:lnTo>
                  <a:lnTo>
                    <a:pt x="129" y="1100"/>
                  </a:lnTo>
                  <a:lnTo>
                    <a:pt x="115" y="1104"/>
                  </a:lnTo>
                  <a:lnTo>
                    <a:pt x="101" y="1108"/>
                  </a:lnTo>
                  <a:lnTo>
                    <a:pt x="88" y="1112"/>
                  </a:lnTo>
                  <a:lnTo>
                    <a:pt x="74" y="1115"/>
                  </a:lnTo>
                  <a:lnTo>
                    <a:pt x="61" y="1119"/>
                  </a:lnTo>
                  <a:lnTo>
                    <a:pt x="55" y="1112"/>
                  </a:lnTo>
                  <a:lnTo>
                    <a:pt x="50" y="1026"/>
                  </a:lnTo>
                  <a:lnTo>
                    <a:pt x="47" y="940"/>
                  </a:lnTo>
                  <a:lnTo>
                    <a:pt x="43" y="852"/>
                  </a:lnTo>
                  <a:lnTo>
                    <a:pt x="40" y="765"/>
                  </a:lnTo>
                  <a:lnTo>
                    <a:pt x="36" y="678"/>
                  </a:lnTo>
                  <a:lnTo>
                    <a:pt x="32" y="591"/>
                  </a:lnTo>
                  <a:lnTo>
                    <a:pt x="26" y="504"/>
                  </a:lnTo>
                  <a:lnTo>
                    <a:pt x="18" y="419"/>
                  </a:lnTo>
                  <a:lnTo>
                    <a:pt x="14" y="327"/>
                  </a:lnTo>
                  <a:lnTo>
                    <a:pt x="6" y="236"/>
                  </a:lnTo>
                  <a:lnTo>
                    <a:pt x="1" y="145"/>
                  </a:lnTo>
                  <a:lnTo>
                    <a:pt x="0" y="53"/>
                  </a:lnTo>
                  <a:lnTo>
                    <a:pt x="3" y="51"/>
                  </a:lnTo>
                  <a:lnTo>
                    <a:pt x="11" y="48"/>
                  </a:lnTo>
                  <a:lnTo>
                    <a:pt x="23" y="43"/>
                  </a:lnTo>
                  <a:lnTo>
                    <a:pt x="36" y="39"/>
                  </a:lnTo>
                  <a:lnTo>
                    <a:pt x="53" y="34"/>
                  </a:lnTo>
                  <a:lnTo>
                    <a:pt x="67" y="31"/>
                  </a:lnTo>
                  <a:lnTo>
                    <a:pt x="82" y="28"/>
                  </a:lnTo>
                  <a:lnTo>
                    <a:pt x="94" y="30"/>
                  </a:lnTo>
                  <a:close/>
                </a:path>
              </a:pathLst>
            </a:custGeom>
            <a:solidFill>
              <a:srgbClr val="00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9"/>
            <p:cNvSpPr>
              <a:spLocks/>
            </p:cNvSpPr>
            <p:nvPr/>
          </p:nvSpPr>
          <p:spPr bwMode="auto">
            <a:xfrm>
              <a:off x="2624" y="3376"/>
              <a:ext cx="90" cy="20"/>
            </a:xfrm>
            <a:custGeom>
              <a:avLst/>
              <a:gdLst>
                <a:gd name="T0" fmla="*/ 158 w 239"/>
                <a:gd name="T1" fmla="*/ 56 h 56"/>
                <a:gd name="T2" fmla="*/ 139 w 239"/>
                <a:gd name="T3" fmla="*/ 46 h 56"/>
                <a:gd name="T4" fmla="*/ 120 w 239"/>
                <a:gd name="T5" fmla="*/ 37 h 56"/>
                <a:gd name="T6" fmla="*/ 99 w 239"/>
                <a:gd name="T7" fmla="*/ 31 h 56"/>
                <a:gd name="T8" fmla="*/ 79 w 239"/>
                <a:gd name="T9" fmla="*/ 25 h 56"/>
                <a:gd name="T10" fmla="*/ 58 w 239"/>
                <a:gd name="T11" fmla="*/ 21 h 56"/>
                <a:gd name="T12" fmla="*/ 38 w 239"/>
                <a:gd name="T13" fmla="*/ 15 h 56"/>
                <a:gd name="T14" fmla="*/ 18 w 239"/>
                <a:gd name="T15" fmla="*/ 9 h 56"/>
                <a:gd name="T16" fmla="*/ 0 w 239"/>
                <a:gd name="T17" fmla="*/ 0 h 56"/>
                <a:gd name="T18" fmla="*/ 14 w 239"/>
                <a:gd name="T19" fmla="*/ 5 h 56"/>
                <a:gd name="T20" fmla="*/ 28 w 239"/>
                <a:gd name="T21" fmla="*/ 8 h 56"/>
                <a:gd name="T22" fmla="*/ 43 w 239"/>
                <a:gd name="T23" fmla="*/ 10 h 56"/>
                <a:gd name="T24" fmla="*/ 58 w 239"/>
                <a:gd name="T25" fmla="*/ 13 h 56"/>
                <a:gd name="T26" fmla="*/ 73 w 239"/>
                <a:gd name="T27" fmla="*/ 15 h 56"/>
                <a:gd name="T28" fmla="*/ 88 w 239"/>
                <a:gd name="T29" fmla="*/ 17 h 56"/>
                <a:gd name="T30" fmla="*/ 103 w 239"/>
                <a:gd name="T31" fmla="*/ 18 h 56"/>
                <a:gd name="T32" fmla="*/ 120 w 239"/>
                <a:gd name="T33" fmla="*/ 21 h 56"/>
                <a:gd name="T34" fmla="*/ 135 w 239"/>
                <a:gd name="T35" fmla="*/ 22 h 56"/>
                <a:gd name="T36" fmla="*/ 149 w 239"/>
                <a:gd name="T37" fmla="*/ 24 h 56"/>
                <a:gd name="T38" fmla="*/ 164 w 239"/>
                <a:gd name="T39" fmla="*/ 27 h 56"/>
                <a:gd name="T40" fmla="*/ 181 w 239"/>
                <a:gd name="T41" fmla="*/ 29 h 56"/>
                <a:gd name="T42" fmla="*/ 196 w 239"/>
                <a:gd name="T43" fmla="*/ 32 h 56"/>
                <a:gd name="T44" fmla="*/ 211 w 239"/>
                <a:gd name="T45" fmla="*/ 36 h 56"/>
                <a:gd name="T46" fmla="*/ 224 w 239"/>
                <a:gd name="T47" fmla="*/ 40 h 56"/>
                <a:gd name="T48" fmla="*/ 239 w 239"/>
                <a:gd name="T49" fmla="*/ 46 h 56"/>
                <a:gd name="T50" fmla="*/ 228 w 239"/>
                <a:gd name="T51" fmla="*/ 45 h 56"/>
                <a:gd name="T52" fmla="*/ 216 w 239"/>
                <a:gd name="T53" fmla="*/ 45 h 56"/>
                <a:gd name="T54" fmla="*/ 205 w 239"/>
                <a:gd name="T55" fmla="*/ 46 h 56"/>
                <a:gd name="T56" fmla="*/ 193 w 239"/>
                <a:gd name="T57" fmla="*/ 47 h 56"/>
                <a:gd name="T58" fmla="*/ 183 w 239"/>
                <a:gd name="T59" fmla="*/ 48 h 56"/>
                <a:gd name="T60" fmla="*/ 174 w 239"/>
                <a:gd name="T61" fmla="*/ 51 h 56"/>
                <a:gd name="T62" fmla="*/ 164 w 239"/>
                <a:gd name="T63" fmla="*/ 53 h 56"/>
                <a:gd name="T64" fmla="*/ 158 w 239"/>
                <a:gd name="T6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56">
                  <a:moveTo>
                    <a:pt x="158" y="56"/>
                  </a:moveTo>
                  <a:lnTo>
                    <a:pt x="139" y="46"/>
                  </a:lnTo>
                  <a:lnTo>
                    <a:pt x="120" y="37"/>
                  </a:lnTo>
                  <a:lnTo>
                    <a:pt x="99" y="31"/>
                  </a:lnTo>
                  <a:lnTo>
                    <a:pt x="79" y="25"/>
                  </a:lnTo>
                  <a:lnTo>
                    <a:pt x="58" y="21"/>
                  </a:lnTo>
                  <a:lnTo>
                    <a:pt x="38" y="15"/>
                  </a:lnTo>
                  <a:lnTo>
                    <a:pt x="18" y="9"/>
                  </a:lnTo>
                  <a:lnTo>
                    <a:pt x="0" y="0"/>
                  </a:lnTo>
                  <a:lnTo>
                    <a:pt x="14" y="5"/>
                  </a:lnTo>
                  <a:lnTo>
                    <a:pt x="28" y="8"/>
                  </a:lnTo>
                  <a:lnTo>
                    <a:pt x="43" y="10"/>
                  </a:lnTo>
                  <a:lnTo>
                    <a:pt x="58" y="13"/>
                  </a:lnTo>
                  <a:lnTo>
                    <a:pt x="73" y="15"/>
                  </a:lnTo>
                  <a:lnTo>
                    <a:pt x="88" y="17"/>
                  </a:lnTo>
                  <a:lnTo>
                    <a:pt x="103" y="18"/>
                  </a:lnTo>
                  <a:lnTo>
                    <a:pt x="120" y="21"/>
                  </a:lnTo>
                  <a:lnTo>
                    <a:pt x="135" y="22"/>
                  </a:lnTo>
                  <a:lnTo>
                    <a:pt x="149" y="24"/>
                  </a:lnTo>
                  <a:lnTo>
                    <a:pt x="164" y="27"/>
                  </a:lnTo>
                  <a:lnTo>
                    <a:pt x="181" y="29"/>
                  </a:lnTo>
                  <a:lnTo>
                    <a:pt x="196" y="32"/>
                  </a:lnTo>
                  <a:lnTo>
                    <a:pt x="211" y="36"/>
                  </a:lnTo>
                  <a:lnTo>
                    <a:pt x="224" y="40"/>
                  </a:lnTo>
                  <a:lnTo>
                    <a:pt x="239" y="46"/>
                  </a:lnTo>
                  <a:lnTo>
                    <a:pt x="228" y="45"/>
                  </a:lnTo>
                  <a:lnTo>
                    <a:pt x="216" y="45"/>
                  </a:lnTo>
                  <a:lnTo>
                    <a:pt x="205" y="46"/>
                  </a:lnTo>
                  <a:lnTo>
                    <a:pt x="193" y="47"/>
                  </a:lnTo>
                  <a:lnTo>
                    <a:pt x="183" y="48"/>
                  </a:lnTo>
                  <a:lnTo>
                    <a:pt x="174" y="51"/>
                  </a:lnTo>
                  <a:lnTo>
                    <a:pt x="164" y="53"/>
                  </a:lnTo>
                  <a:lnTo>
                    <a:pt x="158" y="56"/>
                  </a:lnTo>
                  <a:close/>
                </a:path>
              </a:pathLst>
            </a:custGeom>
            <a:solidFill>
              <a:srgbClr val="00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30"/>
            <p:cNvSpPr>
              <a:spLocks/>
            </p:cNvSpPr>
            <p:nvPr/>
          </p:nvSpPr>
          <p:spPr bwMode="auto">
            <a:xfrm>
              <a:off x="2501" y="3357"/>
              <a:ext cx="180" cy="121"/>
            </a:xfrm>
            <a:custGeom>
              <a:avLst/>
              <a:gdLst>
                <a:gd name="T0" fmla="*/ 288 w 487"/>
                <a:gd name="T1" fmla="*/ 171 h 323"/>
                <a:gd name="T2" fmla="*/ 286 w 487"/>
                <a:gd name="T3" fmla="*/ 207 h 323"/>
                <a:gd name="T4" fmla="*/ 284 w 487"/>
                <a:gd name="T5" fmla="*/ 246 h 323"/>
                <a:gd name="T6" fmla="*/ 282 w 487"/>
                <a:gd name="T7" fmla="*/ 285 h 323"/>
                <a:gd name="T8" fmla="*/ 283 w 487"/>
                <a:gd name="T9" fmla="*/ 323 h 323"/>
                <a:gd name="T10" fmla="*/ 273 w 487"/>
                <a:gd name="T11" fmla="*/ 310 h 323"/>
                <a:gd name="T12" fmla="*/ 263 w 487"/>
                <a:gd name="T13" fmla="*/ 296 h 323"/>
                <a:gd name="T14" fmla="*/ 252 w 487"/>
                <a:gd name="T15" fmla="*/ 282 h 323"/>
                <a:gd name="T16" fmla="*/ 240 w 487"/>
                <a:gd name="T17" fmla="*/ 268 h 323"/>
                <a:gd name="T18" fmla="*/ 227 w 487"/>
                <a:gd name="T19" fmla="*/ 253 h 323"/>
                <a:gd name="T20" fmla="*/ 216 w 487"/>
                <a:gd name="T21" fmla="*/ 238 h 323"/>
                <a:gd name="T22" fmla="*/ 205 w 487"/>
                <a:gd name="T23" fmla="*/ 224 h 323"/>
                <a:gd name="T24" fmla="*/ 196 w 487"/>
                <a:gd name="T25" fmla="*/ 209 h 323"/>
                <a:gd name="T26" fmla="*/ 134 w 487"/>
                <a:gd name="T27" fmla="*/ 183 h 323"/>
                <a:gd name="T28" fmla="*/ 131 w 487"/>
                <a:gd name="T29" fmla="*/ 161 h 323"/>
                <a:gd name="T30" fmla="*/ 120 w 487"/>
                <a:gd name="T31" fmla="*/ 139 h 323"/>
                <a:gd name="T32" fmla="*/ 105 w 487"/>
                <a:gd name="T33" fmla="*/ 117 h 323"/>
                <a:gd name="T34" fmla="*/ 87 w 487"/>
                <a:gd name="T35" fmla="*/ 94 h 323"/>
                <a:gd name="T36" fmla="*/ 65 w 487"/>
                <a:gd name="T37" fmla="*/ 73 h 323"/>
                <a:gd name="T38" fmla="*/ 43 w 487"/>
                <a:gd name="T39" fmla="*/ 53 h 323"/>
                <a:gd name="T40" fmla="*/ 21 w 487"/>
                <a:gd name="T41" fmla="*/ 33 h 323"/>
                <a:gd name="T42" fmla="*/ 0 w 487"/>
                <a:gd name="T43" fmla="*/ 16 h 323"/>
                <a:gd name="T44" fmla="*/ 43 w 487"/>
                <a:gd name="T45" fmla="*/ 0 h 323"/>
                <a:gd name="T46" fmla="*/ 75 w 487"/>
                <a:gd name="T47" fmla="*/ 18 h 323"/>
                <a:gd name="T48" fmla="*/ 102 w 487"/>
                <a:gd name="T49" fmla="*/ 27 h 323"/>
                <a:gd name="T50" fmla="*/ 125 w 487"/>
                <a:gd name="T51" fmla="*/ 32 h 323"/>
                <a:gd name="T52" fmla="*/ 146 w 487"/>
                <a:gd name="T53" fmla="*/ 32 h 323"/>
                <a:gd name="T54" fmla="*/ 164 w 487"/>
                <a:gd name="T55" fmla="*/ 30 h 323"/>
                <a:gd name="T56" fmla="*/ 182 w 487"/>
                <a:gd name="T57" fmla="*/ 27 h 323"/>
                <a:gd name="T58" fmla="*/ 202 w 487"/>
                <a:gd name="T59" fmla="*/ 27 h 323"/>
                <a:gd name="T60" fmla="*/ 224 w 487"/>
                <a:gd name="T61" fmla="*/ 32 h 323"/>
                <a:gd name="T62" fmla="*/ 237 w 487"/>
                <a:gd name="T63" fmla="*/ 38 h 323"/>
                <a:gd name="T64" fmla="*/ 252 w 487"/>
                <a:gd name="T65" fmla="*/ 42 h 323"/>
                <a:gd name="T66" fmla="*/ 267 w 487"/>
                <a:gd name="T67" fmla="*/ 48 h 323"/>
                <a:gd name="T68" fmla="*/ 282 w 487"/>
                <a:gd name="T69" fmla="*/ 53 h 323"/>
                <a:gd name="T70" fmla="*/ 298 w 487"/>
                <a:gd name="T71" fmla="*/ 57 h 323"/>
                <a:gd name="T72" fmla="*/ 315 w 487"/>
                <a:gd name="T73" fmla="*/ 62 h 323"/>
                <a:gd name="T74" fmla="*/ 331 w 487"/>
                <a:gd name="T75" fmla="*/ 68 h 323"/>
                <a:gd name="T76" fmla="*/ 348 w 487"/>
                <a:gd name="T77" fmla="*/ 72 h 323"/>
                <a:gd name="T78" fmla="*/ 367 w 487"/>
                <a:gd name="T79" fmla="*/ 78 h 323"/>
                <a:gd name="T80" fmla="*/ 384 w 487"/>
                <a:gd name="T81" fmla="*/ 83 h 323"/>
                <a:gd name="T82" fmla="*/ 401 w 487"/>
                <a:gd name="T83" fmla="*/ 88 h 323"/>
                <a:gd name="T84" fmla="*/ 419 w 487"/>
                <a:gd name="T85" fmla="*/ 93 h 323"/>
                <a:gd name="T86" fmla="*/ 437 w 487"/>
                <a:gd name="T87" fmla="*/ 99 h 323"/>
                <a:gd name="T88" fmla="*/ 453 w 487"/>
                <a:gd name="T89" fmla="*/ 104 h 323"/>
                <a:gd name="T90" fmla="*/ 471 w 487"/>
                <a:gd name="T91" fmla="*/ 110 h 323"/>
                <a:gd name="T92" fmla="*/ 487 w 487"/>
                <a:gd name="T93" fmla="*/ 117 h 323"/>
                <a:gd name="T94" fmla="*/ 474 w 487"/>
                <a:gd name="T95" fmla="*/ 119 h 323"/>
                <a:gd name="T96" fmla="*/ 462 w 487"/>
                <a:gd name="T97" fmla="*/ 122 h 323"/>
                <a:gd name="T98" fmla="*/ 450 w 487"/>
                <a:gd name="T99" fmla="*/ 125 h 323"/>
                <a:gd name="T100" fmla="*/ 437 w 487"/>
                <a:gd name="T101" fmla="*/ 129 h 323"/>
                <a:gd name="T102" fmla="*/ 424 w 487"/>
                <a:gd name="T103" fmla="*/ 132 h 323"/>
                <a:gd name="T104" fmla="*/ 413 w 487"/>
                <a:gd name="T105" fmla="*/ 137 h 323"/>
                <a:gd name="T106" fmla="*/ 400 w 487"/>
                <a:gd name="T107" fmla="*/ 140 h 323"/>
                <a:gd name="T108" fmla="*/ 388 w 487"/>
                <a:gd name="T109" fmla="*/ 144 h 323"/>
                <a:gd name="T110" fmla="*/ 375 w 487"/>
                <a:gd name="T111" fmla="*/ 148 h 323"/>
                <a:gd name="T112" fmla="*/ 362 w 487"/>
                <a:gd name="T113" fmla="*/ 152 h 323"/>
                <a:gd name="T114" fmla="*/ 351 w 487"/>
                <a:gd name="T115" fmla="*/ 156 h 323"/>
                <a:gd name="T116" fmla="*/ 338 w 487"/>
                <a:gd name="T117" fmla="*/ 160 h 323"/>
                <a:gd name="T118" fmla="*/ 325 w 487"/>
                <a:gd name="T119" fmla="*/ 163 h 323"/>
                <a:gd name="T120" fmla="*/ 313 w 487"/>
                <a:gd name="T121" fmla="*/ 167 h 323"/>
                <a:gd name="T122" fmla="*/ 301 w 487"/>
                <a:gd name="T123" fmla="*/ 169 h 323"/>
                <a:gd name="T124" fmla="*/ 288 w 487"/>
                <a:gd name="T125" fmla="*/ 17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7" h="323">
                  <a:moveTo>
                    <a:pt x="288" y="171"/>
                  </a:moveTo>
                  <a:lnTo>
                    <a:pt x="286" y="207"/>
                  </a:lnTo>
                  <a:lnTo>
                    <a:pt x="284" y="246"/>
                  </a:lnTo>
                  <a:lnTo>
                    <a:pt x="282" y="285"/>
                  </a:lnTo>
                  <a:lnTo>
                    <a:pt x="283" y="323"/>
                  </a:lnTo>
                  <a:lnTo>
                    <a:pt x="273" y="310"/>
                  </a:lnTo>
                  <a:lnTo>
                    <a:pt x="263" y="296"/>
                  </a:lnTo>
                  <a:lnTo>
                    <a:pt x="252" y="282"/>
                  </a:lnTo>
                  <a:lnTo>
                    <a:pt x="240" y="268"/>
                  </a:lnTo>
                  <a:lnTo>
                    <a:pt x="227" y="253"/>
                  </a:lnTo>
                  <a:lnTo>
                    <a:pt x="216" y="238"/>
                  </a:lnTo>
                  <a:lnTo>
                    <a:pt x="205" y="224"/>
                  </a:lnTo>
                  <a:lnTo>
                    <a:pt x="196" y="209"/>
                  </a:lnTo>
                  <a:lnTo>
                    <a:pt x="134" y="183"/>
                  </a:lnTo>
                  <a:lnTo>
                    <a:pt x="131" y="161"/>
                  </a:lnTo>
                  <a:lnTo>
                    <a:pt x="120" y="139"/>
                  </a:lnTo>
                  <a:lnTo>
                    <a:pt x="105" y="117"/>
                  </a:lnTo>
                  <a:lnTo>
                    <a:pt x="87" y="94"/>
                  </a:lnTo>
                  <a:lnTo>
                    <a:pt x="65" y="73"/>
                  </a:lnTo>
                  <a:lnTo>
                    <a:pt x="43" y="53"/>
                  </a:lnTo>
                  <a:lnTo>
                    <a:pt x="21" y="33"/>
                  </a:lnTo>
                  <a:lnTo>
                    <a:pt x="0" y="16"/>
                  </a:lnTo>
                  <a:lnTo>
                    <a:pt x="43" y="0"/>
                  </a:lnTo>
                  <a:lnTo>
                    <a:pt x="75" y="18"/>
                  </a:lnTo>
                  <a:lnTo>
                    <a:pt x="102" y="27"/>
                  </a:lnTo>
                  <a:lnTo>
                    <a:pt x="125" y="32"/>
                  </a:lnTo>
                  <a:lnTo>
                    <a:pt x="146" y="32"/>
                  </a:lnTo>
                  <a:lnTo>
                    <a:pt x="164" y="30"/>
                  </a:lnTo>
                  <a:lnTo>
                    <a:pt x="182" y="27"/>
                  </a:lnTo>
                  <a:lnTo>
                    <a:pt x="202" y="27"/>
                  </a:lnTo>
                  <a:lnTo>
                    <a:pt x="224" y="32"/>
                  </a:lnTo>
                  <a:lnTo>
                    <a:pt x="237" y="38"/>
                  </a:lnTo>
                  <a:lnTo>
                    <a:pt x="252" y="42"/>
                  </a:lnTo>
                  <a:lnTo>
                    <a:pt x="267" y="48"/>
                  </a:lnTo>
                  <a:lnTo>
                    <a:pt x="282" y="53"/>
                  </a:lnTo>
                  <a:lnTo>
                    <a:pt x="298" y="57"/>
                  </a:lnTo>
                  <a:lnTo>
                    <a:pt x="315" y="62"/>
                  </a:lnTo>
                  <a:lnTo>
                    <a:pt x="331" y="68"/>
                  </a:lnTo>
                  <a:lnTo>
                    <a:pt x="348" y="72"/>
                  </a:lnTo>
                  <a:lnTo>
                    <a:pt x="367" y="78"/>
                  </a:lnTo>
                  <a:lnTo>
                    <a:pt x="384" y="83"/>
                  </a:lnTo>
                  <a:lnTo>
                    <a:pt x="401" y="88"/>
                  </a:lnTo>
                  <a:lnTo>
                    <a:pt x="419" y="93"/>
                  </a:lnTo>
                  <a:lnTo>
                    <a:pt x="437" y="99"/>
                  </a:lnTo>
                  <a:lnTo>
                    <a:pt x="453" y="104"/>
                  </a:lnTo>
                  <a:lnTo>
                    <a:pt x="471" y="110"/>
                  </a:lnTo>
                  <a:lnTo>
                    <a:pt x="487" y="117"/>
                  </a:lnTo>
                  <a:lnTo>
                    <a:pt x="474" y="119"/>
                  </a:lnTo>
                  <a:lnTo>
                    <a:pt x="462" y="122"/>
                  </a:lnTo>
                  <a:lnTo>
                    <a:pt x="450" y="125"/>
                  </a:lnTo>
                  <a:lnTo>
                    <a:pt x="437" y="129"/>
                  </a:lnTo>
                  <a:lnTo>
                    <a:pt x="424" y="132"/>
                  </a:lnTo>
                  <a:lnTo>
                    <a:pt x="413" y="137"/>
                  </a:lnTo>
                  <a:lnTo>
                    <a:pt x="400" y="140"/>
                  </a:lnTo>
                  <a:lnTo>
                    <a:pt x="388" y="144"/>
                  </a:lnTo>
                  <a:lnTo>
                    <a:pt x="375" y="148"/>
                  </a:lnTo>
                  <a:lnTo>
                    <a:pt x="362" y="152"/>
                  </a:lnTo>
                  <a:lnTo>
                    <a:pt x="351" y="156"/>
                  </a:lnTo>
                  <a:lnTo>
                    <a:pt x="338" y="160"/>
                  </a:lnTo>
                  <a:lnTo>
                    <a:pt x="325" y="163"/>
                  </a:lnTo>
                  <a:lnTo>
                    <a:pt x="313" y="167"/>
                  </a:lnTo>
                  <a:lnTo>
                    <a:pt x="301" y="169"/>
                  </a:lnTo>
                  <a:lnTo>
                    <a:pt x="288" y="171"/>
                  </a:lnTo>
                  <a:close/>
                </a:path>
              </a:pathLst>
            </a:custGeom>
            <a:solidFill>
              <a:srgbClr val="00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31"/>
            <p:cNvSpPr>
              <a:spLocks/>
            </p:cNvSpPr>
            <p:nvPr/>
          </p:nvSpPr>
          <p:spPr bwMode="auto">
            <a:xfrm>
              <a:off x="2519" y="3252"/>
              <a:ext cx="136" cy="112"/>
            </a:xfrm>
            <a:custGeom>
              <a:avLst/>
              <a:gdLst>
                <a:gd name="T0" fmla="*/ 338 w 369"/>
                <a:gd name="T1" fmla="*/ 295 h 302"/>
                <a:gd name="T2" fmla="*/ 313 w 369"/>
                <a:gd name="T3" fmla="*/ 300 h 302"/>
                <a:gd name="T4" fmla="*/ 289 w 369"/>
                <a:gd name="T5" fmla="*/ 302 h 302"/>
                <a:gd name="T6" fmla="*/ 265 w 369"/>
                <a:gd name="T7" fmla="*/ 302 h 302"/>
                <a:gd name="T8" fmla="*/ 240 w 369"/>
                <a:gd name="T9" fmla="*/ 302 h 302"/>
                <a:gd name="T10" fmla="*/ 215 w 369"/>
                <a:gd name="T11" fmla="*/ 300 h 302"/>
                <a:gd name="T12" fmla="*/ 191 w 369"/>
                <a:gd name="T13" fmla="*/ 299 h 302"/>
                <a:gd name="T14" fmla="*/ 167 w 369"/>
                <a:gd name="T15" fmla="*/ 297 h 302"/>
                <a:gd name="T16" fmla="*/ 137 w 369"/>
                <a:gd name="T17" fmla="*/ 296 h 302"/>
                <a:gd name="T18" fmla="*/ 105 w 369"/>
                <a:gd name="T19" fmla="*/ 296 h 302"/>
                <a:gd name="T20" fmla="*/ 72 w 369"/>
                <a:gd name="T21" fmla="*/ 294 h 302"/>
                <a:gd name="T22" fmla="*/ 41 w 369"/>
                <a:gd name="T23" fmla="*/ 286 h 302"/>
                <a:gd name="T24" fmla="*/ 26 w 369"/>
                <a:gd name="T25" fmla="*/ 267 h 302"/>
                <a:gd name="T26" fmla="*/ 33 w 369"/>
                <a:gd name="T27" fmla="*/ 248 h 302"/>
                <a:gd name="T28" fmla="*/ 36 w 369"/>
                <a:gd name="T29" fmla="*/ 216 h 302"/>
                <a:gd name="T30" fmla="*/ 36 w 369"/>
                <a:gd name="T31" fmla="*/ 172 h 302"/>
                <a:gd name="T32" fmla="*/ 32 w 369"/>
                <a:gd name="T33" fmla="*/ 129 h 302"/>
                <a:gd name="T34" fmla="*/ 16 w 369"/>
                <a:gd name="T35" fmla="*/ 93 h 302"/>
                <a:gd name="T36" fmla="*/ 10 w 369"/>
                <a:gd name="T37" fmla="*/ 74 h 302"/>
                <a:gd name="T38" fmla="*/ 31 w 369"/>
                <a:gd name="T39" fmla="*/ 60 h 302"/>
                <a:gd name="T40" fmla="*/ 53 w 369"/>
                <a:gd name="T41" fmla="*/ 46 h 302"/>
                <a:gd name="T42" fmla="*/ 76 w 369"/>
                <a:gd name="T43" fmla="*/ 32 h 302"/>
                <a:gd name="T44" fmla="*/ 99 w 369"/>
                <a:gd name="T45" fmla="*/ 20 h 302"/>
                <a:gd name="T46" fmla="*/ 124 w 369"/>
                <a:gd name="T47" fmla="*/ 9 h 302"/>
                <a:gd name="T48" fmla="*/ 150 w 369"/>
                <a:gd name="T49" fmla="*/ 2 h 302"/>
                <a:gd name="T50" fmla="*/ 176 w 369"/>
                <a:gd name="T51" fmla="*/ 0 h 302"/>
                <a:gd name="T52" fmla="*/ 222 w 369"/>
                <a:gd name="T53" fmla="*/ 12 h 302"/>
                <a:gd name="T54" fmla="*/ 274 w 369"/>
                <a:gd name="T55" fmla="*/ 52 h 302"/>
                <a:gd name="T56" fmla="*/ 314 w 369"/>
                <a:gd name="T57" fmla="*/ 104 h 302"/>
                <a:gd name="T58" fmla="*/ 346 w 369"/>
                <a:gd name="T59" fmla="*/ 163 h 302"/>
                <a:gd name="T60" fmla="*/ 369 w 369"/>
                <a:gd name="T61" fmla="*/ 225 h 302"/>
                <a:gd name="T62" fmla="*/ 359 w 369"/>
                <a:gd name="T63" fmla="*/ 27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302">
                  <a:moveTo>
                    <a:pt x="350" y="293"/>
                  </a:moveTo>
                  <a:lnTo>
                    <a:pt x="338" y="295"/>
                  </a:lnTo>
                  <a:lnTo>
                    <a:pt x="326" y="297"/>
                  </a:lnTo>
                  <a:lnTo>
                    <a:pt x="313" y="300"/>
                  </a:lnTo>
                  <a:lnTo>
                    <a:pt x="301" y="301"/>
                  </a:lnTo>
                  <a:lnTo>
                    <a:pt x="289" y="302"/>
                  </a:lnTo>
                  <a:lnTo>
                    <a:pt x="276" y="302"/>
                  </a:lnTo>
                  <a:lnTo>
                    <a:pt x="265" y="302"/>
                  </a:lnTo>
                  <a:lnTo>
                    <a:pt x="252" y="302"/>
                  </a:lnTo>
                  <a:lnTo>
                    <a:pt x="240" y="302"/>
                  </a:lnTo>
                  <a:lnTo>
                    <a:pt x="228" y="301"/>
                  </a:lnTo>
                  <a:lnTo>
                    <a:pt x="215" y="300"/>
                  </a:lnTo>
                  <a:lnTo>
                    <a:pt x="204" y="300"/>
                  </a:lnTo>
                  <a:lnTo>
                    <a:pt x="191" y="299"/>
                  </a:lnTo>
                  <a:lnTo>
                    <a:pt x="179" y="297"/>
                  </a:lnTo>
                  <a:lnTo>
                    <a:pt x="167" y="297"/>
                  </a:lnTo>
                  <a:lnTo>
                    <a:pt x="154" y="296"/>
                  </a:lnTo>
                  <a:lnTo>
                    <a:pt x="137" y="296"/>
                  </a:lnTo>
                  <a:lnTo>
                    <a:pt x="121" y="296"/>
                  </a:lnTo>
                  <a:lnTo>
                    <a:pt x="105" y="296"/>
                  </a:lnTo>
                  <a:lnTo>
                    <a:pt x="89" y="295"/>
                  </a:lnTo>
                  <a:lnTo>
                    <a:pt x="72" y="294"/>
                  </a:lnTo>
                  <a:lnTo>
                    <a:pt x="56" y="291"/>
                  </a:lnTo>
                  <a:lnTo>
                    <a:pt x="41" y="286"/>
                  </a:lnTo>
                  <a:lnTo>
                    <a:pt x="26" y="279"/>
                  </a:lnTo>
                  <a:lnTo>
                    <a:pt x="26" y="267"/>
                  </a:lnTo>
                  <a:lnTo>
                    <a:pt x="30" y="257"/>
                  </a:lnTo>
                  <a:lnTo>
                    <a:pt x="33" y="248"/>
                  </a:lnTo>
                  <a:lnTo>
                    <a:pt x="36" y="236"/>
                  </a:lnTo>
                  <a:lnTo>
                    <a:pt x="36" y="216"/>
                  </a:lnTo>
                  <a:lnTo>
                    <a:pt x="36" y="194"/>
                  </a:lnTo>
                  <a:lnTo>
                    <a:pt x="36" y="172"/>
                  </a:lnTo>
                  <a:lnTo>
                    <a:pt x="36" y="150"/>
                  </a:lnTo>
                  <a:lnTo>
                    <a:pt x="32" y="129"/>
                  </a:lnTo>
                  <a:lnTo>
                    <a:pt x="26" y="111"/>
                  </a:lnTo>
                  <a:lnTo>
                    <a:pt x="16" y="93"/>
                  </a:lnTo>
                  <a:lnTo>
                    <a:pt x="0" y="80"/>
                  </a:lnTo>
                  <a:lnTo>
                    <a:pt x="10" y="74"/>
                  </a:lnTo>
                  <a:lnTo>
                    <a:pt x="21" y="67"/>
                  </a:lnTo>
                  <a:lnTo>
                    <a:pt x="31" y="60"/>
                  </a:lnTo>
                  <a:lnTo>
                    <a:pt x="43" y="53"/>
                  </a:lnTo>
                  <a:lnTo>
                    <a:pt x="53" y="46"/>
                  </a:lnTo>
                  <a:lnTo>
                    <a:pt x="64" y="39"/>
                  </a:lnTo>
                  <a:lnTo>
                    <a:pt x="76" y="32"/>
                  </a:lnTo>
                  <a:lnTo>
                    <a:pt x="87" y="25"/>
                  </a:lnTo>
                  <a:lnTo>
                    <a:pt x="99" y="20"/>
                  </a:lnTo>
                  <a:lnTo>
                    <a:pt x="112" y="14"/>
                  </a:lnTo>
                  <a:lnTo>
                    <a:pt x="124" y="9"/>
                  </a:lnTo>
                  <a:lnTo>
                    <a:pt x="137" y="6"/>
                  </a:lnTo>
                  <a:lnTo>
                    <a:pt x="150" y="2"/>
                  </a:lnTo>
                  <a:lnTo>
                    <a:pt x="162" y="0"/>
                  </a:lnTo>
                  <a:lnTo>
                    <a:pt x="176" y="0"/>
                  </a:lnTo>
                  <a:lnTo>
                    <a:pt x="190" y="0"/>
                  </a:lnTo>
                  <a:lnTo>
                    <a:pt x="222" y="12"/>
                  </a:lnTo>
                  <a:lnTo>
                    <a:pt x="250" y="30"/>
                  </a:lnTo>
                  <a:lnTo>
                    <a:pt x="274" y="52"/>
                  </a:lnTo>
                  <a:lnTo>
                    <a:pt x="295" y="76"/>
                  </a:lnTo>
                  <a:lnTo>
                    <a:pt x="314" y="104"/>
                  </a:lnTo>
                  <a:lnTo>
                    <a:pt x="331" y="134"/>
                  </a:lnTo>
                  <a:lnTo>
                    <a:pt x="346" y="163"/>
                  </a:lnTo>
                  <a:lnTo>
                    <a:pt x="361" y="191"/>
                  </a:lnTo>
                  <a:lnTo>
                    <a:pt x="369" y="225"/>
                  </a:lnTo>
                  <a:lnTo>
                    <a:pt x="366" y="255"/>
                  </a:lnTo>
                  <a:lnTo>
                    <a:pt x="359" y="278"/>
                  </a:lnTo>
                  <a:lnTo>
                    <a:pt x="350" y="293"/>
                  </a:lnTo>
                  <a:close/>
                </a:path>
              </a:pathLst>
            </a:custGeom>
            <a:solidFill>
              <a:srgbClr val="00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32"/>
            <p:cNvSpPr>
              <a:spLocks/>
            </p:cNvSpPr>
            <p:nvPr/>
          </p:nvSpPr>
          <p:spPr bwMode="auto">
            <a:xfrm>
              <a:off x="2537" y="3330"/>
              <a:ext cx="113" cy="16"/>
            </a:xfrm>
            <a:custGeom>
              <a:avLst/>
              <a:gdLst>
                <a:gd name="T0" fmla="*/ 303 w 303"/>
                <a:gd name="T1" fmla="*/ 42 h 42"/>
                <a:gd name="T2" fmla="*/ 292 w 303"/>
                <a:gd name="T3" fmla="*/ 40 h 42"/>
                <a:gd name="T4" fmla="*/ 282 w 303"/>
                <a:gd name="T5" fmla="*/ 38 h 42"/>
                <a:gd name="T6" fmla="*/ 272 w 303"/>
                <a:gd name="T7" fmla="*/ 37 h 42"/>
                <a:gd name="T8" fmla="*/ 261 w 303"/>
                <a:gd name="T9" fmla="*/ 34 h 42"/>
                <a:gd name="T10" fmla="*/ 250 w 303"/>
                <a:gd name="T11" fmla="*/ 32 h 42"/>
                <a:gd name="T12" fmla="*/ 239 w 303"/>
                <a:gd name="T13" fmla="*/ 30 h 42"/>
                <a:gd name="T14" fmla="*/ 230 w 303"/>
                <a:gd name="T15" fmla="*/ 26 h 42"/>
                <a:gd name="T16" fmla="*/ 221 w 303"/>
                <a:gd name="T17" fmla="*/ 22 h 42"/>
                <a:gd name="T18" fmla="*/ 206 w 303"/>
                <a:gd name="T19" fmla="*/ 19 h 42"/>
                <a:gd name="T20" fmla="*/ 192 w 303"/>
                <a:gd name="T21" fmla="*/ 17 h 42"/>
                <a:gd name="T22" fmla="*/ 178 w 303"/>
                <a:gd name="T23" fmla="*/ 16 h 42"/>
                <a:gd name="T24" fmla="*/ 165 w 303"/>
                <a:gd name="T25" fmla="*/ 15 h 42"/>
                <a:gd name="T26" fmla="*/ 151 w 303"/>
                <a:gd name="T27" fmla="*/ 15 h 42"/>
                <a:gd name="T28" fmla="*/ 137 w 303"/>
                <a:gd name="T29" fmla="*/ 16 h 42"/>
                <a:gd name="T30" fmla="*/ 123 w 303"/>
                <a:gd name="T31" fmla="*/ 16 h 42"/>
                <a:gd name="T32" fmla="*/ 110 w 303"/>
                <a:gd name="T33" fmla="*/ 17 h 42"/>
                <a:gd name="T34" fmla="*/ 97 w 303"/>
                <a:gd name="T35" fmla="*/ 19 h 42"/>
                <a:gd name="T36" fmla="*/ 83 w 303"/>
                <a:gd name="T37" fmla="*/ 21 h 42"/>
                <a:gd name="T38" fmla="*/ 70 w 303"/>
                <a:gd name="T39" fmla="*/ 23 h 42"/>
                <a:gd name="T40" fmla="*/ 56 w 303"/>
                <a:gd name="T41" fmla="*/ 24 h 42"/>
                <a:gd name="T42" fmla="*/ 42 w 303"/>
                <a:gd name="T43" fmla="*/ 26 h 42"/>
                <a:gd name="T44" fmla="*/ 29 w 303"/>
                <a:gd name="T45" fmla="*/ 28 h 42"/>
                <a:gd name="T46" fmla="*/ 14 w 303"/>
                <a:gd name="T47" fmla="*/ 29 h 42"/>
                <a:gd name="T48" fmla="*/ 0 w 303"/>
                <a:gd name="T49" fmla="*/ 30 h 42"/>
                <a:gd name="T50" fmla="*/ 0 w 303"/>
                <a:gd name="T51" fmla="*/ 24 h 42"/>
                <a:gd name="T52" fmla="*/ 18 w 303"/>
                <a:gd name="T53" fmla="*/ 22 h 42"/>
                <a:gd name="T54" fmla="*/ 38 w 303"/>
                <a:gd name="T55" fmla="*/ 18 h 42"/>
                <a:gd name="T56" fmla="*/ 56 w 303"/>
                <a:gd name="T57" fmla="*/ 15 h 42"/>
                <a:gd name="T58" fmla="*/ 76 w 303"/>
                <a:gd name="T59" fmla="*/ 11 h 42"/>
                <a:gd name="T60" fmla="*/ 97 w 303"/>
                <a:gd name="T61" fmla="*/ 8 h 42"/>
                <a:gd name="T62" fmla="*/ 116 w 303"/>
                <a:gd name="T63" fmla="*/ 6 h 42"/>
                <a:gd name="T64" fmla="*/ 136 w 303"/>
                <a:gd name="T65" fmla="*/ 2 h 42"/>
                <a:gd name="T66" fmla="*/ 155 w 303"/>
                <a:gd name="T67" fmla="*/ 1 h 42"/>
                <a:gd name="T68" fmla="*/ 175 w 303"/>
                <a:gd name="T69" fmla="*/ 0 h 42"/>
                <a:gd name="T70" fmla="*/ 195 w 303"/>
                <a:gd name="T71" fmla="*/ 0 h 42"/>
                <a:gd name="T72" fmla="*/ 214 w 303"/>
                <a:gd name="T73" fmla="*/ 1 h 42"/>
                <a:gd name="T74" fmla="*/ 233 w 303"/>
                <a:gd name="T75" fmla="*/ 4 h 42"/>
                <a:gd name="T76" fmla="*/ 251 w 303"/>
                <a:gd name="T77" fmla="*/ 9 h 42"/>
                <a:gd name="T78" fmla="*/ 269 w 303"/>
                <a:gd name="T79" fmla="*/ 16 h 42"/>
                <a:gd name="T80" fmla="*/ 287 w 303"/>
                <a:gd name="T81" fmla="*/ 25 h 42"/>
                <a:gd name="T82" fmla="*/ 303 w 303"/>
                <a:gd name="T83" fmla="*/ 37 h 42"/>
                <a:gd name="T84" fmla="*/ 303 w 303"/>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3" h="42">
                  <a:moveTo>
                    <a:pt x="303" y="42"/>
                  </a:moveTo>
                  <a:lnTo>
                    <a:pt x="292" y="40"/>
                  </a:lnTo>
                  <a:lnTo>
                    <a:pt x="282" y="38"/>
                  </a:lnTo>
                  <a:lnTo>
                    <a:pt x="272" y="37"/>
                  </a:lnTo>
                  <a:lnTo>
                    <a:pt x="261" y="34"/>
                  </a:lnTo>
                  <a:lnTo>
                    <a:pt x="250" y="32"/>
                  </a:lnTo>
                  <a:lnTo>
                    <a:pt x="239" y="30"/>
                  </a:lnTo>
                  <a:lnTo>
                    <a:pt x="230" y="26"/>
                  </a:lnTo>
                  <a:lnTo>
                    <a:pt x="221" y="22"/>
                  </a:lnTo>
                  <a:lnTo>
                    <a:pt x="206" y="19"/>
                  </a:lnTo>
                  <a:lnTo>
                    <a:pt x="192" y="17"/>
                  </a:lnTo>
                  <a:lnTo>
                    <a:pt x="178" y="16"/>
                  </a:lnTo>
                  <a:lnTo>
                    <a:pt x="165" y="15"/>
                  </a:lnTo>
                  <a:lnTo>
                    <a:pt x="151" y="15"/>
                  </a:lnTo>
                  <a:lnTo>
                    <a:pt x="137" y="16"/>
                  </a:lnTo>
                  <a:lnTo>
                    <a:pt x="123" y="16"/>
                  </a:lnTo>
                  <a:lnTo>
                    <a:pt x="110" y="17"/>
                  </a:lnTo>
                  <a:lnTo>
                    <a:pt x="97" y="19"/>
                  </a:lnTo>
                  <a:lnTo>
                    <a:pt x="83" y="21"/>
                  </a:lnTo>
                  <a:lnTo>
                    <a:pt x="70" y="23"/>
                  </a:lnTo>
                  <a:lnTo>
                    <a:pt x="56" y="24"/>
                  </a:lnTo>
                  <a:lnTo>
                    <a:pt x="42" y="26"/>
                  </a:lnTo>
                  <a:lnTo>
                    <a:pt x="29" y="28"/>
                  </a:lnTo>
                  <a:lnTo>
                    <a:pt x="14" y="29"/>
                  </a:lnTo>
                  <a:lnTo>
                    <a:pt x="0" y="30"/>
                  </a:lnTo>
                  <a:lnTo>
                    <a:pt x="0" y="24"/>
                  </a:lnTo>
                  <a:lnTo>
                    <a:pt x="18" y="22"/>
                  </a:lnTo>
                  <a:lnTo>
                    <a:pt x="38" y="18"/>
                  </a:lnTo>
                  <a:lnTo>
                    <a:pt x="56" y="15"/>
                  </a:lnTo>
                  <a:lnTo>
                    <a:pt x="76" y="11"/>
                  </a:lnTo>
                  <a:lnTo>
                    <a:pt x="97" y="8"/>
                  </a:lnTo>
                  <a:lnTo>
                    <a:pt x="116" y="6"/>
                  </a:lnTo>
                  <a:lnTo>
                    <a:pt x="136" y="2"/>
                  </a:lnTo>
                  <a:lnTo>
                    <a:pt x="155" y="1"/>
                  </a:lnTo>
                  <a:lnTo>
                    <a:pt x="175" y="0"/>
                  </a:lnTo>
                  <a:lnTo>
                    <a:pt x="195" y="0"/>
                  </a:lnTo>
                  <a:lnTo>
                    <a:pt x="214" y="1"/>
                  </a:lnTo>
                  <a:lnTo>
                    <a:pt x="233" y="4"/>
                  </a:lnTo>
                  <a:lnTo>
                    <a:pt x="251" y="9"/>
                  </a:lnTo>
                  <a:lnTo>
                    <a:pt x="269" y="16"/>
                  </a:lnTo>
                  <a:lnTo>
                    <a:pt x="287" y="25"/>
                  </a:lnTo>
                  <a:lnTo>
                    <a:pt x="303" y="37"/>
                  </a:lnTo>
                  <a:lnTo>
                    <a:pt x="30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33"/>
            <p:cNvSpPr>
              <a:spLocks/>
            </p:cNvSpPr>
            <p:nvPr/>
          </p:nvSpPr>
          <p:spPr bwMode="auto">
            <a:xfrm>
              <a:off x="2468" y="3551"/>
              <a:ext cx="152" cy="419"/>
            </a:xfrm>
            <a:custGeom>
              <a:avLst/>
              <a:gdLst>
                <a:gd name="T0" fmla="*/ 410 w 410"/>
                <a:gd name="T1" fmla="*/ 1013 h 1128"/>
                <a:gd name="T2" fmla="*/ 387 w 410"/>
                <a:gd name="T3" fmla="*/ 1021 h 1128"/>
                <a:gd name="T4" fmla="*/ 364 w 410"/>
                <a:gd name="T5" fmla="*/ 1028 h 1128"/>
                <a:gd name="T6" fmla="*/ 342 w 410"/>
                <a:gd name="T7" fmla="*/ 1034 h 1128"/>
                <a:gd name="T8" fmla="*/ 320 w 410"/>
                <a:gd name="T9" fmla="*/ 1041 h 1128"/>
                <a:gd name="T10" fmla="*/ 298 w 410"/>
                <a:gd name="T11" fmla="*/ 1047 h 1128"/>
                <a:gd name="T12" fmla="*/ 277 w 410"/>
                <a:gd name="T13" fmla="*/ 1054 h 1128"/>
                <a:gd name="T14" fmla="*/ 256 w 410"/>
                <a:gd name="T15" fmla="*/ 1060 h 1128"/>
                <a:gd name="T16" fmla="*/ 235 w 410"/>
                <a:gd name="T17" fmla="*/ 1067 h 1128"/>
                <a:gd name="T18" fmla="*/ 214 w 410"/>
                <a:gd name="T19" fmla="*/ 1073 h 1128"/>
                <a:gd name="T20" fmla="*/ 192 w 410"/>
                <a:gd name="T21" fmla="*/ 1079 h 1128"/>
                <a:gd name="T22" fmla="*/ 170 w 410"/>
                <a:gd name="T23" fmla="*/ 1086 h 1128"/>
                <a:gd name="T24" fmla="*/ 147 w 410"/>
                <a:gd name="T25" fmla="*/ 1093 h 1128"/>
                <a:gd name="T26" fmla="*/ 124 w 410"/>
                <a:gd name="T27" fmla="*/ 1101 h 1128"/>
                <a:gd name="T28" fmla="*/ 101 w 410"/>
                <a:gd name="T29" fmla="*/ 1109 h 1128"/>
                <a:gd name="T30" fmla="*/ 76 w 410"/>
                <a:gd name="T31" fmla="*/ 1119 h 1128"/>
                <a:gd name="T32" fmla="*/ 50 w 410"/>
                <a:gd name="T33" fmla="*/ 1128 h 1128"/>
                <a:gd name="T34" fmla="*/ 46 w 410"/>
                <a:gd name="T35" fmla="*/ 1007 h 1128"/>
                <a:gd name="T36" fmla="*/ 39 w 410"/>
                <a:gd name="T37" fmla="*/ 854 h 1128"/>
                <a:gd name="T38" fmla="*/ 31 w 410"/>
                <a:gd name="T39" fmla="*/ 685 h 1128"/>
                <a:gd name="T40" fmla="*/ 22 w 410"/>
                <a:gd name="T41" fmla="*/ 514 h 1128"/>
                <a:gd name="T42" fmla="*/ 14 w 410"/>
                <a:gd name="T43" fmla="*/ 356 h 1128"/>
                <a:gd name="T44" fmla="*/ 7 w 410"/>
                <a:gd name="T45" fmla="*/ 224 h 1128"/>
                <a:gd name="T46" fmla="*/ 2 w 410"/>
                <a:gd name="T47" fmla="*/ 136 h 1128"/>
                <a:gd name="T48" fmla="*/ 0 w 410"/>
                <a:gd name="T49" fmla="*/ 102 h 1128"/>
                <a:gd name="T50" fmla="*/ 15 w 410"/>
                <a:gd name="T51" fmla="*/ 100 h 1128"/>
                <a:gd name="T52" fmla="*/ 30 w 410"/>
                <a:gd name="T53" fmla="*/ 98 h 1128"/>
                <a:gd name="T54" fmla="*/ 45 w 410"/>
                <a:gd name="T55" fmla="*/ 94 h 1128"/>
                <a:gd name="T56" fmla="*/ 59 w 410"/>
                <a:gd name="T57" fmla="*/ 91 h 1128"/>
                <a:gd name="T58" fmla="*/ 72 w 410"/>
                <a:gd name="T59" fmla="*/ 86 h 1128"/>
                <a:gd name="T60" fmla="*/ 85 w 410"/>
                <a:gd name="T61" fmla="*/ 83 h 1128"/>
                <a:gd name="T62" fmla="*/ 98 w 410"/>
                <a:gd name="T63" fmla="*/ 78 h 1128"/>
                <a:gd name="T64" fmla="*/ 112 w 410"/>
                <a:gd name="T65" fmla="*/ 73 h 1128"/>
                <a:gd name="T66" fmla="*/ 124 w 410"/>
                <a:gd name="T67" fmla="*/ 69 h 1128"/>
                <a:gd name="T68" fmla="*/ 137 w 410"/>
                <a:gd name="T69" fmla="*/ 64 h 1128"/>
                <a:gd name="T70" fmla="*/ 150 w 410"/>
                <a:gd name="T71" fmla="*/ 60 h 1128"/>
                <a:gd name="T72" fmla="*/ 162 w 410"/>
                <a:gd name="T73" fmla="*/ 55 h 1128"/>
                <a:gd name="T74" fmla="*/ 176 w 410"/>
                <a:gd name="T75" fmla="*/ 50 h 1128"/>
                <a:gd name="T76" fmla="*/ 190 w 410"/>
                <a:gd name="T77" fmla="*/ 46 h 1128"/>
                <a:gd name="T78" fmla="*/ 204 w 410"/>
                <a:gd name="T79" fmla="*/ 41 h 1128"/>
                <a:gd name="T80" fmla="*/ 219 w 410"/>
                <a:gd name="T81" fmla="*/ 38 h 1128"/>
                <a:gd name="T82" fmla="*/ 238 w 410"/>
                <a:gd name="T83" fmla="*/ 33 h 1128"/>
                <a:gd name="T84" fmla="*/ 257 w 410"/>
                <a:gd name="T85" fmla="*/ 30 h 1128"/>
                <a:gd name="T86" fmla="*/ 273 w 410"/>
                <a:gd name="T87" fmla="*/ 26 h 1128"/>
                <a:gd name="T88" fmla="*/ 288 w 410"/>
                <a:gd name="T89" fmla="*/ 23 h 1128"/>
                <a:gd name="T90" fmla="*/ 303 w 410"/>
                <a:gd name="T91" fmla="*/ 18 h 1128"/>
                <a:gd name="T92" fmla="*/ 319 w 410"/>
                <a:gd name="T93" fmla="*/ 13 h 1128"/>
                <a:gd name="T94" fmla="*/ 335 w 410"/>
                <a:gd name="T95" fmla="*/ 7 h 1128"/>
                <a:gd name="T96" fmla="*/ 352 w 410"/>
                <a:gd name="T97" fmla="*/ 0 h 1128"/>
                <a:gd name="T98" fmla="*/ 355 w 410"/>
                <a:gd name="T99" fmla="*/ 80 h 1128"/>
                <a:gd name="T100" fmla="*/ 358 w 410"/>
                <a:gd name="T101" fmla="*/ 158 h 1128"/>
                <a:gd name="T102" fmla="*/ 362 w 410"/>
                <a:gd name="T103" fmla="*/ 234 h 1128"/>
                <a:gd name="T104" fmla="*/ 367 w 410"/>
                <a:gd name="T105" fmla="*/ 307 h 1128"/>
                <a:gd name="T106" fmla="*/ 372 w 410"/>
                <a:gd name="T107" fmla="*/ 380 h 1128"/>
                <a:gd name="T108" fmla="*/ 378 w 410"/>
                <a:gd name="T109" fmla="*/ 454 h 1128"/>
                <a:gd name="T110" fmla="*/ 384 w 410"/>
                <a:gd name="T111" fmla="*/ 530 h 1128"/>
                <a:gd name="T112" fmla="*/ 389 w 410"/>
                <a:gd name="T113" fmla="*/ 608 h 1128"/>
                <a:gd name="T114" fmla="*/ 394 w 410"/>
                <a:gd name="T115" fmla="*/ 729 h 1128"/>
                <a:gd name="T116" fmla="*/ 402 w 410"/>
                <a:gd name="T117" fmla="*/ 862 h 1128"/>
                <a:gd name="T118" fmla="*/ 408 w 410"/>
                <a:gd name="T119" fmla="*/ 969 h 1128"/>
                <a:gd name="T120" fmla="*/ 410 w 410"/>
                <a:gd name="T121" fmla="*/ 1013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0" h="1128">
                  <a:moveTo>
                    <a:pt x="410" y="1013"/>
                  </a:moveTo>
                  <a:lnTo>
                    <a:pt x="387" y="1021"/>
                  </a:lnTo>
                  <a:lnTo>
                    <a:pt x="364" y="1028"/>
                  </a:lnTo>
                  <a:lnTo>
                    <a:pt x="342" y="1034"/>
                  </a:lnTo>
                  <a:lnTo>
                    <a:pt x="320" y="1041"/>
                  </a:lnTo>
                  <a:lnTo>
                    <a:pt x="298" y="1047"/>
                  </a:lnTo>
                  <a:lnTo>
                    <a:pt x="277" y="1054"/>
                  </a:lnTo>
                  <a:lnTo>
                    <a:pt x="256" y="1060"/>
                  </a:lnTo>
                  <a:lnTo>
                    <a:pt x="235" y="1067"/>
                  </a:lnTo>
                  <a:lnTo>
                    <a:pt x="214" y="1073"/>
                  </a:lnTo>
                  <a:lnTo>
                    <a:pt x="192" y="1079"/>
                  </a:lnTo>
                  <a:lnTo>
                    <a:pt x="170" y="1086"/>
                  </a:lnTo>
                  <a:lnTo>
                    <a:pt x="147" y="1093"/>
                  </a:lnTo>
                  <a:lnTo>
                    <a:pt x="124" y="1101"/>
                  </a:lnTo>
                  <a:lnTo>
                    <a:pt x="101" y="1109"/>
                  </a:lnTo>
                  <a:lnTo>
                    <a:pt x="76" y="1119"/>
                  </a:lnTo>
                  <a:lnTo>
                    <a:pt x="50" y="1128"/>
                  </a:lnTo>
                  <a:lnTo>
                    <a:pt x="46" y="1007"/>
                  </a:lnTo>
                  <a:lnTo>
                    <a:pt x="39" y="854"/>
                  </a:lnTo>
                  <a:lnTo>
                    <a:pt x="31" y="685"/>
                  </a:lnTo>
                  <a:lnTo>
                    <a:pt x="22" y="514"/>
                  </a:lnTo>
                  <a:lnTo>
                    <a:pt x="14" y="356"/>
                  </a:lnTo>
                  <a:lnTo>
                    <a:pt x="7" y="224"/>
                  </a:lnTo>
                  <a:lnTo>
                    <a:pt x="2" y="136"/>
                  </a:lnTo>
                  <a:lnTo>
                    <a:pt x="0" y="102"/>
                  </a:lnTo>
                  <a:lnTo>
                    <a:pt x="15" y="100"/>
                  </a:lnTo>
                  <a:lnTo>
                    <a:pt x="30" y="98"/>
                  </a:lnTo>
                  <a:lnTo>
                    <a:pt x="45" y="94"/>
                  </a:lnTo>
                  <a:lnTo>
                    <a:pt x="59" y="91"/>
                  </a:lnTo>
                  <a:lnTo>
                    <a:pt x="72" y="86"/>
                  </a:lnTo>
                  <a:lnTo>
                    <a:pt x="85" y="83"/>
                  </a:lnTo>
                  <a:lnTo>
                    <a:pt x="98" y="78"/>
                  </a:lnTo>
                  <a:lnTo>
                    <a:pt x="112" y="73"/>
                  </a:lnTo>
                  <a:lnTo>
                    <a:pt x="124" y="69"/>
                  </a:lnTo>
                  <a:lnTo>
                    <a:pt x="137" y="64"/>
                  </a:lnTo>
                  <a:lnTo>
                    <a:pt x="150" y="60"/>
                  </a:lnTo>
                  <a:lnTo>
                    <a:pt x="162" y="55"/>
                  </a:lnTo>
                  <a:lnTo>
                    <a:pt x="176" y="50"/>
                  </a:lnTo>
                  <a:lnTo>
                    <a:pt x="190" y="46"/>
                  </a:lnTo>
                  <a:lnTo>
                    <a:pt x="204" y="41"/>
                  </a:lnTo>
                  <a:lnTo>
                    <a:pt x="219" y="38"/>
                  </a:lnTo>
                  <a:lnTo>
                    <a:pt x="238" y="33"/>
                  </a:lnTo>
                  <a:lnTo>
                    <a:pt x="257" y="30"/>
                  </a:lnTo>
                  <a:lnTo>
                    <a:pt x="273" y="26"/>
                  </a:lnTo>
                  <a:lnTo>
                    <a:pt x="288" y="23"/>
                  </a:lnTo>
                  <a:lnTo>
                    <a:pt x="303" y="18"/>
                  </a:lnTo>
                  <a:lnTo>
                    <a:pt x="319" y="13"/>
                  </a:lnTo>
                  <a:lnTo>
                    <a:pt x="335" y="7"/>
                  </a:lnTo>
                  <a:lnTo>
                    <a:pt x="352" y="0"/>
                  </a:lnTo>
                  <a:lnTo>
                    <a:pt x="355" y="80"/>
                  </a:lnTo>
                  <a:lnTo>
                    <a:pt x="358" y="158"/>
                  </a:lnTo>
                  <a:lnTo>
                    <a:pt x="362" y="234"/>
                  </a:lnTo>
                  <a:lnTo>
                    <a:pt x="367" y="307"/>
                  </a:lnTo>
                  <a:lnTo>
                    <a:pt x="372" y="380"/>
                  </a:lnTo>
                  <a:lnTo>
                    <a:pt x="378" y="454"/>
                  </a:lnTo>
                  <a:lnTo>
                    <a:pt x="384" y="530"/>
                  </a:lnTo>
                  <a:lnTo>
                    <a:pt x="389" y="608"/>
                  </a:lnTo>
                  <a:lnTo>
                    <a:pt x="394" y="729"/>
                  </a:lnTo>
                  <a:lnTo>
                    <a:pt x="402" y="862"/>
                  </a:lnTo>
                  <a:lnTo>
                    <a:pt x="408" y="969"/>
                  </a:lnTo>
                  <a:lnTo>
                    <a:pt x="410" y="1013"/>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34"/>
            <p:cNvSpPr>
              <a:spLocks/>
            </p:cNvSpPr>
            <p:nvPr/>
          </p:nvSpPr>
          <p:spPr bwMode="auto">
            <a:xfrm>
              <a:off x="2397" y="3279"/>
              <a:ext cx="129" cy="98"/>
            </a:xfrm>
            <a:custGeom>
              <a:avLst/>
              <a:gdLst>
                <a:gd name="T0" fmla="*/ 264 w 344"/>
                <a:gd name="T1" fmla="*/ 215 h 266"/>
                <a:gd name="T2" fmla="*/ 249 w 344"/>
                <a:gd name="T3" fmla="*/ 211 h 266"/>
                <a:gd name="T4" fmla="*/ 235 w 344"/>
                <a:gd name="T5" fmla="*/ 207 h 266"/>
                <a:gd name="T6" fmla="*/ 220 w 344"/>
                <a:gd name="T7" fmla="*/ 206 h 266"/>
                <a:gd name="T8" fmla="*/ 206 w 344"/>
                <a:gd name="T9" fmla="*/ 205 h 266"/>
                <a:gd name="T10" fmla="*/ 192 w 344"/>
                <a:gd name="T11" fmla="*/ 206 h 266"/>
                <a:gd name="T12" fmla="*/ 178 w 344"/>
                <a:gd name="T13" fmla="*/ 208 h 266"/>
                <a:gd name="T14" fmla="*/ 166 w 344"/>
                <a:gd name="T15" fmla="*/ 211 h 266"/>
                <a:gd name="T16" fmla="*/ 152 w 344"/>
                <a:gd name="T17" fmla="*/ 214 h 266"/>
                <a:gd name="T18" fmla="*/ 139 w 344"/>
                <a:gd name="T19" fmla="*/ 219 h 266"/>
                <a:gd name="T20" fmla="*/ 127 w 344"/>
                <a:gd name="T21" fmla="*/ 224 h 266"/>
                <a:gd name="T22" fmla="*/ 114 w 344"/>
                <a:gd name="T23" fmla="*/ 230 h 266"/>
                <a:gd name="T24" fmla="*/ 101 w 344"/>
                <a:gd name="T25" fmla="*/ 237 h 266"/>
                <a:gd name="T26" fmla="*/ 89 w 344"/>
                <a:gd name="T27" fmla="*/ 244 h 266"/>
                <a:gd name="T28" fmla="*/ 77 w 344"/>
                <a:gd name="T29" fmla="*/ 251 h 266"/>
                <a:gd name="T30" fmla="*/ 64 w 344"/>
                <a:gd name="T31" fmla="*/ 258 h 266"/>
                <a:gd name="T32" fmla="*/ 53 w 344"/>
                <a:gd name="T33" fmla="*/ 266 h 266"/>
                <a:gd name="T34" fmla="*/ 37 w 344"/>
                <a:gd name="T35" fmla="*/ 245 h 266"/>
                <a:gd name="T36" fmla="*/ 24 w 344"/>
                <a:gd name="T37" fmla="*/ 222 h 266"/>
                <a:gd name="T38" fmla="*/ 14 w 344"/>
                <a:gd name="T39" fmla="*/ 198 h 266"/>
                <a:gd name="T40" fmla="*/ 6 w 344"/>
                <a:gd name="T41" fmla="*/ 173 h 266"/>
                <a:gd name="T42" fmla="*/ 2 w 344"/>
                <a:gd name="T43" fmla="*/ 146 h 266"/>
                <a:gd name="T44" fmla="*/ 0 w 344"/>
                <a:gd name="T45" fmla="*/ 121 h 266"/>
                <a:gd name="T46" fmla="*/ 2 w 344"/>
                <a:gd name="T47" fmla="*/ 94 h 266"/>
                <a:gd name="T48" fmla="*/ 7 w 344"/>
                <a:gd name="T49" fmla="*/ 69 h 266"/>
                <a:gd name="T50" fmla="*/ 26 w 344"/>
                <a:gd name="T51" fmla="*/ 57 h 266"/>
                <a:gd name="T52" fmla="*/ 46 w 344"/>
                <a:gd name="T53" fmla="*/ 49 h 266"/>
                <a:gd name="T54" fmla="*/ 68 w 344"/>
                <a:gd name="T55" fmla="*/ 42 h 266"/>
                <a:gd name="T56" fmla="*/ 90 w 344"/>
                <a:gd name="T57" fmla="*/ 37 h 266"/>
                <a:gd name="T58" fmla="*/ 112 w 344"/>
                <a:gd name="T59" fmla="*/ 31 h 266"/>
                <a:gd name="T60" fmla="*/ 132 w 344"/>
                <a:gd name="T61" fmla="*/ 25 h 266"/>
                <a:gd name="T62" fmla="*/ 154 w 344"/>
                <a:gd name="T63" fmla="*/ 17 h 266"/>
                <a:gd name="T64" fmla="*/ 174 w 344"/>
                <a:gd name="T65" fmla="*/ 7 h 266"/>
                <a:gd name="T66" fmla="*/ 195 w 344"/>
                <a:gd name="T67" fmla="*/ 3 h 266"/>
                <a:gd name="T68" fmla="*/ 215 w 344"/>
                <a:gd name="T69" fmla="*/ 1 h 266"/>
                <a:gd name="T70" fmla="*/ 236 w 344"/>
                <a:gd name="T71" fmla="*/ 0 h 266"/>
                <a:gd name="T72" fmla="*/ 256 w 344"/>
                <a:gd name="T73" fmla="*/ 1 h 266"/>
                <a:gd name="T74" fmla="*/ 274 w 344"/>
                <a:gd name="T75" fmla="*/ 4 h 266"/>
                <a:gd name="T76" fmla="*/ 294 w 344"/>
                <a:gd name="T77" fmla="*/ 11 h 266"/>
                <a:gd name="T78" fmla="*/ 311 w 344"/>
                <a:gd name="T79" fmla="*/ 19 h 266"/>
                <a:gd name="T80" fmla="*/ 328 w 344"/>
                <a:gd name="T81" fmla="*/ 30 h 266"/>
                <a:gd name="T82" fmla="*/ 340 w 344"/>
                <a:gd name="T83" fmla="*/ 61 h 266"/>
                <a:gd name="T84" fmla="*/ 344 w 344"/>
                <a:gd name="T85" fmla="*/ 97 h 266"/>
                <a:gd name="T86" fmla="*/ 344 w 344"/>
                <a:gd name="T87" fmla="*/ 132 h 266"/>
                <a:gd name="T88" fmla="*/ 342 w 344"/>
                <a:gd name="T89" fmla="*/ 167 h 266"/>
                <a:gd name="T90" fmla="*/ 339 w 344"/>
                <a:gd name="T91" fmla="*/ 169 h 266"/>
                <a:gd name="T92" fmla="*/ 332 w 344"/>
                <a:gd name="T93" fmla="*/ 174 h 266"/>
                <a:gd name="T94" fmla="*/ 320 w 344"/>
                <a:gd name="T95" fmla="*/ 181 h 266"/>
                <a:gd name="T96" fmla="*/ 306 w 344"/>
                <a:gd name="T97" fmla="*/ 189 h 266"/>
                <a:gd name="T98" fmla="*/ 292 w 344"/>
                <a:gd name="T99" fmla="*/ 197 h 266"/>
                <a:gd name="T100" fmla="*/ 280 w 344"/>
                <a:gd name="T101" fmla="*/ 205 h 266"/>
                <a:gd name="T102" fmla="*/ 269 w 344"/>
                <a:gd name="T103" fmla="*/ 211 h 266"/>
                <a:gd name="T104" fmla="*/ 264 w 344"/>
                <a:gd name="T105" fmla="*/ 21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266">
                  <a:moveTo>
                    <a:pt x="264" y="215"/>
                  </a:moveTo>
                  <a:lnTo>
                    <a:pt x="249" y="211"/>
                  </a:lnTo>
                  <a:lnTo>
                    <a:pt x="235" y="207"/>
                  </a:lnTo>
                  <a:lnTo>
                    <a:pt x="220" y="206"/>
                  </a:lnTo>
                  <a:lnTo>
                    <a:pt x="206" y="205"/>
                  </a:lnTo>
                  <a:lnTo>
                    <a:pt x="192" y="206"/>
                  </a:lnTo>
                  <a:lnTo>
                    <a:pt x="178" y="208"/>
                  </a:lnTo>
                  <a:lnTo>
                    <a:pt x="166" y="211"/>
                  </a:lnTo>
                  <a:lnTo>
                    <a:pt x="152" y="214"/>
                  </a:lnTo>
                  <a:lnTo>
                    <a:pt x="139" y="219"/>
                  </a:lnTo>
                  <a:lnTo>
                    <a:pt x="127" y="224"/>
                  </a:lnTo>
                  <a:lnTo>
                    <a:pt x="114" y="230"/>
                  </a:lnTo>
                  <a:lnTo>
                    <a:pt x="101" y="237"/>
                  </a:lnTo>
                  <a:lnTo>
                    <a:pt x="89" y="244"/>
                  </a:lnTo>
                  <a:lnTo>
                    <a:pt x="77" y="251"/>
                  </a:lnTo>
                  <a:lnTo>
                    <a:pt x="64" y="258"/>
                  </a:lnTo>
                  <a:lnTo>
                    <a:pt x="53" y="266"/>
                  </a:lnTo>
                  <a:lnTo>
                    <a:pt x="37" y="245"/>
                  </a:lnTo>
                  <a:lnTo>
                    <a:pt x="24" y="222"/>
                  </a:lnTo>
                  <a:lnTo>
                    <a:pt x="14" y="198"/>
                  </a:lnTo>
                  <a:lnTo>
                    <a:pt x="6" y="173"/>
                  </a:lnTo>
                  <a:lnTo>
                    <a:pt x="2" y="146"/>
                  </a:lnTo>
                  <a:lnTo>
                    <a:pt x="0" y="121"/>
                  </a:lnTo>
                  <a:lnTo>
                    <a:pt x="2" y="94"/>
                  </a:lnTo>
                  <a:lnTo>
                    <a:pt x="7" y="69"/>
                  </a:lnTo>
                  <a:lnTo>
                    <a:pt x="26" y="57"/>
                  </a:lnTo>
                  <a:lnTo>
                    <a:pt x="46" y="49"/>
                  </a:lnTo>
                  <a:lnTo>
                    <a:pt x="68" y="42"/>
                  </a:lnTo>
                  <a:lnTo>
                    <a:pt x="90" y="37"/>
                  </a:lnTo>
                  <a:lnTo>
                    <a:pt x="112" y="31"/>
                  </a:lnTo>
                  <a:lnTo>
                    <a:pt x="132" y="25"/>
                  </a:lnTo>
                  <a:lnTo>
                    <a:pt x="154" y="17"/>
                  </a:lnTo>
                  <a:lnTo>
                    <a:pt x="174" y="7"/>
                  </a:lnTo>
                  <a:lnTo>
                    <a:pt x="195" y="3"/>
                  </a:lnTo>
                  <a:lnTo>
                    <a:pt x="215" y="1"/>
                  </a:lnTo>
                  <a:lnTo>
                    <a:pt x="236" y="0"/>
                  </a:lnTo>
                  <a:lnTo>
                    <a:pt x="256" y="1"/>
                  </a:lnTo>
                  <a:lnTo>
                    <a:pt x="274" y="4"/>
                  </a:lnTo>
                  <a:lnTo>
                    <a:pt x="294" y="11"/>
                  </a:lnTo>
                  <a:lnTo>
                    <a:pt x="311" y="19"/>
                  </a:lnTo>
                  <a:lnTo>
                    <a:pt x="328" y="30"/>
                  </a:lnTo>
                  <a:lnTo>
                    <a:pt x="340" y="61"/>
                  </a:lnTo>
                  <a:lnTo>
                    <a:pt x="344" y="97"/>
                  </a:lnTo>
                  <a:lnTo>
                    <a:pt x="344" y="132"/>
                  </a:lnTo>
                  <a:lnTo>
                    <a:pt x="342" y="167"/>
                  </a:lnTo>
                  <a:lnTo>
                    <a:pt x="339" y="169"/>
                  </a:lnTo>
                  <a:lnTo>
                    <a:pt x="332" y="174"/>
                  </a:lnTo>
                  <a:lnTo>
                    <a:pt x="320" y="181"/>
                  </a:lnTo>
                  <a:lnTo>
                    <a:pt x="306" y="189"/>
                  </a:lnTo>
                  <a:lnTo>
                    <a:pt x="292" y="197"/>
                  </a:lnTo>
                  <a:lnTo>
                    <a:pt x="280" y="205"/>
                  </a:lnTo>
                  <a:lnTo>
                    <a:pt x="269" y="211"/>
                  </a:lnTo>
                  <a:lnTo>
                    <a:pt x="264" y="215"/>
                  </a:lnTo>
                  <a:close/>
                </a:path>
              </a:pathLst>
            </a:custGeom>
            <a:solidFill>
              <a:srgbClr val="00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35"/>
            <p:cNvSpPr>
              <a:spLocks/>
            </p:cNvSpPr>
            <p:nvPr/>
          </p:nvSpPr>
          <p:spPr bwMode="auto">
            <a:xfrm>
              <a:off x="2388" y="3185"/>
              <a:ext cx="133" cy="110"/>
            </a:xfrm>
            <a:custGeom>
              <a:avLst/>
              <a:gdLst>
                <a:gd name="T0" fmla="*/ 330 w 360"/>
                <a:gd name="T1" fmla="*/ 255 h 297"/>
                <a:gd name="T2" fmla="*/ 309 w 360"/>
                <a:gd name="T3" fmla="*/ 243 h 297"/>
                <a:gd name="T4" fmla="*/ 290 w 360"/>
                <a:gd name="T5" fmla="*/ 235 h 297"/>
                <a:gd name="T6" fmla="*/ 270 w 360"/>
                <a:gd name="T7" fmla="*/ 229 h 297"/>
                <a:gd name="T8" fmla="*/ 250 w 360"/>
                <a:gd name="T9" fmla="*/ 226 h 297"/>
                <a:gd name="T10" fmla="*/ 232 w 360"/>
                <a:gd name="T11" fmla="*/ 226 h 297"/>
                <a:gd name="T12" fmla="*/ 213 w 360"/>
                <a:gd name="T13" fmla="*/ 227 h 297"/>
                <a:gd name="T14" fmla="*/ 196 w 360"/>
                <a:gd name="T15" fmla="*/ 231 h 297"/>
                <a:gd name="T16" fmla="*/ 178 w 360"/>
                <a:gd name="T17" fmla="*/ 235 h 297"/>
                <a:gd name="T18" fmla="*/ 160 w 360"/>
                <a:gd name="T19" fmla="*/ 241 h 297"/>
                <a:gd name="T20" fmla="*/ 143 w 360"/>
                <a:gd name="T21" fmla="*/ 248 h 297"/>
                <a:gd name="T22" fmla="*/ 126 w 360"/>
                <a:gd name="T23" fmla="*/ 256 h 297"/>
                <a:gd name="T24" fmla="*/ 107 w 360"/>
                <a:gd name="T25" fmla="*/ 264 h 297"/>
                <a:gd name="T26" fmla="*/ 90 w 360"/>
                <a:gd name="T27" fmla="*/ 273 h 297"/>
                <a:gd name="T28" fmla="*/ 73 w 360"/>
                <a:gd name="T29" fmla="*/ 281 h 297"/>
                <a:gd name="T30" fmla="*/ 56 w 360"/>
                <a:gd name="T31" fmla="*/ 289 h 297"/>
                <a:gd name="T32" fmla="*/ 37 w 360"/>
                <a:gd name="T33" fmla="*/ 297 h 297"/>
                <a:gd name="T34" fmla="*/ 29 w 360"/>
                <a:gd name="T35" fmla="*/ 271 h 297"/>
                <a:gd name="T36" fmla="*/ 21 w 360"/>
                <a:gd name="T37" fmla="*/ 244 h 297"/>
                <a:gd name="T38" fmla="*/ 12 w 360"/>
                <a:gd name="T39" fmla="*/ 218 h 297"/>
                <a:gd name="T40" fmla="*/ 5 w 360"/>
                <a:gd name="T41" fmla="*/ 192 h 297"/>
                <a:gd name="T42" fmla="*/ 0 w 360"/>
                <a:gd name="T43" fmla="*/ 167 h 297"/>
                <a:gd name="T44" fmla="*/ 0 w 360"/>
                <a:gd name="T45" fmla="*/ 142 h 297"/>
                <a:gd name="T46" fmla="*/ 5 w 360"/>
                <a:gd name="T47" fmla="*/ 118 h 297"/>
                <a:gd name="T48" fmla="*/ 18 w 360"/>
                <a:gd name="T49" fmla="*/ 93 h 297"/>
                <a:gd name="T50" fmla="*/ 33 w 360"/>
                <a:gd name="T51" fmla="*/ 83 h 297"/>
                <a:gd name="T52" fmla="*/ 48 w 360"/>
                <a:gd name="T53" fmla="*/ 74 h 297"/>
                <a:gd name="T54" fmla="*/ 63 w 360"/>
                <a:gd name="T55" fmla="*/ 65 h 297"/>
                <a:gd name="T56" fmla="*/ 79 w 360"/>
                <a:gd name="T57" fmla="*/ 58 h 297"/>
                <a:gd name="T58" fmla="*/ 95 w 360"/>
                <a:gd name="T59" fmla="*/ 50 h 297"/>
                <a:gd name="T60" fmla="*/ 110 w 360"/>
                <a:gd name="T61" fmla="*/ 44 h 297"/>
                <a:gd name="T62" fmla="*/ 126 w 360"/>
                <a:gd name="T63" fmla="*/ 38 h 297"/>
                <a:gd name="T64" fmla="*/ 142 w 360"/>
                <a:gd name="T65" fmla="*/ 32 h 297"/>
                <a:gd name="T66" fmla="*/ 159 w 360"/>
                <a:gd name="T67" fmla="*/ 28 h 297"/>
                <a:gd name="T68" fmla="*/ 175 w 360"/>
                <a:gd name="T69" fmla="*/ 23 h 297"/>
                <a:gd name="T70" fmla="*/ 193 w 360"/>
                <a:gd name="T71" fmla="*/ 18 h 297"/>
                <a:gd name="T72" fmla="*/ 210 w 360"/>
                <a:gd name="T73" fmla="*/ 15 h 297"/>
                <a:gd name="T74" fmla="*/ 227 w 360"/>
                <a:gd name="T75" fmla="*/ 12 h 297"/>
                <a:gd name="T76" fmla="*/ 245 w 360"/>
                <a:gd name="T77" fmla="*/ 8 h 297"/>
                <a:gd name="T78" fmla="*/ 262 w 360"/>
                <a:gd name="T79" fmla="*/ 5 h 297"/>
                <a:gd name="T80" fmla="*/ 280 w 360"/>
                <a:gd name="T81" fmla="*/ 1 h 297"/>
                <a:gd name="T82" fmla="*/ 292 w 360"/>
                <a:gd name="T83" fmla="*/ 0 h 297"/>
                <a:gd name="T84" fmla="*/ 302 w 360"/>
                <a:gd name="T85" fmla="*/ 1 h 297"/>
                <a:gd name="T86" fmla="*/ 311 w 360"/>
                <a:gd name="T87" fmla="*/ 5 h 297"/>
                <a:gd name="T88" fmla="*/ 321 w 360"/>
                <a:gd name="T89" fmla="*/ 10 h 297"/>
                <a:gd name="T90" fmla="*/ 329 w 360"/>
                <a:gd name="T91" fmla="*/ 17 h 297"/>
                <a:gd name="T92" fmla="*/ 336 w 360"/>
                <a:gd name="T93" fmla="*/ 24 h 297"/>
                <a:gd name="T94" fmla="*/ 343 w 360"/>
                <a:gd name="T95" fmla="*/ 32 h 297"/>
                <a:gd name="T96" fmla="*/ 349 w 360"/>
                <a:gd name="T97" fmla="*/ 40 h 297"/>
                <a:gd name="T98" fmla="*/ 356 w 360"/>
                <a:gd name="T99" fmla="*/ 68 h 297"/>
                <a:gd name="T100" fmla="*/ 359 w 360"/>
                <a:gd name="T101" fmla="*/ 96 h 297"/>
                <a:gd name="T102" fmla="*/ 360 w 360"/>
                <a:gd name="T103" fmla="*/ 123 h 297"/>
                <a:gd name="T104" fmla="*/ 358 w 360"/>
                <a:gd name="T105" fmla="*/ 151 h 297"/>
                <a:gd name="T106" fmla="*/ 353 w 360"/>
                <a:gd name="T107" fmla="*/ 179 h 297"/>
                <a:gd name="T108" fmla="*/ 346 w 360"/>
                <a:gd name="T109" fmla="*/ 205 h 297"/>
                <a:gd name="T110" fmla="*/ 339 w 360"/>
                <a:gd name="T111" fmla="*/ 231 h 297"/>
                <a:gd name="T112" fmla="*/ 330 w 360"/>
                <a:gd name="T113" fmla="*/ 25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0" h="297">
                  <a:moveTo>
                    <a:pt x="330" y="255"/>
                  </a:moveTo>
                  <a:lnTo>
                    <a:pt x="309" y="243"/>
                  </a:lnTo>
                  <a:lnTo>
                    <a:pt x="290" y="235"/>
                  </a:lnTo>
                  <a:lnTo>
                    <a:pt x="270" y="229"/>
                  </a:lnTo>
                  <a:lnTo>
                    <a:pt x="250" y="226"/>
                  </a:lnTo>
                  <a:lnTo>
                    <a:pt x="232" y="226"/>
                  </a:lnTo>
                  <a:lnTo>
                    <a:pt x="213" y="227"/>
                  </a:lnTo>
                  <a:lnTo>
                    <a:pt x="196" y="231"/>
                  </a:lnTo>
                  <a:lnTo>
                    <a:pt x="178" y="235"/>
                  </a:lnTo>
                  <a:lnTo>
                    <a:pt x="160" y="241"/>
                  </a:lnTo>
                  <a:lnTo>
                    <a:pt x="143" y="248"/>
                  </a:lnTo>
                  <a:lnTo>
                    <a:pt x="126" y="256"/>
                  </a:lnTo>
                  <a:lnTo>
                    <a:pt x="107" y="264"/>
                  </a:lnTo>
                  <a:lnTo>
                    <a:pt x="90" y="273"/>
                  </a:lnTo>
                  <a:lnTo>
                    <a:pt x="73" y="281"/>
                  </a:lnTo>
                  <a:lnTo>
                    <a:pt x="56" y="289"/>
                  </a:lnTo>
                  <a:lnTo>
                    <a:pt x="37" y="297"/>
                  </a:lnTo>
                  <a:lnTo>
                    <a:pt x="29" y="271"/>
                  </a:lnTo>
                  <a:lnTo>
                    <a:pt x="21" y="244"/>
                  </a:lnTo>
                  <a:lnTo>
                    <a:pt x="12" y="218"/>
                  </a:lnTo>
                  <a:lnTo>
                    <a:pt x="5" y="192"/>
                  </a:lnTo>
                  <a:lnTo>
                    <a:pt x="0" y="167"/>
                  </a:lnTo>
                  <a:lnTo>
                    <a:pt x="0" y="142"/>
                  </a:lnTo>
                  <a:lnTo>
                    <a:pt x="5" y="118"/>
                  </a:lnTo>
                  <a:lnTo>
                    <a:pt x="18" y="93"/>
                  </a:lnTo>
                  <a:lnTo>
                    <a:pt x="33" y="83"/>
                  </a:lnTo>
                  <a:lnTo>
                    <a:pt x="48" y="74"/>
                  </a:lnTo>
                  <a:lnTo>
                    <a:pt x="63" y="65"/>
                  </a:lnTo>
                  <a:lnTo>
                    <a:pt x="79" y="58"/>
                  </a:lnTo>
                  <a:lnTo>
                    <a:pt x="95" y="50"/>
                  </a:lnTo>
                  <a:lnTo>
                    <a:pt x="110" y="44"/>
                  </a:lnTo>
                  <a:lnTo>
                    <a:pt x="126" y="38"/>
                  </a:lnTo>
                  <a:lnTo>
                    <a:pt x="142" y="32"/>
                  </a:lnTo>
                  <a:lnTo>
                    <a:pt x="159" y="28"/>
                  </a:lnTo>
                  <a:lnTo>
                    <a:pt x="175" y="23"/>
                  </a:lnTo>
                  <a:lnTo>
                    <a:pt x="193" y="18"/>
                  </a:lnTo>
                  <a:lnTo>
                    <a:pt x="210" y="15"/>
                  </a:lnTo>
                  <a:lnTo>
                    <a:pt x="227" y="12"/>
                  </a:lnTo>
                  <a:lnTo>
                    <a:pt x="245" y="8"/>
                  </a:lnTo>
                  <a:lnTo>
                    <a:pt x="262" y="5"/>
                  </a:lnTo>
                  <a:lnTo>
                    <a:pt x="280" y="1"/>
                  </a:lnTo>
                  <a:lnTo>
                    <a:pt x="292" y="0"/>
                  </a:lnTo>
                  <a:lnTo>
                    <a:pt x="302" y="1"/>
                  </a:lnTo>
                  <a:lnTo>
                    <a:pt x="311" y="5"/>
                  </a:lnTo>
                  <a:lnTo>
                    <a:pt x="321" y="10"/>
                  </a:lnTo>
                  <a:lnTo>
                    <a:pt x="329" y="17"/>
                  </a:lnTo>
                  <a:lnTo>
                    <a:pt x="336" y="24"/>
                  </a:lnTo>
                  <a:lnTo>
                    <a:pt x="343" y="32"/>
                  </a:lnTo>
                  <a:lnTo>
                    <a:pt x="349" y="40"/>
                  </a:lnTo>
                  <a:lnTo>
                    <a:pt x="356" y="68"/>
                  </a:lnTo>
                  <a:lnTo>
                    <a:pt x="359" y="96"/>
                  </a:lnTo>
                  <a:lnTo>
                    <a:pt x="360" y="123"/>
                  </a:lnTo>
                  <a:lnTo>
                    <a:pt x="358" y="151"/>
                  </a:lnTo>
                  <a:lnTo>
                    <a:pt x="353" y="179"/>
                  </a:lnTo>
                  <a:lnTo>
                    <a:pt x="346" y="205"/>
                  </a:lnTo>
                  <a:lnTo>
                    <a:pt x="339" y="231"/>
                  </a:lnTo>
                  <a:lnTo>
                    <a:pt x="330" y="255"/>
                  </a:lnTo>
                  <a:close/>
                </a:path>
              </a:pathLst>
            </a:custGeom>
            <a:solidFill>
              <a:srgbClr val="00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36"/>
            <p:cNvSpPr>
              <a:spLocks/>
            </p:cNvSpPr>
            <p:nvPr/>
          </p:nvSpPr>
          <p:spPr bwMode="auto">
            <a:xfrm>
              <a:off x="2300" y="3455"/>
              <a:ext cx="159" cy="120"/>
            </a:xfrm>
            <a:custGeom>
              <a:avLst/>
              <a:gdLst>
                <a:gd name="T0" fmla="*/ 197 w 430"/>
                <a:gd name="T1" fmla="*/ 17 h 321"/>
                <a:gd name="T2" fmla="*/ 207 w 430"/>
                <a:gd name="T3" fmla="*/ 20 h 321"/>
                <a:gd name="T4" fmla="*/ 218 w 430"/>
                <a:gd name="T5" fmla="*/ 23 h 321"/>
                <a:gd name="T6" fmla="*/ 229 w 430"/>
                <a:gd name="T7" fmla="*/ 24 h 321"/>
                <a:gd name="T8" fmla="*/ 241 w 430"/>
                <a:gd name="T9" fmla="*/ 25 h 321"/>
                <a:gd name="T10" fmla="*/ 252 w 430"/>
                <a:gd name="T11" fmla="*/ 26 h 321"/>
                <a:gd name="T12" fmla="*/ 264 w 430"/>
                <a:gd name="T13" fmla="*/ 27 h 321"/>
                <a:gd name="T14" fmla="*/ 274 w 430"/>
                <a:gd name="T15" fmla="*/ 27 h 321"/>
                <a:gd name="T16" fmla="*/ 286 w 430"/>
                <a:gd name="T17" fmla="*/ 28 h 321"/>
                <a:gd name="T18" fmla="*/ 294 w 430"/>
                <a:gd name="T19" fmla="*/ 41 h 321"/>
                <a:gd name="T20" fmla="*/ 301 w 430"/>
                <a:gd name="T21" fmla="*/ 55 h 321"/>
                <a:gd name="T22" fmla="*/ 309 w 430"/>
                <a:gd name="T23" fmla="*/ 68 h 321"/>
                <a:gd name="T24" fmla="*/ 317 w 430"/>
                <a:gd name="T25" fmla="*/ 80 h 321"/>
                <a:gd name="T26" fmla="*/ 326 w 430"/>
                <a:gd name="T27" fmla="*/ 91 h 321"/>
                <a:gd name="T28" fmla="*/ 337 w 430"/>
                <a:gd name="T29" fmla="*/ 100 h 321"/>
                <a:gd name="T30" fmla="*/ 351 w 430"/>
                <a:gd name="T31" fmla="*/ 106 h 321"/>
                <a:gd name="T32" fmla="*/ 367 w 430"/>
                <a:gd name="T33" fmla="*/ 108 h 321"/>
                <a:gd name="T34" fmla="*/ 375 w 430"/>
                <a:gd name="T35" fmla="*/ 108 h 321"/>
                <a:gd name="T36" fmla="*/ 383 w 430"/>
                <a:gd name="T37" fmla="*/ 108 h 321"/>
                <a:gd name="T38" fmla="*/ 392 w 430"/>
                <a:gd name="T39" fmla="*/ 108 h 321"/>
                <a:gd name="T40" fmla="*/ 400 w 430"/>
                <a:gd name="T41" fmla="*/ 108 h 321"/>
                <a:gd name="T42" fmla="*/ 408 w 430"/>
                <a:gd name="T43" fmla="*/ 108 h 321"/>
                <a:gd name="T44" fmla="*/ 416 w 430"/>
                <a:gd name="T45" fmla="*/ 108 h 321"/>
                <a:gd name="T46" fmla="*/ 423 w 430"/>
                <a:gd name="T47" fmla="*/ 106 h 321"/>
                <a:gd name="T48" fmla="*/ 430 w 430"/>
                <a:gd name="T49" fmla="*/ 102 h 321"/>
                <a:gd name="T50" fmla="*/ 426 w 430"/>
                <a:gd name="T51" fmla="*/ 321 h 321"/>
                <a:gd name="T52" fmla="*/ 405 w 430"/>
                <a:gd name="T53" fmla="*/ 317 h 321"/>
                <a:gd name="T54" fmla="*/ 385 w 430"/>
                <a:gd name="T55" fmla="*/ 312 h 321"/>
                <a:gd name="T56" fmla="*/ 364 w 430"/>
                <a:gd name="T57" fmla="*/ 307 h 321"/>
                <a:gd name="T58" fmla="*/ 342 w 430"/>
                <a:gd name="T59" fmla="*/ 303 h 321"/>
                <a:gd name="T60" fmla="*/ 320 w 430"/>
                <a:gd name="T61" fmla="*/ 298 h 321"/>
                <a:gd name="T62" fmla="*/ 298 w 430"/>
                <a:gd name="T63" fmla="*/ 292 h 321"/>
                <a:gd name="T64" fmla="*/ 276 w 430"/>
                <a:gd name="T65" fmla="*/ 288 h 321"/>
                <a:gd name="T66" fmla="*/ 254 w 430"/>
                <a:gd name="T67" fmla="*/ 282 h 321"/>
                <a:gd name="T68" fmla="*/ 233 w 430"/>
                <a:gd name="T69" fmla="*/ 277 h 321"/>
                <a:gd name="T70" fmla="*/ 211 w 430"/>
                <a:gd name="T71" fmla="*/ 272 h 321"/>
                <a:gd name="T72" fmla="*/ 189 w 430"/>
                <a:gd name="T73" fmla="*/ 267 h 321"/>
                <a:gd name="T74" fmla="*/ 167 w 430"/>
                <a:gd name="T75" fmla="*/ 261 h 321"/>
                <a:gd name="T76" fmla="*/ 145 w 430"/>
                <a:gd name="T77" fmla="*/ 255 h 321"/>
                <a:gd name="T78" fmla="*/ 123 w 430"/>
                <a:gd name="T79" fmla="*/ 250 h 321"/>
                <a:gd name="T80" fmla="*/ 101 w 430"/>
                <a:gd name="T81" fmla="*/ 243 h 321"/>
                <a:gd name="T82" fmla="*/ 80 w 430"/>
                <a:gd name="T83" fmla="*/ 237 h 321"/>
                <a:gd name="T84" fmla="*/ 24 w 430"/>
                <a:gd name="T85" fmla="*/ 239 h 321"/>
                <a:gd name="T86" fmla="*/ 14 w 430"/>
                <a:gd name="T87" fmla="*/ 204 h 321"/>
                <a:gd name="T88" fmla="*/ 8 w 430"/>
                <a:gd name="T89" fmla="*/ 171 h 321"/>
                <a:gd name="T90" fmla="*/ 4 w 430"/>
                <a:gd name="T91" fmla="*/ 138 h 321"/>
                <a:gd name="T92" fmla="*/ 0 w 430"/>
                <a:gd name="T93" fmla="*/ 100 h 321"/>
                <a:gd name="T94" fmla="*/ 25 w 430"/>
                <a:gd name="T95" fmla="*/ 106 h 321"/>
                <a:gd name="T96" fmla="*/ 46 w 430"/>
                <a:gd name="T97" fmla="*/ 101 h 321"/>
                <a:gd name="T98" fmla="*/ 64 w 430"/>
                <a:gd name="T99" fmla="*/ 90 h 321"/>
                <a:gd name="T100" fmla="*/ 82 w 430"/>
                <a:gd name="T101" fmla="*/ 72 h 321"/>
                <a:gd name="T102" fmla="*/ 97 w 430"/>
                <a:gd name="T103" fmla="*/ 52 h 321"/>
                <a:gd name="T104" fmla="*/ 112 w 430"/>
                <a:gd name="T105" fmla="*/ 32 h 321"/>
                <a:gd name="T106" fmla="*/ 128 w 430"/>
                <a:gd name="T107" fmla="*/ 13 h 321"/>
                <a:gd name="T108" fmla="*/ 146 w 430"/>
                <a:gd name="T109" fmla="*/ 0 h 321"/>
                <a:gd name="T110" fmla="*/ 197 w 430"/>
                <a:gd name="T111" fmla="*/ 1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0" h="321">
                  <a:moveTo>
                    <a:pt x="197" y="17"/>
                  </a:moveTo>
                  <a:lnTo>
                    <a:pt x="207" y="20"/>
                  </a:lnTo>
                  <a:lnTo>
                    <a:pt x="218" y="23"/>
                  </a:lnTo>
                  <a:lnTo>
                    <a:pt x="229" y="24"/>
                  </a:lnTo>
                  <a:lnTo>
                    <a:pt x="241" y="25"/>
                  </a:lnTo>
                  <a:lnTo>
                    <a:pt x="252" y="26"/>
                  </a:lnTo>
                  <a:lnTo>
                    <a:pt x="264" y="27"/>
                  </a:lnTo>
                  <a:lnTo>
                    <a:pt x="274" y="27"/>
                  </a:lnTo>
                  <a:lnTo>
                    <a:pt x="286" y="28"/>
                  </a:lnTo>
                  <a:lnTo>
                    <a:pt x="294" y="41"/>
                  </a:lnTo>
                  <a:lnTo>
                    <a:pt x="301" y="55"/>
                  </a:lnTo>
                  <a:lnTo>
                    <a:pt x="309" y="68"/>
                  </a:lnTo>
                  <a:lnTo>
                    <a:pt x="317" y="80"/>
                  </a:lnTo>
                  <a:lnTo>
                    <a:pt x="326" y="91"/>
                  </a:lnTo>
                  <a:lnTo>
                    <a:pt x="337" y="100"/>
                  </a:lnTo>
                  <a:lnTo>
                    <a:pt x="351" y="106"/>
                  </a:lnTo>
                  <a:lnTo>
                    <a:pt x="367" y="108"/>
                  </a:lnTo>
                  <a:lnTo>
                    <a:pt x="375" y="108"/>
                  </a:lnTo>
                  <a:lnTo>
                    <a:pt x="383" y="108"/>
                  </a:lnTo>
                  <a:lnTo>
                    <a:pt x="392" y="108"/>
                  </a:lnTo>
                  <a:lnTo>
                    <a:pt x="400" y="108"/>
                  </a:lnTo>
                  <a:lnTo>
                    <a:pt x="408" y="108"/>
                  </a:lnTo>
                  <a:lnTo>
                    <a:pt x="416" y="108"/>
                  </a:lnTo>
                  <a:lnTo>
                    <a:pt x="423" y="106"/>
                  </a:lnTo>
                  <a:lnTo>
                    <a:pt x="430" y="102"/>
                  </a:lnTo>
                  <a:lnTo>
                    <a:pt x="426" y="321"/>
                  </a:lnTo>
                  <a:lnTo>
                    <a:pt x="405" y="317"/>
                  </a:lnTo>
                  <a:lnTo>
                    <a:pt x="385" y="312"/>
                  </a:lnTo>
                  <a:lnTo>
                    <a:pt x="364" y="307"/>
                  </a:lnTo>
                  <a:lnTo>
                    <a:pt x="342" y="303"/>
                  </a:lnTo>
                  <a:lnTo>
                    <a:pt x="320" y="298"/>
                  </a:lnTo>
                  <a:lnTo>
                    <a:pt x="298" y="292"/>
                  </a:lnTo>
                  <a:lnTo>
                    <a:pt x="276" y="288"/>
                  </a:lnTo>
                  <a:lnTo>
                    <a:pt x="254" y="282"/>
                  </a:lnTo>
                  <a:lnTo>
                    <a:pt x="233" y="277"/>
                  </a:lnTo>
                  <a:lnTo>
                    <a:pt x="211" y="272"/>
                  </a:lnTo>
                  <a:lnTo>
                    <a:pt x="189" y="267"/>
                  </a:lnTo>
                  <a:lnTo>
                    <a:pt x="167" y="261"/>
                  </a:lnTo>
                  <a:lnTo>
                    <a:pt x="145" y="255"/>
                  </a:lnTo>
                  <a:lnTo>
                    <a:pt x="123" y="250"/>
                  </a:lnTo>
                  <a:lnTo>
                    <a:pt x="101" y="243"/>
                  </a:lnTo>
                  <a:lnTo>
                    <a:pt x="80" y="237"/>
                  </a:lnTo>
                  <a:lnTo>
                    <a:pt x="24" y="239"/>
                  </a:lnTo>
                  <a:lnTo>
                    <a:pt x="14" y="204"/>
                  </a:lnTo>
                  <a:lnTo>
                    <a:pt x="8" y="171"/>
                  </a:lnTo>
                  <a:lnTo>
                    <a:pt x="4" y="138"/>
                  </a:lnTo>
                  <a:lnTo>
                    <a:pt x="0" y="100"/>
                  </a:lnTo>
                  <a:lnTo>
                    <a:pt x="25" y="106"/>
                  </a:lnTo>
                  <a:lnTo>
                    <a:pt x="46" y="101"/>
                  </a:lnTo>
                  <a:lnTo>
                    <a:pt x="64" y="90"/>
                  </a:lnTo>
                  <a:lnTo>
                    <a:pt x="82" y="72"/>
                  </a:lnTo>
                  <a:lnTo>
                    <a:pt x="97" y="52"/>
                  </a:lnTo>
                  <a:lnTo>
                    <a:pt x="112" y="32"/>
                  </a:lnTo>
                  <a:lnTo>
                    <a:pt x="128" y="13"/>
                  </a:lnTo>
                  <a:lnTo>
                    <a:pt x="146" y="0"/>
                  </a:lnTo>
                  <a:lnTo>
                    <a:pt x="197" y="17"/>
                  </a:lnTo>
                  <a:close/>
                </a:path>
              </a:pathLst>
            </a:custGeom>
            <a:solidFill>
              <a:srgbClr val="5ED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37"/>
            <p:cNvSpPr>
              <a:spLocks/>
            </p:cNvSpPr>
            <p:nvPr/>
          </p:nvSpPr>
          <p:spPr bwMode="auto">
            <a:xfrm>
              <a:off x="2361" y="3411"/>
              <a:ext cx="42" cy="46"/>
            </a:xfrm>
            <a:custGeom>
              <a:avLst/>
              <a:gdLst>
                <a:gd name="T0" fmla="*/ 109 w 116"/>
                <a:gd name="T1" fmla="*/ 0 h 124"/>
                <a:gd name="T2" fmla="*/ 105 w 116"/>
                <a:gd name="T3" fmla="*/ 28 h 124"/>
                <a:gd name="T4" fmla="*/ 106 w 116"/>
                <a:gd name="T5" fmla="*/ 60 h 124"/>
                <a:gd name="T6" fmla="*/ 111 w 116"/>
                <a:gd name="T7" fmla="*/ 93 h 124"/>
                <a:gd name="T8" fmla="*/ 116 w 116"/>
                <a:gd name="T9" fmla="*/ 124 h 124"/>
                <a:gd name="T10" fmla="*/ 101 w 116"/>
                <a:gd name="T11" fmla="*/ 123 h 124"/>
                <a:gd name="T12" fmla="*/ 86 w 116"/>
                <a:gd name="T13" fmla="*/ 119 h 124"/>
                <a:gd name="T14" fmla="*/ 72 w 116"/>
                <a:gd name="T15" fmla="*/ 116 h 124"/>
                <a:gd name="T16" fmla="*/ 58 w 116"/>
                <a:gd name="T17" fmla="*/ 113 h 124"/>
                <a:gd name="T18" fmla="*/ 43 w 116"/>
                <a:gd name="T19" fmla="*/ 109 h 124"/>
                <a:gd name="T20" fmla="*/ 29 w 116"/>
                <a:gd name="T21" fmla="*/ 106 h 124"/>
                <a:gd name="T22" fmla="*/ 15 w 116"/>
                <a:gd name="T23" fmla="*/ 105 h 124"/>
                <a:gd name="T24" fmla="*/ 0 w 116"/>
                <a:gd name="T25" fmla="*/ 105 h 124"/>
                <a:gd name="T26" fmla="*/ 109 w 116"/>
                <a:gd name="T2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24">
                  <a:moveTo>
                    <a:pt x="109" y="0"/>
                  </a:moveTo>
                  <a:lnTo>
                    <a:pt x="105" y="28"/>
                  </a:lnTo>
                  <a:lnTo>
                    <a:pt x="106" y="60"/>
                  </a:lnTo>
                  <a:lnTo>
                    <a:pt x="111" y="93"/>
                  </a:lnTo>
                  <a:lnTo>
                    <a:pt x="116" y="124"/>
                  </a:lnTo>
                  <a:lnTo>
                    <a:pt x="101" y="123"/>
                  </a:lnTo>
                  <a:lnTo>
                    <a:pt x="86" y="119"/>
                  </a:lnTo>
                  <a:lnTo>
                    <a:pt x="72" y="116"/>
                  </a:lnTo>
                  <a:lnTo>
                    <a:pt x="58" y="113"/>
                  </a:lnTo>
                  <a:lnTo>
                    <a:pt x="43" y="109"/>
                  </a:lnTo>
                  <a:lnTo>
                    <a:pt x="29" y="106"/>
                  </a:lnTo>
                  <a:lnTo>
                    <a:pt x="15" y="105"/>
                  </a:lnTo>
                  <a:lnTo>
                    <a:pt x="0" y="105"/>
                  </a:lnTo>
                  <a:lnTo>
                    <a:pt x="10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38"/>
            <p:cNvSpPr>
              <a:spLocks/>
            </p:cNvSpPr>
            <p:nvPr/>
          </p:nvSpPr>
          <p:spPr bwMode="auto">
            <a:xfrm>
              <a:off x="2403" y="3316"/>
              <a:ext cx="17" cy="46"/>
            </a:xfrm>
            <a:custGeom>
              <a:avLst/>
              <a:gdLst>
                <a:gd name="T0" fmla="*/ 33 w 44"/>
                <a:gd name="T1" fmla="*/ 122 h 122"/>
                <a:gd name="T2" fmla="*/ 26 w 44"/>
                <a:gd name="T3" fmla="*/ 122 h 122"/>
                <a:gd name="T4" fmla="*/ 26 w 44"/>
                <a:gd name="T5" fmla="*/ 112 h 122"/>
                <a:gd name="T6" fmla="*/ 31 w 44"/>
                <a:gd name="T7" fmla="*/ 112 h 122"/>
                <a:gd name="T8" fmla="*/ 32 w 44"/>
                <a:gd name="T9" fmla="*/ 98 h 122"/>
                <a:gd name="T10" fmla="*/ 32 w 44"/>
                <a:gd name="T11" fmla="*/ 84 h 122"/>
                <a:gd name="T12" fmla="*/ 29 w 44"/>
                <a:gd name="T13" fmla="*/ 70 h 122"/>
                <a:gd name="T14" fmla="*/ 25 w 44"/>
                <a:gd name="T15" fmla="*/ 58 h 122"/>
                <a:gd name="T16" fmla="*/ 20 w 44"/>
                <a:gd name="T17" fmla="*/ 45 h 122"/>
                <a:gd name="T18" fmla="*/ 14 w 44"/>
                <a:gd name="T19" fmla="*/ 32 h 122"/>
                <a:gd name="T20" fmla="*/ 7 w 44"/>
                <a:gd name="T21" fmla="*/ 21 h 122"/>
                <a:gd name="T22" fmla="*/ 0 w 44"/>
                <a:gd name="T23" fmla="*/ 10 h 122"/>
                <a:gd name="T24" fmla="*/ 0 w 44"/>
                <a:gd name="T25" fmla="*/ 0 h 122"/>
                <a:gd name="T26" fmla="*/ 9 w 44"/>
                <a:gd name="T27" fmla="*/ 5 h 122"/>
                <a:gd name="T28" fmla="*/ 16 w 44"/>
                <a:gd name="T29" fmla="*/ 12 h 122"/>
                <a:gd name="T30" fmla="*/ 22 w 44"/>
                <a:gd name="T31" fmla="*/ 21 h 122"/>
                <a:gd name="T32" fmla="*/ 25 w 44"/>
                <a:gd name="T33" fmla="*/ 31 h 122"/>
                <a:gd name="T34" fmla="*/ 29 w 44"/>
                <a:gd name="T35" fmla="*/ 42 h 122"/>
                <a:gd name="T36" fmla="*/ 32 w 44"/>
                <a:gd name="T37" fmla="*/ 52 h 122"/>
                <a:gd name="T38" fmla="*/ 36 w 44"/>
                <a:gd name="T39" fmla="*/ 64 h 122"/>
                <a:gd name="T40" fmla="*/ 40 w 44"/>
                <a:gd name="T41" fmla="*/ 73 h 122"/>
                <a:gd name="T42" fmla="*/ 43 w 44"/>
                <a:gd name="T43" fmla="*/ 87 h 122"/>
                <a:gd name="T44" fmla="*/ 44 w 44"/>
                <a:gd name="T45" fmla="*/ 102 h 122"/>
                <a:gd name="T46" fmla="*/ 43 w 44"/>
                <a:gd name="T47" fmla="*/ 114 h 122"/>
                <a:gd name="T48" fmla="*/ 33 w 44"/>
                <a:gd name="T49"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122">
                  <a:moveTo>
                    <a:pt x="33" y="122"/>
                  </a:moveTo>
                  <a:lnTo>
                    <a:pt x="26" y="122"/>
                  </a:lnTo>
                  <a:lnTo>
                    <a:pt x="26" y="112"/>
                  </a:lnTo>
                  <a:lnTo>
                    <a:pt x="31" y="112"/>
                  </a:lnTo>
                  <a:lnTo>
                    <a:pt x="32" y="98"/>
                  </a:lnTo>
                  <a:lnTo>
                    <a:pt x="32" y="84"/>
                  </a:lnTo>
                  <a:lnTo>
                    <a:pt x="29" y="70"/>
                  </a:lnTo>
                  <a:lnTo>
                    <a:pt x="25" y="58"/>
                  </a:lnTo>
                  <a:lnTo>
                    <a:pt x="20" y="45"/>
                  </a:lnTo>
                  <a:lnTo>
                    <a:pt x="14" y="32"/>
                  </a:lnTo>
                  <a:lnTo>
                    <a:pt x="7" y="21"/>
                  </a:lnTo>
                  <a:lnTo>
                    <a:pt x="0" y="10"/>
                  </a:lnTo>
                  <a:lnTo>
                    <a:pt x="0" y="0"/>
                  </a:lnTo>
                  <a:lnTo>
                    <a:pt x="9" y="5"/>
                  </a:lnTo>
                  <a:lnTo>
                    <a:pt x="16" y="12"/>
                  </a:lnTo>
                  <a:lnTo>
                    <a:pt x="22" y="21"/>
                  </a:lnTo>
                  <a:lnTo>
                    <a:pt x="25" y="31"/>
                  </a:lnTo>
                  <a:lnTo>
                    <a:pt x="29" y="42"/>
                  </a:lnTo>
                  <a:lnTo>
                    <a:pt x="32" y="52"/>
                  </a:lnTo>
                  <a:lnTo>
                    <a:pt x="36" y="64"/>
                  </a:lnTo>
                  <a:lnTo>
                    <a:pt x="40" y="73"/>
                  </a:lnTo>
                  <a:lnTo>
                    <a:pt x="43" y="87"/>
                  </a:lnTo>
                  <a:lnTo>
                    <a:pt x="44" y="102"/>
                  </a:lnTo>
                  <a:lnTo>
                    <a:pt x="43" y="114"/>
                  </a:lnTo>
                  <a:lnTo>
                    <a:pt x="33"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39"/>
            <p:cNvSpPr>
              <a:spLocks/>
            </p:cNvSpPr>
            <p:nvPr/>
          </p:nvSpPr>
          <p:spPr bwMode="auto">
            <a:xfrm>
              <a:off x="2271" y="3351"/>
              <a:ext cx="140" cy="133"/>
            </a:xfrm>
            <a:custGeom>
              <a:avLst/>
              <a:gdLst>
                <a:gd name="T0" fmla="*/ 358 w 374"/>
                <a:gd name="T1" fmla="*/ 110 h 360"/>
                <a:gd name="T2" fmla="*/ 357 w 374"/>
                <a:gd name="T3" fmla="*/ 128 h 360"/>
                <a:gd name="T4" fmla="*/ 343 w 374"/>
                <a:gd name="T5" fmla="*/ 149 h 360"/>
                <a:gd name="T6" fmla="*/ 317 w 374"/>
                <a:gd name="T7" fmla="*/ 171 h 360"/>
                <a:gd name="T8" fmla="*/ 291 w 374"/>
                <a:gd name="T9" fmla="*/ 190 h 360"/>
                <a:gd name="T10" fmla="*/ 266 w 374"/>
                <a:gd name="T11" fmla="*/ 209 h 360"/>
                <a:gd name="T12" fmla="*/ 240 w 374"/>
                <a:gd name="T13" fmla="*/ 229 h 360"/>
                <a:gd name="T14" fmla="*/ 211 w 374"/>
                <a:gd name="T15" fmla="*/ 254 h 360"/>
                <a:gd name="T16" fmla="*/ 181 w 374"/>
                <a:gd name="T17" fmla="*/ 285 h 360"/>
                <a:gd name="T18" fmla="*/ 147 w 374"/>
                <a:gd name="T19" fmla="*/ 325 h 360"/>
                <a:gd name="T20" fmla="*/ 123 w 374"/>
                <a:gd name="T21" fmla="*/ 352 h 360"/>
                <a:gd name="T22" fmla="*/ 108 w 374"/>
                <a:gd name="T23" fmla="*/ 356 h 360"/>
                <a:gd name="T24" fmla="*/ 93 w 374"/>
                <a:gd name="T25" fmla="*/ 360 h 360"/>
                <a:gd name="T26" fmla="*/ 78 w 374"/>
                <a:gd name="T27" fmla="*/ 357 h 360"/>
                <a:gd name="T28" fmla="*/ 59 w 374"/>
                <a:gd name="T29" fmla="*/ 334 h 360"/>
                <a:gd name="T30" fmla="*/ 32 w 374"/>
                <a:gd name="T31" fmla="*/ 297 h 360"/>
                <a:gd name="T32" fmla="*/ 10 w 374"/>
                <a:gd name="T33" fmla="*/ 261 h 360"/>
                <a:gd name="T34" fmla="*/ 0 w 374"/>
                <a:gd name="T35" fmla="*/ 218 h 360"/>
                <a:gd name="T36" fmla="*/ 10 w 374"/>
                <a:gd name="T37" fmla="*/ 179 h 360"/>
                <a:gd name="T38" fmla="*/ 25 w 374"/>
                <a:gd name="T39" fmla="*/ 143 h 360"/>
                <a:gd name="T40" fmla="*/ 38 w 374"/>
                <a:gd name="T41" fmla="*/ 123 h 360"/>
                <a:gd name="T42" fmla="*/ 60 w 374"/>
                <a:gd name="T43" fmla="*/ 97 h 360"/>
                <a:gd name="T44" fmla="*/ 84 w 374"/>
                <a:gd name="T45" fmla="*/ 72 h 360"/>
                <a:gd name="T46" fmla="*/ 108 w 374"/>
                <a:gd name="T47" fmla="*/ 49 h 360"/>
                <a:gd name="T48" fmla="*/ 135 w 374"/>
                <a:gd name="T49" fmla="*/ 28 h 360"/>
                <a:gd name="T50" fmla="*/ 163 w 374"/>
                <a:gd name="T51" fmla="*/ 13 h 360"/>
                <a:gd name="T52" fmla="*/ 196 w 374"/>
                <a:gd name="T53" fmla="*/ 2 h 360"/>
                <a:gd name="T54" fmla="*/ 230 w 374"/>
                <a:gd name="T55" fmla="*/ 0 h 360"/>
                <a:gd name="T56" fmla="*/ 267 w 374"/>
                <a:gd name="T57" fmla="*/ 5 h 360"/>
                <a:gd name="T58" fmla="*/ 304 w 374"/>
                <a:gd name="T59" fmla="*/ 17 h 360"/>
                <a:gd name="T60" fmla="*/ 336 w 374"/>
                <a:gd name="T61" fmla="*/ 38 h 360"/>
                <a:gd name="T62" fmla="*/ 363 w 374"/>
                <a:gd name="T63" fmla="*/ 65 h 360"/>
                <a:gd name="T64" fmla="*/ 374 w 374"/>
                <a:gd name="T65" fmla="*/ 88 h 360"/>
                <a:gd name="T66" fmla="*/ 367 w 374"/>
                <a:gd name="T67" fmla="*/ 9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4" h="360">
                  <a:moveTo>
                    <a:pt x="364" y="103"/>
                  </a:moveTo>
                  <a:lnTo>
                    <a:pt x="358" y="110"/>
                  </a:lnTo>
                  <a:lnTo>
                    <a:pt x="357" y="119"/>
                  </a:lnTo>
                  <a:lnTo>
                    <a:pt x="357" y="128"/>
                  </a:lnTo>
                  <a:lnTo>
                    <a:pt x="356" y="136"/>
                  </a:lnTo>
                  <a:lnTo>
                    <a:pt x="343" y="149"/>
                  </a:lnTo>
                  <a:lnTo>
                    <a:pt x="329" y="160"/>
                  </a:lnTo>
                  <a:lnTo>
                    <a:pt x="317" y="171"/>
                  </a:lnTo>
                  <a:lnTo>
                    <a:pt x="304" y="181"/>
                  </a:lnTo>
                  <a:lnTo>
                    <a:pt x="291" y="190"/>
                  </a:lnTo>
                  <a:lnTo>
                    <a:pt x="279" y="200"/>
                  </a:lnTo>
                  <a:lnTo>
                    <a:pt x="266" y="209"/>
                  </a:lnTo>
                  <a:lnTo>
                    <a:pt x="252" y="218"/>
                  </a:lnTo>
                  <a:lnTo>
                    <a:pt x="240" y="229"/>
                  </a:lnTo>
                  <a:lnTo>
                    <a:pt x="226" y="241"/>
                  </a:lnTo>
                  <a:lnTo>
                    <a:pt x="211" y="254"/>
                  </a:lnTo>
                  <a:lnTo>
                    <a:pt x="196" y="269"/>
                  </a:lnTo>
                  <a:lnTo>
                    <a:pt x="181" y="285"/>
                  </a:lnTo>
                  <a:lnTo>
                    <a:pt x="165" y="303"/>
                  </a:lnTo>
                  <a:lnTo>
                    <a:pt x="147" y="325"/>
                  </a:lnTo>
                  <a:lnTo>
                    <a:pt x="130" y="349"/>
                  </a:lnTo>
                  <a:lnTo>
                    <a:pt x="123" y="352"/>
                  </a:lnTo>
                  <a:lnTo>
                    <a:pt x="115" y="354"/>
                  </a:lnTo>
                  <a:lnTo>
                    <a:pt x="108" y="356"/>
                  </a:lnTo>
                  <a:lnTo>
                    <a:pt x="100" y="359"/>
                  </a:lnTo>
                  <a:lnTo>
                    <a:pt x="93" y="360"/>
                  </a:lnTo>
                  <a:lnTo>
                    <a:pt x="85" y="359"/>
                  </a:lnTo>
                  <a:lnTo>
                    <a:pt x="78" y="357"/>
                  </a:lnTo>
                  <a:lnTo>
                    <a:pt x="71" y="353"/>
                  </a:lnTo>
                  <a:lnTo>
                    <a:pt x="59" y="334"/>
                  </a:lnTo>
                  <a:lnTo>
                    <a:pt x="45" y="316"/>
                  </a:lnTo>
                  <a:lnTo>
                    <a:pt x="32" y="297"/>
                  </a:lnTo>
                  <a:lnTo>
                    <a:pt x="19" y="279"/>
                  </a:lnTo>
                  <a:lnTo>
                    <a:pt x="10" y="261"/>
                  </a:lnTo>
                  <a:lnTo>
                    <a:pt x="3" y="240"/>
                  </a:lnTo>
                  <a:lnTo>
                    <a:pt x="0" y="218"/>
                  </a:lnTo>
                  <a:lnTo>
                    <a:pt x="2" y="195"/>
                  </a:lnTo>
                  <a:lnTo>
                    <a:pt x="10" y="179"/>
                  </a:lnTo>
                  <a:lnTo>
                    <a:pt x="18" y="159"/>
                  </a:lnTo>
                  <a:lnTo>
                    <a:pt x="25" y="143"/>
                  </a:lnTo>
                  <a:lnTo>
                    <a:pt x="28" y="136"/>
                  </a:lnTo>
                  <a:lnTo>
                    <a:pt x="38" y="123"/>
                  </a:lnTo>
                  <a:lnTo>
                    <a:pt x="49" y="110"/>
                  </a:lnTo>
                  <a:lnTo>
                    <a:pt x="60" y="97"/>
                  </a:lnTo>
                  <a:lnTo>
                    <a:pt x="71" y="84"/>
                  </a:lnTo>
                  <a:lnTo>
                    <a:pt x="84" y="72"/>
                  </a:lnTo>
                  <a:lnTo>
                    <a:pt x="95" y="59"/>
                  </a:lnTo>
                  <a:lnTo>
                    <a:pt x="108" y="49"/>
                  </a:lnTo>
                  <a:lnTo>
                    <a:pt x="121" y="37"/>
                  </a:lnTo>
                  <a:lnTo>
                    <a:pt x="135" y="28"/>
                  </a:lnTo>
                  <a:lnTo>
                    <a:pt x="149" y="20"/>
                  </a:lnTo>
                  <a:lnTo>
                    <a:pt x="163" y="13"/>
                  </a:lnTo>
                  <a:lnTo>
                    <a:pt x="180" y="7"/>
                  </a:lnTo>
                  <a:lnTo>
                    <a:pt x="196" y="2"/>
                  </a:lnTo>
                  <a:lnTo>
                    <a:pt x="212" y="0"/>
                  </a:lnTo>
                  <a:lnTo>
                    <a:pt x="230" y="0"/>
                  </a:lnTo>
                  <a:lnTo>
                    <a:pt x="249" y="1"/>
                  </a:lnTo>
                  <a:lnTo>
                    <a:pt x="267" y="5"/>
                  </a:lnTo>
                  <a:lnTo>
                    <a:pt x="286" y="11"/>
                  </a:lnTo>
                  <a:lnTo>
                    <a:pt x="304" y="17"/>
                  </a:lnTo>
                  <a:lnTo>
                    <a:pt x="321" y="27"/>
                  </a:lnTo>
                  <a:lnTo>
                    <a:pt x="336" y="38"/>
                  </a:lnTo>
                  <a:lnTo>
                    <a:pt x="351" y="50"/>
                  </a:lnTo>
                  <a:lnTo>
                    <a:pt x="363" y="65"/>
                  </a:lnTo>
                  <a:lnTo>
                    <a:pt x="373" y="80"/>
                  </a:lnTo>
                  <a:lnTo>
                    <a:pt x="374" y="88"/>
                  </a:lnTo>
                  <a:lnTo>
                    <a:pt x="372" y="95"/>
                  </a:lnTo>
                  <a:lnTo>
                    <a:pt x="367" y="99"/>
                  </a:lnTo>
                  <a:lnTo>
                    <a:pt x="364" y="103"/>
                  </a:lnTo>
                  <a:close/>
                </a:path>
              </a:pathLst>
            </a:custGeom>
            <a:solidFill>
              <a:srgbClr val="00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40"/>
            <p:cNvSpPr>
              <a:spLocks/>
            </p:cNvSpPr>
            <p:nvPr/>
          </p:nvSpPr>
          <p:spPr bwMode="auto">
            <a:xfrm>
              <a:off x="2310" y="3383"/>
              <a:ext cx="93" cy="96"/>
            </a:xfrm>
            <a:custGeom>
              <a:avLst/>
              <a:gdLst>
                <a:gd name="T0" fmla="*/ 253 w 253"/>
                <a:gd name="T1" fmla="*/ 10 h 260"/>
                <a:gd name="T2" fmla="*/ 232 w 253"/>
                <a:gd name="T3" fmla="*/ 18 h 260"/>
                <a:gd name="T4" fmla="*/ 212 w 253"/>
                <a:gd name="T5" fmla="*/ 27 h 260"/>
                <a:gd name="T6" fmla="*/ 192 w 253"/>
                <a:gd name="T7" fmla="*/ 38 h 260"/>
                <a:gd name="T8" fmla="*/ 173 w 253"/>
                <a:gd name="T9" fmla="*/ 49 h 260"/>
                <a:gd name="T10" fmla="*/ 154 w 253"/>
                <a:gd name="T11" fmla="*/ 62 h 260"/>
                <a:gd name="T12" fmla="*/ 135 w 253"/>
                <a:gd name="T13" fmla="*/ 76 h 260"/>
                <a:gd name="T14" fmla="*/ 118 w 253"/>
                <a:gd name="T15" fmla="*/ 89 h 260"/>
                <a:gd name="T16" fmla="*/ 102 w 253"/>
                <a:gd name="T17" fmla="*/ 106 h 260"/>
                <a:gd name="T18" fmla="*/ 86 w 253"/>
                <a:gd name="T19" fmla="*/ 122 h 260"/>
                <a:gd name="T20" fmla="*/ 71 w 253"/>
                <a:gd name="T21" fmla="*/ 139 h 260"/>
                <a:gd name="T22" fmla="*/ 57 w 253"/>
                <a:gd name="T23" fmla="*/ 157 h 260"/>
                <a:gd name="T24" fmla="*/ 45 w 253"/>
                <a:gd name="T25" fmla="*/ 177 h 260"/>
                <a:gd name="T26" fmla="*/ 34 w 253"/>
                <a:gd name="T27" fmla="*/ 197 h 260"/>
                <a:gd name="T28" fmla="*/ 24 w 253"/>
                <a:gd name="T29" fmla="*/ 217 h 260"/>
                <a:gd name="T30" fmla="*/ 16 w 253"/>
                <a:gd name="T31" fmla="*/ 238 h 260"/>
                <a:gd name="T32" fmla="*/ 9 w 253"/>
                <a:gd name="T33" fmla="*/ 260 h 260"/>
                <a:gd name="T34" fmla="*/ 0 w 253"/>
                <a:gd name="T35" fmla="*/ 260 h 260"/>
                <a:gd name="T36" fmla="*/ 5 w 253"/>
                <a:gd name="T37" fmla="*/ 238 h 260"/>
                <a:gd name="T38" fmla="*/ 11 w 253"/>
                <a:gd name="T39" fmla="*/ 216 h 260"/>
                <a:gd name="T40" fmla="*/ 18 w 253"/>
                <a:gd name="T41" fmla="*/ 195 h 260"/>
                <a:gd name="T42" fmla="*/ 26 w 253"/>
                <a:gd name="T43" fmla="*/ 175 h 260"/>
                <a:gd name="T44" fmla="*/ 35 w 253"/>
                <a:gd name="T45" fmla="*/ 155 h 260"/>
                <a:gd name="T46" fmla="*/ 45 w 253"/>
                <a:gd name="T47" fmla="*/ 137 h 260"/>
                <a:gd name="T48" fmla="*/ 58 w 253"/>
                <a:gd name="T49" fmla="*/ 119 h 260"/>
                <a:gd name="T50" fmla="*/ 72 w 253"/>
                <a:gd name="T51" fmla="*/ 102 h 260"/>
                <a:gd name="T52" fmla="*/ 87 w 253"/>
                <a:gd name="T53" fmla="*/ 86 h 260"/>
                <a:gd name="T54" fmla="*/ 104 w 253"/>
                <a:gd name="T55" fmla="*/ 71 h 260"/>
                <a:gd name="T56" fmla="*/ 122 w 253"/>
                <a:gd name="T57" fmla="*/ 56 h 260"/>
                <a:gd name="T58" fmla="*/ 144 w 253"/>
                <a:gd name="T59" fmla="*/ 43 h 260"/>
                <a:gd name="T60" fmla="*/ 167 w 253"/>
                <a:gd name="T61" fmla="*/ 31 h 260"/>
                <a:gd name="T62" fmla="*/ 194 w 253"/>
                <a:gd name="T63" fmla="*/ 19 h 260"/>
                <a:gd name="T64" fmla="*/ 222 w 253"/>
                <a:gd name="T65" fmla="*/ 9 h 260"/>
                <a:gd name="T66" fmla="*/ 253 w 253"/>
                <a:gd name="T67" fmla="*/ 0 h 260"/>
                <a:gd name="T68" fmla="*/ 253 w 253"/>
                <a:gd name="T69" fmla="*/ 1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3" h="260">
                  <a:moveTo>
                    <a:pt x="253" y="10"/>
                  </a:moveTo>
                  <a:lnTo>
                    <a:pt x="232" y="18"/>
                  </a:lnTo>
                  <a:lnTo>
                    <a:pt x="212" y="27"/>
                  </a:lnTo>
                  <a:lnTo>
                    <a:pt x="192" y="38"/>
                  </a:lnTo>
                  <a:lnTo>
                    <a:pt x="173" y="49"/>
                  </a:lnTo>
                  <a:lnTo>
                    <a:pt x="154" y="62"/>
                  </a:lnTo>
                  <a:lnTo>
                    <a:pt x="135" y="76"/>
                  </a:lnTo>
                  <a:lnTo>
                    <a:pt x="118" y="89"/>
                  </a:lnTo>
                  <a:lnTo>
                    <a:pt x="102" y="106"/>
                  </a:lnTo>
                  <a:lnTo>
                    <a:pt x="86" y="122"/>
                  </a:lnTo>
                  <a:lnTo>
                    <a:pt x="71" y="139"/>
                  </a:lnTo>
                  <a:lnTo>
                    <a:pt x="57" y="157"/>
                  </a:lnTo>
                  <a:lnTo>
                    <a:pt x="45" y="177"/>
                  </a:lnTo>
                  <a:lnTo>
                    <a:pt x="34" y="197"/>
                  </a:lnTo>
                  <a:lnTo>
                    <a:pt x="24" y="217"/>
                  </a:lnTo>
                  <a:lnTo>
                    <a:pt x="16" y="238"/>
                  </a:lnTo>
                  <a:lnTo>
                    <a:pt x="9" y="260"/>
                  </a:lnTo>
                  <a:lnTo>
                    <a:pt x="0" y="260"/>
                  </a:lnTo>
                  <a:lnTo>
                    <a:pt x="5" y="238"/>
                  </a:lnTo>
                  <a:lnTo>
                    <a:pt x="11" y="216"/>
                  </a:lnTo>
                  <a:lnTo>
                    <a:pt x="18" y="195"/>
                  </a:lnTo>
                  <a:lnTo>
                    <a:pt x="26" y="175"/>
                  </a:lnTo>
                  <a:lnTo>
                    <a:pt x="35" y="155"/>
                  </a:lnTo>
                  <a:lnTo>
                    <a:pt x="45" y="137"/>
                  </a:lnTo>
                  <a:lnTo>
                    <a:pt x="58" y="119"/>
                  </a:lnTo>
                  <a:lnTo>
                    <a:pt x="72" y="102"/>
                  </a:lnTo>
                  <a:lnTo>
                    <a:pt x="87" y="86"/>
                  </a:lnTo>
                  <a:lnTo>
                    <a:pt x="104" y="71"/>
                  </a:lnTo>
                  <a:lnTo>
                    <a:pt x="122" y="56"/>
                  </a:lnTo>
                  <a:lnTo>
                    <a:pt x="144" y="43"/>
                  </a:lnTo>
                  <a:lnTo>
                    <a:pt x="167" y="31"/>
                  </a:lnTo>
                  <a:lnTo>
                    <a:pt x="194" y="19"/>
                  </a:lnTo>
                  <a:lnTo>
                    <a:pt x="222" y="9"/>
                  </a:lnTo>
                  <a:lnTo>
                    <a:pt x="253" y="0"/>
                  </a:lnTo>
                  <a:lnTo>
                    <a:pt x="25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41"/>
            <p:cNvSpPr>
              <a:spLocks/>
            </p:cNvSpPr>
            <p:nvPr/>
          </p:nvSpPr>
          <p:spPr bwMode="auto">
            <a:xfrm>
              <a:off x="2224" y="3545"/>
              <a:ext cx="106" cy="396"/>
            </a:xfrm>
            <a:custGeom>
              <a:avLst/>
              <a:gdLst>
                <a:gd name="T0" fmla="*/ 286 w 286"/>
                <a:gd name="T1" fmla="*/ 1069 h 1069"/>
                <a:gd name="T2" fmla="*/ 271 w 286"/>
                <a:gd name="T3" fmla="*/ 1068 h 1069"/>
                <a:gd name="T4" fmla="*/ 257 w 286"/>
                <a:gd name="T5" fmla="*/ 1065 h 1069"/>
                <a:gd name="T6" fmla="*/ 243 w 286"/>
                <a:gd name="T7" fmla="*/ 1063 h 1069"/>
                <a:gd name="T8" fmla="*/ 229 w 286"/>
                <a:gd name="T9" fmla="*/ 1061 h 1069"/>
                <a:gd name="T10" fmla="*/ 216 w 286"/>
                <a:gd name="T11" fmla="*/ 1057 h 1069"/>
                <a:gd name="T12" fmla="*/ 204 w 286"/>
                <a:gd name="T13" fmla="*/ 1054 h 1069"/>
                <a:gd name="T14" fmla="*/ 191 w 286"/>
                <a:gd name="T15" fmla="*/ 1050 h 1069"/>
                <a:gd name="T16" fmla="*/ 178 w 286"/>
                <a:gd name="T17" fmla="*/ 1047 h 1069"/>
                <a:gd name="T18" fmla="*/ 166 w 286"/>
                <a:gd name="T19" fmla="*/ 1044 h 1069"/>
                <a:gd name="T20" fmla="*/ 153 w 286"/>
                <a:gd name="T21" fmla="*/ 1039 h 1069"/>
                <a:gd name="T22" fmla="*/ 140 w 286"/>
                <a:gd name="T23" fmla="*/ 1036 h 1069"/>
                <a:gd name="T24" fmla="*/ 128 w 286"/>
                <a:gd name="T25" fmla="*/ 1031 h 1069"/>
                <a:gd name="T26" fmla="*/ 114 w 286"/>
                <a:gd name="T27" fmla="*/ 1027 h 1069"/>
                <a:gd name="T28" fmla="*/ 101 w 286"/>
                <a:gd name="T29" fmla="*/ 1024 h 1069"/>
                <a:gd name="T30" fmla="*/ 87 w 286"/>
                <a:gd name="T31" fmla="*/ 1021 h 1069"/>
                <a:gd name="T32" fmla="*/ 72 w 286"/>
                <a:gd name="T33" fmla="*/ 1018 h 1069"/>
                <a:gd name="T34" fmla="*/ 36 w 286"/>
                <a:gd name="T35" fmla="*/ 455 h 1069"/>
                <a:gd name="T36" fmla="*/ 29 w 286"/>
                <a:gd name="T37" fmla="*/ 398 h 1069"/>
                <a:gd name="T38" fmla="*/ 24 w 286"/>
                <a:gd name="T39" fmla="*/ 342 h 1069"/>
                <a:gd name="T40" fmla="*/ 22 w 286"/>
                <a:gd name="T41" fmla="*/ 284 h 1069"/>
                <a:gd name="T42" fmla="*/ 21 w 286"/>
                <a:gd name="T43" fmla="*/ 227 h 1069"/>
                <a:gd name="T44" fmla="*/ 18 w 286"/>
                <a:gd name="T45" fmla="*/ 170 h 1069"/>
                <a:gd name="T46" fmla="*/ 15 w 286"/>
                <a:gd name="T47" fmla="*/ 112 h 1069"/>
                <a:gd name="T48" fmla="*/ 9 w 286"/>
                <a:gd name="T49" fmla="*/ 57 h 1069"/>
                <a:gd name="T50" fmla="*/ 0 w 286"/>
                <a:gd name="T51" fmla="*/ 2 h 1069"/>
                <a:gd name="T52" fmla="*/ 14 w 286"/>
                <a:gd name="T53" fmla="*/ 0 h 1069"/>
                <a:gd name="T54" fmla="*/ 27 w 286"/>
                <a:gd name="T55" fmla="*/ 0 h 1069"/>
                <a:gd name="T56" fmla="*/ 39 w 286"/>
                <a:gd name="T57" fmla="*/ 2 h 1069"/>
                <a:gd name="T58" fmla="*/ 50 w 286"/>
                <a:gd name="T59" fmla="*/ 5 h 1069"/>
                <a:gd name="T60" fmla="*/ 61 w 286"/>
                <a:gd name="T61" fmla="*/ 10 h 1069"/>
                <a:gd name="T62" fmla="*/ 71 w 286"/>
                <a:gd name="T63" fmla="*/ 14 h 1069"/>
                <a:gd name="T64" fmla="*/ 82 w 286"/>
                <a:gd name="T65" fmla="*/ 20 h 1069"/>
                <a:gd name="T66" fmla="*/ 92 w 286"/>
                <a:gd name="T67" fmla="*/ 26 h 1069"/>
                <a:gd name="T68" fmla="*/ 104 w 286"/>
                <a:gd name="T69" fmla="*/ 32 h 1069"/>
                <a:gd name="T70" fmla="*/ 116 w 286"/>
                <a:gd name="T71" fmla="*/ 36 h 1069"/>
                <a:gd name="T72" fmla="*/ 130 w 286"/>
                <a:gd name="T73" fmla="*/ 41 h 1069"/>
                <a:gd name="T74" fmla="*/ 145 w 286"/>
                <a:gd name="T75" fmla="*/ 44 h 1069"/>
                <a:gd name="T76" fmla="*/ 162 w 286"/>
                <a:gd name="T77" fmla="*/ 47 h 1069"/>
                <a:gd name="T78" fmla="*/ 181 w 286"/>
                <a:gd name="T79" fmla="*/ 47 h 1069"/>
                <a:gd name="T80" fmla="*/ 203 w 286"/>
                <a:gd name="T81" fmla="*/ 44 h 1069"/>
                <a:gd name="T82" fmla="*/ 227 w 286"/>
                <a:gd name="T83" fmla="*/ 41 h 1069"/>
                <a:gd name="T84" fmla="*/ 223 w 286"/>
                <a:gd name="T85" fmla="*/ 88 h 1069"/>
                <a:gd name="T86" fmla="*/ 226 w 286"/>
                <a:gd name="T87" fmla="*/ 178 h 1069"/>
                <a:gd name="T88" fmla="*/ 231 w 286"/>
                <a:gd name="T89" fmla="*/ 299 h 1069"/>
                <a:gd name="T90" fmla="*/ 241 w 286"/>
                <a:gd name="T91" fmla="*/ 443 h 1069"/>
                <a:gd name="T92" fmla="*/ 252 w 286"/>
                <a:gd name="T93" fmla="*/ 600 h 1069"/>
                <a:gd name="T94" fmla="*/ 264 w 286"/>
                <a:gd name="T95" fmla="*/ 760 h 1069"/>
                <a:gd name="T96" fmla="*/ 275 w 286"/>
                <a:gd name="T97" fmla="*/ 912 h 1069"/>
                <a:gd name="T98" fmla="*/ 286 w 286"/>
                <a:gd name="T99" fmla="*/ 1048 h 1069"/>
                <a:gd name="T100" fmla="*/ 286 w 286"/>
                <a:gd name="T101" fmla="*/ 1069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6" h="1069">
                  <a:moveTo>
                    <a:pt x="286" y="1069"/>
                  </a:moveTo>
                  <a:lnTo>
                    <a:pt x="271" y="1068"/>
                  </a:lnTo>
                  <a:lnTo>
                    <a:pt x="257" y="1065"/>
                  </a:lnTo>
                  <a:lnTo>
                    <a:pt x="243" y="1063"/>
                  </a:lnTo>
                  <a:lnTo>
                    <a:pt x="229" y="1061"/>
                  </a:lnTo>
                  <a:lnTo>
                    <a:pt x="216" y="1057"/>
                  </a:lnTo>
                  <a:lnTo>
                    <a:pt x="204" y="1054"/>
                  </a:lnTo>
                  <a:lnTo>
                    <a:pt x="191" y="1050"/>
                  </a:lnTo>
                  <a:lnTo>
                    <a:pt x="178" y="1047"/>
                  </a:lnTo>
                  <a:lnTo>
                    <a:pt x="166" y="1044"/>
                  </a:lnTo>
                  <a:lnTo>
                    <a:pt x="153" y="1039"/>
                  </a:lnTo>
                  <a:lnTo>
                    <a:pt x="140" y="1036"/>
                  </a:lnTo>
                  <a:lnTo>
                    <a:pt x="128" y="1031"/>
                  </a:lnTo>
                  <a:lnTo>
                    <a:pt x="114" y="1027"/>
                  </a:lnTo>
                  <a:lnTo>
                    <a:pt x="101" y="1024"/>
                  </a:lnTo>
                  <a:lnTo>
                    <a:pt x="87" y="1021"/>
                  </a:lnTo>
                  <a:lnTo>
                    <a:pt x="72" y="1018"/>
                  </a:lnTo>
                  <a:lnTo>
                    <a:pt x="36" y="455"/>
                  </a:lnTo>
                  <a:lnTo>
                    <a:pt x="29" y="398"/>
                  </a:lnTo>
                  <a:lnTo>
                    <a:pt x="24" y="342"/>
                  </a:lnTo>
                  <a:lnTo>
                    <a:pt x="22" y="284"/>
                  </a:lnTo>
                  <a:lnTo>
                    <a:pt x="21" y="227"/>
                  </a:lnTo>
                  <a:lnTo>
                    <a:pt x="18" y="170"/>
                  </a:lnTo>
                  <a:lnTo>
                    <a:pt x="15" y="112"/>
                  </a:lnTo>
                  <a:lnTo>
                    <a:pt x="9" y="57"/>
                  </a:lnTo>
                  <a:lnTo>
                    <a:pt x="0" y="2"/>
                  </a:lnTo>
                  <a:lnTo>
                    <a:pt x="14" y="0"/>
                  </a:lnTo>
                  <a:lnTo>
                    <a:pt x="27" y="0"/>
                  </a:lnTo>
                  <a:lnTo>
                    <a:pt x="39" y="2"/>
                  </a:lnTo>
                  <a:lnTo>
                    <a:pt x="50" y="5"/>
                  </a:lnTo>
                  <a:lnTo>
                    <a:pt x="61" y="10"/>
                  </a:lnTo>
                  <a:lnTo>
                    <a:pt x="71" y="14"/>
                  </a:lnTo>
                  <a:lnTo>
                    <a:pt x="82" y="20"/>
                  </a:lnTo>
                  <a:lnTo>
                    <a:pt x="92" y="26"/>
                  </a:lnTo>
                  <a:lnTo>
                    <a:pt x="104" y="32"/>
                  </a:lnTo>
                  <a:lnTo>
                    <a:pt x="116" y="36"/>
                  </a:lnTo>
                  <a:lnTo>
                    <a:pt x="130" y="41"/>
                  </a:lnTo>
                  <a:lnTo>
                    <a:pt x="145" y="44"/>
                  </a:lnTo>
                  <a:lnTo>
                    <a:pt x="162" y="47"/>
                  </a:lnTo>
                  <a:lnTo>
                    <a:pt x="181" y="47"/>
                  </a:lnTo>
                  <a:lnTo>
                    <a:pt x="203" y="44"/>
                  </a:lnTo>
                  <a:lnTo>
                    <a:pt x="227" y="41"/>
                  </a:lnTo>
                  <a:lnTo>
                    <a:pt x="223" y="88"/>
                  </a:lnTo>
                  <a:lnTo>
                    <a:pt x="226" y="178"/>
                  </a:lnTo>
                  <a:lnTo>
                    <a:pt x="231" y="299"/>
                  </a:lnTo>
                  <a:lnTo>
                    <a:pt x="241" y="443"/>
                  </a:lnTo>
                  <a:lnTo>
                    <a:pt x="252" y="600"/>
                  </a:lnTo>
                  <a:lnTo>
                    <a:pt x="264" y="760"/>
                  </a:lnTo>
                  <a:lnTo>
                    <a:pt x="275" y="912"/>
                  </a:lnTo>
                  <a:lnTo>
                    <a:pt x="286" y="1048"/>
                  </a:lnTo>
                  <a:lnTo>
                    <a:pt x="286" y="1069"/>
                  </a:lnTo>
                  <a:close/>
                </a:path>
              </a:pathLst>
            </a:custGeom>
            <a:solidFill>
              <a:srgbClr val="FF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42"/>
            <p:cNvSpPr>
              <a:spLocks/>
            </p:cNvSpPr>
            <p:nvPr/>
          </p:nvSpPr>
          <p:spPr bwMode="auto">
            <a:xfrm>
              <a:off x="2201" y="3442"/>
              <a:ext cx="101" cy="113"/>
            </a:xfrm>
            <a:custGeom>
              <a:avLst/>
              <a:gdLst>
                <a:gd name="T0" fmla="*/ 100 w 272"/>
                <a:gd name="T1" fmla="*/ 256 h 303"/>
                <a:gd name="T2" fmla="*/ 92 w 272"/>
                <a:gd name="T3" fmla="*/ 252 h 303"/>
                <a:gd name="T4" fmla="*/ 79 w 272"/>
                <a:gd name="T5" fmla="*/ 250 h 303"/>
                <a:gd name="T6" fmla="*/ 65 w 272"/>
                <a:gd name="T7" fmla="*/ 249 h 303"/>
                <a:gd name="T8" fmla="*/ 50 w 272"/>
                <a:gd name="T9" fmla="*/ 248 h 303"/>
                <a:gd name="T10" fmla="*/ 35 w 272"/>
                <a:gd name="T11" fmla="*/ 247 h 303"/>
                <a:gd name="T12" fmla="*/ 23 w 272"/>
                <a:gd name="T13" fmla="*/ 247 h 303"/>
                <a:gd name="T14" fmla="*/ 15 w 272"/>
                <a:gd name="T15" fmla="*/ 247 h 303"/>
                <a:gd name="T16" fmla="*/ 11 w 272"/>
                <a:gd name="T17" fmla="*/ 247 h 303"/>
                <a:gd name="T18" fmla="*/ 5 w 272"/>
                <a:gd name="T19" fmla="*/ 235 h 303"/>
                <a:gd name="T20" fmla="*/ 2 w 272"/>
                <a:gd name="T21" fmla="*/ 218 h 303"/>
                <a:gd name="T22" fmla="*/ 0 w 272"/>
                <a:gd name="T23" fmla="*/ 198 h 303"/>
                <a:gd name="T24" fmla="*/ 0 w 272"/>
                <a:gd name="T25" fmla="*/ 183 h 303"/>
                <a:gd name="T26" fmla="*/ 1 w 272"/>
                <a:gd name="T27" fmla="*/ 0 h 303"/>
                <a:gd name="T28" fmla="*/ 18 w 272"/>
                <a:gd name="T29" fmla="*/ 5 h 303"/>
                <a:gd name="T30" fmla="*/ 35 w 272"/>
                <a:gd name="T31" fmla="*/ 7 h 303"/>
                <a:gd name="T32" fmla="*/ 53 w 272"/>
                <a:gd name="T33" fmla="*/ 9 h 303"/>
                <a:gd name="T34" fmla="*/ 69 w 272"/>
                <a:gd name="T35" fmla="*/ 11 h 303"/>
                <a:gd name="T36" fmla="*/ 86 w 272"/>
                <a:gd name="T37" fmla="*/ 13 h 303"/>
                <a:gd name="T38" fmla="*/ 101 w 272"/>
                <a:gd name="T39" fmla="*/ 15 h 303"/>
                <a:gd name="T40" fmla="*/ 117 w 272"/>
                <a:gd name="T41" fmla="*/ 16 h 303"/>
                <a:gd name="T42" fmla="*/ 132 w 272"/>
                <a:gd name="T43" fmla="*/ 18 h 303"/>
                <a:gd name="T44" fmla="*/ 147 w 272"/>
                <a:gd name="T45" fmla="*/ 22 h 303"/>
                <a:gd name="T46" fmla="*/ 161 w 272"/>
                <a:gd name="T47" fmla="*/ 28 h 303"/>
                <a:gd name="T48" fmla="*/ 175 w 272"/>
                <a:gd name="T49" fmla="*/ 33 h 303"/>
                <a:gd name="T50" fmla="*/ 189 w 272"/>
                <a:gd name="T51" fmla="*/ 41 h 303"/>
                <a:gd name="T52" fmla="*/ 201 w 272"/>
                <a:gd name="T53" fmla="*/ 52 h 303"/>
                <a:gd name="T54" fmla="*/ 213 w 272"/>
                <a:gd name="T55" fmla="*/ 64 h 303"/>
                <a:gd name="T56" fmla="*/ 224 w 272"/>
                <a:gd name="T57" fmla="*/ 81 h 303"/>
                <a:gd name="T58" fmla="*/ 236 w 272"/>
                <a:gd name="T59" fmla="*/ 99 h 303"/>
                <a:gd name="T60" fmla="*/ 238 w 272"/>
                <a:gd name="T61" fmla="*/ 158 h 303"/>
                <a:gd name="T62" fmla="*/ 243 w 272"/>
                <a:gd name="T63" fmla="*/ 205 h 303"/>
                <a:gd name="T64" fmla="*/ 248 w 272"/>
                <a:gd name="T65" fmla="*/ 240 h 303"/>
                <a:gd name="T66" fmla="*/ 254 w 272"/>
                <a:gd name="T67" fmla="*/ 266 h 303"/>
                <a:gd name="T68" fmla="*/ 261 w 272"/>
                <a:gd name="T69" fmla="*/ 283 h 303"/>
                <a:gd name="T70" fmla="*/ 266 w 272"/>
                <a:gd name="T71" fmla="*/ 295 h 303"/>
                <a:gd name="T72" fmla="*/ 270 w 272"/>
                <a:gd name="T73" fmla="*/ 301 h 303"/>
                <a:gd name="T74" fmla="*/ 272 w 272"/>
                <a:gd name="T75" fmla="*/ 302 h 303"/>
                <a:gd name="T76" fmla="*/ 245 w 272"/>
                <a:gd name="T77" fmla="*/ 303 h 303"/>
                <a:gd name="T78" fmla="*/ 222 w 272"/>
                <a:gd name="T79" fmla="*/ 298 h 303"/>
                <a:gd name="T80" fmla="*/ 202 w 272"/>
                <a:gd name="T81" fmla="*/ 290 h 303"/>
                <a:gd name="T82" fmla="*/ 185 w 272"/>
                <a:gd name="T83" fmla="*/ 281 h 303"/>
                <a:gd name="T84" fmla="*/ 167 w 272"/>
                <a:gd name="T85" fmla="*/ 271 h 303"/>
                <a:gd name="T86" fmla="*/ 148 w 272"/>
                <a:gd name="T87" fmla="*/ 263 h 303"/>
                <a:gd name="T88" fmla="*/ 126 w 272"/>
                <a:gd name="T89" fmla="*/ 257 h 303"/>
                <a:gd name="T90" fmla="*/ 100 w 272"/>
                <a:gd name="T91" fmla="*/ 25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2" h="303">
                  <a:moveTo>
                    <a:pt x="100" y="256"/>
                  </a:moveTo>
                  <a:lnTo>
                    <a:pt x="92" y="252"/>
                  </a:lnTo>
                  <a:lnTo>
                    <a:pt x="79" y="250"/>
                  </a:lnTo>
                  <a:lnTo>
                    <a:pt x="65" y="249"/>
                  </a:lnTo>
                  <a:lnTo>
                    <a:pt x="50" y="248"/>
                  </a:lnTo>
                  <a:lnTo>
                    <a:pt x="35" y="247"/>
                  </a:lnTo>
                  <a:lnTo>
                    <a:pt x="23" y="247"/>
                  </a:lnTo>
                  <a:lnTo>
                    <a:pt x="15" y="247"/>
                  </a:lnTo>
                  <a:lnTo>
                    <a:pt x="11" y="247"/>
                  </a:lnTo>
                  <a:lnTo>
                    <a:pt x="5" y="235"/>
                  </a:lnTo>
                  <a:lnTo>
                    <a:pt x="2" y="218"/>
                  </a:lnTo>
                  <a:lnTo>
                    <a:pt x="0" y="198"/>
                  </a:lnTo>
                  <a:lnTo>
                    <a:pt x="0" y="183"/>
                  </a:lnTo>
                  <a:lnTo>
                    <a:pt x="1" y="0"/>
                  </a:lnTo>
                  <a:lnTo>
                    <a:pt x="18" y="5"/>
                  </a:lnTo>
                  <a:lnTo>
                    <a:pt x="35" y="7"/>
                  </a:lnTo>
                  <a:lnTo>
                    <a:pt x="53" y="9"/>
                  </a:lnTo>
                  <a:lnTo>
                    <a:pt x="69" y="11"/>
                  </a:lnTo>
                  <a:lnTo>
                    <a:pt x="86" y="13"/>
                  </a:lnTo>
                  <a:lnTo>
                    <a:pt x="101" y="15"/>
                  </a:lnTo>
                  <a:lnTo>
                    <a:pt x="117" y="16"/>
                  </a:lnTo>
                  <a:lnTo>
                    <a:pt x="132" y="18"/>
                  </a:lnTo>
                  <a:lnTo>
                    <a:pt x="147" y="22"/>
                  </a:lnTo>
                  <a:lnTo>
                    <a:pt x="161" y="28"/>
                  </a:lnTo>
                  <a:lnTo>
                    <a:pt x="175" y="33"/>
                  </a:lnTo>
                  <a:lnTo>
                    <a:pt x="189" y="41"/>
                  </a:lnTo>
                  <a:lnTo>
                    <a:pt x="201" y="52"/>
                  </a:lnTo>
                  <a:lnTo>
                    <a:pt x="213" y="64"/>
                  </a:lnTo>
                  <a:lnTo>
                    <a:pt x="224" y="81"/>
                  </a:lnTo>
                  <a:lnTo>
                    <a:pt x="236" y="99"/>
                  </a:lnTo>
                  <a:lnTo>
                    <a:pt x="238" y="158"/>
                  </a:lnTo>
                  <a:lnTo>
                    <a:pt x="243" y="205"/>
                  </a:lnTo>
                  <a:lnTo>
                    <a:pt x="248" y="240"/>
                  </a:lnTo>
                  <a:lnTo>
                    <a:pt x="254" y="266"/>
                  </a:lnTo>
                  <a:lnTo>
                    <a:pt x="261" y="283"/>
                  </a:lnTo>
                  <a:lnTo>
                    <a:pt x="266" y="295"/>
                  </a:lnTo>
                  <a:lnTo>
                    <a:pt x="270" y="301"/>
                  </a:lnTo>
                  <a:lnTo>
                    <a:pt x="272" y="302"/>
                  </a:lnTo>
                  <a:lnTo>
                    <a:pt x="245" y="303"/>
                  </a:lnTo>
                  <a:lnTo>
                    <a:pt x="222" y="298"/>
                  </a:lnTo>
                  <a:lnTo>
                    <a:pt x="202" y="290"/>
                  </a:lnTo>
                  <a:lnTo>
                    <a:pt x="185" y="281"/>
                  </a:lnTo>
                  <a:lnTo>
                    <a:pt x="167" y="271"/>
                  </a:lnTo>
                  <a:lnTo>
                    <a:pt x="148" y="263"/>
                  </a:lnTo>
                  <a:lnTo>
                    <a:pt x="126" y="257"/>
                  </a:lnTo>
                  <a:lnTo>
                    <a:pt x="100" y="256"/>
                  </a:lnTo>
                  <a:close/>
                </a:path>
              </a:pathLst>
            </a:custGeom>
            <a:solidFill>
              <a:srgbClr val="00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43"/>
            <p:cNvSpPr>
              <a:spLocks/>
            </p:cNvSpPr>
            <p:nvPr/>
          </p:nvSpPr>
          <p:spPr bwMode="auto">
            <a:xfrm>
              <a:off x="2196" y="3408"/>
              <a:ext cx="75" cy="34"/>
            </a:xfrm>
            <a:custGeom>
              <a:avLst/>
              <a:gdLst>
                <a:gd name="T0" fmla="*/ 190 w 203"/>
                <a:gd name="T1" fmla="*/ 96 h 96"/>
                <a:gd name="T2" fmla="*/ 173 w 203"/>
                <a:gd name="T3" fmla="*/ 94 h 96"/>
                <a:gd name="T4" fmla="*/ 155 w 203"/>
                <a:gd name="T5" fmla="*/ 90 h 96"/>
                <a:gd name="T6" fmla="*/ 138 w 203"/>
                <a:gd name="T7" fmla="*/ 88 h 96"/>
                <a:gd name="T8" fmla="*/ 122 w 203"/>
                <a:gd name="T9" fmla="*/ 86 h 96"/>
                <a:gd name="T10" fmla="*/ 106 w 203"/>
                <a:gd name="T11" fmla="*/ 83 h 96"/>
                <a:gd name="T12" fmla="*/ 90 w 203"/>
                <a:gd name="T13" fmla="*/ 80 h 96"/>
                <a:gd name="T14" fmla="*/ 75 w 203"/>
                <a:gd name="T15" fmla="*/ 77 h 96"/>
                <a:gd name="T16" fmla="*/ 61 w 203"/>
                <a:gd name="T17" fmla="*/ 75 h 96"/>
                <a:gd name="T18" fmla="*/ 48 w 203"/>
                <a:gd name="T19" fmla="*/ 74 h 96"/>
                <a:gd name="T20" fmla="*/ 36 w 203"/>
                <a:gd name="T21" fmla="*/ 72 h 96"/>
                <a:gd name="T22" fmla="*/ 25 w 203"/>
                <a:gd name="T23" fmla="*/ 71 h 96"/>
                <a:gd name="T24" fmla="*/ 17 w 203"/>
                <a:gd name="T25" fmla="*/ 68 h 96"/>
                <a:gd name="T26" fmla="*/ 9 w 203"/>
                <a:gd name="T27" fmla="*/ 67 h 96"/>
                <a:gd name="T28" fmla="*/ 5 w 203"/>
                <a:gd name="T29" fmla="*/ 67 h 96"/>
                <a:gd name="T30" fmla="*/ 1 w 203"/>
                <a:gd name="T31" fmla="*/ 66 h 96"/>
                <a:gd name="T32" fmla="*/ 0 w 203"/>
                <a:gd name="T33" fmla="*/ 66 h 96"/>
                <a:gd name="T34" fmla="*/ 0 w 203"/>
                <a:gd name="T35" fmla="*/ 64 h 96"/>
                <a:gd name="T36" fmla="*/ 23 w 203"/>
                <a:gd name="T37" fmla="*/ 56 h 96"/>
                <a:gd name="T38" fmla="*/ 46 w 203"/>
                <a:gd name="T39" fmla="*/ 48 h 96"/>
                <a:gd name="T40" fmla="*/ 69 w 203"/>
                <a:gd name="T41" fmla="*/ 41 h 96"/>
                <a:gd name="T42" fmla="*/ 92 w 203"/>
                <a:gd name="T43" fmla="*/ 34 h 96"/>
                <a:gd name="T44" fmla="*/ 115 w 203"/>
                <a:gd name="T45" fmla="*/ 26 h 96"/>
                <a:gd name="T46" fmla="*/ 138 w 203"/>
                <a:gd name="T47" fmla="*/ 18 h 96"/>
                <a:gd name="T48" fmla="*/ 161 w 203"/>
                <a:gd name="T49" fmla="*/ 9 h 96"/>
                <a:gd name="T50" fmla="*/ 183 w 203"/>
                <a:gd name="T51" fmla="*/ 0 h 96"/>
                <a:gd name="T52" fmla="*/ 203 w 203"/>
                <a:gd name="T53" fmla="*/ 0 h 96"/>
                <a:gd name="T54" fmla="*/ 195 w 203"/>
                <a:gd name="T55" fmla="*/ 23 h 96"/>
                <a:gd name="T56" fmla="*/ 187 w 203"/>
                <a:gd name="T57" fmla="*/ 48 h 96"/>
                <a:gd name="T58" fmla="*/ 183 w 203"/>
                <a:gd name="T59" fmla="*/ 72 h 96"/>
                <a:gd name="T60" fmla="*/ 190 w 203"/>
                <a:gd name="T6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3" h="96">
                  <a:moveTo>
                    <a:pt x="190" y="96"/>
                  </a:moveTo>
                  <a:lnTo>
                    <a:pt x="173" y="94"/>
                  </a:lnTo>
                  <a:lnTo>
                    <a:pt x="155" y="90"/>
                  </a:lnTo>
                  <a:lnTo>
                    <a:pt x="138" y="88"/>
                  </a:lnTo>
                  <a:lnTo>
                    <a:pt x="122" y="86"/>
                  </a:lnTo>
                  <a:lnTo>
                    <a:pt x="106" y="83"/>
                  </a:lnTo>
                  <a:lnTo>
                    <a:pt x="90" y="80"/>
                  </a:lnTo>
                  <a:lnTo>
                    <a:pt x="75" y="77"/>
                  </a:lnTo>
                  <a:lnTo>
                    <a:pt x="61" y="75"/>
                  </a:lnTo>
                  <a:lnTo>
                    <a:pt x="48" y="74"/>
                  </a:lnTo>
                  <a:lnTo>
                    <a:pt x="36" y="72"/>
                  </a:lnTo>
                  <a:lnTo>
                    <a:pt x="25" y="71"/>
                  </a:lnTo>
                  <a:lnTo>
                    <a:pt x="17" y="68"/>
                  </a:lnTo>
                  <a:lnTo>
                    <a:pt x="9" y="67"/>
                  </a:lnTo>
                  <a:lnTo>
                    <a:pt x="5" y="67"/>
                  </a:lnTo>
                  <a:lnTo>
                    <a:pt x="1" y="66"/>
                  </a:lnTo>
                  <a:lnTo>
                    <a:pt x="0" y="66"/>
                  </a:lnTo>
                  <a:lnTo>
                    <a:pt x="0" y="64"/>
                  </a:lnTo>
                  <a:lnTo>
                    <a:pt x="23" y="56"/>
                  </a:lnTo>
                  <a:lnTo>
                    <a:pt x="46" y="48"/>
                  </a:lnTo>
                  <a:lnTo>
                    <a:pt x="69" y="41"/>
                  </a:lnTo>
                  <a:lnTo>
                    <a:pt x="92" y="34"/>
                  </a:lnTo>
                  <a:lnTo>
                    <a:pt x="115" y="26"/>
                  </a:lnTo>
                  <a:lnTo>
                    <a:pt x="138" y="18"/>
                  </a:lnTo>
                  <a:lnTo>
                    <a:pt x="161" y="9"/>
                  </a:lnTo>
                  <a:lnTo>
                    <a:pt x="183" y="0"/>
                  </a:lnTo>
                  <a:lnTo>
                    <a:pt x="203" y="0"/>
                  </a:lnTo>
                  <a:lnTo>
                    <a:pt x="195" y="23"/>
                  </a:lnTo>
                  <a:lnTo>
                    <a:pt x="187" y="48"/>
                  </a:lnTo>
                  <a:lnTo>
                    <a:pt x="183" y="72"/>
                  </a:lnTo>
                  <a:lnTo>
                    <a:pt x="190" y="96"/>
                  </a:lnTo>
                  <a:close/>
                </a:path>
              </a:pathLst>
            </a:custGeom>
            <a:solidFill>
              <a:srgbClr val="00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44"/>
            <p:cNvSpPr>
              <a:spLocks/>
            </p:cNvSpPr>
            <p:nvPr/>
          </p:nvSpPr>
          <p:spPr bwMode="auto">
            <a:xfrm>
              <a:off x="2213" y="3337"/>
              <a:ext cx="54" cy="25"/>
            </a:xfrm>
            <a:custGeom>
              <a:avLst/>
              <a:gdLst>
                <a:gd name="T0" fmla="*/ 107 w 144"/>
                <a:gd name="T1" fmla="*/ 66 h 70"/>
                <a:gd name="T2" fmla="*/ 93 w 144"/>
                <a:gd name="T3" fmla="*/ 69 h 70"/>
                <a:gd name="T4" fmla="*/ 81 w 144"/>
                <a:gd name="T5" fmla="*/ 70 h 70"/>
                <a:gd name="T6" fmla="*/ 68 w 144"/>
                <a:gd name="T7" fmla="*/ 69 h 70"/>
                <a:gd name="T8" fmla="*/ 56 w 144"/>
                <a:gd name="T9" fmla="*/ 68 h 70"/>
                <a:gd name="T10" fmla="*/ 44 w 144"/>
                <a:gd name="T11" fmla="*/ 66 h 70"/>
                <a:gd name="T12" fmla="*/ 31 w 144"/>
                <a:gd name="T13" fmla="*/ 65 h 70"/>
                <a:gd name="T14" fmla="*/ 16 w 144"/>
                <a:gd name="T15" fmla="*/ 65 h 70"/>
                <a:gd name="T16" fmla="*/ 0 w 144"/>
                <a:gd name="T17" fmla="*/ 67 h 70"/>
                <a:gd name="T18" fmla="*/ 6 w 144"/>
                <a:gd name="T19" fmla="*/ 54 h 70"/>
                <a:gd name="T20" fmla="*/ 18 w 144"/>
                <a:gd name="T21" fmla="*/ 45 h 70"/>
                <a:gd name="T22" fmla="*/ 35 w 144"/>
                <a:gd name="T23" fmla="*/ 37 h 70"/>
                <a:gd name="T24" fmla="*/ 55 w 144"/>
                <a:gd name="T25" fmla="*/ 31 h 70"/>
                <a:gd name="T26" fmla="*/ 78 w 144"/>
                <a:gd name="T27" fmla="*/ 25 h 70"/>
                <a:gd name="T28" fmla="*/ 101 w 144"/>
                <a:gd name="T29" fmla="*/ 20 h 70"/>
                <a:gd name="T30" fmla="*/ 123 w 144"/>
                <a:gd name="T31" fmla="*/ 11 h 70"/>
                <a:gd name="T32" fmla="*/ 144 w 144"/>
                <a:gd name="T33" fmla="*/ 0 h 70"/>
                <a:gd name="T34" fmla="*/ 107 w 144"/>
                <a:gd name="T35"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70">
                  <a:moveTo>
                    <a:pt x="107" y="66"/>
                  </a:moveTo>
                  <a:lnTo>
                    <a:pt x="93" y="69"/>
                  </a:lnTo>
                  <a:lnTo>
                    <a:pt x="81" y="70"/>
                  </a:lnTo>
                  <a:lnTo>
                    <a:pt x="68" y="69"/>
                  </a:lnTo>
                  <a:lnTo>
                    <a:pt x="56" y="68"/>
                  </a:lnTo>
                  <a:lnTo>
                    <a:pt x="44" y="66"/>
                  </a:lnTo>
                  <a:lnTo>
                    <a:pt x="31" y="65"/>
                  </a:lnTo>
                  <a:lnTo>
                    <a:pt x="16" y="65"/>
                  </a:lnTo>
                  <a:lnTo>
                    <a:pt x="0" y="67"/>
                  </a:lnTo>
                  <a:lnTo>
                    <a:pt x="6" y="54"/>
                  </a:lnTo>
                  <a:lnTo>
                    <a:pt x="18" y="45"/>
                  </a:lnTo>
                  <a:lnTo>
                    <a:pt x="35" y="37"/>
                  </a:lnTo>
                  <a:lnTo>
                    <a:pt x="55" y="31"/>
                  </a:lnTo>
                  <a:lnTo>
                    <a:pt x="78" y="25"/>
                  </a:lnTo>
                  <a:lnTo>
                    <a:pt x="101" y="20"/>
                  </a:lnTo>
                  <a:lnTo>
                    <a:pt x="123" y="11"/>
                  </a:lnTo>
                  <a:lnTo>
                    <a:pt x="144" y="0"/>
                  </a:lnTo>
                  <a:lnTo>
                    <a:pt x="107" y="66"/>
                  </a:lnTo>
                  <a:close/>
                </a:path>
              </a:pathLst>
            </a:custGeom>
            <a:solidFill>
              <a:srgbClr val="00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45"/>
            <p:cNvSpPr>
              <a:spLocks/>
            </p:cNvSpPr>
            <p:nvPr/>
          </p:nvSpPr>
          <p:spPr bwMode="auto">
            <a:xfrm>
              <a:off x="2092" y="3368"/>
              <a:ext cx="164" cy="61"/>
            </a:xfrm>
            <a:custGeom>
              <a:avLst/>
              <a:gdLst>
                <a:gd name="T0" fmla="*/ 220 w 440"/>
                <a:gd name="T1" fmla="*/ 162 h 165"/>
                <a:gd name="T2" fmla="*/ 187 w 440"/>
                <a:gd name="T3" fmla="*/ 155 h 165"/>
                <a:gd name="T4" fmla="*/ 155 w 440"/>
                <a:gd name="T5" fmla="*/ 149 h 165"/>
                <a:gd name="T6" fmla="*/ 125 w 440"/>
                <a:gd name="T7" fmla="*/ 143 h 165"/>
                <a:gd name="T8" fmla="*/ 97 w 440"/>
                <a:gd name="T9" fmla="*/ 139 h 165"/>
                <a:gd name="T10" fmla="*/ 69 w 440"/>
                <a:gd name="T11" fmla="*/ 133 h 165"/>
                <a:gd name="T12" fmla="*/ 41 w 440"/>
                <a:gd name="T13" fmla="*/ 127 h 165"/>
                <a:gd name="T14" fmla="*/ 14 w 440"/>
                <a:gd name="T15" fmla="*/ 120 h 165"/>
                <a:gd name="T16" fmla="*/ 6 w 440"/>
                <a:gd name="T17" fmla="*/ 111 h 165"/>
                <a:gd name="T18" fmla="*/ 28 w 440"/>
                <a:gd name="T19" fmla="*/ 99 h 165"/>
                <a:gd name="T20" fmla="*/ 62 w 440"/>
                <a:gd name="T21" fmla="*/ 84 h 165"/>
                <a:gd name="T22" fmla="*/ 105 w 440"/>
                <a:gd name="T23" fmla="*/ 69 h 165"/>
                <a:gd name="T24" fmla="*/ 151 w 440"/>
                <a:gd name="T25" fmla="*/ 53 h 165"/>
                <a:gd name="T26" fmla="*/ 199 w 440"/>
                <a:gd name="T27" fmla="*/ 38 h 165"/>
                <a:gd name="T28" fmla="*/ 245 w 440"/>
                <a:gd name="T29" fmla="*/ 23 h 165"/>
                <a:gd name="T30" fmla="*/ 285 w 440"/>
                <a:gd name="T31" fmla="*/ 8 h 165"/>
                <a:gd name="T32" fmla="*/ 314 w 440"/>
                <a:gd name="T33" fmla="*/ 0 h 165"/>
                <a:gd name="T34" fmla="*/ 343 w 440"/>
                <a:gd name="T35" fmla="*/ 1 h 165"/>
                <a:gd name="T36" fmla="*/ 373 w 440"/>
                <a:gd name="T37" fmla="*/ 3 h 165"/>
                <a:gd name="T38" fmla="*/ 403 w 440"/>
                <a:gd name="T39" fmla="*/ 4 h 165"/>
                <a:gd name="T40" fmla="*/ 409 w 440"/>
                <a:gd name="T41" fmla="*/ 18 h 165"/>
                <a:gd name="T42" fmla="*/ 394 w 440"/>
                <a:gd name="T43" fmla="*/ 52 h 165"/>
                <a:gd name="T44" fmla="*/ 394 w 440"/>
                <a:gd name="T45" fmla="*/ 73 h 165"/>
                <a:gd name="T46" fmla="*/ 405 w 440"/>
                <a:gd name="T47" fmla="*/ 82 h 165"/>
                <a:gd name="T48" fmla="*/ 419 w 440"/>
                <a:gd name="T49" fmla="*/ 89 h 165"/>
                <a:gd name="T50" fmla="*/ 434 w 440"/>
                <a:gd name="T51" fmla="*/ 95 h 165"/>
                <a:gd name="T52" fmla="*/ 423 w 440"/>
                <a:gd name="T53" fmla="*/ 102 h 165"/>
                <a:gd name="T54" fmla="*/ 388 w 440"/>
                <a:gd name="T55" fmla="*/ 112 h 165"/>
                <a:gd name="T56" fmla="*/ 354 w 440"/>
                <a:gd name="T57" fmla="*/ 124 h 165"/>
                <a:gd name="T58" fmla="*/ 320 w 440"/>
                <a:gd name="T59" fmla="*/ 135 h 165"/>
                <a:gd name="T60" fmla="*/ 291 w 440"/>
                <a:gd name="T61" fmla="*/ 145 h 165"/>
                <a:gd name="T62" fmla="*/ 267 w 440"/>
                <a:gd name="T63" fmla="*/ 155 h 165"/>
                <a:gd name="T64" fmla="*/ 249 w 440"/>
                <a:gd name="T65" fmla="*/ 160 h 165"/>
                <a:gd name="T66" fmla="*/ 240 w 440"/>
                <a:gd name="T67"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0" h="165">
                  <a:moveTo>
                    <a:pt x="238" y="165"/>
                  </a:moveTo>
                  <a:lnTo>
                    <a:pt x="220" y="162"/>
                  </a:lnTo>
                  <a:lnTo>
                    <a:pt x="203" y="158"/>
                  </a:lnTo>
                  <a:lnTo>
                    <a:pt x="187" y="155"/>
                  </a:lnTo>
                  <a:lnTo>
                    <a:pt x="170" y="152"/>
                  </a:lnTo>
                  <a:lnTo>
                    <a:pt x="155" y="149"/>
                  </a:lnTo>
                  <a:lnTo>
                    <a:pt x="140" y="147"/>
                  </a:lnTo>
                  <a:lnTo>
                    <a:pt x="125" y="143"/>
                  </a:lnTo>
                  <a:lnTo>
                    <a:pt x="110" y="141"/>
                  </a:lnTo>
                  <a:lnTo>
                    <a:pt x="97" y="139"/>
                  </a:lnTo>
                  <a:lnTo>
                    <a:pt x="83" y="135"/>
                  </a:lnTo>
                  <a:lnTo>
                    <a:pt x="69" y="133"/>
                  </a:lnTo>
                  <a:lnTo>
                    <a:pt x="55" y="129"/>
                  </a:lnTo>
                  <a:lnTo>
                    <a:pt x="41" y="127"/>
                  </a:lnTo>
                  <a:lnTo>
                    <a:pt x="28" y="124"/>
                  </a:lnTo>
                  <a:lnTo>
                    <a:pt x="14" y="120"/>
                  </a:lnTo>
                  <a:lnTo>
                    <a:pt x="0" y="117"/>
                  </a:lnTo>
                  <a:lnTo>
                    <a:pt x="6" y="111"/>
                  </a:lnTo>
                  <a:lnTo>
                    <a:pt x="15" y="105"/>
                  </a:lnTo>
                  <a:lnTo>
                    <a:pt x="28" y="99"/>
                  </a:lnTo>
                  <a:lnTo>
                    <a:pt x="44" y="92"/>
                  </a:lnTo>
                  <a:lnTo>
                    <a:pt x="62" y="84"/>
                  </a:lnTo>
                  <a:lnTo>
                    <a:pt x="82" y="77"/>
                  </a:lnTo>
                  <a:lnTo>
                    <a:pt x="105" y="69"/>
                  </a:lnTo>
                  <a:lnTo>
                    <a:pt x="128" y="61"/>
                  </a:lnTo>
                  <a:lnTo>
                    <a:pt x="151" y="53"/>
                  </a:lnTo>
                  <a:lnTo>
                    <a:pt x="175" y="46"/>
                  </a:lnTo>
                  <a:lnTo>
                    <a:pt x="199" y="38"/>
                  </a:lnTo>
                  <a:lnTo>
                    <a:pt x="222" y="30"/>
                  </a:lnTo>
                  <a:lnTo>
                    <a:pt x="245" y="23"/>
                  </a:lnTo>
                  <a:lnTo>
                    <a:pt x="266" y="15"/>
                  </a:lnTo>
                  <a:lnTo>
                    <a:pt x="285" y="8"/>
                  </a:lnTo>
                  <a:lnTo>
                    <a:pt x="301" y="3"/>
                  </a:lnTo>
                  <a:lnTo>
                    <a:pt x="314" y="0"/>
                  </a:lnTo>
                  <a:lnTo>
                    <a:pt x="328" y="0"/>
                  </a:lnTo>
                  <a:lnTo>
                    <a:pt x="343" y="1"/>
                  </a:lnTo>
                  <a:lnTo>
                    <a:pt x="358" y="1"/>
                  </a:lnTo>
                  <a:lnTo>
                    <a:pt x="373" y="3"/>
                  </a:lnTo>
                  <a:lnTo>
                    <a:pt x="388" y="4"/>
                  </a:lnTo>
                  <a:lnTo>
                    <a:pt x="403" y="4"/>
                  </a:lnTo>
                  <a:lnTo>
                    <a:pt x="417" y="1"/>
                  </a:lnTo>
                  <a:lnTo>
                    <a:pt x="409" y="18"/>
                  </a:lnTo>
                  <a:lnTo>
                    <a:pt x="400" y="35"/>
                  </a:lnTo>
                  <a:lnTo>
                    <a:pt x="394" y="52"/>
                  </a:lnTo>
                  <a:lnTo>
                    <a:pt x="392" y="68"/>
                  </a:lnTo>
                  <a:lnTo>
                    <a:pt x="394" y="73"/>
                  </a:lnTo>
                  <a:lnTo>
                    <a:pt x="400" y="77"/>
                  </a:lnTo>
                  <a:lnTo>
                    <a:pt x="405" y="82"/>
                  </a:lnTo>
                  <a:lnTo>
                    <a:pt x="412" y="86"/>
                  </a:lnTo>
                  <a:lnTo>
                    <a:pt x="419" y="89"/>
                  </a:lnTo>
                  <a:lnTo>
                    <a:pt x="427" y="92"/>
                  </a:lnTo>
                  <a:lnTo>
                    <a:pt x="434" y="95"/>
                  </a:lnTo>
                  <a:lnTo>
                    <a:pt x="440" y="97"/>
                  </a:lnTo>
                  <a:lnTo>
                    <a:pt x="423" y="102"/>
                  </a:lnTo>
                  <a:lnTo>
                    <a:pt x="405" y="107"/>
                  </a:lnTo>
                  <a:lnTo>
                    <a:pt x="388" y="112"/>
                  </a:lnTo>
                  <a:lnTo>
                    <a:pt x="371" y="118"/>
                  </a:lnTo>
                  <a:lnTo>
                    <a:pt x="354" y="124"/>
                  </a:lnTo>
                  <a:lnTo>
                    <a:pt x="336" y="129"/>
                  </a:lnTo>
                  <a:lnTo>
                    <a:pt x="320" y="135"/>
                  </a:lnTo>
                  <a:lnTo>
                    <a:pt x="305" y="140"/>
                  </a:lnTo>
                  <a:lnTo>
                    <a:pt x="291" y="145"/>
                  </a:lnTo>
                  <a:lnTo>
                    <a:pt x="279" y="150"/>
                  </a:lnTo>
                  <a:lnTo>
                    <a:pt x="267" y="155"/>
                  </a:lnTo>
                  <a:lnTo>
                    <a:pt x="257" y="158"/>
                  </a:lnTo>
                  <a:lnTo>
                    <a:pt x="249" y="160"/>
                  </a:lnTo>
                  <a:lnTo>
                    <a:pt x="243" y="163"/>
                  </a:lnTo>
                  <a:lnTo>
                    <a:pt x="240" y="165"/>
                  </a:lnTo>
                  <a:lnTo>
                    <a:pt x="238" y="1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46"/>
            <p:cNvSpPr>
              <a:spLocks/>
            </p:cNvSpPr>
            <p:nvPr/>
          </p:nvSpPr>
          <p:spPr bwMode="auto">
            <a:xfrm>
              <a:off x="2112" y="3522"/>
              <a:ext cx="127" cy="391"/>
            </a:xfrm>
            <a:custGeom>
              <a:avLst/>
              <a:gdLst>
                <a:gd name="T0" fmla="*/ 322 w 342"/>
                <a:gd name="T1" fmla="*/ 1049 h 1055"/>
                <a:gd name="T2" fmla="*/ 284 w 342"/>
                <a:gd name="T3" fmla="*/ 1038 h 1055"/>
                <a:gd name="T4" fmla="*/ 246 w 342"/>
                <a:gd name="T5" fmla="*/ 1027 h 1055"/>
                <a:gd name="T6" fmla="*/ 207 w 342"/>
                <a:gd name="T7" fmla="*/ 1016 h 1055"/>
                <a:gd name="T8" fmla="*/ 169 w 342"/>
                <a:gd name="T9" fmla="*/ 1003 h 1055"/>
                <a:gd name="T10" fmla="*/ 132 w 342"/>
                <a:gd name="T11" fmla="*/ 990 h 1055"/>
                <a:gd name="T12" fmla="*/ 95 w 342"/>
                <a:gd name="T13" fmla="*/ 975 h 1055"/>
                <a:gd name="T14" fmla="*/ 61 w 342"/>
                <a:gd name="T15" fmla="*/ 959 h 1055"/>
                <a:gd name="T16" fmla="*/ 34 w 342"/>
                <a:gd name="T17" fmla="*/ 870 h 1055"/>
                <a:gd name="T18" fmla="*/ 18 w 342"/>
                <a:gd name="T19" fmla="*/ 713 h 1055"/>
                <a:gd name="T20" fmla="*/ 5 w 342"/>
                <a:gd name="T21" fmla="*/ 555 h 1055"/>
                <a:gd name="T22" fmla="*/ 0 w 342"/>
                <a:gd name="T23" fmla="*/ 396 h 1055"/>
                <a:gd name="T24" fmla="*/ 0 w 342"/>
                <a:gd name="T25" fmla="*/ 232 h 1055"/>
                <a:gd name="T26" fmla="*/ 1 w 342"/>
                <a:gd name="T27" fmla="*/ 79 h 1055"/>
                <a:gd name="T28" fmla="*/ 18 w 342"/>
                <a:gd name="T29" fmla="*/ 4 h 1055"/>
                <a:gd name="T30" fmla="*/ 46 w 342"/>
                <a:gd name="T31" fmla="*/ 8 h 1055"/>
                <a:gd name="T32" fmla="*/ 73 w 342"/>
                <a:gd name="T33" fmla="*/ 12 h 1055"/>
                <a:gd name="T34" fmla="*/ 100 w 342"/>
                <a:gd name="T35" fmla="*/ 13 h 1055"/>
                <a:gd name="T36" fmla="*/ 126 w 342"/>
                <a:gd name="T37" fmla="*/ 13 h 1055"/>
                <a:gd name="T38" fmla="*/ 154 w 342"/>
                <a:gd name="T39" fmla="*/ 13 h 1055"/>
                <a:gd name="T40" fmla="*/ 183 w 342"/>
                <a:gd name="T41" fmla="*/ 14 h 1055"/>
                <a:gd name="T42" fmla="*/ 213 w 342"/>
                <a:gd name="T43" fmla="*/ 17 h 1055"/>
                <a:gd name="T44" fmla="*/ 229 w 342"/>
                <a:gd name="T45" fmla="*/ 27 h 1055"/>
                <a:gd name="T46" fmla="*/ 235 w 342"/>
                <a:gd name="T47" fmla="*/ 42 h 1055"/>
                <a:gd name="T48" fmla="*/ 246 w 342"/>
                <a:gd name="T49" fmla="*/ 52 h 1055"/>
                <a:gd name="T50" fmla="*/ 261 w 342"/>
                <a:gd name="T51" fmla="*/ 59 h 1055"/>
                <a:gd name="T52" fmla="*/ 287 w 342"/>
                <a:gd name="T53" fmla="*/ 60 h 1055"/>
                <a:gd name="T54" fmla="*/ 296 w 342"/>
                <a:gd name="T55" fmla="*/ 346 h 1055"/>
                <a:gd name="T56" fmla="*/ 305 w 342"/>
                <a:gd name="T57" fmla="*/ 632 h 1055"/>
                <a:gd name="T58" fmla="*/ 312 w 342"/>
                <a:gd name="T59" fmla="*/ 738 h 1055"/>
                <a:gd name="T60" fmla="*/ 324 w 342"/>
                <a:gd name="T61" fmla="*/ 846 h 1055"/>
                <a:gd name="T62" fmla="*/ 335 w 342"/>
                <a:gd name="T63" fmla="*/ 953 h 1055"/>
                <a:gd name="T64" fmla="*/ 342 w 342"/>
                <a:gd name="T65" fmla="*/ 1055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2" h="1055">
                  <a:moveTo>
                    <a:pt x="342" y="1055"/>
                  </a:moveTo>
                  <a:lnTo>
                    <a:pt x="322" y="1049"/>
                  </a:lnTo>
                  <a:lnTo>
                    <a:pt x="304" y="1043"/>
                  </a:lnTo>
                  <a:lnTo>
                    <a:pt x="284" y="1038"/>
                  </a:lnTo>
                  <a:lnTo>
                    <a:pt x="265" y="1032"/>
                  </a:lnTo>
                  <a:lnTo>
                    <a:pt x="246" y="1027"/>
                  </a:lnTo>
                  <a:lnTo>
                    <a:pt x="227" y="1021"/>
                  </a:lnTo>
                  <a:lnTo>
                    <a:pt x="207" y="1016"/>
                  </a:lnTo>
                  <a:lnTo>
                    <a:pt x="189" y="1009"/>
                  </a:lnTo>
                  <a:lnTo>
                    <a:pt x="169" y="1003"/>
                  </a:lnTo>
                  <a:lnTo>
                    <a:pt x="151" y="997"/>
                  </a:lnTo>
                  <a:lnTo>
                    <a:pt x="132" y="990"/>
                  </a:lnTo>
                  <a:lnTo>
                    <a:pt x="114" y="983"/>
                  </a:lnTo>
                  <a:lnTo>
                    <a:pt x="95" y="975"/>
                  </a:lnTo>
                  <a:lnTo>
                    <a:pt x="78" y="967"/>
                  </a:lnTo>
                  <a:lnTo>
                    <a:pt x="61" y="959"/>
                  </a:lnTo>
                  <a:lnTo>
                    <a:pt x="44" y="950"/>
                  </a:lnTo>
                  <a:lnTo>
                    <a:pt x="34" y="870"/>
                  </a:lnTo>
                  <a:lnTo>
                    <a:pt x="26" y="792"/>
                  </a:lnTo>
                  <a:lnTo>
                    <a:pt x="18" y="713"/>
                  </a:lnTo>
                  <a:lnTo>
                    <a:pt x="11" y="634"/>
                  </a:lnTo>
                  <a:lnTo>
                    <a:pt x="5" y="555"/>
                  </a:lnTo>
                  <a:lnTo>
                    <a:pt x="1" y="476"/>
                  </a:lnTo>
                  <a:lnTo>
                    <a:pt x="0" y="396"/>
                  </a:lnTo>
                  <a:lnTo>
                    <a:pt x="0" y="316"/>
                  </a:lnTo>
                  <a:lnTo>
                    <a:pt x="0" y="232"/>
                  </a:lnTo>
                  <a:lnTo>
                    <a:pt x="0" y="154"/>
                  </a:lnTo>
                  <a:lnTo>
                    <a:pt x="1" y="79"/>
                  </a:lnTo>
                  <a:lnTo>
                    <a:pt x="3" y="0"/>
                  </a:lnTo>
                  <a:lnTo>
                    <a:pt x="18" y="4"/>
                  </a:lnTo>
                  <a:lnTo>
                    <a:pt x="32" y="6"/>
                  </a:lnTo>
                  <a:lnTo>
                    <a:pt x="46" y="8"/>
                  </a:lnTo>
                  <a:lnTo>
                    <a:pt x="60" y="11"/>
                  </a:lnTo>
                  <a:lnTo>
                    <a:pt x="73" y="12"/>
                  </a:lnTo>
                  <a:lnTo>
                    <a:pt x="86" y="12"/>
                  </a:lnTo>
                  <a:lnTo>
                    <a:pt x="100" y="13"/>
                  </a:lnTo>
                  <a:lnTo>
                    <a:pt x="114" y="13"/>
                  </a:lnTo>
                  <a:lnTo>
                    <a:pt x="126" y="13"/>
                  </a:lnTo>
                  <a:lnTo>
                    <a:pt x="140" y="13"/>
                  </a:lnTo>
                  <a:lnTo>
                    <a:pt x="154" y="13"/>
                  </a:lnTo>
                  <a:lnTo>
                    <a:pt x="168" y="13"/>
                  </a:lnTo>
                  <a:lnTo>
                    <a:pt x="183" y="14"/>
                  </a:lnTo>
                  <a:lnTo>
                    <a:pt x="197" y="15"/>
                  </a:lnTo>
                  <a:lnTo>
                    <a:pt x="213" y="17"/>
                  </a:lnTo>
                  <a:lnTo>
                    <a:pt x="228" y="18"/>
                  </a:lnTo>
                  <a:lnTo>
                    <a:pt x="229" y="27"/>
                  </a:lnTo>
                  <a:lnTo>
                    <a:pt x="231" y="34"/>
                  </a:lnTo>
                  <a:lnTo>
                    <a:pt x="235" y="42"/>
                  </a:lnTo>
                  <a:lnTo>
                    <a:pt x="241" y="48"/>
                  </a:lnTo>
                  <a:lnTo>
                    <a:pt x="246" y="52"/>
                  </a:lnTo>
                  <a:lnTo>
                    <a:pt x="253" y="57"/>
                  </a:lnTo>
                  <a:lnTo>
                    <a:pt x="261" y="59"/>
                  </a:lnTo>
                  <a:lnTo>
                    <a:pt x="271" y="60"/>
                  </a:lnTo>
                  <a:lnTo>
                    <a:pt x="287" y="60"/>
                  </a:lnTo>
                  <a:lnTo>
                    <a:pt x="291" y="202"/>
                  </a:lnTo>
                  <a:lnTo>
                    <a:pt x="296" y="346"/>
                  </a:lnTo>
                  <a:lnTo>
                    <a:pt x="300" y="490"/>
                  </a:lnTo>
                  <a:lnTo>
                    <a:pt x="305" y="632"/>
                  </a:lnTo>
                  <a:lnTo>
                    <a:pt x="307" y="685"/>
                  </a:lnTo>
                  <a:lnTo>
                    <a:pt x="312" y="738"/>
                  </a:lnTo>
                  <a:lnTo>
                    <a:pt x="318" y="792"/>
                  </a:lnTo>
                  <a:lnTo>
                    <a:pt x="324" y="846"/>
                  </a:lnTo>
                  <a:lnTo>
                    <a:pt x="330" y="900"/>
                  </a:lnTo>
                  <a:lnTo>
                    <a:pt x="335" y="953"/>
                  </a:lnTo>
                  <a:lnTo>
                    <a:pt x="340" y="1005"/>
                  </a:lnTo>
                  <a:lnTo>
                    <a:pt x="342" y="1055"/>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47"/>
            <p:cNvSpPr>
              <a:spLocks/>
            </p:cNvSpPr>
            <p:nvPr/>
          </p:nvSpPr>
          <p:spPr bwMode="auto">
            <a:xfrm>
              <a:off x="2089" y="3420"/>
              <a:ext cx="105" cy="97"/>
            </a:xfrm>
            <a:custGeom>
              <a:avLst/>
              <a:gdLst>
                <a:gd name="T0" fmla="*/ 285 w 286"/>
                <a:gd name="T1" fmla="*/ 264 h 264"/>
                <a:gd name="T2" fmla="*/ 268 w 286"/>
                <a:gd name="T3" fmla="*/ 263 h 264"/>
                <a:gd name="T4" fmla="*/ 249 w 286"/>
                <a:gd name="T5" fmla="*/ 261 h 264"/>
                <a:gd name="T6" fmla="*/ 232 w 286"/>
                <a:gd name="T7" fmla="*/ 260 h 264"/>
                <a:gd name="T8" fmla="*/ 215 w 286"/>
                <a:gd name="T9" fmla="*/ 259 h 264"/>
                <a:gd name="T10" fmla="*/ 197 w 286"/>
                <a:gd name="T11" fmla="*/ 257 h 264"/>
                <a:gd name="T12" fmla="*/ 180 w 286"/>
                <a:gd name="T13" fmla="*/ 255 h 264"/>
                <a:gd name="T14" fmla="*/ 163 w 286"/>
                <a:gd name="T15" fmla="*/ 252 h 264"/>
                <a:gd name="T16" fmla="*/ 146 w 286"/>
                <a:gd name="T17" fmla="*/ 250 h 264"/>
                <a:gd name="T18" fmla="*/ 128 w 286"/>
                <a:gd name="T19" fmla="*/ 248 h 264"/>
                <a:gd name="T20" fmla="*/ 111 w 286"/>
                <a:gd name="T21" fmla="*/ 244 h 264"/>
                <a:gd name="T22" fmla="*/ 95 w 286"/>
                <a:gd name="T23" fmla="*/ 242 h 264"/>
                <a:gd name="T24" fmla="*/ 78 w 286"/>
                <a:gd name="T25" fmla="*/ 238 h 264"/>
                <a:gd name="T26" fmla="*/ 60 w 286"/>
                <a:gd name="T27" fmla="*/ 236 h 264"/>
                <a:gd name="T28" fmla="*/ 44 w 286"/>
                <a:gd name="T29" fmla="*/ 234 h 264"/>
                <a:gd name="T30" fmla="*/ 27 w 286"/>
                <a:gd name="T31" fmla="*/ 230 h 264"/>
                <a:gd name="T32" fmla="*/ 10 w 286"/>
                <a:gd name="T33" fmla="*/ 228 h 264"/>
                <a:gd name="T34" fmla="*/ 0 w 286"/>
                <a:gd name="T35" fmla="*/ 0 h 264"/>
                <a:gd name="T36" fmla="*/ 20 w 286"/>
                <a:gd name="T37" fmla="*/ 7 h 264"/>
                <a:gd name="T38" fmla="*/ 41 w 286"/>
                <a:gd name="T39" fmla="*/ 13 h 264"/>
                <a:gd name="T40" fmla="*/ 64 w 286"/>
                <a:gd name="T41" fmla="*/ 18 h 264"/>
                <a:gd name="T42" fmla="*/ 87 w 286"/>
                <a:gd name="T43" fmla="*/ 23 h 264"/>
                <a:gd name="T44" fmla="*/ 110 w 286"/>
                <a:gd name="T45" fmla="*/ 28 h 264"/>
                <a:gd name="T46" fmla="*/ 133 w 286"/>
                <a:gd name="T47" fmla="*/ 31 h 264"/>
                <a:gd name="T48" fmla="*/ 156 w 286"/>
                <a:gd name="T49" fmla="*/ 34 h 264"/>
                <a:gd name="T50" fmla="*/ 179 w 286"/>
                <a:gd name="T51" fmla="*/ 38 h 264"/>
                <a:gd name="T52" fmla="*/ 200 w 286"/>
                <a:gd name="T53" fmla="*/ 40 h 264"/>
                <a:gd name="T54" fmla="*/ 219 w 286"/>
                <a:gd name="T55" fmla="*/ 42 h 264"/>
                <a:gd name="T56" fmla="*/ 237 w 286"/>
                <a:gd name="T57" fmla="*/ 44 h 264"/>
                <a:gd name="T58" fmla="*/ 252 w 286"/>
                <a:gd name="T59" fmla="*/ 45 h 264"/>
                <a:gd name="T60" fmla="*/ 264 w 286"/>
                <a:gd name="T61" fmla="*/ 46 h 264"/>
                <a:gd name="T62" fmla="*/ 273 w 286"/>
                <a:gd name="T63" fmla="*/ 47 h 264"/>
                <a:gd name="T64" fmla="*/ 279 w 286"/>
                <a:gd name="T65" fmla="*/ 47 h 264"/>
                <a:gd name="T66" fmla="*/ 282 w 286"/>
                <a:gd name="T67" fmla="*/ 47 h 264"/>
                <a:gd name="T68" fmla="*/ 286 w 286"/>
                <a:gd name="T69" fmla="*/ 101 h 264"/>
                <a:gd name="T70" fmla="*/ 285 w 286"/>
                <a:gd name="T71" fmla="*/ 155 h 264"/>
                <a:gd name="T72" fmla="*/ 283 w 286"/>
                <a:gd name="T73" fmla="*/ 208 h 264"/>
                <a:gd name="T74" fmla="*/ 285 w 286"/>
                <a:gd name="T75"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6" h="264">
                  <a:moveTo>
                    <a:pt x="285" y="264"/>
                  </a:moveTo>
                  <a:lnTo>
                    <a:pt x="268" y="263"/>
                  </a:lnTo>
                  <a:lnTo>
                    <a:pt x="249" y="261"/>
                  </a:lnTo>
                  <a:lnTo>
                    <a:pt x="232" y="260"/>
                  </a:lnTo>
                  <a:lnTo>
                    <a:pt x="215" y="259"/>
                  </a:lnTo>
                  <a:lnTo>
                    <a:pt x="197" y="257"/>
                  </a:lnTo>
                  <a:lnTo>
                    <a:pt x="180" y="255"/>
                  </a:lnTo>
                  <a:lnTo>
                    <a:pt x="163" y="252"/>
                  </a:lnTo>
                  <a:lnTo>
                    <a:pt x="146" y="250"/>
                  </a:lnTo>
                  <a:lnTo>
                    <a:pt x="128" y="248"/>
                  </a:lnTo>
                  <a:lnTo>
                    <a:pt x="111" y="244"/>
                  </a:lnTo>
                  <a:lnTo>
                    <a:pt x="95" y="242"/>
                  </a:lnTo>
                  <a:lnTo>
                    <a:pt x="78" y="238"/>
                  </a:lnTo>
                  <a:lnTo>
                    <a:pt x="60" y="236"/>
                  </a:lnTo>
                  <a:lnTo>
                    <a:pt x="44" y="234"/>
                  </a:lnTo>
                  <a:lnTo>
                    <a:pt x="27" y="230"/>
                  </a:lnTo>
                  <a:lnTo>
                    <a:pt x="10" y="228"/>
                  </a:lnTo>
                  <a:lnTo>
                    <a:pt x="0" y="0"/>
                  </a:lnTo>
                  <a:lnTo>
                    <a:pt x="20" y="7"/>
                  </a:lnTo>
                  <a:lnTo>
                    <a:pt x="41" y="13"/>
                  </a:lnTo>
                  <a:lnTo>
                    <a:pt x="64" y="18"/>
                  </a:lnTo>
                  <a:lnTo>
                    <a:pt x="87" y="23"/>
                  </a:lnTo>
                  <a:lnTo>
                    <a:pt x="110" y="28"/>
                  </a:lnTo>
                  <a:lnTo>
                    <a:pt x="133" y="31"/>
                  </a:lnTo>
                  <a:lnTo>
                    <a:pt x="156" y="34"/>
                  </a:lnTo>
                  <a:lnTo>
                    <a:pt x="179" y="38"/>
                  </a:lnTo>
                  <a:lnTo>
                    <a:pt x="200" y="40"/>
                  </a:lnTo>
                  <a:lnTo>
                    <a:pt x="219" y="42"/>
                  </a:lnTo>
                  <a:lnTo>
                    <a:pt x="237" y="44"/>
                  </a:lnTo>
                  <a:lnTo>
                    <a:pt x="252" y="45"/>
                  </a:lnTo>
                  <a:lnTo>
                    <a:pt x="264" y="46"/>
                  </a:lnTo>
                  <a:lnTo>
                    <a:pt x="273" y="47"/>
                  </a:lnTo>
                  <a:lnTo>
                    <a:pt x="279" y="47"/>
                  </a:lnTo>
                  <a:lnTo>
                    <a:pt x="282" y="47"/>
                  </a:lnTo>
                  <a:lnTo>
                    <a:pt x="286" y="101"/>
                  </a:lnTo>
                  <a:lnTo>
                    <a:pt x="285" y="155"/>
                  </a:lnTo>
                  <a:lnTo>
                    <a:pt x="283" y="208"/>
                  </a:lnTo>
                  <a:lnTo>
                    <a:pt x="285" y="26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48"/>
            <p:cNvSpPr>
              <a:spLocks/>
            </p:cNvSpPr>
            <p:nvPr/>
          </p:nvSpPr>
          <p:spPr bwMode="auto">
            <a:xfrm>
              <a:off x="2106" y="3409"/>
              <a:ext cx="382" cy="572"/>
            </a:xfrm>
            <a:custGeom>
              <a:avLst/>
              <a:gdLst>
                <a:gd name="T0" fmla="*/ 742 w 1096"/>
                <a:gd name="T1" fmla="*/ 1704 h 1704"/>
                <a:gd name="T2" fmla="*/ 0 w 1096"/>
                <a:gd name="T3" fmla="*/ 1321 h 1704"/>
                <a:gd name="T4" fmla="*/ 371 w 1096"/>
                <a:gd name="T5" fmla="*/ 91 h 1704"/>
                <a:gd name="T6" fmla="*/ 374 w 1096"/>
                <a:gd name="T7" fmla="*/ 93 h 1704"/>
                <a:gd name="T8" fmla="*/ 379 w 1096"/>
                <a:gd name="T9" fmla="*/ 95 h 1704"/>
                <a:gd name="T10" fmla="*/ 388 w 1096"/>
                <a:gd name="T11" fmla="*/ 100 h 1704"/>
                <a:gd name="T12" fmla="*/ 401 w 1096"/>
                <a:gd name="T13" fmla="*/ 106 h 1704"/>
                <a:gd name="T14" fmla="*/ 416 w 1096"/>
                <a:gd name="T15" fmla="*/ 111 h 1704"/>
                <a:gd name="T16" fmla="*/ 433 w 1096"/>
                <a:gd name="T17" fmla="*/ 115 h 1704"/>
                <a:gd name="T18" fmla="*/ 453 w 1096"/>
                <a:gd name="T19" fmla="*/ 119 h 1704"/>
                <a:gd name="T20" fmla="*/ 472 w 1096"/>
                <a:gd name="T21" fmla="*/ 121 h 1704"/>
                <a:gd name="T22" fmla="*/ 493 w 1096"/>
                <a:gd name="T23" fmla="*/ 121 h 1704"/>
                <a:gd name="T24" fmla="*/ 514 w 1096"/>
                <a:gd name="T25" fmla="*/ 117 h 1704"/>
                <a:gd name="T26" fmla="*/ 535 w 1096"/>
                <a:gd name="T27" fmla="*/ 111 h 1704"/>
                <a:gd name="T28" fmla="*/ 555 w 1096"/>
                <a:gd name="T29" fmla="*/ 100 h 1704"/>
                <a:gd name="T30" fmla="*/ 575 w 1096"/>
                <a:gd name="T31" fmla="*/ 84 h 1704"/>
                <a:gd name="T32" fmla="*/ 593 w 1096"/>
                <a:gd name="T33" fmla="*/ 62 h 1704"/>
                <a:gd name="T34" fmla="*/ 609 w 1096"/>
                <a:gd name="T35" fmla="*/ 36 h 1704"/>
                <a:gd name="T36" fmla="*/ 624 w 1096"/>
                <a:gd name="T37" fmla="*/ 0 h 1704"/>
                <a:gd name="T38" fmla="*/ 943 w 1096"/>
                <a:gd name="T39" fmla="*/ 150 h 1704"/>
                <a:gd name="T40" fmla="*/ 942 w 1096"/>
                <a:gd name="T41" fmla="*/ 152 h 1704"/>
                <a:gd name="T42" fmla="*/ 941 w 1096"/>
                <a:gd name="T43" fmla="*/ 158 h 1704"/>
                <a:gd name="T44" fmla="*/ 938 w 1096"/>
                <a:gd name="T45" fmla="*/ 167 h 1704"/>
                <a:gd name="T46" fmla="*/ 935 w 1096"/>
                <a:gd name="T47" fmla="*/ 180 h 1704"/>
                <a:gd name="T48" fmla="*/ 933 w 1096"/>
                <a:gd name="T49" fmla="*/ 195 h 1704"/>
                <a:gd name="T50" fmla="*/ 932 w 1096"/>
                <a:gd name="T51" fmla="*/ 213 h 1704"/>
                <a:gd name="T52" fmla="*/ 932 w 1096"/>
                <a:gd name="T53" fmla="*/ 232 h 1704"/>
                <a:gd name="T54" fmla="*/ 933 w 1096"/>
                <a:gd name="T55" fmla="*/ 254 h 1704"/>
                <a:gd name="T56" fmla="*/ 938 w 1096"/>
                <a:gd name="T57" fmla="*/ 276 h 1704"/>
                <a:gd name="T58" fmla="*/ 946 w 1096"/>
                <a:gd name="T59" fmla="*/ 300 h 1704"/>
                <a:gd name="T60" fmla="*/ 959 w 1096"/>
                <a:gd name="T61" fmla="*/ 324 h 1704"/>
                <a:gd name="T62" fmla="*/ 975 w 1096"/>
                <a:gd name="T63" fmla="*/ 350 h 1704"/>
                <a:gd name="T64" fmla="*/ 996 w 1096"/>
                <a:gd name="T65" fmla="*/ 374 h 1704"/>
                <a:gd name="T66" fmla="*/ 1024 w 1096"/>
                <a:gd name="T67" fmla="*/ 398 h 1704"/>
                <a:gd name="T68" fmla="*/ 1056 w 1096"/>
                <a:gd name="T69" fmla="*/ 422 h 1704"/>
                <a:gd name="T70" fmla="*/ 1096 w 1096"/>
                <a:gd name="T71" fmla="*/ 444 h 1704"/>
                <a:gd name="T72" fmla="*/ 742 w 1096"/>
                <a:gd name="T73" fmla="*/ 1704 h 1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6" h="1704">
                  <a:moveTo>
                    <a:pt x="742" y="1704"/>
                  </a:moveTo>
                  <a:lnTo>
                    <a:pt x="0" y="1321"/>
                  </a:lnTo>
                  <a:lnTo>
                    <a:pt x="371" y="91"/>
                  </a:lnTo>
                  <a:lnTo>
                    <a:pt x="374" y="93"/>
                  </a:lnTo>
                  <a:lnTo>
                    <a:pt x="379" y="95"/>
                  </a:lnTo>
                  <a:lnTo>
                    <a:pt x="388" y="100"/>
                  </a:lnTo>
                  <a:lnTo>
                    <a:pt x="401" y="106"/>
                  </a:lnTo>
                  <a:lnTo>
                    <a:pt x="416" y="111"/>
                  </a:lnTo>
                  <a:lnTo>
                    <a:pt x="433" y="115"/>
                  </a:lnTo>
                  <a:lnTo>
                    <a:pt x="453" y="119"/>
                  </a:lnTo>
                  <a:lnTo>
                    <a:pt x="472" y="121"/>
                  </a:lnTo>
                  <a:lnTo>
                    <a:pt x="493" y="121"/>
                  </a:lnTo>
                  <a:lnTo>
                    <a:pt x="514" y="117"/>
                  </a:lnTo>
                  <a:lnTo>
                    <a:pt x="535" y="111"/>
                  </a:lnTo>
                  <a:lnTo>
                    <a:pt x="555" y="100"/>
                  </a:lnTo>
                  <a:lnTo>
                    <a:pt x="575" y="84"/>
                  </a:lnTo>
                  <a:lnTo>
                    <a:pt x="593" y="62"/>
                  </a:lnTo>
                  <a:lnTo>
                    <a:pt x="609" y="36"/>
                  </a:lnTo>
                  <a:lnTo>
                    <a:pt x="624" y="0"/>
                  </a:lnTo>
                  <a:lnTo>
                    <a:pt x="943" y="150"/>
                  </a:lnTo>
                  <a:lnTo>
                    <a:pt x="942" y="152"/>
                  </a:lnTo>
                  <a:lnTo>
                    <a:pt x="941" y="158"/>
                  </a:lnTo>
                  <a:lnTo>
                    <a:pt x="938" y="167"/>
                  </a:lnTo>
                  <a:lnTo>
                    <a:pt x="935" y="180"/>
                  </a:lnTo>
                  <a:lnTo>
                    <a:pt x="933" y="195"/>
                  </a:lnTo>
                  <a:lnTo>
                    <a:pt x="932" y="213"/>
                  </a:lnTo>
                  <a:lnTo>
                    <a:pt x="932" y="232"/>
                  </a:lnTo>
                  <a:lnTo>
                    <a:pt x="933" y="254"/>
                  </a:lnTo>
                  <a:lnTo>
                    <a:pt x="938" y="276"/>
                  </a:lnTo>
                  <a:lnTo>
                    <a:pt x="946" y="300"/>
                  </a:lnTo>
                  <a:lnTo>
                    <a:pt x="959" y="324"/>
                  </a:lnTo>
                  <a:lnTo>
                    <a:pt x="975" y="350"/>
                  </a:lnTo>
                  <a:lnTo>
                    <a:pt x="996" y="374"/>
                  </a:lnTo>
                  <a:lnTo>
                    <a:pt x="1024" y="398"/>
                  </a:lnTo>
                  <a:lnTo>
                    <a:pt x="1056" y="422"/>
                  </a:lnTo>
                  <a:lnTo>
                    <a:pt x="1096" y="444"/>
                  </a:lnTo>
                  <a:lnTo>
                    <a:pt x="742" y="17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49"/>
            <p:cNvSpPr>
              <a:spLocks/>
            </p:cNvSpPr>
            <p:nvPr/>
          </p:nvSpPr>
          <p:spPr bwMode="auto">
            <a:xfrm>
              <a:off x="2127" y="3428"/>
              <a:ext cx="338" cy="538"/>
            </a:xfrm>
            <a:custGeom>
              <a:avLst/>
              <a:gdLst>
                <a:gd name="T0" fmla="*/ 605 w 910"/>
                <a:gd name="T1" fmla="*/ 1452 h 1452"/>
                <a:gd name="T2" fmla="*/ 0 w 910"/>
                <a:gd name="T3" fmla="*/ 1135 h 1452"/>
                <a:gd name="T4" fmla="*/ 320 w 910"/>
                <a:gd name="T5" fmla="*/ 79 h 1452"/>
                <a:gd name="T6" fmla="*/ 321 w 910"/>
                <a:gd name="T7" fmla="*/ 79 h 1452"/>
                <a:gd name="T8" fmla="*/ 326 w 910"/>
                <a:gd name="T9" fmla="*/ 83 h 1452"/>
                <a:gd name="T10" fmla="*/ 336 w 910"/>
                <a:gd name="T11" fmla="*/ 85 h 1452"/>
                <a:gd name="T12" fmla="*/ 346 w 910"/>
                <a:gd name="T13" fmla="*/ 90 h 1452"/>
                <a:gd name="T14" fmla="*/ 359 w 910"/>
                <a:gd name="T15" fmla="*/ 94 h 1452"/>
                <a:gd name="T16" fmla="*/ 375 w 910"/>
                <a:gd name="T17" fmla="*/ 96 h 1452"/>
                <a:gd name="T18" fmla="*/ 391 w 910"/>
                <a:gd name="T19" fmla="*/ 99 h 1452"/>
                <a:gd name="T20" fmla="*/ 409 w 910"/>
                <a:gd name="T21" fmla="*/ 99 h 1452"/>
                <a:gd name="T22" fmla="*/ 428 w 910"/>
                <a:gd name="T23" fmla="*/ 99 h 1452"/>
                <a:gd name="T24" fmla="*/ 446 w 910"/>
                <a:gd name="T25" fmla="*/ 96 h 1452"/>
                <a:gd name="T26" fmla="*/ 464 w 910"/>
                <a:gd name="T27" fmla="*/ 90 h 1452"/>
                <a:gd name="T28" fmla="*/ 482 w 910"/>
                <a:gd name="T29" fmla="*/ 79 h 1452"/>
                <a:gd name="T30" fmla="*/ 499 w 910"/>
                <a:gd name="T31" fmla="*/ 66 h 1452"/>
                <a:gd name="T32" fmla="*/ 514 w 910"/>
                <a:gd name="T33" fmla="*/ 49 h 1452"/>
                <a:gd name="T34" fmla="*/ 528 w 910"/>
                <a:gd name="T35" fmla="*/ 27 h 1452"/>
                <a:gd name="T36" fmla="*/ 539 w 910"/>
                <a:gd name="T37" fmla="*/ 0 h 1452"/>
                <a:gd name="T38" fmla="*/ 767 w 910"/>
                <a:gd name="T39" fmla="*/ 109 h 1452"/>
                <a:gd name="T40" fmla="*/ 766 w 910"/>
                <a:gd name="T41" fmla="*/ 116 h 1452"/>
                <a:gd name="T42" fmla="*/ 763 w 910"/>
                <a:gd name="T43" fmla="*/ 135 h 1452"/>
                <a:gd name="T44" fmla="*/ 764 w 910"/>
                <a:gd name="T45" fmla="*/ 164 h 1452"/>
                <a:gd name="T46" fmla="*/ 770 w 910"/>
                <a:gd name="T47" fmla="*/ 201 h 1452"/>
                <a:gd name="T48" fmla="*/ 784 w 910"/>
                <a:gd name="T49" fmla="*/ 242 h 1452"/>
                <a:gd name="T50" fmla="*/ 811 w 910"/>
                <a:gd name="T51" fmla="*/ 283 h 1452"/>
                <a:gd name="T52" fmla="*/ 851 w 910"/>
                <a:gd name="T53" fmla="*/ 325 h 1452"/>
                <a:gd name="T54" fmla="*/ 910 w 910"/>
                <a:gd name="T55" fmla="*/ 362 h 1452"/>
                <a:gd name="T56" fmla="*/ 605 w 910"/>
                <a:gd name="T57" fmla="*/ 1452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0" h="1452">
                  <a:moveTo>
                    <a:pt x="605" y="1452"/>
                  </a:moveTo>
                  <a:lnTo>
                    <a:pt x="0" y="1135"/>
                  </a:lnTo>
                  <a:lnTo>
                    <a:pt x="320" y="79"/>
                  </a:lnTo>
                  <a:lnTo>
                    <a:pt x="321" y="79"/>
                  </a:lnTo>
                  <a:lnTo>
                    <a:pt x="326" y="83"/>
                  </a:lnTo>
                  <a:lnTo>
                    <a:pt x="336" y="85"/>
                  </a:lnTo>
                  <a:lnTo>
                    <a:pt x="346" y="90"/>
                  </a:lnTo>
                  <a:lnTo>
                    <a:pt x="359" y="94"/>
                  </a:lnTo>
                  <a:lnTo>
                    <a:pt x="375" y="96"/>
                  </a:lnTo>
                  <a:lnTo>
                    <a:pt x="391" y="99"/>
                  </a:lnTo>
                  <a:lnTo>
                    <a:pt x="409" y="99"/>
                  </a:lnTo>
                  <a:lnTo>
                    <a:pt x="428" y="99"/>
                  </a:lnTo>
                  <a:lnTo>
                    <a:pt x="446" y="96"/>
                  </a:lnTo>
                  <a:lnTo>
                    <a:pt x="464" y="90"/>
                  </a:lnTo>
                  <a:lnTo>
                    <a:pt x="482" y="79"/>
                  </a:lnTo>
                  <a:lnTo>
                    <a:pt x="499" y="66"/>
                  </a:lnTo>
                  <a:lnTo>
                    <a:pt x="514" y="49"/>
                  </a:lnTo>
                  <a:lnTo>
                    <a:pt x="528" y="27"/>
                  </a:lnTo>
                  <a:lnTo>
                    <a:pt x="539" y="0"/>
                  </a:lnTo>
                  <a:lnTo>
                    <a:pt x="767" y="109"/>
                  </a:lnTo>
                  <a:lnTo>
                    <a:pt x="766" y="116"/>
                  </a:lnTo>
                  <a:lnTo>
                    <a:pt x="763" y="135"/>
                  </a:lnTo>
                  <a:lnTo>
                    <a:pt x="764" y="164"/>
                  </a:lnTo>
                  <a:lnTo>
                    <a:pt x="770" y="201"/>
                  </a:lnTo>
                  <a:lnTo>
                    <a:pt x="784" y="242"/>
                  </a:lnTo>
                  <a:lnTo>
                    <a:pt x="811" y="283"/>
                  </a:lnTo>
                  <a:lnTo>
                    <a:pt x="851" y="325"/>
                  </a:lnTo>
                  <a:lnTo>
                    <a:pt x="910" y="362"/>
                  </a:lnTo>
                  <a:lnTo>
                    <a:pt x="605" y="1452"/>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50"/>
            <p:cNvSpPr>
              <a:spLocks/>
            </p:cNvSpPr>
            <p:nvPr/>
          </p:nvSpPr>
          <p:spPr bwMode="auto">
            <a:xfrm>
              <a:off x="2136" y="3435"/>
              <a:ext cx="324" cy="523"/>
            </a:xfrm>
            <a:custGeom>
              <a:avLst/>
              <a:gdLst>
                <a:gd name="T0" fmla="*/ 571 w 873"/>
                <a:gd name="T1" fmla="*/ 1411 h 1411"/>
                <a:gd name="T2" fmla="*/ 0 w 873"/>
                <a:gd name="T3" fmla="*/ 1106 h 1411"/>
                <a:gd name="T4" fmla="*/ 306 w 873"/>
                <a:gd name="T5" fmla="*/ 80 h 1411"/>
                <a:gd name="T6" fmla="*/ 308 w 873"/>
                <a:gd name="T7" fmla="*/ 80 h 1411"/>
                <a:gd name="T8" fmla="*/ 313 w 873"/>
                <a:gd name="T9" fmla="*/ 83 h 1411"/>
                <a:gd name="T10" fmla="*/ 322 w 873"/>
                <a:gd name="T11" fmla="*/ 85 h 1411"/>
                <a:gd name="T12" fmla="*/ 333 w 873"/>
                <a:gd name="T13" fmla="*/ 89 h 1411"/>
                <a:gd name="T14" fmla="*/ 346 w 873"/>
                <a:gd name="T15" fmla="*/ 93 h 1411"/>
                <a:gd name="T16" fmla="*/ 360 w 873"/>
                <a:gd name="T17" fmla="*/ 94 h 1411"/>
                <a:gd name="T18" fmla="*/ 376 w 873"/>
                <a:gd name="T19" fmla="*/ 96 h 1411"/>
                <a:gd name="T20" fmla="*/ 393 w 873"/>
                <a:gd name="T21" fmla="*/ 98 h 1411"/>
                <a:gd name="T22" fmla="*/ 412 w 873"/>
                <a:gd name="T23" fmla="*/ 96 h 1411"/>
                <a:gd name="T24" fmla="*/ 430 w 873"/>
                <a:gd name="T25" fmla="*/ 93 h 1411"/>
                <a:gd name="T26" fmla="*/ 447 w 873"/>
                <a:gd name="T27" fmla="*/ 87 h 1411"/>
                <a:gd name="T28" fmla="*/ 464 w 873"/>
                <a:gd name="T29" fmla="*/ 78 h 1411"/>
                <a:gd name="T30" fmla="*/ 481 w 873"/>
                <a:gd name="T31" fmla="*/ 65 h 1411"/>
                <a:gd name="T32" fmla="*/ 496 w 873"/>
                <a:gd name="T33" fmla="*/ 48 h 1411"/>
                <a:gd name="T34" fmla="*/ 509 w 873"/>
                <a:gd name="T35" fmla="*/ 26 h 1411"/>
                <a:gd name="T36" fmla="*/ 519 w 873"/>
                <a:gd name="T37" fmla="*/ 0 h 1411"/>
                <a:gd name="T38" fmla="*/ 733 w 873"/>
                <a:gd name="T39" fmla="*/ 104 h 1411"/>
                <a:gd name="T40" fmla="*/ 731 w 873"/>
                <a:gd name="T41" fmla="*/ 111 h 1411"/>
                <a:gd name="T42" fmla="*/ 730 w 873"/>
                <a:gd name="T43" fmla="*/ 130 h 1411"/>
                <a:gd name="T44" fmla="*/ 731 w 873"/>
                <a:gd name="T45" fmla="*/ 159 h 1411"/>
                <a:gd name="T46" fmla="*/ 738 w 873"/>
                <a:gd name="T47" fmla="*/ 194 h 1411"/>
                <a:gd name="T48" fmla="*/ 752 w 873"/>
                <a:gd name="T49" fmla="*/ 235 h 1411"/>
                <a:gd name="T50" fmla="*/ 777 w 873"/>
                <a:gd name="T51" fmla="*/ 276 h 1411"/>
                <a:gd name="T52" fmla="*/ 817 w 873"/>
                <a:gd name="T53" fmla="*/ 314 h 1411"/>
                <a:gd name="T54" fmla="*/ 873 w 873"/>
                <a:gd name="T55" fmla="*/ 351 h 1411"/>
                <a:gd name="T56" fmla="*/ 571 w 873"/>
                <a:gd name="T57" fmla="*/ 1411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3" h="1411">
                  <a:moveTo>
                    <a:pt x="571" y="1411"/>
                  </a:moveTo>
                  <a:lnTo>
                    <a:pt x="0" y="1106"/>
                  </a:lnTo>
                  <a:lnTo>
                    <a:pt x="306" y="80"/>
                  </a:lnTo>
                  <a:lnTo>
                    <a:pt x="308" y="80"/>
                  </a:lnTo>
                  <a:lnTo>
                    <a:pt x="313" y="83"/>
                  </a:lnTo>
                  <a:lnTo>
                    <a:pt x="322" y="85"/>
                  </a:lnTo>
                  <a:lnTo>
                    <a:pt x="333" y="89"/>
                  </a:lnTo>
                  <a:lnTo>
                    <a:pt x="346" y="93"/>
                  </a:lnTo>
                  <a:lnTo>
                    <a:pt x="360" y="94"/>
                  </a:lnTo>
                  <a:lnTo>
                    <a:pt x="376" y="96"/>
                  </a:lnTo>
                  <a:lnTo>
                    <a:pt x="393" y="98"/>
                  </a:lnTo>
                  <a:lnTo>
                    <a:pt x="412" y="96"/>
                  </a:lnTo>
                  <a:lnTo>
                    <a:pt x="430" y="93"/>
                  </a:lnTo>
                  <a:lnTo>
                    <a:pt x="447" y="87"/>
                  </a:lnTo>
                  <a:lnTo>
                    <a:pt x="464" y="78"/>
                  </a:lnTo>
                  <a:lnTo>
                    <a:pt x="481" y="65"/>
                  </a:lnTo>
                  <a:lnTo>
                    <a:pt x="496" y="48"/>
                  </a:lnTo>
                  <a:lnTo>
                    <a:pt x="509" y="26"/>
                  </a:lnTo>
                  <a:lnTo>
                    <a:pt x="519" y="0"/>
                  </a:lnTo>
                  <a:lnTo>
                    <a:pt x="733" y="104"/>
                  </a:lnTo>
                  <a:lnTo>
                    <a:pt x="731" y="111"/>
                  </a:lnTo>
                  <a:lnTo>
                    <a:pt x="730" y="130"/>
                  </a:lnTo>
                  <a:lnTo>
                    <a:pt x="731" y="159"/>
                  </a:lnTo>
                  <a:lnTo>
                    <a:pt x="738" y="194"/>
                  </a:lnTo>
                  <a:lnTo>
                    <a:pt x="752" y="235"/>
                  </a:lnTo>
                  <a:lnTo>
                    <a:pt x="777" y="276"/>
                  </a:lnTo>
                  <a:lnTo>
                    <a:pt x="817" y="314"/>
                  </a:lnTo>
                  <a:lnTo>
                    <a:pt x="873" y="351"/>
                  </a:lnTo>
                  <a:lnTo>
                    <a:pt x="571" y="141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51"/>
            <p:cNvSpPr>
              <a:spLocks/>
            </p:cNvSpPr>
            <p:nvPr/>
          </p:nvSpPr>
          <p:spPr bwMode="auto">
            <a:xfrm>
              <a:off x="2149" y="3450"/>
              <a:ext cx="297" cy="488"/>
            </a:xfrm>
            <a:custGeom>
              <a:avLst/>
              <a:gdLst>
                <a:gd name="T0" fmla="*/ 511 w 800"/>
                <a:gd name="T1" fmla="*/ 1315 h 1315"/>
                <a:gd name="T2" fmla="*/ 0 w 800"/>
                <a:gd name="T3" fmla="*/ 1045 h 1315"/>
                <a:gd name="T4" fmla="*/ 284 w 800"/>
                <a:gd name="T5" fmla="*/ 79 h 1315"/>
                <a:gd name="T6" fmla="*/ 290 w 800"/>
                <a:gd name="T7" fmla="*/ 81 h 1315"/>
                <a:gd name="T8" fmla="*/ 307 w 800"/>
                <a:gd name="T9" fmla="*/ 85 h 1315"/>
                <a:gd name="T10" fmla="*/ 334 w 800"/>
                <a:gd name="T11" fmla="*/ 89 h 1315"/>
                <a:gd name="T12" fmla="*/ 365 w 800"/>
                <a:gd name="T13" fmla="*/ 89 h 1315"/>
                <a:gd name="T14" fmla="*/ 400 w 800"/>
                <a:gd name="T15" fmla="*/ 83 h 1315"/>
                <a:gd name="T16" fmla="*/ 434 w 800"/>
                <a:gd name="T17" fmla="*/ 68 h 1315"/>
                <a:gd name="T18" fmla="*/ 465 w 800"/>
                <a:gd name="T19" fmla="*/ 42 h 1315"/>
                <a:gd name="T20" fmla="*/ 490 w 800"/>
                <a:gd name="T21" fmla="*/ 0 h 1315"/>
                <a:gd name="T22" fmla="*/ 665 w 800"/>
                <a:gd name="T23" fmla="*/ 85 h 1315"/>
                <a:gd name="T24" fmla="*/ 665 w 800"/>
                <a:gd name="T25" fmla="*/ 92 h 1315"/>
                <a:gd name="T26" fmla="*/ 665 w 800"/>
                <a:gd name="T27" fmla="*/ 113 h 1315"/>
                <a:gd name="T28" fmla="*/ 668 w 800"/>
                <a:gd name="T29" fmla="*/ 140 h 1315"/>
                <a:gd name="T30" fmla="*/ 676 w 800"/>
                <a:gd name="T31" fmla="*/ 177 h 1315"/>
                <a:gd name="T32" fmla="*/ 690 w 800"/>
                <a:gd name="T33" fmla="*/ 216 h 1315"/>
                <a:gd name="T34" fmla="*/ 714 w 800"/>
                <a:gd name="T35" fmla="*/ 257 h 1315"/>
                <a:gd name="T36" fmla="*/ 750 w 800"/>
                <a:gd name="T37" fmla="*/ 294 h 1315"/>
                <a:gd name="T38" fmla="*/ 800 w 800"/>
                <a:gd name="T39" fmla="*/ 327 h 1315"/>
                <a:gd name="T40" fmla="*/ 511 w 800"/>
                <a:gd name="T41" fmla="*/ 1315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0" h="1315">
                  <a:moveTo>
                    <a:pt x="511" y="1315"/>
                  </a:moveTo>
                  <a:lnTo>
                    <a:pt x="0" y="1045"/>
                  </a:lnTo>
                  <a:lnTo>
                    <a:pt x="284" y="79"/>
                  </a:lnTo>
                  <a:lnTo>
                    <a:pt x="290" y="81"/>
                  </a:lnTo>
                  <a:lnTo>
                    <a:pt x="307" y="85"/>
                  </a:lnTo>
                  <a:lnTo>
                    <a:pt x="334" y="89"/>
                  </a:lnTo>
                  <a:lnTo>
                    <a:pt x="365" y="89"/>
                  </a:lnTo>
                  <a:lnTo>
                    <a:pt x="400" y="83"/>
                  </a:lnTo>
                  <a:lnTo>
                    <a:pt x="434" y="68"/>
                  </a:lnTo>
                  <a:lnTo>
                    <a:pt x="465" y="42"/>
                  </a:lnTo>
                  <a:lnTo>
                    <a:pt x="490" y="0"/>
                  </a:lnTo>
                  <a:lnTo>
                    <a:pt x="665" y="85"/>
                  </a:lnTo>
                  <a:lnTo>
                    <a:pt x="665" y="92"/>
                  </a:lnTo>
                  <a:lnTo>
                    <a:pt x="665" y="113"/>
                  </a:lnTo>
                  <a:lnTo>
                    <a:pt x="668" y="140"/>
                  </a:lnTo>
                  <a:lnTo>
                    <a:pt x="676" y="177"/>
                  </a:lnTo>
                  <a:lnTo>
                    <a:pt x="690" y="216"/>
                  </a:lnTo>
                  <a:lnTo>
                    <a:pt x="714" y="257"/>
                  </a:lnTo>
                  <a:lnTo>
                    <a:pt x="750" y="294"/>
                  </a:lnTo>
                  <a:lnTo>
                    <a:pt x="800" y="327"/>
                  </a:lnTo>
                  <a:lnTo>
                    <a:pt x="511" y="1315"/>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52"/>
            <p:cNvSpPr>
              <a:spLocks/>
            </p:cNvSpPr>
            <p:nvPr/>
          </p:nvSpPr>
          <p:spPr bwMode="auto">
            <a:xfrm>
              <a:off x="2338" y="3486"/>
              <a:ext cx="32" cy="48"/>
            </a:xfrm>
            <a:custGeom>
              <a:avLst/>
              <a:gdLst>
                <a:gd name="T0" fmla="*/ 23 w 86"/>
                <a:gd name="T1" fmla="*/ 128 h 131"/>
                <a:gd name="T2" fmla="*/ 31 w 86"/>
                <a:gd name="T3" fmla="*/ 131 h 131"/>
                <a:gd name="T4" fmla="*/ 39 w 86"/>
                <a:gd name="T5" fmla="*/ 131 h 131"/>
                <a:gd name="T6" fmla="*/ 48 w 86"/>
                <a:gd name="T7" fmla="*/ 129 h 131"/>
                <a:gd name="T8" fmla="*/ 56 w 86"/>
                <a:gd name="T9" fmla="*/ 126 h 131"/>
                <a:gd name="T10" fmla="*/ 62 w 86"/>
                <a:gd name="T11" fmla="*/ 120 h 131"/>
                <a:gd name="T12" fmla="*/ 70 w 86"/>
                <a:gd name="T13" fmla="*/ 113 h 131"/>
                <a:gd name="T14" fmla="*/ 75 w 86"/>
                <a:gd name="T15" fmla="*/ 102 h 131"/>
                <a:gd name="T16" fmla="*/ 81 w 86"/>
                <a:gd name="T17" fmla="*/ 91 h 131"/>
                <a:gd name="T18" fmla="*/ 86 w 86"/>
                <a:gd name="T19" fmla="*/ 65 h 131"/>
                <a:gd name="T20" fmla="*/ 85 w 86"/>
                <a:gd name="T21" fmla="*/ 41 h 131"/>
                <a:gd name="T22" fmla="*/ 77 w 86"/>
                <a:gd name="T23" fmla="*/ 20 h 131"/>
                <a:gd name="T24" fmla="*/ 64 w 86"/>
                <a:gd name="T25" fmla="*/ 5 h 131"/>
                <a:gd name="T26" fmla="*/ 56 w 86"/>
                <a:gd name="T27" fmla="*/ 2 h 131"/>
                <a:gd name="T28" fmla="*/ 48 w 86"/>
                <a:gd name="T29" fmla="*/ 0 h 131"/>
                <a:gd name="T30" fmla="*/ 39 w 86"/>
                <a:gd name="T31" fmla="*/ 2 h 131"/>
                <a:gd name="T32" fmla="*/ 31 w 86"/>
                <a:gd name="T33" fmla="*/ 5 h 131"/>
                <a:gd name="T34" fmla="*/ 23 w 86"/>
                <a:gd name="T35" fmla="*/ 11 h 131"/>
                <a:gd name="T36" fmla="*/ 16 w 86"/>
                <a:gd name="T37" fmla="*/ 18 h 131"/>
                <a:gd name="T38" fmla="*/ 11 w 86"/>
                <a:gd name="T39" fmla="*/ 30 h 131"/>
                <a:gd name="T40" fmla="*/ 6 w 86"/>
                <a:gd name="T41" fmla="*/ 41 h 131"/>
                <a:gd name="T42" fmla="*/ 0 w 86"/>
                <a:gd name="T43" fmla="*/ 67 h 131"/>
                <a:gd name="T44" fmla="*/ 2 w 86"/>
                <a:gd name="T45" fmla="*/ 92 h 131"/>
                <a:gd name="T46" fmla="*/ 10 w 86"/>
                <a:gd name="T47" fmla="*/ 113 h 131"/>
                <a:gd name="T48" fmla="*/ 23 w 86"/>
                <a:gd name="T49" fmla="*/ 12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 h="131">
                  <a:moveTo>
                    <a:pt x="23" y="128"/>
                  </a:moveTo>
                  <a:lnTo>
                    <a:pt x="31" y="131"/>
                  </a:lnTo>
                  <a:lnTo>
                    <a:pt x="39" y="131"/>
                  </a:lnTo>
                  <a:lnTo>
                    <a:pt x="48" y="129"/>
                  </a:lnTo>
                  <a:lnTo>
                    <a:pt x="56" y="126"/>
                  </a:lnTo>
                  <a:lnTo>
                    <a:pt x="62" y="120"/>
                  </a:lnTo>
                  <a:lnTo>
                    <a:pt x="70" y="113"/>
                  </a:lnTo>
                  <a:lnTo>
                    <a:pt x="75" y="102"/>
                  </a:lnTo>
                  <a:lnTo>
                    <a:pt x="81" y="91"/>
                  </a:lnTo>
                  <a:lnTo>
                    <a:pt x="86" y="65"/>
                  </a:lnTo>
                  <a:lnTo>
                    <a:pt x="85" y="41"/>
                  </a:lnTo>
                  <a:lnTo>
                    <a:pt x="77" y="20"/>
                  </a:lnTo>
                  <a:lnTo>
                    <a:pt x="64" y="5"/>
                  </a:lnTo>
                  <a:lnTo>
                    <a:pt x="56" y="2"/>
                  </a:lnTo>
                  <a:lnTo>
                    <a:pt x="48" y="0"/>
                  </a:lnTo>
                  <a:lnTo>
                    <a:pt x="39" y="2"/>
                  </a:lnTo>
                  <a:lnTo>
                    <a:pt x="31" y="5"/>
                  </a:lnTo>
                  <a:lnTo>
                    <a:pt x="23" y="11"/>
                  </a:lnTo>
                  <a:lnTo>
                    <a:pt x="16" y="18"/>
                  </a:lnTo>
                  <a:lnTo>
                    <a:pt x="11" y="30"/>
                  </a:lnTo>
                  <a:lnTo>
                    <a:pt x="6" y="41"/>
                  </a:lnTo>
                  <a:lnTo>
                    <a:pt x="0" y="67"/>
                  </a:lnTo>
                  <a:lnTo>
                    <a:pt x="2" y="92"/>
                  </a:lnTo>
                  <a:lnTo>
                    <a:pt x="10" y="113"/>
                  </a:lnTo>
                  <a:lnTo>
                    <a:pt x="23"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53"/>
            <p:cNvSpPr>
              <a:spLocks/>
            </p:cNvSpPr>
            <p:nvPr/>
          </p:nvSpPr>
          <p:spPr bwMode="auto">
            <a:xfrm>
              <a:off x="2341" y="3493"/>
              <a:ext cx="23" cy="35"/>
            </a:xfrm>
            <a:custGeom>
              <a:avLst/>
              <a:gdLst>
                <a:gd name="T0" fmla="*/ 16 w 62"/>
                <a:gd name="T1" fmla="*/ 93 h 97"/>
                <a:gd name="T2" fmla="*/ 22 w 62"/>
                <a:gd name="T3" fmla="*/ 95 h 97"/>
                <a:gd name="T4" fmla="*/ 28 w 62"/>
                <a:gd name="T5" fmla="*/ 97 h 97"/>
                <a:gd name="T6" fmla="*/ 34 w 62"/>
                <a:gd name="T7" fmla="*/ 95 h 97"/>
                <a:gd name="T8" fmla="*/ 39 w 62"/>
                <a:gd name="T9" fmla="*/ 93 h 97"/>
                <a:gd name="T10" fmla="*/ 45 w 62"/>
                <a:gd name="T11" fmla="*/ 87 h 97"/>
                <a:gd name="T12" fmla="*/ 50 w 62"/>
                <a:gd name="T13" fmla="*/ 82 h 97"/>
                <a:gd name="T14" fmla="*/ 54 w 62"/>
                <a:gd name="T15" fmla="*/ 74 h 97"/>
                <a:gd name="T16" fmla="*/ 58 w 62"/>
                <a:gd name="T17" fmla="*/ 65 h 97"/>
                <a:gd name="T18" fmla="*/ 62 w 62"/>
                <a:gd name="T19" fmla="*/ 47 h 97"/>
                <a:gd name="T20" fmla="*/ 60 w 62"/>
                <a:gd name="T21" fmla="*/ 28 h 97"/>
                <a:gd name="T22" fmla="*/ 55 w 62"/>
                <a:gd name="T23" fmla="*/ 13 h 97"/>
                <a:gd name="T24" fmla="*/ 46 w 62"/>
                <a:gd name="T25" fmla="*/ 4 h 97"/>
                <a:gd name="T26" fmla="*/ 39 w 62"/>
                <a:gd name="T27" fmla="*/ 2 h 97"/>
                <a:gd name="T28" fmla="*/ 34 w 62"/>
                <a:gd name="T29" fmla="*/ 0 h 97"/>
                <a:gd name="T30" fmla="*/ 28 w 62"/>
                <a:gd name="T31" fmla="*/ 2 h 97"/>
                <a:gd name="T32" fmla="*/ 22 w 62"/>
                <a:gd name="T33" fmla="*/ 4 h 97"/>
                <a:gd name="T34" fmla="*/ 17 w 62"/>
                <a:gd name="T35" fmla="*/ 10 h 97"/>
                <a:gd name="T36" fmla="*/ 12 w 62"/>
                <a:gd name="T37" fmla="*/ 15 h 97"/>
                <a:gd name="T38" fmla="*/ 8 w 62"/>
                <a:gd name="T39" fmla="*/ 21 h 97"/>
                <a:gd name="T40" fmla="*/ 4 w 62"/>
                <a:gd name="T41" fmla="*/ 30 h 97"/>
                <a:gd name="T42" fmla="*/ 0 w 62"/>
                <a:gd name="T43" fmla="*/ 49 h 97"/>
                <a:gd name="T44" fmla="*/ 1 w 62"/>
                <a:gd name="T45" fmla="*/ 67 h 97"/>
                <a:gd name="T46" fmla="*/ 7 w 62"/>
                <a:gd name="T47" fmla="*/ 82 h 97"/>
                <a:gd name="T48" fmla="*/ 16 w 62"/>
                <a:gd name="T49" fmla="*/ 9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97">
                  <a:moveTo>
                    <a:pt x="16" y="93"/>
                  </a:moveTo>
                  <a:lnTo>
                    <a:pt x="22" y="95"/>
                  </a:lnTo>
                  <a:lnTo>
                    <a:pt x="28" y="97"/>
                  </a:lnTo>
                  <a:lnTo>
                    <a:pt x="34" y="95"/>
                  </a:lnTo>
                  <a:lnTo>
                    <a:pt x="39" y="93"/>
                  </a:lnTo>
                  <a:lnTo>
                    <a:pt x="45" y="87"/>
                  </a:lnTo>
                  <a:lnTo>
                    <a:pt x="50" y="82"/>
                  </a:lnTo>
                  <a:lnTo>
                    <a:pt x="54" y="74"/>
                  </a:lnTo>
                  <a:lnTo>
                    <a:pt x="58" y="65"/>
                  </a:lnTo>
                  <a:lnTo>
                    <a:pt x="62" y="47"/>
                  </a:lnTo>
                  <a:lnTo>
                    <a:pt x="60" y="28"/>
                  </a:lnTo>
                  <a:lnTo>
                    <a:pt x="55" y="13"/>
                  </a:lnTo>
                  <a:lnTo>
                    <a:pt x="46" y="4"/>
                  </a:lnTo>
                  <a:lnTo>
                    <a:pt x="39" y="2"/>
                  </a:lnTo>
                  <a:lnTo>
                    <a:pt x="34" y="0"/>
                  </a:lnTo>
                  <a:lnTo>
                    <a:pt x="28" y="2"/>
                  </a:lnTo>
                  <a:lnTo>
                    <a:pt x="22" y="4"/>
                  </a:lnTo>
                  <a:lnTo>
                    <a:pt x="17" y="10"/>
                  </a:lnTo>
                  <a:lnTo>
                    <a:pt x="12" y="15"/>
                  </a:lnTo>
                  <a:lnTo>
                    <a:pt x="8" y="21"/>
                  </a:lnTo>
                  <a:lnTo>
                    <a:pt x="4" y="30"/>
                  </a:lnTo>
                  <a:lnTo>
                    <a:pt x="0" y="49"/>
                  </a:lnTo>
                  <a:lnTo>
                    <a:pt x="1" y="67"/>
                  </a:lnTo>
                  <a:lnTo>
                    <a:pt x="7" y="82"/>
                  </a:lnTo>
                  <a:lnTo>
                    <a:pt x="16"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54"/>
            <p:cNvSpPr>
              <a:spLocks/>
            </p:cNvSpPr>
            <p:nvPr/>
          </p:nvSpPr>
          <p:spPr bwMode="auto">
            <a:xfrm>
              <a:off x="2303" y="3286"/>
              <a:ext cx="192" cy="226"/>
            </a:xfrm>
            <a:custGeom>
              <a:avLst/>
              <a:gdLst>
                <a:gd name="T0" fmla="*/ 245 w 835"/>
                <a:gd name="T1" fmla="*/ 1226 h 1248"/>
                <a:gd name="T2" fmla="*/ 247 w 835"/>
                <a:gd name="T3" fmla="*/ 1245 h 1248"/>
                <a:gd name="T4" fmla="*/ 326 w 835"/>
                <a:gd name="T5" fmla="*/ 1246 h 1248"/>
                <a:gd name="T6" fmla="*/ 466 w 835"/>
                <a:gd name="T7" fmla="*/ 1224 h 1248"/>
                <a:gd name="T8" fmla="*/ 624 w 835"/>
                <a:gd name="T9" fmla="*/ 1143 h 1248"/>
                <a:gd name="T10" fmla="*/ 760 w 835"/>
                <a:gd name="T11" fmla="*/ 974 h 1248"/>
                <a:gd name="T12" fmla="*/ 834 w 835"/>
                <a:gd name="T13" fmla="*/ 684 h 1248"/>
                <a:gd name="T14" fmla="*/ 835 w 835"/>
                <a:gd name="T15" fmla="*/ 643 h 1248"/>
                <a:gd name="T16" fmla="*/ 830 w 835"/>
                <a:gd name="T17" fmla="*/ 538 h 1248"/>
                <a:gd name="T18" fmla="*/ 808 w 835"/>
                <a:gd name="T19" fmla="*/ 394 h 1248"/>
                <a:gd name="T20" fmla="*/ 755 w 835"/>
                <a:gd name="T21" fmla="*/ 242 h 1248"/>
                <a:gd name="T22" fmla="*/ 660 w 835"/>
                <a:gd name="T23" fmla="*/ 109 h 1248"/>
                <a:gd name="T24" fmla="*/ 616 w 835"/>
                <a:gd name="T25" fmla="*/ 55 h 1248"/>
                <a:gd name="T26" fmla="*/ 596 w 835"/>
                <a:gd name="T27" fmla="*/ 31 h 1248"/>
                <a:gd name="T28" fmla="*/ 543 w 835"/>
                <a:gd name="T29" fmla="*/ 16 h 1248"/>
                <a:gd name="T30" fmla="*/ 489 w 835"/>
                <a:gd name="T31" fmla="*/ 2 h 1248"/>
                <a:gd name="T32" fmla="*/ 468 w 835"/>
                <a:gd name="T33" fmla="*/ 11 h 1248"/>
                <a:gd name="T34" fmla="*/ 456 w 835"/>
                <a:gd name="T35" fmla="*/ 24 h 1248"/>
                <a:gd name="T36" fmla="*/ 400 w 835"/>
                <a:gd name="T37" fmla="*/ 27 h 1248"/>
                <a:gd name="T38" fmla="*/ 300 w 835"/>
                <a:gd name="T39" fmla="*/ 55 h 1248"/>
                <a:gd name="T40" fmla="*/ 184 w 835"/>
                <a:gd name="T41" fmla="*/ 127 h 1248"/>
                <a:gd name="T42" fmla="*/ 80 w 835"/>
                <a:gd name="T43" fmla="*/ 266 h 1248"/>
                <a:gd name="T44" fmla="*/ 14 w 835"/>
                <a:gd name="T45" fmla="*/ 495 h 1248"/>
                <a:gd name="T46" fmla="*/ 1 w 835"/>
                <a:gd name="T47" fmla="*/ 610 h 1248"/>
                <a:gd name="T48" fmla="*/ 21 w 835"/>
                <a:gd name="T49" fmla="*/ 880 h 1248"/>
                <a:gd name="T50" fmla="*/ 116 w 835"/>
                <a:gd name="T51" fmla="*/ 1082 h 1248"/>
                <a:gd name="T52" fmla="*/ 74 w 835"/>
                <a:gd name="T53" fmla="*/ 993 h 1248"/>
                <a:gd name="T54" fmla="*/ 20 w 835"/>
                <a:gd name="T55" fmla="*/ 741 h 1248"/>
                <a:gd name="T56" fmla="*/ 35 w 835"/>
                <a:gd name="T57" fmla="*/ 490 h 1248"/>
                <a:gd name="T58" fmla="*/ 47 w 835"/>
                <a:gd name="T59" fmla="*/ 425 h 1248"/>
                <a:gd name="T60" fmla="*/ 83 w 835"/>
                <a:gd name="T61" fmla="*/ 312 h 1248"/>
                <a:gd name="T62" fmla="*/ 154 w 835"/>
                <a:gd name="T63" fmla="*/ 190 h 1248"/>
                <a:gd name="T64" fmla="*/ 275 w 835"/>
                <a:gd name="T65" fmla="*/ 90 h 1248"/>
                <a:gd name="T66" fmla="*/ 455 w 835"/>
                <a:gd name="T67" fmla="*/ 51 h 1248"/>
                <a:gd name="T68" fmla="*/ 460 w 835"/>
                <a:gd name="T69" fmla="*/ 81 h 1248"/>
                <a:gd name="T70" fmla="*/ 495 w 835"/>
                <a:gd name="T71" fmla="*/ 98 h 1248"/>
                <a:gd name="T72" fmla="*/ 550 w 835"/>
                <a:gd name="T73" fmla="*/ 114 h 1248"/>
                <a:gd name="T74" fmla="*/ 584 w 835"/>
                <a:gd name="T75" fmla="*/ 124 h 1248"/>
                <a:gd name="T76" fmla="*/ 608 w 835"/>
                <a:gd name="T77" fmla="*/ 105 h 1248"/>
                <a:gd name="T78" fmla="*/ 618 w 835"/>
                <a:gd name="T79" fmla="*/ 107 h 1248"/>
                <a:gd name="T80" fmla="*/ 659 w 835"/>
                <a:gd name="T81" fmla="*/ 140 h 1248"/>
                <a:gd name="T82" fmla="*/ 717 w 835"/>
                <a:gd name="T83" fmla="*/ 214 h 1248"/>
                <a:gd name="T84" fmla="*/ 774 w 835"/>
                <a:gd name="T85" fmla="*/ 336 h 1248"/>
                <a:gd name="T86" fmla="*/ 810 w 835"/>
                <a:gd name="T87" fmla="*/ 518 h 1248"/>
                <a:gd name="T88" fmla="*/ 816 w 835"/>
                <a:gd name="T89" fmla="*/ 680 h 1248"/>
                <a:gd name="T90" fmla="*/ 808 w 835"/>
                <a:gd name="T91" fmla="*/ 764 h 1248"/>
                <a:gd name="T92" fmla="*/ 768 w 835"/>
                <a:gd name="T93" fmla="*/ 904 h 1248"/>
                <a:gd name="T94" fmla="*/ 677 w 835"/>
                <a:gd name="T95" fmla="*/ 1058 h 1248"/>
                <a:gd name="T96" fmla="*/ 512 w 835"/>
                <a:gd name="T97" fmla="*/ 1178 h 1248"/>
                <a:gd name="T98" fmla="*/ 247 w 835"/>
                <a:gd name="T99" fmla="*/ 122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5" h="1248">
                  <a:moveTo>
                    <a:pt x="247" y="1220"/>
                  </a:moveTo>
                  <a:lnTo>
                    <a:pt x="247" y="1222"/>
                  </a:lnTo>
                  <a:lnTo>
                    <a:pt x="245" y="1226"/>
                  </a:lnTo>
                  <a:lnTo>
                    <a:pt x="243" y="1233"/>
                  </a:lnTo>
                  <a:lnTo>
                    <a:pt x="241" y="1245"/>
                  </a:lnTo>
                  <a:lnTo>
                    <a:pt x="247" y="1245"/>
                  </a:lnTo>
                  <a:lnTo>
                    <a:pt x="264" y="1246"/>
                  </a:lnTo>
                  <a:lnTo>
                    <a:pt x="291" y="1248"/>
                  </a:lnTo>
                  <a:lnTo>
                    <a:pt x="326" y="1246"/>
                  </a:lnTo>
                  <a:lnTo>
                    <a:pt x="368" y="1245"/>
                  </a:lnTo>
                  <a:lnTo>
                    <a:pt x="414" y="1237"/>
                  </a:lnTo>
                  <a:lnTo>
                    <a:pt x="466" y="1224"/>
                  </a:lnTo>
                  <a:lnTo>
                    <a:pt x="518" y="1206"/>
                  </a:lnTo>
                  <a:lnTo>
                    <a:pt x="571" y="1178"/>
                  </a:lnTo>
                  <a:lnTo>
                    <a:pt x="624" y="1143"/>
                  </a:lnTo>
                  <a:lnTo>
                    <a:pt x="674" y="1098"/>
                  </a:lnTo>
                  <a:lnTo>
                    <a:pt x="720" y="1043"/>
                  </a:lnTo>
                  <a:lnTo>
                    <a:pt x="760" y="974"/>
                  </a:lnTo>
                  <a:lnTo>
                    <a:pt x="793" y="893"/>
                  </a:lnTo>
                  <a:lnTo>
                    <a:pt x="818" y="797"/>
                  </a:lnTo>
                  <a:lnTo>
                    <a:pt x="834" y="684"/>
                  </a:lnTo>
                  <a:lnTo>
                    <a:pt x="834" y="679"/>
                  </a:lnTo>
                  <a:lnTo>
                    <a:pt x="835" y="666"/>
                  </a:lnTo>
                  <a:lnTo>
                    <a:pt x="835" y="643"/>
                  </a:lnTo>
                  <a:lnTo>
                    <a:pt x="835" y="614"/>
                  </a:lnTo>
                  <a:lnTo>
                    <a:pt x="833" y="579"/>
                  </a:lnTo>
                  <a:lnTo>
                    <a:pt x="830" y="538"/>
                  </a:lnTo>
                  <a:lnTo>
                    <a:pt x="825" y="492"/>
                  </a:lnTo>
                  <a:lnTo>
                    <a:pt x="818" y="444"/>
                  </a:lnTo>
                  <a:lnTo>
                    <a:pt x="808" y="394"/>
                  </a:lnTo>
                  <a:lnTo>
                    <a:pt x="793" y="344"/>
                  </a:lnTo>
                  <a:lnTo>
                    <a:pt x="776" y="292"/>
                  </a:lnTo>
                  <a:lnTo>
                    <a:pt x="755" y="242"/>
                  </a:lnTo>
                  <a:lnTo>
                    <a:pt x="729" y="194"/>
                  </a:lnTo>
                  <a:lnTo>
                    <a:pt x="697" y="150"/>
                  </a:lnTo>
                  <a:lnTo>
                    <a:pt x="660" y="109"/>
                  </a:lnTo>
                  <a:lnTo>
                    <a:pt x="617" y="72"/>
                  </a:lnTo>
                  <a:lnTo>
                    <a:pt x="617" y="66"/>
                  </a:lnTo>
                  <a:lnTo>
                    <a:pt x="616" y="55"/>
                  </a:lnTo>
                  <a:lnTo>
                    <a:pt x="612" y="42"/>
                  </a:lnTo>
                  <a:lnTo>
                    <a:pt x="602" y="33"/>
                  </a:lnTo>
                  <a:lnTo>
                    <a:pt x="596" y="31"/>
                  </a:lnTo>
                  <a:lnTo>
                    <a:pt x="583" y="27"/>
                  </a:lnTo>
                  <a:lnTo>
                    <a:pt x="564" y="22"/>
                  </a:lnTo>
                  <a:lnTo>
                    <a:pt x="543" y="16"/>
                  </a:lnTo>
                  <a:lnTo>
                    <a:pt x="522" y="11"/>
                  </a:lnTo>
                  <a:lnTo>
                    <a:pt x="504" y="5"/>
                  </a:lnTo>
                  <a:lnTo>
                    <a:pt x="489" y="2"/>
                  </a:lnTo>
                  <a:lnTo>
                    <a:pt x="483" y="0"/>
                  </a:lnTo>
                  <a:lnTo>
                    <a:pt x="475" y="2"/>
                  </a:lnTo>
                  <a:lnTo>
                    <a:pt x="468" y="11"/>
                  </a:lnTo>
                  <a:lnTo>
                    <a:pt x="463" y="20"/>
                  </a:lnTo>
                  <a:lnTo>
                    <a:pt x="460" y="24"/>
                  </a:lnTo>
                  <a:lnTo>
                    <a:pt x="456" y="24"/>
                  </a:lnTo>
                  <a:lnTo>
                    <a:pt x="443" y="24"/>
                  </a:lnTo>
                  <a:lnTo>
                    <a:pt x="425" y="24"/>
                  </a:lnTo>
                  <a:lnTo>
                    <a:pt x="400" y="27"/>
                  </a:lnTo>
                  <a:lnTo>
                    <a:pt x="370" y="33"/>
                  </a:lnTo>
                  <a:lnTo>
                    <a:pt x="337" y="40"/>
                  </a:lnTo>
                  <a:lnTo>
                    <a:pt x="300" y="55"/>
                  </a:lnTo>
                  <a:lnTo>
                    <a:pt x="262" y="72"/>
                  </a:lnTo>
                  <a:lnTo>
                    <a:pt x="224" y="96"/>
                  </a:lnTo>
                  <a:lnTo>
                    <a:pt x="184" y="127"/>
                  </a:lnTo>
                  <a:lnTo>
                    <a:pt x="147" y="164"/>
                  </a:lnTo>
                  <a:lnTo>
                    <a:pt x="112" y="211"/>
                  </a:lnTo>
                  <a:lnTo>
                    <a:pt x="80" y="266"/>
                  </a:lnTo>
                  <a:lnTo>
                    <a:pt x="53" y="333"/>
                  </a:lnTo>
                  <a:lnTo>
                    <a:pt x="30" y="408"/>
                  </a:lnTo>
                  <a:lnTo>
                    <a:pt x="14" y="495"/>
                  </a:lnTo>
                  <a:lnTo>
                    <a:pt x="12" y="510"/>
                  </a:lnTo>
                  <a:lnTo>
                    <a:pt x="6" y="549"/>
                  </a:lnTo>
                  <a:lnTo>
                    <a:pt x="1" y="610"/>
                  </a:lnTo>
                  <a:lnTo>
                    <a:pt x="0" y="688"/>
                  </a:lnTo>
                  <a:lnTo>
                    <a:pt x="5" y="780"/>
                  </a:lnTo>
                  <a:lnTo>
                    <a:pt x="21" y="880"/>
                  </a:lnTo>
                  <a:lnTo>
                    <a:pt x="51" y="987"/>
                  </a:lnTo>
                  <a:lnTo>
                    <a:pt x="97" y="1095"/>
                  </a:lnTo>
                  <a:lnTo>
                    <a:pt x="116" y="1082"/>
                  </a:lnTo>
                  <a:lnTo>
                    <a:pt x="109" y="1072"/>
                  </a:lnTo>
                  <a:lnTo>
                    <a:pt x="93" y="1041"/>
                  </a:lnTo>
                  <a:lnTo>
                    <a:pt x="74" y="993"/>
                  </a:lnTo>
                  <a:lnTo>
                    <a:pt x="51" y="926"/>
                  </a:lnTo>
                  <a:lnTo>
                    <a:pt x="31" y="843"/>
                  </a:lnTo>
                  <a:lnTo>
                    <a:pt x="20" y="741"/>
                  </a:lnTo>
                  <a:lnTo>
                    <a:pt x="20" y="627"/>
                  </a:lnTo>
                  <a:lnTo>
                    <a:pt x="35" y="495"/>
                  </a:lnTo>
                  <a:lnTo>
                    <a:pt x="35" y="490"/>
                  </a:lnTo>
                  <a:lnTo>
                    <a:pt x="38" y="477"/>
                  </a:lnTo>
                  <a:lnTo>
                    <a:pt x="42" y="455"/>
                  </a:lnTo>
                  <a:lnTo>
                    <a:pt x="47" y="425"/>
                  </a:lnTo>
                  <a:lnTo>
                    <a:pt x="55" y="392"/>
                  </a:lnTo>
                  <a:lnTo>
                    <a:pt x="67" y="353"/>
                  </a:lnTo>
                  <a:lnTo>
                    <a:pt x="83" y="312"/>
                  </a:lnTo>
                  <a:lnTo>
                    <a:pt x="101" y="272"/>
                  </a:lnTo>
                  <a:lnTo>
                    <a:pt x="125" y="229"/>
                  </a:lnTo>
                  <a:lnTo>
                    <a:pt x="154" y="190"/>
                  </a:lnTo>
                  <a:lnTo>
                    <a:pt x="188" y="151"/>
                  </a:lnTo>
                  <a:lnTo>
                    <a:pt x="228" y="118"/>
                  </a:lnTo>
                  <a:lnTo>
                    <a:pt x="275" y="90"/>
                  </a:lnTo>
                  <a:lnTo>
                    <a:pt x="328" y="68"/>
                  </a:lnTo>
                  <a:lnTo>
                    <a:pt x="387" y="55"/>
                  </a:lnTo>
                  <a:lnTo>
                    <a:pt x="455" y="51"/>
                  </a:lnTo>
                  <a:lnTo>
                    <a:pt x="455" y="57"/>
                  </a:lnTo>
                  <a:lnTo>
                    <a:pt x="456" y="68"/>
                  </a:lnTo>
                  <a:lnTo>
                    <a:pt x="460" y="81"/>
                  </a:lnTo>
                  <a:lnTo>
                    <a:pt x="468" y="88"/>
                  </a:lnTo>
                  <a:lnTo>
                    <a:pt x="479" y="92"/>
                  </a:lnTo>
                  <a:lnTo>
                    <a:pt x="495" y="98"/>
                  </a:lnTo>
                  <a:lnTo>
                    <a:pt x="512" y="103"/>
                  </a:lnTo>
                  <a:lnTo>
                    <a:pt x="531" y="109"/>
                  </a:lnTo>
                  <a:lnTo>
                    <a:pt x="550" y="114"/>
                  </a:lnTo>
                  <a:lnTo>
                    <a:pt x="566" y="118"/>
                  </a:lnTo>
                  <a:lnTo>
                    <a:pt x="577" y="122"/>
                  </a:lnTo>
                  <a:lnTo>
                    <a:pt x="584" y="124"/>
                  </a:lnTo>
                  <a:lnTo>
                    <a:pt x="596" y="122"/>
                  </a:lnTo>
                  <a:lnTo>
                    <a:pt x="604" y="114"/>
                  </a:lnTo>
                  <a:lnTo>
                    <a:pt x="608" y="105"/>
                  </a:lnTo>
                  <a:lnTo>
                    <a:pt x="609" y="101"/>
                  </a:lnTo>
                  <a:lnTo>
                    <a:pt x="612" y="103"/>
                  </a:lnTo>
                  <a:lnTo>
                    <a:pt x="618" y="107"/>
                  </a:lnTo>
                  <a:lnTo>
                    <a:pt x="629" y="114"/>
                  </a:lnTo>
                  <a:lnTo>
                    <a:pt x="643" y="125"/>
                  </a:lnTo>
                  <a:lnTo>
                    <a:pt x="659" y="140"/>
                  </a:lnTo>
                  <a:lnTo>
                    <a:pt x="677" y="161"/>
                  </a:lnTo>
                  <a:lnTo>
                    <a:pt x="697" y="185"/>
                  </a:lnTo>
                  <a:lnTo>
                    <a:pt x="717" y="214"/>
                  </a:lnTo>
                  <a:lnTo>
                    <a:pt x="737" y="249"/>
                  </a:lnTo>
                  <a:lnTo>
                    <a:pt x="756" y="290"/>
                  </a:lnTo>
                  <a:lnTo>
                    <a:pt x="774" y="336"/>
                  </a:lnTo>
                  <a:lnTo>
                    <a:pt x="789" y="390"/>
                  </a:lnTo>
                  <a:lnTo>
                    <a:pt x="801" y="449"/>
                  </a:lnTo>
                  <a:lnTo>
                    <a:pt x="810" y="518"/>
                  </a:lnTo>
                  <a:lnTo>
                    <a:pt x="816" y="592"/>
                  </a:lnTo>
                  <a:lnTo>
                    <a:pt x="816" y="675"/>
                  </a:lnTo>
                  <a:lnTo>
                    <a:pt x="816" y="680"/>
                  </a:lnTo>
                  <a:lnTo>
                    <a:pt x="814" y="699"/>
                  </a:lnTo>
                  <a:lnTo>
                    <a:pt x="812" y="727"/>
                  </a:lnTo>
                  <a:lnTo>
                    <a:pt x="808" y="764"/>
                  </a:lnTo>
                  <a:lnTo>
                    <a:pt x="799" y="806"/>
                  </a:lnTo>
                  <a:lnTo>
                    <a:pt x="787" y="854"/>
                  </a:lnTo>
                  <a:lnTo>
                    <a:pt x="768" y="904"/>
                  </a:lnTo>
                  <a:lnTo>
                    <a:pt x="746" y="956"/>
                  </a:lnTo>
                  <a:lnTo>
                    <a:pt x="716" y="1008"/>
                  </a:lnTo>
                  <a:lnTo>
                    <a:pt x="677" y="1058"/>
                  </a:lnTo>
                  <a:lnTo>
                    <a:pt x="633" y="1104"/>
                  </a:lnTo>
                  <a:lnTo>
                    <a:pt x="577" y="1145"/>
                  </a:lnTo>
                  <a:lnTo>
                    <a:pt x="512" y="1178"/>
                  </a:lnTo>
                  <a:lnTo>
                    <a:pt x="435" y="1204"/>
                  </a:lnTo>
                  <a:lnTo>
                    <a:pt x="347" y="1219"/>
                  </a:lnTo>
                  <a:lnTo>
                    <a:pt x="247" y="12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Text Box 55"/>
            <p:cNvSpPr txBox="1">
              <a:spLocks noChangeArrowheads="1"/>
            </p:cNvSpPr>
            <p:nvPr/>
          </p:nvSpPr>
          <p:spPr bwMode="auto">
            <a:xfrm rot="-15126289">
              <a:off x="2054" y="3590"/>
              <a:ext cx="476"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1600">
                  <a:solidFill>
                    <a:schemeClr val="bg2"/>
                  </a:solidFill>
                  <a:latin typeface="Arial Black" panose="020B0A04020102020204" pitchFamily="34" charset="0"/>
                </a:rPr>
                <a:t>$500</a:t>
              </a:r>
              <a:endParaRPr lang="en-US" sz="1600">
                <a:solidFill>
                  <a:schemeClr val="bg2"/>
                </a:solidFill>
                <a:latin typeface="French Script MT" panose="03020402040607040605" pitchFamily="66" charset="0"/>
              </a:endParaRPr>
            </a:p>
          </p:txBody>
        </p:sp>
        <p:sp>
          <p:nvSpPr>
            <p:cNvPr id="86" name="Freeform 56"/>
            <p:cNvSpPr>
              <a:spLocks/>
            </p:cNvSpPr>
            <p:nvPr/>
          </p:nvSpPr>
          <p:spPr bwMode="auto">
            <a:xfrm>
              <a:off x="2406" y="3367"/>
              <a:ext cx="133" cy="124"/>
            </a:xfrm>
            <a:custGeom>
              <a:avLst/>
              <a:gdLst>
                <a:gd name="T0" fmla="*/ 322 w 359"/>
                <a:gd name="T1" fmla="*/ 245 h 336"/>
                <a:gd name="T2" fmla="*/ 297 w 359"/>
                <a:gd name="T3" fmla="*/ 266 h 336"/>
                <a:gd name="T4" fmla="*/ 270 w 359"/>
                <a:gd name="T5" fmla="*/ 283 h 336"/>
                <a:gd name="T6" fmla="*/ 243 w 359"/>
                <a:gd name="T7" fmla="*/ 297 h 336"/>
                <a:gd name="T8" fmla="*/ 214 w 359"/>
                <a:gd name="T9" fmla="*/ 309 h 336"/>
                <a:gd name="T10" fmla="*/ 184 w 359"/>
                <a:gd name="T11" fmla="*/ 318 h 336"/>
                <a:gd name="T12" fmla="*/ 154 w 359"/>
                <a:gd name="T13" fmla="*/ 326 h 336"/>
                <a:gd name="T14" fmla="*/ 123 w 359"/>
                <a:gd name="T15" fmla="*/ 333 h 336"/>
                <a:gd name="T16" fmla="*/ 94 w 359"/>
                <a:gd name="T17" fmla="*/ 335 h 336"/>
                <a:gd name="T18" fmla="*/ 59 w 359"/>
                <a:gd name="T19" fmla="*/ 313 h 336"/>
                <a:gd name="T20" fmla="*/ 24 w 359"/>
                <a:gd name="T21" fmla="*/ 268 h 336"/>
                <a:gd name="T22" fmla="*/ 2 w 359"/>
                <a:gd name="T23" fmla="*/ 199 h 336"/>
                <a:gd name="T24" fmla="*/ 2 w 359"/>
                <a:gd name="T25" fmla="*/ 140 h 336"/>
                <a:gd name="T26" fmla="*/ 9 w 359"/>
                <a:gd name="T27" fmla="*/ 110 h 336"/>
                <a:gd name="T28" fmla="*/ 21 w 359"/>
                <a:gd name="T29" fmla="*/ 97 h 336"/>
                <a:gd name="T30" fmla="*/ 29 w 359"/>
                <a:gd name="T31" fmla="*/ 101 h 336"/>
                <a:gd name="T32" fmla="*/ 39 w 359"/>
                <a:gd name="T33" fmla="*/ 102 h 336"/>
                <a:gd name="T34" fmla="*/ 42 w 359"/>
                <a:gd name="T35" fmla="*/ 129 h 336"/>
                <a:gd name="T36" fmla="*/ 55 w 359"/>
                <a:gd name="T37" fmla="*/ 178 h 336"/>
                <a:gd name="T38" fmla="*/ 68 w 359"/>
                <a:gd name="T39" fmla="*/ 237 h 336"/>
                <a:gd name="T40" fmla="*/ 74 w 359"/>
                <a:gd name="T41" fmla="*/ 295 h 336"/>
                <a:gd name="T42" fmla="*/ 93 w 359"/>
                <a:gd name="T43" fmla="*/ 283 h 336"/>
                <a:gd name="T44" fmla="*/ 97 w 359"/>
                <a:gd name="T45" fmla="*/ 258 h 336"/>
                <a:gd name="T46" fmla="*/ 88 w 359"/>
                <a:gd name="T47" fmla="*/ 211 h 336"/>
                <a:gd name="T48" fmla="*/ 77 w 359"/>
                <a:gd name="T49" fmla="*/ 169 h 336"/>
                <a:gd name="T50" fmla="*/ 61 w 359"/>
                <a:gd name="T51" fmla="*/ 129 h 336"/>
                <a:gd name="T52" fmla="*/ 42 w 359"/>
                <a:gd name="T53" fmla="*/ 86 h 336"/>
                <a:gd name="T54" fmla="*/ 27 w 359"/>
                <a:gd name="T55" fmla="*/ 78 h 336"/>
                <a:gd name="T56" fmla="*/ 28 w 359"/>
                <a:gd name="T57" fmla="*/ 60 h 336"/>
                <a:gd name="T58" fmla="*/ 51 w 359"/>
                <a:gd name="T59" fmla="*/ 44 h 336"/>
                <a:gd name="T60" fmla="*/ 76 w 359"/>
                <a:gd name="T61" fmla="*/ 33 h 336"/>
                <a:gd name="T62" fmla="*/ 101 w 359"/>
                <a:gd name="T63" fmla="*/ 24 h 336"/>
                <a:gd name="T64" fmla="*/ 130 w 359"/>
                <a:gd name="T65" fmla="*/ 15 h 336"/>
                <a:gd name="T66" fmla="*/ 152 w 359"/>
                <a:gd name="T67" fmla="*/ 7 h 336"/>
                <a:gd name="T68" fmla="*/ 174 w 359"/>
                <a:gd name="T69" fmla="*/ 1 h 336"/>
                <a:gd name="T70" fmla="*/ 198 w 359"/>
                <a:gd name="T71" fmla="*/ 0 h 336"/>
                <a:gd name="T72" fmla="*/ 229 w 359"/>
                <a:gd name="T73" fmla="*/ 4 h 336"/>
                <a:gd name="T74" fmla="*/ 247 w 359"/>
                <a:gd name="T75" fmla="*/ 15 h 336"/>
                <a:gd name="T76" fmla="*/ 267 w 359"/>
                <a:gd name="T77" fmla="*/ 27 h 336"/>
                <a:gd name="T78" fmla="*/ 286 w 359"/>
                <a:gd name="T79" fmla="*/ 42 h 336"/>
                <a:gd name="T80" fmla="*/ 306 w 359"/>
                <a:gd name="T81" fmla="*/ 60 h 336"/>
                <a:gd name="T82" fmla="*/ 341 w 359"/>
                <a:gd name="T83" fmla="*/ 107 h 336"/>
                <a:gd name="T84" fmla="*/ 358 w 359"/>
                <a:gd name="T85" fmla="*/ 159 h 336"/>
                <a:gd name="T86" fmla="*/ 356 w 359"/>
                <a:gd name="T87" fmla="*/ 204 h 336"/>
                <a:gd name="T88" fmla="*/ 334 w 359"/>
                <a:gd name="T89" fmla="*/ 23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9" h="336">
                  <a:moveTo>
                    <a:pt x="334" y="234"/>
                  </a:moveTo>
                  <a:lnTo>
                    <a:pt x="322" y="245"/>
                  </a:lnTo>
                  <a:lnTo>
                    <a:pt x="310" y="257"/>
                  </a:lnTo>
                  <a:lnTo>
                    <a:pt x="297" y="266"/>
                  </a:lnTo>
                  <a:lnTo>
                    <a:pt x="284" y="275"/>
                  </a:lnTo>
                  <a:lnTo>
                    <a:pt x="270" y="283"/>
                  </a:lnTo>
                  <a:lnTo>
                    <a:pt x="257" y="290"/>
                  </a:lnTo>
                  <a:lnTo>
                    <a:pt x="243" y="297"/>
                  </a:lnTo>
                  <a:lnTo>
                    <a:pt x="228" y="303"/>
                  </a:lnTo>
                  <a:lnTo>
                    <a:pt x="214" y="309"/>
                  </a:lnTo>
                  <a:lnTo>
                    <a:pt x="199" y="313"/>
                  </a:lnTo>
                  <a:lnTo>
                    <a:pt x="184" y="318"/>
                  </a:lnTo>
                  <a:lnTo>
                    <a:pt x="169" y="321"/>
                  </a:lnTo>
                  <a:lnTo>
                    <a:pt x="154" y="326"/>
                  </a:lnTo>
                  <a:lnTo>
                    <a:pt x="139" y="329"/>
                  </a:lnTo>
                  <a:lnTo>
                    <a:pt x="123" y="333"/>
                  </a:lnTo>
                  <a:lnTo>
                    <a:pt x="108" y="336"/>
                  </a:lnTo>
                  <a:lnTo>
                    <a:pt x="94" y="335"/>
                  </a:lnTo>
                  <a:lnTo>
                    <a:pt x="78" y="327"/>
                  </a:lnTo>
                  <a:lnTo>
                    <a:pt x="59" y="313"/>
                  </a:lnTo>
                  <a:lnTo>
                    <a:pt x="41" y="294"/>
                  </a:lnTo>
                  <a:lnTo>
                    <a:pt x="24" y="268"/>
                  </a:lnTo>
                  <a:lnTo>
                    <a:pt x="10" y="236"/>
                  </a:lnTo>
                  <a:lnTo>
                    <a:pt x="2" y="199"/>
                  </a:lnTo>
                  <a:lnTo>
                    <a:pt x="0" y="155"/>
                  </a:lnTo>
                  <a:lnTo>
                    <a:pt x="2" y="140"/>
                  </a:lnTo>
                  <a:lnTo>
                    <a:pt x="4" y="124"/>
                  </a:lnTo>
                  <a:lnTo>
                    <a:pt x="9" y="110"/>
                  </a:lnTo>
                  <a:lnTo>
                    <a:pt x="19" y="102"/>
                  </a:lnTo>
                  <a:lnTo>
                    <a:pt x="21" y="97"/>
                  </a:lnTo>
                  <a:lnTo>
                    <a:pt x="25" y="99"/>
                  </a:lnTo>
                  <a:lnTo>
                    <a:pt x="29" y="101"/>
                  </a:lnTo>
                  <a:lnTo>
                    <a:pt x="33" y="104"/>
                  </a:lnTo>
                  <a:lnTo>
                    <a:pt x="39" y="102"/>
                  </a:lnTo>
                  <a:lnTo>
                    <a:pt x="39" y="113"/>
                  </a:lnTo>
                  <a:lnTo>
                    <a:pt x="42" y="129"/>
                  </a:lnTo>
                  <a:lnTo>
                    <a:pt x="48" y="152"/>
                  </a:lnTo>
                  <a:lnTo>
                    <a:pt x="55" y="178"/>
                  </a:lnTo>
                  <a:lnTo>
                    <a:pt x="62" y="207"/>
                  </a:lnTo>
                  <a:lnTo>
                    <a:pt x="68" y="237"/>
                  </a:lnTo>
                  <a:lnTo>
                    <a:pt x="72" y="267"/>
                  </a:lnTo>
                  <a:lnTo>
                    <a:pt x="74" y="295"/>
                  </a:lnTo>
                  <a:lnTo>
                    <a:pt x="86" y="293"/>
                  </a:lnTo>
                  <a:lnTo>
                    <a:pt x="93" y="283"/>
                  </a:lnTo>
                  <a:lnTo>
                    <a:pt x="96" y="271"/>
                  </a:lnTo>
                  <a:lnTo>
                    <a:pt x="97" y="258"/>
                  </a:lnTo>
                  <a:lnTo>
                    <a:pt x="94" y="234"/>
                  </a:lnTo>
                  <a:lnTo>
                    <a:pt x="88" y="211"/>
                  </a:lnTo>
                  <a:lnTo>
                    <a:pt x="83" y="189"/>
                  </a:lnTo>
                  <a:lnTo>
                    <a:pt x="77" y="169"/>
                  </a:lnTo>
                  <a:lnTo>
                    <a:pt x="69" y="150"/>
                  </a:lnTo>
                  <a:lnTo>
                    <a:pt x="61" y="129"/>
                  </a:lnTo>
                  <a:lnTo>
                    <a:pt x="51" y="108"/>
                  </a:lnTo>
                  <a:lnTo>
                    <a:pt x="42" y="86"/>
                  </a:lnTo>
                  <a:lnTo>
                    <a:pt x="32" y="82"/>
                  </a:lnTo>
                  <a:lnTo>
                    <a:pt x="27" y="78"/>
                  </a:lnTo>
                  <a:lnTo>
                    <a:pt x="25" y="71"/>
                  </a:lnTo>
                  <a:lnTo>
                    <a:pt x="28" y="60"/>
                  </a:lnTo>
                  <a:lnTo>
                    <a:pt x="40" y="51"/>
                  </a:lnTo>
                  <a:lnTo>
                    <a:pt x="51" y="44"/>
                  </a:lnTo>
                  <a:lnTo>
                    <a:pt x="63" y="38"/>
                  </a:lnTo>
                  <a:lnTo>
                    <a:pt x="76" y="33"/>
                  </a:lnTo>
                  <a:lnTo>
                    <a:pt x="87" y="29"/>
                  </a:lnTo>
                  <a:lnTo>
                    <a:pt x="101" y="24"/>
                  </a:lnTo>
                  <a:lnTo>
                    <a:pt x="115" y="19"/>
                  </a:lnTo>
                  <a:lnTo>
                    <a:pt x="130" y="15"/>
                  </a:lnTo>
                  <a:lnTo>
                    <a:pt x="141" y="10"/>
                  </a:lnTo>
                  <a:lnTo>
                    <a:pt x="152" y="7"/>
                  </a:lnTo>
                  <a:lnTo>
                    <a:pt x="162" y="3"/>
                  </a:lnTo>
                  <a:lnTo>
                    <a:pt x="174" y="1"/>
                  </a:lnTo>
                  <a:lnTo>
                    <a:pt x="185" y="0"/>
                  </a:lnTo>
                  <a:lnTo>
                    <a:pt x="198" y="0"/>
                  </a:lnTo>
                  <a:lnTo>
                    <a:pt x="213" y="1"/>
                  </a:lnTo>
                  <a:lnTo>
                    <a:pt x="229" y="4"/>
                  </a:lnTo>
                  <a:lnTo>
                    <a:pt x="238" y="9"/>
                  </a:lnTo>
                  <a:lnTo>
                    <a:pt x="247" y="15"/>
                  </a:lnTo>
                  <a:lnTo>
                    <a:pt x="257" y="21"/>
                  </a:lnTo>
                  <a:lnTo>
                    <a:pt x="267" y="27"/>
                  </a:lnTo>
                  <a:lnTo>
                    <a:pt x="276" y="36"/>
                  </a:lnTo>
                  <a:lnTo>
                    <a:pt x="286" y="42"/>
                  </a:lnTo>
                  <a:lnTo>
                    <a:pt x="296" y="52"/>
                  </a:lnTo>
                  <a:lnTo>
                    <a:pt x="306" y="60"/>
                  </a:lnTo>
                  <a:lnTo>
                    <a:pt x="326" y="82"/>
                  </a:lnTo>
                  <a:lnTo>
                    <a:pt x="341" y="107"/>
                  </a:lnTo>
                  <a:lnTo>
                    <a:pt x="351" y="132"/>
                  </a:lnTo>
                  <a:lnTo>
                    <a:pt x="358" y="159"/>
                  </a:lnTo>
                  <a:lnTo>
                    <a:pt x="359" y="183"/>
                  </a:lnTo>
                  <a:lnTo>
                    <a:pt x="356" y="204"/>
                  </a:lnTo>
                  <a:lnTo>
                    <a:pt x="346" y="221"/>
                  </a:lnTo>
                  <a:lnTo>
                    <a:pt x="334" y="234"/>
                  </a:lnTo>
                  <a:close/>
                </a:path>
              </a:pathLst>
            </a:custGeom>
            <a:solidFill>
              <a:srgbClr val="00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57"/>
            <p:cNvSpPr>
              <a:spLocks/>
            </p:cNvSpPr>
            <p:nvPr/>
          </p:nvSpPr>
          <p:spPr bwMode="auto">
            <a:xfrm>
              <a:off x="2247" y="3286"/>
              <a:ext cx="152" cy="113"/>
            </a:xfrm>
            <a:custGeom>
              <a:avLst/>
              <a:gdLst>
                <a:gd name="T0" fmla="*/ 400 w 410"/>
                <a:gd name="T1" fmla="*/ 188 h 302"/>
                <a:gd name="T2" fmla="*/ 378 w 410"/>
                <a:gd name="T3" fmla="*/ 173 h 302"/>
                <a:gd name="T4" fmla="*/ 354 w 410"/>
                <a:gd name="T5" fmla="*/ 162 h 302"/>
                <a:gd name="T6" fmla="*/ 328 w 410"/>
                <a:gd name="T7" fmla="*/ 155 h 302"/>
                <a:gd name="T8" fmla="*/ 302 w 410"/>
                <a:gd name="T9" fmla="*/ 150 h 302"/>
                <a:gd name="T10" fmla="*/ 275 w 410"/>
                <a:gd name="T11" fmla="*/ 149 h 302"/>
                <a:gd name="T12" fmla="*/ 249 w 410"/>
                <a:gd name="T13" fmla="*/ 152 h 302"/>
                <a:gd name="T14" fmla="*/ 224 w 410"/>
                <a:gd name="T15" fmla="*/ 158 h 302"/>
                <a:gd name="T16" fmla="*/ 192 w 410"/>
                <a:gd name="T17" fmla="*/ 175 h 302"/>
                <a:gd name="T18" fmla="*/ 157 w 410"/>
                <a:gd name="T19" fmla="*/ 209 h 302"/>
                <a:gd name="T20" fmla="*/ 123 w 410"/>
                <a:gd name="T21" fmla="*/ 247 h 302"/>
                <a:gd name="T22" fmla="*/ 92 w 410"/>
                <a:gd name="T23" fmla="*/ 285 h 302"/>
                <a:gd name="T24" fmla="*/ 67 w 410"/>
                <a:gd name="T25" fmla="*/ 301 h 302"/>
                <a:gd name="T26" fmla="*/ 46 w 410"/>
                <a:gd name="T27" fmla="*/ 301 h 302"/>
                <a:gd name="T28" fmla="*/ 25 w 410"/>
                <a:gd name="T29" fmla="*/ 299 h 302"/>
                <a:gd name="T30" fmla="*/ 7 w 410"/>
                <a:gd name="T31" fmla="*/ 290 h 302"/>
                <a:gd name="T32" fmla="*/ 0 w 410"/>
                <a:gd name="T33" fmla="*/ 260 h 302"/>
                <a:gd name="T34" fmla="*/ 14 w 410"/>
                <a:gd name="T35" fmla="*/ 226 h 302"/>
                <a:gd name="T36" fmla="*/ 36 w 410"/>
                <a:gd name="T37" fmla="*/ 195 h 302"/>
                <a:gd name="T38" fmla="*/ 59 w 410"/>
                <a:gd name="T39" fmla="*/ 164 h 302"/>
                <a:gd name="T40" fmla="*/ 78 w 410"/>
                <a:gd name="T41" fmla="*/ 124 h 302"/>
                <a:gd name="T42" fmla="*/ 107 w 410"/>
                <a:gd name="T43" fmla="*/ 73 h 302"/>
                <a:gd name="T44" fmla="*/ 144 w 410"/>
                <a:gd name="T45" fmla="*/ 29 h 302"/>
                <a:gd name="T46" fmla="*/ 194 w 410"/>
                <a:gd name="T47" fmla="*/ 3 h 302"/>
                <a:gd name="T48" fmla="*/ 228 w 410"/>
                <a:gd name="T49" fmla="*/ 4 h 302"/>
                <a:gd name="T50" fmla="*/ 257 w 410"/>
                <a:gd name="T51" fmla="*/ 22 h 302"/>
                <a:gd name="T52" fmla="*/ 304 w 410"/>
                <a:gd name="T53" fmla="*/ 46 h 302"/>
                <a:gd name="T54" fmla="*/ 357 w 410"/>
                <a:gd name="T55" fmla="*/ 63 h 302"/>
                <a:gd name="T56" fmla="*/ 386 w 410"/>
                <a:gd name="T57" fmla="*/ 80 h 302"/>
                <a:gd name="T58" fmla="*/ 386 w 410"/>
                <a:gd name="T59" fmla="*/ 113 h 302"/>
                <a:gd name="T60" fmla="*/ 388 w 410"/>
                <a:gd name="T61" fmla="*/ 146 h 302"/>
                <a:gd name="T62" fmla="*/ 399 w 410"/>
                <a:gd name="T63" fmla="*/ 18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0" h="302">
                  <a:moveTo>
                    <a:pt x="410" y="197"/>
                  </a:moveTo>
                  <a:lnTo>
                    <a:pt x="400" y="188"/>
                  </a:lnTo>
                  <a:lnTo>
                    <a:pt x="390" y="180"/>
                  </a:lnTo>
                  <a:lnTo>
                    <a:pt x="378" y="173"/>
                  </a:lnTo>
                  <a:lnTo>
                    <a:pt x="365" y="167"/>
                  </a:lnTo>
                  <a:lnTo>
                    <a:pt x="354" y="162"/>
                  </a:lnTo>
                  <a:lnTo>
                    <a:pt x="341" y="158"/>
                  </a:lnTo>
                  <a:lnTo>
                    <a:pt x="328" y="155"/>
                  </a:lnTo>
                  <a:lnTo>
                    <a:pt x="315" y="151"/>
                  </a:lnTo>
                  <a:lnTo>
                    <a:pt x="302" y="150"/>
                  </a:lnTo>
                  <a:lnTo>
                    <a:pt x="288" y="149"/>
                  </a:lnTo>
                  <a:lnTo>
                    <a:pt x="275" y="149"/>
                  </a:lnTo>
                  <a:lnTo>
                    <a:pt x="263" y="150"/>
                  </a:lnTo>
                  <a:lnTo>
                    <a:pt x="249" y="152"/>
                  </a:lnTo>
                  <a:lnTo>
                    <a:pt x="236" y="155"/>
                  </a:lnTo>
                  <a:lnTo>
                    <a:pt x="224" y="158"/>
                  </a:lnTo>
                  <a:lnTo>
                    <a:pt x="212" y="162"/>
                  </a:lnTo>
                  <a:lnTo>
                    <a:pt x="192" y="175"/>
                  </a:lnTo>
                  <a:lnTo>
                    <a:pt x="174" y="190"/>
                  </a:lnTo>
                  <a:lnTo>
                    <a:pt x="157" y="209"/>
                  </a:lnTo>
                  <a:lnTo>
                    <a:pt x="139" y="227"/>
                  </a:lnTo>
                  <a:lnTo>
                    <a:pt x="123" y="247"/>
                  </a:lnTo>
                  <a:lnTo>
                    <a:pt x="107" y="265"/>
                  </a:lnTo>
                  <a:lnTo>
                    <a:pt x="92" y="285"/>
                  </a:lnTo>
                  <a:lnTo>
                    <a:pt x="76" y="302"/>
                  </a:lnTo>
                  <a:lnTo>
                    <a:pt x="67" y="301"/>
                  </a:lnTo>
                  <a:lnTo>
                    <a:pt x="58" y="301"/>
                  </a:lnTo>
                  <a:lnTo>
                    <a:pt x="46" y="301"/>
                  </a:lnTo>
                  <a:lnTo>
                    <a:pt x="36" y="301"/>
                  </a:lnTo>
                  <a:lnTo>
                    <a:pt x="25" y="299"/>
                  </a:lnTo>
                  <a:lnTo>
                    <a:pt x="16" y="295"/>
                  </a:lnTo>
                  <a:lnTo>
                    <a:pt x="7" y="290"/>
                  </a:lnTo>
                  <a:lnTo>
                    <a:pt x="0" y="279"/>
                  </a:lnTo>
                  <a:lnTo>
                    <a:pt x="0" y="260"/>
                  </a:lnTo>
                  <a:lnTo>
                    <a:pt x="5" y="242"/>
                  </a:lnTo>
                  <a:lnTo>
                    <a:pt x="14" y="226"/>
                  </a:lnTo>
                  <a:lnTo>
                    <a:pt x="24" y="210"/>
                  </a:lnTo>
                  <a:lnTo>
                    <a:pt x="36" y="195"/>
                  </a:lnTo>
                  <a:lnTo>
                    <a:pt x="48" y="180"/>
                  </a:lnTo>
                  <a:lnTo>
                    <a:pt x="59" y="164"/>
                  </a:lnTo>
                  <a:lnTo>
                    <a:pt x="66" y="148"/>
                  </a:lnTo>
                  <a:lnTo>
                    <a:pt x="78" y="124"/>
                  </a:lnTo>
                  <a:lnTo>
                    <a:pt x="92" y="98"/>
                  </a:lnTo>
                  <a:lnTo>
                    <a:pt x="107" y="73"/>
                  </a:lnTo>
                  <a:lnTo>
                    <a:pt x="124" y="50"/>
                  </a:lnTo>
                  <a:lnTo>
                    <a:pt x="144" y="29"/>
                  </a:lnTo>
                  <a:lnTo>
                    <a:pt x="167" y="13"/>
                  </a:lnTo>
                  <a:lnTo>
                    <a:pt x="194" y="3"/>
                  </a:lnTo>
                  <a:lnTo>
                    <a:pt x="224" y="0"/>
                  </a:lnTo>
                  <a:lnTo>
                    <a:pt x="228" y="4"/>
                  </a:lnTo>
                  <a:lnTo>
                    <a:pt x="240" y="11"/>
                  </a:lnTo>
                  <a:lnTo>
                    <a:pt x="257" y="22"/>
                  </a:lnTo>
                  <a:lnTo>
                    <a:pt x="279" y="35"/>
                  </a:lnTo>
                  <a:lnTo>
                    <a:pt x="304" y="46"/>
                  </a:lnTo>
                  <a:lnTo>
                    <a:pt x="331" y="57"/>
                  </a:lnTo>
                  <a:lnTo>
                    <a:pt x="357" y="63"/>
                  </a:lnTo>
                  <a:lnTo>
                    <a:pt x="384" y="63"/>
                  </a:lnTo>
                  <a:lnTo>
                    <a:pt x="386" y="80"/>
                  </a:lnTo>
                  <a:lnTo>
                    <a:pt x="386" y="96"/>
                  </a:lnTo>
                  <a:lnTo>
                    <a:pt x="386" y="113"/>
                  </a:lnTo>
                  <a:lnTo>
                    <a:pt x="386" y="129"/>
                  </a:lnTo>
                  <a:lnTo>
                    <a:pt x="388" y="146"/>
                  </a:lnTo>
                  <a:lnTo>
                    <a:pt x="392" y="163"/>
                  </a:lnTo>
                  <a:lnTo>
                    <a:pt x="399" y="180"/>
                  </a:lnTo>
                  <a:lnTo>
                    <a:pt x="410" y="197"/>
                  </a:lnTo>
                  <a:close/>
                </a:path>
              </a:pathLst>
            </a:custGeom>
            <a:solidFill>
              <a:srgbClr val="00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8" name="Group 206"/>
          <p:cNvGrpSpPr>
            <a:grpSpLocks/>
          </p:cNvGrpSpPr>
          <p:nvPr/>
        </p:nvGrpSpPr>
        <p:grpSpPr bwMode="auto">
          <a:xfrm>
            <a:off x="5953125" y="5083175"/>
            <a:ext cx="1247775" cy="1322388"/>
            <a:chOff x="3286" y="3122"/>
            <a:chExt cx="786" cy="833"/>
          </a:xfrm>
        </p:grpSpPr>
        <p:sp>
          <p:nvSpPr>
            <p:cNvPr id="89" name="Freeform 111"/>
            <p:cNvSpPr>
              <a:spLocks/>
            </p:cNvSpPr>
            <p:nvPr/>
          </p:nvSpPr>
          <p:spPr bwMode="auto">
            <a:xfrm>
              <a:off x="3302" y="3507"/>
              <a:ext cx="672" cy="277"/>
            </a:xfrm>
            <a:custGeom>
              <a:avLst/>
              <a:gdLst>
                <a:gd name="T0" fmla="*/ 0 w 2416"/>
                <a:gd name="T1" fmla="*/ 537 h 994"/>
                <a:gd name="T2" fmla="*/ 601 w 2416"/>
                <a:gd name="T3" fmla="*/ 994 h 994"/>
                <a:gd name="T4" fmla="*/ 2416 w 2416"/>
                <a:gd name="T5" fmla="*/ 290 h 994"/>
                <a:gd name="T6" fmla="*/ 1687 w 2416"/>
                <a:gd name="T7" fmla="*/ 0 h 994"/>
                <a:gd name="T8" fmla="*/ 0 w 2416"/>
                <a:gd name="T9" fmla="*/ 537 h 994"/>
              </a:gdLst>
              <a:ahLst/>
              <a:cxnLst>
                <a:cxn ang="0">
                  <a:pos x="T0" y="T1"/>
                </a:cxn>
                <a:cxn ang="0">
                  <a:pos x="T2" y="T3"/>
                </a:cxn>
                <a:cxn ang="0">
                  <a:pos x="T4" y="T5"/>
                </a:cxn>
                <a:cxn ang="0">
                  <a:pos x="T6" y="T7"/>
                </a:cxn>
                <a:cxn ang="0">
                  <a:pos x="T8" y="T9"/>
                </a:cxn>
              </a:cxnLst>
              <a:rect l="0" t="0" r="r" b="b"/>
              <a:pathLst>
                <a:path w="2416" h="994">
                  <a:moveTo>
                    <a:pt x="0" y="537"/>
                  </a:moveTo>
                  <a:lnTo>
                    <a:pt x="601" y="994"/>
                  </a:lnTo>
                  <a:lnTo>
                    <a:pt x="2416" y="290"/>
                  </a:lnTo>
                  <a:lnTo>
                    <a:pt x="1687" y="0"/>
                  </a:lnTo>
                  <a:lnTo>
                    <a:pt x="0" y="537"/>
                  </a:lnTo>
                  <a:close/>
                </a:path>
              </a:pathLst>
            </a:custGeom>
            <a:solidFill>
              <a:srgbClr val="99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112"/>
            <p:cNvSpPr>
              <a:spLocks/>
            </p:cNvSpPr>
            <p:nvPr/>
          </p:nvSpPr>
          <p:spPr bwMode="auto">
            <a:xfrm>
              <a:off x="3473" y="3666"/>
              <a:ext cx="504" cy="277"/>
            </a:xfrm>
            <a:custGeom>
              <a:avLst/>
              <a:gdLst>
                <a:gd name="T0" fmla="*/ 0 w 1811"/>
                <a:gd name="T1" fmla="*/ 862 h 1000"/>
                <a:gd name="T2" fmla="*/ 0 w 1811"/>
                <a:gd name="T3" fmla="*/ 971 h 1000"/>
                <a:gd name="T4" fmla="*/ 36 w 1811"/>
                <a:gd name="T5" fmla="*/ 1000 h 1000"/>
                <a:gd name="T6" fmla="*/ 1811 w 1811"/>
                <a:gd name="T7" fmla="*/ 212 h 1000"/>
                <a:gd name="T8" fmla="*/ 1796 w 1811"/>
                <a:gd name="T9" fmla="*/ 0 h 1000"/>
                <a:gd name="T10" fmla="*/ 0 w 1811"/>
                <a:gd name="T11" fmla="*/ 862 h 1000"/>
              </a:gdLst>
              <a:ahLst/>
              <a:cxnLst>
                <a:cxn ang="0">
                  <a:pos x="T0" y="T1"/>
                </a:cxn>
                <a:cxn ang="0">
                  <a:pos x="T2" y="T3"/>
                </a:cxn>
                <a:cxn ang="0">
                  <a:pos x="T4" y="T5"/>
                </a:cxn>
                <a:cxn ang="0">
                  <a:pos x="T6" y="T7"/>
                </a:cxn>
                <a:cxn ang="0">
                  <a:pos x="T8" y="T9"/>
                </a:cxn>
                <a:cxn ang="0">
                  <a:pos x="T10" y="T11"/>
                </a:cxn>
              </a:cxnLst>
              <a:rect l="0" t="0" r="r" b="b"/>
              <a:pathLst>
                <a:path w="1811" h="1000">
                  <a:moveTo>
                    <a:pt x="0" y="862"/>
                  </a:moveTo>
                  <a:lnTo>
                    <a:pt x="0" y="971"/>
                  </a:lnTo>
                  <a:lnTo>
                    <a:pt x="36" y="1000"/>
                  </a:lnTo>
                  <a:lnTo>
                    <a:pt x="1811" y="212"/>
                  </a:lnTo>
                  <a:lnTo>
                    <a:pt x="1796" y="0"/>
                  </a:lnTo>
                  <a:lnTo>
                    <a:pt x="0" y="86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113"/>
            <p:cNvSpPr>
              <a:spLocks/>
            </p:cNvSpPr>
            <p:nvPr/>
          </p:nvSpPr>
          <p:spPr bwMode="auto">
            <a:xfrm>
              <a:off x="3473" y="3652"/>
              <a:ext cx="500" cy="253"/>
            </a:xfrm>
            <a:custGeom>
              <a:avLst/>
              <a:gdLst>
                <a:gd name="T0" fmla="*/ 1793 w 1796"/>
                <a:gd name="T1" fmla="*/ 0 h 909"/>
                <a:gd name="T2" fmla="*/ 0 w 1796"/>
                <a:gd name="T3" fmla="*/ 722 h 909"/>
                <a:gd name="T4" fmla="*/ 0 w 1796"/>
                <a:gd name="T5" fmla="*/ 909 h 909"/>
                <a:gd name="T6" fmla="*/ 1796 w 1796"/>
                <a:gd name="T7" fmla="*/ 47 h 909"/>
                <a:gd name="T8" fmla="*/ 1793 w 1796"/>
                <a:gd name="T9" fmla="*/ 0 h 909"/>
              </a:gdLst>
              <a:ahLst/>
              <a:cxnLst>
                <a:cxn ang="0">
                  <a:pos x="T0" y="T1"/>
                </a:cxn>
                <a:cxn ang="0">
                  <a:pos x="T2" y="T3"/>
                </a:cxn>
                <a:cxn ang="0">
                  <a:pos x="T4" y="T5"/>
                </a:cxn>
                <a:cxn ang="0">
                  <a:pos x="T6" y="T7"/>
                </a:cxn>
                <a:cxn ang="0">
                  <a:pos x="T8" y="T9"/>
                </a:cxn>
              </a:cxnLst>
              <a:rect l="0" t="0" r="r" b="b"/>
              <a:pathLst>
                <a:path w="1796" h="909">
                  <a:moveTo>
                    <a:pt x="1793" y="0"/>
                  </a:moveTo>
                  <a:lnTo>
                    <a:pt x="0" y="722"/>
                  </a:lnTo>
                  <a:lnTo>
                    <a:pt x="0" y="909"/>
                  </a:lnTo>
                  <a:lnTo>
                    <a:pt x="1796" y="47"/>
                  </a:lnTo>
                  <a:lnTo>
                    <a:pt x="17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114"/>
            <p:cNvSpPr>
              <a:spLocks/>
            </p:cNvSpPr>
            <p:nvPr/>
          </p:nvSpPr>
          <p:spPr bwMode="auto">
            <a:xfrm>
              <a:off x="3463" y="3584"/>
              <a:ext cx="519" cy="269"/>
            </a:xfrm>
            <a:custGeom>
              <a:avLst/>
              <a:gdLst>
                <a:gd name="T0" fmla="*/ 0 w 1865"/>
                <a:gd name="T1" fmla="*/ 716 h 969"/>
                <a:gd name="T2" fmla="*/ 6 w 1865"/>
                <a:gd name="T3" fmla="*/ 969 h 969"/>
                <a:gd name="T4" fmla="*/ 1865 w 1865"/>
                <a:gd name="T5" fmla="*/ 218 h 969"/>
                <a:gd name="T6" fmla="*/ 1851 w 1865"/>
                <a:gd name="T7" fmla="*/ 0 h 969"/>
                <a:gd name="T8" fmla="*/ 0 w 1865"/>
                <a:gd name="T9" fmla="*/ 716 h 969"/>
              </a:gdLst>
              <a:ahLst/>
              <a:cxnLst>
                <a:cxn ang="0">
                  <a:pos x="T0" y="T1"/>
                </a:cxn>
                <a:cxn ang="0">
                  <a:pos x="T2" y="T3"/>
                </a:cxn>
                <a:cxn ang="0">
                  <a:pos x="T4" y="T5"/>
                </a:cxn>
                <a:cxn ang="0">
                  <a:pos x="T6" y="T7"/>
                </a:cxn>
                <a:cxn ang="0">
                  <a:pos x="T8" y="T9"/>
                </a:cxn>
              </a:cxnLst>
              <a:rect l="0" t="0" r="r" b="b"/>
              <a:pathLst>
                <a:path w="1865" h="969">
                  <a:moveTo>
                    <a:pt x="0" y="716"/>
                  </a:moveTo>
                  <a:lnTo>
                    <a:pt x="6" y="969"/>
                  </a:lnTo>
                  <a:lnTo>
                    <a:pt x="1865" y="218"/>
                  </a:lnTo>
                  <a:lnTo>
                    <a:pt x="1851" y="0"/>
                  </a:lnTo>
                  <a:lnTo>
                    <a:pt x="0" y="71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115"/>
            <p:cNvSpPr>
              <a:spLocks/>
            </p:cNvSpPr>
            <p:nvPr/>
          </p:nvSpPr>
          <p:spPr bwMode="auto">
            <a:xfrm>
              <a:off x="3306" y="3747"/>
              <a:ext cx="171" cy="188"/>
            </a:xfrm>
            <a:custGeom>
              <a:avLst/>
              <a:gdLst>
                <a:gd name="T0" fmla="*/ 0 w 618"/>
                <a:gd name="T1" fmla="*/ 0 h 671"/>
                <a:gd name="T2" fmla="*/ 0 w 618"/>
                <a:gd name="T3" fmla="*/ 169 h 671"/>
                <a:gd name="T4" fmla="*/ 618 w 618"/>
                <a:gd name="T5" fmla="*/ 671 h 671"/>
                <a:gd name="T6" fmla="*/ 618 w 618"/>
                <a:gd name="T7" fmla="*/ 618 h 671"/>
                <a:gd name="T8" fmla="*/ 0 w 618"/>
                <a:gd name="T9" fmla="*/ 0 h 671"/>
              </a:gdLst>
              <a:ahLst/>
              <a:cxnLst>
                <a:cxn ang="0">
                  <a:pos x="T0" y="T1"/>
                </a:cxn>
                <a:cxn ang="0">
                  <a:pos x="T2" y="T3"/>
                </a:cxn>
                <a:cxn ang="0">
                  <a:pos x="T4" y="T5"/>
                </a:cxn>
                <a:cxn ang="0">
                  <a:pos x="T6" y="T7"/>
                </a:cxn>
                <a:cxn ang="0">
                  <a:pos x="T8" y="T9"/>
                </a:cxn>
              </a:cxnLst>
              <a:rect l="0" t="0" r="r" b="b"/>
              <a:pathLst>
                <a:path w="618" h="671">
                  <a:moveTo>
                    <a:pt x="0" y="0"/>
                  </a:moveTo>
                  <a:lnTo>
                    <a:pt x="0" y="169"/>
                  </a:lnTo>
                  <a:lnTo>
                    <a:pt x="618" y="671"/>
                  </a:lnTo>
                  <a:lnTo>
                    <a:pt x="618" y="618"/>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116"/>
            <p:cNvSpPr>
              <a:spLocks/>
            </p:cNvSpPr>
            <p:nvPr/>
          </p:nvSpPr>
          <p:spPr bwMode="auto">
            <a:xfrm>
              <a:off x="3306" y="3729"/>
              <a:ext cx="171" cy="191"/>
            </a:xfrm>
            <a:custGeom>
              <a:avLst/>
              <a:gdLst>
                <a:gd name="T0" fmla="*/ 618 w 618"/>
                <a:gd name="T1" fmla="*/ 479 h 687"/>
                <a:gd name="T2" fmla="*/ 0 w 618"/>
                <a:gd name="T3" fmla="*/ 0 h 687"/>
                <a:gd name="T4" fmla="*/ 0 w 618"/>
                <a:gd name="T5" fmla="*/ 69 h 687"/>
                <a:gd name="T6" fmla="*/ 618 w 618"/>
                <a:gd name="T7" fmla="*/ 687 h 687"/>
                <a:gd name="T8" fmla="*/ 618 w 618"/>
                <a:gd name="T9" fmla="*/ 479 h 687"/>
              </a:gdLst>
              <a:ahLst/>
              <a:cxnLst>
                <a:cxn ang="0">
                  <a:pos x="T0" y="T1"/>
                </a:cxn>
                <a:cxn ang="0">
                  <a:pos x="T2" y="T3"/>
                </a:cxn>
                <a:cxn ang="0">
                  <a:pos x="T4" y="T5"/>
                </a:cxn>
                <a:cxn ang="0">
                  <a:pos x="T6" y="T7"/>
                </a:cxn>
                <a:cxn ang="0">
                  <a:pos x="T8" y="T9"/>
                </a:cxn>
              </a:cxnLst>
              <a:rect l="0" t="0" r="r" b="b"/>
              <a:pathLst>
                <a:path w="618" h="687">
                  <a:moveTo>
                    <a:pt x="618" y="479"/>
                  </a:moveTo>
                  <a:lnTo>
                    <a:pt x="0" y="0"/>
                  </a:lnTo>
                  <a:lnTo>
                    <a:pt x="0" y="69"/>
                  </a:lnTo>
                  <a:lnTo>
                    <a:pt x="618" y="687"/>
                  </a:lnTo>
                  <a:lnTo>
                    <a:pt x="618" y="47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117"/>
            <p:cNvSpPr>
              <a:spLocks/>
            </p:cNvSpPr>
            <p:nvPr/>
          </p:nvSpPr>
          <p:spPr bwMode="auto">
            <a:xfrm>
              <a:off x="3294" y="3666"/>
              <a:ext cx="171" cy="187"/>
            </a:xfrm>
            <a:custGeom>
              <a:avLst/>
              <a:gdLst>
                <a:gd name="T0" fmla="*/ 4 w 616"/>
                <a:gd name="T1" fmla="*/ 0 h 671"/>
                <a:gd name="T2" fmla="*/ 0 w 616"/>
                <a:gd name="T3" fmla="*/ 200 h 671"/>
                <a:gd name="T4" fmla="*/ 616 w 616"/>
                <a:gd name="T5" fmla="*/ 671 h 671"/>
                <a:gd name="T6" fmla="*/ 616 w 616"/>
                <a:gd name="T7" fmla="*/ 422 h 671"/>
                <a:gd name="T8" fmla="*/ 4 w 616"/>
                <a:gd name="T9" fmla="*/ 0 h 671"/>
              </a:gdLst>
              <a:ahLst/>
              <a:cxnLst>
                <a:cxn ang="0">
                  <a:pos x="T0" y="T1"/>
                </a:cxn>
                <a:cxn ang="0">
                  <a:pos x="T2" y="T3"/>
                </a:cxn>
                <a:cxn ang="0">
                  <a:pos x="T4" y="T5"/>
                </a:cxn>
                <a:cxn ang="0">
                  <a:pos x="T6" y="T7"/>
                </a:cxn>
                <a:cxn ang="0">
                  <a:pos x="T8" y="T9"/>
                </a:cxn>
              </a:cxnLst>
              <a:rect l="0" t="0" r="r" b="b"/>
              <a:pathLst>
                <a:path w="616" h="671">
                  <a:moveTo>
                    <a:pt x="4" y="0"/>
                  </a:moveTo>
                  <a:lnTo>
                    <a:pt x="0" y="200"/>
                  </a:lnTo>
                  <a:lnTo>
                    <a:pt x="616" y="671"/>
                  </a:lnTo>
                  <a:lnTo>
                    <a:pt x="616" y="422"/>
                  </a:lnTo>
                  <a:lnTo>
                    <a:pt x="4" y="0"/>
                  </a:lnTo>
                  <a:close/>
                </a:path>
              </a:pathLst>
            </a:custGeom>
            <a:solidFill>
              <a:srgbClr val="00CC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118"/>
            <p:cNvSpPr>
              <a:spLocks/>
            </p:cNvSpPr>
            <p:nvPr/>
          </p:nvSpPr>
          <p:spPr bwMode="auto">
            <a:xfrm>
              <a:off x="3395" y="3608"/>
              <a:ext cx="208" cy="301"/>
            </a:xfrm>
            <a:custGeom>
              <a:avLst/>
              <a:gdLst>
                <a:gd name="T0" fmla="*/ 747 w 747"/>
                <a:gd name="T1" fmla="*/ 1018 h 1083"/>
                <a:gd name="T2" fmla="*/ 583 w 747"/>
                <a:gd name="T3" fmla="*/ 1083 h 1083"/>
                <a:gd name="T4" fmla="*/ 571 w 747"/>
                <a:gd name="T5" fmla="*/ 519 h 1083"/>
                <a:gd name="T6" fmla="*/ 0 w 747"/>
                <a:gd name="T7" fmla="*/ 47 h 1083"/>
                <a:gd name="T8" fmla="*/ 135 w 747"/>
                <a:gd name="T9" fmla="*/ 0 h 1083"/>
                <a:gd name="T10" fmla="*/ 735 w 747"/>
                <a:gd name="T11" fmla="*/ 466 h 1083"/>
                <a:gd name="T12" fmla="*/ 747 w 747"/>
                <a:gd name="T13" fmla="*/ 1018 h 1083"/>
              </a:gdLst>
              <a:ahLst/>
              <a:cxnLst>
                <a:cxn ang="0">
                  <a:pos x="T0" y="T1"/>
                </a:cxn>
                <a:cxn ang="0">
                  <a:pos x="T2" y="T3"/>
                </a:cxn>
                <a:cxn ang="0">
                  <a:pos x="T4" y="T5"/>
                </a:cxn>
                <a:cxn ang="0">
                  <a:pos x="T6" y="T7"/>
                </a:cxn>
                <a:cxn ang="0">
                  <a:pos x="T8" y="T9"/>
                </a:cxn>
                <a:cxn ang="0">
                  <a:pos x="T10" y="T11"/>
                </a:cxn>
                <a:cxn ang="0">
                  <a:pos x="T12" y="T13"/>
                </a:cxn>
              </a:cxnLst>
              <a:rect l="0" t="0" r="r" b="b"/>
              <a:pathLst>
                <a:path w="747" h="1083">
                  <a:moveTo>
                    <a:pt x="747" y="1018"/>
                  </a:moveTo>
                  <a:lnTo>
                    <a:pt x="583" y="1083"/>
                  </a:lnTo>
                  <a:lnTo>
                    <a:pt x="571" y="519"/>
                  </a:lnTo>
                  <a:lnTo>
                    <a:pt x="0" y="47"/>
                  </a:lnTo>
                  <a:lnTo>
                    <a:pt x="135" y="0"/>
                  </a:lnTo>
                  <a:lnTo>
                    <a:pt x="735" y="466"/>
                  </a:lnTo>
                  <a:lnTo>
                    <a:pt x="747" y="1018"/>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119"/>
            <p:cNvSpPr>
              <a:spLocks/>
            </p:cNvSpPr>
            <p:nvPr/>
          </p:nvSpPr>
          <p:spPr bwMode="auto">
            <a:xfrm>
              <a:off x="3322" y="3522"/>
              <a:ext cx="511" cy="311"/>
            </a:xfrm>
            <a:custGeom>
              <a:avLst/>
              <a:gdLst>
                <a:gd name="T0" fmla="*/ 1735 w 1839"/>
                <a:gd name="T1" fmla="*/ 0 h 1122"/>
                <a:gd name="T2" fmla="*/ 1839 w 1839"/>
                <a:gd name="T3" fmla="*/ 53 h 1122"/>
                <a:gd name="T4" fmla="*/ 119 w 1839"/>
                <a:gd name="T5" fmla="*/ 665 h 1122"/>
                <a:gd name="T6" fmla="*/ 113 w 1839"/>
                <a:gd name="T7" fmla="*/ 1122 h 1122"/>
                <a:gd name="T8" fmla="*/ 0 w 1839"/>
                <a:gd name="T9" fmla="*/ 1028 h 1122"/>
                <a:gd name="T10" fmla="*/ 12 w 1839"/>
                <a:gd name="T11" fmla="*/ 561 h 1122"/>
                <a:gd name="T12" fmla="*/ 1735 w 1839"/>
                <a:gd name="T13" fmla="*/ 0 h 1122"/>
              </a:gdLst>
              <a:ahLst/>
              <a:cxnLst>
                <a:cxn ang="0">
                  <a:pos x="T0" y="T1"/>
                </a:cxn>
                <a:cxn ang="0">
                  <a:pos x="T2" y="T3"/>
                </a:cxn>
                <a:cxn ang="0">
                  <a:pos x="T4" y="T5"/>
                </a:cxn>
                <a:cxn ang="0">
                  <a:pos x="T6" y="T7"/>
                </a:cxn>
                <a:cxn ang="0">
                  <a:pos x="T8" y="T9"/>
                </a:cxn>
                <a:cxn ang="0">
                  <a:pos x="T10" y="T11"/>
                </a:cxn>
                <a:cxn ang="0">
                  <a:pos x="T12" y="T13"/>
                </a:cxn>
              </a:cxnLst>
              <a:rect l="0" t="0" r="r" b="b"/>
              <a:pathLst>
                <a:path w="1839" h="1122">
                  <a:moveTo>
                    <a:pt x="1735" y="0"/>
                  </a:moveTo>
                  <a:lnTo>
                    <a:pt x="1839" y="53"/>
                  </a:lnTo>
                  <a:lnTo>
                    <a:pt x="119" y="665"/>
                  </a:lnTo>
                  <a:lnTo>
                    <a:pt x="113" y="1122"/>
                  </a:lnTo>
                  <a:lnTo>
                    <a:pt x="0" y="1028"/>
                  </a:lnTo>
                  <a:lnTo>
                    <a:pt x="12" y="561"/>
                  </a:lnTo>
                  <a:lnTo>
                    <a:pt x="1735"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127"/>
            <p:cNvSpPr>
              <a:spLocks/>
            </p:cNvSpPr>
            <p:nvPr/>
          </p:nvSpPr>
          <p:spPr bwMode="auto">
            <a:xfrm>
              <a:off x="3659" y="3491"/>
              <a:ext cx="65" cy="17"/>
            </a:xfrm>
            <a:custGeom>
              <a:avLst/>
              <a:gdLst>
                <a:gd name="T0" fmla="*/ 0 w 239"/>
                <a:gd name="T1" fmla="*/ 62 h 62"/>
                <a:gd name="T2" fmla="*/ 196 w 239"/>
                <a:gd name="T3" fmla="*/ 43 h 62"/>
                <a:gd name="T4" fmla="*/ 239 w 239"/>
                <a:gd name="T5" fmla="*/ 0 h 62"/>
                <a:gd name="T6" fmla="*/ 165 w 239"/>
                <a:gd name="T7" fmla="*/ 12 h 62"/>
                <a:gd name="T8" fmla="*/ 98 w 239"/>
                <a:gd name="T9" fmla="*/ 37 h 62"/>
                <a:gd name="T10" fmla="*/ 0 w 239"/>
                <a:gd name="T11" fmla="*/ 62 h 62"/>
              </a:gdLst>
              <a:ahLst/>
              <a:cxnLst>
                <a:cxn ang="0">
                  <a:pos x="T0" y="T1"/>
                </a:cxn>
                <a:cxn ang="0">
                  <a:pos x="T2" y="T3"/>
                </a:cxn>
                <a:cxn ang="0">
                  <a:pos x="T4" y="T5"/>
                </a:cxn>
                <a:cxn ang="0">
                  <a:pos x="T6" y="T7"/>
                </a:cxn>
                <a:cxn ang="0">
                  <a:pos x="T8" y="T9"/>
                </a:cxn>
                <a:cxn ang="0">
                  <a:pos x="T10" y="T11"/>
                </a:cxn>
              </a:cxnLst>
              <a:rect l="0" t="0" r="r" b="b"/>
              <a:pathLst>
                <a:path w="239" h="62">
                  <a:moveTo>
                    <a:pt x="0" y="62"/>
                  </a:moveTo>
                  <a:lnTo>
                    <a:pt x="196" y="43"/>
                  </a:lnTo>
                  <a:lnTo>
                    <a:pt x="239" y="0"/>
                  </a:lnTo>
                  <a:lnTo>
                    <a:pt x="165" y="12"/>
                  </a:lnTo>
                  <a:lnTo>
                    <a:pt x="98" y="37"/>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128"/>
            <p:cNvSpPr>
              <a:spLocks/>
            </p:cNvSpPr>
            <p:nvPr/>
          </p:nvSpPr>
          <p:spPr bwMode="auto">
            <a:xfrm>
              <a:off x="3668" y="3480"/>
              <a:ext cx="17" cy="11"/>
            </a:xfrm>
            <a:custGeom>
              <a:avLst/>
              <a:gdLst>
                <a:gd name="T0" fmla="*/ 0 w 62"/>
                <a:gd name="T1" fmla="*/ 38 h 38"/>
                <a:gd name="T2" fmla="*/ 62 w 62"/>
                <a:gd name="T3" fmla="*/ 19 h 38"/>
                <a:gd name="T4" fmla="*/ 24 w 62"/>
                <a:gd name="T5" fmla="*/ 0 h 38"/>
                <a:gd name="T6" fmla="*/ 0 w 62"/>
                <a:gd name="T7" fmla="*/ 38 h 38"/>
              </a:gdLst>
              <a:ahLst/>
              <a:cxnLst>
                <a:cxn ang="0">
                  <a:pos x="T0" y="T1"/>
                </a:cxn>
                <a:cxn ang="0">
                  <a:pos x="T2" y="T3"/>
                </a:cxn>
                <a:cxn ang="0">
                  <a:pos x="T4" y="T5"/>
                </a:cxn>
                <a:cxn ang="0">
                  <a:pos x="T6" y="T7"/>
                </a:cxn>
              </a:cxnLst>
              <a:rect l="0" t="0" r="r" b="b"/>
              <a:pathLst>
                <a:path w="62" h="38">
                  <a:moveTo>
                    <a:pt x="0" y="38"/>
                  </a:moveTo>
                  <a:lnTo>
                    <a:pt x="62" y="19"/>
                  </a:lnTo>
                  <a:lnTo>
                    <a:pt x="24"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129"/>
            <p:cNvSpPr>
              <a:spLocks/>
            </p:cNvSpPr>
            <p:nvPr/>
          </p:nvSpPr>
          <p:spPr bwMode="auto">
            <a:xfrm>
              <a:off x="3858" y="3504"/>
              <a:ext cx="45" cy="22"/>
            </a:xfrm>
            <a:custGeom>
              <a:avLst/>
              <a:gdLst>
                <a:gd name="T0" fmla="*/ 0 w 162"/>
                <a:gd name="T1" fmla="*/ 44 h 79"/>
                <a:gd name="T2" fmla="*/ 11 w 162"/>
                <a:gd name="T3" fmla="*/ 48 h 79"/>
                <a:gd name="T4" fmla="*/ 25 w 162"/>
                <a:gd name="T5" fmla="*/ 54 h 79"/>
                <a:gd name="T6" fmla="*/ 42 w 162"/>
                <a:gd name="T7" fmla="*/ 60 h 79"/>
                <a:gd name="T8" fmla="*/ 61 w 162"/>
                <a:gd name="T9" fmla="*/ 66 h 79"/>
                <a:gd name="T10" fmla="*/ 78 w 162"/>
                <a:gd name="T11" fmla="*/ 72 h 79"/>
                <a:gd name="T12" fmla="*/ 93 w 162"/>
                <a:gd name="T13" fmla="*/ 75 h 79"/>
                <a:gd name="T14" fmla="*/ 102 w 162"/>
                <a:gd name="T15" fmla="*/ 78 h 79"/>
                <a:gd name="T16" fmla="*/ 106 w 162"/>
                <a:gd name="T17" fmla="*/ 79 h 79"/>
                <a:gd name="T18" fmla="*/ 162 w 162"/>
                <a:gd name="T19" fmla="*/ 75 h 79"/>
                <a:gd name="T20" fmla="*/ 118 w 162"/>
                <a:gd name="T21" fmla="*/ 56 h 79"/>
                <a:gd name="T22" fmla="*/ 75 w 162"/>
                <a:gd name="T23" fmla="*/ 50 h 79"/>
                <a:gd name="T24" fmla="*/ 27 w 162"/>
                <a:gd name="T25" fmla="*/ 0 h 79"/>
                <a:gd name="T26" fmla="*/ 0 w 162"/>
                <a:gd name="T27" fmla="*/ 4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79">
                  <a:moveTo>
                    <a:pt x="0" y="44"/>
                  </a:moveTo>
                  <a:lnTo>
                    <a:pt x="11" y="48"/>
                  </a:lnTo>
                  <a:lnTo>
                    <a:pt x="25" y="54"/>
                  </a:lnTo>
                  <a:lnTo>
                    <a:pt x="42" y="60"/>
                  </a:lnTo>
                  <a:lnTo>
                    <a:pt x="61" y="66"/>
                  </a:lnTo>
                  <a:lnTo>
                    <a:pt x="78" y="72"/>
                  </a:lnTo>
                  <a:lnTo>
                    <a:pt x="93" y="75"/>
                  </a:lnTo>
                  <a:lnTo>
                    <a:pt x="102" y="78"/>
                  </a:lnTo>
                  <a:lnTo>
                    <a:pt x="106" y="79"/>
                  </a:lnTo>
                  <a:lnTo>
                    <a:pt x="162" y="75"/>
                  </a:lnTo>
                  <a:lnTo>
                    <a:pt x="118" y="56"/>
                  </a:lnTo>
                  <a:lnTo>
                    <a:pt x="75" y="50"/>
                  </a:lnTo>
                  <a:lnTo>
                    <a:pt x="27" y="0"/>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134"/>
            <p:cNvSpPr>
              <a:spLocks/>
            </p:cNvSpPr>
            <p:nvPr/>
          </p:nvSpPr>
          <p:spPr bwMode="auto">
            <a:xfrm>
              <a:off x="3786" y="3519"/>
              <a:ext cx="62" cy="23"/>
            </a:xfrm>
            <a:custGeom>
              <a:avLst/>
              <a:gdLst>
                <a:gd name="T0" fmla="*/ 225 w 225"/>
                <a:gd name="T1" fmla="*/ 72 h 85"/>
                <a:gd name="T2" fmla="*/ 49 w 225"/>
                <a:gd name="T3" fmla="*/ 0 h 85"/>
                <a:gd name="T4" fmla="*/ 0 w 225"/>
                <a:gd name="T5" fmla="*/ 14 h 85"/>
                <a:gd name="T6" fmla="*/ 188 w 225"/>
                <a:gd name="T7" fmla="*/ 85 h 85"/>
                <a:gd name="T8" fmla="*/ 225 w 225"/>
                <a:gd name="T9" fmla="*/ 72 h 85"/>
              </a:gdLst>
              <a:ahLst/>
              <a:cxnLst>
                <a:cxn ang="0">
                  <a:pos x="T0" y="T1"/>
                </a:cxn>
                <a:cxn ang="0">
                  <a:pos x="T2" y="T3"/>
                </a:cxn>
                <a:cxn ang="0">
                  <a:pos x="T4" y="T5"/>
                </a:cxn>
                <a:cxn ang="0">
                  <a:pos x="T6" y="T7"/>
                </a:cxn>
                <a:cxn ang="0">
                  <a:pos x="T8" y="T9"/>
                </a:cxn>
              </a:cxnLst>
              <a:rect l="0" t="0" r="r" b="b"/>
              <a:pathLst>
                <a:path w="225" h="85">
                  <a:moveTo>
                    <a:pt x="225" y="72"/>
                  </a:moveTo>
                  <a:lnTo>
                    <a:pt x="49" y="0"/>
                  </a:lnTo>
                  <a:lnTo>
                    <a:pt x="0" y="14"/>
                  </a:lnTo>
                  <a:lnTo>
                    <a:pt x="188" y="85"/>
                  </a:lnTo>
                  <a:lnTo>
                    <a:pt x="225"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135"/>
            <p:cNvSpPr>
              <a:spLocks/>
            </p:cNvSpPr>
            <p:nvPr/>
          </p:nvSpPr>
          <p:spPr bwMode="auto">
            <a:xfrm>
              <a:off x="3319" y="3794"/>
              <a:ext cx="42" cy="43"/>
            </a:xfrm>
            <a:custGeom>
              <a:avLst/>
              <a:gdLst>
                <a:gd name="T0" fmla="*/ 0 w 154"/>
                <a:gd name="T1" fmla="*/ 31 h 152"/>
                <a:gd name="T2" fmla="*/ 154 w 154"/>
                <a:gd name="T3" fmla="*/ 152 h 152"/>
                <a:gd name="T4" fmla="*/ 154 w 154"/>
                <a:gd name="T5" fmla="*/ 136 h 152"/>
                <a:gd name="T6" fmla="*/ 0 w 154"/>
                <a:gd name="T7" fmla="*/ 0 h 152"/>
                <a:gd name="T8" fmla="*/ 0 w 154"/>
                <a:gd name="T9" fmla="*/ 31 h 152"/>
              </a:gdLst>
              <a:ahLst/>
              <a:cxnLst>
                <a:cxn ang="0">
                  <a:pos x="T0" y="T1"/>
                </a:cxn>
                <a:cxn ang="0">
                  <a:pos x="T2" y="T3"/>
                </a:cxn>
                <a:cxn ang="0">
                  <a:pos x="T4" y="T5"/>
                </a:cxn>
                <a:cxn ang="0">
                  <a:pos x="T6" y="T7"/>
                </a:cxn>
                <a:cxn ang="0">
                  <a:pos x="T8" y="T9"/>
                </a:cxn>
              </a:cxnLst>
              <a:rect l="0" t="0" r="r" b="b"/>
              <a:pathLst>
                <a:path w="154" h="152">
                  <a:moveTo>
                    <a:pt x="0" y="31"/>
                  </a:moveTo>
                  <a:lnTo>
                    <a:pt x="154" y="152"/>
                  </a:lnTo>
                  <a:lnTo>
                    <a:pt x="154" y="136"/>
                  </a:lnTo>
                  <a:lnTo>
                    <a:pt x="0"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136"/>
            <p:cNvSpPr>
              <a:spLocks/>
            </p:cNvSpPr>
            <p:nvPr/>
          </p:nvSpPr>
          <p:spPr bwMode="auto">
            <a:xfrm>
              <a:off x="3549" y="3878"/>
              <a:ext cx="59" cy="34"/>
            </a:xfrm>
            <a:custGeom>
              <a:avLst/>
              <a:gdLst>
                <a:gd name="T0" fmla="*/ 0 w 210"/>
                <a:gd name="T1" fmla="*/ 121 h 121"/>
                <a:gd name="T2" fmla="*/ 210 w 210"/>
                <a:gd name="T3" fmla="*/ 47 h 121"/>
                <a:gd name="T4" fmla="*/ 210 w 210"/>
                <a:gd name="T5" fmla="*/ 0 h 121"/>
                <a:gd name="T6" fmla="*/ 0 w 210"/>
                <a:gd name="T7" fmla="*/ 93 h 121"/>
                <a:gd name="T8" fmla="*/ 0 w 210"/>
                <a:gd name="T9" fmla="*/ 121 h 121"/>
              </a:gdLst>
              <a:ahLst/>
              <a:cxnLst>
                <a:cxn ang="0">
                  <a:pos x="T0" y="T1"/>
                </a:cxn>
                <a:cxn ang="0">
                  <a:pos x="T2" y="T3"/>
                </a:cxn>
                <a:cxn ang="0">
                  <a:pos x="T4" y="T5"/>
                </a:cxn>
                <a:cxn ang="0">
                  <a:pos x="T6" y="T7"/>
                </a:cxn>
                <a:cxn ang="0">
                  <a:pos x="T8" y="T9"/>
                </a:cxn>
              </a:cxnLst>
              <a:rect l="0" t="0" r="r" b="b"/>
              <a:pathLst>
                <a:path w="210" h="121">
                  <a:moveTo>
                    <a:pt x="0" y="121"/>
                  </a:moveTo>
                  <a:lnTo>
                    <a:pt x="210" y="47"/>
                  </a:lnTo>
                  <a:lnTo>
                    <a:pt x="210" y="0"/>
                  </a:lnTo>
                  <a:lnTo>
                    <a:pt x="0" y="93"/>
                  </a:lnTo>
                  <a:lnTo>
                    <a:pt x="0"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137"/>
            <p:cNvSpPr>
              <a:spLocks/>
            </p:cNvSpPr>
            <p:nvPr/>
          </p:nvSpPr>
          <p:spPr bwMode="auto">
            <a:xfrm>
              <a:off x="3603" y="3654"/>
              <a:ext cx="363" cy="195"/>
            </a:xfrm>
            <a:custGeom>
              <a:avLst/>
              <a:gdLst>
                <a:gd name="T0" fmla="*/ 0 w 1308"/>
                <a:gd name="T1" fmla="*/ 543 h 698"/>
                <a:gd name="T2" fmla="*/ 3 w 1308"/>
                <a:gd name="T3" fmla="*/ 628 h 698"/>
                <a:gd name="T4" fmla="*/ 17 w 1308"/>
                <a:gd name="T5" fmla="*/ 593 h 698"/>
                <a:gd name="T6" fmla="*/ 74 w 1308"/>
                <a:gd name="T7" fmla="*/ 698 h 698"/>
                <a:gd name="T8" fmla="*/ 108 w 1308"/>
                <a:gd name="T9" fmla="*/ 534 h 698"/>
                <a:gd name="T10" fmla="*/ 178 w 1308"/>
                <a:gd name="T11" fmla="*/ 641 h 698"/>
                <a:gd name="T12" fmla="*/ 209 w 1308"/>
                <a:gd name="T13" fmla="*/ 504 h 698"/>
                <a:gd name="T14" fmla="*/ 268 w 1308"/>
                <a:gd name="T15" fmla="*/ 581 h 698"/>
                <a:gd name="T16" fmla="*/ 297 w 1308"/>
                <a:gd name="T17" fmla="*/ 463 h 698"/>
                <a:gd name="T18" fmla="*/ 356 w 1308"/>
                <a:gd name="T19" fmla="*/ 540 h 698"/>
                <a:gd name="T20" fmla="*/ 391 w 1308"/>
                <a:gd name="T21" fmla="*/ 422 h 698"/>
                <a:gd name="T22" fmla="*/ 450 w 1308"/>
                <a:gd name="T23" fmla="*/ 493 h 698"/>
                <a:gd name="T24" fmla="*/ 485 w 1308"/>
                <a:gd name="T25" fmla="*/ 390 h 698"/>
                <a:gd name="T26" fmla="*/ 544 w 1308"/>
                <a:gd name="T27" fmla="*/ 457 h 698"/>
                <a:gd name="T28" fmla="*/ 580 w 1308"/>
                <a:gd name="T29" fmla="*/ 348 h 698"/>
                <a:gd name="T30" fmla="*/ 649 w 1308"/>
                <a:gd name="T31" fmla="*/ 406 h 698"/>
                <a:gd name="T32" fmla="*/ 679 w 1308"/>
                <a:gd name="T33" fmla="*/ 294 h 698"/>
                <a:gd name="T34" fmla="*/ 745 w 1308"/>
                <a:gd name="T35" fmla="*/ 360 h 698"/>
                <a:gd name="T36" fmla="*/ 774 w 1308"/>
                <a:gd name="T37" fmla="*/ 260 h 698"/>
                <a:gd name="T38" fmla="*/ 831 w 1308"/>
                <a:gd name="T39" fmla="*/ 331 h 698"/>
                <a:gd name="T40" fmla="*/ 856 w 1308"/>
                <a:gd name="T41" fmla="*/ 219 h 698"/>
                <a:gd name="T42" fmla="*/ 909 w 1308"/>
                <a:gd name="T43" fmla="*/ 294 h 698"/>
                <a:gd name="T44" fmla="*/ 944 w 1308"/>
                <a:gd name="T45" fmla="*/ 196 h 698"/>
                <a:gd name="T46" fmla="*/ 997 w 1308"/>
                <a:gd name="T47" fmla="*/ 260 h 698"/>
                <a:gd name="T48" fmla="*/ 1032 w 1308"/>
                <a:gd name="T49" fmla="*/ 159 h 698"/>
                <a:gd name="T50" fmla="*/ 1085 w 1308"/>
                <a:gd name="T51" fmla="*/ 223 h 698"/>
                <a:gd name="T52" fmla="*/ 1115 w 1308"/>
                <a:gd name="T53" fmla="*/ 129 h 698"/>
                <a:gd name="T54" fmla="*/ 1167 w 1308"/>
                <a:gd name="T55" fmla="*/ 196 h 698"/>
                <a:gd name="T56" fmla="*/ 1185 w 1308"/>
                <a:gd name="T57" fmla="*/ 88 h 698"/>
                <a:gd name="T58" fmla="*/ 1226 w 1308"/>
                <a:gd name="T59" fmla="*/ 159 h 698"/>
                <a:gd name="T60" fmla="*/ 1238 w 1308"/>
                <a:gd name="T61" fmla="*/ 65 h 698"/>
                <a:gd name="T62" fmla="*/ 1279 w 1308"/>
                <a:gd name="T63" fmla="*/ 141 h 698"/>
                <a:gd name="T64" fmla="*/ 1308 w 1308"/>
                <a:gd name="T65" fmla="*/ 0 h 698"/>
                <a:gd name="T66" fmla="*/ 0 w 1308"/>
                <a:gd name="T67" fmla="*/ 54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08" h="698">
                  <a:moveTo>
                    <a:pt x="0" y="543"/>
                  </a:moveTo>
                  <a:lnTo>
                    <a:pt x="3" y="628"/>
                  </a:lnTo>
                  <a:lnTo>
                    <a:pt x="17" y="593"/>
                  </a:lnTo>
                  <a:lnTo>
                    <a:pt x="74" y="698"/>
                  </a:lnTo>
                  <a:lnTo>
                    <a:pt x="108" y="534"/>
                  </a:lnTo>
                  <a:lnTo>
                    <a:pt x="178" y="641"/>
                  </a:lnTo>
                  <a:lnTo>
                    <a:pt x="209" y="504"/>
                  </a:lnTo>
                  <a:lnTo>
                    <a:pt x="268" y="581"/>
                  </a:lnTo>
                  <a:lnTo>
                    <a:pt x="297" y="463"/>
                  </a:lnTo>
                  <a:lnTo>
                    <a:pt x="356" y="540"/>
                  </a:lnTo>
                  <a:lnTo>
                    <a:pt x="391" y="422"/>
                  </a:lnTo>
                  <a:lnTo>
                    <a:pt x="450" y="493"/>
                  </a:lnTo>
                  <a:lnTo>
                    <a:pt x="485" y="390"/>
                  </a:lnTo>
                  <a:lnTo>
                    <a:pt x="544" y="457"/>
                  </a:lnTo>
                  <a:lnTo>
                    <a:pt x="580" y="348"/>
                  </a:lnTo>
                  <a:lnTo>
                    <a:pt x="649" y="406"/>
                  </a:lnTo>
                  <a:lnTo>
                    <a:pt x="679" y="294"/>
                  </a:lnTo>
                  <a:lnTo>
                    <a:pt x="745" y="360"/>
                  </a:lnTo>
                  <a:lnTo>
                    <a:pt x="774" y="260"/>
                  </a:lnTo>
                  <a:lnTo>
                    <a:pt x="831" y="331"/>
                  </a:lnTo>
                  <a:lnTo>
                    <a:pt x="856" y="219"/>
                  </a:lnTo>
                  <a:lnTo>
                    <a:pt x="909" y="294"/>
                  </a:lnTo>
                  <a:lnTo>
                    <a:pt x="944" y="196"/>
                  </a:lnTo>
                  <a:lnTo>
                    <a:pt x="997" y="260"/>
                  </a:lnTo>
                  <a:lnTo>
                    <a:pt x="1032" y="159"/>
                  </a:lnTo>
                  <a:lnTo>
                    <a:pt x="1085" y="223"/>
                  </a:lnTo>
                  <a:lnTo>
                    <a:pt x="1115" y="129"/>
                  </a:lnTo>
                  <a:lnTo>
                    <a:pt x="1167" y="196"/>
                  </a:lnTo>
                  <a:lnTo>
                    <a:pt x="1185" y="88"/>
                  </a:lnTo>
                  <a:lnTo>
                    <a:pt x="1226" y="159"/>
                  </a:lnTo>
                  <a:lnTo>
                    <a:pt x="1238" y="65"/>
                  </a:lnTo>
                  <a:lnTo>
                    <a:pt x="1279" y="141"/>
                  </a:lnTo>
                  <a:lnTo>
                    <a:pt x="1308" y="0"/>
                  </a:lnTo>
                  <a:lnTo>
                    <a:pt x="0" y="5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138"/>
            <p:cNvSpPr>
              <a:spLocks/>
            </p:cNvSpPr>
            <p:nvPr/>
          </p:nvSpPr>
          <p:spPr bwMode="auto">
            <a:xfrm>
              <a:off x="3479" y="3830"/>
              <a:ext cx="78" cy="73"/>
            </a:xfrm>
            <a:custGeom>
              <a:avLst/>
              <a:gdLst>
                <a:gd name="T0" fmla="*/ 0 w 287"/>
                <a:gd name="T1" fmla="*/ 113 h 261"/>
                <a:gd name="T2" fmla="*/ 82 w 287"/>
                <a:gd name="T3" fmla="*/ 261 h 261"/>
                <a:gd name="T4" fmla="*/ 124 w 287"/>
                <a:gd name="T5" fmla="*/ 130 h 261"/>
                <a:gd name="T6" fmla="*/ 176 w 287"/>
                <a:gd name="T7" fmla="*/ 225 h 261"/>
                <a:gd name="T8" fmla="*/ 213 w 287"/>
                <a:gd name="T9" fmla="*/ 108 h 261"/>
                <a:gd name="T10" fmla="*/ 287 w 287"/>
                <a:gd name="T11" fmla="*/ 180 h 261"/>
                <a:gd name="T12" fmla="*/ 275 w 287"/>
                <a:gd name="T13" fmla="*/ 0 h 261"/>
                <a:gd name="T14" fmla="*/ 0 w 287"/>
                <a:gd name="T15" fmla="*/ 113 h 2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 h="261">
                  <a:moveTo>
                    <a:pt x="0" y="113"/>
                  </a:moveTo>
                  <a:lnTo>
                    <a:pt x="82" y="261"/>
                  </a:lnTo>
                  <a:lnTo>
                    <a:pt x="124" y="130"/>
                  </a:lnTo>
                  <a:lnTo>
                    <a:pt x="176" y="225"/>
                  </a:lnTo>
                  <a:lnTo>
                    <a:pt x="213" y="108"/>
                  </a:lnTo>
                  <a:lnTo>
                    <a:pt x="287" y="180"/>
                  </a:lnTo>
                  <a:lnTo>
                    <a:pt x="275" y="0"/>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139"/>
            <p:cNvSpPr>
              <a:spLocks/>
            </p:cNvSpPr>
            <p:nvPr/>
          </p:nvSpPr>
          <p:spPr bwMode="auto">
            <a:xfrm>
              <a:off x="3361" y="3782"/>
              <a:ext cx="103" cy="111"/>
            </a:xfrm>
            <a:custGeom>
              <a:avLst/>
              <a:gdLst>
                <a:gd name="T0" fmla="*/ 0 w 371"/>
                <a:gd name="T1" fmla="*/ 0 h 400"/>
                <a:gd name="T2" fmla="*/ 17 w 371"/>
                <a:gd name="T3" fmla="*/ 124 h 400"/>
                <a:gd name="T4" fmla="*/ 52 w 371"/>
                <a:gd name="T5" fmla="*/ 83 h 400"/>
                <a:gd name="T6" fmla="*/ 68 w 371"/>
                <a:gd name="T7" fmla="*/ 196 h 400"/>
                <a:gd name="T8" fmla="*/ 99 w 371"/>
                <a:gd name="T9" fmla="*/ 130 h 400"/>
                <a:gd name="T10" fmla="*/ 135 w 371"/>
                <a:gd name="T11" fmla="*/ 259 h 400"/>
                <a:gd name="T12" fmla="*/ 158 w 371"/>
                <a:gd name="T13" fmla="*/ 177 h 400"/>
                <a:gd name="T14" fmla="*/ 187 w 371"/>
                <a:gd name="T15" fmla="*/ 319 h 400"/>
                <a:gd name="T16" fmla="*/ 223 w 371"/>
                <a:gd name="T17" fmla="*/ 241 h 400"/>
                <a:gd name="T18" fmla="*/ 252 w 371"/>
                <a:gd name="T19" fmla="*/ 361 h 400"/>
                <a:gd name="T20" fmla="*/ 287 w 371"/>
                <a:gd name="T21" fmla="*/ 288 h 400"/>
                <a:gd name="T22" fmla="*/ 322 w 371"/>
                <a:gd name="T23" fmla="*/ 400 h 400"/>
                <a:gd name="T24" fmla="*/ 371 w 371"/>
                <a:gd name="T25" fmla="*/ 300 h 400"/>
                <a:gd name="T26" fmla="*/ 0 w 371"/>
                <a:gd name="T27"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400">
                  <a:moveTo>
                    <a:pt x="0" y="0"/>
                  </a:moveTo>
                  <a:lnTo>
                    <a:pt x="17" y="124"/>
                  </a:lnTo>
                  <a:lnTo>
                    <a:pt x="52" y="83"/>
                  </a:lnTo>
                  <a:lnTo>
                    <a:pt x="68" y="196"/>
                  </a:lnTo>
                  <a:lnTo>
                    <a:pt x="99" y="130"/>
                  </a:lnTo>
                  <a:lnTo>
                    <a:pt x="135" y="259"/>
                  </a:lnTo>
                  <a:lnTo>
                    <a:pt x="158" y="177"/>
                  </a:lnTo>
                  <a:lnTo>
                    <a:pt x="187" y="319"/>
                  </a:lnTo>
                  <a:lnTo>
                    <a:pt x="223" y="241"/>
                  </a:lnTo>
                  <a:lnTo>
                    <a:pt x="252" y="361"/>
                  </a:lnTo>
                  <a:lnTo>
                    <a:pt x="287" y="288"/>
                  </a:lnTo>
                  <a:lnTo>
                    <a:pt x="322" y="400"/>
                  </a:lnTo>
                  <a:lnTo>
                    <a:pt x="371" y="30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140"/>
            <p:cNvSpPr>
              <a:spLocks/>
            </p:cNvSpPr>
            <p:nvPr/>
          </p:nvSpPr>
          <p:spPr bwMode="auto">
            <a:xfrm>
              <a:off x="3603" y="3589"/>
              <a:ext cx="374" cy="170"/>
            </a:xfrm>
            <a:custGeom>
              <a:avLst/>
              <a:gdLst>
                <a:gd name="T0" fmla="*/ 1346 w 1346"/>
                <a:gd name="T1" fmla="*/ 0 h 615"/>
                <a:gd name="T2" fmla="*/ 1317 w 1346"/>
                <a:gd name="T3" fmla="*/ 131 h 615"/>
                <a:gd name="T4" fmla="*/ 1276 w 1346"/>
                <a:gd name="T5" fmla="*/ 78 h 615"/>
                <a:gd name="T6" fmla="*/ 1264 w 1346"/>
                <a:gd name="T7" fmla="*/ 149 h 615"/>
                <a:gd name="T8" fmla="*/ 1223 w 1346"/>
                <a:gd name="T9" fmla="*/ 96 h 615"/>
                <a:gd name="T10" fmla="*/ 1205 w 1346"/>
                <a:gd name="T11" fmla="*/ 172 h 615"/>
                <a:gd name="T12" fmla="*/ 1168 w 1346"/>
                <a:gd name="T13" fmla="*/ 113 h 615"/>
                <a:gd name="T14" fmla="*/ 1152 w 1346"/>
                <a:gd name="T15" fmla="*/ 190 h 615"/>
                <a:gd name="T16" fmla="*/ 1123 w 1346"/>
                <a:gd name="T17" fmla="*/ 131 h 615"/>
                <a:gd name="T18" fmla="*/ 1086 w 1346"/>
                <a:gd name="T19" fmla="*/ 219 h 615"/>
                <a:gd name="T20" fmla="*/ 1057 w 1346"/>
                <a:gd name="T21" fmla="*/ 155 h 615"/>
                <a:gd name="T22" fmla="*/ 1010 w 1346"/>
                <a:gd name="T23" fmla="*/ 260 h 615"/>
                <a:gd name="T24" fmla="*/ 975 w 1346"/>
                <a:gd name="T25" fmla="*/ 202 h 615"/>
                <a:gd name="T26" fmla="*/ 934 w 1346"/>
                <a:gd name="T27" fmla="*/ 284 h 615"/>
                <a:gd name="T28" fmla="*/ 892 w 1346"/>
                <a:gd name="T29" fmla="*/ 225 h 615"/>
                <a:gd name="T30" fmla="*/ 869 w 1346"/>
                <a:gd name="T31" fmla="*/ 308 h 615"/>
                <a:gd name="T32" fmla="*/ 828 w 1346"/>
                <a:gd name="T33" fmla="*/ 266 h 615"/>
                <a:gd name="T34" fmla="*/ 799 w 1346"/>
                <a:gd name="T35" fmla="*/ 355 h 615"/>
                <a:gd name="T36" fmla="*/ 746 w 1346"/>
                <a:gd name="T37" fmla="*/ 284 h 615"/>
                <a:gd name="T38" fmla="*/ 721 w 1346"/>
                <a:gd name="T39" fmla="*/ 378 h 615"/>
                <a:gd name="T40" fmla="*/ 668 w 1346"/>
                <a:gd name="T41" fmla="*/ 321 h 615"/>
                <a:gd name="T42" fmla="*/ 646 w 1346"/>
                <a:gd name="T43" fmla="*/ 415 h 615"/>
                <a:gd name="T44" fmla="*/ 586 w 1346"/>
                <a:gd name="T45" fmla="*/ 343 h 615"/>
                <a:gd name="T46" fmla="*/ 556 w 1346"/>
                <a:gd name="T47" fmla="*/ 437 h 615"/>
                <a:gd name="T48" fmla="*/ 515 w 1346"/>
                <a:gd name="T49" fmla="*/ 378 h 615"/>
                <a:gd name="T50" fmla="*/ 486 w 1346"/>
                <a:gd name="T51" fmla="*/ 460 h 615"/>
                <a:gd name="T52" fmla="*/ 451 w 1346"/>
                <a:gd name="T53" fmla="*/ 415 h 615"/>
                <a:gd name="T54" fmla="*/ 427 w 1346"/>
                <a:gd name="T55" fmla="*/ 490 h 615"/>
                <a:gd name="T56" fmla="*/ 374 w 1346"/>
                <a:gd name="T57" fmla="*/ 437 h 615"/>
                <a:gd name="T58" fmla="*/ 357 w 1346"/>
                <a:gd name="T59" fmla="*/ 519 h 615"/>
                <a:gd name="T60" fmla="*/ 310 w 1346"/>
                <a:gd name="T61" fmla="*/ 474 h 615"/>
                <a:gd name="T62" fmla="*/ 292 w 1346"/>
                <a:gd name="T63" fmla="*/ 544 h 615"/>
                <a:gd name="T64" fmla="*/ 245 w 1346"/>
                <a:gd name="T65" fmla="*/ 490 h 615"/>
                <a:gd name="T66" fmla="*/ 228 w 1346"/>
                <a:gd name="T67" fmla="*/ 580 h 615"/>
                <a:gd name="T68" fmla="*/ 186 w 1346"/>
                <a:gd name="T69" fmla="*/ 515 h 615"/>
                <a:gd name="T70" fmla="*/ 150 w 1346"/>
                <a:gd name="T71" fmla="*/ 597 h 615"/>
                <a:gd name="T72" fmla="*/ 109 w 1346"/>
                <a:gd name="T73" fmla="*/ 531 h 615"/>
                <a:gd name="T74" fmla="*/ 75 w 1346"/>
                <a:gd name="T75" fmla="*/ 615 h 615"/>
                <a:gd name="T76" fmla="*/ 0 w 1346"/>
                <a:gd name="T77" fmla="*/ 556 h 615"/>
                <a:gd name="T78" fmla="*/ 7 w 1346"/>
                <a:gd name="T79" fmla="*/ 519 h 615"/>
                <a:gd name="T80" fmla="*/ 1346 w 1346"/>
                <a:gd name="T81"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46" h="615">
                  <a:moveTo>
                    <a:pt x="1346" y="0"/>
                  </a:moveTo>
                  <a:lnTo>
                    <a:pt x="1317" y="131"/>
                  </a:lnTo>
                  <a:lnTo>
                    <a:pt x="1276" y="78"/>
                  </a:lnTo>
                  <a:lnTo>
                    <a:pt x="1264" y="149"/>
                  </a:lnTo>
                  <a:lnTo>
                    <a:pt x="1223" y="96"/>
                  </a:lnTo>
                  <a:lnTo>
                    <a:pt x="1205" y="172"/>
                  </a:lnTo>
                  <a:lnTo>
                    <a:pt x="1168" y="113"/>
                  </a:lnTo>
                  <a:lnTo>
                    <a:pt x="1152" y="190"/>
                  </a:lnTo>
                  <a:lnTo>
                    <a:pt x="1123" y="131"/>
                  </a:lnTo>
                  <a:lnTo>
                    <a:pt x="1086" y="219"/>
                  </a:lnTo>
                  <a:lnTo>
                    <a:pt x="1057" y="155"/>
                  </a:lnTo>
                  <a:lnTo>
                    <a:pt x="1010" y="260"/>
                  </a:lnTo>
                  <a:lnTo>
                    <a:pt x="975" y="202"/>
                  </a:lnTo>
                  <a:lnTo>
                    <a:pt x="934" y="284"/>
                  </a:lnTo>
                  <a:lnTo>
                    <a:pt x="892" y="225"/>
                  </a:lnTo>
                  <a:lnTo>
                    <a:pt x="869" y="308"/>
                  </a:lnTo>
                  <a:lnTo>
                    <a:pt x="828" y="266"/>
                  </a:lnTo>
                  <a:lnTo>
                    <a:pt x="799" y="355"/>
                  </a:lnTo>
                  <a:lnTo>
                    <a:pt x="746" y="284"/>
                  </a:lnTo>
                  <a:lnTo>
                    <a:pt x="721" y="378"/>
                  </a:lnTo>
                  <a:lnTo>
                    <a:pt x="668" y="321"/>
                  </a:lnTo>
                  <a:lnTo>
                    <a:pt x="646" y="415"/>
                  </a:lnTo>
                  <a:lnTo>
                    <a:pt x="586" y="343"/>
                  </a:lnTo>
                  <a:lnTo>
                    <a:pt x="556" y="437"/>
                  </a:lnTo>
                  <a:lnTo>
                    <a:pt x="515" y="378"/>
                  </a:lnTo>
                  <a:lnTo>
                    <a:pt x="486" y="460"/>
                  </a:lnTo>
                  <a:lnTo>
                    <a:pt x="451" y="415"/>
                  </a:lnTo>
                  <a:lnTo>
                    <a:pt x="427" y="490"/>
                  </a:lnTo>
                  <a:lnTo>
                    <a:pt x="374" y="437"/>
                  </a:lnTo>
                  <a:lnTo>
                    <a:pt x="357" y="519"/>
                  </a:lnTo>
                  <a:lnTo>
                    <a:pt x="310" y="474"/>
                  </a:lnTo>
                  <a:lnTo>
                    <a:pt x="292" y="544"/>
                  </a:lnTo>
                  <a:lnTo>
                    <a:pt x="245" y="490"/>
                  </a:lnTo>
                  <a:lnTo>
                    <a:pt x="228" y="580"/>
                  </a:lnTo>
                  <a:lnTo>
                    <a:pt x="186" y="515"/>
                  </a:lnTo>
                  <a:lnTo>
                    <a:pt x="150" y="597"/>
                  </a:lnTo>
                  <a:lnTo>
                    <a:pt x="109" y="531"/>
                  </a:lnTo>
                  <a:lnTo>
                    <a:pt x="75" y="615"/>
                  </a:lnTo>
                  <a:lnTo>
                    <a:pt x="0" y="556"/>
                  </a:lnTo>
                  <a:lnTo>
                    <a:pt x="7" y="519"/>
                  </a:lnTo>
                  <a:lnTo>
                    <a:pt x="13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141"/>
            <p:cNvSpPr>
              <a:spLocks/>
            </p:cNvSpPr>
            <p:nvPr/>
          </p:nvSpPr>
          <p:spPr bwMode="auto">
            <a:xfrm>
              <a:off x="3467" y="3755"/>
              <a:ext cx="91" cy="55"/>
            </a:xfrm>
            <a:custGeom>
              <a:avLst/>
              <a:gdLst>
                <a:gd name="T0" fmla="*/ 330 w 330"/>
                <a:gd name="T1" fmla="*/ 0 h 199"/>
                <a:gd name="T2" fmla="*/ 307 w 330"/>
                <a:gd name="T3" fmla="*/ 138 h 199"/>
                <a:gd name="T4" fmla="*/ 260 w 330"/>
                <a:gd name="T5" fmla="*/ 85 h 199"/>
                <a:gd name="T6" fmla="*/ 236 w 330"/>
                <a:gd name="T7" fmla="*/ 150 h 199"/>
                <a:gd name="T8" fmla="*/ 190 w 330"/>
                <a:gd name="T9" fmla="*/ 109 h 199"/>
                <a:gd name="T10" fmla="*/ 154 w 330"/>
                <a:gd name="T11" fmla="*/ 174 h 199"/>
                <a:gd name="T12" fmla="*/ 106 w 330"/>
                <a:gd name="T13" fmla="*/ 121 h 199"/>
                <a:gd name="T14" fmla="*/ 65 w 330"/>
                <a:gd name="T15" fmla="*/ 199 h 199"/>
                <a:gd name="T16" fmla="*/ 0 w 330"/>
                <a:gd name="T17" fmla="*/ 109 h 199"/>
                <a:gd name="T18" fmla="*/ 330 w 330"/>
                <a:gd name="T1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199">
                  <a:moveTo>
                    <a:pt x="330" y="0"/>
                  </a:moveTo>
                  <a:lnTo>
                    <a:pt x="307" y="138"/>
                  </a:lnTo>
                  <a:lnTo>
                    <a:pt x="260" y="85"/>
                  </a:lnTo>
                  <a:lnTo>
                    <a:pt x="236" y="150"/>
                  </a:lnTo>
                  <a:lnTo>
                    <a:pt x="190" y="109"/>
                  </a:lnTo>
                  <a:lnTo>
                    <a:pt x="154" y="174"/>
                  </a:lnTo>
                  <a:lnTo>
                    <a:pt x="106" y="121"/>
                  </a:lnTo>
                  <a:lnTo>
                    <a:pt x="65" y="199"/>
                  </a:lnTo>
                  <a:lnTo>
                    <a:pt x="0" y="109"/>
                  </a:lnTo>
                  <a:lnTo>
                    <a:pt x="3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142"/>
            <p:cNvSpPr>
              <a:spLocks/>
            </p:cNvSpPr>
            <p:nvPr/>
          </p:nvSpPr>
          <p:spPr bwMode="auto">
            <a:xfrm>
              <a:off x="3361" y="3716"/>
              <a:ext cx="97" cy="94"/>
            </a:xfrm>
            <a:custGeom>
              <a:avLst/>
              <a:gdLst>
                <a:gd name="T0" fmla="*/ 354 w 354"/>
                <a:gd name="T1" fmla="*/ 252 h 336"/>
                <a:gd name="T2" fmla="*/ 301 w 354"/>
                <a:gd name="T3" fmla="*/ 336 h 336"/>
                <a:gd name="T4" fmla="*/ 283 w 354"/>
                <a:gd name="T5" fmla="*/ 264 h 336"/>
                <a:gd name="T6" fmla="*/ 242 w 354"/>
                <a:gd name="T7" fmla="*/ 311 h 336"/>
                <a:gd name="T8" fmla="*/ 225 w 354"/>
                <a:gd name="T9" fmla="*/ 222 h 336"/>
                <a:gd name="T10" fmla="*/ 178 w 354"/>
                <a:gd name="T11" fmla="*/ 275 h 336"/>
                <a:gd name="T12" fmla="*/ 166 w 354"/>
                <a:gd name="T13" fmla="*/ 183 h 336"/>
                <a:gd name="T14" fmla="*/ 125 w 354"/>
                <a:gd name="T15" fmla="*/ 217 h 336"/>
                <a:gd name="T16" fmla="*/ 119 w 354"/>
                <a:gd name="T17" fmla="*/ 155 h 336"/>
                <a:gd name="T18" fmla="*/ 66 w 354"/>
                <a:gd name="T19" fmla="*/ 183 h 336"/>
                <a:gd name="T20" fmla="*/ 66 w 354"/>
                <a:gd name="T21" fmla="*/ 112 h 336"/>
                <a:gd name="T22" fmla="*/ 25 w 354"/>
                <a:gd name="T23" fmla="*/ 137 h 336"/>
                <a:gd name="T24" fmla="*/ 0 w 354"/>
                <a:gd name="T25" fmla="*/ 6 h 336"/>
                <a:gd name="T26" fmla="*/ 19 w 354"/>
                <a:gd name="T27" fmla="*/ 0 h 336"/>
                <a:gd name="T28" fmla="*/ 354 w 354"/>
                <a:gd name="T29" fmla="*/ 25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4" h="336">
                  <a:moveTo>
                    <a:pt x="354" y="252"/>
                  </a:moveTo>
                  <a:lnTo>
                    <a:pt x="301" y="336"/>
                  </a:lnTo>
                  <a:lnTo>
                    <a:pt x="283" y="264"/>
                  </a:lnTo>
                  <a:lnTo>
                    <a:pt x="242" y="311"/>
                  </a:lnTo>
                  <a:lnTo>
                    <a:pt x="225" y="222"/>
                  </a:lnTo>
                  <a:lnTo>
                    <a:pt x="178" y="275"/>
                  </a:lnTo>
                  <a:lnTo>
                    <a:pt x="166" y="183"/>
                  </a:lnTo>
                  <a:lnTo>
                    <a:pt x="125" y="217"/>
                  </a:lnTo>
                  <a:lnTo>
                    <a:pt x="119" y="155"/>
                  </a:lnTo>
                  <a:lnTo>
                    <a:pt x="66" y="183"/>
                  </a:lnTo>
                  <a:lnTo>
                    <a:pt x="66" y="112"/>
                  </a:lnTo>
                  <a:lnTo>
                    <a:pt x="25" y="137"/>
                  </a:lnTo>
                  <a:lnTo>
                    <a:pt x="0" y="6"/>
                  </a:lnTo>
                  <a:lnTo>
                    <a:pt x="19" y="0"/>
                  </a:lnTo>
                  <a:lnTo>
                    <a:pt x="354" y="2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143"/>
            <p:cNvSpPr>
              <a:spLocks/>
            </p:cNvSpPr>
            <p:nvPr/>
          </p:nvSpPr>
          <p:spPr bwMode="auto">
            <a:xfrm>
              <a:off x="3303" y="3671"/>
              <a:ext cx="18" cy="36"/>
            </a:xfrm>
            <a:custGeom>
              <a:avLst/>
              <a:gdLst>
                <a:gd name="T0" fmla="*/ 0 w 68"/>
                <a:gd name="T1" fmla="*/ 0 h 128"/>
                <a:gd name="T2" fmla="*/ 25 w 68"/>
                <a:gd name="T3" fmla="*/ 128 h 128"/>
                <a:gd name="T4" fmla="*/ 68 w 68"/>
                <a:gd name="T5" fmla="*/ 49 h 128"/>
                <a:gd name="T6" fmla="*/ 0 w 68"/>
                <a:gd name="T7" fmla="*/ 0 h 128"/>
              </a:gdLst>
              <a:ahLst/>
              <a:cxnLst>
                <a:cxn ang="0">
                  <a:pos x="T0" y="T1"/>
                </a:cxn>
                <a:cxn ang="0">
                  <a:pos x="T2" y="T3"/>
                </a:cxn>
                <a:cxn ang="0">
                  <a:pos x="T4" y="T5"/>
                </a:cxn>
                <a:cxn ang="0">
                  <a:pos x="T6" y="T7"/>
                </a:cxn>
              </a:cxnLst>
              <a:rect l="0" t="0" r="r" b="b"/>
              <a:pathLst>
                <a:path w="68" h="128">
                  <a:moveTo>
                    <a:pt x="0" y="0"/>
                  </a:moveTo>
                  <a:lnTo>
                    <a:pt x="25" y="128"/>
                  </a:lnTo>
                  <a:lnTo>
                    <a:pt x="68" y="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144"/>
            <p:cNvSpPr>
              <a:spLocks/>
            </p:cNvSpPr>
            <p:nvPr/>
          </p:nvSpPr>
          <p:spPr bwMode="auto">
            <a:xfrm>
              <a:off x="3507" y="3540"/>
              <a:ext cx="368" cy="159"/>
            </a:xfrm>
            <a:custGeom>
              <a:avLst/>
              <a:gdLst>
                <a:gd name="T0" fmla="*/ 1327 w 1327"/>
                <a:gd name="T1" fmla="*/ 106 h 572"/>
                <a:gd name="T2" fmla="*/ 1227 w 1327"/>
                <a:gd name="T3" fmla="*/ 154 h 572"/>
                <a:gd name="T4" fmla="*/ 1030 w 1327"/>
                <a:gd name="T5" fmla="*/ 78 h 572"/>
                <a:gd name="T6" fmla="*/ 1062 w 1327"/>
                <a:gd name="T7" fmla="*/ 119 h 572"/>
                <a:gd name="T8" fmla="*/ 1100 w 1327"/>
                <a:gd name="T9" fmla="*/ 173 h 572"/>
                <a:gd name="T10" fmla="*/ 1124 w 1327"/>
                <a:gd name="T11" fmla="*/ 210 h 572"/>
                <a:gd name="T12" fmla="*/ 1106 w 1327"/>
                <a:gd name="T13" fmla="*/ 206 h 572"/>
                <a:gd name="T14" fmla="*/ 1051 w 1327"/>
                <a:gd name="T15" fmla="*/ 173 h 572"/>
                <a:gd name="T16" fmla="*/ 985 w 1327"/>
                <a:gd name="T17" fmla="*/ 136 h 572"/>
                <a:gd name="T18" fmla="*/ 939 w 1327"/>
                <a:gd name="T19" fmla="*/ 110 h 572"/>
                <a:gd name="T20" fmla="*/ 1002 w 1327"/>
                <a:gd name="T21" fmla="*/ 248 h 572"/>
                <a:gd name="T22" fmla="*/ 879 w 1327"/>
                <a:gd name="T23" fmla="*/ 266 h 572"/>
                <a:gd name="T24" fmla="*/ 820 w 1327"/>
                <a:gd name="T25" fmla="*/ 331 h 572"/>
                <a:gd name="T26" fmla="*/ 679 w 1327"/>
                <a:gd name="T27" fmla="*/ 366 h 572"/>
                <a:gd name="T28" fmla="*/ 597 w 1327"/>
                <a:gd name="T29" fmla="*/ 407 h 572"/>
                <a:gd name="T30" fmla="*/ 521 w 1327"/>
                <a:gd name="T31" fmla="*/ 454 h 572"/>
                <a:gd name="T32" fmla="*/ 474 w 1327"/>
                <a:gd name="T33" fmla="*/ 531 h 572"/>
                <a:gd name="T34" fmla="*/ 372 w 1327"/>
                <a:gd name="T35" fmla="*/ 567 h 572"/>
                <a:gd name="T36" fmla="*/ 281 w 1327"/>
                <a:gd name="T37" fmla="*/ 572 h 572"/>
                <a:gd name="T38" fmla="*/ 0 w 1327"/>
                <a:gd name="T39" fmla="*/ 442 h 572"/>
                <a:gd name="T40" fmla="*/ 1 w 1327"/>
                <a:gd name="T41" fmla="*/ 419 h 572"/>
                <a:gd name="T42" fmla="*/ 20 w 1327"/>
                <a:gd name="T43" fmla="*/ 401 h 572"/>
                <a:gd name="T44" fmla="*/ 42 w 1327"/>
                <a:gd name="T45" fmla="*/ 403 h 572"/>
                <a:gd name="T46" fmla="*/ 85 w 1327"/>
                <a:gd name="T47" fmla="*/ 403 h 572"/>
                <a:gd name="T48" fmla="*/ 140 w 1327"/>
                <a:gd name="T49" fmla="*/ 401 h 572"/>
                <a:gd name="T50" fmla="*/ 205 w 1327"/>
                <a:gd name="T51" fmla="*/ 397 h 572"/>
                <a:gd name="T52" fmla="*/ 271 w 1327"/>
                <a:gd name="T53" fmla="*/ 391 h 572"/>
                <a:gd name="T54" fmla="*/ 333 w 1327"/>
                <a:gd name="T55" fmla="*/ 382 h 572"/>
                <a:gd name="T56" fmla="*/ 384 w 1327"/>
                <a:gd name="T57" fmla="*/ 370 h 572"/>
                <a:gd name="T58" fmla="*/ 416 w 1327"/>
                <a:gd name="T59" fmla="*/ 354 h 572"/>
                <a:gd name="T60" fmla="*/ 452 w 1327"/>
                <a:gd name="T61" fmla="*/ 316 h 572"/>
                <a:gd name="T62" fmla="*/ 471 w 1327"/>
                <a:gd name="T63" fmla="*/ 276 h 572"/>
                <a:gd name="T64" fmla="*/ 484 w 1327"/>
                <a:gd name="T65" fmla="*/ 244 h 572"/>
                <a:gd name="T66" fmla="*/ 500 w 1327"/>
                <a:gd name="T67" fmla="*/ 226 h 572"/>
                <a:gd name="T68" fmla="*/ 538 w 1327"/>
                <a:gd name="T69" fmla="*/ 213 h 572"/>
                <a:gd name="T70" fmla="*/ 619 w 1327"/>
                <a:gd name="T71" fmla="*/ 186 h 572"/>
                <a:gd name="T72" fmla="*/ 728 w 1327"/>
                <a:gd name="T73" fmla="*/ 150 h 572"/>
                <a:gd name="T74" fmla="*/ 851 w 1327"/>
                <a:gd name="T75" fmla="*/ 109 h 572"/>
                <a:gd name="T76" fmla="*/ 971 w 1327"/>
                <a:gd name="T77" fmla="*/ 69 h 572"/>
                <a:gd name="T78" fmla="*/ 1077 w 1327"/>
                <a:gd name="T79" fmla="*/ 34 h 572"/>
                <a:gd name="T80" fmla="*/ 1150 w 1327"/>
                <a:gd name="T81" fmla="*/ 9 h 572"/>
                <a:gd name="T82" fmla="*/ 1178 w 1327"/>
                <a:gd name="T83" fmla="*/ 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7" h="572">
                  <a:moveTo>
                    <a:pt x="1178" y="0"/>
                  </a:moveTo>
                  <a:lnTo>
                    <a:pt x="1327" y="106"/>
                  </a:lnTo>
                  <a:lnTo>
                    <a:pt x="1127" y="41"/>
                  </a:lnTo>
                  <a:lnTo>
                    <a:pt x="1227" y="154"/>
                  </a:lnTo>
                  <a:lnTo>
                    <a:pt x="1026" y="72"/>
                  </a:lnTo>
                  <a:lnTo>
                    <a:pt x="1030" y="78"/>
                  </a:lnTo>
                  <a:lnTo>
                    <a:pt x="1043" y="95"/>
                  </a:lnTo>
                  <a:lnTo>
                    <a:pt x="1062" y="119"/>
                  </a:lnTo>
                  <a:lnTo>
                    <a:pt x="1083" y="147"/>
                  </a:lnTo>
                  <a:lnTo>
                    <a:pt x="1100" y="173"/>
                  </a:lnTo>
                  <a:lnTo>
                    <a:pt x="1117" y="195"/>
                  </a:lnTo>
                  <a:lnTo>
                    <a:pt x="1124" y="210"/>
                  </a:lnTo>
                  <a:lnTo>
                    <a:pt x="1121" y="213"/>
                  </a:lnTo>
                  <a:lnTo>
                    <a:pt x="1106" y="206"/>
                  </a:lnTo>
                  <a:lnTo>
                    <a:pt x="1081" y="191"/>
                  </a:lnTo>
                  <a:lnTo>
                    <a:pt x="1051" y="173"/>
                  </a:lnTo>
                  <a:lnTo>
                    <a:pt x="1017" y="154"/>
                  </a:lnTo>
                  <a:lnTo>
                    <a:pt x="985" y="136"/>
                  </a:lnTo>
                  <a:lnTo>
                    <a:pt x="958" y="120"/>
                  </a:lnTo>
                  <a:lnTo>
                    <a:pt x="939" y="110"/>
                  </a:lnTo>
                  <a:lnTo>
                    <a:pt x="932" y="106"/>
                  </a:lnTo>
                  <a:lnTo>
                    <a:pt x="1002" y="248"/>
                  </a:lnTo>
                  <a:lnTo>
                    <a:pt x="803" y="147"/>
                  </a:lnTo>
                  <a:lnTo>
                    <a:pt x="879" y="266"/>
                  </a:lnTo>
                  <a:lnTo>
                    <a:pt x="720" y="188"/>
                  </a:lnTo>
                  <a:lnTo>
                    <a:pt x="820" y="331"/>
                  </a:lnTo>
                  <a:lnTo>
                    <a:pt x="603" y="213"/>
                  </a:lnTo>
                  <a:lnTo>
                    <a:pt x="679" y="366"/>
                  </a:lnTo>
                  <a:lnTo>
                    <a:pt x="507" y="259"/>
                  </a:lnTo>
                  <a:lnTo>
                    <a:pt x="597" y="407"/>
                  </a:lnTo>
                  <a:lnTo>
                    <a:pt x="465" y="331"/>
                  </a:lnTo>
                  <a:lnTo>
                    <a:pt x="521" y="454"/>
                  </a:lnTo>
                  <a:lnTo>
                    <a:pt x="402" y="384"/>
                  </a:lnTo>
                  <a:lnTo>
                    <a:pt x="474" y="531"/>
                  </a:lnTo>
                  <a:lnTo>
                    <a:pt x="322" y="431"/>
                  </a:lnTo>
                  <a:lnTo>
                    <a:pt x="372" y="567"/>
                  </a:lnTo>
                  <a:lnTo>
                    <a:pt x="229" y="466"/>
                  </a:lnTo>
                  <a:lnTo>
                    <a:pt x="281" y="572"/>
                  </a:lnTo>
                  <a:lnTo>
                    <a:pt x="70" y="478"/>
                  </a:lnTo>
                  <a:lnTo>
                    <a:pt x="0" y="442"/>
                  </a:lnTo>
                  <a:lnTo>
                    <a:pt x="0" y="435"/>
                  </a:lnTo>
                  <a:lnTo>
                    <a:pt x="1" y="419"/>
                  </a:lnTo>
                  <a:lnTo>
                    <a:pt x="7" y="406"/>
                  </a:lnTo>
                  <a:lnTo>
                    <a:pt x="20" y="401"/>
                  </a:lnTo>
                  <a:lnTo>
                    <a:pt x="27" y="403"/>
                  </a:lnTo>
                  <a:lnTo>
                    <a:pt x="42" y="403"/>
                  </a:lnTo>
                  <a:lnTo>
                    <a:pt x="61" y="403"/>
                  </a:lnTo>
                  <a:lnTo>
                    <a:pt x="85" y="403"/>
                  </a:lnTo>
                  <a:lnTo>
                    <a:pt x="111" y="403"/>
                  </a:lnTo>
                  <a:lnTo>
                    <a:pt x="140" y="401"/>
                  </a:lnTo>
                  <a:lnTo>
                    <a:pt x="173" y="400"/>
                  </a:lnTo>
                  <a:lnTo>
                    <a:pt x="205" y="397"/>
                  </a:lnTo>
                  <a:lnTo>
                    <a:pt x="239" y="395"/>
                  </a:lnTo>
                  <a:lnTo>
                    <a:pt x="271" y="391"/>
                  </a:lnTo>
                  <a:lnTo>
                    <a:pt x="303" y="386"/>
                  </a:lnTo>
                  <a:lnTo>
                    <a:pt x="333" y="382"/>
                  </a:lnTo>
                  <a:lnTo>
                    <a:pt x="361" y="376"/>
                  </a:lnTo>
                  <a:lnTo>
                    <a:pt x="384" y="370"/>
                  </a:lnTo>
                  <a:lnTo>
                    <a:pt x="403" y="363"/>
                  </a:lnTo>
                  <a:lnTo>
                    <a:pt x="416" y="354"/>
                  </a:lnTo>
                  <a:lnTo>
                    <a:pt x="437" y="335"/>
                  </a:lnTo>
                  <a:lnTo>
                    <a:pt x="452" y="316"/>
                  </a:lnTo>
                  <a:lnTo>
                    <a:pt x="462" y="297"/>
                  </a:lnTo>
                  <a:lnTo>
                    <a:pt x="471" y="276"/>
                  </a:lnTo>
                  <a:lnTo>
                    <a:pt x="477" y="260"/>
                  </a:lnTo>
                  <a:lnTo>
                    <a:pt x="484" y="244"/>
                  </a:lnTo>
                  <a:lnTo>
                    <a:pt x="491" y="234"/>
                  </a:lnTo>
                  <a:lnTo>
                    <a:pt x="500" y="226"/>
                  </a:lnTo>
                  <a:lnTo>
                    <a:pt x="512" y="222"/>
                  </a:lnTo>
                  <a:lnTo>
                    <a:pt x="538" y="213"/>
                  </a:lnTo>
                  <a:lnTo>
                    <a:pt x="574" y="201"/>
                  </a:lnTo>
                  <a:lnTo>
                    <a:pt x="619" y="186"/>
                  </a:lnTo>
                  <a:lnTo>
                    <a:pt x="670" y="169"/>
                  </a:lnTo>
                  <a:lnTo>
                    <a:pt x="728" y="150"/>
                  </a:lnTo>
                  <a:lnTo>
                    <a:pt x="788" y="129"/>
                  </a:lnTo>
                  <a:lnTo>
                    <a:pt x="851" y="109"/>
                  </a:lnTo>
                  <a:lnTo>
                    <a:pt x="913" y="88"/>
                  </a:lnTo>
                  <a:lnTo>
                    <a:pt x="971" y="69"/>
                  </a:lnTo>
                  <a:lnTo>
                    <a:pt x="1027" y="50"/>
                  </a:lnTo>
                  <a:lnTo>
                    <a:pt x="1077" y="34"/>
                  </a:lnTo>
                  <a:lnTo>
                    <a:pt x="1118" y="20"/>
                  </a:lnTo>
                  <a:lnTo>
                    <a:pt x="1150" y="9"/>
                  </a:lnTo>
                  <a:lnTo>
                    <a:pt x="1171" y="3"/>
                  </a:lnTo>
                  <a:lnTo>
                    <a:pt x="11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145"/>
            <p:cNvSpPr>
              <a:spLocks/>
            </p:cNvSpPr>
            <p:nvPr/>
          </p:nvSpPr>
          <p:spPr bwMode="auto">
            <a:xfrm>
              <a:off x="3393" y="3690"/>
              <a:ext cx="103" cy="45"/>
            </a:xfrm>
            <a:custGeom>
              <a:avLst/>
              <a:gdLst>
                <a:gd name="T0" fmla="*/ 264 w 370"/>
                <a:gd name="T1" fmla="*/ 0 h 161"/>
                <a:gd name="T2" fmla="*/ 370 w 370"/>
                <a:gd name="T3" fmla="*/ 161 h 161"/>
                <a:gd name="T4" fmla="*/ 247 w 370"/>
                <a:gd name="T5" fmla="*/ 59 h 161"/>
                <a:gd name="T6" fmla="*/ 264 w 370"/>
                <a:gd name="T7" fmla="*/ 142 h 161"/>
                <a:gd name="T8" fmla="*/ 176 w 370"/>
                <a:gd name="T9" fmla="*/ 59 h 161"/>
                <a:gd name="T10" fmla="*/ 188 w 370"/>
                <a:gd name="T11" fmla="*/ 124 h 161"/>
                <a:gd name="T12" fmla="*/ 111 w 370"/>
                <a:gd name="T13" fmla="*/ 49 h 161"/>
                <a:gd name="T14" fmla="*/ 117 w 370"/>
                <a:gd name="T15" fmla="*/ 100 h 161"/>
                <a:gd name="T16" fmla="*/ 0 w 370"/>
                <a:gd name="T17" fmla="*/ 18 h 161"/>
                <a:gd name="T18" fmla="*/ 3 w 370"/>
                <a:gd name="T19" fmla="*/ 17 h 161"/>
                <a:gd name="T20" fmla="*/ 12 w 370"/>
                <a:gd name="T21" fmla="*/ 15 h 161"/>
                <a:gd name="T22" fmla="*/ 23 w 370"/>
                <a:gd name="T23" fmla="*/ 12 h 161"/>
                <a:gd name="T24" fmla="*/ 38 w 370"/>
                <a:gd name="T25" fmla="*/ 11 h 161"/>
                <a:gd name="T26" fmla="*/ 54 w 370"/>
                <a:gd name="T27" fmla="*/ 8 h 161"/>
                <a:gd name="T28" fmla="*/ 69 w 370"/>
                <a:gd name="T29" fmla="*/ 6 h 161"/>
                <a:gd name="T30" fmla="*/ 84 w 370"/>
                <a:gd name="T31" fmla="*/ 6 h 161"/>
                <a:gd name="T32" fmla="*/ 94 w 370"/>
                <a:gd name="T33" fmla="*/ 8 h 161"/>
                <a:gd name="T34" fmla="*/ 107 w 370"/>
                <a:gd name="T35" fmla="*/ 9 h 161"/>
                <a:gd name="T36" fmla="*/ 128 w 370"/>
                <a:gd name="T37" fmla="*/ 11 h 161"/>
                <a:gd name="T38" fmla="*/ 153 w 370"/>
                <a:gd name="T39" fmla="*/ 11 h 161"/>
                <a:gd name="T40" fmla="*/ 180 w 370"/>
                <a:gd name="T41" fmla="*/ 11 h 161"/>
                <a:gd name="T42" fmla="*/ 207 w 370"/>
                <a:gd name="T43" fmla="*/ 9 h 161"/>
                <a:gd name="T44" fmla="*/ 232 w 370"/>
                <a:gd name="T45" fmla="*/ 8 h 161"/>
                <a:gd name="T46" fmla="*/ 252 w 370"/>
                <a:gd name="T47" fmla="*/ 5 h 161"/>
                <a:gd name="T48" fmla="*/ 264 w 370"/>
                <a:gd name="T4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0" h="161">
                  <a:moveTo>
                    <a:pt x="264" y="0"/>
                  </a:moveTo>
                  <a:lnTo>
                    <a:pt x="370" y="161"/>
                  </a:lnTo>
                  <a:lnTo>
                    <a:pt x="247" y="59"/>
                  </a:lnTo>
                  <a:lnTo>
                    <a:pt x="264" y="142"/>
                  </a:lnTo>
                  <a:lnTo>
                    <a:pt x="176" y="59"/>
                  </a:lnTo>
                  <a:lnTo>
                    <a:pt x="188" y="124"/>
                  </a:lnTo>
                  <a:lnTo>
                    <a:pt x="111" y="49"/>
                  </a:lnTo>
                  <a:lnTo>
                    <a:pt x="117" y="100"/>
                  </a:lnTo>
                  <a:lnTo>
                    <a:pt x="0" y="18"/>
                  </a:lnTo>
                  <a:lnTo>
                    <a:pt x="3" y="17"/>
                  </a:lnTo>
                  <a:lnTo>
                    <a:pt x="12" y="15"/>
                  </a:lnTo>
                  <a:lnTo>
                    <a:pt x="23" y="12"/>
                  </a:lnTo>
                  <a:lnTo>
                    <a:pt x="38" y="11"/>
                  </a:lnTo>
                  <a:lnTo>
                    <a:pt x="54" y="8"/>
                  </a:lnTo>
                  <a:lnTo>
                    <a:pt x="69" y="6"/>
                  </a:lnTo>
                  <a:lnTo>
                    <a:pt x="84" y="6"/>
                  </a:lnTo>
                  <a:lnTo>
                    <a:pt x="94" y="8"/>
                  </a:lnTo>
                  <a:lnTo>
                    <a:pt x="107" y="9"/>
                  </a:lnTo>
                  <a:lnTo>
                    <a:pt x="128" y="11"/>
                  </a:lnTo>
                  <a:lnTo>
                    <a:pt x="153" y="11"/>
                  </a:lnTo>
                  <a:lnTo>
                    <a:pt x="180" y="11"/>
                  </a:lnTo>
                  <a:lnTo>
                    <a:pt x="207" y="9"/>
                  </a:lnTo>
                  <a:lnTo>
                    <a:pt x="232" y="8"/>
                  </a:lnTo>
                  <a:lnTo>
                    <a:pt x="252" y="5"/>
                  </a:lnTo>
                  <a:lnTo>
                    <a:pt x="2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146"/>
            <p:cNvSpPr>
              <a:spLocks/>
            </p:cNvSpPr>
            <p:nvPr/>
          </p:nvSpPr>
          <p:spPr bwMode="auto">
            <a:xfrm>
              <a:off x="3640" y="3854"/>
              <a:ext cx="39" cy="30"/>
            </a:xfrm>
            <a:custGeom>
              <a:avLst/>
              <a:gdLst>
                <a:gd name="T0" fmla="*/ 69 w 137"/>
                <a:gd name="T1" fmla="*/ 0 h 108"/>
                <a:gd name="T2" fmla="*/ 21 w 137"/>
                <a:gd name="T3" fmla="*/ 21 h 108"/>
                <a:gd name="T4" fmla="*/ 0 w 137"/>
                <a:gd name="T5" fmla="*/ 108 h 108"/>
                <a:gd name="T6" fmla="*/ 137 w 137"/>
                <a:gd name="T7" fmla="*/ 49 h 108"/>
                <a:gd name="T8" fmla="*/ 69 w 137"/>
                <a:gd name="T9" fmla="*/ 0 h 108"/>
              </a:gdLst>
              <a:ahLst/>
              <a:cxnLst>
                <a:cxn ang="0">
                  <a:pos x="T0" y="T1"/>
                </a:cxn>
                <a:cxn ang="0">
                  <a:pos x="T2" y="T3"/>
                </a:cxn>
                <a:cxn ang="0">
                  <a:pos x="T4" y="T5"/>
                </a:cxn>
                <a:cxn ang="0">
                  <a:pos x="T6" y="T7"/>
                </a:cxn>
                <a:cxn ang="0">
                  <a:pos x="T8" y="T9"/>
                </a:cxn>
              </a:cxnLst>
              <a:rect l="0" t="0" r="r" b="b"/>
              <a:pathLst>
                <a:path w="137" h="108">
                  <a:moveTo>
                    <a:pt x="69" y="0"/>
                  </a:moveTo>
                  <a:lnTo>
                    <a:pt x="21" y="21"/>
                  </a:lnTo>
                  <a:lnTo>
                    <a:pt x="0" y="108"/>
                  </a:lnTo>
                  <a:lnTo>
                    <a:pt x="137" y="4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147"/>
            <p:cNvSpPr>
              <a:spLocks/>
            </p:cNvSpPr>
            <p:nvPr/>
          </p:nvSpPr>
          <p:spPr bwMode="auto">
            <a:xfrm>
              <a:off x="3518" y="3915"/>
              <a:ext cx="18" cy="22"/>
            </a:xfrm>
            <a:custGeom>
              <a:avLst/>
              <a:gdLst>
                <a:gd name="T0" fmla="*/ 0 w 66"/>
                <a:gd name="T1" fmla="*/ 10 h 81"/>
                <a:gd name="T2" fmla="*/ 18 w 66"/>
                <a:gd name="T3" fmla="*/ 81 h 81"/>
                <a:gd name="T4" fmla="*/ 66 w 66"/>
                <a:gd name="T5" fmla="*/ 59 h 81"/>
                <a:gd name="T6" fmla="*/ 21 w 66"/>
                <a:gd name="T7" fmla="*/ 0 h 81"/>
                <a:gd name="T8" fmla="*/ 0 w 66"/>
                <a:gd name="T9" fmla="*/ 10 h 81"/>
              </a:gdLst>
              <a:ahLst/>
              <a:cxnLst>
                <a:cxn ang="0">
                  <a:pos x="T0" y="T1"/>
                </a:cxn>
                <a:cxn ang="0">
                  <a:pos x="T2" y="T3"/>
                </a:cxn>
                <a:cxn ang="0">
                  <a:pos x="T4" y="T5"/>
                </a:cxn>
                <a:cxn ang="0">
                  <a:pos x="T6" y="T7"/>
                </a:cxn>
                <a:cxn ang="0">
                  <a:pos x="T8" y="T9"/>
                </a:cxn>
              </a:cxnLst>
              <a:rect l="0" t="0" r="r" b="b"/>
              <a:pathLst>
                <a:path w="66" h="81">
                  <a:moveTo>
                    <a:pt x="0" y="10"/>
                  </a:moveTo>
                  <a:lnTo>
                    <a:pt x="18" y="81"/>
                  </a:lnTo>
                  <a:lnTo>
                    <a:pt x="66" y="59"/>
                  </a:lnTo>
                  <a:lnTo>
                    <a:pt x="21"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148"/>
            <p:cNvSpPr>
              <a:spLocks/>
            </p:cNvSpPr>
            <p:nvPr/>
          </p:nvSpPr>
          <p:spPr bwMode="auto">
            <a:xfrm>
              <a:off x="3359" y="3844"/>
              <a:ext cx="24" cy="21"/>
            </a:xfrm>
            <a:custGeom>
              <a:avLst/>
              <a:gdLst>
                <a:gd name="T0" fmla="*/ 62 w 87"/>
                <a:gd name="T1" fmla="*/ 0 h 70"/>
                <a:gd name="T2" fmla="*/ 0 w 87"/>
                <a:gd name="T3" fmla="*/ 14 h 70"/>
                <a:gd name="T4" fmla="*/ 63 w 87"/>
                <a:gd name="T5" fmla="*/ 70 h 70"/>
                <a:gd name="T6" fmla="*/ 87 w 87"/>
                <a:gd name="T7" fmla="*/ 22 h 70"/>
                <a:gd name="T8" fmla="*/ 62 w 87"/>
                <a:gd name="T9" fmla="*/ 0 h 70"/>
              </a:gdLst>
              <a:ahLst/>
              <a:cxnLst>
                <a:cxn ang="0">
                  <a:pos x="T0" y="T1"/>
                </a:cxn>
                <a:cxn ang="0">
                  <a:pos x="T2" y="T3"/>
                </a:cxn>
                <a:cxn ang="0">
                  <a:pos x="T4" y="T5"/>
                </a:cxn>
                <a:cxn ang="0">
                  <a:pos x="T6" y="T7"/>
                </a:cxn>
                <a:cxn ang="0">
                  <a:pos x="T8" y="T9"/>
                </a:cxn>
              </a:cxnLst>
              <a:rect l="0" t="0" r="r" b="b"/>
              <a:pathLst>
                <a:path w="87" h="70">
                  <a:moveTo>
                    <a:pt x="62" y="0"/>
                  </a:moveTo>
                  <a:lnTo>
                    <a:pt x="0" y="14"/>
                  </a:lnTo>
                  <a:lnTo>
                    <a:pt x="63" y="70"/>
                  </a:lnTo>
                  <a:lnTo>
                    <a:pt x="87" y="22"/>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149"/>
            <p:cNvSpPr>
              <a:spLocks/>
            </p:cNvSpPr>
            <p:nvPr/>
          </p:nvSpPr>
          <p:spPr bwMode="auto">
            <a:xfrm>
              <a:off x="3298" y="3762"/>
              <a:ext cx="12" cy="12"/>
            </a:xfrm>
            <a:custGeom>
              <a:avLst/>
              <a:gdLst>
                <a:gd name="T0" fmla="*/ 43 w 43"/>
                <a:gd name="T1" fmla="*/ 19 h 44"/>
                <a:gd name="T2" fmla="*/ 0 w 43"/>
                <a:gd name="T3" fmla="*/ 0 h 44"/>
                <a:gd name="T4" fmla="*/ 0 w 43"/>
                <a:gd name="T5" fmla="*/ 44 h 44"/>
                <a:gd name="T6" fmla="*/ 43 w 43"/>
                <a:gd name="T7" fmla="*/ 32 h 44"/>
                <a:gd name="T8" fmla="*/ 43 w 43"/>
                <a:gd name="T9" fmla="*/ 19 h 44"/>
              </a:gdLst>
              <a:ahLst/>
              <a:cxnLst>
                <a:cxn ang="0">
                  <a:pos x="T0" y="T1"/>
                </a:cxn>
                <a:cxn ang="0">
                  <a:pos x="T2" y="T3"/>
                </a:cxn>
                <a:cxn ang="0">
                  <a:pos x="T4" y="T5"/>
                </a:cxn>
                <a:cxn ang="0">
                  <a:pos x="T6" y="T7"/>
                </a:cxn>
                <a:cxn ang="0">
                  <a:pos x="T8" y="T9"/>
                </a:cxn>
              </a:cxnLst>
              <a:rect l="0" t="0" r="r" b="b"/>
              <a:pathLst>
                <a:path w="43" h="44">
                  <a:moveTo>
                    <a:pt x="43" y="19"/>
                  </a:moveTo>
                  <a:lnTo>
                    <a:pt x="0" y="0"/>
                  </a:lnTo>
                  <a:lnTo>
                    <a:pt x="0" y="44"/>
                  </a:lnTo>
                  <a:lnTo>
                    <a:pt x="43" y="32"/>
                  </a:lnTo>
                  <a:lnTo>
                    <a:pt x="4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150"/>
            <p:cNvSpPr>
              <a:spLocks/>
            </p:cNvSpPr>
            <p:nvPr/>
          </p:nvSpPr>
          <p:spPr bwMode="auto">
            <a:xfrm>
              <a:off x="3286" y="3699"/>
              <a:ext cx="17" cy="13"/>
            </a:xfrm>
            <a:custGeom>
              <a:avLst/>
              <a:gdLst>
                <a:gd name="T0" fmla="*/ 62 w 62"/>
                <a:gd name="T1" fmla="*/ 39 h 50"/>
                <a:gd name="T2" fmla="*/ 0 w 62"/>
                <a:gd name="T3" fmla="*/ 0 h 50"/>
                <a:gd name="T4" fmla="*/ 0 w 62"/>
                <a:gd name="T5" fmla="*/ 50 h 50"/>
                <a:gd name="T6" fmla="*/ 62 w 62"/>
                <a:gd name="T7" fmla="*/ 50 h 50"/>
                <a:gd name="T8" fmla="*/ 62 w 62"/>
                <a:gd name="T9" fmla="*/ 39 h 50"/>
              </a:gdLst>
              <a:ahLst/>
              <a:cxnLst>
                <a:cxn ang="0">
                  <a:pos x="T0" y="T1"/>
                </a:cxn>
                <a:cxn ang="0">
                  <a:pos x="T2" y="T3"/>
                </a:cxn>
                <a:cxn ang="0">
                  <a:pos x="T4" y="T5"/>
                </a:cxn>
                <a:cxn ang="0">
                  <a:pos x="T6" y="T7"/>
                </a:cxn>
                <a:cxn ang="0">
                  <a:pos x="T8" y="T9"/>
                </a:cxn>
              </a:cxnLst>
              <a:rect l="0" t="0" r="r" b="b"/>
              <a:pathLst>
                <a:path w="62" h="50">
                  <a:moveTo>
                    <a:pt x="62" y="39"/>
                  </a:moveTo>
                  <a:lnTo>
                    <a:pt x="0" y="0"/>
                  </a:lnTo>
                  <a:lnTo>
                    <a:pt x="0" y="50"/>
                  </a:lnTo>
                  <a:lnTo>
                    <a:pt x="62" y="50"/>
                  </a:lnTo>
                  <a:lnTo>
                    <a:pt x="62"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151"/>
            <p:cNvSpPr>
              <a:spLocks/>
            </p:cNvSpPr>
            <p:nvPr/>
          </p:nvSpPr>
          <p:spPr bwMode="auto">
            <a:xfrm>
              <a:off x="3306" y="3648"/>
              <a:ext cx="74" cy="32"/>
            </a:xfrm>
            <a:custGeom>
              <a:avLst/>
              <a:gdLst>
                <a:gd name="T0" fmla="*/ 111 w 268"/>
                <a:gd name="T1" fmla="*/ 114 h 114"/>
                <a:gd name="T2" fmla="*/ 268 w 268"/>
                <a:gd name="T3" fmla="*/ 62 h 114"/>
                <a:gd name="T4" fmla="*/ 255 w 268"/>
                <a:gd name="T5" fmla="*/ 61 h 114"/>
                <a:gd name="T6" fmla="*/ 242 w 268"/>
                <a:gd name="T7" fmla="*/ 59 h 114"/>
                <a:gd name="T8" fmla="*/ 230 w 268"/>
                <a:gd name="T9" fmla="*/ 58 h 114"/>
                <a:gd name="T10" fmla="*/ 219 w 268"/>
                <a:gd name="T11" fmla="*/ 55 h 114"/>
                <a:gd name="T12" fmla="*/ 208 w 268"/>
                <a:gd name="T13" fmla="*/ 52 h 114"/>
                <a:gd name="T14" fmla="*/ 198 w 268"/>
                <a:gd name="T15" fmla="*/ 50 h 114"/>
                <a:gd name="T16" fmla="*/ 189 w 268"/>
                <a:gd name="T17" fmla="*/ 47 h 114"/>
                <a:gd name="T18" fmla="*/ 180 w 268"/>
                <a:gd name="T19" fmla="*/ 44 h 114"/>
                <a:gd name="T20" fmla="*/ 86 w 268"/>
                <a:gd name="T21" fmla="*/ 75 h 114"/>
                <a:gd name="T22" fmla="*/ 29 w 268"/>
                <a:gd name="T23" fmla="*/ 33 h 114"/>
                <a:gd name="T24" fmla="*/ 72 w 268"/>
                <a:gd name="T25" fmla="*/ 21 h 114"/>
                <a:gd name="T26" fmla="*/ 69 w 268"/>
                <a:gd name="T27" fmla="*/ 17 h 114"/>
                <a:gd name="T28" fmla="*/ 66 w 268"/>
                <a:gd name="T29" fmla="*/ 11 h 114"/>
                <a:gd name="T30" fmla="*/ 64 w 268"/>
                <a:gd name="T31" fmla="*/ 6 h 114"/>
                <a:gd name="T32" fmla="*/ 63 w 268"/>
                <a:gd name="T33" fmla="*/ 0 h 114"/>
                <a:gd name="T34" fmla="*/ 0 w 268"/>
                <a:gd name="T35" fmla="*/ 21 h 114"/>
                <a:gd name="T36" fmla="*/ 111 w 268"/>
                <a:gd name="T37"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8" h="114">
                  <a:moveTo>
                    <a:pt x="111" y="114"/>
                  </a:moveTo>
                  <a:lnTo>
                    <a:pt x="268" y="62"/>
                  </a:lnTo>
                  <a:lnTo>
                    <a:pt x="255" y="61"/>
                  </a:lnTo>
                  <a:lnTo>
                    <a:pt x="242" y="59"/>
                  </a:lnTo>
                  <a:lnTo>
                    <a:pt x="230" y="58"/>
                  </a:lnTo>
                  <a:lnTo>
                    <a:pt x="219" y="55"/>
                  </a:lnTo>
                  <a:lnTo>
                    <a:pt x="208" y="52"/>
                  </a:lnTo>
                  <a:lnTo>
                    <a:pt x="198" y="50"/>
                  </a:lnTo>
                  <a:lnTo>
                    <a:pt x="189" y="47"/>
                  </a:lnTo>
                  <a:lnTo>
                    <a:pt x="180" y="44"/>
                  </a:lnTo>
                  <a:lnTo>
                    <a:pt x="86" y="75"/>
                  </a:lnTo>
                  <a:lnTo>
                    <a:pt x="29" y="33"/>
                  </a:lnTo>
                  <a:lnTo>
                    <a:pt x="72" y="21"/>
                  </a:lnTo>
                  <a:lnTo>
                    <a:pt x="69" y="17"/>
                  </a:lnTo>
                  <a:lnTo>
                    <a:pt x="66" y="11"/>
                  </a:lnTo>
                  <a:lnTo>
                    <a:pt x="64" y="6"/>
                  </a:lnTo>
                  <a:lnTo>
                    <a:pt x="63" y="0"/>
                  </a:lnTo>
                  <a:lnTo>
                    <a:pt x="0" y="21"/>
                  </a:lnTo>
                  <a:lnTo>
                    <a:pt x="111"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152"/>
            <p:cNvSpPr>
              <a:spLocks/>
            </p:cNvSpPr>
            <p:nvPr/>
          </p:nvSpPr>
          <p:spPr bwMode="auto">
            <a:xfrm>
              <a:off x="3585" y="3507"/>
              <a:ext cx="321" cy="107"/>
            </a:xfrm>
            <a:custGeom>
              <a:avLst/>
              <a:gdLst>
                <a:gd name="T0" fmla="*/ 662 w 1154"/>
                <a:gd name="T1" fmla="*/ 34 h 385"/>
                <a:gd name="T2" fmla="*/ 722 w 1154"/>
                <a:gd name="T3" fmla="*/ 54 h 385"/>
                <a:gd name="T4" fmla="*/ 10 w 1154"/>
                <a:gd name="T5" fmla="*/ 285 h 385"/>
                <a:gd name="T6" fmla="*/ 10 w 1154"/>
                <a:gd name="T7" fmla="*/ 300 h 385"/>
                <a:gd name="T8" fmla="*/ 9 w 1154"/>
                <a:gd name="T9" fmla="*/ 312 h 385"/>
                <a:gd name="T10" fmla="*/ 4 w 1154"/>
                <a:gd name="T11" fmla="*/ 324 h 385"/>
                <a:gd name="T12" fmla="*/ 0 w 1154"/>
                <a:gd name="T13" fmla="*/ 332 h 385"/>
                <a:gd name="T14" fmla="*/ 812 w 1154"/>
                <a:gd name="T15" fmla="*/ 68 h 385"/>
                <a:gd name="T16" fmla="*/ 884 w 1154"/>
                <a:gd name="T17" fmla="*/ 97 h 385"/>
                <a:gd name="T18" fmla="*/ 158 w 1154"/>
                <a:gd name="T19" fmla="*/ 349 h 385"/>
                <a:gd name="T20" fmla="*/ 166 w 1154"/>
                <a:gd name="T21" fmla="*/ 354 h 385"/>
                <a:gd name="T22" fmla="*/ 172 w 1154"/>
                <a:gd name="T23" fmla="*/ 360 h 385"/>
                <a:gd name="T24" fmla="*/ 179 w 1154"/>
                <a:gd name="T25" fmla="*/ 366 h 385"/>
                <a:gd name="T26" fmla="*/ 186 w 1154"/>
                <a:gd name="T27" fmla="*/ 372 h 385"/>
                <a:gd name="T28" fmla="*/ 186 w 1154"/>
                <a:gd name="T29" fmla="*/ 375 h 385"/>
                <a:gd name="T30" fmla="*/ 183 w 1154"/>
                <a:gd name="T31" fmla="*/ 378 h 385"/>
                <a:gd name="T32" fmla="*/ 179 w 1154"/>
                <a:gd name="T33" fmla="*/ 381 h 385"/>
                <a:gd name="T34" fmla="*/ 177 w 1154"/>
                <a:gd name="T35" fmla="*/ 385 h 385"/>
                <a:gd name="T36" fmla="*/ 910 w 1154"/>
                <a:gd name="T37" fmla="*/ 125 h 385"/>
                <a:gd name="T38" fmla="*/ 1152 w 1154"/>
                <a:gd name="T39" fmla="*/ 215 h 385"/>
                <a:gd name="T40" fmla="*/ 1154 w 1154"/>
                <a:gd name="T41" fmla="*/ 188 h 385"/>
                <a:gd name="T42" fmla="*/ 672 w 1154"/>
                <a:gd name="T43" fmla="*/ 0 h 385"/>
                <a:gd name="T44" fmla="*/ 82 w 1154"/>
                <a:gd name="T45" fmla="*/ 187 h 385"/>
                <a:gd name="T46" fmla="*/ 86 w 1154"/>
                <a:gd name="T47" fmla="*/ 193 h 385"/>
                <a:gd name="T48" fmla="*/ 91 w 1154"/>
                <a:gd name="T49" fmla="*/ 197 h 385"/>
                <a:gd name="T50" fmla="*/ 94 w 1154"/>
                <a:gd name="T51" fmla="*/ 203 h 385"/>
                <a:gd name="T52" fmla="*/ 98 w 1154"/>
                <a:gd name="T53" fmla="*/ 207 h 385"/>
                <a:gd name="T54" fmla="*/ 662 w 1154"/>
                <a:gd name="T55" fmla="*/ 3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54" h="385">
                  <a:moveTo>
                    <a:pt x="662" y="34"/>
                  </a:moveTo>
                  <a:lnTo>
                    <a:pt x="722" y="54"/>
                  </a:lnTo>
                  <a:lnTo>
                    <a:pt x="10" y="285"/>
                  </a:lnTo>
                  <a:lnTo>
                    <a:pt x="10" y="300"/>
                  </a:lnTo>
                  <a:lnTo>
                    <a:pt x="9" y="312"/>
                  </a:lnTo>
                  <a:lnTo>
                    <a:pt x="4" y="324"/>
                  </a:lnTo>
                  <a:lnTo>
                    <a:pt x="0" y="332"/>
                  </a:lnTo>
                  <a:lnTo>
                    <a:pt x="812" y="68"/>
                  </a:lnTo>
                  <a:lnTo>
                    <a:pt x="884" y="97"/>
                  </a:lnTo>
                  <a:lnTo>
                    <a:pt x="158" y="349"/>
                  </a:lnTo>
                  <a:lnTo>
                    <a:pt x="166" y="354"/>
                  </a:lnTo>
                  <a:lnTo>
                    <a:pt x="172" y="360"/>
                  </a:lnTo>
                  <a:lnTo>
                    <a:pt x="179" y="366"/>
                  </a:lnTo>
                  <a:lnTo>
                    <a:pt x="186" y="372"/>
                  </a:lnTo>
                  <a:lnTo>
                    <a:pt x="186" y="375"/>
                  </a:lnTo>
                  <a:lnTo>
                    <a:pt x="183" y="378"/>
                  </a:lnTo>
                  <a:lnTo>
                    <a:pt x="179" y="381"/>
                  </a:lnTo>
                  <a:lnTo>
                    <a:pt x="177" y="385"/>
                  </a:lnTo>
                  <a:lnTo>
                    <a:pt x="910" y="125"/>
                  </a:lnTo>
                  <a:lnTo>
                    <a:pt x="1152" y="215"/>
                  </a:lnTo>
                  <a:lnTo>
                    <a:pt x="1154" y="188"/>
                  </a:lnTo>
                  <a:lnTo>
                    <a:pt x="672" y="0"/>
                  </a:lnTo>
                  <a:lnTo>
                    <a:pt x="82" y="187"/>
                  </a:lnTo>
                  <a:lnTo>
                    <a:pt x="86" y="193"/>
                  </a:lnTo>
                  <a:lnTo>
                    <a:pt x="91" y="197"/>
                  </a:lnTo>
                  <a:lnTo>
                    <a:pt x="94" y="203"/>
                  </a:lnTo>
                  <a:lnTo>
                    <a:pt x="98" y="207"/>
                  </a:lnTo>
                  <a:lnTo>
                    <a:pt x="662"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153"/>
            <p:cNvSpPr>
              <a:spLocks/>
            </p:cNvSpPr>
            <p:nvPr/>
          </p:nvSpPr>
          <p:spPr bwMode="auto">
            <a:xfrm>
              <a:off x="3601" y="3500"/>
              <a:ext cx="305" cy="59"/>
            </a:xfrm>
            <a:custGeom>
              <a:avLst/>
              <a:gdLst>
                <a:gd name="T0" fmla="*/ 1097 w 1098"/>
                <a:gd name="T1" fmla="*/ 213 h 213"/>
                <a:gd name="T2" fmla="*/ 1098 w 1098"/>
                <a:gd name="T3" fmla="*/ 187 h 213"/>
                <a:gd name="T4" fmla="*/ 612 w 1098"/>
                <a:gd name="T5" fmla="*/ 0 h 213"/>
                <a:gd name="T6" fmla="*/ 0 w 1098"/>
                <a:gd name="T7" fmla="*/ 194 h 213"/>
                <a:gd name="T8" fmla="*/ 6 w 1098"/>
                <a:gd name="T9" fmla="*/ 199 h 213"/>
                <a:gd name="T10" fmla="*/ 13 w 1098"/>
                <a:gd name="T11" fmla="*/ 203 h 213"/>
                <a:gd name="T12" fmla="*/ 19 w 1098"/>
                <a:gd name="T13" fmla="*/ 207 h 213"/>
                <a:gd name="T14" fmla="*/ 25 w 1098"/>
                <a:gd name="T15" fmla="*/ 212 h 213"/>
                <a:gd name="T16" fmla="*/ 615 w 1098"/>
                <a:gd name="T17" fmla="*/ 25 h 213"/>
                <a:gd name="T18" fmla="*/ 1097 w 1098"/>
                <a:gd name="T19"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8" h="213">
                  <a:moveTo>
                    <a:pt x="1097" y="213"/>
                  </a:moveTo>
                  <a:lnTo>
                    <a:pt x="1098" y="187"/>
                  </a:lnTo>
                  <a:lnTo>
                    <a:pt x="612" y="0"/>
                  </a:lnTo>
                  <a:lnTo>
                    <a:pt x="0" y="194"/>
                  </a:lnTo>
                  <a:lnTo>
                    <a:pt x="6" y="199"/>
                  </a:lnTo>
                  <a:lnTo>
                    <a:pt x="13" y="203"/>
                  </a:lnTo>
                  <a:lnTo>
                    <a:pt x="19" y="207"/>
                  </a:lnTo>
                  <a:lnTo>
                    <a:pt x="25" y="212"/>
                  </a:lnTo>
                  <a:lnTo>
                    <a:pt x="615" y="25"/>
                  </a:lnTo>
                  <a:lnTo>
                    <a:pt x="1097"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154"/>
            <p:cNvSpPr>
              <a:spLocks/>
            </p:cNvSpPr>
            <p:nvPr/>
          </p:nvSpPr>
          <p:spPr bwMode="auto">
            <a:xfrm>
              <a:off x="3906" y="3552"/>
              <a:ext cx="15" cy="12"/>
            </a:xfrm>
            <a:custGeom>
              <a:avLst/>
              <a:gdLst>
                <a:gd name="T0" fmla="*/ 41 w 55"/>
                <a:gd name="T1" fmla="*/ 41 h 41"/>
                <a:gd name="T2" fmla="*/ 55 w 55"/>
                <a:gd name="T3" fmla="*/ 20 h 41"/>
                <a:gd name="T4" fmla="*/ 1 w 55"/>
                <a:gd name="T5" fmla="*/ 0 h 41"/>
                <a:gd name="T6" fmla="*/ 0 w 55"/>
                <a:gd name="T7" fmla="*/ 26 h 41"/>
                <a:gd name="T8" fmla="*/ 41 w 55"/>
                <a:gd name="T9" fmla="*/ 41 h 41"/>
              </a:gdLst>
              <a:ahLst/>
              <a:cxnLst>
                <a:cxn ang="0">
                  <a:pos x="T0" y="T1"/>
                </a:cxn>
                <a:cxn ang="0">
                  <a:pos x="T2" y="T3"/>
                </a:cxn>
                <a:cxn ang="0">
                  <a:pos x="T4" y="T5"/>
                </a:cxn>
                <a:cxn ang="0">
                  <a:pos x="T6" y="T7"/>
                </a:cxn>
                <a:cxn ang="0">
                  <a:pos x="T8" y="T9"/>
                </a:cxn>
              </a:cxnLst>
              <a:rect l="0" t="0" r="r" b="b"/>
              <a:pathLst>
                <a:path w="55" h="41">
                  <a:moveTo>
                    <a:pt x="41" y="41"/>
                  </a:moveTo>
                  <a:lnTo>
                    <a:pt x="55" y="20"/>
                  </a:lnTo>
                  <a:lnTo>
                    <a:pt x="1" y="0"/>
                  </a:lnTo>
                  <a:lnTo>
                    <a:pt x="0" y="26"/>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155"/>
            <p:cNvSpPr>
              <a:spLocks/>
            </p:cNvSpPr>
            <p:nvPr/>
          </p:nvSpPr>
          <p:spPr bwMode="auto">
            <a:xfrm>
              <a:off x="3905" y="3559"/>
              <a:ext cx="12" cy="10"/>
            </a:xfrm>
            <a:custGeom>
              <a:avLst/>
              <a:gdLst>
                <a:gd name="T0" fmla="*/ 0 w 43"/>
                <a:gd name="T1" fmla="*/ 27 h 36"/>
                <a:gd name="T2" fmla="*/ 27 w 43"/>
                <a:gd name="T3" fmla="*/ 36 h 36"/>
                <a:gd name="T4" fmla="*/ 43 w 43"/>
                <a:gd name="T5" fmla="*/ 15 h 36"/>
                <a:gd name="T6" fmla="*/ 2 w 43"/>
                <a:gd name="T7" fmla="*/ 0 h 36"/>
                <a:gd name="T8" fmla="*/ 0 w 43"/>
                <a:gd name="T9" fmla="*/ 27 h 36"/>
              </a:gdLst>
              <a:ahLst/>
              <a:cxnLst>
                <a:cxn ang="0">
                  <a:pos x="T0" y="T1"/>
                </a:cxn>
                <a:cxn ang="0">
                  <a:pos x="T2" y="T3"/>
                </a:cxn>
                <a:cxn ang="0">
                  <a:pos x="T4" y="T5"/>
                </a:cxn>
                <a:cxn ang="0">
                  <a:pos x="T6" y="T7"/>
                </a:cxn>
                <a:cxn ang="0">
                  <a:pos x="T8" y="T9"/>
                </a:cxn>
              </a:cxnLst>
              <a:rect l="0" t="0" r="r" b="b"/>
              <a:pathLst>
                <a:path w="43" h="36">
                  <a:moveTo>
                    <a:pt x="0" y="27"/>
                  </a:moveTo>
                  <a:lnTo>
                    <a:pt x="27" y="36"/>
                  </a:lnTo>
                  <a:lnTo>
                    <a:pt x="43" y="15"/>
                  </a:lnTo>
                  <a:lnTo>
                    <a:pt x="2"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156"/>
            <p:cNvSpPr>
              <a:spLocks/>
            </p:cNvSpPr>
            <p:nvPr/>
          </p:nvSpPr>
          <p:spPr bwMode="auto">
            <a:xfrm>
              <a:off x="3496" y="3564"/>
              <a:ext cx="473" cy="173"/>
            </a:xfrm>
            <a:custGeom>
              <a:avLst/>
              <a:gdLst>
                <a:gd name="T0" fmla="*/ 1653 w 1704"/>
                <a:gd name="T1" fmla="*/ 78 h 625"/>
                <a:gd name="T2" fmla="*/ 354 w 1704"/>
                <a:gd name="T3" fmla="*/ 582 h 625"/>
                <a:gd name="T4" fmla="*/ 42 w 1704"/>
                <a:gd name="T5" fmla="*/ 349 h 625"/>
                <a:gd name="T6" fmla="*/ 37 w 1704"/>
                <a:gd name="T7" fmla="*/ 341 h 625"/>
                <a:gd name="T8" fmla="*/ 20 w 1704"/>
                <a:gd name="T9" fmla="*/ 340 h 625"/>
                <a:gd name="T10" fmla="*/ 10 w 1704"/>
                <a:gd name="T11" fmla="*/ 341 h 625"/>
                <a:gd name="T12" fmla="*/ 4 w 1704"/>
                <a:gd name="T13" fmla="*/ 343 h 625"/>
                <a:gd name="T14" fmla="*/ 1 w 1704"/>
                <a:gd name="T15" fmla="*/ 346 h 625"/>
                <a:gd name="T16" fmla="*/ 1 w 1704"/>
                <a:gd name="T17" fmla="*/ 350 h 625"/>
                <a:gd name="T18" fmla="*/ 3 w 1704"/>
                <a:gd name="T19" fmla="*/ 353 h 625"/>
                <a:gd name="T20" fmla="*/ 4 w 1704"/>
                <a:gd name="T21" fmla="*/ 354 h 625"/>
                <a:gd name="T22" fmla="*/ 6 w 1704"/>
                <a:gd name="T23" fmla="*/ 356 h 625"/>
                <a:gd name="T24" fmla="*/ 6 w 1704"/>
                <a:gd name="T25" fmla="*/ 365 h 625"/>
                <a:gd name="T26" fmla="*/ 6 w 1704"/>
                <a:gd name="T27" fmla="*/ 374 h 625"/>
                <a:gd name="T28" fmla="*/ 3 w 1704"/>
                <a:gd name="T29" fmla="*/ 382 h 625"/>
                <a:gd name="T30" fmla="*/ 0 w 1704"/>
                <a:gd name="T31" fmla="*/ 390 h 625"/>
                <a:gd name="T32" fmla="*/ 329 w 1704"/>
                <a:gd name="T33" fmla="*/ 625 h 625"/>
                <a:gd name="T34" fmla="*/ 1704 w 1704"/>
                <a:gd name="T35" fmla="*/ 75 h 625"/>
                <a:gd name="T36" fmla="*/ 1515 w 1704"/>
                <a:gd name="T37" fmla="*/ 0 h 625"/>
                <a:gd name="T38" fmla="*/ 1499 w 1704"/>
                <a:gd name="T39" fmla="*/ 21 h 625"/>
                <a:gd name="T40" fmla="*/ 1653 w 1704"/>
                <a:gd name="T41" fmla="*/ 78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04" h="625">
                  <a:moveTo>
                    <a:pt x="1653" y="78"/>
                  </a:moveTo>
                  <a:lnTo>
                    <a:pt x="354" y="582"/>
                  </a:lnTo>
                  <a:lnTo>
                    <a:pt x="42" y="349"/>
                  </a:lnTo>
                  <a:lnTo>
                    <a:pt x="37" y="341"/>
                  </a:lnTo>
                  <a:lnTo>
                    <a:pt x="20" y="340"/>
                  </a:lnTo>
                  <a:lnTo>
                    <a:pt x="10" y="341"/>
                  </a:lnTo>
                  <a:lnTo>
                    <a:pt x="4" y="343"/>
                  </a:lnTo>
                  <a:lnTo>
                    <a:pt x="1" y="346"/>
                  </a:lnTo>
                  <a:lnTo>
                    <a:pt x="1" y="350"/>
                  </a:lnTo>
                  <a:lnTo>
                    <a:pt x="3" y="353"/>
                  </a:lnTo>
                  <a:lnTo>
                    <a:pt x="4" y="354"/>
                  </a:lnTo>
                  <a:lnTo>
                    <a:pt x="6" y="356"/>
                  </a:lnTo>
                  <a:lnTo>
                    <a:pt x="6" y="365"/>
                  </a:lnTo>
                  <a:lnTo>
                    <a:pt x="6" y="374"/>
                  </a:lnTo>
                  <a:lnTo>
                    <a:pt x="3" y="382"/>
                  </a:lnTo>
                  <a:lnTo>
                    <a:pt x="0" y="390"/>
                  </a:lnTo>
                  <a:lnTo>
                    <a:pt x="329" y="625"/>
                  </a:lnTo>
                  <a:lnTo>
                    <a:pt x="1704" y="75"/>
                  </a:lnTo>
                  <a:lnTo>
                    <a:pt x="1515" y="0"/>
                  </a:lnTo>
                  <a:lnTo>
                    <a:pt x="1499" y="21"/>
                  </a:lnTo>
                  <a:lnTo>
                    <a:pt x="1653"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157"/>
            <p:cNvSpPr>
              <a:spLocks/>
            </p:cNvSpPr>
            <p:nvPr/>
          </p:nvSpPr>
          <p:spPr bwMode="auto">
            <a:xfrm>
              <a:off x="3358" y="3684"/>
              <a:ext cx="202" cy="101"/>
            </a:xfrm>
            <a:custGeom>
              <a:avLst/>
              <a:gdLst>
                <a:gd name="T0" fmla="*/ 381 w 728"/>
                <a:gd name="T1" fmla="*/ 26 h 363"/>
                <a:gd name="T2" fmla="*/ 643 w 728"/>
                <a:gd name="T3" fmla="*/ 229 h 363"/>
                <a:gd name="T4" fmla="*/ 402 w 728"/>
                <a:gd name="T5" fmla="*/ 320 h 363"/>
                <a:gd name="T6" fmla="*/ 79 w 728"/>
                <a:gd name="T7" fmla="*/ 81 h 363"/>
                <a:gd name="T8" fmla="*/ 242 w 728"/>
                <a:gd name="T9" fmla="*/ 22 h 363"/>
                <a:gd name="T10" fmla="*/ 226 w 728"/>
                <a:gd name="T11" fmla="*/ 22 h 363"/>
                <a:gd name="T12" fmla="*/ 211 w 728"/>
                <a:gd name="T13" fmla="*/ 20 h 363"/>
                <a:gd name="T14" fmla="*/ 198 w 728"/>
                <a:gd name="T15" fmla="*/ 17 h 363"/>
                <a:gd name="T16" fmla="*/ 185 w 728"/>
                <a:gd name="T17" fmla="*/ 15 h 363"/>
                <a:gd name="T18" fmla="*/ 173 w 728"/>
                <a:gd name="T19" fmla="*/ 12 h 363"/>
                <a:gd name="T20" fmla="*/ 163 w 728"/>
                <a:gd name="T21" fmla="*/ 9 h 363"/>
                <a:gd name="T22" fmla="*/ 152 w 728"/>
                <a:gd name="T23" fmla="*/ 4 h 363"/>
                <a:gd name="T24" fmla="*/ 144 w 728"/>
                <a:gd name="T25" fmla="*/ 0 h 363"/>
                <a:gd name="T26" fmla="*/ 0 w 728"/>
                <a:gd name="T27" fmla="*/ 48 h 363"/>
                <a:gd name="T28" fmla="*/ 387 w 728"/>
                <a:gd name="T29" fmla="*/ 363 h 363"/>
                <a:gd name="T30" fmla="*/ 728 w 728"/>
                <a:gd name="T31" fmla="*/ 229 h 363"/>
                <a:gd name="T32" fmla="*/ 430 w 728"/>
                <a:gd name="T33" fmla="*/ 6 h 363"/>
                <a:gd name="T34" fmla="*/ 424 w 728"/>
                <a:gd name="T35" fmla="*/ 9 h 363"/>
                <a:gd name="T36" fmla="*/ 418 w 728"/>
                <a:gd name="T37" fmla="*/ 12 h 363"/>
                <a:gd name="T38" fmla="*/ 412 w 728"/>
                <a:gd name="T39" fmla="*/ 15 h 363"/>
                <a:gd name="T40" fmla="*/ 406 w 728"/>
                <a:gd name="T41" fmla="*/ 17 h 363"/>
                <a:gd name="T42" fmla="*/ 401 w 728"/>
                <a:gd name="T43" fmla="*/ 19 h 363"/>
                <a:gd name="T44" fmla="*/ 395 w 728"/>
                <a:gd name="T45" fmla="*/ 22 h 363"/>
                <a:gd name="T46" fmla="*/ 389 w 728"/>
                <a:gd name="T47" fmla="*/ 23 h 363"/>
                <a:gd name="T48" fmla="*/ 381 w 728"/>
                <a:gd name="T49" fmla="*/ 2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8" h="363">
                  <a:moveTo>
                    <a:pt x="381" y="26"/>
                  </a:moveTo>
                  <a:lnTo>
                    <a:pt x="643" y="229"/>
                  </a:lnTo>
                  <a:lnTo>
                    <a:pt x="402" y="320"/>
                  </a:lnTo>
                  <a:lnTo>
                    <a:pt x="79" y="81"/>
                  </a:lnTo>
                  <a:lnTo>
                    <a:pt x="242" y="22"/>
                  </a:lnTo>
                  <a:lnTo>
                    <a:pt x="226" y="22"/>
                  </a:lnTo>
                  <a:lnTo>
                    <a:pt x="211" y="20"/>
                  </a:lnTo>
                  <a:lnTo>
                    <a:pt x="198" y="17"/>
                  </a:lnTo>
                  <a:lnTo>
                    <a:pt x="185" y="15"/>
                  </a:lnTo>
                  <a:lnTo>
                    <a:pt x="173" y="12"/>
                  </a:lnTo>
                  <a:lnTo>
                    <a:pt x="163" y="9"/>
                  </a:lnTo>
                  <a:lnTo>
                    <a:pt x="152" y="4"/>
                  </a:lnTo>
                  <a:lnTo>
                    <a:pt x="144" y="0"/>
                  </a:lnTo>
                  <a:lnTo>
                    <a:pt x="0" y="48"/>
                  </a:lnTo>
                  <a:lnTo>
                    <a:pt x="387" y="363"/>
                  </a:lnTo>
                  <a:lnTo>
                    <a:pt x="728" y="229"/>
                  </a:lnTo>
                  <a:lnTo>
                    <a:pt x="430" y="6"/>
                  </a:lnTo>
                  <a:lnTo>
                    <a:pt x="424" y="9"/>
                  </a:lnTo>
                  <a:lnTo>
                    <a:pt x="418" y="12"/>
                  </a:lnTo>
                  <a:lnTo>
                    <a:pt x="412" y="15"/>
                  </a:lnTo>
                  <a:lnTo>
                    <a:pt x="406" y="17"/>
                  </a:lnTo>
                  <a:lnTo>
                    <a:pt x="401" y="19"/>
                  </a:lnTo>
                  <a:lnTo>
                    <a:pt x="395" y="22"/>
                  </a:lnTo>
                  <a:lnTo>
                    <a:pt x="389" y="23"/>
                  </a:lnTo>
                  <a:lnTo>
                    <a:pt x="38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158"/>
            <p:cNvSpPr>
              <a:spLocks/>
            </p:cNvSpPr>
            <p:nvPr/>
          </p:nvSpPr>
          <p:spPr bwMode="auto">
            <a:xfrm>
              <a:off x="3974" y="3618"/>
              <a:ext cx="16" cy="17"/>
            </a:xfrm>
            <a:custGeom>
              <a:avLst/>
              <a:gdLst>
                <a:gd name="T0" fmla="*/ 0 w 59"/>
                <a:gd name="T1" fmla="*/ 61 h 61"/>
                <a:gd name="T2" fmla="*/ 6 w 59"/>
                <a:gd name="T3" fmla="*/ 60 h 61"/>
                <a:gd name="T4" fmla="*/ 12 w 59"/>
                <a:gd name="T5" fmla="*/ 58 h 61"/>
                <a:gd name="T6" fmla="*/ 19 w 59"/>
                <a:gd name="T7" fmla="*/ 55 h 61"/>
                <a:gd name="T8" fmla="*/ 26 w 59"/>
                <a:gd name="T9" fmla="*/ 54 h 61"/>
                <a:gd name="T10" fmla="*/ 34 w 59"/>
                <a:gd name="T11" fmla="*/ 53 h 61"/>
                <a:gd name="T12" fmla="*/ 42 w 59"/>
                <a:gd name="T13" fmla="*/ 50 h 61"/>
                <a:gd name="T14" fmla="*/ 50 w 59"/>
                <a:gd name="T15" fmla="*/ 48 h 61"/>
                <a:gd name="T16" fmla="*/ 59 w 59"/>
                <a:gd name="T17" fmla="*/ 47 h 61"/>
                <a:gd name="T18" fmla="*/ 59 w 59"/>
                <a:gd name="T19" fmla="*/ 0 h 61"/>
                <a:gd name="T20" fmla="*/ 0 w 59"/>
                <a:gd name="T21" fmla="*/ 45 h 61"/>
                <a:gd name="T22" fmla="*/ 0 w 59"/>
                <a:gd name="T2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1">
                  <a:moveTo>
                    <a:pt x="0" y="61"/>
                  </a:moveTo>
                  <a:lnTo>
                    <a:pt x="6" y="60"/>
                  </a:lnTo>
                  <a:lnTo>
                    <a:pt x="12" y="58"/>
                  </a:lnTo>
                  <a:lnTo>
                    <a:pt x="19" y="55"/>
                  </a:lnTo>
                  <a:lnTo>
                    <a:pt x="26" y="54"/>
                  </a:lnTo>
                  <a:lnTo>
                    <a:pt x="34" y="53"/>
                  </a:lnTo>
                  <a:lnTo>
                    <a:pt x="42" y="50"/>
                  </a:lnTo>
                  <a:lnTo>
                    <a:pt x="50" y="48"/>
                  </a:lnTo>
                  <a:lnTo>
                    <a:pt x="59" y="47"/>
                  </a:lnTo>
                  <a:lnTo>
                    <a:pt x="59" y="0"/>
                  </a:lnTo>
                  <a:lnTo>
                    <a:pt x="0" y="45"/>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159"/>
            <p:cNvSpPr>
              <a:spLocks/>
            </p:cNvSpPr>
            <p:nvPr/>
          </p:nvSpPr>
          <p:spPr bwMode="auto">
            <a:xfrm>
              <a:off x="3286" y="3558"/>
              <a:ext cx="704" cy="397"/>
            </a:xfrm>
            <a:custGeom>
              <a:avLst/>
              <a:gdLst>
                <a:gd name="T0" fmla="*/ 2536 w 2536"/>
                <a:gd name="T1" fmla="*/ 96 h 1431"/>
                <a:gd name="T2" fmla="*/ 2273 w 2536"/>
                <a:gd name="T3" fmla="*/ 21 h 1431"/>
                <a:gd name="T4" fmla="*/ 1087 w 2536"/>
                <a:gd name="T5" fmla="*/ 646 h 1431"/>
                <a:gd name="T6" fmla="*/ 1103 w 2536"/>
                <a:gd name="T7" fmla="*/ 1183 h 1431"/>
                <a:gd name="T8" fmla="*/ 1002 w 2536"/>
                <a:gd name="T9" fmla="*/ 697 h 1431"/>
                <a:gd name="T10" fmla="*/ 646 w 2536"/>
                <a:gd name="T11" fmla="*/ 818 h 1431"/>
                <a:gd name="T12" fmla="*/ 226 w 2536"/>
                <a:gd name="T13" fmla="*/ 515 h 1431"/>
                <a:gd name="T14" fmla="*/ 224 w 2536"/>
                <a:gd name="T15" fmla="*/ 942 h 1431"/>
                <a:gd name="T16" fmla="*/ 160 w 2536"/>
                <a:gd name="T17" fmla="*/ 447 h 1431"/>
                <a:gd name="T18" fmla="*/ 71 w 2536"/>
                <a:gd name="T19" fmla="*/ 349 h 1431"/>
                <a:gd name="T20" fmla="*/ 133 w 2536"/>
                <a:gd name="T21" fmla="*/ 322 h 1431"/>
                <a:gd name="T22" fmla="*/ 131 w 2536"/>
                <a:gd name="T23" fmla="*/ 311 h 1431"/>
                <a:gd name="T24" fmla="*/ 0 w 2536"/>
                <a:gd name="T25" fmla="*/ 345 h 1431"/>
                <a:gd name="T26" fmla="*/ 62 w 2536"/>
                <a:gd name="T27" fmla="*/ 545 h 1431"/>
                <a:gd name="T28" fmla="*/ 118 w 2536"/>
                <a:gd name="T29" fmla="*/ 458 h 1431"/>
                <a:gd name="T30" fmla="*/ 62 w 2536"/>
                <a:gd name="T31" fmla="*/ 575 h 1431"/>
                <a:gd name="T32" fmla="*/ 0 w 2536"/>
                <a:gd name="T33" fmla="*/ 556 h 1431"/>
                <a:gd name="T34" fmla="*/ 44 w 2536"/>
                <a:gd name="T35" fmla="*/ 630 h 1431"/>
                <a:gd name="T36" fmla="*/ 87 w 2536"/>
                <a:gd name="T37" fmla="*/ 755 h 1431"/>
                <a:gd name="T38" fmla="*/ 118 w 2536"/>
                <a:gd name="T39" fmla="*/ 684 h 1431"/>
                <a:gd name="T40" fmla="*/ 87 w 2536"/>
                <a:gd name="T41" fmla="*/ 827 h 1431"/>
                <a:gd name="T42" fmla="*/ 44 w 2536"/>
                <a:gd name="T43" fmla="*/ 780 h 1431"/>
                <a:gd name="T44" fmla="*/ 263 w 2536"/>
                <a:gd name="T45" fmla="*/ 1047 h 1431"/>
                <a:gd name="T46" fmla="*/ 272 w 2536"/>
                <a:gd name="T47" fmla="*/ 989 h 1431"/>
                <a:gd name="T48" fmla="*/ 648 w 2536"/>
                <a:gd name="T49" fmla="*/ 1118 h 1431"/>
                <a:gd name="T50" fmla="*/ 350 w 2536"/>
                <a:gd name="T51" fmla="*/ 1055 h 1431"/>
                <a:gd name="T52" fmla="*/ 655 w 2536"/>
                <a:gd name="T53" fmla="*/ 1386 h 1431"/>
                <a:gd name="T54" fmla="*/ 660 w 2536"/>
                <a:gd name="T55" fmla="*/ 1084 h 1431"/>
                <a:gd name="T56" fmla="*/ 605 w 2536"/>
                <a:gd name="T57" fmla="*/ 1015 h 1431"/>
                <a:gd name="T58" fmla="*/ 281 w 2536"/>
                <a:gd name="T59" fmla="*/ 583 h 1431"/>
                <a:gd name="T60" fmla="*/ 621 w 2536"/>
                <a:gd name="T61" fmla="*/ 964 h 1431"/>
                <a:gd name="T62" fmla="*/ 667 w 2536"/>
                <a:gd name="T63" fmla="*/ 836 h 1431"/>
                <a:gd name="T64" fmla="*/ 952 w 2536"/>
                <a:gd name="T65" fmla="*/ 925 h 1431"/>
                <a:gd name="T66" fmla="*/ 665 w 2536"/>
                <a:gd name="T67" fmla="*/ 981 h 1431"/>
                <a:gd name="T68" fmla="*/ 646 w 2536"/>
                <a:gd name="T69" fmla="*/ 1053 h 1431"/>
                <a:gd name="T70" fmla="*/ 673 w 2536"/>
                <a:gd name="T71" fmla="*/ 1400 h 1431"/>
                <a:gd name="T72" fmla="*/ 852 w 2536"/>
                <a:gd name="T73" fmla="*/ 1368 h 1431"/>
                <a:gd name="T74" fmla="*/ 712 w 2536"/>
                <a:gd name="T75" fmla="*/ 1352 h 1431"/>
                <a:gd name="T76" fmla="*/ 952 w 2536"/>
                <a:gd name="T77" fmla="*/ 990 h 1431"/>
                <a:gd name="T78" fmla="*/ 855 w 2536"/>
                <a:gd name="T79" fmla="*/ 1287 h 1431"/>
                <a:gd name="T80" fmla="*/ 1277 w 2536"/>
                <a:gd name="T81" fmla="*/ 1177 h 1431"/>
                <a:gd name="T82" fmla="*/ 1160 w 2536"/>
                <a:gd name="T83" fmla="*/ 1153 h 1431"/>
                <a:gd name="T84" fmla="*/ 2449 w 2536"/>
                <a:gd name="T85" fmla="*/ 364 h 1431"/>
                <a:gd name="T86" fmla="*/ 1346 w 2536"/>
                <a:gd name="T87" fmla="*/ 1069 h 1431"/>
                <a:gd name="T88" fmla="*/ 2519 w 2536"/>
                <a:gd name="T89" fmla="*/ 628 h 1431"/>
                <a:gd name="T90" fmla="*/ 2534 w 2536"/>
                <a:gd name="T91" fmla="*/ 345 h 1431"/>
                <a:gd name="T92" fmla="*/ 2527 w 2536"/>
                <a:gd name="T93" fmla="*/ 265 h 1431"/>
                <a:gd name="T94" fmla="*/ 2511 w 2536"/>
                <a:gd name="T95" fmla="*/ 270 h 1431"/>
                <a:gd name="T96" fmla="*/ 2496 w 2536"/>
                <a:gd name="T97" fmla="*/ 272 h 1431"/>
                <a:gd name="T98" fmla="*/ 2483 w 2536"/>
                <a:gd name="T99" fmla="*/ 277 h 1431"/>
                <a:gd name="T100" fmla="*/ 2475 w 2536"/>
                <a:gd name="T101" fmla="*/ 309 h 1431"/>
                <a:gd name="T102" fmla="*/ 1162 w 2536"/>
                <a:gd name="T103" fmla="*/ 643 h 1431"/>
                <a:gd name="T104" fmla="*/ 2477 w 2536"/>
                <a:gd name="T105" fmla="*/ 262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36" h="1431">
                  <a:moveTo>
                    <a:pt x="2536" y="217"/>
                  </a:moveTo>
                  <a:lnTo>
                    <a:pt x="2536" y="96"/>
                  </a:lnTo>
                  <a:lnTo>
                    <a:pt x="2287" y="0"/>
                  </a:lnTo>
                  <a:lnTo>
                    <a:pt x="2273" y="21"/>
                  </a:lnTo>
                  <a:lnTo>
                    <a:pt x="2462" y="96"/>
                  </a:lnTo>
                  <a:lnTo>
                    <a:pt x="1087" y="646"/>
                  </a:lnTo>
                  <a:lnTo>
                    <a:pt x="1106" y="659"/>
                  </a:lnTo>
                  <a:lnTo>
                    <a:pt x="1103" y="1183"/>
                  </a:lnTo>
                  <a:lnTo>
                    <a:pt x="1002" y="1230"/>
                  </a:lnTo>
                  <a:lnTo>
                    <a:pt x="1002" y="697"/>
                  </a:lnTo>
                  <a:lnTo>
                    <a:pt x="987" y="684"/>
                  </a:lnTo>
                  <a:lnTo>
                    <a:pt x="646" y="818"/>
                  </a:lnTo>
                  <a:lnTo>
                    <a:pt x="259" y="503"/>
                  </a:lnTo>
                  <a:lnTo>
                    <a:pt x="226" y="515"/>
                  </a:lnTo>
                  <a:lnTo>
                    <a:pt x="226" y="515"/>
                  </a:lnTo>
                  <a:lnTo>
                    <a:pt x="224" y="942"/>
                  </a:lnTo>
                  <a:lnTo>
                    <a:pt x="159" y="884"/>
                  </a:lnTo>
                  <a:lnTo>
                    <a:pt x="160" y="447"/>
                  </a:lnTo>
                  <a:lnTo>
                    <a:pt x="182" y="442"/>
                  </a:lnTo>
                  <a:lnTo>
                    <a:pt x="71" y="349"/>
                  </a:lnTo>
                  <a:lnTo>
                    <a:pt x="134" y="328"/>
                  </a:lnTo>
                  <a:lnTo>
                    <a:pt x="133" y="322"/>
                  </a:lnTo>
                  <a:lnTo>
                    <a:pt x="131" y="317"/>
                  </a:lnTo>
                  <a:lnTo>
                    <a:pt x="131" y="311"/>
                  </a:lnTo>
                  <a:lnTo>
                    <a:pt x="131" y="305"/>
                  </a:lnTo>
                  <a:lnTo>
                    <a:pt x="0" y="345"/>
                  </a:lnTo>
                  <a:lnTo>
                    <a:pt x="0" y="506"/>
                  </a:lnTo>
                  <a:lnTo>
                    <a:pt x="62" y="545"/>
                  </a:lnTo>
                  <a:lnTo>
                    <a:pt x="61" y="414"/>
                  </a:lnTo>
                  <a:lnTo>
                    <a:pt x="118" y="458"/>
                  </a:lnTo>
                  <a:lnTo>
                    <a:pt x="118" y="621"/>
                  </a:lnTo>
                  <a:lnTo>
                    <a:pt x="62" y="575"/>
                  </a:lnTo>
                  <a:lnTo>
                    <a:pt x="62" y="556"/>
                  </a:lnTo>
                  <a:lnTo>
                    <a:pt x="0" y="556"/>
                  </a:lnTo>
                  <a:lnTo>
                    <a:pt x="0" y="600"/>
                  </a:lnTo>
                  <a:lnTo>
                    <a:pt x="44" y="630"/>
                  </a:lnTo>
                  <a:lnTo>
                    <a:pt x="44" y="736"/>
                  </a:lnTo>
                  <a:lnTo>
                    <a:pt x="87" y="755"/>
                  </a:lnTo>
                  <a:lnTo>
                    <a:pt x="88" y="658"/>
                  </a:lnTo>
                  <a:lnTo>
                    <a:pt x="118" y="684"/>
                  </a:lnTo>
                  <a:lnTo>
                    <a:pt x="118" y="853"/>
                  </a:lnTo>
                  <a:lnTo>
                    <a:pt x="87" y="827"/>
                  </a:lnTo>
                  <a:lnTo>
                    <a:pt x="87" y="768"/>
                  </a:lnTo>
                  <a:lnTo>
                    <a:pt x="44" y="780"/>
                  </a:lnTo>
                  <a:lnTo>
                    <a:pt x="44" y="858"/>
                  </a:lnTo>
                  <a:lnTo>
                    <a:pt x="263" y="1047"/>
                  </a:lnTo>
                  <a:lnTo>
                    <a:pt x="325" y="1033"/>
                  </a:lnTo>
                  <a:lnTo>
                    <a:pt x="272" y="989"/>
                  </a:lnTo>
                  <a:lnTo>
                    <a:pt x="276" y="811"/>
                  </a:lnTo>
                  <a:lnTo>
                    <a:pt x="648" y="1118"/>
                  </a:lnTo>
                  <a:lnTo>
                    <a:pt x="651" y="1318"/>
                  </a:lnTo>
                  <a:lnTo>
                    <a:pt x="350" y="1055"/>
                  </a:lnTo>
                  <a:lnTo>
                    <a:pt x="326" y="1103"/>
                  </a:lnTo>
                  <a:lnTo>
                    <a:pt x="655" y="1386"/>
                  </a:lnTo>
                  <a:lnTo>
                    <a:pt x="664" y="1136"/>
                  </a:lnTo>
                  <a:lnTo>
                    <a:pt x="660" y="1084"/>
                  </a:lnTo>
                  <a:lnTo>
                    <a:pt x="623" y="1053"/>
                  </a:lnTo>
                  <a:lnTo>
                    <a:pt x="605" y="1015"/>
                  </a:lnTo>
                  <a:lnTo>
                    <a:pt x="278" y="750"/>
                  </a:lnTo>
                  <a:lnTo>
                    <a:pt x="281" y="583"/>
                  </a:lnTo>
                  <a:lnTo>
                    <a:pt x="623" y="843"/>
                  </a:lnTo>
                  <a:lnTo>
                    <a:pt x="621" y="964"/>
                  </a:lnTo>
                  <a:lnTo>
                    <a:pt x="665" y="962"/>
                  </a:lnTo>
                  <a:lnTo>
                    <a:pt x="667" y="836"/>
                  </a:lnTo>
                  <a:lnTo>
                    <a:pt x="952" y="725"/>
                  </a:lnTo>
                  <a:lnTo>
                    <a:pt x="952" y="925"/>
                  </a:lnTo>
                  <a:lnTo>
                    <a:pt x="665" y="1042"/>
                  </a:lnTo>
                  <a:lnTo>
                    <a:pt x="665" y="981"/>
                  </a:lnTo>
                  <a:lnTo>
                    <a:pt x="646" y="994"/>
                  </a:lnTo>
                  <a:lnTo>
                    <a:pt x="646" y="1053"/>
                  </a:lnTo>
                  <a:lnTo>
                    <a:pt x="682" y="1072"/>
                  </a:lnTo>
                  <a:lnTo>
                    <a:pt x="673" y="1400"/>
                  </a:lnTo>
                  <a:lnTo>
                    <a:pt x="708" y="1431"/>
                  </a:lnTo>
                  <a:lnTo>
                    <a:pt x="852" y="1368"/>
                  </a:lnTo>
                  <a:lnTo>
                    <a:pt x="834" y="1297"/>
                  </a:lnTo>
                  <a:lnTo>
                    <a:pt x="712" y="1352"/>
                  </a:lnTo>
                  <a:lnTo>
                    <a:pt x="709" y="1090"/>
                  </a:lnTo>
                  <a:lnTo>
                    <a:pt x="952" y="990"/>
                  </a:lnTo>
                  <a:lnTo>
                    <a:pt x="950" y="1246"/>
                  </a:lnTo>
                  <a:lnTo>
                    <a:pt x="855" y="1287"/>
                  </a:lnTo>
                  <a:lnTo>
                    <a:pt x="900" y="1346"/>
                  </a:lnTo>
                  <a:lnTo>
                    <a:pt x="1277" y="1177"/>
                  </a:lnTo>
                  <a:lnTo>
                    <a:pt x="1298" y="1090"/>
                  </a:lnTo>
                  <a:lnTo>
                    <a:pt x="1160" y="1153"/>
                  </a:lnTo>
                  <a:lnTo>
                    <a:pt x="1162" y="902"/>
                  </a:lnTo>
                  <a:lnTo>
                    <a:pt x="2449" y="364"/>
                  </a:lnTo>
                  <a:lnTo>
                    <a:pt x="2447" y="587"/>
                  </a:lnTo>
                  <a:lnTo>
                    <a:pt x="1346" y="1069"/>
                  </a:lnTo>
                  <a:lnTo>
                    <a:pt x="1414" y="1118"/>
                  </a:lnTo>
                  <a:lnTo>
                    <a:pt x="2519" y="628"/>
                  </a:lnTo>
                  <a:lnTo>
                    <a:pt x="2519" y="355"/>
                  </a:lnTo>
                  <a:lnTo>
                    <a:pt x="2534" y="345"/>
                  </a:lnTo>
                  <a:lnTo>
                    <a:pt x="2536" y="264"/>
                  </a:lnTo>
                  <a:lnTo>
                    <a:pt x="2527" y="265"/>
                  </a:lnTo>
                  <a:lnTo>
                    <a:pt x="2519" y="267"/>
                  </a:lnTo>
                  <a:lnTo>
                    <a:pt x="2511" y="270"/>
                  </a:lnTo>
                  <a:lnTo>
                    <a:pt x="2503" y="271"/>
                  </a:lnTo>
                  <a:lnTo>
                    <a:pt x="2496" y="272"/>
                  </a:lnTo>
                  <a:lnTo>
                    <a:pt x="2489" y="275"/>
                  </a:lnTo>
                  <a:lnTo>
                    <a:pt x="2483" y="277"/>
                  </a:lnTo>
                  <a:lnTo>
                    <a:pt x="2477" y="278"/>
                  </a:lnTo>
                  <a:lnTo>
                    <a:pt x="2475" y="309"/>
                  </a:lnTo>
                  <a:lnTo>
                    <a:pt x="1162" y="840"/>
                  </a:lnTo>
                  <a:lnTo>
                    <a:pt x="1162" y="643"/>
                  </a:lnTo>
                  <a:lnTo>
                    <a:pt x="2477" y="121"/>
                  </a:lnTo>
                  <a:lnTo>
                    <a:pt x="2477" y="262"/>
                  </a:lnTo>
                  <a:lnTo>
                    <a:pt x="2536"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160"/>
            <p:cNvSpPr>
              <a:spLocks/>
            </p:cNvSpPr>
            <p:nvPr/>
          </p:nvSpPr>
          <p:spPr bwMode="auto">
            <a:xfrm>
              <a:off x="3454" y="3825"/>
              <a:ext cx="21" cy="122"/>
            </a:xfrm>
            <a:custGeom>
              <a:avLst/>
              <a:gdLst>
                <a:gd name="T0" fmla="*/ 41 w 77"/>
                <a:gd name="T1" fmla="*/ 91 h 438"/>
                <a:gd name="T2" fmla="*/ 41 w 77"/>
                <a:gd name="T3" fmla="*/ 32 h 438"/>
                <a:gd name="T4" fmla="*/ 60 w 77"/>
                <a:gd name="T5" fmla="*/ 19 h 438"/>
                <a:gd name="T6" fmla="*/ 60 w 77"/>
                <a:gd name="T7" fmla="*/ 0 h 438"/>
                <a:gd name="T8" fmla="*/ 16 w 77"/>
                <a:gd name="T9" fmla="*/ 2 h 438"/>
                <a:gd name="T10" fmla="*/ 15 w 77"/>
                <a:gd name="T11" fmla="*/ 66 h 438"/>
                <a:gd name="T12" fmla="*/ 0 w 77"/>
                <a:gd name="T13" fmla="*/ 53 h 438"/>
                <a:gd name="T14" fmla="*/ 18 w 77"/>
                <a:gd name="T15" fmla="*/ 91 h 438"/>
                <a:gd name="T16" fmla="*/ 55 w 77"/>
                <a:gd name="T17" fmla="*/ 122 h 438"/>
                <a:gd name="T18" fmla="*/ 59 w 77"/>
                <a:gd name="T19" fmla="*/ 174 h 438"/>
                <a:gd name="T20" fmla="*/ 50 w 77"/>
                <a:gd name="T21" fmla="*/ 424 h 438"/>
                <a:gd name="T22" fmla="*/ 68 w 77"/>
                <a:gd name="T23" fmla="*/ 438 h 438"/>
                <a:gd name="T24" fmla="*/ 77 w 77"/>
                <a:gd name="T25" fmla="*/ 110 h 438"/>
                <a:gd name="T26" fmla="*/ 41 w 77"/>
                <a:gd name="T27" fmla="*/ 91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438">
                  <a:moveTo>
                    <a:pt x="41" y="91"/>
                  </a:moveTo>
                  <a:lnTo>
                    <a:pt x="41" y="32"/>
                  </a:lnTo>
                  <a:lnTo>
                    <a:pt x="60" y="19"/>
                  </a:lnTo>
                  <a:lnTo>
                    <a:pt x="60" y="0"/>
                  </a:lnTo>
                  <a:lnTo>
                    <a:pt x="16" y="2"/>
                  </a:lnTo>
                  <a:lnTo>
                    <a:pt x="15" y="66"/>
                  </a:lnTo>
                  <a:lnTo>
                    <a:pt x="0" y="53"/>
                  </a:lnTo>
                  <a:lnTo>
                    <a:pt x="18" y="91"/>
                  </a:lnTo>
                  <a:lnTo>
                    <a:pt x="55" y="122"/>
                  </a:lnTo>
                  <a:lnTo>
                    <a:pt x="59" y="174"/>
                  </a:lnTo>
                  <a:lnTo>
                    <a:pt x="50" y="424"/>
                  </a:lnTo>
                  <a:lnTo>
                    <a:pt x="68" y="438"/>
                  </a:lnTo>
                  <a:lnTo>
                    <a:pt x="77" y="110"/>
                  </a:lnTo>
                  <a:lnTo>
                    <a:pt x="41"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161"/>
            <p:cNvSpPr>
              <a:spLocks/>
            </p:cNvSpPr>
            <p:nvPr/>
          </p:nvSpPr>
          <p:spPr bwMode="auto">
            <a:xfrm>
              <a:off x="3531" y="3577"/>
              <a:ext cx="42" cy="32"/>
            </a:xfrm>
            <a:custGeom>
              <a:avLst/>
              <a:gdLst>
                <a:gd name="T0" fmla="*/ 117 w 154"/>
                <a:gd name="T1" fmla="*/ 6 h 118"/>
                <a:gd name="T2" fmla="*/ 120 w 154"/>
                <a:gd name="T3" fmla="*/ 9 h 118"/>
                <a:gd name="T4" fmla="*/ 127 w 154"/>
                <a:gd name="T5" fmla="*/ 15 h 118"/>
                <a:gd name="T6" fmla="*/ 136 w 154"/>
                <a:gd name="T7" fmla="*/ 24 h 118"/>
                <a:gd name="T8" fmla="*/ 146 w 154"/>
                <a:gd name="T9" fmla="*/ 35 h 118"/>
                <a:gd name="T10" fmla="*/ 152 w 154"/>
                <a:gd name="T11" fmla="*/ 49 h 118"/>
                <a:gd name="T12" fmla="*/ 154 w 154"/>
                <a:gd name="T13" fmla="*/ 63 h 118"/>
                <a:gd name="T14" fmla="*/ 149 w 154"/>
                <a:gd name="T15" fmla="*/ 77 h 118"/>
                <a:gd name="T16" fmla="*/ 135 w 154"/>
                <a:gd name="T17" fmla="*/ 88 h 118"/>
                <a:gd name="T18" fmla="*/ 114 w 154"/>
                <a:gd name="T19" fmla="*/ 99 h 118"/>
                <a:gd name="T20" fmla="*/ 91 w 154"/>
                <a:gd name="T21" fmla="*/ 106 h 118"/>
                <a:gd name="T22" fmla="*/ 69 w 154"/>
                <a:gd name="T23" fmla="*/ 110 h 118"/>
                <a:gd name="T24" fmla="*/ 48 w 154"/>
                <a:gd name="T25" fmla="*/ 113 h 118"/>
                <a:gd name="T26" fmla="*/ 29 w 154"/>
                <a:gd name="T27" fmla="*/ 116 h 118"/>
                <a:gd name="T28" fmla="*/ 13 w 154"/>
                <a:gd name="T29" fmla="*/ 118 h 118"/>
                <a:gd name="T30" fmla="*/ 3 w 154"/>
                <a:gd name="T31" fmla="*/ 118 h 118"/>
                <a:gd name="T32" fmla="*/ 0 w 154"/>
                <a:gd name="T33" fmla="*/ 118 h 118"/>
                <a:gd name="T34" fmla="*/ 41 w 154"/>
                <a:gd name="T35" fmla="*/ 12 h 118"/>
                <a:gd name="T36" fmla="*/ 44 w 154"/>
                <a:gd name="T37" fmla="*/ 10 h 118"/>
                <a:gd name="T38" fmla="*/ 50 w 154"/>
                <a:gd name="T39" fmla="*/ 9 h 118"/>
                <a:gd name="T40" fmla="*/ 58 w 154"/>
                <a:gd name="T41" fmla="*/ 6 h 118"/>
                <a:gd name="T42" fmla="*/ 70 w 154"/>
                <a:gd name="T43" fmla="*/ 2 h 118"/>
                <a:gd name="T44" fmla="*/ 83 w 154"/>
                <a:gd name="T45" fmla="*/ 0 h 118"/>
                <a:gd name="T46" fmla="*/ 95 w 154"/>
                <a:gd name="T47" fmla="*/ 0 h 118"/>
                <a:gd name="T48" fmla="*/ 107 w 154"/>
                <a:gd name="T49" fmla="*/ 2 h 118"/>
                <a:gd name="T50" fmla="*/ 117 w 154"/>
                <a:gd name="T51" fmla="*/ 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4" h="118">
                  <a:moveTo>
                    <a:pt x="117" y="6"/>
                  </a:moveTo>
                  <a:lnTo>
                    <a:pt x="120" y="9"/>
                  </a:lnTo>
                  <a:lnTo>
                    <a:pt x="127" y="15"/>
                  </a:lnTo>
                  <a:lnTo>
                    <a:pt x="136" y="24"/>
                  </a:lnTo>
                  <a:lnTo>
                    <a:pt x="146" y="35"/>
                  </a:lnTo>
                  <a:lnTo>
                    <a:pt x="152" y="49"/>
                  </a:lnTo>
                  <a:lnTo>
                    <a:pt x="154" y="63"/>
                  </a:lnTo>
                  <a:lnTo>
                    <a:pt x="149" y="77"/>
                  </a:lnTo>
                  <a:lnTo>
                    <a:pt x="135" y="88"/>
                  </a:lnTo>
                  <a:lnTo>
                    <a:pt x="114" y="99"/>
                  </a:lnTo>
                  <a:lnTo>
                    <a:pt x="91" y="106"/>
                  </a:lnTo>
                  <a:lnTo>
                    <a:pt x="69" y="110"/>
                  </a:lnTo>
                  <a:lnTo>
                    <a:pt x="48" y="113"/>
                  </a:lnTo>
                  <a:lnTo>
                    <a:pt x="29" y="116"/>
                  </a:lnTo>
                  <a:lnTo>
                    <a:pt x="13" y="118"/>
                  </a:lnTo>
                  <a:lnTo>
                    <a:pt x="3" y="118"/>
                  </a:lnTo>
                  <a:lnTo>
                    <a:pt x="0" y="118"/>
                  </a:lnTo>
                  <a:lnTo>
                    <a:pt x="41" y="12"/>
                  </a:lnTo>
                  <a:lnTo>
                    <a:pt x="44" y="10"/>
                  </a:lnTo>
                  <a:lnTo>
                    <a:pt x="50" y="9"/>
                  </a:lnTo>
                  <a:lnTo>
                    <a:pt x="58" y="6"/>
                  </a:lnTo>
                  <a:lnTo>
                    <a:pt x="70" y="2"/>
                  </a:lnTo>
                  <a:lnTo>
                    <a:pt x="83" y="0"/>
                  </a:lnTo>
                  <a:lnTo>
                    <a:pt x="95" y="0"/>
                  </a:lnTo>
                  <a:lnTo>
                    <a:pt x="107" y="2"/>
                  </a:lnTo>
                  <a:lnTo>
                    <a:pt x="117" y="6"/>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162"/>
            <p:cNvSpPr>
              <a:spLocks/>
            </p:cNvSpPr>
            <p:nvPr/>
          </p:nvSpPr>
          <p:spPr bwMode="auto">
            <a:xfrm>
              <a:off x="3435" y="3588"/>
              <a:ext cx="87" cy="37"/>
            </a:xfrm>
            <a:custGeom>
              <a:avLst/>
              <a:gdLst>
                <a:gd name="T0" fmla="*/ 311 w 311"/>
                <a:gd name="T1" fmla="*/ 0 h 134"/>
                <a:gd name="T2" fmla="*/ 311 w 311"/>
                <a:gd name="T3" fmla="*/ 5 h 134"/>
                <a:gd name="T4" fmla="*/ 311 w 311"/>
                <a:gd name="T5" fmla="*/ 16 h 134"/>
                <a:gd name="T6" fmla="*/ 308 w 311"/>
                <a:gd name="T7" fmla="*/ 36 h 134"/>
                <a:gd name="T8" fmla="*/ 303 w 311"/>
                <a:gd name="T9" fmla="*/ 56 h 134"/>
                <a:gd name="T10" fmla="*/ 291 w 311"/>
                <a:gd name="T11" fmla="*/ 78 h 134"/>
                <a:gd name="T12" fmla="*/ 275 w 311"/>
                <a:gd name="T13" fmla="*/ 99 h 134"/>
                <a:gd name="T14" fmla="*/ 251 w 311"/>
                <a:gd name="T15" fmla="*/ 118 h 134"/>
                <a:gd name="T16" fmla="*/ 219 w 311"/>
                <a:gd name="T17" fmla="*/ 130 h 134"/>
                <a:gd name="T18" fmla="*/ 181 w 311"/>
                <a:gd name="T19" fmla="*/ 134 h 134"/>
                <a:gd name="T20" fmla="*/ 143 w 311"/>
                <a:gd name="T21" fmla="*/ 130 h 134"/>
                <a:gd name="T22" fmla="*/ 106 w 311"/>
                <a:gd name="T23" fmla="*/ 119 h 134"/>
                <a:gd name="T24" fmla="*/ 72 w 311"/>
                <a:gd name="T25" fmla="*/ 105 h 134"/>
                <a:gd name="T26" fmla="*/ 43 w 311"/>
                <a:gd name="T27" fmla="*/ 87 h 134"/>
                <a:gd name="T28" fmla="*/ 21 w 311"/>
                <a:gd name="T29" fmla="*/ 68 h 134"/>
                <a:gd name="T30" fmla="*/ 6 w 311"/>
                <a:gd name="T31" fmla="*/ 50 h 134"/>
                <a:gd name="T32" fmla="*/ 0 w 311"/>
                <a:gd name="T33" fmla="*/ 37 h 134"/>
                <a:gd name="T34" fmla="*/ 5 w 311"/>
                <a:gd name="T35" fmla="*/ 27 h 134"/>
                <a:gd name="T36" fmla="*/ 15 w 311"/>
                <a:gd name="T37" fmla="*/ 19 h 134"/>
                <a:gd name="T38" fmla="*/ 29 w 311"/>
                <a:gd name="T39" fmla="*/ 15 h 134"/>
                <a:gd name="T40" fmla="*/ 49 w 311"/>
                <a:gd name="T41" fmla="*/ 11 h 134"/>
                <a:gd name="T42" fmla="*/ 69 w 311"/>
                <a:gd name="T43" fmla="*/ 9 h 134"/>
                <a:gd name="T44" fmla="*/ 90 w 311"/>
                <a:gd name="T45" fmla="*/ 9 h 134"/>
                <a:gd name="T46" fmla="*/ 109 w 311"/>
                <a:gd name="T47" fmla="*/ 11 h 134"/>
                <a:gd name="T48" fmla="*/ 123 w 311"/>
                <a:gd name="T49" fmla="*/ 12 h 134"/>
                <a:gd name="T50" fmla="*/ 141 w 311"/>
                <a:gd name="T51" fmla="*/ 13 h 134"/>
                <a:gd name="T52" fmla="*/ 167 w 311"/>
                <a:gd name="T53" fmla="*/ 12 h 134"/>
                <a:gd name="T54" fmla="*/ 198 w 311"/>
                <a:gd name="T55" fmla="*/ 11 h 134"/>
                <a:gd name="T56" fmla="*/ 231 w 311"/>
                <a:gd name="T57" fmla="*/ 8 h 134"/>
                <a:gd name="T58" fmla="*/ 261 w 311"/>
                <a:gd name="T59" fmla="*/ 6 h 134"/>
                <a:gd name="T60" fmla="*/ 286 w 311"/>
                <a:gd name="T61" fmla="*/ 3 h 134"/>
                <a:gd name="T62" fmla="*/ 304 w 311"/>
                <a:gd name="T63" fmla="*/ 2 h 134"/>
                <a:gd name="T64" fmla="*/ 311 w 311"/>
                <a:gd name="T6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1" h="134">
                  <a:moveTo>
                    <a:pt x="311" y="0"/>
                  </a:moveTo>
                  <a:lnTo>
                    <a:pt x="311" y="5"/>
                  </a:lnTo>
                  <a:lnTo>
                    <a:pt x="311" y="16"/>
                  </a:lnTo>
                  <a:lnTo>
                    <a:pt x="308" y="36"/>
                  </a:lnTo>
                  <a:lnTo>
                    <a:pt x="303" y="56"/>
                  </a:lnTo>
                  <a:lnTo>
                    <a:pt x="291" y="78"/>
                  </a:lnTo>
                  <a:lnTo>
                    <a:pt x="275" y="99"/>
                  </a:lnTo>
                  <a:lnTo>
                    <a:pt x="251" y="118"/>
                  </a:lnTo>
                  <a:lnTo>
                    <a:pt x="219" y="130"/>
                  </a:lnTo>
                  <a:lnTo>
                    <a:pt x="181" y="134"/>
                  </a:lnTo>
                  <a:lnTo>
                    <a:pt x="143" y="130"/>
                  </a:lnTo>
                  <a:lnTo>
                    <a:pt x="106" y="119"/>
                  </a:lnTo>
                  <a:lnTo>
                    <a:pt x="72" y="105"/>
                  </a:lnTo>
                  <a:lnTo>
                    <a:pt x="43" y="87"/>
                  </a:lnTo>
                  <a:lnTo>
                    <a:pt x="21" y="68"/>
                  </a:lnTo>
                  <a:lnTo>
                    <a:pt x="6" y="50"/>
                  </a:lnTo>
                  <a:lnTo>
                    <a:pt x="0" y="37"/>
                  </a:lnTo>
                  <a:lnTo>
                    <a:pt x="5" y="27"/>
                  </a:lnTo>
                  <a:lnTo>
                    <a:pt x="15" y="19"/>
                  </a:lnTo>
                  <a:lnTo>
                    <a:pt x="29" y="15"/>
                  </a:lnTo>
                  <a:lnTo>
                    <a:pt x="49" y="11"/>
                  </a:lnTo>
                  <a:lnTo>
                    <a:pt x="69" y="9"/>
                  </a:lnTo>
                  <a:lnTo>
                    <a:pt x="90" y="9"/>
                  </a:lnTo>
                  <a:lnTo>
                    <a:pt x="109" y="11"/>
                  </a:lnTo>
                  <a:lnTo>
                    <a:pt x="123" y="12"/>
                  </a:lnTo>
                  <a:lnTo>
                    <a:pt x="141" y="13"/>
                  </a:lnTo>
                  <a:lnTo>
                    <a:pt x="167" y="12"/>
                  </a:lnTo>
                  <a:lnTo>
                    <a:pt x="198" y="11"/>
                  </a:lnTo>
                  <a:lnTo>
                    <a:pt x="231" y="8"/>
                  </a:lnTo>
                  <a:lnTo>
                    <a:pt x="261" y="6"/>
                  </a:lnTo>
                  <a:lnTo>
                    <a:pt x="286" y="3"/>
                  </a:lnTo>
                  <a:lnTo>
                    <a:pt x="304" y="2"/>
                  </a:lnTo>
                  <a:lnTo>
                    <a:pt x="311"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163"/>
            <p:cNvSpPr>
              <a:spLocks/>
            </p:cNvSpPr>
            <p:nvPr/>
          </p:nvSpPr>
          <p:spPr bwMode="auto">
            <a:xfrm>
              <a:off x="3583" y="3597"/>
              <a:ext cx="52" cy="56"/>
            </a:xfrm>
            <a:custGeom>
              <a:avLst/>
              <a:gdLst>
                <a:gd name="T0" fmla="*/ 167 w 184"/>
                <a:gd name="T1" fmla="*/ 42 h 203"/>
                <a:gd name="T2" fmla="*/ 164 w 184"/>
                <a:gd name="T3" fmla="*/ 39 h 203"/>
                <a:gd name="T4" fmla="*/ 154 w 184"/>
                <a:gd name="T5" fmla="*/ 33 h 203"/>
                <a:gd name="T6" fmla="*/ 138 w 184"/>
                <a:gd name="T7" fmla="*/ 26 h 203"/>
                <a:gd name="T8" fmla="*/ 117 w 184"/>
                <a:gd name="T9" fmla="*/ 17 h 203"/>
                <a:gd name="T10" fmla="*/ 93 w 184"/>
                <a:gd name="T11" fmla="*/ 8 h 203"/>
                <a:gd name="T12" fmla="*/ 67 w 184"/>
                <a:gd name="T13" fmla="*/ 3 h 203"/>
                <a:gd name="T14" fmla="*/ 39 w 184"/>
                <a:gd name="T15" fmla="*/ 0 h 203"/>
                <a:gd name="T16" fmla="*/ 10 w 184"/>
                <a:gd name="T17" fmla="*/ 1 h 203"/>
                <a:gd name="T18" fmla="*/ 19 w 184"/>
                <a:gd name="T19" fmla="*/ 51 h 203"/>
                <a:gd name="T20" fmla="*/ 23 w 184"/>
                <a:gd name="T21" fmla="*/ 104 h 203"/>
                <a:gd name="T22" fmla="*/ 17 w 184"/>
                <a:gd name="T23" fmla="*/ 155 h 203"/>
                <a:gd name="T24" fmla="*/ 0 w 184"/>
                <a:gd name="T25" fmla="*/ 203 h 203"/>
                <a:gd name="T26" fmla="*/ 8 w 184"/>
                <a:gd name="T27" fmla="*/ 201 h 203"/>
                <a:gd name="T28" fmla="*/ 17 w 184"/>
                <a:gd name="T29" fmla="*/ 201 h 203"/>
                <a:gd name="T30" fmla="*/ 26 w 184"/>
                <a:gd name="T31" fmla="*/ 201 h 203"/>
                <a:gd name="T32" fmla="*/ 35 w 184"/>
                <a:gd name="T33" fmla="*/ 200 h 203"/>
                <a:gd name="T34" fmla="*/ 44 w 184"/>
                <a:gd name="T35" fmla="*/ 198 h 203"/>
                <a:gd name="T36" fmla="*/ 67 w 184"/>
                <a:gd name="T37" fmla="*/ 191 h 203"/>
                <a:gd name="T38" fmla="*/ 98 w 184"/>
                <a:gd name="T39" fmla="*/ 180 h 203"/>
                <a:gd name="T40" fmla="*/ 132 w 184"/>
                <a:gd name="T41" fmla="*/ 164 h 203"/>
                <a:gd name="T42" fmla="*/ 161 w 184"/>
                <a:gd name="T43" fmla="*/ 144 h 203"/>
                <a:gd name="T44" fmla="*/ 182 w 184"/>
                <a:gd name="T45" fmla="*/ 116 h 203"/>
                <a:gd name="T46" fmla="*/ 184 w 184"/>
                <a:gd name="T47" fmla="*/ 82 h 203"/>
                <a:gd name="T48" fmla="*/ 167 w 184"/>
                <a:gd name="T49" fmla="*/ 4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4" h="203">
                  <a:moveTo>
                    <a:pt x="167" y="42"/>
                  </a:moveTo>
                  <a:lnTo>
                    <a:pt x="164" y="39"/>
                  </a:lnTo>
                  <a:lnTo>
                    <a:pt x="154" y="33"/>
                  </a:lnTo>
                  <a:lnTo>
                    <a:pt x="138" y="26"/>
                  </a:lnTo>
                  <a:lnTo>
                    <a:pt x="117" y="17"/>
                  </a:lnTo>
                  <a:lnTo>
                    <a:pt x="93" y="8"/>
                  </a:lnTo>
                  <a:lnTo>
                    <a:pt x="67" y="3"/>
                  </a:lnTo>
                  <a:lnTo>
                    <a:pt x="39" y="0"/>
                  </a:lnTo>
                  <a:lnTo>
                    <a:pt x="10" y="1"/>
                  </a:lnTo>
                  <a:lnTo>
                    <a:pt x="19" y="51"/>
                  </a:lnTo>
                  <a:lnTo>
                    <a:pt x="23" y="104"/>
                  </a:lnTo>
                  <a:lnTo>
                    <a:pt x="17" y="155"/>
                  </a:lnTo>
                  <a:lnTo>
                    <a:pt x="0" y="203"/>
                  </a:lnTo>
                  <a:lnTo>
                    <a:pt x="8" y="201"/>
                  </a:lnTo>
                  <a:lnTo>
                    <a:pt x="17" y="201"/>
                  </a:lnTo>
                  <a:lnTo>
                    <a:pt x="26" y="201"/>
                  </a:lnTo>
                  <a:lnTo>
                    <a:pt x="35" y="200"/>
                  </a:lnTo>
                  <a:lnTo>
                    <a:pt x="44" y="198"/>
                  </a:lnTo>
                  <a:lnTo>
                    <a:pt x="67" y="191"/>
                  </a:lnTo>
                  <a:lnTo>
                    <a:pt x="98" y="180"/>
                  </a:lnTo>
                  <a:lnTo>
                    <a:pt x="132" y="164"/>
                  </a:lnTo>
                  <a:lnTo>
                    <a:pt x="161" y="144"/>
                  </a:lnTo>
                  <a:lnTo>
                    <a:pt x="182" y="116"/>
                  </a:lnTo>
                  <a:lnTo>
                    <a:pt x="184" y="82"/>
                  </a:lnTo>
                  <a:lnTo>
                    <a:pt x="167" y="4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164"/>
            <p:cNvSpPr>
              <a:spLocks/>
            </p:cNvSpPr>
            <p:nvPr/>
          </p:nvSpPr>
          <p:spPr bwMode="auto">
            <a:xfrm>
              <a:off x="3555" y="3597"/>
              <a:ext cx="34" cy="56"/>
            </a:xfrm>
            <a:custGeom>
              <a:avLst/>
              <a:gdLst>
                <a:gd name="T0" fmla="*/ 113 w 126"/>
                <a:gd name="T1" fmla="*/ 0 h 202"/>
                <a:gd name="T2" fmla="*/ 107 w 126"/>
                <a:gd name="T3" fmla="*/ 2 h 202"/>
                <a:gd name="T4" fmla="*/ 100 w 126"/>
                <a:gd name="T5" fmla="*/ 3 h 202"/>
                <a:gd name="T6" fmla="*/ 94 w 126"/>
                <a:gd name="T7" fmla="*/ 4 h 202"/>
                <a:gd name="T8" fmla="*/ 86 w 126"/>
                <a:gd name="T9" fmla="*/ 7 h 202"/>
                <a:gd name="T10" fmla="*/ 81 w 126"/>
                <a:gd name="T11" fmla="*/ 10 h 202"/>
                <a:gd name="T12" fmla="*/ 73 w 126"/>
                <a:gd name="T13" fmla="*/ 13 h 202"/>
                <a:gd name="T14" fmla="*/ 67 w 126"/>
                <a:gd name="T15" fmla="*/ 18 h 202"/>
                <a:gd name="T16" fmla="*/ 61 w 126"/>
                <a:gd name="T17" fmla="*/ 22 h 202"/>
                <a:gd name="T18" fmla="*/ 58 w 126"/>
                <a:gd name="T19" fmla="*/ 24 h 202"/>
                <a:gd name="T20" fmla="*/ 56 w 126"/>
                <a:gd name="T21" fmla="*/ 27 h 202"/>
                <a:gd name="T22" fmla="*/ 51 w 126"/>
                <a:gd name="T23" fmla="*/ 28 h 202"/>
                <a:gd name="T24" fmla="*/ 48 w 126"/>
                <a:gd name="T25" fmla="*/ 31 h 202"/>
                <a:gd name="T26" fmla="*/ 47 w 126"/>
                <a:gd name="T27" fmla="*/ 46 h 202"/>
                <a:gd name="T28" fmla="*/ 42 w 126"/>
                <a:gd name="T29" fmla="*/ 63 h 202"/>
                <a:gd name="T30" fmla="*/ 36 w 126"/>
                <a:gd name="T31" fmla="*/ 84 h 202"/>
                <a:gd name="T32" fmla="*/ 31 w 126"/>
                <a:gd name="T33" fmla="*/ 106 h 202"/>
                <a:gd name="T34" fmla="*/ 23 w 126"/>
                <a:gd name="T35" fmla="*/ 128 h 202"/>
                <a:gd name="T36" fmla="*/ 14 w 126"/>
                <a:gd name="T37" fmla="*/ 152 h 202"/>
                <a:gd name="T38" fmla="*/ 7 w 126"/>
                <a:gd name="T39" fmla="*/ 174 h 202"/>
                <a:gd name="T40" fmla="*/ 0 w 126"/>
                <a:gd name="T41" fmla="*/ 193 h 202"/>
                <a:gd name="T42" fmla="*/ 12 w 126"/>
                <a:gd name="T43" fmla="*/ 196 h 202"/>
                <a:gd name="T44" fmla="*/ 23 w 126"/>
                <a:gd name="T45" fmla="*/ 197 h 202"/>
                <a:gd name="T46" fmla="*/ 36 w 126"/>
                <a:gd name="T47" fmla="*/ 199 h 202"/>
                <a:gd name="T48" fmla="*/ 48 w 126"/>
                <a:gd name="T49" fmla="*/ 200 h 202"/>
                <a:gd name="T50" fmla="*/ 61 w 126"/>
                <a:gd name="T51" fmla="*/ 202 h 202"/>
                <a:gd name="T52" fmla="*/ 75 w 126"/>
                <a:gd name="T53" fmla="*/ 202 h 202"/>
                <a:gd name="T54" fmla="*/ 88 w 126"/>
                <a:gd name="T55" fmla="*/ 202 h 202"/>
                <a:gd name="T56" fmla="*/ 103 w 126"/>
                <a:gd name="T57" fmla="*/ 202 h 202"/>
                <a:gd name="T58" fmla="*/ 120 w 126"/>
                <a:gd name="T59" fmla="*/ 154 h 202"/>
                <a:gd name="T60" fmla="*/ 126 w 126"/>
                <a:gd name="T61" fmla="*/ 103 h 202"/>
                <a:gd name="T62" fmla="*/ 122 w 126"/>
                <a:gd name="T63" fmla="*/ 50 h 202"/>
                <a:gd name="T64" fmla="*/ 113 w 126"/>
                <a:gd name="T6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113" y="0"/>
                  </a:moveTo>
                  <a:lnTo>
                    <a:pt x="107" y="2"/>
                  </a:lnTo>
                  <a:lnTo>
                    <a:pt x="100" y="3"/>
                  </a:lnTo>
                  <a:lnTo>
                    <a:pt x="94" y="4"/>
                  </a:lnTo>
                  <a:lnTo>
                    <a:pt x="86" y="7"/>
                  </a:lnTo>
                  <a:lnTo>
                    <a:pt x="81" y="10"/>
                  </a:lnTo>
                  <a:lnTo>
                    <a:pt x="73" y="13"/>
                  </a:lnTo>
                  <a:lnTo>
                    <a:pt x="67" y="18"/>
                  </a:lnTo>
                  <a:lnTo>
                    <a:pt x="61" y="22"/>
                  </a:lnTo>
                  <a:lnTo>
                    <a:pt x="58" y="24"/>
                  </a:lnTo>
                  <a:lnTo>
                    <a:pt x="56" y="27"/>
                  </a:lnTo>
                  <a:lnTo>
                    <a:pt x="51" y="28"/>
                  </a:lnTo>
                  <a:lnTo>
                    <a:pt x="48" y="31"/>
                  </a:lnTo>
                  <a:lnTo>
                    <a:pt x="47" y="46"/>
                  </a:lnTo>
                  <a:lnTo>
                    <a:pt x="42" y="63"/>
                  </a:lnTo>
                  <a:lnTo>
                    <a:pt x="36" y="84"/>
                  </a:lnTo>
                  <a:lnTo>
                    <a:pt x="31" y="106"/>
                  </a:lnTo>
                  <a:lnTo>
                    <a:pt x="23" y="128"/>
                  </a:lnTo>
                  <a:lnTo>
                    <a:pt x="14" y="152"/>
                  </a:lnTo>
                  <a:lnTo>
                    <a:pt x="7" y="174"/>
                  </a:lnTo>
                  <a:lnTo>
                    <a:pt x="0" y="193"/>
                  </a:lnTo>
                  <a:lnTo>
                    <a:pt x="12" y="196"/>
                  </a:lnTo>
                  <a:lnTo>
                    <a:pt x="23" y="197"/>
                  </a:lnTo>
                  <a:lnTo>
                    <a:pt x="36" y="199"/>
                  </a:lnTo>
                  <a:lnTo>
                    <a:pt x="48" y="200"/>
                  </a:lnTo>
                  <a:lnTo>
                    <a:pt x="61" y="202"/>
                  </a:lnTo>
                  <a:lnTo>
                    <a:pt x="75" y="202"/>
                  </a:lnTo>
                  <a:lnTo>
                    <a:pt x="88" y="202"/>
                  </a:lnTo>
                  <a:lnTo>
                    <a:pt x="103" y="202"/>
                  </a:lnTo>
                  <a:lnTo>
                    <a:pt x="120" y="154"/>
                  </a:lnTo>
                  <a:lnTo>
                    <a:pt x="126" y="103"/>
                  </a:lnTo>
                  <a:lnTo>
                    <a:pt x="122" y="50"/>
                  </a:lnTo>
                  <a:lnTo>
                    <a:pt x="113" y="0"/>
                  </a:lnTo>
                  <a:close/>
                </a:path>
              </a:pathLst>
            </a:custGeom>
            <a:solidFill>
              <a:srgbClr val="FF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165"/>
            <p:cNvSpPr>
              <a:spLocks/>
            </p:cNvSpPr>
            <p:nvPr/>
          </p:nvSpPr>
          <p:spPr bwMode="auto">
            <a:xfrm>
              <a:off x="3420" y="3641"/>
              <a:ext cx="52" cy="46"/>
            </a:xfrm>
            <a:custGeom>
              <a:avLst/>
              <a:gdLst>
                <a:gd name="T0" fmla="*/ 99 w 190"/>
                <a:gd name="T1" fmla="*/ 0 h 164"/>
                <a:gd name="T2" fmla="*/ 0 w 190"/>
                <a:gd name="T3" fmla="*/ 9 h 164"/>
                <a:gd name="T4" fmla="*/ 36 w 190"/>
                <a:gd name="T5" fmla="*/ 6 h 164"/>
                <a:gd name="T6" fmla="*/ 34 w 190"/>
                <a:gd name="T7" fmla="*/ 20 h 164"/>
                <a:gd name="T8" fmla="*/ 37 w 190"/>
                <a:gd name="T9" fmla="*/ 37 h 164"/>
                <a:gd name="T10" fmla="*/ 43 w 190"/>
                <a:gd name="T11" fmla="*/ 56 h 164"/>
                <a:gd name="T12" fmla="*/ 53 w 190"/>
                <a:gd name="T13" fmla="*/ 77 h 164"/>
                <a:gd name="T14" fmla="*/ 66 w 190"/>
                <a:gd name="T15" fmla="*/ 99 h 164"/>
                <a:gd name="T16" fmla="*/ 80 w 190"/>
                <a:gd name="T17" fmla="*/ 121 h 164"/>
                <a:gd name="T18" fmla="*/ 94 w 190"/>
                <a:gd name="T19" fmla="*/ 143 h 164"/>
                <a:gd name="T20" fmla="*/ 109 w 190"/>
                <a:gd name="T21" fmla="*/ 164 h 164"/>
                <a:gd name="T22" fmla="*/ 115 w 190"/>
                <a:gd name="T23" fmla="*/ 164 h 164"/>
                <a:gd name="T24" fmla="*/ 121 w 190"/>
                <a:gd name="T25" fmla="*/ 162 h 164"/>
                <a:gd name="T26" fmla="*/ 130 w 190"/>
                <a:gd name="T27" fmla="*/ 161 h 164"/>
                <a:gd name="T28" fmla="*/ 140 w 190"/>
                <a:gd name="T29" fmla="*/ 159 h 164"/>
                <a:gd name="T30" fmla="*/ 152 w 190"/>
                <a:gd name="T31" fmla="*/ 156 h 164"/>
                <a:gd name="T32" fmla="*/ 163 w 190"/>
                <a:gd name="T33" fmla="*/ 155 h 164"/>
                <a:gd name="T34" fmla="*/ 177 w 190"/>
                <a:gd name="T35" fmla="*/ 150 h 164"/>
                <a:gd name="T36" fmla="*/ 190 w 190"/>
                <a:gd name="T37" fmla="*/ 146 h 164"/>
                <a:gd name="T38" fmla="*/ 168 w 190"/>
                <a:gd name="T39" fmla="*/ 134 h 164"/>
                <a:gd name="T40" fmla="*/ 149 w 190"/>
                <a:gd name="T41" fmla="*/ 118 h 164"/>
                <a:gd name="T42" fmla="*/ 134 w 190"/>
                <a:gd name="T43" fmla="*/ 97 h 164"/>
                <a:gd name="T44" fmla="*/ 122 w 190"/>
                <a:gd name="T45" fmla="*/ 77 h 164"/>
                <a:gd name="T46" fmla="*/ 113 w 190"/>
                <a:gd name="T47" fmla="*/ 55 h 164"/>
                <a:gd name="T48" fmla="*/ 106 w 190"/>
                <a:gd name="T49" fmla="*/ 33 h 164"/>
                <a:gd name="T50" fmla="*/ 102 w 190"/>
                <a:gd name="T51" fmla="*/ 15 h 164"/>
                <a:gd name="T52" fmla="*/ 99 w 190"/>
                <a:gd name="T5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0" h="164">
                  <a:moveTo>
                    <a:pt x="99" y="0"/>
                  </a:moveTo>
                  <a:lnTo>
                    <a:pt x="0" y="9"/>
                  </a:lnTo>
                  <a:lnTo>
                    <a:pt x="36" y="6"/>
                  </a:lnTo>
                  <a:lnTo>
                    <a:pt x="34" y="20"/>
                  </a:lnTo>
                  <a:lnTo>
                    <a:pt x="37" y="37"/>
                  </a:lnTo>
                  <a:lnTo>
                    <a:pt x="43" y="56"/>
                  </a:lnTo>
                  <a:lnTo>
                    <a:pt x="53" y="77"/>
                  </a:lnTo>
                  <a:lnTo>
                    <a:pt x="66" y="99"/>
                  </a:lnTo>
                  <a:lnTo>
                    <a:pt x="80" y="121"/>
                  </a:lnTo>
                  <a:lnTo>
                    <a:pt x="94" y="143"/>
                  </a:lnTo>
                  <a:lnTo>
                    <a:pt x="109" y="164"/>
                  </a:lnTo>
                  <a:lnTo>
                    <a:pt x="115" y="164"/>
                  </a:lnTo>
                  <a:lnTo>
                    <a:pt x="121" y="162"/>
                  </a:lnTo>
                  <a:lnTo>
                    <a:pt x="130" y="161"/>
                  </a:lnTo>
                  <a:lnTo>
                    <a:pt x="140" y="159"/>
                  </a:lnTo>
                  <a:lnTo>
                    <a:pt x="152" y="156"/>
                  </a:lnTo>
                  <a:lnTo>
                    <a:pt x="163" y="155"/>
                  </a:lnTo>
                  <a:lnTo>
                    <a:pt x="177" y="150"/>
                  </a:lnTo>
                  <a:lnTo>
                    <a:pt x="190" y="146"/>
                  </a:lnTo>
                  <a:lnTo>
                    <a:pt x="168" y="134"/>
                  </a:lnTo>
                  <a:lnTo>
                    <a:pt x="149" y="118"/>
                  </a:lnTo>
                  <a:lnTo>
                    <a:pt x="134" y="97"/>
                  </a:lnTo>
                  <a:lnTo>
                    <a:pt x="122" y="77"/>
                  </a:lnTo>
                  <a:lnTo>
                    <a:pt x="113" y="55"/>
                  </a:lnTo>
                  <a:lnTo>
                    <a:pt x="106" y="33"/>
                  </a:lnTo>
                  <a:lnTo>
                    <a:pt x="102" y="15"/>
                  </a:lnTo>
                  <a:lnTo>
                    <a:pt x="99" y="0"/>
                  </a:lnTo>
                  <a:close/>
                </a:path>
              </a:pathLst>
            </a:custGeom>
            <a:solidFill>
              <a:srgbClr val="FF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166"/>
            <p:cNvSpPr>
              <a:spLocks/>
            </p:cNvSpPr>
            <p:nvPr/>
          </p:nvSpPr>
          <p:spPr bwMode="auto">
            <a:xfrm>
              <a:off x="3383" y="3643"/>
              <a:ext cx="67" cy="44"/>
            </a:xfrm>
            <a:custGeom>
              <a:avLst/>
              <a:gdLst>
                <a:gd name="T0" fmla="*/ 171 w 244"/>
                <a:gd name="T1" fmla="*/ 0 h 158"/>
                <a:gd name="T2" fmla="*/ 135 w 244"/>
                <a:gd name="T3" fmla="*/ 3 h 158"/>
                <a:gd name="T4" fmla="*/ 0 w 244"/>
                <a:gd name="T5" fmla="*/ 15 h 158"/>
                <a:gd name="T6" fmla="*/ 0 w 244"/>
                <a:gd name="T7" fmla="*/ 16 h 158"/>
                <a:gd name="T8" fmla="*/ 0 w 244"/>
                <a:gd name="T9" fmla="*/ 21 h 158"/>
                <a:gd name="T10" fmla="*/ 0 w 244"/>
                <a:gd name="T11" fmla="*/ 28 h 158"/>
                <a:gd name="T12" fmla="*/ 2 w 244"/>
                <a:gd name="T13" fmla="*/ 39 h 158"/>
                <a:gd name="T14" fmla="*/ 5 w 244"/>
                <a:gd name="T15" fmla="*/ 50 h 158"/>
                <a:gd name="T16" fmla="*/ 9 w 244"/>
                <a:gd name="T17" fmla="*/ 62 h 158"/>
                <a:gd name="T18" fmla="*/ 16 w 244"/>
                <a:gd name="T19" fmla="*/ 75 h 158"/>
                <a:gd name="T20" fmla="*/ 25 w 244"/>
                <a:gd name="T21" fmla="*/ 90 h 158"/>
                <a:gd name="T22" fmla="*/ 37 w 244"/>
                <a:gd name="T23" fmla="*/ 103 h 158"/>
                <a:gd name="T24" fmla="*/ 53 w 244"/>
                <a:gd name="T25" fmla="*/ 116 h 158"/>
                <a:gd name="T26" fmla="*/ 72 w 244"/>
                <a:gd name="T27" fmla="*/ 128 h 158"/>
                <a:gd name="T28" fmla="*/ 96 w 244"/>
                <a:gd name="T29" fmla="*/ 139 h 158"/>
                <a:gd name="T30" fmla="*/ 124 w 244"/>
                <a:gd name="T31" fmla="*/ 147 h 158"/>
                <a:gd name="T32" fmla="*/ 157 w 244"/>
                <a:gd name="T33" fmla="*/ 155 h 158"/>
                <a:gd name="T34" fmla="*/ 196 w 244"/>
                <a:gd name="T35" fmla="*/ 158 h 158"/>
                <a:gd name="T36" fmla="*/ 240 w 244"/>
                <a:gd name="T37" fmla="*/ 158 h 158"/>
                <a:gd name="T38" fmla="*/ 240 w 244"/>
                <a:gd name="T39" fmla="*/ 158 h 158"/>
                <a:gd name="T40" fmla="*/ 241 w 244"/>
                <a:gd name="T41" fmla="*/ 158 h 158"/>
                <a:gd name="T42" fmla="*/ 243 w 244"/>
                <a:gd name="T43" fmla="*/ 158 h 158"/>
                <a:gd name="T44" fmla="*/ 244 w 244"/>
                <a:gd name="T45" fmla="*/ 158 h 158"/>
                <a:gd name="T46" fmla="*/ 229 w 244"/>
                <a:gd name="T47" fmla="*/ 137 h 158"/>
                <a:gd name="T48" fmla="*/ 215 w 244"/>
                <a:gd name="T49" fmla="*/ 115 h 158"/>
                <a:gd name="T50" fmla="*/ 201 w 244"/>
                <a:gd name="T51" fmla="*/ 93 h 158"/>
                <a:gd name="T52" fmla="*/ 188 w 244"/>
                <a:gd name="T53" fmla="*/ 71 h 158"/>
                <a:gd name="T54" fmla="*/ 178 w 244"/>
                <a:gd name="T55" fmla="*/ 50 h 158"/>
                <a:gd name="T56" fmla="*/ 172 w 244"/>
                <a:gd name="T57" fmla="*/ 31 h 158"/>
                <a:gd name="T58" fmla="*/ 169 w 244"/>
                <a:gd name="T59" fmla="*/ 14 h 158"/>
                <a:gd name="T60" fmla="*/ 171 w 244"/>
                <a:gd name="T6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4" h="158">
                  <a:moveTo>
                    <a:pt x="171" y="0"/>
                  </a:moveTo>
                  <a:lnTo>
                    <a:pt x="135" y="3"/>
                  </a:lnTo>
                  <a:lnTo>
                    <a:pt x="0" y="15"/>
                  </a:lnTo>
                  <a:lnTo>
                    <a:pt x="0" y="16"/>
                  </a:lnTo>
                  <a:lnTo>
                    <a:pt x="0" y="21"/>
                  </a:lnTo>
                  <a:lnTo>
                    <a:pt x="0" y="28"/>
                  </a:lnTo>
                  <a:lnTo>
                    <a:pt x="2" y="39"/>
                  </a:lnTo>
                  <a:lnTo>
                    <a:pt x="5" y="50"/>
                  </a:lnTo>
                  <a:lnTo>
                    <a:pt x="9" y="62"/>
                  </a:lnTo>
                  <a:lnTo>
                    <a:pt x="16" y="75"/>
                  </a:lnTo>
                  <a:lnTo>
                    <a:pt x="25" y="90"/>
                  </a:lnTo>
                  <a:lnTo>
                    <a:pt x="37" y="103"/>
                  </a:lnTo>
                  <a:lnTo>
                    <a:pt x="53" y="116"/>
                  </a:lnTo>
                  <a:lnTo>
                    <a:pt x="72" y="128"/>
                  </a:lnTo>
                  <a:lnTo>
                    <a:pt x="96" y="139"/>
                  </a:lnTo>
                  <a:lnTo>
                    <a:pt x="124" y="147"/>
                  </a:lnTo>
                  <a:lnTo>
                    <a:pt x="157" y="155"/>
                  </a:lnTo>
                  <a:lnTo>
                    <a:pt x="196" y="158"/>
                  </a:lnTo>
                  <a:lnTo>
                    <a:pt x="240" y="158"/>
                  </a:lnTo>
                  <a:lnTo>
                    <a:pt x="240" y="158"/>
                  </a:lnTo>
                  <a:lnTo>
                    <a:pt x="241" y="158"/>
                  </a:lnTo>
                  <a:lnTo>
                    <a:pt x="243" y="158"/>
                  </a:lnTo>
                  <a:lnTo>
                    <a:pt x="244" y="158"/>
                  </a:lnTo>
                  <a:lnTo>
                    <a:pt x="229" y="137"/>
                  </a:lnTo>
                  <a:lnTo>
                    <a:pt x="215" y="115"/>
                  </a:lnTo>
                  <a:lnTo>
                    <a:pt x="201" y="93"/>
                  </a:lnTo>
                  <a:lnTo>
                    <a:pt x="188" y="71"/>
                  </a:lnTo>
                  <a:lnTo>
                    <a:pt x="178" y="50"/>
                  </a:lnTo>
                  <a:lnTo>
                    <a:pt x="172" y="31"/>
                  </a:lnTo>
                  <a:lnTo>
                    <a:pt x="169" y="14"/>
                  </a:lnTo>
                  <a:lnTo>
                    <a:pt x="171"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167"/>
            <p:cNvSpPr>
              <a:spLocks/>
            </p:cNvSpPr>
            <p:nvPr/>
          </p:nvSpPr>
          <p:spPr bwMode="auto">
            <a:xfrm>
              <a:off x="3332" y="3616"/>
              <a:ext cx="40" cy="36"/>
            </a:xfrm>
            <a:custGeom>
              <a:avLst/>
              <a:gdLst>
                <a:gd name="T0" fmla="*/ 144 w 145"/>
                <a:gd name="T1" fmla="*/ 13 h 134"/>
                <a:gd name="T2" fmla="*/ 142 w 145"/>
                <a:gd name="T3" fmla="*/ 12 h 134"/>
                <a:gd name="T4" fmla="*/ 139 w 145"/>
                <a:gd name="T5" fmla="*/ 12 h 134"/>
                <a:gd name="T6" fmla="*/ 138 w 145"/>
                <a:gd name="T7" fmla="*/ 12 h 134"/>
                <a:gd name="T8" fmla="*/ 135 w 145"/>
                <a:gd name="T9" fmla="*/ 11 h 134"/>
                <a:gd name="T10" fmla="*/ 104 w 145"/>
                <a:gd name="T11" fmla="*/ 0 h 134"/>
                <a:gd name="T12" fmla="*/ 78 w 145"/>
                <a:gd name="T13" fmla="*/ 3 h 134"/>
                <a:gd name="T14" fmla="*/ 54 w 145"/>
                <a:gd name="T15" fmla="*/ 15 h 134"/>
                <a:gd name="T16" fmla="*/ 35 w 145"/>
                <a:gd name="T17" fmla="*/ 33 h 134"/>
                <a:gd name="T18" fmla="*/ 20 w 145"/>
                <a:gd name="T19" fmla="*/ 53 h 134"/>
                <a:gd name="T20" fmla="*/ 9 w 145"/>
                <a:gd name="T21" fmla="*/ 72 h 134"/>
                <a:gd name="T22" fmla="*/ 3 w 145"/>
                <a:gd name="T23" fmla="*/ 86 h 134"/>
                <a:gd name="T24" fmla="*/ 0 w 145"/>
                <a:gd name="T25" fmla="*/ 91 h 134"/>
                <a:gd name="T26" fmla="*/ 23 w 145"/>
                <a:gd name="T27" fmla="*/ 116 h 134"/>
                <a:gd name="T28" fmla="*/ 32 w 145"/>
                <a:gd name="T29" fmla="*/ 121 h 134"/>
                <a:gd name="T30" fmla="*/ 42 w 145"/>
                <a:gd name="T31" fmla="*/ 125 h 134"/>
                <a:gd name="T32" fmla="*/ 51 w 145"/>
                <a:gd name="T33" fmla="*/ 130 h 134"/>
                <a:gd name="T34" fmla="*/ 61 w 145"/>
                <a:gd name="T35" fmla="*/ 134 h 134"/>
                <a:gd name="T36" fmla="*/ 60 w 145"/>
                <a:gd name="T37" fmla="*/ 105 h 134"/>
                <a:gd name="T38" fmla="*/ 63 w 145"/>
                <a:gd name="T39" fmla="*/ 84 h 134"/>
                <a:gd name="T40" fmla="*/ 70 w 145"/>
                <a:gd name="T41" fmla="*/ 71 h 134"/>
                <a:gd name="T42" fmla="*/ 82 w 145"/>
                <a:gd name="T43" fmla="*/ 63 h 134"/>
                <a:gd name="T44" fmla="*/ 95 w 145"/>
                <a:gd name="T45" fmla="*/ 62 h 134"/>
                <a:gd name="T46" fmla="*/ 111 w 145"/>
                <a:gd name="T47" fmla="*/ 63 h 134"/>
                <a:gd name="T48" fmla="*/ 129 w 145"/>
                <a:gd name="T49" fmla="*/ 68 h 134"/>
                <a:gd name="T50" fmla="*/ 145 w 145"/>
                <a:gd name="T51" fmla="*/ 75 h 134"/>
                <a:gd name="T52" fmla="*/ 144 w 145"/>
                <a:gd name="T53" fmla="*/ 59 h 134"/>
                <a:gd name="T54" fmla="*/ 142 w 145"/>
                <a:gd name="T55" fmla="*/ 44 h 134"/>
                <a:gd name="T56" fmla="*/ 142 w 145"/>
                <a:gd name="T57" fmla="*/ 28 h 134"/>
                <a:gd name="T58" fmla="*/ 144 w 145"/>
                <a:gd name="T59" fmla="*/ 1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34">
                  <a:moveTo>
                    <a:pt x="144" y="13"/>
                  </a:moveTo>
                  <a:lnTo>
                    <a:pt x="142" y="12"/>
                  </a:lnTo>
                  <a:lnTo>
                    <a:pt x="139" y="12"/>
                  </a:lnTo>
                  <a:lnTo>
                    <a:pt x="138" y="12"/>
                  </a:lnTo>
                  <a:lnTo>
                    <a:pt x="135" y="11"/>
                  </a:lnTo>
                  <a:lnTo>
                    <a:pt x="104" y="0"/>
                  </a:lnTo>
                  <a:lnTo>
                    <a:pt x="78" y="3"/>
                  </a:lnTo>
                  <a:lnTo>
                    <a:pt x="54" y="15"/>
                  </a:lnTo>
                  <a:lnTo>
                    <a:pt x="35" y="33"/>
                  </a:lnTo>
                  <a:lnTo>
                    <a:pt x="20" y="53"/>
                  </a:lnTo>
                  <a:lnTo>
                    <a:pt x="9" y="72"/>
                  </a:lnTo>
                  <a:lnTo>
                    <a:pt x="3" y="86"/>
                  </a:lnTo>
                  <a:lnTo>
                    <a:pt x="0" y="91"/>
                  </a:lnTo>
                  <a:lnTo>
                    <a:pt x="23" y="116"/>
                  </a:lnTo>
                  <a:lnTo>
                    <a:pt x="32" y="121"/>
                  </a:lnTo>
                  <a:lnTo>
                    <a:pt x="42" y="125"/>
                  </a:lnTo>
                  <a:lnTo>
                    <a:pt x="51" y="130"/>
                  </a:lnTo>
                  <a:lnTo>
                    <a:pt x="61" y="134"/>
                  </a:lnTo>
                  <a:lnTo>
                    <a:pt x="60" y="105"/>
                  </a:lnTo>
                  <a:lnTo>
                    <a:pt x="63" y="84"/>
                  </a:lnTo>
                  <a:lnTo>
                    <a:pt x="70" y="71"/>
                  </a:lnTo>
                  <a:lnTo>
                    <a:pt x="82" y="63"/>
                  </a:lnTo>
                  <a:lnTo>
                    <a:pt x="95" y="62"/>
                  </a:lnTo>
                  <a:lnTo>
                    <a:pt x="111" y="63"/>
                  </a:lnTo>
                  <a:lnTo>
                    <a:pt x="129" y="68"/>
                  </a:lnTo>
                  <a:lnTo>
                    <a:pt x="145" y="75"/>
                  </a:lnTo>
                  <a:lnTo>
                    <a:pt x="144" y="59"/>
                  </a:lnTo>
                  <a:lnTo>
                    <a:pt x="142" y="44"/>
                  </a:lnTo>
                  <a:lnTo>
                    <a:pt x="142" y="28"/>
                  </a:lnTo>
                  <a:lnTo>
                    <a:pt x="144" y="13"/>
                  </a:lnTo>
                  <a:close/>
                </a:path>
              </a:pathLst>
            </a:custGeom>
            <a:solidFill>
              <a:srgbClr val="FF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168"/>
            <p:cNvSpPr>
              <a:spLocks/>
            </p:cNvSpPr>
            <p:nvPr/>
          </p:nvSpPr>
          <p:spPr bwMode="auto">
            <a:xfrm>
              <a:off x="3348" y="3633"/>
              <a:ext cx="32" cy="27"/>
            </a:xfrm>
            <a:custGeom>
              <a:avLst/>
              <a:gdLst>
                <a:gd name="T0" fmla="*/ 1 w 116"/>
                <a:gd name="T1" fmla="*/ 72 h 99"/>
                <a:gd name="T2" fmla="*/ 22 w 116"/>
                <a:gd name="T3" fmla="*/ 79 h 99"/>
                <a:gd name="T4" fmla="*/ 43 w 116"/>
                <a:gd name="T5" fmla="*/ 84 h 99"/>
                <a:gd name="T6" fmla="*/ 62 w 116"/>
                <a:gd name="T7" fmla="*/ 88 h 99"/>
                <a:gd name="T8" fmla="*/ 79 w 116"/>
                <a:gd name="T9" fmla="*/ 93 h 99"/>
                <a:gd name="T10" fmla="*/ 94 w 116"/>
                <a:gd name="T11" fmla="*/ 96 h 99"/>
                <a:gd name="T12" fmla="*/ 106 w 116"/>
                <a:gd name="T13" fmla="*/ 97 h 99"/>
                <a:gd name="T14" fmla="*/ 113 w 116"/>
                <a:gd name="T15" fmla="*/ 99 h 99"/>
                <a:gd name="T16" fmla="*/ 116 w 116"/>
                <a:gd name="T17" fmla="*/ 99 h 99"/>
                <a:gd name="T18" fmla="*/ 104 w 116"/>
                <a:gd name="T19" fmla="*/ 81 h 99"/>
                <a:gd name="T20" fmla="*/ 95 w 116"/>
                <a:gd name="T21" fmla="*/ 60 h 99"/>
                <a:gd name="T22" fmla="*/ 88 w 116"/>
                <a:gd name="T23" fmla="*/ 38 h 99"/>
                <a:gd name="T24" fmla="*/ 85 w 116"/>
                <a:gd name="T25" fmla="*/ 13 h 99"/>
                <a:gd name="T26" fmla="*/ 69 w 116"/>
                <a:gd name="T27" fmla="*/ 6 h 99"/>
                <a:gd name="T28" fmla="*/ 51 w 116"/>
                <a:gd name="T29" fmla="*/ 1 h 99"/>
                <a:gd name="T30" fmla="*/ 35 w 116"/>
                <a:gd name="T31" fmla="*/ 0 h 99"/>
                <a:gd name="T32" fmla="*/ 22 w 116"/>
                <a:gd name="T33" fmla="*/ 1 h 99"/>
                <a:gd name="T34" fmla="*/ 10 w 116"/>
                <a:gd name="T35" fmla="*/ 9 h 99"/>
                <a:gd name="T36" fmla="*/ 3 w 116"/>
                <a:gd name="T37" fmla="*/ 22 h 99"/>
                <a:gd name="T38" fmla="*/ 0 w 116"/>
                <a:gd name="T39" fmla="*/ 43 h 99"/>
                <a:gd name="T40" fmla="*/ 1 w 116"/>
                <a:gd name="T41" fmla="*/ 7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99">
                  <a:moveTo>
                    <a:pt x="1" y="72"/>
                  </a:moveTo>
                  <a:lnTo>
                    <a:pt x="22" y="79"/>
                  </a:lnTo>
                  <a:lnTo>
                    <a:pt x="43" y="84"/>
                  </a:lnTo>
                  <a:lnTo>
                    <a:pt x="62" y="88"/>
                  </a:lnTo>
                  <a:lnTo>
                    <a:pt x="79" y="93"/>
                  </a:lnTo>
                  <a:lnTo>
                    <a:pt x="94" y="96"/>
                  </a:lnTo>
                  <a:lnTo>
                    <a:pt x="106" y="97"/>
                  </a:lnTo>
                  <a:lnTo>
                    <a:pt x="113" y="99"/>
                  </a:lnTo>
                  <a:lnTo>
                    <a:pt x="116" y="99"/>
                  </a:lnTo>
                  <a:lnTo>
                    <a:pt x="104" y="81"/>
                  </a:lnTo>
                  <a:lnTo>
                    <a:pt x="95" y="60"/>
                  </a:lnTo>
                  <a:lnTo>
                    <a:pt x="88" y="38"/>
                  </a:lnTo>
                  <a:lnTo>
                    <a:pt x="85" y="13"/>
                  </a:lnTo>
                  <a:lnTo>
                    <a:pt x="69" y="6"/>
                  </a:lnTo>
                  <a:lnTo>
                    <a:pt x="51" y="1"/>
                  </a:lnTo>
                  <a:lnTo>
                    <a:pt x="35" y="0"/>
                  </a:lnTo>
                  <a:lnTo>
                    <a:pt x="22" y="1"/>
                  </a:lnTo>
                  <a:lnTo>
                    <a:pt x="10" y="9"/>
                  </a:lnTo>
                  <a:lnTo>
                    <a:pt x="3" y="22"/>
                  </a:lnTo>
                  <a:lnTo>
                    <a:pt x="0" y="43"/>
                  </a:lnTo>
                  <a:lnTo>
                    <a:pt x="1" y="7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169"/>
            <p:cNvSpPr>
              <a:spLocks/>
            </p:cNvSpPr>
            <p:nvPr/>
          </p:nvSpPr>
          <p:spPr bwMode="auto">
            <a:xfrm>
              <a:off x="3325" y="3599"/>
              <a:ext cx="49" cy="49"/>
            </a:xfrm>
            <a:custGeom>
              <a:avLst/>
              <a:gdLst>
                <a:gd name="T0" fmla="*/ 157 w 172"/>
                <a:gd name="T1" fmla="*/ 70 h 175"/>
                <a:gd name="T2" fmla="*/ 160 w 172"/>
                <a:gd name="T3" fmla="*/ 71 h 175"/>
                <a:gd name="T4" fmla="*/ 161 w 172"/>
                <a:gd name="T5" fmla="*/ 71 h 175"/>
                <a:gd name="T6" fmla="*/ 164 w 172"/>
                <a:gd name="T7" fmla="*/ 71 h 175"/>
                <a:gd name="T8" fmla="*/ 166 w 172"/>
                <a:gd name="T9" fmla="*/ 72 h 175"/>
                <a:gd name="T10" fmla="*/ 167 w 172"/>
                <a:gd name="T11" fmla="*/ 45 h 175"/>
                <a:gd name="T12" fmla="*/ 169 w 172"/>
                <a:gd name="T13" fmla="*/ 21 h 175"/>
                <a:gd name="T14" fmla="*/ 172 w 172"/>
                <a:gd name="T15" fmla="*/ 6 h 175"/>
                <a:gd name="T16" fmla="*/ 172 w 172"/>
                <a:gd name="T17" fmla="*/ 0 h 175"/>
                <a:gd name="T18" fmla="*/ 164 w 172"/>
                <a:gd name="T19" fmla="*/ 0 h 175"/>
                <a:gd name="T20" fmla="*/ 147 w 172"/>
                <a:gd name="T21" fmla="*/ 3 h 175"/>
                <a:gd name="T22" fmla="*/ 122 w 172"/>
                <a:gd name="T23" fmla="*/ 8 h 175"/>
                <a:gd name="T24" fmla="*/ 91 w 172"/>
                <a:gd name="T25" fmla="*/ 15 h 175"/>
                <a:gd name="T26" fmla="*/ 60 w 172"/>
                <a:gd name="T27" fmla="*/ 28 h 175"/>
                <a:gd name="T28" fmla="*/ 34 w 172"/>
                <a:gd name="T29" fmla="*/ 46 h 175"/>
                <a:gd name="T30" fmla="*/ 12 w 172"/>
                <a:gd name="T31" fmla="*/ 71 h 175"/>
                <a:gd name="T32" fmla="*/ 0 w 172"/>
                <a:gd name="T33" fmla="*/ 102 h 175"/>
                <a:gd name="T34" fmla="*/ 0 w 172"/>
                <a:gd name="T35" fmla="*/ 114 h 175"/>
                <a:gd name="T36" fmla="*/ 1 w 172"/>
                <a:gd name="T37" fmla="*/ 124 h 175"/>
                <a:gd name="T38" fmla="*/ 6 w 172"/>
                <a:gd name="T39" fmla="*/ 134 h 175"/>
                <a:gd name="T40" fmla="*/ 10 w 172"/>
                <a:gd name="T41" fmla="*/ 145 h 175"/>
                <a:gd name="T42" fmla="*/ 17 w 172"/>
                <a:gd name="T43" fmla="*/ 153 h 175"/>
                <a:gd name="T44" fmla="*/ 25 w 172"/>
                <a:gd name="T45" fmla="*/ 161 h 175"/>
                <a:gd name="T46" fmla="*/ 35 w 172"/>
                <a:gd name="T47" fmla="*/ 168 h 175"/>
                <a:gd name="T48" fmla="*/ 45 w 172"/>
                <a:gd name="T49" fmla="*/ 175 h 175"/>
                <a:gd name="T50" fmla="*/ 22 w 172"/>
                <a:gd name="T51" fmla="*/ 150 h 175"/>
                <a:gd name="T52" fmla="*/ 25 w 172"/>
                <a:gd name="T53" fmla="*/ 145 h 175"/>
                <a:gd name="T54" fmla="*/ 31 w 172"/>
                <a:gd name="T55" fmla="*/ 131 h 175"/>
                <a:gd name="T56" fmla="*/ 42 w 172"/>
                <a:gd name="T57" fmla="*/ 112 h 175"/>
                <a:gd name="T58" fmla="*/ 57 w 172"/>
                <a:gd name="T59" fmla="*/ 92 h 175"/>
                <a:gd name="T60" fmla="*/ 76 w 172"/>
                <a:gd name="T61" fmla="*/ 74 h 175"/>
                <a:gd name="T62" fmla="*/ 100 w 172"/>
                <a:gd name="T63" fmla="*/ 62 h 175"/>
                <a:gd name="T64" fmla="*/ 126 w 172"/>
                <a:gd name="T65" fmla="*/ 59 h 175"/>
                <a:gd name="T66" fmla="*/ 157 w 172"/>
                <a:gd name="T67" fmla="*/ 7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2" h="175">
                  <a:moveTo>
                    <a:pt x="157" y="70"/>
                  </a:moveTo>
                  <a:lnTo>
                    <a:pt x="160" y="71"/>
                  </a:lnTo>
                  <a:lnTo>
                    <a:pt x="161" y="71"/>
                  </a:lnTo>
                  <a:lnTo>
                    <a:pt x="164" y="71"/>
                  </a:lnTo>
                  <a:lnTo>
                    <a:pt x="166" y="72"/>
                  </a:lnTo>
                  <a:lnTo>
                    <a:pt x="167" y="45"/>
                  </a:lnTo>
                  <a:lnTo>
                    <a:pt x="169" y="21"/>
                  </a:lnTo>
                  <a:lnTo>
                    <a:pt x="172" y="6"/>
                  </a:lnTo>
                  <a:lnTo>
                    <a:pt x="172" y="0"/>
                  </a:lnTo>
                  <a:lnTo>
                    <a:pt x="164" y="0"/>
                  </a:lnTo>
                  <a:lnTo>
                    <a:pt x="147" y="3"/>
                  </a:lnTo>
                  <a:lnTo>
                    <a:pt x="122" y="8"/>
                  </a:lnTo>
                  <a:lnTo>
                    <a:pt x="91" y="15"/>
                  </a:lnTo>
                  <a:lnTo>
                    <a:pt x="60" y="28"/>
                  </a:lnTo>
                  <a:lnTo>
                    <a:pt x="34" y="46"/>
                  </a:lnTo>
                  <a:lnTo>
                    <a:pt x="12" y="71"/>
                  </a:lnTo>
                  <a:lnTo>
                    <a:pt x="0" y="102"/>
                  </a:lnTo>
                  <a:lnTo>
                    <a:pt x="0" y="114"/>
                  </a:lnTo>
                  <a:lnTo>
                    <a:pt x="1" y="124"/>
                  </a:lnTo>
                  <a:lnTo>
                    <a:pt x="6" y="134"/>
                  </a:lnTo>
                  <a:lnTo>
                    <a:pt x="10" y="145"/>
                  </a:lnTo>
                  <a:lnTo>
                    <a:pt x="17" y="153"/>
                  </a:lnTo>
                  <a:lnTo>
                    <a:pt x="25" y="161"/>
                  </a:lnTo>
                  <a:lnTo>
                    <a:pt x="35" y="168"/>
                  </a:lnTo>
                  <a:lnTo>
                    <a:pt x="45" y="175"/>
                  </a:lnTo>
                  <a:lnTo>
                    <a:pt x="22" y="150"/>
                  </a:lnTo>
                  <a:lnTo>
                    <a:pt x="25" y="145"/>
                  </a:lnTo>
                  <a:lnTo>
                    <a:pt x="31" y="131"/>
                  </a:lnTo>
                  <a:lnTo>
                    <a:pt x="42" y="112"/>
                  </a:lnTo>
                  <a:lnTo>
                    <a:pt x="57" y="92"/>
                  </a:lnTo>
                  <a:lnTo>
                    <a:pt x="76" y="74"/>
                  </a:lnTo>
                  <a:lnTo>
                    <a:pt x="100" y="62"/>
                  </a:lnTo>
                  <a:lnTo>
                    <a:pt x="126" y="59"/>
                  </a:lnTo>
                  <a:lnTo>
                    <a:pt x="157" y="7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170"/>
            <p:cNvSpPr>
              <a:spLocks/>
            </p:cNvSpPr>
            <p:nvPr/>
          </p:nvSpPr>
          <p:spPr bwMode="auto">
            <a:xfrm>
              <a:off x="3377" y="3599"/>
              <a:ext cx="44" cy="44"/>
            </a:xfrm>
            <a:custGeom>
              <a:avLst/>
              <a:gdLst>
                <a:gd name="T0" fmla="*/ 157 w 157"/>
                <a:gd name="T1" fmla="*/ 128 h 155"/>
                <a:gd name="T2" fmla="*/ 148 w 157"/>
                <a:gd name="T3" fmla="*/ 130 h 155"/>
                <a:gd name="T4" fmla="*/ 138 w 157"/>
                <a:gd name="T5" fmla="*/ 130 h 155"/>
                <a:gd name="T6" fmla="*/ 129 w 157"/>
                <a:gd name="T7" fmla="*/ 131 h 155"/>
                <a:gd name="T8" fmla="*/ 120 w 157"/>
                <a:gd name="T9" fmla="*/ 133 h 155"/>
                <a:gd name="T10" fmla="*/ 113 w 157"/>
                <a:gd name="T11" fmla="*/ 134 h 155"/>
                <a:gd name="T12" fmla="*/ 105 w 157"/>
                <a:gd name="T13" fmla="*/ 134 h 155"/>
                <a:gd name="T14" fmla="*/ 98 w 157"/>
                <a:gd name="T15" fmla="*/ 136 h 155"/>
                <a:gd name="T16" fmla="*/ 92 w 157"/>
                <a:gd name="T17" fmla="*/ 137 h 155"/>
                <a:gd name="T18" fmla="*/ 76 w 157"/>
                <a:gd name="T19" fmla="*/ 137 h 155"/>
                <a:gd name="T20" fmla="*/ 60 w 157"/>
                <a:gd name="T21" fmla="*/ 136 h 155"/>
                <a:gd name="T22" fmla="*/ 45 w 157"/>
                <a:gd name="T23" fmla="*/ 131 h 155"/>
                <a:gd name="T24" fmla="*/ 33 w 157"/>
                <a:gd name="T25" fmla="*/ 124 h 155"/>
                <a:gd name="T26" fmla="*/ 25 w 157"/>
                <a:gd name="T27" fmla="*/ 117 h 155"/>
                <a:gd name="T28" fmla="*/ 20 w 157"/>
                <a:gd name="T29" fmla="*/ 109 h 155"/>
                <a:gd name="T30" fmla="*/ 22 w 157"/>
                <a:gd name="T31" fmla="*/ 102 h 155"/>
                <a:gd name="T32" fmla="*/ 31 w 157"/>
                <a:gd name="T33" fmla="*/ 96 h 155"/>
                <a:gd name="T34" fmla="*/ 44 w 157"/>
                <a:gd name="T35" fmla="*/ 86 h 155"/>
                <a:gd name="T36" fmla="*/ 54 w 157"/>
                <a:gd name="T37" fmla="*/ 67 h 155"/>
                <a:gd name="T38" fmla="*/ 64 w 157"/>
                <a:gd name="T39" fmla="*/ 40 h 155"/>
                <a:gd name="T40" fmla="*/ 72 w 157"/>
                <a:gd name="T41" fmla="*/ 9 h 155"/>
                <a:gd name="T42" fmla="*/ 67 w 157"/>
                <a:gd name="T43" fmla="*/ 6 h 155"/>
                <a:gd name="T44" fmla="*/ 64 w 157"/>
                <a:gd name="T45" fmla="*/ 5 h 155"/>
                <a:gd name="T46" fmla="*/ 61 w 157"/>
                <a:gd name="T47" fmla="*/ 2 h 155"/>
                <a:gd name="T48" fmla="*/ 57 w 157"/>
                <a:gd name="T49" fmla="*/ 0 h 155"/>
                <a:gd name="T50" fmla="*/ 53 w 157"/>
                <a:gd name="T51" fmla="*/ 15 h 155"/>
                <a:gd name="T52" fmla="*/ 47 w 157"/>
                <a:gd name="T53" fmla="*/ 28 h 155"/>
                <a:gd name="T54" fmla="*/ 41 w 157"/>
                <a:gd name="T55" fmla="*/ 40 h 155"/>
                <a:gd name="T56" fmla="*/ 35 w 157"/>
                <a:gd name="T57" fmla="*/ 50 h 155"/>
                <a:gd name="T58" fmla="*/ 28 w 157"/>
                <a:gd name="T59" fmla="*/ 59 h 155"/>
                <a:gd name="T60" fmla="*/ 19 w 157"/>
                <a:gd name="T61" fmla="*/ 67 h 155"/>
                <a:gd name="T62" fmla="*/ 10 w 157"/>
                <a:gd name="T63" fmla="*/ 72 h 155"/>
                <a:gd name="T64" fmla="*/ 0 w 157"/>
                <a:gd name="T65" fmla="*/ 75 h 155"/>
                <a:gd name="T66" fmla="*/ 7 w 157"/>
                <a:gd name="T67" fmla="*/ 103 h 155"/>
                <a:gd name="T68" fmla="*/ 17 w 157"/>
                <a:gd name="T69" fmla="*/ 124 h 155"/>
                <a:gd name="T70" fmla="*/ 26 w 157"/>
                <a:gd name="T71" fmla="*/ 139 h 155"/>
                <a:gd name="T72" fmla="*/ 31 w 157"/>
                <a:gd name="T73" fmla="*/ 143 h 155"/>
                <a:gd name="T74" fmla="*/ 48 w 157"/>
                <a:gd name="T75" fmla="*/ 150 h 155"/>
                <a:gd name="T76" fmla="*/ 66 w 157"/>
                <a:gd name="T77" fmla="*/ 153 h 155"/>
                <a:gd name="T78" fmla="*/ 82 w 157"/>
                <a:gd name="T79" fmla="*/ 155 h 155"/>
                <a:gd name="T80" fmla="*/ 98 w 157"/>
                <a:gd name="T81" fmla="*/ 153 h 155"/>
                <a:gd name="T82" fmla="*/ 114 w 157"/>
                <a:gd name="T83" fmla="*/ 149 h 155"/>
                <a:gd name="T84" fmla="*/ 129 w 157"/>
                <a:gd name="T85" fmla="*/ 143 h 155"/>
                <a:gd name="T86" fmla="*/ 144 w 157"/>
                <a:gd name="T87" fmla="*/ 137 h 155"/>
                <a:gd name="T88" fmla="*/ 157 w 157"/>
                <a:gd name="T89" fmla="*/ 12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7" h="155">
                  <a:moveTo>
                    <a:pt x="157" y="128"/>
                  </a:moveTo>
                  <a:lnTo>
                    <a:pt x="148" y="130"/>
                  </a:lnTo>
                  <a:lnTo>
                    <a:pt x="138" y="130"/>
                  </a:lnTo>
                  <a:lnTo>
                    <a:pt x="129" y="131"/>
                  </a:lnTo>
                  <a:lnTo>
                    <a:pt x="120" y="133"/>
                  </a:lnTo>
                  <a:lnTo>
                    <a:pt x="113" y="134"/>
                  </a:lnTo>
                  <a:lnTo>
                    <a:pt x="105" y="134"/>
                  </a:lnTo>
                  <a:lnTo>
                    <a:pt x="98" y="136"/>
                  </a:lnTo>
                  <a:lnTo>
                    <a:pt x="92" y="137"/>
                  </a:lnTo>
                  <a:lnTo>
                    <a:pt x="76" y="137"/>
                  </a:lnTo>
                  <a:lnTo>
                    <a:pt x="60" y="136"/>
                  </a:lnTo>
                  <a:lnTo>
                    <a:pt x="45" y="131"/>
                  </a:lnTo>
                  <a:lnTo>
                    <a:pt x="33" y="124"/>
                  </a:lnTo>
                  <a:lnTo>
                    <a:pt x="25" y="117"/>
                  </a:lnTo>
                  <a:lnTo>
                    <a:pt x="20" y="109"/>
                  </a:lnTo>
                  <a:lnTo>
                    <a:pt x="22" y="102"/>
                  </a:lnTo>
                  <a:lnTo>
                    <a:pt x="31" y="96"/>
                  </a:lnTo>
                  <a:lnTo>
                    <a:pt x="44" y="86"/>
                  </a:lnTo>
                  <a:lnTo>
                    <a:pt x="54" y="67"/>
                  </a:lnTo>
                  <a:lnTo>
                    <a:pt x="64" y="40"/>
                  </a:lnTo>
                  <a:lnTo>
                    <a:pt x="72" y="9"/>
                  </a:lnTo>
                  <a:lnTo>
                    <a:pt x="67" y="6"/>
                  </a:lnTo>
                  <a:lnTo>
                    <a:pt x="64" y="5"/>
                  </a:lnTo>
                  <a:lnTo>
                    <a:pt x="61" y="2"/>
                  </a:lnTo>
                  <a:lnTo>
                    <a:pt x="57" y="0"/>
                  </a:lnTo>
                  <a:lnTo>
                    <a:pt x="53" y="15"/>
                  </a:lnTo>
                  <a:lnTo>
                    <a:pt x="47" y="28"/>
                  </a:lnTo>
                  <a:lnTo>
                    <a:pt x="41" y="40"/>
                  </a:lnTo>
                  <a:lnTo>
                    <a:pt x="35" y="50"/>
                  </a:lnTo>
                  <a:lnTo>
                    <a:pt x="28" y="59"/>
                  </a:lnTo>
                  <a:lnTo>
                    <a:pt x="19" y="67"/>
                  </a:lnTo>
                  <a:lnTo>
                    <a:pt x="10" y="72"/>
                  </a:lnTo>
                  <a:lnTo>
                    <a:pt x="0" y="75"/>
                  </a:lnTo>
                  <a:lnTo>
                    <a:pt x="7" y="103"/>
                  </a:lnTo>
                  <a:lnTo>
                    <a:pt x="17" y="124"/>
                  </a:lnTo>
                  <a:lnTo>
                    <a:pt x="26" y="139"/>
                  </a:lnTo>
                  <a:lnTo>
                    <a:pt x="31" y="143"/>
                  </a:lnTo>
                  <a:lnTo>
                    <a:pt x="48" y="150"/>
                  </a:lnTo>
                  <a:lnTo>
                    <a:pt x="66" y="153"/>
                  </a:lnTo>
                  <a:lnTo>
                    <a:pt x="82" y="155"/>
                  </a:lnTo>
                  <a:lnTo>
                    <a:pt x="98" y="153"/>
                  </a:lnTo>
                  <a:lnTo>
                    <a:pt x="114" y="149"/>
                  </a:lnTo>
                  <a:lnTo>
                    <a:pt x="129" y="143"/>
                  </a:lnTo>
                  <a:lnTo>
                    <a:pt x="144" y="137"/>
                  </a:lnTo>
                  <a:lnTo>
                    <a:pt x="157" y="128"/>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171"/>
            <p:cNvSpPr>
              <a:spLocks/>
            </p:cNvSpPr>
            <p:nvPr/>
          </p:nvSpPr>
          <p:spPr bwMode="auto">
            <a:xfrm>
              <a:off x="3377" y="3596"/>
              <a:ext cx="16" cy="25"/>
            </a:xfrm>
            <a:custGeom>
              <a:avLst/>
              <a:gdLst>
                <a:gd name="T0" fmla="*/ 57 w 57"/>
                <a:gd name="T1" fmla="*/ 13 h 88"/>
                <a:gd name="T2" fmla="*/ 50 w 57"/>
                <a:gd name="T3" fmla="*/ 8 h 88"/>
                <a:gd name="T4" fmla="*/ 44 w 57"/>
                <a:gd name="T5" fmla="*/ 5 h 88"/>
                <a:gd name="T6" fmla="*/ 39 w 57"/>
                <a:gd name="T7" fmla="*/ 2 h 88"/>
                <a:gd name="T8" fmla="*/ 38 w 57"/>
                <a:gd name="T9" fmla="*/ 0 h 88"/>
                <a:gd name="T10" fmla="*/ 17 w 57"/>
                <a:gd name="T11" fmla="*/ 22 h 88"/>
                <a:gd name="T12" fmla="*/ 6 w 57"/>
                <a:gd name="T13" fmla="*/ 46 h 88"/>
                <a:gd name="T14" fmla="*/ 0 w 57"/>
                <a:gd name="T15" fmla="*/ 68 h 88"/>
                <a:gd name="T16" fmla="*/ 0 w 57"/>
                <a:gd name="T17" fmla="*/ 88 h 88"/>
                <a:gd name="T18" fmla="*/ 10 w 57"/>
                <a:gd name="T19" fmla="*/ 85 h 88"/>
                <a:gd name="T20" fmla="*/ 19 w 57"/>
                <a:gd name="T21" fmla="*/ 80 h 88"/>
                <a:gd name="T22" fmla="*/ 28 w 57"/>
                <a:gd name="T23" fmla="*/ 72 h 88"/>
                <a:gd name="T24" fmla="*/ 35 w 57"/>
                <a:gd name="T25" fmla="*/ 63 h 88"/>
                <a:gd name="T26" fmla="*/ 41 w 57"/>
                <a:gd name="T27" fmla="*/ 53 h 88"/>
                <a:gd name="T28" fmla="*/ 47 w 57"/>
                <a:gd name="T29" fmla="*/ 41 h 88"/>
                <a:gd name="T30" fmla="*/ 53 w 57"/>
                <a:gd name="T31" fmla="*/ 28 h 88"/>
                <a:gd name="T32" fmla="*/ 57 w 57"/>
                <a:gd name="T33" fmla="*/ 1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88">
                  <a:moveTo>
                    <a:pt x="57" y="13"/>
                  </a:moveTo>
                  <a:lnTo>
                    <a:pt x="50" y="8"/>
                  </a:lnTo>
                  <a:lnTo>
                    <a:pt x="44" y="5"/>
                  </a:lnTo>
                  <a:lnTo>
                    <a:pt x="39" y="2"/>
                  </a:lnTo>
                  <a:lnTo>
                    <a:pt x="38" y="0"/>
                  </a:lnTo>
                  <a:lnTo>
                    <a:pt x="17" y="22"/>
                  </a:lnTo>
                  <a:lnTo>
                    <a:pt x="6" y="46"/>
                  </a:lnTo>
                  <a:lnTo>
                    <a:pt x="0" y="68"/>
                  </a:lnTo>
                  <a:lnTo>
                    <a:pt x="0" y="88"/>
                  </a:lnTo>
                  <a:lnTo>
                    <a:pt x="10" y="85"/>
                  </a:lnTo>
                  <a:lnTo>
                    <a:pt x="19" y="80"/>
                  </a:lnTo>
                  <a:lnTo>
                    <a:pt x="28" y="72"/>
                  </a:lnTo>
                  <a:lnTo>
                    <a:pt x="35" y="63"/>
                  </a:lnTo>
                  <a:lnTo>
                    <a:pt x="41" y="53"/>
                  </a:lnTo>
                  <a:lnTo>
                    <a:pt x="47" y="41"/>
                  </a:lnTo>
                  <a:lnTo>
                    <a:pt x="53" y="28"/>
                  </a:lnTo>
                  <a:lnTo>
                    <a:pt x="57" y="13"/>
                  </a:lnTo>
                  <a:close/>
                </a:path>
              </a:pathLst>
            </a:custGeom>
            <a:solidFill>
              <a:srgbClr val="FF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172"/>
            <p:cNvSpPr>
              <a:spLocks/>
            </p:cNvSpPr>
            <p:nvPr/>
          </p:nvSpPr>
          <p:spPr bwMode="auto">
            <a:xfrm>
              <a:off x="3399" y="3539"/>
              <a:ext cx="47" cy="53"/>
            </a:xfrm>
            <a:custGeom>
              <a:avLst/>
              <a:gdLst>
                <a:gd name="T0" fmla="*/ 4 w 169"/>
                <a:gd name="T1" fmla="*/ 191 h 191"/>
                <a:gd name="T2" fmla="*/ 10 w 169"/>
                <a:gd name="T3" fmla="*/ 166 h 191"/>
                <a:gd name="T4" fmla="*/ 18 w 169"/>
                <a:gd name="T5" fmla="*/ 141 h 191"/>
                <a:gd name="T6" fmla="*/ 24 w 169"/>
                <a:gd name="T7" fmla="*/ 117 h 191"/>
                <a:gd name="T8" fmla="*/ 29 w 169"/>
                <a:gd name="T9" fmla="*/ 94 h 191"/>
                <a:gd name="T10" fmla="*/ 38 w 169"/>
                <a:gd name="T11" fmla="*/ 78 h 191"/>
                <a:gd name="T12" fmla="*/ 48 w 169"/>
                <a:gd name="T13" fmla="*/ 73 h 191"/>
                <a:gd name="T14" fmla="*/ 62 w 169"/>
                <a:gd name="T15" fmla="*/ 78 h 191"/>
                <a:gd name="T16" fmla="*/ 73 w 169"/>
                <a:gd name="T17" fmla="*/ 88 h 191"/>
                <a:gd name="T18" fmla="*/ 87 w 169"/>
                <a:gd name="T19" fmla="*/ 104 h 191"/>
                <a:gd name="T20" fmla="*/ 100 w 169"/>
                <a:gd name="T21" fmla="*/ 123 h 191"/>
                <a:gd name="T22" fmla="*/ 112 w 169"/>
                <a:gd name="T23" fmla="*/ 144 h 191"/>
                <a:gd name="T24" fmla="*/ 122 w 169"/>
                <a:gd name="T25" fmla="*/ 163 h 191"/>
                <a:gd name="T26" fmla="*/ 128 w 169"/>
                <a:gd name="T27" fmla="*/ 160 h 191"/>
                <a:gd name="T28" fmla="*/ 134 w 169"/>
                <a:gd name="T29" fmla="*/ 157 h 191"/>
                <a:gd name="T30" fmla="*/ 139 w 169"/>
                <a:gd name="T31" fmla="*/ 156 h 191"/>
                <a:gd name="T32" fmla="*/ 145 w 169"/>
                <a:gd name="T33" fmla="*/ 153 h 191"/>
                <a:gd name="T34" fmla="*/ 151 w 169"/>
                <a:gd name="T35" fmla="*/ 151 h 191"/>
                <a:gd name="T36" fmla="*/ 157 w 169"/>
                <a:gd name="T37" fmla="*/ 148 h 191"/>
                <a:gd name="T38" fmla="*/ 163 w 169"/>
                <a:gd name="T39" fmla="*/ 147 h 191"/>
                <a:gd name="T40" fmla="*/ 169 w 169"/>
                <a:gd name="T41" fmla="*/ 144 h 191"/>
                <a:gd name="T42" fmla="*/ 151 w 169"/>
                <a:gd name="T43" fmla="*/ 78 h 191"/>
                <a:gd name="T44" fmla="*/ 132 w 169"/>
                <a:gd name="T45" fmla="*/ 34 h 191"/>
                <a:gd name="T46" fmla="*/ 112 w 169"/>
                <a:gd name="T47" fmla="*/ 9 h 191"/>
                <a:gd name="T48" fmla="*/ 90 w 169"/>
                <a:gd name="T49" fmla="*/ 0 h 191"/>
                <a:gd name="T50" fmla="*/ 69 w 169"/>
                <a:gd name="T51" fmla="*/ 1 h 191"/>
                <a:gd name="T52" fmla="*/ 48 w 169"/>
                <a:gd name="T53" fmla="*/ 13 h 191"/>
                <a:gd name="T54" fmla="*/ 32 w 169"/>
                <a:gd name="T55" fmla="*/ 31 h 191"/>
                <a:gd name="T56" fmla="*/ 18 w 169"/>
                <a:gd name="T57" fmla="*/ 51 h 191"/>
                <a:gd name="T58" fmla="*/ 7 w 169"/>
                <a:gd name="T59" fmla="*/ 88 h 191"/>
                <a:gd name="T60" fmla="*/ 1 w 169"/>
                <a:gd name="T61" fmla="*/ 125 h 191"/>
                <a:gd name="T62" fmla="*/ 0 w 169"/>
                <a:gd name="T63" fmla="*/ 159 h 191"/>
                <a:gd name="T64" fmla="*/ 4 w 169"/>
                <a:gd name="T65"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91">
                  <a:moveTo>
                    <a:pt x="4" y="191"/>
                  </a:moveTo>
                  <a:lnTo>
                    <a:pt x="10" y="166"/>
                  </a:lnTo>
                  <a:lnTo>
                    <a:pt x="18" y="141"/>
                  </a:lnTo>
                  <a:lnTo>
                    <a:pt x="24" y="117"/>
                  </a:lnTo>
                  <a:lnTo>
                    <a:pt x="29" y="94"/>
                  </a:lnTo>
                  <a:lnTo>
                    <a:pt x="38" y="78"/>
                  </a:lnTo>
                  <a:lnTo>
                    <a:pt x="48" y="73"/>
                  </a:lnTo>
                  <a:lnTo>
                    <a:pt x="62" y="78"/>
                  </a:lnTo>
                  <a:lnTo>
                    <a:pt x="73" y="88"/>
                  </a:lnTo>
                  <a:lnTo>
                    <a:pt x="87" y="104"/>
                  </a:lnTo>
                  <a:lnTo>
                    <a:pt x="100" y="123"/>
                  </a:lnTo>
                  <a:lnTo>
                    <a:pt x="112" y="144"/>
                  </a:lnTo>
                  <a:lnTo>
                    <a:pt x="122" y="163"/>
                  </a:lnTo>
                  <a:lnTo>
                    <a:pt x="128" y="160"/>
                  </a:lnTo>
                  <a:lnTo>
                    <a:pt x="134" y="157"/>
                  </a:lnTo>
                  <a:lnTo>
                    <a:pt x="139" y="156"/>
                  </a:lnTo>
                  <a:lnTo>
                    <a:pt x="145" y="153"/>
                  </a:lnTo>
                  <a:lnTo>
                    <a:pt x="151" y="151"/>
                  </a:lnTo>
                  <a:lnTo>
                    <a:pt x="157" y="148"/>
                  </a:lnTo>
                  <a:lnTo>
                    <a:pt x="163" y="147"/>
                  </a:lnTo>
                  <a:lnTo>
                    <a:pt x="169" y="144"/>
                  </a:lnTo>
                  <a:lnTo>
                    <a:pt x="151" y="78"/>
                  </a:lnTo>
                  <a:lnTo>
                    <a:pt x="132" y="34"/>
                  </a:lnTo>
                  <a:lnTo>
                    <a:pt x="112" y="9"/>
                  </a:lnTo>
                  <a:lnTo>
                    <a:pt x="90" y="0"/>
                  </a:lnTo>
                  <a:lnTo>
                    <a:pt x="69" y="1"/>
                  </a:lnTo>
                  <a:lnTo>
                    <a:pt x="48" y="13"/>
                  </a:lnTo>
                  <a:lnTo>
                    <a:pt x="32" y="31"/>
                  </a:lnTo>
                  <a:lnTo>
                    <a:pt x="18" y="51"/>
                  </a:lnTo>
                  <a:lnTo>
                    <a:pt x="7" y="88"/>
                  </a:lnTo>
                  <a:lnTo>
                    <a:pt x="1" y="125"/>
                  </a:lnTo>
                  <a:lnTo>
                    <a:pt x="0" y="159"/>
                  </a:lnTo>
                  <a:lnTo>
                    <a:pt x="4" y="191"/>
                  </a:lnTo>
                  <a:close/>
                </a:path>
              </a:pathLst>
            </a:custGeom>
            <a:solidFill>
              <a:srgbClr val="FF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173"/>
            <p:cNvSpPr>
              <a:spLocks/>
            </p:cNvSpPr>
            <p:nvPr/>
          </p:nvSpPr>
          <p:spPr bwMode="auto">
            <a:xfrm>
              <a:off x="3403" y="3521"/>
              <a:ext cx="97" cy="59"/>
            </a:xfrm>
            <a:custGeom>
              <a:avLst/>
              <a:gdLst>
                <a:gd name="T0" fmla="*/ 151 w 348"/>
                <a:gd name="T1" fmla="*/ 209 h 209"/>
                <a:gd name="T2" fmla="*/ 168 w 348"/>
                <a:gd name="T3" fmla="*/ 204 h 209"/>
                <a:gd name="T4" fmla="*/ 188 w 348"/>
                <a:gd name="T5" fmla="*/ 200 h 209"/>
                <a:gd name="T6" fmla="*/ 208 w 348"/>
                <a:gd name="T7" fmla="*/ 196 h 209"/>
                <a:gd name="T8" fmla="*/ 230 w 348"/>
                <a:gd name="T9" fmla="*/ 193 h 209"/>
                <a:gd name="T10" fmla="*/ 252 w 348"/>
                <a:gd name="T11" fmla="*/ 191 h 209"/>
                <a:gd name="T12" fmla="*/ 277 w 348"/>
                <a:gd name="T13" fmla="*/ 190 h 209"/>
                <a:gd name="T14" fmla="*/ 303 w 348"/>
                <a:gd name="T15" fmla="*/ 190 h 209"/>
                <a:gd name="T16" fmla="*/ 331 w 348"/>
                <a:gd name="T17" fmla="*/ 191 h 209"/>
                <a:gd name="T18" fmla="*/ 336 w 348"/>
                <a:gd name="T19" fmla="*/ 188 h 209"/>
                <a:gd name="T20" fmla="*/ 340 w 348"/>
                <a:gd name="T21" fmla="*/ 185 h 209"/>
                <a:gd name="T22" fmla="*/ 343 w 348"/>
                <a:gd name="T23" fmla="*/ 184 h 209"/>
                <a:gd name="T24" fmla="*/ 348 w 348"/>
                <a:gd name="T25" fmla="*/ 181 h 209"/>
                <a:gd name="T26" fmla="*/ 339 w 348"/>
                <a:gd name="T27" fmla="*/ 169 h 209"/>
                <a:gd name="T28" fmla="*/ 327 w 348"/>
                <a:gd name="T29" fmla="*/ 156 h 209"/>
                <a:gd name="T30" fmla="*/ 314 w 348"/>
                <a:gd name="T31" fmla="*/ 140 h 209"/>
                <a:gd name="T32" fmla="*/ 298 w 348"/>
                <a:gd name="T33" fmla="*/ 124 h 209"/>
                <a:gd name="T34" fmla="*/ 281 w 348"/>
                <a:gd name="T35" fmla="*/ 104 h 209"/>
                <a:gd name="T36" fmla="*/ 262 w 348"/>
                <a:gd name="T37" fmla="*/ 87 h 209"/>
                <a:gd name="T38" fmla="*/ 243 w 348"/>
                <a:gd name="T39" fmla="*/ 69 h 209"/>
                <a:gd name="T40" fmla="*/ 223 w 348"/>
                <a:gd name="T41" fmla="*/ 52 h 209"/>
                <a:gd name="T42" fmla="*/ 202 w 348"/>
                <a:gd name="T43" fmla="*/ 37 h 209"/>
                <a:gd name="T44" fmla="*/ 182 w 348"/>
                <a:gd name="T45" fmla="*/ 24 h 209"/>
                <a:gd name="T46" fmla="*/ 160 w 348"/>
                <a:gd name="T47" fmla="*/ 12 h 209"/>
                <a:gd name="T48" fmla="*/ 141 w 348"/>
                <a:gd name="T49" fmla="*/ 4 h 209"/>
                <a:gd name="T50" fmla="*/ 120 w 348"/>
                <a:gd name="T51" fmla="*/ 0 h 209"/>
                <a:gd name="T52" fmla="*/ 101 w 348"/>
                <a:gd name="T53" fmla="*/ 2 h 209"/>
                <a:gd name="T54" fmla="*/ 83 w 348"/>
                <a:gd name="T55" fmla="*/ 6 h 209"/>
                <a:gd name="T56" fmla="*/ 67 w 348"/>
                <a:gd name="T57" fmla="*/ 16 h 209"/>
                <a:gd name="T58" fmla="*/ 55 w 348"/>
                <a:gd name="T59" fmla="*/ 27 h 209"/>
                <a:gd name="T60" fmla="*/ 45 w 348"/>
                <a:gd name="T61" fmla="*/ 38 h 209"/>
                <a:gd name="T62" fmla="*/ 36 w 348"/>
                <a:gd name="T63" fmla="*/ 50 h 209"/>
                <a:gd name="T64" fmla="*/ 28 w 348"/>
                <a:gd name="T65" fmla="*/ 62 h 209"/>
                <a:gd name="T66" fmla="*/ 19 w 348"/>
                <a:gd name="T67" fmla="*/ 75 h 209"/>
                <a:gd name="T68" fmla="*/ 11 w 348"/>
                <a:gd name="T69" fmla="*/ 88 h 209"/>
                <a:gd name="T70" fmla="*/ 6 w 348"/>
                <a:gd name="T71" fmla="*/ 102 h 209"/>
                <a:gd name="T72" fmla="*/ 0 w 348"/>
                <a:gd name="T73" fmla="*/ 116 h 209"/>
                <a:gd name="T74" fmla="*/ 14 w 348"/>
                <a:gd name="T75" fmla="*/ 96 h 209"/>
                <a:gd name="T76" fmla="*/ 30 w 348"/>
                <a:gd name="T77" fmla="*/ 78 h 209"/>
                <a:gd name="T78" fmla="*/ 51 w 348"/>
                <a:gd name="T79" fmla="*/ 66 h 209"/>
                <a:gd name="T80" fmla="*/ 72 w 348"/>
                <a:gd name="T81" fmla="*/ 65 h 209"/>
                <a:gd name="T82" fmla="*/ 94 w 348"/>
                <a:gd name="T83" fmla="*/ 74 h 209"/>
                <a:gd name="T84" fmla="*/ 114 w 348"/>
                <a:gd name="T85" fmla="*/ 99 h 209"/>
                <a:gd name="T86" fmla="*/ 133 w 348"/>
                <a:gd name="T87" fmla="*/ 143 h 209"/>
                <a:gd name="T88" fmla="*/ 151 w 348"/>
                <a:gd name="T89"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8" h="209">
                  <a:moveTo>
                    <a:pt x="151" y="209"/>
                  </a:moveTo>
                  <a:lnTo>
                    <a:pt x="168" y="204"/>
                  </a:lnTo>
                  <a:lnTo>
                    <a:pt x="188" y="200"/>
                  </a:lnTo>
                  <a:lnTo>
                    <a:pt x="208" y="196"/>
                  </a:lnTo>
                  <a:lnTo>
                    <a:pt x="230" y="193"/>
                  </a:lnTo>
                  <a:lnTo>
                    <a:pt x="252" y="191"/>
                  </a:lnTo>
                  <a:lnTo>
                    <a:pt x="277" y="190"/>
                  </a:lnTo>
                  <a:lnTo>
                    <a:pt x="303" y="190"/>
                  </a:lnTo>
                  <a:lnTo>
                    <a:pt x="331" y="191"/>
                  </a:lnTo>
                  <a:lnTo>
                    <a:pt x="336" y="188"/>
                  </a:lnTo>
                  <a:lnTo>
                    <a:pt x="340" y="185"/>
                  </a:lnTo>
                  <a:lnTo>
                    <a:pt x="343" y="184"/>
                  </a:lnTo>
                  <a:lnTo>
                    <a:pt x="348" y="181"/>
                  </a:lnTo>
                  <a:lnTo>
                    <a:pt x="339" y="169"/>
                  </a:lnTo>
                  <a:lnTo>
                    <a:pt x="327" y="156"/>
                  </a:lnTo>
                  <a:lnTo>
                    <a:pt x="314" y="140"/>
                  </a:lnTo>
                  <a:lnTo>
                    <a:pt x="298" y="124"/>
                  </a:lnTo>
                  <a:lnTo>
                    <a:pt x="281" y="104"/>
                  </a:lnTo>
                  <a:lnTo>
                    <a:pt x="262" y="87"/>
                  </a:lnTo>
                  <a:lnTo>
                    <a:pt x="243" y="69"/>
                  </a:lnTo>
                  <a:lnTo>
                    <a:pt x="223" y="52"/>
                  </a:lnTo>
                  <a:lnTo>
                    <a:pt x="202" y="37"/>
                  </a:lnTo>
                  <a:lnTo>
                    <a:pt x="182" y="24"/>
                  </a:lnTo>
                  <a:lnTo>
                    <a:pt x="160" y="12"/>
                  </a:lnTo>
                  <a:lnTo>
                    <a:pt x="141" y="4"/>
                  </a:lnTo>
                  <a:lnTo>
                    <a:pt x="120" y="0"/>
                  </a:lnTo>
                  <a:lnTo>
                    <a:pt x="101" y="2"/>
                  </a:lnTo>
                  <a:lnTo>
                    <a:pt x="83" y="6"/>
                  </a:lnTo>
                  <a:lnTo>
                    <a:pt x="67" y="16"/>
                  </a:lnTo>
                  <a:lnTo>
                    <a:pt x="55" y="27"/>
                  </a:lnTo>
                  <a:lnTo>
                    <a:pt x="45" y="38"/>
                  </a:lnTo>
                  <a:lnTo>
                    <a:pt x="36" y="50"/>
                  </a:lnTo>
                  <a:lnTo>
                    <a:pt x="28" y="62"/>
                  </a:lnTo>
                  <a:lnTo>
                    <a:pt x="19" y="75"/>
                  </a:lnTo>
                  <a:lnTo>
                    <a:pt x="11" y="88"/>
                  </a:lnTo>
                  <a:lnTo>
                    <a:pt x="6" y="102"/>
                  </a:lnTo>
                  <a:lnTo>
                    <a:pt x="0" y="116"/>
                  </a:lnTo>
                  <a:lnTo>
                    <a:pt x="14" y="96"/>
                  </a:lnTo>
                  <a:lnTo>
                    <a:pt x="30" y="78"/>
                  </a:lnTo>
                  <a:lnTo>
                    <a:pt x="51" y="66"/>
                  </a:lnTo>
                  <a:lnTo>
                    <a:pt x="72" y="65"/>
                  </a:lnTo>
                  <a:lnTo>
                    <a:pt x="94" y="74"/>
                  </a:lnTo>
                  <a:lnTo>
                    <a:pt x="114" y="99"/>
                  </a:lnTo>
                  <a:lnTo>
                    <a:pt x="133" y="143"/>
                  </a:lnTo>
                  <a:lnTo>
                    <a:pt x="151" y="209"/>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174"/>
            <p:cNvSpPr>
              <a:spLocks/>
            </p:cNvSpPr>
            <p:nvPr/>
          </p:nvSpPr>
          <p:spPr bwMode="auto">
            <a:xfrm>
              <a:off x="3496" y="3571"/>
              <a:ext cx="8" cy="4"/>
            </a:xfrm>
            <a:custGeom>
              <a:avLst/>
              <a:gdLst>
                <a:gd name="T0" fmla="*/ 30 w 30"/>
                <a:gd name="T1" fmla="*/ 13 h 13"/>
                <a:gd name="T2" fmla="*/ 28 w 30"/>
                <a:gd name="T3" fmla="*/ 12 h 13"/>
                <a:gd name="T4" fmla="*/ 25 w 30"/>
                <a:gd name="T5" fmla="*/ 9 h 13"/>
                <a:gd name="T6" fmla="*/ 22 w 30"/>
                <a:gd name="T7" fmla="*/ 6 h 13"/>
                <a:gd name="T8" fmla="*/ 17 w 30"/>
                <a:gd name="T9" fmla="*/ 0 h 13"/>
                <a:gd name="T10" fmla="*/ 12 w 30"/>
                <a:gd name="T11" fmla="*/ 3 h 13"/>
                <a:gd name="T12" fmla="*/ 9 w 30"/>
                <a:gd name="T13" fmla="*/ 4 h 13"/>
                <a:gd name="T14" fmla="*/ 5 w 30"/>
                <a:gd name="T15" fmla="*/ 7 h 13"/>
                <a:gd name="T16" fmla="*/ 0 w 30"/>
                <a:gd name="T17" fmla="*/ 10 h 13"/>
                <a:gd name="T18" fmla="*/ 8 w 30"/>
                <a:gd name="T19" fmla="*/ 12 h 13"/>
                <a:gd name="T20" fmla="*/ 14 w 30"/>
                <a:gd name="T21" fmla="*/ 12 h 13"/>
                <a:gd name="T22" fmla="*/ 21 w 30"/>
                <a:gd name="T23" fmla="*/ 12 h 13"/>
                <a:gd name="T24" fmla="*/ 30 w 30"/>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13">
                  <a:moveTo>
                    <a:pt x="30" y="13"/>
                  </a:moveTo>
                  <a:lnTo>
                    <a:pt x="28" y="12"/>
                  </a:lnTo>
                  <a:lnTo>
                    <a:pt x="25" y="9"/>
                  </a:lnTo>
                  <a:lnTo>
                    <a:pt x="22" y="6"/>
                  </a:lnTo>
                  <a:lnTo>
                    <a:pt x="17" y="0"/>
                  </a:lnTo>
                  <a:lnTo>
                    <a:pt x="12" y="3"/>
                  </a:lnTo>
                  <a:lnTo>
                    <a:pt x="9" y="4"/>
                  </a:lnTo>
                  <a:lnTo>
                    <a:pt x="5" y="7"/>
                  </a:lnTo>
                  <a:lnTo>
                    <a:pt x="0" y="10"/>
                  </a:lnTo>
                  <a:lnTo>
                    <a:pt x="8" y="12"/>
                  </a:lnTo>
                  <a:lnTo>
                    <a:pt x="14" y="12"/>
                  </a:lnTo>
                  <a:lnTo>
                    <a:pt x="21" y="12"/>
                  </a:lnTo>
                  <a:lnTo>
                    <a:pt x="30"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175"/>
            <p:cNvSpPr>
              <a:spLocks/>
            </p:cNvSpPr>
            <p:nvPr/>
          </p:nvSpPr>
          <p:spPr bwMode="auto">
            <a:xfrm>
              <a:off x="3517" y="3534"/>
              <a:ext cx="61" cy="39"/>
            </a:xfrm>
            <a:custGeom>
              <a:avLst/>
              <a:gdLst>
                <a:gd name="T0" fmla="*/ 0 w 218"/>
                <a:gd name="T1" fmla="*/ 141 h 141"/>
                <a:gd name="T2" fmla="*/ 122 w 218"/>
                <a:gd name="T3" fmla="*/ 45 h 141"/>
                <a:gd name="T4" fmla="*/ 171 w 218"/>
                <a:gd name="T5" fmla="*/ 133 h 141"/>
                <a:gd name="T6" fmla="*/ 177 w 218"/>
                <a:gd name="T7" fmla="*/ 133 h 141"/>
                <a:gd name="T8" fmla="*/ 183 w 218"/>
                <a:gd name="T9" fmla="*/ 133 h 141"/>
                <a:gd name="T10" fmla="*/ 189 w 218"/>
                <a:gd name="T11" fmla="*/ 133 h 141"/>
                <a:gd name="T12" fmla="*/ 195 w 218"/>
                <a:gd name="T13" fmla="*/ 135 h 141"/>
                <a:gd name="T14" fmla="*/ 201 w 218"/>
                <a:gd name="T15" fmla="*/ 135 h 141"/>
                <a:gd name="T16" fmla="*/ 207 w 218"/>
                <a:gd name="T17" fmla="*/ 136 h 141"/>
                <a:gd name="T18" fmla="*/ 213 w 218"/>
                <a:gd name="T19" fmla="*/ 136 h 141"/>
                <a:gd name="T20" fmla="*/ 218 w 218"/>
                <a:gd name="T21" fmla="*/ 138 h 141"/>
                <a:gd name="T22" fmla="*/ 214 w 218"/>
                <a:gd name="T23" fmla="*/ 126 h 141"/>
                <a:gd name="T24" fmla="*/ 208 w 218"/>
                <a:gd name="T25" fmla="*/ 113 h 141"/>
                <a:gd name="T26" fmla="*/ 201 w 218"/>
                <a:gd name="T27" fmla="*/ 95 h 141"/>
                <a:gd name="T28" fmla="*/ 192 w 218"/>
                <a:gd name="T29" fmla="*/ 78 h 141"/>
                <a:gd name="T30" fmla="*/ 183 w 218"/>
                <a:gd name="T31" fmla="*/ 58 h 141"/>
                <a:gd name="T32" fmla="*/ 174 w 218"/>
                <a:gd name="T33" fmla="*/ 38 h 141"/>
                <a:gd name="T34" fmla="*/ 166 w 218"/>
                <a:gd name="T35" fmla="*/ 19 h 141"/>
                <a:gd name="T36" fmla="*/ 157 w 218"/>
                <a:gd name="T37" fmla="*/ 0 h 141"/>
                <a:gd name="T38" fmla="*/ 122 w 218"/>
                <a:gd name="T39" fmla="*/ 4 h 141"/>
                <a:gd name="T40" fmla="*/ 92 w 218"/>
                <a:gd name="T41" fmla="*/ 14 h 141"/>
                <a:gd name="T42" fmla="*/ 67 w 218"/>
                <a:gd name="T43" fmla="*/ 32 h 141"/>
                <a:gd name="T44" fmla="*/ 47 w 218"/>
                <a:gd name="T45" fmla="*/ 53 h 141"/>
                <a:gd name="T46" fmla="*/ 29 w 218"/>
                <a:gd name="T47" fmla="*/ 76 h 141"/>
                <a:gd name="T48" fmla="*/ 16 w 218"/>
                <a:gd name="T49" fmla="*/ 98 h 141"/>
                <a:gd name="T50" fmla="*/ 7 w 218"/>
                <a:gd name="T51" fmla="*/ 122 h 141"/>
                <a:gd name="T52" fmla="*/ 0 w 218"/>
                <a:gd name="T53"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8" h="141">
                  <a:moveTo>
                    <a:pt x="0" y="141"/>
                  </a:moveTo>
                  <a:lnTo>
                    <a:pt x="122" y="45"/>
                  </a:lnTo>
                  <a:lnTo>
                    <a:pt x="171" y="133"/>
                  </a:lnTo>
                  <a:lnTo>
                    <a:pt x="177" y="133"/>
                  </a:lnTo>
                  <a:lnTo>
                    <a:pt x="183" y="133"/>
                  </a:lnTo>
                  <a:lnTo>
                    <a:pt x="189" y="133"/>
                  </a:lnTo>
                  <a:lnTo>
                    <a:pt x="195" y="135"/>
                  </a:lnTo>
                  <a:lnTo>
                    <a:pt x="201" y="135"/>
                  </a:lnTo>
                  <a:lnTo>
                    <a:pt x="207" y="136"/>
                  </a:lnTo>
                  <a:lnTo>
                    <a:pt x="213" y="136"/>
                  </a:lnTo>
                  <a:lnTo>
                    <a:pt x="218" y="138"/>
                  </a:lnTo>
                  <a:lnTo>
                    <a:pt x="214" y="126"/>
                  </a:lnTo>
                  <a:lnTo>
                    <a:pt x="208" y="113"/>
                  </a:lnTo>
                  <a:lnTo>
                    <a:pt x="201" y="95"/>
                  </a:lnTo>
                  <a:lnTo>
                    <a:pt x="192" y="78"/>
                  </a:lnTo>
                  <a:lnTo>
                    <a:pt x="183" y="58"/>
                  </a:lnTo>
                  <a:lnTo>
                    <a:pt x="174" y="38"/>
                  </a:lnTo>
                  <a:lnTo>
                    <a:pt x="166" y="19"/>
                  </a:lnTo>
                  <a:lnTo>
                    <a:pt x="157" y="0"/>
                  </a:lnTo>
                  <a:lnTo>
                    <a:pt x="122" y="4"/>
                  </a:lnTo>
                  <a:lnTo>
                    <a:pt x="92" y="14"/>
                  </a:lnTo>
                  <a:lnTo>
                    <a:pt x="67" y="32"/>
                  </a:lnTo>
                  <a:lnTo>
                    <a:pt x="47" y="53"/>
                  </a:lnTo>
                  <a:lnTo>
                    <a:pt x="29" y="76"/>
                  </a:lnTo>
                  <a:lnTo>
                    <a:pt x="16" y="98"/>
                  </a:lnTo>
                  <a:lnTo>
                    <a:pt x="7" y="122"/>
                  </a:lnTo>
                  <a:lnTo>
                    <a:pt x="0" y="141"/>
                  </a:lnTo>
                  <a:close/>
                </a:path>
              </a:pathLst>
            </a:custGeom>
            <a:solidFill>
              <a:srgbClr val="FF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176"/>
            <p:cNvSpPr>
              <a:spLocks/>
            </p:cNvSpPr>
            <p:nvPr/>
          </p:nvSpPr>
          <p:spPr bwMode="auto">
            <a:xfrm>
              <a:off x="3519" y="3606"/>
              <a:ext cx="49" cy="45"/>
            </a:xfrm>
            <a:custGeom>
              <a:avLst/>
              <a:gdLst>
                <a:gd name="T0" fmla="*/ 128 w 176"/>
                <a:gd name="T1" fmla="*/ 162 h 162"/>
                <a:gd name="T2" fmla="*/ 135 w 176"/>
                <a:gd name="T3" fmla="*/ 143 h 162"/>
                <a:gd name="T4" fmla="*/ 142 w 176"/>
                <a:gd name="T5" fmla="*/ 121 h 162"/>
                <a:gd name="T6" fmla="*/ 151 w 176"/>
                <a:gd name="T7" fmla="*/ 97 h 162"/>
                <a:gd name="T8" fmla="*/ 159 w 176"/>
                <a:gd name="T9" fmla="*/ 75 h 162"/>
                <a:gd name="T10" fmla="*/ 164 w 176"/>
                <a:gd name="T11" fmla="*/ 53 h 162"/>
                <a:gd name="T12" fmla="*/ 170 w 176"/>
                <a:gd name="T13" fmla="*/ 32 h 162"/>
                <a:gd name="T14" fmla="*/ 175 w 176"/>
                <a:gd name="T15" fmla="*/ 15 h 162"/>
                <a:gd name="T16" fmla="*/ 176 w 176"/>
                <a:gd name="T17" fmla="*/ 0 h 162"/>
                <a:gd name="T18" fmla="*/ 145 w 176"/>
                <a:gd name="T19" fmla="*/ 21 h 162"/>
                <a:gd name="T20" fmla="*/ 115 w 176"/>
                <a:gd name="T21" fmla="*/ 41 h 162"/>
                <a:gd name="T22" fmla="*/ 85 w 176"/>
                <a:gd name="T23" fmla="*/ 59 h 162"/>
                <a:gd name="T24" fmla="*/ 59 w 176"/>
                <a:gd name="T25" fmla="*/ 75 h 162"/>
                <a:gd name="T26" fmla="*/ 35 w 176"/>
                <a:gd name="T27" fmla="*/ 88 h 162"/>
                <a:gd name="T28" fmla="*/ 16 w 176"/>
                <a:gd name="T29" fmla="*/ 97 h 162"/>
                <a:gd name="T30" fmla="*/ 4 w 176"/>
                <a:gd name="T31" fmla="*/ 104 h 162"/>
                <a:gd name="T32" fmla="*/ 0 w 176"/>
                <a:gd name="T33" fmla="*/ 106 h 162"/>
                <a:gd name="T34" fmla="*/ 2 w 176"/>
                <a:gd name="T35" fmla="*/ 107 h 162"/>
                <a:gd name="T36" fmla="*/ 9 w 176"/>
                <a:gd name="T37" fmla="*/ 112 h 162"/>
                <a:gd name="T38" fmla="*/ 18 w 176"/>
                <a:gd name="T39" fmla="*/ 119 h 162"/>
                <a:gd name="T40" fmla="*/ 32 w 176"/>
                <a:gd name="T41" fmla="*/ 128 h 162"/>
                <a:gd name="T42" fmla="*/ 50 w 176"/>
                <a:gd name="T43" fmla="*/ 137 h 162"/>
                <a:gd name="T44" fmla="*/ 72 w 176"/>
                <a:gd name="T45" fmla="*/ 146 h 162"/>
                <a:gd name="T46" fmla="*/ 98 w 176"/>
                <a:gd name="T47" fmla="*/ 154 h 162"/>
                <a:gd name="T48" fmla="*/ 128 w 176"/>
                <a:gd name="T4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162">
                  <a:moveTo>
                    <a:pt x="128" y="162"/>
                  </a:moveTo>
                  <a:lnTo>
                    <a:pt x="135" y="143"/>
                  </a:lnTo>
                  <a:lnTo>
                    <a:pt x="142" y="121"/>
                  </a:lnTo>
                  <a:lnTo>
                    <a:pt x="151" y="97"/>
                  </a:lnTo>
                  <a:lnTo>
                    <a:pt x="159" y="75"/>
                  </a:lnTo>
                  <a:lnTo>
                    <a:pt x="164" y="53"/>
                  </a:lnTo>
                  <a:lnTo>
                    <a:pt x="170" y="32"/>
                  </a:lnTo>
                  <a:lnTo>
                    <a:pt x="175" y="15"/>
                  </a:lnTo>
                  <a:lnTo>
                    <a:pt x="176" y="0"/>
                  </a:lnTo>
                  <a:lnTo>
                    <a:pt x="145" y="21"/>
                  </a:lnTo>
                  <a:lnTo>
                    <a:pt x="115" y="41"/>
                  </a:lnTo>
                  <a:lnTo>
                    <a:pt x="85" y="59"/>
                  </a:lnTo>
                  <a:lnTo>
                    <a:pt x="59" y="75"/>
                  </a:lnTo>
                  <a:lnTo>
                    <a:pt x="35" y="88"/>
                  </a:lnTo>
                  <a:lnTo>
                    <a:pt x="16" y="97"/>
                  </a:lnTo>
                  <a:lnTo>
                    <a:pt x="4" y="104"/>
                  </a:lnTo>
                  <a:lnTo>
                    <a:pt x="0" y="106"/>
                  </a:lnTo>
                  <a:lnTo>
                    <a:pt x="2" y="107"/>
                  </a:lnTo>
                  <a:lnTo>
                    <a:pt x="9" y="112"/>
                  </a:lnTo>
                  <a:lnTo>
                    <a:pt x="18" y="119"/>
                  </a:lnTo>
                  <a:lnTo>
                    <a:pt x="32" y="128"/>
                  </a:lnTo>
                  <a:lnTo>
                    <a:pt x="50" y="137"/>
                  </a:lnTo>
                  <a:lnTo>
                    <a:pt x="72" y="146"/>
                  </a:lnTo>
                  <a:lnTo>
                    <a:pt x="98" y="154"/>
                  </a:lnTo>
                  <a:lnTo>
                    <a:pt x="128" y="16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177"/>
            <p:cNvSpPr>
              <a:spLocks/>
            </p:cNvSpPr>
            <p:nvPr/>
          </p:nvSpPr>
          <p:spPr bwMode="auto">
            <a:xfrm>
              <a:off x="3447" y="3635"/>
              <a:ext cx="63" cy="47"/>
            </a:xfrm>
            <a:custGeom>
              <a:avLst/>
              <a:gdLst>
                <a:gd name="T0" fmla="*/ 223 w 223"/>
                <a:gd name="T1" fmla="*/ 0 h 166"/>
                <a:gd name="T2" fmla="*/ 0 w 223"/>
                <a:gd name="T3" fmla="*/ 20 h 166"/>
                <a:gd name="T4" fmla="*/ 3 w 223"/>
                <a:gd name="T5" fmla="*/ 35 h 166"/>
                <a:gd name="T6" fmla="*/ 7 w 223"/>
                <a:gd name="T7" fmla="*/ 53 h 166"/>
                <a:gd name="T8" fmla="*/ 14 w 223"/>
                <a:gd name="T9" fmla="*/ 75 h 166"/>
                <a:gd name="T10" fmla="*/ 23 w 223"/>
                <a:gd name="T11" fmla="*/ 97 h 166"/>
                <a:gd name="T12" fmla="*/ 35 w 223"/>
                <a:gd name="T13" fmla="*/ 117 h 166"/>
                <a:gd name="T14" fmla="*/ 50 w 223"/>
                <a:gd name="T15" fmla="*/ 138 h 166"/>
                <a:gd name="T16" fmla="*/ 69 w 223"/>
                <a:gd name="T17" fmla="*/ 154 h 166"/>
                <a:gd name="T18" fmla="*/ 91 w 223"/>
                <a:gd name="T19" fmla="*/ 166 h 166"/>
                <a:gd name="T20" fmla="*/ 114 w 223"/>
                <a:gd name="T21" fmla="*/ 157 h 166"/>
                <a:gd name="T22" fmla="*/ 136 w 223"/>
                <a:gd name="T23" fmla="*/ 144 h 166"/>
                <a:gd name="T24" fmla="*/ 158 w 223"/>
                <a:gd name="T25" fmla="*/ 129 h 166"/>
                <a:gd name="T26" fmla="*/ 179 w 223"/>
                <a:gd name="T27" fmla="*/ 112 h 166"/>
                <a:gd name="T28" fmla="*/ 196 w 223"/>
                <a:gd name="T29" fmla="*/ 90 h 166"/>
                <a:gd name="T30" fmla="*/ 211 w 223"/>
                <a:gd name="T31" fmla="*/ 63 h 166"/>
                <a:gd name="T32" fmla="*/ 220 w 223"/>
                <a:gd name="T33" fmla="*/ 34 h 166"/>
                <a:gd name="T34" fmla="*/ 223 w 223"/>
                <a:gd name="T3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 h="166">
                  <a:moveTo>
                    <a:pt x="223" y="0"/>
                  </a:moveTo>
                  <a:lnTo>
                    <a:pt x="0" y="20"/>
                  </a:lnTo>
                  <a:lnTo>
                    <a:pt x="3" y="35"/>
                  </a:lnTo>
                  <a:lnTo>
                    <a:pt x="7" y="53"/>
                  </a:lnTo>
                  <a:lnTo>
                    <a:pt x="14" y="75"/>
                  </a:lnTo>
                  <a:lnTo>
                    <a:pt x="23" y="97"/>
                  </a:lnTo>
                  <a:lnTo>
                    <a:pt x="35" y="117"/>
                  </a:lnTo>
                  <a:lnTo>
                    <a:pt x="50" y="138"/>
                  </a:lnTo>
                  <a:lnTo>
                    <a:pt x="69" y="154"/>
                  </a:lnTo>
                  <a:lnTo>
                    <a:pt x="91" y="166"/>
                  </a:lnTo>
                  <a:lnTo>
                    <a:pt x="114" y="157"/>
                  </a:lnTo>
                  <a:lnTo>
                    <a:pt x="136" y="144"/>
                  </a:lnTo>
                  <a:lnTo>
                    <a:pt x="158" y="129"/>
                  </a:lnTo>
                  <a:lnTo>
                    <a:pt x="179" y="112"/>
                  </a:lnTo>
                  <a:lnTo>
                    <a:pt x="196" y="90"/>
                  </a:lnTo>
                  <a:lnTo>
                    <a:pt x="211" y="63"/>
                  </a:lnTo>
                  <a:lnTo>
                    <a:pt x="220" y="34"/>
                  </a:lnTo>
                  <a:lnTo>
                    <a:pt x="223"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178"/>
            <p:cNvSpPr>
              <a:spLocks/>
            </p:cNvSpPr>
            <p:nvPr/>
          </p:nvSpPr>
          <p:spPr bwMode="auto">
            <a:xfrm>
              <a:off x="3384" y="3602"/>
              <a:ext cx="59" cy="35"/>
            </a:xfrm>
            <a:custGeom>
              <a:avLst/>
              <a:gdLst>
                <a:gd name="T0" fmla="*/ 215 w 215"/>
                <a:gd name="T1" fmla="*/ 47 h 128"/>
                <a:gd name="T2" fmla="*/ 191 w 215"/>
                <a:gd name="T3" fmla="*/ 47 h 128"/>
                <a:gd name="T4" fmla="*/ 168 w 215"/>
                <a:gd name="T5" fmla="*/ 44 h 128"/>
                <a:gd name="T6" fmla="*/ 144 w 215"/>
                <a:gd name="T7" fmla="*/ 38 h 128"/>
                <a:gd name="T8" fmla="*/ 122 w 215"/>
                <a:gd name="T9" fmla="*/ 33 h 128"/>
                <a:gd name="T10" fmla="*/ 103 w 215"/>
                <a:gd name="T11" fmla="*/ 25 h 128"/>
                <a:gd name="T12" fmla="*/ 84 w 215"/>
                <a:gd name="T13" fmla="*/ 16 h 128"/>
                <a:gd name="T14" fmla="*/ 66 w 215"/>
                <a:gd name="T15" fmla="*/ 8 h 128"/>
                <a:gd name="T16" fmla="*/ 52 w 215"/>
                <a:gd name="T17" fmla="*/ 0 h 128"/>
                <a:gd name="T18" fmla="*/ 44 w 215"/>
                <a:gd name="T19" fmla="*/ 31 h 128"/>
                <a:gd name="T20" fmla="*/ 34 w 215"/>
                <a:gd name="T21" fmla="*/ 58 h 128"/>
                <a:gd name="T22" fmla="*/ 24 w 215"/>
                <a:gd name="T23" fmla="*/ 77 h 128"/>
                <a:gd name="T24" fmla="*/ 11 w 215"/>
                <a:gd name="T25" fmla="*/ 87 h 128"/>
                <a:gd name="T26" fmla="*/ 2 w 215"/>
                <a:gd name="T27" fmla="*/ 93 h 128"/>
                <a:gd name="T28" fmla="*/ 0 w 215"/>
                <a:gd name="T29" fmla="*/ 100 h 128"/>
                <a:gd name="T30" fmla="*/ 5 w 215"/>
                <a:gd name="T31" fmla="*/ 108 h 128"/>
                <a:gd name="T32" fmla="*/ 13 w 215"/>
                <a:gd name="T33" fmla="*/ 115 h 128"/>
                <a:gd name="T34" fmla="*/ 25 w 215"/>
                <a:gd name="T35" fmla="*/ 122 h 128"/>
                <a:gd name="T36" fmla="*/ 40 w 215"/>
                <a:gd name="T37" fmla="*/ 127 h 128"/>
                <a:gd name="T38" fmla="*/ 56 w 215"/>
                <a:gd name="T39" fmla="*/ 128 h 128"/>
                <a:gd name="T40" fmla="*/ 72 w 215"/>
                <a:gd name="T41" fmla="*/ 128 h 128"/>
                <a:gd name="T42" fmla="*/ 78 w 215"/>
                <a:gd name="T43" fmla="*/ 127 h 128"/>
                <a:gd name="T44" fmla="*/ 85 w 215"/>
                <a:gd name="T45" fmla="*/ 125 h 128"/>
                <a:gd name="T46" fmla="*/ 93 w 215"/>
                <a:gd name="T47" fmla="*/ 125 h 128"/>
                <a:gd name="T48" fmla="*/ 100 w 215"/>
                <a:gd name="T49" fmla="*/ 124 h 128"/>
                <a:gd name="T50" fmla="*/ 109 w 215"/>
                <a:gd name="T51" fmla="*/ 122 h 128"/>
                <a:gd name="T52" fmla="*/ 118 w 215"/>
                <a:gd name="T53" fmla="*/ 121 h 128"/>
                <a:gd name="T54" fmla="*/ 128 w 215"/>
                <a:gd name="T55" fmla="*/ 121 h 128"/>
                <a:gd name="T56" fmla="*/ 137 w 215"/>
                <a:gd name="T57" fmla="*/ 119 h 128"/>
                <a:gd name="T58" fmla="*/ 153 w 215"/>
                <a:gd name="T59" fmla="*/ 108 h 128"/>
                <a:gd name="T60" fmla="*/ 169 w 215"/>
                <a:gd name="T61" fmla="*/ 96 h 128"/>
                <a:gd name="T62" fmla="*/ 182 w 215"/>
                <a:gd name="T63" fmla="*/ 84 h 128"/>
                <a:gd name="T64" fmla="*/ 194 w 215"/>
                <a:gd name="T65" fmla="*/ 72 h 128"/>
                <a:gd name="T66" fmla="*/ 203 w 215"/>
                <a:gd name="T67" fmla="*/ 62 h 128"/>
                <a:gd name="T68" fmla="*/ 209 w 215"/>
                <a:gd name="T69" fmla="*/ 55 h 128"/>
                <a:gd name="T70" fmla="*/ 213 w 215"/>
                <a:gd name="T71" fmla="*/ 49 h 128"/>
                <a:gd name="T72" fmla="*/ 215 w 215"/>
                <a:gd name="T7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 h="128">
                  <a:moveTo>
                    <a:pt x="215" y="47"/>
                  </a:moveTo>
                  <a:lnTo>
                    <a:pt x="191" y="47"/>
                  </a:lnTo>
                  <a:lnTo>
                    <a:pt x="168" y="44"/>
                  </a:lnTo>
                  <a:lnTo>
                    <a:pt x="144" y="38"/>
                  </a:lnTo>
                  <a:lnTo>
                    <a:pt x="122" y="33"/>
                  </a:lnTo>
                  <a:lnTo>
                    <a:pt x="103" y="25"/>
                  </a:lnTo>
                  <a:lnTo>
                    <a:pt x="84" y="16"/>
                  </a:lnTo>
                  <a:lnTo>
                    <a:pt x="66" y="8"/>
                  </a:lnTo>
                  <a:lnTo>
                    <a:pt x="52" y="0"/>
                  </a:lnTo>
                  <a:lnTo>
                    <a:pt x="44" y="31"/>
                  </a:lnTo>
                  <a:lnTo>
                    <a:pt x="34" y="58"/>
                  </a:lnTo>
                  <a:lnTo>
                    <a:pt x="24" y="77"/>
                  </a:lnTo>
                  <a:lnTo>
                    <a:pt x="11" y="87"/>
                  </a:lnTo>
                  <a:lnTo>
                    <a:pt x="2" y="93"/>
                  </a:lnTo>
                  <a:lnTo>
                    <a:pt x="0" y="100"/>
                  </a:lnTo>
                  <a:lnTo>
                    <a:pt x="5" y="108"/>
                  </a:lnTo>
                  <a:lnTo>
                    <a:pt x="13" y="115"/>
                  </a:lnTo>
                  <a:lnTo>
                    <a:pt x="25" y="122"/>
                  </a:lnTo>
                  <a:lnTo>
                    <a:pt x="40" y="127"/>
                  </a:lnTo>
                  <a:lnTo>
                    <a:pt x="56" y="128"/>
                  </a:lnTo>
                  <a:lnTo>
                    <a:pt x="72" y="128"/>
                  </a:lnTo>
                  <a:lnTo>
                    <a:pt x="78" y="127"/>
                  </a:lnTo>
                  <a:lnTo>
                    <a:pt x="85" y="125"/>
                  </a:lnTo>
                  <a:lnTo>
                    <a:pt x="93" y="125"/>
                  </a:lnTo>
                  <a:lnTo>
                    <a:pt x="100" y="124"/>
                  </a:lnTo>
                  <a:lnTo>
                    <a:pt x="109" y="122"/>
                  </a:lnTo>
                  <a:lnTo>
                    <a:pt x="118" y="121"/>
                  </a:lnTo>
                  <a:lnTo>
                    <a:pt x="128" y="121"/>
                  </a:lnTo>
                  <a:lnTo>
                    <a:pt x="137" y="119"/>
                  </a:lnTo>
                  <a:lnTo>
                    <a:pt x="153" y="108"/>
                  </a:lnTo>
                  <a:lnTo>
                    <a:pt x="169" y="96"/>
                  </a:lnTo>
                  <a:lnTo>
                    <a:pt x="182" y="84"/>
                  </a:lnTo>
                  <a:lnTo>
                    <a:pt x="194" y="72"/>
                  </a:lnTo>
                  <a:lnTo>
                    <a:pt x="203" y="62"/>
                  </a:lnTo>
                  <a:lnTo>
                    <a:pt x="209" y="55"/>
                  </a:lnTo>
                  <a:lnTo>
                    <a:pt x="213" y="49"/>
                  </a:lnTo>
                  <a:lnTo>
                    <a:pt x="215" y="47"/>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179"/>
            <p:cNvSpPr>
              <a:spLocks/>
            </p:cNvSpPr>
            <p:nvPr/>
          </p:nvSpPr>
          <p:spPr bwMode="auto">
            <a:xfrm>
              <a:off x="3400" y="3559"/>
              <a:ext cx="32" cy="46"/>
            </a:xfrm>
            <a:custGeom>
              <a:avLst/>
              <a:gdLst>
                <a:gd name="T0" fmla="*/ 33 w 118"/>
                <a:gd name="T1" fmla="*/ 165 h 165"/>
                <a:gd name="T2" fmla="*/ 34 w 118"/>
                <a:gd name="T3" fmla="*/ 164 h 165"/>
                <a:gd name="T4" fmla="*/ 37 w 118"/>
                <a:gd name="T5" fmla="*/ 158 h 165"/>
                <a:gd name="T6" fmla="*/ 43 w 118"/>
                <a:gd name="T7" fmla="*/ 150 h 165"/>
                <a:gd name="T8" fmla="*/ 52 w 118"/>
                <a:gd name="T9" fmla="*/ 140 h 165"/>
                <a:gd name="T10" fmla="*/ 62 w 118"/>
                <a:gd name="T11" fmla="*/ 128 h 165"/>
                <a:gd name="T12" fmla="*/ 77 w 118"/>
                <a:gd name="T13" fmla="*/ 115 h 165"/>
                <a:gd name="T14" fmla="*/ 96 w 118"/>
                <a:gd name="T15" fmla="*/ 103 h 165"/>
                <a:gd name="T16" fmla="*/ 118 w 118"/>
                <a:gd name="T17" fmla="*/ 90 h 165"/>
                <a:gd name="T18" fmla="*/ 108 w 118"/>
                <a:gd name="T19" fmla="*/ 71 h 165"/>
                <a:gd name="T20" fmla="*/ 96 w 118"/>
                <a:gd name="T21" fmla="*/ 50 h 165"/>
                <a:gd name="T22" fmla="*/ 83 w 118"/>
                <a:gd name="T23" fmla="*/ 31 h 165"/>
                <a:gd name="T24" fmla="*/ 69 w 118"/>
                <a:gd name="T25" fmla="*/ 15 h 165"/>
                <a:gd name="T26" fmla="*/ 58 w 118"/>
                <a:gd name="T27" fmla="*/ 5 h 165"/>
                <a:gd name="T28" fmla="*/ 44 w 118"/>
                <a:gd name="T29" fmla="*/ 0 h 165"/>
                <a:gd name="T30" fmla="*/ 34 w 118"/>
                <a:gd name="T31" fmla="*/ 5 h 165"/>
                <a:gd name="T32" fmla="*/ 25 w 118"/>
                <a:gd name="T33" fmla="*/ 21 h 165"/>
                <a:gd name="T34" fmla="*/ 20 w 118"/>
                <a:gd name="T35" fmla="*/ 44 h 165"/>
                <a:gd name="T36" fmla="*/ 14 w 118"/>
                <a:gd name="T37" fmla="*/ 68 h 165"/>
                <a:gd name="T38" fmla="*/ 6 w 118"/>
                <a:gd name="T39" fmla="*/ 93 h 165"/>
                <a:gd name="T40" fmla="*/ 0 w 118"/>
                <a:gd name="T41" fmla="*/ 118 h 165"/>
                <a:gd name="T42" fmla="*/ 6 w 118"/>
                <a:gd name="T43" fmla="*/ 133 h 165"/>
                <a:gd name="T44" fmla="*/ 12 w 118"/>
                <a:gd name="T45" fmla="*/ 146 h 165"/>
                <a:gd name="T46" fmla="*/ 21 w 118"/>
                <a:gd name="T47" fmla="*/ 156 h 165"/>
                <a:gd name="T48" fmla="*/ 33 w 118"/>
                <a:gd name="T49"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5">
                  <a:moveTo>
                    <a:pt x="33" y="165"/>
                  </a:moveTo>
                  <a:lnTo>
                    <a:pt x="34" y="164"/>
                  </a:lnTo>
                  <a:lnTo>
                    <a:pt x="37" y="158"/>
                  </a:lnTo>
                  <a:lnTo>
                    <a:pt x="43" y="150"/>
                  </a:lnTo>
                  <a:lnTo>
                    <a:pt x="52" y="140"/>
                  </a:lnTo>
                  <a:lnTo>
                    <a:pt x="62" y="128"/>
                  </a:lnTo>
                  <a:lnTo>
                    <a:pt x="77" y="115"/>
                  </a:lnTo>
                  <a:lnTo>
                    <a:pt x="96" y="103"/>
                  </a:lnTo>
                  <a:lnTo>
                    <a:pt x="118" y="90"/>
                  </a:lnTo>
                  <a:lnTo>
                    <a:pt x="108" y="71"/>
                  </a:lnTo>
                  <a:lnTo>
                    <a:pt x="96" y="50"/>
                  </a:lnTo>
                  <a:lnTo>
                    <a:pt x="83" y="31"/>
                  </a:lnTo>
                  <a:lnTo>
                    <a:pt x="69" y="15"/>
                  </a:lnTo>
                  <a:lnTo>
                    <a:pt x="58" y="5"/>
                  </a:lnTo>
                  <a:lnTo>
                    <a:pt x="44" y="0"/>
                  </a:lnTo>
                  <a:lnTo>
                    <a:pt x="34" y="5"/>
                  </a:lnTo>
                  <a:lnTo>
                    <a:pt x="25" y="21"/>
                  </a:lnTo>
                  <a:lnTo>
                    <a:pt x="20" y="44"/>
                  </a:lnTo>
                  <a:lnTo>
                    <a:pt x="14" y="68"/>
                  </a:lnTo>
                  <a:lnTo>
                    <a:pt x="6" y="93"/>
                  </a:lnTo>
                  <a:lnTo>
                    <a:pt x="0" y="118"/>
                  </a:lnTo>
                  <a:lnTo>
                    <a:pt x="6" y="133"/>
                  </a:lnTo>
                  <a:lnTo>
                    <a:pt x="12" y="146"/>
                  </a:lnTo>
                  <a:lnTo>
                    <a:pt x="21" y="156"/>
                  </a:lnTo>
                  <a:lnTo>
                    <a:pt x="33" y="16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180"/>
            <p:cNvSpPr>
              <a:spLocks/>
            </p:cNvSpPr>
            <p:nvPr/>
          </p:nvSpPr>
          <p:spPr bwMode="auto">
            <a:xfrm>
              <a:off x="3515" y="3546"/>
              <a:ext cx="50" cy="35"/>
            </a:xfrm>
            <a:custGeom>
              <a:avLst/>
              <a:gdLst>
                <a:gd name="T0" fmla="*/ 179 w 179"/>
                <a:gd name="T1" fmla="*/ 88 h 124"/>
                <a:gd name="T2" fmla="*/ 130 w 179"/>
                <a:gd name="T3" fmla="*/ 0 h 124"/>
                <a:gd name="T4" fmla="*/ 8 w 179"/>
                <a:gd name="T5" fmla="*/ 96 h 124"/>
                <a:gd name="T6" fmla="*/ 5 w 179"/>
                <a:gd name="T7" fmla="*/ 108 h 124"/>
                <a:gd name="T8" fmla="*/ 2 w 179"/>
                <a:gd name="T9" fmla="*/ 116 h 124"/>
                <a:gd name="T10" fmla="*/ 0 w 179"/>
                <a:gd name="T11" fmla="*/ 122 h 124"/>
                <a:gd name="T12" fmla="*/ 0 w 179"/>
                <a:gd name="T13" fmla="*/ 124 h 124"/>
                <a:gd name="T14" fmla="*/ 3 w 179"/>
                <a:gd name="T15" fmla="*/ 122 h 124"/>
                <a:gd name="T16" fmla="*/ 15 w 179"/>
                <a:gd name="T17" fmla="*/ 118 h 124"/>
                <a:gd name="T18" fmla="*/ 31 w 179"/>
                <a:gd name="T19" fmla="*/ 112 h 124"/>
                <a:gd name="T20" fmla="*/ 53 w 179"/>
                <a:gd name="T21" fmla="*/ 106 h 124"/>
                <a:gd name="T22" fmla="*/ 80 w 179"/>
                <a:gd name="T23" fmla="*/ 99 h 124"/>
                <a:gd name="T24" fmla="*/ 110 w 179"/>
                <a:gd name="T25" fmla="*/ 93 h 124"/>
                <a:gd name="T26" fmla="*/ 144 w 179"/>
                <a:gd name="T27" fmla="*/ 90 h 124"/>
                <a:gd name="T28" fmla="*/ 179 w 179"/>
                <a:gd name="T29" fmla="*/ 8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9" h="124">
                  <a:moveTo>
                    <a:pt x="179" y="88"/>
                  </a:moveTo>
                  <a:lnTo>
                    <a:pt x="130" y="0"/>
                  </a:lnTo>
                  <a:lnTo>
                    <a:pt x="8" y="96"/>
                  </a:lnTo>
                  <a:lnTo>
                    <a:pt x="5" y="108"/>
                  </a:lnTo>
                  <a:lnTo>
                    <a:pt x="2" y="116"/>
                  </a:lnTo>
                  <a:lnTo>
                    <a:pt x="0" y="122"/>
                  </a:lnTo>
                  <a:lnTo>
                    <a:pt x="0" y="124"/>
                  </a:lnTo>
                  <a:lnTo>
                    <a:pt x="3" y="122"/>
                  </a:lnTo>
                  <a:lnTo>
                    <a:pt x="15" y="118"/>
                  </a:lnTo>
                  <a:lnTo>
                    <a:pt x="31" y="112"/>
                  </a:lnTo>
                  <a:lnTo>
                    <a:pt x="53" y="106"/>
                  </a:lnTo>
                  <a:lnTo>
                    <a:pt x="80" y="99"/>
                  </a:lnTo>
                  <a:lnTo>
                    <a:pt x="110" y="93"/>
                  </a:lnTo>
                  <a:lnTo>
                    <a:pt x="144" y="90"/>
                  </a:lnTo>
                  <a:lnTo>
                    <a:pt x="179" y="88"/>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181"/>
            <p:cNvSpPr>
              <a:spLocks/>
            </p:cNvSpPr>
            <p:nvPr/>
          </p:nvSpPr>
          <p:spPr bwMode="auto">
            <a:xfrm>
              <a:off x="3561" y="3534"/>
              <a:ext cx="57" cy="55"/>
            </a:xfrm>
            <a:custGeom>
              <a:avLst/>
              <a:gdLst>
                <a:gd name="T0" fmla="*/ 201 w 204"/>
                <a:gd name="T1" fmla="*/ 197 h 197"/>
                <a:gd name="T2" fmla="*/ 202 w 204"/>
                <a:gd name="T3" fmla="*/ 191 h 197"/>
                <a:gd name="T4" fmla="*/ 204 w 204"/>
                <a:gd name="T5" fmla="*/ 176 h 197"/>
                <a:gd name="T6" fmla="*/ 204 w 204"/>
                <a:gd name="T7" fmla="*/ 154 h 197"/>
                <a:gd name="T8" fmla="*/ 199 w 204"/>
                <a:gd name="T9" fmla="*/ 126 h 197"/>
                <a:gd name="T10" fmla="*/ 185 w 204"/>
                <a:gd name="T11" fmla="*/ 97 h 197"/>
                <a:gd name="T12" fmla="*/ 160 w 204"/>
                <a:gd name="T13" fmla="*/ 66 h 197"/>
                <a:gd name="T14" fmla="*/ 119 w 204"/>
                <a:gd name="T15" fmla="*/ 36 h 197"/>
                <a:gd name="T16" fmla="*/ 61 w 204"/>
                <a:gd name="T17" fmla="*/ 11 h 197"/>
                <a:gd name="T18" fmla="*/ 53 w 204"/>
                <a:gd name="T19" fmla="*/ 8 h 197"/>
                <a:gd name="T20" fmla="*/ 45 w 204"/>
                <a:gd name="T21" fmla="*/ 7 h 197"/>
                <a:gd name="T22" fmla="*/ 36 w 204"/>
                <a:gd name="T23" fmla="*/ 4 h 197"/>
                <a:gd name="T24" fmla="*/ 29 w 204"/>
                <a:gd name="T25" fmla="*/ 3 h 197"/>
                <a:gd name="T26" fmla="*/ 22 w 204"/>
                <a:gd name="T27" fmla="*/ 1 h 197"/>
                <a:gd name="T28" fmla="*/ 14 w 204"/>
                <a:gd name="T29" fmla="*/ 1 h 197"/>
                <a:gd name="T30" fmla="*/ 7 w 204"/>
                <a:gd name="T31" fmla="*/ 0 h 197"/>
                <a:gd name="T32" fmla="*/ 0 w 204"/>
                <a:gd name="T33" fmla="*/ 0 h 197"/>
                <a:gd name="T34" fmla="*/ 9 w 204"/>
                <a:gd name="T35" fmla="*/ 19 h 197"/>
                <a:gd name="T36" fmla="*/ 17 w 204"/>
                <a:gd name="T37" fmla="*/ 38 h 197"/>
                <a:gd name="T38" fmla="*/ 26 w 204"/>
                <a:gd name="T39" fmla="*/ 58 h 197"/>
                <a:gd name="T40" fmla="*/ 35 w 204"/>
                <a:gd name="T41" fmla="*/ 78 h 197"/>
                <a:gd name="T42" fmla="*/ 44 w 204"/>
                <a:gd name="T43" fmla="*/ 95 h 197"/>
                <a:gd name="T44" fmla="*/ 51 w 204"/>
                <a:gd name="T45" fmla="*/ 113 h 197"/>
                <a:gd name="T46" fmla="*/ 57 w 204"/>
                <a:gd name="T47" fmla="*/ 126 h 197"/>
                <a:gd name="T48" fmla="*/ 61 w 204"/>
                <a:gd name="T49" fmla="*/ 138 h 197"/>
                <a:gd name="T50" fmla="*/ 79 w 204"/>
                <a:gd name="T51" fmla="*/ 141 h 197"/>
                <a:gd name="T52" fmla="*/ 98 w 204"/>
                <a:gd name="T53" fmla="*/ 144 h 197"/>
                <a:gd name="T54" fmla="*/ 116 w 204"/>
                <a:gd name="T55" fmla="*/ 150 h 197"/>
                <a:gd name="T56" fmla="*/ 133 w 204"/>
                <a:gd name="T57" fmla="*/ 156 h 197"/>
                <a:gd name="T58" fmla="*/ 151 w 204"/>
                <a:gd name="T59" fmla="*/ 163 h 197"/>
                <a:gd name="T60" fmla="*/ 169 w 204"/>
                <a:gd name="T61" fmla="*/ 173 h 197"/>
                <a:gd name="T62" fmla="*/ 185 w 204"/>
                <a:gd name="T63" fmla="*/ 183 h 197"/>
                <a:gd name="T64" fmla="*/ 201 w 204"/>
                <a:gd name="T65"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197">
                  <a:moveTo>
                    <a:pt x="201" y="197"/>
                  </a:moveTo>
                  <a:lnTo>
                    <a:pt x="202" y="191"/>
                  </a:lnTo>
                  <a:lnTo>
                    <a:pt x="204" y="176"/>
                  </a:lnTo>
                  <a:lnTo>
                    <a:pt x="204" y="154"/>
                  </a:lnTo>
                  <a:lnTo>
                    <a:pt x="199" y="126"/>
                  </a:lnTo>
                  <a:lnTo>
                    <a:pt x="185" y="97"/>
                  </a:lnTo>
                  <a:lnTo>
                    <a:pt x="160" y="66"/>
                  </a:lnTo>
                  <a:lnTo>
                    <a:pt x="119" y="36"/>
                  </a:lnTo>
                  <a:lnTo>
                    <a:pt x="61" y="11"/>
                  </a:lnTo>
                  <a:lnTo>
                    <a:pt x="53" y="8"/>
                  </a:lnTo>
                  <a:lnTo>
                    <a:pt x="45" y="7"/>
                  </a:lnTo>
                  <a:lnTo>
                    <a:pt x="36" y="4"/>
                  </a:lnTo>
                  <a:lnTo>
                    <a:pt x="29" y="3"/>
                  </a:lnTo>
                  <a:lnTo>
                    <a:pt x="22" y="1"/>
                  </a:lnTo>
                  <a:lnTo>
                    <a:pt x="14" y="1"/>
                  </a:lnTo>
                  <a:lnTo>
                    <a:pt x="7" y="0"/>
                  </a:lnTo>
                  <a:lnTo>
                    <a:pt x="0" y="0"/>
                  </a:lnTo>
                  <a:lnTo>
                    <a:pt x="9" y="19"/>
                  </a:lnTo>
                  <a:lnTo>
                    <a:pt x="17" y="38"/>
                  </a:lnTo>
                  <a:lnTo>
                    <a:pt x="26" y="58"/>
                  </a:lnTo>
                  <a:lnTo>
                    <a:pt x="35" y="78"/>
                  </a:lnTo>
                  <a:lnTo>
                    <a:pt x="44" y="95"/>
                  </a:lnTo>
                  <a:lnTo>
                    <a:pt x="51" y="113"/>
                  </a:lnTo>
                  <a:lnTo>
                    <a:pt x="57" y="126"/>
                  </a:lnTo>
                  <a:lnTo>
                    <a:pt x="61" y="138"/>
                  </a:lnTo>
                  <a:lnTo>
                    <a:pt x="79" y="141"/>
                  </a:lnTo>
                  <a:lnTo>
                    <a:pt x="98" y="144"/>
                  </a:lnTo>
                  <a:lnTo>
                    <a:pt x="116" y="150"/>
                  </a:lnTo>
                  <a:lnTo>
                    <a:pt x="133" y="156"/>
                  </a:lnTo>
                  <a:lnTo>
                    <a:pt x="151" y="163"/>
                  </a:lnTo>
                  <a:lnTo>
                    <a:pt x="169" y="173"/>
                  </a:lnTo>
                  <a:lnTo>
                    <a:pt x="185" y="183"/>
                  </a:lnTo>
                  <a:lnTo>
                    <a:pt x="201" y="197"/>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182"/>
            <p:cNvSpPr>
              <a:spLocks/>
            </p:cNvSpPr>
            <p:nvPr/>
          </p:nvSpPr>
          <p:spPr bwMode="auto">
            <a:xfrm>
              <a:off x="3316" y="3511"/>
              <a:ext cx="336" cy="184"/>
            </a:xfrm>
            <a:custGeom>
              <a:avLst/>
              <a:gdLst>
                <a:gd name="T0" fmla="*/ 851 w 1212"/>
                <a:gd name="T1" fmla="*/ 544 h 668"/>
                <a:gd name="T2" fmla="*/ 1036 w 1212"/>
                <a:gd name="T3" fmla="*/ 531 h 668"/>
                <a:gd name="T4" fmla="*/ 938 w 1212"/>
                <a:gd name="T5" fmla="*/ 487 h 668"/>
                <a:gd name="T6" fmla="*/ 852 w 1212"/>
                <a:gd name="T7" fmla="*/ 484 h 668"/>
                <a:gd name="T8" fmla="*/ 757 w 1212"/>
                <a:gd name="T9" fmla="*/ 459 h 668"/>
                <a:gd name="T10" fmla="*/ 861 w 1212"/>
                <a:gd name="T11" fmla="*/ 387 h 668"/>
                <a:gd name="T12" fmla="*/ 973 w 1212"/>
                <a:gd name="T13" fmla="*/ 344 h 668"/>
                <a:gd name="T14" fmla="*/ 1087 w 1212"/>
                <a:gd name="T15" fmla="*/ 352 h 668"/>
                <a:gd name="T16" fmla="*/ 1125 w 1212"/>
                <a:gd name="T17" fmla="*/ 396 h 668"/>
                <a:gd name="T18" fmla="*/ 1155 w 1212"/>
                <a:gd name="T19" fmla="*/ 487 h 668"/>
                <a:gd name="T20" fmla="*/ 1175 w 1212"/>
                <a:gd name="T21" fmla="*/ 330 h 668"/>
                <a:gd name="T22" fmla="*/ 867 w 1212"/>
                <a:gd name="T23" fmla="*/ 330 h 668"/>
                <a:gd name="T24" fmla="*/ 814 w 1212"/>
                <a:gd name="T25" fmla="*/ 315 h 668"/>
                <a:gd name="T26" fmla="*/ 863 w 1212"/>
                <a:gd name="T27" fmla="*/ 244 h 668"/>
                <a:gd name="T28" fmla="*/ 904 w 1212"/>
                <a:gd name="T29" fmla="*/ 287 h 668"/>
                <a:gd name="T30" fmla="*/ 1117 w 1212"/>
                <a:gd name="T31" fmla="*/ 171 h 668"/>
                <a:gd name="T32" fmla="*/ 1067 w 1212"/>
                <a:gd name="T33" fmla="*/ 228 h 668"/>
                <a:gd name="T34" fmla="*/ 1030 w 1212"/>
                <a:gd name="T35" fmla="*/ 224 h 668"/>
                <a:gd name="T36" fmla="*/ 939 w 1212"/>
                <a:gd name="T37" fmla="*/ 196 h 668"/>
                <a:gd name="T38" fmla="*/ 792 w 1212"/>
                <a:gd name="T39" fmla="*/ 215 h 668"/>
                <a:gd name="T40" fmla="*/ 855 w 1212"/>
                <a:gd name="T41" fmla="*/ 143 h 668"/>
                <a:gd name="T42" fmla="*/ 891 w 1212"/>
                <a:gd name="T43" fmla="*/ 44 h 668"/>
                <a:gd name="T44" fmla="*/ 681 w 1212"/>
                <a:gd name="T45" fmla="*/ 311 h 668"/>
                <a:gd name="T46" fmla="*/ 726 w 1212"/>
                <a:gd name="T47" fmla="*/ 293 h 668"/>
                <a:gd name="T48" fmla="*/ 666 w 1212"/>
                <a:gd name="T49" fmla="*/ 396 h 668"/>
                <a:gd name="T50" fmla="*/ 547 w 1212"/>
                <a:gd name="T51" fmla="*/ 392 h 668"/>
                <a:gd name="T52" fmla="*/ 485 w 1212"/>
                <a:gd name="T53" fmla="*/ 322 h 668"/>
                <a:gd name="T54" fmla="*/ 615 w 1212"/>
                <a:gd name="T55" fmla="*/ 330 h 668"/>
                <a:gd name="T56" fmla="*/ 665 w 1212"/>
                <a:gd name="T57" fmla="*/ 314 h 668"/>
                <a:gd name="T58" fmla="*/ 620 w 1212"/>
                <a:gd name="T59" fmla="*/ 97 h 668"/>
                <a:gd name="T60" fmla="*/ 628 w 1212"/>
                <a:gd name="T61" fmla="*/ 199 h 668"/>
                <a:gd name="T62" fmla="*/ 593 w 1212"/>
                <a:gd name="T63" fmla="*/ 212 h 668"/>
                <a:gd name="T64" fmla="*/ 466 w 1212"/>
                <a:gd name="T65" fmla="*/ 217 h 668"/>
                <a:gd name="T66" fmla="*/ 361 w 1212"/>
                <a:gd name="T67" fmla="*/ 281 h 668"/>
                <a:gd name="T68" fmla="*/ 353 w 1212"/>
                <a:gd name="T69" fmla="*/ 178 h 668"/>
                <a:gd name="T70" fmla="*/ 459 w 1212"/>
                <a:gd name="T71" fmla="*/ 86 h 668"/>
                <a:gd name="T72" fmla="*/ 364 w 1212"/>
                <a:gd name="T73" fmla="*/ 25 h 668"/>
                <a:gd name="T74" fmla="*/ 261 w 1212"/>
                <a:gd name="T75" fmla="*/ 205 h 668"/>
                <a:gd name="T76" fmla="*/ 339 w 1212"/>
                <a:gd name="T77" fmla="*/ 392 h 668"/>
                <a:gd name="T78" fmla="*/ 328 w 1212"/>
                <a:gd name="T79" fmla="*/ 450 h 668"/>
                <a:gd name="T80" fmla="*/ 171 w 1212"/>
                <a:gd name="T81" fmla="*/ 278 h 668"/>
                <a:gd name="T82" fmla="*/ 165 w 1212"/>
                <a:gd name="T83" fmla="*/ 344 h 668"/>
                <a:gd name="T84" fmla="*/ 179 w 1212"/>
                <a:gd name="T85" fmla="*/ 377 h 668"/>
                <a:gd name="T86" fmla="*/ 123 w 1212"/>
                <a:gd name="T87" fmla="*/ 492 h 668"/>
                <a:gd name="T88" fmla="*/ 33 w 1212"/>
                <a:gd name="T89" fmla="*/ 353 h 668"/>
                <a:gd name="T90" fmla="*/ 17 w 1212"/>
                <a:gd name="T91" fmla="*/ 502 h 668"/>
                <a:gd name="T92" fmla="*/ 182 w 1212"/>
                <a:gd name="T93" fmla="*/ 572 h 668"/>
                <a:gd name="T94" fmla="*/ 240 w 1212"/>
                <a:gd name="T95" fmla="*/ 627 h 668"/>
                <a:gd name="T96" fmla="*/ 405 w 1212"/>
                <a:gd name="T97" fmla="*/ 668 h 668"/>
                <a:gd name="T98" fmla="*/ 481 w 1212"/>
                <a:gd name="T99" fmla="*/ 602 h 668"/>
                <a:gd name="T100" fmla="*/ 367 w 1212"/>
                <a:gd name="T101" fmla="*/ 593 h 668"/>
                <a:gd name="T102" fmla="*/ 361 w 1212"/>
                <a:gd name="T103" fmla="*/ 509 h 668"/>
                <a:gd name="T104" fmla="*/ 519 w 1212"/>
                <a:gd name="T105" fmla="*/ 493 h 668"/>
                <a:gd name="T106" fmla="*/ 625 w 1212"/>
                <a:gd name="T107" fmla="*/ 486 h 668"/>
                <a:gd name="T108" fmla="*/ 662 w 1212"/>
                <a:gd name="T109" fmla="*/ 514 h 668"/>
                <a:gd name="T110" fmla="*/ 546 w 1212"/>
                <a:gd name="T111" fmla="*/ 592 h 668"/>
                <a:gd name="T112" fmla="*/ 692 w 1212"/>
                <a:gd name="T113" fmla="*/ 581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2" h="668">
                  <a:moveTo>
                    <a:pt x="729" y="522"/>
                  </a:moveTo>
                  <a:lnTo>
                    <a:pt x="741" y="527"/>
                  </a:lnTo>
                  <a:lnTo>
                    <a:pt x="756" y="531"/>
                  </a:lnTo>
                  <a:lnTo>
                    <a:pt x="772" y="536"/>
                  </a:lnTo>
                  <a:lnTo>
                    <a:pt x="789" y="539"/>
                  </a:lnTo>
                  <a:lnTo>
                    <a:pt x="810" y="540"/>
                  </a:lnTo>
                  <a:lnTo>
                    <a:pt x="830" y="543"/>
                  </a:lnTo>
                  <a:lnTo>
                    <a:pt x="851" y="544"/>
                  </a:lnTo>
                  <a:lnTo>
                    <a:pt x="874" y="544"/>
                  </a:lnTo>
                  <a:lnTo>
                    <a:pt x="896" y="544"/>
                  </a:lnTo>
                  <a:lnTo>
                    <a:pt x="920" y="544"/>
                  </a:lnTo>
                  <a:lnTo>
                    <a:pt x="943" y="543"/>
                  </a:lnTo>
                  <a:lnTo>
                    <a:pt x="967" y="542"/>
                  </a:lnTo>
                  <a:lnTo>
                    <a:pt x="990" y="539"/>
                  </a:lnTo>
                  <a:lnTo>
                    <a:pt x="1014" y="536"/>
                  </a:lnTo>
                  <a:lnTo>
                    <a:pt x="1036" y="531"/>
                  </a:lnTo>
                  <a:lnTo>
                    <a:pt x="1058" y="527"/>
                  </a:lnTo>
                  <a:lnTo>
                    <a:pt x="1034" y="478"/>
                  </a:lnTo>
                  <a:lnTo>
                    <a:pt x="1020" y="481"/>
                  </a:lnTo>
                  <a:lnTo>
                    <a:pt x="1004" y="483"/>
                  </a:lnTo>
                  <a:lnTo>
                    <a:pt x="989" y="484"/>
                  </a:lnTo>
                  <a:lnTo>
                    <a:pt x="971" y="486"/>
                  </a:lnTo>
                  <a:lnTo>
                    <a:pt x="955" y="487"/>
                  </a:lnTo>
                  <a:lnTo>
                    <a:pt x="938" y="487"/>
                  </a:lnTo>
                  <a:lnTo>
                    <a:pt x="921" y="487"/>
                  </a:lnTo>
                  <a:lnTo>
                    <a:pt x="904" y="487"/>
                  </a:lnTo>
                  <a:lnTo>
                    <a:pt x="895" y="487"/>
                  </a:lnTo>
                  <a:lnTo>
                    <a:pt x="886" y="486"/>
                  </a:lnTo>
                  <a:lnTo>
                    <a:pt x="877" y="486"/>
                  </a:lnTo>
                  <a:lnTo>
                    <a:pt x="870" y="484"/>
                  </a:lnTo>
                  <a:lnTo>
                    <a:pt x="861" y="484"/>
                  </a:lnTo>
                  <a:lnTo>
                    <a:pt x="852" y="484"/>
                  </a:lnTo>
                  <a:lnTo>
                    <a:pt x="845" y="483"/>
                  </a:lnTo>
                  <a:lnTo>
                    <a:pt x="836" y="483"/>
                  </a:lnTo>
                  <a:lnTo>
                    <a:pt x="819" y="480"/>
                  </a:lnTo>
                  <a:lnTo>
                    <a:pt x="803" y="477"/>
                  </a:lnTo>
                  <a:lnTo>
                    <a:pt x="788" y="472"/>
                  </a:lnTo>
                  <a:lnTo>
                    <a:pt x="776" y="467"/>
                  </a:lnTo>
                  <a:lnTo>
                    <a:pt x="766" y="462"/>
                  </a:lnTo>
                  <a:lnTo>
                    <a:pt x="757" y="459"/>
                  </a:lnTo>
                  <a:lnTo>
                    <a:pt x="753" y="456"/>
                  </a:lnTo>
                  <a:lnTo>
                    <a:pt x="751" y="455"/>
                  </a:lnTo>
                  <a:lnTo>
                    <a:pt x="772" y="442"/>
                  </a:lnTo>
                  <a:lnTo>
                    <a:pt x="791" y="428"/>
                  </a:lnTo>
                  <a:lnTo>
                    <a:pt x="810" y="417"/>
                  </a:lnTo>
                  <a:lnTo>
                    <a:pt x="827" y="406"/>
                  </a:lnTo>
                  <a:lnTo>
                    <a:pt x="845" y="396"/>
                  </a:lnTo>
                  <a:lnTo>
                    <a:pt x="861" y="387"/>
                  </a:lnTo>
                  <a:lnTo>
                    <a:pt x="877" y="380"/>
                  </a:lnTo>
                  <a:lnTo>
                    <a:pt x="894" y="372"/>
                  </a:lnTo>
                  <a:lnTo>
                    <a:pt x="908" y="365"/>
                  </a:lnTo>
                  <a:lnTo>
                    <a:pt x="921" y="361"/>
                  </a:lnTo>
                  <a:lnTo>
                    <a:pt x="936" y="355"/>
                  </a:lnTo>
                  <a:lnTo>
                    <a:pt x="948" y="350"/>
                  </a:lnTo>
                  <a:lnTo>
                    <a:pt x="961" y="347"/>
                  </a:lnTo>
                  <a:lnTo>
                    <a:pt x="973" y="344"/>
                  </a:lnTo>
                  <a:lnTo>
                    <a:pt x="985" y="342"/>
                  </a:lnTo>
                  <a:lnTo>
                    <a:pt x="995" y="340"/>
                  </a:lnTo>
                  <a:lnTo>
                    <a:pt x="1017" y="339"/>
                  </a:lnTo>
                  <a:lnTo>
                    <a:pt x="1034" y="339"/>
                  </a:lnTo>
                  <a:lnTo>
                    <a:pt x="1052" y="340"/>
                  </a:lnTo>
                  <a:lnTo>
                    <a:pt x="1065" y="343"/>
                  </a:lnTo>
                  <a:lnTo>
                    <a:pt x="1078" y="347"/>
                  </a:lnTo>
                  <a:lnTo>
                    <a:pt x="1087" y="352"/>
                  </a:lnTo>
                  <a:lnTo>
                    <a:pt x="1095" y="355"/>
                  </a:lnTo>
                  <a:lnTo>
                    <a:pt x="1101" y="359"/>
                  </a:lnTo>
                  <a:lnTo>
                    <a:pt x="1102" y="361"/>
                  </a:lnTo>
                  <a:lnTo>
                    <a:pt x="1103" y="362"/>
                  </a:lnTo>
                  <a:lnTo>
                    <a:pt x="1105" y="364"/>
                  </a:lnTo>
                  <a:lnTo>
                    <a:pt x="1105" y="364"/>
                  </a:lnTo>
                  <a:lnTo>
                    <a:pt x="1118" y="381"/>
                  </a:lnTo>
                  <a:lnTo>
                    <a:pt x="1125" y="396"/>
                  </a:lnTo>
                  <a:lnTo>
                    <a:pt x="1128" y="411"/>
                  </a:lnTo>
                  <a:lnTo>
                    <a:pt x="1127" y="424"/>
                  </a:lnTo>
                  <a:lnTo>
                    <a:pt x="1120" y="436"/>
                  </a:lnTo>
                  <a:lnTo>
                    <a:pt x="1111" y="446"/>
                  </a:lnTo>
                  <a:lnTo>
                    <a:pt x="1098" y="455"/>
                  </a:lnTo>
                  <a:lnTo>
                    <a:pt x="1081" y="464"/>
                  </a:lnTo>
                  <a:lnTo>
                    <a:pt x="1146" y="493"/>
                  </a:lnTo>
                  <a:lnTo>
                    <a:pt x="1155" y="487"/>
                  </a:lnTo>
                  <a:lnTo>
                    <a:pt x="1162" y="480"/>
                  </a:lnTo>
                  <a:lnTo>
                    <a:pt x="1169" y="474"/>
                  </a:lnTo>
                  <a:lnTo>
                    <a:pt x="1177" y="467"/>
                  </a:lnTo>
                  <a:lnTo>
                    <a:pt x="1203" y="428"/>
                  </a:lnTo>
                  <a:lnTo>
                    <a:pt x="1212" y="394"/>
                  </a:lnTo>
                  <a:lnTo>
                    <a:pt x="1208" y="368"/>
                  </a:lnTo>
                  <a:lnTo>
                    <a:pt x="1194" y="346"/>
                  </a:lnTo>
                  <a:lnTo>
                    <a:pt x="1175" y="330"/>
                  </a:lnTo>
                  <a:lnTo>
                    <a:pt x="1155" y="317"/>
                  </a:lnTo>
                  <a:lnTo>
                    <a:pt x="1136" y="309"/>
                  </a:lnTo>
                  <a:lnTo>
                    <a:pt x="1123" y="305"/>
                  </a:lnTo>
                  <a:lnTo>
                    <a:pt x="902" y="294"/>
                  </a:lnTo>
                  <a:lnTo>
                    <a:pt x="898" y="303"/>
                  </a:lnTo>
                  <a:lnTo>
                    <a:pt x="891" y="312"/>
                  </a:lnTo>
                  <a:lnTo>
                    <a:pt x="880" y="321"/>
                  </a:lnTo>
                  <a:lnTo>
                    <a:pt x="867" y="330"/>
                  </a:lnTo>
                  <a:lnTo>
                    <a:pt x="851" y="339"/>
                  </a:lnTo>
                  <a:lnTo>
                    <a:pt x="829" y="344"/>
                  </a:lnTo>
                  <a:lnTo>
                    <a:pt x="803" y="349"/>
                  </a:lnTo>
                  <a:lnTo>
                    <a:pt x="772" y="352"/>
                  </a:lnTo>
                  <a:lnTo>
                    <a:pt x="776" y="349"/>
                  </a:lnTo>
                  <a:lnTo>
                    <a:pt x="786" y="342"/>
                  </a:lnTo>
                  <a:lnTo>
                    <a:pt x="800" y="330"/>
                  </a:lnTo>
                  <a:lnTo>
                    <a:pt x="814" y="315"/>
                  </a:lnTo>
                  <a:lnTo>
                    <a:pt x="827" y="299"/>
                  </a:lnTo>
                  <a:lnTo>
                    <a:pt x="836" y="280"/>
                  </a:lnTo>
                  <a:lnTo>
                    <a:pt x="839" y="262"/>
                  </a:lnTo>
                  <a:lnTo>
                    <a:pt x="832" y="243"/>
                  </a:lnTo>
                  <a:lnTo>
                    <a:pt x="835" y="243"/>
                  </a:lnTo>
                  <a:lnTo>
                    <a:pt x="841" y="243"/>
                  </a:lnTo>
                  <a:lnTo>
                    <a:pt x="851" y="243"/>
                  </a:lnTo>
                  <a:lnTo>
                    <a:pt x="863" y="244"/>
                  </a:lnTo>
                  <a:lnTo>
                    <a:pt x="874" y="247"/>
                  </a:lnTo>
                  <a:lnTo>
                    <a:pt x="888" y="252"/>
                  </a:lnTo>
                  <a:lnTo>
                    <a:pt x="898" y="261"/>
                  </a:lnTo>
                  <a:lnTo>
                    <a:pt x="907" y="271"/>
                  </a:lnTo>
                  <a:lnTo>
                    <a:pt x="907" y="272"/>
                  </a:lnTo>
                  <a:lnTo>
                    <a:pt x="907" y="275"/>
                  </a:lnTo>
                  <a:lnTo>
                    <a:pt x="907" y="281"/>
                  </a:lnTo>
                  <a:lnTo>
                    <a:pt x="904" y="287"/>
                  </a:lnTo>
                  <a:lnTo>
                    <a:pt x="1159" y="261"/>
                  </a:lnTo>
                  <a:lnTo>
                    <a:pt x="1159" y="252"/>
                  </a:lnTo>
                  <a:lnTo>
                    <a:pt x="1156" y="242"/>
                  </a:lnTo>
                  <a:lnTo>
                    <a:pt x="1153" y="230"/>
                  </a:lnTo>
                  <a:lnTo>
                    <a:pt x="1147" y="217"/>
                  </a:lnTo>
                  <a:lnTo>
                    <a:pt x="1140" y="203"/>
                  </a:lnTo>
                  <a:lnTo>
                    <a:pt x="1130" y="187"/>
                  </a:lnTo>
                  <a:lnTo>
                    <a:pt x="1117" y="171"/>
                  </a:lnTo>
                  <a:lnTo>
                    <a:pt x="1102" y="152"/>
                  </a:lnTo>
                  <a:lnTo>
                    <a:pt x="1012" y="158"/>
                  </a:lnTo>
                  <a:lnTo>
                    <a:pt x="1023" y="167"/>
                  </a:lnTo>
                  <a:lnTo>
                    <a:pt x="1032" y="177"/>
                  </a:lnTo>
                  <a:lnTo>
                    <a:pt x="1040" y="187"/>
                  </a:lnTo>
                  <a:lnTo>
                    <a:pt x="1049" y="199"/>
                  </a:lnTo>
                  <a:lnTo>
                    <a:pt x="1058" y="214"/>
                  </a:lnTo>
                  <a:lnTo>
                    <a:pt x="1067" y="228"/>
                  </a:lnTo>
                  <a:lnTo>
                    <a:pt x="1074" y="244"/>
                  </a:lnTo>
                  <a:lnTo>
                    <a:pt x="1083" y="264"/>
                  </a:lnTo>
                  <a:lnTo>
                    <a:pt x="1081" y="262"/>
                  </a:lnTo>
                  <a:lnTo>
                    <a:pt x="1077" y="258"/>
                  </a:lnTo>
                  <a:lnTo>
                    <a:pt x="1070" y="250"/>
                  </a:lnTo>
                  <a:lnTo>
                    <a:pt x="1059" y="243"/>
                  </a:lnTo>
                  <a:lnTo>
                    <a:pt x="1046" y="233"/>
                  </a:lnTo>
                  <a:lnTo>
                    <a:pt x="1030" y="224"/>
                  </a:lnTo>
                  <a:lnTo>
                    <a:pt x="1011" y="215"/>
                  </a:lnTo>
                  <a:lnTo>
                    <a:pt x="989" y="206"/>
                  </a:lnTo>
                  <a:lnTo>
                    <a:pt x="982" y="205"/>
                  </a:lnTo>
                  <a:lnTo>
                    <a:pt x="974" y="202"/>
                  </a:lnTo>
                  <a:lnTo>
                    <a:pt x="965" y="200"/>
                  </a:lnTo>
                  <a:lnTo>
                    <a:pt x="957" y="199"/>
                  </a:lnTo>
                  <a:lnTo>
                    <a:pt x="948" y="197"/>
                  </a:lnTo>
                  <a:lnTo>
                    <a:pt x="939" y="196"/>
                  </a:lnTo>
                  <a:lnTo>
                    <a:pt x="929" y="194"/>
                  </a:lnTo>
                  <a:lnTo>
                    <a:pt x="920" y="194"/>
                  </a:lnTo>
                  <a:lnTo>
                    <a:pt x="901" y="194"/>
                  </a:lnTo>
                  <a:lnTo>
                    <a:pt x="882" y="194"/>
                  </a:lnTo>
                  <a:lnTo>
                    <a:pt x="860" y="197"/>
                  </a:lnTo>
                  <a:lnTo>
                    <a:pt x="838" y="200"/>
                  </a:lnTo>
                  <a:lnTo>
                    <a:pt x="816" y="206"/>
                  </a:lnTo>
                  <a:lnTo>
                    <a:pt x="792" y="215"/>
                  </a:lnTo>
                  <a:lnTo>
                    <a:pt x="767" y="224"/>
                  </a:lnTo>
                  <a:lnTo>
                    <a:pt x="742" y="237"/>
                  </a:lnTo>
                  <a:lnTo>
                    <a:pt x="747" y="233"/>
                  </a:lnTo>
                  <a:lnTo>
                    <a:pt x="757" y="219"/>
                  </a:lnTo>
                  <a:lnTo>
                    <a:pt x="775" y="202"/>
                  </a:lnTo>
                  <a:lnTo>
                    <a:pt x="797" y="181"/>
                  </a:lnTo>
                  <a:lnTo>
                    <a:pt x="825" y="161"/>
                  </a:lnTo>
                  <a:lnTo>
                    <a:pt x="855" y="143"/>
                  </a:lnTo>
                  <a:lnTo>
                    <a:pt x="889" y="130"/>
                  </a:lnTo>
                  <a:lnTo>
                    <a:pt x="926" y="125"/>
                  </a:lnTo>
                  <a:lnTo>
                    <a:pt x="932" y="125"/>
                  </a:lnTo>
                  <a:lnTo>
                    <a:pt x="938" y="125"/>
                  </a:lnTo>
                  <a:lnTo>
                    <a:pt x="943" y="127"/>
                  </a:lnTo>
                  <a:lnTo>
                    <a:pt x="949" y="128"/>
                  </a:lnTo>
                  <a:lnTo>
                    <a:pt x="902" y="43"/>
                  </a:lnTo>
                  <a:lnTo>
                    <a:pt x="891" y="44"/>
                  </a:lnTo>
                  <a:lnTo>
                    <a:pt x="879" y="46"/>
                  </a:lnTo>
                  <a:lnTo>
                    <a:pt x="869" y="49"/>
                  </a:lnTo>
                  <a:lnTo>
                    <a:pt x="857" y="52"/>
                  </a:lnTo>
                  <a:lnTo>
                    <a:pt x="847" y="56"/>
                  </a:lnTo>
                  <a:lnTo>
                    <a:pt x="836" y="61"/>
                  </a:lnTo>
                  <a:lnTo>
                    <a:pt x="826" y="65"/>
                  </a:lnTo>
                  <a:lnTo>
                    <a:pt x="816" y="69"/>
                  </a:lnTo>
                  <a:lnTo>
                    <a:pt x="681" y="311"/>
                  </a:lnTo>
                  <a:lnTo>
                    <a:pt x="689" y="306"/>
                  </a:lnTo>
                  <a:lnTo>
                    <a:pt x="697" y="303"/>
                  </a:lnTo>
                  <a:lnTo>
                    <a:pt x="703" y="302"/>
                  </a:lnTo>
                  <a:lnTo>
                    <a:pt x="709" y="300"/>
                  </a:lnTo>
                  <a:lnTo>
                    <a:pt x="714" y="299"/>
                  </a:lnTo>
                  <a:lnTo>
                    <a:pt x="719" y="297"/>
                  </a:lnTo>
                  <a:lnTo>
                    <a:pt x="723" y="296"/>
                  </a:lnTo>
                  <a:lnTo>
                    <a:pt x="726" y="293"/>
                  </a:lnTo>
                  <a:lnTo>
                    <a:pt x="726" y="296"/>
                  </a:lnTo>
                  <a:lnTo>
                    <a:pt x="725" y="305"/>
                  </a:lnTo>
                  <a:lnTo>
                    <a:pt x="722" y="318"/>
                  </a:lnTo>
                  <a:lnTo>
                    <a:pt x="716" y="333"/>
                  </a:lnTo>
                  <a:lnTo>
                    <a:pt x="709" y="350"/>
                  </a:lnTo>
                  <a:lnTo>
                    <a:pt x="698" y="368"/>
                  </a:lnTo>
                  <a:lnTo>
                    <a:pt x="684" y="383"/>
                  </a:lnTo>
                  <a:lnTo>
                    <a:pt x="666" y="396"/>
                  </a:lnTo>
                  <a:lnTo>
                    <a:pt x="659" y="399"/>
                  </a:lnTo>
                  <a:lnTo>
                    <a:pt x="651" y="402"/>
                  </a:lnTo>
                  <a:lnTo>
                    <a:pt x="644" y="405"/>
                  </a:lnTo>
                  <a:lnTo>
                    <a:pt x="635" y="406"/>
                  </a:lnTo>
                  <a:lnTo>
                    <a:pt x="616" y="408"/>
                  </a:lnTo>
                  <a:lnTo>
                    <a:pt x="596" y="406"/>
                  </a:lnTo>
                  <a:lnTo>
                    <a:pt x="572" y="400"/>
                  </a:lnTo>
                  <a:lnTo>
                    <a:pt x="547" y="392"/>
                  </a:lnTo>
                  <a:lnTo>
                    <a:pt x="521" y="378"/>
                  </a:lnTo>
                  <a:lnTo>
                    <a:pt x="493" y="361"/>
                  </a:lnTo>
                  <a:lnTo>
                    <a:pt x="463" y="339"/>
                  </a:lnTo>
                  <a:lnTo>
                    <a:pt x="434" y="311"/>
                  </a:lnTo>
                  <a:lnTo>
                    <a:pt x="438" y="312"/>
                  </a:lnTo>
                  <a:lnTo>
                    <a:pt x="449" y="315"/>
                  </a:lnTo>
                  <a:lnTo>
                    <a:pt x="465" y="318"/>
                  </a:lnTo>
                  <a:lnTo>
                    <a:pt x="485" y="322"/>
                  </a:lnTo>
                  <a:lnTo>
                    <a:pt x="510" y="327"/>
                  </a:lnTo>
                  <a:lnTo>
                    <a:pt x="537" y="330"/>
                  </a:lnTo>
                  <a:lnTo>
                    <a:pt x="565" y="331"/>
                  </a:lnTo>
                  <a:lnTo>
                    <a:pt x="593" y="331"/>
                  </a:lnTo>
                  <a:lnTo>
                    <a:pt x="597" y="331"/>
                  </a:lnTo>
                  <a:lnTo>
                    <a:pt x="603" y="330"/>
                  </a:lnTo>
                  <a:lnTo>
                    <a:pt x="609" y="330"/>
                  </a:lnTo>
                  <a:lnTo>
                    <a:pt x="615" y="330"/>
                  </a:lnTo>
                  <a:lnTo>
                    <a:pt x="619" y="328"/>
                  </a:lnTo>
                  <a:lnTo>
                    <a:pt x="625" y="328"/>
                  </a:lnTo>
                  <a:lnTo>
                    <a:pt x="631" y="327"/>
                  </a:lnTo>
                  <a:lnTo>
                    <a:pt x="637" y="325"/>
                  </a:lnTo>
                  <a:lnTo>
                    <a:pt x="644" y="324"/>
                  </a:lnTo>
                  <a:lnTo>
                    <a:pt x="651" y="321"/>
                  </a:lnTo>
                  <a:lnTo>
                    <a:pt x="659" y="318"/>
                  </a:lnTo>
                  <a:lnTo>
                    <a:pt x="665" y="314"/>
                  </a:lnTo>
                  <a:lnTo>
                    <a:pt x="676" y="155"/>
                  </a:lnTo>
                  <a:lnTo>
                    <a:pt x="667" y="146"/>
                  </a:lnTo>
                  <a:lnTo>
                    <a:pt x="660" y="137"/>
                  </a:lnTo>
                  <a:lnTo>
                    <a:pt x="651" y="128"/>
                  </a:lnTo>
                  <a:lnTo>
                    <a:pt x="644" y="119"/>
                  </a:lnTo>
                  <a:lnTo>
                    <a:pt x="637" y="112"/>
                  </a:lnTo>
                  <a:lnTo>
                    <a:pt x="628" y="105"/>
                  </a:lnTo>
                  <a:lnTo>
                    <a:pt x="620" y="97"/>
                  </a:lnTo>
                  <a:lnTo>
                    <a:pt x="613" y="90"/>
                  </a:lnTo>
                  <a:lnTo>
                    <a:pt x="549" y="128"/>
                  </a:lnTo>
                  <a:lnTo>
                    <a:pt x="560" y="137"/>
                  </a:lnTo>
                  <a:lnTo>
                    <a:pt x="572" y="147"/>
                  </a:lnTo>
                  <a:lnTo>
                    <a:pt x="585" y="158"/>
                  </a:lnTo>
                  <a:lnTo>
                    <a:pt x="598" y="171"/>
                  </a:lnTo>
                  <a:lnTo>
                    <a:pt x="613" y="184"/>
                  </a:lnTo>
                  <a:lnTo>
                    <a:pt x="628" y="199"/>
                  </a:lnTo>
                  <a:lnTo>
                    <a:pt x="643" y="214"/>
                  </a:lnTo>
                  <a:lnTo>
                    <a:pt x="657" y="231"/>
                  </a:lnTo>
                  <a:lnTo>
                    <a:pt x="656" y="230"/>
                  </a:lnTo>
                  <a:lnTo>
                    <a:pt x="650" y="227"/>
                  </a:lnTo>
                  <a:lnTo>
                    <a:pt x="640" y="224"/>
                  </a:lnTo>
                  <a:lnTo>
                    <a:pt x="626" y="219"/>
                  </a:lnTo>
                  <a:lnTo>
                    <a:pt x="612" y="215"/>
                  </a:lnTo>
                  <a:lnTo>
                    <a:pt x="593" y="212"/>
                  </a:lnTo>
                  <a:lnTo>
                    <a:pt x="572" y="211"/>
                  </a:lnTo>
                  <a:lnTo>
                    <a:pt x="550" y="211"/>
                  </a:lnTo>
                  <a:lnTo>
                    <a:pt x="534" y="211"/>
                  </a:lnTo>
                  <a:lnTo>
                    <a:pt x="518" y="212"/>
                  </a:lnTo>
                  <a:lnTo>
                    <a:pt x="503" y="212"/>
                  </a:lnTo>
                  <a:lnTo>
                    <a:pt x="491" y="214"/>
                  </a:lnTo>
                  <a:lnTo>
                    <a:pt x="478" y="215"/>
                  </a:lnTo>
                  <a:lnTo>
                    <a:pt x="466" y="217"/>
                  </a:lnTo>
                  <a:lnTo>
                    <a:pt x="456" y="219"/>
                  </a:lnTo>
                  <a:lnTo>
                    <a:pt x="444" y="224"/>
                  </a:lnTo>
                  <a:lnTo>
                    <a:pt x="428" y="230"/>
                  </a:lnTo>
                  <a:lnTo>
                    <a:pt x="414" y="236"/>
                  </a:lnTo>
                  <a:lnTo>
                    <a:pt x="399" y="243"/>
                  </a:lnTo>
                  <a:lnTo>
                    <a:pt x="386" y="252"/>
                  </a:lnTo>
                  <a:lnTo>
                    <a:pt x="374" y="265"/>
                  </a:lnTo>
                  <a:lnTo>
                    <a:pt x="361" y="281"/>
                  </a:lnTo>
                  <a:lnTo>
                    <a:pt x="347" y="303"/>
                  </a:lnTo>
                  <a:lnTo>
                    <a:pt x="334" y="330"/>
                  </a:lnTo>
                  <a:lnTo>
                    <a:pt x="334" y="324"/>
                  </a:lnTo>
                  <a:lnTo>
                    <a:pt x="334" y="306"/>
                  </a:lnTo>
                  <a:lnTo>
                    <a:pt x="336" y="280"/>
                  </a:lnTo>
                  <a:lnTo>
                    <a:pt x="339" y="249"/>
                  </a:lnTo>
                  <a:lnTo>
                    <a:pt x="345" y="214"/>
                  </a:lnTo>
                  <a:lnTo>
                    <a:pt x="353" y="178"/>
                  </a:lnTo>
                  <a:lnTo>
                    <a:pt x="367" y="146"/>
                  </a:lnTo>
                  <a:lnTo>
                    <a:pt x="384" y="118"/>
                  </a:lnTo>
                  <a:lnTo>
                    <a:pt x="393" y="108"/>
                  </a:lnTo>
                  <a:lnTo>
                    <a:pt x="405" y="99"/>
                  </a:lnTo>
                  <a:lnTo>
                    <a:pt x="416" y="92"/>
                  </a:lnTo>
                  <a:lnTo>
                    <a:pt x="430" y="87"/>
                  </a:lnTo>
                  <a:lnTo>
                    <a:pt x="443" y="84"/>
                  </a:lnTo>
                  <a:lnTo>
                    <a:pt x="459" y="86"/>
                  </a:lnTo>
                  <a:lnTo>
                    <a:pt x="477" y="90"/>
                  </a:lnTo>
                  <a:lnTo>
                    <a:pt x="496" y="97"/>
                  </a:lnTo>
                  <a:lnTo>
                    <a:pt x="496" y="12"/>
                  </a:lnTo>
                  <a:lnTo>
                    <a:pt x="465" y="3"/>
                  </a:lnTo>
                  <a:lnTo>
                    <a:pt x="436" y="0"/>
                  </a:lnTo>
                  <a:lnTo>
                    <a:pt x="409" y="3"/>
                  </a:lnTo>
                  <a:lnTo>
                    <a:pt x="386" y="12"/>
                  </a:lnTo>
                  <a:lnTo>
                    <a:pt x="364" y="25"/>
                  </a:lnTo>
                  <a:lnTo>
                    <a:pt x="345" y="42"/>
                  </a:lnTo>
                  <a:lnTo>
                    <a:pt x="327" y="61"/>
                  </a:lnTo>
                  <a:lnTo>
                    <a:pt x="312" y="83"/>
                  </a:lnTo>
                  <a:lnTo>
                    <a:pt x="298" y="106"/>
                  </a:lnTo>
                  <a:lnTo>
                    <a:pt x="286" y="131"/>
                  </a:lnTo>
                  <a:lnTo>
                    <a:pt x="277" y="156"/>
                  </a:lnTo>
                  <a:lnTo>
                    <a:pt x="268" y="181"/>
                  </a:lnTo>
                  <a:lnTo>
                    <a:pt x="261" y="205"/>
                  </a:lnTo>
                  <a:lnTo>
                    <a:pt x="255" y="227"/>
                  </a:lnTo>
                  <a:lnTo>
                    <a:pt x="251" y="247"/>
                  </a:lnTo>
                  <a:lnTo>
                    <a:pt x="248" y="264"/>
                  </a:lnTo>
                  <a:lnTo>
                    <a:pt x="287" y="367"/>
                  </a:lnTo>
                  <a:lnTo>
                    <a:pt x="298" y="372"/>
                  </a:lnTo>
                  <a:lnTo>
                    <a:pt x="309" y="380"/>
                  </a:lnTo>
                  <a:lnTo>
                    <a:pt x="323" y="386"/>
                  </a:lnTo>
                  <a:lnTo>
                    <a:pt x="339" y="392"/>
                  </a:lnTo>
                  <a:lnTo>
                    <a:pt x="356" y="396"/>
                  </a:lnTo>
                  <a:lnTo>
                    <a:pt x="375" y="399"/>
                  </a:lnTo>
                  <a:lnTo>
                    <a:pt x="399" y="400"/>
                  </a:lnTo>
                  <a:lnTo>
                    <a:pt x="424" y="400"/>
                  </a:lnTo>
                  <a:lnTo>
                    <a:pt x="415" y="406"/>
                  </a:lnTo>
                  <a:lnTo>
                    <a:pt x="393" y="421"/>
                  </a:lnTo>
                  <a:lnTo>
                    <a:pt x="362" y="437"/>
                  </a:lnTo>
                  <a:lnTo>
                    <a:pt x="328" y="450"/>
                  </a:lnTo>
                  <a:lnTo>
                    <a:pt x="296" y="455"/>
                  </a:lnTo>
                  <a:lnTo>
                    <a:pt x="271" y="444"/>
                  </a:lnTo>
                  <a:lnTo>
                    <a:pt x="258" y="415"/>
                  </a:lnTo>
                  <a:lnTo>
                    <a:pt x="264" y="358"/>
                  </a:lnTo>
                  <a:lnTo>
                    <a:pt x="196" y="280"/>
                  </a:lnTo>
                  <a:lnTo>
                    <a:pt x="187" y="278"/>
                  </a:lnTo>
                  <a:lnTo>
                    <a:pt x="180" y="278"/>
                  </a:lnTo>
                  <a:lnTo>
                    <a:pt x="171" y="278"/>
                  </a:lnTo>
                  <a:lnTo>
                    <a:pt x="164" y="278"/>
                  </a:lnTo>
                  <a:lnTo>
                    <a:pt x="157" y="278"/>
                  </a:lnTo>
                  <a:lnTo>
                    <a:pt x="149" y="280"/>
                  </a:lnTo>
                  <a:lnTo>
                    <a:pt x="142" y="280"/>
                  </a:lnTo>
                  <a:lnTo>
                    <a:pt x="135" y="281"/>
                  </a:lnTo>
                  <a:lnTo>
                    <a:pt x="140" y="358"/>
                  </a:lnTo>
                  <a:lnTo>
                    <a:pt x="154" y="350"/>
                  </a:lnTo>
                  <a:lnTo>
                    <a:pt x="165" y="344"/>
                  </a:lnTo>
                  <a:lnTo>
                    <a:pt x="177" y="340"/>
                  </a:lnTo>
                  <a:lnTo>
                    <a:pt x="187" y="336"/>
                  </a:lnTo>
                  <a:lnTo>
                    <a:pt x="196" y="331"/>
                  </a:lnTo>
                  <a:lnTo>
                    <a:pt x="202" y="328"/>
                  </a:lnTo>
                  <a:lnTo>
                    <a:pt x="207" y="327"/>
                  </a:lnTo>
                  <a:lnTo>
                    <a:pt x="208" y="327"/>
                  </a:lnTo>
                  <a:lnTo>
                    <a:pt x="189" y="350"/>
                  </a:lnTo>
                  <a:lnTo>
                    <a:pt x="179" y="377"/>
                  </a:lnTo>
                  <a:lnTo>
                    <a:pt x="174" y="403"/>
                  </a:lnTo>
                  <a:lnTo>
                    <a:pt x="174" y="430"/>
                  </a:lnTo>
                  <a:lnTo>
                    <a:pt x="182" y="468"/>
                  </a:lnTo>
                  <a:lnTo>
                    <a:pt x="193" y="499"/>
                  </a:lnTo>
                  <a:lnTo>
                    <a:pt x="205" y="521"/>
                  </a:lnTo>
                  <a:lnTo>
                    <a:pt x="209" y="528"/>
                  </a:lnTo>
                  <a:lnTo>
                    <a:pt x="161" y="511"/>
                  </a:lnTo>
                  <a:lnTo>
                    <a:pt x="123" y="492"/>
                  </a:lnTo>
                  <a:lnTo>
                    <a:pt x="96" y="474"/>
                  </a:lnTo>
                  <a:lnTo>
                    <a:pt x="79" y="455"/>
                  </a:lnTo>
                  <a:lnTo>
                    <a:pt x="71" y="437"/>
                  </a:lnTo>
                  <a:lnTo>
                    <a:pt x="73" y="418"/>
                  </a:lnTo>
                  <a:lnTo>
                    <a:pt x="80" y="402"/>
                  </a:lnTo>
                  <a:lnTo>
                    <a:pt x="96" y="386"/>
                  </a:lnTo>
                  <a:lnTo>
                    <a:pt x="39" y="343"/>
                  </a:lnTo>
                  <a:lnTo>
                    <a:pt x="33" y="353"/>
                  </a:lnTo>
                  <a:lnTo>
                    <a:pt x="29" y="361"/>
                  </a:lnTo>
                  <a:lnTo>
                    <a:pt x="27" y="367"/>
                  </a:lnTo>
                  <a:lnTo>
                    <a:pt x="26" y="368"/>
                  </a:lnTo>
                  <a:lnTo>
                    <a:pt x="10" y="402"/>
                  </a:lnTo>
                  <a:lnTo>
                    <a:pt x="1" y="433"/>
                  </a:lnTo>
                  <a:lnTo>
                    <a:pt x="0" y="459"/>
                  </a:lnTo>
                  <a:lnTo>
                    <a:pt x="5" y="481"/>
                  </a:lnTo>
                  <a:lnTo>
                    <a:pt x="17" y="502"/>
                  </a:lnTo>
                  <a:lnTo>
                    <a:pt x="33" y="518"/>
                  </a:lnTo>
                  <a:lnTo>
                    <a:pt x="52" y="533"/>
                  </a:lnTo>
                  <a:lnTo>
                    <a:pt x="74" y="544"/>
                  </a:lnTo>
                  <a:lnTo>
                    <a:pt x="96" y="553"/>
                  </a:lnTo>
                  <a:lnTo>
                    <a:pt x="120" y="561"/>
                  </a:lnTo>
                  <a:lnTo>
                    <a:pt x="143" y="567"/>
                  </a:lnTo>
                  <a:lnTo>
                    <a:pt x="164" y="569"/>
                  </a:lnTo>
                  <a:lnTo>
                    <a:pt x="182" y="572"/>
                  </a:lnTo>
                  <a:lnTo>
                    <a:pt x="195" y="574"/>
                  </a:lnTo>
                  <a:lnTo>
                    <a:pt x="205" y="575"/>
                  </a:lnTo>
                  <a:lnTo>
                    <a:pt x="208" y="575"/>
                  </a:lnTo>
                  <a:lnTo>
                    <a:pt x="211" y="587"/>
                  </a:lnTo>
                  <a:lnTo>
                    <a:pt x="215" y="597"/>
                  </a:lnTo>
                  <a:lnTo>
                    <a:pt x="221" y="608"/>
                  </a:lnTo>
                  <a:lnTo>
                    <a:pt x="230" y="618"/>
                  </a:lnTo>
                  <a:lnTo>
                    <a:pt x="240" y="627"/>
                  </a:lnTo>
                  <a:lnTo>
                    <a:pt x="254" y="636"/>
                  </a:lnTo>
                  <a:lnTo>
                    <a:pt x="268" y="644"/>
                  </a:lnTo>
                  <a:lnTo>
                    <a:pt x="284" y="650"/>
                  </a:lnTo>
                  <a:lnTo>
                    <a:pt x="303" y="658"/>
                  </a:lnTo>
                  <a:lnTo>
                    <a:pt x="325" y="662"/>
                  </a:lnTo>
                  <a:lnTo>
                    <a:pt x="349" y="665"/>
                  </a:lnTo>
                  <a:lnTo>
                    <a:pt x="375" y="668"/>
                  </a:lnTo>
                  <a:lnTo>
                    <a:pt x="405" y="668"/>
                  </a:lnTo>
                  <a:lnTo>
                    <a:pt x="437" y="668"/>
                  </a:lnTo>
                  <a:lnTo>
                    <a:pt x="472" y="665"/>
                  </a:lnTo>
                  <a:lnTo>
                    <a:pt x="509" y="661"/>
                  </a:lnTo>
                  <a:lnTo>
                    <a:pt x="510" y="597"/>
                  </a:lnTo>
                  <a:lnTo>
                    <a:pt x="503" y="599"/>
                  </a:lnTo>
                  <a:lnTo>
                    <a:pt x="496" y="599"/>
                  </a:lnTo>
                  <a:lnTo>
                    <a:pt x="488" y="600"/>
                  </a:lnTo>
                  <a:lnTo>
                    <a:pt x="481" y="602"/>
                  </a:lnTo>
                  <a:lnTo>
                    <a:pt x="472" y="602"/>
                  </a:lnTo>
                  <a:lnTo>
                    <a:pt x="465" y="603"/>
                  </a:lnTo>
                  <a:lnTo>
                    <a:pt x="456" y="603"/>
                  </a:lnTo>
                  <a:lnTo>
                    <a:pt x="447" y="603"/>
                  </a:lnTo>
                  <a:lnTo>
                    <a:pt x="440" y="603"/>
                  </a:lnTo>
                  <a:lnTo>
                    <a:pt x="422" y="603"/>
                  </a:lnTo>
                  <a:lnTo>
                    <a:pt x="396" y="600"/>
                  </a:lnTo>
                  <a:lnTo>
                    <a:pt x="367" y="593"/>
                  </a:lnTo>
                  <a:lnTo>
                    <a:pt x="337" y="583"/>
                  </a:lnTo>
                  <a:lnTo>
                    <a:pt x="311" y="565"/>
                  </a:lnTo>
                  <a:lnTo>
                    <a:pt x="292" y="542"/>
                  </a:lnTo>
                  <a:lnTo>
                    <a:pt x="284" y="508"/>
                  </a:lnTo>
                  <a:lnTo>
                    <a:pt x="290" y="508"/>
                  </a:lnTo>
                  <a:lnTo>
                    <a:pt x="306" y="509"/>
                  </a:lnTo>
                  <a:lnTo>
                    <a:pt x="330" y="509"/>
                  </a:lnTo>
                  <a:lnTo>
                    <a:pt x="361" y="509"/>
                  </a:lnTo>
                  <a:lnTo>
                    <a:pt x="393" y="509"/>
                  </a:lnTo>
                  <a:lnTo>
                    <a:pt x="427" y="506"/>
                  </a:lnTo>
                  <a:lnTo>
                    <a:pt x="458" y="502"/>
                  </a:lnTo>
                  <a:lnTo>
                    <a:pt x="485" y="496"/>
                  </a:lnTo>
                  <a:lnTo>
                    <a:pt x="488" y="496"/>
                  </a:lnTo>
                  <a:lnTo>
                    <a:pt x="494" y="494"/>
                  </a:lnTo>
                  <a:lnTo>
                    <a:pt x="506" y="494"/>
                  </a:lnTo>
                  <a:lnTo>
                    <a:pt x="519" y="493"/>
                  </a:lnTo>
                  <a:lnTo>
                    <a:pt x="528" y="493"/>
                  </a:lnTo>
                  <a:lnTo>
                    <a:pt x="538" y="492"/>
                  </a:lnTo>
                  <a:lnTo>
                    <a:pt x="550" y="490"/>
                  </a:lnTo>
                  <a:lnTo>
                    <a:pt x="562" y="489"/>
                  </a:lnTo>
                  <a:lnTo>
                    <a:pt x="578" y="487"/>
                  </a:lnTo>
                  <a:lnTo>
                    <a:pt x="594" y="487"/>
                  </a:lnTo>
                  <a:lnTo>
                    <a:pt x="610" y="487"/>
                  </a:lnTo>
                  <a:lnTo>
                    <a:pt x="625" y="486"/>
                  </a:lnTo>
                  <a:lnTo>
                    <a:pt x="638" y="486"/>
                  </a:lnTo>
                  <a:lnTo>
                    <a:pt x="650" y="484"/>
                  </a:lnTo>
                  <a:lnTo>
                    <a:pt x="660" y="481"/>
                  </a:lnTo>
                  <a:lnTo>
                    <a:pt x="667" y="475"/>
                  </a:lnTo>
                  <a:lnTo>
                    <a:pt x="667" y="478"/>
                  </a:lnTo>
                  <a:lnTo>
                    <a:pt x="667" y="487"/>
                  </a:lnTo>
                  <a:lnTo>
                    <a:pt x="666" y="499"/>
                  </a:lnTo>
                  <a:lnTo>
                    <a:pt x="662" y="514"/>
                  </a:lnTo>
                  <a:lnTo>
                    <a:pt x="653" y="531"/>
                  </a:lnTo>
                  <a:lnTo>
                    <a:pt x="638" y="549"/>
                  </a:lnTo>
                  <a:lnTo>
                    <a:pt x="616" y="565"/>
                  </a:lnTo>
                  <a:lnTo>
                    <a:pt x="587" y="580"/>
                  </a:lnTo>
                  <a:lnTo>
                    <a:pt x="578" y="584"/>
                  </a:lnTo>
                  <a:lnTo>
                    <a:pt x="568" y="587"/>
                  </a:lnTo>
                  <a:lnTo>
                    <a:pt x="557" y="590"/>
                  </a:lnTo>
                  <a:lnTo>
                    <a:pt x="546" y="592"/>
                  </a:lnTo>
                  <a:lnTo>
                    <a:pt x="543" y="593"/>
                  </a:lnTo>
                  <a:lnTo>
                    <a:pt x="541" y="593"/>
                  </a:lnTo>
                  <a:lnTo>
                    <a:pt x="538" y="593"/>
                  </a:lnTo>
                  <a:lnTo>
                    <a:pt x="535" y="593"/>
                  </a:lnTo>
                  <a:lnTo>
                    <a:pt x="566" y="650"/>
                  </a:lnTo>
                  <a:lnTo>
                    <a:pt x="632" y="631"/>
                  </a:lnTo>
                  <a:lnTo>
                    <a:pt x="672" y="608"/>
                  </a:lnTo>
                  <a:lnTo>
                    <a:pt x="692" y="581"/>
                  </a:lnTo>
                  <a:lnTo>
                    <a:pt x="698" y="556"/>
                  </a:lnTo>
                  <a:lnTo>
                    <a:pt x="698" y="534"/>
                  </a:lnTo>
                  <a:lnTo>
                    <a:pt x="698" y="521"/>
                  </a:lnTo>
                  <a:lnTo>
                    <a:pt x="707" y="515"/>
                  </a:lnTo>
                  <a:lnTo>
                    <a:pt x="729" y="5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183"/>
            <p:cNvSpPr>
              <a:spLocks/>
            </p:cNvSpPr>
            <p:nvPr/>
          </p:nvSpPr>
          <p:spPr bwMode="auto">
            <a:xfrm>
              <a:off x="3457" y="3675"/>
              <a:ext cx="15" cy="18"/>
            </a:xfrm>
            <a:custGeom>
              <a:avLst/>
              <a:gdLst>
                <a:gd name="T0" fmla="*/ 1 w 57"/>
                <a:gd name="T1" fmla="*/ 4 h 68"/>
                <a:gd name="T2" fmla="*/ 0 w 57"/>
                <a:gd name="T3" fmla="*/ 68 h 68"/>
                <a:gd name="T4" fmla="*/ 6 w 57"/>
                <a:gd name="T5" fmla="*/ 68 h 68"/>
                <a:gd name="T6" fmla="*/ 12 w 57"/>
                <a:gd name="T7" fmla="*/ 66 h 68"/>
                <a:gd name="T8" fmla="*/ 19 w 57"/>
                <a:gd name="T9" fmla="*/ 65 h 68"/>
                <a:gd name="T10" fmla="*/ 25 w 57"/>
                <a:gd name="T11" fmla="*/ 65 h 68"/>
                <a:gd name="T12" fmla="*/ 32 w 57"/>
                <a:gd name="T13" fmla="*/ 63 h 68"/>
                <a:gd name="T14" fmla="*/ 40 w 57"/>
                <a:gd name="T15" fmla="*/ 62 h 68"/>
                <a:gd name="T16" fmla="*/ 47 w 57"/>
                <a:gd name="T17" fmla="*/ 60 h 68"/>
                <a:gd name="T18" fmla="*/ 54 w 57"/>
                <a:gd name="T19" fmla="*/ 59 h 68"/>
                <a:gd name="T20" fmla="*/ 56 w 57"/>
                <a:gd name="T21" fmla="*/ 59 h 68"/>
                <a:gd name="T22" fmla="*/ 56 w 57"/>
                <a:gd name="T23" fmla="*/ 57 h 68"/>
                <a:gd name="T24" fmla="*/ 56 w 57"/>
                <a:gd name="T25" fmla="*/ 57 h 68"/>
                <a:gd name="T26" fmla="*/ 57 w 57"/>
                <a:gd name="T27" fmla="*/ 57 h 68"/>
                <a:gd name="T28" fmla="*/ 26 w 57"/>
                <a:gd name="T29" fmla="*/ 0 h 68"/>
                <a:gd name="T30" fmla="*/ 20 w 57"/>
                <a:gd name="T31" fmla="*/ 1 h 68"/>
                <a:gd name="T32" fmla="*/ 15 w 57"/>
                <a:gd name="T33" fmla="*/ 1 h 68"/>
                <a:gd name="T34" fmla="*/ 7 w 57"/>
                <a:gd name="T35" fmla="*/ 3 h 68"/>
                <a:gd name="T36" fmla="*/ 1 w 57"/>
                <a:gd name="T37" fmla="*/ 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68">
                  <a:moveTo>
                    <a:pt x="1" y="4"/>
                  </a:moveTo>
                  <a:lnTo>
                    <a:pt x="0" y="68"/>
                  </a:lnTo>
                  <a:lnTo>
                    <a:pt x="6" y="68"/>
                  </a:lnTo>
                  <a:lnTo>
                    <a:pt x="12" y="66"/>
                  </a:lnTo>
                  <a:lnTo>
                    <a:pt x="19" y="65"/>
                  </a:lnTo>
                  <a:lnTo>
                    <a:pt x="25" y="65"/>
                  </a:lnTo>
                  <a:lnTo>
                    <a:pt x="32" y="63"/>
                  </a:lnTo>
                  <a:lnTo>
                    <a:pt x="40" y="62"/>
                  </a:lnTo>
                  <a:lnTo>
                    <a:pt x="47" y="60"/>
                  </a:lnTo>
                  <a:lnTo>
                    <a:pt x="54" y="59"/>
                  </a:lnTo>
                  <a:lnTo>
                    <a:pt x="56" y="59"/>
                  </a:lnTo>
                  <a:lnTo>
                    <a:pt x="56" y="57"/>
                  </a:lnTo>
                  <a:lnTo>
                    <a:pt x="56" y="57"/>
                  </a:lnTo>
                  <a:lnTo>
                    <a:pt x="57" y="57"/>
                  </a:lnTo>
                  <a:lnTo>
                    <a:pt x="26" y="0"/>
                  </a:lnTo>
                  <a:lnTo>
                    <a:pt x="20" y="1"/>
                  </a:lnTo>
                  <a:lnTo>
                    <a:pt x="15" y="1"/>
                  </a:lnTo>
                  <a:lnTo>
                    <a:pt x="7"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184"/>
            <p:cNvSpPr>
              <a:spLocks/>
            </p:cNvSpPr>
            <p:nvPr/>
          </p:nvSpPr>
          <p:spPr bwMode="auto">
            <a:xfrm>
              <a:off x="3327" y="3588"/>
              <a:ext cx="27" cy="29"/>
            </a:xfrm>
            <a:custGeom>
              <a:avLst/>
              <a:gdLst>
                <a:gd name="T0" fmla="*/ 62 w 101"/>
                <a:gd name="T1" fmla="*/ 100 h 105"/>
                <a:gd name="T2" fmla="*/ 71 w 101"/>
                <a:gd name="T3" fmla="*/ 94 h 105"/>
                <a:gd name="T4" fmla="*/ 81 w 101"/>
                <a:gd name="T5" fmla="*/ 88 h 105"/>
                <a:gd name="T6" fmla="*/ 91 w 101"/>
                <a:gd name="T7" fmla="*/ 83 h 105"/>
                <a:gd name="T8" fmla="*/ 101 w 101"/>
                <a:gd name="T9" fmla="*/ 77 h 105"/>
                <a:gd name="T10" fmla="*/ 96 w 101"/>
                <a:gd name="T11" fmla="*/ 0 h 105"/>
                <a:gd name="T12" fmla="*/ 78 w 101"/>
                <a:gd name="T13" fmla="*/ 5 h 105"/>
                <a:gd name="T14" fmla="*/ 62 w 101"/>
                <a:gd name="T15" fmla="*/ 11 h 105"/>
                <a:gd name="T16" fmla="*/ 47 w 101"/>
                <a:gd name="T17" fmla="*/ 18 h 105"/>
                <a:gd name="T18" fmla="*/ 35 w 101"/>
                <a:gd name="T19" fmla="*/ 27 h 105"/>
                <a:gd name="T20" fmla="*/ 24 w 101"/>
                <a:gd name="T21" fmla="*/ 36 h 105"/>
                <a:gd name="T22" fmla="*/ 15 w 101"/>
                <a:gd name="T23" fmla="*/ 44 h 105"/>
                <a:gd name="T24" fmla="*/ 8 w 101"/>
                <a:gd name="T25" fmla="*/ 53 h 105"/>
                <a:gd name="T26" fmla="*/ 0 w 101"/>
                <a:gd name="T27" fmla="*/ 62 h 105"/>
                <a:gd name="T28" fmla="*/ 57 w 101"/>
                <a:gd name="T29" fmla="*/ 105 h 105"/>
                <a:gd name="T30" fmla="*/ 59 w 101"/>
                <a:gd name="T31" fmla="*/ 103 h 105"/>
                <a:gd name="T32" fmla="*/ 60 w 101"/>
                <a:gd name="T33" fmla="*/ 102 h 105"/>
                <a:gd name="T34" fmla="*/ 60 w 101"/>
                <a:gd name="T35" fmla="*/ 102 h 105"/>
                <a:gd name="T36" fmla="*/ 62 w 101"/>
                <a:gd name="T37" fmla="*/ 10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105">
                  <a:moveTo>
                    <a:pt x="62" y="100"/>
                  </a:moveTo>
                  <a:lnTo>
                    <a:pt x="71" y="94"/>
                  </a:lnTo>
                  <a:lnTo>
                    <a:pt x="81" y="88"/>
                  </a:lnTo>
                  <a:lnTo>
                    <a:pt x="91" y="83"/>
                  </a:lnTo>
                  <a:lnTo>
                    <a:pt x="101" y="77"/>
                  </a:lnTo>
                  <a:lnTo>
                    <a:pt x="96" y="0"/>
                  </a:lnTo>
                  <a:lnTo>
                    <a:pt x="78" y="5"/>
                  </a:lnTo>
                  <a:lnTo>
                    <a:pt x="62" y="11"/>
                  </a:lnTo>
                  <a:lnTo>
                    <a:pt x="47" y="18"/>
                  </a:lnTo>
                  <a:lnTo>
                    <a:pt x="35" y="27"/>
                  </a:lnTo>
                  <a:lnTo>
                    <a:pt x="24" y="36"/>
                  </a:lnTo>
                  <a:lnTo>
                    <a:pt x="15" y="44"/>
                  </a:lnTo>
                  <a:lnTo>
                    <a:pt x="8" y="53"/>
                  </a:lnTo>
                  <a:lnTo>
                    <a:pt x="0" y="62"/>
                  </a:lnTo>
                  <a:lnTo>
                    <a:pt x="57" y="105"/>
                  </a:lnTo>
                  <a:lnTo>
                    <a:pt x="59" y="103"/>
                  </a:lnTo>
                  <a:lnTo>
                    <a:pt x="60" y="102"/>
                  </a:lnTo>
                  <a:lnTo>
                    <a:pt x="60" y="102"/>
                  </a:lnTo>
                  <a:lnTo>
                    <a:pt x="62"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185"/>
            <p:cNvSpPr>
              <a:spLocks/>
            </p:cNvSpPr>
            <p:nvPr/>
          </p:nvSpPr>
          <p:spPr bwMode="auto">
            <a:xfrm>
              <a:off x="3370" y="3583"/>
              <a:ext cx="25" cy="29"/>
            </a:xfrm>
            <a:custGeom>
              <a:avLst/>
              <a:gdLst>
                <a:gd name="T0" fmla="*/ 71 w 91"/>
                <a:gd name="T1" fmla="*/ 82 h 103"/>
                <a:gd name="T2" fmla="*/ 72 w 91"/>
                <a:gd name="T3" fmla="*/ 83 h 103"/>
                <a:gd name="T4" fmla="*/ 75 w 91"/>
                <a:gd name="T5" fmla="*/ 88 h 103"/>
                <a:gd name="T6" fmla="*/ 82 w 91"/>
                <a:gd name="T7" fmla="*/ 94 h 103"/>
                <a:gd name="T8" fmla="*/ 91 w 91"/>
                <a:gd name="T9" fmla="*/ 103 h 103"/>
                <a:gd name="T10" fmla="*/ 52 w 91"/>
                <a:gd name="T11" fmla="*/ 0 h 103"/>
                <a:gd name="T12" fmla="*/ 50 w 91"/>
                <a:gd name="T13" fmla="*/ 10 h 103"/>
                <a:gd name="T14" fmla="*/ 49 w 91"/>
                <a:gd name="T15" fmla="*/ 19 h 103"/>
                <a:gd name="T16" fmla="*/ 47 w 91"/>
                <a:gd name="T17" fmla="*/ 25 h 103"/>
                <a:gd name="T18" fmla="*/ 47 w 91"/>
                <a:gd name="T19" fmla="*/ 26 h 103"/>
                <a:gd name="T20" fmla="*/ 41 w 91"/>
                <a:gd name="T21" fmla="*/ 25 h 103"/>
                <a:gd name="T22" fmla="*/ 35 w 91"/>
                <a:gd name="T23" fmla="*/ 22 h 103"/>
                <a:gd name="T24" fmla="*/ 30 w 91"/>
                <a:gd name="T25" fmla="*/ 22 h 103"/>
                <a:gd name="T26" fmla="*/ 24 w 91"/>
                <a:gd name="T27" fmla="*/ 20 h 103"/>
                <a:gd name="T28" fmla="*/ 18 w 91"/>
                <a:gd name="T29" fmla="*/ 19 h 103"/>
                <a:gd name="T30" fmla="*/ 12 w 91"/>
                <a:gd name="T31" fmla="*/ 17 h 103"/>
                <a:gd name="T32" fmla="*/ 6 w 91"/>
                <a:gd name="T33" fmla="*/ 17 h 103"/>
                <a:gd name="T34" fmla="*/ 0 w 91"/>
                <a:gd name="T35" fmla="*/ 16 h 103"/>
                <a:gd name="T36" fmla="*/ 68 w 91"/>
                <a:gd name="T37" fmla="*/ 94 h 103"/>
                <a:gd name="T38" fmla="*/ 69 w 91"/>
                <a:gd name="T39" fmla="*/ 91 h 103"/>
                <a:gd name="T40" fmla="*/ 69 w 91"/>
                <a:gd name="T41" fmla="*/ 88 h 103"/>
                <a:gd name="T42" fmla="*/ 69 w 91"/>
                <a:gd name="T43" fmla="*/ 85 h 103"/>
                <a:gd name="T44" fmla="*/ 71 w 91"/>
                <a:gd name="T45" fmla="*/ 8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103">
                  <a:moveTo>
                    <a:pt x="71" y="82"/>
                  </a:moveTo>
                  <a:lnTo>
                    <a:pt x="72" y="83"/>
                  </a:lnTo>
                  <a:lnTo>
                    <a:pt x="75" y="88"/>
                  </a:lnTo>
                  <a:lnTo>
                    <a:pt x="82" y="94"/>
                  </a:lnTo>
                  <a:lnTo>
                    <a:pt x="91" y="103"/>
                  </a:lnTo>
                  <a:lnTo>
                    <a:pt x="52" y="0"/>
                  </a:lnTo>
                  <a:lnTo>
                    <a:pt x="50" y="10"/>
                  </a:lnTo>
                  <a:lnTo>
                    <a:pt x="49" y="19"/>
                  </a:lnTo>
                  <a:lnTo>
                    <a:pt x="47" y="25"/>
                  </a:lnTo>
                  <a:lnTo>
                    <a:pt x="47" y="26"/>
                  </a:lnTo>
                  <a:lnTo>
                    <a:pt x="41" y="25"/>
                  </a:lnTo>
                  <a:lnTo>
                    <a:pt x="35" y="22"/>
                  </a:lnTo>
                  <a:lnTo>
                    <a:pt x="30" y="22"/>
                  </a:lnTo>
                  <a:lnTo>
                    <a:pt x="24" y="20"/>
                  </a:lnTo>
                  <a:lnTo>
                    <a:pt x="18" y="19"/>
                  </a:lnTo>
                  <a:lnTo>
                    <a:pt x="12" y="17"/>
                  </a:lnTo>
                  <a:lnTo>
                    <a:pt x="6" y="17"/>
                  </a:lnTo>
                  <a:lnTo>
                    <a:pt x="0" y="16"/>
                  </a:lnTo>
                  <a:lnTo>
                    <a:pt x="68" y="94"/>
                  </a:lnTo>
                  <a:lnTo>
                    <a:pt x="69" y="91"/>
                  </a:lnTo>
                  <a:lnTo>
                    <a:pt x="69" y="88"/>
                  </a:lnTo>
                  <a:lnTo>
                    <a:pt x="69" y="85"/>
                  </a:lnTo>
                  <a:lnTo>
                    <a:pt x="71"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186"/>
            <p:cNvSpPr>
              <a:spLocks/>
            </p:cNvSpPr>
            <p:nvPr/>
          </p:nvSpPr>
          <p:spPr bwMode="auto">
            <a:xfrm>
              <a:off x="3454" y="3513"/>
              <a:ext cx="32" cy="32"/>
            </a:xfrm>
            <a:custGeom>
              <a:avLst/>
              <a:gdLst>
                <a:gd name="T0" fmla="*/ 22 w 117"/>
                <a:gd name="T1" fmla="*/ 96 h 116"/>
                <a:gd name="T2" fmla="*/ 29 w 117"/>
                <a:gd name="T3" fmla="*/ 100 h 116"/>
                <a:gd name="T4" fmla="*/ 36 w 117"/>
                <a:gd name="T5" fmla="*/ 105 h 116"/>
                <a:gd name="T6" fmla="*/ 45 w 117"/>
                <a:gd name="T7" fmla="*/ 110 h 116"/>
                <a:gd name="T8" fmla="*/ 53 w 117"/>
                <a:gd name="T9" fmla="*/ 116 h 116"/>
                <a:gd name="T10" fmla="*/ 117 w 117"/>
                <a:gd name="T11" fmla="*/ 78 h 116"/>
                <a:gd name="T12" fmla="*/ 101 w 117"/>
                <a:gd name="T13" fmla="*/ 63 h 116"/>
                <a:gd name="T14" fmla="*/ 85 w 117"/>
                <a:gd name="T15" fmla="*/ 52 h 116"/>
                <a:gd name="T16" fmla="*/ 69 w 117"/>
                <a:gd name="T17" fmla="*/ 40 h 116"/>
                <a:gd name="T18" fmla="*/ 54 w 117"/>
                <a:gd name="T19" fmla="*/ 30 h 116"/>
                <a:gd name="T20" fmla="*/ 39 w 117"/>
                <a:gd name="T21" fmla="*/ 21 h 116"/>
                <a:gd name="T22" fmla="*/ 26 w 117"/>
                <a:gd name="T23" fmla="*/ 12 h 116"/>
                <a:gd name="T24" fmla="*/ 13 w 117"/>
                <a:gd name="T25" fmla="*/ 6 h 116"/>
                <a:gd name="T26" fmla="*/ 0 w 117"/>
                <a:gd name="T27" fmla="*/ 0 h 116"/>
                <a:gd name="T28" fmla="*/ 0 w 117"/>
                <a:gd name="T29" fmla="*/ 85 h 116"/>
                <a:gd name="T30" fmla="*/ 6 w 117"/>
                <a:gd name="T31" fmla="*/ 88 h 116"/>
                <a:gd name="T32" fmla="*/ 11 w 117"/>
                <a:gd name="T33" fmla="*/ 90 h 116"/>
                <a:gd name="T34" fmla="*/ 16 w 117"/>
                <a:gd name="T35" fmla="*/ 93 h 116"/>
                <a:gd name="T36" fmla="*/ 22 w 117"/>
                <a:gd name="T37" fmla="*/ 9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116">
                  <a:moveTo>
                    <a:pt x="22" y="96"/>
                  </a:moveTo>
                  <a:lnTo>
                    <a:pt x="29" y="100"/>
                  </a:lnTo>
                  <a:lnTo>
                    <a:pt x="36" y="105"/>
                  </a:lnTo>
                  <a:lnTo>
                    <a:pt x="45" y="110"/>
                  </a:lnTo>
                  <a:lnTo>
                    <a:pt x="53" y="116"/>
                  </a:lnTo>
                  <a:lnTo>
                    <a:pt x="117" y="78"/>
                  </a:lnTo>
                  <a:lnTo>
                    <a:pt x="101" y="63"/>
                  </a:lnTo>
                  <a:lnTo>
                    <a:pt x="85" y="52"/>
                  </a:lnTo>
                  <a:lnTo>
                    <a:pt x="69" y="40"/>
                  </a:lnTo>
                  <a:lnTo>
                    <a:pt x="54" y="30"/>
                  </a:lnTo>
                  <a:lnTo>
                    <a:pt x="39" y="21"/>
                  </a:lnTo>
                  <a:lnTo>
                    <a:pt x="26" y="12"/>
                  </a:lnTo>
                  <a:lnTo>
                    <a:pt x="13" y="6"/>
                  </a:lnTo>
                  <a:lnTo>
                    <a:pt x="0" y="0"/>
                  </a:lnTo>
                  <a:lnTo>
                    <a:pt x="0" y="85"/>
                  </a:lnTo>
                  <a:lnTo>
                    <a:pt x="6" y="88"/>
                  </a:lnTo>
                  <a:lnTo>
                    <a:pt x="11" y="90"/>
                  </a:lnTo>
                  <a:lnTo>
                    <a:pt x="16" y="93"/>
                  </a:lnTo>
                  <a:lnTo>
                    <a:pt x="22"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187"/>
            <p:cNvSpPr>
              <a:spLocks/>
            </p:cNvSpPr>
            <p:nvPr/>
          </p:nvSpPr>
          <p:spPr bwMode="auto">
            <a:xfrm>
              <a:off x="3500" y="3529"/>
              <a:ext cx="42" cy="68"/>
            </a:xfrm>
            <a:custGeom>
              <a:avLst/>
              <a:gdLst>
                <a:gd name="T0" fmla="*/ 16 w 151"/>
                <a:gd name="T1" fmla="*/ 242 h 245"/>
                <a:gd name="T2" fmla="*/ 151 w 151"/>
                <a:gd name="T3" fmla="*/ 0 h 245"/>
                <a:gd name="T4" fmla="*/ 124 w 151"/>
                <a:gd name="T5" fmla="*/ 17 h 245"/>
                <a:gd name="T6" fmla="*/ 101 w 151"/>
                <a:gd name="T7" fmla="*/ 34 h 245"/>
                <a:gd name="T8" fmla="*/ 80 w 151"/>
                <a:gd name="T9" fmla="*/ 52 h 245"/>
                <a:gd name="T10" fmla="*/ 63 w 151"/>
                <a:gd name="T11" fmla="*/ 70 h 245"/>
                <a:gd name="T12" fmla="*/ 48 w 151"/>
                <a:gd name="T13" fmla="*/ 84 h 245"/>
                <a:gd name="T14" fmla="*/ 38 w 151"/>
                <a:gd name="T15" fmla="*/ 96 h 245"/>
                <a:gd name="T16" fmla="*/ 32 w 151"/>
                <a:gd name="T17" fmla="*/ 105 h 245"/>
                <a:gd name="T18" fmla="*/ 29 w 151"/>
                <a:gd name="T19" fmla="*/ 108 h 245"/>
                <a:gd name="T20" fmla="*/ 24 w 151"/>
                <a:gd name="T21" fmla="*/ 102 h 245"/>
                <a:gd name="T22" fmla="*/ 20 w 151"/>
                <a:gd name="T23" fmla="*/ 96 h 245"/>
                <a:gd name="T24" fmla="*/ 16 w 151"/>
                <a:gd name="T25" fmla="*/ 92 h 245"/>
                <a:gd name="T26" fmla="*/ 11 w 151"/>
                <a:gd name="T27" fmla="*/ 86 h 245"/>
                <a:gd name="T28" fmla="*/ 0 w 151"/>
                <a:gd name="T29" fmla="*/ 245 h 245"/>
                <a:gd name="T30" fmla="*/ 4 w 151"/>
                <a:gd name="T31" fmla="*/ 245 h 245"/>
                <a:gd name="T32" fmla="*/ 8 w 151"/>
                <a:gd name="T33" fmla="*/ 243 h 245"/>
                <a:gd name="T34" fmla="*/ 11 w 151"/>
                <a:gd name="T35" fmla="*/ 243 h 245"/>
                <a:gd name="T36" fmla="*/ 16 w 151"/>
                <a:gd name="T37" fmla="*/ 24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245">
                  <a:moveTo>
                    <a:pt x="16" y="242"/>
                  </a:moveTo>
                  <a:lnTo>
                    <a:pt x="151" y="0"/>
                  </a:lnTo>
                  <a:lnTo>
                    <a:pt x="124" y="17"/>
                  </a:lnTo>
                  <a:lnTo>
                    <a:pt x="101" y="34"/>
                  </a:lnTo>
                  <a:lnTo>
                    <a:pt x="80" y="52"/>
                  </a:lnTo>
                  <a:lnTo>
                    <a:pt x="63" y="70"/>
                  </a:lnTo>
                  <a:lnTo>
                    <a:pt x="48" y="84"/>
                  </a:lnTo>
                  <a:lnTo>
                    <a:pt x="38" y="96"/>
                  </a:lnTo>
                  <a:lnTo>
                    <a:pt x="32" y="105"/>
                  </a:lnTo>
                  <a:lnTo>
                    <a:pt x="29" y="108"/>
                  </a:lnTo>
                  <a:lnTo>
                    <a:pt x="24" y="102"/>
                  </a:lnTo>
                  <a:lnTo>
                    <a:pt x="20" y="96"/>
                  </a:lnTo>
                  <a:lnTo>
                    <a:pt x="16" y="92"/>
                  </a:lnTo>
                  <a:lnTo>
                    <a:pt x="11" y="86"/>
                  </a:lnTo>
                  <a:lnTo>
                    <a:pt x="0" y="245"/>
                  </a:lnTo>
                  <a:lnTo>
                    <a:pt x="4" y="245"/>
                  </a:lnTo>
                  <a:lnTo>
                    <a:pt x="8" y="243"/>
                  </a:lnTo>
                  <a:lnTo>
                    <a:pt x="11" y="243"/>
                  </a:lnTo>
                  <a:lnTo>
                    <a:pt x="16"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188"/>
            <p:cNvSpPr>
              <a:spLocks/>
            </p:cNvSpPr>
            <p:nvPr/>
          </p:nvSpPr>
          <p:spPr bwMode="auto">
            <a:xfrm>
              <a:off x="3566" y="3522"/>
              <a:ext cx="56" cy="31"/>
            </a:xfrm>
            <a:custGeom>
              <a:avLst/>
              <a:gdLst>
                <a:gd name="T0" fmla="*/ 103 w 200"/>
                <a:gd name="T1" fmla="*/ 110 h 115"/>
                <a:gd name="T2" fmla="*/ 105 w 200"/>
                <a:gd name="T3" fmla="*/ 112 h 115"/>
                <a:gd name="T4" fmla="*/ 107 w 200"/>
                <a:gd name="T5" fmla="*/ 112 h 115"/>
                <a:gd name="T6" fmla="*/ 109 w 200"/>
                <a:gd name="T7" fmla="*/ 113 h 115"/>
                <a:gd name="T8" fmla="*/ 110 w 200"/>
                <a:gd name="T9" fmla="*/ 115 h 115"/>
                <a:gd name="T10" fmla="*/ 200 w 200"/>
                <a:gd name="T11" fmla="*/ 109 h 115"/>
                <a:gd name="T12" fmla="*/ 196 w 200"/>
                <a:gd name="T13" fmla="*/ 103 h 115"/>
                <a:gd name="T14" fmla="*/ 193 w 200"/>
                <a:gd name="T15" fmla="*/ 99 h 115"/>
                <a:gd name="T16" fmla="*/ 188 w 200"/>
                <a:gd name="T17" fmla="*/ 94 h 115"/>
                <a:gd name="T18" fmla="*/ 184 w 200"/>
                <a:gd name="T19" fmla="*/ 88 h 115"/>
                <a:gd name="T20" fmla="*/ 160 w 200"/>
                <a:gd name="T21" fmla="*/ 63 h 115"/>
                <a:gd name="T22" fmla="*/ 137 w 200"/>
                <a:gd name="T23" fmla="*/ 44 h 115"/>
                <a:gd name="T24" fmla="*/ 113 w 200"/>
                <a:gd name="T25" fmla="*/ 28 h 115"/>
                <a:gd name="T26" fmla="*/ 90 w 200"/>
                <a:gd name="T27" fmla="*/ 15 h 115"/>
                <a:gd name="T28" fmla="*/ 66 w 200"/>
                <a:gd name="T29" fmla="*/ 7 h 115"/>
                <a:gd name="T30" fmla="*/ 44 w 200"/>
                <a:gd name="T31" fmla="*/ 1 h 115"/>
                <a:gd name="T32" fmla="*/ 22 w 200"/>
                <a:gd name="T33" fmla="*/ 0 h 115"/>
                <a:gd name="T34" fmla="*/ 0 w 200"/>
                <a:gd name="T35" fmla="*/ 0 h 115"/>
                <a:gd name="T36" fmla="*/ 47 w 200"/>
                <a:gd name="T37" fmla="*/ 85 h 115"/>
                <a:gd name="T38" fmla="*/ 55 w 200"/>
                <a:gd name="T39" fmla="*/ 87 h 115"/>
                <a:gd name="T40" fmla="*/ 62 w 200"/>
                <a:gd name="T41" fmla="*/ 88 h 115"/>
                <a:gd name="T42" fmla="*/ 68 w 200"/>
                <a:gd name="T43" fmla="*/ 90 h 115"/>
                <a:gd name="T44" fmla="*/ 75 w 200"/>
                <a:gd name="T45" fmla="*/ 93 h 115"/>
                <a:gd name="T46" fmla="*/ 83 w 200"/>
                <a:gd name="T47" fmla="*/ 96 h 115"/>
                <a:gd name="T48" fmla="*/ 88 w 200"/>
                <a:gd name="T49" fmla="*/ 100 h 115"/>
                <a:gd name="T50" fmla="*/ 96 w 200"/>
                <a:gd name="T51" fmla="*/ 104 h 115"/>
                <a:gd name="T52" fmla="*/ 103 w 200"/>
                <a:gd name="T53" fmla="*/ 11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15">
                  <a:moveTo>
                    <a:pt x="103" y="110"/>
                  </a:moveTo>
                  <a:lnTo>
                    <a:pt x="105" y="112"/>
                  </a:lnTo>
                  <a:lnTo>
                    <a:pt x="107" y="112"/>
                  </a:lnTo>
                  <a:lnTo>
                    <a:pt x="109" y="113"/>
                  </a:lnTo>
                  <a:lnTo>
                    <a:pt x="110" y="115"/>
                  </a:lnTo>
                  <a:lnTo>
                    <a:pt x="200" y="109"/>
                  </a:lnTo>
                  <a:lnTo>
                    <a:pt x="196" y="103"/>
                  </a:lnTo>
                  <a:lnTo>
                    <a:pt x="193" y="99"/>
                  </a:lnTo>
                  <a:lnTo>
                    <a:pt x="188" y="94"/>
                  </a:lnTo>
                  <a:lnTo>
                    <a:pt x="184" y="88"/>
                  </a:lnTo>
                  <a:lnTo>
                    <a:pt x="160" y="63"/>
                  </a:lnTo>
                  <a:lnTo>
                    <a:pt x="137" y="44"/>
                  </a:lnTo>
                  <a:lnTo>
                    <a:pt x="113" y="28"/>
                  </a:lnTo>
                  <a:lnTo>
                    <a:pt x="90" y="15"/>
                  </a:lnTo>
                  <a:lnTo>
                    <a:pt x="66" y="7"/>
                  </a:lnTo>
                  <a:lnTo>
                    <a:pt x="44" y="1"/>
                  </a:lnTo>
                  <a:lnTo>
                    <a:pt x="22" y="0"/>
                  </a:lnTo>
                  <a:lnTo>
                    <a:pt x="0" y="0"/>
                  </a:lnTo>
                  <a:lnTo>
                    <a:pt x="47" y="85"/>
                  </a:lnTo>
                  <a:lnTo>
                    <a:pt x="55" y="87"/>
                  </a:lnTo>
                  <a:lnTo>
                    <a:pt x="62" y="88"/>
                  </a:lnTo>
                  <a:lnTo>
                    <a:pt x="68" y="90"/>
                  </a:lnTo>
                  <a:lnTo>
                    <a:pt x="75" y="93"/>
                  </a:lnTo>
                  <a:lnTo>
                    <a:pt x="83" y="96"/>
                  </a:lnTo>
                  <a:lnTo>
                    <a:pt x="88" y="100"/>
                  </a:lnTo>
                  <a:lnTo>
                    <a:pt x="96" y="104"/>
                  </a:lnTo>
                  <a:lnTo>
                    <a:pt x="103"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189"/>
            <p:cNvSpPr>
              <a:spLocks/>
            </p:cNvSpPr>
            <p:nvPr/>
          </p:nvSpPr>
          <p:spPr bwMode="auto">
            <a:xfrm>
              <a:off x="3566" y="3582"/>
              <a:ext cx="71" cy="12"/>
            </a:xfrm>
            <a:custGeom>
              <a:avLst/>
              <a:gdLst>
                <a:gd name="T0" fmla="*/ 0 w 257"/>
                <a:gd name="T1" fmla="*/ 33 h 44"/>
                <a:gd name="T2" fmla="*/ 221 w 257"/>
                <a:gd name="T3" fmla="*/ 44 h 44"/>
                <a:gd name="T4" fmla="*/ 219 w 257"/>
                <a:gd name="T5" fmla="*/ 42 h 44"/>
                <a:gd name="T6" fmla="*/ 218 w 257"/>
                <a:gd name="T7" fmla="*/ 42 h 44"/>
                <a:gd name="T8" fmla="*/ 216 w 257"/>
                <a:gd name="T9" fmla="*/ 42 h 44"/>
                <a:gd name="T10" fmla="*/ 216 w 257"/>
                <a:gd name="T11" fmla="*/ 42 h 44"/>
                <a:gd name="T12" fmla="*/ 222 w 257"/>
                <a:gd name="T13" fmla="*/ 41 h 44"/>
                <a:gd name="T14" fmla="*/ 237 w 257"/>
                <a:gd name="T15" fmla="*/ 35 h 44"/>
                <a:gd name="T16" fmla="*/ 250 w 257"/>
                <a:gd name="T17" fmla="*/ 22 h 44"/>
                <a:gd name="T18" fmla="*/ 257 w 257"/>
                <a:gd name="T19" fmla="*/ 0 h 44"/>
                <a:gd name="T20" fmla="*/ 2 w 257"/>
                <a:gd name="T21" fmla="*/ 26 h 44"/>
                <a:gd name="T22" fmla="*/ 2 w 257"/>
                <a:gd name="T23" fmla="*/ 28 h 44"/>
                <a:gd name="T24" fmla="*/ 2 w 257"/>
                <a:gd name="T25" fmla="*/ 29 h 44"/>
                <a:gd name="T26" fmla="*/ 0 w 257"/>
                <a:gd name="T27" fmla="*/ 32 h 44"/>
                <a:gd name="T28" fmla="*/ 0 w 257"/>
                <a:gd name="T29"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7" h="44">
                  <a:moveTo>
                    <a:pt x="0" y="33"/>
                  </a:moveTo>
                  <a:lnTo>
                    <a:pt x="221" y="44"/>
                  </a:lnTo>
                  <a:lnTo>
                    <a:pt x="219" y="42"/>
                  </a:lnTo>
                  <a:lnTo>
                    <a:pt x="218" y="42"/>
                  </a:lnTo>
                  <a:lnTo>
                    <a:pt x="216" y="42"/>
                  </a:lnTo>
                  <a:lnTo>
                    <a:pt x="216" y="42"/>
                  </a:lnTo>
                  <a:lnTo>
                    <a:pt x="222" y="41"/>
                  </a:lnTo>
                  <a:lnTo>
                    <a:pt x="237" y="35"/>
                  </a:lnTo>
                  <a:lnTo>
                    <a:pt x="250" y="22"/>
                  </a:lnTo>
                  <a:lnTo>
                    <a:pt x="257" y="0"/>
                  </a:lnTo>
                  <a:lnTo>
                    <a:pt x="2" y="26"/>
                  </a:lnTo>
                  <a:lnTo>
                    <a:pt x="2" y="28"/>
                  </a:lnTo>
                  <a:lnTo>
                    <a:pt x="2" y="29"/>
                  </a:lnTo>
                  <a:lnTo>
                    <a:pt x="0" y="3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190"/>
            <p:cNvSpPr>
              <a:spLocks/>
            </p:cNvSpPr>
            <p:nvPr/>
          </p:nvSpPr>
          <p:spPr bwMode="auto">
            <a:xfrm>
              <a:off x="3603" y="3638"/>
              <a:ext cx="32" cy="18"/>
            </a:xfrm>
            <a:custGeom>
              <a:avLst/>
              <a:gdLst>
                <a:gd name="T0" fmla="*/ 0 w 112"/>
                <a:gd name="T1" fmla="*/ 14 h 63"/>
                <a:gd name="T2" fmla="*/ 24 w 112"/>
                <a:gd name="T3" fmla="*/ 63 h 63"/>
                <a:gd name="T4" fmla="*/ 37 w 112"/>
                <a:gd name="T5" fmla="*/ 60 h 63"/>
                <a:gd name="T6" fmla="*/ 49 w 112"/>
                <a:gd name="T7" fmla="*/ 57 h 63"/>
                <a:gd name="T8" fmla="*/ 61 w 112"/>
                <a:gd name="T9" fmla="*/ 53 h 63"/>
                <a:gd name="T10" fmla="*/ 72 w 112"/>
                <a:gd name="T11" fmla="*/ 48 h 63"/>
                <a:gd name="T12" fmla="*/ 83 w 112"/>
                <a:gd name="T13" fmla="*/ 44 h 63"/>
                <a:gd name="T14" fmla="*/ 93 w 112"/>
                <a:gd name="T15" fmla="*/ 39 h 63"/>
                <a:gd name="T16" fmla="*/ 103 w 112"/>
                <a:gd name="T17" fmla="*/ 33 h 63"/>
                <a:gd name="T18" fmla="*/ 112 w 112"/>
                <a:gd name="T19" fmla="*/ 29 h 63"/>
                <a:gd name="T20" fmla="*/ 47 w 112"/>
                <a:gd name="T21" fmla="*/ 0 h 63"/>
                <a:gd name="T22" fmla="*/ 43 w 112"/>
                <a:gd name="T23" fmla="*/ 1 h 63"/>
                <a:gd name="T24" fmla="*/ 37 w 112"/>
                <a:gd name="T25" fmla="*/ 3 h 63"/>
                <a:gd name="T26" fmla="*/ 31 w 112"/>
                <a:gd name="T27" fmla="*/ 5 h 63"/>
                <a:gd name="T28" fmla="*/ 27 w 112"/>
                <a:gd name="T29" fmla="*/ 7 h 63"/>
                <a:gd name="T30" fmla="*/ 20 w 112"/>
                <a:gd name="T31" fmla="*/ 8 h 63"/>
                <a:gd name="T32" fmla="*/ 14 w 112"/>
                <a:gd name="T33" fmla="*/ 11 h 63"/>
                <a:gd name="T34" fmla="*/ 8 w 112"/>
                <a:gd name="T35" fmla="*/ 13 h 63"/>
                <a:gd name="T36" fmla="*/ 0 w 112"/>
                <a:gd name="T37" fmla="*/ 1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63">
                  <a:moveTo>
                    <a:pt x="0" y="14"/>
                  </a:moveTo>
                  <a:lnTo>
                    <a:pt x="24" y="63"/>
                  </a:lnTo>
                  <a:lnTo>
                    <a:pt x="37" y="60"/>
                  </a:lnTo>
                  <a:lnTo>
                    <a:pt x="49" y="57"/>
                  </a:lnTo>
                  <a:lnTo>
                    <a:pt x="61" y="53"/>
                  </a:lnTo>
                  <a:lnTo>
                    <a:pt x="72" y="48"/>
                  </a:lnTo>
                  <a:lnTo>
                    <a:pt x="83" y="44"/>
                  </a:lnTo>
                  <a:lnTo>
                    <a:pt x="93" y="39"/>
                  </a:lnTo>
                  <a:lnTo>
                    <a:pt x="103" y="33"/>
                  </a:lnTo>
                  <a:lnTo>
                    <a:pt x="112" y="29"/>
                  </a:lnTo>
                  <a:lnTo>
                    <a:pt x="47" y="0"/>
                  </a:lnTo>
                  <a:lnTo>
                    <a:pt x="43" y="1"/>
                  </a:lnTo>
                  <a:lnTo>
                    <a:pt x="37" y="3"/>
                  </a:lnTo>
                  <a:lnTo>
                    <a:pt x="31" y="5"/>
                  </a:lnTo>
                  <a:lnTo>
                    <a:pt x="27" y="7"/>
                  </a:lnTo>
                  <a:lnTo>
                    <a:pt x="20" y="8"/>
                  </a:lnTo>
                  <a:lnTo>
                    <a:pt x="14" y="11"/>
                  </a:lnTo>
                  <a:lnTo>
                    <a:pt x="8" y="13"/>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60"/>
            <p:cNvSpPr>
              <a:spLocks/>
            </p:cNvSpPr>
            <p:nvPr/>
          </p:nvSpPr>
          <p:spPr bwMode="auto">
            <a:xfrm>
              <a:off x="3944" y="3256"/>
              <a:ext cx="8" cy="24"/>
            </a:xfrm>
            <a:custGeom>
              <a:avLst/>
              <a:gdLst>
                <a:gd name="T0" fmla="*/ 21 w 21"/>
                <a:gd name="T1" fmla="*/ 26 h 68"/>
                <a:gd name="T2" fmla="*/ 21 w 21"/>
                <a:gd name="T3" fmla="*/ 22 h 68"/>
                <a:gd name="T4" fmla="*/ 21 w 21"/>
                <a:gd name="T5" fmla="*/ 15 h 68"/>
                <a:gd name="T6" fmla="*/ 18 w 21"/>
                <a:gd name="T7" fmla="*/ 7 h 68"/>
                <a:gd name="T8" fmla="*/ 15 w 21"/>
                <a:gd name="T9" fmla="*/ 0 h 68"/>
                <a:gd name="T10" fmla="*/ 11 w 21"/>
                <a:gd name="T11" fmla="*/ 4 h 68"/>
                <a:gd name="T12" fmla="*/ 4 w 21"/>
                <a:gd name="T13" fmla="*/ 15 h 68"/>
                <a:gd name="T14" fmla="*/ 0 w 21"/>
                <a:gd name="T15" fmla="*/ 37 h 68"/>
                <a:gd name="T16" fmla="*/ 4 w 21"/>
                <a:gd name="T17" fmla="*/ 68 h 68"/>
                <a:gd name="T18" fmla="*/ 5 w 21"/>
                <a:gd name="T19" fmla="*/ 68 h 68"/>
                <a:gd name="T20" fmla="*/ 8 w 21"/>
                <a:gd name="T21" fmla="*/ 67 h 68"/>
                <a:gd name="T22" fmla="*/ 10 w 21"/>
                <a:gd name="T23" fmla="*/ 61 h 68"/>
                <a:gd name="T24" fmla="*/ 14 w 21"/>
                <a:gd name="T25" fmla="*/ 52 h 68"/>
                <a:gd name="T26" fmla="*/ 14 w 21"/>
                <a:gd name="T27" fmla="*/ 50 h 68"/>
                <a:gd name="T28" fmla="*/ 13 w 21"/>
                <a:gd name="T29" fmla="*/ 42 h 68"/>
                <a:gd name="T30" fmla="*/ 14 w 21"/>
                <a:gd name="T31" fmla="*/ 33 h 68"/>
                <a:gd name="T32" fmla="*/ 21 w 21"/>
                <a:gd name="T33"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68">
                  <a:moveTo>
                    <a:pt x="21" y="26"/>
                  </a:moveTo>
                  <a:lnTo>
                    <a:pt x="21" y="22"/>
                  </a:lnTo>
                  <a:lnTo>
                    <a:pt x="21" y="15"/>
                  </a:lnTo>
                  <a:lnTo>
                    <a:pt x="18" y="7"/>
                  </a:lnTo>
                  <a:lnTo>
                    <a:pt x="15" y="0"/>
                  </a:lnTo>
                  <a:lnTo>
                    <a:pt x="11" y="4"/>
                  </a:lnTo>
                  <a:lnTo>
                    <a:pt x="4" y="15"/>
                  </a:lnTo>
                  <a:lnTo>
                    <a:pt x="0" y="37"/>
                  </a:lnTo>
                  <a:lnTo>
                    <a:pt x="4" y="68"/>
                  </a:lnTo>
                  <a:lnTo>
                    <a:pt x="5" y="68"/>
                  </a:lnTo>
                  <a:lnTo>
                    <a:pt x="8" y="67"/>
                  </a:lnTo>
                  <a:lnTo>
                    <a:pt x="10" y="61"/>
                  </a:lnTo>
                  <a:lnTo>
                    <a:pt x="14" y="52"/>
                  </a:lnTo>
                  <a:lnTo>
                    <a:pt x="14" y="50"/>
                  </a:lnTo>
                  <a:lnTo>
                    <a:pt x="13" y="42"/>
                  </a:lnTo>
                  <a:lnTo>
                    <a:pt x="14" y="33"/>
                  </a:lnTo>
                  <a:lnTo>
                    <a:pt x="21" y="26"/>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61"/>
            <p:cNvSpPr>
              <a:spLocks/>
            </p:cNvSpPr>
            <p:nvPr/>
          </p:nvSpPr>
          <p:spPr bwMode="auto">
            <a:xfrm rot="-8300787">
              <a:off x="3652" y="3122"/>
              <a:ext cx="386" cy="584"/>
            </a:xfrm>
            <a:custGeom>
              <a:avLst/>
              <a:gdLst>
                <a:gd name="T0" fmla="*/ 797 w 1177"/>
                <a:gd name="T1" fmla="*/ 1782 h 1782"/>
                <a:gd name="T2" fmla="*/ 0 w 1177"/>
                <a:gd name="T3" fmla="*/ 1382 h 1782"/>
                <a:gd name="T4" fmla="*/ 399 w 1177"/>
                <a:gd name="T5" fmla="*/ 95 h 1782"/>
                <a:gd name="T6" fmla="*/ 401 w 1177"/>
                <a:gd name="T7" fmla="*/ 97 h 1782"/>
                <a:gd name="T8" fmla="*/ 407 w 1177"/>
                <a:gd name="T9" fmla="*/ 99 h 1782"/>
                <a:gd name="T10" fmla="*/ 417 w 1177"/>
                <a:gd name="T11" fmla="*/ 105 h 1782"/>
                <a:gd name="T12" fmla="*/ 431 w 1177"/>
                <a:gd name="T13" fmla="*/ 110 h 1782"/>
                <a:gd name="T14" fmla="*/ 447 w 1177"/>
                <a:gd name="T15" fmla="*/ 116 h 1782"/>
                <a:gd name="T16" fmla="*/ 465 w 1177"/>
                <a:gd name="T17" fmla="*/ 120 h 1782"/>
                <a:gd name="T18" fmla="*/ 486 w 1177"/>
                <a:gd name="T19" fmla="*/ 124 h 1782"/>
                <a:gd name="T20" fmla="*/ 507 w 1177"/>
                <a:gd name="T21" fmla="*/ 126 h 1782"/>
                <a:gd name="T22" fmla="*/ 530 w 1177"/>
                <a:gd name="T23" fmla="*/ 126 h 1782"/>
                <a:gd name="T24" fmla="*/ 553 w 1177"/>
                <a:gd name="T25" fmla="*/ 122 h 1782"/>
                <a:gd name="T26" fmla="*/ 575 w 1177"/>
                <a:gd name="T27" fmla="*/ 116 h 1782"/>
                <a:gd name="T28" fmla="*/ 596 w 1177"/>
                <a:gd name="T29" fmla="*/ 105 h 1782"/>
                <a:gd name="T30" fmla="*/ 618 w 1177"/>
                <a:gd name="T31" fmla="*/ 87 h 1782"/>
                <a:gd name="T32" fmla="*/ 637 w 1177"/>
                <a:gd name="T33" fmla="*/ 64 h 1782"/>
                <a:gd name="T34" fmla="*/ 654 w 1177"/>
                <a:gd name="T35" fmla="*/ 37 h 1782"/>
                <a:gd name="T36" fmla="*/ 670 w 1177"/>
                <a:gd name="T37" fmla="*/ 0 h 1782"/>
                <a:gd name="T38" fmla="*/ 1013 w 1177"/>
                <a:gd name="T39" fmla="*/ 157 h 1782"/>
                <a:gd name="T40" fmla="*/ 1012 w 1177"/>
                <a:gd name="T41" fmla="*/ 159 h 1782"/>
                <a:gd name="T42" fmla="*/ 1011 w 1177"/>
                <a:gd name="T43" fmla="*/ 165 h 1782"/>
                <a:gd name="T44" fmla="*/ 1008 w 1177"/>
                <a:gd name="T45" fmla="*/ 174 h 1782"/>
                <a:gd name="T46" fmla="*/ 1005 w 1177"/>
                <a:gd name="T47" fmla="*/ 188 h 1782"/>
                <a:gd name="T48" fmla="*/ 1002 w 1177"/>
                <a:gd name="T49" fmla="*/ 203 h 1782"/>
                <a:gd name="T50" fmla="*/ 1001 w 1177"/>
                <a:gd name="T51" fmla="*/ 223 h 1782"/>
                <a:gd name="T52" fmla="*/ 1001 w 1177"/>
                <a:gd name="T53" fmla="*/ 242 h 1782"/>
                <a:gd name="T54" fmla="*/ 1002 w 1177"/>
                <a:gd name="T55" fmla="*/ 265 h 1782"/>
                <a:gd name="T56" fmla="*/ 1008 w 1177"/>
                <a:gd name="T57" fmla="*/ 288 h 1782"/>
                <a:gd name="T58" fmla="*/ 1016 w 1177"/>
                <a:gd name="T59" fmla="*/ 314 h 1782"/>
                <a:gd name="T60" fmla="*/ 1030 w 1177"/>
                <a:gd name="T61" fmla="*/ 339 h 1782"/>
                <a:gd name="T62" fmla="*/ 1047 w 1177"/>
                <a:gd name="T63" fmla="*/ 366 h 1782"/>
                <a:gd name="T64" fmla="*/ 1070 w 1177"/>
                <a:gd name="T65" fmla="*/ 391 h 1782"/>
                <a:gd name="T66" fmla="*/ 1100 w 1177"/>
                <a:gd name="T67" fmla="*/ 416 h 1782"/>
                <a:gd name="T68" fmla="*/ 1135 w 1177"/>
                <a:gd name="T69" fmla="*/ 441 h 1782"/>
                <a:gd name="T70" fmla="*/ 1177 w 1177"/>
                <a:gd name="T71" fmla="*/ 464 h 1782"/>
                <a:gd name="T72" fmla="*/ 797 w 1177"/>
                <a:gd name="T73" fmla="*/ 1782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77" h="1782">
                  <a:moveTo>
                    <a:pt x="797" y="1782"/>
                  </a:moveTo>
                  <a:lnTo>
                    <a:pt x="0" y="1382"/>
                  </a:lnTo>
                  <a:lnTo>
                    <a:pt x="399" y="95"/>
                  </a:lnTo>
                  <a:lnTo>
                    <a:pt x="401" y="97"/>
                  </a:lnTo>
                  <a:lnTo>
                    <a:pt x="407" y="99"/>
                  </a:lnTo>
                  <a:lnTo>
                    <a:pt x="417" y="105"/>
                  </a:lnTo>
                  <a:lnTo>
                    <a:pt x="431" y="110"/>
                  </a:lnTo>
                  <a:lnTo>
                    <a:pt x="447" y="116"/>
                  </a:lnTo>
                  <a:lnTo>
                    <a:pt x="465" y="120"/>
                  </a:lnTo>
                  <a:lnTo>
                    <a:pt x="486" y="124"/>
                  </a:lnTo>
                  <a:lnTo>
                    <a:pt x="507" y="126"/>
                  </a:lnTo>
                  <a:lnTo>
                    <a:pt x="530" y="126"/>
                  </a:lnTo>
                  <a:lnTo>
                    <a:pt x="553" y="122"/>
                  </a:lnTo>
                  <a:lnTo>
                    <a:pt x="575" y="116"/>
                  </a:lnTo>
                  <a:lnTo>
                    <a:pt x="596" y="105"/>
                  </a:lnTo>
                  <a:lnTo>
                    <a:pt x="618" y="87"/>
                  </a:lnTo>
                  <a:lnTo>
                    <a:pt x="637" y="64"/>
                  </a:lnTo>
                  <a:lnTo>
                    <a:pt x="654" y="37"/>
                  </a:lnTo>
                  <a:lnTo>
                    <a:pt x="670" y="0"/>
                  </a:lnTo>
                  <a:lnTo>
                    <a:pt x="1013" y="157"/>
                  </a:lnTo>
                  <a:lnTo>
                    <a:pt x="1012" y="159"/>
                  </a:lnTo>
                  <a:lnTo>
                    <a:pt x="1011" y="165"/>
                  </a:lnTo>
                  <a:lnTo>
                    <a:pt x="1008" y="174"/>
                  </a:lnTo>
                  <a:lnTo>
                    <a:pt x="1005" y="188"/>
                  </a:lnTo>
                  <a:lnTo>
                    <a:pt x="1002" y="203"/>
                  </a:lnTo>
                  <a:lnTo>
                    <a:pt x="1001" y="223"/>
                  </a:lnTo>
                  <a:lnTo>
                    <a:pt x="1001" y="242"/>
                  </a:lnTo>
                  <a:lnTo>
                    <a:pt x="1002" y="265"/>
                  </a:lnTo>
                  <a:lnTo>
                    <a:pt x="1008" y="288"/>
                  </a:lnTo>
                  <a:lnTo>
                    <a:pt x="1016" y="314"/>
                  </a:lnTo>
                  <a:lnTo>
                    <a:pt x="1030" y="339"/>
                  </a:lnTo>
                  <a:lnTo>
                    <a:pt x="1047" y="366"/>
                  </a:lnTo>
                  <a:lnTo>
                    <a:pt x="1070" y="391"/>
                  </a:lnTo>
                  <a:lnTo>
                    <a:pt x="1100" y="416"/>
                  </a:lnTo>
                  <a:lnTo>
                    <a:pt x="1135" y="441"/>
                  </a:lnTo>
                  <a:lnTo>
                    <a:pt x="1177" y="464"/>
                  </a:lnTo>
                  <a:lnTo>
                    <a:pt x="797" y="17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62"/>
            <p:cNvSpPr>
              <a:spLocks/>
            </p:cNvSpPr>
            <p:nvPr/>
          </p:nvSpPr>
          <p:spPr bwMode="auto">
            <a:xfrm rot="-8300787">
              <a:off x="3671" y="3142"/>
              <a:ext cx="347" cy="537"/>
            </a:xfrm>
            <a:custGeom>
              <a:avLst/>
              <a:gdLst>
                <a:gd name="T0" fmla="*/ 650 w 978"/>
                <a:gd name="T1" fmla="*/ 1519 h 1519"/>
                <a:gd name="T2" fmla="*/ 0 w 978"/>
                <a:gd name="T3" fmla="*/ 1188 h 1519"/>
                <a:gd name="T4" fmla="*/ 344 w 978"/>
                <a:gd name="T5" fmla="*/ 83 h 1519"/>
                <a:gd name="T6" fmla="*/ 345 w 978"/>
                <a:gd name="T7" fmla="*/ 83 h 1519"/>
                <a:gd name="T8" fmla="*/ 351 w 978"/>
                <a:gd name="T9" fmla="*/ 87 h 1519"/>
                <a:gd name="T10" fmla="*/ 361 w 978"/>
                <a:gd name="T11" fmla="*/ 89 h 1519"/>
                <a:gd name="T12" fmla="*/ 372 w 978"/>
                <a:gd name="T13" fmla="*/ 95 h 1519"/>
                <a:gd name="T14" fmla="*/ 386 w 978"/>
                <a:gd name="T15" fmla="*/ 98 h 1519"/>
                <a:gd name="T16" fmla="*/ 403 w 978"/>
                <a:gd name="T17" fmla="*/ 100 h 1519"/>
                <a:gd name="T18" fmla="*/ 420 w 978"/>
                <a:gd name="T19" fmla="*/ 104 h 1519"/>
                <a:gd name="T20" fmla="*/ 440 w 978"/>
                <a:gd name="T21" fmla="*/ 104 h 1519"/>
                <a:gd name="T22" fmla="*/ 460 w 978"/>
                <a:gd name="T23" fmla="*/ 104 h 1519"/>
                <a:gd name="T24" fmla="*/ 479 w 978"/>
                <a:gd name="T25" fmla="*/ 100 h 1519"/>
                <a:gd name="T26" fmla="*/ 499 w 978"/>
                <a:gd name="T27" fmla="*/ 95 h 1519"/>
                <a:gd name="T28" fmla="*/ 518 w 978"/>
                <a:gd name="T29" fmla="*/ 83 h 1519"/>
                <a:gd name="T30" fmla="*/ 536 w 978"/>
                <a:gd name="T31" fmla="*/ 69 h 1519"/>
                <a:gd name="T32" fmla="*/ 553 w 978"/>
                <a:gd name="T33" fmla="*/ 52 h 1519"/>
                <a:gd name="T34" fmla="*/ 567 w 978"/>
                <a:gd name="T35" fmla="*/ 29 h 1519"/>
                <a:gd name="T36" fmla="*/ 580 w 978"/>
                <a:gd name="T37" fmla="*/ 0 h 1519"/>
                <a:gd name="T38" fmla="*/ 824 w 978"/>
                <a:gd name="T39" fmla="*/ 114 h 1519"/>
                <a:gd name="T40" fmla="*/ 823 w 978"/>
                <a:gd name="T41" fmla="*/ 122 h 1519"/>
                <a:gd name="T42" fmla="*/ 820 w 978"/>
                <a:gd name="T43" fmla="*/ 141 h 1519"/>
                <a:gd name="T44" fmla="*/ 821 w 978"/>
                <a:gd name="T45" fmla="*/ 172 h 1519"/>
                <a:gd name="T46" fmla="*/ 827 w 978"/>
                <a:gd name="T47" fmla="*/ 211 h 1519"/>
                <a:gd name="T48" fmla="*/ 843 w 978"/>
                <a:gd name="T49" fmla="*/ 253 h 1519"/>
                <a:gd name="T50" fmla="*/ 871 w 978"/>
                <a:gd name="T51" fmla="*/ 296 h 1519"/>
                <a:gd name="T52" fmla="*/ 915 w 978"/>
                <a:gd name="T53" fmla="*/ 340 h 1519"/>
                <a:gd name="T54" fmla="*/ 978 w 978"/>
                <a:gd name="T55" fmla="*/ 379 h 1519"/>
                <a:gd name="T56" fmla="*/ 650 w 978"/>
                <a:gd name="T57" fmla="*/ 1519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78" h="1519">
                  <a:moveTo>
                    <a:pt x="650" y="1519"/>
                  </a:moveTo>
                  <a:lnTo>
                    <a:pt x="0" y="1188"/>
                  </a:lnTo>
                  <a:lnTo>
                    <a:pt x="344" y="83"/>
                  </a:lnTo>
                  <a:lnTo>
                    <a:pt x="345" y="83"/>
                  </a:lnTo>
                  <a:lnTo>
                    <a:pt x="351" y="87"/>
                  </a:lnTo>
                  <a:lnTo>
                    <a:pt x="361" y="89"/>
                  </a:lnTo>
                  <a:lnTo>
                    <a:pt x="372" y="95"/>
                  </a:lnTo>
                  <a:lnTo>
                    <a:pt x="386" y="98"/>
                  </a:lnTo>
                  <a:lnTo>
                    <a:pt x="403" y="100"/>
                  </a:lnTo>
                  <a:lnTo>
                    <a:pt x="420" y="104"/>
                  </a:lnTo>
                  <a:lnTo>
                    <a:pt x="440" y="104"/>
                  </a:lnTo>
                  <a:lnTo>
                    <a:pt x="460" y="104"/>
                  </a:lnTo>
                  <a:lnTo>
                    <a:pt x="479" y="100"/>
                  </a:lnTo>
                  <a:lnTo>
                    <a:pt x="499" y="95"/>
                  </a:lnTo>
                  <a:lnTo>
                    <a:pt x="518" y="83"/>
                  </a:lnTo>
                  <a:lnTo>
                    <a:pt x="536" y="69"/>
                  </a:lnTo>
                  <a:lnTo>
                    <a:pt x="553" y="52"/>
                  </a:lnTo>
                  <a:lnTo>
                    <a:pt x="567" y="29"/>
                  </a:lnTo>
                  <a:lnTo>
                    <a:pt x="580" y="0"/>
                  </a:lnTo>
                  <a:lnTo>
                    <a:pt x="824" y="114"/>
                  </a:lnTo>
                  <a:lnTo>
                    <a:pt x="823" y="122"/>
                  </a:lnTo>
                  <a:lnTo>
                    <a:pt x="820" y="141"/>
                  </a:lnTo>
                  <a:lnTo>
                    <a:pt x="821" y="172"/>
                  </a:lnTo>
                  <a:lnTo>
                    <a:pt x="827" y="211"/>
                  </a:lnTo>
                  <a:lnTo>
                    <a:pt x="843" y="253"/>
                  </a:lnTo>
                  <a:lnTo>
                    <a:pt x="871" y="296"/>
                  </a:lnTo>
                  <a:lnTo>
                    <a:pt x="915" y="340"/>
                  </a:lnTo>
                  <a:lnTo>
                    <a:pt x="978" y="379"/>
                  </a:lnTo>
                  <a:lnTo>
                    <a:pt x="650" y="1519"/>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63"/>
            <p:cNvSpPr>
              <a:spLocks/>
            </p:cNvSpPr>
            <p:nvPr/>
          </p:nvSpPr>
          <p:spPr bwMode="auto">
            <a:xfrm rot="-8300787">
              <a:off x="3677" y="3150"/>
              <a:ext cx="333" cy="522"/>
            </a:xfrm>
            <a:custGeom>
              <a:avLst/>
              <a:gdLst>
                <a:gd name="T0" fmla="*/ 613 w 938"/>
                <a:gd name="T1" fmla="*/ 1476 h 1476"/>
                <a:gd name="T2" fmla="*/ 0 w 938"/>
                <a:gd name="T3" fmla="*/ 1157 h 1476"/>
                <a:gd name="T4" fmla="*/ 329 w 938"/>
                <a:gd name="T5" fmla="*/ 83 h 1476"/>
                <a:gd name="T6" fmla="*/ 330 w 938"/>
                <a:gd name="T7" fmla="*/ 83 h 1476"/>
                <a:gd name="T8" fmla="*/ 336 w 938"/>
                <a:gd name="T9" fmla="*/ 87 h 1476"/>
                <a:gd name="T10" fmla="*/ 346 w 938"/>
                <a:gd name="T11" fmla="*/ 89 h 1476"/>
                <a:gd name="T12" fmla="*/ 357 w 938"/>
                <a:gd name="T13" fmla="*/ 93 h 1476"/>
                <a:gd name="T14" fmla="*/ 371 w 938"/>
                <a:gd name="T15" fmla="*/ 97 h 1476"/>
                <a:gd name="T16" fmla="*/ 387 w 938"/>
                <a:gd name="T17" fmla="*/ 99 h 1476"/>
                <a:gd name="T18" fmla="*/ 404 w 938"/>
                <a:gd name="T19" fmla="*/ 101 h 1476"/>
                <a:gd name="T20" fmla="*/ 422 w 938"/>
                <a:gd name="T21" fmla="*/ 103 h 1476"/>
                <a:gd name="T22" fmla="*/ 442 w 938"/>
                <a:gd name="T23" fmla="*/ 101 h 1476"/>
                <a:gd name="T24" fmla="*/ 462 w 938"/>
                <a:gd name="T25" fmla="*/ 97 h 1476"/>
                <a:gd name="T26" fmla="*/ 480 w 938"/>
                <a:gd name="T27" fmla="*/ 91 h 1476"/>
                <a:gd name="T28" fmla="*/ 499 w 938"/>
                <a:gd name="T29" fmla="*/ 81 h 1476"/>
                <a:gd name="T30" fmla="*/ 517 w 938"/>
                <a:gd name="T31" fmla="*/ 68 h 1476"/>
                <a:gd name="T32" fmla="*/ 532 w 938"/>
                <a:gd name="T33" fmla="*/ 50 h 1476"/>
                <a:gd name="T34" fmla="*/ 547 w 938"/>
                <a:gd name="T35" fmla="*/ 27 h 1476"/>
                <a:gd name="T36" fmla="*/ 558 w 938"/>
                <a:gd name="T37" fmla="*/ 0 h 1476"/>
                <a:gd name="T38" fmla="*/ 787 w 938"/>
                <a:gd name="T39" fmla="*/ 108 h 1476"/>
                <a:gd name="T40" fmla="*/ 785 w 938"/>
                <a:gd name="T41" fmla="*/ 116 h 1476"/>
                <a:gd name="T42" fmla="*/ 784 w 938"/>
                <a:gd name="T43" fmla="*/ 136 h 1476"/>
                <a:gd name="T44" fmla="*/ 785 w 938"/>
                <a:gd name="T45" fmla="*/ 167 h 1476"/>
                <a:gd name="T46" fmla="*/ 793 w 938"/>
                <a:gd name="T47" fmla="*/ 203 h 1476"/>
                <a:gd name="T48" fmla="*/ 808 w 938"/>
                <a:gd name="T49" fmla="*/ 246 h 1476"/>
                <a:gd name="T50" fmla="*/ 835 w 938"/>
                <a:gd name="T51" fmla="*/ 288 h 1476"/>
                <a:gd name="T52" fmla="*/ 877 w 938"/>
                <a:gd name="T53" fmla="*/ 329 h 1476"/>
                <a:gd name="T54" fmla="*/ 938 w 938"/>
                <a:gd name="T55" fmla="*/ 368 h 1476"/>
                <a:gd name="T56" fmla="*/ 613 w 938"/>
                <a:gd name="T57" fmla="*/ 1476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8" h="1476">
                  <a:moveTo>
                    <a:pt x="613" y="1476"/>
                  </a:moveTo>
                  <a:lnTo>
                    <a:pt x="0" y="1157"/>
                  </a:lnTo>
                  <a:lnTo>
                    <a:pt x="329" y="83"/>
                  </a:lnTo>
                  <a:lnTo>
                    <a:pt x="330" y="83"/>
                  </a:lnTo>
                  <a:lnTo>
                    <a:pt x="336" y="87"/>
                  </a:lnTo>
                  <a:lnTo>
                    <a:pt x="346" y="89"/>
                  </a:lnTo>
                  <a:lnTo>
                    <a:pt x="357" y="93"/>
                  </a:lnTo>
                  <a:lnTo>
                    <a:pt x="371" y="97"/>
                  </a:lnTo>
                  <a:lnTo>
                    <a:pt x="387" y="99"/>
                  </a:lnTo>
                  <a:lnTo>
                    <a:pt x="404" y="101"/>
                  </a:lnTo>
                  <a:lnTo>
                    <a:pt x="422" y="103"/>
                  </a:lnTo>
                  <a:lnTo>
                    <a:pt x="442" y="101"/>
                  </a:lnTo>
                  <a:lnTo>
                    <a:pt x="462" y="97"/>
                  </a:lnTo>
                  <a:lnTo>
                    <a:pt x="480" y="91"/>
                  </a:lnTo>
                  <a:lnTo>
                    <a:pt x="499" y="81"/>
                  </a:lnTo>
                  <a:lnTo>
                    <a:pt x="517" y="68"/>
                  </a:lnTo>
                  <a:lnTo>
                    <a:pt x="532" y="50"/>
                  </a:lnTo>
                  <a:lnTo>
                    <a:pt x="547" y="27"/>
                  </a:lnTo>
                  <a:lnTo>
                    <a:pt x="558" y="0"/>
                  </a:lnTo>
                  <a:lnTo>
                    <a:pt x="787" y="108"/>
                  </a:lnTo>
                  <a:lnTo>
                    <a:pt x="785" y="116"/>
                  </a:lnTo>
                  <a:lnTo>
                    <a:pt x="784" y="136"/>
                  </a:lnTo>
                  <a:lnTo>
                    <a:pt x="785" y="167"/>
                  </a:lnTo>
                  <a:lnTo>
                    <a:pt x="793" y="203"/>
                  </a:lnTo>
                  <a:lnTo>
                    <a:pt x="808" y="246"/>
                  </a:lnTo>
                  <a:lnTo>
                    <a:pt x="835" y="288"/>
                  </a:lnTo>
                  <a:lnTo>
                    <a:pt x="877" y="329"/>
                  </a:lnTo>
                  <a:lnTo>
                    <a:pt x="938" y="368"/>
                  </a:lnTo>
                  <a:lnTo>
                    <a:pt x="613" y="147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64"/>
            <p:cNvSpPr>
              <a:spLocks/>
            </p:cNvSpPr>
            <p:nvPr/>
          </p:nvSpPr>
          <p:spPr bwMode="auto">
            <a:xfrm rot="-8300787">
              <a:off x="3690" y="3169"/>
              <a:ext cx="304" cy="487"/>
            </a:xfrm>
            <a:custGeom>
              <a:avLst/>
              <a:gdLst>
                <a:gd name="T0" fmla="*/ 550 w 860"/>
                <a:gd name="T1" fmla="*/ 1375 h 1375"/>
                <a:gd name="T2" fmla="*/ 0 w 860"/>
                <a:gd name="T3" fmla="*/ 1093 h 1375"/>
                <a:gd name="T4" fmla="*/ 306 w 860"/>
                <a:gd name="T5" fmla="*/ 83 h 1375"/>
                <a:gd name="T6" fmla="*/ 313 w 860"/>
                <a:gd name="T7" fmla="*/ 85 h 1375"/>
                <a:gd name="T8" fmla="*/ 331 w 860"/>
                <a:gd name="T9" fmla="*/ 89 h 1375"/>
                <a:gd name="T10" fmla="*/ 359 w 860"/>
                <a:gd name="T11" fmla="*/ 93 h 1375"/>
                <a:gd name="T12" fmla="*/ 393 w 860"/>
                <a:gd name="T13" fmla="*/ 93 h 1375"/>
                <a:gd name="T14" fmla="*/ 430 w 860"/>
                <a:gd name="T15" fmla="*/ 87 h 1375"/>
                <a:gd name="T16" fmla="*/ 467 w 860"/>
                <a:gd name="T17" fmla="*/ 71 h 1375"/>
                <a:gd name="T18" fmla="*/ 501 w 860"/>
                <a:gd name="T19" fmla="*/ 44 h 1375"/>
                <a:gd name="T20" fmla="*/ 527 w 860"/>
                <a:gd name="T21" fmla="*/ 0 h 1375"/>
                <a:gd name="T22" fmla="*/ 715 w 860"/>
                <a:gd name="T23" fmla="*/ 89 h 1375"/>
                <a:gd name="T24" fmla="*/ 715 w 860"/>
                <a:gd name="T25" fmla="*/ 96 h 1375"/>
                <a:gd name="T26" fmla="*/ 715 w 860"/>
                <a:gd name="T27" fmla="*/ 118 h 1375"/>
                <a:gd name="T28" fmla="*/ 718 w 860"/>
                <a:gd name="T29" fmla="*/ 147 h 1375"/>
                <a:gd name="T30" fmla="*/ 727 w 860"/>
                <a:gd name="T31" fmla="*/ 185 h 1375"/>
                <a:gd name="T32" fmla="*/ 742 w 860"/>
                <a:gd name="T33" fmla="*/ 226 h 1375"/>
                <a:gd name="T34" fmla="*/ 768 w 860"/>
                <a:gd name="T35" fmla="*/ 269 h 1375"/>
                <a:gd name="T36" fmla="*/ 806 w 860"/>
                <a:gd name="T37" fmla="*/ 307 h 1375"/>
                <a:gd name="T38" fmla="*/ 860 w 860"/>
                <a:gd name="T39" fmla="*/ 342 h 1375"/>
                <a:gd name="T40" fmla="*/ 550 w 860"/>
                <a:gd name="T41"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0" h="1375">
                  <a:moveTo>
                    <a:pt x="550" y="1375"/>
                  </a:moveTo>
                  <a:lnTo>
                    <a:pt x="0" y="1093"/>
                  </a:lnTo>
                  <a:lnTo>
                    <a:pt x="306" y="83"/>
                  </a:lnTo>
                  <a:lnTo>
                    <a:pt x="313" y="85"/>
                  </a:lnTo>
                  <a:lnTo>
                    <a:pt x="331" y="89"/>
                  </a:lnTo>
                  <a:lnTo>
                    <a:pt x="359" y="93"/>
                  </a:lnTo>
                  <a:lnTo>
                    <a:pt x="393" y="93"/>
                  </a:lnTo>
                  <a:lnTo>
                    <a:pt x="430" y="87"/>
                  </a:lnTo>
                  <a:lnTo>
                    <a:pt x="467" y="71"/>
                  </a:lnTo>
                  <a:lnTo>
                    <a:pt x="501" y="44"/>
                  </a:lnTo>
                  <a:lnTo>
                    <a:pt x="527" y="0"/>
                  </a:lnTo>
                  <a:lnTo>
                    <a:pt x="715" y="89"/>
                  </a:lnTo>
                  <a:lnTo>
                    <a:pt x="715" y="96"/>
                  </a:lnTo>
                  <a:lnTo>
                    <a:pt x="715" y="118"/>
                  </a:lnTo>
                  <a:lnTo>
                    <a:pt x="718" y="147"/>
                  </a:lnTo>
                  <a:lnTo>
                    <a:pt x="727" y="185"/>
                  </a:lnTo>
                  <a:lnTo>
                    <a:pt x="742" y="226"/>
                  </a:lnTo>
                  <a:lnTo>
                    <a:pt x="768" y="269"/>
                  </a:lnTo>
                  <a:lnTo>
                    <a:pt x="806" y="307"/>
                  </a:lnTo>
                  <a:lnTo>
                    <a:pt x="860" y="342"/>
                  </a:lnTo>
                  <a:lnTo>
                    <a:pt x="550" y="1375"/>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65"/>
            <p:cNvSpPr>
              <a:spLocks/>
            </p:cNvSpPr>
            <p:nvPr/>
          </p:nvSpPr>
          <p:spPr bwMode="auto">
            <a:xfrm rot="-8300787">
              <a:off x="3637" y="3498"/>
              <a:ext cx="33" cy="49"/>
            </a:xfrm>
            <a:custGeom>
              <a:avLst/>
              <a:gdLst>
                <a:gd name="T0" fmla="*/ 24 w 92"/>
                <a:gd name="T1" fmla="*/ 134 h 138"/>
                <a:gd name="T2" fmla="*/ 32 w 92"/>
                <a:gd name="T3" fmla="*/ 138 h 138"/>
                <a:gd name="T4" fmla="*/ 41 w 92"/>
                <a:gd name="T5" fmla="*/ 138 h 138"/>
                <a:gd name="T6" fmla="*/ 51 w 92"/>
                <a:gd name="T7" fmla="*/ 136 h 138"/>
                <a:gd name="T8" fmla="*/ 59 w 92"/>
                <a:gd name="T9" fmla="*/ 132 h 138"/>
                <a:gd name="T10" fmla="*/ 66 w 92"/>
                <a:gd name="T11" fmla="*/ 126 h 138"/>
                <a:gd name="T12" fmla="*/ 75 w 92"/>
                <a:gd name="T13" fmla="*/ 118 h 138"/>
                <a:gd name="T14" fmla="*/ 80 w 92"/>
                <a:gd name="T15" fmla="*/ 107 h 138"/>
                <a:gd name="T16" fmla="*/ 86 w 92"/>
                <a:gd name="T17" fmla="*/ 95 h 138"/>
                <a:gd name="T18" fmla="*/ 92 w 92"/>
                <a:gd name="T19" fmla="*/ 68 h 138"/>
                <a:gd name="T20" fmla="*/ 90 w 92"/>
                <a:gd name="T21" fmla="*/ 43 h 138"/>
                <a:gd name="T22" fmla="*/ 82 w 92"/>
                <a:gd name="T23" fmla="*/ 22 h 138"/>
                <a:gd name="T24" fmla="*/ 68 w 92"/>
                <a:gd name="T25" fmla="*/ 6 h 138"/>
                <a:gd name="T26" fmla="*/ 59 w 92"/>
                <a:gd name="T27" fmla="*/ 2 h 138"/>
                <a:gd name="T28" fmla="*/ 51 w 92"/>
                <a:gd name="T29" fmla="*/ 0 h 138"/>
                <a:gd name="T30" fmla="*/ 41 w 92"/>
                <a:gd name="T31" fmla="*/ 2 h 138"/>
                <a:gd name="T32" fmla="*/ 32 w 92"/>
                <a:gd name="T33" fmla="*/ 6 h 138"/>
                <a:gd name="T34" fmla="*/ 24 w 92"/>
                <a:gd name="T35" fmla="*/ 12 h 138"/>
                <a:gd name="T36" fmla="*/ 17 w 92"/>
                <a:gd name="T37" fmla="*/ 20 h 138"/>
                <a:gd name="T38" fmla="*/ 11 w 92"/>
                <a:gd name="T39" fmla="*/ 31 h 138"/>
                <a:gd name="T40" fmla="*/ 5 w 92"/>
                <a:gd name="T41" fmla="*/ 43 h 138"/>
                <a:gd name="T42" fmla="*/ 0 w 92"/>
                <a:gd name="T43" fmla="*/ 70 h 138"/>
                <a:gd name="T44" fmla="*/ 1 w 92"/>
                <a:gd name="T45" fmla="*/ 97 h 138"/>
                <a:gd name="T46" fmla="*/ 10 w 92"/>
                <a:gd name="T47" fmla="*/ 118 h 138"/>
                <a:gd name="T48" fmla="*/ 24 w 92"/>
                <a:gd name="T49" fmla="*/ 13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38">
                  <a:moveTo>
                    <a:pt x="24" y="134"/>
                  </a:moveTo>
                  <a:lnTo>
                    <a:pt x="32" y="138"/>
                  </a:lnTo>
                  <a:lnTo>
                    <a:pt x="41" y="138"/>
                  </a:lnTo>
                  <a:lnTo>
                    <a:pt x="51" y="136"/>
                  </a:lnTo>
                  <a:lnTo>
                    <a:pt x="59" y="132"/>
                  </a:lnTo>
                  <a:lnTo>
                    <a:pt x="66" y="126"/>
                  </a:lnTo>
                  <a:lnTo>
                    <a:pt x="75" y="118"/>
                  </a:lnTo>
                  <a:lnTo>
                    <a:pt x="80" y="107"/>
                  </a:lnTo>
                  <a:lnTo>
                    <a:pt x="86" y="95"/>
                  </a:lnTo>
                  <a:lnTo>
                    <a:pt x="92" y="68"/>
                  </a:lnTo>
                  <a:lnTo>
                    <a:pt x="90" y="43"/>
                  </a:lnTo>
                  <a:lnTo>
                    <a:pt x="82" y="22"/>
                  </a:lnTo>
                  <a:lnTo>
                    <a:pt x="68" y="6"/>
                  </a:lnTo>
                  <a:lnTo>
                    <a:pt x="59" y="2"/>
                  </a:lnTo>
                  <a:lnTo>
                    <a:pt x="51" y="0"/>
                  </a:lnTo>
                  <a:lnTo>
                    <a:pt x="41" y="2"/>
                  </a:lnTo>
                  <a:lnTo>
                    <a:pt x="32" y="6"/>
                  </a:lnTo>
                  <a:lnTo>
                    <a:pt x="24" y="12"/>
                  </a:lnTo>
                  <a:lnTo>
                    <a:pt x="17" y="20"/>
                  </a:lnTo>
                  <a:lnTo>
                    <a:pt x="11" y="31"/>
                  </a:lnTo>
                  <a:lnTo>
                    <a:pt x="5" y="43"/>
                  </a:lnTo>
                  <a:lnTo>
                    <a:pt x="0" y="70"/>
                  </a:lnTo>
                  <a:lnTo>
                    <a:pt x="1" y="97"/>
                  </a:lnTo>
                  <a:lnTo>
                    <a:pt x="10" y="118"/>
                  </a:lnTo>
                  <a:lnTo>
                    <a:pt x="24" y="1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66"/>
            <p:cNvSpPr>
              <a:spLocks/>
            </p:cNvSpPr>
            <p:nvPr/>
          </p:nvSpPr>
          <p:spPr bwMode="auto">
            <a:xfrm rot="-8300787">
              <a:off x="3642" y="3505"/>
              <a:ext cx="23" cy="36"/>
            </a:xfrm>
            <a:custGeom>
              <a:avLst/>
              <a:gdLst>
                <a:gd name="T0" fmla="*/ 17 w 67"/>
                <a:gd name="T1" fmla="*/ 96 h 100"/>
                <a:gd name="T2" fmla="*/ 24 w 67"/>
                <a:gd name="T3" fmla="*/ 98 h 100"/>
                <a:gd name="T4" fmla="*/ 30 w 67"/>
                <a:gd name="T5" fmla="*/ 100 h 100"/>
                <a:gd name="T6" fmla="*/ 37 w 67"/>
                <a:gd name="T7" fmla="*/ 98 h 100"/>
                <a:gd name="T8" fmla="*/ 42 w 67"/>
                <a:gd name="T9" fmla="*/ 96 h 100"/>
                <a:gd name="T10" fmla="*/ 48 w 67"/>
                <a:gd name="T11" fmla="*/ 91 h 100"/>
                <a:gd name="T12" fmla="*/ 54 w 67"/>
                <a:gd name="T13" fmla="*/ 85 h 100"/>
                <a:gd name="T14" fmla="*/ 58 w 67"/>
                <a:gd name="T15" fmla="*/ 77 h 100"/>
                <a:gd name="T16" fmla="*/ 62 w 67"/>
                <a:gd name="T17" fmla="*/ 67 h 100"/>
                <a:gd name="T18" fmla="*/ 67 w 67"/>
                <a:gd name="T19" fmla="*/ 48 h 100"/>
                <a:gd name="T20" fmla="*/ 65 w 67"/>
                <a:gd name="T21" fmla="*/ 29 h 100"/>
                <a:gd name="T22" fmla="*/ 59 w 67"/>
                <a:gd name="T23" fmla="*/ 13 h 100"/>
                <a:gd name="T24" fmla="*/ 50 w 67"/>
                <a:gd name="T25" fmla="*/ 4 h 100"/>
                <a:gd name="T26" fmla="*/ 42 w 67"/>
                <a:gd name="T27" fmla="*/ 2 h 100"/>
                <a:gd name="T28" fmla="*/ 37 w 67"/>
                <a:gd name="T29" fmla="*/ 0 h 100"/>
                <a:gd name="T30" fmla="*/ 30 w 67"/>
                <a:gd name="T31" fmla="*/ 2 h 100"/>
                <a:gd name="T32" fmla="*/ 24 w 67"/>
                <a:gd name="T33" fmla="*/ 4 h 100"/>
                <a:gd name="T34" fmla="*/ 18 w 67"/>
                <a:gd name="T35" fmla="*/ 9 h 100"/>
                <a:gd name="T36" fmla="*/ 13 w 67"/>
                <a:gd name="T37" fmla="*/ 15 h 100"/>
                <a:gd name="T38" fmla="*/ 9 w 67"/>
                <a:gd name="T39" fmla="*/ 21 h 100"/>
                <a:gd name="T40" fmla="*/ 4 w 67"/>
                <a:gd name="T41" fmla="*/ 31 h 100"/>
                <a:gd name="T42" fmla="*/ 0 w 67"/>
                <a:gd name="T43" fmla="*/ 50 h 100"/>
                <a:gd name="T44" fmla="*/ 2 w 67"/>
                <a:gd name="T45" fmla="*/ 69 h 100"/>
                <a:gd name="T46" fmla="*/ 7 w 67"/>
                <a:gd name="T47" fmla="*/ 85 h 100"/>
                <a:gd name="T48" fmla="*/ 17 w 67"/>
                <a:gd name="T49" fmla="*/ 9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 h="100">
                  <a:moveTo>
                    <a:pt x="17" y="96"/>
                  </a:moveTo>
                  <a:lnTo>
                    <a:pt x="24" y="98"/>
                  </a:lnTo>
                  <a:lnTo>
                    <a:pt x="30" y="100"/>
                  </a:lnTo>
                  <a:lnTo>
                    <a:pt x="37" y="98"/>
                  </a:lnTo>
                  <a:lnTo>
                    <a:pt x="42" y="96"/>
                  </a:lnTo>
                  <a:lnTo>
                    <a:pt x="48" y="91"/>
                  </a:lnTo>
                  <a:lnTo>
                    <a:pt x="54" y="85"/>
                  </a:lnTo>
                  <a:lnTo>
                    <a:pt x="58" y="77"/>
                  </a:lnTo>
                  <a:lnTo>
                    <a:pt x="62" y="67"/>
                  </a:lnTo>
                  <a:lnTo>
                    <a:pt x="67" y="48"/>
                  </a:lnTo>
                  <a:lnTo>
                    <a:pt x="65" y="29"/>
                  </a:lnTo>
                  <a:lnTo>
                    <a:pt x="59" y="13"/>
                  </a:lnTo>
                  <a:lnTo>
                    <a:pt x="50" y="4"/>
                  </a:lnTo>
                  <a:lnTo>
                    <a:pt x="42" y="2"/>
                  </a:lnTo>
                  <a:lnTo>
                    <a:pt x="37" y="0"/>
                  </a:lnTo>
                  <a:lnTo>
                    <a:pt x="30" y="2"/>
                  </a:lnTo>
                  <a:lnTo>
                    <a:pt x="24" y="4"/>
                  </a:lnTo>
                  <a:lnTo>
                    <a:pt x="18" y="9"/>
                  </a:lnTo>
                  <a:lnTo>
                    <a:pt x="13" y="15"/>
                  </a:lnTo>
                  <a:lnTo>
                    <a:pt x="9" y="21"/>
                  </a:lnTo>
                  <a:lnTo>
                    <a:pt x="4" y="31"/>
                  </a:lnTo>
                  <a:lnTo>
                    <a:pt x="0" y="50"/>
                  </a:lnTo>
                  <a:lnTo>
                    <a:pt x="2" y="69"/>
                  </a:lnTo>
                  <a:lnTo>
                    <a:pt x="7" y="85"/>
                  </a:lnTo>
                  <a:lnTo>
                    <a:pt x="17"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Text Box 67"/>
            <p:cNvSpPr txBox="1">
              <a:spLocks noChangeArrowheads="1"/>
            </p:cNvSpPr>
            <p:nvPr/>
          </p:nvSpPr>
          <p:spPr bwMode="auto">
            <a:xfrm rot="-1836148">
              <a:off x="3596" y="3325"/>
              <a:ext cx="476"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1600">
                  <a:solidFill>
                    <a:schemeClr val="bg2"/>
                  </a:solidFill>
                  <a:latin typeface="Arial Black" panose="020B0A04020102020204" pitchFamily="34" charset="0"/>
                </a:rPr>
                <a:t>$200</a:t>
              </a:r>
            </a:p>
          </p:txBody>
        </p:sp>
      </p:grpSp>
    </p:spTree>
    <p:extLst>
      <p:ext uri="{BB962C8B-B14F-4D97-AF65-F5344CB8AC3E}">
        <p14:creationId xmlns:p14="http://schemas.microsoft.com/office/powerpoint/2010/main" val="3295394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t>Khả năng sử dụng lại bên trong hệ thống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grpSp>
        <p:nvGrpSpPr>
          <p:cNvPr id="5" name="Group 68"/>
          <p:cNvGrpSpPr>
            <a:grpSpLocks/>
          </p:cNvGrpSpPr>
          <p:nvPr/>
        </p:nvGrpSpPr>
        <p:grpSpPr bwMode="auto">
          <a:xfrm>
            <a:off x="3346450" y="2336800"/>
            <a:ext cx="2527300" cy="2108200"/>
            <a:chOff x="2088" y="1472"/>
            <a:chExt cx="1592" cy="1328"/>
          </a:xfrm>
        </p:grpSpPr>
        <p:sp>
          <p:nvSpPr>
            <p:cNvPr id="6" name="Line 19"/>
            <p:cNvSpPr>
              <a:spLocks noChangeShapeType="1"/>
            </p:cNvSpPr>
            <p:nvPr/>
          </p:nvSpPr>
          <p:spPr bwMode="auto">
            <a:xfrm flipH="1">
              <a:off x="2088" y="2165"/>
              <a:ext cx="1592"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 name="Group 20"/>
            <p:cNvGrpSpPr>
              <a:grpSpLocks/>
            </p:cNvGrpSpPr>
            <p:nvPr/>
          </p:nvGrpSpPr>
          <p:grpSpPr bwMode="auto">
            <a:xfrm>
              <a:off x="2253" y="1472"/>
              <a:ext cx="549" cy="520"/>
              <a:chOff x="1248" y="1440"/>
              <a:chExt cx="480" cy="432"/>
            </a:xfrm>
          </p:grpSpPr>
          <p:sp>
            <p:nvSpPr>
              <p:cNvPr id="24" name="Rectangle 21"/>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2"/>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23"/>
            <p:cNvGrpSpPr>
              <a:grpSpLocks/>
            </p:cNvGrpSpPr>
            <p:nvPr/>
          </p:nvGrpSpPr>
          <p:grpSpPr bwMode="auto">
            <a:xfrm>
              <a:off x="2966" y="1472"/>
              <a:ext cx="549" cy="520"/>
              <a:chOff x="1248" y="1440"/>
              <a:chExt cx="480" cy="432"/>
            </a:xfrm>
          </p:grpSpPr>
          <p:sp>
            <p:nvSpPr>
              <p:cNvPr id="22" name="Rectangle 24"/>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5"/>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26"/>
            <p:cNvGrpSpPr>
              <a:grpSpLocks/>
            </p:cNvGrpSpPr>
            <p:nvPr/>
          </p:nvGrpSpPr>
          <p:grpSpPr bwMode="auto">
            <a:xfrm>
              <a:off x="2966" y="2280"/>
              <a:ext cx="549" cy="520"/>
              <a:chOff x="1248" y="1440"/>
              <a:chExt cx="480" cy="432"/>
            </a:xfrm>
          </p:grpSpPr>
          <p:sp>
            <p:nvSpPr>
              <p:cNvPr id="20" name="Rectangle 27"/>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28"/>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29"/>
            <p:cNvGrpSpPr>
              <a:grpSpLocks/>
            </p:cNvGrpSpPr>
            <p:nvPr/>
          </p:nvGrpSpPr>
          <p:grpSpPr bwMode="auto">
            <a:xfrm>
              <a:off x="2253" y="2280"/>
              <a:ext cx="549" cy="520"/>
              <a:chOff x="1248" y="1440"/>
              <a:chExt cx="480" cy="432"/>
            </a:xfrm>
          </p:grpSpPr>
          <p:sp>
            <p:nvSpPr>
              <p:cNvPr id="18" name="Rectangle 30"/>
              <p:cNvSpPr>
                <a:spLocks noChangeArrowheads="1"/>
              </p:cNvSpPr>
              <p:nvPr/>
            </p:nvSpPr>
            <p:spPr bwMode="auto">
              <a:xfrm>
                <a:off x="1248" y="1536"/>
                <a:ext cx="480" cy="336"/>
              </a:xfrm>
              <a:prstGeom prst="rect">
                <a:avLst/>
              </a:prstGeom>
              <a:noFill/>
              <a:ln w="381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31"/>
              <p:cNvSpPr>
                <a:spLocks noChangeArrowheads="1"/>
              </p:cNvSpPr>
              <p:nvPr/>
            </p:nvSpPr>
            <p:spPr bwMode="auto">
              <a:xfrm>
                <a:off x="1248" y="1440"/>
                <a:ext cx="192" cy="96"/>
              </a:xfrm>
              <a:prstGeom prst="rect">
                <a:avLst/>
              </a:prstGeom>
              <a:noFill/>
              <a:ln w="381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32"/>
            <p:cNvGrpSpPr>
              <a:grpSpLocks/>
            </p:cNvGrpSpPr>
            <p:nvPr/>
          </p:nvGrpSpPr>
          <p:grpSpPr bwMode="auto">
            <a:xfrm>
              <a:off x="2472" y="2454"/>
              <a:ext cx="220" cy="231"/>
              <a:chOff x="2880" y="1632"/>
              <a:chExt cx="192" cy="240"/>
            </a:xfrm>
          </p:grpSpPr>
          <p:sp>
            <p:nvSpPr>
              <p:cNvPr id="16" name="Rectangle 33"/>
              <p:cNvSpPr>
                <a:spLocks noChangeArrowheads="1"/>
              </p:cNvSpPr>
              <p:nvPr/>
            </p:nvSpPr>
            <p:spPr bwMode="auto">
              <a:xfrm>
                <a:off x="2880" y="1632"/>
                <a:ext cx="192" cy="240"/>
              </a:xfrm>
              <a:prstGeom prst="rect">
                <a:avLst/>
              </a:prstGeom>
              <a:noFill/>
              <a:ln w="381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34"/>
              <p:cNvSpPr>
                <a:spLocks noChangeArrowheads="1"/>
              </p:cNvSpPr>
              <p:nvPr/>
            </p:nvSpPr>
            <p:spPr bwMode="auto">
              <a:xfrm>
                <a:off x="2880" y="1728"/>
                <a:ext cx="192" cy="96"/>
              </a:xfrm>
              <a:prstGeom prst="rect">
                <a:avLst/>
              </a:prstGeom>
              <a:noFill/>
              <a:ln w="381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Line 35"/>
            <p:cNvSpPr>
              <a:spLocks noChangeShapeType="1"/>
            </p:cNvSpPr>
            <p:nvPr/>
          </p:nvSpPr>
          <p:spPr bwMode="auto">
            <a:xfrm flipH="1">
              <a:off x="2716" y="1900"/>
              <a:ext cx="526" cy="530"/>
            </a:xfrm>
            <a:prstGeom prst="line">
              <a:avLst/>
            </a:prstGeom>
            <a:noFill/>
            <a:ln w="57150">
              <a:solidFill>
                <a:srgbClr val="33CC33"/>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 name="Group 36"/>
            <p:cNvGrpSpPr>
              <a:grpSpLocks/>
            </p:cNvGrpSpPr>
            <p:nvPr/>
          </p:nvGrpSpPr>
          <p:grpSpPr bwMode="auto">
            <a:xfrm>
              <a:off x="2472" y="1703"/>
              <a:ext cx="220" cy="231"/>
              <a:chOff x="2880" y="1632"/>
              <a:chExt cx="192" cy="240"/>
            </a:xfrm>
          </p:grpSpPr>
          <p:sp>
            <p:nvSpPr>
              <p:cNvPr id="14" name="Rectangle 37"/>
              <p:cNvSpPr>
                <a:spLocks noChangeArrowheads="1"/>
              </p:cNvSpPr>
              <p:nvPr/>
            </p:nvSpPr>
            <p:spPr bwMode="auto">
              <a:xfrm>
                <a:off x="2880" y="1632"/>
                <a:ext cx="192" cy="240"/>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38"/>
              <p:cNvSpPr>
                <a:spLocks noChangeArrowheads="1"/>
              </p:cNvSpPr>
              <p:nvPr/>
            </p:nvSpPr>
            <p:spPr bwMode="auto">
              <a:xfrm>
                <a:off x="2880" y="1728"/>
                <a:ext cx="192" cy="9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65"/>
          <p:cNvGrpSpPr>
            <a:grpSpLocks/>
          </p:cNvGrpSpPr>
          <p:nvPr/>
        </p:nvGrpSpPr>
        <p:grpSpPr bwMode="auto">
          <a:xfrm>
            <a:off x="609600" y="1093788"/>
            <a:ext cx="2514600" cy="2208212"/>
            <a:chOff x="240" y="689"/>
            <a:chExt cx="1584" cy="1391"/>
          </a:xfrm>
        </p:grpSpPr>
        <p:sp>
          <p:nvSpPr>
            <p:cNvPr id="27" name="Line 2"/>
            <p:cNvSpPr>
              <a:spLocks noChangeShapeType="1"/>
            </p:cNvSpPr>
            <p:nvPr/>
          </p:nvSpPr>
          <p:spPr bwMode="auto">
            <a:xfrm flipH="1">
              <a:off x="240" y="1487"/>
              <a:ext cx="1584"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 name="Group 3"/>
            <p:cNvGrpSpPr>
              <a:grpSpLocks/>
            </p:cNvGrpSpPr>
            <p:nvPr/>
          </p:nvGrpSpPr>
          <p:grpSpPr bwMode="auto">
            <a:xfrm>
              <a:off x="404" y="841"/>
              <a:ext cx="546" cy="485"/>
              <a:chOff x="1248" y="1440"/>
              <a:chExt cx="480" cy="432"/>
            </a:xfrm>
          </p:grpSpPr>
          <p:sp>
            <p:nvSpPr>
              <p:cNvPr id="43" name="Rectangle 4"/>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Rectangle 5"/>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 name="Group 6"/>
            <p:cNvGrpSpPr>
              <a:grpSpLocks/>
            </p:cNvGrpSpPr>
            <p:nvPr/>
          </p:nvGrpSpPr>
          <p:grpSpPr bwMode="auto">
            <a:xfrm>
              <a:off x="1114" y="841"/>
              <a:ext cx="546" cy="485"/>
              <a:chOff x="1248" y="1440"/>
              <a:chExt cx="480" cy="432"/>
            </a:xfrm>
          </p:grpSpPr>
          <p:sp>
            <p:nvSpPr>
              <p:cNvPr id="41" name="Rectangle 7"/>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Rectangle 8"/>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 name="Group 9"/>
            <p:cNvGrpSpPr>
              <a:grpSpLocks/>
            </p:cNvGrpSpPr>
            <p:nvPr/>
          </p:nvGrpSpPr>
          <p:grpSpPr bwMode="auto">
            <a:xfrm>
              <a:off x="1114" y="1595"/>
              <a:ext cx="546" cy="485"/>
              <a:chOff x="1248" y="1440"/>
              <a:chExt cx="480" cy="432"/>
            </a:xfrm>
          </p:grpSpPr>
          <p:sp>
            <p:nvSpPr>
              <p:cNvPr id="39" name="Rectangle 10"/>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11"/>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12"/>
            <p:cNvGrpSpPr>
              <a:grpSpLocks/>
            </p:cNvGrpSpPr>
            <p:nvPr/>
          </p:nvGrpSpPr>
          <p:grpSpPr bwMode="auto">
            <a:xfrm>
              <a:off x="404" y="1595"/>
              <a:ext cx="546" cy="485"/>
              <a:chOff x="1248" y="1440"/>
              <a:chExt cx="480" cy="432"/>
            </a:xfrm>
          </p:grpSpPr>
          <p:sp>
            <p:nvSpPr>
              <p:cNvPr id="37" name="Rectangle 13"/>
              <p:cNvSpPr>
                <a:spLocks noChangeArrowheads="1"/>
              </p:cNvSpPr>
              <p:nvPr/>
            </p:nvSpPr>
            <p:spPr bwMode="auto">
              <a:xfrm>
                <a:off x="1248" y="1536"/>
                <a:ext cx="480" cy="336"/>
              </a:xfrm>
              <a:prstGeom prst="rect">
                <a:avLst/>
              </a:prstGeom>
              <a:noFill/>
              <a:ln w="381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14"/>
              <p:cNvSpPr>
                <a:spLocks noChangeArrowheads="1"/>
              </p:cNvSpPr>
              <p:nvPr/>
            </p:nvSpPr>
            <p:spPr bwMode="auto">
              <a:xfrm>
                <a:off x="1248" y="1440"/>
                <a:ext cx="192" cy="96"/>
              </a:xfrm>
              <a:prstGeom prst="rect">
                <a:avLst/>
              </a:prstGeom>
              <a:noFill/>
              <a:ln w="381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 name="Group 15"/>
            <p:cNvGrpSpPr>
              <a:grpSpLocks/>
            </p:cNvGrpSpPr>
            <p:nvPr/>
          </p:nvGrpSpPr>
          <p:grpSpPr bwMode="auto">
            <a:xfrm>
              <a:off x="458" y="1056"/>
              <a:ext cx="219" cy="216"/>
              <a:chOff x="2880" y="1632"/>
              <a:chExt cx="192" cy="240"/>
            </a:xfrm>
          </p:grpSpPr>
          <p:sp>
            <p:nvSpPr>
              <p:cNvPr id="35" name="Rectangle 16"/>
              <p:cNvSpPr>
                <a:spLocks noChangeArrowheads="1"/>
              </p:cNvSpPr>
              <p:nvPr/>
            </p:nvSpPr>
            <p:spPr bwMode="auto">
              <a:xfrm>
                <a:off x="2880" y="1632"/>
                <a:ext cx="192" cy="240"/>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17"/>
              <p:cNvSpPr>
                <a:spLocks noChangeArrowheads="1"/>
              </p:cNvSpPr>
              <p:nvPr/>
            </p:nvSpPr>
            <p:spPr bwMode="auto">
              <a:xfrm>
                <a:off x="2880" y="1728"/>
                <a:ext cx="192" cy="9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Line 18"/>
            <p:cNvSpPr>
              <a:spLocks noChangeShapeType="1"/>
            </p:cNvSpPr>
            <p:nvPr/>
          </p:nvSpPr>
          <p:spPr bwMode="auto">
            <a:xfrm flipH="1">
              <a:off x="709" y="1151"/>
              <a:ext cx="655" cy="0"/>
            </a:xfrm>
            <a:prstGeom prst="line">
              <a:avLst/>
            </a:prstGeom>
            <a:noFill/>
            <a:ln w="57150">
              <a:solidFill>
                <a:schemeClr val="hlink"/>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57"/>
            <p:cNvSpPr txBox="1">
              <a:spLocks noChangeArrowheads="1"/>
            </p:cNvSpPr>
            <p:nvPr/>
          </p:nvSpPr>
          <p:spPr bwMode="auto">
            <a:xfrm>
              <a:off x="895" y="689"/>
              <a:ext cx="7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a:t>
              </a:r>
            </a:p>
          </p:txBody>
        </p:sp>
      </p:grpSp>
      <p:grpSp>
        <p:nvGrpSpPr>
          <p:cNvPr id="45" name="Group 69"/>
          <p:cNvGrpSpPr>
            <a:grpSpLocks/>
          </p:cNvGrpSpPr>
          <p:nvPr/>
        </p:nvGrpSpPr>
        <p:grpSpPr bwMode="auto">
          <a:xfrm>
            <a:off x="6096000" y="3644900"/>
            <a:ext cx="2438400" cy="1955800"/>
            <a:chOff x="3840" y="2296"/>
            <a:chExt cx="1536" cy="1232"/>
          </a:xfrm>
        </p:grpSpPr>
        <p:sp>
          <p:nvSpPr>
            <p:cNvPr id="46" name="Line 39"/>
            <p:cNvSpPr>
              <a:spLocks noChangeShapeType="1"/>
            </p:cNvSpPr>
            <p:nvPr/>
          </p:nvSpPr>
          <p:spPr bwMode="auto">
            <a:xfrm flipH="1">
              <a:off x="3840" y="2939"/>
              <a:ext cx="1536"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 name="Group 40"/>
            <p:cNvGrpSpPr>
              <a:grpSpLocks/>
            </p:cNvGrpSpPr>
            <p:nvPr/>
          </p:nvGrpSpPr>
          <p:grpSpPr bwMode="auto">
            <a:xfrm>
              <a:off x="3999" y="2296"/>
              <a:ext cx="530" cy="482"/>
              <a:chOff x="1248" y="1440"/>
              <a:chExt cx="480" cy="432"/>
            </a:xfrm>
          </p:grpSpPr>
          <p:sp>
            <p:nvSpPr>
              <p:cNvPr id="62" name="Rectangle 41"/>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Rectangle 42"/>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43"/>
            <p:cNvGrpSpPr>
              <a:grpSpLocks/>
            </p:cNvGrpSpPr>
            <p:nvPr/>
          </p:nvGrpSpPr>
          <p:grpSpPr bwMode="auto">
            <a:xfrm>
              <a:off x="4687" y="2296"/>
              <a:ext cx="530" cy="482"/>
              <a:chOff x="1248" y="1440"/>
              <a:chExt cx="480" cy="432"/>
            </a:xfrm>
          </p:grpSpPr>
          <p:sp>
            <p:nvSpPr>
              <p:cNvPr id="60" name="Rectangle 44"/>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Rectangle 45"/>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46"/>
            <p:cNvGrpSpPr>
              <a:grpSpLocks/>
            </p:cNvGrpSpPr>
            <p:nvPr/>
          </p:nvGrpSpPr>
          <p:grpSpPr bwMode="auto">
            <a:xfrm>
              <a:off x="4687" y="3046"/>
              <a:ext cx="530" cy="482"/>
              <a:chOff x="1248" y="1440"/>
              <a:chExt cx="480" cy="432"/>
            </a:xfrm>
          </p:grpSpPr>
          <p:sp>
            <p:nvSpPr>
              <p:cNvPr id="58" name="Rectangle 47"/>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Rectangle 48"/>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 name="Group 49"/>
            <p:cNvGrpSpPr>
              <a:grpSpLocks/>
            </p:cNvGrpSpPr>
            <p:nvPr/>
          </p:nvGrpSpPr>
          <p:grpSpPr bwMode="auto">
            <a:xfrm>
              <a:off x="3999" y="3046"/>
              <a:ext cx="530" cy="482"/>
              <a:chOff x="1248" y="1440"/>
              <a:chExt cx="480" cy="432"/>
            </a:xfrm>
          </p:grpSpPr>
          <p:sp>
            <p:nvSpPr>
              <p:cNvPr id="56" name="Rectangle 50"/>
              <p:cNvSpPr>
                <a:spLocks noChangeArrowheads="1"/>
              </p:cNvSpPr>
              <p:nvPr/>
            </p:nvSpPr>
            <p:spPr bwMode="auto">
              <a:xfrm>
                <a:off x="1248" y="1536"/>
                <a:ext cx="480" cy="336"/>
              </a:xfrm>
              <a:prstGeom prst="rect">
                <a:avLst/>
              </a:prstGeom>
              <a:noFill/>
              <a:ln w="381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Rectangle 51"/>
              <p:cNvSpPr>
                <a:spLocks noChangeArrowheads="1"/>
              </p:cNvSpPr>
              <p:nvPr/>
            </p:nvSpPr>
            <p:spPr bwMode="auto">
              <a:xfrm>
                <a:off x="1248" y="1440"/>
                <a:ext cx="192" cy="96"/>
              </a:xfrm>
              <a:prstGeom prst="rect">
                <a:avLst/>
              </a:prstGeom>
              <a:noFill/>
              <a:ln w="381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 name="Group 52"/>
            <p:cNvGrpSpPr>
              <a:grpSpLocks/>
            </p:cNvGrpSpPr>
            <p:nvPr/>
          </p:nvGrpSpPr>
          <p:grpSpPr bwMode="auto">
            <a:xfrm>
              <a:off x="4211" y="3207"/>
              <a:ext cx="212" cy="214"/>
              <a:chOff x="2880" y="1632"/>
              <a:chExt cx="192" cy="240"/>
            </a:xfrm>
          </p:grpSpPr>
          <p:sp>
            <p:nvSpPr>
              <p:cNvPr id="54" name="Rectangle 53"/>
              <p:cNvSpPr>
                <a:spLocks noChangeArrowheads="1"/>
              </p:cNvSpPr>
              <p:nvPr/>
            </p:nvSpPr>
            <p:spPr bwMode="auto">
              <a:xfrm>
                <a:off x="2880" y="1632"/>
                <a:ext cx="192" cy="240"/>
              </a:xfrm>
              <a:prstGeom prst="rect">
                <a:avLst/>
              </a:prstGeom>
              <a:noFill/>
              <a:ln w="381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Rectangle 54"/>
              <p:cNvSpPr>
                <a:spLocks noChangeArrowheads="1"/>
              </p:cNvSpPr>
              <p:nvPr/>
            </p:nvSpPr>
            <p:spPr bwMode="auto">
              <a:xfrm>
                <a:off x="2880" y="1728"/>
                <a:ext cx="192" cy="96"/>
              </a:xfrm>
              <a:prstGeom prst="rect">
                <a:avLst/>
              </a:prstGeom>
              <a:noFill/>
              <a:ln w="381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 name="Line 66"/>
            <p:cNvSpPr>
              <a:spLocks noChangeShapeType="1"/>
            </p:cNvSpPr>
            <p:nvPr/>
          </p:nvSpPr>
          <p:spPr bwMode="auto">
            <a:xfrm flipH="1">
              <a:off x="4452" y="2668"/>
              <a:ext cx="526" cy="530"/>
            </a:xfrm>
            <a:prstGeom prst="line">
              <a:avLst/>
            </a:prstGeom>
            <a:noFill/>
            <a:ln w="57150">
              <a:solidFill>
                <a:srgbClr val="33CC33"/>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67"/>
            <p:cNvSpPr>
              <a:spLocks noChangeShapeType="1"/>
            </p:cNvSpPr>
            <p:nvPr/>
          </p:nvSpPr>
          <p:spPr bwMode="auto">
            <a:xfrm>
              <a:off x="4330" y="2620"/>
              <a:ext cx="2" cy="562"/>
            </a:xfrm>
            <a:prstGeom prst="line">
              <a:avLst/>
            </a:prstGeom>
            <a:noFill/>
            <a:ln w="57150">
              <a:solidFill>
                <a:srgbClr val="33CC33"/>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931810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Cập nhật tổ chức của mô hình thiết kế</a:t>
            </a:r>
          </a:p>
        </p:txBody>
      </p:sp>
      <p:sp>
        <p:nvSpPr>
          <p:cNvPr id="3" name="Content Placeholder 2"/>
          <p:cNvSpPr>
            <a:spLocks noGrp="1"/>
          </p:cNvSpPr>
          <p:nvPr>
            <p:ph idx="1"/>
          </p:nvPr>
        </p:nvSpPr>
        <p:spPr>
          <a:xfrm>
            <a:off x="457200" y="974726"/>
            <a:ext cx="8229600" cy="625474"/>
          </a:xfrm>
        </p:spPr>
        <p:txBody>
          <a:bodyPr/>
          <a:lstStyle/>
          <a:p>
            <a:r>
              <a:rPr lang="en-US"/>
              <a:t>Phần tử thiết kế và kiến trúc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Text Box 2"/>
          <p:cNvSpPr txBox="1">
            <a:spLocks noChangeArrowheads="1"/>
          </p:cNvSpPr>
          <p:nvPr/>
        </p:nvSpPr>
        <p:spPr bwMode="auto">
          <a:xfrm>
            <a:off x="544513" y="2281238"/>
            <a:ext cx="1281954" cy="47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584" tIns="50292" rIns="100584" bIns="50292">
            <a:spAutoFit/>
          </a:bodyPr>
          <a:lstStyle>
            <a:lvl1pPr defTabSz="1006475">
              <a:defRPr sz="2400">
                <a:solidFill>
                  <a:schemeClr val="tx1"/>
                </a:solidFill>
                <a:latin typeface="Arial" panose="020B0604020202020204" pitchFamily="34" charset="0"/>
              </a:defRPr>
            </a:lvl1pPr>
            <a:lvl2pPr marL="503238" defTabSz="1006475">
              <a:defRPr sz="2400">
                <a:solidFill>
                  <a:schemeClr val="tx1"/>
                </a:solidFill>
                <a:latin typeface="Arial" panose="020B0604020202020204" pitchFamily="34" charset="0"/>
              </a:defRPr>
            </a:lvl2pPr>
            <a:lvl3pPr marL="1006475" defTabSz="1006475">
              <a:defRPr sz="2400">
                <a:solidFill>
                  <a:schemeClr val="tx1"/>
                </a:solidFill>
                <a:latin typeface="Arial" panose="020B0604020202020204" pitchFamily="34" charset="0"/>
              </a:defRPr>
            </a:lvl3pPr>
            <a:lvl4pPr marL="1508125" defTabSz="1006475">
              <a:defRPr sz="2400">
                <a:solidFill>
                  <a:schemeClr val="tx1"/>
                </a:solidFill>
                <a:latin typeface="Arial" panose="020B0604020202020204" pitchFamily="34" charset="0"/>
              </a:defRPr>
            </a:lvl4pPr>
            <a:lvl5pPr marL="2011363" defTabSz="1006475">
              <a:defRPr sz="2400">
                <a:solidFill>
                  <a:schemeClr val="tx1"/>
                </a:solidFill>
                <a:latin typeface="Arial" panose="020B0604020202020204" pitchFamily="34" charset="0"/>
              </a:defRPr>
            </a:lvl5pPr>
            <a:lvl6pPr marL="2468563" defTabSz="1006475" eaLnBrk="0" fontAlgn="base" hangingPunct="0">
              <a:spcBef>
                <a:spcPct val="0"/>
              </a:spcBef>
              <a:spcAft>
                <a:spcPct val="0"/>
              </a:spcAft>
              <a:defRPr sz="2400">
                <a:solidFill>
                  <a:schemeClr val="tx1"/>
                </a:solidFill>
                <a:latin typeface="Arial" panose="020B0604020202020204" pitchFamily="34" charset="0"/>
              </a:defRPr>
            </a:lvl6pPr>
            <a:lvl7pPr marL="2925763" defTabSz="1006475" eaLnBrk="0" fontAlgn="base" hangingPunct="0">
              <a:spcBef>
                <a:spcPct val="0"/>
              </a:spcBef>
              <a:spcAft>
                <a:spcPct val="0"/>
              </a:spcAft>
              <a:defRPr sz="2400">
                <a:solidFill>
                  <a:schemeClr val="tx1"/>
                </a:solidFill>
                <a:latin typeface="Arial" panose="020B0604020202020204" pitchFamily="34" charset="0"/>
              </a:defRPr>
            </a:lvl7pPr>
            <a:lvl8pPr marL="3382963" defTabSz="1006475" eaLnBrk="0" fontAlgn="base" hangingPunct="0">
              <a:spcBef>
                <a:spcPct val="0"/>
              </a:spcBef>
              <a:spcAft>
                <a:spcPct val="0"/>
              </a:spcAft>
              <a:defRPr sz="2400">
                <a:solidFill>
                  <a:schemeClr val="tx1"/>
                </a:solidFill>
                <a:latin typeface="Arial" panose="020B0604020202020204" pitchFamily="34" charset="0"/>
              </a:defRPr>
            </a:lvl8pPr>
            <a:lvl9pPr marL="3840163" defTabSz="1006475" eaLnBrk="0" fontAlgn="base" hangingPunct="0">
              <a:spcBef>
                <a:spcPct val="0"/>
              </a:spcBef>
              <a:spcAft>
                <a:spcPct val="0"/>
              </a:spcAft>
              <a:defRPr sz="2400">
                <a:solidFill>
                  <a:schemeClr val="tx1"/>
                </a:solidFill>
                <a:latin typeface="Arial" panose="020B0604020202020204" pitchFamily="34" charset="0"/>
              </a:defRPr>
            </a:lvl9pPr>
          </a:lstStyle>
          <a:p>
            <a:r>
              <a:rPr lang="en-GB" b="1">
                <a:solidFill>
                  <a:srgbClr val="C00000"/>
                </a:solidFill>
              </a:rPr>
              <a:t>Layer 1</a:t>
            </a:r>
            <a:endParaRPr lang="en-GB" b="1" u="sng">
              <a:solidFill>
                <a:srgbClr val="C00000"/>
              </a:solidFill>
            </a:endParaRPr>
          </a:p>
        </p:txBody>
      </p:sp>
      <p:sp>
        <p:nvSpPr>
          <p:cNvPr id="6" name="Text Box 21"/>
          <p:cNvSpPr txBox="1">
            <a:spLocks noChangeArrowheads="1"/>
          </p:cNvSpPr>
          <p:nvPr/>
        </p:nvSpPr>
        <p:spPr bwMode="auto">
          <a:xfrm>
            <a:off x="544513" y="3810000"/>
            <a:ext cx="1281954" cy="47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584" tIns="50292" rIns="100584" bIns="50292">
            <a:spAutoFit/>
          </a:bodyPr>
          <a:lstStyle>
            <a:lvl1pPr defTabSz="1006475">
              <a:defRPr sz="2400">
                <a:solidFill>
                  <a:schemeClr val="tx1"/>
                </a:solidFill>
                <a:latin typeface="Arial" panose="020B0604020202020204" pitchFamily="34" charset="0"/>
              </a:defRPr>
            </a:lvl1pPr>
            <a:lvl2pPr marL="503238" defTabSz="1006475">
              <a:defRPr sz="2400">
                <a:solidFill>
                  <a:schemeClr val="tx1"/>
                </a:solidFill>
                <a:latin typeface="Arial" panose="020B0604020202020204" pitchFamily="34" charset="0"/>
              </a:defRPr>
            </a:lvl2pPr>
            <a:lvl3pPr marL="1006475" defTabSz="1006475">
              <a:defRPr sz="2400">
                <a:solidFill>
                  <a:schemeClr val="tx1"/>
                </a:solidFill>
                <a:latin typeface="Arial" panose="020B0604020202020204" pitchFamily="34" charset="0"/>
              </a:defRPr>
            </a:lvl3pPr>
            <a:lvl4pPr marL="1508125" defTabSz="1006475">
              <a:defRPr sz="2400">
                <a:solidFill>
                  <a:schemeClr val="tx1"/>
                </a:solidFill>
                <a:latin typeface="Arial" panose="020B0604020202020204" pitchFamily="34" charset="0"/>
              </a:defRPr>
            </a:lvl4pPr>
            <a:lvl5pPr marL="2011363" defTabSz="1006475">
              <a:defRPr sz="2400">
                <a:solidFill>
                  <a:schemeClr val="tx1"/>
                </a:solidFill>
                <a:latin typeface="Arial" panose="020B0604020202020204" pitchFamily="34" charset="0"/>
              </a:defRPr>
            </a:lvl5pPr>
            <a:lvl6pPr marL="2468563" defTabSz="1006475" eaLnBrk="0" fontAlgn="base" hangingPunct="0">
              <a:spcBef>
                <a:spcPct val="0"/>
              </a:spcBef>
              <a:spcAft>
                <a:spcPct val="0"/>
              </a:spcAft>
              <a:defRPr sz="2400">
                <a:solidFill>
                  <a:schemeClr val="tx1"/>
                </a:solidFill>
                <a:latin typeface="Arial" panose="020B0604020202020204" pitchFamily="34" charset="0"/>
              </a:defRPr>
            </a:lvl6pPr>
            <a:lvl7pPr marL="2925763" defTabSz="1006475" eaLnBrk="0" fontAlgn="base" hangingPunct="0">
              <a:spcBef>
                <a:spcPct val="0"/>
              </a:spcBef>
              <a:spcAft>
                <a:spcPct val="0"/>
              </a:spcAft>
              <a:defRPr sz="2400">
                <a:solidFill>
                  <a:schemeClr val="tx1"/>
                </a:solidFill>
                <a:latin typeface="Arial" panose="020B0604020202020204" pitchFamily="34" charset="0"/>
              </a:defRPr>
            </a:lvl7pPr>
            <a:lvl8pPr marL="3382963" defTabSz="1006475" eaLnBrk="0" fontAlgn="base" hangingPunct="0">
              <a:spcBef>
                <a:spcPct val="0"/>
              </a:spcBef>
              <a:spcAft>
                <a:spcPct val="0"/>
              </a:spcAft>
              <a:defRPr sz="2400">
                <a:solidFill>
                  <a:schemeClr val="tx1"/>
                </a:solidFill>
                <a:latin typeface="Arial" panose="020B0604020202020204" pitchFamily="34" charset="0"/>
              </a:defRPr>
            </a:lvl8pPr>
            <a:lvl9pPr marL="3840163" defTabSz="1006475" eaLnBrk="0" fontAlgn="base" hangingPunct="0">
              <a:spcBef>
                <a:spcPct val="0"/>
              </a:spcBef>
              <a:spcAft>
                <a:spcPct val="0"/>
              </a:spcAft>
              <a:defRPr sz="2400">
                <a:solidFill>
                  <a:schemeClr val="tx1"/>
                </a:solidFill>
                <a:latin typeface="Arial" panose="020B0604020202020204" pitchFamily="34" charset="0"/>
              </a:defRPr>
            </a:lvl9pPr>
          </a:lstStyle>
          <a:p>
            <a:r>
              <a:rPr lang="en-GB" b="1">
                <a:solidFill>
                  <a:srgbClr val="C00000"/>
                </a:solidFill>
              </a:rPr>
              <a:t>Layer 2</a:t>
            </a:r>
            <a:endParaRPr lang="en-GB" b="1" u="sng">
              <a:solidFill>
                <a:srgbClr val="C00000"/>
              </a:solidFill>
            </a:endParaRPr>
          </a:p>
        </p:txBody>
      </p:sp>
      <p:sp>
        <p:nvSpPr>
          <p:cNvPr id="7" name="Line 22"/>
          <p:cNvSpPr>
            <a:spLocks noChangeShapeType="1"/>
          </p:cNvSpPr>
          <p:nvPr/>
        </p:nvSpPr>
        <p:spPr bwMode="auto">
          <a:xfrm>
            <a:off x="420688" y="3330575"/>
            <a:ext cx="8355012" cy="0"/>
          </a:xfrm>
          <a:prstGeom prst="line">
            <a:avLst/>
          </a:prstGeom>
          <a:noFill/>
          <a:ln w="38100">
            <a:solidFill>
              <a:schemeClr val="hlink"/>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3"/>
          <p:cNvSpPr>
            <a:spLocks noChangeShapeType="1"/>
          </p:cNvSpPr>
          <p:nvPr/>
        </p:nvSpPr>
        <p:spPr bwMode="auto">
          <a:xfrm>
            <a:off x="420688" y="4830762"/>
            <a:ext cx="8355012" cy="0"/>
          </a:xfrm>
          <a:prstGeom prst="line">
            <a:avLst/>
          </a:prstGeom>
          <a:noFill/>
          <a:ln w="38100">
            <a:solidFill>
              <a:schemeClr val="hlink"/>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54"/>
          <p:cNvSpPr txBox="1">
            <a:spLocks noChangeArrowheads="1"/>
          </p:cNvSpPr>
          <p:nvPr/>
        </p:nvSpPr>
        <p:spPr bwMode="auto">
          <a:xfrm>
            <a:off x="544513" y="5429250"/>
            <a:ext cx="1281954" cy="47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584" tIns="50292" rIns="100584" bIns="50292">
            <a:spAutoFit/>
          </a:bodyPr>
          <a:lstStyle>
            <a:lvl1pPr defTabSz="1006475">
              <a:defRPr sz="2400">
                <a:solidFill>
                  <a:schemeClr val="tx1"/>
                </a:solidFill>
                <a:latin typeface="Arial" panose="020B0604020202020204" pitchFamily="34" charset="0"/>
              </a:defRPr>
            </a:lvl1pPr>
            <a:lvl2pPr marL="503238" defTabSz="1006475">
              <a:defRPr sz="2400">
                <a:solidFill>
                  <a:schemeClr val="tx1"/>
                </a:solidFill>
                <a:latin typeface="Arial" panose="020B0604020202020204" pitchFamily="34" charset="0"/>
              </a:defRPr>
            </a:lvl2pPr>
            <a:lvl3pPr marL="1006475" defTabSz="1006475">
              <a:defRPr sz="2400">
                <a:solidFill>
                  <a:schemeClr val="tx1"/>
                </a:solidFill>
                <a:latin typeface="Arial" panose="020B0604020202020204" pitchFamily="34" charset="0"/>
              </a:defRPr>
            </a:lvl3pPr>
            <a:lvl4pPr marL="1508125" defTabSz="1006475">
              <a:defRPr sz="2400">
                <a:solidFill>
                  <a:schemeClr val="tx1"/>
                </a:solidFill>
                <a:latin typeface="Arial" panose="020B0604020202020204" pitchFamily="34" charset="0"/>
              </a:defRPr>
            </a:lvl4pPr>
            <a:lvl5pPr marL="2011363" defTabSz="1006475">
              <a:defRPr sz="2400">
                <a:solidFill>
                  <a:schemeClr val="tx1"/>
                </a:solidFill>
                <a:latin typeface="Arial" panose="020B0604020202020204" pitchFamily="34" charset="0"/>
              </a:defRPr>
            </a:lvl5pPr>
            <a:lvl6pPr marL="2468563" defTabSz="1006475" eaLnBrk="0" fontAlgn="base" hangingPunct="0">
              <a:spcBef>
                <a:spcPct val="0"/>
              </a:spcBef>
              <a:spcAft>
                <a:spcPct val="0"/>
              </a:spcAft>
              <a:defRPr sz="2400">
                <a:solidFill>
                  <a:schemeClr val="tx1"/>
                </a:solidFill>
                <a:latin typeface="Arial" panose="020B0604020202020204" pitchFamily="34" charset="0"/>
              </a:defRPr>
            </a:lvl6pPr>
            <a:lvl7pPr marL="2925763" defTabSz="1006475" eaLnBrk="0" fontAlgn="base" hangingPunct="0">
              <a:spcBef>
                <a:spcPct val="0"/>
              </a:spcBef>
              <a:spcAft>
                <a:spcPct val="0"/>
              </a:spcAft>
              <a:defRPr sz="2400">
                <a:solidFill>
                  <a:schemeClr val="tx1"/>
                </a:solidFill>
                <a:latin typeface="Arial" panose="020B0604020202020204" pitchFamily="34" charset="0"/>
              </a:defRPr>
            </a:lvl7pPr>
            <a:lvl8pPr marL="3382963" defTabSz="1006475" eaLnBrk="0" fontAlgn="base" hangingPunct="0">
              <a:spcBef>
                <a:spcPct val="0"/>
              </a:spcBef>
              <a:spcAft>
                <a:spcPct val="0"/>
              </a:spcAft>
              <a:defRPr sz="2400">
                <a:solidFill>
                  <a:schemeClr val="tx1"/>
                </a:solidFill>
                <a:latin typeface="Arial" panose="020B0604020202020204" pitchFamily="34" charset="0"/>
              </a:defRPr>
            </a:lvl8pPr>
            <a:lvl9pPr marL="3840163" defTabSz="1006475" eaLnBrk="0" fontAlgn="base" hangingPunct="0">
              <a:spcBef>
                <a:spcPct val="0"/>
              </a:spcBef>
              <a:spcAft>
                <a:spcPct val="0"/>
              </a:spcAft>
              <a:defRPr sz="2400">
                <a:solidFill>
                  <a:schemeClr val="tx1"/>
                </a:solidFill>
                <a:latin typeface="Arial" panose="020B0604020202020204" pitchFamily="34" charset="0"/>
              </a:defRPr>
            </a:lvl9pPr>
          </a:lstStyle>
          <a:p>
            <a:r>
              <a:rPr lang="en-GB" b="1">
                <a:solidFill>
                  <a:srgbClr val="C00000"/>
                </a:solidFill>
              </a:rPr>
              <a:t>Layer 3</a:t>
            </a:r>
            <a:endParaRPr lang="en-GB" b="1" u="sng">
              <a:solidFill>
                <a:srgbClr val="C00000"/>
              </a:solidFill>
            </a:endParaRPr>
          </a:p>
        </p:txBody>
      </p:sp>
      <p:grpSp>
        <p:nvGrpSpPr>
          <p:cNvPr id="10" name="Group 98"/>
          <p:cNvGrpSpPr>
            <a:grpSpLocks/>
          </p:cNvGrpSpPr>
          <p:nvPr/>
        </p:nvGrpSpPr>
        <p:grpSpPr bwMode="auto">
          <a:xfrm>
            <a:off x="2478088" y="2159000"/>
            <a:ext cx="1141412" cy="771525"/>
            <a:chOff x="1301" y="528"/>
            <a:chExt cx="719" cy="486"/>
          </a:xfrm>
        </p:grpSpPr>
        <p:sp>
          <p:nvSpPr>
            <p:cNvPr id="11" name="Oval 81"/>
            <p:cNvSpPr>
              <a:spLocks noChangeArrowheads="1"/>
            </p:cNvSpPr>
            <p:nvPr/>
          </p:nvSpPr>
          <p:spPr bwMode="auto">
            <a:xfrm>
              <a:off x="1534" y="528"/>
              <a:ext cx="486" cy="486"/>
            </a:xfrm>
            <a:prstGeom prst="ellipse">
              <a:avLst/>
            </a:prstGeom>
            <a:noFill/>
            <a:ln w="25400">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12" name="Line 82"/>
            <p:cNvSpPr>
              <a:spLocks noChangeShapeType="1"/>
            </p:cNvSpPr>
            <p:nvPr/>
          </p:nvSpPr>
          <p:spPr bwMode="auto">
            <a:xfrm>
              <a:off x="1301" y="647"/>
              <a:ext cx="1" cy="248"/>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83"/>
            <p:cNvSpPr>
              <a:spLocks noChangeShapeType="1"/>
            </p:cNvSpPr>
            <p:nvPr/>
          </p:nvSpPr>
          <p:spPr bwMode="auto">
            <a:xfrm>
              <a:off x="1310" y="766"/>
              <a:ext cx="224" cy="2"/>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 name="Group 94"/>
          <p:cNvGrpSpPr>
            <a:grpSpLocks/>
          </p:cNvGrpSpPr>
          <p:nvPr/>
        </p:nvGrpSpPr>
        <p:grpSpPr bwMode="auto">
          <a:xfrm>
            <a:off x="4276725" y="2066925"/>
            <a:ext cx="892175" cy="904875"/>
            <a:chOff x="1019" y="2289"/>
            <a:chExt cx="418" cy="444"/>
          </a:xfrm>
        </p:grpSpPr>
        <p:sp>
          <p:nvSpPr>
            <p:cNvPr id="15" name="Oval 95"/>
            <p:cNvSpPr>
              <a:spLocks noChangeArrowheads="1"/>
            </p:cNvSpPr>
            <p:nvPr/>
          </p:nvSpPr>
          <p:spPr bwMode="auto">
            <a:xfrm>
              <a:off x="1019" y="2323"/>
              <a:ext cx="418" cy="410"/>
            </a:xfrm>
            <a:prstGeom prst="ellipse">
              <a:avLst/>
            </a:prstGeom>
            <a:noFill/>
            <a:ln w="28575">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16" name="Line 96"/>
            <p:cNvSpPr>
              <a:spLocks noChangeShapeType="1"/>
            </p:cNvSpPr>
            <p:nvPr/>
          </p:nvSpPr>
          <p:spPr bwMode="auto">
            <a:xfrm flipH="1">
              <a:off x="1178" y="2289"/>
              <a:ext cx="92" cy="42"/>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97"/>
            <p:cNvSpPr>
              <a:spLocks noChangeShapeType="1"/>
            </p:cNvSpPr>
            <p:nvPr/>
          </p:nvSpPr>
          <p:spPr bwMode="auto">
            <a:xfrm flipH="1" flipV="1">
              <a:off x="1178" y="2331"/>
              <a:ext cx="92" cy="33"/>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8" name="Group 100"/>
          <p:cNvGrpSpPr>
            <a:grpSpLocks/>
          </p:cNvGrpSpPr>
          <p:nvPr/>
        </p:nvGrpSpPr>
        <p:grpSpPr bwMode="auto">
          <a:xfrm>
            <a:off x="5842000" y="2136775"/>
            <a:ext cx="1141413" cy="771525"/>
            <a:chOff x="1301" y="528"/>
            <a:chExt cx="719" cy="486"/>
          </a:xfrm>
        </p:grpSpPr>
        <p:sp>
          <p:nvSpPr>
            <p:cNvPr id="19" name="Oval 101"/>
            <p:cNvSpPr>
              <a:spLocks noChangeArrowheads="1"/>
            </p:cNvSpPr>
            <p:nvPr/>
          </p:nvSpPr>
          <p:spPr bwMode="auto">
            <a:xfrm>
              <a:off x="1534" y="528"/>
              <a:ext cx="486" cy="486"/>
            </a:xfrm>
            <a:prstGeom prst="ellipse">
              <a:avLst/>
            </a:prstGeom>
            <a:noFill/>
            <a:ln w="25400">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20" name="Line 102"/>
            <p:cNvSpPr>
              <a:spLocks noChangeShapeType="1"/>
            </p:cNvSpPr>
            <p:nvPr/>
          </p:nvSpPr>
          <p:spPr bwMode="auto">
            <a:xfrm>
              <a:off x="1301" y="647"/>
              <a:ext cx="1" cy="248"/>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03"/>
            <p:cNvSpPr>
              <a:spLocks noChangeShapeType="1"/>
            </p:cNvSpPr>
            <p:nvPr/>
          </p:nvSpPr>
          <p:spPr bwMode="auto">
            <a:xfrm>
              <a:off x="1310" y="766"/>
              <a:ext cx="224" cy="2"/>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 name="Group 114"/>
          <p:cNvGrpSpPr>
            <a:grpSpLocks/>
          </p:cNvGrpSpPr>
          <p:nvPr/>
        </p:nvGrpSpPr>
        <p:grpSpPr bwMode="auto">
          <a:xfrm>
            <a:off x="4013200" y="3582987"/>
            <a:ext cx="892175" cy="904875"/>
            <a:chOff x="1019" y="2289"/>
            <a:chExt cx="418" cy="444"/>
          </a:xfrm>
        </p:grpSpPr>
        <p:sp>
          <p:nvSpPr>
            <p:cNvPr id="23" name="Oval 115"/>
            <p:cNvSpPr>
              <a:spLocks noChangeArrowheads="1"/>
            </p:cNvSpPr>
            <p:nvPr/>
          </p:nvSpPr>
          <p:spPr bwMode="auto">
            <a:xfrm>
              <a:off x="1019" y="2323"/>
              <a:ext cx="418" cy="410"/>
            </a:xfrm>
            <a:prstGeom prst="ellipse">
              <a:avLst/>
            </a:prstGeom>
            <a:noFill/>
            <a:ln w="28575">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24" name="Line 116"/>
            <p:cNvSpPr>
              <a:spLocks noChangeShapeType="1"/>
            </p:cNvSpPr>
            <p:nvPr/>
          </p:nvSpPr>
          <p:spPr bwMode="auto">
            <a:xfrm flipH="1">
              <a:off x="1178" y="2289"/>
              <a:ext cx="92" cy="42"/>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17"/>
            <p:cNvSpPr>
              <a:spLocks noChangeShapeType="1"/>
            </p:cNvSpPr>
            <p:nvPr/>
          </p:nvSpPr>
          <p:spPr bwMode="auto">
            <a:xfrm flipH="1" flipV="1">
              <a:off x="1178" y="2331"/>
              <a:ext cx="92" cy="33"/>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 name="Group 121"/>
          <p:cNvGrpSpPr>
            <a:grpSpLocks/>
          </p:cNvGrpSpPr>
          <p:nvPr/>
        </p:nvGrpSpPr>
        <p:grpSpPr bwMode="auto">
          <a:xfrm>
            <a:off x="6981825" y="3544887"/>
            <a:ext cx="892175" cy="904875"/>
            <a:chOff x="1019" y="2289"/>
            <a:chExt cx="418" cy="444"/>
          </a:xfrm>
        </p:grpSpPr>
        <p:sp>
          <p:nvSpPr>
            <p:cNvPr id="27" name="Oval 122"/>
            <p:cNvSpPr>
              <a:spLocks noChangeArrowheads="1"/>
            </p:cNvSpPr>
            <p:nvPr/>
          </p:nvSpPr>
          <p:spPr bwMode="auto">
            <a:xfrm>
              <a:off x="1019" y="2323"/>
              <a:ext cx="418" cy="410"/>
            </a:xfrm>
            <a:prstGeom prst="ellipse">
              <a:avLst/>
            </a:prstGeom>
            <a:noFill/>
            <a:ln w="28575">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28" name="Line 123"/>
            <p:cNvSpPr>
              <a:spLocks noChangeShapeType="1"/>
            </p:cNvSpPr>
            <p:nvPr/>
          </p:nvSpPr>
          <p:spPr bwMode="auto">
            <a:xfrm flipH="1">
              <a:off x="1178" y="2289"/>
              <a:ext cx="92" cy="42"/>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124"/>
            <p:cNvSpPr>
              <a:spLocks noChangeShapeType="1"/>
            </p:cNvSpPr>
            <p:nvPr/>
          </p:nvSpPr>
          <p:spPr bwMode="auto">
            <a:xfrm flipH="1" flipV="1">
              <a:off x="1178" y="2331"/>
              <a:ext cx="92" cy="33"/>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0" name="Group 128"/>
          <p:cNvGrpSpPr>
            <a:grpSpLocks/>
          </p:cNvGrpSpPr>
          <p:nvPr/>
        </p:nvGrpSpPr>
        <p:grpSpPr bwMode="auto">
          <a:xfrm>
            <a:off x="2540000" y="5434012"/>
            <a:ext cx="838200" cy="844550"/>
            <a:chOff x="4192" y="2208"/>
            <a:chExt cx="464" cy="473"/>
          </a:xfrm>
        </p:grpSpPr>
        <p:sp>
          <p:nvSpPr>
            <p:cNvPr id="31" name="Oval 129"/>
            <p:cNvSpPr>
              <a:spLocks noChangeArrowheads="1"/>
            </p:cNvSpPr>
            <p:nvPr/>
          </p:nvSpPr>
          <p:spPr bwMode="auto">
            <a:xfrm>
              <a:off x="4192" y="2208"/>
              <a:ext cx="458" cy="466"/>
            </a:xfrm>
            <a:prstGeom prst="ellipse">
              <a:avLst/>
            </a:prstGeom>
            <a:noFill/>
            <a:ln w="28575">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32" name="Line 130"/>
            <p:cNvSpPr>
              <a:spLocks noChangeShapeType="1"/>
            </p:cNvSpPr>
            <p:nvPr/>
          </p:nvSpPr>
          <p:spPr bwMode="auto">
            <a:xfrm>
              <a:off x="4198" y="2680"/>
              <a:ext cx="458"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3" name="Group 131"/>
          <p:cNvGrpSpPr>
            <a:grpSpLocks/>
          </p:cNvGrpSpPr>
          <p:nvPr/>
        </p:nvGrpSpPr>
        <p:grpSpPr bwMode="auto">
          <a:xfrm>
            <a:off x="5486400" y="5462587"/>
            <a:ext cx="838200" cy="844550"/>
            <a:chOff x="4192" y="2208"/>
            <a:chExt cx="464" cy="473"/>
          </a:xfrm>
        </p:grpSpPr>
        <p:sp>
          <p:nvSpPr>
            <p:cNvPr id="34" name="Oval 132"/>
            <p:cNvSpPr>
              <a:spLocks noChangeArrowheads="1"/>
            </p:cNvSpPr>
            <p:nvPr/>
          </p:nvSpPr>
          <p:spPr bwMode="auto">
            <a:xfrm>
              <a:off x="4192" y="2208"/>
              <a:ext cx="458" cy="466"/>
            </a:xfrm>
            <a:prstGeom prst="ellipse">
              <a:avLst/>
            </a:prstGeom>
            <a:noFill/>
            <a:ln w="28575">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35" name="Line 133"/>
            <p:cNvSpPr>
              <a:spLocks noChangeShapeType="1"/>
            </p:cNvSpPr>
            <p:nvPr/>
          </p:nvSpPr>
          <p:spPr bwMode="auto">
            <a:xfrm>
              <a:off x="4198" y="2680"/>
              <a:ext cx="458"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 name="Group 134"/>
          <p:cNvGrpSpPr>
            <a:grpSpLocks/>
          </p:cNvGrpSpPr>
          <p:nvPr/>
        </p:nvGrpSpPr>
        <p:grpSpPr bwMode="auto">
          <a:xfrm>
            <a:off x="6997700" y="5449887"/>
            <a:ext cx="838200" cy="844550"/>
            <a:chOff x="4192" y="2208"/>
            <a:chExt cx="464" cy="473"/>
          </a:xfrm>
        </p:grpSpPr>
        <p:sp>
          <p:nvSpPr>
            <p:cNvPr id="37" name="Oval 135"/>
            <p:cNvSpPr>
              <a:spLocks noChangeArrowheads="1"/>
            </p:cNvSpPr>
            <p:nvPr/>
          </p:nvSpPr>
          <p:spPr bwMode="auto">
            <a:xfrm>
              <a:off x="4192" y="2208"/>
              <a:ext cx="458" cy="466"/>
            </a:xfrm>
            <a:prstGeom prst="ellipse">
              <a:avLst/>
            </a:prstGeom>
            <a:noFill/>
            <a:ln w="28575">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38" name="Line 136"/>
            <p:cNvSpPr>
              <a:spLocks noChangeShapeType="1"/>
            </p:cNvSpPr>
            <p:nvPr/>
          </p:nvSpPr>
          <p:spPr bwMode="auto">
            <a:xfrm>
              <a:off x="4198" y="2680"/>
              <a:ext cx="458"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 name="Group 140"/>
          <p:cNvGrpSpPr>
            <a:grpSpLocks/>
          </p:cNvGrpSpPr>
          <p:nvPr/>
        </p:nvGrpSpPr>
        <p:grpSpPr bwMode="auto">
          <a:xfrm>
            <a:off x="2679700" y="3590925"/>
            <a:ext cx="892175" cy="904875"/>
            <a:chOff x="1019" y="2289"/>
            <a:chExt cx="418" cy="444"/>
          </a:xfrm>
        </p:grpSpPr>
        <p:sp>
          <p:nvSpPr>
            <p:cNvPr id="40" name="Oval 141"/>
            <p:cNvSpPr>
              <a:spLocks noChangeArrowheads="1"/>
            </p:cNvSpPr>
            <p:nvPr/>
          </p:nvSpPr>
          <p:spPr bwMode="auto">
            <a:xfrm>
              <a:off x="1019" y="2323"/>
              <a:ext cx="418" cy="410"/>
            </a:xfrm>
            <a:prstGeom prst="ellipse">
              <a:avLst/>
            </a:prstGeom>
            <a:noFill/>
            <a:ln w="28575">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1" name="Line 142"/>
            <p:cNvSpPr>
              <a:spLocks noChangeShapeType="1"/>
            </p:cNvSpPr>
            <p:nvPr/>
          </p:nvSpPr>
          <p:spPr bwMode="auto">
            <a:xfrm flipH="1">
              <a:off x="1178" y="2289"/>
              <a:ext cx="92" cy="42"/>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143"/>
            <p:cNvSpPr>
              <a:spLocks noChangeShapeType="1"/>
            </p:cNvSpPr>
            <p:nvPr/>
          </p:nvSpPr>
          <p:spPr bwMode="auto">
            <a:xfrm flipH="1" flipV="1">
              <a:off x="1178" y="2331"/>
              <a:ext cx="92" cy="33"/>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 name="Group 144"/>
          <p:cNvGrpSpPr>
            <a:grpSpLocks/>
          </p:cNvGrpSpPr>
          <p:nvPr/>
        </p:nvGrpSpPr>
        <p:grpSpPr bwMode="auto">
          <a:xfrm>
            <a:off x="5373688" y="3670300"/>
            <a:ext cx="1141412" cy="771525"/>
            <a:chOff x="1301" y="528"/>
            <a:chExt cx="719" cy="486"/>
          </a:xfrm>
        </p:grpSpPr>
        <p:sp>
          <p:nvSpPr>
            <p:cNvPr id="44" name="Oval 145"/>
            <p:cNvSpPr>
              <a:spLocks noChangeArrowheads="1"/>
            </p:cNvSpPr>
            <p:nvPr/>
          </p:nvSpPr>
          <p:spPr bwMode="auto">
            <a:xfrm>
              <a:off x="1534" y="528"/>
              <a:ext cx="486" cy="486"/>
            </a:xfrm>
            <a:prstGeom prst="ellipse">
              <a:avLst/>
            </a:prstGeom>
            <a:noFill/>
            <a:ln w="25400">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5" name="Line 146"/>
            <p:cNvSpPr>
              <a:spLocks noChangeShapeType="1"/>
            </p:cNvSpPr>
            <p:nvPr/>
          </p:nvSpPr>
          <p:spPr bwMode="auto">
            <a:xfrm>
              <a:off x="1301" y="647"/>
              <a:ext cx="1" cy="248"/>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47"/>
            <p:cNvSpPr>
              <a:spLocks noChangeShapeType="1"/>
            </p:cNvSpPr>
            <p:nvPr/>
          </p:nvSpPr>
          <p:spPr bwMode="auto">
            <a:xfrm>
              <a:off x="1310" y="766"/>
              <a:ext cx="224" cy="2"/>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7" name="Group 148"/>
          <p:cNvGrpSpPr>
            <a:grpSpLocks/>
          </p:cNvGrpSpPr>
          <p:nvPr/>
        </p:nvGrpSpPr>
        <p:grpSpPr bwMode="auto">
          <a:xfrm>
            <a:off x="3962400" y="5419725"/>
            <a:ext cx="892175" cy="904875"/>
            <a:chOff x="1019" y="2289"/>
            <a:chExt cx="418" cy="444"/>
          </a:xfrm>
        </p:grpSpPr>
        <p:sp>
          <p:nvSpPr>
            <p:cNvPr id="48" name="Oval 149"/>
            <p:cNvSpPr>
              <a:spLocks noChangeArrowheads="1"/>
            </p:cNvSpPr>
            <p:nvPr/>
          </p:nvSpPr>
          <p:spPr bwMode="auto">
            <a:xfrm>
              <a:off x="1019" y="2323"/>
              <a:ext cx="418" cy="410"/>
            </a:xfrm>
            <a:prstGeom prst="ellipse">
              <a:avLst/>
            </a:prstGeom>
            <a:noFill/>
            <a:ln w="28575">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9" name="Line 150"/>
            <p:cNvSpPr>
              <a:spLocks noChangeShapeType="1"/>
            </p:cNvSpPr>
            <p:nvPr/>
          </p:nvSpPr>
          <p:spPr bwMode="auto">
            <a:xfrm flipH="1">
              <a:off x="1178" y="2289"/>
              <a:ext cx="92" cy="42"/>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51"/>
            <p:cNvSpPr>
              <a:spLocks noChangeShapeType="1"/>
            </p:cNvSpPr>
            <p:nvPr/>
          </p:nvSpPr>
          <p:spPr bwMode="auto">
            <a:xfrm flipH="1" flipV="1">
              <a:off x="1178" y="2331"/>
              <a:ext cx="92" cy="33"/>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931746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Thí dụ phân hoạch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Rectangle 3"/>
          <p:cNvSpPr>
            <a:spLocks noChangeArrowheads="1"/>
          </p:cNvSpPr>
          <p:nvPr/>
        </p:nvSpPr>
        <p:spPr bwMode="auto">
          <a:xfrm>
            <a:off x="901700" y="1616075"/>
            <a:ext cx="412750" cy="315912"/>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Rectangle 4"/>
          <p:cNvSpPr>
            <a:spLocks noChangeArrowheads="1"/>
          </p:cNvSpPr>
          <p:nvPr/>
        </p:nvSpPr>
        <p:spPr bwMode="auto">
          <a:xfrm>
            <a:off x="1204913" y="2506662"/>
            <a:ext cx="415925" cy="317500"/>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Line 8"/>
          <p:cNvSpPr>
            <a:spLocks noChangeShapeType="1"/>
          </p:cNvSpPr>
          <p:nvPr/>
        </p:nvSpPr>
        <p:spPr bwMode="auto">
          <a:xfrm flipH="1" flipV="1">
            <a:off x="1162050" y="1946275"/>
            <a:ext cx="192088" cy="536575"/>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8" name="Rectangle 9"/>
          <p:cNvSpPr>
            <a:spLocks noChangeArrowheads="1"/>
          </p:cNvSpPr>
          <p:nvPr/>
        </p:nvSpPr>
        <p:spPr bwMode="auto">
          <a:xfrm>
            <a:off x="3113088" y="1169987"/>
            <a:ext cx="415925" cy="315913"/>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Rectangle 10"/>
          <p:cNvSpPr>
            <a:spLocks noChangeArrowheads="1"/>
          </p:cNvSpPr>
          <p:nvPr/>
        </p:nvSpPr>
        <p:spPr bwMode="auto">
          <a:xfrm>
            <a:off x="1587500" y="1793875"/>
            <a:ext cx="414338" cy="315912"/>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4"/>
          <p:cNvSpPr>
            <a:spLocks noChangeShapeType="1"/>
          </p:cNvSpPr>
          <p:nvPr/>
        </p:nvSpPr>
        <p:spPr bwMode="auto">
          <a:xfrm flipH="1" flipV="1">
            <a:off x="1325563" y="1830387"/>
            <a:ext cx="246062" cy="79375"/>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11" name="Line 18"/>
          <p:cNvSpPr>
            <a:spLocks noChangeShapeType="1"/>
          </p:cNvSpPr>
          <p:nvPr/>
        </p:nvSpPr>
        <p:spPr bwMode="auto">
          <a:xfrm flipH="1">
            <a:off x="1503363" y="2143125"/>
            <a:ext cx="203200" cy="339725"/>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12" name="Line 19"/>
          <p:cNvSpPr>
            <a:spLocks noChangeShapeType="1"/>
          </p:cNvSpPr>
          <p:nvPr/>
        </p:nvSpPr>
        <p:spPr bwMode="auto">
          <a:xfrm flipV="1">
            <a:off x="2005013" y="1352550"/>
            <a:ext cx="1077912" cy="500062"/>
          </a:xfrm>
          <a:prstGeom prst="line">
            <a:avLst/>
          </a:prstGeom>
          <a:noFill/>
          <a:ln w="26988">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3" name="Rectangle 23"/>
          <p:cNvSpPr>
            <a:spLocks noChangeArrowheads="1"/>
          </p:cNvSpPr>
          <p:nvPr/>
        </p:nvSpPr>
        <p:spPr bwMode="auto">
          <a:xfrm>
            <a:off x="2886075" y="2863850"/>
            <a:ext cx="415925" cy="315912"/>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24"/>
          <p:cNvSpPr>
            <a:spLocks noChangeArrowheads="1"/>
          </p:cNvSpPr>
          <p:nvPr/>
        </p:nvSpPr>
        <p:spPr bwMode="auto">
          <a:xfrm>
            <a:off x="2579688" y="1970087"/>
            <a:ext cx="415925" cy="317500"/>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Line 25"/>
          <p:cNvSpPr>
            <a:spLocks noChangeShapeType="1"/>
          </p:cNvSpPr>
          <p:nvPr/>
        </p:nvSpPr>
        <p:spPr bwMode="auto">
          <a:xfrm flipV="1">
            <a:off x="2830513" y="1509712"/>
            <a:ext cx="427037" cy="455613"/>
          </a:xfrm>
          <a:prstGeom prst="line">
            <a:avLst/>
          </a:prstGeom>
          <a:noFill/>
          <a:ln w="26988">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 name="Line 32"/>
          <p:cNvSpPr>
            <a:spLocks noChangeShapeType="1"/>
          </p:cNvSpPr>
          <p:nvPr/>
        </p:nvSpPr>
        <p:spPr bwMode="auto">
          <a:xfrm flipH="1" flipV="1">
            <a:off x="2014538" y="1985962"/>
            <a:ext cx="542925" cy="114300"/>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17" name="Line 33"/>
          <p:cNvSpPr>
            <a:spLocks noChangeShapeType="1"/>
          </p:cNvSpPr>
          <p:nvPr/>
        </p:nvSpPr>
        <p:spPr bwMode="auto">
          <a:xfrm>
            <a:off x="2860675" y="2295525"/>
            <a:ext cx="169863" cy="541337"/>
          </a:xfrm>
          <a:prstGeom prst="line">
            <a:avLst/>
          </a:prstGeom>
          <a:noFill/>
          <a:ln w="26988">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8" name="Rectangle 37"/>
          <p:cNvSpPr>
            <a:spLocks noChangeArrowheads="1"/>
          </p:cNvSpPr>
          <p:nvPr/>
        </p:nvSpPr>
        <p:spPr bwMode="auto">
          <a:xfrm>
            <a:off x="847725" y="4267200"/>
            <a:ext cx="414338" cy="317500"/>
          </a:xfrm>
          <a:prstGeom prst="rect">
            <a:avLst/>
          </a:prstGeom>
          <a:noFill/>
          <a:ln w="26988">
            <a:solidFill>
              <a:schemeClr val="tx1"/>
            </a:solidFill>
            <a:miter lim="800000"/>
            <a:headEnd/>
            <a:tailEnd/>
          </a:ln>
          <a:extLst>
            <a:ext uri="{909E8E84-426E-40DD-AFC4-6F175D3DCCD1}">
              <a14:hiddenFill xmlns:a14="http://schemas.microsoft.com/office/drawing/2010/main">
                <a:blipFill dpi="0" rotWithShape="0">
                  <a:blip r:embed="rId2"/>
                  <a:srcRect/>
                  <a:tile tx="0" ty="0" sx="100000" sy="100000" flip="none" algn="tl"/>
                </a:blipFill>
              </a14:hiddenFill>
            </a:ext>
          </a:extLst>
        </p:spPr>
        <p:txBody>
          <a:bodyPr/>
          <a:lstStyle/>
          <a:p>
            <a:endParaRPr lang="en-US"/>
          </a:p>
        </p:txBody>
      </p:sp>
      <p:sp>
        <p:nvSpPr>
          <p:cNvPr id="19" name="Rectangle 38"/>
          <p:cNvSpPr>
            <a:spLocks noChangeArrowheads="1"/>
          </p:cNvSpPr>
          <p:nvPr/>
        </p:nvSpPr>
        <p:spPr bwMode="auto">
          <a:xfrm>
            <a:off x="2043113" y="2947987"/>
            <a:ext cx="414337" cy="322263"/>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Line 42"/>
          <p:cNvSpPr>
            <a:spLocks noChangeShapeType="1"/>
          </p:cNvSpPr>
          <p:nvPr/>
        </p:nvSpPr>
        <p:spPr bwMode="auto">
          <a:xfrm flipV="1">
            <a:off x="2322513" y="2301875"/>
            <a:ext cx="358775" cy="622300"/>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21" name="Rectangle 43"/>
          <p:cNvSpPr>
            <a:spLocks noChangeArrowheads="1"/>
          </p:cNvSpPr>
          <p:nvPr/>
        </p:nvSpPr>
        <p:spPr bwMode="auto">
          <a:xfrm>
            <a:off x="1204913" y="4968875"/>
            <a:ext cx="415925" cy="315912"/>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919191"/>
                </a:solidFill>
              </a14:hiddenFill>
            </a:ext>
          </a:extLst>
        </p:spPr>
        <p:txBody>
          <a:bodyPr/>
          <a:lstStyle/>
          <a:p>
            <a:endParaRPr lang="en-US"/>
          </a:p>
        </p:txBody>
      </p:sp>
      <p:sp>
        <p:nvSpPr>
          <p:cNvPr id="22" name="Line 47"/>
          <p:cNvSpPr>
            <a:spLocks noChangeShapeType="1"/>
          </p:cNvSpPr>
          <p:nvPr/>
        </p:nvSpPr>
        <p:spPr bwMode="auto">
          <a:xfrm flipH="1" flipV="1">
            <a:off x="1076325" y="4583112"/>
            <a:ext cx="217488" cy="357188"/>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23" name="Line 48"/>
          <p:cNvSpPr>
            <a:spLocks noChangeShapeType="1"/>
          </p:cNvSpPr>
          <p:nvPr/>
        </p:nvSpPr>
        <p:spPr bwMode="auto">
          <a:xfrm flipH="1">
            <a:off x="1576388" y="3278187"/>
            <a:ext cx="663575" cy="1590675"/>
          </a:xfrm>
          <a:prstGeom prst="line">
            <a:avLst/>
          </a:prstGeom>
          <a:noFill/>
          <a:ln w="26988">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4" name="Rectangle 52"/>
          <p:cNvSpPr>
            <a:spLocks noChangeArrowheads="1"/>
          </p:cNvSpPr>
          <p:nvPr/>
        </p:nvSpPr>
        <p:spPr bwMode="auto">
          <a:xfrm>
            <a:off x="1435100" y="5681662"/>
            <a:ext cx="412750" cy="315913"/>
          </a:xfrm>
          <a:prstGeom prst="rect">
            <a:avLst/>
          </a:prstGeom>
          <a:noFill/>
          <a:ln w="26988">
            <a:solidFill>
              <a:schemeClr val="tx1"/>
            </a:solidFill>
            <a:miter lim="800000"/>
            <a:headEnd/>
            <a:tailEnd/>
          </a:ln>
          <a:extLst>
            <a:ext uri="{909E8E84-426E-40DD-AFC4-6F175D3DCCD1}">
              <a14:hiddenFill xmlns:a14="http://schemas.microsoft.com/office/drawing/2010/main">
                <a:blipFill dpi="0" rotWithShape="0">
                  <a:blip r:embed="rId2"/>
                  <a:srcRect/>
                  <a:tile tx="0" ty="0" sx="100000" sy="100000" flip="none" algn="tl"/>
                </a:blipFill>
              </a14:hiddenFill>
            </a:ext>
          </a:extLst>
        </p:spPr>
        <p:txBody>
          <a:bodyPr/>
          <a:lstStyle/>
          <a:p>
            <a:endParaRPr lang="en-US"/>
          </a:p>
        </p:txBody>
      </p:sp>
      <p:sp>
        <p:nvSpPr>
          <p:cNvPr id="25" name="Rectangle 53"/>
          <p:cNvSpPr>
            <a:spLocks noChangeArrowheads="1"/>
          </p:cNvSpPr>
          <p:nvPr/>
        </p:nvSpPr>
        <p:spPr bwMode="auto">
          <a:xfrm>
            <a:off x="1965325" y="5057775"/>
            <a:ext cx="419100" cy="317500"/>
          </a:xfrm>
          <a:prstGeom prst="rect">
            <a:avLst/>
          </a:prstGeom>
          <a:noFill/>
          <a:ln w="26988">
            <a:solidFill>
              <a:schemeClr val="tx1"/>
            </a:solidFill>
            <a:miter lim="800000"/>
            <a:headEnd/>
            <a:tailEnd/>
          </a:ln>
          <a:extLst>
            <a:ext uri="{909E8E84-426E-40DD-AFC4-6F175D3DCCD1}">
              <a14:hiddenFill xmlns:a14="http://schemas.microsoft.com/office/drawing/2010/main">
                <a:blipFill dpi="0" rotWithShape="0">
                  <a:blip r:embed="rId2"/>
                  <a:srcRect/>
                  <a:tile tx="0" ty="0" sx="100000" sy="100000" flip="none" algn="tl"/>
                </a:blipFill>
              </a14:hiddenFill>
            </a:ext>
          </a:extLst>
        </p:spPr>
        <p:txBody>
          <a:bodyPr/>
          <a:lstStyle/>
          <a:p>
            <a:endParaRPr lang="en-US"/>
          </a:p>
        </p:txBody>
      </p:sp>
      <p:sp>
        <p:nvSpPr>
          <p:cNvPr id="26" name="Line 57"/>
          <p:cNvSpPr>
            <a:spLocks noChangeShapeType="1"/>
          </p:cNvSpPr>
          <p:nvPr/>
        </p:nvSpPr>
        <p:spPr bwMode="auto">
          <a:xfrm flipH="1" flipV="1">
            <a:off x="1631950" y="5146675"/>
            <a:ext cx="300038" cy="60325"/>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27" name="Line 61"/>
          <p:cNvSpPr>
            <a:spLocks noChangeShapeType="1"/>
          </p:cNvSpPr>
          <p:nvPr/>
        </p:nvSpPr>
        <p:spPr bwMode="auto">
          <a:xfrm flipV="1">
            <a:off x="1795463" y="5389562"/>
            <a:ext cx="219075" cy="261938"/>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28" name="Rectangle 62"/>
          <p:cNvSpPr>
            <a:spLocks noChangeArrowheads="1"/>
          </p:cNvSpPr>
          <p:nvPr/>
        </p:nvSpPr>
        <p:spPr bwMode="auto">
          <a:xfrm>
            <a:off x="2732088" y="4699000"/>
            <a:ext cx="414337" cy="320675"/>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919191"/>
                </a:solidFill>
              </a14:hiddenFill>
            </a:ext>
          </a:extLst>
        </p:spPr>
        <p:txBody>
          <a:bodyPr/>
          <a:lstStyle/>
          <a:p>
            <a:endParaRPr lang="en-US"/>
          </a:p>
        </p:txBody>
      </p:sp>
      <p:sp>
        <p:nvSpPr>
          <p:cNvPr id="29" name="Line 63"/>
          <p:cNvSpPr>
            <a:spLocks noChangeShapeType="1"/>
          </p:cNvSpPr>
          <p:nvPr/>
        </p:nvSpPr>
        <p:spPr bwMode="auto">
          <a:xfrm>
            <a:off x="2457450" y="3278187"/>
            <a:ext cx="454025" cy="1312863"/>
          </a:xfrm>
          <a:prstGeom prst="line">
            <a:avLst/>
          </a:prstGeom>
          <a:noFill/>
          <a:ln w="26988">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0" name="Rectangle 67"/>
          <p:cNvSpPr>
            <a:spLocks noChangeArrowheads="1"/>
          </p:cNvSpPr>
          <p:nvPr/>
        </p:nvSpPr>
        <p:spPr bwMode="auto">
          <a:xfrm>
            <a:off x="3646488" y="1970087"/>
            <a:ext cx="414337" cy="317500"/>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Line 68"/>
          <p:cNvSpPr>
            <a:spLocks noChangeShapeType="1"/>
          </p:cNvSpPr>
          <p:nvPr/>
        </p:nvSpPr>
        <p:spPr bwMode="auto">
          <a:xfrm>
            <a:off x="3425825" y="1490662"/>
            <a:ext cx="319088" cy="431800"/>
          </a:xfrm>
          <a:prstGeom prst="line">
            <a:avLst/>
          </a:prstGeom>
          <a:noFill/>
          <a:ln w="26988">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2" name="Rectangle 72"/>
          <p:cNvSpPr>
            <a:spLocks noChangeArrowheads="1"/>
          </p:cNvSpPr>
          <p:nvPr/>
        </p:nvSpPr>
        <p:spPr bwMode="auto">
          <a:xfrm>
            <a:off x="5021263" y="4791075"/>
            <a:ext cx="414337" cy="314325"/>
          </a:xfrm>
          <a:prstGeom prst="rect">
            <a:avLst/>
          </a:prstGeom>
          <a:noFill/>
          <a:ln w="26988">
            <a:solidFill>
              <a:schemeClr val="tx1"/>
            </a:solidFill>
            <a:miter lim="800000"/>
            <a:headEnd/>
            <a:tailEnd/>
          </a:ln>
          <a:extLst>
            <a:ext uri="{909E8E84-426E-40DD-AFC4-6F175D3DCCD1}">
              <a14:hiddenFill xmlns:a14="http://schemas.microsoft.com/office/drawing/2010/main">
                <a:blipFill dpi="0" rotWithShape="0">
                  <a:blip r:embed="rId2"/>
                  <a:srcRect/>
                  <a:tile tx="0" ty="0" sx="100000" sy="100000" flip="none" algn="tl"/>
                </a:blipFill>
              </a14:hiddenFill>
            </a:ext>
          </a:extLst>
        </p:spPr>
        <p:txBody>
          <a:bodyPr/>
          <a:lstStyle/>
          <a:p>
            <a:endParaRPr lang="en-US"/>
          </a:p>
        </p:txBody>
      </p:sp>
      <p:sp>
        <p:nvSpPr>
          <p:cNvPr id="33" name="Rectangle 73"/>
          <p:cNvSpPr>
            <a:spLocks noChangeArrowheads="1"/>
          </p:cNvSpPr>
          <p:nvPr/>
        </p:nvSpPr>
        <p:spPr bwMode="auto">
          <a:xfrm>
            <a:off x="4335463" y="3898900"/>
            <a:ext cx="414337" cy="315912"/>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919191"/>
                </a:solidFill>
              </a14:hiddenFill>
            </a:ext>
          </a:extLst>
        </p:spPr>
        <p:txBody>
          <a:bodyPr/>
          <a:lstStyle/>
          <a:p>
            <a:endParaRPr lang="en-US"/>
          </a:p>
        </p:txBody>
      </p:sp>
      <p:sp>
        <p:nvSpPr>
          <p:cNvPr id="34" name="Line 77"/>
          <p:cNvSpPr>
            <a:spLocks noChangeShapeType="1"/>
          </p:cNvSpPr>
          <p:nvPr/>
        </p:nvSpPr>
        <p:spPr bwMode="auto">
          <a:xfrm flipH="1" flipV="1">
            <a:off x="3894138" y="2282825"/>
            <a:ext cx="631825" cy="1584325"/>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35" name="Line 78"/>
          <p:cNvSpPr>
            <a:spLocks noChangeShapeType="1"/>
          </p:cNvSpPr>
          <p:nvPr/>
        </p:nvSpPr>
        <p:spPr bwMode="auto">
          <a:xfrm flipH="1" flipV="1">
            <a:off x="4692650" y="4237037"/>
            <a:ext cx="525463" cy="550863"/>
          </a:xfrm>
          <a:prstGeom prst="line">
            <a:avLst/>
          </a:prstGeom>
          <a:noFill/>
          <a:ln w="26988">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6" name="Rectangle 82"/>
          <p:cNvSpPr>
            <a:spLocks noChangeArrowheads="1"/>
          </p:cNvSpPr>
          <p:nvPr/>
        </p:nvSpPr>
        <p:spPr bwMode="auto">
          <a:xfrm>
            <a:off x="3568700" y="4881562"/>
            <a:ext cx="419100" cy="315913"/>
          </a:xfrm>
          <a:prstGeom prst="rect">
            <a:avLst/>
          </a:prstGeom>
          <a:noFill/>
          <a:ln w="26988">
            <a:solidFill>
              <a:schemeClr val="tx1"/>
            </a:solidFill>
            <a:miter lim="800000"/>
            <a:headEnd/>
            <a:tailEnd/>
          </a:ln>
          <a:extLst>
            <a:ext uri="{909E8E84-426E-40DD-AFC4-6F175D3DCCD1}">
              <a14:hiddenFill xmlns:a14="http://schemas.microsoft.com/office/drawing/2010/main">
                <a:blipFill dpi="0" rotWithShape="0">
                  <a:blip r:embed="rId2"/>
                  <a:srcRect/>
                  <a:tile tx="0" ty="0" sx="100000" sy="100000" flip="none" algn="tl"/>
                </a:blipFill>
              </a14:hiddenFill>
            </a:ext>
          </a:extLst>
        </p:spPr>
        <p:txBody>
          <a:bodyPr/>
          <a:lstStyle/>
          <a:p>
            <a:endParaRPr lang="en-US"/>
          </a:p>
        </p:txBody>
      </p:sp>
      <p:sp>
        <p:nvSpPr>
          <p:cNvPr id="37" name="Line 86"/>
          <p:cNvSpPr>
            <a:spLocks noChangeShapeType="1"/>
          </p:cNvSpPr>
          <p:nvPr/>
        </p:nvSpPr>
        <p:spPr bwMode="auto">
          <a:xfrm flipH="1" flipV="1">
            <a:off x="3159125" y="4903787"/>
            <a:ext cx="387350" cy="84138"/>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38" name="Line 90"/>
          <p:cNvSpPr>
            <a:spLocks noChangeShapeType="1"/>
          </p:cNvSpPr>
          <p:nvPr/>
        </p:nvSpPr>
        <p:spPr bwMode="auto">
          <a:xfrm flipV="1">
            <a:off x="3916363" y="4219575"/>
            <a:ext cx="488950" cy="635000"/>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39" name="Rectangle 91"/>
          <p:cNvSpPr>
            <a:spLocks noChangeArrowheads="1"/>
          </p:cNvSpPr>
          <p:nvPr/>
        </p:nvSpPr>
        <p:spPr bwMode="auto">
          <a:xfrm>
            <a:off x="2492375" y="5681662"/>
            <a:ext cx="412750" cy="314325"/>
          </a:xfrm>
          <a:prstGeom prst="rect">
            <a:avLst/>
          </a:prstGeom>
          <a:noFill/>
          <a:ln w="26988">
            <a:solidFill>
              <a:schemeClr val="tx1"/>
            </a:solidFill>
            <a:miter lim="800000"/>
            <a:headEnd/>
            <a:tailEnd/>
          </a:ln>
          <a:extLst>
            <a:ext uri="{909E8E84-426E-40DD-AFC4-6F175D3DCCD1}">
              <a14:hiddenFill xmlns:a14="http://schemas.microsoft.com/office/drawing/2010/main">
                <a:blipFill dpi="0" rotWithShape="0">
                  <a:blip r:embed="rId2"/>
                  <a:srcRect/>
                  <a:tile tx="0" ty="0" sx="100000" sy="100000" flip="none" algn="tl"/>
                </a:blipFill>
              </a14:hiddenFill>
            </a:ext>
          </a:extLst>
        </p:spPr>
        <p:txBody>
          <a:bodyPr/>
          <a:lstStyle/>
          <a:p>
            <a:endParaRPr lang="en-US"/>
          </a:p>
        </p:txBody>
      </p:sp>
      <p:sp>
        <p:nvSpPr>
          <p:cNvPr id="40" name="Line 95"/>
          <p:cNvSpPr>
            <a:spLocks noChangeShapeType="1"/>
          </p:cNvSpPr>
          <p:nvPr/>
        </p:nvSpPr>
        <p:spPr bwMode="auto">
          <a:xfrm flipH="1" flipV="1">
            <a:off x="2387600" y="5375275"/>
            <a:ext cx="201613" cy="277812"/>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1" name="Line 99"/>
          <p:cNvSpPr>
            <a:spLocks noChangeShapeType="1"/>
          </p:cNvSpPr>
          <p:nvPr/>
        </p:nvSpPr>
        <p:spPr bwMode="auto">
          <a:xfrm flipV="1">
            <a:off x="2771775" y="5033962"/>
            <a:ext cx="90488" cy="619125"/>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2" name="Rectangle 100"/>
          <p:cNvSpPr>
            <a:spLocks noChangeArrowheads="1"/>
          </p:cNvSpPr>
          <p:nvPr/>
        </p:nvSpPr>
        <p:spPr bwMode="auto">
          <a:xfrm>
            <a:off x="3571875" y="5518150"/>
            <a:ext cx="419100" cy="315912"/>
          </a:xfrm>
          <a:prstGeom prst="rect">
            <a:avLst/>
          </a:prstGeom>
          <a:noFill/>
          <a:ln w="26988">
            <a:solidFill>
              <a:schemeClr val="tx1"/>
            </a:solidFill>
            <a:miter lim="800000"/>
            <a:headEnd/>
            <a:tailEnd/>
          </a:ln>
          <a:extLst>
            <a:ext uri="{909E8E84-426E-40DD-AFC4-6F175D3DCCD1}">
              <a14:hiddenFill xmlns:a14="http://schemas.microsoft.com/office/drawing/2010/main">
                <a:blipFill dpi="0" rotWithShape="0">
                  <a:blip r:embed="rId2"/>
                  <a:srcRect/>
                  <a:tile tx="0" ty="0" sx="100000" sy="100000" flip="none" algn="tl"/>
                </a:blipFill>
              </a14:hiddenFill>
            </a:ext>
          </a:extLst>
        </p:spPr>
        <p:txBody>
          <a:bodyPr/>
          <a:lstStyle/>
          <a:p>
            <a:endParaRPr lang="en-US"/>
          </a:p>
        </p:txBody>
      </p:sp>
      <p:sp>
        <p:nvSpPr>
          <p:cNvPr id="43" name="Line 104"/>
          <p:cNvSpPr>
            <a:spLocks noChangeShapeType="1"/>
          </p:cNvSpPr>
          <p:nvPr/>
        </p:nvSpPr>
        <p:spPr bwMode="auto">
          <a:xfrm flipV="1">
            <a:off x="3778250" y="5211762"/>
            <a:ext cx="1588" cy="273050"/>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4" name="Line 105"/>
          <p:cNvSpPr>
            <a:spLocks noChangeShapeType="1"/>
          </p:cNvSpPr>
          <p:nvPr/>
        </p:nvSpPr>
        <p:spPr bwMode="auto">
          <a:xfrm>
            <a:off x="2919413" y="5719762"/>
            <a:ext cx="623887" cy="0"/>
          </a:xfrm>
          <a:prstGeom prst="line">
            <a:avLst/>
          </a:prstGeom>
          <a:noFill/>
          <a:ln w="26988">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5" name="Rectangle 109"/>
          <p:cNvSpPr>
            <a:spLocks noChangeArrowheads="1"/>
          </p:cNvSpPr>
          <p:nvPr/>
        </p:nvSpPr>
        <p:spPr bwMode="auto">
          <a:xfrm>
            <a:off x="4330700" y="5864225"/>
            <a:ext cx="423863" cy="306387"/>
          </a:xfrm>
          <a:prstGeom prst="rect">
            <a:avLst/>
          </a:prstGeom>
          <a:noFill/>
          <a:ln w="26988">
            <a:solidFill>
              <a:schemeClr val="tx1"/>
            </a:solidFill>
            <a:miter lim="800000"/>
            <a:headEnd/>
            <a:tailEnd/>
          </a:ln>
          <a:extLst>
            <a:ext uri="{909E8E84-426E-40DD-AFC4-6F175D3DCCD1}">
              <a14:hiddenFill xmlns:a14="http://schemas.microsoft.com/office/drawing/2010/main">
                <a:blipFill dpi="0" rotWithShape="0">
                  <a:blip r:embed="rId2"/>
                  <a:srcRect/>
                  <a:tile tx="0" ty="0" sx="100000" sy="100000" flip="none" algn="tl"/>
                </a:blipFill>
              </a14:hiddenFill>
            </a:ext>
          </a:extLst>
        </p:spPr>
        <p:txBody>
          <a:bodyPr/>
          <a:lstStyle/>
          <a:p>
            <a:endParaRPr lang="en-US"/>
          </a:p>
        </p:txBody>
      </p:sp>
      <p:sp>
        <p:nvSpPr>
          <p:cNvPr id="46" name="Line 110"/>
          <p:cNvSpPr>
            <a:spLocks noChangeShapeType="1"/>
          </p:cNvSpPr>
          <p:nvPr/>
        </p:nvSpPr>
        <p:spPr bwMode="auto">
          <a:xfrm flipH="1">
            <a:off x="4529138" y="4233862"/>
            <a:ext cx="12700" cy="1608138"/>
          </a:xfrm>
          <a:prstGeom prst="line">
            <a:avLst/>
          </a:prstGeom>
          <a:noFill/>
          <a:ln w="26988">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7" name="Line 114"/>
          <p:cNvSpPr>
            <a:spLocks noChangeShapeType="1"/>
          </p:cNvSpPr>
          <p:nvPr/>
        </p:nvSpPr>
        <p:spPr bwMode="auto">
          <a:xfrm flipH="1">
            <a:off x="4733925" y="5108575"/>
            <a:ext cx="476250" cy="706437"/>
          </a:xfrm>
          <a:prstGeom prst="line">
            <a:avLst/>
          </a:prstGeom>
          <a:noFill/>
          <a:ln w="26988">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8" name="Line 121"/>
          <p:cNvSpPr>
            <a:spLocks noChangeShapeType="1"/>
          </p:cNvSpPr>
          <p:nvPr/>
        </p:nvSpPr>
        <p:spPr bwMode="auto">
          <a:xfrm flipH="1" flipV="1">
            <a:off x="4000500" y="5759450"/>
            <a:ext cx="296863" cy="104775"/>
          </a:xfrm>
          <a:prstGeom prst="line">
            <a:avLst/>
          </a:prstGeom>
          <a:noFill/>
          <a:ln w="26988">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9" name="Rectangle 123"/>
          <p:cNvSpPr>
            <a:spLocks noChangeArrowheads="1"/>
          </p:cNvSpPr>
          <p:nvPr/>
        </p:nvSpPr>
        <p:spPr bwMode="auto">
          <a:xfrm>
            <a:off x="6022975" y="4659312"/>
            <a:ext cx="25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a:t>B</a:t>
            </a:r>
            <a:endParaRPr lang="en-US" sz="2400"/>
          </a:p>
        </p:txBody>
      </p:sp>
      <p:sp>
        <p:nvSpPr>
          <p:cNvPr id="50" name="Rectangle 124"/>
          <p:cNvSpPr>
            <a:spLocks noChangeArrowheads="1"/>
          </p:cNvSpPr>
          <p:nvPr/>
        </p:nvSpPr>
        <p:spPr bwMode="auto">
          <a:xfrm>
            <a:off x="6021388" y="1665287"/>
            <a:ext cx="25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a:t>A</a:t>
            </a:r>
            <a:endParaRPr lang="en-US" sz="2400"/>
          </a:p>
        </p:txBody>
      </p:sp>
      <p:grpSp>
        <p:nvGrpSpPr>
          <p:cNvPr id="51" name="Group 127"/>
          <p:cNvGrpSpPr>
            <a:grpSpLocks/>
          </p:cNvGrpSpPr>
          <p:nvPr/>
        </p:nvGrpSpPr>
        <p:grpSpPr bwMode="auto">
          <a:xfrm>
            <a:off x="6937375" y="1436687"/>
            <a:ext cx="1612900" cy="1254125"/>
            <a:chOff x="4464" y="842"/>
            <a:chExt cx="983" cy="790"/>
          </a:xfrm>
        </p:grpSpPr>
        <p:sp>
          <p:nvSpPr>
            <p:cNvPr id="52" name="Rectangle 128"/>
            <p:cNvSpPr>
              <a:spLocks noChangeArrowheads="1"/>
            </p:cNvSpPr>
            <p:nvPr/>
          </p:nvSpPr>
          <p:spPr bwMode="auto">
            <a:xfrm>
              <a:off x="4464" y="1028"/>
              <a:ext cx="983" cy="604"/>
            </a:xfrm>
            <a:prstGeom prst="rect">
              <a:avLst/>
            </a:prstGeom>
            <a:solidFill>
              <a:srgbClr val="FFFFCC"/>
            </a:solidFill>
            <a:ln w="12700">
              <a:solidFill>
                <a:srgbClr val="8A0E5E"/>
              </a:solidFill>
              <a:miter lim="800000"/>
              <a:headEnd/>
              <a:tailEnd/>
            </a:ln>
          </p:spPr>
          <p:txBody>
            <a:bodyPr/>
            <a:lstStyle/>
            <a:p>
              <a:endParaRPr lang="en-US"/>
            </a:p>
          </p:txBody>
        </p:sp>
        <p:sp>
          <p:nvSpPr>
            <p:cNvPr id="53" name="Rectangle 129"/>
            <p:cNvSpPr>
              <a:spLocks noChangeArrowheads="1"/>
            </p:cNvSpPr>
            <p:nvPr/>
          </p:nvSpPr>
          <p:spPr bwMode="auto">
            <a:xfrm>
              <a:off x="4464" y="842"/>
              <a:ext cx="394" cy="186"/>
            </a:xfrm>
            <a:prstGeom prst="rect">
              <a:avLst/>
            </a:prstGeom>
            <a:solidFill>
              <a:srgbClr val="FFFFCC"/>
            </a:solidFill>
            <a:ln w="12700">
              <a:solidFill>
                <a:srgbClr val="8A0E5E"/>
              </a:solidFill>
              <a:miter lim="800000"/>
              <a:headEnd/>
              <a:tailEnd/>
            </a:ln>
          </p:spPr>
          <p:txBody>
            <a:bodyPr/>
            <a:lstStyle/>
            <a:p>
              <a:endParaRPr lang="en-US"/>
            </a:p>
          </p:txBody>
        </p:sp>
      </p:grpSp>
      <p:sp>
        <p:nvSpPr>
          <p:cNvPr id="54" name="Rectangle 130"/>
          <p:cNvSpPr>
            <a:spLocks noChangeArrowheads="1"/>
          </p:cNvSpPr>
          <p:nvPr/>
        </p:nvSpPr>
        <p:spPr bwMode="auto">
          <a:xfrm>
            <a:off x="7175715" y="1895475"/>
            <a:ext cx="1150507" cy="338554"/>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algn="ctr"/>
            <a:r>
              <a:rPr lang="en-US" sz="2200">
                <a:solidFill>
                  <a:srgbClr val="C00000"/>
                </a:solidFill>
              </a:rPr>
              <a:t>Package A</a:t>
            </a:r>
            <a:endParaRPr lang="en-US" sz="2400">
              <a:solidFill>
                <a:srgbClr val="C00000"/>
              </a:solidFill>
            </a:endParaRPr>
          </a:p>
        </p:txBody>
      </p:sp>
      <p:grpSp>
        <p:nvGrpSpPr>
          <p:cNvPr id="55" name="Group 132"/>
          <p:cNvGrpSpPr>
            <a:grpSpLocks/>
          </p:cNvGrpSpPr>
          <p:nvPr/>
        </p:nvGrpSpPr>
        <p:grpSpPr bwMode="auto">
          <a:xfrm>
            <a:off x="6934200" y="4424362"/>
            <a:ext cx="1612900" cy="1254125"/>
            <a:chOff x="4464" y="842"/>
            <a:chExt cx="983" cy="790"/>
          </a:xfrm>
        </p:grpSpPr>
        <p:sp>
          <p:nvSpPr>
            <p:cNvPr id="56" name="Rectangle 133"/>
            <p:cNvSpPr>
              <a:spLocks noChangeArrowheads="1"/>
            </p:cNvSpPr>
            <p:nvPr/>
          </p:nvSpPr>
          <p:spPr bwMode="auto">
            <a:xfrm>
              <a:off x="4464" y="1028"/>
              <a:ext cx="983" cy="604"/>
            </a:xfrm>
            <a:prstGeom prst="rect">
              <a:avLst/>
            </a:prstGeom>
            <a:solidFill>
              <a:srgbClr val="FFFFCC"/>
            </a:solidFill>
            <a:ln w="12700">
              <a:solidFill>
                <a:srgbClr val="8A0E5E"/>
              </a:solidFill>
              <a:miter lim="800000"/>
              <a:headEnd/>
              <a:tailEnd/>
            </a:ln>
          </p:spPr>
          <p:txBody>
            <a:bodyPr/>
            <a:lstStyle/>
            <a:p>
              <a:endParaRPr lang="en-US"/>
            </a:p>
          </p:txBody>
        </p:sp>
        <p:sp>
          <p:nvSpPr>
            <p:cNvPr id="57" name="Rectangle 134"/>
            <p:cNvSpPr>
              <a:spLocks noChangeArrowheads="1"/>
            </p:cNvSpPr>
            <p:nvPr/>
          </p:nvSpPr>
          <p:spPr bwMode="auto">
            <a:xfrm>
              <a:off x="4464" y="842"/>
              <a:ext cx="394" cy="186"/>
            </a:xfrm>
            <a:prstGeom prst="rect">
              <a:avLst/>
            </a:prstGeom>
            <a:solidFill>
              <a:srgbClr val="FFFFCC"/>
            </a:solidFill>
            <a:ln w="12700">
              <a:solidFill>
                <a:srgbClr val="8A0E5E"/>
              </a:solidFill>
              <a:miter lim="800000"/>
              <a:headEnd/>
              <a:tailEnd/>
            </a:ln>
          </p:spPr>
          <p:txBody>
            <a:bodyPr/>
            <a:lstStyle/>
            <a:p>
              <a:endParaRPr lang="en-US"/>
            </a:p>
          </p:txBody>
        </p:sp>
      </p:grpSp>
      <p:sp>
        <p:nvSpPr>
          <p:cNvPr id="58" name="Rectangle 135"/>
          <p:cNvSpPr>
            <a:spLocks noChangeArrowheads="1"/>
          </p:cNvSpPr>
          <p:nvPr/>
        </p:nvSpPr>
        <p:spPr bwMode="auto">
          <a:xfrm>
            <a:off x="7177349" y="4883150"/>
            <a:ext cx="11408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200">
                <a:solidFill>
                  <a:srgbClr val="C00000"/>
                </a:solidFill>
              </a:rPr>
              <a:t>Package B</a:t>
            </a:r>
            <a:endParaRPr lang="en-US" sz="2400">
              <a:solidFill>
                <a:srgbClr val="C00000"/>
              </a:solidFill>
            </a:endParaRPr>
          </a:p>
        </p:txBody>
      </p:sp>
      <p:sp>
        <p:nvSpPr>
          <p:cNvPr id="59" name="Line 136"/>
          <p:cNvSpPr>
            <a:spLocks noChangeShapeType="1"/>
          </p:cNvSpPr>
          <p:nvPr/>
        </p:nvSpPr>
        <p:spPr bwMode="auto">
          <a:xfrm>
            <a:off x="7848600" y="2735262"/>
            <a:ext cx="0" cy="1968500"/>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Rectangle 140"/>
          <p:cNvSpPr>
            <a:spLocks noChangeArrowheads="1"/>
          </p:cNvSpPr>
          <p:nvPr/>
        </p:nvSpPr>
        <p:spPr bwMode="auto">
          <a:xfrm>
            <a:off x="520700" y="3494087"/>
            <a:ext cx="8128000" cy="114300"/>
          </a:xfrm>
          <a:prstGeom prst="rect">
            <a:avLst/>
          </a:prstGeom>
          <a:solidFill>
            <a:srgbClr val="CCEC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1" name="Line 139"/>
          <p:cNvSpPr>
            <a:spLocks noChangeShapeType="1"/>
          </p:cNvSpPr>
          <p:nvPr/>
        </p:nvSpPr>
        <p:spPr bwMode="auto">
          <a:xfrm>
            <a:off x="546100" y="3551237"/>
            <a:ext cx="8064500" cy="0"/>
          </a:xfrm>
          <a:prstGeom prst="line">
            <a:avLst/>
          </a:prstGeom>
          <a:noFill/>
          <a:ln w="57150">
            <a:solidFill>
              <a:srgbClr val="00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62" name="Text Box 143"/>
          <p:cNvSpPr txBox="1">
            <a:spLocks noChangeArrowheads="1"/>
          </p:cNvSpPr>
          <p:nvPr/>
        </p:nvSpPr>
        <p:spPr bwMode="auto">
          <a:xfrm>
            <a:off x="952500" y="1627187"/>
            <a:ext cx="3810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1</a:t>
            </a:r>
          </a:p>
        </p:txBody>
      </p:sp>
      <p:sp>
        <p:nvSpPr>
          <p:cNvPr id="63" name="Text Box 144"/>
          <p:cNvSpPr txBox="1">
            <a:spLocks noChangeArrowheads="1"/>
          </p:cNvSpPr>
          <p:nvPr/>
        </p:nvSpPr>
        <p:spPr bwMode="auto">
          <a:xfrm>
            <a:off x="2908300" y="2859087"/>
            <a:ext cx="3810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8</a:t>
            </a:r>
          </a:p>
        </p:txBody>
      </p:sp>
      <p:sp>
        <p:nvSpPr>
          <p:cNvPr id="64" name="Text Box 145"/>
          <p:cNvSpPr txBox="1">
            <a:spLocks noChangeArrowheads="1"/>
          </p:cNvSpPr>
          <p:nvPr/>
        </p:nvSpPr>
        <p:spPr bwMode="auto">
          <a:xfrm>
            <a:off x="2082800" y="2960687"/>
            <a:ext cx="3810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7</a:t>
            </a:r>
          </a:p>
        </p:txBody>
      </p:sp>
      <p:sp>
        <p:nvSpPr>
          <p:cNvPr id="65" name="Text Box 146"/>
          <p:cNvSpPr txBox="1">
            <a:spLocks noChangeArrowheads="1"/>
          </p:cNvSpPr>
          <p:nvPr/>
        </p:nvSpPr>
        <p:spPr bwMode="auto">
          <a:xfrm>
            <a:off x="1219200" y="2503487"/>
            <a:ext cx="3810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6</a:t>
            </a:r>
          </a:p>
        </p:txBody>
      </p:sp>
      <p:sp>
        <p:nvSpPr>
          <p:cNvPr id="66" name="Text Box 147"/>
          <p:cNvSpPr txBox="1">
            <a:spLocks noChangeArrowheads="1"/>
          </p:cNvSpPr>
          <p:nvPr/>
        </p:nvSpPr>
        <p:spPr bwMode="auto">
          <a:xfrm>
            <a:off x="3670300" y="1982787"/>
            <a:ext cx="3810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5</a:t>
            </a:r>
          </a:p>
        </p:txBody>
      </p:sp>
      <p:sp>
        <p:nvSpPr>
          <p:cNvPr id="67" name="Text Box 148"/>
          <p:cNvSpPr txBox="1">
            <a:spLocks noChangeArrowheads="1"/>
          </p:cNvSpPr>
          <p:nvPr/>
        </p:nvSpPr>
        <p:spPr bwMode="auto">
          <a:xfrm>
            <a:off x="2603500" y="1970087"/>
            <a:ext cx="3810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4</a:t>
            </a:r>
          </a:p>
        </p:txBody>
      </p:sp>
      <p:sp>
        <p:nvSpPr>
          <p:cNvPr id="68" name="Text Box 149"/>
          <p:cNvSpPr txBox="1">
            <a:spLocks noChangeArrowheads="1"/>
          </p:cNvSpPr>
          <p:nvPr/>
        </p:nvSpPr>
        <p:spPr bwMode="auto">
          <a:xfrm>
            <a:off x="3162300" y="1182687"/>
            <a:ext cx="3810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3</a:t>
            </a:r>
          </a:p>
        </p:txBody>
      </p:sp>
      <p:sp>
        <p:nvSpPr>
          <p:cNvPr id="69" name="Text Box 150"/>
          <p:cNvSpPr txBox="1">
            <a:spLocks noChangeArrowheads="1"/>
          </p:cNvSpPr>
          <p:nvPr/>
        </p:nvSpPr>
        <p:spPr bwMode="auto">
          <a:xfrm>
            <a:off x="1638300" y="1792287"/>
            <a:ext cx="3810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2</a:t>
            </a:r>
          </a:p>
        </p:txBody>
      </p:sp>
      <p:sp>
        <p:nvSpPr>
          <p:cNvPr id="70" name="Text Box 151"/>
          <p:cNvSpPr txBox="1">
            <a:spLocks noChangeArrowheads="1"/>
          </p:cNvSpPr>
          <p:nvPr/>
        </p:nvSpPr>
        <p:spPr bwMode="auto">
          <a:xfrm>
            <a:off x="4343400" y="3913187"/>
            <a:ext cx="5842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14</a:t>
            </a:r>
          </a:p>
        </p:txBody>
      </p:sp>
      <p:sp>
        <p:nvSpPr>
          <p:cNvPr id="71" name="Text Box 152"/>
          <p:cNvSpPr txBox="1">
            <a:spLocks noChangeArrowheads="1"/>
          </p:cNvSpPr>
          <p:nvPr/>
        </p:nvSpPr>
        <p:spPr bwMode="auto">
          <a:xfrm>
            <a:off x="3606800" y="4891087"/>
            <a:ext cx="5080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13</a:t>
            </a:r>
          </a:p>
        </p:txBody>
      </p:sp>
      <p:sp>
        <p:nvSpPr>
          <p:cNvPr id="72" name="Text Box 153"/>
          <p:cNvSpPr txBox="1">
            <a:spLocks noChangeArrowheads="1"/>
          </p:cNvSpPr>
          <p:nvPr/>
        </p:nvSpPr>
        <p:spPr bwMode="auto">
          <a:xfrm>
            <a:off x="2743200" y="4700587"/>
            <a:ext cx="4572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12</a:t>
            </a:r>
          </a:p>
        </p:txBody>
      </p:sp>
      <p:sp>
        <p:nvSpPr>
          <p:cNvPr id="73" name="Text Box 154"/>
          <p:cNvSpPr txBox="1">
            <a:spLocks noChangeArrowheads="1"/>
          </p:cNvSpPr>
          <p:nvPr/>
        </p:nvSpPr>
        <p:spPr bwMode="auto">
          <a:xfrm>
            <a:off x="1993900" y="5068887"/>
            <a:ext cx="4572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11</a:t>
            </a:r>
          </a:p>
        </p:txBody>
      </p:sp>
      <p:sp>
        <p:nvSpPr>
          <p:cNvPr id="74" name="Text Box 155"/>
          <p:cNvSpPr txBox="1">
            <a:spLocks noChangeArrowheads="1"/>
          </p:cNvSpPr>
          <p:nvPr/>
        </p:nvSpPr>
        <p:spPr bwMode="auto">
          <a:xfrm>
            <a:off x="1219200" y="4979987"/>
            <a:ext cx="5207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10</a:t>
            </a:r>
          </a:p>
        </p:txBody>
      </p:sp>
      <p:sp>
        <p:nvSpPr>
          <p:cNvPr id="75" name="Text Box 156"/>
          <p:cNvSpPr txBox="1">
            <a:spLocks noChangeArrowheads="1"/>
          </p:cNvSpPr>
          <p:nvPr/>
        </p:nvSpPr>
        <p:spPr bwMode="auto">
          <a:xfrm>
            <a:off x="863600" y="4281487"/>
            <a:ext cx="3810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9</a:t>
            </a:r>
          </a:p>
        </p:txBody>
      </p:sp>
      <p:sp>
        <p:nvSpPr>
          <p:cNvPr id="76" name="Text Box 157"/>
          <p:cNvSpPr txBox="1">
            <a:spLocks noChangeArrowheads="1"/>
          </p:cNvSpPr>
          <p:nvPr/>
        </p:nvSpPr>
        <p:spPr bwMode="auto">
          <a:xfrm>
            <a:off x="1435100" y="5691187"/>
            <a:ext cx="5461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16</a:t>
            </a:r>
          </a:p>
        </p:txBody>
      </p:sp>
      <p:sp>
        <p:nvSpPr>
          <p:cNvPr id="77" name="Text Box 158"/>
          <p:cNvSpPr txBox="1">
            <a:spLocks noChangeArrowheads="1"/>
          </p:cNvSpPr>
          <p:nvPr/>
        </p:nvSpPr>
        <p:spPr bwMode="auto">
          <a:xfrm>
            <a:off x="2489200" y="5703887"/>
            <a:ext cx="5842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17</a:t>
            </a:r>
          </a:p>
        </p:txBody>
      </p:sp>
      <p:sp>
        <p:nvSpPr>
          <p:cNvPr id="78" name="Text Box 159"/>
          <p:cNvSpPr txBox="1">
            <a:spLocks noChangeArrowheads="1"/>
          </p:cNvSpPr>
          <p:nvPr/>
        </p:nvSpPr>
        <p:spPr bwMode="auto">
          <a:xfrm>
            <a:off x="3556000" y="5538787"/>
            <a:ext cx="5715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18</a:t>
            </a:r>
          </a:p>
        </p:txBody>
      </p:sp>
      <p:sp>
        <p:nvSpPr>
          <p:cNvPr id="79" name="Text Box 160"/>
          <p:cNvSpPr txBox="1">
            <a:spLocks noChangeArrowheads="1"/>
          </p:cNvSpPr>
          <p:nvPr/>
        </p:nvSpPr>
        <p:spPr bwMode="auto">
          <a:xfrm>
            <a:off x="4318000" y="5881687"/>
            <a:ext cx="5715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19</a:t>
            </a:r>
          </a:p>
        </p:txBody>
      </p:sp>
      <p:sp>
        <p:nvSpPr>
          <p:cNvPr id="80" name="Text Box 161"/>
          <p:cNvSpPr txBox="1">
            <a:spLocks noChangeArrowheads="1"/>
          </p:cNvSpPr>
          <p:nvPr/>
        </p:nvSpPr>
        <p:spPr bwMode="auto">
          <a:xfrm>
            <a:off x="5041900" y="4789487"/>
            <a:ext cx="6350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15</a:t>
            </a:r>
          </a:p>
        </p:txBody>
      </p:sp>
    </p:spTree>
    <p:extLst>
      <p:ext uri="{BB962C8B-B14F-4D97-AF65-F5344CB8AC3E}">
        <p14:creationId xmlns:p14="http://schemas.microsoft.com/office/powerpoint/2010/main" val="361299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Chuyển đổi từ các lớp phân tích sang phần tử thiết kế</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Line 124"/>
          <p:cNvSpPr>
            <a:spLocks noChangeShapeType="1"/>
          </p:cNvSpPr>
          <p:nvPr/>
        </p:nvSpPr>
        <p:spPr bwMode="auto">
          <a:xfrm>
            <a:off x="2229987" y="1841476"/>
            <a:ext cx="3336925" cy="2528888"/>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125"/>
          <p:cNvSpPr>
            <a:spLocks noChangeShapeType="1"/>
          </p:cNvSpPr>
          <p:nvPr/>
        </p:nvSpPr>
        <p:spPr bwMode="auto">
          <a:xfrm>
            <a:off x="2237925" y="1849414"/>
            <a:ext cx="3338512" cy="1182687"/>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26"/>
          <p:cNvSpPr>
            <a:spLocks noChangeShapeType="1"/>
          </p:cNvSpPr>
          <p:nvPr/>
        </p:nvSpPr>
        <p:spPr bwMode="auto">
          <a:xfrm flipV="1">
            <a:off x="2836412" y="1851001"/>
            <a:ext cx="3076575" cy="1173163"/>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27"/>
          <p:cNvSpPr>
            <a:spLocks noChangeShapeType="1"/>
          </p:cNvSpPr>
          <p:nvPr/>
        </p:nvSpPr>
        <p:spPr bwMode="auto">
          <a:xfrm>
            <a:off x="2844350" y="3030514"/>
            <a:ext cx="2724150" cy="1343025"/>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28"/>
          <p:cNvSpPr>
            <a:spLocks noChangeShapeType="1"/>
          </p:cNvSpPr>
          <p:nvPr/>
        </p:nvSpPr>
        <p:spPr bwMode="auto">
          <a:xfrm flipV="1">
            <a:off x="2523675" y="3019401"/>
            <a:ext cx="3040062" cy="2443163"/>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29"/>
          <p:cNvSpPr>
            <a:spLocks noChangeShapeType="1"/>
          </p:cNvSpPr>
          <p:nvPr/>
        </p:nvSpPr>
        <p:spPr bwMode="auto">
          <a:xfrm>
            <a:off x="2537962" y="5451451"/>
            <a:ext cx="3030538" cy="1588"/>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30"/>
          <p:cNvSpPr>
            <a:spLocks noChangeShapeType="1"/>
          </p:cNvSpPr>
          <p:nvPr/>
        </p:nvSpPr>
        <p:spPr bwMode="auto">
          <a:xfrm>
            <a:off x="2839587" y="3030514"/>
            <a:ext cx="2730500" cy="4762"/>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31"/>
          <p:cNvSpPr>
            <a:spLocks noChangeShapeType="1"/>
          </p:cNvSpPr>
          <p:nvPr/>
        </p:nvSpPr>
        <p:spPr bwMode="auto">
          <a:xfrm flipV="1">
            <a:off x="1995037" y="1851001"/>
            <a:ext cx="3921125" cy="2336800"/>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32"/>
          <p:cNvSpPr>
            <a:spLocks noChangeShapeType="1"/>
          </p:cNvSpPr>
          <p:nvPr/>
        </p:nvSpPr>
        <p:spPr bwMode="auto">
          <a:xfrm>
            <a:off x="2223637" y="1849414"/>
            <a:ext cx="3683000" cy="3175"/>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33"/>
          <p:cNvSpPr>
            <a:spLocks noChangeShapeType="1"/>
          </p:cNvSpPr>
          <p:nvPr/>
        </p:nvSpPr>
        <p:spPr bwMode="auto">
          <a:xfrm flipV="1">
            <a:off x="2523675" y="4373539"/>
            <a:ext cx="3048000" cy="1079500"/>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4"/>
          <p:cNvSpPr>
            <a:spLocks noChangeShapeType="1"/>
          </p:cNvSpPr>
          <p:nvPr/>
        </p:nvSpPr>
        <p:spPr bwMode="auto">
          <a:xfrm>
            <a:off x="1993450" y="4186214"/>
            <a:ext cx="3570287" cy="185737"/>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 name="Group 135"/>
          <p:cNvGrpSpPr>
            <a:grpSpLocks/>
          </p:cNvGrpSpPr>
          <p:nvPr/>
        </p:nvGrpSpPr>
        <p:grpSpPr bwMode="auto">
          <a:xfrm>
            <a:off x="5919337" y="1482701"/>
            <a:ext cx="1066800" cy="809625"/>
            <a:chOff x="349" y="2258"/>
            <a:chExt cx="881" cy="510"/>
          </a:xfrm>
        </p:grpSpPr>
        <p:grpSp>
          <p:nvGrpSpPr>
            <p:cNvPr id="17" name="Group 136"/>
            <p:cNvGrpSpPr>
              <a:grpSpLocks/>
            </p:cNvGrpSpPr>
            <p:nvPr/>
          </p:nvGrpSpPr>
          <p:grpSpPr bwMode="auto">
            <a:xfrm>
              <a:off x="349" y="2258"/>
              <a:ext cx="881" cy="510"/>
              <a:chOff x="734" y="2258"/>
              <a:chExt cx="288" cy="336"/>
            </a:xfrm>
          </p:grpSpPr>
          <p:sp>
            <p:nvSpPr>
              <p:cNvPr id="19" name="Rectangle 137"/>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0" name="Line 138"/>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1" name="Line 139"/>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grpSp>
        <p:sp>
          <p:nvSpPr>
            <p:cNvPr id="18" name="Text Box 140"/>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endParaRPr lang="en-US" sz="1800"/>
            </a:p>
          </p:txBody>
        </p:sp>
      </p:grpSp>
      <p:grpSp>
        <p:nvGrpSpPr>
          <p:cNvPr id="22" name="Group 141"/>
          <p:cNvGrpSpPr>
            <a:grpSpLocks/>
          </p:cNvGrpSpPr>
          <p:nvPr/>
        </p:nvGrpSpPr>
        <p:grpSpPr bwMode="auto">
          <a:xfrm>
            <a:off x="5576437" y="2676501"/>
            <a:ext cx="1066800" cy="809625"/>
            <a:chOff x="349" y="2258"/>
            <a:chExt cx="881" cy="510"/>
          </a:xfrm>
        </p:grpSpPr>
        <p:grpSp>
          <p:nvGrpSpPr>
            <p:cNvPr id="23" name="Group 142"/>
            <p:cNvGrpSpPr>
              <a:grpSpLocks/>
            </p:cNvGrpSpPr>
            <p:nvPr/>
          </p:nvGrpSpPr>
          <p:grpSpPr bwMode="auto">
            <a:xfrm>
              <a:off x="349" y="2258"/>
              <a:ext cx="881" cy="510"/>
              <a:chOff x="734" y="2258"/>
              <a:chExt cx="288" cy="336"/>
            </a:xfrm>
          </p:grpSpPr>
          <p:sp>
            <p:nvSpPr>
              <p:cNvPr id="25" name="Rectangle 143"/>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6" name="Line 144"/>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7" name="Line 145"/>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grpSp>
        <p:sp>
          <p:nvSpPr>
            <p:cNvPr id="24" name="Text Box 146"/>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endParaRPr lang="en-US" sz="1800"/>
            </a:p>
          </p:txBody>
        </p:sp>
      </p:grpSp>
      <p:grpSp>
        <p:nvGrpSpPr>
          <p:cNvPr id="28" name="Group 147"/>
          <p:cNvGrpSpPr>
            <a:grpSpLocks/>
          </p:cNvGrpSpPr>
          <p:nvPr/>
        </p:nvGrpSpPr>
        <p:grpSpPr bwMode="auto">
          <a:xfrm>
            <a:off x="7176637" y="3692501"/>
            <a:ext cx="1066800" cy="809625"/>
            <a:chOff x="349" y="2258"/>
            <a:chExt cx="881" cy="510"/>
          </a:xfrm>
        </p:grpSpPr>
        <p:grpSp>
          <p:nvGrpSpPr>
            <p:cNvPr id="29" name="Group 148"/>
            <p:cNvGrpSpPr>
              <a:grpSpLocks/>
            </p:cNvGrpSpPr>
            <p:nvPr/>
          </p:nvGrpSpPr>
          <p:grpSpPr bwMode="auto">
            <a:xfrm>
              <a:off x="349" y="2258"/>
              <a:ext cx="881" cy="510"/>
              <a:chOff x="734" y="2258"/>
              <a:chExt cx="288" cy="336"/>
            </a:xfrm>
          </p:grpSpPr>
          <p:sp>
            <p:nvSpPr>
              <p:cNvPr id="31" name="Rectangle 149"/>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32" name="Line 150"/>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33" name="Line 151"/>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grpSp>
        <p:sp>
          <p:nvSpPr>
            <p:cNvPr id="30" name="Text Box 152"/>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endParaRPr lang="en-US" sz="1800"/>
            </a:p>
          </p:txBody>
        </p:sp>
      </p:grpSp>
      <p:grpSp>
        <p:nvGrpSpPr>
          <p:cNvPr id="34" name="Group 153"/>
          <p:cNvGrpSpPr>
            <a:grpSpLocks/>
          </p:cNvGrpSpPr>
          <p:nvPr/>
        </p:nvGrpSpPr>
        <p:grpSpPr bwMode="auto">
          <a:xfrm>
            <a:off x="5576437" y="5140301"/>
            <a:ext cx="1066800" cy="809625"/>
            <a:chOff x="349" y="2258"/>
            <a:chExt cx="881" cy="510"/>
          </a:xfrm>
        </p:grpSpPr>
        <p:grpSp>
          <p:nvGrpSpPr>
            <p:cNvPr id="35" name="Group 154"/>
            <p:cNvGrpSpPr>
              <a:grpSpLocks/>
            </p:cNvGrpSpPr>
            <p:nvPr/>
          </p:nvGrpSpPr>
          <p:grpSpPr bwMode="auto">
            <a:xfrm>
              <a:off x="349" y="2258"/>
              <a:ext cx="881" cy="510"/>
              <a:chOff x="734" y="2258"/>
              <a:chExt cx="288" cy="336"/>
            </a:xfrm>
          </p:grpSpPr>
          <p:sp>
            <p:nvSpPr>
              <p:cNvPr id="37" name="Rectangle 155"/>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38" name="Line 156"/>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39" name="Line 157"/>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grpSp>
        <p:sp>
          <p:nvSpPr>
            <p:cNvPr id="36" name="Text Box 158"/>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endParaRPr lang="en-US" sz="1800"/>
            </a:p>
          </p:txBody>
        </p:sp>
      </p:grpSp>
      <p:grpSp>
        <p:nvGrpSpPr>
          <p:cNvPr id="40" name="Group 159"/>
          <p:cNvGrpSpPr>
            <a:grpSpLocks/>
          </p:cNvGrpSpPr>
          <p:nvPr/>
        </p:nvGrpSpPr>
        <p:grpSpPr bwMode="auto">
          <a:xfrm>
            <a:off x="7329037" y="5038701"/>
            <a:ext cx="1371600" cy="914400"/>
            <a:chOff x="1252" y="3089"/>
            <a:chExt cx="1114" cy="758"/>
          </a:xfrm>
        </p:grpSpPr>
        <p:sp>
          <p:nvSpPr>
            <p:cNvPr id="41" name="Rectangle 160"/>
            <p:cNvSpPr>
              <a:spLocks noChangeArrowheads="1"/>
            </p:cNvSpPr>
            <p:nvPr/>
          </p:nvSpPr>
          <p:spPr bwMode="auto">
            <a:xfrm>
              <a:off x="1252"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Rectangle 161"/>
            <p:cNvSpPr>
              <a:spLocks noChangeArrowheads="1"/>
            </p:cNvSpPr>
            <p:nvPr/>
          </p:nvSpPr>
          <p:spPr bwMode="auto">
            <a:xfrm>
              <a:off x="1252" y="3089"/>
              <a:ext cx="445" cy="20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3" name="Group 162"/>
          <p:cNvGrpSpPr>
            <a:grpSpLocks/>
          </p:cNvGrpSpPr>
          <p:nvPr/>
        </p:nvGrpSpPr>
        <p:grpSpPr bwMode="auto">
          <a:xfrm>
            <a:off x="5576437" y="3870301"/>
            <a:ext cx="1371600" cy="914400"/>
            <a:chOff x="1252" y="3089"/>
            <a:chExt cx="1114" cy="758"/>
          </a:xfrm>
        </p:grpSpPr>
        <p:sp>
          <p:nvSpPr>
            <p:cNvPr id="44" name="Rectangle 163"/>
            <p:cNvSpPr>
              <a:spLocks noChangeArrowheads="1"/>
            </p:cNvSpPr>
            <p:nvPr/>
          </p:nvSpPr>
          <p:spPr bwMode="auto">
            <a:xfrm>
              <a:off x="1252"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Rectangle 164"/>
            <p:cNvSpPr>
              <a:spLocks noChangeArrowheads="1"/>
            </p:cNvSpPr>
            <p:nvPr/>
          </p:nvSpPr>
          <p:spPr bwMode="auto">
            <a:xfrm>
              <a:off x="1252" y="3089"/>
              <a:ext cx="445" cy="20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6" name="Group 165"/>
          <p:cNvGrpSpPr>
            <a:grpSpLocks/>
          </p:cNvGrpSpPr>
          <p:nvPr/>
        </p:nvGrpSpPr>
        <p:grpSpPr bwMode="auto">
          <a:xfrm>
            <a:off x="6795637" y="5343501"/>
            <a:ext cx="533400" cy="228600"/>
            <a:chOff x="4368" y="3312"/>
            <a:chExt cx="336" cy="144"/>
          </a:xfrm>
        </p:grpSpPr>
        <p:sp>
          <p:nvSpPr>
            <p:cNvPr id="47" name="Oval 166"/>
            <p:cNvSpPr>
              <a:spLocks noChangeArrowheads="1"/>
            </p:cNvSpPr>
            <p:nvPr/>
          </p:nvSpPr>
          <p:spPr bwMode="auto">
            <a:xfrm>
              <a:off x="4368" y="3312"/>
              <a:ext cx="144" cy="1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8" name="Line 167"/>
            <p:cNvSpPr>
              <a:spLocks noChangeShapeType="1"/>
            </p:cNvSpPr>
            <p:nvPr/>
          </p:nvSpPr>
          <p:spPr bwMode="auto">
            <a:xfrm>
              <a:off x="4512" y="3384"/>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49" name="Group 168"/>
          <p:cNvGrpSpPr>
            <a:grpSpLocks/>
          </p:cNvGrpSpPr>
          <p:nvPr/>
        </p:nvGrpSpPr>
        <p:grpSpPr bwMode="auto">
          <a:xfrm>
            <a:off x="6795637" y="2371701"/>
            <a:ext cx="1905000" cy="914400"/>
            <a:chOff x="4416" y="1440"/>
            <a:chExt cx="1200" cy="576"/>
          </a:xfrm>
        </p:grpSpPr>
        <p:grpSp>
          <p:nvGrpSpPr>
            <p:cNvPr id="50" name="Group 169"/>
            <p:cNvGrpSpPr>
              <a:grpSpLocks/>
            </p:cNvGrpSpPr>
            <p:nvPr/>
          </p:nvGrpSpPr>
          <p:grpSpPr bwMode="auto">
            <a:xfrm>
              <a:off x="4752" y="1440"/>
              <a:ext cx="864" cy="576"/>
              <a:chOff x="1252" y="3089"/>
              <a:chExt cx="1114" cy="758"/>
            </a:xfrm>
          </p:grpSpPr>
          <p:sp>
            <p:nvSpPr>
              <p:cNvPr id="57" name="Rectangle 170"/>
              <p:cNvSpPr>
                <a:spLocks noChangeArrowheads="1"/>
              </p:cNvSpPr>
              <p:nvPr/>
            </p:nvSpPr>
            <p:spPr bwMode="auto">
              <a:xfrm>
                <a:off x="1252"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Rectangle 171"/>
              <p:cNvSpPr>
                <a:spLocks noChangeArrowheads="1"/>
              </p:cNvSpPr>
              <p:nvPr/>
            </p:nvSpPr>
            <p:spPr bwMode="auto">
              <a:xfrm>
                <a:off x="1252" y="3089"/>
                <a:ext cx="445" cy="20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1" name="Group 172"/>
            <p:cNvGrpSpPr>
              <a:grpSpLocks/>
            </p:cNvGrpSpPr>
            <p:nvPr/>
          </p:nvGrpSpPr>
          <p:grpSpPr bwMode="auto">
            <a:xfrm>
              <a:off x="4416" y="1632"/>
              <a:ext cx="336" cy="144"/>
              <a:chOff x="4368" y="3312"/>
              <a:chExt cx="336" cy="144"/>
            </a:xfrm>
          </p:grpSpPr>
          <p:sp>
            <p:nvSpPr>
              <p:cNvPr id="55" name="Oval 173"/>
              <p:cNvSpPr>
                <a:spLocks noChangeArrowheads="1"/>
              </p:cNvSpPr>
              <p:nvPr/>
            </p:nvSpPr>
            <p:spPr bwMode="auto">
              <a:xfrm>
                <a:off x="4368" y="3312"/>
                <a:ext cx="144" cy="1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56" name="Line 174"/>
              <p:cNvSpPr>
                <a:spLocks noChangeShapeType="1"/>
              </p:cNvSpPr>
              <p:nvPr/>
            </p:nvSpPr>
            <p:spPr bwMode="auto">
              <a:xfrm>
                <a:off x="4512" y="3384"/>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52" name="Group 175"/>
            <p:cNvGrpSpPr>
              <a:grpSpLocks/>
            </p:cNvGrpSpPr>
            <p:nvPr/>
          </p:nvGrpSpPr>
          <p:grpSpPr bwMode="auto">
            <a:xfrm>
              <a:off x="4416" y="1872"/>
              <a:ext cx="336" cy="144"/>
              <a:chOff x="4368" y="3312"/>
              <a:chExt cx="336" cy="144"/>
            </a:xfrm>
          </p:grpSpPr>
          <p:sp>
            <p:nvSpPr>
              <p:cNvPr id="53" name="Oval 176"/>
              <p:cNvSpPr>
                <a:spLocks noChangeArrowheads="1"/>
              </p:cNvSpPr>
              <p:nvPr/>
            </p:nvSpPr>
            <p:spPr bwMode="auto">
              <a:xfrm>
                <a:off x="4368" y="3312"/>
                <a:ext cx="144" cy="1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54" name="Line 177"/>
              <p:cNvSpPr>
                <a:spLocks noChangeShapeType="1"/>
              </p:cNvSpPr>
              <p:nvPr/>
            </p:nvSpPr>
            <p:spPr bwMode="auto">
              <a:xfrm>
                <a:off x="4512" y="3384"/>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grpSp>
        <p:nvGrpSpPr>
          <p:cNvPr id="59" name="Group 178"/>
          <p:cNvGrpSpPr>
            <a:grpSpLocks/>
          </p:cNvGrpSpPr>
          <p:nvPr/>
        </p:nvGrpSpPr>
        <p:grpSpPr bwMode="auto">
          <a:xfrm>
            <a:off x="699637" y="1484289"/>
            <a:ext cx="1603375" cy="811212"/>
            <a:chOff x="336" y="881"/>
            <a:chExt cx="1010" cy="511"/>
          </a:xfrm>
        </p:grpSpPr>
        <p:grpSp>
          <p:nvGrpSpPr>
            <p:cNvPr id="60" name="Group 179"/>
            <p:cNvGrpSpPr>
              <a:grpSpLocks/>
            </p:cNvGrpSpPr>
            <p:nvPr/>
          </p:nvGrpSpPr>
          <p:grpSpPr bwMode="auto">
            <a:xfrm>
              <a:off x="384" y="882"/>
              <a:ext cx="914" cy="510"/>
              <a:chOff x="349" y="2258"/>
              <a:chExt cx="881" cy="510"/>
            </a:xfrm>
          </p:grpSpPr>
          <p:grpSp>
            <p:nvGrpSpPr>
              <p:cNvPr id="62" name="Group 180"/>
              <p:cNvGrpSpPr>
                <a:grpSpLocks/>
              </p:cNvGrpSpPr>
              <p:nvPr/>
            </p:nvGrpSpPr>
            <p:grpSpPr bwMode="auto">
              <a:xfrm>
                <a:off x="349" y="2258"/>
                <a:ext cx="881" cy="510"/>
                <a:chOff x="734" y="2258"/>
                <a:chExt cx="288" cy="336"/>
              </a:xfrm>
            </p:grpSpPr>
            <p:sp>
              <p:nvSpPr>
                <p:cNvPr id="64" name="Rectangle 181"/>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65" name="Line 182"/>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66" name="Line 183"/>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grpSp>
          <p:sp>
            <p:nvSpPr>
              <p:cNvPr id="63" name="Text Box 184"/>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endParaRPr lang="en-US" sz="1800"/>
              </a:p>
            </p:txBody>
          </p:sp>
        </p:grpSp>
        <p:sp>
          <p:nvSpPr>
            <p:cNvPr id="61" name="Text Box 185"/>
            <p:cNvSpPr txBox="1">
              <a:spLocks noChangeArrowheads="1"/>
            </p:cNvSpPr>
            <p:nvPr/>
          </p:nvSpPr>
          <p:spPr bwMode="auto">
            <a:xfrm>
              <a:off x="336" y="881"/>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500"/>
                <a:t>&lt;&lt;boundary&gt;&gt;</a:t>
              </a:r>
            </a:p>
          </p:txBody>
        </p:sp>
      </p:grpSp>
      <p:grpSp>
        <p:nvGrpSpPr>
          <p:cNvPr id="67" name="Group 186"/>
          <p:cNvGrpSpPr>
            <a:grpSpLocks/>
          </p:cNvGrpSpPr>
          <p:nvPr/>
        </p:nvGrpSpPr>
        <p:grpSpPr bwMode="auto">
          <a:xfrm>
            <a:off x="1302887" y="2614589"/>
            <a:ext cx="1603375" cy="811212"/>
            <a:chOff x="336" y="881"/>
            <a:chExt cx="1010" cy="511"/>
          </a:xfrm>
        </p:grpSpPr>
        <p:grpSp>
          <p:nvGrpSpPr>
            <p:cNvPr id="68" name="Group 187"/>
            <p:cNvGrpSpPr>
              <a:grpSpLocks/>
            </p:cNvGrpSpPr>
            <p:nvPr/>
          </p:nvGrpSpPr>
          <p:grpSpPr bwMode="auto">
            <a:xfrm>
              <a:off x="384" y="882"/>
              <a:ext cx="914" cy="510"/>
              <a:chOff x="349" y="2258"/>
              <a:chExt cx="881" cy="510"/>
            </a:xfrm>
          </p:grpSpPr>
          <p:grpSp>
            <p:nvGrpSpPr>
              <p:cNvPr id="70" name="Group 188"/>
              <p:cNvGrpSpPr>
                <a:grpSpLocks/>
              </p:cNvGrpSpPr>
              <p:nvPr/>
            </p:nvGrpSpPr>
            <p:grpSpPr bwMode="auto">
              <a:xfrm>
                <a:off x="349" y="2258"/>
                <a:ext cx="881" cy="510"/>
                <a:chOff x="734" y="2258"/>
                <a:chExt cx="288" cy="336"/>
              </a:xfrm>
            </p:grpSpPr>
            <p:sp>
              <p:nvSpPr>
                <p:cNvPr id="72" name="Rectangle 189"/>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3" name="Line 190"/>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4" name="Line 191"/>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grpSp>
          <p:sp>
            <p:nvSpPr>
              <p:cNvPr id="71" name="Text Box 192"/>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endParaRPr lang="en-US" sz="1800"/>
              </a:p>
            </p:txBody>
          </p:sp>
        </p:grpSp>
        <p:sp>
          <p:nvSpPr>
            <p:cNvPr id="69" name="Text Box 193"/>
            <p:cNvSpPr txBox="1">
              <a:spLocks noChangeArrowheads="1"/>
            </p:cNvSpPr>
            <p:nvPr/>
          </p:nvSpPr>
          <p:spPr bwMode="auto">
            <a:xfrm>
              <a:off x="336" y="881"/>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500"/>
                <a:t>&lt;&lt;control&gt;&gt;</a:t>
              </a:r>
            </a:p>
          </p:txBody>
        </p:sp>
      </p:grpSp>
      <p:grpSp>
        <p:nvGrpSpPr>
          <p:cNvPr id="75" name="Group 194"/>
          <p:cNvGrpSpPr>
            <a:grpSpLocks/>
          </p:cNvGrpSpPr>
          <p:nvPr/>
        </p:nvGrpSpPr>
        <p:grpSpPr bwMode="auto">
          <a:xfrm>
            <a:off x="458337" y="3743301"/>
            <a:ext cx="1603375" cy="811213"/>
            <a:chOff x="336" y="881"/>
            <a:chExt cx="1010" cy="511"/>
          </a:xfrm>
        </p:grpSpPr>
        <p:grpSp>
          <p:nvGrpSpPr>
            <p:cNvPr id="76" name="Group 195"/>
            <p:cNvGrpSpPr>
              <a:grpSpLocks/>
            </p:cNvGrpSpPr>
            <p:nvPr/>
          </p:nvGrpSpPr>
          <p:grpSpPr bwMode="auto">
            <a:xfrm>
              <a:off x="384" y="882"/>
              <a:ext cx="914" cy="510"/>
              <a:chOff x="349" y="2258"/>
              <a:chExt cx="881" cy="510"/>
            </a:xfrm>
          </p:grpSpPr>
          <p:grpSp>
            <p:nvGrpSpPr>
              <p:cNvPr id="78" name="Group 196"/>
              <p:cNvGrpSpPr>
                <a:grpSpLocks/>
              </p:cNvGrpSpPr>
              <p:nvPr/>
            </p:nvGrpSpPr>
            <p:grpSpPr bwMode="auto">
              <a:xfrm>
                <a:off x="349" y="2258"/>
                <a:ext cx="881" cy="510"/>
                <a:chOff x="734" y="2258"/>
                <a:chExt cx="288" cy="336"/>
              </a:xfrm>
            </p:grpSpPr>
            <p:sp>
              <p:nvSpPr>
                <p:cNvPr id="80" name="Rectangle 197"/>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81" name="Line 198"/>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82" name="Line 199"/>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grpSp>
          <p:sp>
            <p:nvSpPr>
              <p:cNvPr id="79" name="Text Box 200"/>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endParaRPr lang="en-US" sz="1800"/>
              </a:p>
            </p:txBody>
          </p:sp>
        </p:grpSp>
        <p:sp>
          <p:nvSpPr>
            <p:cNvPr id="77" name="Text Box 201"/>
            <p:cNvSpPr txBox="1">
              <a:spLocks noChangeArrowheads="1"/>
            </p:cNvSpPr>
            <p:nvPr/>
          </p:nvSpPr>
          <p:spPr bwMode="auto">
            <a:xfrm>
              <a:off x="336" y="881"/>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500"/>
                <a:t>&lt;&lt;entity&gt;&gt;</a:t>
              </a:r>
            </a:p>
          </p:txBody>
        </p:sp>
      </p:grpSp>
      <p:grpSp>
        <p:nvGrpSpPr>
          <p:cNvPr id="83" name="Group 202"/>
          <p:cNvGrpSpPr>
            <a:grpSpLocks/>
          </p:cNvGrpSpPr>
          <p:nvPr/>
        </p:nvGrpSpPr>
        <p:grpSpPr bwMode="auto">
          <a:xfrm>
            <a:off x="988562" y="4962501"/>
            <a:ext cx="1603375" cy="811213"/>
            <a:chOff x="336" y="881"/>
            <a:chExt cx="1010" cy="511"/>
          </a:xfrm>
        </p:grpSpPr>
        <p:grpSp>
          <p:nvGrpSpPr>
            <p:cNvPr id="84" name="Group 203"/>
            <p:cNvGrpSpPr>
              <a:grpSpLocks/>
            </p:cNvGrpSpPr>
            <p:nvPr/>
          </p:nvGrpSpPr>
          <p:grpSpPr bwMode="auto">
            <a:xfrm>
              <a:off x="384" y="882"/>
              <a:ext cx="914" cy="510"/>
              <a:chOff x="349" y="2258"/>
              <a:chExt cx="881" cy="510"/>
            </a:xfrm>
          </p:grpSpPr>
          <p:grpSp>
            <p:nvGrpSpPr>
              <p:cNvPr id="86" name="Group 204"/>
              <p:cNvGrpSpPr>
                <a:grpSpLocks/>
              </p:cNvGrpSpPr>
              <p:nvPr/>
            </p:nvGrpSpPr>
            <p:grpSpPr bwMode="auto">
              <a:xfrm>
                <a:off x="349" y="2258"/>
                <a:ext cx="881" cy="510"/>
                <a:chOff x="734" y="2258"/>
                <a:chExt cx="288" cy="336"/>
              </a:xfrm>
            </p:grpSpPr>
            <p:sp>
              <p:nvSpPr>
                <p:cNvPr id="88" name="Rectangle 205"/>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89" name="Line 206"/>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90" name="Line 207"/>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grpSp>
          <p:sp>
            <p:nvSpPr>
              <p:cNvPr id="87" name="Text Box 208"/>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endParaRPr lang="en-US" sz="1800"/>
              </a:p>
            </p:txBody>
          </p:sp>
        </p:grpSp>
        <p:sp>
          <p:nvSpPr>
            <p:cNvPr id="85" name="Text Box 209"/>
            <p:cNvSpPr txBox="1">
              <a:spLocks noChangeArrowheads="1"/>
            </p:cNvSpPr>
            <p:nvPr/>
          </p:nvSpPr>
          <p:spPr bwMode="auto">
            <a:xfrm>
              <a:off x="336" y="881"/>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500"/>
                <a:t>&lt;&lt;boundary&gt;&gt;</a:t>
              </a:r>
            </a:p>
          </p:txBody>
        </p:sp>
      </p:grpSp>
      <p:sp>
        <p:nvSpPr>
          <p:cNvPr id="91" name="TextBox 90"/>
          <p:cNvSpPr txBox="1"/>
          <p:nvPr/>
        </p:nvSpPr>
        <p:spPr>
          <a:xfrm>
            <a:off x="754965" y="5985014"/>
            <a:ext cx="1890261" cy="461665"/>
          </a:xfrm>
          <a:prstGeom prst="rect">
            <a:avLst/>
          </a:prstGeom>
          <a:noFill/>
        </p:spPr>
        <p:txBody>
          <a:bodyPr wrap="none" rtlCol="0">
            <a:spAutoFit/>
          </a:bodyPr>
          <a:lstStyle/>
          <a:p>
            <a:r>
              <a:rPr lang="en-US" sz="2400"/>
              <a:t>Lớp phân tích</a:t>
            </a:r>
          </a:p>
        </p:txBody>
      </p:sp>
      <p:sp>
        <p:nvSpPr>
          <p:cNvPr id="92" name="TextBox 91"/>
          <p:cNvSpPr txBox="1"/>
          <p:nvPr/>
        </p:nvSpPr>
        <p:spPr>
          <a:xfrm>
            <a:off x="6231506" y="6011205"/>
            <a:ext cx="2183226" cy="461665"/>
          </a:xfrm>
          <a:prstGeom prst="rect">
            <a:avLst/>
          </a:prstGeom>
          <a:noFill/>
        </p:spPr>
        <p:txBody>
          <a:bodyPr wrap="none" rtlCol="0">
            <a:spAutoFit/>
          </a:bodyPr>
          <a:lstStyle/>
          <a:p>
            <a:r>
              <a:rPr lang="en-US" sz="2400"/>
              <a:t>Phần tử thiết kế</a:t>
            </a:r>
          </a:p>
        </p:txBody>
      </p:sp>
    </p:spTree>
    <p:extLst>
      <p:ext uri="{BB962C8B-B14F-4D97-AF65-F5344CB8AC3E}">
        <p14:creationId xmlns:p14="http://schemas.microsoft.com/office/powerpoint/2010/main" val="978936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Thí dụ: tầng ứng dụng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pSp>
        <p:nvGrpSpPr>
          <p:cNvPr id="5" name="Group 23"/>
          <p:cNvGrpSpPr>
            <a:grpSpLocks/>
          </p:cNvGrpSpPr>
          <p:nvPr/>
        </p:nvGrpSpPr>
        <p:grpSpPr bwMode="auto">
          <a:xfrm>
            <a:off x="1600200" y="1306513"/>
            <a:ext cx="5727700" cy="4191000"/>
            <a:chOff x="1008" y="823"/>
            <a:chExt cx="3608" cy="2640"/>
          </a:xfrm>
        </p:grpSpPr>
        <p:sp>
          <p:nvSpPr>
            <p:cNvPr id="6" name="Rectangle 7"/>
            <p:cNvSpPr>
              <a:spLocks noChangeArrowheads="1"/>
            </p:cNvSpPr>
            <p:nvPr/>
          </p:nvSpPr>
          <p:spPr bwMode="auto">
            <a:xfrm>
              <a:off x="1008" y="1248"/>
              <a:ext cx="3608" cy="2215"/>
            </a:xfrm>
            <a:prstGeom prst="rect">
              <a:avLst/>
            </a:prstGeom>
            <a:solidFill>
              <a:srgbClr val="FFFFCC"/>
            </a:solidFill>
            <a:ln w="19050">
              <a:solidFill>
                <a:srgbClr val="990033"/>
              </a:solidFill>
              <a:miter lim="800000"/>
              <a:headEnd/>
              <a:tailEnd/>
            </a:ln>
          </p:spPr>
          <p:txBody>
            <a:bodyPr/>
            <a:lstStyle/>
            <a:p>
              <a:endParaRPr lang="en-US"/>
            </a:p>
          </p:txBody>
        </p:sp>
        <p:sp>
          <p:nvSpPr>
            <p:cNvPr id="7" name="Rectangle 9"/>
            <p:cNvSpPr>
              <a:spLocks noChangeArrowheads="1"/>
            </p:cNvSpPr>
            <p:nvPr/>
          </p:nvSpPr>
          <p:spPr bwMode="auto">
            <a:xfrm>
              <a:off x="1008" y="823"/>
              <a:ext cx="986" cy="425"/>
            </a:xfrm>
            <a:prstGeom prst="rect">
              <a:avLst/>
            </a:prstGeom>
            <a:solidFill>
              <a:srgbClr val="FFFFCC"/>
            </a:solidFill>
            <a:ln w="19050">
              <a:solidFill>
                <a:srgbClr val="8A0E5E"/>
              </a:solidFill>
              <a:miter lim="800000"/>
              <a:headEnd/>
              <a:tailEnd/>
            </a:ln>
          </p:spPr>
          <p:txBody>
            <a:bodyPr/>
            <a:lstStyle/>
            <a:p>
              <a:endParaRPr lang="en-US"/>
            </a:p>
          </p:txBody>
        </p:sp>
      </p:grpSp>
      <p:sp>
        <p:nvSpPr>
          <p:cNvPr id="8" name="Rectangle 3"/>
          <p:cNvSpPr>
            <a:spLocks noChangeArrowheads="1"/>
          </p:cNvSpPr>
          <p:nvPr/>
        </p:nvSpPr>
        <p:spPr bwMode="auto">
          <a:xfrm>
            <a:off x="3725863" y="3705225"/>
            <a:ext cx="1477962" cy="757238"/>
          </a:xfrm>
          <a:prstGeom prst="rect">
            <a:avLst/>
          </a:prstGeom>
          <a:solidFill>
            <a:srgbClr val="FFFFCC"/>
          </a:solidFill>
          <a:ln w="0">
            <a:solidFill>
              <a:srgbClr val="8A0E5E"/>
            </a:solidFill>
            <a:miter lim="800000"/>
            <a:headEnd/>
            <a:tailEnd/>
          </a:ln>
        </p:spPr>
        <p:txBody>
          <a:bodyPr/>
          <a:lstStyle/>
          <a:p>
            <a:endParaRPr lang="en-US"/>
          </a:p>
        </p:txBody>
      </p:sp>
      <p:sp>
        <p:nvSpPr>
          <p:cNvPr id="9" name="Rectangle 5"/>
          <p:cNvSpPr>
            <a:spLocks noChangeArrowheads="1"/>
          </p:cNvSpPr>
          <p:nvPr/>
        </p:nvSpPr>
        <p:spPr bwMode="auto">
          <a:xfrm>
            <a:off x="3725863" y="3479800"/>
            <a:ext cx="600075" cy="225425"/>
          </a:xfrm>
          <a:prstGeom prst="rect">
            <a:avLst/>
          </a:prstGeom>
          <a:solidFill>
            <a:srgbClr val="FFFFCC"/>
          </a:solidFill>
          <a:ln w="0">
            <a:solidFill>
              <a:srgbClr val="8A0E5E"/>
            </a:solidFill>
            <a:miter lim="800000"/>
            <a:headEnd/>
            <a:tailEnd/>
          </a:ln>
        </p:spPr>
        <p:txBody>
          <a:bodyPr/>
          <a:lstStyle/>
          <a:p>
            <a:endParaRPr lang="en-US"/>
          </a:p>
        </p:txBody>
      </p:sp>
      <p:sp>
        <p:nvSpPr>
          <p:cNvPr id="10" name="Rectangle 6"/>
          <p:cNvSpPr>
            <a:spLocks noChangeArrowheads="1"/>
          </p:cNvSpPr>
          <p:nvPr/>
        </p:nvSpPr>
        <p:spPr bwMode="auto">
          <a:xfrm>
            <a:off x="3907296" y="3744913"/>
            <a:ext cx="1119857" cy="276999"/>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algn="ctr"/>
            <a:r>
              <a:rPr lang="en-US" sz="1800"/>
              <a:t>Registration</a:t>
            </a:r>
            <a:endParaRPr lang="en-US" sz="1800">
              <a:latin typeface="ZapfHumnst BT" pitchFamily="34" charset="0"/>
            </a:endParaRPr>
          </a:p>
        </p:txBody>
      </p:sp>
      <p:sp>
        <p:nvSpPr>
          <p:cNvPr id="11" name="Rectangle 10"/>
          <p:cNvSpPr>
            <a:spLocks noChangeArrowheads="1"/>
          </p:cNvSpPr>
          <p:nvPr/>
        </p:nvSpPr>
        <p:spPr bwMode="auto">
          <a:xfrm>
            <a:off x="3707647" y="2081213"/>
            <a:ext cx="14556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400" b="1"/>
              <a:t>&lt;&lt;layer&gt;&gt;</a:t>
            </a:r>
          </a:p>
          <a:p>
            <a:pPr algn="ctr"/>
            <a:r>
              <a:rPr lang="en-US" sz="2400" b="1"/>
              <a:t>Application</a:t>
            </a:r>
            <a:endParaRPr lang="en-US" sz="2400" b="1">
              <a:latin typeface="ZapfHumnst BT" pitchFamily="34" charset="0"/>
            </a:endParaRPr>
          </a:p>
        </p:txBody>
      </p:sp>
    </p:spTree>
    <p:extLst>
      <p:ext uri="{BB962C8B-B14F-4D97-AF65-F5344CB8AC3E}">
        <p14:creationId xmlns:p14="http://schemas.microsoft.com/office/powerpoint/2010/main" val="2158214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Thí dụ</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Rectangle 37"/>
          <p:cNvSpPr>
            <a:spLocks noChangeArrowheads="1"/>
          </p:cNvSpPr>
          <p:nvPr/>
        </p:nvSpPr>
        <p:spPr bwMode="auto">
          <a:xfrm>
            <a:off x="317500" y="3159125"/>
            <a:ext cx="6781800" cy="2936875"/>
          </a:xfrm>
          <a:prstGeom prst="rect">
            <a:avLst/>
          </a:prstGeom>
          <a:solidFill>
            <a:srgbClr val="FFFFCC"/>
          </a:solidFill>
          <a:ln w="0">
            <a:solidFill>
              <a:srgbClr val="8A0E5E"/>
            </a:solidFill>
            <a:miter lim="800000"/>
            <a:headEnd/>
            <a:tailEnd/>
          </a:ln>
        </p:spPr>
        <p:txBody>
          <a:bodyPr/>
          <a:lstStyle/>
          <a:p>
            <a:endParaRPr lang="en-US"/>
          </a:p>
        </p:txBody>
      </p:sp>
      <p:sp>
        <p:nvSpPr>
          <p:cNvPr id="6" name="Rectangle 38"/>
          <p:cNvSpPr>
            <a:spLocks noChangeArrowheads="1"/>
          </p:cNvSpPr>
          <p:nvPr/>
        </p:nvSpPr>
        <p:spPr bwMode="auto">
          <a:xfrm>
            <a:off x="317500" y="2679700"/>
            <a:ext cx="1400175" cy="479425"/>
          </a:xfrm>
          <a:prstGeom prst="rect">
            <a:avLst/>
          </a:prstGeom>
          <a:solidFill>
            <a:srgbClr val="FFFFCC"/>
          </a:solidFill>
          <a:ln w="0">
            <a:solidFill>
              <a:srgbClr val="8A0E5E"/>
            </a:solidFill>
            <a:miter lim="800000"/>
            <a:headEnd/>
            <a:tailEnd/>
          </a:ln>
        </p:spPr>
        <p:txBody>
          <a:bodyPr/>
          <a:lstStyle/>
          <a:p>
            <a:endParaRPr lang="en-US"/>
          </a:p>
        </p:txBody>
      </p:sp>
      <p:grpSp>
        <p:nvGrpSpPr>
          <p:cNvPr id="7" name="Group 51"/>
          <p:cNvGrpSpPr>
            <a:grpSpLocks/>
          </p:cNvGrpSpPr>
          <p:nvPr/>
        </p:nvGrpSpPr>
        <p:grpSpPr bwMode="auto">
          <a:xfrm>
            <a:off x="3914775" y="4130675"/>
            <a:ext cx="2968625" cy="1676400"/>
            <a:chOff x="2658" y="2602"/>
            <a:chExt cx="1870" cy="1056"/>
          </a:xfrm>
        </p:grpSpPr>
        <p:sp>
          <p:nvSpPr>
            <p:cNvPr id="8" name="Rectangle 13"/>
            <p:cNvSpPr>
              <a:spLocks noChangeArrowheads="1"/>
            </p:cNvSpPr>
            <p:nvPr/>
          </p:nvSpPr>
          <p:spPr bwMode="auto">
            <a:xfrm>
              <a:off x="2658" y="2721"/>
              <a:ext cx="1870" cy="937"/>
            </a:xfrm>
            <a:prstGeom prst="rect">
              <a:avLst/>
            </a:prstGeom>
            <a:solidFill>
              <a:srgbClr val="FFFFCC"/>
            </a:solidFill>
            <a:ln w="0">
              <a:solidFill>
                <a:srgbClr val="8A0E5E"/>
              </a:solidFill>
              <a:miter lim="800000"/>
              <a:headEnd/>
              <a:tailEnd/>
            </a:ln>
          </p:spPr>
          <p:txBody>
            <a:bodyPr/>
            <a:lstStyle/>
            <a:p>
              <a:endParaRPr lang="en-US"/>
            </a:p>
          </p:txBody>
        </p:sp>
        <p:sp>
          <p:nvSpPr>
            <p:cNvPr id="9" name="Rectangle 14"/>
            <p:cNvSpPr>
              <a:spLocks noChangeArrowheads="1"/>
            </p:cNvSpPr>
            <p:nvPr/>
          </p:nvSpPr>
          <p:spPr bwMode="auto">
            <a:xfrm>
              <a:off x="2658" y="2602"/>
              <a:ext cx="750" cy="119"/>
            </a:xfrm>
            <a:prstGeom prst="rect">
              <a:avLst/>
            </a:prstGeom>
            <a:solidFill>
              <a:srgbClr val="FFFFCC"/>
            </a:solidFill>
            <a:ln w="0">
              <a:solidFill>
                <a:srgbClr val="8A0E5E"/>
              </a:solidFill>
              <a:miter lim="800000"/>
              <a:headEnd/>
              <a:tailEnd/>
            </a:ln>
          </p:spPr>
          <p:txBody>
            <a:bodyPr/>
            <a:lstStyle/>
            <a:p>
              <a:endParaRPr lang="en-US"/>
            </a:p>
          </p:txBody>
        </p:sp>
        <p:sp>
          <p:nvSpPr>
            <p:cNvPr id="10" name="Rectangle 15"/>
            <p:cNvSpPr>
              <a:spLocks noChangeArrowheads="1"/>
            </p:cNvSpPr>
            <p:nvPr/>
          </p:nvSpPr>
          <p:spPr bwMode="auto">
            <a:xfrm>
              <a:off x="3347" y="2735"/>
              <a:ext cx="3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Security</a:t>
              </a:r>
              <a:endParaRPr lang="en-US">
                <a:latin typeface="ZapfHumnst BT" pitchFamily="34" charset="0"/>
              </a:endParaRPr>
            </a:p>
          </p:txBody>
        </p:sp>
        <p:sp>
          <p:nvSpPr>
            <p:cNvPr id="11" name="Rectangle 20"/>
            <p:cNvSpPr>
              <a:spLocks noChangeArrowheads="1"/>
            </p:cNvSpPr>
            <p:nvPr/>
          </p:nvSpPr>
          <p:spPr bwMode="auto">
            <a:xfrm>
              <a:off x="3688" y="3169"/>
              <a:ext cx="761" cy="411"/>
            </a:xfrm>
            <a:prstGeom prst="rect">
              <a:avLst/>
            </a:prstGeom>
            <a:solidFill>
              <a:srgbClr val="FFFFCC"/>
            </a:solidFill>
            <a:ln w="0">
              <a:solidFill>
                <a:srgbClr val="8A0E5E"/>
              </a:solidFill>
              <a:miter lim="800000"/>
              <a:headEnd/>
              <a:tailEnd/>
            </a:ln>
          </p:spPr>
          <p:txBody>
            <a:bodyPr/>
            <a:lstStyle/>
            <a:p>
              <a:endParaRPr lang="en-US"/>
            </a:p>
          </p:txBody>
        </p:sp>
        <p:sp>
          <p:nvSpPr>
            <p:cNvPr id="12" name="Rectangle 21"/>
            <p:cNvSpPr>
              <a:spLocks noChangeArrowheads="1"/>
            </p:cNvSpPr>
            <p:nvPr/>
          </p:nvSpPr>
          <p:spPr bwMode="auto">
            <a:xfrm>
              <a:off x="3688" y="3049"/>
              <a:ext cx="277" cy="120"/>
            </a:xfrm>
            <a:prstGeom prst="rect">
              <a:avLst/>
            </a:prstGeom>
            <a:solidFill>
              <a:srgbClr val="FFFFCC"/>
            </a:solidFill>
            <a:ln w="0">
              <a:solidFill>
                <a:srgbClr val="8A0E5E"/>
              </a:solidFill>
              <a:miter lim="800000"/>
              <a:headEnd/>
              <a:tailEnd/>
            </a:ln>
          </p:spPr>
          <p:txBody>
            <a:bodyPr/>
            <a:lstStyle/>
            <a:p>
              <a:endParaRPr lang="en-US"/>
            </a:p>
          </p:txBody>
        </p:sp>
        <p:sp>
          <p:nvSpPr>
            <p:cNvPr id="13" name="Rectangle 22"/>
            <p:cNvSpPr>
              <a:spLocks noChangeArrowheads="1"/>
            </p:cNvSpPr>
            <p:nvPr/>
          </p:nvSpPr>
          <p:spPr bwMode="auto">
            <a:xfrm>
              <a:off x="3709" y="3190"/>
              <a:ext cx="61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GUI Framework</a:t>
              </a:r>
              <a:endParaRPr lang="en-US">
                <a:latin typeface="ZapfHumnst BT" pitchFamily="34" charset="0"/>
              </a:endParaRPr>
            </a:p>
          </p:txBody>
        </p:sp>
        <p:sp>
          <p:nvSpPr>
            <p:cNvPr id="14" name="Rectangle 40"/>
            <p:cNvSpPr>
              <a:spLocks noChangeArrowheads="1"/>
            </p:cNvSpPr>
            <p:nvPr/>
          </p:nvSpPr>
          <p:spPr bwMode="auto">
            <a:xfrm>
              <a:off x="2742" y="3156"/>
              <a:ext cx="816" cy="409"/>
            </a:xfrm>
            <a:prstGeom prst="rect">
              <a:avLst/>
            </a:prstGeom>
            <a:solidFill>
              <a:srgbClr val="FFFFCC"/>
            </a:solidFill>
            <a:ln w="0">
              <a:solidFill>
                <a:srgbClr val="8A0E5E"/>
              </a:solidFill>
              <a:miter lim="800000"/>
              <a:headEnd/>
              <a:tailEnd/>
            </a:ln>
          </p:spPr>
          <p:txBody>
            <a:bodyPr/>
            <a:lstStyle/>
            <a:p>
              <a:endParaRPr lang="en-US"/>
            </a:p>
          </p:txBody>
        </p:sp>
        <p:sp>
          <p:nvSpPr>
            <p:cNvPr id="15" name="Rectangle 41"/>
            <p:cNvSpPr>
              <a:spLocks noChangeArrowheads="1"/>
            </p:cNvSpPr>
            <p:nvPr/>
          </p:nvSpPr>
          <p:spPr bwMode="auto">
            <a:xfrm>
              <a:off x="2742" y="3037"/>
              <a:ext cx="332" cy="119"/>
            </a:xfrm>
            <a:prstGeom prst="rect">
              <a:avLst/>
            </a:prstGeom>
            <a:solidFill>
              <a:srgbClr val="FFFFCC"/>
            </a:solidFill>
            <a:ln w="0">
              <a:solidFill>
                <a:srgbClr val="8A0E5E"/>
              </a:solidFill>
              <a:miter lim="800000"/>
              <a:headEnd/>
              <a:tailEnd/>
            </a:ln>
          </p:spPr>
          <p:txBody>
            <a:bodyPr/>
            <a:lstStyle/>
            <a:p>
              <a:endParaRPr lang="en-US"/>
            </a:p>
          </p:txBody>
        </p:sp>
        <p:sp>
          <p:nvSpPr>
            <p:cNvPr id="16" name="Rectangle 42"/>
            <p:cNvSpPr>
              <a:spLocks noChangeArrowheads="1"/>
            </p:cNvSpPr>
            <p:nvPr/>
          </p:nvSpPr>
          <p:spPr bwMode="auto">
            <a:xfrm>
              <a:off x="2767" y="3177"/>
              <a:ext cx="6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Secure Interfaces</a:t>
              </a:r>
              <a:endParaRPr lang="en-US">
                <a:latin typeface="ZapfHumnst BT" pitchFamily="34" charset="0"/>
              </a:endParaRPr>
            </a:p>
          </p:txBody>
        </p:sp>
      </p:grpSp>
      <p:sp>
        <p:nvSpPr>
          <p:cNvPr id="17" name="Rectangle 2"/>
          <p:cNvSpPr>
            <a:spLocks noChangeArrowheads="1"/>
          </p:cNvSpPr>
          <p:nvPr/>
        </p:nvSpPr>
        <p:spPr bwMode="auto">
          <a:xfrm>
            <a:off x="7721600" y="1335088"/>
            <a:ext cx="1039813" cy="611187"/>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C00000"/>
              </a:solidFill>
            </a:endParaRPr>
          </a:p>
        </p:txBody>
      </p:sp>
      <p:sp>
        <p:nvSpPr>
          <p:cNvPr id="18" name="Rectangle 3"/>
          <p:cNvSpPr>
            <a:spLocks noChangeArrowheads="1"/>
          </p:cNvSpPr>
          <p:nvPr/>
        </p:nvSpPr>
        <p:spPr bwMode="auto">
          <a:xfrm>
            <a:off x="7721600" y="1155700"/>
            <a:ext cx="411163" cy="179388"/>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C00000"/>
              </a:solidFill>
            </a:endParaRPr>
          </a:p>
        </p:txBody>
      </p:sp>
      <p:sp>
        <p:nvSpPr>
          <p:cNvPr id="19" name="Rectangle 4"/>
          <p:cNvSpPr>
            <a:spLocks noChangeArrowheads="1"/>
          </p:cNvSpPr>
          <p:nvPr/>
        </p:nvSpPr>
        <p:spPr bwMode="auto">
          <a:xfrm>
            <a:off x="7861300" y="1524000"/>
            <a:ext cx="76809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C00000"/>
                </a:solidFill>
              </a:rPr>
              <a:t>Application</a:t>
            </a:r>
            <a:endParaRPr lang="en-US" sz="1300">
              <a:solidFill>
                <a:srgbClr val="C00000"/>
              </a:solidFill>
              <a:latin typeface="ZapfHumnst BT" pitchFamily="34" charset="0"/>
            </a:endParaRPr>
          </a:p>
        </p:txBody>
      </p:sp>
      <p:sp>
        <p:nvSpPr>
          <p:cNvPr id="20" name="Rectangle 5"/>
          <p:cNvSpPr>
            <a:spLocks noChangeArrowheads="1"/>
          </p:cNvSpPr>
          <p:nvPr/>
        </p:nvSpPr>
        <p:spPr bwMode="auto">
          <a:xfrm>
            <a:off x="7915275" y="1355725"/>
            <a:ext cx="66332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C00000"/>
                </a:solidFill>
              </a:rPr>
              <a:t>&lt;&lt;layer&gt;&gt;</a:t>
            </a:r>
            <a:endParaRPr lang="en-US" sz="1300">
              <a:solidFill>
                <a:srgbClr val="C00000"/>
              </a:solidFill>
              <a:latin typeface="ZapfHumnst BT" pitchFamily="34" charset="0"/>
            </a:endParaRPr>
          </a:p>
        </p:txBody>
      </p:sp>
      <p:sp>
        <p:nvSpPr>
          <p:cNvPr id="21" name="Rectangle 6"/>
          <p:cNvSpPr>
            <a:spLocks noChangeArrowheads="1"/>
          </p:cNvSpPr>
          <p:nvPr/>
        </p:nvSpPr>
        <p:spPr bwMode="auto">
          <a:xfrm>
            <a:off x="7721600" y="2790825"/>
            <a:ext cx="1039813" cy="612775"/>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C00000"/>
              </a:solidFill>
            </a:endParaRPr>
          </a:p>
        </p:txBody>
      </p:sp>
      <p:sp>
        <p:nvSpPr>
          <p:cNvPr id="22" name="Rectangle 7"/>
          <p:cNvSpPr>
            <a:spLocks noChangeArrowheads="1"/>
          </p:cNvSpPr>
          <p:nvPr/>
        </p:nvSpPr>
        <p:spPr bwMode="auto">
          <a:xfrm>
            <a:off x="7721600" y="2611438"/>
            <a:ext cx="411163" cy="179387"/>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C00000"/>
              </a:solidFill>
            </a:endParaRPr>
          </a:p>
        </p:txBody>
      </p:sp>
      <p:sp>
        <p:nvSpPr>
          <p:cNvPr id="23" name="Rectangle 8"/>
          <p:cNvSpPr>
            <a:spLocks noChangeArrowheads="1"/>
          </p:cNvSpPr>
          <p:nvPr/>
        </p:nvSpPr>
        <p:spPr bwMode="auto">
          <a:xfrm>
            <a:off x="7926388" y="2981325"/>
            <a:ext cx="62517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C00000"/>
                </a:solidFill>
              </a:rPr>
              <a:t>Business </a:t>
            </a:r>
            <a:endParaRPr lang="en-US" sz="1300">
              <a:solidFill>
                <a:srgbClr val="C00000"/>
              </a:solidFill>
              <a:latin typeface="ZapfHumnst BT" pitchFamily="34" charset="0"/>
            </a:endParaRPr>
          </a:p>
        </p:txBody>
      </p:sp>
      <p:sp>
        <p:nvSpPr>
          <p:cNvPr id="24" name="Rectangle 9"/>
          <p:cNvSpPr>
            <a:spLocks noChangeArrowheads="1"/>
          </p:cNvSpPr>
          <p:nvPr/>
        </p:nvSpPr>
        <p:spPr bwMode="auto">
          <a:xfrm>
            <a:off x="7981950" y="3149600"/>
            <a:ext cx="55297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C00000"/>
                </a:solidFill>
              </a:rPr>
              <a:t>Services</a:t>
            </a:r>
            <a:endParaRPr lang="en-US" sz="1300">
              <a:solidFill>
                <a:srgbClr val="C00000"/>
              </a:solidFill>
              <a:latin typeface="ZapfHumnst BT" pitchFamily="34" charset="0"/>
            </a:endParaRPr>
          </a:p>
        </p:txBody>
      </p:sp>
      <p:sp>
        <p:nvSpPr>
          <p:cNvPr id="25" name="Rectangle 10"/>
          <p:cNvSpPr>
            <a:spLocks noChangeArrowheads="1"/>
          </p:cNvSpPr>
          <p:nvPr/>
        </p:nvSpPr>
        <p:spPr bwMode="auto">
          <a:xfrm>
            <a:off x="7915275" y="2814638"/>
            <a:ext cx="66332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C00000"/>
                </a:solidFill>
              </a:rPr>
              <a:t>&lt;&lt;layer&gt;&gt;</a:t>
            </a:r>
            <a:endParaRPr lang="en-US" sz="1300">
              <a:solidFill>
                <a:srgbClr val="C00000"/>
              </a:solidFill>
              <a:latin typeface="ZapfHumnst BT" pitchFamily="34" charset="0"/>
            </a:endParaRPr>
          </a:p>
        </p:txBody>
      </p:sp>
      <p:sp>
        <p:nvSpPr>
          <p:cNvPr id="26" name="Line 11"/>
          <p:cNvSpPr>
            <a:spLocks noChangeShapeType="1"/>
          </p:cNvSpPr>
          <p:nvPr/>
        </p:nvSpPr>
        <p:spPr bwMode="auto">
          <a:xfrm>
            <a:off x="8291513" y="1946275"/>
            <a:ext cx="1587" cy="754063"/>
          </a:xfrm>
          <a:prstGeom prst="line">
            <a:avLst/>
          </a:prstGeom>
          <a:noFill/>
          <a:ln w="28575">
            <a:solidFill>
              <a:srgbClr val="C00000"/>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solidFill>
                <a:srgbClr val="C00000"/>
              </a:solidFill>
            </a:endParaRPr>
          </a:p>
        </p:txBody>
      </p:sp>
      <p:sp>
        <p:nvSpPr>
          <p:cNvPr id="27" name="AutoShape 12"/>
          <p:cNvSpPr>
            <a:spLocks noChangeArrowheads="1"/>
          </p:cNvSpPr>
          <p:nvPr/>
        </p:nvSpPr>
        <p:spPr bwMode="auto">
          <a:xfrm>
            <a:off x="6261100" y="1981200"/>
            <a:ext cx="1276350" cy="630238"/>
          </a:xfrm>
          <a:prstGeom prst="leftRightArrow">
            <a:avLst>
              <a:gd name="adj1" fmla="val 50130"/>
              <a:gd name="adj2" fmla="val 4987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8" name="Rectangle 34"/>
          <p:cNvSpPr>
            <a:spLocks noChangeArrowheads="1"/>
          </p:cNvSpPr>
          <p:nvPr/>
        </p:nvSpPr>
        <p:spPr bwMode="auto">
          <a:xfrm>
            <a:off x="2205038" y="1254125"/>
            <a:ext cx="2595562" cy="1663700"/>
          </a:xfrm>
          <a:prstGeom prst="rect">
            <a:avLst/>
          </a:prstGeom>
          <a:solidFill>
            <a:srgbClr val="FFFFCC"/>
          </a:solidFill>
          <a:ln w="0">
            <a:solidFill>
              <a:srgbClr val="8A0E5E"/>
            </a:solidFill>
            <a:miter lim="800000"/>
            <a:headEnd/>
            <a:tailEnd/>
          </a:ln>
        </p:spPr>
        <p:txBody>
          <a:bodyPr/>
          <a:lstStyle/>
          <a:p>
            <a:endParaRPr lang="en-US"/>
          </a:p>
        </p:txBody>
      </p:sp>
      <p:sp>
        <p:nvSpPr>
          <p:cNvPr id="29" name="Line 27"/>
          <p:cNvSpPr>
            <a:spLocks noChangeShapeType="1"/>
          </p:cNvSpPr>
          <p:nvPr/>
        </p:nvSpPr>
        <p:spPr bwMode="auto">
          <a:xfrm>
            <a:off x="3659188" y="2527300"/>
            <a:ext cx="1225550" cy="2446338"/>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0" name="Line 28"/>
          <p:cNvSpPr>
            <a:spLocks noChangeShapeType="1"/>
          </p:cNvSpPr>
          <p:nvPr/>
        </p:nvSpPr>
        <p:spPr bwMode="auto">
          <a:xfrm flipH="1">
            <a:off x="3302000" y="2501900"/>
            <a:ext cx="14288" cy="1104900"/>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1" name="Line 32"/>
          <p:cNvSpPr>
            <a:spLocks noChangeShapeType="1"/>
          </p:cNvSpPr>
          <p:nvPr/>
        </p:nvSpPr>
        <p:spPr bwMode="auto">
          <a:xfrm flipH="1">
            <a:off x="1379538" y="2565400"/>
            <a:ext cx="1504950" cy="2327275"/>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2" name="Line 33"/>
          <p:cNvSpPr>
            <a:spLocks noChangeShapeType="1"/>
          </p:cNvSpPr>
          <p:nvPr/>
        </p:nvSpPr>
        <p:spPr bwMode="auto">
          <a:xfrm flipH="1">
            <a:off x="1827213" y="4268788"/>
            <a:ext cx="647700" cy="609600"/>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3" name="Rectangle 35"/>
          <p:cNvSpPr>
            <a:spLocks noChangeArrowheads="1"/>
          </p:cNvSpPr>
          <p:nvPr/>
        </p:nvSpPr>
        <p:spPr bwMode="auto">
          <a:xfrm>
            <a:off x="2205038" y="914400"/>
            <a:ext cx="866775" cy="339725"/>
          </a:xfrm>
          <a:prstGeom prst="rect">
            <a:avLst/>
          </a:prstGeom>
          <a:solidFill>
            <a:srgbClr val="FFFFCC"/>
          </a:solidFill>
          <a:ln w="0">
            <a:solidFill>
              <a:srgbClr val="8A0E5E"/>
            </a:solidFill>
            <a:miter lim="800000"/>
            <a:headEnd/>
            <a:tailEnd/>
          </a:ln>
        </p:spPr>
        <p:txBody>
          <a:bodyPr/>
          <a:lstStyle/>
          <a:p>
            <a:endParaRPr lang="en-US"/>
          </a:p>
        </p:txBody>
      </p:sp>
      <p:sp>
        <p:nvSpPr>
          <p:cNvPr id="34" name="Rectangle 36"/>
          <p:cNvSpPr>
            <a:spLocks noChangeArrowheads="1"/>
          </p:cNvSpPr>
          <p:nvPr/>
        </p:nvSpPr>
        <p:spPr bwMode="auto">
          <a:xfrm>
            <a:off x="3130852" y="1306513"/>
            <a:ext cx="7058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a:t>&lt;&lt;layer&gt;&gt;</a:t>
            </a:r>
          </a:p>
          <a:p>
            <a:pPr algn="ctr"/>
            <a:r>
              <a:rPr lang="en-US" sz="1200"/>
              <a:t>Application</a:t>
            </a:r>
            <a:endParaRPr lang="en-US" sz="1200">
              <a:latin typeface="ZapfHumnst BT" pitchFamily="34" charset="0"/>
            </a:endParaRPr>
          </a:p>
        </p:txBody>
      </p:sp>
      <p:sp>
        <p:nvSpPr>
          <p:cNvPr id="35" name="Rectangle 39"/>
          <p:cNvSpPr>
            <a:spLocks noChangeArrowheads="1"/>
          </p:cNvSpPr>
          <p:nvPr/>
        </p:nvSpPr>
        <p:spPr bwMode="auto">
          <a:xfrm>
            <a:off x="610806" y="3224213"/>
            <a:ext cx="10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a:t>&lt;&lt;layer&gt;&gt;</a:t>
            </a:r>
          </a:p>
          <a:p>
            <a:pPr algn="ctr"/>
            <a:r>
              <a:rPr lang="en-US" sz="1200"/>
              <a:t>Business Services</a:t>
            </a:r>
            <a:endParaRPr lang="en-US" sz="1200">
              <a:latin typeface="ZapfHumnst BT" pitchFamily="34" charset="0"/>
            </a:endParaRPr>
          </a:p>
        </p:txBody>
      </p:sp>
      <p:sp>
        <p:nvSpPr>
          <p:cNvPr id="36" name="Line 43"/>
          <p:cNvSpPr>
            <a:spLocks noChangeShapeType="1"/>
          </p:cNvSpPr>
          <p:nvPr/>
        </p:nvSpPr>
        <p:spPr bwMode="auto">
          <a:xfrm>
            <a:off x="4102100" y="2527300"/>
            <a:ext cx="2179638" cy="2482850"/>
          </a:xfrm>
          <a:prstGeom prst="line">
            <a:avLst/>
          </a:prstGeom>
          <a:noFill/>
          <a:ln w="28575">
            <a:solidFill>
              <a:srgbClr val="8A0E5E"/>
            </a:solidFill>
            <a:prstDash val="lg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7" name="Line 44"/>
          <p:cNvSpPr>
            <a:spLocks noChangeShapeType="1"/>
          </p:cNvSpPr>
          <p:nvPr/>
        </p:nvSpPr>
        <p:spPr bwMode="auto">
          <a:xfrm>
            <a:off x="1878013" y="5324475"/>
            <a:ext cx="1938337" cy="1588"/>
          </a:xfrm>
          <a:prstGeom prst="line">
            <a:avLst/>
          </a:prstGeom>
          <a:noFill/>
          <a:ln w="28575">
            <a:solidFill>
              <a:srgbClr val="8A0E5E"/>
            </a:solidFill>
            <a:prstDash val="lg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nvGrpSpPr>
          <p:cNvPr id="38" name="Group 50"/>
          <p:cNvGrpSpPr>
            <a:grpSpLocks/>
          </p:cNvGrpSpPr>
          <p:nvPr/>
        </p:nvGrpSpPr>
        <p:grpSpPr bwMode="auto">
          <a:xfrm>
            <a:off x="504825" y="4751388"/>
            <a:ext cx="1666875" cy="831850"/>
            <a:chOff x="318" y="2993"/>
            <a:chExt cx="1050" cy="524"/>
          </a:xfrm>
        </p:grpSpPr>
        <p:sp>
          <p:nvSpPr>
            <p:cNvPr id="39" name="Rectangle 29"/>
            <p:cNvSpPr>
              <a:spLocks noChangeArrowheads="1"/>
            </p:cNvSpPr>
            <p:nvPr/>
          </p:nvSpPr>
          <p:spPr bwMode="auto">
            <a:xfrm>
              <a:off x="318" y="3113"/>
              <a:ext cx="1050" cy="404"/>
            </a:xfrm>
            <a:prstGeom prst="rect">
              <a:avLst/>
            </a:prstGeom>
            <a:solidFill>
              <a:srgbClr val="FFFFCC"/>
            </a:solidFill>
            <a:ln w="0">
              <a:solidFill>
                <a:srgbClr val="8A0E5E"/>
              </a:solidFill>
              <a:miter lim="800000"/>
              <a:headEnd/>
              <a:tailEnd/>
            </a:ln>
          </p:spPr>
          <p:txBody>
            <a:bodyPr/>
            <a:lstStyle/>
            <a:p>
              <a:endParaRPr lang="en-US"/>
            </a:p>
          </p:txBody>
        </p:sp>
        <p:sp>
          <p:nvSpPr>
            <p:cNvPr id="40" name="Rectangle 30"/>
            <p:cNvSpPr>
              <a:spLocks noChangeArrowheads="1"/>
            </p:cNvSpPr>
            <p:nvPr/>
          </p:nvSpPr>
          <p:spPr bwMode="auto">
            <a:xfrm>
              <a:off x="318" y="2993"/>
              <a:ext cx="419" cy="120"/>
            </a:xfrm>
            <a:prstGeom prst="rect">
              <a:avLst/>
            </a:prstGeom>
            <a:solidFill>
              <a:srgbClr val="FFFFCC"/>
            </a:solidFill>
            <a:ln w="0">
              <a:solidFill>
                <a:srgbClr val="8A0E5E"/>
              </a:solidFill>
              <a:miter lim="800000"/>
              <a:headEnd/>
              <a:tailEnd/>
            </a:ln>
          </p:spPr>
          <p:txBody>
            <a:bodyPr/>
            <a:lstStyle/>
            <a:p>
              <a:endParaRPr lang="en-US"/>
            </a:p>
          </p:txBody>
        </p:sp>
        <p:sp>
          <p:nvSpPr>
            <p:cNvPr id="41" name="Rectangle 31"/>
            <p:cNvSpPr>
              <a:spLocks noChangeArrowheads="1"/>
            </p:cNvSpPr>
            <p:nvPr/>
          </p:nvSpPr>
          <p:spPr bwMode="auto">
            <a:xfrm>
              <a:off x="460" y="3127"/>
              <a:ext cx="74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University Artifacts</a:t>
              </a:r>
              <a:endParaRPr lang="en-US">
                <a:latin typeface="ZapfHumnst BT" pitchFamily="34" charset="0"/>
              </a:endParaRPr>
            </a:p>
          </p:txBody>
        </p:sp>
      </p:grpSp>
      <p:sp>
        <p:nvSpPr>
          <p:cNvPr id="42" name="Rectangle 17"/>
          <p:cNvSpPr>
            <a:spLocks noChangeArrowheads="1"/>
          </p:cNvSpPr>
          <p:nvPr/>
        </p:nvSpPr>
        <p:spPr bwMode="auto">
          <a:xfrm>
            <a:off x="2871788" y="1931988"/>
            <a:ext cx="1260475" cy="650875"/>
          </a:xfrm>
          <a:prstGeom prst="rect">
            <a:avLst/>
          </a:prstGeom>
          <a:solidFill>
            <a:srgbClr val="FFFFCC"/>
          </a:solidFill>
          <a:ln w="0">
            <a:solidFill>
              <a:srgbClr val="8A0E5E"/>
            </a:solidFill>
            <a:miter lim="800000"/>
            <a:headEnd/>
            <a:tailEnd/>
          </a:ln>
        </p:spPr>
        <p:txBody>
          <a:bodyPr/>
          <a:lstStyle/>
          <a:p>
            <a:endParaRPr lang="en-US"/>
          </a:p>
        </p:txBody>
      </p:sp>
      <p:sp>
        <p:nvSpPr>
          <p:cNvPr id="43" name="Rectangle 18"/>
          <p:cNvSpPr>
            <a:spLocks noChangeArrowheads="1"/>
          </p:cNvSpPr>
          <p:nvPr/>
        </p:nvSpPr>
        <p:spPr bwMode="auto">
          <a:xfrm>
            <a:off x="2871788" y="1739900"/>
            <a:ext cx="506412" cy="192088"/>
          </a:xfrm>
          <a:prstGeom prst="rect">
            <a:avLst/>
          </a:prstGeom>
          <a:solidFill>
            <a:srgbClr val="FFFFCC"/>
          </a:solidFill>
          <a:ln w="0">
            <a:solidFill>
              <a:srgbClr val="8A0E5E"/>
            </a:solidFill>
            <a:miter lim="800000"/>
            <a:headEnd/>
            <a:tailEnd/>
          </a:ln>
        </p:spPr>
        <p:txBody>
          <a:bodyPr/>
          <a:lstStyle/>
          <a:p>
            <a:endParaRPr lang="en-US"/>
          </a:p>
        </p:txBody>
      </p:sp>
      <p:sp>
        <p:nvSpPr>
          <p:cNvPr id="44" name="Rectangle 19"/>
          <p:cNvSpPr>
            <a:spLocks noChangeArrowheads="1"/>
          </p:cNvSpPr>
          <p:nvPr/>
        </p:nvSpPr>
        <p:spPr bwMode="auto">
          <a:xfrm>
            <a:off x="3151232" y="1954213"/>
            <a:ext cx="746037" cy="184666"/>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algn="ctr"/>
            <a:r>
              <a:rPr lang="en-US" sz="1200"/>
              <a:t>Registration</a:t>
            </a:r>
            <a:endParaRPr lang="en-US">
              <a:latin typeface="ZapfHumnst BT" pitchFamily="34" charset="0"/>
            </a:endParaRPr>
          </a:p>
        </p:txBody>
      </p:sp>
      <p:grpSp>
        <p:nvGrpSpPr>
          <p:cNvPr id="45" name="Group 49"/>
          <p:cNvGrpSpPr>
            <a:grpSpLocks/>
          </p:cNvGrpSpPr>
          <p:nvPr/>
        </p:nvGrpSpPr>
        <p:grpSpPr bwMode="auto">
          <a:xfrm>
            <a:off x="2424113" y="3476625"/>
            <a:ext cx="1398587" cy="842963"/>
            <a:chOff x="1575" y="2190"/>
            <a:chExt cx="881" cy="531"/>
          </a:xfrm>
        </p:grpSpPr>
        <p:sp>
          <p:nvSpPr>
            <p:cNvPr id="46" name="Rectangle 23"/>
            <p:cNvSpPr>
              <a:spLocks noChangeArrowheads="1"/>
            </p:cNvSpPr>
            <p:nvPr/>
          </p:nvSpPr>
          <p:spPr bwMode="auto">
            <a:xfrm>
              <a:off x="1575" y="2310"/>
              <a:ext cx="881" cy="411"/>
            </a:xfrm>
            <a:prstGeom prst="rect">
              <a:avLst/>
            </a:prstGeom>
            <a:solidFill>
              <a:srgbClr val="FFFFCC"/>
            </a:solidFill>
            <a:ln w="0">
              <a:solidFill>
                <a:srgbClr val="8A0E5E"/>
              </a:solidFill>
              <a:miter lim="800000"/>
              <a:headEnd/>
              <a:tailEnd/>
            </a:ln>
          </p:spPr>
          <p:txBody>
            <a:bodyPr/>
            <a:lstStyle/>
            <a:p>
              <a:endParaRPr lang="en-US"/>
            </a:p>
          </p:txBody>
        </p:sp>
        <p:sp>
          <p:nvSpPr>
            <p:cNvPr id="47" name="Rectangle 24"/>
            <p:cNvSpPr>
              <a:spLocks noChangeArrowheads="1"/>
            </p:cNvSpPr>
            <p:nvPr/>
          </p:nvSpPr>
          <p:spPr bwMode="auto">
            <a:xfrm>
              <a:off x="1575" y="2190"/>
              <a:ext cx="369" cy="120"/>
            </a:xfrm>
            <a:prstGeom prst="rect">
              <a:avLst/>
            </a:prstGeom>
            <a:solidFill>
              <a:srgbClr val="FFFFCC"/>
            </a:solidFill>
            <a:ln w="0">
              <a:solidFill>
                <a:srgbClr val="8A0E5E"/>
              </a:solidFill>
              <a:miter lim="800000"/>
              <a:headEnd/>
              <a:tailEnd/>
            </a:ln>
          </p:spPr>
          <p:txBody>
            <a:bodyPr/>
            <a:lstStyle/>
            <a:p>
              <a:endParaRPr lang="en-US"/>
            </a:p>
          </p:txBody>
        </p:sp>
        <p:sp>
          <p:nvSpPr>
            <p:cNvPr id="48" name="Rectangle 25"/>
            <p:cNvSpPr>
              <a:spLocks noChangeArrowheads="1"/>
            </p:cNvSpPr>
            <p:nvPr/>
          </p:nvSpPr>
          <p:spPr bwMode="auto">
            <a:xfrm>
              <a:off x="1670" y="2332"/>
              <a:ext cx="64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External System </a:t>
              </a:r>
            </a:p>
          </p:txBody>
        </p:sp>
        <p:sp>
          <p:nvSpPr>
            <p:cNvPr id="49" name="Rectangle 26"/>
            <p:cNvSpPr>
              <a:spLocks noChangeArrowheads="1"/>
            </p:cNvSpPr>
            <p:nvPr/>
          </p:nvSpPr>
          <p:spPr bwMode="auto">
            <a:xfrm>
              <a:off x="1804" y="2453"/>
              <a:ext cx="38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Interfaces</a:t>
              </a:r>
              <a:endParaRPr lang="en-US">
                <a:latin typeface="ZapfHumnst BT" pitchFamily="34" charset="0"/>
              </a:endParaRPr>
            </a:p>
          </p:txBody>
        </p:sp>
      </p:grpSp>
    </p:spTree>
    <p:extLst>
      <p:ext uri="{BB962C8B-B14F-4D97-AF65-F5344CB8AC3E}">
        <p14:creationId xmlns:p14="http://schemas.microsoft.com/office/powerpoint/2010/main" val="3843170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Thí dụ tầng dịch vụ nghiệp vụ</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Rectangle 29"/>
          <p:cNvSpPr>
            <a:spLocks noChangeArrowheads="1"/>
          </p:cNvSpPr>
          <p:nvPr/>
        </p:nvSpPr>
        <p:spPr bwMode="auto">
          <a:xfrm>
            <a:off x="1066800" y="1409700"/>
            <a:ext cx="7010400" cy="4578350"/>
          </a:xfrm>
          <a:prstGeom prst="rect">
            <a:avLst/>
          </a:prstGeom>
          <a:solidFill>
            <a:srgbClr val="FFFFCC"/>
          </a:solidFill>
          <a:ln w="12700">
            <a:solidFill>
              <a:srgbClr val="8A0E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 name="Rectangle 42"/>
          <p:cNvSpPr>
            <a:spLocks noChangeArrowheads="1"/>
          </p:cNvSpPr>
          <p:nvPr/>
        </p:nvSpPr>
        <p:spPr bwMode="auto">
          <a:xfrm>
            <a:off x="4724400" y="4006850"/>
            <a:ext cx="3173413" cy="1703388"/>
          </a:xfrm>
          <a:prstGeom prst="rect">
            <a:avLst/>
          </a:prstGeom>
          <a:solidFill>
            <a:srgbClr val="FFFFCC"/>
          </a:solidFill>
          <a:ln w="0">
            <a:solidFill>
              <a:srgbClr val="8A0E5E"/>
            </a:solidFill>
            <a:miter lim="800000"/>
            <a:headEnd/>
            <a:tailEnd/>
          </a:ln>
        </p:spPr>
        <p:txBody>
          <a:bodyPr/>
          <a:lstStyle/>
          <a:p>
            <a:endParaRPr lang="en-US"/>
          </a:p>
        </p:txBody>
      </p:sp>
      <p:grpSp>
        <p:nvGrpSpPr>
          <p:cNvPr id="7" name="Group 46"/>
          <p:cNvGrpSpPr>
            <a:grpSpLocks/>
          </p:cNvGrpSpPr>
          <p:nvPr/>
        </p:nvGrpSpPr>
        <p:grpSpPr bwMode="auto">
          <a:xfrm>
            <a:off x="6378575" y="4160838"/>
            <a:ext cx="1192213" cy="688975"/>
            <a:chOff x="2458" y="2951"/>
            <a:chExt cx="894" cy="699"/>
          </a:xfrm>
        </p:grpSpPr>
        <p:sp>
          <p:nvSpPr>
            <p:cNvPr id="8" name="Rectangle 47"/>
            <p:cNvSpPr>
              <a:spLocks noChangeArrowheads="1"/>
            </p:cNvSpPr>
            <p:nvPr/>
          </p:nvSpPr>
          <p:spPr bwMode="auto">
            <a:xfrm>
              <a:off x="2458" y="3109"/>
              <a:ext cx="894" cy="541"/>
            </a:xfrm>
            <a:prstGeom prst="rect">
              <a:avLst/>
            </a:prstGeom>
            <a:solidFill>
              <a:srgbClr val="FFFFCC"/>
            </a:solidFill>
            <a:ln w="0">
              <a:solidFill>
                <a:srgbClr val="8A0E5E"/>
              </a:solidFill>
              <a:miter lim="800000"/>
              <a:headEnd/>
              <a:tailEnd/>
            </a:ln>
          </p:spPr>
          <p:txBody>
            <a:bodyPr/>
            <a:lstStyle/>
            <a:p>
              <a:endParaRPr lang="en-US"/>
            </a:p>
          </p:txBody>
        </p:sp>
        <p:sp>
          <p:nvSpPr>
            <p:cNvPr id="9" name="Rectangle 48"/>
            <p:cNvSpPr>
              <a:spLocks noChangeArrowheads="1"/>
            </p:cNvSpPr>
            <p:nvPr/>
          </p:nvSpPr>
          <p:spPr bwMode="auto">
            <a:xfrm>
              <a:off x="2458" y="2951"/>
              <a:ext cx="353" cy="158"/>
            </a:xfrm>
            <a:prstGeom prst="rect">
              <a:avLst/>
            </a:prstGeom>
            <a:solidFill>
              <a:srgbClr val="FFFFCC"/>
            </a:solidFill>
            <a:ln w="0">
              <a:solidFill>
                <a:srgbClr val="8A0E5E"/>
              </a:solidFill>
              <a:miter lim="800000"/>
              <a:headEnd/>
              <a:tailEnd/>
            </a:ln>
          </p:spPr>
          <p:txBody>
            <a:bodyPr/>
            <a:lstStyle/>
            <a:p>
              <a:endParaRPr lang="en-US"/>
            </a:p>
          </p:txBody>
        </p:sp>
      </p:grpSp>
      <p:sp>
        <p:nvSpPr>
          <p:cNvPr id="10" name="Rectangle 43"/>
          <p:cNvSpPr>
            <a:spLocks noChangeArrowheads="1"/>
          </p:cNvSpPr>
          <p:nvPr/>
        </p:nvSpPr>
        <p:spPr bwMode="auto">
          <a:xfrm>
            <a:off x="4724400" y="3702050"/>
            <a:ext cx="1252538" cy="304800"/>
          </a:xfrm>
          <a:prstGeom prst="rect">
            <a:avLst/>
          </a:prstGeom>
          <a:solidFill>
            <a:srgbClr val="FFFFCC"/>
          </a:solidFill>
          <a:ln w="0">
            <a:solidFill>
              <a:srgbClr val="8A0E5E"/>
            </a:solidFill>
            <a:miter lim="800000"/>
            <a:headEnd/>
            <a:tailEnd/>
          </a:ln>
        </p:spPr>
        <p:txBody>
          <a:bodyPr/>
          <a:lstStyle/>
          <a:p>
            <a:endParaRPr lang="en-US"/>
          </a:p>
        </p:txBody>
      </p:sp>
      <p:sp>
        <p:nvSpPr>
          <p:cNvPr id="11" name="Line 14"/>
          <p:cNvSpPr>
            <a:spLocks noChangeShapeType="1"/>
          </p:cNvSpPr>
          <p:nvPr/>
        </p:nvSpPr>
        <p:spPr bwMode="auto">
          <a:xfrm>
            <a:off x="2409825" y="2906713"/>
            <a:ext cx="533400" cy="466725"/>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2" name="Rectangle 6"/>
          <p:cNvSpPr>
            <a:spLocks noChangeArrowheads="1"/>
          </p:cNvSpPr>
          <p:nvPr/>
        </p:nvSpPr>
        <p:spPr bwMode="auto">
          <a:xfrm>
            <a:off x="4354513" y="2317750"/>
            <a:ext cx="1800225" cy="641350"/>
          </a:xfrm>
          <a:prstGeom prst="rect">
            <a:avLst/>
          </a:prstGeom>
          <a:solidFill>
            <a:srgbClr val="FFFFCC"/>
          </a:solidFill>
          <a:ln w="0">
            <a:solidFill>
              <a:srgbClr val="8A0E5E"/>
            </a:solidFill>
            <a:miter lim="800000"/>
            <a:headEnd/>
            <a:tailEnd/>
          </a:ln>
        </p:spPr>
        <p:txBody>
          <a:bodyPr/>
          <a:lstStyle/>
          <a:p>
            <a:endParaRPr lang="en-US"/>
          </a:p>
        </p:txBody>
      </p:sp>
      <p:sp>
        <p:nvSpPr>
          <p:cNvPr id="13" name="Rectangle 7"/>
          <p:cNvSpPr>
            <a:spLocks noChangeArrowheads="1"/>
          </p:cNvSpPr>
          <p:nvPr/>
        </p:nvSpPr>
        <p:spPr bwMode="auto">
          <a:xfrm>
            <a:off x="4356100" y="2125663"/>
            <a:ext cx="720725" cy="192087"/>
          </a:xfrm>
          <a:prstGeom prst="rect">
            <a:avLst/>
          </a:prstGeom>
          <a:solidFill>
            <a:srgbClr val="FFFFCC"/>
          </a:solidFill>
          <a:ln w="0">
            <a:solidFill>
              <a:srgbClr val="990033"/>
            </a:solidFill>
            <a:miter lim="800000"/>
            <a:headEnd/>
            <a:tailEnd/>
          </a:ln>
        </p:spPr>
        <p:txBody>
          <a:bodyPr/>
          <a:lstStyle/>
          <a:p>
            <a:endParaRPr lang="en-US"/>
          </a:p>
        </p:txBody>
      </p:sp>
      <p:sp>
        <p:nvSpPr>
          <p:cNvPr id="14" name="Rectangle 8"/>
          <p:cNvSpPr>
            <a:spLocks noChangeArrowheads="1"/>
          </p:cNvSpPr>
          <p:nvPr/>
        </p:nvSpPr>
        <p:spPr bwMode="auto">
          <a:xfrm>
            <a:off x="4483100" y="2520950"/>
            <a:ext cx="134357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CourseCatalogSystem</a:t>
            </a:r>
            <a:endParaRPr lang="en-US">
              <a:latin typeface="ZapfHumnst BT" pitchFamily="34" charset="0"/>
            </a:endParaRPr>
          </a:p>
        </p:txBody>
      </p:sp>
      <p:sp>
        <p:nvSpPr>
          <p:cNvPr id="15" name="Rectangle 9"/>
          <p:cNvSpPr>
            <a:spLocks noChangeArrowheads="1"/>
          </p:cNvSpPr>
          <p:nvPr/>
        </p:nvSpPr>
        <p:spPr bwMode="auto">
          <a:xfrm>
            <a:off x="4675188" y="2339975"/>
            <a:ext cx="96308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&lt;&lt;subsystem&gt;&gt;</a:t>
            </a:r>
            <a:endParaRPr lang="en-US">
              <a:latin typeface="ZapfHumnst BT" pitchFamily="34" charset="0"/>
            </a:endParaRPr>
          </a:p>
        </p:txBody>
      </p:sp>
      <p:sp>
        <p:nvSpPr>
          <p:cNvPr id="16" name="Rectangle 10"/>
          <p:cNvSpPr>
            <a:spLocks noChangeArrowheads="1"/>
          </p:cNvSpPr>
          <p:nvPr/>
        </p:nvSpPr>
        <p:spPr bwMode="auto">
          <a:xfrm>
            <a:off x="2981325" y="3495675"/>
            <a:ext cx="1216025" cy="652463"/>
          </a:xfrm>
          <a:prstGeom prst="rect">
            <a:avLst/>
          </a:prstGeom>
          <a:solidFill>
            <a:srgbClr val="FFFFCC"/>
          </a:solidFill>
          <a:ln w="0">
            <a:solidFill>
              <a:srgbClr val="8A0E5E"/>
            </a:solidFill>
            <a:miter lim="800000"/>
            <a:headEnd/>
            <a:tailEnd/>
          </a:ln>
        </p:spPr>
        <p:txBody>
          <a:bodyPr/>
          <a:lstStyle/>
          <a:p>
            <a:endParaRPr lang="en-US"/>
          </a:p>
        </p:txBody>
      </p:sp>
      <p:sp>
        <p:nvSpPr>
          <p:cNvPr id="17" name="Line 20"/>
          <p:cNvSpPr>
            <a:spLocks noChangeShapeType="1"/>
          </p:cNvSpPr>
          <p:nvPr/>
        </p:nvSpPr>
        <p:spPr bwMode="auto">
          <a:xfrm>
            <a:off x="2111375" y="2932113"/>
            <a:ext cx="1058863" cy="1974850"/>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8" name="Rectangle 11"/>
          <p:cNvSpPr>
            <a:spLocks noChangeArrowheads="1"/>
          </p:cNvSpPr>
          <p:nvPr/>
        </p:nvSpPr>
        <p:spPr bwMode="auto">
          <a:xfrm>
            <a:off x="2981325" y="3292475"/>
            <a:ext cx="484188" cy="203200"/>
          </a:xfrm>
          <a:prstGeom prst="rect">
            <a:avLst/>
          </a:prstGeom>
          <a:solidFill>
            <a:srgbClr val="FFFFCC"/>
          </a:solidFill>
          <a:ln w="0">
            <a:solidFill>
              <a:srgbClr val="990033"/>
            </a:solidFill>
            <a:miter lim="800000"/>
            <a:headEnd/>
            <a:tailEnd/>
          </a:ln>
        </p:spPr>
        <p:txBody>
          <a:bodyPr/>
          <a:lstStyle/>
          <a:p>
            <a:endParaRPr lang="en-US"/>
          </a:p>
        </p:txBody>
      </p:sp>
      <p:sp>
        <p:nvSpPr>
          <p:cNvPr id="19" name="Rectangle 12"/>
          <p:cNvSpPr>
            <a:spLocks noChangeArrowheads="1"/>
          </p:cNvSpPr>
          <p:nvPr/>
        </p:nvSpPr>
        <p:spPr bwMode="auto">
          <a:xfrm>
            <a:off x="3060700" y="3517900"/>
            <a:ext cx="102765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External System </a:t>
            </a:r>
            <a:endParaRPr lang="en-US">
              <a:latin typeface="ZapfHumnst BT" pitchFamily="34" charset="0"/>
            </a:endParaRPr>
          </a:p>
        </p:txBody>
      </p:sp>
      <p:sp>
        <p:nvSpPr>
          <p:cNvPr id="20" name="Rectangle 13"/>
          <p:cNvSpPr>
            <a:spLocks noChangeArrowheads="1"/>
          </p:cNvSpPr>
          <p:nvPr/>
        </p:nvSpPr>
        <p:spPr bwMode="auto">
          <a:xfrm>
            <a:off x="3273425" y="3697288"/>
            <a:ext cx="61747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sz="1200"/>
              <a:t>Interfaces</a:t>
            </a:r>
            <a:endParaRPr lang="en-US">
              <a:latin typeface="ZapfHumnst BT" pitchFamily="34" charset="0"/>
            </a:endParaRPr>
          </a:p>
        </p:txBody>
      </p:sp>
      <p:sp>
        <p:nvSpPr>
          <p:cNvPr id="21" name="Line 15"/>
          <p:cNvSpPr>
            <a:spLocks noChangeShapeType="1"/>
          </p:cNvSpPr>
          <p:nvPr/>
        </p:nvSpPr>
        <p:spPr bwMode="auto">
          <a:xfrm flipH="1">
            <a:off x="4248150" y="2997200"/>
            <a:ext cx="449263" cy="454025"/>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2" name="Rectangle 16"/>
          <p:cNvSpPr>
            <a:spLocks noChangeArrowheads="1"/>
          </p:cNvSpPr>
          <p:nvPr/>
        </p:nvSpPr>
        <p:spPr bwMode="auto">
          <a:xfrm>
            <a:off x="3049588" y="5172075"/>
            <a:ext cx="1079500" cy="642938"/>
          </a:xfrm>
          <a:prstGeom prst="rect">
            <a:avLst/>
          </a:prstGeom>
          <a:solidFill>
            <a:srgbClr val="FFFFCC"/>
          </a:solidFill>
          <a:ln w="0">
            <a:solidFill>
              <a:srgbClr val="8A0E5E"/>
            </a:solidFill>
            <a:miter lim="800000"/>
            <a:headEnd/>
            <a:tailEnd/>
          </a:ln>
        </p:spPr>
        <p:txBody>
          <a:bodyPr/>
          <a:lstStyle/>
          <a:p>
            <a:endParaRPr lang="en-US"/>
          </a:p>
        </p:txBody>
      </p:sp>
      <p:sp>
        <p:nvSpPr>
          <p:cNvPr id="23" name="Rectangle 17"/>
          <p:cNvSpPr>
            <a:spLocks noChangeArrowheads="1"/>
          </p:cNvSpPr>
          <p:nvPr/>
        </p:nvSpPr>
        <p:spPr bwMode="auto">
          <a:xfrm>
            <a:off x="3049588" y="4981575"/>
            <a:ext cx="438150" cy="190500"/>
          </a:xfrm>
          <a:prstGeom prst="rect">
            <a:avLst/>
          </a:prstGeom>
          <a:solidFill>
            <a:srgbClr val="FFFFCC"/>
          </a:solidFill>
          <a:ln w="0">
            <a:solidFill>
              <a:srgbClr val="990033"/>
            </a:solidFill>
            <a:miter lim="800000"/>
            <a:headEnd/>
            <a:tailEnd/>
          </a:ln>
        </p:spPr>
        <p:txBody>
          <a:bodyPr/>
          <a:lstStyle/>
          <a:p>
            <a:endParaRPr lang="en-US"/>
          </a:p>
        </p:txBody>
      </p:sp>
      <p:sp>
        <p:nvSpPr>
          <p:cNvPr id="24" name="Rectangle 18"/>
          <p:cNvSpPr>
            <a:spLocks noChangeArrowheads="1"/>
          </p:cNvSpPr>
          <p:nvPr/>
        </p:nvSpPr>
        <p:spPr bwMode="auto">
          <a:xfrm>
            <a:off x="3251200" y="5194300"/>
            <a:ext cx="6611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University </a:t>
            </a:r>
            <a:endParaRPr lang="en-US">
              <a:latin typeface="ZapfHumnst BT" pitchFamily="34" charset="0"/>
            </a:endParaRPr>
          </a:p>
        </p:txBody>
      </p:sp>
      <p:sp>
        <p:nvSpPr>
          <p:cNvPr id="25" name="Rectangle 19"/>
          <p:cNvSpPr>
            <a:spLocks noChangeArrowheads="1"/>
          </p:cNvSpPr>
          <p:nvPr/>
        </p:nvSpPr>
        <p:spPr bwMode="auto">
          <a:xfrm>
            <a:off x="3319463" y="5375275"/>
            <a:ext cx="5243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Artifacts</a:t>
            </a:r>
            <a:endParaRPr lang="en-US">
              <a:latin typeface="ZapfHumnst BT" pitchFamily="34" charset="0"/>
            </a:endParaRPr>
          </a:p>
        </p:txBody>
      </p:sp>
      <p:sp>
        <p:nvSpPr>
          <p:cNvPr id="26" name="Line 21"/>
          <p:cNvSpPr>
            <a:spLocks noChangeShapeType="1"/>
          </p:cNvSpPr>
          <p:nvPr/>
        </p:nvSpPr>
        <p:spPr bwMode="auto">
          <a:xfrm flipH="1">
            <a:off x="3881438" y="2971800"/>
            <a:ext cx="1104900" cy="1998663"/>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7" name="Line 22"/>
          <p:cNvSpPr>
            <a:spLocks noChangeShapeType="1"/>
          </p:cNvSpPr>
          <p:nvPr/>
        </p:nvSpPr>
        <p:spPr bwMode="auto">
          <a:xfrm>
            <a:off x="3589338" y="4148138"/>
            <a:ext cx="1587" cy="822325"/>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8" name="Rectangle 24"/>
          <p:cNvSpPr>
            <a:spLocks noChangeArrowheads="1"/>
          </p:cNvSpPr>
          <p:nvPr/>
        </p:nvSpPr>
        <p:spPr bwMode="auto">
          <a:xfrm>
            <a:off x="1327150" y="4249738"/>
            <a:ext cx="1068388" cy="641350"/>
          </a:xfrm>
          <a:prstGeom prst="rect">
            <a:avLst/>
          </a:prstGeom>
          <a:solidFill>
            <a:srgbClr val="FFFFCC"/>
          </a:solidFill>
          <a:ln w="0">
            <a:solidFill>
              <a:srgbClr val="8A0E5E"/>
            </a:solidFill>
            <a:miter lim="800000"/>
            <a:headEnd/>
            <a:tailEnd/>
          </a:ln>
        </p:spPr>
        <p:txBody>
          <a:bodyPr/>
          <a:lstStyle/>
          <a:p>
            <a:endParaRPr lang="en-US"/>
          </a:p>
        </p:txBody>
      </p:sp>
      <p:sp>
        <p:nvSpPr>
          <p:cNvPr id="29" name="Rectangle 25"/>
          <p:cNvSpPr>
            <a:spLocks noChangeArrowheads="1"/>
          </p:cNvSpPr>
          <p:nvPr/>
        </p:nvSpPr>
        <p:spPr bwMode="auto">
          <a:xfrm>
            <a:off x="1327150" y="4057650"/>
            <a:ext cx="427038" cy="192088"/>
          </a:xfrm>
          <a:prstGeom prst="rect">
            <a:avLst/>
          </a:prstGeom>
          <a:solidFill>
            <a:srgbClr val="FFFFCC"/>
          </a:solidFill>
          <a:ln w="0">
            <a:solidFill>
              <a:srgbClr val="8A0E5E"/>
            </a:solidFill>
            <a:miter lim="800000"/>
            <a:headEnd/>
            <a:tailEnd/>
          </a:ln>
        </p:spPr>
        <p:txBody>
          <a:bodyPr/>
          <a:lstStyle/>
          <a:p>
            <a:endParaRPr lang="en-US"/>
          </a:p>
        </p:txBody>
      </p:sp>
      <p:sp>
        <p:nvSpPr>
          <p:cNvPr id="30" name="Rectangle 26"/>
          <p:cNvSpPr>
            <a:spLocks noChangeArrowheads="1"/>
          </p:cNvSpPr>
          <p:nvPr/>
        </p:nvSpPr>
        <p:spPr bwMode="auto">
          <a:xfrm>
            <a:off x="1450975" y="4271963"/>
            <a:ext cx="778739" cy="184666"/>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sz="1200"/>
              <a:t>ObjectStore </a:t>
            </a:r>
            <a:endParaRPr lang="en-US">
              <a:latin typeface="ZapfHumnst BT" pitchFamily="34" charset="0"/>
            </a:endParaRPr>
          </a:p>
        </p:txBody>
      </p:sp>
      <p:sp>
        <p:nvSpPr>
          <p:cNvPr id="31" name="Rectangle 27"/>
          <p:cNvSpPr>
            <a:spLocks noChangeArrowheads="1"/>
          </p:cNvSpPr>
          <p:nvPr/>
        </p:nvSpPr>
        <p:spPr bwMode="auto">
          <a:xfrm>
            <a:off x="1608138" y="4451350"/>
            <a:ext cx="496931" cy="184666"/>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sz="1200"/>
              <a:t>Support</a:t>
            </a:r>
            <a:endParaRPr lang="en-US">
              <a:latin typeface="ZapfHumnst BT" pitchFamily="34" charset="0"/>
            </a:endParaRPr>
          </a:p>
        </p:txBody>
      </p:sp>
      <p:sp>
        <p:nvSpPr>
          <p:cNvPr id="32" name="Line 28"/>
          <p:cNvSpPr>
            <a:spLocks noChangeShapeType="1"/>
          </p:cNvSpPr>
          <p:nvPr/>
        </p:nvSpPr>
        <p:spPr bwMode="auto">
          <a:xfrm>
            <a:off x="2408238" y="4857750"/>
            <a:ext cx="615950" cy="450850"/>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3" name="Text Box 30"/>
          <p:cNvSpPr txBox="1">
            <a:spLocks noChangeArrowheads="1"/>
          </p:cNvSpPr>
          <p:nvPr/>
        </p:nvSpPr>
        <p:spPr bwMode="auto">
          <a:xfrm>
            <a:off x="2667000" y="1416050"/>
            <a:ext cx="33718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500" b="1"/>
              <a:t>&lt;&lt;layer&gt;&gt;</a:t>
            </a:r>
            <a:br>
              <a:rPr lang="en-US" sz="1500" b="1"/>
            </a:br>
            <a:r>
              <a:rPr lang="en-US" sz="1500" b="1"/>
              <a:t>Business Services</a:t>
            </a:r>
          </a:p>
        </p:txBody>
      </p:sp>
      <p:sp>
        <p:nvSpPr>
          <p:cNvPr id="34" name="Rectangle 31"/>
          <p:cNvSpPr>
            <a:spLocks noChangeArrowheads="1"/>
          </p:cNvSpPr>
          <p:nvPr/>
        </p:nvSpPr>
        <p:spPr bwMode="auto">
          <a:xfrm>
            <a:off x="1066800" y="882650"/>
            <a:ext cx="1892300" cy="527050"/>
          </a:xfrm>
          <a:prstGeom prst="rect">
            <a:avLst/>
          </a:prstGeom>
          <a:solidFill>
            <a:srgbClr val="FFFFCC"/>
          </a:solidFill>
          <a:ln w="12700">
            <a:solidFill>
              <a:srgbClr val="8A0E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nvGrpSpPr>
          <p:cNvPr id="35" name="Group 33"/>
          <p:cNvGrpSpPr>
            <a:grpSpLocks/>
          </p:cNvGrpSpPr>
          <p:nvPr/>
        </p:nvGrpSpPr>
        <p:grpSpPr bwMode="auto">
          <a:xfrm>
            <a:off x="4981575" y="4127500"/>
            <a:ext cx="1089025" cy="688975"/>
            <a:chOff x="2458" y="2951"/>
            <a:chExt cx="894" cy="699"/>
          </a:xfrm>
        </p:grpSpPr>
        <p:sp>
          <p:nvSpPr>
            <p:cNvPr id="36" name="Rectangle 34"/>
            <p:cNvSpPr>
              <a:spLocks noChangeArrowheads="1"/>
            </p:cNvSpPr>
            <p:nvPr/>
          </p:nvSpPr>
          <p:spPr bwMode="auto">
            <a:xfrm>
              <a:off x="2458" y="3109"/>
              <a:ext cx="894" cy="541"/>
            </a:xfrm>
            <a:prstGeom prst="rect">
              <a:avLst/>
            </a:prstGeom>
            <a:solidFill>
              <a:srgbClr val="FFFFCC"/>
            </a:solidFill>
            <a:ln w="0">
              <a:solidFill>
                <a:srgbClr val="8A0E5E"/>
              </a:solidFill>
              <a:miter lim="800000"/>
              <a:headEnd/>
              <a:tailEnd/>
            </a:ln>
          </p:spPr>
          <p:txBody>
            <a:bodyPr/>
            <a:lstStyle/>
            <a:p>
              <a:endParaRPr lang="en-US"/>
            </a:p>
          </p:txBody>
        </p:sp>
        <p:sp>
          <p:nvSpPr>
            <p:cNvPr id="37" name="Rectangle 35"/>
            <p:cNvSpPr>
              <a:spLocks noChangeArrowheads="1"/>
            </p:cNvSpPr>
            <p:nvPr/>
          </p:nvSpPr>
          <p:spPr bwMode="auto">
            <a:xfrm>
              <a:off x="2458" y="2951"/>
              <a:ext cx="353" cy="158"/>
            </a:xfrm>
            <a:prstGeom prst="rect">
              <a:avLst/>
            </a:prstGeom>
            <a:solidFill>
              <a:srgbClr val="FFFFCC"/>
            </a:solidFill>
            <a:ln w="0">
              <a:solidFill>
                <a:srgbClr val="8A0E5E"/>
              </a:solidFill>
              <a:miter lim="800000"/>
              <a:headEnd/>
              <a:tailEnd/>
            </a:ln>
          </p:spPr>
          <p:txBody>
            <a:bodyPr/>
            <a:lstStyle/>
            <a:p>
              <a:endParaRPr lang="en-US"/>
            </a:p>
          </p:txBody>
        </p:sp>
      </p:grpSp>
      <p:sp>
        <p:nvSpPr>
          <p:cNvPr id="38" name="Rectangle 36"/>
          <p:cNvSpPr>
            <a:spLocks noChangeArrowheads="1"/>
          </p:cNvSpPr>
          <p:nvPr/>
        </p:nvSpPr>
        <p:spPr bwMode="auto">
          <a:xfrm>
            <a:off x="5172874" y="4310063"/>
            <a:ext cx="708014" cy="369332"/>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algn="ctr"/>
            <a:r>
              <a:rPr lang="en-US" sz="1200"/>
              <a:t>GUI</a:t>
            </a:r>
          </a:p>
          <a:p>
            <a:pPr algn="ctr"/>
            <a:r>
              <a:rPr lang="en-US" sz="1200"/>
              <a:t>Framework</a:t>
            </a:r>
            <a:endParaRPr lang="en-US" sz="1200">
              <a:latin typeface="ZapfHumnst BT" pitchFamily="34" charset="0"/>
            </a:endParaRPr>
          </a:p>
        </p:txBody>
      </p:sp>
      <p:grpSp>
        <p:nvGrpSpPr>
          <p:cNvPr id="39" name="Group 38"/>
          <p:cNvGrpSpPr>
            <a:grpSpLocks/>
          </p:cNvGrpSpPr>
          <p:nvPr/>
        </p:nvGrpSpPr>
        <p:grpSpPr bwMode="auto">
          <a:xfrm>
            <a:off x="5892800" y="4927600"/>
            <a:ext cx="915988" cy="687388"/>
            <a:chOff x="2458" y="2951"/>
            <a:chExt cx="894" cy="699"/>
          </a:xfrm>
        </p:grpSpPr>
        <p:sp>
          <p:nvSpPr>
            <p:cNvPr id="40" name="Rectangle 39"/>
            <p:cNvSpPr>
              <a:spLocks noChangeArrowheads="1"/>
            </p:cNvSpPr>
            <p:nvPr/>
          </p:nvSpPr>
          <p:spPr bwMode="auto">
            <a:xfrm>
              <a:off x="2458" y="3109"/>
              <a:ext cx="894" cy="541"/>
            </a:xfrm>
            <a:prstGeom prst="rect">
              <a:avLst/>
            </a:prstGeom>
            <a:solidFill>
              <a:srgbClr val="FFFFCC"/>
            </a:solidFill>
            <a:ln w="0">
              <a:solidFill>
                <a:srgbClr val="8A0E5E"/>
              </a:solidFill>
              <a:miter lim="800000"/>
              <a:headEnd/>
              <a:tailEnd/>
            </a:ln>
          </p:spPr>
          <p:txBody>
            <a:bodyPr/>
            <a:lstStyle/>
            <a:p>
              <a:endParaRPr lang="en-US"/>
            </a:p>
          </p:txBody>
        </p:sp>
        <p:sp>
          <p:nvSpPr>
            <p:cNvPr id="41" name="Rectangle 40"/>
            <p:cNvSpPr>
              <a:spLocks noChangeArrowheads="1"/>
            </p:cNvSpPr>
            <p:nvPr/>
          </p:nvSpPr>
          <p:spPr bwMode="auto">
            <a:xfrm>
              <a:off x="2458" y="2951"/>
              <a:ext cx="353" cy="158"/>
            </a:xfrm>
            <a:prstGeom prst="rect">
              <a:avLst/>
            </a:prstGeom>
            <a:solidFill>
              <a:srgbClr val="FFFFCC"/>
            </a:solidFill>
            <a:ln w="0">
              <a:solidFill>
                <a:srgbClr val="8A0E5E"/>
              </a:solidFill>
              <a:miter lim="800000"/>
              <a:headEnd/>
              <a:tailEnd/>
            </a:ln>
          </p:spPr>
          <p:txBody>
            <a:bodyPr/>
            <a:lstStyle/>
            <a:p>
              <a:endParaRPr lang="en-US"/>
            </a:p>
          </p:txBody>
        </p:sp>
      </p:grpSp>
      <p:sp>
        <p:nvSpPr>
          <p:cNvPr id="42" name="Rectangle 41"/>
          <p:cNvSpPr>
            <a:spLocks noChangeArrowheads="1"/>
          </p:cNvSpPr>
          <p:nvPr/>
        </p:nvSpPr>
        <p:spPr bwMode="auto">
          <a:xfrm>
            <a:off x="6042055" y="5110163"/>
            <a:ext cx="617477" cy="369332"/>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algn="ctr"/>
            <a:r>
              <a:rPr lang="en-US" sz="1200"/>
              <a:t>Secure</a:t>
            </a:r>
          </a:p>
          <a:p>
            <a:pPr algn="ctr"/>
            <a:r>
              <a:rPr lang="en-US" sz="1200"/>
              <a:t>Interfaces</a:t>
            </a:r>
            <a:endParaRPr lang="en-US" sz="1200">
              <a:latin typeface="ZapfHumnst BT" pitchFamily="34" charset="0"/>
            </a:endParaRPr>
          </a:p>
        </p:txBody>
      </p:sp>
      <p:sp>
        <p:nvSpPr>
          <p:cNvPr id="43" name="Rectangle 44"/>
          <p:cNvSpPr>
            <a:spLocks noChangeArrowheads="1"/>
          </p:cNvSpPr>
          <p:nvPr/>
        </p:nvSpPr>
        <p:spPr bwMode="auto">
          <a:xfrm>
            <a:off x="6070600" y="4006850"/>
            <a:ext cx="50174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Security</a:t>
            </a:r>
            <a:endParaRPr lang="en-US" sz="1200">
              <a:latin typeface="ZapfHumnst BT" pitchFamily="34" charset="0"/>
            </a:endParaRPr>
          </a:p>
        </p:txBody>
      </p:sp>
      <p:sp>
        <p:nvSpPr>
          <p:cNvPr id="44" name="Line 50"/>
          <p:cNvSpPr>
            <a:spLocks noChangeShapeType="1"/>
          </p:cNvSpPr>
          <p:nvPr/>
        </p:nvSpPr>
        <p:spPr bwMode="auto">
          <a:xfrm>
            <a:off x="5411788" y="4816475"/>
            <a:ext cx="455612" cy="336550"/>
          </a:xfrm>
          <a:prstGeom prst="line">
            <a:avLst/>
          </a:prstGeom>
          <a:noFill/>
          <a:ln w="28575">
            <a:solidFill>
              <a:srgbClr val="8A0E5E"/>
            </a:solidFill>
            <a:prstDash val="lg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5" name="Line 51"/>
          <p:cNvSpPr>
            <a:spLocks noChangeShapeType="1"/>
          </p:cNvSpPr>
          <p:nvPr/>
        </p:nvSpPr>
        <p:spPr bwMode="auto">
          <a:xfrm flipH="1">
            <a:off x="6834188" y="4849813"/>
            <a:ext cx="292100" cy="349250"/>
          </a:xfrm>
          <a:prstGeom prst="line">
            <a:avLst/>
          </a:prstGeom>
          <a:noFill/>
          <a:ln w="28575">
            <a:solidFill>
              <a:srgbClr val="8A0E5E"/>
            </a:solidFill>
            <a:prstDash val="lg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6" name="Line 52"/>
          <p:cNvSpPr>
            <a:spLocks noChangeShapeType="1"/>
          </p:cNvSpPr>
          <p:nvPr/>
        </p:nvSpPr>
        <p:spPr bwMode="auto">
          <a:xfrm>
            <a:off x="4114800" y="5454650"/>
            <a:ext cx="1752600" cy="0"/>
          </a:xfrm>
          <a:prstGeom prst="line">
            <a:avLst/>
          </a:prstGeom>
          <a:noFill/>
          <a:ln w="28575">
            <a:solidFill>
              <a:srgbClr val="8A0E5E"/>
            </a:solidFill>
            <a:prstDash val="lg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7" name="Rectangle 49"/>
          <p:cNvSpPr>
            <a:spLocks noChangeArrowheads="1"/>
          </p:cNvSpPr>
          <p:nvPr/>
        </p:nvSpPr>
        <p:spPr bwMode="auto">
          <a:xfrm>
            <a:off x="6498695" y="4318000"/>
            <a:ext cx="963084" cy="55399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algn="ctr"/>
            <a:r>
              <a:rPr lang="en-US" sz="1200"/>
              <a:t>&lt;&lt;subsystem&gt;&gt;</a:t>
            </a:r>
          </a:p>
          <a:p>
            <a:pPr algn="ctr"/>
            <a:r>
              <a:rPr lang="en-US" sz="1200"/>
              <a:t>Security</a:t>
            </a:r>
          </a:p>
          <a:p>
            <a:pPr algn="ctr"/>
            <a:r>
              <a:rPr lang="en-US" sz="1200"/>
              <a:t>Manager</a:t>
            </a:r>
            <a:endParaRPr lang="en-US" sz="1200">
              <a:latin typeface="ZapfHumnst BT" pitchFamily="34" charset="0"/>
            </a:endParaRPr>
          </a:p>
        </p:txBody>
      </p:sp>
      <p:sp>
        <p:nvSpPr>
          <p:cNvPr id="48" name="Rectangle 2"/>
          <p:cNvSpPr>
            <a:spLocks noChangeArrowheads="1"/>
          </p:cNvSpPr>
          <p:nvPr/>
        </p:nvSpPr>
        <p:spPr bwMode="auto">
          <a:xfrm>
            <a:off x="1308100" y="2306638"/>
            <a:ext cx="1185863" cy="652462"/>
          </a:xfrm>
          <a:prstGeom prst="rect">
            <a:avLst/>
          </a:prstGeom>
          <a:solidFill>
            <a:srgbClr val="FFFFCC"/>
          </a:solidFill>
          <a:ln w="0">
            <a:solidFill>
              <a:srgbClr val="8A0E5E"/>
            </a:solidFill>
            <a:miter lim="800000"/>
            <a:headEnd/>
            <a:tailEnd/>
          </a:ln>
        </p:spPr>
        <p:txBody>
          <a:bodyPr/>
          <a:lstStyle/>
          <a:p>
            <a:endParaRPr lang="en-US"/>
          </a:p>
        </p:txBody>
      </p:sp>
      <p:sp>
        <p:nvSpPr>
          <p:cNvPr id="49" name="Rectangle 3"/>
          <p:cNvSpPr>
            <a:spLocks noChangeArrowheads="1"/>
          </p:cNvSpPr>
          <p:nvPr/>
        </p:nvSpPr>
        <p:spPr bwMode="auto">
          <a:xfrm>
            <a:off x="1304925" y="2103438"/>
            <a:ext cx="476250" cy="203200"/>
          </a:xfrm>
          <a:prstGeom prst="rect">
            <a:avLst/>
          </a:prstGeom>
          <a:solidFill>
            <a:srgbClr val="FFFFCC"/>
          </a:solidFill>
          <a:ln w="0">
            <a:solidFill>
              <a:srgbClr val="990033"/>
            </a:solidFill>
            <a:miter lim="800000"/>
            <a:headEnd/>
            <a:tailEnd/>
          </a:ln>
        </p:spPr>
        <p:txBody>
          <a:bodyPr/>
          <a:lstStyle/>
          <a:p>
            <a:endParaRPr lang="en-US"/>
          </a:p>
        </p:txBody>
      </p:sp>
      <p:sp>
        <p:nvSpPr>
          <p:cNvPr id="50" name="Rectangle 4"/>
          <p:cNvSpPr>
            <a:spLocks noChangeArrowheads="1"/>
          </p:cNvSpPr>
          <p:nvPr/>
        </p:nvSpPr>
        <p:spPr bwMode="auto">
          <a:xfrm>
            <a:off x="1430338" y="2508250"/>
            <a:ext cx="8220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BillingSystem</a:t>
            </a:r>
            <a:endParaRPr lang="en-US">
              <a:latin typeface="ZapfHumnst BT" pitchFamily="34" charset="0"/>
            </a:endParaRPr>
          </a:p>
        </p:txBody>
      </p:sp>
      <p:sp>
        <p:nvSpPr>
          <p:cNvPr id="51" name="Rectangle 5"/>
          <p:cNvSpPr>
            <a:spLocks noChangeArrowheads="1"/>
          </p:cNvSpPr>
          <p:nvPr/>
        </p:nvSpPr>
        <p:spPr bwMode="auto">
          <a:xfrm>
            <a:off x="1352550" y="2328863"/>
            <a:ext cx="96308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&lt;&lt;subsystem&gt;&gt;</a:t>
            </a:r>
            <a:endParaRPr lang="en-US">
              <a:latin typeface="ZapfHumnst BT" pitchFamily="34" charset="0"/>
            </a:endParaRPr>
          </a:p>
        </p:txBody>
      </p:sp>
    </p:spTree>
    <p:extLst>
      <p:ext uri="{BB962C8B-B14F-4D97-AF65-F5344CB8AC3E}">
        <p14:creationId xmlns:p14="http://schemas.microsoft.com/office/powerpoint/2010/main" val="3016874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Thí dụ</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Rectangle 2"/>
          <p:cNvSpPr>
            <a:spLocks noChangeArrowheads="1"/>
          </p:cNvSpPr>
          <p:nvPr/>
        </p:nvSpPr>
        <p:spPr bwMode="auto">
          <a:xfrm>
            <a:off x="7862888" y="4213225"/>
            <a:ext cx="1039812" cy="611188"/>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C00000"/>
              </a:solidFill>
            </a:endParaRPr>
          </a:p>
        </p:txBody>
      </p:sp>
      <p:sp>
        <p:nvSpPr>
          <p:cNvPr id="6" name="Rectangle 4"/>
          <p:cNvSpPr>
            <a:spLocks noChangeArrowheads="1"/>
          </p:cNvSpPr>
          <p:nvPr/>
        </p:nvSpPr>
        <p:spPr bwMode="auto">
          <a:xfrm>
            <a:off x="8035925" y="4402138"/>
            <a:ext cx="8461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C00000"/>
                </a:solidFill>
              </a:rPr>
              <a:t>Middleware</a:t>
            </a:r>
            <a:endParaRPr lang="en-US" sz="1300">
              <a:solidFill>
                <a:srgbClr val="C00000"/>
              </a:solidFill>
              <a:latin typeface="ZapfHumnst BT" pitchFamily="34" charset="0"/>
            </a:endParaRPr>
          </a:p>
        </p:txBody>
      </p:sp>
      <p:sp>
        <p:nvSpPr>
          <p:cNvPr id="7" name="Rectangle 5"/>
          <p:cNvSpPr>
            <a:spLocks noChangeArrowheads="1"/>
          </p:cNvSpPr>
          <p:nvPr/>
        </p:nvSpPr>
        <p:spPr bwMode="auto">
          <a:xfrm>
            <a:off x="8058150" y="4233863"/>
            <a:ext cx="66332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C00000"/>
                </a:solidFill>
              </a:rPr>
              <a:t>&lt;&lt;layer&gt;&gt;</a:t>
            </a:r>
            <a:endParaRPr lang="en-US" sz="1300">
              <a:solidFill>
                <a:srgbClr val="C00000"/>
              </a:solidFill>
              <a:latin typeface="ZapfHumnst BT" pitchFamily="34" charset="0"/>
            </a:endParaRPr>
          </a:p>
        </p:txBody>
      </p:sp>
      <p:sp>
        <p:nvSpPr>
          <p:cNvPr id="8" name="Rectangle 6"/>
          <p:cNvSpPr>
            <a:spLocks noChangeArrowheads="1"/>
          </p:cNvSpPr>
          <p:nvPr/>
        </p:nvSpPr>
        <p:spPr bwMode="auto">
          <a:xfrm>
            <a:off x="7862888" y="2862263"/>
            <a:ext cx="1039812" cy="612775"/>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C00000"/>
              </a:solidFill>
            </a:endParaRPr>
          </a:p>
        </p:txBody>
      </p:sp>
      <p:sp>
        <p:nvSpPr>
          <p:cNvPr id="9" name="Rectangle 8"/>
          <p:cNvSpPr>
            <a:spLocks noChangeArrowheads="1"/>
          </p:cNvSpPr>
          <p:nvPr/>
        </p:nvSpPr>
        <p:spPr bwMode="auto">
          <a:xfrm>
            <a:off x="8067675" y="3052763"/>
            <a:ext cx="62517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C00000"/>
                </a:solidFill>
              </a:rPr>
              <a:t>Business </a:t>
            </a:r>
            <a:endParaRPr lang="en-US" sz="1300">
              <a:solidFill>
                <a:srgbClr val="C00000"/>
              </a:solidFill>
              <a:latin typeface="ZapfHumnst BT" pitchFamily="34" charset="0"/>
            </a:endParaRPr>
          </a:p>
        </p:txBody>
      </p:sp>
      <p:sp>
        <p:nvSpPr>
          <p:cNvPr id="10" name="Rectangle 9"/>
          <p:cNvSpPr>
            <a:spLocks noChangeArrowheads="1"/>
          </p:cNvSpPr>
          <p:nvPr/>
        </p:nvSpPr>
        <p:spPr bwMode="auto">
          <a:xfrm>
            <a:off x="8123238" y="3221038"/>
            <a:ext cx="55297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C00000"/>
                </a:solidFill>
              </a:rPr>
              <a:t>Services</a:t>
            </a:r>
            <a:endParaRPr lang="en-US" sz="1300">
              <a:solidFill>
                <a:srgbClr val="C00000"/>
              </a:solidFill>
              <a:latin typeface="ZapfHumnst BT" pitchFamily="34" charset="0"/>
            </a:endParaRPr>
          </a:p>
        </p:txBody>
      </p:sp>
      <p:sp>
        <p:nvSpPr>
          <p:cNvPr id="11" name="Rectangle 10"/>
          <p:cNvSpPr>
            <a:spLocks noChangeArrowheads="1"/>
          </p:cNvSpPr>
          <p:nvPr/>
        </p:nvSpPr>
        <p:spPr bwMode="auto">
          <a:xfrm>
            <a:off x="8056563" y="2886075"/>
            <a:ext cx="66332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C00000"/>
                </a:solidFill>
              </a:rPr>
              <a:t>&lt;&lt;layer&gt;&gt;</a:t>
            </a:r>
            <a:endParaRPr lang="en-US" sz="1300">
              <a:solidFill>
                <a:srgbClr val="C00000"/>
              </a:solidFill>
              <a:latin typeface="ZapfHumnst BT" pitchFamily="34" charset="0"/>
            </a:endParaRPr>
          </a:p>
        </p:txBody>
      </p:sp>
      <p:sp>
        <p:nvSpPr>
          <p:cNvPr id="12" name="Rectangle 3"/>
          <p:cNvSpPr>
            <a:spLocks noChangeArrowheads="1"/>
          </p:cNvSpPr>
          <p:nvPr/>
        </p:nvSpPr>
        <p:spPr bwMode="auto">
          <a:xfrm>
            <a:off x="7862888" y="4033838"/>
            <a:ext cx="411162" cy="179387"/>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C00000"/>
              </a:solidFill>
            </a:endParaRPr>
          </a:p>
        </p:txBody>
      </p:sp>
      <p:sp>
        <p:nvSpPr>
          <p:cNvPr id="13" name="Rectangle 7"/>
          <p:cNvSpPr>
            <a:spLocks noChangeArrowheads="1"/>
          </p:cNvSpPr>
          <p:nvPr/>
        </p:nvSpPr>
        <p:spPr bwMode="auto">
          <a:xfrm>
            <a:off x="7862888" y="2682875"/>
            <a:ext cx="411162" cy="179388"/>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C00000"/>
              </a:solidFill>
            </a:endParaRPr>
          </a:p>
        </p:txBody>
      </p:sp>
      <p:sp>
        <p:nvSpPr>
          <p:cNvPr id="14" name="Line 11"/>
          <p:cNvSpPr>
            <a:spLocks noChangeShapeType="1"/>
          </p:cNvSpPr>
          <p:nvPr/>
        </p:nvSpPr>
        <p:spPr bwMode="auto">
          <a:xfrm>
            <a:off x="8445500" y="3481388"/>
            <a:ext cx="1588" cy="654050"/>
          </a:xfrm>
          <a:prstGeom prst="line">
            <a:avLst/>
          </a:prstGeom>
          <a:noFill/>
          <a:ln w="28575">
            <a:solidFill>
              <a:srgbClr val="C00000"/>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solidFill>
                <a:srgbClr val="C00000"/>
              </a:solidFill>
            </a:endParaRPr>
          </a:p>
        </p:txBody>
      </p:sp>
      <p:sp>
        <p:nvSpPr>
          <p:cNvPr id="15" name="Rectangle 21"/>
          <p:cNvSpPr>
            <a:spLocks noChangeArrowheads="1"/>
          </p:cNvSpPr>
          <p:nvPr/>
        </p:nvSpPr>
        <p:spPr bwMode="auto">
          <a:xfrm>
            <a:off x="152400" y="4949825"/>
            <a:ext cx="1122363" cy="182563"/>
          </a:xfrm>
          <a:prstGeom prst="rect">
            <a:avLst/>
          </a:prstGeom>
          <a:solidFill>
            <a:srgbClr val="FFFFCC"/>
          </a:solidFill>
          <a:ln w="12700">
            <a:solidFill>
              <a:srgbClr val="8A0E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6" name="Rectangle 64"/>
          <p:cNvSpPr>
            <a:spLocks noChangeArrowheads="1"/>
          </p:cNvSpPr>
          <p:nvPr/>
        </p:nvSpPr>
        <p:spPr bwMode="auto">
          <a:xfrm>
            <a:off x="152400" y="990600"/>
            <a:ext cx="6769100" cy="3886200"/>
          </a:xfrm>
          <a:prstGeom prst="rect">
            <a:avLst/>
          </a:prstGeom>
          <a:solidFill>
            <a:srgbClr val="FFFFCC"/>
          </a:solidFill>
          <a:ln w="12700">
            <a:solidFill>
              <a:srgbClr val="8A0E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7" name="Rectangle 77"/>
          <p:cNvSpPr>
            <a:spLocks noChangeArrowheads="1"/>
          </p:cNvSpPr>
          <p:nvPr/>
        </p:nvSpPr>
        <p:spPr bwMode="auto">
          <a:xfrm>
            <a:off x="3556000" y="3005138"/>
            <a:ext cx="3173413" cy="1754187"/>
          </a:xfrm>
          <a:prstGeom prst="rect">
            <a:avLst/>
          </a:prstGeom>
          <a:solidFill>
            <a:srgbClr val="FFFFCC"/>
          </a:solidFill>
          <a:ln w="12700">
            <a:solidFill>
              <a:srgbClr val="8A0E5E"/>
            </a:solidFill>
            <a:miter lim="800000"/>
            <a:headEnd/>
            <a:tailEnd/>
          </a:ln>
        </p:spPr>
        <p:txBody>
          <a:bodyPr/>
          <a:lstStyle/>
          <a:p>
            <a:endParaRPr lang="en-US"/>
          </a:p>
        </p:txBody>
      </p:sp>
      <p:sp>
        <p:nvSpPr>
          <p:cNvPr id="18" name="Rectangle 20"/>
          <p:cNvSpPr>
            <a:spLocks noChangeArrowheads="1"/>
          </p:cNvSpPr>
          <p:nvPr/>
        </p:nvSpPr>
        <p:spPr bwMode="auto">
          <a:xfrm>
            <a:off x="152400" y="5132388"/>
            <a:ext cx="2970213" cy="1420812"/>
          </a:xfrm>
          <a:prstGeom prst="rect">
            <a:avLst/>
          </a:prstGeom>
          <a:solidFill>
            <a:srgbClr val="FFFFCC"/>
          </a:solidFill>
          <a:ln w="12700">
            <a:solidFill>
              <a:srgbClr val="8A0E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9" name="Rectangle 13"/>
          <p:cNvSpPr>
            <a:spLocks noChangeArrowheads="1"/>
          </p:cNvSpPr>
          <p:nvPr/>
        </p:nvSpPr>
        <p:spPr bwMode="auto">
          <a:xfrm>
            <a:off x="1676400" y="5826125"/>
            <a:ext cx="1100138" cy="608013"/>
          </a:xfrm>
          <a:prstGeom prst="rect">
            <a:avLst/>
          </a:prstGeom>
          <a:solidFill>
            <a:srgbClr val="FFFFCC"/>
          </a:solidFill>
          <a:ln w="12700">
            <a:solidFill>
              <a:srgbClr val="8A0E5E"/>
            </a:solidFill>
            <a:miter lim="800000"/>
            <a:headEnd/>
            <a:tailEnd/>
          </a:ln>
        </p:spPr>
        <p:txBody>
          <a:bodyPr/>
          <a:lstStyle/>
          <a:p>
            <a:endParaRPr lang="en-US"/>
          </a:p>
        </p:txBody>
      </p:sp>
      <p:sp>
        <p:nvSpPr>
          <p:cNvPr id="20" name="Rectangle 14"/>
          <p:cNvSpPr>
            <a:spLocks noChangeArrowheads="1"/>
          </p:cNvSpPr>
          <p:nvPr/>
        </p:nvSpPr>
        <p:spPr bwMode="auto">
          <a:xfrm>
            <a:off x="1676400" y="5646738"/>
            <a:ext cx="436563" cy="179387"/>
          </a:xfrm>
          <a:prstGeom prst="rect">
            <a:avLst/>
          </a:prstGeom>
          <a:solidFill>
            <a:srgbClr val="FFFFCC"/>
          </a:solidFill>
          <a:ln w="12700">
            <a:solidFill>
              <a:srgbClr val="8A0E5E"/>
            </a:solidFill>
            <a:miter lim="800000"/>
            <a:headEnd/>
            <a:tailEnd/>
          </a:ln>
        </p:spPr>
        <p:txBody>
          <a:bodyPr/>
          <a:lstStyle/>
          <a:p>
            <a:endParaRPr lang="en-US"/>
          </a:p>
        </p:txBody>
      </p:sp>
      <p:sp>
        <p:nvSpPr>
          <p:cNvPr id="21" name="Rectangle 15"/>
          <p:cNvSpPr>
            <a:spLocks noChangeArrowheads="1"/>
          </p:cNvSpPr>
          <p:nvPr/>
        </p:nvSpPr>
        <p:spPr bwMode="auto">
          <a:xfrm>
            <a:off x="2008188" y="5849938"/>
            <a:ext cx="4632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java.sql</a:t>
            </a:r>
            <a:endParaRPr lang="en-US">
              <a:latin typeface="ZapfHumnst BT" pitchFamily="34" charset="0"/>
            </a:endParaRPr>
          </a:p>
        </p:txBody>
      </p:sp>
      <p:sp>
        <p:nvSpPr>
          <p:cNvPr id="22" name="Rectangle 16"/>
          <p:cNvSpPr>
            <a:spLocks noChangeArrowheads="1"/>
          </p:cNvSpPr>
          <p:nvPr/>
        </p:nvSpPr>
        <p:spPr bwMode="auto">
          <a:xfrm>
            <a:off x="381000" y="5826125"/>
            <a:ext cx="1100138" cy="608013"/>
          </a:xfrm>
          <a:prstGeom prst="rect">
            <a:avLst/>
          </a:prstGeom>
          <a:solidFill>
            <a:srgbClr val="FFFFCC"/>
          </a:solidFill>
          <a:ln w="12700">
            <a:solidFill>
              <a:srgbClr val="8A0E5E"/>
            </a:solidFill>
            <a:miter lim="800000"/>
            <a:headEnd/>
            <a:tailEnd/>
          </a:ln>
        </p:spPr>
        <p:txBody>
          <a:bodyPr/>
          <a:lstStyle/>
          <a:p>
            <a:endParaRPr lang="en-US"/>
          </a:p>
        </p:txBody>
      </p:sp>
      <p:sp>
        <p:nvSpPr>
          <p:cNvPr id="23" name="Rectangle 17"/>
          <p:cNvSpPr>
            <a:spLocks noChangeArrowheads="1"/>
          </p:cNvSpPr>
          <p:nvPr/>
        </p:nvSpPr>
        <p:spPr bwMode="auto">
          <a:xfrm>
            <a:off x="381000" y="5646738"/>
            <a:ext cx="444500" cy="179387"/>
          </a:xfrm>
          <a:prstGeom prst="rect">
            <a:avLst/>
          </a:prstGeom>
          <a:solidFill>
            <a:srgbClr val="FFFFCC"/>
          </a:solidFill>
          <a:ln w="12700">
            <a:solidFill>
              <a:srgbClr val="8A0E5E"/>
            </a:solidFill>
            <a:miter lim="800000"/>
            <a:headEnd/>
            <a:tailEnd/>
          </a:ln>
        </p:spPr>
        <p:txBody>
          <a:bodyPr/>
          <a:lstStyle/>
          <a:p>
            <a:endParaRPr lang="en-US"/>
          </a:p>
        </p:txBody>
      </p:sp>
      <p:sp>
        <p:nvSpPr>
          <p:cNvPr id="24" name="Rectangle 18"/>
          <p:cNvSpPr>
            <a:spLocks noChangeArrowheads="1"/>
          </p:cNvSpPr>
          <p:nvPr/>
        </p:nvSpPr>
        <p:spPr bwMode="auto">
          <a:xfrm>
            <a:off x="692150" y="5849938"/>
            <a:ext cx="50526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com.odi</a:t>
            </a:r>
            <a:endParaRPr lang="en-US">
              <a:latin typeface="ZapfHumnst BT" pitchFamily="34" charset="0"/>
            </a:endParaRPr>
          </a:p>
        </p:txBody>
      </p:sp>
      <p:sp>
        <p:nvSpPr>
          <p:cNvPr id="25" name="Line 19"/>
          <p:cNvSpPr>
            <a:spLocks noChangeShapeType="1"/>
          </p:cNvSpPr>
          <p:nvPr/>
        </p:nvSpPr>
        <p:spPr bwMode="auto">
          <a:xfrm flipH="1">
            <a:off x="665163" y="3889375"/>
            <a:ext cx="0" cy="1706563"/>
          </a:xfrm>
          <a:prstGeom prst="line">
            <a:avLst/>
          </a:prstGeom>
          <a:noFill/>
          <a:ln w="28575">
            <a:solidFill>
              <a:srgbClr val="8A0E5E"/>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 name="Text Box 22"/>
          <p:cNvSpPr txBox="1">
            <a:spLocks noChangeArrowheads="1"/>
          </p:cNvSpPr>
          <p:nvPr/>
        </p:nvSpPr>
        <p:spPr bwMode="auto">
          <a:xfrm>
            <a:off x="795338" y="5097463"/>
            <a:ext cx="17716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500" b="1"/>
              <a:t>&lt;&lt;layer&gt;&gt;</a:t>
            </a:r>
            <a:br>
              <a:rPr lang="en-US" sz="1500" b="1"/>
            </a:br>
            <a:r>
              <a:rPr lang="en-US" sz="1500" b="1"/>
              <a:t>Middleware</a:t>
            </a:r>
          </a:p>
        </p:txBody>
      </p:sp>
      <p:sp>
        <p:nvSpPr>
          <p:cNvPr id="27" name="Rectangle 24"/>
          <p:cNvSpPr>
            <a:spLocks noChangeArrowheads="1"/>
          </p:cNvSpPr>
          <p:nvPr/>
        </p:nvSpPr>
        <p:spPr bwMode="auto">
          <a:xfrm>
            <a:off x="347663" y="1296988"/>
            <a:ext cx="1160462" cy="617537"/>
          </a:xfrm>
          <a:prstGeom prst="rect">
            <a:avLst/>
          </a:prstGeom>
          <a:solidFill>
            <a:srgbClr val="FFFFCC"/>
          </a:solidFill>
          <a:ln w="12700">
            <a:solidFill>
              <a:srgbClr val="8A0E5E"/>
            </a:solidFill>
            <a:miter lim="800000"/>
            <a:headEnd/>
            <a:tailEnd/>
          </a:ln>
        </p:spPr>
        <p:txBody>
          <a:bodyPr/>
          <a:lstStyle/>
          <a:p>
            <a:endParaRPr lang="en-US"/>
          </a:p>
        </p:txBody>
      </p:sp>
      <p:sp>
        <p:nvSpPr>
          <p:cNvPr id="28" name="Rectangle 25"/>
          <p:cNvSpPr>
            <a:spLocks noChangeArrowheads="1"/>
          </p:cNvSpPr>
          <p:nvPr/>
        </p:nvSpPr>
        <p:spPr bwMode="auto">
          <a:xfrm>
            <a:off x="347663" y="1104900"/>
            <a:ext cx="425450" cy="192088"/>
          </a:xfrm>
          <a:prstGeom prst="rect">
            <a:avLst/>
          </a:prstGeom>
          <a:solidFill>
            <a:srgbClr val="FFFFCC"/>
          </a:solidFill>
          <a:ln w="12700">
            <a:solidFill>
              <a:srgbClr val="8A0E5E"/>
            </a:solidFill>
            <a:miter lim="800000"/>
            <a:headEnd/>
            <a:tailEnd/>
          </a:ln>
        </p:spPr>
        <p:txBody>
          <a:bodyPr/>
          <a:lstStyle/>
          <a:p>
            <a:endParaRPr lang="en-US"/>
          </a:p>
        </p:txBody>
      </p:sp>
      <p:sp>
        <p:nvSpPr>
          <p:cNvPr id="29" name="Rectangle 26"/>
          <p:cNvSpPr>
            <a:spLocks noChangeArrowheads="1"/>
          </p:cNvSpPr>
          <p:nvPr/>
        </p:nvSpPr>
        <p:spPr bwMode="auto">
          <a:xfrm>
            <a:off x="447675" y="1489075"/>
            <a:ext cx="8220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BillingSystem</a:t>
            </a:r>
            <a:endParaRPr lang="en-US">
              <a:latin typeface="ZapfHumnst BT" pitchFamily="34" charset="0"/>
            </a:endParaRPr>
          </a:p>
        </p:txBody>
      </p:sp>
      <p:sp>
        <p:nvSpPr>
          <p:cNvPr id="30" name="Rectangle 27"/>
          <p:cNvSpPr>
            <a:spLocks noChangeArrowheads="1"/>
          </p:cNvSpPr>
          <p:nvPr/>
        </p:nvSpPr>
        <p:spPr bwMode="auto">
          <a:xfrm>
            <a:off x="377825" y="1317625"/>
            <a:ext cx="96308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&lt;&lt;subsystem&gt;&gt;</a:t>
            </a:r>
            <a:endParaRPr lang="en-US">
              <a:latin typeface="ZapfHumnst BT" pitchFamily="34" charset="0"/>
            </a:endParaRPr>
          </a:p>
        </p:txBody>
      </p:sp>
      <p:sp>
        <p:nvSpPr>
          <p:cNvPr id="31" name="Rectangle 28"/>
          <p:cNvSpPr>
            <a:spLocks noChangeArrowheads="1"/>
          </p:cNvSpPr>
          <p:nvPr/>
        </p:nvSpPr>
        <p:spPr bwMode="auto">
          <a:xfrm>
            <a:off x="3414713" y="1282700"/>
            <a:ext cx="1658937" cy="608013"/>
          </a:xfrm>
          <a:prstGeom prst="rect">
            <a:avLst/>
          </a:prstGeom>
          <a:solidFill>
            <a:srgbClr val="FFFFCC"/>
          </a:solidFill>
          <a:ln w="12700">
            <a:solidFill>
              <a:srgbClr val="8A0E5E"/>
            </a:solidFill>
            <a:miter lim="800000"/>
            <a:headEnd/>
            <a:tailEnd/>
          </a:ln>
        </p:spPr>
        <p:txBody>
          <a:bodyPr/>
          <a:lstStyle/>
          <a:p>
            <a:endParaRPr lang="en-US"/>
          </a:p>
        </p:txBody>
      </p:sp>
      <p:sp>
        <p:nvSpPr>
          <p:cNvPr id="32" name="Rectangle 29"/>
          <p:cNvSpPr>
            <a:spLocks noChangeArrowheads="1"/>
          </p:cNvSpPr>
          <p:nvPr/>
        </p:nvSpPr>
        <p:spPr bwMode="auto">
          <a:xfrm>
            <a:off x="3414713" y="1103313"/>
            <a:ext cx="663575" cy="179387"/>
          </a:xfrm>
          <a:prstGeom prst="rect">
            <a:avLst/>
          </a:prstGeom>
          <a:solidFill>
            <a:srgbClr val="FFFFCC"/>
          </a:solidFill>
          <a:ln w="12700">
            <a:solidFill>
              <a:srgbClr val="8A0E5E"/>
            </a:solidFill>
            <a:miter lim="800000"/>
            <a:headEnd/>
            <a:tailEnd/>
          </a:ln>
        </p:spPr>
        <p:txBody>
          <a:bodyPr/>
          <a:lstStyle/>
          <a:p>
            <a:endParaRPr lang="en-US"/>
          </a:p>
        </p:txBody>
      </p:sp>
      <p:sp>
        <p:nvSpPr>
          <p:cNvPr id="33" name="Rectangle 30"/>
          <p:cNvSpPr>
            <a:spLocks noChangeArrowheads="1"/>
          </p:cNvSpPr>
          <p:nvPr/>
        </p:nvSpPr>
        <p:spPr bwMode="auto">
          <a:xfrm>
            <a:off x="3457575" y="1487488"/>
            <a:ext cx="134357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CourseCatalogSystem</a:t>
            </a:r>
            <a:endParaRPr lang="en-US">
              <a:latin typeface="ZapfHumnst BT" pitchFamily="34" charset="0"/>
            </a:endParaRPr>
          </a:p>
        </p:txBody>
      </p:sp>
      <p:sp>
        <p:nvSpPr>
          <p:cNvPr id="34" name="Rectangle 31"/>
          <p:cNvSpPr>
            <a:spLocks noChangeArrowheads="1"/>
          </p:cNvSpPr>
          <p:nvPr/>
        </p:nvSpPr>
        <p:spPr bwMode="auto">
          <a:xfrm>
            <a:off x="3633788" y="1317625"/>
            <a:ext cx="96308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&lt;&lt;subsystem&gt;&gt;</a:t>
            </a:r>
            <a:endParaRPr lang="en-US">
              <a:latin typeface="ZapfHumnst BT" pitchFamily="34" charset="0"/>
            </a:endParaRPr>
          </a:p>
        </p:txBody>
      </p:sp>
      <p:sp>
        <p:nvSpPr>
          <p:cNvPr id="35" name="Rectangle 32"/>
          <p:cNvSpPr>
            <a:spLocks noChangeArrowheads="1"/>
          </p:cNvSpPr>
          <p:nvPr/>
        </p:nvSpPr>
        <p:spPr bwMode="auto">
          <a:xfrm>
            <a:off x="1974850" y="2543175"/>
            <a:ext cx="1209675" cy="617538"/>
          </a:xfrm>
          <a:prstGeom prst="rect">
            <a:avLst/>
          </a:prstGeom>
          <a:solidFill>
            <a:srgbClr val="FFFFCC"/>
          </a:solidFill>
          <a:ln w="12700">
            <a:solidFill>
              <a:srgbClr val="8A0E5E"/>
            </a:solidFill>
            <a:miter lim="800000"/>
            <a:headEnd/>
            <a:tailEnd/>
          </a:ln>
        </p:spPr>
        <p:txBody>
          <a:bodyPr/>
          <a:lstStyle/>
          <a:p>
            <a:endParaRPr lang="en-US"/>
          </a:p>
        </p:txBody>
      </p:sp>
      <p:sp>
        <p:nvSpPr>
          <p:cNvPr id="36" name="Rectangle 33"/>
          <p:cNvSpPr>
            <a:spLocks noChangeArrowheads="1"/>
          </p:cNvSpPr>
          <p:nvPr/>
        </p:nvSpPr>
        <p:spPr bwMode="auto">
          <a:xfrm>
            <a:off x="1974850" y="2351088"/>
            <a:ext cx="446088" cy="192087"/>
          </a:xfrm>
          <a:prstGeom prst="rect">
            <a:avLst/>
          </a:prstGeom>
          <a:solidFill>
            <a:srgbClr val="FFFFCC"/>
          </a:solidFill>
          <a:ln w="12700">
            <a:solidFill>
              <a:srgbClr val="8A0E5E"/>
            </a:solidFill>
            <a:miter lim="800000"/>
            <a:headEnd/>
            <a:tailEnd/>
          </a:ln>
        </p:spPr>
        <p:txBody>
          <a:bodyPr/>
          <a:lstStyle/>
          <a:p>
            <a:endParaRPr lang="en-US"/>
          </a:p>
        </p:txBody>
      </p:sp>
      <p:sp>
        <p:nvSpPr>
          <p:cNvPr id="37" name="Rectangle 34"/>
          <p:cNvSpPr>
            <a:spLocks noChangeArrowheads="1"/>
          </p:cNvSpPr>
          <p:nvPr/>
        </p:nvSpPr>
        <p:spPr bwMode="auto">
          <a:xfrm>
            <a:off x="2022475" y="2563813"/>
            <a:ext cx="102765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External System </a:t>
            </a:r>
            <a:endParaRPr lang="en-US">
              <a:latin typeface="ZapfHumnst BT" pitchFamily="34" charset="0"/>
            </a:endParaRPr>
          </a:p>
        </p:txBody>
      </p:sp>
      <p:sp>
        <p:nvSpPr>
          <p:cNvPr id="38" name="Rectangle 35"/>
          <p:cNvSpPr>
            <a:spLocks noChangeArrowheads="1"/>
          </p:cNvSpPr>
          <p:nvPr/>
        </p:nvSpPr>
        <p:spPr bwMode="auto">
          <a:xfrm>
            <a:off x="2243138" y="2733675"/>
            <a:ext cx="61747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sz="1200"/>
              <a:t>Interfaces</a:t>
            </a:r>
            <a:endParaRPr lang="en-US">
              <a:latin typeface="ZapfHumnst BT" pitchFamily="34" charset="0"/>
            </a:endParaRPr>
          </a:p>
        </p:txBody>
      </p:sp>
      <p:sp>
        <p:nvSpPr>
          <p:cNvPr id="39" name="Line 36"/>
          <p:cNvSpPr>
            <a:spLocks noChangeShapeType="1"/>
          </p:cNvSpPr>
          <p:nvPr/>
        </p:nvSpPr>
        <p:spPr bwMode="auto">
          <a:xfrm>
            <a:off x="1393825" y="1914525"/>
            <a:ext cx="542925" cy="438150"/>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0" name="Line 39"/>
          <p:cNvSpPr>
            <a:spLocks noChangeShapeType="1"/>
          </p:cNvSpPr>
          <p:nvPr/>
        </p:nvSpPr>
        <p:spPr bwMode="auto">
          <a:xfrm flipH="1">
            <a:off x="3146425" y="1903413"/>
            <a:ext cx="601663" cy="654050"/>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1" name="Rectangle 42"/>
          <p:cNvSpPr>
            <a:spLocks noChangeArrowheads="1"/>
          </p:cNvSpPr>
          <p:nvPr/>
        </p:nvSpPr>
        <p:spPr bwMode="auto">
          <a:xfrm>
            <a:off x="2087563" y="4130675"/>
            <a:ext cx="995362" cy="608013"/>
          </a:xfrm>
          <a:prstGeom prst="rect">
            <a:avLst/>
          </a:prstGeom>
          <a:solidFill>
            <a:srgbClr val="FFFFCC"/>
          </a:solidFill>
          <a:ln w="12700">
            <a:solidFill>
              <a:srgbClr val="8A0E5E"/>
            </a:solidFill>
            <a:miter lim="800000"/>
            <a:headEnd/>
            <a:tailEnd/>
          </a:ln>
        </p:spPr>
        <p:txBody>
          <a:bodyPr/>
          <a:lstStyle/>
          <a:p>
            <a:endParaRPr lang="en-US"/>
          </a:p>
        </p:txBody>
      </p:sp>
      <p:sp>
        <p:nvSpPr>
          <p:cNvPr id="42" name="Rectangle 43"/>
          <p:cNvSpPr>
            <a:spLocks noChangeArrowheads="1"/>
          </p:cNvSpPr>
          <p:nvPr/>
        </p:nvSpPr>
        <p:spPr bwMode="auto">
          <a:xfrm>
            <a:off x="2087563" y="3949700"/>
            <a:ext cx="404812" cy="180975"/>
          </a:xfrm>
          <a:prstGeom prst="rect">
            <a:avLst/>
          </a:prstGeom>
          <a:solidFill>
            <a:srgbClr val="FFFFCC"/>
          </a:solidFill>
          <a:ln w="12700">
            <a:solidFill>
              <a:srgbClr val="8A0E5E"/>
            </a:solidFill>
            <a:miter lim="800000"/>
            <a:headEnd/>
            <a:tailEnd/>
          </a:ln>
        </p:spPr>
        <p:txBody>
          <a:bodyPr/>
          <a:lstStyle/>
          <a:p>
            <a:endParaRPr lang="en-US"/>
          </a:p>
        </p:txBody>
      </p:sp>
      <p:sp>
        <p:nvSpPr>
          <p:cNvPr id="43" name="Rectangle 44"/>
          <p:cNvSpPr>
            <a:spLocks noChangeArrowheads="1"/>
          </p:cNvSpPr>
          <p:nvPr/>
        </p:nvSpPr>
        <p:spPr bwMode="auto">
          <a:xfrm>
            <a:off x="2273300" y="4151313"/>
            <a:ext cx="6611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University </a:t>
            </a:r>
            <a:endParaRPr lang="en-US">
              <a:latin typeface="ZapfHumnst BT" pitchFamily="34" charset="0"/>
            </a:endParaRPr>
          </a:p>
        </p:txBody>
      </p:sp>
      <p:sp>
        <p:nvSpPr>
          <p:cNvPr id="44" name="Rectangle 45"/>
          <p:cNvSpPr>
            <a:spLocks noChangeArrowheads="1"/>
          </p:cNvSpPr>
          <p:nvPr/>
        </p:nvSpPr>
        <p:spPr bwMode="auto">
          <a:xfrm>
            <a:off x="2338388" y="4322763"/>
            <a:ext cx="5243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Artifacts</a:t>
            </a:r>
            <a:endParaRPr lang="en-US">
              <a:latin typeface="ZapfHumnst BT" pitchFamily="34" charset="0"/>
            </a:endParaRPr>
          </a:p>
        </p:txBody>
      </p:sp>
      <p:sp>
        <p:nvSpPr>
          <p:cNvPr id="45" name="Line 46"/>
          <p:cNvSpPr>
            <a:spLocks noChangeShapeType="1"/>
          </p:cNvSpPr>
          <p:nvPr/>
        </p:nvSpPr>
        <p:spPr bwMode="auto">
          <a:xfrm>
            <a:off x="1171575" y="1917700"/>
            <a:ext cx="1120775" cy="1995488"/>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6" name="Line 49"/>
          <p:cNvSpPr>
            <a:spLocks noChangeShapeType="1"/>
          </p:cNvSpPr>
          <p:nvPr/>
        </p:nvSpPr>
        <p:spPr bwMode="auto">
          <a:xfrm flipH="1">
            <a:off x="2754313" y="1903413"/>
            <a:ext cx="1201737" cy="2200275"/>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7" name="Line 52"/>
          <p:cNvSpPr>
            <a:spLocks noChangeShapeType="1"/>
          </p:cNvSpPr>
          <p:nvPr/>
        </p:nvSpPr>
        <p:spPr bwMode="auto">
          <a:xfrm>
            <a:off x="2586038" y="3160713"/>
            <a:ext cx="1587" cy="841375"/>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8" name="Rectangle 56"/>
          <p:cNvSpPr>
            <a:spLocks noChangeArrowheads="1"/>
          </p:cNvSpPr>
          <p:nvPr/>
        </p:nvSpPr>
        <p:spPr bwMode="auto">
          <a:xfrm>
            <a:off x="501650" y="3257550"/>
            <a:ext cx="984250" cy="606425"/>
          </a:xfrm>
          <a:prstGeom prst="rect">
            <a:avLst/>
          </a:prstGeom>
          <a:solidFill>
            <a:srgbClr val="FFFFCC"/>
          </a:solidFill>
          <a:ln w="12700">
            <a:solidFill>
              <a:srgbClr val="8A0E5E"/>
            </a:solidFill>
            <a:miter lim="800000"/>
            <a:headEnd/>
            <a:tailEnd/>
          </a:ln>
        </p:spPr>
        <p:txBody>
          <a:bodyPr/>
          <a:lstStyle/>
          <a:p>
            <a:endParaRPr lang="en-US"/>
          </a:p>
        </p:txBody>
      </p:sp>
      <p:sp>
        <p:nvSpPr>
          <p:cNvPr id="49" name="Rectangle 57"/>
          <p:cNvSpPr>
            <a:spLocks noChangeArrowheads="1"/>
          </p:cNvSpPr>
          <p:nvPr/>
        </p:nvSpPr>
        <p:spPr bwMode="auto">
          <a:xfrm>
            <a:off x="501650" y="3074988"/>
            <a:ext cx="392113" cy="182562"/>
          </a:xfrm>
          <a:prstGeom prst="rect">
            <a:avLst/>
          </a:prstGeom>
          <a:solidFill>
            <a:srgbClr val="FFFFCC"/>
          </a:solidFill>
          <a:ln w="12700">
            <a:solidFill>
              <a:srgbClr val="8A0E5E"/>
            </a:solidFill>
            <a:miter lim="800000"/>
            <a:headEnd/>
            <a:tailEnd/>
          </a:ln>
        </p:spPr>
        <p:txBody>
          <a:bodyPr/>
          <a:lstStyle/>
          <a:p>
            <a:endParaRPr lang="en-US"/>
          </a:p>
        </p:txBody>
      </p:sp>
      <p:sp>
        <p:nvSpPr>
          <p:cNvPr id="50" name="Rectangle 58"/>
          <p:cNvSpPr>
            <a:spLocks noChangeArrowheads="1"/>
          </p:cNvSpPr>
          <p:nvPr/>
        </p:nvSpPr>
        <p:spPr bwMode="auto">
          <a:xfrm>
            <a:off x="615950" y="3276600"/>
            <a:ext cx="77873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ObjectStore </a:t>
            </a:r>
            <a:endParaRPr lang="en-US">
              <a:latin typeface="ZapfHumnst BT" pitchFamily="34" charset="0"/>
            </a:endParaRPr>
          </a:p>
        </p:txBody>
      </p:sp>
      <p:sp>
        <p:nvSpPr>
          <p:cNvPr id="51" name="Rectangle 59"/>
          <p:cNvSpPr>
            <a:spLocks noChangeArrowheads="1"/>
          </p:cNvSpPr>
          <p:nvPr/>
        </p:nvSpPr>
        <p:spPr bwMode="auto">
          <a:xfrm>
            <a:off x="760413" y="3446463"/>
            <a:ext cx="49693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Support</a:t>
            </a:r>
            <a:endParaRPr lang="en-US">
              <a:latin typeface="ZapfHumnst BT" pitchFamily="34" charset="0"/>
            </a:endParaRPr>
          </a:p>
        </p:txBody>
      </p:sp>
      <p:sp>
        <p:nvSpPr>
          <p:cNvPr id="52" name="Line 60"/>
          <p:cNvSpPr>
            <a:spLocks noChangeShapeType="1"/>
          </p:cNvSpPr>
          <p:nvPr/>
        </p:nvSpPr>
        <p:spPr bwMode="auto">
          <a:xfrm>
            <a:off x="1471613" y="3857625"/>
            <a:ext cx="590550" cy="330200"/>
          </a:xfrm>
          <a:prstGeom prst="line">
            <a:avLst/>
          </a:prstGeom>
          <a:noFill/>
          <a:ln w="28575">
            <a:solidFill>
              <a:srgbClr val="8A0E5E"/>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53" name="Line 63"/>
          <p:cNvSpPr>
            <a:spLocks noChangeShapeType="1"/>
          </p:cNvSpPr>
          <p:nvPr/>
        </p:nvSpPr>
        <p:spPr bwMode="auto">
          <a:xfrm>
            <a:off x="3098800" y="4402138"/>
            <a:ext cx="1600200" cy="0"/>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54" name="Rectangle 65"/>
          <p:cNvSpPr>
            <a:spLocks noChangeArrowheads="1"/>
          </p:cNvSpPr>
          <p:nvPr/>
        </p:nvSpPr>
        <p:spPr bwMode="auto">
          <a:xfrm>
            <a:off x="152400" y="769938"/>
            <a:ext cx="1122363" cy="220662"/>
          </a:xfrm>
          <a:prstGeom prst="rect">
            <a:avLst/>
          </a:prstGeom>
          <a:solidFill>
            <a:srgbClr val="FFFFCC"/>
          </a:solidFill>
          <a:ln w="12700">
            <a:solidFill>
              <a:srgbClr val="8A0E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55" name="Text Box 66"/>
          <p:cNvSpPr txBox="1">
            <a:spLocks noChangeArrowheads="1"/>
          </p:cNvSpPr>
          <p:nvPr/>
        </p:nvSpPr>
        <p:spPr bwMode="auto">
          <a:xfrm>
            <a:off x="1244600" y="990600"/>
            <a:ext cx="23939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500" b="1"/>
              <a:t>&lt;&lt;layer&gt;&gt;</a:t>
            </a:r>
            <a:br>
              <a:rPr lang="en-US" sz="1500" b="1"/>
            </a:br>
            <a:r>
              <a:rPr lang="en-US" sz="1500" b="1"/>
              <a:t>Business Services</a:t>
            </a:r>
          </a:p>
        </p:txBody>
      </p:sp>
      <p:sp>
        <p:nvSpPr>
          <p:cNvPr id="56" name="Rectangle 69"/>
          <p:cNvSpPr>
            <a:spLocks noChangeArrowheads="1"/>
          </p:cNvSpPr>
          <p:nvPr/>
        </p:nvSpPr>
        <p:spPr bwMode="auto">
          <a:xfrm>
            <a:off x="3813175" y="3332163"/>
            <a:ext cx="1089025" cy="533400"/>
          </a:xfrm>
          <a:prstGeom prst="rect">
            <a:avLst/>
          </a:prstGeom>
          <a:solidFill>
            <a:srgbClr val="FFFFCC"/>
          </a:solidFill>
          <a:ln w="12700">
            <a:solidFill>
              <a:srgbClr val="8A0E5E"/>
            </a:solidFill>
            <a:miter lim="800000"/>
            <a:headEnd/>
            <a:tailEnd/>
          </a:ln>
        </p:spPr>
        <p:txBody>
          <a:bodyPr/>
          <a:lstStyle/>
          <a:p>
            <a:endParaRPr lang="en-US"/>
          </a:p>
        </p:txBody>
      </p:sp>
      <p:sp>
        <p:nvSpPr>
          <p:cNvPr id="57" name="Rectangle 70"/>
          <p:cNvSpPr>
            <a:spLocks noChangeArrowheads="1"/>
          </p:cNvSpPr>
          <p:nvPr/>
        </p:nvSpPr>
        <p:spPr bwMode="auto">
          <a:xfrm>
            <a:off x="3813175" y="3176588"/>
            <a:ext cx="430213" cy="155575"/>
          </a:xfrm>
          <a:prstGeom prst="rect">
            <a:avLst/>
          </a:prstGeom>
          <a:solidFill>
            <a:srgbClr val="FFFFCC"/>
          </a:solidFill>
          <a:ln w="12700">
            <a:solidFill>
              <a:srgbClr val="8A0E5E"/>
            </a:solidFill>
            <a:miter lim="800000"/>
            <a:headEnd/>
            <a:tailEnd/>
          </a:ln>
        </p:spPr>
        <p:txBody>
          <a:bodyPr/>
          <a:lstStyle/>
          <a:p>
            <a:endParaRPr lang="en-US"/>
          </a:p>
        </p:txBody>
      </p:sp>
      <p:sp>
        <p:nvSpPr>
          <p:cNvPr id="58" name="Rectangle 71"/>
          <p:cNvSpPr>
            <a:spLocks noChangeArrowheads="1"/>
          </p:cNvSpPr>
          <p:nvPr/>
        </p:nvSpPr>
        <p:spPr bwMode="auto">
          <a:xfrm>
            <a:off x="4004474" y="3359150"/>
            <a:ext cx="7080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a:t>GUI</a:t>
            </a:r>
          </a:p>
          <a:p>
            <a:pPr algn="ctr"/>
            <a:r>
              <a:rPr lang="en-US" sz="1200"/>
              <a:t>Framework</a:t>
            </a:r>
            <a:endParaRPr lang="en-US" sz="1200">
              <a:latin typeface="ZapfHumnst BT" pitchFamily="34" charset="0"/>
            </a:endParaRPr>
          </a:p>
        </p:txBody>
      </p:sp>
      <p:grpSp>
        <p:nvGrpSpPr>
          <p:cNvPr id="59" name="Group 73"/>
          <p:cNvGrpSpPr>
            <a:grpSpLocks/>
          </p:cNvGrpSpPr>
          <p:nvPr/>
        </p:nvGrpSpPr>
        <p:grpSpPr bwMode="auto">
          <a:xfrm>
            <a:off x="4724400" y="3976688"/>
            <a:ext cx="915988" cy="687387"/>
            <a:chOff x="2458" y="2951"/>
            <a:chExt cx="894" cy="699"/>
          </a:xfrm>
        </p:grpSpPr>
        <p:sp>
          <p:nvSpPr>
            <p:cNvPr id="60" name="Rectangle 74"/>
            <p:cNvSpPr>
              <a:spLocks noChangeArrowheads="1"/>
            </p:cNvSpPr>
            <p:nvPr/>
          </p:nvSpPr>
          <p:spPr bwMode="auto">
            <a:xfrm>
              <a:off x="2458" y="3109"/>
              <a:ext cx="894" cy="541"/>
            </a:xfrm>
            <a:prstGeom prst="rect">
              <a:avLst/>
            </a:prstGeom>
            <a:solidFill>
              <a:srgbClr val="FFFFCC"/>
            </a:solidFill>
            <a:ln w="12700">
              <a:solidFill>
                <a:srgbClr val="8A0E5E"/>
              </a:solidFill>
              <a:miter lim="800000"/>
              <a:headEnd/>
              <a:tailEnd/>
            </a:ln>
          </p:spPr>
          <p:txBody>
            <a:bodyPr/>
            <a:lstStyle/>
            <a:p>
              <a:endParaRPr lang="en-US"/>
            </a:p>
          </p:txBody>
        </p:sp>
        <p:sp>
          <p:nvSpPr>
            <p:cNvPr id="61" name="Rectangle 75"/>
            <p:cNvSpPr>
              <a:spLocks noChangeArrowheads="1"/>
            </p:cNvSpPr>
            <p:nvPr/>
          </p:nvSpPr>
          <p:spPr bwMode="auto">
            <a:xfrm>
              <a:off x="2458" y="2951"/>
              <a:ext cx="353" cy="158"/>
            </a:xfrm>
            <a:prstGeom prst="rect">
              <a:avLst/>
            </a:prstGeom>
            <a:solidFill>
              <a:srgbClr val="FFFFCC"/>
            </a:solidFill>
            <a:ln w="12700">
              <a:solidFill>
                <a:srgbClr val="8A0E5E"/>
              </a:solidFill>
              <a:miter lim="800000"/>
              <a:headEnd/>
              <a:tailEnd/>
            </a:ln>
          </p:spPr>
          <p:txBody>
            <a:bodyPr/>
            <a:lstStyle/>
            <a:p>
              <a:endParaRPr lang="en-US"/>
            </a:p>
          </p:txBody>
        </p:sp>
      </p:grpSp>
      <p:sp>
        <p:nvSpPr>
          <p:cNvPr id="62" name="Rectangle 76"/>
          <p:cNvSpPr>
            <a:spLocks noChangeArrowheads="1"/>
          </p:cNvSpPr>
          <p:nvPr/>
        </p:nvSpPr>
        <p:spPr bwMode="auto">
          <a:xfrm>
            <a:off x="4873655" y="4159250"/>
            <a:ext cx="617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a:t>Secure</a:t>
            </a:r>
          </a:p>
          <a:p>
            <a:pPr algn="ctr"/>
            <a:r>
              <a:rPr lang="en-US" sz="1200"/>
              <a:t>Interfaces</a:t>
            </a:r>
            <a:endParaRPr lang="en-US" sz="1200">
              <a:latin typeface="ZapfHumnst BT" pitchFamily="34" charset="0"/>
            </a:endParaRPr>
          </a:p>
        </p:txBody>
      </p:sp>
      <p:sp>
        <p:nvSpPr>
          <p:cNvPr id="63" name="Rectangle 78"/>
          <p:cNvSpPr>
            <a:spLocks noChangeArrowheads="1"/>
          </p:cNvSpPr>
          <p:nvPr/>
        </p:nvSpPr>
        <p:spPr bwMode="auto">
          <a:xfrm>
            <a:off x="3556000" y="2700338"/>
            <a:ext cx="1252538" cy="304800"/>
          </a:xfrm>
          <a:prstGeom prst="rect">
            <a:avLst/>
          </a:prstGeom>
          <a:solidFill>
            <a:srgbClr val="FFFFCC"/>
          </a:solidFill>
          <a:ln w="12700">
            <a:solidFill>
              <a:srgbClr val="8A0E5E"/>
            </a:solidFill>
            <a:miter lim="800000"/>
            <a:headEnd/>
            <a:tailEnd/>
          </a:ln>
        </p:spPr>
        <p:txBody>
          <a:bodyPr/>
          <a:lstStyle/>
          <a:p>
            <a:endParaRPr lang="en-US"/>
          </a:p>
        </p:txBody>
      </p:sp>
      <p:sp>
        <p:nvSpPr>
          <p:cNvPr id="64" name="Rectangle 79"/>
          <p:cNvSpPr>
            <a:spLocks noChangeArrowheads="1"/>
          </p:cNvSpPr>
          <p:nvPr/>
        </p:nvSpPr>
        <p:spPr bwMode="auto">
          <a:xfrm>
            <a:off x="4787900" y="3030538"/>
            <a:ext cx="50174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t>Security</a:t>
            </a:r>
            <a:endParaRPr lang="en-US" sz="1200">
              <a:latin typeface="ZapfHumnst BT" pitchFamily="34" charset="0"/>
            </a:endParaRPr>
          </a:p>
        </p:txBody>
      </p:sp>
      <p:grpSp>
        <p:nvGrpSpPr>
          <p:cNvPr id="65" name="Group 81"/>
          <p:cNvGrpSpPr>
            <a:grpSpLocks/>
          </p:cNvGrpSpPr>
          <p:nvPr/>
        </p:nvGrpSpPr>
        <p:grpSpPr bwMode="auto">
          <a:xfrm>
            <a:off x="5210175" y="3209925"/>
            <a:ext cx="1192213" cy="688975"/>
            <a:chOff x="2458" y="2951"/>
            <a:chExt cx="894" cy="699"/>
          </a:xfrm>
        </p:grpSpPr>
        <p:sp>
          <p:nvSpPr>
            <p:cNvPr id="66" name="Rectangle 82"/>
            <p:cNvSpPr>
              <a:spLocks noChangeArrowheads="1"/>
            </p:cNvSpPr>
            <p:nvPr/>
          </p:nvSpPr>
          <p:spPr bwMode="auto">
            <a:xfrm>
              <a:off x="2458" y="3109"/>
              <a:ext cx="894" cy="541"/>
            </a:xfrm>
            <a:prstGeom prst="rect">
              <a:avLst/>
            </a:prstGeom>
            <a:solidFill>
              <a:srgbClr val="FFFFCC"/>
            </a:solidFill>
            <a:ln w="12700">
              <a:solidFill>
                <a:srgbClr val="8A0E5E"/>
              </a:solidFill>
              <a:miter lim="800000"/>
              <a:headEnd/>
              <a:tailEnd/>
            </a:ln>
          </p:spPr>
          <p:txBody>
            <a:bodyPr/>
            <a:lstStyle/>
            <a:p>
              <a:endParaRPr lang="en-US"/>
            </a:p>
          </p:txBody>
        </p:sp>
        <p:sp>
          <p:nvSpPr>
            <p:cNvPr id="67" name="Rectangle 83"/>
            <p:cNvSpPr>
              <a:spLocks noChangeArrowheads="1"/>
            </p:cNvSpPr>
            <p:nvPr/>
          </p:nvSpPr>
          <p:spPr bwMode="auto">
            <a:xfrm>
              <a:off x="2458" y="2951"/>
              <a:ext cx="353" cy="158"/>
            </a:xfrm>
            <a:prstGeom prst="rect">
              <a:avLst/>
            </a:prstGeom>
            <a:solidFill>
              <a:srgbClr val="FFFFCC"/>
            </a:solidFill>
            <a:ln w="12700">
              <a:solidFill>
                <a:srgbClr val="8A0E5E"/>
              </a:solidFill>
              <a:miter lim="800000"/>
              <a:headEnd/>
              <a:tailEnd/>
            </a:ln>
          </p:spPr>
          <p:txBody>
            <a:bodyPr/>
            <a:lstStyle/>
            <a:p>
              <a:endParaRPr lang="en-US"/>
            </a:p>
          </p:txBody>
        </p:sp>
      </p:grpSp>
      <p:sp>
        <p:nvSpPr>
          <p:cNvPr id="68" name="Rectangle 84"/>
          <p:cNvSpPr>
            <a:spLocks noChangeArrowheads="1"/>
          </p:cNvSpPr>
          <p:nvPr/>
        </p:nvSpPr>
        <p:spPr bwMode="auto">
          <a:xfrm>
            <a:off x="5330295" y="3367088"/>
            <a:ext cx="96308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a:t>&lt;&lt;subsystem&gt;&gt;</a:t>
            </a:r>
          </a:p>
          <a:p>
            <a:pPr algn="ctr"/>
            <a:r>
              <a:rPr lang="en-US" sz="1200"/>
              <a:t>Security</a:t>
            </a:r>
          </a:p>
          <a:p>
            <a:pPr algn="ctr">
              <a:lnSpc>
                <a:spcPct val="90000"/>
              </a:lnSpc>
            </a:pPr>
            <a:r>
              <a:rPr lang="en-US" sz="1200"/>
              <a:t>Manager</a:t>
            </a:r>
            <a:endParaRPr lang="en-US" sz="1200">
              <a:latin typeface="ZapfHumnst BT" pitchFamily="34" charset="0"/>
            </a:endParaRPr>
          </a:p>
        </p:txBody>
      </p:sp>
      <p:sp>
        <p:nvSpPr>
          <p:cNvPr id="69" name="Line 85"/>
          <p:cNvSpPr>
            <a:spLocks noChangeShapeType="1"/>
          </p:cNvSpPr>
          <p:nvPr/>
        </p:nvSpPr>
        <p:spPr bwMode="auto">
          <a:xfrm>
            <a:off x="4217988" y="3865563"/>
            <a:ext cx="481012" cy="374650"/>
          </a:xfrm>
          <a:prstGeom prst="line">
            <a:avLst/>
          </a:prstGeom>
          <a:noFill/>
          <a:ln w="28575">
            <a:solidFill>
              <a:srgbClr val="8A0E5E"/>
            </a:solidFill>
            <a:prstDash val="lg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70" name="Line 86"/>
          <p:cNvSpPr>
            <a:spLocks noChangeShapeType="1"/>
          </p:cNvSpPr>
          <p:nvPr/>
        </p:nvSpPr>
        <p:spPr bwMode="auto">
          <a:xfrm flipH="1">
            <a:off x="5678488" y="3898900"/>
            <a:ext cx="317500" cy="374650"/>
          </a:xfrm>
          <a:prstGeom prst="line">
            <a:avLst/>
          </a:prstGeom>
          <a:noFill/>
          <a:ln w="28575">
            <a:solidFill>
              <a:srgbClr val="8A0E5E"/>
            </a:solidFill>
            <a:prstDash val="lg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71" name="Line 88"/>
          <p:cNvSpPr>
            <a:spLocks noChangeShapeType="1"/>
          </p:cNvSpPr>
          <p:nvPr/>
        </p:nvSpPr>
        <p:spPr bwMode="auto">
          <a:xfrm flipH="1">
            <a:off x="2705100" y="1917700"/>
            <a:ext cx="1417638" cy="3860800"/>
          </a:xfrm>
          <a:prstGeom prst="line">
            <a:avLst/>
          </a:prstGeom>
          <a:noFill/>
          <a:ln w="28575">
            <a:solidFill>
              <a:srgbClr val="8A0E5E"/>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72" name="AutoShape 95"/>
          <p:cNvSpPr>
            <a:spLocks noChangeArrowheads="1"/>
          </p:cNvSpPr>
          <p:nvPr/>
        </p:nvSpPr>
        <p:spPr bwMode="auto">
          <a:xfrm>
            <a:off x="6997700" y="3492500"/>
            <a:ext cx="755650" cy="592138"/>
          </a:xfrm>
          <a:prstGeom prst="leftRightArrow">
            <a:avLst>
              <a:gd name="adj1" fmla="val 51741"/>
              <a:gd name="adj2" fmla="val 3592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Tree>
    <p:extLst>
      <p:ext uri="{BB962C8B-B14F-4D97-AF65-F5344CB8AC3E}">
        <p14:creationId xmlns:p14="http://schemas.microsoft.com/office/powerpoint/2010/main" val="434675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Mẫu thiết kế</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2"/>
          <p:cNvSpPr>
            <a:spLocks noGrp="1"/>
          </p:cNvSpPr>
          <p:nvPr>
            <p:ph idx="1"/>
          </p:nvPr>
        </p:nvSpPr>
        <p:spPr>
          <a:xfrm>
            <a:off x="457200" y="1295400"/>
            <a:ext cx="8229600" cy="4830763"/>
          </a:xfrm>
        </p:spPr>
        <p:txBody>
          <a:bodyPr>
            <a:normAutofit/>
          </a:bodyPr>
          <a:lstStyle/>
          <a:p>
            <a:pPr marL="0" indent="0">
              <a:buNone/>
            </a:pPr>
            <a:r>
              <a:rPr lang="en-US" sz="4000">
                <a:solidFill>
                  <a:schemeClr val="accent6">
                    <a:lumMod val="50000"/>
                  </a:schemeClr>
                </a:solidFill>
              </a:rPr>
              <a:t>Khái niệm pattern, framework</a:t>
            </a:r>
          </a:p>
          <a:p>
            <a:r>
              <a:rPr lang="en-US">
                <a:solidFill>
                  <a:srgbClr val="C00000"/>
                </a:solidFill>
              </a:rPr>
              <a:t>Mẫu</a:t>
            </a:r>
            <a:r>
              <a:rPr lang="en-US"/>
              <a:t>: cung cấp 1 giải pháp chung cho một vấn đề chung trong một ngữ cảnh nào đấy</a:t>
            </a:r>
          </a:p>
          <a:p>
            <a:pPr>
              <a:lnSpc>
                <a:spcPct val="70000"/>
              </a:lnSpc>
            </a:pPr>
            <a:r>
              <a:rPr lang="en-US" sz="3000">
                <a:solidFill>
                  <a:srgbClr val="C00000"/>
                </a:solidFill>
              </a:rPr>
              <a:t>Mẫu phân tích/thiết kế</a:t>
            </a:r>
          </a:p>
          <a:p>
            <a:pPr marL="798513" lvl="1" indent="-342900">
              <a:lnSpc>
                <a:spcPct val="77000"/>
              </a:lnSpc>
            </a:pPr>
            <a:r>
              <a:rPr lang="en-US" sz="2600"/>
              <a:t>Cung cấp lời giải cho một vấn đề kỹ thuật phạm vi hẹp</a:t>
            </a:r>
          </a:p>
          <a:p>
            <a:pPr marL="798513" lvl="1" indent="-342900">
              <a:lnSpc>
                <a:spcPct val="77000"/>
              </a:lnSpc>
            </a:pPr>
            <a:r>
              <a:rPr lang="en-US" sz="2600"/>
              <a:t>Cung cấp một phần của giải pháp</a:t>
            </a:r>
          </a:p>
          <a:p>
            <a:r>
              <a:rPr lang="en-US">
                <a:solidFill>
                  <a:srgbClr val="C00000"/>
                </a:solidFill>
              </a:rPr>
              <a:t>Khung</a:t>
            </a:r>
            <a:r>
              <a:rPr lang="en-US"/>
              <a:t>: xác định cách tiếp cận tổng quát để giải quyết vấn đề. Cung cấp một giải pháp khung mà trong đó chi tiết của nó là các mẫu</a:t>
            </a:r>
          </a:p>
        </p:txBody>
      </p:sp>
    </p:spTree>
    <p:extLst>
      <p:ext uri="{BB962C8B-B14F-4D97-AF65-F5344CB8AC3E}">
        <p14:creationId xmlns:p14="http://schemas.microsoft.com/office/powerpoint/2010/main" val="3865096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Mẫu thiết kế</a:t>
            </a:r>
          </a:p>
        </p:txBody>
      </p:sp>
      <p:sp>
        <p:nvSpPr>
          <p:cNvPr id="3" name="Content Placeholder 2"/>
          <p:cNvSpPr>
            <a:spLocks noGrp="1"/>
          </p:cNvSpPr>
          <p:nvPr>
            <p:ph idx="1"/>
          </p:nvPr>
        </p:nvSpPr>
        <p:spPr/>
        <p:txBody>
          <a:bodyPr/>
          <a:lstStyle/>
          <a:p>
            <a:r>
              <a:rPr lang="en-US"/>
              <a:t>Mẫu thiết kế cung cấp một lược đồ làm tốt các hệ thống con hay các thành phần phần mềm cũng như quan hệ giữa chúng. Nó mô tả cấu trúc chung của các thành phần mà giải quyết vấn đề thiết kế trong ngữ cảnh cụ thể.</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grpSp>
        <p:nvGrpSpPr>
          <p:cNvPr id="5" name="Group 24"/>
          <p:cNvGrpSpPr>
            <a:grpSpLocks/>
          </p:cNvGrpSpPr>
          <p:nvPr/>
        </p:nvGrpSpPr>
        <p:grpSpPr bwMode="auto">
          <a:xfrm>
            <a:off x="3051968" y="4191000"/>
            <a:ext cx="3040063" cy="1314450"/>
            <a:chOff x="3727" y="1287"/>
            <a:chExt cx="1915" cy="828"/>
          </a:xfrm>
        </p:grpSpPr>
        <p:sp>
          <p:nvSpPr>
            <p:cNvPr id="6" name="Arc 25"/>
            <p:cNvSpPr>
              <a:spLocks/>
            </p:cNvSpPr>
            <p:nvPr/>
          </p:nvSpPr>
          <p:spPr bwMode="auto">
            <a:xfrm flipH="1">
              <a:off x="3727" y="1408"/>
              <a:ext cx="1554" cy="707"/>
            </a:xfrm>
            <a:custGeom>
              <a:avLst/>
              <a:gdLst>
                <a:gd name="G0" fmla="+- 21600 0 0"/>
                <a:gd name="G1" fmla="+- 21600 0 0"/>
                <a:gd name="G2" fmla="+- 21600 0 0"/>
                <a:gd name="T0" fmla="*/ 18246 w 43200"/>
                <a:gd name="T1" fmla="*/ 262 h 43200"/>
                <a:gd name="T2" fmla="*/ 1338 w 43200"/>
                <a:gd name="T3" fmla="*/ 14116 h 43200"/>
                <a:gd name="T4" fmla="*/ 21600 w 43200"/>
                <a:gd name="T5" fmla="*/ 21600 h 43200"/>
              </a:gdLst>
              <a:ahLst/>
              <a:cxnLst>
                <a:cxn ang="0">
                  <a:pos x="T0" y="T1"/>
                </a:cxn>
                <a:cxn ang="0">
                  <a:pos x="T2" y="T3"/>
                </a:cxn>
                <a:cxn ang="0">
                  <a:pos x="T4" y="T5"/>
                </a:cxn>
              </a:cxnLst>
              <a:rect l="0" t="0" r="r" b="b"/>
              <a:pathLst>
                <a:path w="43200" h="43200" fill="none"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path>
                <a:path w="43200" h="43200" stroke="0"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lnTo>
                    <a:pt x="21600" y="21600"/>
                  </a:lnTo>
                  <a:close/>
                </a:path>
              </a:pathLst>
            </a:custGeom>
            <a:noFill/>
            <a:ln w="2857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7" name="Text Box 26"/>
            <p:cNvSpPr txBox="1">
              <a:spLocks noChangeArrowheads="1"/>
            </p:cNvSpPr>
            <p:nvPr/>
          </p:nvSpPr>
          <p:spPr bwMode="auto">
            <a:xfrm>
              <a:off x="3802" y="1610"/>
              <a:ext cx="140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lnSpc>
                  <a:spcPct val="100000"/>
                </a:lnSpc>
                <a:spcBef>
                  <a:spcPct val="0"/>
                </a:spcBef>
                <a:buClrTx/>
                <a:buFontTx/>
                <a:buNone/>
              </a:pPr>
              <a:r>
                <a:rPr lang="en-US" sz="2600">
                  <a:solidFill>
                    <a:schemeClr val="tx1"/>
                  </a:solidFill>
                </a:rPr>
                <a:t>Pattern Name</a:t>
              </a:r>
            </a:p>
          </p:txBody>
        </p:sp>
        <p:sp>
          <p:nvSpPr>
            <p:cNvPr id="8" name="Rectangle 27"/>
            <p:cNvSpPr>
              <a:spLocks noChangeArrowheads="1"/>
            </p:cNvSpPr>
            <p:nvPr/>
          </p:nvSpPr>
          <p:spPr bwMode="auto">
            <a:xfrm>
              <a:off x="4646" y="1302"/>
              <a:ext cx="768" cy="322"/>
            </a:xfrm>
            <a:prstGeom prst="rect">
              <a:avLst/>
            </a:prstGeom>
            <a:noFill/>
            <a:ln w="2857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 name="Text Box 28"/>
            <p:cNvSpPr txBox="1">
              <a:spLocks noChangeArrowheads="1"/>
            </p:cNvSpPr>
            <p:nvPr/>
          </p:nvSpPr>
          <p:spPr bwMode="auto">
            <a:xfrm>
              <a:off x="4646" y="1287"/>
              <a:ext cx="996"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eaLnBrk="0" fontAlgn="base" hangingPunct="0">
                <a:lnSpc>
                  <a:spcPct val="100000"/>
                </a:lnSpc>
                <a:spcBef>
                  <a:spcPct val="50000"/>
                </a:spcBef>
                <a:buClrTx/>
                <a:buFontTx/>
                <a:buNone/>
              </a:pPr>
              <a:r>
                <a:rPr lang="en-US" sz="1500">
                  <a:solidFill>
                    <a:schemeClr val="tx1"/>
                  </a:solidFill>
                </a:rPr>
                <a:t>Template</a:t>
              </a:r>
              <a:br>
                <a:rPr lang="en-US" sz="1500">
                  <a:solidFill>
                    <a:schemeClr val="tx1"/>
                  </a:solidFill>
                </a:rPr>
              </a:br>
              <a:r>
                <a:rPr lang="en-US" sz="1500">
                  <a:solidFill>
                    <a:schemeClr val="tx1"/>
                  </a:solidFill>
                </a:rPr>
                <a:t>Parameters</a:t>
              </a:r>
            </a:p>
          </p:txBody>
        </p:sp>
      </p:grpSp>
    </p:spTree>
    <p:extLst>
      <p:ext uri="{BB962C8B-B14F-4D97-AF65-F5344CB8AC3E}">
        <p14:creationId xmlns:p14="http://schemas.microsoft.com/office/powerpoint/2010/main" val="812696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Thí dụ mẫu thiết kế lệnh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Freeform 10"/>
          <p:cNvSpPr>
            <a:spLocks/>
          </p:cNvSpPr>
          <p:nvPr/>
        </p:nvSpPr>
        <p:spPr bwMode="auto">
          <a:xfrm>
            <a:off x="1858963" y="4443413"/>
            <a:ext cx="1709737" cy="530225"/>
          </a:xfrm>
          <a:custGeom>
            <a:avLst/>
            <a:gdLst>
              <a:gd name="T0" fmla="*/ 0 w 1077"/>
              <a:gd name="T1" fmla="*/ 0 h 334"/>
              <a:gd name="T2" fmla="*/ 984 w 1077"/>
              <a:gd name="T3" fmla="*/ 0 h 334"/>
              <a:gd name="T4" fmla="*/ 1077 w 1077"/>
              <a:gd name="T5" fmla="*/ 92 h 334"/>
              <a:gd name="T6" fmla="*/ 1077 w 1077"/>
              <a:gd name="T7" fmla="*/ 334 h 334"/>
              <a:gd name="T8" fmla="*/ 0 w 1077"/>
              <a:gd name="T9" fmla="*/ 334 h 334"/>
              <a:gd name="T10" fmla="*/ 0 w 1077"/>
              <a:gd name="T11" fmla="*/ 0 h 334"/>
            </a:gdLst>
            <a:ahLst/>
            <a:cxnLst>
              <a:cxn ang="0">
                <a:pos x="T0" y="T1"/>
              </a:cxn>
              <a:cxn ang="0">
                <a:pos x="T2" y="T3"/>
              </a:cxn>
              <a:cxn ang="0">
                <a:pos x="T4" y="T5"/>
              </a:cxn>
              <a:cxn ang="0">
                <a:pos x="T6" y="T7"/>
              </a:cxn>
              <a:cxn ang="0">
                <a:pos x="T8" y="T9"/>
              </a:cxn>
              <a:cxn ang="0">
                <a:pos x="T10" y="T11"/>
              </a:cxn>
            </a:cxnLst>
            <a:rect l="0" t="0" r="r" b="b"/>
            <a:pathLst>
              <a:path w="1077" h="334">
                <a:moveTo>
                  <a:pt x="0" y="0"/>
                </a:moveTo>
                <a:lnTo>
                  <a:pt x="984" y="0"/>
                </a:lnTo>
                <a:lnTo>
                  <a:pt x="1077" y="92"/>
                </a:lnTo>
                <a:lnTo>
                  <a:pt x="1077" y="334"/>
                </a:lnTo>
                <a:lnTo>
                  <a:pt x="0" y="334"/>
                </a:lnTo>
                <a:lnTo>
                  <a:pt x="0" y="0"/>
                </a:lnTo>
                <a:close/>
              </a:path>
            </a:pathLst>
          </a:custGeom>
          <a:solidFill>
            <a:srgbClr val="FFFFCC"/>
          </a:solidFill>
          <a:ln w="12700">
            <a:solidFill>
              <a:srgbClr val="990033"/>
            </a:solidFill>
            <a:prstDash val="solid"/>
            <a:round/>
            <a:headEnd/>
            <a:tailEnd/>
          </a:ln>
        </p:spPr>
        <p:txBody>
          <a:bodyPr/>
          <a:lstStyle/>
          <a:p>
            <a:endParaRPr lang="en-US"/>
          </a:p>
        </p:txBody>
      </p:sp>
      <p:sp>
        <p:nvSpPr>
          <p:cNvPr id="6" name="Freeform 11"/>
          <p:cNvSpPr>
            <a:spLocks/>
          </p:cNvSpPr>
          <p:nvPr/>
        </p:nvSpPr>
        <p:spPr bwMode="auto">
          <a:xfrm>
            <a:off x="1858963" y="4443413"/>
            <a:ext cx="1709737" cy="530225"/>
          </a:xfrm>
          <a:custGeom>
            <a:avLst/>
            <a:gdLst>
              <a:gd name="T0" fmla="*/ 0 w 418"/>
              <a:gd name="T1" fmla="*/ 0 h 130"/>
              <a:gd name="T2" fmla="*/ 382 w 418"/>
              <a:gd name="T3" fmla="*/ 0 h 130"/>
              <a:gd name="T4" fmla="*/ 418 w 418"/>
              <a:gd name="T5" fmla="*/ 36 h 130"/>
              <a:gd name="T6" fmla="*/ 418 w 418"/>
              <a:gd name="T7" fmla="*/ 130 h 130"/>
              <a:gd name="T8" fmla="*/ 0 w 418"/>
              <a:gd name="T9" fmla="*/ 130 h 130"/>
              <a:gd name="T10" fmla="*/ 0 w 418"/>
              <a:gd name="T11" fmla="*/ 0 h 130"/>
            </a:gdLst>
            <a:ahLst/>
            <a:cxnLst>
              <a:cxn ang="0">
                <a:pos x="T0" y="T1"/>
              </a:cxn>
              <a:cxn ang="0">
                <a:pos x="T2" y="T3"/>
              </a:cxn>
              <a:cxn ang="0">
                <a:pos x="T4" y="T5"/>
              </a:cxn>
              <a:cxn ang="0">
                <a:pos x="T6" y="T7"/>
              </a:cxn>
              <a:cxn ang="0">
                <a:pos x="T8" y="T9"/>
              </a:cxn>
              <a:cxn ang="0">
                <a:pos x="T10" y="T11"/>
              </a:cxn>
            </a:cxnLst>
            <a:rect l="0" t="0" r="r" b="b"/>
            <a:pathLst>
              <a:path w="418" h="130">
                <a:moveTo>
                  <a:pt x="0" y="0"/>
                </a:moveTo>
                <a:lnTo>
                  <a:pt x="382" y="0"/>
                </a:lnTo>
                <a:lnTo>
                  <a:pt x="418" y="36"/>
                </a:lnTo>
                <a:lnTo>
                  <a:pt x="418" y="130"/>
                </a:lnTo>
                <a:lnTo>
                  <a:pt x="0" y="130"/>
                </a:lnTo>
                <a:lnTo>
                  <a:pt x="0" y="0"/>
                </a:lnTo>
              </a:path>
            </a:pathLst>
          </a:custGeom>
          <a:noFill/>
          <a:ln w="1270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12"/>
          <p:cNvSpPr>
            <a:spLocks/>
          </p:cNvSpPr>
          <p:nvPr/>
        </p:nvSpPr>
        <p:spPr bwMode="auto">
          <a:xfrm>
            <a:off x="3421063" y="4443413"/>
            <a:ext cx="147637" cy="146050"/>
          </a:xfrm>
          <a:custGeom>
            <a:avLst/>
            <a:gdLst>
              <a:gd name="T0" fmla="*/ 0 w 36"/>
              <a:gd name="T1" fmla="*/ 0 h 36"/>
              <a:gd name="T2" fmla="*/ 0 w 36"/>
              <a:gd name="T3" fmla="*/ 36 h 36"/>
              <a:gd name="T4" fmla="*/ 36 w 36"/>
              <a:gd name="T5" fmla="*/ 36 h 36"/>
            </a:gdLst>
            <a:ahLst/>
            <a:cxnLst>
              <a:cxn ang="0">
                <a:pos x="T0" y="T1"/>
              </a:cxn>
              <a:cxn ang="0">
                <a:pos x="T2" y="T3"/>
              </a:cxn>
              <a:cxn ang="0">
                <a:pos x="T4" y="T5"/>
              </a:cxn>
            </a:cxnLst>
            <a:rect l="0" t="0" r="r" b="b"/>
            <a:pathLst>
              <a:path w="36" h="36">
                <a:moveTo>
                  <a:pt x="0" y="0"/>
                </a:moveTo>
                <a:lnTo>
                  <a:pt x="0" y="36"/>
                </a:lnTo>
                <a:lnTo>
                  <a:pt x="36" y="36"/>
                </a:lnTo>
              </a:path>
            </a:pathLst>
          </a:custGeom>
          <a:noFill/>
          <a:ln w="1270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ectangle 13"/>
          <p:cNvSpPr>
            <a:spLocks noChangeArrowheads="1"/>
          </p:cNvSpPr>
          <p:nvPr/>
        </p:nvSpPr>
        <p:spPr bwMode="auto">
          <a:xfrm>
            <a:off x="1906588" y="4467225"/>
            <a:ext cx="1368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rgbClr val="000000"/>
                </a:solidFill>
              </a:rPr>
              <a:t>cmd.Process();</a:t>
            </a:r>
            <a:endParaRPr lang="en-US" sz="1000">
              <a:solidFill>
                <a:schemeClr val="tx1"/>
              </a:solidFill>
            </a:endParaRPr>
          </a:p>
        </p:txBody>
      </p:sp>
      <p:sp>
        <p:nvSpPr>
          <p:cNvPr id="9" name="Rectangle 14"/>
          <p:cNvSpPr>
            <a:spLocks noChangeArrowheads="1"/>
          </p:cNvSpPr>
          <p:nvPr/>
        </p:nvSpPr>
        <p:spPr bwMode="auto">
          <a:xfrm>
            <a:off x="1187450" y="1568450"/>
            <a:ext cx="1427163" cy="568325"/>
          </a:xfrm>
          <a:prstGeom prst="rect">
            <a:avLst/>
          </a:prstGeom>
          <a:solidFill>
            <a:srgbClr val="FFFFCC"/>
          </a:solidFill>
          <a:ln w="12700">
            <a:solidFill>
              <a:srgbClr val="990033"/>
            </a:solidFill>
            <a:miter lim="800000"/>
            <a:headEnd/>
            <a:tailEnd/>
          </a:ln>
        </p:spPr>
        <p:txBody>
          <a:bodyPr/>
          <a:lstStyle/>
          <a:p>
            <a:endParaRPr lang="en-US"/>
          </a:p>
        </p:txBody>
      </p:sp>
      <p:sp>
        <p:nvSpPr>
          <p:cNvPr id="10" name="Rectangle 15"/>
          <p:cNvSpPr>
            <a:spLocks noChangeArrowheads="1"/>
          </p:cNvSpPr>
          <p:nvPr/>
        </p:nvSpPr>
        <p:spPr bwMode="auto">
          <a:xfrm>
            <a:off x="1408113" y="1625600"/>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rgbClr val="000000"/>
                </a:solidFill>
              </a:rPr>
              <a:t>Application</a:t>
            </a:r>
            <a:endParaRPr lang="en-US" sz="1000">
              <a:solidFill>
                <a:schemeClr val="tx1"/>
              </a:solidFill>
            </a:endParaRPr>
          </a:p>
        </p:txBody>
      </p:sp>
      <p:sp>
        <p:nvSpPr>
          <p:cNvPr id="11" name="Rectangle 16"/>
          <p:cNvSpPr>
            <a:spLocks noChangeArrowheads="1"/>
          </p:cNvSpPr>
          <p:nvPr/>
        </p:nvSpPr>
        <p:spPr bwMode="auto">
          <a:xfrm>
            <a:off x="1187450" y="1874838"/>
            <a:ext cx="1427163" cy="2619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Rectangle 17"/>
          <p:cNvSpPr>
            <a:spLocks noChangeArrowheads="1"/>
          </p:cNvSpPr>
          <p:nvPr/>
        </p:nvSpPr>
        <p:spPr bwMode="auto">
          <a:xfrm>
            <a:off x="1187450" y="1989138"/>
            <a:ext cx="1427163" cy="1476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Rectangle 18"/>
          <p:cNvSpPr>
            <a:spLocks noChangeArrowheads="1"/>
          </p:cNvSpPr>
          <p:nvPr/>
        </p:nvSpPr>
        <p:spPr bwMode="auto">
          <a:xfrm>
            <a:off x="1477963" y="3216275"/>
            <a:ext cx="846137" cy="542925"/>
          </a:xfrm>
          <a:prstGeom prst="rect">
            <a:avLst/>
          </a:prstGeom>
          <a:solidFill>
            <a:srgbClr val="FFFFCC"/>
          </a:solidFill>
          <a:ln w="12700">
            <a:solidFill>
              <a:srgbClr val="990033"/>
            </a:solidFill>
            <a:miter lim="800000"/>
            <a:headEnd/>
            <a:tailEnd/>
          </a:ln>
        </p:spPr>
        <p:txBody>
          <a:bodyPr/>
          <a:lstStyle/>
          <a:p>
            <a:endParaRPr lang="en-US"/>
          </a:p>
        </p:txBody>
      </p:sp>
      <p:sp>
        <p:nvSpPr>
          <p:cNvPr id="14" name="Rectangle 19"/>
          <p:cNvSpPr>
            <a:spLocks noChangeArrowheads="1"/>
          </p:cNvSpPr>
          <p:nvPr/>
        </p:nvSpPr>
        <p:spPr bwMode="auto">
          <a:xfrm>
            <a:off x="1662113" y="3273425"/>
            <a:ext cx="508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rgbClr val="000000"/>
                </a:solidFill>
              </a:rPr>
              <a:t>Menu</a:t>
            </a:r>
            <a:endParaRPr lang="en-US" sz="1000">
              <a:solidFill>
                <a:schemeClr val="tx1"/>
              </a:solidFill>
            </a:endParaRPr>
          </a:p>
        </p:txBody>
      </p:sp>
      <p:sp>
        <p:nvSpPr>
          <p:cNvPr id="15" name="Rectangle 20"/>
          <p:cNvSpPr>
            <a:spLocks noChangeArrowheads="1"/>
          </p:cNvSpPr>
          <p:nvPr/>
        </p:nvSpPr>
        <p:spPr bwMode="auto">
          <a:xfrm>
            <a:off x="1477963" y="3522663"/>
            <a:ext cx="846137" cy="2365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Rectangle 21"/>
          <p:cNvSpPr>
            <a:spLocks noChangeArrowheads="1"/>
          </p:cNvSpPr>
          <p:nvPr/>
        </p:nvSpPr>
        <p:spPr bwMode="auto">
          <a:xfrm>
            <a:off x="1477963" y="3624263"/>
            <a:ext cx="846137" cy="1349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Rectangle 22"/>
          <p:cNvSpPr>
            <a:spLocks noChangeArrowheads="1"/>
          </p:cNvSpPr>
          <p:nvPr/>
        </p:nvSpPr>
        <p:spPr bwMode="auto">
          <a:xfrm>
            <a:off x="4111625" y="2995613"/>
            <a:ext cx="1304925" cy="984250"/>
          </a:xfrm>
          <a:prstGeom prst="rect">
            <a:avLst/>
          </a:prstGeom>
          <a:solidFill>
            <a:srgbClr val="FFFFCC"/>
          </a:solidFill>
          <a:ln w="12700">
            <a:solidFill>
              <a:srgbClr val="990033"/>
            </a:solidFill>
            <a:miter lim="800000"/>
            <a:headEnd/>
            <a:tailEnd/>
          </a:ln>
        </p:spPr>
        <p:txBody>
          <a:bodyPr/>
          <a:lstStyle/>
          <a:p>
            <a:endParaRPr lang="en-US"/>
          </a:p>
        </p:txBody>
      </p:sp>
      <p:sp>
        <p:nvSpPr>
          <p:cNvPr id="18" name="Rectangle 23"/>
          <p:cNvSpPr>
            <a:spLocks noChangeArrowheads="1"/>
          </p:cNvSpPr>
          <p:nvPr/>
        </p:nvSpPr>
        <p:spPr bwMode="auto">
          <a:xfrm>
            <a:off x="4340225" y="3052763"/>
            <a:ext cx="9048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rgbClr val="000000"/>
                </a:solidFill>
              </a:rPr>
              <a:t>MenuItem</a:t>
            </a:r>
            <a:endParaRPr lang="en-US" sz="1000">
              <a:solidFill>
                <a:schemeClr val="tx1"/>
              </a:solidFill>
            </a:endParaRPr>
          </a:p>
        </p:txBody>
      </p:sp>
      <p:sp>
        <p:nvSpPr>
          <p:cNvPr id="19" name="Rectangle 24"/>
          <p:cNvSpPr>
            <a:spLocks noChangeArrowheads="1"/>
          </p:cNvSpPr>
          <p:nvPr/>
        </p:nvSpPr>
        <p:spPr bwMode="auto">
          <a:xfrm>
            <a:off x="4111625" y="3302000"/>
            <a:ext cx="1304925" cy="677863"/>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Rectangle 25"/>
          <p:cNvSpPr>
            <a:spLocks noChangeArrowheads="1"/>
          </p:cNvSpPr>
          <p:nvPr/>
        </p:nvSpPr>
        <p:spPr bwMode="auto">
          <a:xfrm>
            <a:off x="4111625" y="3608388"/>
            <a:ext cx="1304925" cy="3714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Rectangle 26"/>
          <p:cNvSpPr>
            <a:spLocks noChangeArrowheads="1"/>
          </p:cNvSpPr>
          <p:nvPr/>
        </p:nvSpPr>
        <p:spPr bwMode="auto">
          <a:xfrm>
            <a:off x="4148138" y="3325813"/>
            <a:ext cx="10207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label : String</a:t>
            </a:r>
            <a:endParaRPr lang="en-US" sz="1000">
              <a:solidFill>
                <a:schemeClr val="tx1"/>
              </a:solidFill>
            </a:endParaRPr>
          </a:p>
        </p:txBody>
      </p:sp>
      <p:sp>
        <p:nvSpPr>
          <p:cNvPr id="22" name="Rectangle 27"/>
          <p:cNvSpPr>
            <a:spLocks noChangeArrowheads="1"/>
          </p:cNvSpPr>
          <p:nvPr/>
        </p:nvSpPr>
        <p:spPr bwMode="auto">
          <a:xfrm>
            <a:off x="4148138" y="3735388"/>
            <a:ext cx="7953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Clicked()</a:t>
            </a:r>
            <a:endParaRPr lang="en-US" sz="1000">
              <a:solidFill>
                <a:schemeClr val="tx1"/>
              </a:solidFill>
            </a:endParaRPr>
          </a:p>
        </p:txBody>
      </p:sp>
      <p:sp>
        <p:nvSpPr>
          <p:cNvPr id="23" name="Rectangle 28"/>
          <p:cNvSpPr>
            <a:spLocks noChangeArrowheads="1"/>
          </p:cNvSpPr>
          <p:nvPr/>
        </p:nvSpPr>
        <p:spPr bwMode="auto">
          <a:xfrm>
            <a:off x="6503988" y="4721225"/>
            <a:ext cx="1428750" cy="804863"/>
          </a:xfrm>
          <a:prstGeom prst="rect">
            <a:avLst/>
          </a:prstGeom>
          <a:solidFill>
            <a:srgbClr val="FFFFCC"/>
          </a:solidFill>
          <a:ln w="12700">
            <a:solidFill>
              <a:srgbClr val="990033"/>
            </a:solidFill>
            <a:miter lim="800000"/>
            <a:headEnd/>
            <a:tailEnd/>
          </a:ln>
        </p:spPr>
        <p:txBody>
          <a:bodyPr/>
          <a:lstStyle/>
          <a:p>
            <a:endParaRPr lang="en-US"/>
          </a:p>
        </p:txBody>
      </p:sp>
      <p:sp>
        <p:nvSpPr>
          <p:cNvPr id="24" name="Rectangle 29"/>
          <p:cNvSpPr>
            <a:spLocks noChangeArrowheads="1"/>
          </p:cNvSpPr>
          <p:nvPr/>
        </p:nvSpPr>
        <p:spPr bwMode="auto">
          <a:xfrm>
            <a:off x="6737350" y="4778375"/>
            <a:ext cx="936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i="1">
                <a:solidFill>
                  <a:srgbClr val="000000"/>
                </a:solidFill>
              </a:rPr>
              <a:t>Command</a:t>
            </a:r>
            <a:endParaRPr lang="en-US" sz="1000">
              <a:solidFill>
                <a:schemeClr val="tx1"/>
              </a:solidFill>
            </a:endParaRPr>
          </a:p>
        </p:txBody>
      </p:sp>
      <p:sp>
        <p:nvSpPr>
          <p:cNvPr id="25" name="Rectangle 30"/>
          <p:cNvSpPr>
            <a:spLocks noChangeArrowheads="1"/>
          </p:cNvSpPr>
          <p:nvPr/>
        </p:nvSpPr>
        <p:spPr bwMode="auto">
          <a:xfrm>
            <a:off x="6503988" y="5040313"/>
            <a:ext cx="1428750" cy="4857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Rectangle 31"/>
          <p:cNvSpPr>
            <a:spLocks noChangeArrowheads="1"/>
          </p:cNvSpPr>
          <p:nvPr/>
        </p:nvSpPr>
        <p:spPr bwMode="auto">
          <a:xfrm>
            <a:off x="6503988" y="5141913"/>
            <a:ext cx="1428750" cy="384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Rectangle 32"/>
          <p:cNvSpPr>
            <a:spLocks noChangeArrowheads="1"/>
          </p:cNvSpPr>
          <p:nvPr/>
        </p:nvSpPr>
        <p:spPr bwMode="auto">
          <a:xfrm>
            <a:off x="6542088" y="5268913"/>
            <a:ext cx="8509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i="1">
                <a:solidFill>
                  <a:srgbClr val="000000"/>
                </a:solidFill>
              </a:rPr>
              <a:t>+ Process()</a:t>
            </a:r>
            <a:endParaRPr lang="en-US" sz="1000">
              <a:solidFill>
                <a:schemeClr val="tx1"/>
              </a:solidFill>
            </a:endParaRPr>
          </a:p>
        </p:txBody>
      </p:sp>
      <p:sp>
        <p:nvSpPr>
          <p:cNvPr id="28" name="Rectangle 33"/>
          <p:cNvSpPr>
            <a:spLocks noChangeArrowheads="1"/>
          </p:cNvSpPr>
          <p:nvPr/>
        </p:nvSpPr>
        <p:spPr bwMode="auto">
          <a:xfrm>
            <a:off x="1125538" y="2892425"/>
            <a:ext cx="6270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chemeClr val="tx1"/>
                </a:solidFill>
              </a:rPr>
              <a:t>+menu</a:t>
            </a:r>
            <a:endParaRPr lang="en-US" sz="1000">
              <a:solidFill>
                <a:schemeClr val="tx1"/>
              </a:solidFill>
            </a:endParaRPr>
          </a:p>
        </p:txBody>
      </p:sp>
      <p:sp>
        <p:nvSpPr>
          <p:cNvPr id="29" name="Rectangle 34"/>
          <p:cNvSpPr>
            <a:spLocks noChangeArrowheads="1"/>
          </p:cNvSpPr>
          <p:nvPr/>
        </p:nvSpPr>
        <p:spPr bwMode="auto">
          <a:xfrm>
            <a:off x="2100263" y="2938463"/>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990033"/>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1</a:t>
            </a:r>
            <a:endParaRPr lang="en-US" sz="1000">
              <a:solidFill>
                <a:schemeClr val="tx1"/>
              </a:solidFill>
            </a:endParaRPr>
          </a:p>
        </p:txBody>
      </p:sp>
      <p:sp>
        <p:nvSpPr>
          <p:cNvPr id="30" name="Line 35"/>
          <p:cNvSpPr>
            <a:spLocks noChangeShapeType="1"/>
          </p:cNvSpPr>
          <p:nvPr/>
        </p:nvSpPr>
        <p:spPr bwMode="auto">
          <a:xfrm>
            <a:off x="1906588" y="2679700"/>
            <a:ext cx="1587" cy="531813"/>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1" name="Line 39"/>
          <p:cNvSpPr>
            <a:spLocks noChangeShapeType="1"/>
          </p:cNvSpPr>
          <p:nvPr/>
        </p:nvSpPr>
        <p:spPr bwMode="auto">
          <a:xfrm flipV="1">
            <a:off x="1906588" y="2147888"/>
            <a:ext cx="1587" cy="531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40"/>
          <p:cNvSpPr>
            <a:spLocks noChangeShapeType="1"/>
          </p:cNvSpPr>
          <p:nvPr/>
        </p:nvSpPr>
        <p:spPr bwMode="auto">
          <a:xfrm flipV="1">
            <a:off x="3182938" y="3883025"/>
            <a:ext cx="925512" cy="55562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41"/>
          <p:cNvSpPr>
            <a:spLocks noChangeArrowheads="1"/>
          </p:cNvSpPr>
          <p:nvPr/>
        </p:nvSpPr>
        <p:spPr bwMode="auto">
          <a:xfrm>
            <a:off x="3289300" y="3587750"/>
            <a:ext cx="6048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chemeClr val="tx1"/>
                </a:solidFill>
              </a:rPr>
              <a:t>+items</a:t>
            </a:r>
            <a:endParaRPr lang="en-US" sz="1000">
              <a:solidFill>
                <a:schemeClr val="tx1"/>
              </a:solidFill>
            </a:endParaRPr>
          </a:p>
        </p:txBody>
      </p:sp>
      <p:sp>
        <p:nvSpPr>
          <p:cNvPr id="34" name="Rectangle 42"/>
          <p:cNvSpPr>
            <a:spLocks noChangeArrowheads="1"/>
          </p:cNvSpPr>
          <p:nvPr/>
        </p:nvSpPr>
        <p:spPr bwMode="auto">
          <a:xfrm>
            <a:off x="3683000" y="3179763"/>
            <a:ext cx="2476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0..*</a:t>
            </a:r>
            <a:endParaRPr lang="en-US" sz="1000">
              <a:solidFill>
                <a:schemeClr val="tx1"/>
              </a:solidFill>
            </a:endParaRPr>
          </a:p>
        </p:txBody>
      </p:sp>
      <p:sp>
        <p:nvSpPr>
          <p:cNvPr id="35" name="Line 43"/>
          <p:cNvSpPr>
            <a:spLocks noChangeShapeType="1"/>
          </p:cNvSpPr>
          <p:nvPr/>
        </p:nvSpPr>
        <p:spPr bwMode="auto">
          <a:xfrm>
            <a:off x="3221038" y="3494088"/>
            <a:ext cx="887412" cy="1587"/>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6" name="Rectangle 44"/>
          <p:cNvSpPr>
            <a:spLocks noChangeArrowheads="1"/>
          </p:cNvSpPr>
          <p:nvPr/>
        </p:nvSpPr>
        <p:spPr bwMode="auto">
          <a:xfrm>
            <a:off x="3683000" y="3179763"/>
            <a:ext cx="2476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0..*</a:t>
            </a:r>
            <a:endParaRPr lang="en-US" sz="1000">
              <a:solidFill>
                <a:schemeClr val="tx1"/>
              </a:solidFill>
            </a:endParaRPr>
          </a:p>
        </p:txBody>
      </p:sp>
      <p:sp>
        <p:nvSpPr>
          <p:cNvPr id="37" name="Line 47"/>
          <p:cNvSpPr>
            <a:spLocks noChangeShapeType="1"/>
          </p:cNvSpPr>
          <p:nvPr/>
        </p:nvSpPr>
        <p:spPr bwMode="auto">
          <a:xfrm flipH="1">
            <a:off x="2336800" y="3494088"/>
            <a:ext cx="8842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Rectangle 48"/>
          <p:cNvSpPr>
            <a:spLocks noChangeArrowheads="1"/>
          </p:cNvSpPr>
          <p:nvPr/>
        </p:nvSpPr>
        <p:spPr bwMode="auto">
          <a:xfrm>
            <a:off x="6308725" y="4760913"/>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1</a:t>
            </a:r>
            <a:endParaRPr lang="en-US" sz="1000">
              <a:solidFill>
                <a:schemeClr val="tx1"/>
              </a:solidFill>
            </a:endParaRPr>
          </a:p>
        </p:txBody>
      </p:sp>
      <p:sp>
        <p:nvSpPr>
          <p:cNvPr id="39" name="Rectangle 49"/>
          <p:cNvSpPr>
            <a:spLocks noChangeArrowheads="1"/>
          </p:cNvSpPr>
          <p:nvPr/>
        </p:nvSpPr>
        <p:spPr bwMode="auto">
          <a:xfrm>
            <a:off x="6332538" y="4287838"/>
            <a:ext cx="503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chemeClr val="tx1"/>
                </a:solidFill>
              </a:rPr>
              <a:t>+cmd</a:t>
            </a:r>
            <a:endParaRPr lang="en-US" sz="1000">
              <a:solidFill>
                <a:schemeClr val="tx1"/>
              </a:solidFill>
            </a:endParaRPr>
          </a:p>
        </p:txBody>
      </p:sp>
      <p:sp>
        <p:nvSpPr>
          <p:cNvPr id="40" name="Line 50"/>
          <p:cNvSpPr>
            <a:spLocks noChangeShapeType="1"/>
          </p:cNvSpPr>
          <p:nvPr/>
        </p:nvSpPr>
        <p:spPr bwMode="auto">
          <a:xfrm>
            <a:off x="5410200" y="3919538"/>
            <a:ext cx="1196975" cy="796925"/>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1" name="Rectangle 51"/>
          <p:cNvSpPr>
            <a:spLocks noChangeArrowheads="1"/>
          </p:cNvSpPr>
          <p:nvPr/>
        </p:nvSpPr>
        <p:spPr bwMode="auto">
          <a:xfrm>
            <a:off x="6308725" y="4760913"/>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1</a:t>
            </a:r>
            <a:endParaRPr lang="en-US" sz="1000">
              <a:solidFill>
                <a:schemeClr val="tx1"/>
              </a:solidFill>
            </a:endParaRPr>
          </a:p>
        </p:txBody>
      </p:sp>
    </p:spTree>
    <p:extLst>
      <p:ext uri="{BB962C8B-B14F-4D97-AF65-F5344CB8AC3E}">
        <p14:creationId xmlns:p14="http://schemas.microsoft.com/office/powerpoint/2010/main" val="889830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Freeform 10"/>
          <p:cNvSpPr>
            <a:spLocks/>
          </p:cNvSpPr>
          <p:nvPr/>
        </p:nvSpPr>
        <p:spPr bwMode="auto">
          <a:xfrm>
            <a:off x="1851025" y="4505325"/>
            <a:ext cx="1687513" cy="525463"/>
          </a:xfrm>
          <a:custGeom>
            <a:avLst/>
            <a:gdLst>
              <a:gd name="T0" fmla="*/ 0 w 1063"/>
              <a:gd name="T1" fmla="*/ 0 h 331"/>
              <a:gd name="T2" fmla="*/ 971 w 1063"/>
              <a:gd name="T3" fmla="*/ 0 h 331"/>
              <a:gd name="T4" fmla="*/ 1063 w 1063"/>
              <a:gd name="T5" fmla="*/ 92 h 331"/>
              <a:gd name="T6" fmla="*/ 1063 w 1063"/>
              <a:gd name="T7" fmla="*/ 331 h 331"/>
              <a:gd name="T8" fmla="*/ 0 w 1063"/>
              <a:gd name="T9" fmla="*/ 331 h 331"/>
              <a:gd name="T10" fmla="*/ 0 w 1063"/>
              <a:gd name="T11" fmla="*/ 0 h 331"/>
            </a:gdLst>
            <a:ahLst/>
            <a:cxnLst>
              <a:cxn ang="0">
                <a:pos x="T0" y="T1"/>
              </a:cxn>
              <a:cxn ang="0">
                <a:pos x="T2" y="T3"/>
              </a:cxn>
              <a:cxn ang="0">
                <a:pos x="T4" y="T5"/>
              </a:cxn>
              <a:cxn ang="0">
                <a:pos x="T6" y="T7"/>
              </a:cxn>
              <a:cxn ang="0">
                <a:pos x="T8" y="T9"/>
              </a:cxn>
              <a:cxn ang="0">
                <a:pos x="T10" y="T11"/>
              </a:cxn>
            </a:cxnLst>
            <a:rect l="0" t="0" r="r" b="b"/>
            <a:pathLst>
              <a:path w="1063" h="331">
                <a:moveTo>
                  <a:pt x="0" y="0"/>
                </a:moveTo>
                <a:lnTo>
                  <a:pt x="971" y="0"/>
                </a:lnTo>
                <a:lnTo>
                  <a:pt x="1063" y="92"/>
                </a:lnTo>
                <a:lnTo>
                  <a:pt x="1063" y="331"/>
                </a:lnTo>
                <a:lnTo>
                  <a:pt x="0" y="331"/>
                </a:lnTo>
                <a:lnTo>
                  <a:pt x="0" y="0"/>
                </a:lnTo>
                <a:close/>
              </a:path>
            </a:pathLst>
          </a:custGeom>
          <a:solidFill>
            <a:srgbClr val="FFFFCC"/>
          </a:solidFill>
          <a:ln w="12700">
            <a:solidFill>
              <a:srgbClr val="990033"/>
            </a:solidFill>
            <a:prstDash val="solid"/>
            <a:round/>
            <a:headEnd/>
            <a:tailEnd/>
          </a:ln>
        </p:spPr>
        <p:txBody>
          <a:bodyPr/>
          <a:lstStyle/>
          <a:p>
            <a:endParaRPr lang="en-US"/>
          </a:p>
        </p:txBody>
      </p:sp>
      <p:sp>
        <p:nvSpPr>
          <p:cNvPr id="6" name="Freeform 12"/>
          <p:cNvSpPr>
            <a:spLocks/>
          </p:cNvSpPr>
          <p:nvPr/>
        </p:nvSpPr>
        <p:spPr bwMode="auto">
          <a:xfrm>
            <a:off x="3392488" y="4505325"/>
            <a:ext cx="146050" cy="146050"/>
          </a:xfrm>
          <a:custGeom>
            <a:avLst/>
            <a:gdLst>
              <a:gd name="T0" fmla="*/ 0 w 36"/>
              <a:gd name="T1" fmla="*/ 0 h 36"/>
              <a:gd name="T2" fmla="*/ 0 w 36"/>
              <a:gd name="T3" fmla="*/ 36 h 36"/>
              <a:gd name="T4" fmla="*/ 36 w 36"/>
              <a:gd name="T5" fmla="*/ 36 h 36"/>
            </a:gdLst>
            <a:ahLst/>
            <a:cxnLst>
              <a:cxn ang="0">
                <a:pos x="T0" y="T1"/>
              </a:cxn>
              <a:cxn ang="0">
                <a:pos x="T2" y="T3"/>
              </a:cxn>
              <a:cxn ang="0">
                <a:pos x="T4" y="T5"/>
              </a:cxn>
            </a:cxnLst>
            <a:rect l="0" t="0" r="r" b="b"/>
            <a:pathLst>
              <a:path w="36" h="36">
                <a:moveTo>
                  <a:pt x="0" y="0"/>
                </a:moveTo>
                <a:lnTo>
                  <a:pt x="0" y="36"/>
                </a:lnTo>
                <a:lnTo>
                  <a:pt x="36" y="36"/>
                </a:lnTo>
              </a:path>
            </a:pathLst>
          </a:custGeom>
          <a:noFill/>
          <a:ln w="1270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Rectangle 13"/>
          <p:cNvSpPr>
            <a:spLocks noChangeArrowheads="1"/>
          </p:cNvSpPr>
          <p:nvPr/>
        </p:nvSpPr>
        <p:spPr bwMode="auto">
          <a:xfrm>
            <a:off x="1898650" y="4530725"/>
            <a:ext cx="1368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rgbClr val="000000"/>
                </a:solidFill>
              </a:rPr>
              <a:t>cmd.Process();</a:t>
            </a:r>
            <a:endParaRPr lang="en-US" sz="1000">
              <a:solidFill>
                <a:schemeClr val="tx1"/>
              </a:solidFill>
            </a:endParaRPr>
          </a:p>
        </p:txBody>
      </p:sp>
      <p:sp>
        <p:nvSpPr>
          <p:cNvPr id="8" name="Freeform 14"/>
          <p:cNvSpPr>
            <a:spLocks/>
          </p:cNvSpPr>
          <p:nvPr/>
        </p:nvSpPr>
        <p:spPr bwMode="auto">
          <a:xfrm>
            <a:off x="3917950" y="2030413"/>
            <a:ext cx="1590675" cy="630237"/>
          </a:xfrm>
          <a:custGeom>
            <a:avLst/>
            <a:gdLst>
              <a:gd name="T0" fmla="*/ 0 w 1002"/>
              <a:gd name="T1" fmla="*/ 0 h 397"/>
              <a:gd name="T2" fmla="*/ 910 w 1002"/>
              <a:gd name="T3" fmla="*/ 0 h 397"/>
              <a:gd name="T4" fmla="*/ 1002 w 1002"/>
              <a:gd name="T5" fmla="*/ 91 h 397"/>
              <a:gd name="T6" fmla="*/ 1002 w 1002"/>
              <a:gd name="T7" fmla="*/ 397 h 397"/>
              <a:gd name="T8" fmla="*/ 0 w 1002"/>
              <a:gd name="T9" fmla="*/ 397 h 397"/>
              <a:gd name="T10" fmla="*/ 0 w 1002"/>
              <a:gd name="T11" fmla="*/ 0 h 397"/>
            </a:gdLst>
            <a:ahLst/>
            <a:cxnLst>
              <a:cxn ang="0">
                <a:pos x="T0" y="T1"/>
              </a:cxn>
              <a:cxn ang="0">
                <a:pos x="T2" y="T3"/>
              </a:cxn>
              <a:cxn ang="0">
                <a:pos x="T4" y="T5"/>
              </a:cxn>
              <a:cxn ang="0">
                <a:pos x="T6" y="T7"/>
              </a:cxn>
              <a:cxn ang="0">
                <a:pos x="T8" y="T9"/>
              </a:cxn>
              <a:cxn ang="0">
                <a:pos x="T10" y="T11"/>
              </a:cxn>
            </a:cxnLst>
            <a:rect l="0" t="0" r="r" b="b"/>
            <a:pathLst>
              <a:path w="1002" h="397">
                <a:moveTo>
                  <a:pt x="0" y="0"/>
                </a:moveTo>
                <a:lnTo>
                  <a:pt x="910" y="0"/>
                </a:lnTo>
                <a:lnTo>
                  <a:pt x="1002" y="91"/>
                </a:lnTo>
                <a:lnTo>
                  <a:pt x="1002" y="397"/>
                </a:lnTo>
                <a:lnTo>
                  <a:pt x="0" y="397"/>
                </a:lnTo>
                <a:lnTo>
                  <a:pt x="0" y="0"/>
                </a:lnTo>
                <a:close/>
              </a:path>
            </a:pathLst>
          </a:custGeom>
          <a:solidFill>
            <a:srgbClr val="FFFFCC"/>
          </a:solidFill>
          <a:ln w="12700" cmpd="sng">
            <a:solidFill>
              <a:srgbClr val="990033"/>
            </a:solidFill>
            <a:prstDash val="solid"/>
            <a:round/>
            <a:headEnd/>
            <a:tailEnd/>
          </a:ln>
        </p:spPr>
        <p:txBody>
          <a:bodyPr/>
          <a:lstStyle/>
          <a:p>
            <a:endParaRPr lang="en-US"/>
          </a:p>
        </p:txBody>
      </p:sp>
      <p:sp>
        <p:nvSpPr>
          <p:cNvPr id="9" name="Freeform 16"/>
          <p:cNvSpPr>
            <a:spLocks/>
          </p:cNvSpPr>
          <p:nvPr/>
        </p:nvSpPr>
        <p:spPr bwMode="auto">
          <a:xfrm>
            <a:off x="5362575" y="2030413"/>
            <a:ext cx="146050" cy="144462"/>
          </a:xfrm>
          <a:custGeom>
            <a:avLst/>
            <a:gdLst>
              <a:gd name="T0" fmla="*/ 0 w 36"/>
              <a:gd name="T1" fmla="*/ 0 h 36"/>
              <a:gd name="T2" fmla="*/ 0 w 36"/>
              <a:gd name="T3" fmla="*/ 36 h 36"/>
              <a:gd name="T4" fmla="*/ 36 w 36"/>
              <a:gd name="T5" fmla="*/ 36 h 36"/>
            </a:gdLst>
            <a:ahLst/>
            <a:cxnLst>
              <a:cxn ang="0">
                <a:pos x="T0" y="T1"/>
              </a:cxn>
              <a:cxn ang="0">
                <a:pos x="T2" y="T3"/>
              </a:cxn>
              <a:cxn ang="0">
                <a:pos x="T4" y="T5"/>
              </a:cxn>
            </a:cxnLst>
            <a:rect l="0" t="0" r="r" b="b"/>
            <a:pathLst>
              <a:path w="36" h="36">
                <a:moveTo>
                  <a:pt x="0" y="0"/>
                </a:moveTo>
                <a:lnTo>
                  <a:pt x="0" y="36"/>
                </a:lnTo>
                <a:lnTo>
                  <a:pt x="36" y="36"/>
                </a:lnTo>
              </a:path>
            </a:pathLst>
          </a:custGeom>
          <a:noFill/>
          <a:ln w="12700" cmpd="sng">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Rectangle 17"/>
          <p:cNvSpPr>
            <a:spLocks noChangeArrowheads="1"/>
          </p:cNvSpPr>
          <p:nvPr/>
        </p:nvSpPr>
        <p:spPr bwMode="auto">
          <a:xfrm>
            <a:off x="3965575" y="2054225"/>
            <a:ext cx="960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rgbClr val="000000"/>
                </a:solidFill>
              </a:rPr>
              <a:t>AskUser();</a:t>
            </a:r>
            <a:endParaRPr lang="en-US" sz="1000">
              <a:solidFill>
                <a:schemeClr val="tx1"/>
              </a:solidFill>
            </a:endParaRPr>
          </a:p>
        </p:txBody>
      </p:sp>
      <p:sp>
        <p:nvSpPr>
          <p:cNvPr id="11" name="Rectangle 18"/>
          <p:cNvSpPr>
            <a:spLocks noChangeArrowheads="1"/>
          </p:cNvSpPr>
          <p:nvPr/>
        </p:nvSpPr>
        <p:spPr bwMode="auto">
          <a:xfrm>
            <a:off x="3965575" y="2281238"/>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rgbClr val="000000"/>
                </a:solidFill>
              </a:rPr>
              <a:t>DoOpen();</a:t>
            </a:r>
            <a:endParaRPr lang="en-US" sz="1000">
              <a:solidFill>
                <a:schemeClr val="tx1"/>
              </a:solidFill>
            </a:endParaRPr>
          </a:p>
        </p:txBody>
      </p:sp>
      <p:sp>
        <p:nvSpPr>
          <p:cNvPr id="12" name="Rectangle 19"/>
          <p:cNvSpPr>
            <a:spLocks noChangeArrowheads="1"/>
          </p:cNvSpPr>
          <p:nvPr/>
        </p:nvSpPr>
        <p:spPr bwMode="auto">
          <a:xfrm>
            <a:off x="1176338" y="1666875"/>
            <a:ext cx="1408112" cy="560388"/>
          </a:xfrm>
          <a:prstGeom prst="rect">
            <a:avLst/>
          </a:prstGeom>
          <a:solidFill>
            <a:srgbClr val="FFFFCC"/>
          </a:solidFill>
          <a:ln w="12700">
            <a:solidFill>
              <a:srgbClr val="990033"/>
            </a:solidFill>
            <a:miter lim="800000"/>
            <a:headEnd/>
            <a:tailEnd/>
          </a:ln>
        </p:spPr>
        <p:txBody>
          <a:bodyPr/>
          <a:lstStyle/>
          <a:p>
            <a:endParaRPr lang="en-US"/>
          </a:p>
        </p:txBody>
      </p:sp>
      <p:sp>
        <p:nvSpPr>
          <p:cNvPr id="13" name="Rectangle 20"/>
          <p:cNvSpPr>
            <a:spLocks noChangeArrowheads="1"/>
          </p:cNvSpPr>
          <p:nvPr/>
        </p:nvSpPr>
        <p:spPr bwMode="auto">
          <a:xfrm>
            <a:off x="1393825" y="1722438"/>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rgbClr val="000000"/>
                </a:solidFill>
              </a:rPr>
              <a:t>Application</a:t>
            </a:r>
            <a:endParaRPr lang="en-US" sz="1000">
              <a:solidFill>
                <a:schemeClr val="tx1"/>
              </a:solidFill>
            </a:endParaRPr>
          </a:p>
        </p:txBody>
      </p:sp>
      <p:sp>
        <p:nvSpPr>
          <p:cNvPr id="14" name="Rectangle 21"/>
          <p:cNvSpPr>
            <a:spLocks noChangeArrowheads="1"/>
          </p:cNvSpPr>
          <p:nvPr/>
        </p:nvSpPr>
        <p:spPr bwMode="auto">
          <a:xfrm>
            <a:off x="1176338" y="1970088"/>
            <a:ext cx="1408112" cy="257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Rectangle 22"/>
          <p:cNvSpPr>
            <a:spLocks noChangeArrowheads="1"/>
          </p:cNvSpPr>
          <p:nvPr/>
        </p:nvSpPr>
        <p:spPr bwMode="auto">
          <a:xfrm>
            <a:off x="1176338" y="2082800"/>
            <a:ext cx="1408112" cy="144463"/>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Rectangle 23"/>
          <p:cNvSpPr>
            <a:spLocks noChangeArrowheads="1"/>
          </p:cNvSpPr>
          <p:nvPr/>
        </p:nvSpPr>
        <p:spPr bwMode="auto">
          <a:xfrm>
            <a:off x="1462088" y="3294063"/>
            <a:ext cx="836612" cy="536575"/>
          </a:xfrm>
          <a:prstGeom prst="rect">
            <a:avLst/>
          </a:prstGeom>
          <a:solidFill>
            <a:srgbClr val="FFFFCC"/>
          </a:solidFill>
          <a:ln w="12700">
            <a:solidFill>
              <a:srgbClr val="990033"/>
            </a:solidFill>
            <a:miter lim="800000"/>
            <a:headEnd/>
            <a:tailEnd/>
          </a:ln>
        </p:spPr>
        <p:txBody>
          <a:bodyPr/>
          <a:lstStyle/>
          <a:p>
            <a:endParaRPr lang="en-US"/>
          </a:p>
        </p:txBody>
      </p:sp>
      <p:sp>
        <p:nvSpPr>
          <p:cNvPr id="17" name="Rectangle 24"/>
          <p:cNvSpPr>
            <a:spLocks noChangeArrowheads="1"/>
          </p:cNvSpPr>
          <p:nvPr/>
        </p:nvSpPr>
        <p:spPr bwMode="auto">
          <a:xfrm>
            <a:off x="1644650" y="3351213"/>
            <a:ext cx="508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rgbClr val="000000"/>
                </a:solidFill>
              </a:rPr>
              <a:t>Menu</a:t>
            </a:r>
            <a:endParaRPr lang="en-US" sz="1000">
              <a:solidFill>
                <a:schemeClr val="tx1"/>
              </a:solidFill>
            </a:endParaRPr>
          </a:p>
        </p:txBody>
      </p:sp>
      <p:sp>
        <p:nvSpPr>
          <p:cNvPr id="18" name="Rectangle 25"/>
          <p:cNvSpPr>
            <a:spLocks noChangeArrowheads="1"/>
          </p:cNvSpPr>
          <p:nvPr/>
        </p:nvSpPr>
        <p:spPr bwMode="auto">
          <a:xfrm>
            <a:off x="1462088" y="3597275"/>
            <a:ext cx="836612" cy="233363"/>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Rectangle 26"/>
          <p:cNvSpPr>
            <a:spLocks noChangeArrowheads="1"/>
          </p:cNvSpPr>
          <p:nvPr/>
        </p:nvSpPr>
        <p:spPr bwMode="auto">
          <a:xfrm>
            <a:off x="1462088" y="3698875"/>
            <a:ext cx="836612" cy="131763"/>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Line 27"/>
          <p:cNvSpPr>
            <a:spLocks noChangeShapeType="1"/>
          </p:cNvSpPr>
          <p:nvPr/>
        </p:nvSpPr>
        <p:spPr bwMode="auto">
          <a:xfrm>
            <a:off x="1885950" y="2765425"/>
            <a:ext cx="1588" cy="525463"/>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1" name="Rectangle 28"/>
          <p:cNvSpPr>
            <a:spLocks noChangeArrowheads="1"/>
          </p:cNvSpPr>
          <p:nvPr/>
        </p:nvSpPr>
        <p:spPr bwMode="auto">
          <a:xfrm>
            <a:off x="2076450" y="302418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1</a:t>
            </a:r>
            <a:endParaRPr lang="en-US" sz="1000">
              <a:solidFill>
                <a:schemeClr val="tx1"/>
              </a:solidFill>
            </a:endParaRPr>
          </a:p>
        </p:txBody>
      </p:sp>
      <p:sp>
        <p:nvSpPr>
          <p:cNvPr id="22" name="Line 31"/>
          <p:cNvSpPr>
            <a:spLocks noChangeShapeType="1"/>
          </p:cNvSpPr>
          <p:nvPr/>
        </p:nvSpPr>
        <p:spPr bwMode="auto">
          <a:xfrm flipV="1">
            <a:off x="1885950" y="2239963"/>
            <a:ext cx="1588" cy="525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Rectangle 32"/>
          <p:cNvSpPr>
            <a:spLocks noChangeArrowheads="1"/>
          </p:cNvSpPr>
          <p:nvPr/>
        </p:nvSpPr>
        <p:spPr bwMode="auto">
          <a:xfrm>
            <a:off x="1111250" y="2974975"/>
            <a:ext cx="627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chemeClr val="tx1"/>
                </a:solidFill>
              </a:rPr>
              <a:t>+menu</a:t>
            </a:r>
            <a:endParaRPr lang="en-US" sz="1000">
              <a:solidFill>
                <a:schemeClr val="tx1"/>
              </a:solidFill>
            </a:endParaRPr>
          </a:p>
        </p:txBody>
      </p:sp>
      <p:sp>
        <p:nvSpPr>
          <p:cNvPr id="24" name="Rectangle 33"/>
          <p:cNvSpPr>
            <a:spLocks noChangeArrowheads="1"/>
          </p:cNvSpPr>
          <p:nvPr/>
        </p:nvSpPr>
        <p:spPr bwMode="auto">
          <a:xfrm>
            <a:off x="2076450" y="302418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1</a:t>
            </a:r>
            <a:endParaRPr lang="en-US" sz="1000">
              <a:solidFill>
                <a:schemeClr val="tx1"/>
              </a:solidFill>
            </a:endParaRPr>
          </a:p>
        </p:txBody>
      </p:sp>
      <p:sp>
        <p:nvSpPr>
          <p:cNvPr id="25" name="Rectangle 34"/>
          <p:cNvSpPr>
            <a:spLocks noChangeArrowheads="1"/>
          </p:cNvSpPr>
          <p:nvPr/>
        </p:nvSpPr>
        <p:spPr bwMode="auto">
          <a:xfrm>
            <a:off x="4075113" y="3076575"/>
            <a:ext cx="1287462" cy="973138"/>
          </a:xfrm>
          <a:prstGeom prst="rect">
            <a:avLst/>
          </a:prstGeom>
          <a:solidFill>
            <a:srgbClr val="FFFFCC"/>
          </a:solidFill>
          <a:ln w="12700">
            <a:solidFill>
              <a:srgbClr val="990033"/>
            </a:solidFill>
            <a:miter lim="800000"/>
            <a:headEnd/>
            <a:tailEnd/>
          </a:ln>
        </p:spPr>
        <p:txBody>
          <a:bodyPr/>
          <a:lstStyle/>
          <a:p>
            <a:endParaRPr lang="en-US"/>
          </a:p>
        </p:txBody>
      </p:sp>
      <p:sp>
        <p:nvSpPr>
          <p:cNvPr id="26" name="Rectangle 35"/>
          <p:cNvSpPr>
            <a:spLocks noChangeArrowheads="1"/>
          </p:cNvSpPr>
          <p:nvPr/>
        </p:nvSpPr>
        <p:spPr bwMode="auto">
          <a:xfrm>
            <a:off x="4300538" y="3132138"/>
            <a:ext cx="9048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rgbClr val="000000"/>
                </a:solidFill>
              </a:rPr>
              <a:t>MenuItem</a:t>
            </a:r>
            <a:endParaRPr lang="en-US" sz="1000">
              <a:solidFill>
                <a:schemeClr val="tx1"/>
              </a:solidFill>
            </a:endParaRPr>
          </a:p>
        </p:txBody>
      </p:sp>
      <p:sp>
        <p:nvSpPr>
          <p:cNvPr id="27" name="Rectangle 36"/>
          <p:cNvSpPr>
            <a:spLocks noChangeArrowheads="1"/>
          </p:cNvSpPr>
          <p:nvPr/>
        </p:nvSpPr>
        <p:spPr bwMode="auto">
          <a:xfrm>
            <a:off x="4075113" y="3379788"/>
            <a:ext cx="1287462" cy="6699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Rectangle 37"/>
          <p:cNvSpPr>
            <a:spLocks noChangeArrowheads="1"/>
          </p:cNvSpPr>
          <p:nvPr/>
        </p:nvSpPr>
        <p:spPr bwMode="auto">
          <a:xfrm>
            <a:off x="4075113" y="3681413"/>
            <a:ext cx="1287462" cy="3683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Rectangle 38"/>
          <p:cNvSpPr>
            <a:spLocks noChangeArrowheads="1"/>
          </p:cNvSpPr>
          <p:nvPr/>
        </p:nvSpPr>
        <p:spPr bwMode="auto">
          <a:xfrm>
            <a:off x="4111625" y="3403600"/>
            <a:ext cx="10207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label : String</a:t>
            </a:r>
            <a:endParaRPr lang="en-US" sz="1000">
              <a:solidFill>
                <a:schemeClr val="tx1"/>
              </a:solidFill>
            </a:endParaRPr>
          </a:p>
        </p:txBody>
      </p:sp>
      <p:sp>
        <p:nvSpPr>
          <p:cNvPr id="30" name="Rectangle 39"/>
          <p:cNvSpPr>
            <a:spLocks noChangeArrowheads="1"/>
          </p:cNvSpPr>
          <p:nvPr/>
        </p:nvSpPr>
        <p:spPr bwMode="auto">
          <a:xfrm>
            <a:off x="4111625" y="3806825"/>
            <a:ext cx="79533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Clicked()</a:t>
            </a:r>
            <a:endParaRPr lang="en-US" sz="1000">
              <a:solidFill>
                <a:schemeClr val="tx1"/>
              </a:solidFill>
            </a:endParaRPr>
          </a:p>
        </p:txBody>
      </p:sp>
      <p:sp>
        <p:nvSpPr>
          <p:cNvPr id="31" name="Line 40"/>
          <p:cNvSpPr>
            <a:spLocks noChangeShapeType="1"/>
          </p:cNvSpPr>
          <p:nvPr/>
        </p:nvSpPr>
        <p:spPr bwMode="auto">
          <a:xfrm flipV="1">
            <a:off x="3159125" y="3952875"/>
            <a:ext cx="911225" cy="5492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41"/>
          <p:cNvSpPr>
            <a:spLocks noChangeShapeType="1"/>
          </p:cNvSpPr>
          <p:nvPr/>
        </p:nvSpPr>
        <p:spPr bwMode="auto">
          <a:xfrm>
            <a:off x="2286000" y="3567113"/>
            <a:ext cx="1784350" cy="3175"/>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3" name="Rectangle 42"/>
          <p:cNvSpPr>
            <a:spLocks noChangeArrowheads="1"/>
          </p:cNvSpPr>
          <p:nvPr/>
        </p:nvSpPr>
        <p:spPr bwMode="auto">
          <a:xfrm>
            <a:off x="3651250" y="3254375"/>
            <a:ext cx="2476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0..*</a:t>
            </a:r>
            <a:endParaRPr lang="en-US" sz="1000">
              <a:solidFill>
                <a:schemeClr val="tx1"/>
              </a:solidFill>
            </a:endParaRPr>
          </a:p>
        </p:txBody>
      </p:sp>
      <p:sp>
        <p:nvSpPr>
          <p:cNvPr id="34" name="Rectangle 45"/>
          <p:cNvSpPr>
            <a:spLocks noChangeArrowheads="1"/>
          </p:cNvSpPr>
          <p:nvPr/>
        </p:nvSpPr>
        <p:spPr bwMode="auto">
          <a:xfrm>
            <a:off x="3263900" y="3662363"/>
            <a:ext cx="6048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chemeClr val="tx1"/>
                </a:solidFill>
              </a:rPr>
              <a:t>+items</a:t>
            </a:r>
            <a:endParaRPr lang="en-US" sz="1000">
              <a:solidFill>
                <a:schemeClr val="tx1"/>
              </a:solidFill>
            </a:endParaRPr>
          </a:p>
        </p:txBody>
      </p:sp>
      <p:sp>
        <p:nvSpPr>
          <p:cNvPr id="35" name="Rectangle 46"/>
          <p:cNvSpPr>
            <a:spLocks noChangeArrowheads="1"/>
          </p:cNvSpPr>
          <p:nvPr/>
        </p:nvSpPr>
        <p:spPr bwMode="auto">
          <a:xfrm>
            <a:off x="3651250" y="3254375"/>
            <a:ext cx="2476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0..*</a:t>
            </a:r>
            <a:endParaRPr lang="en-US" sz="1000">
              <a:solidFill>
                <a:schemeClr val="tx1"/>
              </a:solidFill>
            </a:endParaRPr>
          </a:p>
        </p:txBody>
      </p:sp>
      <p:sp>
        <p:nvSpPr>
          <p:cNvPr id="36" name="Rectangle 47"/>
          <p:cNvSpPr>
            <a:spLocks noChangeArrowheads="1"/>
          </p:cNvSpPr>
          <p:nvPr/>
        </p:nvSpPr>
        <p:spPr bwMode="auto">
          <a:xfrm>
            <a:off x="6435725" y="4779963"/>
            <a:ext cx="1409700" cy="796925"/>
          </a:xfrm>
          <a:prstGeom prst="rect">
            <a:avLst/>
          </a:prstGeom>
          <a:solidFill>
            <a:srgbClr val="FFFFCC"/>
          </a:solidFill>
          <a:ln w="12700">
            <a:solidFill>
              <a:srgbClr val="990033"/>
            </a:solidFill>
            <a:miter lim="800000"/>
            <a:headEnd/>
            <a:tailEnd/>
          </a:ln>
        </p:spPr>
        <p:txBody>
          <a:bodyPr/>
          <a:lstStyle/>
          <a:p>
            <a:endParaRPr lang="en-US"/>
          </a:p>
        </p:txBody>
      </p:sp>
      <p:sp>
        <p:nvSpPr>
          <p:cNvPr id="37" name="Rectangle 48"/>
          <p:cNvSpPr>
            <a:spLocks noChangeArrowheads="1"/>
          </p:cNvSpPr>
          <p:nvPr/>
        </p:nvSpPr>
        <p:spPr bwMode="auto">
          <a:xfrm>
            <a:off x="6665913" y="4837113"/>
            <a:ext cx="936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i="1">
                <a:solidFill>
                  <a:srgbClr val="000000"/>
                </a:solidFill>
              </a:rPr>
              <a:t>Command</a:t>
            </a:r>
            <a:endParaRPr lang="en-US" sz="1000">
              <a:solidFill>
                <a:schemeClr val="tx1"/>
              </a:solidFill>
            </a:endParaRPr>
          </a:p>
        </p:txBody>
      </p:sp>
      <p:sp>
        <p:nvSpPr>
          <p:cNvPr id="38" name="Rectangle 49"/>
          <p:cNvSpPr>
            <a:spLocks noChangeArrowheads="1"/>
          </p:cNvSpPr>
          <p:nvPr/>
        </p:nvSpPr>
        <p:spPr bwMode="auto">
          <a:xfrm>
            <a:off x="6435725" y="5095875"/>
            <a:ext cx="1409700" cy="481013"/>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Rectangle 50"/>
          <p:cNvSpPr>
            <a:spLocks noChangeArrowheads="1"/>
          </p:cNvSpPr>
          <p:nvPr/>
        </p:nvSpPr>
        <p:spPr bwMode="auto">
          <a:xfrm>
            <a:off x="6435725" y="5195888"/>
            <a:ext cx="1409700" cy="3810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Rectangle 51"/>
          <p:cNvSpPr>
            <a:spLocks noChangeArrowheads="1"/>
          </p:cNvSpPr>
          <p:nvPr/>
        </p:nvSpPr>
        <p:spPr bwMode="auto">
          <a:xfrm>
            <a:off x="6472238" y="5321300"/>
            <a:ext cx="8509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i="1">
                <a:solidFill>
                  <a:srgbClr val="000000"/>
                </a:solidFill>
              </a:rPr>
              <a:t>+ Process()</a:t>
            </a:r>
            <a:endParaRPr lang="en-US" sz="1000">
              <a:solidFill>
                <a:schemeClr val="tx1"/>
              </a:solidFill>
            </a:endParaRPr>
          </a:p>
        </p:txBody>
      </p:sp>
      <p:sp>
        <p:nvSpPr>
          <p:cNvPr id="41" name="Line 52"/>
          <p:cNvSpPr>
            <a:spLocks noChangeShapeType="1"/>
          </p:cNvSpPr>
          <p:nvPr/>
        </p:nvSpPr>
        <p:spPr bwMode="auto">
          <a:xfrm>
            <a:off x="5956300" y="4389438"/>
            <a:ext cx="581025" cy="38735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2" name="Rectangle 53"/>
          <p:cNvSpPr>
            <a:spLocks noChangeArrowheads="1"/>
          </p:cNvSpPr>
          <p:nvPr/>
        </p:nvSpPr>
        <p:spPr bwMode="auto">
          <a:xfrm>
            <a:off x="6238875" y="48212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1</a:t>
            </a:r>
            <a:endParaRPr lang="en-US" sz="1000">
              <a:solidFill>
                <a:schemeClr val="tx1"/>
              </a:solidFill>
            </a:endParaRPr>
          </a:p>
        </p:txBody>
      </p:sp>
      <p:sp>
        <p:nvSpPr>
          <p:cNvPr id="43" name="Line 56"/>
          <p:cNvSpPr>
            <a:spLocks noChangeShapeType="1"/>
          </p:cNvSpPr>
          <p:nvPr/>
        </p:nvSpPr>
        <p:spPr bwMode="auto">
          <a:xfrm flipH="1" flipV="1">
            <a:off x="5375275" y="4000500"/>
            <a:ext cx="581025" cy="388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Rectangle 57"/>
          <p:cNvSpPr>
            <a:spLocks noChangeArrowheads="1"/>
          </p:cNvSpPr>
          <p:nvPr/>
        </p:nvSpPr>
        <p:spPr bwMode="auto">
          <a:xfrm>
            <a:off x="6238875" y="48212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1</a:t>
            </a:r>
            <a:endParaRPr lang="en-US" sz="1000">
              <a:solidFill>
                <a:schemeClr val="tx1"/>
              </a:solidFill>
            </a:endParaRPr>
          </a:p>
        </p:txBody>
      </p:sp>
      <p:sp>
        <p:nvSpPr>
          <p:cNvPr id="45" name="Rectangle 58"/>
          <p:cNvSpPr>
            <a:spLocks noChangeArrowheads="1"/>
          </p:cNvSpPr>
          <p:nvPr/>
        </p:nvSpPr>
        <p:spPr bwMode="auto">
          <a:xfrm>
            <a:off x="6267450" y="4348163"/>
            <a:ext cx="503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chemeClr val="tx1"/>
                </a:solidFill>
              </a:rPr>
              <a:t>+cmd</a:t>
            </a:r>
            <a:endParaRPr lang="en-US" sz="1000">
              <a:solidFill>
                <a:schemeClr val="tx1"/>
              </a:solidFill>
            </a:endParaRPr>
          </a:p>
        </p:txBody>
      </p:sp>
      <p:sp>
        <p:nvSpPr>
          <p:cNvPr id="46" name="Rectangle 59"/>
          <p:cNvSpPr>
            <a:spLocks noChangeArrowheads="1"/>
          </p:cNvSpPr>
          <p:nvPr/>
        </p:nvSpPr>
        <p:spPr bwMode="auto">
          <a:xfrm>
            <a:off x="6194425" y="1562100"/>
            <a:ext cx="1892300" cy="771525"/>
          </a:xfrm>
          <a:prstGeom prst="rect">
            <a:avLst/>
          </a:prstGeom>
          <a:solidFill>
            <a:srgbClr val="FFFFCC"/>
          </a:solidFill>
          <a:ln w="12700">
            <a:solidFill>
              <a:srgbClr val="990033"/>
            </a:solidFill>
            <a:miter lim="800000"/>
            <a:headEnd/>
            <a:tailEnd/>
          </a:ln>
        </p:spPr>
        <p:txBody>
          <a:bodyPr/>
          <a:lstStyle/>
          <a:p>
            <a:endParaRPr lang="en-US"/>
          </a:p>
        </p:txBody>
      </p:sp>
      <p:sp>
        <p:nvSpPr>
          <p:cNvPr id="47" name="Rectangle 60"/>
          <p:cNvSpPr>
            <a:spLocks noChangeArrowheads="1"/>
          </p:cNvSpPr>
          <p:nvPr/>
        </p:nvSpPr>
        <p:spPr bwMode="auto">
          <a:xfrm>
            <a:off x="6443663" y="1617663"/>
            <a:ext cx="14335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solidFill>
                  <a:srgbClr val="000000"/>
                </a:solidFill>
              </a:rPr>
              <a:t>OpenCommand</a:t>
            </a:r>
            <a:endParaRPr lang="en-US" sz="1000">
              <a:solidFill>
                <a:schemeClr val="tx1"/>
              </a:solidFill>
            </a:endParaRPr>
          </a:p>
        </p:txBody>
      </p:sp>
      <p:sp>
        <p:nvSpPr>
          <p:cNvPr id="48" name="Rectangle 61"/>
          <p:cNvSpPr>
            <a:spLocks noChangeArrowheads="1"/>
          </p:cNvSpPr>
          <p:nvPr/>
        </p:nvSpPr>
        <p:spPr bwMode="auto">
          <a:xfrm>
            <a:off x="6194425" y="1865313"/>
            <a:ext cx="1892300" cy="4683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Rectangle 62"/>
          <p:cNvSpPr>
            <a:spLocks noChangeArrowheads="1"/>
          </p:cNvSpPr>
          <p:nvPr/>
        </p:nvSpPr>
        <p:spPr bwMode="auto">
          <a:xfrm>
            <a:off x="6194425" y="1965325"/>
            <a:ext cx="1892300" cy="3683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Rectangle 63"/>
          <p:cNvSpPr>
            <a:spLocks noChangeArrowheads="1"/>
          </p:cNvSpPr>
          <p:nvPr/>
        </p:nvSpPr>
        <p:spPr bwMode="auto">
          <a:xfrm>
            <a:off x="6230938" y="2090738"/>
            <a:ext cx="8509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Process()</a:t>
            </a:r>
            <a:endParaRPr lang="en-US" sz="1000">
              <a:solidFill>
                <a:schemeClr val="tx1"/>
              </a:solidFill>
            </a:endParaRPr>
          </a:p>
        </p:txBody>
      </p:sp>
      <p:sp>
        <p:nvSpPr>
          <p:cNvPr id="51" name="Line 64"/>
          <p:cNvSpPr>
            <a:spLocks noChangeShapeType="1"/>
          </p:cNvSpPr>
          <p:nvPr/>
        </p:nvSpPr>
        <p:spPr bwMode="auto">
          <a:xfrm flipV="1">
            <a:off x="5532438" y="2106613"/>
            <a:ext cx="657225" cy="10953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65"/>
          <p:cNvSpPr>
            <a:spLocks noChangeShapeType="1"/>
          </p:cNvSpPr>
          <p:nvPr/>
        </p:nvSpPr>
        <p:spPr bwMode="auto">
          <a:xfrm>
            <a:off x="7146925" y="2344738"/>
            <a:ext cx="1588" cy="2432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Freeform 66"/>
          <p:cNvSpPr>
            <a:spLocks/>
          </p:cNvSpPr>
          <p:nvPr/>
        </p:nvSpPr>
        <p:spPr bwMode="auto">
          <a:xfrm>
            <a:off x="7058025" y="4533900"/>
            <a:ext cx="177800" cy="242888"/>
          </a:xfrm>
          <a:custGeom>
            <a:avLst/>
            <a:gdLst>
              <a:gd name="T0" fmla="*/ 56 w 112"/>
              <a:gd name="T1" fmla="*/ 153 h 153"/>
              <a:gd name="T2" fmla="*/ 112 w 112"/>
              <a:gd name="T3" fmla="*/ 0 h 153"/>
              <a:gd name="T4" fmla="*/ 0 w 112"/>
              <a:gd name="T5" fmla="*/ 0 h 153"/>
              <a:gd name="T6" fmla="*/ 56 w 112"/>
              <a:gd name="T7" fmla="*/ 153 h 153"/>
            </a:gdLst>
            <a:ahLst/>
            <a:cxnLst>
              <a:cxn ang="0">
                <a:pos x="T0" y="T1"/>
              </a:cxn>
              <a:cxn ang="0">
                <a:pos x="T2" y="T3"/>
              </a:cxn>
              <a:cxn ang="0">
                <a:pos x="T4" y="T5"/>
              </a:cxn>
              <a:cxn ang="0">
                <a:pos x="T6" y="T7"/>
              </a:cxn>
            </a:cxnLst>
            <a:rect l="0" t="0" r="r" b="b"/>
            <a:pathLst>
              <a:path w="112" h="153">
                <a:moveTo>
                  <a:pt x="56" y="153"/>
                </a:moveTo>
                <a:lnTo>
                  <a:pt x="112" y="0"/>
                </a:lnTo>
                <a:lnTo>
                  <a:pt x="0" y="0"/>
                </a:lnTo>
                <a:lnTo>
                  <a:pt x="56" y="153"/>
                </a:lnTo>
                <a:close/>
              </a:path>
            </a:pathLst>
          </a:custGeom>
          <a:solidFill>
            <a:srgbClr val="FFFFFF"/>
          </a:solidFill>
          <a:ln w="12700">
            <a:solidFill>
              <a:schemeClr val="tx1"/>
            </a:solidFill>
            <a:prstDash val="solid"/>
            <a:round/>
            <a:headEnd/>
            <a:tailEnd/>
          </a:ln>
        </p:spPr>
        <p:txBody>
          <a:bodyPr/>
          <a:lstStyle/>
          <a:p>
            <a:endParaRPr lang="en-US"/>
          </a:p>
        </p:txBody>
      </p:sp>
    </p:spTree>
    <p:extLst>
      <p:ext uri="{BB962C8B-B14F-4D97-AF65-F5344CB8AC3E}">
        <p14:creationId xmlns:p14="http://schemas.microsoft.com/office/powerpoint/2010/main" val="3973247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Rectangle 67"/>
          <p:cNvSpPr>
            <a:spLocks noChangeArrowheads="1"/>
          </p:cNvSpPr>
          <p:nvPr/>
        </p:nvSpPr>
        <p:spPr bwMode="auto">
          <a:xfrm>
            <a:off x="5208588" y="5126038"/>
            <a:ext cx="1266825" cy="522287"/>
          </a:xfrm>
          <a:prstGeom prst="rect">
            <a:avLst/>
          </a:prstGeom>
          <a:solidFill>
            <a:srgbClr val="FFFFCC"/>
          </a:solidFill>
          <a:ln w="12700">
            <a:solidFill>
              <a:srgbClr val="990033"/>
            </a:solidFill>
            <a:miter lim="800000"/>
            <a:headEnd/>
            <a:tailEnd/>
          </a:ln>
        </p:spPr>
        <p:txBody>
          <a:bodyPr/>
          <a:lstStyle/>
          <a:p>
            <a:endParaRPr lang="en-US"/>
          </a:p>
        </p:txBody>
      </p:sp>
      <p:sp>
        <p:nvSpPr>
          <p:cNvPr id="6" name="Text Box 10"/>
          <p:cNvSpPr txBox="1">
            <a:spLocks noChangeArrowheads="1"/>
          </p:cNvSpPr>
          <p:nvPr/>
        </p:nvSpPr>
        <p:spPr bwMode="auto">
          <a:xfrm>
            <a:off x="5272088" y="1473200"/>
            <a:ext cx="1544637"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fontAlgn="base" hangingPunct="0">
              <a:lnSpc>
                <a:spcPct val="100000"/>
              </a:lnSpc>
              <a:spcBef>
                <a:spcPct val="0"/>
              </a:spcBef>
              <a:buClrTx/>
              <a:buFontTx/>
              <a:buNone/>
            </a:pPr>
            <a:r>
              <a:rPr lang="en-US" sz="2000">
                <a:solidFill>
                  <a:schemeClr val="tx1"/>
                </a:solidFill>
              </a:rPr>
              <a:t>Initialization</a:t>
            </a:r>
          </a:p>
        </p:txBody>
      </p:sp>
      <p:sp>
        <p:nvSpPr>
          <p:cNvPr id="7" name="Text Box 11"/>
          <p:cNvSpPr txBox="1">
            <a:spLocks noChangeArrowheads="1"/>
          </p:cNvSpPr>
          <p:nvPr/>
        </p:nvSpPr>
        <p:spPr bwMode="auto">
          <a:xfrm>
            <a:off x="762000" y="4953000"/>
            <a:ext cx="25146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r" eaLnBrk="0" fontAlgn="base" hangingPunct="0">
              <a:lnSpc>
                <a:spcPct val="100000"/>
              </a:lnSpc>
              <a:spcBef>
                <a:spcPct val="0"/>
              </a:spcBef>
              <a:buClrTx/>
              <a:buFontTx/>
              <a:buNone/>
            </a:pPr>
            <a:r>
              <a:rPr lang="en-US" sz="2000">
                <a:solidFill>
                  <a:schemeClr val="tx1"/>
                </a:solidFill>
              </a:rPr>
              <a:t>The user selects the </a:t>
            </a:r>
            <a:r>
              <a:rPr lang="en-US" sz="2000" i="1">
                <a:solidFill>
                  <a:schemeClr val="tx1"/>
                </a:solidFill>
              </a:rPr>
              <a:t>Open…</a:t>
            </a:r>
            <a:r>
              <a:rPr lang="en-US" sz="2000">
                <a:solidFill>
                  <a:schemeClr val="tx1"/>
                </a:solidFill>
              </a:rPr>
              <a:t> menu item</a:t>
            </a:r>
          </a:p>
        </p:txBody>
      </p:sp>
      <p:sp>
        <p:nvSpPr>
          <p:cNvPr id="8" name="Rectangle 12"/>
          <p:cNvSpPr>
            <a:spLocks noChangeArrowheads="1"/>
          </p:cNvSpPr>
          <p:nvPr/>
        </p:nvSpPr>
        <p:spPr bwMode="auto">
          <a:xfrm>
            <a:off x="533400" y="1722438"/>
            <a:ext cx="781050" cy="522287"/>
          </a:xfrm>
          <a:prstGeom prst="rect">
            <a:avLst/>
          </a:prstGeom>
          <a:solidFill>
            <a:srgbClr val="FFFFCC"/>
          </a:solidFill>
          <a:ln w="12700">
            <a:solidFill>
              <a:srgbClr val="990033"/>
            </a:solidFill>
            <a:miter lim="800000"/>
            <a:headEnd/>
            <a:tailEnd/>
          </a:ln>
        </p:spPr>
        <p:txBody>
          <a:bodyPr/>
          <a:lstStyle/>
          <a:p>
            <a:endParaRPr lang="en-US"/>
          </a:p>
        </p:txBody>
      </p:sp>
      <p:sp>
        <p:nvSpPr>
          <p:cNvPr id="9" name="Rectangle 13"/>
          <p:cNvSpPr>
            <a:spLocks noChangeArrowheads="1"/>
          </p:cNvSpPr>
          <p:nvPr/>
        </p:nvSpPr>
        <p:spPr bwMode="auto">
          <a:xfrm>
            <a:off x="650875" y="1774825"/>
            <a:ext cx="5730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500" u="sng">
                <a:solidFill>
                  <a:srgbClr val="000000"/>
                </a:solidFill>
              </a:rPr>
              <a:t>myapp</a:t>
            </a:r>
            <a:endParaRPr lang="en-US" sz="1000">
              <a:solidFill>
                <a:schemeClr val="tx1"/>
              </a:solidFill>
            </a:endParaRPr>
          </a:p>
        </p:txBody>
      </p:sp>
      <p:sp>
        <p:nvSpPr>
          <p:cNvPr id="10" name="Rectangle 14"/>
          <p:cNvSpPr>
            <a:spLocks noChangeArrowheads="1"/>
          </p:cNvSpPr>
          <p:nvPr/>
        </p:nvSpPr>
        <p:spPr bwMode="auto">
          <a:xfrm>
            <a:off x="1098550" y="3135313"/>
            <a:ext cx="781050" cy="522287"/>
          </a:xfrm>
          <a:prstGeom prst="rect">
            <a:avLst/>
          </a:prstGeom>
          <a:solidFill>
            <a:srgbClr val="FFFFCC"/>
          </a:solidFill>
          <a:ln w="12700">
            <a:solidFill>
              <a:srgbClr val="990033"/>
            </a:solidFill>
            <a:miter lim="800000"/>
            <a:headEnd/>
            <a:tailEnd/>
          </a:ln>
        </p:spPr>
        <p:txBody>
          <a:bodyPr/>
          <a:lstStyle/>
          <a:p>
            <a:endParaRPr lang="en-US"/>
          </a:p>
        </p:txBody>
      </p:sp>
      <p:sp>
        <p:nvSpPr>
          <p:cNvPr id="11" name="Rectangle 15"/>
          <p:cNvSpPr>
            <a:spLocks noChangeArrowheads="1"/>
          </p:cNvSpPr>
          <p:nvPr/>
        </p:nvSpPr>
        <p:spPr bwMode="auto">
          <a:xfrm>
            <a:off x="1268413" y="3187700"/>
            <a:ext cx="477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500" u="sng">
                <a:solidFill>
                  <a:srgbClr val="000000"/>
                </a:solidFill>
              </a:rPr>
              <a:t>menu</a:t>
            </a:r>
            <a:endParaRPr lang="en-US" sz="1000">
              <a:solidFill>
                <a:schemeClr val="tx1"/>
              </a:solidFill>
            </a:endParaRPr>
          </a:p>
        </p:txBody>
      </p:sp>
      <p:sp>
        <p:nvSpPr>
          <p:cNvPr id="12" name="Rectangle 16"/>
          <p:cNvSpPr>
            <a:spLocks noChangeArrowheads="1"/>
          </p:cNvSpPr>
          <p:nvPr/>
        </p:nvSpPr>
        <p:spPr bwMode="auto">
          <a:xfrm>
            <a:off x="3175000" y="1722438"/>
            <a:ext cx="1714500" cy="522287"/>
          </a:xfrm>
          <a:prstGeom prst="rect">
            <a:avLst/>
          </a:prstGeom>
          <a:solidFill>
            <a:srgbClr val="FFFFCC"/>
          </a:solidFill>
          <a:ln w="12700">
            <a:solidFill>
              <a:srgbClr val="990033"/>
            </a:solidFill>
            <a:miter lim="800000"/>
            <a:headEnd/>
            <a:tailEnd/>
          </a:ln>
        </p:spPr>
        <p:txBody>
          <a:bodyPr/>
          <a:lstStyle/>
          <a:p>
            <a:endParaRPr lang="en-US"/>
          </a:p>
        </p:txBody>
      </p:sp>
      <p:sp>
        <p:nvSpPr>
          <p:cNvPr id="13" name="Rectangle 17"/>
          <p:cNvSpPr>
            <a:spLocks noChangeArrowheads="1"/>
          </p:cNvSpPr>
          <p:nvPr/>
        </p:nvSpPr>
        <p:spPr bwMode="auto">
          <a:xfrm>
            <a:off x="3736975" y="1774825"/>
            <a:ext cx="623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500" u="sng">
                <a:solidFill>
                  <a:srgbClr val="000000"/>
                </a:solidFill>
              </a:rPr>
              <a:t>ocmd : </a:t>
            </a:r>
            <a:endParaRPr lang="en-US" sz="1000">
              <a:solidFill>
                <a:schemeClr val="tx1"/>
              </a:solidFill>
            </a:endParaRPr>
          </a:p>
        </p:txBody>
      </p:sp>
      <p:sp>
        <p:nvSpPr>
          <p:cNvPr id="14" name="Rectangle 18"/>
          <p:cNvSpPr>
            <a:spLocks noChangeArrowheads="1"/>
          </p:cNvSpPr>
          <p:nvPr/>
        </p:nvSpPr>
        <p:spPr bwMode="auto">
          <a:xfrm>
            <a:off x="3382963" y="1985963"/>
            <a:ext cx="13477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500" u="sng">
                <a:solidFill>
                  <a:srgbClr val="000000"/>
                </a:solidFill>
              </a:rPr>
              <a:t>OpenCommand</a:t>
            </a:r>
            <a:endParaRPr lang="en-US" sz="1000">
              <a:solidFill>
                <a:schemeClr val="tx1"/>
              </a:solidFill>
            </a:endParaRPr>
          </a:p>
        </p:txBody>
      </p:sp>
      <p:sp>
        <p:nvSpPr>
          <p:cNvPr id="15" name="Rectangle 19"/>
          <p:cNvSpPr>
            <a:spLocks noChangeArrowheads="1"/>
          </p:cNvSpPr>
          <p:nvPr/>
        </p:nvSpPr>
        <p:spPr bwMode="auto">
          <a:xfrm>
            <a:off x="3303588" y="3135313"/>
            <a:ext cx="1457325" cy="522287"/>
          </a:xfrm>
          <a:prstGeom prst="rect">
            <a:avLst/>
          </a:prstGeom>
          <a:solidFill>
            <a:srgbClr val="FFFFCC"/>
          </a:solidFill>
          <a:ln w="12700">
            <a:solidFill>
              <a:srgbClr val="990033"/>
            </a:solidFill>
            <a:miter lim="800000"/>
            <a:headEnd/>
            <a:tailEnd/>
          </a:ln>
        </p:spPr>
        <p:txBody>
          <a:bodyPr/>
          <a:lstStyle/>
          <a:p>
            <a:endParaRPr lang="en-US"/>
          </a:p>
        </p:txBody>
      </p:sp>
      <p:sp>
        <p:nvSpPr>
          <p:cNvPr id="16" name="Rectangle 20"/>
          <p:cNvSpPr>
            <a:spLocks noChangeArrowheads="1"/>
          </p:cNvSpPr>
          <p:nvPr/>
        </p:nvSpPr>
        <p:spPr bwMode="auto">
          <a:xfrm>
            <a:off x="3559175" y="3187700"/>
            <a:ext cx="1016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500" u="sng">
                <a:solidFill>
                  <a:srgbClr val="000000"/>
                </a:solidFill>
              </a:rPr>
              <a:t>aNewItem : </a:t>
            </a:r>
            <a:endParaRPr lang="en-US" sz="1000">
              <a:solidFill>
                <a:schemeClr val="tx1"/>
              </a:solidFill>
            </a:endParaRPr>
          </a:p>
        </p:txBody>
      </p:sp>
      <p:sp>
        <p:nvSpPr>
          <p:cNvPr id="17" name="Rectangle 21"/>
          <p:cNvSpPr>
            <a:spLocks noChangeArrowheads="1"/>
          </p:cNvSpPr>
          <p:nvPr/>
        </p:nvSpPr>
        <p:spPr bwMode="auto">
          <a:xfrm>
            <a:off x="3641725" y="3398838"/>
            <a:ext cx="847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500" u="sng">
                <a:solidFill>
                  <a:srgbClr val="000000"/>
                </a:solidFill>
              </a:rPr>
              <a:t>MenuItem</a:t>
            </a:r>
            <a:endParaRPr lang="en-US" sz="1000">
              <a:solidFill>
                <a:schemeClr val="tx1"/>
              </a:solidFill>
            </a:endParaRPr>
          </a:p>
        </p:txBody>
      </p:sp>
      <p:sp>
        <p:nvSpPr>
          <p:cNvPr id="18" name="Line 22"/>
          <p:cNvSpPr>
            <a:spLocks noChangeShapeType="1"/>
          </p:cNvSpPr>
          <p:nvPr/>
        </p:nvSpPr>
        <p:spPr bwMode="auto">
          <a:xfrm>
            <a:off x="1031875" y="2257425"/>
            <a:ext cx="349250" cy="87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23"/>
          <p:cNvSpPr>
            <a:spLocks noChangeShapeType="1"/>
          </p:cNvSpPr>
          <p:nvPr/>
        </p:nvSpPr>
        <p:spPr bwMode="auto">
          <a:xfrm>
            <a:off x="1249363" y="2347913"/>
            <a:ext cx="166687" cy="420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24"/>
          <p:cNvSpPr>
            <a:spLocks noChangeShapeType="1"/>
          </p:cNvSpPr>
          <p:nvPr/>
        </p:nvSpPr>
        <p:spPr bwMode="auto">
          <a:xfrm flipV="1">
            <a:off x="1416050" y="2622550"/>
            <a:ext cx="3175" cy="146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5"/>
          <p:cNvSpPr>
            <a:spLocks noChangeShapeType="1"/>
          </p:cNvSpPr>
          <p:nvPr/>
        </p:nvSpPr>
        <p:spPr bwMode="auto">
          <a:xfrm flipH="1" flipV="1">
            <a:off x="1314450" y="2660650"/>
            <a:ext cx="101600" cy="107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Rectangle 26"/>
          <p:cNvSpPr>
            <a:spLocks noChangeArrowheads="1"/>
          </p:cNvSpPr>
          <p:nvPr/>
        </p:nvSpPr>
        <p:spPr bwMode="auto">
          <a:xfrm>
            <a:off x="1592263" y="2359025"/>
            <a:ext cx="2327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500">
                <a:solidFill>
                  <a:schemeClr val="tx1"/>
                </a:solidFill>
              </a:rPr>
              <a:t>2. AddItem("Open...",ocmd)</a:t>
            </a:r>
            <a:endParaRPr lang="en-US" sz="1000">
              <a:solidFill>
                <a:schemeClr val="tx1"/>
              </a:solidFill>
            </a:endParaRPr>
          </a:p>
        </p:txBody>
      </p:sp>
      <p:sp>
        <p:nvSpPr>
          <p:cNvPr id="23" name="Line 27"/>
          <p:cNvSpPr>
            <a:spLocks noChangeShapeType="1"/>
          </p:cNvSpPr>
          <p:nvPr/>
        </p:nvSpPr>
        <p:spPr bwMode="auto">
          <a:xfrm>
            <a:off x="1325563" y="1989138"/>
            <a:ext cx="1846262"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8"/>
          <p:cNvSpPr>
            <a:spLocks noChangeShapeType="1"/>
          </p:cNvSpPr>
          <p:nvPr/>
        </p:nvSpPr>
        <p:spPr bwMode="auto">
          <a:xfrm>
            <a:off x="1943100" y="1838325"/>
            <a:ext cx="4524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9"/>
          <p:cNvSpPr>
            <a:spLocks noChangeShapeType="1"/>
          </p:cNvSpPr>
          <p:nvPr/>
        </p:nvSpPr>
        <p:spPr bwMode="auto">
          <a:xfrm flipH="1">
            <a:off x="2259013" y="1838325"/>
            <a:ext cx="136525" cy="5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30"/>
          <p:cNvSpPr>
            <a:spLocks noChangeShapeType="1"/>
          </p:cNvSpPr>
          <p:nvPr/>
        </p:nvSpPr>
        <p:spPr bwMode="auto">
          <a:xfrm flipH="1" flipV="1">
            <a:off x="2259013" y="1782763"/>
            <a:ext cx="136525" cy="555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Rectangle 31"/>
          <p:cNvSpPr>
            <a:spLocks noChangeArrowheads="1"/>
          </p:cNvSpPr>
          <p:nvPr/>
        </p:nvSpPr>
        <p:spPr bwMode="auto">
          <a:xfrm>
            <a:off x="1331913" y="1473200"/>
            <a:ext cx="17383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500">
                <a:solidFill>
                  <a:schemeClr val="tx1"/>
                </a:solidFill>
              </a:rPr>
              <a:t>1. OpenCommand( )</a:t>
            </a:r>
            <a:endParaRPr lang="en-US" sz="1000">
              <a:solidFill>
                <a:schemeClr val="tx1"/>
              </a:solidFill>
            </a:endParaRPr>
          </a:p>
        </p:txBody>
      </p:sp>
      <p:sp>
        <p:nvSpPr>
          <p:cNvPr id="28" name="Line 32"/>
          <p:cNvSpPr>
            <a:spLocks noChangeShapeType="1"/>
          </p:cNvSpPr>
          <p:nvPr/>
        </p:nvSpPr>
        <p:spPr bwMode="auto">
          <a:xfrm>
            <a:off x="1890713" y="3402013"/>
            <a:ext cx="1408112"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33"/>
          <p:cNvSpPr>
            <a:spLocks noChangeShapeType="1"/>
          </p:cNvSpPr>
          <p:nvPr/>
        </p:nvSpPr>
        <p:spPr bwMode="auto">
          <a:xfrm>
            <a:off x="2206625" y="3248025"/>
            <a:ext cx="4524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34"/>
          <p:cNvSpPr>
            <a:spLocks noChangeShapeType="1"/>
          </p:cNvSpPr>
          <p:nvPr/>
        </p:nvSpPr>
        <p:spPr bwMode="auto">
          <a:xfrm flipH="1">
            <a:off x="2522538" y="3248025"/>
            <a:ext cx="136525" cy="55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5"/>
          <p:cNvSpPr>
            <a:spLocks noChangeShapeType="1"/>
          </p:cNvSpPr>
          <p:nvPr/>
        </p:nvSpPr>
        <p:spPr bwMode="auto">
          <a:xfrm flipH="1" flipV="1">
            <a:off x="2522538" y="3190875"/>
            <a:ext cx="136525" cy="5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Rectangle 36"/>
          <p:cNvSpPr>
            <a:spLocks noChangeArrowheads="1"/>
          </p:cNvSpPr>
          <p:nvPr/>
        </p:nvSpPr>
        <p:spPr bwMode="auto">
          <a:xfrm>
            <a:off x="1427163" y="2900363"/>
            <a:ext cx="25177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500">
                <a:solidFill>
                  <a:schemeClr val="tx1"/>
                </a:solidFill>
              </a:rPr>
              <a:t>3. MenuItem("Open...", ocmd)</a:t>
            </a:r>
            <a:endParaRPr lang="en-US" sz="1000">
              <a:solidFill>
                <a:schemeClr val="tx1"/>
              </a:solidFill>
            </a:endParaRPr>
          </a:p>
        </p:txBody>
      </p:sp>
      <p:grpSp>
        <p:nvGrpSpPr>
          <p:cNvPr id="33" name="Group 37"/>
          <p:cNvGrpSpPr>
            <a:grpSpLocks/>
          </p:cNvGrpSpPr>
          <p:nvPr/>
        </p:nvGrpSpPr>
        <p:grpSpPr bwMode="auto">
          <a:xfrm>
            <a:off x="3795713" y="4697413"/>
            <a:ext cx="403225" cy="542925"/>
            <a:chOff x="2573" y="2967"/>
            <a:chExt cx="254" cy="342"/>
          </a:xfrm>
        </p:grpSpPr>
        <p:sp>
          <p:nvSpPr>
            <p:cNvPr id="34" name="Oval 38"/>
            <p:cNvSpPr>
              <a:spLocks noChangeArrowheads="1"/>
            </p:cNvSpPr>
            <p:nvPr/>
          </p:nvSpPr>
          <p:spPr bwMode="auto">
            <a:xfrm>
              <a:off x="2645" y="2967"/>
              <a:ext cx="115" cy="11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Line 39"/>
            <p:cNvSpPr>
              <a:spLocks noChangeShapeType="1"/>
            </p:cNvSpPr>
            <p:nvPr/>
          </p:nvSpPr>
          <p:spPr bwMode="auto">
            <a:xfrm>
              <a:off x="2700" y="3079"/>
              <a:ext cx="1" cy="1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40"/>
            <p:cNvSpPr>
              <a:spLocks noChangeShapeType="1"/>
            </p:cNvSpPr>
            <p:nvPr/>
          </p:nvSpPr>
          <p:spPr bwMode="auto">
            <a:xfrm>
              <a:off x="2609" y="3109"/>
              <a:ext cx="183"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Freeform 41"/>
            <p:cNvSpPr>
              <a:spLocks/>
            </p:cNvSpPr>
            <p:nvPr/>
          </p:nvSpPr>
          <p:spPr bwMode="auto">
            <a:xfrm>
              <a:off x="2573" y="3185"/>
              <a:ext cx="254" cy="124"/>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127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 name="Rectangle 42"/>
          <p:cNvSpPr>
            <a:spLocks noChangeArrowheads="1"/>
          </p:cNvSpPr>
          <p:nvPr/>
        </p:nvSpPr>
        <p:spPr bwMode="auto">
          <a:xfrm>
            <a:off x="3754438" y="5326063"/>
            <a:ext cx="5127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tx1"/>
                </a:solidFill>
              </a:rPr>
              <a:t>A user</a:t>
            </a:r>
            <a:endParaRPr lang="en-US" sz="1000">
              <a:solidFill>
                <a:schemeClr val="tx1"/>
              </a:solidFill>
            </a:endParaRPr>
          </a:p>
        </p:txBody>
      </p:sp>
      <p:sp>
        <p:nvSpPr>
          <p:cNvPr id="39" name="Line 43"/>
          <p:cNvSpPr>
            <a:spLocks noChangeShapeType="1"/>
          </p:cNvSpPr>
          <p:nvPr/>
        </p:nvSpPr>
        <p:spPr bwMode="auto">
          <a:xfrm>
            <a:off x="3733800" y="5600700"/>
            <a:ext cx="52705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Rectangle 45"/>
          <p:cNvSpPr>
            <a:spLocks noChangeArrowheads="1"/>
          </p:cNvSpPr>
          <p:nvPr/>
        </p:nvSpPr>
        <p:spPr bwMode="auto">
          <a:xfrm>
            <a:off x="5340350" y="5135563"/>
            <a:ext cx="10334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eaLnBrk="0" fontAlgn="base" hangingPunct="0">
              <a:lnSpc>
                <a:spcPct val="100000"/>
              </a:lnSpc>
              <a:spcBef>
                <a:spcPct val="0"/>
              </a:spcBef>
              <a:buClrTx/>
              <a:buFontTx/>
              <a:buNone/>
            </a:pPr>
            <a:r>
              <a:rPr lang="en-US" sz="1400">
                <a:solidFill>
                  <a:srgbClr val="000000"/>
                </a:solidFill>
              </a:rPr>
              <a:t>theMenuItem</a:t>
            </a:r>
            <a:endParaRPr lang="en-US" sz="1000">
              <a:solidFill>
                <a:schemeClr val="tx1"/>
              </a:solidFill>
            </a:endParaRPr>
          </a:p>
        </p:txBody>
      </p:sp>
      <p:sp>
        <p:nvSpPr>
          <p:cNvPr id="41" name="Line 46"/>
          <p:cNvSpPr>
            <a:spLocks noChangeShapeType="1"/>
          </p:cNvSpPr>
          <p:nvPr/>
        </p:nvSpPr>
        <p:spPr bwMode="auto">
          <a:xfrm>
            <a:off x="5319713" y="5316538"/>
            <a:ext cx="1082675" cy="1587"/>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Rectangle 47"/>
          <p:cNvSpPr>
            <a:spLocks noChangeArrowheads="1"/>
          </p:cNvSpPr>
          <p:nvPr/>
        </p:nvSpPr>
        <p:spPr bwMode="auto">
          <a:xfrm>
            <a:off x="7602538" y="5154613"/>
            <a:ext cx="936625" cy="479425"/>
          </a:xfrm>
          <a:prstGeom prst="rect">
            <a:avLst/>
          </a:prstGeom>
          <a:solidFill>
            <a:srgbClr val="FFFFCC"/>
          </a:solidFill>
          <a:ln w="12700">
            <a:solidFill>
              <a:srgbClr val="990033"/>
            </a:solidFill>
            <a:miter lim="800000"/>
            <a:headEnd/>
            <a:tailEnd/>
          </a:ln>
        </p:spPr>
        <p:txBody>
          <a:bodyPr/>
          <a:lstStyle/>
          <a:p>
            <a:endParaRPr lang="en-US"/>
          </a:p>
        </p:txBody>
      </p:sp>
      <p:sp>
        <p:nvSpPr>
          <p:cNvPr id="43" name="Rectangle 48"/>
          <p:cNvSpPr>
            <a:spLocks noChangeArrowheads="1"/>
          </p:cNvSpPr>
          <p:nvPr/>
        </p:nvSpPr>
        <p:spPr bwMode="auto">
          <a:xfrm>
            <a:off x="7847013" y="5202238"/>
            <a:ext cx="482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rgbClr val="000000"/>
                </a:solidFill>
              </a:rPr>
              <a:t>cmd : </a:t>
            </a:r>
            <a:endParaRPr lang="en-US" sz="1000">
              <a:solidFill>
                <a:schemeClr val="tx1"/>
              </a:solidFill>
            </a:endParaRPr>
          </a:p>
        </p:txBody>
      </p:sp>
      <p:sp>
        <p:nvSpPr>
          <p:cNvPr id="44" name="Rectangle 49"/>
          <p:cNvSpPr>
            <a:spLocks noChangeArrowheads="1"/>
          </p:cNvSpPr>
          <p:nvPr/>
        </p:nvSpPr>
        <p:spPr bwMode="auto">
          <a:xfrm>
            <a:off x="7680325" y="5395913"/>
            <a:ext cx="8175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rgbClr val="000000"/>
                </a:solidFill>
              </a:rPr>
              <a:t>Command</a:t>
            </a:r>
            <a:endParaRPr lang="en-US" sz="1000">
              <a:solidFill>
                <a:schemeClr val="tx1"/>
              </a:solidFill>
            </a:endParaRPr>
          </a:p>
        </p:txBody>
      </p:sp>
      <p:sp>
        <p:nvSpPr>
          <p:cNvPr id="45" name="Line 50"/>
          <p:cNvSpPr>
            <a:spLocks noChangeShapeType="1"/>
          </p:cNvSpPr>
          <p:nvPr/>
        </p:nvSpPr>
        <p:spPr bwMode="auto">
          <a:xfrm>
            <a:off x="7659688" y="5576888"/>
            <a:ext cx="833437" cy="1587"/>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Arc 51"/>
          <p:cNvSpPr>
            <a:spLocks/>
          </p:cNvSpPr>
          <p:nvPr/>
        </p:nvSpPr>
        <p:spPr bwMode="auto">
          <a:xfrm>
            <a:off x="7880350" y="4635500"/>
            <a:ext cx="381000" cy="512763"/>
          </a:xfrm>
          <a:custGeom>
            <a:avLst/>
            <a:gdLst>
              <a:gd name="G0" fmla="+- 21600 0 0"/>
              <a:gd name="G1" fmla="+- 21600 0 0"/>
              <a:gd name="G2" fmla="+- 21600 0 0"/>
              <a:gd name="T0" fmla="*/ 705 w 43200"/>
              <a:gd name="T1" fmla="*/ 27072 h 27072"/>
              <a:gd name="T2" fmla="*/ 42567 w 43200"/>
              <a:gd name="T3" fmla="*/ 26791 h 27072"/>
              <a:gd name="T4" fmla="*/ 21600 w 43200"/>
              <a:gd name="T5" fmla="*/ 21600 h 27072"/>
            </a:gdLst>
            <a:ahLst/>
            <a:cxnLst>
              <a:cxn ang="0">
                <a:pos x="T0" y="T1"/>
              </a:cxn>
              <a:cxn ang="0">
                <a:pos x="T2" y="T3"/>
              </a:cxn>
              <a:cxn ang="0">
                <a:pos x="T4" y="T5"/>
              </a:cxn>
            </a:cxnLst>
            <a:rect l="0" t="0" r="r" b="b"/>
            <a:pathLst>
              <a:path w="43200" h="27072" fill="none" extrusionOk="0">
                <a:moveTo>
                  <a:pt x="704" y="27072"/>
                </a:moveTo>
                <a:cubicBezTo>
                  <a:pt x="236" y="25285"/>
                  <a:pt x="0" y="23446"/>
                  <a:pt x="0" y="21600"/>
                </a:cubicBezTo>
                <a:cubicBezTo>
                  <a:pt x="0" y="9670"/>
                  <a:pt x="9670" y="0"/>
                  <a:pt x="21600" y="0"/>
                </a:cubicBezTo>
                <a:cubicBezTo>
                  <a:pt x="33529" y="0"/>
                  <a:pt x="43200" y="9670"/>
                  <a:pt x="43200" y="21600"/>
                </a:cubicBezTo>
                <a:cubicBezTo>
                  <a:pt x="43200" y="23349"/>
                  <a:pt x="42987" y="25092"/>
                  <a:pt x="42566" y="26790"/>
                </a:cubicBezTo>
              </a:path>
              <a:path w="43200" h="27072" stroke="0" extrusionOk="0">
                <a:moveTo>
                  <a:pt x="704" y="27072"/>
                </a:moveTo>
                <a:cubicBezTo>
                  <a:pt x="236" y="25285"/>
                  <a:pt x="0" y="23446"/>
                  <a:pt x="0" y="21600"/>
                </a:cubicBezTo>
                <a:cubicBezTo>
                  <a:pt x="0" y="9670"/>
                  <a:pt x="9670" y="0"/>
                  <a:pt x="21600" y="0"/>
                </a:cubicBezTo>
                <a:cubicBezTo>
                  <a:pt x="33529" y="0"/>
                  <a:pt x="43200" y="9670"/>
                  <a:pt x="43200" y="21600"/>
                </a:cubicBezTo>
                <a:cubicBezTo>
                  <a:pt x="43200" y="23349"/>
                  <a:pt x="42987" y="25092"/>
                  <a:pt x="42566" y="26790"/>
                </a:cubicBezTo>
                <a:lnTo>
                  <a:pt x="21600" y="2160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Line 52"/>
          <p:cNvSpPr>
            <a:spLocks noChangeShapeType="1"/>
          </p:cNvSpPr>
          <p:nvPr/>
        </p:nvSpPr>
        <p:spPr bwMode="auto">
          <a:xfrm>
            <a:off x="7867650" y="4481513"/>
            <a:ext cx="4175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53"/>
          <p:cNvSpPr>
            <a:spLocks noChangeShapeType="1"/>
          </p:cNvSpPr>
          <p:nvPr/>
        </p:nvSpPr>
        <p:spPr bwMode="auto">
          <a:xfrm flipH="1">
            <a:off x="8159750" y="4481513"/>
            <a:ext cx="125413" cy="52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4"/>
          <p:cNvSpPr>
            <a:spLocks noChangeShapeType="1"/>
          </p:cNvSpPr>
          <p:nvPr/>
        </p:nvSpPr>
        <p:spPr bwMode="auto">
          <a:xfrm flipH="1" flipV="1">
            <a:off x="8159750" y="4429125"/>
            <a:ext cx="125413" cy="52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Rectangle 55"/>
          <p:cNvSpPr>
            <a:spLocks noChangeArrowheads="1"/>
          </p:cNvSpPr>
          <p:nvPr/>
        </p:nvSpPr>
        <p:spPr bwMode="auto">
          <a:xfrm>
            <a:off x="7583488" y="4038600"/>
            <a:ext cx="1035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tx1"/>
                </a:solidFill>
              </a:rPr>
              <a:t>3. AskUser( )</a:t>
            </a:r>
            <a:endParaRPr lang="en-US" sz="1000">
              <a:solidFill>
                <a:schemeClr val="tx1"/>
              </a:solidFill>
            </a:endParaRPr>
          </a:p>
        </p:txBody>
      </p:sp>
      <p:sp>
        <p:nvSpPr>
          <p:cNvPr id="51" name="Rectangle 56"/>
          <p:cNvSpPr>
            <a:spLocks noChangeArrowheads="1"/>
          </p:cNvSpPr>
          <p:nvPr/>
        </p:nvSpPr>
        <p:spPr bwMode="auto">
          <a:xfrm>
            <a:off x="7589838" y="4232275"/>
            <a:ext cx="10239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tx1"/>
                </a:solidFill>
              </a:rPr>
              <a:t>4. DoOpen( )</a:t>
            </a:r>
            <a:endParaRPr lang="en-US" sz="1000">
              <a:solidFill>
                <a:schemeClr val="tx1"/>
              </a:solidFill>
            </a:endParaRPr>
          </a:p>
        </p:txBody>
      </p:sp>
      <p:sp>
        <p:nvSpPr>
          <p:cNvPr id="52" name="Line 57"/>
          <p:cNvSpPr>
            <a:spLocks noChangeShapeType="1"/>
          </p:cNvSpPr>
          <p:nvPr/>
        </p:nvSpPr>
        <p:spPr bwMode="auto">
          <a:xfrm>
            <a:off x="4195763" y="5008563"/>
            <a:ext cx="1022350"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58"/>
          <p:cNvSpPr>
            <a:spLocks noChangeShapeType="1"/>
          </p:cNvSpPr>
          <p:nvPr/>
        </p:nvSpPr>
        <p:spPr bwMode="auto">
          <a:xfrm>
            <a:off x="4570413" y="4924425"/>
            <a:ext cx="403225" cy="96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9"/>
          <p:cNvSpPr>
            <a:spLocks noChangeShapeType="1"/>
          </p:cNvSpPr>
          <p:nvPr/>
        </p:nvSpPr>
        <p:spPr bwMode="auto">
          <a:xfrm flipH="1" flipV="1">
            <a:off x="4865688" y="4941888"/>
            <a:ext cx="107950"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60"/>
          <p:cNvSpPr>
            <a:spLocks noChangeShapeType="1"/>
          </p:cNvSpPr>
          <p:nvPr/>
        </p:nvSpPr>
        <p:spPr bwMode="auto">
          <a:xfrm flipH="1">
            <a:off x="4837113" y="5021263"/>
            <a:ext cx="136525" cy="2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Rectangle 61"/>
          <p:cNvSpPr>
            <a:spLocks noChangeArrowheads="1"/>
          </p:cNvSpPr>
          <p:nvPr/>
        </p:nvSpPr>
        <p:spPr bwMode="auto">
          <a:xfrm>
            <a:off x="4351338" y="4727575"/>
            <a:ext cx="9461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tx1"/>
                </a:solidFill>
              </a:rPr>
              <a:t>1. Clicked( )</a:t>
            </a:r>
            <a:endParaRPr lang="en-US" sz="1000">
              <a:solidFill>
                <a:schemeClr val="tx1"/>
              </a:solidFill>
            </a:endParaRPr>
          </a:p>
        </p:txBody>
      </p:sp>
      <p:sp>
        <p:nvSpPr>
          <p:cNvPr id="57" name="Line 62"/>
          <p:cNvSpPr>
            <a:spLocks noChangeShapeType="1"/>
          </p:cNvSpPr>
          <p:nvPr/>
        </p:nvSpPr>
        <p:spPr bwMode="auto">
          <a:xfrm>
            <a:off x="6475413" y="5399088"/>
            <a:ext cx="1122362"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63"/>
          <p:cNvSpPr>
            <a:spLocks noChangeShapeType="1"/>
          </p:cNvSpPr>
          <p:nvPr/>
        </p:nvSpPr>
        <p:spPr bwMode="auto">
          <a:xfrm>
            <a:off x="6826250" y="5222875"/>
            <a:ext cx="417513"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64"/>
          <p:cNvSpPr>
            <a:spLocks noChangeShapeType="1"/>
          </p:cNvSpPr>
          <p:nvPr/>
        </p:nvSpPr>
        <p:spPr bwMode="auto">
          <a:xfrm flipH="1">
            <a:off x="7118350" y="5222875"/>
            <a:ext cx="125413" cy="52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65"/>
          <p:cNvSpPr>
            <a:spLocks noChangeShapeType="1"/>
          </p:cNvSpPr>
          <p:nvPr/>
        </p:nvSpPr>
        <p:spPr bwMode="auto">
          <a:xfrm flipH="1" flipV="1">
            <a:off x="7118350" y="5170488"/>
            <a:ext cx="125413" cy="52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Rectangle 66"/>
          <p:cNvSpPr>
            <a:spLocks noChangeArrowheads="1"/>
          </p:cNvSpPr>
          <p:nvPr/>
        </p:nvSpPr>
        <p:spPr bwMode="auto">
          <a:xfrm>
            <a:off x="6553200" y="4973638"/>
            <a:ext cx="10048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tx1"/>
                </a:solidFill>
              </a:rPr>
              <a:t>2. Process( )</a:t>
            </a:r>
            <a:endParaRPr lang="en-US" sz="1000">
              <a:solidFill>
                <a:schemeClr val="tx1"/>
              </a:solidFill>
            </a:endParaRPr>
          </a:p>
        </p:txBody>
      </p:sp>
    </p:spTree>
    <p:extLst>
      <p:ext uri="{BB962C8B-B14F-4D97-AF65-F5344CB8AC3E}">
        <p14:creationId xmlns:p14="http://schemas.microsoft.com/office/powerpoint/2010/main" val="2224044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Freeform 10"/>
          <p:cNvSpPr>
            <a:spLocks/>
          </p:cNvSpPr>
          <p:nvPr/>
        </p:nvSpPr>
        <p:spPr bwMode="auto">
          <a:xfrm>
            <a:off x="2182813" y="4256088"/>
            <a:ext cx="1501775" cy="434975"/>
          </a:xfrm>
          <a:custGeom>
            <a:avLst/>
            <a:gdLst>
              <a:gd name="T0" fmla="*/ 0 w 946"/>
              <a:gd name="T1" fmla="*/ 0 h 274"/>
              <a:gd name="T2" fmla="*/ 871 w 946"/>
              <a:gd name="T3" fmla="*/ 0 h 274"/>
              <a:gd name="T4" fmla="*/ 946 w 946"/>
              <a:gd name="T5" fmla="*/ 74 h 274"/>
              <a:gd name="T6" fmla="*/ 946 w 946"/>
              <a:gd name="T7" fmla="*/ 274 h 274"/>
              <a:gd name="T8" fmla="*/ 0 w 946"/>
              <a:gd name="T9" fmla="*/ 274 h 274"/>
              <a:gd name="T10" fmla="*/ 0 w 946"/>
              <a:gd name="T11" fmla="*/ 0 h 274"/>
            </a:gdLst>
            <a:ahLst/>
            <a:cxnLst>
              <a:cxn ang="0">
                <a:pos x="T0" y="T1"/>
              </a:cxn>
              <a:cxn ang="0">
                <a:pos x="T2" y="T3"/>
              </a:cxn>
              <a:cxn ang="0">
                <a:pos x="T4" y="T5"/>
              </a:cxn>
              <a:cxn ang="0">
                <a:pos x="T6" y="T7"/>
              </a:cxn>
              <a:cxn ang="0">
                <a:pos x="T8" y="T9"/>
              </a:cxn>
              <a:cxn ang="0">
                <a:pos x="T10" y="T11"/>
              </a:cxn>
            </a:cxnLst>
            <a:rect l="0" t="0" r="r" b="b"/>
            <a:pathLst>
              <a:path w="946" h="274">
                <a:moveTo>
                  <a:pt x="0" y="0"/>
                </a:moveTo>
                <a:lnTo>
                  <a:pt x="871" y="0"/>
                </a:lnTo>
                <a:lnTo>
                  <a:pt x="946" y="74"/>
                </a:lnTo>
                <a:lnTo>
                  <a:pt x="946" y="274"/>
                </a:lnTo>
                <a:lnTo>
                  <a:pt x="0" y="274"/>
                </a:lnTo>
                <a:lnTo>
                  <a:pt x="0" y="0"/>
                </a:lnTo>
                <a:close/>
              </a:path>
            </a:pathLst>
          </a:custGeom>
          <a:solidFill>
            <a:srgbClr val="FFFFCC"/>
          </a:solidFill>
          <a:ln w="12700">
            <a:solidFill>
              <a:srgbClr val="990033"/>
            </a:solidFill>
            <a:prstDash val="solid"/>
            <a:round/>
            <a:headEnd/>
            <a:tailEnd/>
          </a:ln>
        </p:spPr>
        <p:txBody>
          <a:bodyPr/>
          <a:lstStyle/>
          <a:p>
            <a:endParaRPr lang="en-US"/>
          </a:p>
        </p:txBody>
      </p:sp>
      <p:sp>
        <p:nvSpPr>
          <p:cNvPr id="6" name="Freeform 12"/>
          <p:cNvSpPr>
            <a:spLocks/>
          </p:cNvSpPr>
          <p:nvPr/>
        </p:nvSpPr>
        <p:spPr bwMode="auto">
          <a:xfrm>
            <a:off x="3565525" y="4256088"/>
            <a:ext cx="119063" cy="117475"/>
          </a:xfrm>
          <a:custGeom>
            <a:avLst/>
            <a:gdLst>
              <a:gd name="T0" fmla="*/ 0 w 36"/>
              <a:gd name="T1" fmla="*/ 0 h 36"/>
              <a:gd name="T2" fmla="*/ 0 w 36"/>
              <a:gd name="T3" fmla="*/ 36 h 36"/>
              <a:gd name="T4" fmla="*/ 36 w 36"/>
              <a:gd name="T5" fmla="*/ 36 h 36"/>
            </a:gdLst>
            <a:ahLst/>
            <a:cxnLst>
              <a:cxn ang="0">
                <a:pos x="T0" y="T1"/>
              </a:cxn>
              <a:cxn ang="0">
                <a:pos x="T2" y="T3"/>
              </a:cxn>
              <a:cxn ang="0">
                <a:pos x="T4" y="T5"/>
              </a:cxn>
            </a:cxnLst>
            <a:rect l="0" t="0" r="r" b="b"/>
            <a:pathLst>
              <a:path w="36" h="36">
                <a:moveTo>
                  <a:pt x="0" y="0"/>
                </a:moveTo>
                <a:lnTo>
                  <a:pt x="0" y="36"/>
                </a:lnTo>
                <a:lnTo>
                  <a:pt x="36" y="36"/>
                </a:lnTo>
              </a:path>
            </a:pathLst>
          </a:custGeom>
          <a:noFill/>
          <a:ln w="1270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Rectangle 13"/>
          <p:cNvSpPr>
            <a:spLocks noChangeArrowheads="1"/>
          </p:cNvSpPr>
          <p:nvPr/>
        </p:nvSpPr>
        <p:spPr bwMode="auto">
          <a:xfrm>
            <a:off x="2222500" y="4275138"/>
            <a:ext cx="7445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Clicked(): </a:t>
            </a:r>
            <a:endParaRPr lang="en-US" sz="1000">
              <a:solidFill>
                <a:schemeClr val="tx1"/>
              </a:solidFill>
            </a:endParaRPr>
          </a:p>
        </p:txBody>
      </p:sp>
      <p:sp>
        <p:nvSpPr>
          <p:cNvPr id="8" name="Rectangle 14"/>
          <p:cNvSpPr>
            <a:spLocks noChangeArrowheads="1"/>
          </p:cNvSpPr>
          <p:nvPr/>
        </p:nvSpPr>
        <p:spPr bwMode="auto">
          <a:xfrm>
            <a:off x="2222500" y="4459288"/>
            <a:ext cx="12509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cmd.Process();</a:t>
            </a:r>
            <a:endParaRPr lang="en-US" sz="1000">
              <a:solidFill>
                <a:schemeClr val="tx1"/>
              </a:solidFill>
            </a:endParaRPr>
          </a:p>
        </p:txBody>
      </p:sp>
      <p:sp>
        <p:nvSpPr>
          <p:cNvPr id="9" name="Freeform 15"/>
          <p:cNvSpPr>
            <a:spLocks/>
          </p:cNvSpPr>
          <p:nvPr/>
        </p:nvSpPr>
        <p:spPr bwMode="auto">
          <a:xfrm>
            <a:off x="4260850" y="1416050"/>
            <a:ext cx="1296988" cy="514350"/>
          </a:xfrm>
          <a:custGeom>
            <a:avLst/>
            <a:gdLst>
              <a:gd name="T0" fmla="*/ 0 w 817"/>
              <a:gd name="T1" fmla="*/ 0 h 324"/>
              <a:gd name="T2" fmla="*/ 742 w 817"/>
              <a:gd name="T3" fmla="*/ 0 h 324"/>
              <a:gd name="T4" fmla="*/ 817 w 817"/>
              <a:gd name="T5" fmla="*/ 75 h 324"/>
              <a:gd name="T6" fmla="*/ 817 w 817"/>
              <a:gd name="T7" fmla="*/ 324 h 324"/>
              <a:gd name="T8" fmla="*/ 0 w 817"/>
              <a:gd name="T9" fmla="*/ 324 h 324"/>
              <a:gd name="T10" fmla="*/ 0 w 817"/>
              <a:gd name="T11" fmla="*/ 0 h 324"/>
            </a:gdLst>
            <a:ahLst/>
            <a:cxnLst>
              <a:cxn ang="0">
                <a:pos x="T0" y="T1"/>
              </a:cxn>
              <a:cxn ang="0">
                <a:pos x="T2" y="T3"/>
              </a:cxn>
              <a:cxn ang="0">
                <a:pos x="T4" y="T5"/>
              </a:cxn>
              <a:cxn ang="0">
                <a:pos x="T6" y="T7"/>
              </a:cxn>
              <a:cxn ang="0">
                <a:pos x="T8" y="T9"/>
              </a:cxn>
              <a:cxn ang="0">
                <a:pos x="T10" y="T11"/>
              </a:cxn>
            </a:cxnLst>
            <a:rect l="0" t="0" r="r" b="b"/>
            <a:pathLst>
              <a:path w="817" h="324">
                <a:moveTo>
                  <a:pt x="0" y="0"/>
                </a:moveTo>
                <a:lnTo>
                  <a:pt x="742" y="0"/>
                </a:lnTo>
                <a:lnTo>
                  <a:pt x="817" y="75"/>
                </a:lnTo>
                <a:lnTo>
                  <a:pt x="817" y="324"/>
                </a:lnTo>
                <a:lnTo>
                  <a:pt x="0" y="324"/>
                </a:lnTo>
                <a:lnTo>
                  <a:pt x="0" y="0"/>
                </a:lnTo>
                <a:close/>
              </a:path>
            </a:pathLst>
          </a:custGeom>
          <a:solidFill>
            <a:srgbClr val="FFFFCC"/>
          </a:solidFill>
          <a:ln w="12700">
            <a:solidFill>
              <a:schemeClr val="tx1"/>
            </a:solidFill>
            <a:prstDash val="solid"/>
            <a:round/>
            <a:headEnd/>
            <a:tailEnd/>
          </a:ln>
        </p:spPr>
        <p:txBody>
          <a:bodyPr/>
          <a:lstStyle/>
          <a:p>
            <a:endParaRPr lang="en-US"/>
          </a:p>
        </p:txBody>
      </p:sp>
      <p:sp>
        <p:nvSpPr>
          <p:cNvPr id="10" name="Freeform 16"/>
          <p:cNvSpPr>
            <a:spLocks/>
          </p:cNvSpPr>
          <p:nvPr/>
        </p:nvSpPr>
        <p:spPr bwMode="auto">
          <a:xfrm>
            <a:off x="4260850" y="1416050"/>
            <a:ext cx="1296988" cy="514350"/>
          </a:xfrm>
          <a:custGeom>
            <a:avLst/>
            <a:gdLst>
              <a:gd name="T0" fmla="*/ 0 w 394"/>
              <a:gd name="T1" fmla="*/ 0 h 156"/>
              <a:gd name="T2" fmla="*/ 358 w 394"/>
              <a:gd name="T3" fmla="*/ 0 h 156"/>
              <a:gd name="T4" fmla="*/ 394 w 394"/>
              <a:gd name="T5" fmla="*/ 36 h 156"/>
              <a:gd name="T6" fmla="*/ 394 w 394"/>
              <a:gd name="T7" fmla="*/ 156 h 156"/>
              <a:gd name="T8" fmla="*/ 0 w 394"/>
              <a:gd name="T9" fmla="*/ 156 h 156"/>
              <a:gd name="T10" fmla="*/ 0 w 394"/>
              <a:gd name="T11" fmla="*/ 0 h 156"/>
            </a:gdLst>
            <a:ahLst/>
            <a:cxnLst>
              <a:cxn ang="0">
                <a:pos x="T0" y="T1"/>
              </a:cxn>
              <a:cxn ang="0">
                <a:pos x="T2" y="T3"/>
              </a:cxn>
              <a:cxn ang="0">
                <a:pos x="T4" y="T5"/>
              </a:cxn>
              <a:cxn ang="0">
                <a:pos x="T6" y="T7"/>
              </a:cxn>
              <a:cxn ang="0">
                <a:pos x="T8" y="T9"/>
              </a:cxn>
              <a:cxn ang="0">
                <a:pos x="T10" y="T11"/>
              </a:cxn>
            </a:cxnLst>
            <a:rect l="0" t="0" r="r" b="b"/>
            <a:pathLst>
              <a:path w="394" h="156">
                <a:moveTo>
                  <a:pt x="0" y="0"/>
                </a:moveTo>
                <a:lnTo>
                  <a:pt x="358" y="0"/>
                </a:lnTo>
                <a:lnTo>
                  <a:pt x="394" y="36"/>
                </a:lnTo>
                <a:lnTo>
                  <a:pt x="394" y="156"/>
                </a:lnTo>
                <a:lnTo>
                  <a:pt x="0" y="156"/>
                </a:lnTo>
                <a:lnTo>
                  <a:pt x="0" y="0"/>
                </a:lnTo>
              </a:path>
            </a:pathLst>
          </a:custGeom>
          <a:noFill/>
          <a:ln w="1270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17"/>
          <p:cNvSpPr>
            <a:spLocks/>
          </p:cNvSpPr>
          <p:nvPr/>
        </p:nvSpPr>
        <p:spPr bwMode="auto">
          <a:xfrm>
            <a:off x="5438775" y="1416050"/>
            <a:ext cx="119063" cy="119063"/>
          </a:xfrm>
          <a:custGeom>
            <a:avLst/>
            <a:gdLst>
              <a:gd name="T0" fmla="*/ 0 w 36"/>
              <a:gd name="T1" fmla="*/ 0 h 36"/>
              <a:gd name="T2" fmla="*/ 0 w 36"/>
              <a:gd name="T3" fmla="*/ 36 h 36"/>
              <a:gd name="T4" fmla="*/ 36 w 36"/>
              <a:gd name="T5" fmla="*/ 36 h 36"/>
            </a:gdLst>
            <a:ahLst/>
            <a:cxnLst>
              <a:cxn ang="0">
                <a:pos x="T0" y="T1"/>
              </a:cxn>
              <a:cxn ang="0">
                <a:pos x="T2" y="T3"/>
              </a:cxn>
              <a:cxn ang="0">
                <a:pos x="T4" y="T5"/>
              </a:cxn>
            </a:cxnLst>
            <a:rect l="0" t="0" r="r" b="b"/>
            <a:pathLst>
              <a:path w="36" h="36">
                <a:moveTo>
                  <a:pt x="0" y="0"/>
                </a:moveTo>
                <a:lnTo>
                  <a:pt x="0" y="36"/>
                </a:lnTo>
                <a:lnTo>
                  <a:pt x="36" y="36"/>
                </a:lnTo>
              </a:path>
            </a:pathLst>
          </a:custGeom>
          <a:noFill/>
          <a:ln w="1270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Rectangle 18"/>
          <p:cNvSpPr>
            <a:spLocks noChangeArrowheads="1"/>
          </p:cNvSpPr>
          <p:nvPr/>
        </p:nvSpPr>
        <p:spPr bwMode="auto">
          <a:xfrm>
            <a:off x="4300538" y="1435100"/>
            <a:ext cx="7810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AskUser();</a:t>
            </a:r>
            <a:endParaRPr lang="en-US" sz="1000">
              <a:solidFill>
                <a:schemeClr val="tx1"/>
              </a:solidFill>
            </a:endParaRPr>
          </a:p>
        </p:txBody>
      </p:sp>
      <p:sp>
        <p:nvSpPr>
          <p:cNvPr id="13" name="Rectangle 19"/>
          <p:cNvSpPr>
            <a:spLocks noChangeArrowheads="1"/>
          </p:cNvSpPr>
          <p:nvPr/>
        </p:nvSpPr>
        <p:spPr bwMode="auto">
          <a:xfrm>
            <a:off x="4300538" y="1620838"/>
            <a:ext cx="77311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DoOpen();</a:t>
            </a:r>
            <a:endParaRPr lang="en-US" sz="1000">
              <a:solidFill>
                <a:schemeClr val="tx1"/>
              </a:solidFill>
            </a:endParaRPr>
          </a:p>
        </p:txBody>
      </p:sp>
      <p:sp>
        <p:nvSpPr>
          <p:cNvPr id="14" name="Rectangle 20"/>
          <p:cNvSpPr>
            <a:spLocks noChangeArrowheads="1"/>
          </p:cNvSpPr>
          <p:nvPr/>
        </p:nvSpPr>
        <p:spPr bwMode="auto">
          <a:xfrm>
            <a:off x="1539875" y="1943100"/>
            <a:ext cx="1149350" cy="457200"/>
          </a:xfrm>
          <a:prstGeom prst="rect">
            <a:avLst/>
          </a:prstGeom>
          <a:solidFill>
            <a:srgbClr val="FFFFCC"/>
          </a:solidFill>
          <a:ln w="12700">
            <a:solidFill>
              <a:srgbClr val="990033"/>
            </a:solidFill>
            <a:miter lim="800000"/>
            <a:headEnd/>
            <a:tailEnd/>
          </a:ln>
        </p:spPr>
        <p:txBody>
          <a:bodyPr/>
          <a:lstStyle/>
          <a:p>
            <a:endParaRPr lang="en-US"/>
          </a:p>
        </p:txBody>
      </p:sp>
      <p:sp>
        <p:nvSpPr>
          <p:cNvPr id="15" name="Rectangle 21"/>
          <p:cNvSpPr>
            <a:spLocks noChangeArrowheads="1"/>
          </p:cNvSpPr>
          <p:nvPr/>
        </p:nvSpPr>
        <p:spPr bwMode="auto">
          <a:xfrm>
            <a:off x="1717675" y="1989138"/>
            <a:ext cx="8080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Application</a:t>
            </a:r>
            <a:endParaRPr lang="en-US" sz="1000">
              <a:solidFill>
                <a:schemeClr val="tx1"/>
              </a:solidFill>
            </a:endParaRPr>
          </a:p>
        </p:txBody>
      </p:sp>
      <p:sp>
        <p:nvSpPr>
          <p:cNvPr id="16" name="Rectangle 22"/>
          <p:cNvSpPr>
            <a:spLocks noChangeArrowheads="1"/>
          </p:cNvSpPr>
          <p:nvPr/>
        </p:nvSpPr>
        <p:spPr bwMode="auto">
          <a:xfrm>
            <a:off x="1539875" y="2190750"/>
            <a:ext cx="1149350" cy="2095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Rectangle 23"/>
          <p:cNvSpPr>
            <a:spLocks noChangeArrowheads="1"/>
          </p:cNvSpPr>
          <p:nvPr/>
        </p:nvSpPr>
        <p:spPr bwMode="auto">
          <a:xfrm>
            <a:off x="1539875" y="2282825"/>
            <a:ext cx="1149350" cy="1174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Rectangle 24"/>
          <p:cNvSpPr>
            <a:spLocks noChangeArrowheads="1"/>
          </p:cNvSpPr>
          <p:nvPr/>
        </p:nvSpPr>
        <p:spPr bwMode="auto">
          <a:xfrm>
            <a:off x="836613" y="3175000"/>
            <a:ext cx="2557462" cy="628650"/>
          </a:xfrm>
          <a:prstGeom prst="rect">
            <a:avLst/>
          </a:prstGeom>
          <a:solidFill>
            <a:srgbClr val="FFFFCC"/>
          </a:solidFill>
          <a:ln w="12700">
            <a:solidFill>
              <a:srgbClr val="990033"/>
            </a:solidFill>
            <a:miter lim="800000"/>
            <a:headEnd/>
            <a:tailEnd/>
          </a:ln>
        </p:spPr>
        <p:txBody>
          <a:bodyPr/>
          <a:lstStyle/>
          <a:p>
            <a:endParaRPr lang="en-US"/>
          </a:p>
        </p:txBody>
      </p:sp>
      <p:sp>
        <p:nvSpPr>
          <p:cNvPr id="19" name="Rectangle 25"/>
          <p:cNvSpPr>
            <a:spLocks noChangeArrowheads="1"/>
          </p:cNvSpPr>
          <p:nvPr/>
        </p:nvSpPr>
        <p:spPr bwMode="auto">
          <a:xfrm>
            <a:off x="1922463" y="3221038"/>
            <a:ext cx="4143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Menu</a:t>
            </a:r>
            <a:endParaRPr lang="en-US" sz="1000">
              <a:solidFill>
                <a:schemeClr val="tx1"/>
              </a:solidFill>
            </a:endParaRPr>
          </a:p>
        </p:txBody>
      </p:sp>
      <p:sp>
        <p:nvSpPr>
          <p:cNvPr id="20" name="Rectangle 26"/>
          <p:cNvSpPr>
            <a:spLocks noChangeArrowheads="1"/>
          </p:cNvSpPr>
          <p:nvPr/>
        </p:nvSpPr>
        <p:spPr bwMode="auto">
          <a:xfrm>
            <a:off x="836613" y="3422650"/>
            <a:ext cx="2557462" cy="3810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Rectangle 27"/>
          <p:cNvSpPr>
            <a:spLocks noChangeArrowheads="1"/>
          </p:cNvSpPr>
          <p:nvPr/>
        </p:nvSpPr>
        <p:spPr bwMode="auto">
          <a:xfrm>
            <a:off x="836613" y="3505200"/>
            <a:ext cx="2557462" cy="2984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Rectangle 28"/>
          <p:cNvSpPr>
            <a:spLocks noChangeArrowheads="1"/>
          </p:cNvSpPr>
          <p:nvPr/>
        </p:nvSpPr>
        <p:spPr bwMode="auto">
          <a:xfrm>
            <a:off x="865188" y="3606800"/>
            <a:ext cx="21844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rgbClr val="000000"/>
                </a:solidFill>
              </a:rPr>
              <a:t>+ AddItem(s : String, c : Command)</a:t>
            </a:r>
            <a:endParaRPr lang="en-US" sz="1000">
              <a:solidFill>
                <a:schemeClr val="tx1"/>
              </a:solidFill>
            </a:endParaRPr>
          </a:p>
        </p:txBody>
      </p:sp>
      <p:sp>
        <p:nvSpPr>
          <p:cNvPr id="23" name="Rectangle 29"/>
          <p:cNvSpPr>
            <a:spLocks noChangeArrowheads="1"/>
          </p:cNvSpPr>
          <p:nvPr/>
        </p:nvSpPr>
        <p:spPr bwMode="auto">
          <a:xfrm>
            <a:off x="4237038" y="3009900"/>
            <a:ext cx="2670175" cy="958850"/>
          </a:xfrm>
          <a:prstGeom prst="rect">
            <a:avLst/>
          </a:prstGeom>
          <a:solidFill>
            <a:srgbClr val="FFFFCC"/>
          </a:solidFill>
          <a:ln w="12700">
            <a:solidFill>
              <a:srgbClr val="990033"/>
            </a:solidFill>
            <a:miter lim="800000"/>
            <a:headEnd/>
            <a:tailEnd/>
          </a:ln>
        </p:spPr>
        <p:txBody>
          <a:bodyPr/>
          <a:lstStyle/>
          <a:p>
            <a:endParaRPr lang="en-US"/>
          </a:p>
        </p:txBody>
      </p:sp>
      <p:sp>
        <p:nvSpPr>
          <p:cNvPr id="24" name="Rectangle 30"/>
          <p:cNvSpPr>
            <a:spLocks noChangeArrowheads="1"/>
          </p:cNvSpPr>
          <p:nvPr/>
        </p:nvSpPr>
        <p:spPr bwMode="auto">
          <a:xfrm>
            <a:off x="5232400" y="3055938"/>
            <a:ext cx="7366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MenuItem</a:t>
            </a:r>
            <a:endParaRPr lang="en-US" sz="1000">
              <a:solidFill>
                <a:schemeClr val="tx1"/>
              </a:solidFill>
            </a:endParaRPr>
          </a:p>
        </p:txBody>
      </p:sp>
      <p:sp>
        <p:nvSpPr>
          <p:cNvPr id="25" name="Rectangle 31"/>
          <p:cNvSpPr>
            <a:spLocks noChangeArrowheads="1"/>
          </p:cNvSpPr>
          <p:nvPr/>
        </p:nvSpPr>
        <p:spPr bwMode="auto">
          <a:xfrm>
            <a:off x="4237038" y="3257550"/>
            <a:ext cx="2670175" cy="7112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Rectangle 32"/>
          <p:cNvSpPr>
            <a:spLocks noChangeArrowheads="1"/>
          </p:cNvSpPr>
          <p:nvPr/>
        </p:nvSpPr>
        <p:spPr bwMode="auto">
          <a:xfrm>
            <a:off x="4237038" y="3505200"/>
            <a:ext cx="2670175" cy="4635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Rectangle 33"/>
          <p:cNvSpPr>
            <a:spLocks noChangeArrowheads="1"/>
          </p:cNvSpPr>
          <p:nvPr/>
        </p:nvSpPr>
        <p:spPr bwMode="auto">
          <a:xfrm>
            <a:off x="4267200" y="3276600"/>
            <a:ext cx="8604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rgbClr val="000000"/>
                </a:solidFill>
              </a:rPr>
              <a:t>- label : String</a:t>
            </a:r>
            <a:endParaRPr lang="en-US" sz="1000">
              <a:solidFill>
                <a:schemeClr val="tx1"/>
              </a:solidFill>
            </a:endParaRPr>
          </a:p>
        </p:txBody>
      </p:sp>
      <p:sp>
        <p:nvSpPr>
          <p:cNvPr id="28" name="Rectangle 34"/>
          <p:cNvSpPr>
            <a:spLocks noChangeArrowheads="1"/>
          </p:cNvSpPr>
          <p:nvPr/>
        </p:nvSpPr>
        <p:spPr bwMode="auto">
          <a:xfrm>
            <a:off x="4267200" y="3606800"/>
            <a:ext cx="671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rgbClr val="000000"/>
                </a:solidFill>
              </a:rPr>
              <a:t>+ Clicked()</a:t>
            </a:r>
            <a:endParaRPr lang="en-US" sz="1000">
              <a:solidFill>
                <a:schemeClr val="tx1"/>
              </a:solidFill>
            </a:endParaRPr>
          </a:p>
        </p:txBody>
      </p:sp>
      <p:sp>
        <p:nvSpPr>
          <p:cNvPr id="29" name="Rectangle 35"/>
          <p:cNvSpPr>
            <a:spLocks noChangeArrowheads="1"/>
          </p:cNvSpPr>
          <p:nvPr/>
        </p:nvSpPr>
        <p:spPr bwMode="auto">
          <a:xfrm>
            <a:off x="4267200" y="3771900"/>
            <a:ext cx="2284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rgbClr val="000000"/>
                </a:solidFill>
              </a:rPr>
              <a:t>+ MenuItem(s : String, c : Command)</a:t>
            </a:r>
            <a:endParaRPr lang="en-US" sz="1000">
              <a:solidFill>
                <a:schemeClr val="tx1"/>
              </a:solidFill>
            </a:endParaRPr>
          </a:p>
        </p:txBody>
      </p:sp>
      <p:sp>
        <p:nvSpPr>
          <p:cNvPr id="30" name="Rectangle 36"/>
          <p:cNvSpPr>
            <a:spLocks noChangeArrowheads="1"/>
          </p:cNvSpPr>
          <p:nvPr/>
        </p:nvSpPr>
        <p:spPr bwMode="auto">
          <a:xfrm>
            <a:off x="6808788" y="5141913"/>
            <a:ext cx="1149350" cy="649287"/>
          </a:xfrm>
          <a:prstGeom prst="rect">
            <a:avLst/>
          </a:prstGeom>
          <a:solidFill>
            <a:srgbClr val="FFFFCC"/>
          </a:solidFill>
          <a:ln w="12700">
            <a:solidFill>
              <a:srgbClr val="990033"/>
            </a:solidFill>
            <a:miter lim="800000"/>
            <a:headEnd/>
            <a:tailEnd/>
          </a:ln>
        </p:spPr>
        <p:txBody>
          <a:bodyPr/>
          <a:lstStyle/>
          <a:p>
            <a:endParaRPr lang="en-US"/>
          </a:p>
        </p:txBody>
      </p:sp>
      <p:sp>
        <p:nvSpPr>
          <p:cNvPr id="31" name="Rectangle 37"/>
          <p:cNvSpPr>
            <a:spLocks noChangeArrowheads="1"/>
          </p:cNvSpPr>
          <p:nvPr/>
        </p:nvSpPr>
        <p:spPr bwMode="auto">
          <a:xfrm>
            <a:off x="6996113" y="5187950"/>
            <a:ext cx="7635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i="1">
                <a:solidFill>
                  <a:srgbClr val="000000"/>
                </a:solidFill>
              </a:rPr>
              <a:t>Command</a:t>
            </a:r>
            <a:endParaRPr lang="en-US" sz="1000">
              <a:solidFill>
                <a:schemeClr val="tx1"/>
              </a:solidFill>
            </a:endParaRPr>
          </a:p>
        </p:txBody>
      </p:sp>
      <p:sp>
        <p:nvSpPr>
          <p:cNvPr id="32" name="Rectangle 38"/>
          <p:cNvSpPr>
            <a:spLocks noChangeArrowheads="1"/>
          </p:cNvSpPr>
          <p:nvPr/>
        </p:nvSpPr>
        <p:spPr bwMode="auto">
          <a:xfrm>
            <a:off x="6808788" y="5399088"/>
            <a:ext cx="1149350" cy="3921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39"/>
          <p:cNvSpPr>
            <a:spLocks noChangeArrowheads="1"/>
          </p:cNvSpPr>
          <p:nvPr/>
        </p:nvSpPr>
        <p:spPr bwMode="auto">
          <a:xfrm>
            <a:off x="6808788" y="5481638"/>
            <a:ext cx="1149350" cy="30956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Rectangle 40"/>
          <p:cNvSpPr>
            <a:spLocks noChangeArrowheads="1"/>
          </p:cNvSpPr>
          <p:nvPr/>
        </p:nvSpPr>
        <p:spPr bwMode="auto">
          <a:xfrm>
            <a:off x="6838950" y="5583238"/>
            <a:ext cx="7159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i="1">
                <a:solidFill>
                  <a:srgbClr val="000000"/>
                </a:solidFill>
              </a:rPr>
              <a:t>+ Process()</a:t>
            </a:r>
            <a:endParaRPr lang="en-US" sz="1000">
              <a:solidFill>
                <a:schemeClr val="tx1"/>
              </a:solidFill>
            </a:endParaRPr>
          </a:p>
        </p:txBody>
      </p:sp>
      <p:sp>
        <p:nvSpPr>
          <p:cNvPr id="35" name="Rectangle 41"/>
          <p:cNvSpPr>
            <a:spLocks noChangeArrowheads="1"/>
          </p:cNvSpPr>
          <p:nvPr/>
        </p:nvSpPr>
        <p:spPr bwMode="auto">
          <a:xfrm>
            <a:off x="6611938" y="1609725"/>
            <a:ext cx="1543050" cy="1123950"/>
          </a:xfrm>
          <a:prstGeom prst="rect">
            <a:avLst/>
          </a:prstGeom>
          <a:solidFill>
            <a:srgbClr val="FFFFCC"/>
          </a:solidFill>
          <a:ln w="12700">
            <a:solidFill>
              <a:srgbClr val="990033"/>
            </a:solidFill>
            <a:miter lim="800000"/>
            <a:headEnd/>
            <a:tailEnd/>
          </a:ln>
        </p:spPr>
        <p:txBody>
          <a:bodyPr/>
          <a:lstStyle/>
          <a:p>
            <a:endParaRPr lang="en-US"/>
          </a:p>
        </p:txBody>
      </p:sp>
      <p:sp>
        <p:nvSpPr>
          <p:cNvPr id="36" name="Rectangle 42"/>
          <p:cNvSpPr>
            <a:spLocks noChangeArrowheads="1"/>
          </p:cNvSpPr>
          <p:nvPr/>
        </p:nvSpPr>
        <p:spPr bwMode="auto">
          <a:xfrm>
            <a:off x="6815138" y="1655763"/>
            <a:ext cx="11684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OpenCommand</a:t>
            </a:r>
            <a:endParaRPr lang="en-US" sz="1000">
              <a:solidFill>
                <a:schemeClr val="tx1"/>
              </a:solidFill>
            </a:endParaRPr>
          </a:p>
        </p:txBody>
      </p:sp>
      <p:sp>
        <p:nvSpPr>
          <p:cNvPr id="37" name="Rectangle 43"/>
          <p:cNvSpPr>
            <a:spLocks noChangeArrowheads="1"/>
          </p:cNvSpPr>
          <p:nvPr/>
        </p:nvSpPr>
        <p:spPr bwMode="auto">
          <a:xfrm>
            <a:off x="6611938" y="1857375"/>
            <a:ext cx="1543050" cy="8763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Rectangle 44"/>
          <p:cNvSpPr>
            <a:spLocks noChangeArrowheads="1"/>
          </p:cNvSpPr>
          <p:nvPr/>
        </p:nvSpPr>
        <p:spPr bwMode="auto">
          <a:xfrm>
            <a:off x="6611938" y="1939925"/>
            <a:ext cx="1543050" cy="7937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Rectangle 45"/>
          <p:cNvSpPr>
            <a:spLocks noChangeArrowheads="1"/>
          </p:cNvSpPr>
          <p:nvPr/>
        </p:nvSpPr>
        <p:spPr bwMode="auto">
          <a:xfrm>
            <a:off x="6640513" y="2041525"/>
            <a:ext cx="7159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rgbClr val="000000"/>
                </a:solidFill>
              </a:rPr>
              <a:t>+ Process()</a:t>
            </a:r>
            <a:endParaRPr lang="en-US" sz="1000">
              <a:solidFill>
                <a:schemeClr val="tx1"/>
              </a:solidFill>
            </a:endParaRPr>
          </a:p>
        </p:txBody>
      </p:sp>
      <p:sp>
        <p:nvSpPr>
          <p:cNvPr id="40" name="Rectangle 46"/>
          <p:cNvSpPr>
            <a:spLocks noChangeArrowheads="1"/>
          </p:cNvSpPr>
          <p:nvPr/>
        </p:nvSpPr>
        <p:spPr bwMode="auto">
          <a:xfrm>
            <a:off x="6640513" y="2206625"/>
            <a:ext cx="1196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rgbClr val="000000"/>
                </a:solidFill>
              </a:rPr>
              <a:t>+ OpenCommand()</a:t>
            </a:r>
            <a:endParaRPr lang="en-US" sz="1000">
              <a:solidFill>
                <a:schemeClr val="tx1"/>
              </a:solidFill>
            </a:endParaRPr>
          </a:p>
        </p:txBody>
      </p:sp>
      <p:sp>
        <p:nvSpPr>
          <p:cNvPr id="41" name="Rectangle 47"/>
          <p:cNvSpPr>
            <a:spLocks noChangeArrowheads="1"/>
          </p:cNvSpPr>
          <p:nvPr/>
        </p:nvSpPr>
        <p:spPr bwMode="auto">
          <a:xfrm>
            <a:off x="6640513" y="2371725"/>
            <a:ext cx="704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rgbClr val="000000"/>
                </a:solidFill>
              </a:rPr>
              <a:t>- AskUser()</a:t>
            </a:r>
            <a:endParaRPr lang="en-US" sz="1000">
              <a:solidFill>
                <a:schemeClr val="tx1"/>
              </a:solidFill>
            </a:endParaRPr>
          </a:p>
        </p:txBody>
      </p:sp>
      <p:sp>
        <p:nvSpPr>
          <p:cNvPr id="42" name="Rectangle 48"/>
          <p:cNvSpPr>
            <a:spLocks noChangeArrowheads="1"/>
          </p:cNvSpPr>
          <p:nvPr/>
        </p:nvSpPr>
        <p:spPr bwMode="auto">
          <a:xfrm>
            <a:off x="6640513" y="2536825"/>
            <a:ext cx="6969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rgbClr val="000000"/>
                </a:solidFill>
              </a:rPr>
              <a:t>- DoOpen()</a:t>
            </a:r>
            <a:endParaRPr lang="en-US" sz="1000">
              <a:solidFill>
                <a:schemeClr val="tx1"/>
              </a:solidFill>
            </a:endParaRPr>
          </a:p>
        </p:txBody>
      </p:sp>
      <p:sp>
        <p:nvSpPr>
          <p:cNvPr id="43" name="Rectangle 49"/>
          <p:cNvSpPr>
            <a:spLocks noChangeArrowheads="1"/>
          </p:cNvSpPr>
          <p:nvPr/>
        </p:nvSpPr>
        <p:spPr bwMode="auto">
          <a:xfrm>
            <a:off x="1490663" y="2927350"/>
            <a:ext cx="5111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+menu</a:t>
            </a:r>
            <a:endParaRPr lang="en-US" sz="1000">
              <a:solidFill>
                <a:schemeClr val="tx1"/>
              </a:solidFill>
            </a:endParaRPr>
          </a:p>
        </p:txBody>
      </p:sp>
      <p:sp>
        <p:nvSpPr>
          <p:cNvPr id="44" name="Rectangle 50"/>
          <p:cNvSpPr>
            <a:spLocks noChangeArrowheads="1"/>
          </p:cNvSpPr>
          <p:nvPr/>
        </p:nvSpPr>
        <p:spPr bwMode="auto">
          <a:xfrm>
            <a:off x="2274888" y="2967038"/>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chemeClr val="tx1"/>
                </a:solidFill>
              </a:rPr>
              <a:t>1</a:t>
            </a:r>
            <a:endParaRPr lang="en-US" sz="1000">
              <a:solidFill>
                <a:schemeClr val="tx1"/>
              </a:solidFill>
            </a:endParaRPr>
          </a:p>
        </p:txBody>
      </p:sp>
      <p:sp>
        <p:nvSpPr>
          <p:cNvPr id="45" name="Line 51"/>
          <p:cNvSpPr>
            <a:spLocks noChangeShapeType="1"/>
          </p:cNvSpPr>
          <p:nvPr/>
        </p:nvSpPr>
        <p:spPr bwMode="auto">
          <a:xfrm>
            <a:off x="2119313" y="2789238"/>
            <a:ext cx="1587" cy="382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Rectangle 52"/>
          <p:cNvSpPr>
            <a:spLocks noChangeArrowheads="1"/>
          </p:cNvSpPr>
          <p:nvPr/>
        </p:nvSpPr>
        <p:spPr bwMode="auto">
          <a:xfrm>
            <a:off x="2274888" y="2967038"/>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chemeClr val="tx1"/>
                </a:solidFill>
              </a:rPr>
              <a:t>1</a:t>
            </a:r>
            <a:endParaRPr lang="en-US" sz="1000">
              <a:solidFill>
                <a:schemeClr val="tx1"/>
              </a:solidFill>
            </a:endParaRPr>
          </a:p>
        </p:txBody>
      </p:sp>
      <p:sp>
        <p:nvSpPr>
          <p:cNvPr id="47" name="Line 53"/>
          <p:cNvSpPr>
            <a:spLocks noChangeShapeType="1"/>
          </p:cNvSpPr>
          <p:nvPr/>
        </p:nvSpPr>
        <p:spPr bwMode="auto">
          <a:xfrm flipV="1">
            <a:off x="2119313" y="3052763"/>
            <a:ext cx="50800" cy="119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54"/>
          <p:cNvSpPr>
            <a:spLocks noChangeShapeType="1"/>
          </p:cNvSpPr>
          <p:nvPr/>
        </p:nvSpPr>
        <p:spPr bwMode="auto">
          <a:xfrm flipH="1" flipV="1">
            <a:off x="2070100" y="3052763"/>
            <a:ext cx="49213" cy="119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5"/>
          <p:cNvSpPr>
            <a:spLocks noChangeShapeType="1"/>
          </p:cNvSpPr>
          <p:nvPr/>
        </p:nvSpPr>
        <p:spPr bwMode="auto">
          <a:xfrm flipV="1">
            <a:off x="2119313" y="2411413"/>
            <a:ext cx="1587" cy="3778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56"/>
          <p:cNvSpPr>
            <a:spLocks noChangeShapeType="1"/>
          </p:cNvSpPr>
          <p:nvPr/>
        </p:nvSpPr>
        <p:spPr bwMode="auto">
          <a:xfrm flipV="1">
            <a:off x="3543300" y="3978275"/>
            <a:ext cx="736600" cy="27463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Rectangle 57"/>
          <p:cNvSpPr>
            <a:spLocks noChangeArrowheads="1"/>
          </p:cNvSpPr>
          <p:nvPr/>
        </p:nvSpPr>
        <p:spPr bwMode="auto">
          <a:xfrm>
            <a:off x="3749675" y="3570288"/>
            <a:ext cx="4921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+items</a:t>
            </a:r>
            <a:endParaRPr lang="en-US" sz="1000">
              <a:solidFill>
                <a:schemeClr val="tx1"/>
              </a:solidFill>
            </a:endParaRPr>
          </a:p>
        </p:txBody>
      </p:sp>
      <p:sp>
        <p:nvSpPr>
          <p:cNvPr id="52" name="Rectangle 58"/>
          <p:cNvSpPr>
            <a:spLocks noChangeArrowheads="1"/>
          </p:cNvSpPr>
          <p:nvPr/>
        </p:nvSpPr>
        <p:spPr bwMode="auto">
          <a:xfrm>
            <a:off x="3994150" y="3241675"/>
            <a:ext cx="2079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chemeClr val="tx1"/>
                </a:solidFill>
              </a:rPr>
              <a:t>0..*</a:t>
            </a:r>
            <a:endParaRPr lang="en-US" sz="1000">
              <a:solidFill>
                <a:schemeClr val="tx1"/>
              </a:solidFill>
            </a:endParaRPr>
          </a:p>
        </p:txBody>
      </p:sp>
      <p:sp>
        <p:nvSpPr>
          <p:cNvPr id="53" name="Line 59"/>
          <p:cNvSpPr>
            <a:spLocks noChangeShapeType="1"/>
          </p:cNvSpPr>
          <p:nvPr/>
        </p:nvSpPr>
        <p:spPr bwMode="auto">
          <a:xfrm>
            <a:off x="3819525" y="3494088"/>
            <a:ext cx="4143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Rectangle 60"/>
          <p:cNvSpPr>
            <a:spLocks noChangeArrowheads="1"/>
          </p:cNvSpPr>
          <p:nvPr/>
        </p:nvSpPr>
        <p:spPr bwMode="auto">
          <a:xfrm>
            <a:off x="3994150" y="3241675"/>
            <a:ext cx="2079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chemeClr val="tx1"/>
                </a:solidFill>
              </a:rPr>
              <a:t>0..*</a:t>
            </a:r>
            <a:endParaRPr lang="en-US" sz="1000">
              <a:solidFill>
                <a:schemeClr val="tx1"/>
              </a:solidFill>
            </a:endParaRPr>
          </a:p>
        </p:txBody>
      </p:sp>
      <p:sp>
        <p:nvSpPr>
          <p:cNvPr id="55" name="Line 61"/>
          <p:cNvSpPr>
            <a:spLocks noChangeShapeType="1"/>
          </p:cNvSpPr>
          <p:nvPr/>
        </p:nvSpPr>
        <p:spPr bwMode="auto">
          <a:xfrm flipH="1">
            <a:off x="4114800" y="3494088"/>
            <a:ext cx="119063" cy="50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62"/>
          <p:cNvSpPr>
            <a:spLocks noChangeShapeType="1"/>
          </p:cNvSpPr>
          <p:nvPr/>
        </p:nvSpPr>
        <p:spPr bwMode="auto">
          <a:xfrm flipH="1" flipV="1">
            <a:off x="4114800" y="3444875"/>
            <a:ext cx="119063" cy="49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63"/>
          <p:cNvSpPr>
            <a:spLocks noChangeShapeType="1"/>
          </p:cNvSpPr>
          <p:nvPr/>
        </p:nvSpPr>
        <p:spPr bwMode="auto">
          <a:xfrm flipH="1">
            <a:off x="3403600" y="3494088"/>
            <a:ext cx="41592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Rectangle 64"/>
          <p:cNvSpPr>
            <a:spLocks noChangeArrowheads="1"/>
          </p:cNvSpPr>
          <p:nvPr/>
        </p:nvSpPr>
        <p:spPr bwMode="auto">
          <a:xfrm>
            <a:off x="6700838" y="5092700"/>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rgbClr val="000000"/>
                </a:solidFill>
              </a:rPr>
              <a:t>1</a:t>
            </a:r>
            <a:endParaRPr lang="en-US" sz="1000">
              <a:solidFill>
                <a:schemeClr val="tx1"/>
              </a:solidFill>
            </a:endParaRPr>
          </a:p>
        </p:txBody>
      </p:sp>
      <p:sp>
        <p:nvSpPr>
          <p:cNvPr id="59" name="Rectangle 65"/>
          <p:cNvSpPr>
            <a:spLocks noChangeArrowheads="1"/>
          </p:cNvSpPr>
          <p:nvPr/>
        </p:nvSpPr>
        <p:spPr bwMode="auto">
          <a:xfrm>
            <a:off x="6878638" y="4752975"/>
            <a:ext cx="4095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chemeClr val="tx1"/>
                </a:solidFill>
              </a:rPr>
              <a:t>+cmd</a:t>
            </a:r>
            <a:endParaRPr lang="en-US" sz="1000">
              <a:solidFill>
                <a:schemeClr val="tx1"/>
              </a:solidFill>
            </a:endParaRPr>
          </a:p>
        </p:txBody>
      </p:sp>
      <p:sp>
        <p:nvSpPr>
          <p:cNvPr id="60" name="Line 66"/>
          <p:cNvSpPr>
            <a:spLocks noChangeShapeType="1"/>
          </p:cNvSpPr>
          <p:nvPr/>
        </p:nvSpPr>
        <p:spPr bwMode="auto">
          <a:xfrm>
            <a:off x="6548438" y="4559300"/>
            <a:ext cx="533400" cy="579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Rectangle 67"/>
          <p:cNvSpPr>
            <a:spLocks noChangeArrowheads="1"/>
          </p:cNvSpPr>
          <p:nvPr/>
        </p:nvSpPr>
        <p:spPr bwMode="auto">
          <a:xfrm>
            <a:off x="6700838" y="5092700"/>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rgbClr val="000000"/>
                </a:solidFill>
              </a:rPr>
              <a:t>1</a:t>
            </a:r>
            <a:endParaRPr lang="en-US" sz="1000">
              <a:solidFill>
                <a:schemeClr val="tx1"/>
              </a:solidFill>
            </a:endParaRPr>
          </a:p>
        </p:txBody>
      </p:sp>
      <p:sp>
        <p:nvSpPr>
          <p:cNvPr id="62" name="Line 68"/>
          <p:cNvSpPr>
            <a:spLocks noChangeShapeType="1"/>
          </p:cNvSpPr>
          <p:nvPr/>
        </p:nvSpPr>
        <p:spPr bwMode="auto">
          <a:xfrm flipH="1" flipV="1">
            <a:off x="7038975" y="5016500"/>
            <a:ext cx="42863" cy="122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69"/>
          <p:cNvSpPr>
            <a:spLocks noChangeShapeType="1"/>
          </p:cNvSpPr>
          <p:nvPr/>
        </p:nvSpPr>
        <p:spPr bwMode="auto">
          <a:xfrm flipH="1" flipV="1">
            <a:off x="6967538" y="5083175"/>
            <a:ext cx="114300" cy="55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70"/>
          <p:cNvSpPr>
            <a:spLocks noChangeShapeType="1"/>
          </p:cNvSpPr>
          <p:nvPr/>
        </p:nvSpPr>
        <p:spPr bwMode="auto">
          <a:xfrm flipH="1" flipV="1">
            <a:off x="6018213" y="3978275"/>
            <a:ext cx="530225" cy="581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71"/>
          <p:cNvSpPr>
            <a:spLocks noChangeShapeType="1"/>
          </p:cNvSpPr>
          <p:nvPr/>
        </p:nvSpPr>
        <p:spPr bwMode="auto">
          <a:xfrm>
            <a:off x="5576888" y="1811338"/>
            <a:ext cx="1031875" cy="2047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72"/>
          <p:cNvSpPr>
            <a:spLocks noChangeShapeType="1"/>
          </p:cNvSpPr>
          <p:nvPr/>
        </p:nvSpPr>
        <p:spPr bwMode="auto">
          <a:xfrm>
            <a:off x="7388225" y="2743200"/>
            <a:ext cx="1588" cy="23955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Freeform 73"/>
          <p:cNvSpPr>
            <a:spLocks/>
          </p:cNvSpPr>
          <p:nvPr/>
        </p:nvSpPr>
        <p:spPr bwMode="auto">
          <a:xfrm>
            <a:off x="7315200" y="4940300"/>
            <a:ext cx="146050" cy="198438"/>
          </a:xfrm>
          <a:custGeom>
            <a:avLst/>
            <a:gdLst>
              <a:gd name="T0" fmla="*/ 46 w 92"/>
              <a:gd name="T1" fmla="*/ 125 h 125"/>
              <a:gd name="T2" fmla="*/ 92 w 92"/>
              <a:gd name="T3" fmla="*/ 0 h 125"/>
              <a:gd name="T4" fmla="*/ 0 w 92"/>
              <a:gd name="T5" fmla="*/ 0 h 125"/>
              <a:gd name="T6" fmla="*/ 46 w 92"/>
              <a:gd name="T7" fmla="*/ 125 h 125"/>
            </a:gdLst>
            <a:ahLst/>
            <a:cxnLst>
              <a:cxn ang="0">
                <a:pos x="T0" y="T1"/>
              </a:cxn>
              <a:cxn ang="0">
                <a:pos x="T2" y="T3"/>
              </a:cxn>
              <a:cxn ang="0">
                <a:pos x="T4" y="T5"/>
              </a:cxn>
              <a:cxn ang="0">
                <a:pos x="T6" y="T7"/>
              </a:cxn>
            </a:cxnLst>
            <a:rect l="0" t="0" r="r" b="b"/>
            <a:pathLst>
              <a:path w="92" h="125">
                <a:moveTo>
                  <a:pt x="46" y="125"/>
                </a:moveTo>
                <a:lnTo>
                  <a:pt x="92" y="0"/>
                </a:lnTo>
                <a:lnTo>
                  <a:pt x="0" y="0"/>
                </a:lnTo>
                <a:lnTo>
                  <a:pt x="46" y="125"/>
                </a:lnTo>
                <a:close/>
              </a:path>
            </a:pathLst>
          </a:custGeom>
          <a:solidFill>
            <a:srgbClr val="FFFFFF"/>
          </a:solidFill>
          <a:ln w="12700">
            <a:solidFill>
              <a:schemeClr val="tx1"/>
            </a:solidFill>
            <a:prstDash val="solid"/>
            <a:round/>
            <a:headEnd/>
            <a:tailEnd/>
          </a:ln>
        </p:spPr>
        <p:txBody>
          <a:bodyPr/>
          <a:lstStyle/>
          <a:p>
            <a:endParaRPr lang="en-US"/>
          </a:p>
        </p:txBody>
      </p:sp>
      <p:sp>
        <p:nvSpPr>
          <p:cNvPr id="68" name="Line 74"/>
          <p:cNvSpPr>
            <a:spLocks noChangeShapeType="1"/>
          </p:cNvSpPr>
          <p:nvPr/>
        </p:nvSpPr>
        <p:spPr bwMode="auto">
          <a:xfrm>
            <a:off x="2700338" y="2176463"/>
            <a:ext cx="3908425"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75"/>
          <p:cNvSpPr>
            <a:spLocks noChangeShapeType="1"/>
          </p:cNvSpPr>
          <p:nvPr/>
        </p:nvSpPr>
        <p:spPr bwMode="auto">
          <a:xfrm flipH="1">
            <a:off x="6489700" y="2176463"/>
            <a:ext cx="119063" cy="49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76"/>
          <p:cNvSpPr>
            <a:spLocks noChangeShapeType="1"/>
          </p:cNvSpPr>
          <p:nvPr/>
        </p:nvSpPr>
        <p:spPr bwMode="auto">
          <a:xfrm flipH="1" flipV="1">
            <a:off x="6489700" y="2127250"/>
            <a:ext cx="119063" cy="49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Freeform 77"/>
          <p:cNvSpPr>
            <a:spLocks/>
          </p:cNvSpPr>
          <p:nvPr/>
        </p:nvSpPr>
        <p:spPr bwMode="auto">
          <a:xfrm>
            <a:off x="1955800" y="3814763"/>
            <a:ext cx="4852988" cy="1614487"/>
          </a:xfrm>
          <a:custGeom>
            <a:avLst/>
            <a:gdLst>
              <a:gd name="T0" fmla="*/ 0 w 1474"/>
              <a:gd name="T1" fmla="*/ 0 h 490"/>
              <a:gd name="T2" fmla="*/ 0 w 1474"/>
              <a:gd name="T3" fmla="*/ 490 h 490"/>
              <a:gd name="T4" fmla="*/ 1474 w 1474"/>
              <a:gd name="T5" fmla="*/ 490 h 490"/>
            </a:gdLst>
            <a:ahLst/>
            <a:cxnLst>
              <a:cxn ang="0">
                <a:pos x="T0" y="T1"/>
              </a:cxn>
              <a:cxn ang="0">
                <a:pos x="T2" y="T3"/>
              </a:cxn>
              <a:cxn ang="0">
                <a:pos x="T4" y="T5"/>
              </a:cxn>
            </a:cxnLst>
            <a:rect l="0" t="0" r="r" b="b"/>
            <a:pathLst>
              <a:path w="1474" h="490">
                <a:moveTo>
                  <a:pt x="0" y="0"/>
                </a:moveTo>
                <a:lnTo>
                  <a:pt x="0" y="490"/>
                </a:lnTo>
                <a:lnTo>
                  <a:pt x="1474" y="490"/>
                </a:lnTo>
              </a:path>
            </a:pathLst>
          </a:custGeom>
          <a:noFill/>
          <a:ln w="12700"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 name="Line 78"/>
          <p:cNvSpPr>
            <a:spLocks noChangeShapeType="1"/>
          </p:cNvSpPr>
          <p:nvPr/>
        </p:nvSpPr>
        <p:spPr bwMode="auto">
          <a:xfrm flipH="1">
            <a:off x="6689725" y="5429250"/>
            <a:ext cx="119063" cy="49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79"/>
          <p:cNvSpPr>
            <a:spLocks noChangeShapeType="1"/>
          </p:cNvSpPr>
          <p:nvPr/>
        </p:nvSpPr>
        <p:spPr bwMode="auto">
          <a:xfrm flipH="1" flipV="1">
            <a:off x="6689725" y="5378450"/>
            <a:ext cx="119063" cy="50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Freeform 80"/>
          <p:cNvSpPr>
            <a:spLocks/>
          </p:cNvSpPr>
          <p:nvPr/>
        </p:nvSpPr>
        <p:spPr bwMode="auto">
          <a:xfrm>
            <a:off x="4260850" y="4433888"/>
            <a:ext cx="1625600" cy="738187"/>
          </a:xfrm>
          <a:custGeom>
            <a:avLst/>
            <a:gdLst>
              <a:gd name="T0" fmla="*/ 0 w 1024"/>
              <a:gd name="T1" fmla="*/ 0 h 465"/>
              <a:gd name="T2" fmla="*/ 950 w 1024"/>
              <a:gd name="T3" fmla="*/ 0 h 465"/>
              <a:gd name="T4" fmla="*/ 1024 w 1024"/>
              <a:gd name="T5" fmla="*/ 75 h 465"/>
              <a:gd name="T6" fmla="*/ 1024 w 1024"/>
              <a:gd name="T7" fmla="*/ 465 h 465"/>
              <a:gd name="T8" fmla="*/ 0 w 1024"/>
              <a:gd name="T9" fmla="*/ 465 h 465"/>
              <a:gd name="T10" fmla="*/ 0 w 1024"/>
              <a:gd name="T11" fmla="*/ 0 h 465"/>
            </a:gdLst>
            <a:ahLst/>
            <a:cxnLst>
              <a:cxn ang="0">
                <a:pos x="T0" y="T1"/>
              </a:cxn>
              <a:cxn ang="0">
                <a:pos x="T2" y="T3"/>
              </a:cxn>
              <a:cxn ang="0">
                <a:pos x="T4" y="T5"/>
              </a:cxn>
              <a:cxn ang="0">
                <a:pos x="T6" y="T7"/>
              </a:cxn>
              <a:cxn ang="0">
                <a:pos x="T8" y="T9"/>
              </a:cxn>
              <a:cxn ang="0">
                <a:pos x="T10" y="T11"/>
              </a:cxn>
            </a:cxnLst>
            <a:rect l="0" t="0" r="r" b="b"/>
            <a:pathLst>
              <a:path w="1024" h="465">
                <a:moveTo>
                  <a:pt x="0" y="0"/>
                </a:moveTo>
                <a:lnTo>
                  <a:pt x="950" y="0"/>
                </a:lnTo>
                <a:lnTo>
                  <a:pt x="1024" y="75"/>
                </a:lnTo>
                <a:lnTo>
                  <a:pt x="1024" y="465"/>
                </a:lnTo>
                <a:lnTo>
                  <a:pt x="0" y="465"/>
                </a:lnTo>
                <a:lnTo>
                  <a:pt x="0" y="0"/>
                </a:lnTo>
                <a:close/>
              </a:path>
            </a:pathLst>
          </a:custGeom>
          <a:solidFill>
            <a:srgbClr val="FFFFCC"/>
          </a:solidFill>
          <a:ln w="12700">
            <a:solidFill>
              <a:srgbClr val="990033"/>
            </a:solidFill>
            <a:prstDash val="solid"/>
            <a:round/>
            <a:headEnd/>
            <a:tailEnd/>
          </a:ln>
        </p:spPr>
        <p:txBody>
          <a:bodyPr/>
          <a:lstStyle/>
          <a:p>
            <a:endParaRPr lang="en-US"/>
          </a:p>
        </p:txBody>
      </p:sp>
      <p:sp>
        <p:nvSpPr>
          <p:cNvPr id="75" name="Freeform 82"/>
          <p:cNvSpPr>
            <a:spLocks/>
          </p:cNvSpPr>
          <p:nvPr/>
        </p:nvSpPr>
        <p:spPr bwMode="auto">
          <a:xfrm>
            <a:off x="5768975" y="4433888"/>
            <a:ext cx="117475" cy="119062"/>
          </a:xfrm>
          <a:custGeom>
            <a:avLst/>
            <a:gdLst>
              <a:gd name="T0" fmla="*/ 0 w 36"/>
              <a:gd name="T1" fmla="*/ 0 h 36"/>
              <a:gd name="T2" fmla="*/ 0 w 36"/>
              <a:gd name="T3" fmla="*/ 36 h 36"/>
              <a:gd name="T4" fmla="*/ 36 w 36"/>
              <a:gd name="T5" fmla="*/ 36 h 36"/>
            </a:gdLst>
            <a:ahLst/>
            <a:cxnLst>
              <a:cxn ang="0">
                <a:pos x="T0" y="T1"/>
              </a:cxn>
              <a:cxn ang="0">
                <a:pos x="T2" y="T3"/>
              </a:cxn>
              <a:cxn ang="0">
                <a:pos x="T4" y="T5"/>
              </a:cxn>
            </a:cxnLst>
            <a:rect l="0" t="0" r="r" b="b"/>
            <a:pathLst>
              <a:path w="36" h="36">
                <a:moveTo>
                  <a:pt x="0" y="0"/>
                </a:moveTo>
                <a:lnTo>
                  <a:pt x="0" y="36"/>
                </a:lnTo>
                <a:lnTo>
                  <a:pt x="36" y="36"/>
                </a:lnTo>
              </a:path>
            </a:pathLst>
          </a:custGeom>
          <a:noFill/>
          <a:ln w="1270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 name="Rectangle 83"/>
          <p:cNvSpPr>
            <a:spLocks noChangeArrowheads="1"/>
          </p:cNvSpPr>
          <p:nvPr/>
        </p:nvSpPr>
        <p:spPr bwMode="auto">
          <a:xfrm>
            <a:off x="4300538" y="4452938"/>
            <a:ext cx="8937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MenuItem():</a:t>
            </a:r>
            <a:endParaRPr lang="en-US" sz="1000">
              <a:solidFill>
                <a:schemeClr val="tx1"/>
              </a:solidFill>
            </a:endParaRPr>
          </a:p>
        </p:txBody>
      </p:sp>
      <p:sp>
        <p:nvSpPr>
          <p:cNvPr id="77" name="Rectangle 84"/>
          <p:cNvSpPr>
            <a:spLocks noChangeArrowheads="1"/>
          </p:cNvSpPr>
          <p:nvPr/>
        </p:nvSpPr>
        <p:spPr bwMode="auto">
          <a:xfrm>
            <a:off x="4300538" y="4637088"/>
            <a:ext cx="7683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cmd = c;</a:t>
            </a:r>
            <a:endParaRPr lang="en-US" sz="1000">
              <a:solidFill>
                <a:schemeClr val="tx1"/>
              </a:solidFill>
            </a:endParaRPr>
          </a:p>
        </p:txBody>
      </p:sp>
      <p:sp>
        <p:nvSpPr>
          <p:cNvPr id="78" name="Rectangle 85"/>
          <p:cNvSpPr>
            <a:spLocks noChangeArrowheads="1"/>
          </p:cNvSpPr>
          <p:nvPr/>
        </p:nvSpPr>
        <p:spPr bwMode="auto">
          <a:xfrm>
            <a:off x="4300538" y="4822825"/>
            <a:ext cx="8048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label = s;</a:t>
            </a:r>
            <a:endParaRPr lang="en-US" sz="1000">
              <a:solidFill>
                <a:schemeClr val="tx1"/>
              </a:solidFill>
            </a:endParaRPr>
          </a:p>
        </p:txBody>
      </p:sp>
      <p:sp>
        <p:nvSpPr>
          <p:cNvPr id="79" name="Line 86"/>
          <p:cNvSpPr>
            <a:spLocks noChangeShapeType="1"/>
          </p:cNvSpPr>
          <p:nvPr/>
        </p:nvSpPr>
        <p:spPr bwMode="auto">
          <a:xfrm flipV="1">
            <a:off x="4945063" y="3975100"/>
            <a:ext cx="165100" cy="4445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152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Nhận diện các lớp thiết kế</a:t>
            </a:r>
          </a:p>
        </p:txBody>
      </p:sp>
      <p:sp>
        <p:nvSpPr>
          <p:cNvPr id="3" name="Content Placeholder 2"/>
          <p:cNvSpPr>
            <a:spLocks noGrp="1"/>
          </p:cNvSpPr>
          <p:nvPr>
            <p:ph idx="1"/>
          </p:nvPr>
        </p:nvSpPr>
        <p:spPr/>
        <p:txBody>
          <a:bodyPr/>
          <a:lstStyle/>
          <a:p>
            <a:r>
              <a:rPr lang="en-US"/>
              <a:t>Lớp phân tích được ánh xạ trực tiếp</a:t>
            </a:r>
          </a:p>
          <a:p>
            <a:pPr marL="400050" lvl="1" indent="0">
              <a:buNone/>
            </a:pPr>
            <a:r>
              <a:rPr lang="en-US" sz="3200"/>
              <a:t>thành phần tử thiết kế nếu</a:t>
            </a:r>
            <a:r>
              <a:rPr lang="en-US"/>
              <a:t>:</a:t>
            </a:r>
          </a:p>
          <a:p>
            <a:pPr lvl="1"/>
            <a:r>
              <a:rPr lang="en-US"/>
              <a:t>Nó là lớp đơn giản</a:t>
            </a:r>
          </a:p>
          <a:p>
            <a:pPr lvl="1"/>
            <a:r>
              <a:rPr lang="en-US"/>
              <a:t>Nó thể hiện một khái niệm logic đơn</a:t>
            </a:r>
          </a:p>
          <a:p>
            <a:r>
              <a:rPr lang="en-US"/>
              <a:t>Lớp phân tích phức tạp có thể</a:t>
            </a:r>
          </a:p>
          <a:p>
            <a:pPr lvl="1"/>
            <a:r>
              <a:rPr lang="en-US"/>
              <a:t>Cắt vào nhiều lớp nhỏ hơn</a:t>
            </a:r>
          </a:p>
          <a:p>
            <a:pPr lvl="1"/>
            <a:r>
              <a:rPr lang="en-US"/>
              <a:t>Trở thành gói</a:t>
            </a:r>
          </a:p>
          <a:p>
            <a:pPr lvl="1"/>
            <a:r>
              <a:rPr lang="en-US"/>
              <a:t>Trở thành hệ thống con</a:t>
            </a:r>
          </a:p>
          <a:p>
            <a:pPr lvl="1"/>
            <a:r>
              <a:rPr lang="en-US"/>
              <a:t>Hay tổ hợp của các thành phần khác.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5" name="Picture 50" descr="mag_glas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189038"/>
            <a:ext cx="1336675" cy="26797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64758" dir="6078596" algn="ctr" rotWithShape="0">
                    <a:srgbClr val="B2B2B2">
                      <a:alpha val="50000"/>
                    </a:srgbClr>
                  </a:outerShdw>
                </a:effectLst>
              </a14:hiddenEffects>
            </a:ext>
          </a:extLst>
        </p:spPr>
      </p:pic>
    </p:spTree>
    <p:extLst>
      <p:ext uri="{BB962C8B-B14F-4D97-AF65-F5344CB8AC3E}">
        <p14:creationId xmlns:p14="http://schemas.microsoft.com/office/powerpoint/2010/main" val="1570295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Rectangle 80"/>
          <p:cNvSpPr>
            <a:spLocks noChangeArrowheads="1"/>
          </p:cNvSpPr>
          <p:nvPr/>
        </p:nvSpPr>
        <p:spPr bwMode="auto">
          <a:xfrm>
            <a:off x="3184525" y="1177925"/>
            <a:ext cx="1501775" cy="941388"/>
          </a:xfrm>
          <a:prstGeom prst="rect">
            <a:avLst/>
          </a:prstGeom>
          <a:solidFill>
            <a:srgbClr val="FFFFCC"/>
          </a:solidFill>
          <a:ln w="12700">
            <a:solidFill>
              <a:srgbClr val="990033"/>
            </a:solidFill>
            <a:miter lim="800000"/>
            <a:headEnd/>
            <a:tailEnd/>
          </a:ln>
        </p:spPr>
        <p:txBody>
          <a:bodyPr/>
          <a:lstStyle/>
          <a:p>
            <a:endParaRPr lang="en-US"/>
          </a:p>
        </p:txBody>
      </p:sp>
      <p:sp>
        <p:nvSpPr>
          <p:cNvPr id="6" name="Rectangle 81"/>
          <p:cNvSpPr>
            <a:spLocks noChangeArrowheads="1"/>
          </p:cNvSpPr>
          <p:nvPr/>
        </p:nvSpPr>
        <p:spPr bwMode="auto">
          <a:xfrm>
            <a:off x="3184525" y="966788"/>
            <a:ext cx="604838" cy="211137"/>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 name="Rectangle 82"/>
          <p:cNvSpPr>
            <a:spLocks noChangeArrowheads="1"/>
          </p:cNvSpPr>
          <p:nvPr/>
        </p:nvSpPr>
        <p:spPr bwMode="auto">
          <a:xfrm>
            <a:off x="3184525" y="966788"/>
            <a:ext cx="604838" cy="2111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ectangle 83"/>
          <p:cNvSpPr>
            <a:spLocks noChangeArrowheads="1"/>
          </p:cNvSpPr>
          <p:nvPr/>
        </p:nvSpPr>
        <p:spPr bwMode="auto">
          <a:xfrm>
            <a:off x="3773488" y="1200150"/>
            <a:ext cx="3190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500">
                <a:solidFill>
                  <a:srgbClr val="000000"/>
                </a:solidFill>
              </a:rPr>
              <a:t>app</a:t>
            </a:r>
            <a:endParaRPr lang="en-US" sz="1000">
              <a:solidFill>
                <a:schemeClr val="tx1"/>
              </a:solidFill>
            </a:endParaRPr>
          </a:p>
        </p:txBody>
      </p:sp>
      <p:sp>
        <p:nvSpPr>
          <p:cNvPr id="9" name="Line 84"/>
          <p:cNvSpPr>
            <a:spLocks noChangeShapeType="1"/>
          </p:cNvSpPr>
          <p:nvPr/>
        </p:nvSpPr>
        <p:spPr bwMode="auto">
          <a:xfrm>
            <a:off x="3305175" y="1427163"/>
            <a:ext cx="1271588" cy="1587"/>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85"/>
          <p:cNvSpPr>
            <a:spLocks noChangeArrowheads="1"/>
          </p:cNvSpPr>
          <p:nvPr/>
        </p:nvSpPr>
        <p:spPr bwMode="auto">
          <a:xfrm>
            <a:off x="3503613" y="1450975"/>
            <a:ext cx="9096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Application</a:t>
            </a:r>
            <a:endParaRPr lang="en-US" sz="1000">
              <a:solidFill>
                <a:schemeClr val="tx1"/>
              </a:solidFill>
            </a:endParaRPr>
          </a:p>
        </p:txBody>
      </p:sp>
      <p:sp>
        <p:nvSpPr>
          <p:cNvPr id="11" name="Rectangle 86"/>
          <p:cNvSpPr>
            <a:spLocks noChangeArrowheads="1"/>
          </p:cNvSpPr>
          <p:nvPr/>
        </p:nvSpPr>
        <p:spPr bwMode="auto">
          <a:xfrm>
            <a:off x="3332163" y="1646238"/>
            <a:ext cx="12874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CloseCommand</a:t>
            </a:r>
            <a:endParaRPr lang="en-US" sz="1000">
              <a:solidFill>
                <a:schemeClr val="tx1"/>
              </a:solidFill>
            </a:endParaRPr>
          </a:p>
        </p:txBody>
      </p:sp>
      <p:sp>
        <p:nvSpPr>
          <p:cNvPr id="12" name="Rectangle 87"/>
          <p:cNvSpPr>
            <a:spLocks noChangeArrowheads="1"/>
          </p:cNvSpPr>
          <p:nvPr/>
        </p:nvSpPr>
        <p:spPr bwMode="auto">
          <a:xfrm>
            <a:off x="3344863" y="1841500"/>
            <a:ext cx="12700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OpenCommand</a:t>
            </a:r>
            <a:endParaRPr lang="en-US" sz="1000">
              <a:solidFill>
                <a:schemeClr val="tx1"/>
              </a:solidFill>
            </a:endParaRPr>
          </a:p>
        </p:txBody>
      </p:sp>
      <p:sp>
        <p:nvSpPr>
          <p:cNvPr id="13" name="Rectangle 88"/>
          <p:cNvSpPr>
            <a:spLocks noChangeArrowheads="1"/>
          </p:cNvSpPr>
          <p:nvPr/>
        </p:nvSpPr>
        <p:spPr bwMode="auto">
          <a:xfrm>
            <a:off x="4818063" y="2924175"/>
            <a:ext cx="1158875" cy="965200"/>
          </a:xfrm>
          <a:prstGeom prst="rect">
            <a:avLst/>
          </a:prstGeom>
          <a:solidFill>
            <a:srgbClr val="FFFFCC"/>
          </a:solidFill>
          <a:ln w="12700">
            <a:solidFill>
              <a:srgbClr val="990033"/>
            </a:solidFill>
            <a:miter lim="800000"/>
            <a:headEnd/>
            <a:tailEnd/>
          </a:ln>
        </p:spPr>
        <p:txBody>
          <a:bodyPr/>
          <a:lstStyle/>
          <a:p>
            <a:endParaRPr lang="en-US"/>
          </a:p>
        </p:txBody>
      </p:sp>
      <p:sp>
        <p:nvSpPr>
          <p:cNvPr id="14" name="Rectangle 89"/>
          <p:cNvSpPr>
            <a:spLocks noChangeArrowheads="1"/>
          </p:cNvSpPr>
          <p:nvPr/>
        </p:nvSpPr>
        <p:spPr bwMode="auto">
          <a:xfrm>
            <a:off x="4818063" y="2713038"/>
            <a:ext cx="468312" cy="211137"/>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15" name="Rectangle 90"/>
          <p:cNvSpPr>
            <a:spLocks noChangeArrowheads="1"/>
          </p:cNvSpPr>
          <p:nvPr/>
        </p:nvSpPr>
        <p:spPr bwMode="auto">
          <a:xfrm>
            <a:off x="4818063" y="2713038"/>
            <a:ext cx="468312" cy="2111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Rectangle 91"/>
          <p:cNvSpPr>
            <a:spLocks noChangeArrowheads="1"/>
          </p:cNvSpPr>
          <p:nvPr/>
        </p:nvSpPr>
        <p:spPr bwMode="auto">
          <a:xfrm>
            <a:off x="5275263" y="2946400"/>
            <a:ext cx="255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500">
                <a:solidFill>
                  <a:srgbClr val="000000"/>
                </a:solidFill>
              </a:rPr>
              <a:t>gui</a:t>
            </a:r>
            <a:endParaRPr lang="en-US" sz="1000">
              <a:solidFill>
                <a:schemeClr val="tx1"/>
              </a:solidFill>
            </a:endParaRPr>
          </a:p>
        </p:txBody>
      </p:sp>
      <p:sp>
        <p:nvSpPr>
          <p:cNvPr id="17" name="Line 92"/>
          <p:cNvSpPr>
            <a:spLocks noChangeShapeType="1"/>
          </p:cNvSpPr>
          <p:nvPr/>
        </p:nvSpPr>
        <p:spPr bwMode="auto">
          <a:xfrm>
            <a:off x="4975225" y="3173413"/>
            <a:ext cx="857250" cy="1587"/>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Rectangle 93"/>
          <p:cNvSpPr>
            <a:spLocks noChangeArrowheads="1"/>
          </p:cNvSpPr>
          <p:nvPr/>
        </p:nvSpPr>
        <p:spPr bwMode="auto">
          <a:xfrm>
            <a:off x="5133975" y="3197225"/>
            <a:ext cx="55721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Menu</a:t>
            </a:r>
            <a:endParaRPr lang="en-US" sz="1000">
              <a:solidFill>
                <a:schemeClr val="tx1"/>
              </a:solidFill>
            </a:endParaRPr>
          </a:p>
        </p:txBody>
      </p:sp>
      <p:sp>
        <p:nvSpPr>
          <p:cNvPr id="19" name="Rectangle 94"/>
          <p:cNvSpPr>
            <a:spLocks noChangeArrowheads="1"/>
          </p:cNvSpPr>
          <p:nvPr/>
        </p:nvSpPr>
        <p:spPr bwMode="auto">
          <a:xfrm>
            <a:off x="5005388" y="3392488"/>
            <a:ext cx="8382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MenuItem</a:t>
            </a:r>
            <a:endParaRPr lang="en-US" sz="1000">
              <a:solidFill>
                <a:schemeClr val="tx1"/>
              </a:solidFill>
            </a:endParaRPr>
          </a:p>
        </p:txBody>
      </p:sp>
      <p:sp>
        <p:nvSpPr>
          <p:cNvPr id="20" name="Rectangle 95"/>
          <p:cNvSpPr>
            <a:spLocks noChangeArrowheads="1"/>
          </p:cNvSpPr>
          <p:nvPr/>
        </p:nvSpPr>
        <p:spPr bwMode="auto">
          <a:xfrm>
            <a:off x="3259138" y="5072063"/>
            <a:ext cx="1157287" cy="769937"/>
          </a:xfrm>
          <a:prstGeom prst="rect">
            <a:avLst/>
          </a:prstGeom>
          <a:solidFill>
            <a:srgbClr val="FFFFCC"/>
          </a:solidFill>
          <a:ln w="12700">
            <a:solidFill>
              <a:srgbClr val="990033"/>
            </a:solidFill>
            <a:miter lim="800000"/>
            <a:headEnd/>
            <a:tailEnd/>
          </a:ln>
        </p:spPr>
        <p:txBody>
          <a:bodyPr/>
          <a:lstStyle/>
          <a:p>
            <a:endParaRPr lang="en-US"/>
          </a:p>
        </p:txBody>
      </p:sp>
      <p:sp>
        <p:nvSpPr>
          <p:cNvPr id="21" name="Rectangle 96"/>
          <p:cNvSpPr>
            <a:spLocks noChangeArrowheads="1"/>
          </p:cNvSpPr>
          <p:nvPr/>
        </p:nvSpPr>
        <p:spPr bwMode="auto">
          <a:xfrm>
            <a:off x="3259138" y="4860925"/>
            <a:ext cx="468312" cy="211138"/>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22" name="Rectangle 97"/>
          <p:cNvSpPr>
            <a:spLocks noChangeArrowheads="1"/>
          </p:cNvSpPr>
          <p:nvPr/>
        </p:nvSpPr>
        <p:spPr bwMode="auto">
          <a:xfrm>
            <a:off x="3259138" y="4860925"/>
            <a:ext cx="468312" cy="211138"/>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Rectangle 98"/>
          <p:cNvSpPr>
            <a:spLocks noChangeArrowheads="1"/>
          </p:cNvSpPr>
          <p:nvPr/>
        </p:nvSpPr>
        <p:spPr bwMode="auto">
          <a:xfrm>
            <a:off x="3660775" y="5095875"/>
            <a:ext cx="360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500">
                <a:solidFill>
                  <a:srgbClr val="000000"/>
                </a:solidFill>
              </a:rPr>
              <a:t>com</a:t>
            </a:r>
            <a:endParaRPr lang="en-US" sz="1000">
              <a:solidFill>
                <a:schemeClr val="tx1"/>
              </a:solidFill>
            </a:endParaRPr>
          </a:p>
        </p:txBody>
      </p:sp>
      <p:sp>
        <p:nvSpPr>
          <p:cNvPr id="24" name="Line 99"/>
          <p:cNvSpPr>
            <a:spLocks noChangeShapeType="1"/>
          </p:cNvSpPr>
          <p:nvPr/>
        </p:nvSpPr>
        <p:spPr bwMode="auto">
          <a:xfrm>
            <a:off x="3371850" y="5322888"/>
            <a:ext cx="942975" cy="1587"/>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Rectangle 100"/>
          <p:cNvSpPr>
            <a:spLocks noChangeArrowheads="1"/>
          </p:cNvSpPr>
          <p:nvPr/>
        </p:nvSpPr>
        <p:spPr bwMode="auto">
          <a:xfrm>
            <a:off x="3411538" y="5345113"/>
            <a:ext cx="9064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Command</a:t>
            </a:r>
            <a:endParaRPr lang="en-US" sz="1000">
              <a:solidFill>
                <a:schemeClr val="tx1"/>
              </a:solidFill>
            </a:endParaRPr>
          </a:p>
        </p:txBody>
      </p:sp>
      <p:sp>
        <p:nvSpPr>
          <p:cNvPr id="26" name="Line 101"/>
          <p:cNvSpPr>
            <a:spLocks noChangeShapeType="1"/>
          </p:cNvSpPr>
          <p:nvPr/>
        </p:nvSpPr>
        <p:spPr bwMode="auto">
          <a:xfrm flipH="1">
            <a:off x="4295775" y="3900488"/>
            <a:ext cx="730250" cy="95726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02"/>
          <p:cNvSpPr>
            <a:spLocks noChangeShapeType="1"/>
          </p:cNvSpPr>
          <p:nvPr/>
        </p:nvSpPr>
        <p:spPr bwMode="auto">
          <a:xfrm flipV="1">
            <a:off x="4295775" y="4779963"/>
            <a:ext cx="133350" cy="77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03"/>
          <p:cNvSpPr>
            <a:spLocks noChangeShapeType="1"/>
          </p:cNvSpPr>
          <p:nvPr/>
        </p:nvSpPr>
        <p:spPr bwMode="auto">
          <a:xfrm flipV="1">
            <a:off x="4295775" y="4708525"/>
            <a:ext cx="39688" cy="1492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104"/>
          <p:cNvSpPr>
            <a:spLocks noChangeShapeType="1"/>
          </p:cNvSpPr>
          <p:nvPr/>
        </p:nvSpPr>
        <p:spPr bwMode="auto">
          <a:xfrm>
            <a:off x="4335463" y="2130425"/>
            <a:ext cx="482600" cy="5778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105"/>
          <p:cNvSpPr>
            <a:spLocks noChangeShapeType="1"/>
          </p:cNvSpPr>
          <p:nvPr/>
        </p:nvSpPr>
        <p:spPr bwMode="auto">
          <a:xfrm flipH="1" flipV="1">
            <a:off x="4772025" y="2560638"/>
            <a:ext cx="46038" cy="1476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06"/>
          <p:cNvSpPr>
            <a:spLocks noChangeShapeType="1"/>
          </p:cNvSpPr>
          <p:nvPr/>
        </p:nvSpPr>
        <p:spPr bwMode="auto">
          <a:xfrm flipH="1" flipV="1">
            <a:off x="4686300" y="2638425"/>
            <a:ext cx="131763" cy="69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07"/>
          <p:cNvSpPr>
            <a:spLocks noChangeShapeType="1"/>
          </p:cNvSpPr>
          <p:nvPr/>
        </p:nvSpPr>
        <p:spPr bwMode="auto">
          <a:xfrm flipH="1">
            <a:off x="3856038" y="2130425"/>
            <a:ext cx="65087" cy="2727325"/>
          </a:xfrm>
          <a:prstGeom prst="line">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4149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Thể hiện mẫu thiết kế với UML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Text Box 1056"/>
          <p:cNvSpPr txBox="1">
            <a:spLocks noChangeArrowheads="1"/>
          </p:cNvSpPr>
          <p:nvPr/>
        </p:nvSpPr>
        <p:spPr bwMode="auto">
          <a:xfrm>
            <a:off x="4191000" y="1752600"/>
            <a:ext cx="41910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eaLnBrk="0" fontAlgn="base" hangingPunct="0">
              <a:lnSpc>
                <a:spcPct val="100000"/>
              </a:lnSpc>
              <a:spcBef>
                <a:spcPct val="0"/>
              </a:spcBef>
              <a:buClrTx/>
              <a:buFontTx/>
              <a:buNone/>
            </a:pPr>
            <a:r>
              <a:rPr lang="en-US" sz="1800">
                <a:solidFill>
                  <a:schemeClr val="tx1"/>
                </a:solidFill>
              </a:rPr>
              <a:t>The parameters (stereotype &lt;&lt;role&gt;&gt;) of the collaboration</a:t>
            </a:r>
          </a:p>
        </p:txBody>
      </p:sp>
      <p:grpSp>
        <p:nvGrpSpPr>
          <p:cNvPr id="6" name="Group 1057"/>
          <p:cNvGrpSpPr>
            <a:grpSpLocks/>
          </p:cNvGrpSpPr>
          <p:nvPr/>
        </p:nvGrpSpPr>
        <p:grpSpPr bwMode="auto">
          <a:xfrm>
            <a:off x="4533900" y="2811463"/>
            <a:ext cx="4152900" cy="3284537"/>
            <a:chOff x="2856" y="1771"/>
            <a:chExt cx="2616" cy="2069"/>
          </a:xfrm>
        </p:grpSpPr>
        <p:sp>
          <p:nvSpPr>
            <p:cNvPr id="7" name="Rectangle 1058"/>
            <p:cNvSpPr>
              <a:spLocks noChangeArrowheads="1"/>
            </p:cNvSpPr>
            <p:nvPr/>
          </p:nvSpPr>
          <p:spPr bwMode="auto">
            <a:xfrm>
              <a:off x="4270" y="2124"/>
              <a:ext cx="1202" cy="545"/>
            </a:xfrm>
            <a:prstGeom prst="rect">
              <a:avLst/>
            </a:prstGeom>
            <a:solidFill>
              <a:srgbClr val="FFFFCC"/>
            </a:solidFill>
            <a:ln w="12700">
              <a:solidFill>
                <a:srgbClr val="990033"/>
              </a:solidFill>
              <a:miter lim="800000"/>
              <a:headEnd/>
              <a:tailEnd/>
            </a:ln>
          </p:spPr>
          <p:txBody>
            <a:bodyPr/>
            <a:lstStyle/>
            <a:p>
              <a:endParaRPr lang="en-US"/>
            </a:p>
          </p:txBody>
        </p:sp>
        <p:sp>
          <p:nvSpPr>
            <p:cNvPr id="8" name="Rectangle 1059"/>
            <p:cNvSpPr>
              <a:spLocks noChangeArrowheads="1"/>
            </p:cNvSpPr>
            <p:nvPr/>
          </p:nvSpPr>
          <p:spPr bwMode="auto">
            <a:xfrm>
              <a:off x="4424" y="2259"/>
              <a:ext cx="9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ConcreteCommand</a:t>
              </a:r>
              <a:endParaRPr lang="en-US" sz="1000">
                <a:solidFill>
                  <a:schemeClr val="tx1"/>
                </a:solidFill>
              </a:endParaRPr>
            </a:p>
          </p:txBody>
        </p:sp>
        <p:sp>
          <p:nvSpPr>
            <p:cNvPr id="9" name="Rectangle 1060"/>
            <p:cNvSpPr>
              <a:spLocks noChangeArrowheads="1"/>
            </p:cNvSpPr>
            <p:nvPr/>
          </p:nvSpPr>
          <p:spPr bwMode="auto">
            <a:xfrm>
              <a:off x="4270" y="2387"/>
              <a:ext cx="1202" cy="28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Rectangle 1061"/>
            <p:cNvSpPr>
              <a:spLocks noChangeArrowheads="1"/>
            </p:cNvSpPr>
            <p:nvPr/>
          </p:nvSpPr>
          <p:spPr bwMode="auto">
            <a:xfrm>
              <a:off x="4270" y="2446"/>
              <a:ext cx="1202" cy="223"/>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Rectangle 1062"/>
            <p:cNvSpPr>
              <a:spLocks noChangeArrowheads="1"/>
            </p:cNvSpPr>
            <p:nvPr/>
          </p:nvSpPr>
          <p:spPr bwMode="auto">
            <a:xfrm>
              <a:off x="4289" y="2518"/>
              <a:ext cx="53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 Process()</a:t>
              </a:r>
              <a:endParaRPr lang="en-US" sz="1000">
                <a:solidFill>
                  <a:schemeClr val="tx1"/>
                </a:solidFill>
              </a:endParaRPr>
            </a:p>
          </p:txBody>
        </p:sp>
        <p:sp>
          <p:nvSpPr>
            <p:cNvPr id="12" name="Rectangle 1063"/>
            <p:cNvSpPr>
              <a:spLocks noChangeArrowheads="1"/>
            </p:cNvSpPr>
            <p:nvPr/>
          </p:nvSpPr>
          <p:spPr bwMode="auto">
            <a:xfrm>
              <a:off x="4699" y="2154"/>
              <a:ext cx="35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rgbClr val="000000"/>
                  </a:solidFill>
                </a:rPr>
                <a:t>&lt;&lt;role&gt;&gt;</a:t>
              </a:r>
              <a:endParaRPr lang="en-US" sz="1000">
                <a:solidFill>
                  <a:schemeClr val="tx1"/>
                </a:solidFill>
              </a:endParaRPr>
            </a:p>
          </p:txBody>
        </p:sp>
        <p:sp>
          <p:nvSpPr>
            <p:cNvPr id="13" name="Rectangle 1064"/>
            <p:cNvSpPr>
              <a:spLocks noChangeArrowheads="1"/>
            </p:cNvSpPr>
            <p:nvPr/>
          </p:nvSpPr>
          <p:spPr bwMode="auto">
            <a:xfrm>
              <a:off x="2856" y="1771"/>
              <a:ext cx="453" cy="410"/>
            </a:xfrm>
            <a:prstGeom prst="rect">
              <a:avLst/>
            </a:prstGeom>
            <a:solidFill>
              <a:srgbClr val="FFFFCC"/>
            </a:solidFill>
            <a:ln w="12700">
              <a:solidFill>
                <a:srgbClr val="990033"/>
              </a:solidFill>
              <a:miter lim="800000"/>
              <a:headEnd/>
              <a:tailEnd/>
            </a:ln>
          </p:spPr>
          <p:txBody>
            <a:bodyPr/>
            <a:lstStyle/>
            <a:p>
              <a:endParaRPr lang="en-US"/>
            </a:p>
          </p:txBody>
        </p:sp>
        <p:sp>
          <p:nvSpPr>
            <p:cNvPr id="14" name="Rectangle 1065"/>
            <p:cNvSpPr>
              <a:spLocks noChangeArrowheads="1"/>
            </p:cNvSpPr>
            <p:nvPr/>
          </p:nvSpPr>
          <p:spPr bwMode="auto">
            <a:xfrm>
              <a:off x="2953" y="1906"/>
              <a:ext cx="26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Client</a:t>
              </a:r>
              <a:endParaRPr lang="en-US" sz="1000">
                <a:solidFill>
                  <a:schemeClr val="tx1"/>
                </a:solidFill>
              </a:endParaRPr>
            </a:p>
          </p:txBody>
        </p:sp>
        <p:sp>
          <p:nvSpPr>
            <p:cNvPr id="15" name="Rectangle 1066"/>
            <p:cNvSpPr>
              <a:spLocks noChangeArrowheads="1"/>
            </p:cNvSpPr>
            <p:nvPr/>
          </p:nvSpPr>
          <p:spPr bwMode="auto">
            <a:xfrm>
              <a:off x="2856" y="2034"/>
              <a:ext cx="453" cy="14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Rectangle 1067"/>
            <p:cNvSpPr>
              <a:spLocks noChangeArrowheads="1"/>
            </p:cNvSpPr>
            <p:nvPr/>
          </p:nvSpPr>
          <p:spPr bwMode="auto">
            <a:xfrm>
              <a:off x="2856" y="2093"/>
              <a:ext cx="453" cy="88"/>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Rectangle 1068"/>
            <p:cNvSpPr>
              <a:spLocks noChangeArrowheads="1"/>
            </p:cNvSpPr>
            <p:nvPr/>
          </p:nvSpPr>
          <p:spPr bwMode="auto">
            <a:xfrm>
              <a:off x="2911" y="1801"/>
              <a:ext cx="35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rgbClr val="000000"/>
                  </a:solidFill>
                </a:rPr>
                <a:t>&lt;&lt;role&gt;&gt;</a:t>
              </a:r>
              <a:endParaRPr lang="en-US" sz="1000">
                <a:solidFill>
                  <a:schemeClr val="tx1"/>
                </a:solidFill>
              </a:endParaRPr>
            </a:p>
          </p:txBody>
        </p:sp>
        <p:sp>
          <p:nvSpPr>
            <p:cNvPr id="18" name="Rectangle 1069"/>
            <p:cNvSpPr>
              <a:spLocks noChangeArrowheads="1"/>
            </p:cNvSpPr>
            <p:nvPr/>
          </p:nvSpPr>
          <p:spPr bwMode="auto">
            <a:xfrm>
              <a:off x="4537" y="3266"/>
              <a:ext cx="667" cy="574"/>
            </a:xfrm>
            <a:prstGeom prst="rect">
              <a:avLst/>
            </a:prstGeom>
            <a:solidFill>
              <a:srgbClr val="FFFFCC"/>
            </a:solidFill>
            <a:ln w="12700">
              <a:solidFill>
                <a:srgbClr val="990033"/>
              </a:solidFill>
              <a:miter lim="800000"/>
              <a:headEnd/>
              <a:tailEnd/>
            </a:ln>
          </p:spPr>
          <p:txBody>
            <a:bodyPr/>
            <a:lstStyle/>
            <a:p>
              <a:endParaRPr lang="en-US"/>
            </a:p>
          </p:txBody>
        </p:sp>
        <p:sp>
          <p:nvSpPr>
            <p:cNvPr id="19" name="Rectangle 1070"/>
            <p:cNvSpPr>
              <a:spLocks noChangeArrowheads="1"/>
            </p:cNvSpPr>
            <p:nvPr/>
          </p:nvSpPr>
          <p:spPr bwMode="auto">
            <a:xfrm>
              <a:off x="4624" y="3296"/>
              <a:ext cx="4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i="1">
                  <a:solidFill>
                    <a:srgbClr val="000000"/>
                  </a:solidFill>
                </a:rPr>
                <a:t>Command</a:t>
              </a:r>
              <a:endParaRPr lang="en-US" sz="1000">
                <a:solidFill>
                  <a:schemeClr val="tx1"/>
                </a:solidFill>
              </a:endParaRPr>
            </a:p>
          </p:txBody>
        </p:sp>
        <p:sp>
          <p:nvSpPr>
            <p:cNvPr id="20" name="Rectangle 1071"/>
            <p:cNvSpPr>
              <a:spLocks noChangeArrowheads="1"/>
            </p:cNvSpPr>
            <p:nvPr/>
          </p:nvSpPr>
          <p:spPr bwMode="auto">
            <a:xfrm>
              <a:off x="4537" y="3430"/>
              <a:ext cx="667" cy="41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Rectangle 1072"/>
            <p:cNvSpPr>
              <a:spLocks noChangeArrowheads="1"/>
            </p:cNvSpPr>
            <p:nvPr/>
          </p:nvSpPr>
          <p:spPr bwMode="auto">
            <a:xfrm>
              <a:off x="4537" y="3491"/>
              <a:ext cx="667" cy="349"/>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Rectangle 1073"/>
            <p:cNvSpPr>
              <a:spLocks noChangeArrowheads="1"/>
            </p:cNvSpPr>
            <p:nvPr/>
          </p:nvSpPr>
          <p:spPr bwMode="auto">
            <a:xfrm>
              <a:off x="4556" y="3561"/>
              <a:ext cx="53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i="1">
                  <a:solidFill>
                    <a:srgbClr val="000000"/>
                  </a:solidFill>
                </a:rPr>
                <a:t>+ Process()</a:t>
              </a:r>
              <a:endParaRPr lang="en-US" sz="1000">
                <a:solidFill>
                  <a:schemeClr val="tx1"/>
                </a:solidFill>
              </a:endParaRPr>
            </a:p>
          </p:txBody>
        </p:sp>
        <p:sp>
          <p:nvSpPr>
            <p:cNvPr id="23" name="Line 1074"/>
            <p:cNvSpPr>
              <a:spLocks noChangeShapeType="1"/>
            </p:cNvSpPr>
            <p:nvPr/>
          </p:nvSpPr>
          <p:spPr bwMode="auto">
            <a:xfrm>
              <a:off x="4874" y="2675"/>
              <a:ext cx="1" cy="58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Freeform 1075"/>
            <p:cNvSpPr>
              <a:spLocks/>
            </p:cNvSpPr>
            <p:nvPr/>
          </p:nvSpPr>
          <p:spPr bwMode="auto">
            <a:xfrm>
              <a:off x="4828" y="3138"/>
              <a:ext cx="92" cy="126"/>
            </a:xfrm>
            <a:custGeom>
              <a:avLst/>
              <a:gdLst>
                <a:gd name="T0" fmla="*/ 46 w 92"/>
                <a:gd name="T1" fmla="*/ 126 h 126"/>
                <a:gd name="T2" fmla="*/ 92 w 92"/>
                <a:gd name="T3" fmla="*/ 0 h 126"/>
                <a:gd name="T4" fmla="*/ 0 w 92"/>
                <a:gd name="T5" fmla="*/ 0 h 126"/>
                <a:gd name="T6" fmla="*/ 46 w 92"/>
                <a:gd name="T7" fmla="*/ 126 h 126"/>
              </a:gdLst>
              <a:ahLst/>
              <a:cxnLst>
                <a:cxn ang="0">
                  <a:pos x="T0" y="T1"/>
                </a:cxn>
                <a:cxn ang="0">
                  <a:pos x="T2" y="T3"/>
                </a:cxn>
                <a:cxn ang="0">
                  <a:pos x="T4" y="T5"/>
                </a:cxn>
                <a:cxn ang="0">
                  <a:pos x="T6" y="T7"/>
                </a:cxn>
              </a:cxnLst>
              <a:rect l="0" t="0" r="r" b="b"/>
              <a:pathLst>
                <a:path w="92" h="126">
                  <a:moveTo>
                    <a:pt x="46" y="126"/>
                  </a:moveTo>
                  <a:lnTo>
                    <a:pt x="92" y="0"/>
                  </a:lnTo>
                  <a:lnTo>
                    <a:pt x="0" y="0"/>
                  </a:lnTo>
                  <a:lnTo>
                    <a:pt x="46" y="126"/>
                  </a:lnTo>
                  <a:close/>
                </a:path>
              </a:pathLst>
            </a:custGeom>
            <a:solidFill>
              <a:srgbClr val="FFFFFF"/>
            </a:solidFill>
            <a:ln w="12700">
              <a:solidFill>
                <a:schemeClr val="tx1"/>
              </a:solidFill>
              <a:prstDash val="solid"/>
              <a:round/>
              <a:headEnd/>
              <a:tailEnd/>
            </a:ln>
          </p:spPr>
          <p:txBody>
            <a:bodyPr/>
            <a:lstStyle/>
            <a:p>
              <a:endParaRPr lang="en-US"/>
            </a:p>
          </p:txBody>
        </p:sp>
        <p:sp>
          <p:nvSpPr>
            <p:cNvPr id="25" name="Rectangle 1076"/>
            <p:cNvSpPr>
              <a:spLocks noChangeArrowheads="1"/>
            </p:cNvSpPr>
            <p:nvPr/>
          </p:nvSpPr>
          <p:spPr bwMode="auto">
            <a:xfrm>
              <a:off x="3355" y="2717"/>
              <a:ext cx="507" cy="410"/>
            </a:xfrm>
            <a:prstGeom prst="rect">
              <a:avLst/>
            </a:prstGeom>
            <a:solidFill>
              <a:srgbClr val="FFFFCC"/>
            </a:solidFill>
            <a:ln w="12700">
              <a:solidFill>
                <a:srgbClr val="990033"/>
              </a:solidFill>
              <a:miter lim="800000"/>
              <a:headEnd/>
              <a:tailEnd/>
            </a:ln>
          </p:spPr>
          <p:txBody>
            <a:bodyPr/>
            <a:lstStyle/>
            <a:p>
              <a:endParaRPr lang="en-US"/>
            </a:p>
          </p:txBody>
        </p:sp>
        <p:sp>
          <p:nvSpPr>
            <p:cNvPr id="26" name="Rectangle 1077"/>
            <p:cNvSpPr>
              <a:spLocks noChangeArrowheads="1"/>
            </p:cNvSpPr>
            <p:nvPr/>
          </p:nvSpPr>
          <p:spPr bwMode="auto">
            <a:xfrm>
              <a:off x="3450" y="2852"/>
              <a:ext cx="34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solidFill>
                    <a:srgbClr val="000000"/>
                  </a:solidFill>
                </a:rPr>
                <a:t>Invoker</a:t>
              </a:r>
              <a:endParaRPr lang="en-US" sz="1000">
                <a:solidFill>
                  <a:schemeClr val="tx1"/>
                </a:solidFill>
              </a:endParaRPr>
            </a:p>
          </p:txBody>
        </p:sp>
        <p:sp>
          <p:nvSpPr>
            <p:cNvPr id="27" name="Rectangle 1078"/>
            <p:cNvSpPr>
              <a:spLocks noChangeArrowheads="1"/>
            </p:cNvSpPr>
            <p:nvPr/>
          </p:nvSpPr>
          <p:spPr bwMode="auto">
            <a:xfrm>
              <a:off x="3355" y="2980"/>
              <a:ext cx="507" cy="14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Rectangle 1079"/>
            <p:cNvSpPr>
              <a:spLocks noChangeArrowheads="1"/>
            </p:cNvSpPr>
            <p:nvPr/>
          </p:nvSpPr>
          <p:spPr bwMode="auto">
            <a:xfrm>
              <a:off x="3355" y="3039"/>
              <a:ext cx="507" cy="88"/>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Rectangle 1080"/>
            <p:cNvSpPr>
              <a:spLocks noChangeArrowheads="1"/>
            </p:cNvSpPr>
            <p:nvPr/>
          </p:nvSpPr>
          <p:spPr bwMode="auto">
            <a:xfrm>
              <a:off x="3437" y="2747"/>
              <a:ext cx="35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solidFill>
                    <a:srgbClr val="000000"/>
                  </a:solidFill>
                </a:rPr>
                <a:t>&lt;&lt;role&gt;&gt;</a:t>
              </a:r>
              <a:endParaRPr lang="en-US" sz="1000">
                <a:solidFill>
                  <a:schemeClr val="tx1"/>
                </a:solidFill>
              </a:endParaRPr>
            </a:p>
          </p:txBody>
        </p:sp>
        <p:sp>
          <p:nvSpPr>
            <p:cNvPr id="30" name="Line 1081"/>
            <p:cNvSpPr>
              <a:spLocks noChangeShapeType="1"/>
            </p:cNvSpPr>
            <p:nvPr/>
          </p:nvSpPr>
          <p:spPr bwMode="auto">
            <a:xfrm>
              <a:off x="4201" y="3218"/>
              <a:ext cx="334" cy="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082"/>
            <p:cNvSpPr>
              <a:spLocks noChangeShapeType="1"/>
            </p:cNvSpPr>
            <p:nvPr/>
          </p:nvSpPr>
          <p:spPr bwMode="auto">
            <a:xfrm flipH="1" flipV="1">
              <a:off x="4483" y="3325"/>
              <a:ext cx="52"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083"/>
            <p:cNvSpPr>
              <a:spLocks noChangeShapeType="1"/>
            </p:cNvSpPr>
            <p:nvPr/>
          </p:nvSpPr>
          <p:spPr bwMode="auto">
            <a:xfrm flipH="1" flipV="1">
              <a:off x="4453" y="3380"/>
              <a:ext cx="82" cy="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084"/>
            <p:cNvSpPr>
              <a:spLocks noChangeShapeType="1"/>
            </p:cNvSpPr>
            <p:nvPr/>
          </p:nvSpPr>
          <p:spPr bwMode="auto">
            <a:xfrm flipH="1" flipV="1">
              <a:off x="3868" y="3052"/>
              <a:ext cx="333" cy="1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1085"/>
            <p:cNvSpPr>
              <a:spLocks noChangeShapeType="1"/>
            </p:cNvSpPr>
            <p:nvPr/>
          </p:nvSpPr>
          <p:spPr bwMode="auto">
            <a:xfrm>
              <a:off x="3201" y="2187"/>
              <a:ext cx="291" cy="52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1086"/>
            <p:cNvSpPr>
              <a:spLocks noChangeShapeType="1"/>
            </p:cNvSpPr>
            <p:nvPr/>
          </p:nvSpPr>
          <p:spPr bwMode="auto">
            <a:xfrm flipH="1" flipV="1">
              <a:off x="3483" y="2633"/>
              <a:ext cx="9" cy="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1087"/>
            <p:cNvSpPr>
              <a:spLocks noChangeShapeType="1"/>
            </p:cNvSpPr>
            <p:nvPr/>
          </p:nvSpPr>
          <p:spPr bwMode="auto">
            <a:xfrm flipH="1" flipV="1">
              <a:off x="3428" y="2663"/>
              <a:ext cx="64"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 name="Oval 1107"/>
          <p:cNvSpPr>
            <a:spLocks noChangeArrowheads="1"/>
          </p:cNvSpPr>
          <p:nvPr/>
        </p:nvSpPr>
        <p:spPr bwMode="auto">
          <a:xfrm>
            <a:off x="6858000" y="3378200"/>
            <a:ext cx="1752600" cy="533400"/>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8" name="Line 1108"/>
          <p:cNvSpPr>
            <a:spLocks noChangeShapeType="1"/>
          </p:cNvSpPr>
          <p:nvPr/>
        </p:nvSpPr>
        <p:spPr bwMode="auto">
          <a:xfrm flipH="1">
            <a:off x="5105400" y="2400300"/>
            <a:ext cx="533400" cy="4572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9" name="Line 1109"/>
          <p:cNvSpPr>
            <a:spLocks noChangeShapeType="1"/>
          </p:cNvSpPr>
          <p:nvPr/>
        </p:nvSpPr>
        <p:spPr bwMode="auto">
          <a:xfrm flipH="1">
            <a:off x="5715000" y="2413000"/>
            <a:ext cx="76200" cy="19050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0" name="Line 1110"/>
          <p:cNvSpPr>
            <a:spLocks noChangeShapeType="1"/>
          </p:cNvSpPr>
          <p:nvPr/>
        </p:nvSpPr>
        <p:spPr bwMode="auto">
          <a:xfrm>
            <a:off x="6019800" y="2438400"/>
            <a:ext cx="1143000" cy="9906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1" name="Line 1111"/>
          <p:cNvSpPr>
            <a:spLocks noChangeShapeType="1"/>
          </p:cNvSpPr>
          <p:nvPr/>
        </p:nvSpPr>
        <p:spPr bwMode="auto">
          <a:xfrm flipH="1">
            <a:off x="2667000" y="2133600"/>
            <a:ext cx="1524000" cy="685800"/>
          </a:xfrm>
          <a:prstGeom prst="line">
            <a:avLst/>
          </a:prstGeom>
          <a:noFill/>
          <a:ln w="28575">
            <a:solidFill>
              <a:schemeClr val="hlink"/>
            </a:solidFill>
            <a:round/>
            <a:headEnd type="arrow"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 name="Oval 1112"/>
          <p:cNvSpPr>
            <a:spLocks noChangeArrowheads="1"/>
          </p:cNvSpPr>
          <p:nvPr/>
        </p:nvSpPr>
        <p:spPr bwMode="auto">
          <a:xfrm>
            <a:off x="5257800" y="4318000"/>
            <a:ext cx="914400" cy="457200"/>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3" name="Oval 1113"/>
          <p:cNvSpPr>
            <a:spLocks noChangeArrowheads="1"/>
          </p:cNvSpPr>
          <p:nvPr/>
        </p:nvSpPr>
        <p:spPr bwMode="auto">
          <a:xfrm>
            <a:off x="4419600" y="2819400"/>
            <a:ext cx="914400" cy="457200"/>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nvGrpSpPr>
          <p:cNvPr id="44" name="Group 1121"/>
          <p:cNvGrpSpPr>
            <a:grpSpLocks/>
          </p:cNvGrpSpPr>
          <p:nvPr/>
        </p:nvGrpSpPr>
        <p:grpSpPr bwMode="auto">
          <a:xfrm>
            <a:off x="403225" y="2659063"/>
            <a:ext cx="2693988" cy="1365250"/>
            <a:chOff x="302" y="2291"/>
            <a:chExt cx="2273" cy="1060"/>
          </a:xfrm>
        </p:grpSpPr>
        <p:sp>
          <p:nvSpPr>
            <p:cNvPr id="45" name="Arc 1117"/>
            <p:cNvSpPr>
              <a:spLocks/>
            </p:cNvSpPr>
            <p:nvPr/>
          </p:nvSpPr>
          <p:spPr bwMode="auto">
            <a:xfrm flipH="1">
              <a:off x="302" y="2501"/>
              <a:ext cx="1762" cy="850"/>
            </a:xfrm>
            <a:custGeom>
              <a:avLst/>
              <a:gdLst>
                <a:gd name="G0" fmla="+- 21600 0 0"/>
                <a:gd name="G1" fmla="+- 21600 0 0"/>
                <a:gd name="G2" fmla="+- 21600 0 0"/>
                <a:gd name="T0" fmla="*/ 18246 w 43200"/>
                <a:gd name="T1" fmla="*/ 262 h 43200"/>
                <a:gd name="T2" fmla="*/ 1338 w 43200"/>
                <a:gd name="T3" fmla="*/ 14116 h 43200"/>
                <a:gd name="T4" fmla="*/ 21600 w 43200"/>
                <a:gd name="T5" fmla="*/ 21600 h 43200"/>
              </a:gdLst>
              <a:ahLst/>
              <a:cxnLst>
                <a:cxn ang="0">
                  <a:pos x="T0" y="T1"/>
                </a:cxn>
                <a:cxn ang="0">
                  <a:pos x="T2" y="T3"/>
                </a:cxn>
                <a:cxn ang="0">
                  <a:pos x="T4" y="T5"/>
                </a:cxn>
              </a:cxnLst>
              <a:rect l="0" t="0" r="r" b="b"/>
              <a:pathLst>
                <a:path w="43200" h="43200" fill="none"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path>
                <a:path w="43200" h="43200" stroke="0"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lnTo>
                    <a:pt x="21600" y="21600"/>
                  </a:lnTo>
                  <a:close/>
                </a:path>
              </a:pathLst>
            </a:custGeom>
            <a:noFill/>
            <a:ln w="2857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6" name="Text Box 1118"/>
            <p:cNvSpPr txBox="1">
              <a:spLocks noChangeArrowheads="1"/>
            </p:cNvSpPr>
            <p:nvPr/>
          </p:nvSpPr>
          <p:spPr bwMode="auto">
            <a:xfrm>
              <a:off x="708" y="2815"/>
              <a:ext cx="945"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lnSpc>
                  <a:spcPct val="100000"/>
                </a:lnSpc>
                <a:spcBef>
                  <a:spcPct val="0"/>
                </a:spcBef>
                <a:buClrTx/>
                <a:buFontTx/>
                <a:buNone/>
              </a:pPr>
              <a:r>
                <a:rPr lang="en-US" sz="1600">
                  <a:solidFill>
                    <a:schemeClr val="tx1"/>
                  </a:solidFill>
                </a:rPr>
                <a:t>Command</a:t>
              </a:r>
            </a:p>
          </p:txBody>
        </p:sp>
        <p:sp>
          <p:nvSpPr>
            <p:cNvPr id="47" name="Rectangle 1119"/>
            <p:cNvSpPr>
              <a:spLocks noChangeArrowheads="1"/>
            </p:cNvSpPr>
            <p:nvPr/>
          </p:nvSpPr>
          <p:spPr bwMode="auto">
            <a:xfrm>
              <a:off x="1344" y="2317"/>
              <a:ext cx="1231" cy="451"/>
            </a:xfrm>
            <a:prstGeom prst="rect">
              <a:avLst/>
            </a:prstGeom>
            <a:noFill/>
            <a:ln w="2857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8" name="Text Box 1120"/>
            <p:cNvSpPr txBox="1">
              <a:spLocks noChangeArrowheads="1"/>
            </p:cNvSpPr>
            <p:nvPr/>
          </p:nvSpPr>
          <p:spPr bwMode="auto">
            <a:xfrm>
              <a:off x="1345" y="2291"/>
              <a:ext cx="1215" cy="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eaLnBrk="0" fontAlgn="base" hangingPunct="0">
                <a:lnSpc>
                  <a:spcPct val="100000"/>
                </a:lnSpc>
                <a:spcBef>
                  <a:spcPct val="50000"/>
                </a:spcBef>
                <a:buClrTx/>
                <a:buFontTx/>
                <a:buNone/>
              </a:pPr>
              <a:r>
                <a:rPr lang="en-US" sz="1100">
                  <a:solidFill>
                    <a:schemeClr val="tx1"/>
                  </a:solidFill>
                </a:rPr>
                <a:t>Client</a:t>
              </a:r>
              <a:br>
                <a:rPr lang="en-US" sz="1100">
                  <a:solidFill>
                    <a:schemeClr val="tx1"/>
                  </a:solidFill>
                </a:rPr>
              </a:br>
              <a:r>
                <a:rPr lang="en-US" sz="1100">
                  <a:solidFill>
                    <a:schemeClr val="tx1"/>
                  </a:solidFill>
                </a:rPr>
                <a:t>Invoker</a:t>
              </a:r>
              <a:br>
                <a:rPr lang="en-US" sz="1100">
                  <a:solidFill>
                    <a:schemeClr val="tx1"/>
                  </a:solidFill>
                </a:rPr>
              </a:br>
              <a:r>
                <a:rPr lang="en-US" sz="1100">
                  <a:solidFill>
                    <a:schemeClr val="tx1"/>
                  </a:solidFill>
                </a:rPr>
                <a:t>ConcreteCommand</a:t>
              </a:r>
            </a:p>
          </p:txBody>
        </p:sp>
      </p:grpSp>
    </p:spTree>
    <p:extLst>
      <p:ext uri="{BB962C8B-B14F-4D97-AF65-F5344CB8AC3E}">
        <p14:creationId xmlns:p14="http://schemas.microsoft.com/office/powerpoint/2010/main" val="3184434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Cơ chế thiết kế và thể hiện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Line 19"/>
          <p:cNvSpPr>
            <a:spLocks noChangeShapeType="1"/>
          </p:cNvSpPr>
          <p:nvPr/>
        </p:nvSpPr>
        <p:spPr bwMode="auto">
          <a:xfrm>
            <a:off x="2700338" y="1182688"/>
            <a:ext cx="0" cy="5138737"/>
          </a:xfrm>
          <a:prstGeom prst="line">
            <a:avLst/>
          </a:prstGeom>
          <a:noFill/>
          <a:ln w="28575">
            <a:solidFill>
              <a:srgbClr val="00CCFF"/>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20"/>
          <p:cNvSpPr>
            <a:spLocks noChangeShapeType="1"/>
          </p:cNvSpPr>
          <p:nvPr/>
        </p:nvSpPr>
        <p:spPr bwMode="auto">
          <a:xfrm>
            <a:off x="5659438" y="1195388"/>
            <a:ext cx="0" cy="5138737"/>
          </a:xfrm>
          <a:prstGeom prst="line">
            <a:avLst/>
          </a:prstGeom>
          <a:noFill/>
          <a:ln w="28575">
            <a:solidFill>
              <a:srgbClr val="00CCFF"/>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4"/>
          <p:cNvSpPr txBox="1">
            <a:spLocks noChangeArrowheads="1"/>
          </p:cNvSpPr>
          <p:nvPr/>
        </p:nvSpPr>
        <p:spPr bwMode="auto">
          <a:xfrm>
            <a:off x="927100" y="5805488"/>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00000"/>
              </a:lnSpc>
              <a:spcBef>
                <a:spcPct val="50000"/>
              </a:spcBef>
              <a:buClrTx/>
              <a:buFontTx/>
              <a:buNone/>
            </a:pPr>
            <a:r>
              <a:rPr lang="en-US" sz="1800" b="1"/>
              <a:t>Analysis</a:t>
            </a:r>
            <a:endParaRPr lang="en-US" sz="1600"/>
          </a:p>
        </p:txBody>
      </p:sp>
      <p:sp>
        <p:nvSpPr>
          <p:cNvPr id="8" name="Text Box 5"/>
          <p:cNvSpPr txBox="1">
            <a:spLocks noChangeArrowheads="1"/>
          </p:cNvSpPr>
          <p:nvPr/>
        </p:nvSpPr>
        <p:spPr bwMode="auto">
          <a:xfrm>
            <a:off x="2819400" y="5830888"/>
            <a:ext cx="2730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00000"/>
              </a:lnSpc>
              <a:spcBef>
                <a:spcPct val="50000"/>
              </a:spcBef>
              <a:buClrTx/>
              <a:buFontTx/>
              <a:buNone/>
            </a:pPr>
            <a:r>
              <a:rPr lang="en-US" sz="1800" b="1"/>
              <a:t>Design</a:t>
            </a:r>
            <a:endParaRPr lang="en-US" sz="1600"/>
          </a:p>
        </p:txBody>
      </p:sp>
      <p:sp>
        <p:nvSpPr>
          <p:cNvPr id="9" name="Text Box 6"/>
          <p:cNvSpPr txBox="1">
            <a:spLocks noChangeArrowheads="1"/>
          </p:cNvSpPr>
          <p:nvPr/>
        </p:nvSpPr>
        <p:spPr bwMode="auto">
          <a:xfrm>
            <a:off x="5765800" y="5830888"/>
            <a:ext cx="2425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00000"/>
              </a:lnSpc>
              <a:spcBef>
                <a:spcPct val="50000"/>
              </a:spcBef>
              <a:buClrTx/>
              <a:buFontTx/>
              <a:buNone/>
            </a:pPr>
            <a:r>
              <a:rPr lang="en-US" sz="1800" b="1"/>
              <a:t>Implementation</a:t>
            </a:r>
            <a:endParaRPr lang="en-US" sz="1600"/>
          </a:p>
        </p:txBody>
      </p:sp>
      <p:sp>
        <p:nvSpPr>
          <p:cNvPr id="10" name="Text Box 7"/>
          <p:cNvSpPr txBox="1">
            <a:spLocks noChangeArrowheads="1"/>
          </p:cNvSpPr>
          <p:nvPr/>
        </p:nvSpPr>
        <p:spPr bwMode="auto">
          <a:xfrm>
            <a:off x="3168650" y="4673600"/>
            <a:ext cx="20034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lnSpc>
                <a:spcPct val="100000"/>
              </a:lnSpc>
              <a:spcBef>
                <a:spcPct val="50000"/>
              </a:spcBef>
              <a:buClrTx/>
              <a:buFontTx/>
              <a:buNone/>
            </a:pPr>
            <a:r>
              <a:rPr lang="en-US">
                <a:solidFill>
                  <a:schemeClr val="tx1"/>
                </a:solidFill>
              </a:rPr>
              <a:t>Remote Method Invocation (RMI)</a:t>
            </a:r>
            <a:endParaRPr lang="en-US" sz="1600">
              <a:solidFill>
                <a:schemeClr val="tx1"/>
              </a:solidFill>
            </a:endParaRPr>
          </a:p>
        </p:txBody>
      </p:sp>
      <p:sp>
        <p:nvSpPr>
          <p:cNvPr id="11" name="Line 8"/>
          <p:cNvSpPr>
            <a:spLocks noChangeShapeType="1"/>
          </p:cNvSpPr>
          <p:nvPr/>
        </p:nvSpPr>
        <p:spPr bwMode="auto">
          <a:xfrm flipV="1">
            <a:off x="4943475" y="3943350"/>
            <a:ext cx="1384300" cy="0"/>
          </a:xfrm>
          <a:prstGeom prst="line">
            <a:avLst/>
          </a:prstGeom>
          <a:noFill/>
          <a:ln w="28575">
            <a:solidFill>
              <a:schemeClr val="hlink"/>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9"/>
          <p:cNvSpPr txBox="1">
            <a:spLocks noChangeArrowheads="1"/>
          </p:cNvSpPr>
          <p:nvPr/>
        </p:nvSpPr>
        <p:spPr bwMode="auto">
          <a:xfrm>
            <a:off x="955675" y="27051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50000"/>
              </a:spcBef>
              <a:buClrTx/>
              <a:buFontTx/>
              <a:buNone/>
            </a:pPr>
            <a:r>
              <a:rPr lang="en-US" sz="1800">
                <a:solidFill>
                  <a:schemeClr val="tx1"/>
                </a:solidFill>
              </a:rPr>
              <a:t>Persistency</a:t>
            </a:r>
            <a:endParaRPr lang="en-US" sz="1600">
              <a:solidFill>
                <a:schemeClr val="tx1"/>
              </a:solidFill>
            </a:endParaRPr>
          </a:p>
        </p:txBody>
      </p:sp>
      <p:sp>
        <p:nvSpPr>
          <p:cNvPr id="13" name="Text Box 10"/>
          <p:cNvSpPr txBox="1">
            <a:spLocks noChangeArrowheads="1"/>
          </p:cNvSpPr>
          <p:nvPr/>
        </p:nvSpPr>
        <p:spPr bwMode="auto">
          <a:xfrm>
            <a:off x="646113" y="1023938"/>
            <a:ext cx="1981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buClrTx/>
              <a:buFontTx/>
              <a:buNone/>
            </a:pPr>
            <a:r>
              <a:rPr lang="en-US">
                <a:solidFill>
                  <a:srgbClr val="C00000"/>
                </a:solidFill>
              </a:rPr>
              <a:t>Analysis</a:t>
            </a:r>
          </a:p>
          <a:p>
            <a:pPr algn="ctr" fontAlgn="base">
              <a:spcBef>
                <a:spcPct val="50000"/>
              </a:spcBef>
              <a:buClrTx/>
              <a:buFontTx/>
              <a:buNone/>
            </a:pPr>
            <a:r>
              <a:rPr lang="en-US">
                <a:solidFill>
                  <a:srgbClr val="C00000"/>
                </a:solidFill>
              </a:rPr>
              <a:t>Mechanism</a:t>
            </a:r>
          </a:p>
          <a:p>
            <a:pPr algn="ctr" fontAlgn="base">
              <a:spcBef>
                <a:spcPct val="50000"/>
              </a:spcBef>
              <a:buClrTx/>
              <a:buFontTx/>
              <a:buNone/>
            </a:pPr>
            <a:r>
              <a:rPr lang="en-US">
                <a:solidFill>
                  <a:srgbClr val="C00000"/>
                </a:solidFill>
              </a:rPr>
              <a:t>(Conceptual)</a:t>
            </a:r>
          </a:p>
        </p:txBody>
      </p:sp>
      <p:sp>
        <p:nvSpPr>
          <p:cNvPr id="14" name="Text Box 11"/>
          <p:cNvSpPr txBox="1">
            <a:spLocks noChangeArrowheads="1"/>
          </p:cNvSpPr>
          <p:nvPr/>
        </p:nvSpPr>
        <p:spPr bwMode="auto">
          <a:xfrm>
            <a:off x="2849563" y="1023938"/>
            <a:ext cx="2717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buClrTx/>
              <a:buFontTx/>
              <a:buNone/>
            </a:pPr>
            <a:r>
              <a:rPr lang="en-US">
                <a:solidFill>
                  <a:srgbClr val="C00000"/>
                </a:solidFill>
              </a:rPr>
              <a:t>Design</a:t>
            </a:r>
          </a:p>
          <a:p>
            <a:pPr algn="ctr" fontAlgn="base">
              <a:spcBef>
                <a:spcPct val="50000"/>
              </a:spcBef>
              <a:buClrTx/>
              <a:buFontTx/>
              <a:buNone/>
            </a:pPr>
            <a:r>
              <a:rPr lang="en-US">
                <a:solidFill>
                  <a:srgbClr val="C00000"/>
                </a:solidFill>
              </a:rPr>
              <a:t>Mechanism</a:t>
            </a:r>
          </a:p>
          <a:p>
            <a:pPr algn="ctr" fontAlgn="base">
              <a:spcBef>
                <a:spcPct val="50000"/>
              </a:spcBef>
              <a:buClrTx/>
              <a:buFontTx/>
              <a:buNone/>
            </a:pPr>
            <a:r>
              <a:rPr lang="en-US">
                <a:solidFill>
                  <a:srgbClr val="C00000"/>
                </a:solidFill>
              </a:rPr>
              <a:t>(Concrete)</a:t>
            </a:r>
          </a:p>
        </p:txBody>
      </p:sp>
      <p:sp>
        <p:nvSpPr>
          <p:cNvPr id="15" name="Text Box 12"/>
          <p:cNvSpPr txBox="1">
            <a:spLocks noChangeArrowheads="1"/>
          </p:cNvSpPr>
          <p:nvPr/>
        </p:nvSpPr>
        <p:spPr bwMode="auto">
          <a:xfrm>
            <a:off x="5754688" y="1036638"/>
            <a:ext cx="2413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buClrTx/>
              <a:buFontTx/>
              <a:buNone/>
            </a:pPr>
            <a:r>
              <a:rPr lang="en-US">
                <a:solidFill>
                  <a:srgbClr val="C00000"/>
                </a:solidFill>
              </a:rPr>
              <a:t>Implementation</a:t>
            </a:r>
          </a:p>
          <a:p>
            <a:pPr algn="ctr" fontAlgn="base">
              <a:spcBef>
                <a:spcPct val="50000"/>
              </a:spcBef>
              <a:buClrTx/>
              <a:buFontTx/>
              <a:buNone/>
            </a:pPr>
            <a:r>
              <a:rPr lang="en-US">
                <a:solidFill>
                  <a:srgbClr val="C00000"/>
                </a:solidFill>
              </a:rPr>
              <a:t>Mechanism</a:t>
            </a:r>
          </a:p>
          <a:p>
            <a:pPr algn="ctr" fontAlgn="base">
              <a:spcBef>
                <a:spcPct val="50000"/>
              </a:spcBef>
              <a:buClrTx/>
              <a:buFontTx/>
              <a:buNone/>
            </a:pPr>
            <a:r>
              <a:rPr lang="en-US">
                <a:solidFill>
                  <a:srgbClr val="C00000"/>
                </a:solidFill>
              </a:rPr>
              <a:t>(Actual)</a:t>
            </a:r>
          </a:p>
        </p:txBody>
      </p:sp>
      <p:sp>
        <p:nvSpPr>
          <p:cNvPr id="16" name="Text Box 13"/>
          <p:cNvSpPr txBox="1">
            <a:spLocks noChangeArrowheads="1"/>
          </p:cNvSpPr>
          <p:nvPr/>
        </p:nvSpPr>
        <p:spPr bwMode="auto">
          <a:xfrm>
            <a:off x="2835275" y="379095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00000"/>
              </a:lnSpc>
              <a:spcBef>
                <a:spcPct val="50000"/>
              </a:spcBef>
              <a:buClrTx/>
              <a:buFontTx/>
              <a:buNone/>
            </a:pPr>
            <a:r>
              <a:rPr lang="en-US" sz="1800">
                <a:solidFill>
                  <a:schemeClr val="tx1"/>
                </a:solidFill>
              </a:rPr>
              <a:t>OODBMS</a:t>
            </a:r>
            <a:endParaRPr lang="en-US" sz="1600">
              <a:solidFill>
                <a:schemeClr val="tx1"/>
              </a:solidFill>
            </a:endParaRPr>
          </a:p>
        </p:txBody>
      </p:sp>
      <p:sp>
        <p:nvSpPr>
          <p:cNvPr id="17" name="Line 14"/>
          <p:cNvSpPr>
            <a:spLocks noChangeShapeType="1"/>
          </p:cNvSpPr>
          <p:nvPr/>
        </p:nvSpPr>
        <p:spPr bwMode="auto">
          <a:xfrm flipV="1">
            <a:off x="2479675" y="2895600"/>
            <a:ext cx="876300" cy="0"/>
          </a:xfrm>
          <a:prstGeom prst="line">
            <a:avLst/>
          </a:prstGeom>
          <a:noFill/>
          <a:ln w="28575">
            <a:solidFill>
              <a:schemeClr val="hlink"/>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5"/>
          <p:cNvSpPr txBox="1">
            <a:spLocks noChangeArrowheads="1"/>
          </p:cNvSpPr>
          <p:nvPr/>
        </p:nvSpPr>
        <p:spPr bwMode="auto">
          <a:xfrm>
            <a:off x="2809875" y="27432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00000"/>
              </a:lnSpc>
              <a:spcBef>
                <a:spcPct val="50000"/>
              </a:spcBef>
              <a:buClrTx/>
              <a:buFontTx/>
              <a:buNone/>
            </a:pPr>
            <a:r>
              <a:rPr lang="en-US" sz="1800">
                <a:solidFill>
                  <a:schemeClr val="tx1"/>
                </a:solidFill>
              </a:rPr>
              <a:t>RDBMS</a:t>
            </a:r>
            <a:endParaRPr lang="en-US" sz="1600">
              <a:solidFill>
                <a:schemeClr val="tx1"/>
              </a:solidFill>
            </a:endParaRPr>
          </a:p>
        </p:txBody>
      </p:sp>
      <p:sp>
        <p:nvSpPr>
          <p:cNvPr id="19" name="Line 16"/>
          <p:cNvSpPr>
            <a:spLocks noChangeShapeType="1"/>
          </p:cNvSpPr>
          <p:nvPr/>
        </p:nvSpPr>
        <p:spPr bwMode="auto">
          <a:xfrm>
            <a:off x="4943475" y="2933700"/>
            <a:ext cx="1625600" cy="0"/>
          </a:xfrm>
          <a:prstGeom prst="line">
            <a:avLst/>
          </a:prstGeom>
          <a:noFill/>
          <a:ln w="28575">
            <a:solidFill>
              <a:schemeClr val="hlink"/>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7"/>
          <p:cNvSpPr txBox="1">
            <a:spLocks noChangeArrowheads="1"/>
          </p:cNvSpPr>
          <p:nvPr/>
        </p:nvSpPr>
        <p:spPr bwMode="auto">
          <a:xfrm>
            <a:off x="5781675" y="2743200"/>
            <a:ext cx="2400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00000"/>
              </a:lnSpc>
              <a:spcBef>
                <a:spcPct val="50000"/>
              </a:spcBef>
              <a:buClrTx/>
              <a:buFontTx/>
              <a:buNone/>
            </a:pPr>
            <a:r>
              <a:rPr lang="en-US" sz="1800">
                <a:solidFill>
                  <a:schemeClr val="tx1"/>
                </a:solidFill>
              </a:rPr>
              <a:t>JDBC</a:t>
            </a:r>
            <a:endParaRPr lang="en-US" sz="1600">
              <a:solidFill>
                <a:schemeClr val="tx1"/>
              </a:solidFill>
            </a:endParaRPr>
          </a:p>
        </p:txBody>
      </p:sp>
      <p:sp>
        <p:nvSpPr>
          <p:cNvPr id="21" name="Text Box 18"/>
          <p:cNvSpPr txBox="1">
            <a:spLocks noChangeArrowheads="1"/>
          </p:cNvSpPr>
          <p:nvPr/>
        </p:nvSpPr>
        <p:spPr bwMode="auto">
          <a:xfrm>
            <a:off x="5781675" y="3771900"/>
            <a:ext cx="241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00000"/>
              </a:lnSpc>
              <a:spcBef>
                <a:spcPct val="50000"/>
              </a:spcBef>
              <a:buClrTx/>
              <a:buFontTx/>
              <a:buNone/>
            </a:pPr>
            <a:r>
              <a:rPr lang="en-US" sz="1800">
                <a:solidFill>
                  <a:schemeClr val="tx1"/>
                </a:solidFill>
              </a:rPr>
              <a:t>ObjectStore</a:t>
            </a:r>
            <a:endParaRPr lang="en-US" sz="1600">
              <a:solidFill>
                <a:schemeClr val="tx1"/>
              </a:solidFill>
            </a:endParaRPr>
          </a:p>
        </p:txBody>
      </p:sp>
      <p:sp>
        <p:nvSpPr>
          <p:cNvPr id="22" name="Text Box 21"/>
          <p:cNvSpPr txBox="1">
            <a:spLocks noChangeArrowheads="1"/>
          </p:cNvSpPr>
          <p:nvPr/>
        </p:nvSpPr>
        <p:spPr bwMode="auto">
          <a:xfrm>
            <a:off x="5789613" y="4779963"/>
            <a:ext cx="24336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00000"/>
              </a:lnSpc>
              <a:spcBef>
                <a:spcPct val="50000"/>
              </a:spcBef>
              <a:buClrTx/>
              <a:buFontTx/>
              <a:buNone/>
            </a:pPr>
            <a:r>
              <a:rPr lang="en-US" sz="1800">
                <a:solidFill>
                  <a:schemeClr val="tx1"/>
                </a:solidFill>
              </a:rPr>
              <a:t>Java 1.2 from Sun</a:t>
            </a:r>
            <a:endParaRPr lang="en-US" sz="1600">
              <a:solidFill>
                <a:schemeClr val="tx1"/>
              </a:solidFill>
            </a:endParaRPr>
          </a:p>
        </p:txBody>
      </p:sp>
      <p:sp>
        <p:nvSpPr>
          <p:cNvPr id="23" name="Text Box 22"/>
          <p:cNvSpPr txBox="1">
            <a:spLocks noChangeArrowheads="1"/>
          </p:cNvSpPr>
          <p:nvPr/>
        </p:nvSpPr>
        <p:spPr bwMode="auto">
          <a:xfrm>
            <a:off x="3719513" y="2425700"/>
            <a:ext cx="939800" cy="2444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00000"/>
              </a:lnSpc>
              <a:spcBef>
                <a:spcPct val="50000"/>
              </a:spcBef>
              <a:buClrTx/>
              <a:buFontTx/>
              <a:buNone/>
            </a:pPr>
            <a:r>
              <a:rPr lang="en-US" sz="1000"/>
              <a:t>Legacy Data</a:t>
            </a:r>
          </a:p>
        </p:txBody>
      </p:sp>
      <p:sp>
        <p:nvSpPr>
          <p:cNvPr id="24" name="Text Box 23"/>
          <p:cNvSpPr txBox="1">
            <a:spLocks noChangeArrowheads="1"/>
          </p:cNvSpPr>
          <p:nvPr/>
        </p:nvSpPr>
        <p:spPr bwMode="auto">
          <a:xfrm>
            <a:off x="3727450" y="3509963"/>
            <a:ext cx="939800" cy="2444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00000"/>
              </a:lnSpc>
              <a:spcBef>
                <a:spcPct val="50000"/>
              </a:spcBef>
              <a:buClrTx/>
              <a:buFontTx/>
              <a:buNone/>
            </a:pPr>
            <a:r>
              <a:rPr lang="en-US" sz="1000"/>
              <a:t>New Data</a:t>
            </a:r>
          </a:p>
        </p:txBody>
      </p:sp>
      <p:sp>
        <p:nvSpPr>
          <p:cNvPr id="25" name="Text Box 24"/>
          <p:cNvSpPr txBox="1">
            <a:spLocks noChangeArrowheads="1"/>
          </p:cNvSpPr>
          <p:nvPr/>
        </p:nvSpPr>
        <p:spPr bwMode="auto">
          <a:xfrm>
            <a:off x="973138" y="46355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50000"/>
              </a:spcBef>
              <a:buClrTx/>
              <a:buFontTx/>
              <a:buNone/>
            </a:pPr>
            <a:r>
              <a:rPr lang="en-US" sz="1800">
                <a:solidFill>
                  <a:schemeClr val="tx1"/>
                </a:solidFill>
              </a:rPr>
              <a:t>Distribution</a:t>
            </a:r>
            <a:endParaRPr lang="en-US" sz="1600">
              <a:solidFill>
                <a:schemeClr val="tx1"/>
              </a:solidFill>
            </a:endParaRPr>
          </a:p>
        </p:txBody>
      </p:sp>
      <p:sp>
        <p:nvSpPr>
          <p:cNvPr id="26" name="Line 25"/>
          <p:cNvSpPr>
            <a:spLocks noChangeShapeType="1"/>
          </p:cNvSpPr>
          <p:nvPr/>
        </p:nvSpPr>
        <p:spPr bwMode="auto">
          <a:xfrm flipV="1">
            <a:off x="5172075" y="4964113"/>
            <a:ext cx="839788" cy="0"/>
          </a:xfrm>
          <a:prstGeom prst="line">
            <a:avLst/>
          </a:prstGeom>
          <a:noFill/>
          <a:ln w="28575">
            <a:solidFill>
              <a:schemeClr val="hlink"/>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6"/>
          <p:cNvSpPr>
            <a:spLocks noChangeShapeType="1"/>
          </p:cNvSpPr>
          <p:nvPr/>
        </p:nvSpPr>
        <p:spPr bwMode="auto">
          <a:xfrm>
            <a:off x="2406650" y="4883150"/>
            <a:ext cx="700088" cy="12700"/>
          </a:xfrm>
          <a:prstGeom prst="line">
            <a:avLst/>
          </a:prstGeom>
          <a:noFill/>
          <a:ln w="28575">
            <a:solidFill>
              <a:schemeClr val="hlink"/>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27"/>
          <p:cNvSpPr txBox="1">
            <a:spLocks noChangeArrowheads="1"/>
          </p:cNvSpPr>
          <p:nvPr/>
        </p:nvSpPr>
        <p:spPr bwMode="auto">
          <a:xfrm>
            <a:off x="955675" y="38100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50000"/>
              </a:spcBef>
              <a:buClrTx/>
              <a:buFontTx/>
              <a:buNone/>
            </a:pPr>
            <a:r>
              <a:rPr lang="en-US" sz="1800">
                <a:solidFill>
                  <a:schemeClr val="tx1"/>
                </a:solidFill>
              </a:rPr>
              <a:t>Persistency</a:t>
            </a:r>
            <a:endParaRPr lang="en-US" sz="1600">
              <a:solidFill>
                <a:schemeClr val="tx1"/>
              </a:solidFill>
            </a:endParaRPr>
          </a:p>
        </p:txBody>
      </p:sp>
      <p:sp>
        <p:nvSpPr>
          <p:cNvPr id="29" name="Line 28"/>
          <p:cNvSpPr>
            <a:spLocks noChangeShapeType="1"/>
          </p:cNvSpPr>
          <p:nvPr/>
        </p:nvSpPr>
        <p:spPr bwMode="auto">
          <a:xfrm flipV="1">
            <a:off x="2479675" y="3962400"/>
            <a:ext cx="863600" cy="0"/>
          </a:xfrm>
          <a:prstGeom prst="line">
            <a:avLst/>
          </a:prstGeom>
          <a:noFill/>
          <a:ln w="28575">
            <a:solidFill>
              <a:schemeClr val="hlink"/>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81279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Thí dụ: Persistency: RDBMS: JDBC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Line 72"/>
          <p:cNvSpPr>
            <a:spLocks noChangeShapeType="1"/>
          </p:cNvSpPr>
          <p:nvPr/>
        </p:nvSpPr>
        <p:spPr bwMode="auto">
          <a:xfrm>
            <a:off x="7585075" y="2455863"/>
            <a:ext cx="317500" cy="287337"/>
          </a:xfrm>
          <a:prstGeom prst="line">
            <a:avLst/>
          </a:prstGeom>
          <a:noFill/>
          <a:ln w="2857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6" name="Line 38"/>
          <p:cNvSpPr>
            <a:spLocks noChangeShapeType="1"/>
          </p:cNvSpPr>
          <p:nvPr/>
        </p:nvSpPr>
        <p:spPr bwMode="auto">
          <a:xfrm>
            <a:off x="5056188" y="3614738"/>
            <a:ext cx="1770062" cy="804862"/>
          </a:xfrm>
          <a:prstGeom prst="line">
            <a:avLst/>
          </a:prstGeom>
          <a:noFill/>
          <a:ln w="28575">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7" name="Line 39"/>
          <p:cNvSpPr>
            <a:spLocks noChangeShapeType="1"/>
          </p:cNvSpPr>
          <p:nvPr/>
        </p:nvSpPr>
        <p:spPr bwMode="auto">
          <a:xfrm>
            <a:off x="4318000" y="3684588"/>
            <a:ext cx="1333500" cy="1836737"/>
          </a:xfrm>
          <a:prstGeom prst="line">
            <a:avLst/>
          </a:prstGeom>
          <a:noFill/>
          <a:ln w="2857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8" name="Line 43"/>
          <p:cNvSpPr>
            <a:spLocks noChangeShapeType="1"/>
          </p:cNvSpPr>
          <p:nvPr/>
        </p:nvSpPr>
        <p:spPr bwMode="auto">
          <a:xfrm flipH="1">
            <a:off x="1449388" y="3386138"/>
            <a:ext cx="1592262" cy="2195512"/>
          </a:xfrm>
          <a:prstGeom prst="line">
            <a:avLst/>
          </a:prstGeom>
          <a:noFill/>
          <a:ln w="28575">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9" name="Line 44"/>
          <p:cNvSpPr>
            <a:spLocks noChangeShapeType="1"/>
          </p:cNvSpPr>
          <p:nvPr/>
        </p:nvSpPr>
        <p:spPr bwMode="auto">
          <a:xfrm flipH="1">
            <a:off x="3438525" y="3411538"/>
            <a:ext cx="15875" cy="2012950"/>
          </a:xfrm>
          <a:prstGeom prst="line">
            <a:avLst/>
          </a:prstGeom>
          <a:noFill/>
          <a:ln w="28575">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0" name="Line 51"/>
          <p:cNvSpPr>
            <a:spLocks noChangeShapeType="1"/>
          </p:cNvSpPr>
          <p:nvPr/>
        </p:nvSpPr>
        <p:spPr bwMode="auto">
          <a:xfrm>
            <a:off x="2749550" y="1941513"/>
            <a:ext cx="341313" cy="360362"/>
          </a:xfrm>
          <a:prstGeom prst="line">
            <a:avLst/>
          </a:prstGeom>
          <a:noFill/>
          <a:ln w="2857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 name="Line 62"/>
          <p:cNvSpPr>
            <a:spLocks noChangeShapeType="1"/>
          </p:cNvSpPr>
          <p:nvPr/>
        </p:nvSpPr>
        <p:spPr bwMode="auto">
          <a:xfrm flipV="1">
            <a:off x="5083175" y="3327400"/>
            <a:ext cx="1827213" cy="7938"/>
          </a:xfrm>
          <a:prstGeom prst="line">
            <a:avLst/>
          </a:prstGeom>
          <a:noFill/>
          <a:ln w="28575">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2" name="Line 71"/>
          <p:cNvSpPr>
            <a:spLocks noChangeShapeType="1"/>
          </p:cNvSpPr>
          <p:nvPr/>
        </p:nvSpPr>
        <p:spPr bwMode="auto">
          <a:xfrm flipV="1">
            <a:off x="5146675" y="1849438"/>
            <a:ext cx="687388" cy="509587"/>
          </a:xfrm>
          <a:prstGeom prst="line">
            <a:avLst/>
          </a:prstGeom>
          <a:noFill/>
          <a:ln w="28575">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 name="Line 80"/>
          <p:cNvSpPr>
            <a:spLocks noChangeShapeType="1"/>
          </p:cNvSpPr>
          <p:nvPr/>
        </p:nvSpPr>
        <p:spPr bwMode="auto">
          <a:xfrm flipH="1">
            <a:off x="7423150" y="5203825"/>
            <a:ext cx="417513" cy="317500"/>
          </a:xfrm>
          <a:prstGeom prst="line">
            <a:avLst/>
          </a:prstGeom>
          <a:noFill/>
          <a:ln w="28575">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4" name="Line 81"/>
          <p:cNvSpPr>
            <a:spLocks noChangeShapeType="1"/>
          </p:cNvSpPr>
          <p:nvPr/>
        </p:nvSpPr>
        <p:spPr bwMode="auto">
          <a:xfrm flipH="1">
            <a:off x="4813300" y="6008688"/>
            <a:ext cx="328613" cy="1587"/>
          </a:xfrm>
          <a:prstGeom prst="line">
            <a:avLst/>
          </a:prstGeom>
          <a:noFill/>
          <a:ln w="2857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5" name="Line 82"/>
          <p:cNvSpPr>
            <a:spLocks noChangeShapeType="1"/>
          </p:cNvSpPr>
          <p:nvPr/>
        </p:nvSpPr>
        <p:spPr bwMode="auto">
          <a:xfrm flipH="1">
            <a:off x="1754188" y="6008688"/>
            <a:ext cx="384175" cy="1587"/>
          </a:xfrm>
          <a:prstGeom prst="line">
            <a:avLst/>
          </a:prstGeom>
          <a:noFill/>
          <a:ln w="2857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6" name="Rectangle 16"/>
          <p:cNvSpPr>
            <a:spLocks noChangeArrowheads="1"/>
          </p:cNvSpPr>
          <p:nvPr/>
        </p:nvSpPr>
        <p:spPr bwMode="auto">
          <a:xfrm>
            <a:off x="2163763" y="5437188"/>
            <a:ext cx="2625725" cy="954087"/>
          </a:xfrm>
          <a:prstGeom prst="rect">
            <a:avLst/>
          </a:prstGeom>
          <a:solidFill>
            <a:srgbClr val="FFFFCC"/>
          </a:solidFill>
          <a:ln w="12700">
            <a:solidFill>
              <a:srgbClr val="8A0E5E"/>
            </a:solidFill>
            <a:miter lim="800000"/>
            <a:headEnd/>
            <a:tailEnd/>
          </a:ln>
        </p:spPr>
        <p:txBody>
          <a:bodyPr/>
          <a:lstStyle/>
          <a:p>
            <a:endParaRPr lang="en-US"/>
          </a:p>
        </p:txBody>
      </p:sp>
      <p:sp>
        <p:nvSpPr>
          <p:cNvPr id="17" name="Rectangle 17"/>
          <p:cNvSpPr>
            <a:spLocks noChangeArrowheads="1"/>
          </p:cNvSpPr>
          <p:nvPr/>
        </p:nvSpPr>
        <p:spPr bwMode="auto">
          <a:xfrm>
            <a:off x="3152775" y="5478463"/>
            <a:ext cx="597921" cy="169277"/>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Statement</a:t>
            </a:r>
            <a:endParaRPr lang="en-US" sz="1000">
              <a:latin typeface="ZapfHumnst BT" pitchFamily="34" charset="0"/>
            </a:endParaRPr>
          </a:p>
        </p:txBody>
      </p:sp>
      <p:sp>
        <p:nvSpPr>
          <p:cNvPr id="18" name="Rectangle 18"/>
          <p:cNvSpPr>
            <a:spLocks noChangeArrowheads="1"/>
          </p:cNvSpPr>
          <p:nvPr/>
        </p:nvSpPr>
        <p:spPr bwMode="auto">
          <a:xfrm>
            <a:off x="2163763" y="5807075"/>
            <a:ext cx="2625725" cy="584200"/>
          </a:xfrm>
          <a:prstGeom prst="rect">
            <a:avLst/>
          </a:prstGeom>
          <a:solidFill>
            <a:srgbClr val="FFFFCC"/>
          </a:solidFill>
          <a:ln w="12700">
            <a:solidFill>
              <a:srgbClr val="8A0E5E"/>
            </a:solidFill>
            <a:miter lim="800000"/>
            <a:headEnd/>
            <a:tailEnd/>
          </a:ln>
        </p:spPr>
        <p:txBody>
          <a:bodyPr/>
          <a:lstStyle/>
          <a:p>
            <a:endParaRPr lang="en-US"/>
          </a:p>
        </p:txBody>
      </p:sp>
      <p:sp>
        <p:nvSpPr>
          <p:cNvPr id="19" name="Rectangle 19"/>
          <p:cNvSpPr>
            <a:spLocks noChangeArrowheads="1"/>
          </p:cNvSpPr>
          <p:nvPr/>
        </p:nvSpPr>
        <p:spPr bwMode="auto">
          <a:xfrm>
            <a:off x="2163763" y="5892800"/>
            <a:ext cx="2625725" cy="498475"/>
          </a:xfrm>
          <a:prstGeom prst="rect">
            <a:avLst/>
          </a:prstGeom>
          <a:solidFill>
            <a:srgbClr val="FFFFCC"/>
          </a:solidFill>
          <a:ln w="12700">
            <a:solidFill>
              <a:srgbClr val="8A0E5E"/>
            </a:solidFill>
            <a:miter lim="800000"/>
            <a:headEnd/>
            <a:tailEnd/>
          </a:ln>
        </p:spPr>
        <p:txBody>
          <a:bodyPr/>
          <a:lstStyle/>
          <a:p>
            <a:endParaRPr lang="en-US"/>
          </a:p>
        </p:txBody>
      </p:sp>
      <p:sp>
        <p:nvSpPr>
          <p:cNvPr id="20" name="Rectangle 20"/>
          <p:cNvSpPr>
            <a:spLocks noChangeArrowheads="1"/>
          </p:cNvSpPr>
          <p:nvPr/>
        </p:nvSpPr>
        <p:spPr bwMode="auto">
          <a:xfrm>
            <a:off x="2197100" y="5999163"/>
            <a:ext cx="2123979" cy="169277"/>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executeQuery(sql : String) : ResultSet</a:t>
            </a:r>
            <a:endParaRPr lang="en-US" sz="1000">
              <a:latin typeface="ZapfHumnst BT" pitchFamily="34" charset="0"/>
            </a:endParaRPr>
          </a:p>
        </p:txBody>
      </p:sp>
      <p:sp>
        <p:nvSpPr>
          <p:cNvPr id="21" name="Rectangle 21"/>
          <p:cNvSpPr>
            <a:spLocks noChangeArrowheads="1"/>
          </p:cNvSpPr>
          <p:nvPr/>
        </p:nvSpPr>
        <p:spPr bwMode="auto">
          <a:xfrm>
            <a:off x="2197100" y="6169025"/>
            <a:ext cx="1809791" cy="169277"/>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executeUpdate(sql : String) : int</a:t>
            </a:r>
            <a:endParaRPr lang="en-US" sz="1000">
              <a:latin typeface="ZapfHumnst BT" pitchFamily="34" charset="0"/>
            </a:endParaRPr>
          </a:p>
        </p:txBody>
      </p:sp>
      <p:sp>
        <p:nvSpPr>
          <p:cNvPr id="22" name="Rectangle 22"/>
          <p:cNvSpPr>
            <a:spLocks noChangeArrowheads="1"/>
          </p:cNvSpPr>
          <p:nvPr/>
        </p:nvSpPr>
        <p:spPr bwMode="auto">
          <a:xfrm>
            <a:off x="3119438" y="5670550"/>
            <a:ext cx="601127" cy="123111"/>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800"/>
              <a:t>(from java.sql)</a:t>
            </a:r>
            <a:endParaRPr lang="en-US" sz="1000">
              <a:latin typeface="ZapfHumnst BT" pitchFamily="34" charset="0"/>
            </a:endParaRPr>
          </a:p>
        </p:txBody>
      </p:sp>
      <p:sp>
        <p:nvSpPr>
          <p:cNvPr id="23" name="Rectangle 5"/>
          <p:cNvSpPr>
            <a:spLocks noChangeArrowheads="1"/>
          </p:cNvSpPr>
          <p:nvPr/>
        </p:nvSpPr>
        <p:spPr bwMode="auto">
          <a:xfrm>
            <a:off x="457200" y="5607050"/>
            <a:ext cx="1273175" cy="793750"/>
          </a:xfrm>
          <a:prstGeom prst="rect">
            <a:avLst/>
          </a:prstGeom>
          <a:solidFill>
            <a:srgbClr val="FFFFCC"/>
          </a:solidFill>
          <a:ln w="12700">
            <a:solidFill>
              <a:srgbClr val="8A0E5E"/>
            </a:solidFill>
            <a:miter lim="800000"/>
            <a:headEnd/>
            <a:tailEnd/>
          </a:ln>
        </p:spPr>
        <p:txBody>
          <a:bodyPr/>
          <a:lstStyle/>
          <a:p>
            <a:pPr eaLnBrk="0" fontAlgn="base" hangingPunct="0">
              <a:lnSpc>
                <a:spcPct val="100000"/>
              </a:lnSpc>
              <a:spcBef>
                <a:spcPct val="0"/>
              </a:spcBef>
              <a:buClrTx/>
              <a:buFontTx/>
              <a:buNone/>
            </a:pPr>
            <a:endParaRPr lang="en-US" sz="1000"/>
          </a:p>
        </p:txBody>
      </p:sp>
      <p:sp>
        <p:nvSpPr>
          <p:cNvPr id="24" name="Rectangle 3"/>
          <p:cNvSpPr>
            <a:spLocks noChangeArrowheads="1"/>
          </p:cNvSpPr>
          <p:nvPr/>
        </p:nvSpPr>
        <p:spPr bwMode="auto">
          <a:xfrm>
            <a:off x="838200" y="5629275"/>
            <a:ext cx="53540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ResultSet</a:t>
            </a:r>
            <a:endParaRPr lang="en-US" sz="1000">
              <a:latin typeface="ZapfHumnst BT" pitchFamily="34" charset="0"/>
            </a:endParaRPr>
          </a:p>
        </p:txBody>
      </p:sp>
      <p:sp>
        <p:nvSpPr>
          <p:cNvPr id="25" name="Rectangle 6"/>
          <p:cNvSpPr>
            <a:spLocks noChangeArrowheads="1"/>
          </p:cNvSpPr>
          <p:nvPr/>
        </p:nvSpPr>
        <p:spPr bwMode="auto">
          <a:xfrm>
            <a:off x="457200" y="5976938"/>
            <a:ext cx="1273175" cy="423862"/>
          </a:xfrm>
          <a:prstGeom prst="rect">
            <a:avLst/>
          </a:prstGeom>
          <a:solidFill>
            <a:srgbClr val="FFFFCC"/>
          </a:solidFill>
          <a:ln w="12700">
            <a:solidFill>
              <a:srgbClr val="8A0E5E"/>
            </a:solidFill>
            <a:miter lim="800000"/>
            <a:headEnd/>
            <a:tailEnd/>
          </a:ln>
        </p:spPr>
        <p:txBody>
          <a:bodyPr/>
          <a:lstStyle/>
          <a:p>
            <a:endParaRPr lang="en-US"/>
          </a:p>
        </p:txBody>
      </p:sp>
      <p:sp>
        <p:nvSpPr>
          <p:cNvPr id="26" name="Rectangle 7"/>
          <p:cNvSpPr>
            <a:spLocks noChangeArrowheads="1"/>
          </p:cNvSpPr>
          <p:nvPr/>
        </p:nvSpPr>
        <p:spPr bwMode="auto">
          <a:xfrm>
            <a:off x="457200" y="6062663"/>
            <a:ext cx="1273175" cy="338137"/>
          </a:xfrm>
          <a:prstGeom prst="rect">
            <a:avLst/>
          </a:prstGeom>
          <a:solidFill>
            <a:srgbClr val="FFFFCC"/>
          </a:solidFill>
          <a:ln w="12700">
            <a:solidFill>
              <a:srgbClr val="8A0E5E"/>
            </a:solidFill>
            <a:miter lim="800000"/>
            <a:headEnd/>
            <a:tailEnd/>
          </a:ln>
        </p:spPr>
        <p:txBody>
          <a:bodyPr/>
          <a:lstStyle/>
          <a:p>
            <a:endParaRPr lang="en-US"/>
          </a:p>
        </p:txBody>
      </p:sp>
      <p:sp>
        <p:nvSpPr>
          <p:cNvPr id="27" name="Rectangle 8"/>
          <p:cNvSpPr>
            <a:spLocks noChangeArrowheads="1"/>
          </p:cNvSpPr>
          <p:nvPr/>
        </p:nvSpPr>
        <p:spPr bwMode="auto">
          <a:xfrm>
            <a:off x="533400" y="6162675"/>
            <a:ext cx="103554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getString() : String</a:t>
            </a:r>
            <a:endParaRPr lang="en-US" sz="1000">
              <a:latin typeface="ZapfHumnst BT" pitchFamily="34" charset="0"/>
            </a:endParaRPr>
          </a:p>
        </p:txBody>
      </p:sp>
      <p:sp>
        <p:nvSpPr>
          <p:cNvPr id="28" name="Rectangle 9"/>
          <p:cNvSpPr>
            <a:spLocks noChangeArrowheads="1"/>
          </p:cNvSpPr>
          <p:nvPr/>
        </p:nvSpPr>
        <p:spPr bwMode="auto">
          <a:xfrm>
            <a:off x="782638" y="5821363"/>
            <a:ext cx="60112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800"/>
              <a:t>(from java.sql)</a:t>
            </a:r>
            <a:endParaRPr lang="en-US" sz="1000">
              <a:latin typeface="ZapfHumnst BT" pitchFamily="34" charset="0"/>
            </a:endParaRPr>
          </a:p>
        </p:txBody>
      </p:sp>
      <p:sp>
        <p:nvSpPr>
          <p:cNvPr id="29" name="Rectangle 10"/>
          <p:cNvSpPr>
            <a:spLocks noChangeArrowheads="1"/>
          </p:cNvSpPr>
          <p:nvPr/>
        </p:nvSpPr>
        <p:spPr bwMode="auto">
          <a:xfrm>
            <a:off x="5192713" y="5521325"/>
            <a:ext cx="2208212" cy="793750"/>
          </a:xfrm>
          <a:prstGeom prst="rect">
            <a:avLst/>
          </a:prstGeom>
          <a:solidFill>
            <a:srgbClr val="FFFFCC"/>
          </a:solidFill>
          <a:ln w="12700">
            <a:solidFill>
              <a:srgbClr val="8A0E5E"/>
            </a:solidFill>
            <a:miter lim="800000"/>
            <a:headEnd/>
            <a:tailEnd/>
          </a:ln>
        </p:spPr>
        <p:txBody>
          <a:bodyPr/>
          <a:lstStyle/>
          <a:p>
            <a:endParaRPr lang="en-US"/>
          </a:p>
        </p:txBody>
      </p:sp>
      <p:sp>
        <p:nvSpPr>
          <p:cNvPr id="30" name="Rectangle 11"/>
          <p:cNvSpPr>
            <a:spLocks noChangeArrowheads="1"/>
          </p:cNvSpPr>
          <p:nvPr/>
        </p:nvSpPr>
        <p:spPr bwMode="auto">
          <a:xfrm>
            <a:off x="5940425" y="5564188"/>
            <a:ext cx="65242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Connection</a:t>
            </a:r>
            <a:endParaRPr lang="en-US" sz="1000">
              <a:latin typeface="ZapfHumnst BT" pitchFamily="34" charset="0"/>
            </a:endParaRPr>
          </a:p>
        </p:txBody>
      </p:sp>
      <p:sp>
        <p:nvSpPr>
          <p:cNvPr id="31" name="Rectangle 12"/>
          <p:cNvSpPr>
            <a:spLocks noChangeArrowheads="1"/>
          </p:cNvSpPr>
          <p:nvPr/>
        </p:nvSpPr>
        <p:spPr bwMode="auto">
          <a:xfrm>
            <a:off x="5192713" y="5951538"/>
            <a:ext cx="2208212" cy="109537"/>
          </a:xfrm>
          <a:prstGeom prst="rect">
            <a:avLst/>
          </a:prstGeom>
          <a:noFill/>
          <a:ln w="12700">
            <a:solidFill>
              <a:srgbClr val="8A0E5E"/>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Rectangle 13"/>
          <p:cNvSpPr>
            <a:spLocks noChangeArrowheads="1"/>
          </p:cNvSpPr>
          <p:nvPr/>
        </p:nvSpPr>
        <p:spPr bwMode="auto">
          <a:xfrm>
            <a:off x="5226050" y="6083300"/>
            <a:ext cx="174887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createStatement() : Statement</a:t>
            </a:r>
            <a:endParaRPr lang="en-US" sz="1000">
              <a:latin typeface="ZapfHumnst BT" pitchFamily="34" charset="0"/>
            </a:endParaRPr>
          </a:p>
        </p:txBody>
      </p:sp>
      <p:sp>
        <p:nvSpPr>
          <p:cNvPr id="33" name="Rectangle 14"/>
          <p:cNvSpPr>
            <a:spLocks noChangeArrowheads="1"/>
          </p:cNvSpPr>
          <p:nvPr/>
        </p:nvSpPr>
        <p:spPr bwMode="auto">
          <a:xfrm>
            <a:off x="5838825" y="5754688"/>
            <a:ext cx="7461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eaLnBrk="0" fontAlgn="base" hangingPunct="0">
              <a:lnSpc>
                <a:spcPct val="100000"/>
              </a:lnSpc>
              <a:spcBef>
                <a:spcPct val="0"/>
              </a:spcBef>
              <a:buClrTx/>
              <a:buFontTx/>
              <a:buNone/>
            </a:pPr>
            <a:r>
              <a:rPr lang="en-US" sz="800"/>
              <a:t>(from java.sql)</a:t>
            </a:r>
            <a:endParaRPr lang="en-US" sz="1000">
              <a:latin typeface="ZapfHumnst BT" pitchFamily="34" charset="0"/>
            </a:endParaRPr>
          </a:p>
        </p:txBody>
      </p:sp>
      <p:sp>
        <p:nvSpPr>
          <p:cNvPr id="34" name="Rectangle 23"/>
          <p:cNvSpPr>
            <a:spLocks noChangeArrowheads="1"/>
          </p:cNvSpPr>
          <p:nvPr/>
        </p:nvSpPr>
        <p:spPr bwMode="auto">
          <a:xfrm>
            <a:off x="5830888" y="4419600"/>
            <a:ext cx="2954337" cy="784225"/>
          </a:xfrm>
          <a:prstGeom prst="rect">
            <a:avLst/>
          </a:prstGeom>
          <a:solidFill>
            <a:srgbClr val="FFFFCC"/>
          </a:solidFill>
          <a:ln w="12700">
            <a:solidFill>
              <a:srgbClr val="990033"/>
            </a:solidFill>
            <a:miter lim="800000"/>
            <a:headEnd/>
            <a:tailEnd/>
          </a:ln>
        </p:spPr>
        <p:txBody>
          <a:bodyPr/>
          <a:lstStyle/>
          <a:p>
            <a:endParaRPr lang="en-US"/>
          </a:p>
        </p:txBody>
      </p:sp>
      <p:sp>
        <p:nvSpPr>
          <p:cNvPr id="35" name="Rectangle 24"/>
          <p:cNvSpPr>
            <a:spLocks noChangeArrowheads="1"/>
          </p:cNvSpPr>
          <p:nvPr/>
        </p:nvSpPr>
        <p:spPr bwMode="auto">
          <a:xfrm>
            <a:off x="6864350" y="4460875"/>
            <a:ext cx="86722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DriverManager</a:t>
            </a:r>
            <a:endParaRPr lang="en-US" sz="1000">
              <a:latin typeface="ZapfHumnst BT" pitchFamily="34" charset="0"/>
            </a:endParaRPr>
          </a:p>
        </p:txBody>
      </p:sp>
      <p:sp>
        <p:nvSpPr>
          <p:cNvPr id="36" name="Rectangle 25"/>
          <p:cNvSpPr>
            <a:spLocks noChangeArrowheads="1"/>
          </p:cNvSpPr>
          <p:nvPr/>
        </p:nvSpPr>
        <p:spPr bwMode="auto">
          <a:xfrm>
            <a:off x="5830888" y="4789488"/>
            <a:ext cx="2954337" cy="414337"/>
          </a:xfrm>
          <a:prstGeom prst="rect">
            <a:avLst/>
          </a:prstGeom>
          <a:noFill/>
          <a:ln w="12700">
            <a:solidFill>
              <a:srgbClr val="8A0E5E"/>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Rectangle 26"/>
          <p:cNvSpPr>
            <a:spLocks noChangeArrowheads="1"/>
          </p:cNvSpPr>
          <p:nvPr/>
        </p:nvSpPr>
        <p:spPr bwMode="auto">
          <a:xfrm>
            <a:off x="5830888" y="4875213"/>
            <a:ext cx="2954337" cy="328612"/>
          </a:xfrm>
          <a:prstGeom prst="rect">
            <a:avLst/>
          </a:prstGeom>
          <a:solidFill>
            <a:srgbClr val="FFFFCC"/>
          </a:solidFill>
          <a:ln w="12700">
            <a:solidFill>
              <a:srgbClr val="8A0E5E"/>
            </a:solidFill>
            <a:miter lim="800000"/>
            <a:headEnd/>
            <a:tailEnd/>
          </a:ln>
        </p:spPr>
        <p:txBody>
          <a:bodyPr/>
          <a:lstStyle/>
          <a:p>
            <a:endParaRPr lang="en-US"/>
          </a:p>
        </p:txBody>
      </p:sp>
      <p:sp>
        <p:nvSpPr>
          <p:cNvPr id="38" name="Rectangle 27"/>
          <p:cNvSpPr>
            <a:spLocks noChangeArrowheads="1"/>
          </p:cNvSpPr>
          <p:nvPr/>
        </p:nvSpPr>
        <p:spPr bwMode="auto">
          <a:xfrm>
            <a:off x="5864225" y="4981575"/>
            <a:ext cx="24654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getConnection(url, user, pass) : Connection</a:t>
            </a:r>
            <a:endParaRPr lang="en-US" sz="1000">
              <a:latin typeface="ZapfHumnst BT" pitchFamily="34" charset="0"/>
            </a:endParaRPr>
          </a:p>
        </p:txBody>
      </p:sp>
      <p:sp>
        <p:nvSpPr>
          <p:cNvPr id="39" name="Rectangle 28"/>
          <p:cNvSpPr>
            <a:spLocks noChangeArrowheads="1"/>
          </p:cNvSpPr>
          <p:nvPr/>
        </p:nvSpPr>
        <p:spPr bwMode="auto">
          <a:xfrm>
            <a:off x="6951663" y="4641850"/>
            <a:ext cx="60112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800"/>
              <a:t>(from java.sql)</a:t>
            </a:r>
            <a:endParaRPr lang="en-US" sz="1000">
              <a:latin typeface="ZapfHumnst BT" pitchFamily="34" charset="0"/>
            </a:endParaRPr>
          </a:p>
        </p:txBody>
      </p:sp>
      <p:sp>
        <p:nvSpPr>
          <p:cNvPr id="40" name="Rectangle 29"/>
          <p:cNvSpPr>
            <a:spLocks noChangeArrowheads="1"/>
          </p:cNvSpPr>
          <p:nvPr/>
        </p:nvSpPr>
        <p:spPr bwMode="auto">
          <a:xfrm>
            <a:off x="1851025" y="2339975"/>
            <a:ext cx="3295650" cy="1325563"/>
          </a:xfrm>
          <a:prstGeom prst="rect">
            <a:avLst/>
          </a:prstGeom>
          <a:solidFill>
            <a:srgbClr val="99CCFF"/>
          </a:solidFill>
          <a:ln w="12700">
            <a:solidFill>
              <a:srgbClr val="FF0000"/>
            </a:solidFill>
            <a:miter lim="800000"/>
            <a:headEnd/>
            <a:tailEnd/>
          </a:ln>
        </p:spPr>
        <p:txBody>
          <a:bodyPr/>
          <a:lstStyle/>
          <a:p>
            <a:endParaRPr lang="en-US"/>
          </a:p>
        </p:txBody>
      </p:sp>
      <p:sp>
        <p:nvSpPr>
          <p:cNvPr id="41" name="Rectangle 30"/>
          <p:cNvSpPr>
            <a:spLocks noChangeArrowheads="1"/>
          </p:cNvSpPr>
          <p:nvPr/>
        </p:nvSpPr>
        <p:spPr bwMode="auto">
          <a:xfrm>
            <a:off x="3224213" y="2552700"/>
            <a:ext cx="45044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i="1"/>
              <a:t>DBClass</a:t>
            </a:r>
            <a:endParaRPr lang="en-US" sz="1000" i="1">
              <a:latin typeface="ZapfHumnst BT" pitchFamily="34" charset="0"/>
            </a:endParaRPr>
          </a:p>
        </p:txBody>
      </p:sp>
      <p:sp>
        <p:nvSpPr>
          <p:cNvPr id="42" name="Rectangle 31"/>
          <p:cNvSpPr>
            <a:spLocks noChangeArrowheads="1"/>
          </p:cNvSpPr>
          <p:nvPr/>
        </p:nvSpPr>
        <p:spPr bwMode="auto">
          <a:xfrm>
            <a:off x="1851025" y="2732088"/>
            <a:ext cx="3295650" cy="93345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Rectangle 32"/>
          <p:cNvSpPr>
            <a:spLocks noChangeArrowheads="1"/>
          </p:cNvSpPr>
          <p:nvPr/>
        </p:nvSpPr>
        <p:spPr bwMode="auto">
          <a:xfrm>
            <a:off x="1851025" y="2817813"/>
            <a:ext cx="3295650" cy="84772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Rectangle 33"/>
          <p:cNvSpPr>
            <a:spLocks noChangeArrowheads="1"/>
          </p:cNvSpPr>
          <p:nvPr/>
        </p:nvSpPr>
        <p:spPr bwMode="auto">
          <a:xfrm>
            <a:off x="1884363" y="2924175"/>
            <a:ext cx="140743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create() : PersistentClass</a:t>
            </a:r>
            <a:endParaRPr lang="en-US" sz="1000">
              <a:latin typeface="ZapfHumnst BT" pitchFamily="34" charset="0"/>
            </a:endParaRPr>
          </a:p>
        </p:txBody>
      </p:sp>
      <p:sp>
        <p:nvSpPr>
          <p:cNvPr id="45" name="Rectangle 34"/>
          <p:cNvSpPr>
            <a:spLocks noChangeArrowheads="1"/>
          </p:cNvSpPr>
          <p:nvPr/>
        </p:nvSpPr>
        <p:spPr bwMode="auto">
          <a:xfrm>
            <a:off x="1884363" y="3092450"/>
            <a:ext cx="276197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read(searchCriteria : String)  : PersistentClassList</a:t>
            </a:r>
            <a:endParaRPr lang="en-US" sz="1000">
              <a:latin typeface="ZapfHumnst BT" pitchFamily="34" charset="0"/>
            </a:endParaRPr>
          </a:p>
        </p:txBody>
      </p:sp>
      <p:sp>
        <p:nvSpPr>
          <p:cNvPr id="46" name="Rectangle 35"/>
          <p:cNvSpPr>
            <a:spLocks noChangeArrowheads="1"/>
          </p:cNvSpPr>
          <p:nvPr/>
        </p:nvSpPr>
        <p:spPr bwMode="auto">
          <a:xfrm>
            <a:off x="1884363" y="3262313"/>
            <a:ext cx="150842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update(c : PersistentClass)</a:t>
            </a:r>
            <a:endParaRPr lang="en-US" sz="1000">
              <a:latin typeface="ZapfHumnst BT" pitchFamily="34" charset="0"/>
            </a:endParaRPr>
          </a:p>
        </p:txBody>
      </p:sp>
      <p:sp>
        <p:nvSpPr>
          <p:cNvPr id="47" name="Rectangle 36"/>
          <p:cNvSpPr>
            <a:spLocks noChangeArrowheads="1"/>
          </p:cNvSpPr>
          <p:nvPr/>
        </p:nvSpPr>
        <p:spPr bwMode="auto">
          <a:xfrm>
            <a:off x="1884363" y="3432175"/>
            <a:ext cx="14667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delete(c : PersistentClass)</a:t>
            </a:r>
            <a:endParaRPr lang="en-US" sz="1000">
              <a:latin typeface="ZapfHumnst BT" pitchFamily="34" charset="0"/>
            </a:endParaRPr>
          </a:p>
        </p:txBody>
      </p:sp>
      <p:sp>
        <p:nvSpPr>
          <p:cNvPr id="48" name="Rectangle 37"/>
          <p:cNvSpPr>
            <a:spLocks noChangeArrowheads="1"/>
          </p:cNvSpPr>
          <p:nvPr/>
        </p:nvSpPr>
        <p:spPr bwMode="auto">
          <a:xfrm>
            <a:off x="3213100" y="2382838"/>
            <a:ext cx="50815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&lt;&lt;role&gt;&gt;</a:t>
            </a:r>
            <a:endParaRPr lang="en-US" sz="1000">
              <a:latin typeface="ZapfHumnst BT" pitchFamily="34" charset="0"/>
            </a:endParaRPr>
          </a:p>
        </p:txBody>
      </p:sp>
      <p:sp>
        <p:nvSpPr>
          <p:cNvPr id="49" name="Rectangle 40"/>
          <p:cNvSpPr>
            <a:spLocks noChangeArrowheads="1"/>
          </p:cNvSpPr>
          <p:nvPr/>
        </p:nvSpPr>
        <p:spPr bwMode="auto">
          <a:xfrm>
            <a:off x="5526088" y="5030788"/>
            <a:ext cx="721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1</a:t>
            </a:r>
            <a:endParaRPr lang="en-US" sz="1000">
              <a:latin typeface="ZapfHumnst BT" pitchFamily="34" charset="0"/>
            </a:endParaRPr>
          </a:p>
        </p:txBody>
      </p:sp>
      <p:sp>
        <p:nvSpPr>
          <p:cNvPr id="50" name="Rectangle 42"/>
          <p:cNvSpPr>
            <a:spLocks noChangeArrowheads="1"/>
          </p:cNvSpPr>
          <p:nvPr/>
        </p:nvSpPr>
        <p:spPr bwMode="auto">
          <a:xfrm>
            <a:off x="4191000" y="3749675"/>
            <a:ext cx="721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1</a:t>
            </a:r>
            <a:endParaRPr lang="en-US" sz="1000">
              <a:latin typeface="ZapfHumnst BT" pitchFamily="34" charset="0"/>
            </a:endParaRPr>
          </a:p>
        </p:txBody>
      </p:sp>
      <p:sp>
        <p:nvSpPr>
          <p:cNvPr id="51" name="Rectangle 45"/>
          <p:cNvSpPr>
            <a:spLocks noChangeArrowheads="1"/>
          </p:cNvSpPr>
          <p:nvPr/>
        </p:nvSpPr>
        <p:spPr bwMode="auto">
          <a:xfrm>
            <a:off x="1054100" y="1168400"/>
            <a:ext cx="1712913" cy="773113"/>
          </a:xfrm>
          <a:prstGeom prst="rect">
            <a:avLst/>
          </a:prstGeom>
          <a:solidFill>
            <a:srgbClr val="99CCFF"/>
          </a:solidFill>
          <a:ln w="12700">
            <a:solidFill>
              <a:srgbClr val="FF0000"/>
            </a:solidFill>
            <a:miter lim="800000"/>
            <a:headEnd/>
            <a:tailEnd/>
          </a:ln>
        </p:spPr>
        <p:txBody>
          <a:bodyPr/>
          <a:lstStyle/>
          <a:p>
            <a:endParaRPr lang="en-US"/>
          </a:p>
        </p:txBody>
      </p:sp>
      <p:sp>
        <p:nvSpPr>
          <p:cNvPr id="52" name="Rectangle 46"/>
          <p:cNvSpPr>
            <a:spLocks noChangeArrowheads="1"/>
          </p:cNvSpPr>
          <p:nvPr/>
        </p:nvSpPr>
        <p:spPr bwMode="auto">
          <a:xfrm>
            <a:off x="1358900" y="1379538"/>
            <a:ext cx="960199" cy="169277"/>
          </a:xfrm>
          <a:prstGeom prst="rect">
            <a:avLst/>
          </a:prstGeom>
          <a:solidFill>
            <a:srgbClr val="99CCFF"/>
          </a:solidFill>
          <a:ln>
            <a:noFill/>
          </a:ln>
          <a:extLst>
            <a:ext uri="{91240B29-F687-4F45-9708-019B960494DF}">
              <a14:hiddenLine xmlns:a14="http://schemas.microsoft.com/office/drawing/2010/main" w="9525">
                <a:solidFill>
                  <a:srgbClr val="FF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i="1"/>
              <a:t>PersistencyClient</a:t>
            </a:r>
            <a:endParaRPr lang="en-US" sz="1000" i="1">
              <a:latin typeface="ZapfHumnst BT" pitchFamily="34" charset="0"/>
            </a:endParaRPr>
          </a:p>
        </p:txBody>
      </p:sp>
      <p:sp>
        <p:nvSpPr>
          <p:cNvPr id="53" name="Rectangle 47"/>
          <p:cNvSpPr>
            <a:spLocks noChangeArrowheads="1"/>
          </p:cNvSpPr>
          <p:nvPr/>
        </p:nvSpPr>
        <p:spPr bwMode="auto">
          <a:xfrm>
            <a:off x="1054100" y="1708150"/>
            <a:ext cx="1712913" cy="233363"/>
          </a:xfrm>
          <a:prstGeom prst="rect">
            <a:avLst/>
          </a:prstGeom>
          <a:solidFill>
            <a:srgbClr val="99CCFF"/>
          </a:solidFill>
          <a:ln w="12700">
            <a:solidFill>
              <a:srgbClr val="FF0000"/>
            </a:solidFill>
            <a:miter lim="800000"/>
            <a:headEnd/>
            <a:tailEnd/>
          </a:ln>
        </p:spPr>
        <p:txBody>
          <a:bodyPr/>
          <a:lstStyle/>
          <a:p>
            <a:endParaRPr lang="en-US"/>
          </a:p>
        </p:txBody>
      </p:sp>
      <p:sp>
        <p:nvSpPr>
          <p:cNvPr id="54" name="Rectangle 48"/>
          <p:cNvSpPr>
            <a:spLocks noChangeArrowheads="1"/>
          </p:cNvSpPr>
          <p:nvPr/>
        </p:nvSpPr>
        <p:spPr bwMode="auto">
          <a:xfrm>
            <a:off x="1054100" y="1793875"/>
            <a:ext cx="1712913" cy="147638"/>
          </a:xfrm>
          <a:prstGeom prst="rect">
            <a:avLst/>
          </a:prstGeom>
          <a:solidFill>
            <a:srgbClr val="99CCFF"/>
          </a:solidFill>
          <a:ln w="12700">
            <a:solidFill>
              <a:srgbClr val="FF0000"/>
            </a:solidFill>
            <a:miter lim="800000"/>
            <a:headEnd/>
            <a:tailEnd/>
          </a:ln>
        </p:spPr>
        <p:txBody>
          <a:bodyPr/>
          <a:lstStyle/>
          <a:p>
            <a:endParaRPr lang="en-US"/>
          </a:p>
        </p:txBody>
      </p:sp>
      <p:sp>
        <p:nvSpPr>
          <p:cNvPr id="55" name="Rectangle 49"/>
          <p:cNvSpPr>
            <a:spLocks noChangeArrowheads="1"/>
          </p:cNvSpPr>
          <p:nvPr/>
        </p:nvSpPr>
        <p:spPr bwMode="auto">
          <a:xfrm>
            <a:off x="1130300" y="1560513"/>
            <a:ext cx="1320874" cy="123111"/>
          </a:xfrm>
          <a:prstGeom prst="rect">
            <a:avLst/>
          </a:prstGeom>
          <a:solidFill>
            <a:srgbClr val="99CCFF"/>
          </a:solidFill>
          <a:ln>
            <a:noFill/>
          </a:ln>
          <a:extLst>
            <a:ext uri="{91240B29-F687-4F45-9708-019B960494DF}">
              <a14:hiddenLine xmlns:a14="http://schemas.microsoft.com/office/drawing/2010/main" w="9525">
                <a:solidFill>
                  <a:srgbClr val="FF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800" i="1"/>
              <a:t>(from SamplePersistency Client)</a:t>
            </a:r>
            <a:endParaRPr lang="en-US" sz="1000" i="1">
              <a:latin typeface="ZapfHumnst BT" pitchFamily="34" charset="0"/>
            </a:endParaRPr>
          </a:p>
        </p:txBody>
      </p:sp>
      <p:sp>
        <p:nvSpPr>
          <p:cNvPr id="56" name="Rectangle 50"/>
          <p:cNvSpPr>
            <a:spLocks noChangeArrowheads="1"/>
          </p:cNvSpPr>
          <p:nvPr/>
        </p:nvSpPr>
        <p:spPr bwMode="auto">
          <a:xfrm>
            <a:off x="1587500" y="1209675"/>
            <a:ext cx="508152" cy="169277"/>
          </a:xfrm>
          <a:prstGeom prst="rect">
            <a:avLst/>
          </a:prstGeom>
          <a:solidFill>
            <a:srgbClr val="99CCFF"/>
          </a:solidFill>
          <a:ln>
            <a:noFill/>
          </a:ln>
          <a:extLst>
            <a:ext uri="{91240B29-F687-4F45-9708-019B960494DF}">
              <a14:hiddenLine xmlns:a14="http://schemas.microsoft.com/office/drawing/2010/main" w="9525">
                <a:solidFill>
                  <a:srgbClr val="FF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&lt;&lt;role&gt;&gt;</a:t>
            </a:r>
            <a:endParaRPr lang="en-US" sz="1000">
              <a:latin typeface="ZapfHumnst BT" pitchFamily="34" charset="0"/>
            </a:endParaRPr>
          </a:p>
        </p:txBody>
      </p:sp>
      <p:sp>
        <p:nvSpPr>
          <p:cNvPr id="57" name="Rectangle 52"/>
          <p:cNvSpPr>
            <a:spLocks noChangeArrowheads="1"/>
          </p:cNvSpPr>
          <p:nvPr/>
        </p:nvSpPr>
        <p:spPr bwMode="auto">
          <a:xfrm>
            <a:off x="6961188" y="2773363"/>
            <a:ext cx="1560512" cy="1484312"/>
          </a:xfrm>
          <a:prstGeom prst="rect">
            <a:avLst/>
          </a:prstGeom>
          <a:solidFill>
            <a:srgbClr val="99CCFF"/>
          </a:solidFill>
          <a:ln w="12700">
            <a:solidFill>
              <a:srgbClr val="FF0000"/>
            </a:solidFill>
            <a:miter lim="800000"/>
            <a:headEnd/>
            <a:tailEnd/>
          </a:ln>
        </p:spPr>
        <p:txBody>
          <a:bodyPr/>
          <a:lstStyle/>
          <a:p>
            <a:endParaRPr lang="en-US"/>
          </a:p>
        </p:txBody>
      </p:sp>
      <p:sp>
        <p:nvSpPr>
          <p:cNvPr id="58" name="Rectangle 53"/>
          <p:cNvSpPr>
            <a:spLocks noChangeArrowheads="1"/>
          </p:cNvSpPr>
          <p:nvPr/>
        </p:nvSpPr>
        <p:spPr bwMode="auto">
          <a:xfrm>
            <a:off x="7210425" y="2987675"/>
            <a:ext cx="8479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i="1"/>
              <a:t>PersistentClass</a:t>
            </a:r>
            <a:endParaRPr lang="en-US" sz="1000" i="1">
              <a:latin typeface="ZapfHumnst BT" pitchFamily="34" charset="0"/>
            </a:endParaRPr>
          </a:p>
        </p:txBody>
      </p:sp>
      <p:sp>
        <p:nvSpPr>
          <p:cNvPr id="59" name="Rectangle 54"/>
          <p:cNvSpPr>
            <a:spLocks noChangeArrowheads="1"/>
          </p:cNvSpPr>
          <p:nvPr/>
        </p:nvSpPr>
        <p:spPr bwMode="auto">
          <a:xfrm>
            <a:off x="6961188" y="3316288"/>
            <a:ext cx="1560512" cy="94297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Rectangle 55"/>
          <p:cNvSpPr>
            <a:spLocks noChangeArrowheads="1"/>
          </p:cNvSpPr>
          <p:nvPr/>
        </p:nvSpPr>
        <p:spPr bwMode="auto">
          <a:xfrm>
            <a:off x="6961188" y="3400425"/>
            <a:ext cx="1560512" cy="85883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 name="Rectangle 56"/>
          <p:cNvSpPr>
            <a:spLocks noChangeArrowheads="1"/>
          </p:cNvSpPr>
          <p:nvPr/>
        </p:nvSpPr>
        <p:spPr bwMode="auto">
          <a:xfrm>
            <a:off x="7007225" y="3506788"/>
            <a:ext cx="5370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getData()</a:t>
            </a:r>
            <a:endParaRPr lang="en-US" sz="1000">
              <a:latin typeface="ZapfHumnst BT" pitchFamily="34" charset="0"/>
            </a:endParaRPr>
          </a:p>
        </p:txBody>
      </p:sp>
      <p:sp>
        <p:nvSpPr>
          <p:cNvPr id="62" name="Rectangle 57"/>
          <p:cNvSpPr>
            <a:spLocks noChangeArrowheads="1"/>
          </p:cNvSpPr>
          <p:nvPr/>
        </p:nvSpPr>
        <p:spPr bwMode="auto">
          <a:xfrm>
            <a:off x="7007225" y="3676650"/>
            <a:ext cx="52578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setData()</a:t>
            </a:r>
            <a:endParaRPr lang="en-US" sz="1000">
              <a:latin typeface="ZapfHumnst BT" pitchFamily="34" charset="0"/>
            </a:endParaRPr>
          </a:p>
        </p:txBody>
      </p:sp>
      <p:sp>
        <p:nvSpPr>
          <p:cNvPr id="63" name="Rectangle 58"/>
          <p:cNvSpPr>
            <a:spLocks noChangeArrowheads="1"/>
          </p:cNvSpPr>
          <p:nvPr/>
        </p:nvSpPr>
        <p:spPr bwMode="auto">
          <a:xfrm>
            <a:off x="7007225" y="3846513"/>
            <a:ext cx="65883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command()</a:t>
            </a:r>
            <a:endParaRPr lang="en-US" sz="1000">
              <a:latin typeface="ZapfHumnst BT" pitchFamily="34" charset="0"/>
            </a:endParaRPr>
          </a:p>
        </p:txBody>
      </p:sp>
      <p:sp>
        <p:nvSpPr>
          <p:cNvPr id="64" name="Rectangle 59"/>
          <p:cNvSpPr>
            <a:spLocks noChangeArrowheads="1"/>
          </p:cNvSpPr>
          <p:nvPr/>
        </p:nvSpPr>
        <p:spPr bwMode="auto">
          <a:xfrm>
            <a:off x="7007225" y="4016375"/>
            <a:ext cx="33182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new()</a:t>
            </a:r>
            <a:endParaRPr lang="en-US" sz="1000">
              <a:latin typeface="ZapfHumnst BT" pitchFamily="34" charset="0"/>
            </a:endParaRPr>
          </a:p>
        </p:txBody>
      </p:sp>
      <p:sp>
        <p:nvSpPr>
          <p:cNvPr id="65" name="Rectangle 60"/>
          <p:cNvSpPr>
            <a:spLocks noChangeArrowheads="1"/>
          </p:cNvSpPr>
          <p:nvPr/>
        </p:nvSpPr>
        <p:spPr bwMode="auto">
          <a:xfrm>
            <a:off x="6969125" y="3167063"/>
            <a:ext cx="121507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800" i="1"/>
              <a:t>(from SamplePersistentClass)</a:t>
            </a:r>
            <a:endParaRPr lang="en-US" sz="1000" i="1">
              <a:latin typeface="ZapfHumnst BT" pitchFamily="34" charset="0"/>
            </a:endParaRPr>
          </a:p>
        </p:txBody>
      </p:sp>
      <p:sp>
        <p:nvSpPr>
          <p:cNvPr id="66" name="Rectangle 61"/>
          <p:cNvSpPr>
            <a:spLocks noChangeArrowheads="1"/>
          </p:cNvSpPr>
          <p:nvPr/>
        </p:nvSpPr>
        <p:spPr bwMode="auto">
          <a:xfrm>
            <a:off x="7431088" y="2817813"/>
            <a:ext cx="50815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&lt;&lt;role&gt;&gt;</a:t>
            </a:r>
            <a:endParaRPr lang="en-US" sz="1000">
              <a:latin typeface="ZapfHumnst BT" pitchFamily="34" charset="0"/>
            </a:endParaRPr>
          </a:p>
        </p:txBody>
      </p:sp>
      <p:sp>
        <p:nvSpPr>
          <p:cNvPr id="67" name="Rectangle 63"/>
          <p:cNvSpPr>
            <a:spLocks noChangeArrowheads="1"/>
          </p:cNvSpPr>
          <p:nvPr/>
        </p:nvSpPr>
        <p:spPr bwMode="auto">
          <a:xfrm>
            <a:off x="5859463" y="1165225"/>
            <a:ext cx="1571625" cy="1146175"/>
          </a:xfrm>
          <a:prstGeom prst="rect">
            <a:avLst/>
          </a:prstGeom>
          <a:solidFill>
            <a:srgbClr val="99CCFF"/>
          </a:solidFill>
          <a:ln w="12700">
            <a:solidFill>
              <a:srgbClr val="FF0000"/>
            </a:solidFill>
            <a:miter lim="800000"/>
            <a:headEnd/>
            <a:tailEnd/>
          </a:ln>
        </p:spPr>
        <p:txBody>
          <a:bodyPr/>
          <a:lstStyle/>
          <a:p>
            <a:endParaRPr lang="en-US"/>
          </a:p>
        </p:txBody>
      </p:sp>
      <p:sp>
        <p:nvSpPr>
          <p:cNvPr id="68" name="Rectangle 64"/>
          <p:cNvSpPr>
            <a:spLocks noChangeArrowheads="1"/>
          </p:cNvSpPr>
          <p:nvPr/>
        </p:nvSpPr>
        <p:spPr bwMode="auto">
          <a:xfrm>
            <a:off x="6024563" y="1377950"/>
            <a:ext cx="104034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i="1"/>
              <a:t>PersistentClassList</a:t>
            </a:r>
            <a:endParaRPr lang="en-US" sz="1000" i="1">
              <a:latin typeface="ZapfHumnst BT" pitchFamily="34" charset="0"/>
            </a:endParaRPr>
          </a:p>
        </p:txBody>
      </p:sp>
      <p:sp>
        <p:nvSpPr>
          <p:cNvPr id="69" name="Rectangle 65"/>
          <p:cNvSpPr>
            <a:spLocks noChangeArrowheads="1"/>
          </p:cNvSpPr>
          <p:nvPr/>
        </p:nvSpPr>
        <p:spPr bwMode="auto">
          <a:xfrm>
            <a:off x="5859463" y="1706563"/>
            <a:ext cx="1571625" cy="604837"/>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Rectangle 66"/>
          <p:cNvSpPr>
            <a:spLocks noChangeArrowheads="1"/>
          </p:cNvSpPr>
          <p:nvPr/>
        </p:nvSpPr>
        <p:spPr bwMode="auto">
          <a:xfrm>
            <a:off x="5859463" y="1792288"/>
            <a:ext cx="1571625" cy="519112"/>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Rectangle 67"/>
          <p:cNvSpPr>
            <a:spLocks noChangeArrowheads="1"/>
          </p:cNvSpPr>
          <p:nvPr/>
        </p:nvSpPr>
        <p:spPr bwMode="auto">
          <a:xfrm>
            <a:off x="5903913" y="1897063"/>
            <a:ext cx="33182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new()</a:t>
            </a:r>
            <a:endParaRPr lang="en-US" sz="1000">
              <a:latin typeface="ZapfHumnst BT" pitchFamily="34" charset="0"/>
            </a:endParaRPr>
          </a:p>
        </p:txBody>
      </p:sp>
      <p:sp>
        <p:nvSpPr>
          <p:cNvPr id="72" name="Rectangle 68"/>
          <p:cNvSpPr>
            <a:spLocks noChangeArrowheads="1"/>
          </p:cNvSpPr>
          <p:nvPr/>
        </p:nvSpPr>
        <p:spPr bwMode="auto">
          <a:xfrm>
            <a:off x="5903913" y="2066925"/>
            <a:ext cx="128560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add(c: PersistentClass)</a:t>
            </a:r>
            <a:endParaRPr lang="en-US" sz="1000">
              <a:latin typeface="ZapfHumnst BT" pitchFamily="34" charset="0"/>
            </a:endParaRPr>
          </a:p>
        </p:txBody>
      </p:sp>
      <p:sp>
        <p:nvSpPr>
          <p:cNvPr id="73" name="Rectangle 69"/>
          <p:cNvSpPr>
            <a:spLocks noChangeArrowheads="1"/>
          </p:cNvSpPr>
          <p:nvPr/>
        </p:nvSpPr>
        <p:spPr bwMode="auto">
          <a:xfrm>
            <a:off x="5903913" y="1558925"/>
            <a:ext cx="121507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800" i="1"/>
              <a:t>(from SamplePersistentClass)</a:t>
            </a:r>
            <a:endParaRPr lang="en-US" sz="1000" i="1">
              <a:latin typeface="ZapfHumnst BT" pitchFamily="34" charset="0"/>
            </a:endParaRPr>
          </a:p>
        </p:txBody>
      </p:sp>
      <p:sp>
        <p:nvSpPr>
          <p:cNvPr id="74" name="Rectangle 70"/>
          <p:cNvSpPr>
            <a:spLocks noChangeArrowheads="1"/>
          </p:cNvSpPr>
          <p:nvPr/>
        </p:nvSpPr>
        <p:spPr bwMode="auto">
          <a:xfrm>
            <a:off x="6354763" y="1208088"/>
            <a:ext cx="50815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&lt;&lt;role&gt;&gt;</a:t>
            </a:r>
            <a:endParaRPr lang="en-US" sz="1000">
              <a:latin typeface="ZapfHumnst BT" pitchFamily="34" charset="0"/>
            </a:endParaRPr>
          </a:p>
        </p:txBody>
      </p:sp>
      <p:sp>
        <p:nvSpPr>
          <p:cNvPr id="75" name="Rectangle 73"/>
          <p:cNvSpPr>
            <a:spLocks noChangeArrowheads="1"/>
          </p:cNvSpPr>
          <p:nvPr/>
        </p:nvSpPr>
        <p:spPr bwMode="auto">
          <a:xfrm>
            <a:off x="7977188" y="2565400"/>
            <a:ext cx="2132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0..*</a:t>
            </a:r>
            <a:endParaRPr lang="en-US" sz="1000">
              <a:latin typeface="ZapfHumnst BT" pitchFamily="34" charset="0"/>
            </a:endParaRPr>
          </a:p>
        </p:txBody>
      </p:sp>
      <p:sp>
        <p:nvSpPr>
          <p:cNvPr id="76" name="Rectangle 76"/>
          <p:cNvSpPr>
            <a:spLocks noChangeArrowheads="1"/>
          </p:cNvSpPr>
          <p:nvPr/>
        </p:nvSpPr>
        <p:spPr bwMode="auto">
          <a:xfrm>
            <a:off x="7329488" y="2349500"/>
            <a:ext cx="721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1</a:t>
            </a:r>
            <a:endParaRPr lang="en-US" sz="1000">
              <a:latin typeface="ZapfHumnst BT" pitchFamily="34" charset="0"/>
            </a:endParaRPr>
          </a:p>
        </p:txBody>
      </p:sp>
      <p:sp>
        <p:nvSpPr>
          <p:cNvPr id="77" name="Freeform 77"/>
          <p:cNvSpPr>
            <a:spLocks/>
          </p:cNvSpPr>
          <p:nvPr/>
        </p:nvSpPr>
        <p:spPr bwMode="auto">
          <a:xfrm rot="20632836">
            <a:off x="7462838" y="2306638"/>
            <a:ext cx="98425" cy="158750"/>
          </a:xfrm>
          <a:custGeom>
            <a:avLst/>
            <a:gdLst>
              <a:gd name="T0" fmla="*/ 0 w 62"/>
              <a:gd name="T1" fmla="*/ 0 h 100"/>
              <a:gd name="T2" fmla="*/ 55 w 62"/>
              <a:gd name="T3" fmla="*/ 40 h 100"/>
              <a:gd name="T4" fmla="*/ 62 w 62"/>
              <a:gd name="T5" fmla="*/ 100 h 100"/>
              <a:gd name="T6" fmla="*/ 0 w 62"/>
              <a:gd name="T7" fmla="*/ 67 h 100"/>
              <a:gd name="T8" fmla="*/ 0 w 62"/>
              <a:gd name="T9" fmla="*/ 0 h 100"/>
            </a:gdLst>
            <a:ahLst/>
            <a:cxnLst>
              <a:cxn ang="0">
                <a:pos x="T0" y="T1"/>
              </a:cxn>
              <a:cxn ang="0">
                <a:pos x="T2" y="T3"/>
              </a:cxn>
              <a:cxn ang="0">
                <a:pos x="T4" y="T5"/>
              </a:cxn>
              <a:cxn ang="0">
                <a:pos x="T6" y="T7"/>
              </a:cxn>
              <a:cxn ang="0">
                <a:pos x="T8" y="T9"/>
              </a:cxn>
            </a:cxnLst>
            <a:rect l="0" t="0" r="r" b="b"/>
            <a:pathLst>
              <a:path w="62" h="100">
                <a:moveTo>
                  <a:pt x="0" y="0"/>
                </a:moveTo>
                <a:lnTo>
                  <a:pt x="55" y="40"/>
                </a:lnTo>
                <a:lnTo>
                  <a:pt x="62" y="100"/>
                </a:lnTo>
                <a:lnTo>
                  <a:pt x="0" y="67"/>
                </a:lnTo>
                <a:lnTo>
                  <a:pt x="0"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Rectangle 78"/>
          <p:cNvSpPr>
            <a:spLocks noChangeArrowheads="1"/>
          </p:cNvSpPr>
          <p:nvPr/>
        </p:nvSpPr>
        <p:spPr bwMode="auto">
          <a:xfrm>
            <a:off x="7977188" y="2565400"/>
            <a:ext cx="2132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100"/>
              <a:t>0..*</a:t>
            </a:r>
            <a:endParaRPr lang="en-US" sz="1000">
              <a:latin typeface="ZapfHumnst BT" pitchFamily="34" charset="0"/>
            </a:endParaRPr>
          </a:p>
        </p:txBody>
      </p:sp>
      <p:sp>
        <p:nvSpPr>
          <p:cNvPr id="79" name="Text Box 83"/>
          <p:cNvSpPr txBox="1">
            <a:spLocks noChangeArrowheads="1"/>
          </p:cNvSpPr>
          <p:nvPr/>
        </p:nvSpPr>
        <p:spPr bwMode="auto">
          <a:xfrm>
            <a:off x="3086100" y="1095375"/>
            <a:ext cx="2230438"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eaLnBrk="0" fontAlgn="base" hangingPunct="0">
              <a:lnSpc>
                <a:spcPct val="100000"/>
              </a:lnSpc>
              <a:spcBef>
                <a:spcPct val="50000"/>
              </a:spcBef>
              <a:buClrTx/>
              <a:buFontTx/>
              <a:buNone/>
            </a:pPr>
            <a:r>
              <a:rPr lang="en-US" sz="1500" i="1">
                <a:solidFill>
                  <a:srgbClr val="C00000"/>
                </a:solidFill>
              </a:rPr>
              <a:t>Roles to be filled by the designer applying the mechanism</a:t>
            </a:r>
          </a:p>
        </p:txBody>
      </p:sp>
      <p:sp>
        <p:nvSpPr>
          <p:cNvPr id="80" name="Line 84"/>
          <p:cNvSpPr>
            <a:spLocks noChangeShapeType="1"/>
          </p:cNvSpPr>
          <p:nvPr/>
        </p:nvSpPr>
        <p:spPr bwMode="auto">
          <a:xfrm flipH="1" flipV="1">
            <a:off x="2806700" y="1476375"/>
            <a:ext cx="38100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81" name="Line 85"/>
          <p:cNvSpPr>
            <a:spLocks noChangeShapeType="1"/>
          </p:cNvSpPr>
          <p:nvPr/>
        </p:nvSpPr>
        <p:spPr bwMode="auto">
          <a:xfrm flipH="1">
            <a:off x="4211638" y="1838325"/>
            <a:ext cx="0" cy="409575"/>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82" name="Line 86"/>
          <p:cNvSpPr>
            <a:spLocks noChangeShapeType="1"/>
          </p:cNvSpPr>
          <p:nvPr/>
        </p:nvSpPr>
        <p:spPr bwMode="auto">
          <a:xfrm>
            <a:off x="5276850" y="1476375"/>
            <a:ext cx="42545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83" name="Line 87"/>
          <p:cNvSpPr>
            <a:spLocks noChangeShapeType="1"/>
          </p:cNvSpPr>
          <p:nvPr/>
        </p:nvSpPr>
        <p:spPr bwMode="auto">
          <a:xfrm>
            <a:off x="4848225" y="1790700"/>
            <a:ext cx="2060575" cy="1285875"/>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Tree>
    <p:extLst>
      <p:ext uri="{BB962C8B-B14F-4D97-AF65-F5344CB8AC3E}">
        <p14:creationId xmlns:p14="http://schemas.microsoft.com/office/powerpoint/2010/main" val="1696100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Rectangle 3"/>
          <p:cNvSpPr>
            <a:spLocks noChangeArrowheads="1"/>
          </p:cNvSpPr>
          <p:nvPr/>
        </p:nvSpPr>
        <p:spPr bwMode="auto">
          <a:xfrm>
            <a:off x="1792288" y="1522413"/>
            <a:ext cx="1601787" cy="633412"/>
          </a:xfrm>
          <a:prstGeom prst="rect">
            <a:avLst/>
          </a:prstGeom>
          <a:solidFill>
            <a:srgbClr val="99CCFF"/>
          </a:solidFill>
          <a:ln w="0">
            <a:solidFill>
              <a:schemeClr val="tx1">
                <a:lumMod val="95000"/>
                <a:lumOff val="5000"/>
              </a:schemeClr>
            </a:solidFill>
            <a:miter lim="800000"/>
            <a:headEnd/>
            <a:tailEnd/>
          </a:ln>
        </p:spPr>
        <p:txBody>
          <a:bodyPr/>
          <a:lstStyle/>
          <a:p>
            <a:endParaRPr lang="en-US"/>
          </a:p>
        </p:txBody>
      </p:sp>
      <p:sp>
        <p:nvSpPr>
          <p:cNvPr id="6" name="Rectangle 4"/>
          <p:cNvSpPr>
            <a:spLocks noChangeArrowheads="1"/>
          </p:cNvSpPr>
          <p:nvPr/>
        </p:nvSpPr>
        <p:spPr bwMode="auto">
          <a:xfrm>
            <a:off x="2074863" y="1577975"/>
            <a:ext cx="85600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700" i="1" u="sng"/>
              <a:t> : DBClass</a:t>
            </a:r>
            <a:endParaRPr lang="en-US" sz="1000" i="1">
              <a:latin typeface="ZapfHumnst BT" pitchFamily="34" charset="0"/>
            </a:endParaRPr>
          </a:p>
        </p:txBody>
      </p:sp>
      <p:sp>
        <p:nvSpPr>
          <p:cNvPr id="7" name="Line 5"/>
          <p:cNvSpPr>
            <a:spLocks noChangeShapeType="1"/>
          </p:cNvSpPr>
          <p:nvPr/>
        </p:nvSpPr>
        <p:spPr bwMode="auto">
          <a:xfrm>
            <a:off x="2600325" y="2373313"/>
            <a:ext cx="0" cy="398462"/>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6"/>
          <p:cNvSpPr>
            <a:spLocks noChangeArrowheads="1"/>
          </p:cNvSpPr>
          <p:nvPr/>
        </p:nvSpPr>
        <p:spPr bwMode="auto">
          <a:xfrm>
            <a:off x="2525713" y="2773363"/>
            <a:ext cx="150812" cy="985837"/>
          </a:xfrm>
          <a:prstGeom prst="rect">
            <a:avLst/>
          </a:prstGeom>
          <a:noFill/>
          <a:ln w="635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accent6">
                  <a:lumMod val="50000"/>
                </a:schemeClr>
              </a:solidFill>
            </a:endParaRPr>
          </a:p>
        </p:txBody>
      </p:sp>
      <p:sp>
        <p:nvSpPr>
          <p:cNvPr id="9" name="Rectangle 7"/>
          <p:cNvSpPr>
            <a:spLocks noChangeArrowheads="1"/>
          </p:cNvSpPr>
          <p:nvPr/>
        </p:nvSpPr>
        <p:spPr bwMode="auto">
          <a:xfrm>
            <a:off x="5502275" y="1522413"/>
            <a:ext cx="1754188" cy="633412"/>
          </a:xfrm>
          <a:prstGeom prst="rect">
            <a:avLst/>
          </a:prstGeom>
          <a:solidFill>
            <a:srgbClr val="FFFFCC"/>
          </a:solidFill>
          <a:ln w="0">
            <a:solidFill>
              <a:srgbClr val="8A0E5E"/>
            </a:solidFill>
            <a:miter lim="800000"/>
            <a:headEnd/>
            <a:tailEnd/>
          </a:ln>
        </p:spPr>
        <p:txBody>
          <a:bodyPr/>
          <a:lstStyle/>
          <a:p>
            <a:endParaRPr lang="en-US"/>
          </a:p>
        </p:txBody>
      </p:sp>
      <p:sp>
        <p:nvSpPr>
          <p:cNvPr id="10" name="Rectangle 9"/>
          <p:cNvSpPr>
            <a:spLocks noChangeArrowheads="1"/>
          </p:cNvSpPr>
          <p:nvPr/>
        </p:nvSpPr>
        <p:spPr bwMode="auto">
          <a:xfrm>
            <a:off x="5578475" y="1571625"/>
            <a:ext cx="16287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fontAlgn="base" hangingPunct="0">
              <a:lnSpc>
                <a:spcPct val="100000"/>
              </a:lnSpc>
              <a:spcBef>
                <a:spcPct val="0"/>
              </a:spcBef>
              <a:buClrTx/>
              <a:buFontTx/>
              <a:buNone/>
            </a:pPr>
            <a:r>
              <a:rPr lang="en-US" sz="1700" u="sng"/>
              <a:t> : DriverManager</a:t>
            </a:r>
          </a:p>
        </p:txBody>
      </p:sp>
      <p:sp>
        <p:nvSpPr>
          <p:cNvPr id="11" name="Rectangle 11"/>
          <p:cNvSpPr>
            <a:spLocks noChangeArrowheads="1"/>
          </p:cNvSpPr>
          <p:nvPr/>
        </p:nvSpPr>
        <p:spPr bwMode="auto">
          <a:xfrm>
            <a:off x="6296025" y="3124200"/>
            <a:ext cx="166688" cy="300038"/>
          </a:xfrm>
          <a:prstGeom prst="rect">
            <a:avLst/>
          </a:prstGeom>
          <a:noFill/>
          <a:ln w="635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Line 12"/>
          <p:cNvSpPr>
            <a:spLocks noChangeShapeType="1"/>
          </p:cNvSpPr>
          <p:nvPr/>
        </p:nvSpPr>
        <p:spPr bwMode="auto">
          <a:xfrm>
            <a:off x="2676525" y="3124200"/>
            <a:ext cx="3606800" cy="1588"/>
          </a:xfrm>
          <a:prstGeom prst="line">
            <a:avLst/>
          </a:prstGeom>
          <a:noFill/>
          <a:ln w="635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solidFill>
                <a:schemeClr val="accent6">
                  <a:lumMod val="50000"/>
                </a:schemeClr>
              </a:solidFill>
            </a:endParaRPr>
          </a:p>
        </p:txBody>
      </p:sp>
      <p:sp>
        <p:nvSpPr>
          <p:cNvPr id="13" name="Rectangle 15"/>
          <p:cNvSpPr>
            <a:spLocks noChangeArrowheads="1"/>
          </p:cNvSpPr>
          <p:nvPr/>
        </p:nvSpPr>
        <p:spPr bwMode="auto">
          <a:xfrm>
            <a:off x="2778125" y="2757488"/>
            <a:ext cx="31400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700">
                <a:solidFill>
                  <a:schemeClr val="tx1"/>
                </a:solidFill>
              </a:rPr>
              <a:t>1. getConnection(url, user, pass)</a:t>
            </a:r>
            <a:endParaRPr lang="en-US" sz="1000">
              <a:solidFill>
                <a:schemeClr val="tx1"/>
              </a:solidFill>
              <a:latin typeface="ZapfHumnst BT" pitchFamily="34" charset="0"/>
            </a:endParaRPr>
          </a:p>
        </p:txBody>
      </p:sp>
      <p:sp>
        <p:nvSpPr>
          <p:cNvPr id="14" name="Line 17"/>
          <p:cNvSpPr>
            <a:spLocks noChangeShapeType="1"/>
          </p:cNvSpPr>
          <p:nvPr/>
        </p:nvSpPr>
        <p:spPr bwMode="auto">
          <a:xfrm>
            <a:off x="6378575" y="2392363"/>
            <a:ext cx="0" cy="735012"/>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8"/>
          <p:cNvSpPr>
            <a:spLocks noChangeShapeType="1"/>
          </p:cNvSpPr>
          <p:nvPr/>
        </p:nvSpPr>
        <p:spPr bwMode="auto">
          <a:xfrm>
            <a:off x="2600325" y="3763963"/>
            <a:ext cx="0" cy="995362"/>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9"/>
          <p:cNvSpPr>
            <a:spLocks noChangeShapeType="1"/>
          </p:cNvSpPr>
          <p:nvPr/>
        </p:nvSpPr>
        <p:spPr bwMode="auto">
          <a:xfrm>
            <a:off x="6378575" y="3433763"/>
            <a:ext cx="1588" cy="1350962"/>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Title 1"/>
          <p:cNvSpPr>
            <a:spLocks noGrp="1"/>
          </p:cNvSpPr>
          <p:nvPr>
            <p:ph type="title"/>
          </p:nvPr>
        </p:nvSpPr>
        <p:spPr>
          <a:xfrm>
            <a:off x="457200" y="274638"/>
            <a:ext cx="8229600" cy="639762"/>
          </a:xfrm>
        </p:spPr>
        <p:txBody>
          <a:bodyPr>
            <a:normAutofit fontScale="90000"/>
          </a:bodyPr>
          <a:lstStyle/>
          <a:p>
            <a:r>
              <a:rPr lang="en-US"/>
              <a:t>Initialize</a:t>
            </a:r>
          </a:p>
        </p:txBody>
      </p:sp>
    </p:spTree>
    <p:extLst>
      <p:ext uri="{BB962C8B-B14F-4D97-AF65-F5344CB8AC3E}">
        <p14:creationId xmlns:p14="http://schemas.microsoft.com/office/powerpoint/2010/main" val="3355340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Create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Rectangle 3"/>
          <p:cNvSpPr>
            <a:spLocks noChangeArrowheads="1"/>
          </p:cNvSpPr>
          <p:nvPr/>
        </p:nvSpPr>
        <p:spPr bwMode="auto">
          <a:xfrm>
            <a:off x="5524500" y="1098550"/>
            <a:ext cx="1265238" cy="512762"/>
          </a:xfrm>
          <a:prstGeom prst="rect">
            <a:avLst/>
          </a:prstGeom>
          <a:solidFill>
            <a:srgbClr val="FFFFCC"/>
          </a:solidFill>
          <a:ln w="12700">
            <a:solidFill>
              <a:srgbClr val="8A0E5E"/>
            </a:solidFill>
            <a:miter lim="800000"/>
            <a:headEnd/>
            <a:tailEnd/>
          </a:ln>
        </p:spPr>
        <p:txBody>
          <a:bodyPr/>
          <a:lstStyle/>
          <a:p>
            <a:endParaRPr lang="en-US"/>
          </a:p>
        </p:txBody>
      </p:sp>
      <p:sp>
        <p:nvSpPr>
          <p:cNvPr id="6" name="Rectangle 4"/>
          <p:cNvSpPr>
            <a:spLocks noChangeArrowheads="1"/>
          </p:cNvSpPr>
          <p:nvPr/>
        </p:nvSpPr>
        <p:spPr bwMode="auto">
          <a:xfrm>
            <a:off x="5583238" y="1146175"/>
            <a:ext cx="11303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fontAlgn="base" hangingPunct="0">
              <a:lnSpc>
                <a:spcPct val="100000"/>
              </a:lnSpc>
              <a:spcBef>
                <a:spcPct val="0"/>
              </a:spcBef>
              <a:buClrTx/>
              <a:buFontTx/>
              <a:buNone/>
            </a:pPr>
            <a:r>
              <a:rPr lang="en-US" sz="1400" u="sng"/>
              <a:t> : Connection</a:t>
            </a:r>
            <a:endParaRPr lang="en-US" sz="1000">
              <a:latin typeface="ZapfHumnst BT" pitchFamily="34" charset="0"/>
            </a:endParaRPr>
          </a:p>
        </p:txBody>
      </p:sp>
      <p:sp>
        <p:nvSpPr>
          <p:cNvPr id="7" name="Line 5"/>
          <p:cNvSpPr>
            <a:spLocks noChangeShapeType="1"/>
          </p:cNvSpPr>
          <p:nvPr/>
        </p:nvSpPr>
        <p:spPr bwMode="auto">
          <a:xfrm>
            <a:off x="6065838" y="1787525"/>
            <a:ext cx="0" cy="17843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6"/>
          <p:cNvSpPr>
            <a:spLocks noChangeArrowheads="1"/>
          </p:cNvSpPr>
          <p:nvPr/>
        </p:nvSpPr>
        <p:spPr bwMode="auto">
          <a:xfrm>
            <a:off x="5999163" y="3568700"/>
            <a:ext cx="134937" cy="255587"/>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Rectangle 7"/>
          <p:cNvSpPr>
            <a:spLocks noChangeArrowheads="1"/>
          </p:cNvSpPr>
          <p:nvPr/>
        </p:nvSpPr>
        <p:spPr bwMode="auto">
          <a:xfrm>
            <a:off x="6875463" y="1098550"/>
            <a:ext cx="1295400" cy="512762"/>
          </a:xfrm>
          <a:prstGeom prst="rect">
            <a:avLst/>
          </a:prstGeom>
          <a:solidFill>
            <a:srgbClr val="FFFFCC"/>
          </a:solidFill>
          <a:ln w="12700">
            <a:solidFill>
              <a:srgbClr val="8A0E5E"/>
            </a:solidFill>
            <a:miter lim="800000"/>
            <a:headEnd/>
            <a:tailEnd/>
          </a:ln>
        </p:spPr>
        <p:txBody>
          <a:bodyPr/>
          <a:lstStyle/>
          <a:p>
            <a:endParaRPr lang="en-US"/>
          </a:p>
        </p:txBody>
      </p:sp>
      <p:sp>
        <p:nvSpPr>
          <p:cNvPr id="10" name="Rectangle 8"/>
          <p:cNvSpPr>
            <a:spLocks noChangeArrowheads="1"/>
          </p:cNvSpPr>
          <p:nvPr/>
        </p:nvSpPr>
        <p:spPr bwMode="auto">
          <a:xfrm>
            <a:off x="7037388" y="1146175"/>
            <a:ext cx="88864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u="sng"/>
              <a:t> : Statement</a:t>
            </a:r>
            <a:endParaRPr lang="en-US" sz="1000">
              <a:latin typeface="ZapfHumnst BT" pitchFamily="34" charset="0"/>
            </a:endParaRPr>
          </a:p>
        </p:txBody>
      </p:sp>
      <p:sp>
        <p:nvSpPr>
          <p:cNvPr id="11" name="Line 9"/>
          <p:cNvSpPr>
            <a:spLocks noChangeShapeType="1"/>
          </p:cNvSpPr>
          <p:nvPr/>
        </p:nvSpPr>
        <p:spPr bwMode="auto">
          <a:xfrm>
            <a:off x="7516813" y="4616450"/>
            <a:ext cx="0" cy="17843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Rectangle 10"/>
          <p:cNvSpPr>
            <a:spLocks noChangeArrowheads="1"/>
          </p:cNvSpPr>
          <p:nvPr/>
        </p:nvSpPr>
        <p:spPr bwMode="auto">
          <a:xfrm>
            <a:off x="912813" y="1098550"/>
            <a:ext cx="1604962" cy="512762"/>
          </a:xfrm>
          <a:prstGeom prst="rect">
            <a:avLst/>
          </a:prstGeom>
          <a:solidFill>
            <a:srgbClr val="99CCFF"/>
          </a:solidFill>
          <a:ln w="12700">
            <a:solidFill>
              <a:srgbClr val="FF0000"/>
            </a:solidFill>
            <a:miter lim="800000"/>
            <a:headEnd/>
            <a:tailEnd/>
          </a:ln>
        </p:spPr>
        <p:txBody>
          <a:bodyPr/>
          <a:lstStyle/>
          <a:p>
            <a:endParaRPr lang="en-US"/>
          </a:p>
        </p:txBody>
      </p:sp>
      <p:sp>
        <p:nvSpPr>
          <p:cNvPr id="13" name="Rectangle 12"/>
          <p:cNvSpPr>
            <a:spLocks noChangeArrowheads="1"/>
          </p:cNvSpPr>
          <p:nvPr/>
        </p:nvSpPr>
        <p:spPr bwMode="auto">
          <a:xfrm>
            <a:off x="936625" y="1146175"/>
            <a:ext cx="1524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fontAlgn="base" hangingPunct="0">
              <a:lnSpc>
                <a:spcPct val="100000"/>
              </a:lnSpc>
              <a:spcBef>
                <a:spcPct val="0"/>
              </a:spcBef>
              <a:buClrTx/>
              <a:buFontTx/>
              <a:buNone/>
            </a:pPr>
            <a:r>
              <a:rPr lang="en-US" sz="1400" u="sng"/>
              <a:t> : </a:t>
            </a:r>
            <a:r>
              <a:rPr lang="en-US" sz="1400" i="1" u="sng"/>
              <a:t>PersistencyClient</a:t>
            </a:r>
          </a:p>
        </p:txBody>
      </p:sp>
      <p:sp>
        <p:nvSpPr>
          <p:cNvPr id="14" name="Line 13"/>
          <p:cNvSpPr>
            <a:spLocks noChangeShapeType="1"/>
          </p:cNvSpPr>
          <p:nvPr/>
        </p:nvSpPr>
        <p:spPr bwMode="auto">
          <a:xfrm>
            <a:off x="1792288" y="5607050"/>
            <a:ext cx="0" cy="7937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Rectangle 14"/>
          <p:cNvSpPr>
            <a:spLocks noChangeArrowheads="1"/>
          </p:cNvSpPr>
          <p:nvPr/>
        </p:nvSpPr>
        <p:spPr bwMode="auto">
          <a:xfrm>
            <a:off x="1724025" y="2192337"/>
            <a:ext cx="134938" cy="3398838"/>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Rectangle 15"/>
          <p:cNvSpPr>
            <a:spLocks noChangeArrowheads="1"/>
          </p:cNvSpPr>
          <p:nvPr/>
        </p:nvSpPr>
        <p:spPr bwMode="auto">
          <a:xfrm>
            <a:off x="2600325" y="1098550"/>
            <a:ext cx="1281113" cy="512762"/>
          </a:xfrm>
          <a:prstGeom prst="rect">
            <a:avLst/>
          </a:prstGeom>
          <a:solidFill>
            <a:srgbClr val="99CCFF"/>
          </a:solidFill>
          <a:ln w="12700">
            <a:solidFill>
              <a:srgbClr val="FF0000"/>
            </a:solidFill>
            <a:miter lim="800000"/>
            <a:headEnd/>
            <a:tailEnd/>
          </a:ln>
        </p:spPr>
        <p:txBody>
          <a:bodyPr/>
          <a:lstStyle/>
          <a:p>
            <a:endParaRPr lang="en-US"/>
          </a:p>
        </p:txBody>
      </p:sp>
      <p:sp>
        <p:nvSpPr>
          <p:cNvPr id="17" name="Rectangle 16"/>
          <p:cNvSpPr>
            <a:spLocks noChangeArrowheads="1"/>
          </p:cNvSpPr>
          <p:nvPr/>
        </p:nvSpPr>
        <p:spPr bwMode="auto">
          <a:xfrm>
            <a:off x="2830513" y="1146175"/>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i="1" u="sng"/>
              <a:t> : DBClass</a:t>
            </a:r>
            <a:endParaRPr lang="en-US" sz="1000" i="1">
              <a:latin typeface="ZapfHumnst BT" pitchFamily="34" charset="0"/>
            </a:endParaRPr>
          </a:p>
        </p:txBody>
      </p:sp>
      <p:sp>
        <p:nvSpPr>
          <p:cNvPr id="18" name="Line 17"/>
          <p:cNvSpPr>
            <a:spLocks noChangeShapeType="1"/>
          </p:cNvSpPr>
          <p:nvPr/>
        </p:nvSpPr>
        <p:spPr bwMode="auto">
          <a:xfrm>
            <a:off x="3243263" y="5359400"/>
            <a:ext cx="0" cy="10414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18"/>
          <p:cNvSpPr>
            <a:spLocks noChangeArrowheads="1"/>
          </p:cNvSpPr>
          <p:nvPr/>
        </p:nvSpPr>
        <p:spPr bwMode="auto">
          <a:xfrm>
            <a:off x="3181350" y="2192337"/>
            <a:ext cx="120650" cy="3143250"/>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Rectangle 19"/>
          <p:cNvSpPr>
            <a:spLocks noChangeArrowheads="1"/>
          </p:cNvSpPr>
          <p:nvPr/>
        </p:nvSpPr>
        <p:spPr bwMode="auto">
          <a:xfrm>
            <a:off x="3948113" y="1098550"/>
            <a:ext cx="1511300" cy="512762"/>
          </a:xfrm>
          <a:prstGeom prst="rect">
            <a:avLst/>
          </a:prstGeom>
          <a:solidFill>
            <a:srgbClr val="99CCFF"/>
          </a:solidFill>
          <a:ln w="12700">
            <a:solidFill>
              <a:srgbClr val="FF0000"/>
            </a:solidFill>
            <a:miter lim="800000"/>
            <a:headEnd/>
            <a:tailEnd/>
          </a:ln>
        </p:spPr>
        <p:txBody>
          <a:bodyPr/>
          <a:lstStyle/>
          <a:p>
            <a:endParaRPr lang="en-US"/>
          </a:p>
        </p:txBody>
      </p:sp>
      <p:sp>
        <p:nvSpPr>
          <p:cNvPr id="21" name="Rectangle 21"/>
          <p:cNvSpPr>
            <a:spLocks noChangeArrowheads="1"/>
          </p:cNvSpPr>
          <p:nvPr/>
        </p:nvSpPr>
        <p:spPr bwMode="auto">
          <a:xfrm>
            <a:off x="4013200" y="1146175"/>
            <a:ext cx="12106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u="sng"/>
              <a:t> : </a:t>
            </a:r>
            <a:r>
              <a:rPr lang="en-US" sz="1400" i="1" u="sng"/>
              <a:t>PersistentClass</a:t>
            </a:r>
          </a:p>
        </p:txBody>
      </p:sp>
      <p:sp>
        <p:nvSpPr>
          <p:cNvPr id="22" name="Line 22"/>
          <p:cNvSpPr>
            <a:spLocks noChangeShapeType="1"/>
          </p:cNvSpPr>
          <p:nvPr/>
        </p:nvSpPr>
        <p:spPr bwMode="auto">
          <a:xfrm>
            <a:off x="4683125" y="3235325"/>
            <a:ext cx="0" cy="3152775"/>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Rectangle 23"/>
          <p:cNvSpPr>
            <a:spLocks noChangeArrowheads="1"/>
          </p:cNvSpPr>
          <p:nvPr/>
        </p:nvSpPr>
        <p:spPr bwMode="auto">
          <a:xfrm>
            <a:off x="4622800" y="2462212"/>
            <a:ext cx="122238" cy="255588"/>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Rectangle 24"/>
          <p:cNvSpPr>
            <a:spLocks noChangeArrowheads="1"/>
          </p:cNvSpPr>
          <p:nvPr/>
        </p:nvSpPr>
        <p:spPr bwMode="auto">
          <a:xfrm>
            <a:off x="4622800" y="2947987"/>
            <a:ext cx="122238" cy="255588"/>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25"/>
          <p:cNvSpPr>
            <a:spLocks noChangeShapeType="1"/>
          </p:cNvSpPr>
          <p:nvPr/>
        </p:nvSpPr>
        <p:spPr bwMode="auto">
          <a:xfrm>
            <a:off x="1858963" y="2192337"/>
            <a:ext cx="1322387" cy="1588"/>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6" name="Rectangle 28"/>
          <p:cNvSpPr>
            <a:spLocks noChangeArrowheads="1"/>
          </p:cNvSpPr>
          <p:nvPr/>
        </p:nvSpPr>
        <p:spPr bwMode="auto">
          <a:xfrm>
            <a:off x="2101850" y="1895475"/>
            <a:ext cx="8556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tx1"/>
                </a:solidFill>
              </a:rPr>
              <a:t>1. create( )</a:t>
            </a:r>
            <a:endParaRPr lang="en-US" sz="1000">
              <a:solidFill>
                <a:schemeClr val="tx1"/>
              </a:solidFill>
              <a:latin typeface="ZapfHumnst BT" pitchFamily="34" charset="0"/>
            </a:endParaRPr>
          </a:p>
        </p:txBody>
      </p:sp>
      <p:sp>
        <p:nvSpPr>
          <p:cNvPr id="27" name="Line 29"/>
          <p:cNvSpPr>
            <a:spLocks noChangeShapeType="1"/>
          </p:cNvSpPr>
          <p:nvPr/>
        </p:nvSpPr>
        <p:spPr bwMode="auto">
          <a:xfrm>
            <a:off x="3314700" y="2462212"/>
            <a:ext cx="1308100" cy="1588"/>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8" name="Rectangle 32"/>
          <p:cNvSpPr>
            <a:spLocks noChangeArrowheads="1"/>
          </p:cNvSpPr>
          <p:nvPr/>
        </p:nvSpPr>
        <p:spPr bwMode="auto">
          <a:xfrm>
            <a:off x="3638550" y="2165350"/>
            <a:ext cx="8175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tx1"/>
                </a:solidFill>
              </a:rPr>
              <a:t>1.1. New()</a:t>
            </a:r>
            <a:endParaRPr lang="en-US" sz="1000">
              <a:solidFill>
                <a:schemeClr val="tx1"/>
              </a:solidFill>
              <a:latin typeface="ZapfHumnst BT" pitchFamily="34" charset="0"/>
            </a:endParaRPr>
          </a:p>
        </p:txBody>
      </p:sp>
      <p:sp>
        <p:nvSpPr>
          <p:cNvPr id="29" name="Line 33"/>
          <p:cNvSpPr>
            <a:spLocks noChangeShapeType="1"/>
          </p:cNvSpPr>
          <p:nvPr/>
        </p:nvSpPr>
        <p:spPr bwMode="auto">
          <a:xfrm>
            <a:off x="3314700" y="3568700"/>
            <a:ext cx="2684463" cy="1587"/>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0" name="Rectangle 38"/>
          <p:cNvSpPr>
            <a:spLocks noChangeArrowheads="1"/>
          </p:cNvSpPr>
          <p:nvPr/>
        </p:nvSpPr>
        <p:spPr bwMode="auto">
          <a:xfrm>
            <a:off x="7454900" y="4332287"/>
            <a:ext cx="122238" cy="257175"/>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Line 39"/>
          <p:cNvSpPr>
            <a:spLocks noChangeShapeType="1"/>
          </p:cNvSpPr>
          <p:nvPr/>
        </p:nvSpPr>
        <p:spPr bwMode="auto">
          <a:xfrm>
            <a:off x="3314700" y="4332287"/>
            <a:ext cx="4140200" cy="1588"/>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2" name="Line 43"/>
          <p:cNvSpPr>
            <a:spLocks noChangeShapeType="1"/>
          </p:cNvSpPr>
          <p:nvPr/>
        </p:nvSpPr>
        <p:spPr bwMode="auto">
          <a:xfrm>
            <a:off x="3314700" y="2947987"/>
            <a:ext cx="1308100" cy="1588"/>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3" name="Rectangle 46"/>
          <p:cNvSpPr>
            <a:spLocks noChangeArrowheads="1"/>
          </p:cNvSpPr>
          <p:nvPr/>
        </p:nvSpPr>
        <p:spPr bwMode="auto">
          <a:xfrm>
            <a:off x="3409950" y="2651125"/>
            <a:ext cx="11318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tx1"/>
                </a:solidFill>
              </a:rPr>
              <a:t>1.2. getData( )</a:t>
            </a:r>
            <a:endParaRPr lang="en-US" sz="1000">
              <a:solidFill>
                <a:schemeClr val="tx1"/>
              </a:solidFill>
              <a:latin typeface="ZapfHumnst BT" pitchFamily="34" charset="0"/>
            </a:endParaRPr>
          </a:p>
        </p:txBody>
      </p:sp>
      <p:sp>
        <p:nvSpPr>
          <p:cNvPr id="34" name="Line 49"/>
          <p:cNvSpPr>
            <a:spLocks noChangeShapeType="1"/>
          </p:cNvSpPr>
          <p:nvPr/>
        </p:nvSpPr>
        <p:spPr bwMode="auto">
          <a:xfrm>
            <a:off x="6065838" y="3844925"/>
            <a:ext cx="1587" cy="2555875"/>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50"/>
          <p:cNvSpPr>
            <a:spLocks noChangeShapeType="1"/>
          </p:cNvSpPr>
          <p:nvPr/>
        </p:nvSpPr>
        <p:spPr bwMode="auto">
          <a:xfrm>
            <a:off x="7515225" y="1787525"/>
            <a:ext cx="1588" cy="2517775"/>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51"/>
          <p:cNvSpPr>
            <a:spLocks noChangeShapeType="1"/>
          </p:cNvSpPr>
          <p:nvPr/>
        </p:nvSpPr>
        <p:spPr bwMode="auto">
          <a:xfrm>
            <a:off x="1790700" y="1787525"/>
            <a:ext cx="0" cy="403225"/>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52"/>
          <p:cNvSpPr>
            <a:spLocks noChangeShapeType="1"/>
          </p:cNvSpPr>
          <p:nvPr/>
        </p:nvSpPr>
        <p:spPr bwMode="auto">
          <a:xfrm>
            <a:off x="3241675" y="1787525"/>
            <a:ext cx="0" cy="384175"/>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53"/>
          <p:cNvSpPr>
            <a:spLocks noChangeShapeType="1"/>
          </p:cNvSpPr>
          <p:nvPr/>
        </p:nvSpPr>
        <p:spPr bwMode="auto">
          <a:xfrm>
            <a:off x="4683125" y="1787525"/>
            <a:ext cx="0" cy="669925"/>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4"/>
          <p:cNvSpPr>
            <a:spLocks noChangeShapeType="1"/>
          </p:cNvSpPr>
          <p:nvPr/>
        </p:nvSpPr>
        <p:spPr bwMode="auto">
          <a:xfrm>
            <a:off x="4683125" y="2749550"/>
            <a:ext cx="0" cy="193675"/>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Rectangle 36"/>
          <p:cNvSpPr>
            <a:spLocks noChangeArrowheads="1"/>
          </p:cNvSpPr>
          <p:nvPr/>
        </p:nvSpPr>
        <p:spPr bwMode="auto">
          <a:xfrm>
            <a:off x="3706813" y="3271837"/>
            <a:ext cx="18113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tx1"/>
                </a:solidFill>
              </a:rPr>
              <a:t>1.3. createStatement( )</a:t>
            </a:r>
            <a:endParaRPr lang="en-US" sz="1000">
              <a:solidFill>
                <a:schemeClr val="tx1"/>
              </a:solidFill>
              <a:latin typeface="ZapfHumnst BT" pitchFamily="34" charset="0"/>
            </a:endParaRPr>
          </a:p>
        </p:txBody>
      </p:sp>
      <p:sp>
        <p:nvSpPr>
          <p:cNvPr id="41" name="Rectangle 42"/>
          <p:cNvSpPr>
            <a:spLocks noChangeArrowheads="1"/>
          </p:cNvSpPr>
          <p:nvPr/>
        </p:nvSpPr>
        <p:spPr bwMode="auto">
          <a:xfrm>
            <a:off x="4340225" y="4035425"/>
            <a:ext cx="21177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tx1"/>
                </a:solidFill>
              </a:rPr>
              <a:t>1.4. executeUpdate(String)</a:t>
            </a:r>
            <a:endParaRPr lang="en-US" sz="1000">
              <a:solidFill>
                <a:schemeClr val="tx1"/>
              </a:solidFill>
              <a:latin typeface="ZapfHumnst BT" pitchFamily="34" charset="0"/>
            </a:endParaRPr>
          </a:p>
        </p:txBody>
      </p:sp>
    </p:spTree>
    <p:extLst>
      <p:ext uri="{BB962C8B-B14F-4D97-AF65-F5344CB8AC3E}">
        <p14:creationId xmlns:p14="http://schemas.microsoft.com/office/powerpoint/2010/main" val="4000294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Read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Line 5"/>
          <p:cNvSpPr>
            <a:spLocks noChangeShapeType="1"/>
          </p:cNvSpPr>
          <p:nvPr/>
        </p:nvSpPr>
        <p:spPr bwMode="auto">
          <a:xfrm>
            <a:off x="3292475" y="1641475"/>
            <a:ext cx="0" cy="657225"/>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9"/>
          <p:cNvSpPr>
            <a:spLocks noChangeShapeType="1"/>
          </p:cNvSpPr>
          <p:nvPr/>
        </p:nvSpPr>
        <p:spPr bwMode="auto">
          <a:xfrm>
            <a:off x="4454525" y="3000375"/>
            <a:ext cx="1588" cy="34671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3"/>
          <p:cNvSpPr>
            <a:spLocks noChangeShapeType="1"/>
          </p:cNvSpPr>
          <p:nvPr/>
        </p:nvSpPr>
        <p:spPr bwMode="auto">
          <a:xfrm>
            <a:off x="5678488" y="1641475"/>
            <a:ext cx="1587" cy="25146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22"/>
          <p:cNvSpPr>
            <a:spLocks noChangeShapeType="1"/>
          </p:cNvSpPr>
          <p:nvPr/>
        </p:nvSpPr>
        <p:spPr bwMode="auto">
          <a:xfrm>
            <a:off x="2106613" y="5540375"/>
            <a:ext cx="0" cy="9271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27"/>
          <p:cNvSpPr>
            <a:spLocks noChangeShapeType="1"/>
          </p:cNvSpPr>
          <p:nvPr/>
        </p:nvSpPr>
        <p:spPr bwMode="auto">
          <a:xfrm>
            <a:off x="8474075" y="1641475"/>
            <a:ext cx="0" cy="19812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33"/>
          <p:cNvSpPr>
            <a:spLocks noChangeShapeType="1"/>
          </p:cNvSpPr>
          <p:nvPr/>
        </p:nvSpPr>
        <p:spPr bwMode="auto">
          <a:xfrm>
            <a:off x="7069138" y="1641475"/>
            <a:ext cx="0" cy="15938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37"/>
          <p:cNvSpPr>
            <a:spLocks noChangeShapeType="1"/>
          </p:cNvSpPr>
          <p:nvPr/>
        </p:nvSpPr>
        <p:spPr bwMode="auto">
          <a:xfrm>
            <a:off x="3292475" y="2543175"/>
            <a:ext cx="1588" cy="39243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38"/>
          <p:cNvSpPr>
            <a:spLocks noChangeShapeType="1"/>
          </p:cNvSpPr>
          <p:nvPr/>
        </p:nvSpPr>
        <p:spPr bwMode="auto">
          <a:xfrm>
            <a:off x="4454525" y="1641475"/>
            <a:ext cx="0" cy="11303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39"/>
          <p:cNvSpPr>
            <a:spLocks noChangeShapeType="1"/>
          </p:cNvSpPr>
          <p:nvPr/>
        </p:nvSpPr>
        <p:spPr bwMode="auto">
          <a:xfrm>
            <a:off x="5680075" y="4359275"/>
            <a:ext cx="0" cy="21082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40"/>
          <p:cNvSpPr>
            <a:spLocks noChangeShapeType="1"/>
          </p:cNvSpPr>
          <p:nvPr/>
        </p:nvSpPr>
        <p:spPr bwMode="auto">
          <a:xfrm>
            <a:off x="835025" y="5781675"/>
            <a:ext cx="0" cy="6858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41"/>
          <p:cNvSpPr>
            <a:spLocks noChangeShapeType="1"/>
          </p:cNvSpPr>
          <p:nvPr/>
        </p:nvSpPr>
        <p:spPr bwMode="auto">
          <a:xfrm>
            <a:off x="2105025" y="1641475"/>
            <a:ext cx="0" cy="3175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2"/>
          <p:cNvSpPr>
            <a:spLocks noChangeShapeType="1"/>
          </p:cNvSpPr>
          <p:nvPr/>
        </p:nvSpPr>
        <p:spPr bwMode="auto">
          <a:xfrm>
            <a:off x="8475663" y="4841875"/>
            <a:ext cx="0" cy="16256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43"/>
          <p:cNvSpPr>
            <a:spLocks noChangeShapeType="1"/>
          </p:cNvSpPr>
          <p:nvPr/>
        </p:nvSpPr>
        <p:spPr bwMode="auto">
          <a:xfrm>
            <a:off x="7070725" y="5400675"/>
            <a:ext cx="0" cy="10668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44"/>
          <p:cNvSpPr>
            <a:spLocks noChangeShapeType="1"/>
          </p:cNvSpPr>
          <p:nvPr/>
        </p:nvSpPr>
        <p:spPr bwMode="auto">
          <a:xfrm>
            <a:off x="8474075" y="3863975"/>
            <a:ext cx="0" cy="7493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45"/>
          <p:cNvSpPr>
            <a:spLocks noChangeShapeType="1"/>
          </p:cNvSpPr>
          <p:nvPr/>
        </p:nvSpPr>
        <p:spPr bwMode="auto">
          <a:xfrm>
            <a:off x="7069138" y="3454400"/>
            <a:ext cx="0" cy="1666875"/>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Rectangle 24"/>
          <p:cNvSpPr>
            <a:spLocks noChangeArrowheads="1"/>
          </p:cNvSpPr>
          <p:nvPr/>
        </p:nvSpPr>
        <p:spPr bwMode="auto">
          <a:xfrm>
            <a:off x="7869238" y="1066800"/>
            <a:ext cx="1198562" cy="415925"/>
          </a:xfrm>
          <a:prstGeom prst="rect">
            <a:avLst/>
          </a:prstGeom>
          <a:solidFill>
            <a:srgbClr val="99CCFF"/>
          </a:solidFill>
          <a:ln w="12700">
            <a:solidFill>
              <a:srgbClr val="FF0000"/>
            </a:solidFill>
            <a:miter lim="800000"/>
            <a:headEnd/>
            <a:tailEnd/>
          </a:ln>
        </p:spPr>
        <p:txBody>
          <a:bodyPr/>
          <a:lstStyle/>
          <a:p>
            <a:endParaRPr lang="en-US"/>
          </a:p>
        </p:txBody>
      </p:sp>
      <p:sp>
        <p:nvSpPr>
          <p:cNvPr id="21" name="Rectangle 26"/>
          <p:cNvSpPr>
            <a:spLocks noChangeArrowheads="1"/>
          </p:cNvSpPr>
          <p:nvPr/>
        </p:nvSpPr>
        <p:spPr bwMode="auto">
          <a:xfrm>
            <a:off x="7854950" y="1109663"/>
            <a:ext cx="10323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u="sng"/>
              <a:t> : </a:t>
            </a:r>
            <a:r>
              <a:rPr lang="en-US" sz="1200" i="1" u="sng"/>
              <a:t>PersistentClass</a:t>
            </a:r>
          </a:p>
        </p:txBody>
      </p:sp>
      <p:sp>
        <p:nvSpPr>
          <p:cNvPr id="22" name="Rectangle 3"/>
          <p:cNvSpPr>
            <a:spLocks noChangeArrowheads="1"/>
          </p:cNvSpPr>
          <p:nvPr/>
        </p:nvSpPr>
        <p:spPr bwMode="auto">
          <a:xfrm>
            <a:off x="2759075" y="1066800"/>
            <a:ext cx="1046163" cy="415925"/>
          </a:xfrm>
          <a:prstGeom prst="rect">
            <a:avLst/>
          </a:prstGeom>
          <a:solidFill>
            <a:srgbClr val="FFFFCC"/>
          </a:solidFill>
          <a:ln w="12700">
            <a:solidFill>
              <a:srgbClr val="8A0E5E"/>
            </a:solidFill>
            <a:miter lim="800000"/>
            <a:headEnd/>
            <a:tailEnd/>
          </a:ln>
        </p:spPr>
        <p:txBody>
          <a:bodyPr/>
          <a:lstStyle/>
          <a:p>
            <a:endParaRPr lang="en-US"/>
          </a:p>
        </p:txBody>
      </p:sp>
      <p:sp>
        <p:nvSpPr>
          <p:cNvPr id="23" name="Rectangle 4"/>
          <p:cNvSpPr>
            <a:spLocks noChangeArrowheads="1"/>
          </p:cNvSpPr>
          <p:nvPr/>
        </p:nvSpPr>
        <p:spPr bwMode="auto">
          <a:xfrm>
            <a:off x="2868613" y="1109663"/>
            <a:ext cx="8271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u="sng"/>
              <a:t> : Connection</a:t>
            </a:r>
            <a:endParaRPr lang="en-US" sz="1000">
              <a:latin typeface="ZapfHumnst BT" pitchFamily="34" charset="0"/>
            </a:endParaRPr>
          </a:p>
        </p:txBody>
      </p:sp>
      <p:sp>
        <p:nvSpPr>
          <p:cNvPr id="24" name="Rectangle 6"/>
          <p:cNvSpPr>
            <a:spLocks noChangeArrowheads="1"/>
          </p:cNvSpPr>
          <p:nvPr/>
        </p:nvSpPr>
        <p:spPr bwMode="auto">
          <a:xfrm>
            <a:off x="3238500" y="2316163"/>
            <a:ext cx="98425" cy="212725"/>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Rectangle 7"/>
          <p:cNvSpPr>
            <a:spLocks noChangeArrowheads="1"/>
          </p:cNvSpPr>
          <p:nvPr/>
        </p:nvSpPr>
        <p:spPr bwMode="auto">
          <a:xfrm>
            <a:off x="3935413" y="1066800"/>
            <a:ext cx="1033462" cy="415925"/>
          </a:xfrm>
          <a:prstGeom prst="rect">
            <a:avLst/>
          </a:prstGeom>
          <a:solidFill>
            <a:srgbClr val="FFFFCC"/>
          </a:solidFill>
          <a:ln w="12700">
            <a:solidFill>
              <a:srgbClr val="8A0E5E"/>
            </a:solidFill>
            <a:miter lim="800000"/>
            <a:headEnd/>
            <a:tailEnd/>
          </a:ln>
        </p:spPr>
        <p:txBody>
          <a:bodyPr/>
          <a:lstStyle/>
          <a:p>
            <a:endParaRPr lang="en-US"/>
          </a:p>
        </p:txBody>
      </p:sp>
      <p:sp>
        <p:nvSpPr>
          <p:cNvPr id="26" name="Rectangle 8"/>
          <p:cNvSpPr>
            <a:spLocks noChangeArrowheads="1"/>
          </p:cNvSpPr>
          <p:nvPr/>
        </p:nvSpPr>
        <p:spPr bwMode="auto">
          <a:xfrm>
            <a:off x="4065588" y="1109663"/>
            <a:ext cx="7614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u="sng"/>
              <a:t> : Statement</a:t>
            </a:r>
            <a:endParaRPr lang="en-US" sz="1000">
              <a:latin typeface="ZapfHumnst BT" pitchFamily="34" charset="0"/>
            </a:endParaRPr>
          </a:p>
        </p:txBody>
      </p:sp>
      <p:sp>
        <p:nvSpPr>
          <p:cNvPr id="27" name="Rectangle 10"/>
          <p:cNvSpPr>
            <a:spLocks noChangeArrowheads="1"/>
          </p:cNvSpPr>
          <p:nvPr/>
        </p:nvSpPr>
        <p:spPr bwMode="auto">
          <a:xfrm>
            <a:off x="4403725" y="2776538"/>
            <a:ext cx="96838" cy="214312"/>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Rectangle 11"/>
          <p:cNvSpPr>
            <a:spLocks noChangeArrowheads="1"/>
          </p:cNvSpPr>
          <p:nvPr/>
        </p:nvSpPr>
        <p:spPr bwMode="auto">
          <a:xfrm>
            <a:off x="5154613" y="1066800"/>
            <a:ext cx="1044575" cy="415925"/>
          </a:xfrm>
          <a:prstGeom prst="rect">
            <a:avLst/>
          </a:prstGeom>
          <a:solidFill>
            <a:srgbClr val="FFFFCC"/>
          </a:solidFill>
          <a:ln w="12700">
            <a:solidFill>
              <a:srgbClr val="8A0E5E"/>
            </a:solidFill>
            <a:miter lim="800000"/>
            <a:headEnd/>
            <a:tailEnd/>
          </a:ln>
        </p:spPr>
        <p:txBody>
          <a:bodyPr/>
          <a:lstStyle/>
          <a:p>
            <a:endParaRPr lang="en-US"/>
          </a:p>
        </p:txBody>
      </p:sp>
      <p:sp>
        <p:nvSpPr>
          <p:cNvPr id="29" name="Rectangle 12"/>
          <p:cNvSpPr>
            <a:spLocks noChangeArrowheads="1"/>
          </p:cNvSpPr>
          <p:nvPr/>
        </p:nvSpPr>
        <p:spPr bwMode="auto">
          <a:xfrm>
            <a:off x="5307013" y="1109663"/>
            <a:ext cx="6953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u="sng"/>
              <a:t> : ResultSet</a:t>
            </a:r>
            <a:endParaRPr lang="en-US" sz="1000">
              <a:latin typeface="ZapfHumnst BT" pitchFamily="34" charset="0"/>
            </a:endParaRPr>
          </a:p>
        </p:txBody>
      </p:sp>
      <p:sp>
        <p:nvSpPr>
          <p:cNvPr id="30" name="Rectangle 14"/>
          <p:cNvSpPr>
            <a:spLocks noChangeArrowheads="1"/>
          </p:cNvSpPr>
          <p:nvPr/>
        </p:nvSpPr>
        <p:spPr bwMode="auto">
          <a:xfrm>
            <a:off x="5634038" y="4160838"/>
            <a:ext cx="96837" cy="203200"/>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Rectangle 15"/>
          <p:cNvSpPr>
            <a:spLocks noChangeArrowheads="1"/>
          </p:cNvSpPr>
          <p:nvPr/>
        </p:nvSpPr>
        <p:spPr bwMode="auto">
          <a:xfrm>
            <a:off x="195263" y="1066800"/>
            <a:ext cx="1352550" cy="415925"/>
          </a:xfrm>
          <a:prstGeom prst="rect">
            <a:avLst/>
          </a:prstGeom>
          <a:solidFill>
            <a:srgbClr val="99CCFF"/>
          </a:solidFill>
          <a:ln w="12700">
            <a:solidFill>
              <a:srgbClr val="FF0000"/>
            </a:solidFill>
            <a:miter lim="800000"/>
            <a:headEnd/>
            <a:tailEnd/>
          </a:ln>
        </p:spPr>
        <p:txBody>
          <a:bodyPr/>
          <a:lstStyle/>
          <a:p>
            <a:endParaRPr lang="en-US"/>
          </a:p>
        </p:txBody>
      </p:sp>
      <p:sp>
        <p:nvSpPr>
          <p:cNvPr id="32" name="Rectangle 17"/>
          <p:cNvSpPr>
            <a:spLocks noChangeArrowheads="1"/>
          </p:cNvSpPr>
          <p:nvPr/>
        </p:nvSpPr>
        <p:spPr bwMode="auto">
          <a:xfrm>
            <a:off x="190500" y="1109663"/>
            <a:ext cx="11558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u="sng"/>
              <a:t> : </a:t>
            </a:r>
            <a:r>
              <a:rPr lang="en-US" sz="1200" i="1" u="sng"/>
              <a:t>PersistencyClient</a:t>
            </a:r>
          </a:p>
        </p:txBody>
      </p:sp>
      <p:sp>
        <p:nvSpPr>
          <p:cNvPr id="33" name="Line 18"/>
          <p:cNvSpPr>
            <a:spLocks noChangeShapeType="1"/>
          </p:cNvSpPr>
          <p:nvPr/>
        </p:nvSpPr>
        <p:spPr bwMode="auto">
          <a:xfrm>
            <a:off x="833438" y="1641475"/>
            <a:ext cx="0" cy="2921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Rectangle 19"/>
          <p:cNvSpPr>
            <a:spLocks noChangeArrowheads="1"/>
          </p:cNvSpPr>
          <p:nvPr/>
        </p:nvSpPr>
        <p:spPr bwMode="auto">
          <a:xfrm>
            <a:off x="777875" y="1966913"/>
            <a:ext cx="109538" cy="3814762"/>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Rectangle 20"/>
          <p:cNvSpPr>
            <a:spLocks noChangeArrowheads="1"/>
          </p:cNvSpPr>
          <p:nvPr/>
        </p:nvSpPr>
        <p:spPr bwMode="auto">
          <a:xfrm>
            <a:off x="1665288" y="1066800"/>
            <a:ext cx="987425" cy="415925"/>
          </a:xfrm>
          <a:prstGeom prst="rect">
            <a:avLst/>
          </a:prstGeom>
          <a:solidFill>
            <a:srgbClr val="99CCFF"/>
          </a:solidFill>
          <a:ln w="12700">
            <a:solidFill>
              <a:srgbClr val="FF0000"/>
            </a:solidFill>
            <a:miter lim="800000"/>
            <a:headEnd/>
            <a:tailEnd/>
          </a:ln>
        </p:spPr>
        <p:txBody>
          <a:bodyPr/>
          <a:lstStyle/>
          <a:p>
            <a:endParaRPr lang="en-US"/>
          </a:p>
        </p:txBody>
      </p:sp>
      <p:sp>
        <p:nvSpPr>
          <p:cNvPr id="36" name="Rectangle 21"/>
          <p:cNvSpPr>
            <a:spLocks noChangeArrowheads="1"/>
          </p:cNvSpPr>
          <p:nvPr/>
        </p:nvSpPr>
        <p:spPr bwMode="auto">
          <a:xfrm>
            <a:off x="1792288" y="1109663"/>
            <a:ext cx="6027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i="1" u="sng"/>
              <a:t> : DBClass</a:t>
            </a:r>
            <a:endParaRPr lang="en-US" sz="1000" i="1">
              <a:latin typeface="ZapfHumnst BT" pitchFamily="34" charset="0"/>
            </a:endParaRPr>
          </a:p>
        </p:txBody>
      </p:sp>
      <p:sp>
        <p:nvSpPr>
          <p:cNvPr id="37" name="Rectangle 23"/>
          <p:cNvSpPr>
            <a:spLocks noChangeArrowheads="1"/>
          </p:cNvSpPr>
          <p:nvPr/>
        </p:nvSpPr>
        <p:spPr bwMode="auto">
          <a:xfrm>
            <a:off x="2062163" y="1966913"/>
            <a:ext cx="98425" cy="3600450"/>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Rectangle 28"/>
          <p:cNvSpPr>
            <a:spLocks noChangeArrowheads="1"/>
          </p:cNvSpPr>
          <p:nvPr/>
        </p:nvSpPr>
        <p:spPr bwMode="auto">
          <a:xfrm>
            <a:off x="8408988" y="3632200"/>
            <a:ext cx="109537" cy="225425"/>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Rectangle 29"/>
          <p:cNvSpPr>
            <a:spLocks noChangeArrowheads="1"/>
          </p:cNvSpPr>
          <p:nvPr/>
        </p:nvSpPr>
        <p:spPr bwMode="auto">
          <a:xfrm>
            <a:off x="8408988" y="4622800"/>
            <a:ext cx="109537" cy="201613"/>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Rectangle 30"/>
          <p:cNvSpPr>
            <a:spLocks noChangeArrowheads="1"/>
          </p:cNvSpPr>
          <p:nvPr/>
        </p:nvSpPr>
        <p:spPr bwMode="auto">
          <a:xfrm>
            <a:off x="6291263" y="1066800"/>
            <a:ext cx="1482725" cy="415925"/>
          </a:xfrm>
          <a:prstGeom prst="rect">
            <a:avLst/>
          </a:prstGeom>
          <a:solidFill>
            <a:srgbClr val="99CCFF"/>
          </a:solidFill>
          <a:ln w="12700">
            <a:solidFill>
              <a:srgbClr val="FF0000"/>
            </a:solidFill>
            <a:miter lim="800000"/>
            <a:headEnd/>
            <a:tailEnd/>
          </a:ln>
        </p:spPr>
        <p:txBody>
          <a:bodyPr/>
          <a:lstStyle/>
          <a:p>
            <a:endParaRPr lang="en-US"/>
          </a:p>
        </p:txBody>
      </p:sp>
      <p:sp>
        <p:nvSpPr>
          <p:cNvPr id="41" name="Rectangle 32"/>
          <p:cNvSpPr>
            <a:spLocks noChangeArrowheads="1"/>
          </p:cNvSpPr>
          <p:nvPr/>
        </p:nvSpPr>
        <p:spPr bwMode="auto">
          <a:xfrm>
            <a:off x="6308725" y="1109663"/>
            <a:ext cx="124066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u="sng"/>
              <a:t> : </a:t>
            </a:r>
            <a:r>
              <a:rPr lang="en-US" sz="1200" i="1" u="sng"/>
              <a:t>PersistentClassList</a:t>
            </a:r>
          </a:p>
        </p:txBody>
      </p:sp>
      <p:sp>
        <p:nvSpPr>
          <p:cNvPr id="42" name="Rectangle 34"/>
          <p:cNvSpPr>
            <a:spLocks noChangeArrowheads="1"/>
          </p:cNvSpPr>
          <p:nvPr/>
        </p:nvSpPr>
        <p:spPr bwMode="auto">
          <a:xfrm>
            <a:off x="7026275" y="3238500"/>
            <a:ext cx="98425" cy="214313"/>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Rectangle 35"/>
          <p:cNvSpPr>
            <a:spLocks noChangeArrowheads="1"/>
          </p:cNvSpPr>
          <p:nvPr/>
        </p:nvSpPr>
        <p:spPr bwMode="auto">
          <a:xfrm>
            <a:off x="7026275" y="5140325"/>
            <a:ext cx="98425" cy="212725"/>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Line 36"/>
          <p:cNvSpPr>
            <a:spLocks noChangeShapeType="1"/>
          </p:cNvSpPr>
          <p:nvPr/>
        </p:nvSpPr>
        <p:spPr bwMode="auto">
          <a:xfrm>
            <a:off x="887413" y="1966913"/>
            <a:ext cx="1174750" cy="1587"/>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5" name="Rectangle 39"/>
          <p:cNvSpPr>
            <a:spLocks noChangeArrowheads="1"/>
          </p:cNvSpPr>
          <p:nvPr/>
        </p:nvSpPr>
        <p:spPr bwMode="auto">
          <a:xfrm>
            <a:off x="1039813" y="1719263"/>
            <a:ext cx="87786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1. read(string)</a:t>
            </a:r>
            <a:endParaRPr lang="en-US" sz="1000">
              <a:latin typeface="ZapfHumnst BT" pitchFamily="34" charset="0"/>
            </a:endParaRPr>
          </a:p>
        </p:txBody>
      </p:sp>
      <p:sp>
        <p:nvSpPr>
          <p:cNvPr id="46" name="Line 40"/>
          <p:cNvSpPr>
            <a:spLocks noChangeShapeType="1"/>
          </p:cNvSpPr>
          <p:nvPr/>
        </p:nvSpPr>
        <p:spPr bwMode="auto">
          <a:xfrm>
            <a:off x="2171700" y="2316163"/>
            <a:ext cx="1066800" cy="1587"/>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7" name="Rectangle 43"/>
          <p:cNvSpPr>
            <a:spLocks noChangeArrowheads="1"/>
          </p:cNvSpPr>
          <p:nvPr/>
        </p:nvSpPr>
        <p:spPr bwMode="auto">
          <a:xfrm>
            <a:off x="1976438" y="2068513"/>
            <a:ext cx="143924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1.1. createStatement( )</a:t>
            </a:r>
            <a:endParaRPr lang="en-US" sz="1000">
              <a:latin typeface="ZapfHumnst BT" pitchFamily="34" charset="0"/>
            </a:endParaRPr>
          </a:p>
        </p:txBody>
      </p:sp>
      <p:sp>
        <p:nvSpPr>
          <p:cNvPr id="48" name="Line 44"/>
          <p:cNvSpPr>
            <a:spLocks noChangeShapeType="1"/>
          </p:cNvSpPr>
          <p:nvPr/>
        </p:nvSpPr>
        <p:spPr bwMode="auto">
          <a:xfrm>
            <a:off x="2171700" y="2776538"/>
            <a:ext cx="2232025" cy="1587"/>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9" name="Rectangle 47"/>
          <p:cNvSpPr>
            <a:spLocks noChangeArrowheads="1"/>
          </p:cNvSpPr>
          <p:nvPr/>
        </p:nvSpPr>
        <p:spPr bwMode="auto">
          <a:xfrm>
            <a:off x="2476500" y="2528888"/>
            <a:ext cx="15844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1.2. executeQuery(string)</a:t>
            </a:r>
            <a:endParaRPr lang="en-US" sz="1000">
              <a:latin typeface="ZapfHumnst BT" pitchFamily="34" charset="0"/>
            </a:endParaRPr>
          </a:p>
        </p:txBody>
      </p:sp>
      <p:sp>
        <p:nvSpPr>
          <p:cNvPr id="50" name="Line 48"/>
          <p:cNvSpPr>
            <a:spLocks noChangeShapeType="1"/>
          </p:cNvSpPr>
          <p:nvPr/>
        </p:nvSpPr>
        <p:spPr bwMode="auto">
          <a:xfrm>
            <a:off x="2171700" y="3643313"/>
            <a:ext cx="6237288" cy="1587"/>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1" name="Rectangle 51"/>
          <p:cNvSpPr>
            <a:spLocks noChangeArrowheads="1"/>
          </p:cNvSpPr>
          <p:nvPr/>
        </p:nvSpPr>
        <p:spPr bwMode="auto">
          <a:xfrm>
            <a:off x="5024438" y="3395663"/>
            <a:ext cx="62921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1.4. new()</a:t>
            </a:r>
            <a:endParaRPr lang="en-US" sz="1000">
              <a:latin typeface="ZapfHumnst BT" pitchFamily="34" charset="0"/>
            </a:endParaRPr>
          </a:p>
        </p:txBody>
      </p:sp>
      <p:sp>
        <p:nvSpPr>
          <p:cNvPr id="52" name="Line 52"/>
          <p:cNvSpPr>
            <a:spLocks noChangeShapeType="1"/>
          </p:cNvSpPr>
          <p:nvPr/>
        </p:nvSpPr>
        <p:spPr bwMode="auto">
          <a:xfrm>
            <a:off x="2171700" y="4160838"/>
            <a:ext cx="3462338" cy="1587"/>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3" name="Rectangle 55"/>
          <p:cNvSpPr>
            <a:spLocks noChangeArrowheads="1"/>
          </p:cNvSpPr>
          <p:nvPr/>
        </p:nvSpPr>
        <p:spPr bwMode="auto">
          <a:xfrm>
            <a:off x="3413125" y="3913188"/>
            <a:ext cx="9580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1.5. getString( )</a:t>
            </a:r>
            <a:endParaRPr lang="en-US" sz="1000">
              <a:latin typeface="ZapfHumnst BT" pitchFamily="34" charset="0"/>
            </a:endParaRPr>
          </a:p>
        </p:txBody>
      </p:sp>
      <p:sp>
        <p:nvSpPr>
          <p:cNvPr id="54" name="Line 56"/>
          <p:cNvSpPr>
            <a:spLocks noChangeShapeType="1"/>
          </p:cNvSpPr>
          <p:nvPr/>
        </p:nvSpPr>
        <p:spPr bwMode="auto">
          <a:xfrm>
            <a:off x="2171700" y="4622800"/>
            <a:ext cx="6237288" cy="1588"/>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5" name="Rectangle 59"/>
          <p:cNvSpPr>
            <a:spLocks noChangeArrowheads="1"/>
          </p:cNvSpPr>
          <p:nvPr/>
        </p:nvSpPr>
        <p:spPr bwMode="auto">
          <a:xfrm>
            <a:off x="4838700" y="4375150"/>
            <a:ext cx="87594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1.6. setData( )</a:t>
            </a:r>
            <a:endParaRPr lang="en-US" sz="1000">
              <a:latin typeface="ZapfHumnst BT" pitchFamily="34" charset="0"/>
            </a:endParaRPr>
          </a:p>
        </p:txBody>
      </p:sp>
      <p:sp>
        <p:nvSpPr>
          <p:cNvPr id="56" name="Freeform 60"/>
          <p:cNvSpPr>
            <a:spLocks/>
          </p:cNvSpPr>
          <p:nvPr/>
        </p:nvSpPr>
        <p:spPr bwMode="auto">
          <a:xfrm>
            <a:off x="6176963" y="4014788"/>
            <a:ext cx="1438275" cy="608012"/>
          </a:xfrm>
          <a:custGeom>
            <a:avLst/>
            <a:gdLst>
              <a:gd name="T0" fmla="*/ 0 w 906"/>
              <a:gd name="T1" fmla="*/ 0 h 383"/>
              <a:gd name="T2" fmla="*/ 830 w 906"/>
              <a:gd name="T3" fmla="*/ 0 h 383"/>
              <a:gd name="T4" fmla="*/ 906 w 906"/>
              <a:gd name="T5" fmla="*/ 85 h 383"/>
              <a:gd name="T6" fmla="*/ 906 w 906"/>
              <a:gd name="T7" fmla="*/ 383 h 383"/>
              <a:gd name="T8" fmla="*/ 0 w 906"/>
              <a:gd name="T9" fmla="*/ 383 h 383"/>
              <a:gd name="T10" fmla="*/ 0 w 906"/>
              <a:gd name="T11" fmla="*/ 0 h 383"/>
            </a:gdLst>
            <a:ahLst/>
            <a:cxnLst>
              <a:cxn ang="0">
                <a:pos x="T0" y="T1"/>
              </a:cxn>
              <a:cxn ang="0">
                <a:pos x="T2" y="T3"/>
              </a:cxn>
              <a:cxn ang="0">
                <a:pos x="T4" y="T5"/>
              </a:cxn>
              <a:cxn ang="0">
                <a:pos x="T6" y="T7"/>
              </a:cxn>
              <a:cxn ang="0">
                <a:pos x="T8" y="T9"/>
              </a:cxn>
              <a:cxn ang="0">
                <a:pos x="T10" y="T11"/>
              </a:cxn>
            </a:cxnLst>
            <a:rect l="0" t="0" r="r" b="b"/>
            <a:pathLst>
              <a:path w="906" h="383">
                <a:moveTo>
                  <a:pt x="0" y="0"/>
                </a:moveTo>
                <a:lnTo>
                  <a:pt x="830" y="0"/>
                </a:lnTo>
                <a:lnTo>
                  <a:pt x="906" y="85"/>
                </a:lnTo>
                <a:lnTo>
                  <a:pt x="906" y="383"/>
                </a:lnTo>
                <a:lnTo>
                  <a:pt x="0" y="383"/>
                </a:lnTo>
                <a:lnTo>
                  <a:pt x="0" y="0"/>
                </a:lnTo>
                <a:close/>
              </a:path>
            </a:pathLst>
          </a:custGeom>
          <a:solidFill>
            <a:srgbClr val="FFFFCC"/>
          </a:solidFill>
          <a:ln w="0">
            <a:solidFill>
              <a:srgbClr val="990033"/>
            </a:solidFill>
            <a:prstDash val="solid"/>
            <a:round/>
            <a:headEnd/>
            <a:tailEnd/>
          </a:ln>
        </p:spPr>
        <p:txBody>
          <a:bodyPr/>
          <a:lstStyle/>
          <a:p>
            <a:endParaRPr lang="en-US"/>
          </a:p>
        </p:txBody>
      </p:sp>
      <p:sp>
        <p:nvSpPr>
          <p:cNvPr id="57" name="Freeform 62"/>
          <p:cNvSpPr>
            <a:spLocks/>
          </p:cNvSpPr>
          <p:nvPr/>
        </p:nvSpPr>
        <p:spPr bwMode="auto">
          <a:xfrm>
            <a:off x="7494588" y="4014788"/>
            <a:ext cx="120650" cy="134937"/>
          </a:xfrm>
          <a:custGeom>
            <a:avLst/>
            <a:gdLst>
              <a:gd name="T0" fmla="*/ 0 w 11"/>
              <a:gd name="T1" fmla="*/ 0 h 12"/>
              <a:gd name="T2" fmla="*/ 0 w 11"/>
              <a:gd name="T3" fmla="*/ 12 h 12"/>
              <a:gd name="T4" fmla="*/ 11 w 11"/>
              <a:gd name="T5" fmla="*/ 12 h 12"/>
            </a:gdLst>
            <a:ahLst/>
            <a:cxnLst>
              <a:cxn ang="0">
                <a:pos x="T0" y="T1"/>
              </a:cxn>
              <a:cxn ang="0">
                <a:pos x="T2" y="T3"/>
              </a:cxn>
              <a:cxn ang="0">
                <a:pos x="T4" y="T5"/>
              </a:cxn>
            </a:cxnLst>
            <a:rect l="0" t="0" r="r" b="b"/>
            <a:pathLst>
              <a:path w="11" h="12">
                <a:moveTo>
                  <a:pt x="0" y="0"/>
                </a:moveTo>
                <a:lnTo>
                  <a:pt x="0" y="12"/>
                </a:lnTo>
                <a:lnTo>
                  <a:pt x="11" y="12"/>
                </a:lnTo>
              </a:path>
            </a:pathLst>
          </a:custGeom>
          <a:noFill/>
          <a:ln w="12700" cmpd="sng">
            <a:solidFill>
              <a:srgbClr val="8A0E5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Rectangle 63"/>
          <p:cNvSpPr>
            <a:spLocks noChangeArrowheads="1"/>
          </p:cNvSpPr>
          <p:nvPr/>
        </p:nvSpPr>
        <p:spPr bwMode="auto">
          <a:xfrm>
            <a:off x="6221413" y="4037013"/>
            <a:ext cx="94609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called for each </a:t>
            </a:r>
            <a:endParaRPr lang="en-US" sz="1000">
              <a:latin typeface="ZapfHumnst BT" pitchFamily="34" charset="0"/>
            </a:endParaRPr>
          </a:p>
        </p:txBody>
      </p:sp>
      <p:sp>
        <p:nvSpPr>
          <p:cNvPr id="59" name="Rectangle 64"/>
          <p:cNvSpPr>
            <a:spLocks noChangeArrowheads="1"/>
          </p:cNvSpPr>
          <p:nvPr/>
        </p:nvSpPr>
        <p:spPr bwMode="auto">
          <a:xfrm>
            <a:off x="6221413" y="4216400"/>
            <a:ext cx="9773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attribute in the </a:t>
            </a:r>
            <a:endParaRPr lang="en-US" sz="1000">
              <a:latin typeface="ZapfHumnst BT" pitchFamily="34" charset="0"/>
            </a:endParaRPr>
          </a:p>
        </p:txBody>
      </p:sp>
      <p:sp>
        <p:nvSpPr>
          <p:cNvPr id="60" name="Rectangle 65"/>
          <p:cNvSpPr>
            <a:spLocks noChangeArrowheads="1"/>
          </p:cNvSpPr>
          <p:nvPr/>
        </p:nvSpPr>
        <p:spPr bwMode="auto">
          <a:xfrm>
            <a:off x="6221413" y="4397375"/>
            <a:ext cx="2965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class</a:t>
            </a:r>
            <a:endParaRPr lang="en-US" sz="1000">
              <a:latin typeface="ZapfHumnst BT" pitchFamily="34" charset="0"/>
            </a:endParaRPr>
          </a:p>
        </p:txBody>
      </p:sp>
      <p:sp>
        <p:nvSpPr>
          <p:cNvPr id="61" name="Line 66"/>
          <p:cNvSpPr>
            <a:spLocks noChangeShapeType="1"/>
          </p:cNvSpPr>
          <p:nvPr/>
        </p:nvSpPr>
        <p:spPr bwMode="auto">
          <a:xfrm>
            <a:off x="4403725" y="4048125"/>
            <a:ext cx="1773238" cy="203200"/>
          </a:xfrm>
          <a:prstGeom prst="line">
            <a:avLst/>
          </a:prstGeom>
          <a:noFill/>
          <a:ln w="0">
            <a:solidFill>
              <a:schemeClr val="accent6">
                <a:lumMod val="50000"/>
              </a:schemeClr>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67"/>
          <p:cNvSpPr>
            <a:spLocks noChangeShapeType="1"/>
          </p:cNvSpPr>
          <p:nvPr/>
        </p:nvSpPr>
        <p:spPr bwMode="auto">
          <a:xfrm flipV="1">
            <a:off x="1235075" y="1900238"/>
            <a:ext cx="196850" cy="504825"/>
          </a:xfrm>
          <a:prstGeom prst="line">
            <a:avLst/>
          </a:prstGeom>
          <a:noFill/>
          <a:ln w="0">
            <a:solidFill>
              <a:schemeClr val="accent6">
                <a:lumMod val="50000"/>
              </a:schemeClr>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Freeform 69"/>
          <p:cNvSpPr>
            <a:spLocks/>
          </p:cNvSpPr>
          <p:nvPr/>
        </p:nvSpPr>
        <p:spPr bwMode="auto">
          <a:xfrm>
            <a:off x="3662363" y="1665288"/>
            <a:ext cx="1023937" cy="449262"/>
          </a:xfrm>
          <a:custGeom>
            <a:avLst/>
            <a:gdLst>
              <a:gd name="T0" fmla="*/ 0 w 94"/>
              <a:gd name="T1" fmla="*/ 0 h 40"/>
              <a:gd name="T2" fmla="*/ 82 w 94"/>
              <a:gd name="T3" fmla="*/ 0 h 40"/>
              <a:gd name="T4" fmla="*/ 94 w 94"/>
              <a:gd name="T5" fmla="*/ 12 h 40"/>
              <a:gd name="T6" fmla="*/ 94 w 94"/>
              <a:gd name="T7" fmla="*/ 40 h 40"/>
              <a:gd name="T8" fmla="*/ 0 w 94"/>
              <a:gd name="T9" fmla="*/ 40 h 40"/>
              <a:gd name="T10" fmla="*/ 0 w 94"/>
              <a:gd name="T11" fmla="*/ 0 h 40"/>
            </a:gdLst>
            <a:ahLst/>
            <a:cxnLst>
              <a:cxn ang="0">
                <a:pos x="T0" y="T1"/>
              </a:cxn>
              <a:cxn ang="0">
                <a:pos x="T2" y="T3"/>
              </a:cxn>
              <a:cxn ang="0">
                <a:pos x="T4" y="T5"/>
              </a:cxn>
              <a:cxn ang="0">
                <a:pos x="T6" y="T7"/>
              </a:cxn>
              <a:cxn ang="0">
                <a:pos x="T8" y="T9"/>
              </a:cxn>
              <a:cxn ang="0">
                <a:pos x="T10" y="T11"/>
              </a:cxn>
            </a:cxnLst>
            <a:rect l="0" t="0" r="r" b="b"/>
            <a:pathLst>
              <a:path w="94" h="40">
                <a:moveTo>
                  <a:pt x="0" y="0"/>
                </a:moveTo>
                <a:lnTo>
                  <a:pt x="82" y="0"/>
                </a:lnTo>
                <a:lnTo>
                  <a:pt x="94" y="12"/>
                </a:lnTo>
                <a:lnTo>
                  <a:pt x="94" y="40"/>
                </a:lnTo>
                <a:lnTo>
                  <a:pt x="0" y="40"/>
                </a:lnTo>
                <a:lnTo>
                  <a:pt x="0" y="0"/>
                </a:lnTo>
              </a:path>
            </a:pathLst>
          </a:custGeom>
          <a:solidFill>
            <a:srgbClr val="FFFFCC"/>
          </a:solidFill>
          <a:ln w="12700" cmpd="sng">
            <a:solidFill>
              <a:srgbClr val="8A0E5E"/>
            </a:solidFill>
            <a:prstDash val="solid"/>
            <a:round/>
            <a:headEnd/>
            <a:tailEnd/>
          </a:ln>
        </p:spPr>
        <p:txBody>
          <a:bodyPr/>
          <a:lstStyle/>
          <a:p>
            <a:endParaRPr lang="en-US"/>
          </a:p>
        </p:txBody>
      </p:sp>
      <p:sp>
        <p:nvSpPr>
          <p:cNvPr id="64" name="Freeform 70"/>
          <p:cNvSpPr>
            <a:spLocks/>
          </p:cNvSpPr>
          <p:nvPr/>
        </p:nvSpPr>
        <p:spPr bwMode="auto">
          <a:xfrm>
            <a:off x="4556125" y="1674813"/>
            <a:ext cx="130175" cy="134937"/>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12700" cmpd="sng">
            <a:solidFill>
              <a:srgbClr val="8A0E5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Rectangle 71"/>
          <p:cNvSpPr>
            <a:spLocks noChangeArrowheads="1"/>
          </p:cNvSpPr>
          <p:nvPr/>
        </p:nvSpPr>
        <p:spPr bwMode="auto">
          <a:xfrm>
            <a:off x="3695700" y="1697038"/>
            <a:ext cx="59663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returns a </a:t>
            </a:r>
            <a:endParaRPr lang="en-US" sz="1000">
              <a:latin typeface="ZapfHumnst BT" pitchFamily="34" charset="0"/>
            </a:endParaRPr>
          </a:p>
        </p:txBody>
      </p:sp>
      <p:sp>
        <p:nvSpPr>
          <p:cNvPr id="66" name="Rectangle 72"/>
          <p:cNvSpPr>
            <a:spLocks noChangeArrowheads="1"/>
          </p:cNvSpPr>
          <p:nvPr/>
        </p:nvSpPr>
        <p:spPr bwMode="auto">
          <a:xfrm>
            <a:off x="3695700" y="1876425"/>
            <a:ext cx="6492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Statement</a:t>
            </a:r>
            <a:endParaRPr lang="en-US" sz="1000">
              <a:latin typeface="ZapfHumnst BT" pitchFamily="34" charset="0"/>
            </a:endParaRPr>
          </a:p>
        </p:txBody>
      </p:sp>
      <p:sp>
        <p:nvSpPr>
          <p:cNvPr id="67" name="Line 73"/>
          <p:cNvSpPr>
            <a:spLocks noChangeShapeType="1"/>
          </p:cNvSpPr>
          <p:nvPr/>
        </p:nvSpPr>
        <p:spPr bwMode="auto">
          <a:xfrm flipH="1">
            <a:off x="3260725" y="1989138"/>
            <a:ext cx="392113" cy="68262"/>
          </a:xfrm>
          <a:prstGeom prst="line">
            <a:avLst/>
          </a:prstGeom>
          <a:noFill/>
          <a:ln w="0">
            <a:solidFill>
              <a:schemeClr val="accent6">
                <a:lumMod val="50000"/>
              </a:schemeClr>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74"/>
          <p:cNvSpPr>
            <a:spLocks noChangeShapeType="1"/>
          </p:cNvSpPr>
          <p:nvPr/>
        </p:nvSpPr>
        <p:spPr bwMode="auto">
          <a:xfrm flipH="1">
            <a:off x="4119563" y="2317750"/>
            <a:ext cx="768350" cy="268288"/>
          </a:xfrm>
          <a:prstGeom prst="line">
            <a:avLst/>
          </a:prstGeom>
          <a:noFill/>
          <a:ln w="0">
            <a:solidFill>
              <a:schemeClr val="accent6">
                <a:lumMod val="50000"/>
              </a:schemeClr>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75"/>
          <p:cNvSpPr>
            <a:spLocks noChangeShapeType="1"/>
          </p:cNvSpPr>
          <p:nvPr/>
        </p:nvSpPr>
        <p:spPr bwMode="auto">
          <a:xfrm>
            <a:off x="2171700" y="3238500"/>
            <a:ext cx="4854575" cy="1588"/>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0" name="Rectangle 78"/>
          <p:cNvSpPr>
            <a:spLocks noChangeArrowheads="1"/>
          </p:cNvSpPr>
          <p:nvPr/>
        </p:nvSpPr>
        <p:spPr bwMode="auto">
          <a:xfrm>
            <a:off x="4262438" y="2990850"/>
            <a:ext cx="66447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1.3. new( )</a:t>
            </a:r>
            <a:endParaRPr lang="en-US" sz="1000">
              <a:latin typeface="ZapfHumnst BT" pitchFamily="34" charset="0"/>
            </a:endParaRPr>
          </a:p>
        </p:txBody>
      </p:sp>
      <p:sp>
        <p:nvSpPr>
          <p:cNvPr id="71" name="Freeform 79"/>
          <p:cNvSpPr>
            <a:spLocks/>
          </p:cNvSpPr>
          <p:nvPr/>
        </p:nvSpPr>
        <p:spPr bwMode="auto">
          <a:xfrm>
            <a:off x="6492875" y="2787650"/>
            <a:ext cx="1927225" cy="417513"/>
          </a:xfrm>
          <a:custGeom>
            <a:avLst/>
            <a:gdLst>
              <a:gd name="T0" fmla="*/ 0 w 1214"/>
              <a:gd name="T1" fmla="*/ 0 h 263"/>
              <a:gd name="T2" fmla="*/ 1139 w 1214"/>
              <a:gd name="T3" fmla="*/ 0 h 263"/>
              <a:gd name="T4" fmla="*/ 1214 w 1214"/>
              <a:gd name="T5" fmla="*/ 78 h 263"/>
              <a:gd name="T6" fmla="*/ 1214 w 1214"/>
              <a:gd name="T7" fmla="*/ 263 h 263"/>
              <a:gd name="T8" fmla="*/ 0 w 1214"/>
              <a:gd name="T9" fmla="*/ 263 h 263"/>
              <a:gd name="T10" fmla="*/ 0 w 1214"/>
              <a:gd name="T11" fmla="*/ 0 h 263"/>
            </a:gdLst>
            <a:ahLst/>
            <a:cxnLst>
              <a:cxn ang="0">
                <a:pos x="T0" y="T1"/>
              </a:cxn>
              <a:cxn ang="0">
                <a:pos x="T2" y="T3"/>
              </a:cxn>
              <a:cxn ang="0">
                <a:pos x="T4" y="T5"/>
              </a:cxn>
              <a:cxn ang="0">
                <a:pos x="T6" y="T7"/>
              </a:cxn>
              <a:cxn ang="0">
                <a:pos x="T8" y="T9"/>
              </a:cxn>
              <a:cxn ang="0">
                <a:pos x="T10" y="T11"/>
              </a:cxn>
            </a:cxnLst>
            <a:rect l="0" t="0" r="r" b="b"/>
            <a:pathLst>
              <a:path w="1214" h="263">
                <a:moveTo>
                  <a:pt x="0" y="0"/>
                </a:moveTo>
                <a:lnTo>
                  <a:pt x="1139" y="0"/>
                </a:lnTo>
                <a:lnTo>
                  <a:pt x="1214" y="78"/>
                </a:lnTo>
                <a:lnTo>
                  <a:pt x="1214" y="263"/>
                </a:lnTo>
                <a:lnTo>
                  <a:pt x="0" y="263"/>
                </a:lnTo>
                <a:lnTo>
                  <a:pt x="0" y="0"/>
                </a:lnTo>
                <a:close/>
              </a:path>
            </a:pathLst>
          </a:custGeom>
          <a:solidFill>
            <a:srgbClr val="FFFFCC"/>
          </a:solidFill>
          <a:ln w="0">
            <a:solidFill>
              <a:srgbClr val="990033"/>
            </a:solidFill>
            <a:prstDash val="solid"/>
            <a:round/>
            <a:headEnd/>
            <a:tailEnd/>
          </a:ln>
        </p:spPr>
        <p:txBody>
          <a:bodyPr/>
          <a:lstStyle/>
          <a:p>
            <a:endParaRPr lang="en-US"/>
          </a:p>
        </p:txBody>
      </p:sp>
      <p:sp>
        <p:nvSpPr>
          <p:cNvPr id="72" name="Freeform 81"/>
          <p:cNvSpPr>
            <a:spLocks/>
          </p:cNvSpPr>
          <p:nvPr/>
        </p:nvSpPr>
        <p:spPr bwMode="auto">
          <a:xfrm>
            <a:off x="8301038" y="2787650"/>
            <a:ext cx="119062" cy="123825"/>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solidFill>
            <a:srgbClr val="FFFFCC"/>
          </a:solidFill>
          <a:ln w="12700" cmpd="sng">
            <a:solidFill>
              <a:srgbClr val="8A0E5E"/>
            </a:solidFill>
            <a:prstDash val="solid"/>
            <a:round/>
            <a:headEnd/>
            <a:tailEnd/>
          </a:ln>
        </p:spPr>
        <p:txBody>
          <a:bodyPr/>
          <a:lstStyle/>
          <a:p>
            <a:endParaRPr lang="en-US"/>
          </a:p>
        </p:txBody>
      </p:sp>
      <p:sp>
        <p:nvSpPr>
          <p:cNvPr id="73" name="Rectangle 82"/>
          <p:cNvSpPr>
            <a:spLocks noChangeArrowheads="1"/>
          </p:cNvSpPr>
          <p:nvPr/>
        </p:nvSpPr>
        <p:spPr bwMode="auto">
          <a:xfrm>
            <a:off x="6526213" y="2811463"/>
            <a:ext cx="142795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Create a list to hold all </a:t>
            </a:r>
            <a:endParaRPr lang="en-US" sz="1000">
              <a:latin typeface="ZapfHumnst BT" pitchFamily="34" charset="0"/>
            </a:endParaRPr>
          </a:p>
        </p:txBody>
      </p:sp>
      <p:sp>
        <p:nvSpPr>
          <p:cNvPr id="74" name="Rectangle 83"/>
          <p:cNvSpPr>
            <a:spLocks noChangeArrowheads="1"/>
          </p:cNvSpPr>
          <p:nvPr/>
        </p:nvSpPr>
        <p:spPr bwMode="auto">
          <a:xfrm>
            <a:off x="6526213" y="2990850"/>
            <a:ext cx="87806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retrieved data</a:t>
            </a:r>
            <a:endParaRPr lang="en-US" sz="1000">
              <a:latin typeface="ZapfHumnst BT" pitchFamily="34" charset="0"/>
            </a:endParaRPr>
          </a:p>
        </p:txBody>
      </p:sp>
      <p:sp>
        <p:nvSpPr>
          <p:cNvPr id="75" name="Line 84"/>
          <p:cNvSpPr>
            <a:spLocks noChangeShapeType="1"/>
          </p:cNvSpPr>
          <p:nvPr/>
        </p:nvSpPr>
        <p:spPr bwMode="auto">
          <a:xfrm flipH="1">
            <a:off x="4598988" y="3081338"/>
            <a:ext cx="1882775" cy="157162"/>
          </a:xfrm>
          <a:prstGeom prst="line">
            <a:avLst/>
          </a:prstGeom>
          <a:noFill/>
          <a:ln w="0">
            <a:solidFill>
              <a:schemeClr val="accent6">
                <a:lumMod val="50000"/>
              </a:schemeClr>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85"/>
          <p:cNvSpPr>
            <a:spLocks noChangeShapeType="1"/>
          </p:cNvSpPr>
          <p:nvPr/>
        </p:nvSpPr>
        <p:spPr bwMode="auto">
          <a:xfrm flipH="1">
            <a:off x="5295900" y="4452938"/>
            <a:ext cx="881063" cy="169862"/>
          </a:xfrm>
          <a:prstGeom prst="line">
            <a:avLst/>
          </a:prstGeom>
          <a:noFill/>
          <a:ln w="0">
            <a:solidFill>
              <a:schemeClr val="accent6">
                <a:lumMod val="50000"/>
              </a:schemeClr>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86"/>
          <p:cNvSpPr>
            <a:spLocks noChangeShapeType="1"/>
          </p:cNvSpPr>
          <p:nvPr/>
        </p:nvSpPr>
        <p:spPr bwMode="auto">
          <a:xfrm>
            <a:off x="2171700" y="5140325"/>
            <a:ext cx="4854575" cy="1588"/>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8" name="Rectangle 89"/>
          <p:cNvSpPr>
            <a:spLocks noChangeArrowheads="1"/>
          </p:cNvSpPr>
          <p:nvPr/>
        </p:nvSpPr>
        <p:spPr bwMode="auto">
          <a:xfrm>
            <a:off x="3794125" y="4892675"/>
            <a:ext cx="152516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1.7. add(PersistentClass)</a:t>
            </a:r>
            <a:endParaRPr lang="en-US" sz="1000">
              <a:latin typeface="ZapfHumnst BT" pitchFamily="34" charset="0"/>
            </a:endParaRPr>
          </a:p>
        </p:txBody>
      </p:sp>
      <p:sp>
        <p:nvSpPr>
          <p:cNvPr id="79" name="Freeform 91"/>
          <p:cNvSpPr>
            <a:spLocks/>
          </p:cNvSpPr>
          <p:nvPr/>
        </p:nvSpPr>
        <p:spPr bwMode="auto">
          <a:xfrm>
            <a:off x="5448300" y="5432425"/>
            <a:ext cx="2465388" cy="539750"/>
          </a:xfrm>
          <a:custGeom>
            <a:avLst/>
            <a:gdLst>
              <a:gd name="T0" fmla="*/ 0 w 216"/>
              <a:gd name="T1" fmla="*/ 0 h 48"/>
              <a:gd name="T2" fmla="*/ 204 w 216"/>
              <a:gd name="T3" fmla="*/ 0 h 48"/>
              <a:gd name="T4" fmla="*/ 216 w 216"/>
              <a:gd name="T5" fmla="*/ 12 h 48"/>
              <a:gd name="T6" fmla="*/ 216 w 216"/>
              <a:gd name="T7" fmla="*/ 48 h 48"/>
              <a:gd name="T8" fmla="*/ 0 w 216"/>
              <a:gd name="T9" fmla="*/ 48 h 48"/>
              <a:gd name="T10" fmla="*/ 0 w 216"/>
              <a:gd name="T11" fmla="*/ 0 h 48"/>
            </a:gdLst>
            <a:ahLst/>
            <a:cxnLst>
              <a:cxn ang="0">
                <a:pos x="T0" y="T1"/>
              </a:cxn>
              <a:cxn ang="0">
                <a:pos x="T2" y="T3"/>
              </a:cxn>
              <a:cxn ang="0">
                <a:pos x="T4" y="T5"/>
              </a:cxn>
              <a:cxn ang="0">
                <a:pos x="T6" y="T7"/>
              </a:cxn>
              <a:cxn ang="0">
                <a:pos x="T8" y="T9"/>
              </a:cxn>
              <a:cxn ang="0">
                <a:pos x="T10" y="T11"/>
              </a:cxn>
            </a:cxnLst>
            <a:rect l="0" t="0" r="r" b="b"/>
            <a:pathLst>
              <a:path w="216" h="48">
                <a:moveTo>
                  <a:pt x="0" y="0"/>
                </a:moveTo>
                <a:lnTo>
                  <a:pt x="204" y="0"/>
                </a:lnTo>
                <a:lnTo>
                  <a:pt x="216" y="12"/>
                </a:lnTo>
                <a:lnTo>
                  <a:pt x="216" y="48"/>
                </a:lnTo>
                <a:lnTo>
                  <a:pt x="0" y="48"/>
                </a:lnTo>
                <a:lnTo>
                  <a:pt x="0" y="0"/>
                </a:lnTo>
              </a:path>
            </a:pathLst>
          </a:custGeom>
          <a:solidFill>
            <a:srgbClr val="FFFFCC"/>
          </a:solidFill>
          <a:ln w="12700" cmpd="sng">
            <a:solidFill>
              <a:srgbClr val="8A0E5E"/>
            </a:solidFill>
            <a:prstDash val="solid"/>
            <a:round/>
            <a:headEnd/>
            <a:tailEnd/>
          </a:ln>
        </p:spPr>
        <p:txBody>
          <a:bodyPr/>
          <a:lstStyle/>
          <a:p>
            <a:endParaRPr lang="en-US"/>
          </a:p>
        </p:txBody>
      </p:sp>
      <p:sp>
        <p:nvSpPr>
          <p:cNvPr id="80" name="Freeform 92"/>
          <p:cNvSpPr>
            <a:spLocks/>
          </p:cNvSpPr>
          <p:nvPr/>
        </p:nvSpPr>
        <p:spPr bwMode="auto">
          <a:xfrm>
            <a:off x="7770813" y="5432425"/>
            <a:ext cx="130175" cy="134938"/>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12700" cmpd="sng">
            <a:solidFill>
              <a:srgbClr val="8A0E5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 name="Rectangle 93"/>
          <p:cNvSpPr>
            <a:spLocks noChangeArrowheads="1"/>
          </p:cNvSpPr>
          <p:nvPr/>
        </p:nvSpPr>
        <p:spPr bwMode="auto">
          <a:xfrm>
            <a:off x="5491163" y="5454650"/>
            <a:ext cx="210320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Add the retrieved course offering </a:t>
            </a:r>
            <a:endParaRPr lang="en-US" sz="1000">
              <a:latin typeface="ZapfHumnst BT" pitchFamily="34" charset="0"/>
            </a:endParaRPr>
          </a:p>
        </p:txBody>
      </p:sp>
      <p:sp>
        <p:nvSpPr>
          <p:cNvPr id="82" name="Rectangle 94"/>
          <p:cNvSpPr>
            <a:spLocks noChangeArrowheads="1"/>
          </p:cNvSpPr>
          <p:nvPr/>
        </p:nvSpPr>
        <p:spPr bwMode="auto">
          <a:xfrm>
            <a:off x="5491163" y="5634038"/>
            <a:ext cx="15345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to the list to be returned</a:t>
            </a:r>
            <a:endParaRPr lang="en-US" sz="1000">
              <a:latin typeface="ZapfHumnst BT" pitchFamily="34" charset="0"/>
            </a:endParaRPr>
          </a:p>
        </p:txBody>
      </p:sp>
      <p:sp>
        <p:nvSpPr>
          <p:cNvPr id="83" name="Line 95"/>
          <p:cNvSpPr>
            <a:spLocks noChangeShapeType="1"/>
          </p:cNvSpPr>
          <p:nvPr/>
        </p:nvSpPr>
        <p:spPr bwMode="auto">
          <a:xfrm flipH="1" flipV="1">
            <a:off x="4598988" y="5140325"/>
            <a:ext cx="1044575" cy="292100"/>
          </a:xfrm>
          <a:prstGeom prst="line">
            <a:avLst/>
          </a:prstGeom>
          <a:noFill/>
          <a:ln w="0">
            <a:solidFill>
              <a:schemeClr val="accent6">
                <a:lumMod val="50000"/>
              </a:schemeClr>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Freeform 97"/>
          <p:cNvSpPr>
            <a:spLocks/>
          </p:cNvSpPr>
          <p:nvPr/>
        </p:nvSpPr>
        <p:spPr bwMode="auto">
          <a:xfrm>
            <a:off x="306388" y="3654425"/>
            <a:ext cx="1800225" cy="2025650"/>
          </a:xfrm>
          <a:custGeom>
            <a:avLst/>
            <a:gdLst>
              <a:gd name="T0" fmla="*/ 0 w 184"/>
              <a:gd name="T1" fmla="*/ 0 h 180"/>
              <a:gd name="T2" fmla="*/ 173 w 184"/>
              <a:gd name="T3" fmla="*/ 0 h 180"/>
              <a:gd name="T4" fmla="*/ 184 w 184"/>
              <a:gd name="T5" fmla="*/ 12 h 180"/>
              <a:gd name="T6" fmla="*/ 184 w 184"/>
              <a:gd name="T7" fmla="*/ 180 h 180"/>
              <a:gd name="T8" fmla="*/ 0 w 184"/>
              <a:gd name="T9" fmla="*/ 180 h 180"/>
              <a:gd name="T10" fmla="*/ 0 w 184"/>
              <a:gd name="T11" fmla="*/ 0 h 180"/>
            </a:gdLst>
            <a:ahLst/>
            <a:cxnLst>
              <a:cxn ang="0">
                <a:pos x="T0" y="T1"/>
              </a:cxn>
              <a:cxn ang="0">
                <a:pos x="T2" y="T3"/>
              </a:cxn>
              <a:cxn ang="0">
                <a:pos x="T4" y="T5"/>
              </a:cxn>
              <a:cxn ang="0">
                <a:pos x="T6" y="T7"/>
              </a:cxn>
              <a:cxn ang="0">
                <a:pos x="T8" y="T9"/>
              </a:cxn>
              <a:cxn ang="0">
                <a:pos x="T10" y="T11"/>
              </a:cxn>
            </a:cxnLst>
            <a:rect l="0" t="0" r="r" b="b"/>
            <a:pathLst>
              <a:path w="184" h="180">
                <a:moveTo>
                  <a:pt x="0" y="0"/>
                </a:moveTo>
                <a:lnTo>
                  <a:pt x="173" y="0"/>
                </a:lnTo>
                <a:lnTo>
                  <a:pt x="184" y="12"/>
                </a:lnTo>
                <a:lnTo>
                  <a:pt x="184" y="180"/>
                </a:lnTo>
                <a:lnTo>
                  <a:pt x="0" y="180"/>
                </a:lnTo>
                <a:lnTo>
                  <a:pt x="0" y="0"/>
                </a:lnTo>
              </a:path>
            </a:pathLst>
          </a:custGeom>
          <a:solidFill>
            <a:srgbClr val="FFFFCC"/>
          </a:solidFill>
          <a:ln w="12700" cmpd="sng">
            <a:solidFill>
              <a:srgbClr val="8A0E5E"/>
            </a:solidFill>
            <a:prstDash val="solid"/>
            <a:round/>
            <a:headEnd/>
            <a:tailEnd/>
          </a:ln>
        </p:spPr>
        <p:txBody>
          <a:bodyPr/>
          <a:lstStyle/>
          <a:p>
            <a:endParaRPr lang="en-US"/>
          </a:p>
        </p:txBody>
      </p:sp>
      <p:sp>
        <p:nvSpPr>
          <p:cNvPr id="85" name="Freeform 98"/>
          <p:cNvSpPr>
            <a:spLocks/>
          </p:cNvSpPr>
          <p:nvPr/>
        </p:nvSpPr>
        <p:spPr bwMode="auto">
          <a:xfrm>
            <a:off x="1985963" y="3654425"/>
            <a:ext cx="120650" cy="134938"/>
          </a:xfrm>
          <a:custGeom>
            <a:avLst/>
            <a:gdLst>
              <a:gd name="T0" fmla="*/ 0 w 11"/>
              <a:gd name="T1" fmla="*/ 0 h 12"/>
              <a:gd name="T2" fmla="*/ 0 w 11"/>
              <a:gd name="T3" fmla="*/ 12 h 12"/>
              <a:gd name="T4" fmla="*/ 11 w 11"/>
              <a:gd name="T5" fmla="*/ 12 h 12"/>
            </a:gdLst>
            <a:ahLst/>
            <a:cxnLst>
              <a:cxn ang="0">
                <a:pos x="T0" y="T1"/>
              </a:cxn>
              <a:cxn ang="0">
                <a:pos x="T2" y="T3"/>
              </a:cxn>
              <a:cxn ang="0">
                <a:pos x="T4" y="T5"/>
              </a:cxn>
            </a:cxnLst>
            <a:rect l="0" t="0" r="r" b="b"/>
            <a:pathLst>
              <a:path w="11" h="12">
                <a:moveTo>
                  <a:pt x="0" y="0"/>
                </a:moveTo>
                <a:lnTo>
                  <a:pt x="0" y="12"/>
                </a:lnTo>
                <a:lnTo>
                  <a:pt x="11" y="12"/>
                </a:lnTo>
              </a:path>
            </a:pathLst>
          </a:custGeom>
          <a:noFill/>
          <a:ln w="12700" cmpd="sng">
            <a:solidFill>
              <a:srgbClr val="8A0E5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 name="Rectangle 99"/>
          <p:cNvSpPr>
            <a:spLocks noChangeArrowheads="1"/>
          </p:cNvSpPr>
          <p:nvPr/>
        </p:nvSpPr>
        <p:spPr bwMode="auto">
          <a:xfrm>
            <a:off x="482600" y="3752850"/>
            <a:ext cx="15763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fontAlgn="base" hangingPunct="0">
              <a:lnSpc>
                <a:spcPct val="100000"/>
              </a:lnSpc>
              <a:spcBef>
                <a:spcPct val="0"/>
              </a:spcBef>
              <a:buClrTx/>
              <a:buFontTx/>
              <a:buNone/>
            </a:pPr>
            <a:r>
              <a:rPr lang="en-US" sz="1200"/>
              <a:t>Repeat these operations for each element returned from the executeQuery() command.</a:t>
            </a:r>
            <a:endParaRPr lang="en-US" sz="1000">
              <a:latin typeface="ZapfHumnst BT" pitchFamily="34" charset="0"/>
            </a:endParaRPr>
          </a:p>
        </p:txBody>
      </p:sp>
      <p:sp>
        <p:nvSpPr>
          <p:cNvPr id="87" name="Rectangle 103"/>
          <p:cNvSpPr>
            <a:spLocks noChangeArrowheads="1"/>
          </p:cNvSpPr>
          <p:nvPr/>
        </p:nvSpPr>
        <p:spPr bwMode="auto">
          <a:xfrm>
            <a:off x="469900" y="4716463"/>
            <a:ext cx="15779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fontAlgn="base" hangingPunct="0">
              <a:lnSpc>
                <a:spcPct val="100000"/>
              </a:lnSpc>
              <a:spcBef>
                <a:spcPct val="0"/>
              </a:spcBef>
              <a:buClrTx/>
              <a:buFontTx/>
              <a:buNone/>
            </a:pPr>
            <a:r>
              <a:rPr lang="en-US" sz="1200"/>
              <a:t>The PersistentClassList is loaded with the data retrieved from the database. </a:t>
            </a:r>
            <a:endParaRPr lang="en-US" sz="1000">
              <a:latin typeface="ZapfHumnst BT" pitchFamily="34" charset="0"/>
            </a:endParaRPr>
          </a:p>
        </p:txBody>
      </p:sp>
      <p:sp>
        <p:nvSpPr>
          <p:cNvPr id="88" name="Line 106"/>
          <p:cNvSpPr>
            <a:spLocks noChangeShapeType="1"/>
          </p:cNvSpPr>
          <p:nvPr/>
        </p:nvSpPr>
        <p:spPr bwMode="auto">
          <a:xfrm flipV="1">
            <a:off x="2128838" y="3643313"/>
            <a:ext cx="3167062" cy="776287"/>
          </a:xfrm>
          <a:prstGeom prst="line">
            <a:avLst/>
          </a:prstGeom>
          <a:noFill/>
          <a:ln w="0">
            <a:solidFill>
              <a:schemeClr val="accent6">
                <a:lumMod val="50000"/>
              </a:schemeClr>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107"/>
          <p:cNvSpPr>
            <a:spLocks noChangeShapeType="1"/>
          </p:cNvSpPr>
          <p:nvPr/>
        </p:nvSpPr>
        <p:spPr bwMode="auto">
          <a:xfrm>
            <a:off x="2128838" y="4813300"/>
            <a:ext cx="2470150" cy="327025"/>
          </a:xfrm>
          <a:prstGeom prst="line">
            <a:avLst/>
          </a:prstGeom>
          <a:noFill/>
          <a:ln w="0">
            <a:solidFill>
              <a:schemeClr val="accent6">
                <a:lumMod val="50000"/>
              </a:schemeClr>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Freeform 109"/>
          <p:cNvSpPr>
            <a:spLocks/>
          </p:cNvSpPr>
          <p:nvPr/>
        </p:nvSpPr>
        <p:spPr bwMode="auto">
          <a:xfrm>
            <a:off x="4918075" y="1685925"/>
            <a:ext cx="1597025" cy="968375"/>
          </a:xfrm>
          <a:custGeom>
            <a:avLst/>
            <a:gdLst>
              <a:gd name="T0" fmla="*/ 0 w 1006"/>
              <a:gd name="T1" fmla="*/ 0 h 610"/>
              <a:gd name="T2" fmla="*/ 928 w 1006"/>
              <a:gd name="T3" fmla="*/ 0 h 610"/>
              <a:gd name="T4" fmla="*/ 1006 w 1006"/>
              <a:gd name="T5" fmla="*/ 85 h 610"/>
              <a:gd name="T6" fmla="*/ 1006 w 1006"/>
              <a:gd name="T7" fmla="*/ 610 h 610"/>
              <a:gd name="T8" fmla="*/ 0 w 1006"/>
              <a:gd name="T9" fmla="*/ 610 h 610"/>
              <a:gd name="T10" fmla="*/ 0 w 1006"/>
              <a:gd name="T11" fmla="*/ 0 h 610"/>
            </a:gdLst>
            <a:ahLst/>
            <a:cxnLst>
              <a:cxn ang="0">
                <a:pos x="T0" y="T1"/>
              </a:cxn>
              <a:cxn ang="0">
                <a:pos x="T2" y="T3"/>
              </a:cxn>
              <a:cxn ang="0">
                <a:pos x="T4" y="T5"/>
              </a:cxn>
              <a:cxn ang="0">
                <a:pos x="T6" y="T7"/>
              </a:cxn>
              <a:cxn ang="0">
                <a:pos x="T8" y="T9"/>
              </a:cxn>
              <a:cxn ang="0">
                <a:pos x="T10" y="T11"/>
              </a:cxn>
            </a:cxnLst>
            <a:rect l="0" t="0" r="r" b="b"/>
            <a:pathLst>
              <a:path w="1006" h="610">
                <a:moveTo>
                  <a:pt x="0" y="0"/>
                </a:moveTo>
                <a:lnTo>
                  <a:pt x="928" y="0"/>
                </a:lnTo>
                <a:lnTo>
                  <a:pt x="1006" y="85"/>
                </a:lnTo>
                <a:lnTo>
                  <a:pt x="1006" y="610"/>
                </a:lnTo>
                <a:lnTo>
                  <a:pt x="0" y="610"/>
                </a:lnTo>
                <a:lnTo>
                  <a:pt x="0" y="0"/>
                </a:lnTo>
                <a:close/>
              </a:path>
            </a:pathLst>
          </a:custGeom>
          <a:solidFill>
            <a:srgbClr val="FFFFCC"/>
          </a:solidFill>
          <a:ln w="0">
            <a:solidFill>
              <a:srgbClr val="8A0E5E"/>
            </a:solidFill>
            <a:prstDash val="solid"/>
            <a:round/>
            <a:headEnd/>
            <a:tailEnd/>
          </a:ln>
        </p:spPr>
        <p:txBody>
          <a:bodyPr/>
          <a:lstStyle/>
          <a:p>
            <a:endParaRPr lang="en-US"/>
          </a:p>
        </p:txBody>
      </p:sp>
      <p:sp>
        <p:nvSpPr>
          <p:cNvPr id="91" name="Freeform 111"/>
          <p:cNvSpPr>
            <a:spLocks/>
          </p:cNvSpPr>
          <p:nvPr/>
        </p:nvSpPr>
        <p:spPr bwMode="auto">
          <a:xfrm>
            <a:off x="6378575" y="1685925"/>
            <a:ext cx="123825" cy="134938"/>
          </a:xfrm>
          <a:custGeom>
            <a:avLst/>
            <a:gdLst>
              <a:gd name="T0" fmla="*/ 0 w 11"/>
              <a:gd name="T1" fmla="*/ 0 h 12"/>
              <a:gd name="T2" fmla="*/ 0 w 11"/>
              <a:gd name="T3" fmla="*/ 12 h 12"/>
              <a:gd name="T4" fmla="*/ 11 w 11"/>
              <a:gd name="T5" fmla="*/ 12 h 12"/>
            </a:gdLst>
            <a:ahLst/>
            <a:cxnLst>
              <a:cxn ang="0">
                <a:pos x="T0" y="T1"/>
              </a:cxn>
              <a:cxn ang="0">
                <a:pos x="T2" y="T3"/>
              </a:cxn>
              <a:cxn ang="0">
                <a:pos x="T4" y="T5"/>
              </a:cxn>
            </a:cxnLst>
            <a:rect l="0" t="0" r="r" b="b"/>
            <a:pathLst>
              <a:path w="11" h="12">
                <a:moveTo>
                  <a:pt x="0" y="0"/>
                </a:moveTo>
                <a:lnTo>
                  <a:pt x="0" y="12"/>
                </a:lnTo>
                <a:lnTo>
                  <a:pt x="11" y="12"/>
                </a:lnTo>
              </a:path>
            </a:pathLst>
          </a:custGeom>
          <a:solidFill>
            <a:srgbClr val="FFFFCC"/>
          </a:solidFill>
          <a:ln w="12700" cmpd="sng">
            <a:solidFill>
              <a:srgbClr val="8A0E5E"/>
            </a:solidFill>
            <a:prstDash val="solid"/>
            <a:round/>
            <a:headEnd/>
            <a:tailEnd/>
          </a:ln>
        </p:spPr>
        <p:txBody>
          <a:bodyPr/>
          <a:lstStyle/>
          <a:p>
            <a:endParaRPr lang="en-US"/>
          </a:p>
        </p:txBody>
      </p:sp>
      <p:sp>
        <p:nvSpPr>
          <p:cNvPr id="92" name="Rectangle 112"/>
          <p:cNvSpPr>
            <a:spLocks noChangeArrowheads="1"/>
          </p:cNvSpPr>
          <p:nvPr/>
        </p:nvSpPr>
        <p:spPr bwMode="auto">
          <a:xfrm>
            <a:off x="4962525" y="1709738"/>
            <a:ext cx="1215013" cy="184666"/>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The SQL statement </a:t>
            </a:r>
            <a:endParaRPr lang="en-US" sz="1000">
              <a:latin typeface="ZapfHumnst BT" pitchFamily="34" charset="0"/>
            </a:endParaRPr>
          </a:p>
        </p:txBody>
      </p:sp>
      <p:sp>
        <p:nvSpPr>
          <p:cNvPr id="93" name="Rectangle 113"/>
          <p:cNvSpPr>
            <a:spLocks noChangeArrowheads="1"/>
          </p:cNvSpPr>
          <p:nvPr/>
        </p:nvSpPr>
        <p:spPr bwMode="auto">
          <a:xfrm>
            <a:off x="4962525" y="1889125"/>
            <a:ext cx="1270412" cy="184666"/>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built by the DBClass </a:t>
            </a:r>
            <a:endParaRPr lang="en-US" sz="1000">
              <a:latin typeface="ZapfHumnst BT" pitchFamily="34" charset="0"/>
            </a:endParaRPr>
          </a:p>
        </p:txBody>
      </p:sp>
      <p:sp>
        <p:nvSpPr>
          <p:cNvPr id="94" name="Rectangle 114"/>
          <p:cNvSpPr>
            <a:spLocks noChangeArrowheads="1"/>
          </p:cNvSpPr>
          <p:nvPr/>
        </p:nvSpPr>
        <p:spPr bwMode="auto">
          <a:xfrm>
            <a:off x="4962525" y="2068513"/>
            <a:ext cx="974754" cy="184666"/>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using the given </a:t>
            </a:r>
            <a:endParaRPr lang="en-US" sz="1000">
              <a:latin typeface="ZapfHumnst BT" pitchFamily="34" charset="0"/>
            </a:endParaRPr>
          </a:p>
        </p:txBody>
      </p:sp>
      <p:sp>
        <p:nvSpPr>
          <p:cNvPr id="95" name="Rectangle 115"/>
          <p:cNvSpPr>
            <a:spLocks noChangeArrowheads="1"/>
          </p:cNvSpPr>
          <p:nvPr/>
        </p:nvSpPr>
        <p:spPr bwMode="auto">
          <a:xfrm>
            <a:off x="4962525" y="2249488"/>
            <a:ext cx="1243995" cy="184666"/>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criteria is passed to </a:t>
            </a:r>
            <a:endParaRPr lang="en-US" sz="1000">
              <a:latin typeface="ZapfHumnst BT" pitchFamily="34" charset="0"/>
            </a:endParaRPr>
          </a:p>
        </p:txBody>
      </p:sp>
      <p:sp>
        <p:nvSpPr>
          <p:cNvPr id="96" name="Rectangle 116"/>
          <p:cNvSpPr>
            <a:spLocks noChangeArrowheads="1"/>
          </p:cNvSpPr>
          <p:nvPr/>
        </p:nvSpPr>
        <p:spPr bwMode="auto">
          <a:xfrm>
            <a:off x="4962525" y="2428875"/>
            <a:ext cx="964175" cy="184666"/>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200"/>
              <a:t>executeQuery()</a:t>
            </a:r>
            <a:endParaRPr lang="en-US" sz="1000">
              <a:latin typeface="ZapfHumnst BT" pitchFamily="34" charset="0"/>
            </a:endParaRPr>
          </a:p>
        </p:txBody>
      </p:sp>
      <p:sp>
        <p:nvSpPr>
          <p:cNvPr id="97" name="Freeform 119"/>
          <p:cNvSpPr>
            <a:spLocks/>
          </p:cNvSpPr>
          <p:nvPr/>
        </p:nvSpPr>
        <p:spPr bwMode="auto">
          <a:xfrm>
            <a:off x="433388" y="2405063"/>
            <a:ext cx="1508125" cy="595312"/>
          </a:xfrm>
          <a:custGeom>
            <a:avLst/>
            <a:gdLst>
              <a:gd name="T0" fmla="*/ 0 w 150"/>
              <a:gd name="T1" fmla="*/ 0 h 53"/>
              <a:gd name="T2" fmla="*/ 139 w 150"/>
              <a:gd name="T3" fmla="*/ 0 h 53"/>
              <a:gd name="T4" fmla="*/ 150 w 150"/>
              <a:gd name="T5" fmla="*/ 11 h 53"/>
              <a:gd name="T6" fmla="*/ 150 w 150"/>
              <a:gd name="T7" fmla="*/ 53 h 53"/>
              <a:gd name="T8" fmla="*/ 0 w 150"/>
              <a:gd name="T9" fmla="*/ 53 h 53"/>
              <a:gd name="T10" fmla="*/ 0 w 150"/>
              <a:gd name="T11" fmla="*/ 0 h 53"/>
            </a:gdLst>
            <a:ahLst/>
            <a:cxnLst>
              <a:cxn ang="0">
                <a:pos x="T0" y="T1"/>
              </a:cxn>
              <a:cxn ang="0">
                <a:pos x="T2" y="T3"/>
              </a:cxn>
              <a:cxn ang="0">
                <a:pos x="T4" y="T5"/>
              </a:cxn>
              <a:cxn ang="0">
                <a:pos x="T6" y="T7"/>
              </a:cxn>
              <a:cxn ang="0">
                <a:pos x="T8" y="T9"/>
              </a:cxn>
              <a:cxn ang="0">
                <a:pos x="T10" y="T11"/>
              </a:cxn>
            </a:cxnLst>
            <a:rect l="0" t="0" r="r" b="b"/>
            <a:pathLst>
              <a:path w="150" h="53">
                <a:moveTo>
                  <a:pt x="0" y="0"/>
                </a:moveTo>
                <a:lnTo>
                  <a:pt x="139" y="0"/>
                </a:lnTo>
                <a:lnTo>
                  <a:pt x="150" y="11"/>
                </a:lnTo>
                <a:lnTo>
                  <a:pt x="150" y="53"/>
                </a:lnTo>
                <a:lnTo>
                  <a:pt x="0" y="53"/>
                </a:lnTo>
                <a:lnTo>
                  <a:pt x="0" y="0"/>
                </a:lnTo>
              </a:path>
            </a:pathLst>
          </a:custGeom>
          <a:solidFill>
            <a:srgbClr val="FFFFCC"/>
          </a:solidFill>
          <a:ln w="12700" cmpd="sng">
            <a:solidFill>
              <a:srgbClr val="8A0E5E"/>
            </a:solidFill>
            <a:prstDash val="solid"/>
            <a:round/>
            <a:headEnd/>
            <a:tailEnd/>
          </a:ln>
        </p:spPr>
        <p:txBody>
          <a:bodyPr/>
          <a:lstStyle/>
          <a:p>
            <a:endParaRPr lang="en-US"/>
          </a:p>
        </p:txBody>
      </p:sp>
      <p:sp>
        <p:nvSpPr>
          <p:cNvPr id="98" name="Freeform 120"/>
          <p:cNvSpPr>
            <a:spLocks/>
          </p:cNvSpPr>
          <p:nvPr/>
        </p:nvSpPr>
        <p:spPr bwMode="auto">
          <a:xfrm>
            <a:off x="1817688" y="2405063"/>
            <a:ext cx="123825" cy="123825"/>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solidFill>
            <a:srgbClr val="FFFFCC"/>
          </a:solidFill>
          <a:ln w="12700" cmpd="sng">
            <a:solidFill>
              <a:srgbClr val="8A0E5E"/>
            </a:solidFill>
            <a:prstDash val="solid"/>
            <a:round/>
            <a:headEnd/>
            <a:tailEnd/>
          </a:ln>
        </p:spPr>
        <p:txBody>
          <a:bodyPr/>
          <a:lstStyle/>
          <a:p>
            <a:endParaRPr lang="en-US"/>
          </a:p>
        </p:txBody>
      </p:sp>
      <p:sp>
        <p:nvSpPr>
          <p:cNvPr id="99" name="Rectangle 121"/>
          <p:cNvSpPr>
            <a:spLocks noChangeArrowheads="1"/>
          </p:cNvSpPr>
          <p:nvPr/>
        </p:nvSpPr>
        <p:spPr bwMode="auto">
          <a:xfrm>
            <a:off x="542925" y="2441575"/>
            <a:ext cx="1249363" cy="504825"/>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lIns="0" tIns="0" rIns="0" bIns="0">
            <a:spAutoFit/>
          </a:bodyPr>
          <a:lstStyle/>
          <a:p>
            <a:pPr eaLnBrk="0" fontAlgn="base" hangingPunct="0">
              <a:lnSpc>
                <a:spcPct val="100000"/>
              </a:lnSpc>
              <a:spcBef>
                <a:spcPct val="0"/>
              </a:spcBef>
              <a:buClrTx/>
              <a:buFontTx/>
              <a:buNone/>
            </a:pPr>
            <a:r>
              <a:rPr lang="en-US" sz="1100"/>
              <a:t>The criteria used to access data for the persistent class </a:t>
            </a:r>
            <a:endParaRPr lang="en-US" sz="1000">
              <a:latin typeface="ZapfHumnst BT" pitchFamily="34" charset="0"/>
            </a:endParaRPr>
          </a:p>
        </p:txBody>
      </p:sp>
    </p:spTree>
    <p:extLst>
      <p:ext uri="{BB962C8B-B14F-4D97-AF65-F5344CB8AC3E}">
        <p14:creationId xmlns:p14="http://schemas.microsoft.com/office/powerpoint/2010/main" val="3735127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Update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Line 3"/>
          <p:cNvSpPr>
            <a:spLocks noChangeShapeType="1"/>
          </p:cNvSpPr>
          <p:nvPr/>
        </p:nvSpPr>
        <p:spPr bwMode="auto">
          <a:xfrm flipV="1">
            <a:off x="3013075" y="2986088"/>
            <a:ext cx="2943225" cy="0"/>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 name="Rectangle 6"/>
          <p:cNvSpPr>
            <a:spLocks noChangeArrowheads="1"/>
          </p:cNvSpPr>
          <p:nvPr/>
        </p:nvSpPr>
        <p:spPr bwMode="auto">
          <a:xfrm>
            <a:off x="2312988" y="1008063"/>
            <a:ext cx="1246187" cy="481012"/>
          </a:xfrm>
          <a:prstGeom prst="rect">
            <a:avLst/>
          </a:prstGeom>
          <a:solidFill>
            <a:srgbClr val="99CCFF"/>
          </a:solidFill>
          <a:ln w="12700">
            <a:solidFill>
              <a:srgbClr val="FF0000"/>
            </a:solidFill>
            <a:miter lim="800000"/>
            <a:headEnd/>
            <a:tailEnd/>
          </a:ln>
        </p:spPr>
        <p:txBody>
          <a:bodyPr/>
          <a:lstStyle/>
          <a:p>
            <a:endParaRPr lang="en-US"/>
          </a:p>
        </p:txBody>
      </p:sp>
      <p:sp>
        <p:nvSpPr>
          <p:cNvPr id="7" name="Rectangle 7"/>
          <p:cNvSpPr>
            <a:spLocks noChangeArrowheads="1"/>
          </p:cNvSpPr>
          <p:nvPr/>
        </p:nvSpPr>
        <p:spPr bwMode="auto">
          <a:xfrm>
            <a:off x="2533650" y="1047750"/>
            <a:ext cx="65402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i="1" u="sng"/>
              <a:t> : DBClass</a:t>
            </a:r>
            <a:endParaRPr lang="en-US" sz="1000" i="1">
              <a:latin typeface="ZapfHumnst BT" pitchFamily="34" charset="0"/>
            </a:endParaRPr>
          </a:p>
        </p:txBody>
      </p:sp>
      <p:sp>
        <p:nvSpPr>
          <p:cNvPr id="8" name="Line 8"/>
          <p:cNvSpPr>
            <a:spLocks noChangeShapeType="1"/>
          </p:cNvSpPr>
          <p:nvPr/>
        </p:nvSpPr>
        <p:spPr bwMode="auto">
          <a:xfrm>
            <a:off x="2949575" y="4948238"/>
            <a:ext cx="0" cy="10223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9" name="Rectangle 9"/>
          <p:cNvSpPr>
            <a:spLocks noChangeArrowheads="1"/>
          </p:cNvSpPr>
          <p:nvPr/>
        </p:nvSpPr>
        <p:spPr bwMode="auto">
          <a:xfrm>
            <a:off x="2884488" y="2047875"/>
            <a:ext cx="115887" cy="2882900"/>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Rectangle 10"/>
          <p:cNvSpPr>
            <a:spLocks noChangeArrowheads="1"/>
          </p:cNvSpPr>
          <p:nvPr/>
        </p:nvSpPr>
        <p:spPr bwMode="auto">
          <a:xfrm>
            <a:off x="617538" y="1008063"/>
            <a:ext cx="1503362" cy="481012"/>
          </a:xfrm>
          <a:prstGeom prst="rect">
            <a:avLst/>
          </a:prstGeom>
          <a:solidFill>
            <a:srgbClr val="99CCFF"/>
          </a:solidFill>
          <a:ln w="12700">
            <a:solidFill>
              <a:srgbClr val="FF0000"/>
            </a:solidFill>
            <a:miter lim="800000"/>
            <a:headEnd/>
            <a:tailEnd/>
          </a:ln>
        </p:spPr>
        <p:txBody>
          <a:bodyPr/>
          <a:lstStyle/>
          <a:p>
            <a:endParaRPr lang="en-US"/>
          </a:p>
        </p:txBody>
      </p:sp>
      <p:sp>
        <p:nvSpPr>
          <p:cNvPr id="11" name="Rectangle 12"/>
          <p:cNvSpPr>
            <a:spLocks noChangeArrowheads="1"/>
          </p:cNvSpPr>
          <p:nvPr/>
        </p:nvSpPr>
        <p:spPr bwMode="auto">
          <a:xfrm>
            <a:off x="644525" y="1039813"/>
            <a:ext cx="125457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u="sng"/>
              <a:t> : </a:t>
            </a:r>
            <a:r>
              <a:rPr lang="en-US" sz="1300" i="1" u="sng"/>
              <a:t>PersistencyClient</a:t>
            </a:r>
          </a:p>
        </p:txBody>
      </p:sp>
      <p:sp>
        <p:nvSpPr>
          <p:cNvPr id="12" name="Line 13"/>
          <p:cNvSpPr>
            <a:spLocks noChangeShapeType="1"/>
          </p:cNvSpPr>
          <p:nvPr/>
        </p:nvSpPr>
        <p:spPr bwMode="auto">
          <a:xfrm>
            <a:off x="1370013" y="1671638"/>
            <a:ext cx="0" cy="3492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14"/>
          <p:cNvSpPr>
            <a:spLocks noChangeArrowheads="1"/>
          </p:cNvSpPr>
          <p:nvPr/>
        </p:nvSpPr>
        <p:spPr bwMode="auto">
          <a:xfrm>
            <a:off x="1304925" y="2047875"/>
            <a:ext cx="128588" cy="3130550"/>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15"/>
          <p:cNvSpPr>
            <a:spLocks noChangeArrowheads="1"/>
          </p:cNvSpPr>
          <p:nvPr/>
        </p:nvSpPr>
        <p:spPr bwMode="auto">
          <a:xfrm>
            <a:off x="3752850" y="1008063"/>
            <a:ext cx="1450975" cy="481012"/>
          </a:xfrm>
          <a:prstGeom prst="rect">
            <a:avLst/>
          </a:prstGeom>
          <a:solidFill>
            <a:srgbClr val="99CCFF"/>
          </a:solidFill>
          <a:ln w="12700">
            <a:solidFill>
              <a:srgbClr val="FF0000"/>
            </a:solidFill>
            <a:miter lim="800000"/>
            <a:headEnd/>
            <a:tailEnd/>
          </a:ln>
        </p:spPr>
        <p:txBody>
          <a:bodyPr/>
          <a:lstStyle/>
          <a:p>
            <a:endParaRPr lang="en-US"/>
          </a:p>
        </p:txBody>
      </p:sp>
      <p:sp>
        <p:nvSpPr>
          <p:cNvPr id="15" name="Rectangle 17"/>
          <p:cNvSpPr>
            <a:spLocks noChangeArrowheads="1"/>
          </p:cNvSpPr>
          <p:nvPr/>
        </p:nvSpPr>
        <p:spPr bwMode="auto">
          <a:xfrm>
            <a:off x="3792538" y="1052513"/>
            <a:ext cx="111992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u="sng"/>
              <a:t> : </a:t>
            </a:r>
            <a:r>
              <a:rPr lang="en-US" sz="1300" i="1" u="sng"/>
              <a:t>PersistentClass</a:t>
            </a:r>
          </a:p>
        </p:txBody>
      </p:sp>
      <p:sp>
        <p:nvSpPr>
          <p:cNvPr id="16" name="Line 18"/>
          <p:cNvSpPr>
            <a:spLocks noChangeShapeType="1"/>
          </p:cNvSpPr>
          <p:nvPr/>
        </p:nvSpPr>
        <p:spPr bwMode="auto">
          <a:xfrm flipH="1">
            <a:off x="4467225" y="2674938"/>
            <a:ext cx="0" cy="32829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9"/>
          <p:cNvSpPr>
            <a:spLocks noChangeArrowheads="1"/>
          </p:cNvSpPr>
          <p:nvPr/>
        </p:nvSpPr>
        <p:spPr bwMode="auto">
          <a:xfrm>
            <a:off x="4413250" y="2436813"/>
            <a:ext cx="117475" cy="247650"/>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Rectangle 20"/>
          <p:cNvSpPr>
            <a:spLocks noChangeArrowheads="1"/>
          </p:cNvSpPr>
          <p:nvPr/>
        </p:nvSpPr>
        <p:spPr bwMode="auto">
          <a:xfrm>
            <a:off x="5437188" y="1008063"/>
            <a:ext cx="1244600" cy="481012"/>
          </a:xfrm>
          <a:prstGeom prst="rect">
            <a:avLst/>
          </a:prstGeom>
          <a:solidFill>
            <a:srgbClr val="FFFFCC"/>
          </a:solidFill>
          <a:ln w="12700">
            <a:solidFill>
              <a:srgbClr val="8A0E5E"/>
            </a:solidFill>
            <a:miter lim="800000"/>
            <a:headEnd/>
            <a:tailEnd/>
          </a:ln>
        </p:spPr>
        <p:txBody>
          <a:bodyPr/>
          <a:lstStyle/>
          <a:p>
            <a:endParaRPr lang="en-US"/>
          </a:p>
        </p:txBody>
      </p:sp>
      <p:sp>
        <p:nvSpPr>
          <p:cNvPr id="19" name="Rectangle 21"/>
          <p:cNvSpPr>
            <a:spLocks noChangeArrowheads="1"/>
          </p:cNvSpPr>
          <p:nvPr/>
        </p:nvSpPr>
        <p:spPr bwMode="auto">
          <a:xfrm>
            <a:off x="5553075" y="1047750"/>
            <a:ext cx="89928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u="sng"/>
              <a:t> : Connection</a:t>
            </a:r>
            <a:endParaRPr lang="en-US" sz="1000">
              <a:latin typeface="ZapfHumnst BT" pitchFamily="34" charset="0"/>
            </a:endParaRPr>
          </a:p>
        </p:txBody>
      </p:sp>
      <p:sp>
        <p:nvSpPr>
          <p:cNvPr id="20" name="Line 22"/>
          <p:cNvSpPr>
            <a:spLocks noChangeShapeType="1"/>
          </p:cNvSpPr>
          <p:nvPr/>
        </p:nvSpPr>
        <p:spPr bwMode="auto">
          <a:xfrm>
            <a:off x="6059488" y="1671638"/>
            <a:ext cx="0" cy="12890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23"/>
          <p:cNvSpPr>
            <a:spLocks noChangeArrowheads="1"/>
          </p:cNvSpPr>
          <p:nvPr/>
        </p:nvSpPr>
        <p:spPr bwMode="auto">
          <a:xfrm>
            <a:off x="5994400" y="2970213"/>
            <a:ext cx="117475" cy="258762"/>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Rectangle 24"/>
          <p:cNvSpPr>
            <a:spLocks noChangeArrowheads="1"/>
          </p:cNvSpPr>
          <p:nvPr/>
        </p:nvSpPr>
        <p:spPr bwMode="auto">
          <a:xfrm>
            <a:off x="6861175" y="1008063"/>
            <a:ext cx="1246188" cy="481012"/>
          </a:xfrm>
          <a:prstGeom prst="rect">
            <a:avLst/>
          </a:prstGeom>
          <a:solidFill>
            <a:srgbClr val="FFFFCC"/>
          </a:solidFill>
          <a:ln w="12700">
            <a:solidFill>
              <a:srgbClr val="8A0E5E"/>
            </a:solidFill>
            <a:miter lim="800000"/>
            <a:headEnd/>
            <a:tailEnd/>
          </a:ln>
        </p:spPr>
        <p:txBody>
          <a:bodyPr/>
          <a:lstStyle/>
          <a:p>
            <a:endParaRPr lang="en-US"/>
          </a:p>
        </p:txBody>
      </p:sp>
      <p:sp>
        <p:nvSpPr>
          <p:cNvPr id="23" name="Rectangle 25"/>
          <p:cNvSpPr>
            <a:spLocks noChangeArrowheads="1"/>
          </p:cNvSpPr>
          <p:nvPr/>
        </p:nvSpPr>
        <p:spPr bwMode="auto">
          <a:xfrm>
            <a:off x="7018338" y="1047750"/>
            <a:ext cx="82824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u="sng"/>
              <a:t> : Statement</a:t>
            </a:r>
            <a:endParaRPr lang="en-US" sz="1000">
              <a:latin typeface="ZapfHumnst BT" pitchFamily="34" charset="0"/>
            </a:endParaRPr>
          </a:p>
        </p:txBody>
      </p:sp>
      <p:sp>
        <p:nvSpPr>
          <p:cNvPr id="24" name="Line 26"/>
          <p:cNvSpPr>
            <a:spLocks noChangeShapeType="1"/>
          </p:cNvSpPr>
          <p:nvPr/>
        </p:nvSpPr>
        <p:spPr bwMode="auto">
          <a:xfrm>
            <a:off x="7502525" y="1671638"/>
            <a:ext cx="0" cy="22034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7"/>
          <p:cNvSpPr>
            <a:spLocks noChangeShapeType="1"/>
          </p:cNvSpPr>
          <p:nvPr/>
        </p:nvSpPr>
        <p:spPr bwMode="auto">
          <a:xfrm>
            <a:off x="1446213" y="2049463"/>
            <a:ext cx="1425575" cy="0"/>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6" name="Rectangle 30"/>
          <p:cNvSpPr>
            <a:spLocks noChangeArrowheads="1"/>
          </p:cNvSpPr>
          <p:nvPr/>
        </p:nvSpPr>
        <p:spPr bwMode="auto">
          <a:xfrm>
            <a:off x="1541463" y="1762125"/>
            <a:ext cx="175663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t>1. update(PersistentClass)</a:t>
            </a:r>
            <a:endParaRPr lang="en-US" sz="1000">
              <a:latin typeface="ZapfHumnst BT" pitchFamily="34" charset="0"/>
            </a:endParaRPr>
          </a:p>
        </p:txBody>
      </p:sp>
      <p:sp>
        <p:nvSpPr>
          <p:cNvPr id="27" name="Rectangle 31"/>
          <p:cNvSpPr>
            <a:spLocks noChangeArrowheads="1"/>
          </p:cNvSpPr>
          <p:nvPr/>
        </p:nvSpPr>
        <p:spPr bwMode="auto">
          <a:xfrm>
            <a:off x="3786188" y="2697163"/>
            <a:ext cx="156491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t>1.2. createStatement( )</a:t>
            </a:r>
            <a:endParaRPr lang="en-US" sz="1000">
              <a:latin typeface="ZapfHumnst BT" pitchFamily="34" charset="0"/>
            </a:endParaRPr>
          </a:p>
        </p:txBody>
      </p:sp>
      <p:sp>
        <p:nvSpPr>
          <p:cNvPr id="28" name="Line 32"/>
          <p:cNvSpPr>
            <a:spLocks noChangeShapeType="1"/>
          </p:cNvSpPr>
          <p:nvPr/>
        </p:nvSpPr>
        <p:spPr bwMode="auto">
          <a:xfrm flipV="1">
            <a:off x="3001963" y="2455863"/>
            <a:ext cx="1393825" cy="0"/>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 name="Rectangle 35"/>
          <p:cNvSpPr>
            <a:spLocks noChangeArrowheads="1"/>
          </p:cNvSpPr>
          <p:nvPr/>
        </p:nvSpPr>
        <p:spPr bwMode="auto">
          <a:xfrm>
            <a:off x="3422650" y="2165350"/>
            <a:ext cx="96391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t>1.1. getData( )</a:t>
            </a:r>
            <a:endParaRPr lang="en-US" sz="1000">
              <a:latin typeface="ZapfHumnst BT" pitchFamily="34" charset="0"/>
            </a:endParaRPr>
          </a:p>
        </p:txBody>
      </p:sp>
      <p:sp>
        <p:nvSpPr>
          <p:cNvPr id="30" name="Rectangle 37"/>
          <p:cNvSpPr>
            <a:spLocks noChangeArrowheads="1"/>
          </p:cNvSpPr>
          <p:nvPr/>
        </p:nvSpPr>
        <p:spPr bwMode="auto">
          <a:xfrm>
            <a:off x="7443788" y="3903663"/>
            <a:ext cx="117475" cy="247650"/>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Line 38"/>
          <p:cNvSpPr>
            <a:spLocks noChangeShapeType="1"/>
          </p:cNvSpPr>
          <p:nvPr/>
        </p:nvSpPr>
        <p:spPr bwMode="auto">
          <a:xfrm>
            <a:off x="2998788" y="3905250"/>
            <a:ext cx="4445000" cy="0"/>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2" name="Rectangle 41"/>
          <p:cNvSpPr>
            <a:spLocks noChangeArrowheads="1"/>
          </p:cNvSpPr>
          <p:nvPr/>
        </p:nvSpPr>
        <p:spPr bwMode="auto">
          <a:xfrm>
            <a:off x="4381500" y="3617913"/>
            <a:ext cx="180549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t>1.3. executeUpdate(string)</a:t>
            </a:r>
            <a:endParaRPr lang="en-US" sz="1000">
              <a:latin typeface="ZapfHumnst BT" pitchFamily="34" charset="0"/>
            </a:endParaRPr>
          </a:p>
        </p:txBody>
      </p:sp>
      <p:sp>
        <p:nvSpPr>
          <p:cNvPr id="33" name="Freeform 42"/>
          <p:cNvSpPr>
            <a:spLocks/>
          </p:cNvSpPr>
          <p:nvPr/>
        </p:nvSpPr>
        <p:spPr bwMode="auto">
          <a:xfrm>
            <a:off x="7275513" y="3228975"/>
            <a:ext cx="1219200" cy="531813"/>
          </a:xfrm>
          <a:custGeom>
            <a:avLst/>
            <a:gdLst>
              <a:gd name="T0" fmla="*/ 0 w 768"/>
              <a:gd name="T1" fmla="*/ 0 h 335"/>
              <a:gd name="T2" fmla="*/ 670 w 768"/>
              <a:gd name="T3" fmla="*/ 0 h 335"/>
              <a:gd name="T4" fmla="*/ 768 w 768"/>
              <a:gd name="T5" fmla="*/ 98 h 335"/>
              <a:gd name="T6" fmla="*/ 768 w 768"/>
              <a:gd name="T7" fmla="*/ 335 h 335"/>
              <a:gd name="T8" fmla="*/ 0 w 768"/>
              <a:gd name="T9" fmla="*/ 335 h 335"/>
              <a:gd name="T10" fmla="*/ 0 w 768"/>
              <a:gd name="T11" fmla="*/ 0 h 335"/>
            </a:gdLst>
            <a:ahLst/>
            <a:cxnLst>
              <a:cxn ang="0">
                <a:pos x="T0" y="T1"/>
              </a:cxn>
              <a:cxn ang="0">
                <a:pos x="T2" y="T3"/>
              </a:cxn>
              <a:cxn ang="0">
                <a:pos x="T4" y="T5"/>
              </a:cxn>
              <a:cxn ang="0">
                <a:pos x="T6" y="T7"/>
              </a:cxn>
              <a:cxn ang="0">
                <a:pos x="T8" y="T9"/>
              </a:cxn>
              <a:cxn ang="0">
                <a:pos x="T10" y="T11"/>
              </a:cxn>
            </a:cxnLst>
            <a:rect l="0" t="0" r="r" b="b"/>
            <a:pathLst>
              <a:path w="768" h="335">
                <a:moveTo>
                  <a:pt x="0" y="0"/>
                </a:moveTo>
                <a:lnTo>
                  <a:pt x="670" y="0"/>
                </a:lnTo>
                <a:lnTo>
                  <a:pt x="768" y="98"/>
                </a:lnTo>
                <a:lnTo>
                  <a:pt x="768" y="335"/>
                </a:lnTo>
                <a:lnTo>
                  <a:pt x="0" y="335"/>
                </a:lnTo>
                <a:lnTo>
                  <a:pt x="0" y="0"/>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34" name="Freeform 43"/>
          <p:cNvSpPr>
            <a:spLocks/>
          </p:cNvSpPr>
          <p:nvPr/>
        </p:nvSpPr>
        <p:spPr bwMode="auto">
          <a:xfrm>
            <a:off x="7275513" y="3228975"/>
            <a:ext cx="1219200" cy="531813"/>
          </a:xfrm>
          <a:custGeom>
            <a:avLst/>
            <a:gdLst>
              <a:gd name="T0" fmla="*/ 0 w 94"/>
              <a:gd name="T1" fmla="*/ 0 h 41"/>
              <a:gd name="T2" fmla="*/ 82 w 94"/>
              <a:gd name="T3" fmla="*/ 0 h 41"/>
              <a:gd name="T4" fmla="*/ 94 w 94"/>
              <a:gd name="T5" fmla="*/ 12 h 41"/>
              <a:gd name="T6" fmla="*/ 94 w 94"/>
              <a:gd name="T7" fmla="*/ 41 h 41"/>
              <a:gd name="T8" fmla="*/ 0 w 94"/>
              <a:gd name="T9" fmla="*/ 41 h 41"/>
              <a:gd name="T10" fmla="*/ 0 w 94"/>
              <a:gd name="T11" fmla="*/ 0 h 41"/>
            </a:gdLst>
            <a:ahLst/>
            <a:cxnLst>
              <a:cxn ang="0">
                <a:pos x="T0" y="T1"/>
              </a:cxn>
              <a:cxn ang="0">
                <a:pos x="T2" y="T3"/>
              </a:cxn>
              <a:cxn ang="0">
                <a:pos x="T4" y="T5"/>
              </a:cxn>
              <a:cxn ang="0">
                <a:pos x="T6" y="T7"/>
              </a:cxn>
              <a:cxn ang="0">
                <a:pos x="T8" y="T9"/>
              </a:cxn>
              <a:cxn ang="0">
                <a:pos x="T10" y="T11"/>
              </a:cxn>
            </a:cxnLst>
            <a:rect l="0" t="0" r="r" b="b"/>
            <a:pathLst>
              <a:path w="94" h="41">
                <a:moveTo>
                  <a:pt x="0" y="0"/>
                </a:moveTo>
                <a:lnTo>
                  <a:pt x="82" y="0"/>
                </a:lnTo>
                <a:lnTo>
                  <a:pt x="94" y="12"/>
                </a:lnTo>
                <a:lnTo>
                  <a:pt x="94" y="41"/>
                </a:lnTo>
                <a:lnTo>
                  <a:pt x="0" y="41"/>
                </a:lnTo>
                <a:lnTo>
                  <a:pt x="0" y="0"/>
                </a:lnTo>
              </a:path>
            </a:pathLst>
          </a:custGeom>
          <a:solidFill>
            <a:srgbClr val="FFFFCC"/>
          </a:solidFill>
          <a:ln w="12700" cmpd="sng">
            <a:solidFill>
              <a:srgbClr val="8A0E5E"/>
            </a:solidFill>
            <a:prstDash val="solid"/>
            <a:round/>
            <a:headEnd/>
            <a:tailEnd/>
          </a:ln>
        </p:spPr>
        <p:txBody>
          <a:bodyPr/>
          <a:lstStyle/>
          <a:p>
            <a:endParaRPr lang="en-US"/>
          </a:p>
        </p:txBody>
      </p:sp>
      <p:sp>
        <p:nvSpPr>
          <p:cNvPr id="35" name="Freeform 44"/>
          <p:cNvSpPr>
            <a:spLocks/>
          </p:cNvSpPr>
          <p:nvPr/>
        </p:nvSpPr>
        <p:spPr bwMode="auto">
          <a:xfrm>
            <a:off x="8329613" y="3228975"/>
            <a:ext cx="155575" cy="155575"/>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solidFill>
            <a:srgbClr val="FFFFCC"/>
          </a:solidFill>
          <a:ln w="12700" cmpd="sng">
            <a:solidFill>
              <a:srgbClr val="8A0E5E"/>
            </a:solidFill>
            <a:prstDash val="solid"/>
            <a:round/>
            <a:headEnd/>
            <a:tailEnd/>
          </a:ln>
        </p:spPr>
        <p:txBody>
          <a:bodyPr/>
          <a:lstStyle/>
          <a:p>
            <a:endParaRPr lang="en-US"/>
          </a:p>
        </p:txBody>
      </p:sp>
      <p:sp>
        <p:nvSpPr>
          <p:cNvPr id="36" name="Rectangle 45"/>
          <p:cNvSpPr>
            <a:spLocks noChangeArrowheads="1"/>
          </p:cNvSpPr>
          <p:nvPr/>
        </p:nvSpPr>
        <p:spPr bwMode="auto">
          <a:xfrm>
            <a:off x="7326313" y="3254375"/>
            <a:ext cx="86491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t>execute SQL </a:t>
            </a:r>
            <a:endParaRPr lang="en-US" sz="1000">
              <a:latin typeface="ZapfHumnst BT" pitchFamily="34" charset="0"/>
            </a:endParaRPr>
          </a:p>
        </p:txBody>
      </p:sp>
      <p:sp>
        <p:nvSpPr>
          <p:cNvPr id="37" name="Rectangle 46"/>
          <p:cNvSpPr>
            <a:spLocks noChangeArrowheads="1"/>
          </p:cNvSpPr>
          <p:nvPr/>
        </p:nvSpPr>
        <p:spPr bwMode="auto">
          <a:xfrm>
            <a:off x="7326313" y="3462338"/>
            <a:ext cx="69333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300"/>
              <a:t>statement</a:t>
            </a:r>
            <a:endParaRPr lang="en-US" sz="1000">
              <a:latin typeface="ZapfHumnst BT" pitchFamily="34" charset="0"/>
            </a:endParaRPr>
          </a:p>
        </p:txBody>
      </p:sp>
      <p:sp>
        <p:nvSpPr>
          <p:cNvPr id="38" name="Line 47"/>
          <p:cNvSpPr>
            <a:spLocks noChangeShapeType="1"/>
          </p:cNvSpPr>
          <p:nvPr/>
        </p:nvSpPr>
        <p:spPr bwMode="auto">
          <a:xfrm flipH="1">
            <a:off x="5964238" y="3630613"/>
            <a:ext cx="1311275" cy="273050"/>
          </a:xfrm>
          <a:prstGeom prst="line">
            <a:avLst/>
          </a:prstGeom>
          <a:noFill/>
          <a:ln w="0">
            <a:solidFill>
              <a:schemeClr val="accent6">
                <a:lumMod val="50000"/>
              </a:schemeClr>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p:cNvSpPr>
            <a:spLocks noChangeShapeType="1"/>
          </p:cNvSpPr>
          <p:nvPr/>
        </p:nvSpPr>
        <p:spPr bwMode="auto">
          <a:xfrm>
            <a:off x="2947988" y="1671638"/>
            <a:ext cx="0" cy="3492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53"/>
          <p:cNvSpPr>
            <a:spLocks noChangeShapeType="1"/>
          </p:cNvSpPr>
          <p:nvPr/>
        </p:nvSpPr>
        <p:spPr bwMode="auto">
          <a:xfrm>
            <a:off x="1371600" y="5202238"/>
            <a:ext cx="0" cy="7683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54"/>
          <p:cNvSpPr>
            <a:spLocks noChangeShapeType="1"/>
          </p:cNvSpPr>
          <p:nvPr/>
        </p:nvSpPr>
        <p:spPr bwMode="auto">
          <a:xfrm>
            <a:off x="4468813" y="1671638"/>
            <a:ext cx="0" cy="7556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55"/>
          <p:cNvSpPr>
            <a:spLocks noChangeShapeType="1"/>
          </p:cNvSpPr>
          <p:nvPr/>
        </p:nvSpPr>
        <p:spPr bwMode="auto">
          <a:xfrm>
            <a:off x="6059488" y="3259138"/>
            <a:ext cx="1587" cy="27114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56"/>
          <p:cNvSpPr>
            <a:spLocks noChangeShapeType="1"/>
          </p:cNvSpPr>
          <p:nvPr/>
        </p:nvSpPr>
        <p:spPr bwMode="auto">
          <a:xfrm>
            <a:off x="7505700" y="4173538"/>
            <a:ext cx="0" cy="179705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55482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Delete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Line 3"/>
          <p:cNvSpPr>
            <a:spLocks noChangeShapeType="1"/>
          </p:cNvSpPr>
          <p:nvPr/>
        </p:nvSpPr>
        <p:spPr bwMode="auto">
          <a:xfrm>
            <a:off x="3775075" y="4022725"/>
            <a:ext cx="3049588" cy="1587"/>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 name="Rectangle 6"/>
          <p:cNvSpPr>
            <a:spLocks noChangeArrowheads="1"/>
          </p:cNvSpPr>
          <p:nvPr/>
        </p:nvSpPr>
        <p:spPr bwMode="auto">
          <a:xfrm>
            <a:off x="1030288" y="1181100"/>
            <a:ext cx="1801812" cy="577850"/>
          </a:xfrm>
          <a:prstGeom prst="rect">
            <a:avLst/>
          </a:prstGeom>
          <a:solidFill>
            <a:srgbClr val="99CCFF"/>
          </a:solidFill>
          <a:ln w="12700">
            <a:solidFill>
              <a:srgbClr val="FF0000"/>
            </a:solidFill>
            <a:miter lim="800000"/>
            <a:headEnd/>
            <a:tailEnd/>
          </a:ln>
        </p:spPr>
        <p:txBody>
          <a:bodyPr/>
          <a:lstStyle/>
          <a:p>
            <a:endParaRPr lang="en-US"/>
          </a:p>
        </p:txBody>
      </p:sp>
      <p:sp>
        <p:nvSpPr>
          <p:cNvPr id="7" name="Rectangle 8"/>
          <p:cNvSpPr>
            <a:spLocks noChangeArrowheads="1"/>
          </p:cNvSpPr>
          <p:nvPr/>
        </p:nvSpPr>
        <p:spPr bwMode="auto">
          <a:xfrm>
            <a:off x="1022350" y="1262062"/>
            <a:ext cx="15395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u="sng"/>
              <a:t> : </a:t>
            </a:r>
            <a:r>
              <a:rPr lang="en-US" sz="1600" i="1" u="sng"/>
              <a:t>PersistencyClient</a:t>
            </a:r>
          </a:p>
        </p:txBody>
      </p:sp>
      <p:sp>
        <p:nvSpPr>
          <p:cNvPr id="8" name="Line 9"/>
          <p:cNvSpPr>
            <a:spLocks noChangeShapeType="1"/>
          </p:cNvSpPr>
          <p:nvPr/>
        </p:nvSpPr>
        <p:spPr bwMode="auto">
          <a:xfrm>
            <a:off x="1922463" y="4922837"/>
            <a:ext cx="0" cy="944563"/>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9" name="Rectangle 10"/>
          <p:cNvSpPr>
            <a:spLocks noChangeArrowheads="1"/>
          </p:cNvSpPr>
          <p:nvPr/>
        </p:nvSpPr>
        <p:spPr bwMode="auto">
          <a:xfrm>
            <a:off x="1843088" y="2414587"/>
            <a:ext cx="141287" cy="2498725"/>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Rectangle 11"/>
          <p:cNvSpPr>
            <a:spLocks noChangeArrowheads="1"/>
          </p:cNvSpPr>
          <p:nvPr/>
        </p:nvSpPr>
        <p:spPr bwMode="auto">
          <a:xfrm>
            <a:off x="2944813" y="1181100"/>
            <a:ext cx="1501775" cy="577850"/>
          </a:xfrm>
          <a:prstGeom prst="rect">
            <a:avLst/>
          </a:prstGeom>
          <a:solidFill>
            <a:srgbClr val="99CCFF"/>
          </a:solidFill>
          <a:ln w="12700">
            <a:solidFill>
              <a:srgbClr val="FF0000"/>
            </a:solidFill>
            <a:miter lim="800000"/>
            <a:headEnd/>
            <a:tailEnd/>
          </a:ln>
        </p:spPr>
        <p:txBody>
          <a:bodyPr/>
          <a:lstStyle/>
          <a:p>
            <a:endParaRPr lang="en-US"/>
          </a:p>
        </p:txBody>
      </p:sp>
      <p:sp>
        <p:nvSpPr>
          <p:cNvPr id="11" name="Rectangle 12"/>
          <p:cNvSpPr>
            <a:spLocks noChangeArrowheads="1"/>
          </p:cNvSpPr>
          <p:nvPr/>
        </p:nvSpPr>
        <p:spPr bwMode="auto">
          <a:xfrm>
            <a:off x="3211513" y="1227137"/>
            <a:ext cx="8063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i="1" u="sng"/>
              <a:t> : DBClass</a:t>
            </a:r>
            <a:endParaRPr lang="en-US" sz="1000" i="1">
              <a:latin typeface="ZapfHumnst BT" pitchFamily="34" charset="0"/>
            </a:endParaRPr>
          </a:p>
        </p:txBody>
      </p:sp>
      <p:sp>
        <p:nvSpPr>
          <p:cNvPr id="12" name="Line 13"/>
          <p:cNvSpPr>
            <a:spLocks noChangeShapeType="1"/>
          </p:cNvSpPr>
          <p:nvPr/>
        </p:nvSpPr>
        <p:spPr bwMode="auto">
          <a:xfrm>
            <a:off x="3697288" y="4618037"/>
            <a:ext cx="0" cy="1249363"/>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14"/>
          <p:cNvSpPr>
            <a:spLocks noChangeArrowheads="1"/>
          </p:cNvSpPr>
          <p:nvPr/>
        </p:nvSpPr>
        <p:spPr bwMode="auto">
          <a:xfrm>
            <a:off x="3617913" y="2414587"/>
            <a:ext cx="157162" cy="2201863"/>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15"/>
          <p:cNvSpPr>
            <a:spLocks noChangeArrowheads="1"/>
          </p:cNvSpPr>
          <p:nvPr/>
        </p:nvSpPr>
        <p:spPr bwMode="auto">
          <a:xfrm>
            <a:off x="4540250" y="1181100"/>
            <a:ext cx="1501775" cy="577850"/>
          </a:xfrm>
          <a:prstGeom prst="rect">
            <a:avLst/>
          </a:prstGeom>
          <a:solidFill>
            <a:srgbClr val="FFFFCC"/>
          </a:solidFill>
          <a:ln w="12700">
            <a:solidFill>
              <a:srgbClr val="8A0E5E"/>
            </a:solidFill>
            <a:miter lim="800000"/>
            <a:headEnd/>
            <a:tailEnd/>
          </a:ln>
        </p:spPr>
        <p:txBody>
          <a:bodyPr/>
          <a:lstStyle/>
          <a:p>
            <a:endParaRPr lang="en-US"/>
          </a:p>
        </p:txBody>
      </p:sp>
      <p:sp>
        <p:nvSpPr>
          <p:cNvPr id="15" name="Rectangle 16"/>
          <p:cNvSpPr>
            <a:spLocks noChangeArrowheads="1"/>
          </p:cNvSpPr>
          <p:nvPr/>
        </p:nvSpPr>
        <p:spPr bwMode="auto">
          <a:xfrm>
            <a:off x="4697413" y="1227137"/>
            <a:ext cx="11012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u="sng"/>
              <a:t> : Connection</a:t>
            </a:r>
            <a:endParaRPr lang="en-US" sz="1000">
              <a:latin typeface="ZapfHumnst BT" pitchFamily="34" charset="0"/>
            </a:endParaRPr>
          </a:p>
        </p:txBody>
      </p:sp>
      <p:sp>
        <p:nvSpPr>
          <p:cNvPr id="16" name="Line 17"/>
          <p:cNvSpPr>
            <a:spLocks noChangeShapeType="1"/>
          </p:cNvSpPr>
          <p:nvPr/>
        </p:nvSpPr>
        <p:spPr bwMode="auto">
          <a:xfrm>
            <a:off x="5291138" y="1976437"/>
            <a:ext cx="0" cy="1173163"/>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8"/>
          <p:cNvSpPr>
            <a:spLocks noChangeArrowheads="1"/>
          </p:cNvSpPr>
          <p:nvPr/>
        </p:nvSpPr>
        <p:spPr bwMode="auto">
          <a:xfrm>
            <a:off x="5213350" y="3148012"/>
            <a:ext cx="155575" cy="296863"/>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Rectangle 19"/>
          <p:cNvSpPr>
            <a:spLocks noChangeArrowheads="1"/>
          </p:cNvSpPr>
          <p:nvPr/>
        </p:nvSpPr>
        <p:spPr bwMode="auto">
          <a:xfrm>
            <a:off x="6151563" y="1181100"/>
            <a:ext cx="1485900" cy="577850"/>
          </a:xfrm>
          <a:prstGeom prst="rect">
            <a:avLst/>
          </a:prstGeom>
          <a:solidFill>
            <a:srgbClr val="FFFFCC"/>
          </a:solidFill>
          <a:ln w="12700">
            <a:solidFill>
              <a:srgbClr val="8A0E5E"/>
            </a:solidFill>
            <a:miter lim="800000"/>
            <a:headEnd/>
            <a:tailEnd/>
          </a:ln>
        </p:spPr>
        <p:txBody>
          <a:bodyPr/>
          <a:lstStyle/>
          <a:p>
            <a:endParaRPr lang="en-US"/>
          </a:p>
        </p:txBody>
      </p:sp>
      <p:sp>
        <p:nvSpPr>
          <p:cNvPr id="19" name="Rectangle 20"/>
          <p:cNvSpPr>
            <a:spLocks noChangeArrowheads="1"/>
          </p:cNvSpPr>
          <p:nvPr/>
        </p:nvSpPr>
        <p:spPr bwMode="auto">
          <a:xfrm>
            <a:off x="6338888" y="1227137"/>
            <a:ext cx="10141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u="sng"/>
              <a:t> : Statement</a:t>
            </a:r>
            <a:endParaRPr lang="en-US" sz="1000">
              <a:latin typeface="ZapfHumnst BT" pitchFamily="34" charset="0"/>
            </a:endParaRPr>
          </a:p>
        </p:txBody>
      </p:sp>
      <p:sp>
        <p:nvSpPr>
          <p:cNvPr id="20" name="Line 21"/>
          <p:cNvSpPr>
            <a:spLocks noChangeShapeType="1"/>
          </p:cNvSpPr>
          <p:nvPr/>
        </p:nvSpPr>
        <p:spPr bwMode="auto">
          <a:xfrm>
            <a:off x="6902450" y="1976437"/>
            <a:ext cx="1588" cy="2024063"/>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22"/>
          <p:cNvSpPr>
            <a:spLocks noChangeArrowheads="1"/>
          </p:cNvSpPr>
          <p:nvPr/>
        </p:nvSpPr>
        <p:spPr bwMode="auto">
          <a:xfrm>
            <a:off x="6824663" y="4022725"/>
            <a:ext cx="139700" cy="296862"/>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Line 23"/>
          <p:cNvSpPr>
            <a:spLocks noChangeShapeType="1"/>
          </p:cNvSpPr>
          <p:nvPr/>
        </p:nvSpPr>
        <p:spPr bwMode="auto">
          <a:xfrm>
            <a:off x="1984375" y="2417762"/>
            <a:ext cx="1646238" cy="1588"/>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3" name="Rectangle 26"/>
          <p:cNvSpPr>
            <a:spLocks noChangeArrowheads="1"/>
          </p:cNvSpPr>
          <p:nvPr/>
        </p:nvSpPr>
        <p:spPr bwMode="auto">
          <a:xfrm>
            <a:off x="1577975" y="2085975"/>
            <a:ext cx="20890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t>1. delete(PersistentClass)</a:t>
            </a:r>
            <a:endParaRPr lang="en-US" sz="1000">
              <a:latin typeface="ZapfHumnst BT" pitchFamily="34" charset="0"/>
            </a:endParaRPr>
          </a:p>
        </p:txBody>
      </p:sp>
      <p:sp>
        <p:nvSpPr>
          <p:cNvPr id="24" name="Line 27"/>
          <p:cNvSpPr>
            <a:spLocks noChangeShapeType="1"/>
          </p:cNvSpPr>
          <p:nvPr/>
        </p:nvSpPr>
        <p:spPr bwMode="auto">
          <a:xfrm>
            <a:off x="3775075" y="3148012"/>
            <a:ext cx="1438275" cy="1588"/>
          </a:xfrm>
          <a:prstGeom prst="line">
            <a:avLst/>
          </a:prstGeom>
          <a:noFill/>
          <a:ln w="0">
            <a:solidFill>
              <a:schemeClr val="accent6">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5" name="Rectangle 30"/>
          <p:cNvSpPr>
            <a:spLocks noChangeArrowheads="1"/>
          </p:cNvSpPr>
          <p:nvPr/>
        </p:nvSpPr>
        <p:spPr bwMode="auto">
          <a:xfrm>
            <a:off x="3398838" y="2805112"/>
            <a:ext cx="19195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t>1.1. createStatement( )</a:t>
            </a:r>
            <a:endParaRPr lang="en-US" sz="1000">
              <a:latin typeface="ZapfHumnst BT" pitchFamily="34" charset="0"/>
            </a:endParaRPr>
          </a:p>
        </p:txBody>
      </p:sp>
      <p:sp>
        <p:nvSpPr>
          <p:cNvPr id="26" name="Rectangle 31"/>
          <p:cNvSpPr>
            <a:spLocks noChangeArrowheads="1"/>
          </p:cNvSpPr>
          <p:nvPr/>
        </p:nvSpPr>
        <p:spPr bwMode="auto">
          <a:xfrm>
            <a:off x="4087813" y="3679825"/>
            <a:ext cx="22111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t>1.2. executeUpdate(string)</a:t>
            </a:r>
            <a:endParaRPr lang="en-US" sz="1000">
              <a:latin typeface="ZapfHumnst BT" pitchFamily="34" charset="0"/>
            </a:endParaRPr>
          </a:p>
        </p:txBody>
      </p:sp>
      <p:sp>
        <p:nvSpPr>
          <p:cNvPr id="27" name="Freeform 32"/>
          <p:cNvSpPr>
            <a:spLocks/>
          </p:cNvSpPr>
          <p:nvPr/>
        </p:nvSpPr>
        <p:spPr bwMode="auto">
          <a:xfrm>
            <a:off x="6715125" y="3133725"/>
            <a:ext cx="1470025" cy="639762"/>
          </a:xfrm>
          <a:custGeom>
            <a:avLst/>
            <a:gdLst>
              <a:gd name="T0" fmla="*/ 0 w 926"/>
              <a:gd name="T1" fmla="*/ 0 h 403"/>
              <a:gd name="T2" fmla="*/ 807 w 926"/>
              <a:gd name="T3" fmla="*/ 0 h 403"/>
              <a:gd name="T4" fmla="*/ 926 w 926"/>
              <a:gd name="T5" fmla="*/ 118 h 403"/>
              <a:gd name="T6" fmla="*/ 926 w 926"/>
              <a:gd name="T7" fmla="*/ 403 h 403"/>
              <a:gd name="T8" fmla="*/ 0 w 926"/>
              <a:gd name="T9" fmla="*/ 403 h 403"/>
              <a:gd name="T10" fmla="*/ 0 w 926"/>
              <a:gd name="T11" fmla="*/ 0 h 403"/>
            </a:gdLst>
            <a:ahLst/>
            <a:cxnLst>
              <a:cxn ang="0">
                <a:pos x="T0" y="T1"/>
              </a:cxn>
              <a:cxn ang="0">
                <a:pos x="T2" y="T3"/>
              </a:cxn>
              <a:cxn ang="0">
                <a:pos x="T4" y="T5"/>
              </a:cxn>
              <a:cxn ang="0">
                <a:pos x="T6" y="T7"/>
              </a:cxn>
              <a:cxn ang="0">
                <a:pos x="T8" y="T9"/>
              </a:cxn>
              <a:cxn ang="0">
                <a:pos x="T10" y="T11"/>
              </a:cxn>
            </a:cxnLst>
            <a:rect l="0" t="0" r="r" b="b"/>
            <a:pathLst>
              <a:path w="926" h="403">
                <a:moveTo>
                  <a:pt x="0" y="0"/>
                </a:moveTo>
                <a:lnTo>
                  <a:pt x="807" y="0"/>
                </a:lnTo>
                <a:lnTo>
                  <a:pt x="926" y="118"/>
                </a:lnTo>
                <a:lnTo>
                  <a:pt x="926" y="403"/>
                </a:lnTo>
                <a:lnTo>
                  <a:pt x="0" y="403"/>
                </a:lnTo>
                <a:lnTo>
                  <a:pt x="0" y="0"/>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28" name="Freeform 33"/>
          <p:cNvSpPr>
            <a:spLocks/>
          </p:cNvSpPr>
          <p:nvPr/>
        </p:nvSpPr>
        <p:spPr bwMode="auto">
          <a:xfrm>
            <a:off x="6715125" y="3133725"/>
            <a:ext cx="1470025" cy="639762"/>
          </a:xfrm>
          <a:custGeom>
            <a:avLst/>
            <a:gdLst>
              <a:gd name="T0" fmla="*/ 0 w 94"/>
              <a:gd name="T1" fmla="*/ 0 h 41"/>
              <a:gd name="T2" fmla="*/ 82 w 94"/>
              <a:gd name="T3" fmla="*/ 0 h 41"/>
              <a:gd name="T4" fmla="*/ 94 w 94"/>
              <a:gd name="T5" fmla="*/ 12 h 41"/>
              <a:gd name="T6" fmla="*/ 94 w 94"/>
              <a:gd name="T7" fmla="*/ 41 h 41"/>
              <a:gd name="T8" fmla="*/ 0 w 94"/>
              <a:gd name="T9" fmla="*/ 41 h 41"/>
              <a:gd name="T10" fmla="*/ 0 w 94"/>
              <a:gd name="T11" fmla="*/ 0 h 41"/>
            </a:gdLst>
            <a:ahLst/>
            <a:cxnLst>
              <a:cxn ang="0">
                <a:pos x="T0" y="T1"/>
              </a:cxn>
              <a:cxn ang="0">
                <a:pos x="T2" y="T3"/>
              </a:cxn>
              <a:cxn ang="0">
                <a:pos x="T4" y="T5"/>
              </a:cxn>
              <a:cxn ang="0">
                <a:pos x="T6" y="T7"/>
              </a:cxn>
              <a:cxn ang="0">
                <a:pos x="T8" y="T9"/>
              </a:cxn>
              <a:cxn ang="0">
                <a:pos x="T10" y="T11"/>
              </a:cxn>
            </a:cxnLst>
            <a:rect l="0" t="0" r="r" b="b"/>
            <a:pathLst>
              <a:path w="94" h="41">
                <a:moveTo>
                  <a:pt x="0" y="0"/>
                </a:moveTo>
                <a:lnTo>
                  <a:pt x="82" y="0"/>
                </a:lnTo>
                <a:lnTo>
                  <a:pt x="94" y="12"/>
                </a:lnTo>
                <a:lnTo>
                  <a:pt x="94" y="41"/>
                </a:lnTo>
                <a:lnTo>
                  <a:pt x="0" y="41"/>
                </a:lnTo>
                <a:lnTo>
                  <a:pt x="0" y="0"/>
                </a:lnTo>
              </a:path>
            </a:pathLst>
          </a:custGeom>
          <a:solidFill>
            <a:srgbClr val="FFFFCC"/>
          </a:solidFill>
          <a:ln w="12700" cmpd="sng">
            <a:solidFill>
              <a:srgbClr val="990033"/>
            </a:solidFill>
            <a:prstDash val="solid"/>
            <a:round/>
            <a:headEnd/>
            <a:tailEnd/>
          </a:ln>
        </p:spPr>
        <p:txBody>
          <a:bodyPr/>
          <a:lstStyle/>
          <a:p>
            <a:endParaRPr lang="en-US"/>
          </a:p>
        </p:txBody>
      </p:sp>
      <p:sp>
        <p:nvSpPr>
          <p:cNvPr id="29" name="Freeform 34"/>
          <p:cNvSpPr>
            <a:spLocks/>
          </p:cNvSpPr>
          <p:nvPr/>
        </p:nvSpPr>
        <p:spPr bwMode="auto">
          <a:xfrm>
            <a:off x="7996238" y="3133725"/>
            <a:ext cx="188912" cy="187325"/>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12700" cmpd="sng">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Rectangle 35"/>
          <p:cNvSpPr>
            <a:spLocks noChangeArrowheads="1"/>
          </p:cNvSpPr>
          <p:nvPr/>
        </p:nvSpPr>
        <p:spPr bwMode="auto">
          <a:xfrm>
            <a:off x="6777038" y="3163887"/>
            <a:ext cx="10601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t>execute SQL </a:t>
            </a:r>
            <a:endParaRPr lang="en-US" sz="1000">
              <a:latin typeface="ZapfHumnst BT" pitchFamily="34" charset="0"/>
            </a:endParaRPr>
          </a:p>
        </p:txBody>
      </p:sp>
      <p:sp>
        <p:nvSpPr>
          <p:cNvPr id="31" name="Rectangle 36"/>
          <p:cNvSpPr>
            <a:spLocks noChangeArrowheads="1"/>
          </p:cNvSpPr>
          <p:nvPr/>
        </p:nvSpPr>
        <p:spPr bwMode="auto">
          <a:xfrm>
            <a:off x="6777038" y="3414712"/>
            <a:ext cx="84997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600"/>
              <a:t>statement</a:t>
            </a:r>
            <a:endParaRPr lang="en-US" sz="1000">
              <a:latin typeface="ZapfHumnst BT" pitchFamily="34" charset="0"/>
            </a:endParaRPr>
          </a:p>
        </p:txBody>
      </p:sp>
      <p:sp>
        <p:nvSpPr>
          <p:cNvPr id="32" name="Line 37"/>
          <p:cNvSpPr>
            <a:spLocks noChangeShapeType="1"/>
          </p:cNvSpPr>
          <p:nvPr/>
        </p:nvSpPr>
        <p:spPr bwMode="auto">
          <a:xfrm flipH="1">
            <a:off x="6103938" y="3586162"/>
            <a:ext cx="595312" cy="77788"/>
          </a:xfrm>
          <a:prstGeom prst="line">
            <a:avLst/>
          </a:prstGeom>
          <a:noFill/>
          <a:ln w="0">
            <a:solidFill>
              <a:schemeClr val="accent6">
                <a:lumMod val="50000"/>
              </a:schemeClr>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40"/>
          <p:cNvSpPr>
            <a:spLocks noChangeShapeType="1"/>
          </p:cNvSpPr>
          <p:nvPr/>
        </p:nvSpPr>
        <p:spPr bwMode="auto">
          <a:xfrm>
            <a:off x="1920875" y="1976437"/>
            <a:ext cx="0" cy="423863"/>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41"/>
          <p:cNvSpPr>
            <a:spLocks noChangeShapeType="1"/>
          </p:cNvSpPr>
          <p:nvPr/>
        </p:nvSpPr>
        <p:spPr bwMode="auto">
          <a:xfrm>
            <a:off x="3695700" y="1976437"/>
            <a:ext cx="0" cy="423863"/>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42"/>
          <p:cNvSpPr>
            <a:spLocks noChangeShapeType="1"/>
          </p:cNvSpPr>
          <p:nvPr/>
        </p:nvSpPr>
        <p:spPr bwMode="auto">
          <a:xfrm>
            <a:off x="5291138" y="3436937"/>
            <a:ext cx="1587" cy="2430463"/>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43"/>
          <p:cNvSpPr>
            <a:spLocks noChangeShapeType="1"/>
          </p:cNvSpPr>
          <p:nvPr/>
        </p:nvSpPr>
        <p:spPr bwMode="auto">
          <a:xfrm>
            <a:off x="6904038" y="4313237"/>
            <a:ext cx="0" cy="1554163"/>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380272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Incorporating JDBC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Rectangle 3"/>
          <p:cNvSpPr>
            <a:spLocks noChangeArrowheads="1"/>
          </p:cNvSpPr>
          <p:nvPr/>
        </p:nvSpPr>
        <p:spPr bwMode="auto">
          <a:xfrm>
            <a:off x="2590800" y="3771900"/>
            <a:ext cx="3886200" cy="2328863"/>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70C0"/>
              </a:solidFill>
            </a:endParaRPr>
          </a:p>
        </p:txBody>
      </p:sp>
      <p:sp>
        <p:nvSpPr>
          <p:cNvPr id="6" name="Rectangle 4"/>
          <p:cNvSpPr>
            <a:spLocks noChangeArrowheads="1"/>
          </p:cNvSpPr>
          <p:nvPr/>
        </p:nvSpPr>
        <p:spPr bwMode="auto">
          <a:xfrm>
            <a:off x="2590800" y="3314700"/>
            <a:ext cx="1000125" cy="457200"/>
          </a:xfrm>
          <a:prstGeom prst="rect">
            <a:avLst/>
          </a:prstGeom>
          <a:noFill/>
          <a:ln w="9525">
            <a:solidFill>
              <a:schemeClr val="accent6">
                <a:lumMod val="50000"/>
              </a:schemeClr>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70C0"/>
              </a:solidFill>
            </a:endParaRPr>
          </a:p>
        </p:txBody>
      </p:sp>
      <p:sp>
        <p:nvSpPr>
          <p:cNvPr id="7" name="Rectangle 5"/>
          <p:cNvSpPr>
            <a:spLocks noChangeArrowheads="1"/>
          </p:cNvSpPr>
          <p:nvPr/>
        </p:nvSpPr>
        <p:spPr bwMode="auto">
          <a:xfrm>
            <a:off x="4114800" y="3802063"/>
            <a:ext cx="6948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800">
                <a:solidFill>
                  <a:schemeClr val="accent6">
                    <a:lumMod val="50000"/>
                  </a:schemeClr>
                </a:solidFill>
              </a:rPr>
              <a:t>java.sql</a:t>
            </a:r>
            <a:endParaRPr lang="en-US" sz="1800">
              <a:solidFill>
                <a:schemeClr val="accent6">
                  <a:lumMod val="50000"/>
                </a:schemeClr>
              </a:solidFill>
              <a:latin typeface="ZapfHumnst BT" pitchFamily="34" charset="0"/>
            </a:endParaRPr>
          </a:p>
        </p:txBody>
      </p:sp>
      <p:sp>
        <p:nvSpPr>
          <p:cNvPr id="8" name="Rectangle 6"/>
          <p:cNvSpPr>
            <a:spLocks noChangeArrowheads="1"/>
          </p:cNvSpPr>
          <p:nvPr/>
        </p:nvSpPr>
        <p:spPr bwMode="auto">
          <a:xfrm>
            <a:off x="5016500" y="5084763"/>
            <a:ext cx="939800" cy="528637"/>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chemeClr val="accent6">
                  <a:lumMod val="50000"/>
                </a:schemeClr>
              </a:solidFill>
            </a:endParaRPr>
          </a:p>
        </p:txBody>
      </p:sp>
      <p:sp>
        <p:nvSpPr>
          <p:cNvPr id="9" name="Rectangle 7"/>
          <p:cNvSpPr>
            <a:spLocks noChangeArrowheads="1"/>
          </p:cNvSpPr>
          <p:nvPr/>
        </p:nvSpPr>
        <p:spPr bwMode="auto">
          <a:xfrm>
            <a:off x="5106988" y="5137150"/>
            <a:ext cx="6835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accent6">
                    <a:lumMod val="50000"/>
                  </a:schemeClr>
                </a:solidFill>
              </a:rPr>
              <a:t>ResultSet</a:t>
            </a:r>
            <a:endParaRPr lang="en-US" sz="1000">
              <a:solidFill>
                <a:schemeClr val="accent6">
                  <a:lumMod val="50000"/>
                </a:schemeClr>
              </a:solidFill>
              <a:latin typeface="ZapfHumnst BT" pitchFamily="34" charset="0"/>
            </a:endParaRPr>
          </a:p>
        </p:txBody>
      </p:sp>
      <p:sp>
        <p:nvSpPr>
          <p:cNvPr id="10" name="Rectangle 8"/>
          <p:cNvSpPr>
            <a:spLocks noChangeArrowheads="1"/>
          </p:cNvSpPr>
          <p:nvPr/>
        </p:nvSpPr>
        <p:spPr bwMode="auto">
          <a:xfrm>
            <a:off x="5078413" y="5362575"/>
            <a:ext cx="74699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000">
                <a:solidFill>
                  <a:schemeClr val="accent6">
                    <a:lumMod val="50000"/>
                  </a:schemeClr>
                </a:solidFill>
              </a:rPr>
              <a:t>(from java.sql)</a:t>
            </a:r>
            <a:endParaRPr lang="en-US" sz="1000">
              <a:solidFill>
                <a:schemeClr val="accent6">
                  <a:lumMod val="50000"/>
                </a:schemeClr>
              </a:solidFill>
              <a:latin typeface="ZapfHumnst BT" pitchFamily="34" charset="0"/>
            </a:endParaRPr>
          </a:p>
        </p:txBody>
      </p:sp>
      <p:sp>
        <p:nvSpPr>
          <p:cNvPr id="11" name="Rectangle 9"/>
          <p:cNvSpPr>
            <a:spLocks noChangeArrowheads="1"/>
          </p:cNvSpPr>
          <p:nvPr/>
        </p:nvSpPr>
        <p:spPr bwMode="auto">
          <a:xfrm>
            <a:off x="4864100" y="4322763"/>
            <a:ext cx="1219200" cy="528637"/>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chemeClr val="accent6">
                  <a:lumMod val="50000"/>
                </a:schemeClr>
              </a:solidFill>
            </a:endParaRPr>
          </a:p>
        </p:txBody>
      </p:sp>
      <p:sp>
        <p:nvSpPr>
          <p:cNvPr id="12" name="Rectangle 10"/>
          <p:cNvSpPr>
            <a:spLocks noChangeArrowheads="1"/>
          </p:cNvSpPr>
          <p:nvPr/>
        </p:nvSpPr>
        <p:spPr bwMode="auto">
          <a:xfrm>
            <a:off x="5024438" y="4375150"/>
            <a:ext cx="836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accent6">
                    <a:lumMod val="50000"/>
                  </a:schemeClr>
                </a:solidFill>
              </a:rPr>
              <a:t>Connection</a:t>
            </a:r>
            <a:endParaRPr lang="en-US" sz="1000">
              <a:solidFill>
                <a:schemeClr val="accent6">
                  <a:lumMod val="50000"/>
                </a:schemeClr>
              </a:solidFill>
              <a:latin typeface="ZapfHumnst BT" pitchFamily="34" charset="0"/>
            </a:endParaRPr>
          </a:p>
        </p:txBody>
      </p:sp>
      <p:sp>
        <p:nvSpPr>
          <p:cNvPr id="13" name="Rectangle 11"/>
          <p:cNvSpPr>
            <a:spLocks noChangeArrowheads="1"/>
          </p:cNvSpPr>
          <p:nvPr/>
        </p:nvSpPr>
        <p:spPr bwMode="auto">
          <a:xfrm>
            <a:off x="5064125" y="4600575"/>
            <a:ext cx="74699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000">
                <a:solidFill>
                  <a:schemeClr val="accent6">
                    <a:lumMod val="50000"/>
                  </a:schemeClr>
                </a:solidFill>
              </a:rPr>
              <a:t>(from java.sql)</a:t>
            </a:r>
            <a:endParaRPr lang="en-US" sz="1000">
              <a:solidFill>
                <a:schemeClr val="accent6">
                  <a:lumMod val="50000"/>
                </a:schemeClr>
              </a:solidFill>
              <a:latin typeface="ZapfHumnst BT" pitchFamily="34" charset="0"/>
            </a:endParaRPr>
          </a:p>
        </p:txBody>
      </p:sp>
      <p:sp>
        <p:nvSpPr>
          <p:cNvPr id="14" name="Rectangle 12"/>
          <p:cNvSpPr>
            <a:spLocks noChangeArrowheads="1"/>
          </p:cNvSpPr>
          <p:nvPr/>
        </p:nvSpPr>
        <p:spPr bwMode="auto">
          <a:xfrm>
            <a:off x="3263900" y="5084763"/>
            <a:ext cx="1150938" cy="528637"/>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chemeClr val="accent6">
                  <a:lumMod val="50000"/>
                </a:schemeClr>
              </a:solidFill>
            </a:endParaRPr>
          </a:p>
        </p:txBody>
      </p:sp>
      <p:sp>
        <p:nvSpPr>
          <p:cNvPr id="15" name="Rectangle 13"/>
          <p:cNvSpPr>
            <a:spLocks noChangeArrowheads="1"/>
          </p:cNvSpPr>
          <p:nvPr/>
        </p:nvSpPr>
        <p:spPr bwMode="auto">
          <a:xfrm>
            <a:off x="3435350" y="5137150"/>
            <a:ext cx="76040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accent6">
                    <a:lumMod val="50000"/>
                  </a:schemeClr>
                </a:solidFill>
              </a:rPr>
              <a:t>Statement</a:t>
            </a:r>
            <a:endParaRPr lang="en-US" sz="1000">
              <a:solidFill>
                <a:schemeClr val="accent6">
                  <a:lumMod val="50000"/>
                </a:schemeClr>
              </a:solidFill>
              <a:latin typeface="ZapfHumnst BT" pitchFamily="34" charset="0"/>
            </a:endParaRPr>
          </a:p>
        </p:txBody>
      </p:sp>
      <p:sp>
        <p:nvSpPr>
          <p:cNvPr id="16" name="Rectangle 14"/>
          <p:cNvSpPr>
            <a:spLocks noChangeArrowheads="1"/>
          </p:cNvSpPr>
          <p:nvPr/>
        </p:nvSpPr>
        <p:spPr bwMode="auto">
          <a:xfrm>
            <a:off x="3430588" y="5362575"/>
            <a:ext cx="74699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000">
                <a:solidFill>
                  <a:schemeClr val="accent6">
                    <a:lumMod val="50000"/>
                  </a:schemeClr>
                </a:solidFill>
              </a:rPr>
              <a:t>(from java.sql)</a:t>
            </a:r>
            <a:endParaRPr lang="en-US" sz="1000">
              <a:solidFill>
                <a:schemeClr val="accent6">
                  <a:lumMod val="50000"/>
                </a:schemeClr>
              </a:solidFill>
              <a:latin typeface="ZapfHumnst BT" pitchFamily="34" charset="0"/>
            </a:endParaRPr>
          </a:p>
        </p:txBody>
      </p:sp>
      <p:sp>
        <p:nvSpPr>
          <p:cNvPr id="17" name="Rectangle 15"/>
          <p:cNvSpPr>
            <a:spLocks noChangeArrowheads="1"/>
          </p:cNvSpPr>
          <p:nvPr/>
        </p:nvSpPr>
        <p:spPr bwMode="auto">
          <a:xfrm>
            <a:off x="2946400" y="4322763"/>
            <a:ext cx="1460500" cy="533400"/>
          </a:xfrm>
          <a:prstGeom prst="rect">
            <a:avLst/>
          </a:prstGeom>
          <a:noFill/>
          <a:ln w="0">
            <a:solidFill>
              <a:schemeClr val="accent6">
                <a:lumMod val="50000"/>
              </a:schemeClr>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chemeClr val="accent6">
                  <a:lumMod val="50000"/>
                </a:schemeClr>
              </a:solidFill>
            </a:endParaRPr>
          </a:p>
        </p:txBody>
      </p:sp>
      <p:grpSp>
        <p:nvGrpSpPr>
          <p:cNvPr id="18" name="Group 16"/>
          <p:cNvGrpSpPr>
            <a:grpSpLocks/>
          </p:cNvGrpSpPr>
          <p:nvPr/>
        </p:nvGrpSpPr>
        <p:grpSpPr bwMode="auto">
          <a:xfrm>
            <a:off x="3092450" y="4375156"/>
            <a:ext cx="1104900" cy="379413"/>
            <a:chOff x="3252" y="2865"/>
            <a:chExt cx="696" cy="239"/>
          </a:xfrm>
        </p:grpSpPr>
        <p:sp>
          <p:nvSpPr>
            <p:cNvPr id="19" name="Rectangle 17"/>
            <p:cNvSpPr>
              <a:spLocks noChangeArrowheads="1"/>
            </p:cNvSpPr>
            <p:nvPr/>
          </p:nvSpPr>
          <p:spPr bwMode="auto">
            <a:xfrm>
              <a:off x="3252" y="2865"/>
              <a:ext cx="69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400">
                  <a:solidFill>
                    <a:schemeClr val="accent6">
                      <a:lumMod val="50000"/>
                    </a:schemeClr>
                  </a:solidFill>
                </a:rPr>
                <a:t>DriverManager</a:t>
              </a:r>
              <a:endParaRPr lang="en-US" sz="1000">
                <a:solidFill>
                  <a:schemeClr val="accent6">
                    <a:lumMod val="50000"/>
                  </a:schemeClr>
                </a:solidFill>
                <a:latin typeface="ZapfHumnst BT" pitchFamily="34" charset="0"/>
              </a:endParaRPr>
            </a:p>
          </p:txBody>
        </p:sp>
        <p:sp>
          <p:nvSpPr>
            <p:cNvPr id="20" name="Rectangle 18"/>
            <p:cNvSpPr>
              <a:spLocks noChangeArrowheads="1"/>
            </p:cNvSpPr>
            <p:nvPr/>
          </p:nvSpPr>
          <p:spPr bwMode="auto">
            <a:xfrm>
              <a:off x="3363" y="3007"/>
              <a:ext cx="47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pPr eaLnBrk="0" fontAlgn="base" hangingPunct="0">
                <a:lnSpc>
                  <a:spcPct val="100000"/>
                </a:lnSpc>
                <a:spcBef>
                  <a:spcPct val="0"/>
                </a:spcBef>
                <a:buClrTx/>
                <a:buFontTx/>
                <a:buNone/>
              </a:pPr>
              <a:r>
                <a:rPr lang="en-US" sz="1000">
                  <a:solidFill>
                    <a:schemeClr val="accent6">
                      <a:lumMod val="50000"/>
                    </a:schemeClr>
                  </a:solidFill>
                </a:rPr>
                <a:t>(from java.sql)</a:t>
              </a:r>
              <a:endParaRPr lang="en-US" sz="1000">
                <a:solidFill>
                  <a:schemeClr val="accent6">
                    <a:lumMod val="50000"/>
                  </a:schemeClr>
                </a:solidFill>
                <a:latin typeface="ZapfHumnst BT" pitchFamily="34" charset="0"/>
              </a:endParaRPr>
            </a:p>
          </p:txBody>
        </p:sp>
      </p:grpSp>
      <p:sp>
        <p:nvSpPr>
          <p:cNvPr id="21" name="Line 19"/>
          <p:cNvSpPr>
            <a:spLocks noChangeShapeType="1"/>
          </p:cNvSpPr>
          <p:nvPr/>
        </p:nvSpPr>
        <p:spPr bwMode="auto">
          <a:xfrm flipH="1">
            <a:off x="4533900" y="2413000"/>
            <a:ext cx="0" cy="1282700"/>
          </a:xfrm>
          <a:prstGeom prst="line">
            <a:avLst/>
          </a:prstGeom>
          <a:noFill/>
          <a:ln w="28575">
            <a:solidFill>
              <a:schemeClr val="accent6">
                <a:lumMod val="50000"/>
              </a:schemeClr>
            </a:solidFill>
            <a:prstDash val="lg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2" name="Rectangle 22"/>
          <p:cNvSpPr>
            <a:spLocks noChangeArrowheads="1"/>
          </p:cNvSpPr>
          <p:nvPr/>
        </p:nvSpPr>
        <p:spPr bwMode="auto">
          <a:xfrm>
            <a:off x="3517900" y="1354138"/>
            <a:ext cx="1930400" cy="1262062"/>
          </a:xfrm>
          <a:prstGeom prst="rect">
            <a:avLst/>
          </a:prstGeom>
          <a:solidFill>
            <a:srgbClr val="FFFFCC"/>
          </a:solidFill>
          <a:ln w="19050">
            <a:solidFill>
              <a:srgbClr val="8A0E5E"/>
            </a:solidFill>
            <a:miter lim="800000"/>
            <a:headEnd/>
            <a:tailEnd/>
          </a:ln>
        </p:spPr>
        <p:txBody>
          <a:bodyPr/>
          <a:lstStyle/>
          <a:p>
            <a:endParaRPr lang="en-US"/>
          </a:p>
        </p:txBody>
      </p:sp>
      <p:sp>
        <p:nvSpPr>
          <p:cNvPr id="23" name="Rectangle 23"/>
          <p:cNvSpPr>
            <a:spLocks noChangeArrowheads="1"/>
          </p:cNvSpPr>
          <p:nvPr/>
        </p:nvSpPr>
        <p:spPr bwMode="auto">
          <a:xfrm>
            <a:off x="3517900" y="1066800"/>
            <a:ext cx="628650" cy="287338"/>
          </a:xfrm>
          <a:prstGeom prst="rect">
            <a:avLst/>
          </a:prstGeom>
          <a:solidFill>
            <a:srgbClr val="FFFFCC"/>
          </a:solidFill>
          <a:ln w="19050">
            <a:solidFill>
              <a:srgbClr val="8A0E5E"/>
            </a:solidFill>
            <a:miter lim="800000"/>
            <a:headEnd/>
            <a:tailEnd/>
          </a:ln>
        </p:spPr>
        <p:txBody>
          <a:bodyPr/>
          <a:lstStyle/>
          <a:p>
            <a:endParaRPr lang="en-US"/>
          </a:p>
        </p:txBody>
      </p:sp>
      <p:sp>
        <p:nvSpPr>
          <p:cNvPr id="24" name="Text Box 24"/>
          <p:cNvSpPr txBox="1">
            <a:spLocks noChangeArrowheads="1"/>
          </p:cNvSpPr>
          <p:nvPr/>
        </p:nvSpPr>
        <p:spPr bwMode="auto">
          <a:xfrm>
            <a:off x="3619500" y="1447800"/>
            <a:ext cx="1752600" cy="9318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eaLnBrk="0" fontAlgn="base" hangingPunct="0">
              <a:lnSpc>
                <a:spcPct val="100000"/>
              </a:lnSpc>
              <a:spcBef>
                <a:spcPct val="0"/>
              </a:spcBef>
              <a:buClrTx/>
              <a:buFontTx/>
              <a:buNone/>
            </a:pPr>
            <a:r>
              <a:rPr lang="en-US" sz="1800"/>
              <a:t>Sample Persistency Client Package</a:t>
            </a:r>
          </a:p>
        </p:txBody>
      </p:sp>
    </p:spTree>
    <p:extLst>
      <p:ext uri="{BB962C8B-B14F-4D97-AF65-F5344CB8AC3E}">
        <p14:creationId xmlns:p14="http://schemas.microsoft.com/office/powerpoint/2010/main" val="208211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và gói</a:t>
            </a:r>
          </a:p>
        </p:txBody>
      </p:sp>
      <p:sp>
        <p:nvSpPr>
          <p:cNvPr id="3" name="Content Placeholder 2"/>
          <p:cNvSpPr>
            <a:spLocks noGrp="1"/>
          </p:cNvSpPr>
          <p:nvPr>
            <p:ph idx="1"/>
          </p:nvPr>
        </p:nvSpPr>
        <p:spPr/>
        <p:txBody>
          <a:bodyPr>
            <a:normAutofit/>
          </a:bodyPr>
          <a:lstStyle/>
          <a:p>
            <a:r>
              <a:rPr lang="en-US"/>
              <a:t>Lớp?</a:t>
            </a:r>
          </a:p>
          <a:p>
            <a:pPr lvl="1"/>
            <a:r>
              <a:rPr lang="en-US"/>
              <a:t>Mô tả tập các đối tượng cùng trách nhiệm, quan hệ, hoạt động, thuộc tính và ngữ nghĩa</a:t>
            </a:r>
          </a:p>
          <a:p>
            <a:endParaRPr lang="en-US"/>
          </a:p>
          <a:p>
            <a:r>
              <a:rPr lang="en-US"/>
              <a:t>Gói?</a:t>
            </a:r>
          </a:p>
          <a:p>
            <a:pPr lvl="1"/>
            <a:r>
              <a:rPr lang="en-US"/>
              <a:t>Cơ chế mục đích chung để tổ chức các phần tử vào nhóm</a:t>
            </a:r>
          </a:p>
          <a:p>
            <a:pPr lvl="1"/>
            <a:r>
              <a:rPr lang="en-US"/>
              <a:t>Phần tử mô hình mà có thể chứa các phần tử mô hình khác</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grpSp>
        <p:nvGrpSpPr>
          <p:cNvPr id="5" name="Group 26"/>
          <p:cNvGrpSpPr>
            <a:grpSpLocks/>
          </p:cNvGrpSpPr>
          <p:nvPr/>
        </p:nvGrpSpPr>
        <p:grpSpPr bwMode="auto">
          <a:xfrm>
            <a:off x="5411788" y="5299075"/>
            <a:ext cx="1260475" cy="993775"/>
            <a:chOff x="3409" y="3338"/>
            <a:chExt cx="794" cy="626"/>
          </a:xfrm>
        </p:grpSpPr>
        <p:sp>
          <p:nvSpPr>
            <p:cNvPr id="6" name="Rectangle 15"/>
            <p:cNvSpPr>
              <a:spLocks noChangeArrowheads="1"/>
            </p:cNvSpPr>
            <p:nvPr/>
          </p:nvSpPr>
          <p:spPr bwMode="auto">
            <a:xfrm>
              <a:off x="3409" y="3485"/>
              <a:ext cx="794" cy="479"/>
            </a:xfrm>
            <a:prstGeom prst="rect">
              <a:avLst/>
            </a:prstGeom>
            <a:solidFill>
              <a:srgbClr val="FFFFCC"/>
            </a:solidFill>
            <a:ln w="12700">
              <a:solidFill>
                <a:srgbClr val="990033"/>
              </a:solidFill>
              <a:miter lim="800000"/>
              <a:headEnd/>
              <a:tailEnd/>
            </a:ln>
          </p:spPr>
          <p:txBody>
            <a:bodyPr/>
            <a:lstStyle/>
            <a:p>
              <a:endParaRPr lang="en-US"/>
            </a:p>
          </p:txBody>
        </p:sp>
        <p:sp>
          <p:nvSpPr>
            <p:cNvPr id="7" name="Rectangle 17"/>
            <p:cNvSpPr>
              <a:spLocks noChangeArrowheads="1"/>
            </p:cNvSpPr>
            <p:nvPr/>
          </p:nvSpPr>
          <p:spPr bwMode="auto">
            <a:xfrm>
              <a:off x="3409" y="3338"/>
              <a:ext cx="318" cy="143"/>
            </a:xfrm>
            <a:prstGeom prst="rect">
              <a:avLst/>
            </a:prstGeom>
            <a:solidFill>
              <a:srgbClr val="FFFFCC"/>
            </a:solidFill>
            <a:ln w="12700">
              <a:solidFill>
                <a:srgbClr val="990033"/>
              </a:solidFill>
              <a:miter lim="800000"/>
              <a:headEnd/>
              <a:tailEnd/>
            </a:ln>
          </p:spPr>
          <p:txBody>
            <a:bodyPr/>
            <a:lstStyle/>
            <a:p>
              <a:endParaRPr lang="en-US"/>
            </a:p>
          </p:txBody>
        </p:sp>
      </p:grpSp>
      <p:sp>
        <p:nvSpPr>
          <p:cNvPr id="8" name="Rectangle 18"/>
          <p:cNvSpPr>
            <a:spLocks noChangeArrowheads="1"/>
          </p:cNvSpPr>
          <p:nvPr/>
        </p:nvSpPr>
        <p:spPr bwMode="auto">
          <a:xfrm>
            <a:off x="5664200" y="5546725"/>
            <a:ext cx="9032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Package </a:t>
            </a:r>
            <a:endParaRPr lang="en-US"/>
          </a:p>
        </p:txBody>
      </p:sp>
      <p:sp>
        <p:nvSpPr>
          <p:cNvPr id="9" name="Rectangle 19"/>
          <p:cNvSpPr>
            <a:spLocks noChangeArrowheads="1"/>
          </p:cNvSpPr>
          <p:nvPr/>
        </p:nvSpPr>
        <p:spPr bwMode="auto">
          <a:xfrm>
            <a:off x="5756275" y="5746750"/>
            <a:ext cx="5762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Name</a:t>
            </a:r>
            <a:endParaRPr lang="en-US"/>
          </a:p>
        </p:txBody>
      </p:sp>
      <p:sp>
        <p:nvSpPr>
          <p:cNvPr id="10" name="Rectangle 21"/>
          <p:cNvSpPr>
            <a:spLocks noChangeArrowheads="1"/>
          </p:cNvSpPr>
          <p:nvPr/>
        </p:nvSpPr>
        <p:spPr bwMode="auto">
          <a:xfrm>
            <a:off x="5410200" y="2773363"/>
            <a:ext cx="1258888" cy="617537"/>
          </a:xfrm>
          <a:prstGeom prst="rect">
            <a:avLst/>
          </a:prstGeom>
          <a:solidFill>
            <a:srgbClr val="FFFFCC"/>
          </a:solidFill>
          <a:ln w="12700">
            <a:solidFill>
              <a:srgbClr val="990033"/>
            </a:solidFill>
            <a:miter lim="800000"/>
            <a:headEnd/>
            <a:tailEnd/>
          </a:ln>
        </p:spPr>
        <p:txBody>
          <a:bodyPr/>
          <a:lstStyle/>
          <a:p>
            <a:endParaRPr lang="en-US"/>
          </a:p>
        </p:txBody>
      </p:sp>
      <p:sp>
        <p:nvSpPr>
          <p:cNvPr id="11" name="Rectangle 22"/>
          <p:cNvSpPr>
            <a:spLocks noChangeArrowheads="1"/>
          </p:cNvSpPr>
          <p:nvPr/>
        </p:nvSpPr>
        <p:spPr bwMode="auto">
          <a:xfrm>
            <a:off x="5486400" y="2835275"/>
            <a:ext cx="1104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Class Name</a:t>
            </a:r>
            <a:endParaRPr lang="en-US"/>
          </a:p>
        </p:txBody>
      </p:sp>
      <p:sp>
        <p:nvSpPr>
          <p:cNvPr id="12" name="Rectangle 23"/>
          <p:cNvSpPr>
            <a:spLocks noChangeArrowheads="1"/>
          </p:cNvSpPr>
          <p:nvPr/>
        </p:nvSpPr>
        <p:spPr bwMode="auto">
          <a:xfrm>
            <a:off x="5410200" y="3113088"/>
            <a:ext cx="1258888" cy="2778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Rectangle 24"/>
          <p:cNvSpPr>
            <a:spLocks noChangeArrowheads="1"/>
          </p:cNvSpPr>
          <p:nvPr/>
        </p:nvSpPr>
        <p:spPr bwMode="auto">
          <a:xfrm>
            <a:off x="5410200" y="3236913"/>
            <a:ext cx="1258888" cy="15398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69020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Nhóm các lớp thiết kế vào gói</a:t>
            </a:r>
          </a:p>
        </p:txBody>
      </p:sp>
      <p:sp>
        <p:nvSpPr>
          <p:cNvPr id="3" name="Content Placeholder 2"/>
          <p:cNvSpPr>
            <a:spLocks noGrp="1"/>
          </p:cNvSpPr>
          <p:nvPr>
            <p:ph idx="1"/>
          </p:nvPr>
        </p:nvSpPr>
        <p:spPr/>
        <p:txBody>
          <a:bodyPr/>
          <a:lstStyle/>
          <a:p>
            <a:r>
              <a:rPr lang="en-US"/>
              <a:t>Chúng ta tổ chức các phần tử vào các gói dựa trên nhiều tiêu chí như:</a:t>
            </a:r>
          </a:p>
          <a:p>
            <a:pPr lvl="1"/>
            <a:r>
              <a:rPr lang="en-US"/>
              <a:t>Các đơn vị cấu hình</a:t>
            </a:r>
          </a:p>
          <a:p>
            <a:pPr lvl="1"/>
            <a:r>
              <a:rPr lang="en-US"/>
              <a:t>Phân bổ tài nguyên trong các nhóm phát triển</a:t>
            </a:r>
          </a:p>
          <a:p>
            <a:pPr lvl="1"/>
            <a:r>
              <a:rPr lang="en-US"/>
              <a:t>Phản ánh các dạng người dùng</a:t>
            </a:r>
          </a:p>
          <a:p>
            <a:pPr lvl="1"/>
            <a:r>
              <a:rPr lang="en-US"/>
              <a:t>Thể hiện các sản phẩm hay dịch vụ </a:t>
            </a:r>
          </a:p>
          <a:p>
            <a:pPr marL="857250" lvl="2" indent="0">
              <a:buNone/>
            </a:pPr>
            <a:r>
              <a:rPr lang="en-US" sz="2800"/>
              <a:t>đã tồn tại mà hệ thống sử dụng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grpSp>
        <p:nvGrpSpPr>
          <p:cNvPr id="5" name="Group 169"/>
          <p:cNvGrpSpPr>
            <a:grpSpLocks/>
          </p:cNvGrpSpPr>
          <p:nvPr/>
        </p:nvGrpSpPr>
        <p:grpSpPr bwMode="auto">
          <a:xfrm>
            <a:off x="6705600" y="3581400"/>
            <a:ext cx="1346200" cy="1169988"/>
            <a:chOff x="4286" y="2118"/>
            <a:chExt cx="848" cy="737"/>
          </a:xfrm>
        </p:grpSpPr>
        <p:sp>
          <p:nvSpPr>
            <p:cNvPr id="6" name="Rectangle 113"/>
            <p:cNvSpPr>
              <a:spLocks noChangeArrowheads="1"/>
            </p:cNvSpPr>
            <p:nvPr/>
          </p:nvSpPr>
          <p:spPr bwMode="auto">
            <a:xfrm>
              <a:off x="4286" y="2287"/>
              <a:ext cx="848" cy="568"/>
            </a:xfrm>
            <a:prstGeom prst="rect">
              <a:avLst/>
            </a:prstGeom>
            <a:solidFill>
              <a:srgbClr val="FFFFCC"/>
            </a:solidFill>
            <a:ln w="0">
              <a:solidFill>
                <a:srgbClr val="8A0E5E"/>
              </a:solidFill>
              <a:miter lim="800000"/>
              <a:headEnd/>
              <a:tailEnd/>
            </a:ln>
          </p:spPr>
          <p:txBody>
            <a:bodyPr/>
            <a:lstStyle/>
            <a:p>
              <a:endParaRPr lang="en-US"/>
            </a:p>
          </p:txBody>
        </p:sp>
        <p:sp>
          <p:nvSpPr>
            <p:cNvPr id="7" name="Rectangle 114"/>
            <p:cNvSpPr>
              <a:spLocks noChangeArrowheads="1"/>
            </p:cNvSpPr>
            <p:nvPr/>
          </p:nvSpPr>
          <p:spPr bwMode="auto">
            <a:xfrm>
              <a:off x="4286" y="2118"/>
              <a:ext cx="378" cy="169"/>
            </a:xfrm>
            <a:prstGeom prst="rect">
              <a:avLst/>
            </a:prstGeom>
            <a:solidFill>
              <a:srgbClr val="FFFFCC"/>
            </a:solidFill>
            <a:ln w="0">
              <a:solidFill>
                <a:srgbClr val="8A0E5E"/>
              </a:solidFill>
              <a:miter lim="800000"/>
              <a:headEnd/>
              <a:tailEnd/>
            </a:ln>
          </p:spPr>
          <p:txBody>
            <a:bodyPr/>
            <a:lstStyle/>
            <a:p>
              <a:endParaRPr lang="en-US"/>
            </a:p>
          </p:txBody>
        </p:sp>
        <p:sp>
          <p:nvSpPr>
            <p:cNvPr id="8" name="Rectangle 115"/>
            <p:cNvSpPr>
              <a:spLocks noChangeArrowheads="1"/>
            </p:cNvSpPr>
            <p:nvPr/>
          </p:nvSpPr>
          <p:spPr bwMode="auto">
            <a:xfrm>
              <a:off x="4390" y="2325"/>
              <a:ext cx="54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t>Package C </a:t>
              </a:r>
              <a:endParaRPr lang="en-US" sz="1600">
                <a:latin typeface="ZapfHumnst BT" pitchFamily="34" charset="0"/>
              </a:endParaRPr>
            </a:p>
          </p:txBody>
        </p:sp>
      </p:grpSp>
      <p:grpSp>
        <p:nvGrpSpPr>
          <p:cNvPr id="9" name="Group 170"/>
          <p:cNvGrpSpPr>
            <a:grpSpLocks/>
          </p:cNvGrpSpPr>
          <p:nvPr/>
        </p:nvGrpSpPr>
        <p:grpSpPr bwMode="auto">
          <a:xfrm>
            <a:off x="6997700" y="4330700"/>
            <a:ext cx="1346200" cy="1169988"/>
            <a:chOff x="4686" y="2710"/>
            <a:chExt cx="848" cy="737"/>
          </a:xfrm>
        </p:grpSpPr>
        <p:sp>
          <p:nvSpPr>
            <p:cNvPr id="10" name="Rectangle 162"/>
            <p:cNvSpPr>
              <a:spLocks noChangeArrowheads="1"/>
            </p:cNvSpPr>
            <p:nvPr/>
          </p:nvSpPr>
          <p:spPr bwMode="auto">
            <a:xfrm>
              <a:off x="4686" y="2879"/>
              <a:ext cx="848" cy="568"/>
            </a:xfrm>
            <a:prstGeom prst="rect">
              <a:avLst/>
            </a:prstGeom>
            <a:solidFill>
              <a:srgbClr val="FFFFCC"/>
            </a:solidFill>
            <a:ln w="0">
              <a:solidFill>
                <a:srgbClr val="8A0E5E"/>
              </a:solidFill>
              <a:miter lim="800000"/>
              <a:headEnd/>
              <a:tailEnd/>
            </a:ln>
          </p:spPr>
          <p:txBody>
            <a:bodyPr/>
            <a:lstStyle/>
            <a:p>
              <a:endParaRPr lang="en-US"/>
            </a:p>
          </p:txBody>
        </p:sp>
        <p:sp>
          <p:nvSpPr>
            <p:cNvPr id="11" name="Rectangle 163"/>
            <p:cNvSpPr>
              <a:spLocks noChangeArrowheads="1"/>
            </p:cNvSpPr>
            <p:nvPr/>
          </p:nvSpPr>
          <p:spPr bwMode="auto">
            <a:xfrm>
              <a:off x="4686" y="2710"/>
              <a:ext cx="378" cy="169"/>
            </a:xfrm>
            <a:prstGeom prst="rect">
              <a:avLst/>
            </a:prstGeom>
            <a:solidFill>
              <a:srgbClr val="FFFFCC"/>
            </a:solidFill>
            <a:ln w="0">
              <a:solidFill>
                <a:srgbClr val="8A0E5E"/>
              </a:solidFill>
              <a:miter lim="800000"/>
              <a:headEnd/>
              <a:tailEnd/>
            </a:ln>
          </p:spPr>
          <p:txBody>
            <a:bodyPr/>
            <a:lstStyle/>
            <a:p>
              <a:endParaRPr lang="en-US"/>
            </a:p>
          </p:txBody>
        </p:sp>
        <p:sp>
          <p:nvSpPr>
            <p:cNvPr id="12" name="Rectangle 164"/>
            <p:cNvSpPr>
              <a:spLocks noChangeArrowheads="1"/>
            </p:cNvSpPr>
            <p:nvPr/>
          </p:nvSpPr>
          <p:spPr bwMode="auto">
            <a:xfrm>
              <a:off x="4798" y="2917"/>
              <a:ext cx="52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t>Package B</a:t>
              </a:r>
              <a:endParaRPr lang="en-US" sz="1600">
                <a:latin typeface="ZapfHumnst BT" pitchFamily="34" charset="0"/>
              </a:endParaRPr>
            </a:p>
          </p:txBody>
        </p:sp>
      </p:grpSp>
      <p:grpSp>
        <p:nvGrpSpPr>
          <p:cNvPr id="13" name="Group 171"/>
          <p:cNvGrpSpPr>
            <a:grpSpLocks/>
          </p:cNvGrpSpPr>
          <p:nvPr/>
        </p:nvGrpSpPr>
        <p:grpSpPr bwMode="auto">
          <a:xfrm>
            <a:off x="5880100" y="4711700"/>
            <a:ext cx="1346200" cy="1169988"/>
            <a:chOff x="3910" y="2982"/>
            <a:chExt cx="848" cy="737"/>
          </a:xfrm>
        </p:grpSpPr>
        <p:sp>
          <p:nvSpPr>
            <p:cNvPr id="14" name="Rectangle 166"/>
            <p:cNvSpPr>
              <a:spLocks noChangeArrowheads="1"/>
            </p:cNvSpPr>
            <p:nvPr/>
          </p:nvSpPr>
          <p:spPr bwMode="auto">
            <a:xfrm>
              <a:off x="3910" y="3151"/>
              <a:ext cx="848" cy="568"/>
            </a:xfrm>
            <a:prstGeom prst="rect">
              <a:avLst/>
            </a:prstGeom>
            <a:solidFill>
              <a:srgbClr val="FFFFCC"/>
            </a:solidFill>
            <a:ln w="0">
              <a:solidFill>
                <a:srgbClr val="8A0E5E"/>
              </a:solidFill>
              <a:miter lim="800000"/>
              <a:headEnd/>
              <a:tailEnd/>
            </a:ln>
          </p:spPr>
          <p:txBody>
            <a:bodyPr/>
            <a:lstStyle/>
            <a:p>
              <a:endParaRPr lang="en-US"/>
            </a:p>
          </p:txBody>
        </p:sp>
        <p:sp>
          <p:nvSpPr>
            <p:cNvPr id="15" name="Rectangle 167"/>
            <p:cNvSpPr>
              <a:spLocks noChangeArrowheads="1"/>
            </p:cNvSpPr>
            <p:nvPr/>
          </p:nvSpPr>
          <p:spPr bwMode="auto">
            <a:xfrm>
              <a:off x="3910" y="2982"/>
              <a:ext cx="378" cy="169"/>
            </a:xfrm>
            <a:prstGeom prst="rect">
              <a:avLst/>
            </a:prstGeom>
            <a:solidFill>
              <a:srgbClr val="FFFFCC"/>
            </a:solidFill>
            <a:ln w="0">
              <a:solidFill>
                <a:srgbClr val="8A0E5E"/>
              </a:solidFill>
              <a:miter lim="800000"/>
              <a:headEnd/>
              <a:tailEnd/>
            </a:ln>
          </p:spPr>
          <p:txBody>
            <a:bodyPr/>
            <a:lstStyle/>
            <a:p>
              <a:endParaRPr lang="en-US"/>
            </a:p>
          </p:txBody>
        </p:sp>
        <p:sp>
          <p:nvSpPr>
            <p:cNvPr id="16" name="Rectangle 168"/>
            <p:cNvSpPr>
              <a:spLocks noChangeArrowheads="1"/>
            </p:cNvSpPr>
            <p:nvPr/>
          </p:nvSpPr>
          <p:spPr bwMode="auto">
            <a:xfrm>
              <a:off x="4022" y="3189"/>
              <a:ext cx="5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t>Package A </a:t>
              </a:r>
              <a:endParaRPr lang="en-US" sz="1600">
                <a:latin typeface="ZapfHumnst BT" pitchFamily="34" charset="0"/>
              </a:endParaRPr>
            </a:p>
          </p:txBody>
        </p:sp>
      </p:grpSp>
    </p:spTree>
    <p:extLst>
      <p:ext uri="{BB962C8B-B14F-4D97-AF65-F5344CB8AC3E}">
        <p14:creationId xmlns:p14="http://schemas.microsoft.com/office/powerpoint/2010/main" val="3441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Mẹo tạo gói – với các lớp biên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Rectangle 106"/>
          <p:cNvSpPr>
            <a:spLocks noChangeArrowheads="1"/>
          </p:cNvSpPr>
          <p:nvPr/>
        </p:nvSpPr>
        <p:spPr bwMode="auto">
          <a:xfrm>
            <a:off x="2400300" y="3565525"/>
            <a:ext cx="765175" cy="1476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Rectangle 98"/>
          <p:cNvSpPr>
            <a:spLocks noChangeArrowheads="1"/>
          </p:cNvSpPr>
          <p:nvPr/>
        </p:nvSpPr>
        <p:spPr bwMode="auto">
          <a:xfrm>
            <a:off x="360363" y="3533775"/>
            <a:ext cx="747712" cy="1730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Rectangle 8"/>
          <p:cNvSpPr>
            <a:spLocks noChangeArrowheads="1"/>
          </p:cNvSpPr>
          <p:nvPr/>
        </p:nvSpPr>
        <p:spPr bwMode="auto">
          <a:xfrm>
            <a:off x="1330325" y="2057400"/>
            <a:ext cx="819150" cy="1397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Rectangle 7"/>
          <p:cNvSpPr>
            <a:spLocks noChangeArrowheads="1"/>
          </p:cNvSpPr>
          <p:nvPr/>
        </p:nvSpPr>
        <p:spPr bwMode="auto">
          <a:xfrm>
            <a:off x="1330325" y="2197100"/>
            <a:ext cx="2038350" cy="1087438"/>
          </a:xfrm>
          <a:prstGeom prst="rect">
            <a:avLst/>
          </a:prstGeom>
          <a:solidFill>
            <a:srgbClr val="FFFFCC"/>
          </a:solidFill>
          <a:ln w="0">
            <a:solidFill>
              <a:srgbClr val="990033"/>
            </a:solidFill>
            <a:miter lim="800000"/>
            <a:headEnd/>
            <a:tailEnd/>
          </a:ln>
        </p:spPr>
        <p:txBody>
          <a:bodyPr/>
          <a:lstStyle/>
          <a:p>
            <a:endParaRPr lang="en-US"/>
          </a:p>
        </p:txBody>
      </p:sp>
      <p:sp>
        <p:nvSpPr>
          <p:cNvPr id="9" name="Rectangle 9"/>
          <p:cNvSpPr>
            <a:spLocks noChangeArrowheads="1"/>
          </p:cNvSpPr>
          <p:nvPr/>
        </p:nvSpPr>
        <p:spPr bwMode="auto">
          <a:xfrm>
            <a:off x="1330325" y="2057400"/>
            <a:ext cx="819150" cy="1397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Oval 10"/>
          <p:cNvSpPr>
            <a:spLocks noChangeArrowheads="1"/>
          </p:cNvSpPr>
          <p:nvPr/>
        </p:nvSpPr>
        <p:spPr bwMode="auto">
          <a:xfrm>
            <a:off x="2787650" y="2278063"/>
            <a:ext cx="474663" cy="425450"/>
          </a:xfrm>
          <a:prstGeom prst="ellipse">
            <a:avLst/>
          </a:prstGeom>
          <a:solidFill>
            <a:srgbClr val="FFFFCC"/>
          </a:solidFill>
          <a:ln w="0">
            <a:solidFill>
              <a:srgbClr val="1F1A17"/>
            </a:solidFill>
            <a:round/>
            <a:headEnd/>
            <a:tailEnd/>
          </a:ln>
        </p:spPr>
        <p:txBody>
          <a:bodyPr/>
          <a:lstStyle/>
          <a:p>
            <a:endParaRPr lang="en-US"/>
          </a:p>
        </p:txBody>
      </p:sp>
      <p:sp>
        <p:nvSpPr>
          <p:cNvPr id="11" name="Line 11"/>
          <p:cNvSpPr>
            <a:spLocks noChangeShapeType="1"/>
          </p:cNvSpPr>
          <p:nvPr/>
        </p:nvSpPr>
        <p:spPr bwMode="auto">
          <a:xfrm>
            <a:off x="2574925" y="2376488"/>
            <a:ext cx="1588" cy="228600"/>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2"/>
          <p:cNvSpPr>
            <a:spLocks noChangeShapeType="1"/>
          </p:cNvSpPr>
          <p:nvPr/>
        </p:nvSpPr>
        <p:spPr bwMode="auto">
          <a:xfrm>
            <a:off x="2574925" y="2490788"/>
            <a:ext cx="233363" cy="1587"/>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Oval 13"/>
          <p:cNvSpPr>
            <a:spLocks noChangeArrowheads="1"/>
          </p:cNvSpPr>
          <p:nvPr/>
        </p:nvSpPr>
        <p:spPr bwMode="auto">
          <a:xfrm>
            <a:off x="2165350" y="2752725"/>
            <a:ext cx="439738" cy="400050"/>
          </a:xfrm>
          <a:prstGeom prst="ellipse">
            <a:avLst/>
          </a:prstGeom>
          <a:solidFill>
            <a:srgbClr val="FFFFCC"/>
          </a:solidFill>
          <a:ln w="0">
            <a:solidFill>
              <a:srgbClr val="1F1A17"/>
            </a:solidFill>
            <a:round/>
            <a:headEnd/>
            <a:tailEnd/>
          </a:ln>
        </p:spPr>
        <p:txBody>
          <a:bodyPr/>
          <a:lstStyle/>
          <a:p>
            <a:endParaRPr lang="en-US"/>
          </a:p>
        </p:txBody>
      </p:sp>
      <p:sp>
        <p:nvSpPr>
          <p:cNvPr id="14" name="Line 14"/>
          <p:cNvSpPr>
            <a:spLocks noChangeShapeType="1"/>
          </p:cNvSpPr>
          <p:nvPr/>
        </p:nvSpPr>
        <p:spPr bwMode="auto">
          <a:xfrm>
            <a:off x="1968500" y="2843213"/>
            <a:ext cx="1588" cy="2127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5"/>
          <p:cNvSpPr>
            <a:spLocks noChangeShapeType="1"/>
          </p:cNvSpPr>
          <p:nvPr/>
        </p:nvSpPr>
        <p:spPr bwMode="auto">
          <a:xfrm>
            <a:off x="1968500" y="2949575"/>
            <a:ext cx="215900" cy="1588"/>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Oval 16"/>
          <p:cNvSpPr>
            <a:spLocks noChangeArrowheads="1"/>
          </p:cNvSpPr>
          <p:nvPr/>
        </p:nvSpPr>
        <p:spPr bwMode="auto">
          <a:xfrm>
            <a:off x="1624013" y="2295525"/>
            <a:ext cx="439737" cy="400050"/>
          </a:xfrm>
          <a:prstGeom prst="ellipse">
            <a:avLst/>
          </a:prstGeom>
          <a:solidFill>
            <a:srgbClr val="FFFFCC"/>
          </a:solidFill>
          <a:ln w="0">
            <a:solidFill>
              <a:srgbClr val="1F1A17"/>
            </a:solidFill>
            <a:round/>
            <a:headEnd/>
            <a:tailEnd/>
          </a:ln>
        </p:spPr>
        <p:txBody>
          <a:bodyPr/>
          <a:lstStyle/>
          <a:p>
            <a:endParaRPr lang="en-US"/>
          </a:p>
        </p:txBody>
      </p:sp>
      <p:sp>
        <p:nvSpPr>
          <p:cNvPr id="17" name="Line 17"/>
          <p:cNvSpPr>
            <a:spLocks noChangeShapeType="1"/>
          </p:cNvSpPr>
          <p:nvPr/>
        </p:nvSpPr>
        <p:spPr bwMode="auto">
          <a:xfrm>
            <a:off x="1428750" y="2384425"/>
            <a:ext cx="1588" cy="2127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8"/>
          <p:cNvSpPr>
            <a:spLocks noChangeShapeType="1"/>
          </p:cNvSpPr>
          <p:nvPr/>
        </p:nvSpPr>
        <p:spPr bwMode="auto">
          <a:xfrm>
            <a:off x="1428750" y="2490788"/>
            <a:ext cx="214313" cy="1587"/>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97"/>
          <p:cNvSpPr>
            <a:spLocks noChangeArrowheads="1"/>
          </p:cNvSpPr>
          <p:nvPr/>
        </p:nvSpPr>
        <p:spPr bwMode="auto">
          <a:xfrm>
            <a:off x="360363" y="3706813"/>
            <a:ext cx="1866900" cy="1035050"/>
          </a:xfrm>
          <a:prstGeom prst="rect">
            <a:avLst/>
          </a:prstGeom>
          <a:solidFill>
            <a:srgbClr val="FFFFCC"/>
          </a:solidFill>
          <a:ln w="0">
            <a:solidFill>
              <a:srgbClr val="990033"/>
            </a:solidFill>
            <a:miter lim="800000"/>
            <a:headEnd/>
            <a:tailEnd/>
          </a:ln>
        </p:spPr>
        <p:txBody>
          <a:bodyPr/>
          <a:lstStyle/>
          <a:p>
            <a:endParaRPr lang="en-US"/>
          </a:p>
        </p:txBody>
      </p:sp>
      <p:sp>
        <p:nvSpPr>
          <p:cNvPr id="20" name="Rectangle 99"/>
          <p:cNvSpPr>
            <a:spLocks noChangeArrowheads="1"/>
          </p:cNvSpPr>
          <p:nvPr/>
        </p:nvSpPr>
        <p:spPr bwMode="auto">
          <a:xfrm>
            <a:off x="360363" y="3533775"/>
            <a:ext cx="747712" cy="17303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Oval 100"/>
          <p:cNvSpPr>
            <a:spLocks noChangeArrowheads="1"/>
          </p:cNvSpPr>
          <p:nvPr/>
        </p:nvSpPr>
        <p:spPr bwMode="auto">
          <a:xfrm>
            <a:off x="682625" y="4108450"/>
            <a:ext cx="433388" cy="460375"/>
          </a:xfrm>
          <a:prstGeom prst="ellipse">
            <a:avLst/>
          </a:prstGeom>
          <a:solidFill>
            <a:srgbClr val="FFFFCC"/>
          </a:solidFill>
          <a:ln w="0">
            <a:solidFill>
              <a:srgbClr val="1F1A17"/>
            </a:solidFill>
            <a:round/>
            <a:headEnd/>
            <a:tailEnd/>
          </a:ln>
        </p:spPr>
        <p:txBody>
          <a:bodyPr/>
          <a:lstStyle/>
          <a:p>
            <a:endParaRPr lang="en-US"/>
          </a:p>
        </p:txBody>
      </p:sp>
      <p:sp>
        <p:nvSpPr>
          <p:cNvPr id="22" name="Line 101"/>
          <p:cNvSpPr>
            <a:spLocks noChangeShapeType="1"/>
          </p:cNvSpPr>
          <p:nvPr/>
        </p:nvSpPr>
        <p:spPr bwMode="auto">
          <a:xfrm flipH="1">
            <a:off x="855663" y="4070350"/>
            <a:ext cx="87312" cy="476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02"/>
          <p:cNvSpPr>
            <a:spLocks noChangeShapeType="1"/>
          </p:cNvSpPr>
          <p:nvPr/>
        </p:nvSpPr>
        <p:spPr bwMode="auto">
          <a:xfrm flipH="1" flipV="1">
            <a:off x="855663" y="4117975"/>
            <a:ext cx="87312" cy="39688"/>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Oval 103"/>
          <p:cNvSpPr>
            <a:spLocks noChangeArrowheads="1"/>
          </p:cNvSpPr>
          <p:nvPr/>
        </p:nvSpPr>
        <p:spPr bwMode="auto">
          <a:xfrm>
            <a:off x="1438275" y="4138613"/>
            <a:ext cx="425450" cy="468312"/>
          </a:xfrm>
          <a:prstGeom prst="ellipse">
            <a:avLst/>
          </a:prstGeom>
          <a:solidFill>
            <a:srgbClr val="FFFFCC"/>
          </a:solidFill>
          <a:ln w="0">
            <a:solidFill>
              <a:srgbClr val="242728"/>
            </a:solidFill>
            <a:round/>
            <a:headEnd/>
            <a:tailEnd/>
          </a:ln>
        </p:spPr>
        <p:txBody>
          <a:bodyPr/>
          <a:lstStyle/>
          <a:p>
            <a:endParaRPr lang="en-US"/>
          </a:p>
        </p:txBody>
      </p:sp>
      <p:sp>
        <p:nvSpPr>
          <p:cNvPr id="25" name="Line 104"/>
          <p:cNvSpPr>
            <a:spLocks noChangeShapeType="1"/>
          </p:cNvSpPr>
          <p:nvPr/>
        </p:nvSpPr>
        <p:spPr bwMode="auto">
          <a:xfrm>
            <a:off x="1438275" y="4597400"/>
            <a:ext cx="415925" cy="1588"/>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Rectangle 105"/>
          <p:cNvSpPr>
            <a:spLocks noChangeArrowheads="1"/>
          </p:cNvSpPr>
          <p:nvPr/>
        </p:nvSpPr>
        <p:spPr bwMode="auto">
          <a:xfrm>
            <a:off x="2400300" y="3713163"/>
            <a:ext cx="1917700" cy="1027112"/>
          </a:xfrm>
          <a:prstGeom prst="rect">
            <a:avLst/>
          </a:prstGeom>
          <a:solidFill>
            <a:srgbClr val="FFFFCC"/>
          </a:solidFill>
          <a:ln w="0">
            <a:solidFill>
              <a:srgbClr val="990033"/>
            </a:solidFill>
            <a:miter lim="800000"/>
            <a:headEnd/>
            <a:tailEnd/>
          </a:ln>
        </p:spPr>
        <p:txBody>
          <a:bodyPr/>
          <a:lstStyle/>
          <a:p>
            <a:endParaRPr lang="en-US"/>
          </a:p>
        </p:txBody>
      </p:sp>
      <p:sp>
        <p:nvSpPr>
          <p:cNvPr id="27" name="Rectangle 107"/>
          <p:cNvSpPr>
            <a:spLocks noChangeArrowheads="1"/>
          </p:cNvSpPr>
          <p:nvPr/>
        </p:nvSpPr>
        <p:spPr bwMode="auto">
          <a:xfrm>
            <a:off x="2400300" y="3565525"/>
            <a:ext cx="765175" cy="14763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Oval 108"/>
          <p:cNvSpPr>
            <a:spLocks noChangeArrowheads="1"/>
          </p:cNvSpPr>
          <p:nvPr/>
        </p:nvSpPr>
        <p:spPr bwMode="auto">
          <a:xfrm>
            <a:off x="2579688" y="3911600"/>
            <a:ext cx="406400" cy="414338"/>
          </a:xfrm>
          <a:prstGeom prst="ellipse">
            <a:avLst/>
          </a:prstGeom>
          <a:solidFill>
            <a:srgbClr val="FFFFCC"/>
          </a:solidFill>
          <a:ln w="0">
            <a:solidFill>
              <a:srgbClr val="1F1A17"/>
            </a:solidFill>
            <a:round/>
            <a:headEnd/>
            <a:tailEnd/>
          </a:ln>
        </p:spPr>
        <p:txBody>
          <a:bodyPr/>
          <a:lstStyle/>
          <a:p>
            <a:endParaRPr lang="en-US"/>
          </a:p>
        </p:txBody>
      </p:sp>
      <p:sp>
        <p:nvSpPr>
          <p:cNvPr id="29" name="Line 109"/>
          <p:cNvSpPr>
            <a:spLocks noChangeShapeType="1"/>
          </p:cNvSpPr>
          <p:nvPr/>
        </p:nvSpPr>
        <p:spPr bwMode="auto">
          <a:xfrm flipH="1">
            <a:off x="2733675" y="3876675"/>
            <a:ext cx="90488" cy="349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110"/>
          <p:cNvSpPr>
            <a:spLocks noChangeShapeType="1"/>
          </p:cNvSpPr>
          <p:nvPr/>
        </p:nvSpPr>
        <p:spPr bwMode="auto">
          <a:xfrm flipH="1" flipV="1">
            <a:off x="2733675" y="3911600"/>
            <a:ext cx="90488" cy="42863"/>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Oval 111"/>
          <p:cNvSpPr>
            <a:spLocks noChangeArrowheads="1"/>
          </p:cNvSpPr>
          <p:nvPr/>
        </p:nvSpPr>
        <p:spPr bwMode="auto">
          <a:xfrm>
            <a:off x="3708400" y="3884613"/>
            <a:ext cx="390525" cy="423862"/>
          </a:xfrm>
          <a:prstGeom prst="ellipse">
            <a:avLst/>
          </a:prstGeom>
          <a:solidFill>
            <a:srgbClr val="FFFFCC"/>
          </a:solidFill>
          <a:ln w="0">
            <a:solidFill>
              <a:srgbClr val="242728"/>
            </a:solidFill>
            <a:round/>
            <a:headEnd/>
            <a:tailEnd/>
          </a:ln>
        </p:spPr>
        <p:txBody>
          <a:bodyPr/>
          <a:lstStyle/>
          <a:p>
            <a:endParaRPr lang="en-US"/>
          </a:p>
        </p:txBody>
      </p:sp>
      <p:sp>
        <p:nvSpPr>
          <p:cNvPr id="32" name="Line 112"/>
          <p:cNvSpPr>
            <a:spLocks noChangeShapeType="1"/>
          </p:cNvSpPr>
          <p:nvPr/>
        </p:nvSpPr>
        <p:spPr bwMode="auto">
          <a:xfrm>
            <a:off x="3708400" y="4298950"/>
            <a:ext cx="382588" cy="1588"/>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Oval 113"/>
          <p:cNvSpPr>
            <a:spLocks noChangeArrowheads="1"/>
          </p:cNvSpPr>
          <p:nvPr/>
        </p:nvSpPr>
        <p:spPr bwMode="auto">
          <a:xfrm>
            <a:off x="3124200" y="3884613"/>
            <a:ext cx="398463" cy="423862"/>
          </a:xfrm>
          <a:prstGeom prst="ellipse">
            <a:avLst/>
          </a:prstGeom>
          <a:solidFill>
            <a:srgbClr val="FFFFCC"/>
          </a:solidFill>
          <a:ln w="0">
            <a:solidFill>
              <a:srgbClr val="242728"/>
            </a:solidFill>
            <a:round/>
            <a:headEnd/>
            <a:tailEnd/>
          </a:ln>
        </p:spPr>
        <p:txBody>
          <a:bodyPr/>
          <a:lstStyle/>
          <a:p>
            <a:endParaRPr lang="en-US"/>
          </a:p>
        </p:txBody>
      </p:sp>
      <p:sp>
        <p:nvSpPr>
          <p:cNvPr id="34" name="Line 114"/>
          <p:cNvSpPr>
            <a:spLocks noChangeShapeType="1"/>
          </p:cNvSpPr>
          <p:nvPr/>
        </p:nvSpPr>
        <p:spPr bwMode="auto">
          <a:xfrm>
            <a:off x="3124200" y="4298950"/>
            <a:ext cx="390525" cy="1588"/>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Rectangle 60"/>
          <p:cNvSpPr>
            <a:spLocks noChangeArrowheads="1"/>
          </p:cNvSpPr>
          <p:nvPr/>
        </p:nvSpPr>
        <p:spPr bwMode="auto">
          <a:xfrm>
            <a:off x="6442075" y="3503613"/>
            <a:ext cx="819150" cy="1397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 name="Rectangle 47"/>
          <p:cNvSpPr>
            <a:spLocks noChangeArrowheads="1"/>
          </p:cNvSpPr>
          <p:nvPr/>
        </p:nvSpPr>
        <p:spPr bwMode="auto">
          <a:xfrm>
            <a:off x="5381625" y="2057400"/>
            <a:ext cx="819150" cy="1397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 name="Rectangle 46"/>
          <p:cNvSpPr>
            <a:spLocks noChangeArrowheads="1"/>
          </p:cNvSpPr>
          <p:nvPr/>
        </p:nvSpPr>
        <p:spPr bwMode="auto">
          <a:xfrm>
            <a:off x="5381625" y="2197100"/>
            <a:ext cx="2038350" cy="1087438"/>
          </a:xfrm>
          <a:prstGeom prst="rect">
            <a:avLst/>
          </a:prstGeom>
          <a:solidFill>
            <a:srgbClr val="FFFFCC"/>
          </a:solidFill>
          <a:ln w="0">
            <a:solidFill>
              <a:srgbClr val="990033"/>
            </a:solidFill>
            <a:miter lim="800000"/>
            <a:headEnd/>
            <a:tailEnd/>
          </a:ln>
        </p:spPr>
        <p:txBody>
          <a:bodyPr/>
          <a:lstStyle/>
          <a:p>
            <a:endParaRPr lang="en-US"/>
          </a:p>
        </p:txBody>
      </p:sp>
      <p:sp>
        <p:nvSpPr>
          <p:cNvPr id="38" name="Oval 77"/>
          <p:cNvSpPr>
            <a:spLocks noChangeArrowheads="1"/>
          </p:cNvSpPr>
          <p:nvPr/>
        </p:nvSpPr>
        <p:spPr bwMode="auto">
          <a:xfrm>
            <a:off x="5665788" y="2338388"/>
            <a:ext cx="447675" cy="422275"/>
          </a:xfrm>
          <a:prstGeom prst="ellipse">
            <a:avLst/>
          </a:prstGeom>
          <a:solidFill>
            <a:srgbClr val="FFFFCC"/>
          </a:solidFill>
          <a:ln w="0">
            <a:solidFill>
              <a:srgbClr val="1F1A17"/>
            </a:solidFill>
            <a:round/>
            <a:headEnd/>
            <a:tailEnd/>
          </a:ln>
        </p:spPr>
        <p:txBody>
          <a:bodyPr/>
          <a:lstStyle/>
          <a:p>
            <a:endParaRPr lang="en-US"/>
          </a:p>
        </p:txBody>
      </p:sp>
      <p:sp>
        <p:nvSpPr>
          <p:cNvPr id="39" name="Line 78"/>
          <p:cNvSpPr>
            <a:spLocks noChangeShapeType="1"/>
          </p:cNvSpPr>
          <p:nvPr/>
        </p:nvSpPr>
        <p:spPr bwMode="auto">
          <a:xfrm flipH="1">
            <a:off x="5899150" y="2306638"/>
            <a:ext cx="96838" cy="349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79"/>
          <p:cNvSpPr>
            <a:spLocks noChangeShapeType="1"/>
          </p:cNvSpPr>
          <p:nvPr/>
        </p:nvSpPr>
        <p:spPr bwMode="auto">
          <a:xfrm flipH="1" flipV="1">
            <a:off x="5892800" y="2344738"/>
            <a:ext cx="96838" cy="44450"/>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 name="Group 85"/>
          <p:cNvGrpSpPr>
            <a:grpSpLocks/>
          </p:cNvGrpSpPr>
          <p:nvPr/>
        </p:nvGrpSpPr>
        <p:grpSpPr bwMode="auto">
          <a:xfrm>
            <a:off x="6418263" y="2325688"/>
            <a:ext cx="428625" cy="434975"/>
            <a:chOff x="6667" y="1465"/>
            <a:chExt cx="270" cy="274"/>
          </a:xfrm>
        </p:grpSpPr>
        <p:sp>
          <p:nvSpPr>
            <p:cNvPr id="42" name="Oval 80"/>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p>
              <a:endParaRPr lang="en-US"/>
            </a:p>
          </p:txBody>
        </p:sp>
        <p:sp>
          <p:nvSpPr>
            <p:cNvPr id="43" name="Line 81"/>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 name="Rectangle 48"/>
          <p:cNvSpPr>
            <a:spLocks noChangeArrowheads="1"/>
          </p:cNvSpPr>
          <p:nvPr/>
        </p:nvSpPr>
        <p:spPr bwMode="auto">
          <a:xfrm>
            <a:off x="5381625" y="2057400"/>
            <a:ext cx="819150" cy="1397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5" name="Group 84"/>
          <p:cNvGrpSpPr>
            <a:grpSpLocks/>
          </p:cNvGrpSpPr>
          <p:nvPr/>
        </p:nvGrpSpPr>
        <p:grpSpPr bwMode="auto">
          <a:xfrm>
            <a:off x="6578600" y="2816225"/>
            <a:ext cx="636588" cy="400050"/>
            <a:chOff x="3680" y="1734"/>
            <a:chExt cx="401" cy="252"/>
          </a:xfrm>
        </p:grpSpPr>
        <p:sp>
          <p:nvSpPr>
            <p:cNvPr id="46" name="Oval 52"/>
            <p:cNvSpPr>
              <a:spLocks noChangeArrowheads="1"/>
            </p:cNvSpPr>
            <p:nvPr/>
          </p:nvSpPr>
          <p:spPr bwMode="auto">
            <a:xfrm>
              <a:off x="3804" y="1734"/>
              <a:ext cx="277" cy="252"/>
            </a:xfrm>
            <a:prstGeom prst="ellipse">
              <a:avLst/>
            </a:prstGeom>
            <a:solidFill>
              <a:srgbClr val="FFFFCC"/>
            </a:solidFill>
            <a:ln w="0">
              <a:solidFill>
                <a:srgbClr val="1F1A17"/>
              </a:solidFill>
              <a:round/>
              <a:headEnd/>
              <a:tailEnd/>
            </a:ln>
          </p:spPr>
          <p:txBody>
            <a:bodyPr/>
            <a:lstStyle/>
            <a:p>
              <a:endParaRPr lang="en-US"/>
            </a:p>
          </p:txBody>
        </p:sp>
        <p:sp>
          <p:nvSpPr>
            <p:cNvPr id="47" name="Line 53"/>
            <p:cNvSpPr>
              <a:spLocks noChangeShapeType="1"/>
            </p:cNvSpPr>
            <p:nvPr/>
          </p:nvSpPr>
          <p:spPr bwMode="auto">
            <a:xfrm>
              <a:off x="3680" y="1791"/>
              <a:ext cx="1" cy="134"/>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54"/>
            <p:cNvSpPr>
              <a:spLocks noChangeShapeType="1"/>
            </p:cNvSpPr>
            <p:nvPr/>
          </p:nvSpPr>
          <p:spPr bwMode="auto">
            <a:xfrm>
              <a:off x="3680" y="1858"/>
              <a:ext cx="136" cy="1"/>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Rectangle 59"/>
          <p:cNvSpPr>
            <a:spLocks noChangeArrowheads="1"/>
          </p:cNvSpPr>
          <p:nvPr/>
        </p:nvSpPr>
        <p:spPr bwMode="auto">
          <a:xfrm>
            <a:off x="6435725" y="3636963"/>
            <a:ext cx="2038350" cy="1087437"/>
          </a:xfrm>
          <a:prstGeom prst="rect">
            <a:avLst/>
          </a:prstGeom>
          <a:solidFill>
            <a:srgbClr val="FFFFCC"/>
          </a:solidFill>
          <a:ln w="0">
            <a:solidFill>
              <a:srgbClr val="990033"/>
            </a:solidFill>
            <a:miter lim="800000"/>
            <a:headEnd/>
            <a:tailEnd/>
          </a:ln>
        </p:spPr>
        <p:txBody>
          <a:bodyPr/>
          <a:lstStyle/>
          <a:p>
            <a:endParaRPr lang="en-US"/>
          </a:p>
        </p:txBody>
      </p:sp>
      <p:sp>
        <p:nvSpPr>
          <p:cNvPr id="50" name="Rectangle 61"/>
          <p:cNvSpPr>
            <a:spLocks noChangeArrowheads="1"/>
          </p:cNvSpPr>
          <p:nvPr/>
        </p:nvSpPr>
        <p:spPr bwMode="auto">
          <a:xfrm>
            <a:off x="6435725" y="3497263"/>
            <a:ext cx="819150" cy="1397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Oval 62"/>
          <p:cNvSpPr>
            <a:spLocks noChangeArrowheads="1"/>
          </p:cNvSpPr>
          <p:nvPr/>
        </p:nvSpPr>
        <p:spPr bwMode="auto">
          <a:xfrm>
            <a:off x="7893050" y="3717925"/>
            <a:ext cx="474663" cy="425450"/>
          </a:xfrm>
          <a:prstGeom prst="ellipse">
            <a:avLst/>
          </a:prstGeom>
          <a:solidFill>
            <a:srgbClr val="FFFFCC"/>
          </a:solidFill>
          <a:ln w="0">
            <a:solidFill>
              <a:srgbClr val="1F1A17"/>
            </a:solidFill>
            <a:round/>
            <a:headEnd/>
            <a:tailEnd/>
          </a:ln>
        </p:spPr>
        <p:txBody>
          <a:bodyPr/>
          <a:lstStyle/>
          <a:p>
            <a:endParaRPr lang="en-US"/>
          </a:p>
        </p:txBody>
      </p:sp>
      <p:sp>
        <p:nvSpPr>
          <p:cNvPr id="52" name="Line 63"/>
          <p:cNvSpPr>
            <a:spLocks noChangeShapeType="1"/>
          </p:cNvSpPr>
          <p:nvPr/>
        </p:nvSpPr>
        <p:spPr bwMode="auto">
          <a:xfrm>
            <a:off x="7680325" y="3816350"/>
            <a:ext cx="1588" cy="228600"/>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64"/>
          <p:cNvSpPr>
            <a:spLocks noChangeShapeType="1"/>
          </p:cNvSpPr>
          <p:nvPr/>
        </p:nvSpPr>
        <p:spPr bwMode="auto">
          <a:xfrm>
            <a:off x="7680325" y="3930650"/>
            <a:ext cx="233363" cy="1588"/>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 name="Group 92"/>
          <p:cNvGrpSpPr>
            <a:grpSpLocks/>
          </p:cNvGrpSpPr>
          <p:nvPr/>
        </p:nvGrpSpPr>
        <p:grpSpPr bwMode="auto">
          <a:xfrm>
            <a:off x="6610350" y="3760788"/>
            <a:ext cx="635000" cy="400050"/>
            <a:chOff x="4116" y="2353"/>
            <a:chExt cx="400" cy="252"/>
          </a:xfrm>
        </p:grpSpPr>
        <p:sp>
          <p:nvSpPr>
            <p:cNvPr id="55" name="Oval 68"/>
            <p:cNvSpPr>
              <a:spLocks noChangeArrowheads="1"/>
            </p:cNvSpPr>
            <p:nvPr/>
          </p:nvSpPr>
          <p:spPr bwMode="auto">
            <a:xfrm>
              <a:off x="4239" y="2353"/>
              <a:ext cx="277" cy="252"/>
            </a:xfrm>
            <a:prstGeom prst="ellipse">
              <a:avLst/>
            </a:prstGeom>
            <a:solidFill>
              <a:srgbClr val="FFFFCC"/>
            </a:solidFill>
            <a:ln w="0">
              <a:solidFill>
                <a:srgbClr val="1F1A17"/>
              </a:solidFill>
              <a:round/>
              <a:headEnd/>
              <a:tailEnd/>
            </a:ln>
          </p:spPr>
          <p:txBody>
            <a:bodyPr/>
            <a:lstStyle/>
            <a:p>
              <a:endParaRPr lang="en-US"/>
            </a:p>
          </p:txBody>
        </p:sp>
        <p:sp>
          <p:nvSpPr>
            <p:cNvPr id="56" name="Line 69"/>
            <p:cNvSpPr>
              <a:spLocks noChangeShapeType="1"/>
            </p:cNvSpPr>
            <p:nvPr/>
          </p:nvSpPr>
          <p:spPr bwMode="auto">
            <a:xfrm>
              <a:off x="4116" y="2409"/>
              <a:ext cx="1" cy="134"/>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70"/>
            <p:cNvSpPr>
              <a:spLocks noChangeShapeType="1"/>
            </p:cNvSpPr>
            <p:nvPr/>
          </p:nvSpPr>
          <p:spPr bwMode="auto">
            <a:xfrm>
              <a:off x="4116" y="2476"/>
              <a:ext cx="135" cy="1"/>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8" name="Group 86"/>
          <p:cNvGrpSpPr>
            <a:grpSpLocks/>
          </p:cNvGrpSpPr>
          <p:nvPr/>
        </p:nvGrpSpPr>
        <p:grpSpPr bwMode="auto">
          <a:xfrm>
            <a:off x="5986463" y="2744788"/>
            <a:ext cx="428625" cy="434975"/>
            <a:chOff x="6667" y="1465"/>
            <a:chExt cx="270" cy="274"/>
          </a:xfrm>
        </p:grpSpPr>
        <p:sp>
          <p:nvSpPr>
            <p:cNvPr id="59" name="Oval 87"/>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p>
              <a:endParaRPr lang="en-US"/>
            </a:p>
          </p:txBody>
        </p:sp>
        <p:sp>
          <p:nvSpPr>
            <p:cNvPr id="60" name="Line 88"/>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 name="Group 89"/>
          <p:cNvGrpSpPr>
            <a:grpSpLocks/>
          </p:cNvGrpSpPr>
          <p:nvPr/>
        </p:nvGrpSpPr>
        <p:grpSpPr bwMode="auto">
          <a:xfrm>
            <a:off x="6697663" y="4217988"/>
            <a:ext cx="428625" cy="434975"/>
            <a:chOff x="6667" y="1465"/>
            <a:chExt cx="270" cy="274"/>
          </a:xfrm>
        </p:grpSpPr>
        <p:sp>
          <p:nvSpPr>
            <p:cNvPr id="62" name="Oval 90"/>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p>
              <a:endParaRPr lang="en-US"/>
            </a:p>
          </p:txBody>
        </p:sp>
        <p:sp>
          <p:nvSpPr>
            <p:cNvPr id="63" name="Line 91"/>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4" name="Group 96"/>
          <p:cNvGrpSpPr>
            <a:grpSpLocks/>
          </p:cNvGrpSpPr>
          <p:nvPr/>
        </p:nvGrpSpPr>
        <p:grpSpPr bwMode="auto">
          <a:xfrm>
            <a:off x="7621588" y="4173538"/>
            <a:ext cx="447675" cy="454025"/>
            <a:chOff x="3553" y="1549"/>
            <a:chExt cx="282" cy="286"/>
          </a:xfrm>
        </p:grpSpPr>
        <p:sp>
          <p:nvSpPr>
            <p:cNvPr id="65" name="Oval 93"/>
            <p:cNvSpPr>
              <a:spLocks noChangeArrowheads="1"/>
            </p:cNvSpPr>
            <p:nvPr/>
          </p:nvSpPr>
          <p:spPr bwMode="auto">
            <a:xfrm>
              <a:off x="3553" y="1569"/>
              <a:ext cx="282" cy="266"/>
            </a:xfrm>
            <a:prstGeom prst="ellipse">
              <a:avLst/>
            </a:prstGeom>
            <a:solidFill>
              <a:srgbClr val="FFFFCC"/>
            </a:solidFill>
            <a:ln w="0">
              <a:solidFill>
                <a:srgbClr val="1F1A17"/>
              </a:solidFill>
              <a:round/>
              <a:headEnd/>
              <a:tailEnd/>
            </a:ln>
          </p:spPr>
          <p:txBody>
            <a:bodyPr/>
            <a:lstStyle/>
            <a:p>
              <a:endParaRPr lang="en-US"/>
            </a:p>
          </p:txBody>
        </p:sp>
        <p:sp>
          <p:nvSpPr>
            <p:cNvPr id="66" name="Line 94"/>
            <p:cNvSpPr>
              <a:spLocks noChangeShapeType="1"/>
            </p:cNvSpPr>
            <p:nvPr/>
          </p:nvSpPr>
          <p:spPr bwMode="auto">
            <a:xfrm flipH="1">
              <a:off x="3700" y="1549"/>
              <a:ext cx="61" cy="22"/>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95"/>
            <p:cNvSpPr>
              <a:spLocks noChangeShapeType="1"/>
            </p:cNvSpPr>
            <p:nvPr/>
          </p:nvSpPr>
          <p:spPr bwMode="auto">
            <a:xfrm flipH="1" flipV="1">
              <a:off x="3696" y="1573"/>
              <a:ext cx="61" cy="28"/>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8" name="Line 25"/>
          <p:cNvSpPr>
            <a:spLocks noChangeShapeType="1"/>
          </p:cNvSpPr>
          <p:nvPr/>
        </p:nvSpPr>
        <p:spPr bwMode="auto">
          <a:xfrm>
            <a:off x="4572000" y="914400"/>
            <a:ext cx="0" cy="542290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69" name="Text Box 22"/>
          <p:cNvSpPr txBox="1">
            <a:spLocks noChangeArrowheads="1"/>
          </p:cNvSpPr>
          <p:nvPr/>
        </p:nvSpPr>
        <p:spPr bwMode="auto">
          <a:xfrm>
            <a:off x="355600" y="1050268"/>
            <a:ext cx="3962400" cy="724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2000"/>
              <a:t>Nếu các giao diện thường xuyên bị thay đổi</a:t>
            </a:r>
          </a:p>
        </p:txBody>
      </p:sp>
      <p:sp>
        <p:nvSpPr>
          <p:cNvPr id="70" name="Text Box 22"/>
          <p:cNvSpPr txBox="1">
            <a:spLocks noChangeArrowheads="1"/>
          </p:cNvSpPr>
          <p:nvPr/>
        </p:nvSpPr>
        <p:spPr bwMode="auto">
          <a:xfrm>
            <a:off x="4857751" y="1061053"/>
            <a:ext cx="3962400" cy="724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2000"/>
              <a:t>Nếu các giao diện không thường xuyên bị thay đổi</a:t>
            </a:r>
          </a:p>
        </p:txBody>
      </p:sp>
      <p:sp>
        <p:nvSpPr>
          <p:cNvPr id="71" name="Text Box 24"/>
          <p:cNvSpPr txBox="1">
            <a:spLocks noChangeArrowheads="1"/>
          </p:cNvSpPr>
          <p:nvPr/>
        </p:nvSpPr>
        <p:spPr bwMode="auto">
          <a:xfrm>
            <a:off x="377825" y="5052657"/>
            <a:ext cx="3637214" cy="84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2400" i="1">
                <a:solidFill>
                  <a:schemeClr val="accent6">
                    <a:lumMod val="50000"/>
                  </a:schemeClr>
                </a:solidFill>
              </a:rPr>
              <a:t>Các lớp biên được đặt cùng</a:t>
            </a:r>
          </a:p>
          <a:p>
            <a:r>
              <a:rPr lang="en-US" sz="2400" i="1">
                <a:solidFill>
                  <a:schemeClr val="accent6">
                    <a:lumMod val="50000"/>
                  </a:schemeClr>
                </a:solidFill>
              </a:rPr>
              <a:t>vào một gói</a:t>
            </a:r>
          </a:p>
        </p:txBody>
      </p:sp>
      <p:sp>
        <p:nvSpPr>
          <p:cNvPr id="72" name="Text Box 24"/>
          <p:cNvSpPr txBox="1">
            <a:spLocks noChangeArrowheads="1"/>
          </p:cNvSpPr>
          <p:nvPr/>
        </p:nvSpPr>
        <p:spPr bwMode="auto">
          <a:xfrm>
            <a:off x="5020344" y="5116735"/>
            <a:ext cx="4090543" cy="84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2400" i="1">
                <a:solidFill>
                  <a:schemeClr val="accent6">
                    <a:lumMod val="50000"/>
                  </a:schemeClr>
                </a:solidFill>
              </a:rPr>
              <a:t>Lớp biên được gói cùng các lớp</a:t>
            </a:r>
          </a:p>
          <a:p>
            <a:r>
              <a:rPr lang="en-US" sz="2400" i="1">
                <a:solidFill>
                  <a:schemeClr val="accent6">
                    <a:lumMod val="50000"/>
                  </a:schemeClr>
                </a:solidFill>
              </a:rPr>
              <a:t>chức năng liên quan</a:t>
            </a:r>
          </a:p>
        </p:txBody>
      </p:sp>
    </p:spTree>
    <p:extLst>
      <p:ext uri="{BB962C8B-B14F-4D97-AF65-F5344CB8AC3E}">
        <p14:creationId xmlns:p14="http://schemas.microsoft.com/office/powerpoint/2010/main" val="165569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a:t>Mẹo tạo gói – các lớp liên quan về chức năng</a:t>
            </a:r>
          </a:p>
        </p:txBody>
      </p:sp>
      <p:sp>
        <p:nvSpPr>
          <p:cNvPr id="3" name="Content Placeholder 2"/>
          <p:cNvSpPr>
            <a:spLocks noGrp="1"/>
          </p:cNvSpPr>
          <p:nvPr>
            <p:ph idx="1"/>
          </p:nvPr>
        </p:nvSpPr>
        <p:spPr/>
        <p:txBody>
          <a:bodyPr>
            <a:normAutofit lnSpcReduction="10000"/>
          </a:bodyPr>
          <a:lstStyle/>
          <a:p>
            <a:r>
              <a:rPr lang="en-US" sz="2800"/>
              <a:t>Tiêu chuẩn để xác định nếu các gói liên quan về chức năng:</a:t>
            </a:r>
          </a:p>
          <a:p>
            <a:pPr lvl="1" fontAlgn="t"/>
            <a:r>
              <a:rPr lang="en-US" sz="2400"/>
              <a:t>Các thay đổi về hành vi hay cấu trúc của một lớp dẫn tới thay đổi ở lớp khác</a:t>
            </a:r>
          </a:p>
          <a:p>
            <a:pPr lvl="1"/>
            <a:r>
              <a:rPr lang="en-US" sz="2400"/>
              <a:t>Loại bỏ 1 lớp dẫn tới ảnh hưởng lớp khác</a:t>
            </a:r>
          </a:p>
          <a:p>
            <a:pPr lvl="1"/>
            <a:r>
              <a:rPr lang="en-US" sz="2400"/>
              <a:t>Hai đối tượng tương tác với một số lớp thông báo hoặc có trao đổi phức tạp</a:t>
            </a:r>
          </a:p>
          <a:p>
            <a:pPr lvl="1" fontAlgn="t"/>
            <a:r>
              <a:rPr lang="en-US" sz="2400"/>
              <a:t>Lớp biên có thể liên quan chức năng với 1 lớp thực thể cụ thể nếu chức năng của lớp biên là thể hiện lớp thực thể</a:t>
            </a:r>
          </a:p>
          <a:p>
            <a:pPr lvl="1" fontAlgn="t"/>
            <a:r>
              <a:rPr lang="en-US" sz="2400"/>
              <a:t>Hai lớp tương tác với nhau hoặc bị ảnh hưởng bởi các thay đổi của cùng một tác nhân</a:t>
            </a:r>
          </a:p>
          <a:p>
            <a:pPr lvl="1" fontAlgn="t"/>
            <a:r>
              <a:rPr lang="en-US" sz="2400"/>
              <a:t>Hai lớp có quan hệ với nhau</a:t>
            </a:r>
          </a:p>
          <a:p>
            <a:pPr lvl="1" fontAlgn="t"/>
            <a:r>
              <a:rPr lang="en-US" sz="2400"/>
              <a:t>Một lớp tạo thể hiện của lớp khác</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9928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a:t>Mẹo tạo gói – các lớp liên quan về chức năng</a:t>
            </a:r>
          </a:p>
        </p:txBody>
      </p:sp>
      <p:sp>
        <p:nvSpPr>
          <p:cNvPr id="3" name="Content Placeholder 2"/>
          <p:cNvSpPr>
            <a:spLocks noGrp="1"/>
          </p:cNvSpPr>
          <p:nvPr>
            <p:ph idx="1"/>
          </p:nvPr>
        </p:nvSpPr>
        <p:spPr>
          <a:xfrm>
            <a:off x="457200" y="1524000"/>
            <a:ext cx="8229600" cy="4602164"/>
          </a:xfrm>
        </p:spPr>
        <p:txBody>
          <a:bodyPr/>
          <a:lstStyle/>
          <a:p>
            <a:pPr>
              <a:lnSpc>
                <a:spcPct val="87000"/>
              </a:lnSpc>
              <a:spcBef>
                <a:spcPct val="30000"/>
              </a:spcBef>
              <a:buClr>
                <a:srgbClr val="DDDDDD"/>
              </a:buClr>
              <a:buFont typeface="Wingdings" panose="05000000000000000000" pitchFamily="2" charset="2"/>
              <a:buChar char="§"/>
            </a:pPr>
            <a:r>
              <a:rPr lang="en-US" sz="2800"/>
              <a:t>Tiêu chuẩn để xác định hai lớp nên được đặt ở những gói riêng biệt:</a:t>
            </a:r>
          </a:p>
          <a:p>
            <a:pPr lvl="1">
              <a:lnSpc>
                <a:spcPct val="87000"/>
              </a:lnSpc>
              <a:spcBef>
                <a:spcPct val="30000"/>
              </a:spcBef>
              <a:buClr>
                <a:srgbClr val="DDDDDD"/>
              </a:buClr>
              <a:buFont typeface="Wingdings" panose="05000000000000000000" pitchFamily="2" charset="2"/>
              <a:buChar char="§"/>
            </a:pPr>
            <a:r>
              <a:rPr lang="en-US"/>
              <a:t>Hai lớp liên quan tới 2 tác nhân khác nhau không nên đặt chung vào cùng một gói</a:t>
            </a:r>
          </a:p>
          <a:p>
            <a:pPr lvl="1" fontAlgn="t">
              <a:lnSpc>
                <a:spcPct val="87000"/>
              </a:lnSpc>
              <a:spcBef>
                <a:spcPct val="30000"/>
              </a:spcBef>
              <a:buClr>
                <a:srgbClr val="DDDDDD"/>
              </a:buClr>
              <a:buFont typeface="Wingdings" panose="05000000000000000000" pitchFamily="2" charset="2"/>
              <a:buChar char="§"/>
            </a:pPr>
            <a:r>
              <a:rPr lang="en-US"/>
              <a:t>Lớp lựa chọn và lớp bắt buộc không nên đặt chung vào cùng một gói</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429715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85E60D66153B4097280C7FF0CAF345" ma:contentTypeVersion="2" ma:contentTypeDescription="Create a new document." ma:contentTypeScope="" ma:versionID="0a496d12c6e727b6375c8ef62cfdf20e">
  <xsd:schema xmlns:xsd="http://www.w3.org/2001/XMLSchema" xmlns:xs="http://www.w3.org/2001/XMLSchema" xmlns:p="http://schemas.microsoft.com/office/2006/metadata/properties" xmlns:ns2="ac152d96-1458-420b-8b8e-02e733c65ed7" targetNamespace="http://schemas.microsoft.com/office/2006/metadata/properties" ma:root="true" ma:fieldsID="3a39bd31e8f2aa50ed6543a86e223001" ns2:_="">
    <xsd:import namespace="ac152d96-1458-420b-8b8e-02e733c65ed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52d96-1458-420b-8b8e-02e733c65e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DC621E-1E9E-47F0-B161-6C78DCEAA167}"/>
</file>

<file path=customXml/itemProps2.xml><?xml version="1.0" encoding="utf-8"?>
<ds:datastoreItem xmlns:ds="http://schemas.openxmlformats.org/officeDocument/2006/customXml" ds:itemID="{E371CA45-D15E-422F-9152-5FAF43FA03AF}"/>
</file>

<file path=customXml/itemProps3.xml><?xml version="1.0" encoding="utf-8"?>
<ds:datastoreItem xmlns:ds="http://schemas.openxmlformats.org/officeDocument/2006/customXml" ds:itemID="{1829CE95-85BF-494C-96CC-46D53F2B948A}"/>
</file>

<file path=docProps/app.xml><?xml version="1.0" encoding="utf-8"?>
<Properties xmlns="http://schemas.openxmlformats.org/officeDocument/2006/extended-properties" xmlns:vt="http://schemas.openxmlformats.org/officeDocument/2006/docPropsVTypes">
  <TotalTime>2867</TotalTime>
  <Words>2822</Words>
  <Application>Microsoft Office PowerPoint</Application>
  <PresentationFormat>On-screen Show (4:3)</PresentationFormat>
  <Paragraphs>728</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Arial Black</vt:lpstr>
      <vt:lpstr>Calibri</vt:lpstr>
      <vt:lpstr>French Script MT</vt:lpstr>
      <vt:lpstr>Stencil</vt:lpstr>
      <vt:lpstr>Times New Roman</vt:lpstr>
      <vt:lpstr>Wingdings</vt:lpstr>
      <vt:lpstr>ZapfHumnst BT</vt:lpstr>
      <vt:lpstr>Office Theme</vt:lpstr>
      <vt:lpstr>Phân tích thiết kế hệ thống</vt:lpstr>
      <vt:lpstr>Nội dung</vt:lpstr>
      <vt:lpstr>Chuyển đổi từ các lớp phân tích sang phần tử thiết kế</vt:lpstr>
      <vt:lpstr>Nhận diện các lớp thiết kế</vt:lpstr>
      <vt:lpstr>Lớp và gói</vt:lpstr>
      <vt:lpstr>Nhóm các lớp thiết kế vào gói</vt:lpstr>
      <vt:lpstr>Mẹo tạo gói – với các lớp biên</vt:lpstr>
      <vt:lpstr>Mẹo tạo gói – các lớp liên quan về chức năng</vt:lpstr>
      <vt:lpstr>Mẹo tạo gói – các lớp liên quan về chức năng</vt:lpstr>
      <vt:lpstr>Phụ thuộc giữa các gói: tính nhìn thấy</vt:lpstr>
      <vt:lpstr>Phụ thuộc gói – tham chiếu</vt:lpstr>
      <vt:lpstr>Hệ thống con và giao diện</vt:lpstr>
      <vt:lpstr>Hệ thống con và giao diện</vt:lpstr>
      <vt:lpstr>Gói hay hệ thống con</vt:lpstr>
      <vt:lpstr>Sử dụng hệ thống con</vt:lpstr>
      <vt:lpstr>Nhận diện các hệ thống con</vt:lpstr>
      <vt:lpstr>Nhận diện hệ thống con</vt:lpstr>
      <vt:lpstr>Nhận diện giao diện hệ thống con</vt:lpstr>
      <vt:lpstr>Chỉ dẫn giao diện</vt:lpstr>
      <vt:lpstr>Thí dụ</vt:lpstr>
      <vt:lpstr>Thí dụ</vt:lpstr>
      <vt:lpstr>Quy ước mô hình hóa: hệ thống con và giao diện</vt:lpstr>
      <vt:lpstr>Thí dụ</vt:lpstr>
      <vt:lpstr>Thí dụ</vt:lpstr>
      <vt:lpstr>Nhận diện cơ hội sử dụng lại</vt:lpstr>
      <vt:lpstr>Khả năng sử dụng lại</vt:lpstr>
      <vt:lpstr>Khả năng sử dụng lại bên trong hệ thống</vt:lpstr>
      <vt:lpstr>Cập nhật tổ chức của mô hình thiết kế</vt:lpstr>
      <vt:lpstr>Thí dụ phân hoạch</vt:lpstr>
      <vt:lpstr>Thí dụ: tầng ứng dụng</vt:lpstr>
      <vt:lpstr>Thí dụ</vt:lpstr>
      <vt:lpstr>Thí dụ tầng dịch vụ nghiệp vụ</vt:lpstr>
      <vt:lpstr>Thí dụ</vt:lpstr>
      <vt:lpstr>Mẫu thiết kế</vt:lpstr>
      <vt:lpstr>Mẫu thiết kế</vt:lpstr>
      <vt:lpstr>Thí dụ mẫu thiết kế lệnh</vt:lpstr>
      <vt:lpstr>PowerPoint Presentation</vt:lpstr>
      <vt:lpstr>PowerPoint Presentation</vt:lpstr>
      <vt:lpstr>PowerPoint Presentation</vt:lpstr>
      <vt:lpstr>PowerPoint Presentation</vt:lpstr>
      <vt:lpstr>Thể hiện mẫu thiết kế với UML</vt:lpstr>
      <vt:lpstr>Cơ chế thiết kế và thể hiện</vt:lpstr>
      <vt:lpstr>Thí dụ: Persistency: RDBMS: JDBC</vt:lpstr>
      <vt:lpstr>Initialize</vt:lpstr>
      <vt:lpstr>Create</vt:lpstr>
      <vt:lpstr>Read</vt:lpstr>
      <vt:lpstr>Update</vt:lpstr>
      <vt:lpstr>Delete</vt:lpstr>
      <vt:lpstr>Incorporating JDBC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hệ thống</dc:title>
  <dc:creator>Hai Ha Le</dc:creator>
  <cp:lastModifiedBy>Le Hai Ha</cp:lastModifiedBy>
  <cp:revision>218</cp:revision>
  <dcterms:created xsi:type="dcterms:W3CDTF">2006-08-16T00:00:00Z</dcterms:created>
  <dcterms:modified xsi:type="dcterms:W3CDTF">2020-12-08T13:34:20Z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0x010100B285E60D66153B4097280C7FF0CAF345</vt:lpwstr>
  </property>
</Properties>
</file>