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3"/>
  </p:notesMasterIdLst>
  <p:sldIdLst>
    <p:sldId id="256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1806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2E2A7E-45C8-47A8-8D1A-7E142EE35786}" type="datetimeFigureOut">
              <a:rPr lang="en-US" smtClean="0"/>
              <a:t>12/20/2022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CD9B6-BEB3-4104-8CE1-8D1C8983B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6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6D0D-3349-4277-A9AC-9664C892EA59}" type="datetime1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109B3-F5CE-492F-B815-CA720890A0F4}" type="datetime1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C1E3D-2B88-40CC-94C9-202F8A8C33E2}" type="datetime1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4726"/>
            <a:ext cx="8229600" cy="51514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325"/>
            <a:ext cx="2133600" cy="244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799F825-BC49-432D-B569-812397B32290}" type="datetime1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37325"/>
            <a:ext cx="2895600" cy="244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37325"/>
            <a:ext cx="2133600" cy="244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EE1C-244B-46F0-968A-947F11981FC7}" type="datetime1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C563-DCAC-4705-ACC3-A707CE0CA470}" type="datetime1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3F845-8EAA-4508-8D7D-01B509F82F8D}" type="datetime1">
              <a:rPr lang="en-US" smtClean="0"/>
              <a:t>12/20/2022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BF84-0B24-40D8-8E3A-F0F857F35253}" type="datetime1">
              <a:rPr lang="en-US" smtClean="0"/>
              <a:t>12/20/2022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280B8-F67D-4362-9002-4900C5DD3F86}" type="datetime1">
              <a:rPr lang="en-US" smtClean="0"/>
              <a:t>12/20/2022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F8B6C-6126-471C-8695-4D12DDE8C073}" type="datetime1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0CCF4-7A29-4AB4-AC43-75CED07AF067}" type="datetime1">
              <a:rPr lang="en-US" smtClean="0"/>
              <a:t>12/20/2022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2D775-FE9C-4FE0-8388-1B836E79981C}" type="datetime1">
              <a:rPr lang="en-US" smtClean="0"/>
              <a:t>12/20/2022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</p:spPr>
        <p:txBody>
          <a:bodyPr/>
          <a:lstStyle/>
          <a:p>
            <a:r>
              <a:rPr lang="en-US"/>
              <a:t>Thiết kế UseCase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891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>
            <a:noAutofit/>
          </a:bodyPr>
          <a:lstStyle/>
          <a:p>
            <a:r>
              <a:rPr lang="en-US" sz="3600"/>
              <a:t>Trước khi tích hợp giao diện hệ thống con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91" name="Line 2138"/>
          <p:cNvSpPr>
            <a:spLocks noChangeShapeType="1"/>
          </p:cNvSpPr>
          <p:nvPr/>
        </p:nvSpPr>
        <p:spPr bwMode="auto">
          <a:xfrm flipV="1">
            <a:off x="1662113" y="3092450"/>
            <a:ext cx="1211262" cy="265113"/>
          </a:xfrm>
          <a:prstGeom prst="line">
            <a:avLst/>
          </a:prstGeom>
          <a:noFill/>
          <a:ln w="0">
            <a:solidFill>
              <a:schemeClr val="accent6">
                <a:lumMod val="50000"/>
              </a:schemeClr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2" name="Line 2050"/>
          <p:cNvSpPr>
            <a:spLocks noChangeShapeType="1"/>
          </p:cNvSpPr>
          <p:nvPr/>
        </p:nvSpPr>
        <p:spPr bwMode="auto">
          <a:xfrm>
            <a:off x="4224338" y="1516063"/>
            <a:ext cx="0" cy="693737"/>
          </a:xfrm>
          <a:prstGeom prst="line">
            <a:avLst/>
          </a:prstGeom>
          <a:noFill/>
          <a:ln w="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3" name="Line 2051"/>
          <p:cNvSpPr>
            <a:spLocks noChangeShapeType="1"/>
          </p:cNvSpPr>
          <p:nvPr/>
        </p:nvSpPr>
        <p:spPr bwMode="auto">
          <a:xfrm>
            <a:off x="7410450" y="1489075"/>
            <a:ext cx="1588" cy="3743325"/>
          </a:xfrm>
          <a:prstGeom prst="line">
            <a:avLst/>
          </a:prstGeom>
          <a:noFill/>
          <a:ln w="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4" name="Line 2052"/>
          <p:cNvSpPr>
            <a:spLocks noChangeShapeType="1"/>
          </p:cNvSpPr>
          <p:nvPr/>
        </p:nvSpPr>
        <p:spPr bwMode="auto">
          <a:xfrm>
            <a:off x="8480425" y="1516063"/>
            <a:ext cx="1588" cy="4033837"/>
          </a:xfrm>
          <a:prstGeom prst="line">
            <a:avLst/>
          </a:prstGeom>
          <a:noFill/>
          <a:ln w="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5" name="Line 2053"/>
          <p:cNvSpPr>
            <a:spLocks noChangeShapeType="1"/>
          </p:cNvSpPr>
          <p:nvPr/>
        </p:nvSpPr>
        <p:spPr bwMode="auto">
          <a:xfrm>
            <a:off x="6002338" y="1516063"/>
            <a:ext cx="0" cy="973137"/>
          </a:xfrm>
          <a:prstGeom prst="line">
            <a:avLst/>
          </a:prstGeom>
          <a:noFill/>
          <a:ln w="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6" name="Line 2054"/>
          <p:cNvSpPr>
            <a:spLocks noChangeShapeType="1"/>
          </p:cNvSpPr>
          <p:nvPr/>
        </p:nvSpPr>
        <p:spPr bwMode="auto">
          <a:xfrm>
            <a:off x="2492375" y="1512888"/>
            <a:ext cx="0" cy="468312"/>
          </a:xfrm>
          <a:prstGeom prst="line">
            <a:avLst/>
          </a:prstGeom>
          <a:noFill/>
          <a:ln w="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7" name="Line 2055"/>
          <p:cNvSpPr>
            <a:spLocks noChangeShapeType="1"/>
          </p:cNvSpPr>
          <p:nvPr/>
        </p:nvSpPr>
        <p:spPr bwMode="auto">
          <a:xfrm>
            <a:off x="817563" y="4483100"/>
            <a:ext cx="0" cy="322263"/>
          </a:xfrm>
          <a:prstGeom prst="line">
            <a:avLst/>
          </a:prstGeom>
          <a:noFill/>
          <a:ln w="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8" name="Text Box 2057"/>
          <p:cNvSpPr txBox="1">
            <a:spLocks noChangeArrowheads="1"/>
          </p:cNvSpPr>
          <p:nvPr/>
        </p:nvSpPr>
        <p:spPr bwMode="auto">
          <a:xfrm>
            <a:off x="965200" y="685800"/>
            <a:ext cx="4914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>
                <a:solidFill>
                  <a:schemeClr val="accent6">
                    <a:lumMod val="50000"/>
                  </a:schemeClr>
                </a:solidFill>
              </a:rPr>
              <a:t>Analysis class to be replaced with an interface</a:t>
            </a:r>
          </a:p>
        </p:txBody>
      </p:sp>
      <p:sp>
        <p:nvSpPr>
          <p:cNvPr id="99" name="Rectangle 2064"/>
          <p:cNvSpPr>
            <a:spLocks noChangeArrowheads="1"/>
          </p:cNvSpPr>
          <p:nvPr/>
        </p:nvSpPr>
        <p:spPr bwMode="auto">
          <a:xfrm>
            <a:off x="468313" y="1508125"/>
            <a:ext cx="60131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EC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u="sng">
                <a:solidFill>
                  <a:schemeClr val="accent6">
                    <a:lumMod val="50000"/>
                  </a:schemeClr>
                </a:solidFill>
              </a:rPr>
              <a:t> : Student</a:t>
            </a:r>
            <a:endParaRPr lang="en-US" sz="1200">
              <a:solidFill>
                <a:schemeClr val="accent6">
                  <a:lumMod val="50000"/>
                </a:schemeClr>
              </a:solidFill>
              <a:latin typeface="ZapfHumnst BT" pitchFamily="34" charset="0"/>
            </a:endParaRPr>
          </a:p>
        </p:txBody>
      </p:sp>
      <p:sp>
        <p:nvSpPr>
          <p:cNvPr id="100" name="Rectangle 2065"/>
          <p:cNvSpPr>
            <a:spLocks noChangeArrowheads="1"/>
          </p:cNvSpPr>
          <p:nvPr/>
        </p:nvSpPr>
        <p:spPr bwMode="auto">
          <a:xfrm>
            <a:off x="763588" y="1978025"/>
            <a:ext cx="106362" cy="2500313"/>
          </a:xfrm>
          <a:prstGeom prst="rect">
            <a:avLst/>
          </a:prstGeom>
          <a:noFill/>
          <a:ln w="0">
            <a:solidFill>
              <a:schemeClr val="accent6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1" name="Rectangle 2066"/>
          <p:cNvSpPr>
            <a:spLocks noChangeArrowheads="1"/>
          </p:cNvSpPr>
          <p:nvPr/>
        </p:nvSpPr>
        <p:spPr bwMode="auto">
          <a:xfrm>
            <a:off x="763588" y="4805363"/>
            <a:ext cx="96837" cy="1512887"/>
          </a:xfrm>
          <a:prstGeom prst="rect">
            <a:avLst/>
          </a:prstGeom>
          <a:noFill/>
          <a:ln w="0">
            <a:solidFill>
              <a:schemeClr val="accent6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" name="Rectangle 2067"/>
          <p:cNvSpPr>
            <a:spLocks noChangeArrowheads="1"/>
          </p:cNvSpPr>
          <p:nvPr/>
        </p:nvSpPr>
        <p:spPr bwMode="auto">
          <a:xfrm>
            <a:off x="1457325" y="1127125"/>
            <a:ext cx="1905000" cy="355600"/>
          </a:xfrm>
          <a:prstGeom prst="rect">
            <a:avLst/>
          </a:prstGeom>
          <a:noFill/>
          <a:ln w="0">
            <a:solidFill>
              <a:srgbClr val="CCE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3" name="Rectangle 2068"/>
          <p:cNvSpPr>
            <a:spLocks noChangeArrowheads="1"/>
          </p:cNvSpPr>
          <p:nvPr/>
        </p:nvSpPr>
        <p:spPr bwMode="auto">
          <a:xfrm>
            <a:off x="1482725" y="1209675"/>
            <a:ext cx="1638141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EC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u="sng">
                <a:solidFill>
                  <a:schemeClr val="accent6">
                    <a:lumMod val="50000"/>
                  </a:schemeClr>
                </a:solidFill>
              </a:rPr>
              <a:t> : RegisterForCoursesForm</a:t>
            </a:r>
            <a:endParaRPr lang="en-US" sz="1200">
              <a:solidFill>
                <a:schemeClr val="accent6">
                  <a:lumMod val="50000"/>
                </a:schemeClr>
              </a:solidFill>
              <a:latin typeface="ZapfHumnst BT" pitchFamily="34" charset="0"/>
            </a:endParaRPr>
          </a:p>
        </p:txBody>
      </p:sp>
      <p:sp>
        <p:nvSpPr>
          <p:cNvPr id="104" name="Rectangle 2069"/>
          <p:cNvSpPr>
            <a:spLocks noChangeArrowheads="1"/>
          </p:cNvSpPr>
          <p:nvPr/>
        </p:nvSpPr>
        <p:spPr bwMode="auto">
          <a:xfrm>
            <a:off x="2489200" y="3073400"/>
            <a:ext cx="106363" cy="187325"/>
          </a:xfrm>
          <a:prstGeom prst="rect">
            <a:avLst/>
          </a:prstGeom>
          <a:noFill/>
          <a:ln w="0">
            <a:solidFill>
              <a:schemeClr val="accent6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Rectangle 2070"/>
          <p:cNvSpPr>
            <a:spLocks noChangeArrowheads="1"/>
          </p:cNvSpPr>
          <p:nvPr/>
        </p:nvSpPr>
        <p:spPr bwMode="auto">
          <a:xfrm>
            <a:off x="2447925" y="4805363"/>
            <a:ext cx="95250" cy="1300162"/>
          </a:xfrm>
          <a:prstGeom prst="rect">
            <a:avLst/>
          </a:prstGeom>
          <a:noFill/>
          <a:ln w="0">
            <a:solidFill>
              <a:schemeClr val="accent6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" name="Rectangle 2071"/>
          <p:cNvSpPr>
            <a:spLocks noChangeArrowheads="1"/>
          </p:cNvSpPr>
          <p:nvPr/>
        </p:nvSpPr>
        <p:spPr bwMode="auto">
          <a:xfrm>
            <a:off x="3416300" y="1127125"/>
            <a:ext cx="1630363" cy="355600"/>
          </a:xfrm>
          <a:prstGeom prst="rect">
            <a:avLst/>
          </a:prstGeom>
          <a:noFill/>
          <a:ln w="0">
            <a:solidFill>
              <a:srgbClr val="CCE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7" name="Rectangle 2072"/>
          <p:cNvSpPr>
            <a:spLocks noChangeArrowheads="1"/>
          </p:cNvSpPr>
          <p:nvPr/>
        </p:nvSpPr>
        <p:spPr bwMode="auto">
          <a:xfrm>
            <a:off x="3432175" y="1209675"/>
            <a:ext cx="148431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EC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u="sng">
                <a:solidFill>
                  <a:schemeClr val="accent6">
                    <a:lumMod val="50000"/>
                  </a:schemeClr>
                </a:solidFill>
              </a:rPr>
              <a:t> : RegistrationController</a:t>
            </a:r>
            <a:endParaRPr lang="en-US" sz="1200">
              <a:solidFill>
                <a:schemeClr val="accent6">
                  <a:lumMod val="50000"/>
                </a:schemeClr>
              </a:solidFill>
              <a:latin typeface="ZapfHumnst BT" pitchFamily="34" charset="0"/>
            </a:endParaRPr>
          </a:p>
        </p:txBody>
      </p:sp>
      <p:sp>
        <p:nvSpPr>
          <p:cNvPr id="108" name="Rectangle 2073"/>
          <p:cNvSpPr>
            <a:spLocks noChangeArrowheads="1"/>
          </p:cNvSpPr>
          <p:nvPr/>
        </p:nvSpPr>
        <p:spPr bwMode="auto">
          <a:xfrm>
            <a:off x="4173538" y="2211388"/>
            <a:ext cx="106362" cy="647700"/>
          </a:xfrm>
          <a:prstGeom prst="rect">
            <a:avLst/>
          </a:prstGeom>
          <a:noFill/>
          <a:ln w="0">
            <a:solidFill>
              <a:schemeClr val="accent6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9" name="Rectangle 2074"/>
          <p:cNvSpPr>
            <a:spLocks noChangeArrowheads="1"/>
          </p:cNvSpPr>
          <p:nvPr/>
        </p:nvSpPr>
        <p:spPr bwMode="auto">
          <a:xfrm>
            <a:off x="4173538" y="5132388"/>
            <a:ext cx="106362" cy="795337"/>
          </a:xfrm>
          <a:prstGeom prst="rect">
            <a:avLst/>
          </a:prstGeom>
          <a:noFill/>
          <a:ln w="0">
            <a:solidFill>
              <a:schemeClr val="accent6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0" name="Rectangle 2075"/>
          <p:cNvSpPr>
            <a:spLocks noChangeArrowheads="1"/>
          </p:cNvSpPr>
          <p:nvPr/>
        </p:nvSpPr>
        <p:spPr bwMode="auto">
          <a:xfrm>
            <a:off x="6881813" y="1127125"/>
            <a:ext cx="1058862" cy="355600"/>
          </a:xfrm>
          <a:prstGeom prst="rect">
            <a:avLst/>
          </a:prstGeom>
          <a:noFill/>
          <a:ln w="0">
            <a:solidFill>
              <a:srgbClr val="CCE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1" name="Rectangle 2076"/>
          <p:cNvSpPr>
            <a:spLocks noChangeArrowheads="1"/>
          </p:cNvSpPr>
          <p:nvPr/>
        </p:nvSpPr>
        <p:spPr bwMode="auto">
          <a:xfrm>
            <a:off x="7021513" y="1209675"/>
            <a:ext cx="678071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EC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u="sng">
                <a:solidFill>
                  <a:schemeClr val="accent6">
                    <a:lumMod val="50000"/>
                  </a:schemeClr>
                </a:solidFill>
              </a:rPr>
              <a:t> : Schedule</a:t>
            </a:r>
            <a:endParaRPr lang="en-US" sz="1200">
              <a:solidFill>
                <a:schemeClr val="accent6">
                  <a:lumMod val="50000"/>
                </a:schemeClr>
              </a:solidFill>
              <a:latin typeface="ZapfHumnst BT" pitchFamily="34" charset="0"/>
            </a:endParaRPr>
          </a:p>
        </p:txBody>
      </p:sp>
      <p:sp>
        <p:nvSpPr>
          <p:cNvPr id="112" name="Rectangle 2077"/>
          <p:cNvSpPr>
            <a:spLocks noChangeArrowheads="1"/>
          </p:cNvSpPr>
          <p:nvPr/>
        </p:nvSpPr>
        <p:spPr bwMode="auto">
          <a:xfrm>
            <a:off x="7358063" y="5235575"/>
            <a:ext cx="106362" cy="176213"/>
          </a:xfrm>
          <a:prstGeom prst="rect">
            <a:avLst/>
          </a:prstGeom>
          <a:noFill/>
          <a:ln w="0">
            <a:solidFill>
              <a:schemeClr val="accent6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3" name="Rectangle 2078"/>
          <p:cNvSpPr>
            <a:spLocks noChangeArrowheads="1"/>
          </p:cNvSpPr>
          <p:nvPr/>
        </p:nvSpPr>
        <p:spPr bwMode="auto">
          <a:xfrm>
            <a:off x="7972425" y="1127125"/>
            <a:ext cx="1006475" cy="355600"/>
          </a:xfrm>
          <a:prstGeom prst="rect">
            <a:avLst/>
          </a:prstGeom>
          <a:noFill/>
          <a:ln w="0">
            <a:solidFill>
              <a:srgbClr val="CCE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4" name="Rectangle 2079"/>
          <p:cNvSpPr>
            <a:spLocks noChangeArrowheads="1"/>
          </p:cNvSpPr>
          <p:nvPr/>
        </p:nvSpPr>
        <p:spPr bwMode="auto">
          <a:xfrm>
            <a:off x="8134350" y="1209675"/>
            <a:ext cx="60131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EC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u="sng">
                <a:solidFill>
                  <a:schemeClr val="accent6">
                    <a:lumMod val="50000"/>
                  </a:schemeClr>
                </a:solidFill>
              </a:rPr>
              <a:t> : Student</a:t>
            </a:r>
            <a:endParaRPr lang="en-US" sz="1200">
              <a:solidFill>
                <a:schemeClr val="accent6">
                  <a:lumMod val="50000"/>
                </a:schemeClr>
              </a:solidFill>
              <a:latin typeface="ZapfHumnst BT" pitchFamily="34" charset="0"/>
            </a:endParaRPr>
          </a:p>
        </p:txBody>
      </p:sp>
      <p:sp>
        <p:nvSpPr>
          <p:cNvPr id="115" name="Rectangle 2080"/>
          <p:cNvSpPr>
            <a:spLocks noChangeArrowheads="1"/>
          </p:cNvSpPr>
          <p:nvPr/>
        </p:nvSpPr>
        <p:spPr bwMode="auto">
          <a:xfrm>
            <a:off x="8428038" y="5562600"/>
            <a:ext cx="95250" cy="187325"/>
          </a:xfrm>
          <a:prstGeom prst="rect">
            <a:avLst/>
          </a:prstGeom>
          <a:noFill/>
          <a:ln w="0">
            <a:solidFill>
              <a:schemeClr val="accent6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6" name="Rectangle 2081"/>
          <p:cNvSpPr>
            <a:spLocks noChangeArrowheads="1"/>
          </p:cNvSpPr>
          <p:nvPr/>
        </p:nvSpPr>
        <p:spPr bwMode="auto">
          <a:xfrm>
            <a:off x="5132388" y="1127125"/>
            <a:ext cx="1677987" cy="355600"/>
          </a:xfrm>
          <a:prstGeom prst="rect">
            <a:avLst/>
          </a:prstGeom>
          <a:noFill/>
          <a:ln w="0">
            <a:solidFill>
              <a:srgbClr val="CCE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7" name="Rectangle 2082"/>
          <p:cNvSpPr>
            <a:spLocks noChangeArrowheads="1"/>
          </p:cNvSpPr>
          <p:nvPr/>
        </p:nvSpPr>
        <p:spPr bwMode="auto">
          <a:xfrm>
            <a:off x="5145088" y="1209675"/>
            <a:ext cx="145578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EC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u="sng">
                <a:solidFill>
                  <a:schemeClr val="accent6">
                    <a:lumMod val="50000"/>
                  </a:schemeClr>
                </a:solidFill>
              </a:rPr>
              <a:t> : CourseCatalogSystem</a:t>
            </a:r>
            <a:endParaRPr lang="en-US" sz="1200">
              <a:solidFill>
                <a:schemeClr val="accent6">
                  <a:lumMod val="50000"/>
                </a:schemeClr>
              </a:solidFill>
              <a:latin typeface="ZapfHumnst BT" pitchFamily="34" charset="0"/>
            </a:endParaRPr>
          </a:p>
        </p:txBody>
      </p:sp>
      <p:sp>
        <p:nvSpPr>
          <p:cNvPr id="118" name="Line 2083"/>
          <p:cNvSpPr>
            <a:spLocks noChangeShapeType="1"/>
          </p:cNvSpPr>
          <p:nvPr/>
        </p:nvSpPr>
        <p:spPr bwMode="auto">
          <a:xfrm>
            <a:off x="2498725" y="4302125"/>
            <a:ext cx="0" cy="503238"/>
          </a:xfrm>
          <a:prstGeom prst="line">
            <a:avLst/>
          </a:prstGeom>
          <a:noFill/>
          <a:ln w="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9" name="Rectangle 2084"/>
          <p:cNvSpPr>
            <a:spLocks noChangeArrowheads="1"/>
          </p:cNvSpPr>
          <p:nvPr/>
        </p:nvSpPr>
        <p:spPr bwMode="auto">
          <a:xfrm>
            <a:off x="5949950" y="2503488"/>
            <a:ext cx="104775" cy="176212"/>
          </a:xfrm>
          <a:prstGeom prst="rect">
            <a:avLst/>
          </a:prstGeom>
          <a:noFill/>
          <a:ln w="0">
            <a:solidFill>
              <a:schemeClr val="accent6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0" name="Freeform 2086"/>
          <p:cNvSpPr>
            <a:spLocks/>
          </p:cNvSpPr>
          <p:nvPr/>
        </p:nvSpPr>
        <p:spPr bwMode="auto">
          <a:xfrm>
            <a:off x="295275" y="2147888"/>
            <a:ext cx="1292225" cy="598487"/>
          </a:xfrm>
          <a:custGeom>
            <a:avLst/>
            <a:gdLst>
              <a:gd name="T0" fmla="*/ 0 w 122"/>
              <a:gd name="T1" fmla="*/ 0 h 64"/>
              <a:gd name="T2" fmla="*/ 110 w 122"/>
              <a:gd name="T3" fmla="*/ 0 h 64"/>
              <a:gd name="T4" fmla="*/ 122 w 122"/>
              <a:gd name="T5" fmla="*/ 12 h 64"/>
              <a:gd name="T6" fmla="*/ 122 w 122"/>
              <a:gd name="T7" fmla="*/ 64 h 64"/>
              <a:gd name="T8" fmla="*/ 0 w 122"/>
              <a:gd name="T9" fmla="*/ 64 h 64"/>
              <a:gd name="T10" fmla="*/ 0 w 122"/>
              <a:gd name="T11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2" h="64">
                <a:moveTo>
                  <a:pt x="0" y="0"/>
                </a:moveTo>
                <a:lnTo>
                  <a:pt x="110" y="0"/>
                </a:lnTo>
                <a:lnTo>
                  <a:pt x="122" y="12"/>
                </a:lnTo>
                <a:lnTo>
                  <a:pt x="122" y="64"/>
                </a:lnTo>
                <a:lnTo>
                  <a:pt x="0" y="64"/>
                </a:lnTo>
                <a:lnTo>
                  <a:pt x="0" y="0"/>
                </a:lnTo>
              </a:path>
            </a:pathLst>
          </a:custGeom>
          <a:solidFill>
            <a:srgbClr val="CCECFF"/>
          </a:solidFill>
          <a:ln w="0">
            <a:solidFill>
              <a:srgbClr val="CCEC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1" name="Freeform 2087"/>
          <p:cNvSpPr>
            <a:spLocks/>
          </p:cNvSpPr>
          <p:nvPr/>
        </p:nvSpPr>
        <p:spPr bwMode="auto">
          <a:xfrm>
            <a:off x="1447800" y="2151063"/>
            <a:ext cx="127000" cy="112712"/>
          </a:xfrm>
          <a:custGeom>
            <a:avLst/>
            <a:gdLst>
              <a:gd name="T0" fmla="*/ 0 w 12"/>
              <a:gd name="T1" fmla="*/ 0 h 12"/>
              <a:gd name="T2" fmla="*/ 0 w 12"/>
              <a:gd name="T3" fmla="*/ 12 h 12"/>
              <a:gd name="T4" fmla="*/ 12 w 12"/>
              <a:gd name="T5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" h="12">
                <a:moveTo>
                  <a:pt x="0" y="0"/>
                </a:moveTo>
                <a:lnTo>
                  <a:pt x="0" y="12"/>
                </a:lnTo>
                <a:lnTo>
                  <a:pt x="12" y="12"/>
                </a:lnTo>
              </a:path>
            </a:pathLst>
          </a:custGeom>
          <a:solidFill>
            <a:srgbClr val="CCECFF"/>
          </a:solidFill>
          <a:ln w="0">
            <a:solidFill>
              <a:schemeClr val="bg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2" name="Rectangle 2088"/>
          <p:cNvSpPr>
            <a:spLocks noChangeArrowheads="1"/>
          </p:cNvSpPr>
          <p:nvPr/>
        </p:nvSpPr>
        <p:spPr bwMode="auto">
          <a:xfrm>
            <a:off x="338138" y="2212975"/>
            <a:ext cx="949171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EC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chemeClr val="accent6">
                    <a:lumMod val="50000"/>
                  </a:schemeClr>
                </a:solidFill>
              </a:rPr>
              <a:t>Student wishes</a:t>
            </a:r>
            <a:endParaRPr lang="en-US" sz="1200">
              <a:solidFill>
                <a:schemeClr val="accent6">
                  <a:lumMod val="50000"/>
                </a:schemeClr>
              </a:solidFill>
              <a:latin typeface="ZapfHumnst BT" pitchFamily="34" charset="0"/>
            </a:endParaRPr>
          </a:p>
        </p:txBody>
      </p:sp>
      <p:sp>
        <p:nvSpPr>
          <p:cNvPr id="123" name="Rectangle 2089"/>
          <p:cNvSpPr>
            <a:spLocks noChangeArrowheads="1"/>
          </p:cNvSpPr>
          <p:nvPr/>
        </p:nvSpPr>
        <p:spPr bwMode="auto">
          <a:xfrm>
            <a:off x="338138" y="2363788"/>
            <a:ext cx="100572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EC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chemeClr val="accent6">
                    <a:lumMod val="50000"/>
                  </a:schemeClr>
                </a:solidFill>
              </a:rPr>
              <a:t>to create a new </a:t>
            </a:r>
          </a:p>
        </p:txBody>
      </p:sp>
      <p:sp>
        <p:nvSpPr>
          <p:cNvPr id="124" name="Rectangle 2090"/>
          <p:cNvSpPr>
            <a:spLocks noChangeArrowheads="1"/>
          </p:cNvSpPr>
          <p:nvPr/>
        </p:nvSpPr>
        <p:spPr bwMode="auto">
          <a:xfrm>
            <a:off x="338138" y="2513013"/>
            <a:ext cx="55624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EC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chemeClr val="accent6">
                    <a:lumMod val="50000"/>
                  </a:schemeClr>
                </a:solidFill>
              </a:rPr>
              <a:t>schedule</a:t>
            </a:r>
            <a:endParaRPr lang="en-US" sz="1200">
              <a:solidFill>
                <a:schemeClr val="accent6">
                  <a:lumMod val="50000"/>
                </a:schemeClr>
              </a:solidFill>
              <a:latin typeface="ZapfHumnst BT" pitchFamily="34" charset="0"/>
            </a:endParaRPr>
          </a:p>
        </p:txBody>
      </p:sp>
      <p:sp>
        <p:nvSpPr>
          <p:cNvPr id="125" name="Line 2091"/>
          <p:cNvSpPr>
            <a:spLocks noChangeShapeType="1"/>
          </p:cNvSpPr>
          <p:nvPr/>
        </p:nvSpPr>
        <p:spPr bwMode="auto">
          <a:xfrm flipV="1">
            <a:off x="869950" y="1981200"/>
            <a:ext cx="1577975" cy="0"/>
          </a:xfrm>
          <a:prstGeom prst="line">
            <a:avLst/>
          </a:prstGeom>
          <a:noFill/>
          <a:ln w="0">
            <a:solidFill>
              <a:schemeClr val="accent6">
                <a:lumMod val="50000"/>
              </a:schemeClr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6" name="Rectangle 2092"/>
          <p:cNvSpPr>
            <a:spLocks noChangeArrowheads="1"/>
          </p:cNvSpPr>
          <p:nvPr/>
        </p:nvSpPr>
        <p:spPr bwMode="auto">
          <a:xfrm>
            <a:off x="965200" y="1771650"/>
            <a:ext cx="141833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EC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chemeClr val="accent6">
                    <a:lumMod val="50000"/>
                  </a:schemeClr>
                </a:solidFill>
              </a:rPr>
              <a:t>1. // create schedule( )</a:t>
            </a:r>
            <a:endParaRPr lang="en-US" sz="1200">
              <a:solidFill>
                <a:schemeClr val="accent6">
                  <a:lumMod val="50000"/>
                </a:schemeClr>
              </a:solidFill>
              <a:latin typeface="ZapfHumnst BT" pitchFamily="34" charset="0"/>
            </a:endParaRPr>
          </a:p>
        </p:txBody>
      </p:sp>
      <p:sp>
        <p:nvSpPr>
          <p:cNvPr id="127" name="Rectangle 2093"/>
          <p:cNvSpPr>
            <a:spLocks noChangeArrowheads="1"/>
          </p:cNvSpPr>
          <p:nvPr/>
        </p:nvSpPr>
        <p:spPr bwMode="auto">
          <a:xfrm>
            <a:off x="1874838" y="2781300"/>
            <a:ext cx="201568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EC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chemeClr val="accent6">
                    <a:lumMod val="50000"/>
                  </a:schemeClr>
                </a:solidFill>
              </a:rPr>
              <a:t>1.2. // display course offerings( )</a:t>
            </a:r>
            <a:endParaRPr lang="en-US" sz="1200">
              <a:solidFill>
                <a:schemeClr val="accent6">
                  <a:lumMod val="50000"/>
                </a:schemeClr>
              </a:solidFill>
              <a:latin typeface="ZapfHumnst BT" pitchFamily="34" charset="0"/>
            </a:endParaRPr>
          </a:p>
        </p:txBody>
      </p:sp>
      <p:sp>
        <p:nvSpPr>
          <p:cNvPr id="128" name="Line 2094"/>
          <p:cNvSpPr>
            <a:spLocks noChangeShapeType="1"/>
          </p:cNvSpPr>
          <p:nvPr/>
        </p:nvSpPr>
        <p:spPr bwMode="auto">
          <a:xfrm>
            <a:off x="2554288" y="2222500"/>
            <a:ext cx="1619250" cy="1588"/>
          </a:xfrm>
          <a:prstGeom prst="line">
            <a:avLst/>
          </a:prstGeom>
          <a:noFill/>
          <a:ln w="0">
            <a:solidFill>
              <a:schemeClr val="accent6">
                <a:lumMod val="50000"/>
              </a:schemeClr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29" name="Rectangle 2095"/>
          <p:cNvSpPr>
            <a:spLocks noChangeArrowheads="1"/>
          </p:cNvSpPr>
          <p:nvPr/>
        </p:nvSpPr>
        <p:spPr bwMode="auto">
          <a:xfrm>
            <a:off x="2576513" y="2016125"/>
            <a:ext cx="1782411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EC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chemeClr val="accent6">
                    <a:lumMod val="50000"/>
                  </a:schemeClr>
                </a:solidFill>
              </a:rPr>
              <a:t>1.1. // get course offerings( )</a:t>
            </a:r>
            <a:endParaRPr lang="en-US" sz="1200">
              <a:solidFill>
                <a:schemeClr val="accent6">
                  <a:lumMod val="50000"/>
                </a:schemeClr>
              </a:solidFill>
              <a:latin typeface="ZapfHumnst BT" pitchFamily="34" charset="0"/>
            </a:endParaRPr>
          </a:p>
        </p:txBody>
      </p:sp>
      <p:sp>
        <p:nvSpPr>
          <p:cNvPr id="130" name="Line 2096"/>
          <p:cNvSpPr>
            <a:spLocks noChangeShapeType="1"/>
          </p:cNvSpPr>
          <p:nvPr/>
        </p:nvSpPr>
        <p:spPr bwMode="auto">
          <a:xfrm>
            <a:off x="4278313" y="2505075"/>
            <a:ext cx="1658937" cy="0"/>
          </a:xfrm>
          <a:prstGeom prst="line">
            <a:avLst/>
          </a:prstGeom>
          <a:noFill/>
          <a:ln w="0">
            <a:solidFill>
              <a:schemeClr val="accent6">
                <a:lumMod val="50000"/>
              </a:schemeClr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1" name="Rectangle 2097"/>
          <p:cNvSpPr>
            <a:spLocks noChangeArrowheads="1"/>
          </p:cNvSpPr>
          <p:nvPr/>
        </p:nvSpPr>
        <p:spPr bwMode="auto">
          <a:xfrm>
            <a:off x="4310063" y="2295525"/>
            <a:ext cx="262860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EC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chemeClr val="accent6">
                    <a:lumMod val="50000"/>
                  </a:schemeClr>
                </a:solidFill>
              </a:rPr>
              <a:t>1.1.1. // get course offerings(forSemester)</a:t>
            </a:r>
            <a:endParaRPr lang="en-US" sz="1200">
              <a:solidFill>
                <a:schemeClr val="accent6">
                  <a:lumMod val="50000"/>
                </a:schemeClr>
              </a:solidFill>
              <a:latin typeface="ZapfHumnst BT" pitchFamily="34" charset="0"/>
            </a:endParaRPr>
          </a:p>
        </p:txBody>
      </p:sp>
      <p:sp>
        <p:nvSpPr>
          <p:cNvPr id="132" name="Line 2099"/>
          <p:cNvSpPr>
            <a:spLocks noChangeShapeType="1"/>
          </p:cNvSpPr>
          <p:nvPr/>
        </p:nvSpPr>
        <p:spPr bwMode="auto">
          <a:xfrm flipV="1">
            <a:off x="1312863" y="1982788"/>
            <a:ext cx="200025" cy="165100"/>
          </a:xfrm>
          <a:prstGeom prst="line">
            <a:avLst/>
          </a:prstGeom>
          <a:noFill/>
          <a:ln w="0">
            <a:solidFill>
              <a:srgbClr val="CCECFF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3" name="Rectangle 2100"/>
          <p:cNvSpPr>
            <a:spLocks noChangeArrowheads="1"/>
          </p:cNvSpPr>
          <p:nvPr/>
        </p:nvSpPr>
        <p:spPr bwMode="auto">
          <a:xfrm>
            <a:off x="1897063" y="3646488"/>
            <a:ext cx="194957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EC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chemeClr val="accent6">
                    <a:lumMod val="50000"/>
                  </a:schemeClr>
                </a:solidFill>
              </a:rPr>
              <a:t>1.3. // display blank schedule( )</a:t>
            </a:r>
            <a:endParaRPr lang="en-US" sz="1200">
              <a:solidFill>
                <a:schemeClr val="accent6">
                  <a:lumMod val="50000"/>
                </a:schemeClr>
              </a:solidFill>
              <a:latin typeface="ZapfHumnst BT" pitchFamily="34" charset="0"/>
            </a:endParaRPr>
          </a:p>
        </p:txBody>
      </p:sp>
      <p:sp>
        <p:nvSpPr>
          <p:cNvPr id="134" name="Line 2101"/>
          <p:cNvSpPr>
            <a:spLocks noChangeShapeType="1"/>
          </p:cNvSpPr>
          <p:nvPr/>
        </p:nvSpPr>
        <p:spPr bwMode="auto">
          <a:xfrm>
            <a:off x="869950" y="4805363"/>
            <a:ext cx="1577975" cy="1587"/>
          </a:xfrm>
          <a:prstGeom prst="line">
            <a:avLst/>
          </a:prstGeom>
          <a:noFill/>
          <a:ln w="0">
            <a:solidFill>
              <a:schemeClr val="accent6">
                <a:lumMod val="50000"/>
              </a:schemeClr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5" name="Rectangle 2102"/>
          <p:cNvSpPr>
            <a:spLocks noChangeArrowheads="1"/>
          </p:cNvSpPr>
          <p:nvPr/>
        </p:nvSpPr>
        <p:spPr bwMode="auto">
          <a:xfrm>
            <a:off x="303213" y="4598988"/>
            <a:ext cx="300755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EC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chemeClr val="accent6">
                    <a:lumMod val="50000"/>
                  </a:schemeClr>
                </a:solidFill>
              </a:rPr>
              <a:t>2. // select 4 primary and 2 alternate offerings( )</a:t>
            </a:r>
            <a:endParaRPr lang="en-US" sz="1200">
              <a:solidFill>
                <a:schemeClr val="accent6">
                  <a:lumMod val="50000"/>
                </a:schemeClr>
              </a:solidFill>
              <a:latin typeface="ZapfHumnst BT" pitchFamily="34" charset="0"/>
            </a:endParaRPr>
          </a:p>
        </p:txBody>
      </p:sp>
      <p:sp>
        <p:nvSpPr>
          <p:cNvPr id="136" name="Line 2103"/>
          <p:cNvSpPr>
            <a:spLocks noChangeShapeType="1"/>
          </p:cNvSpPr>
          <p:nvPr/>
        </p:nvSpPr>
        <p:spPr bwMode="auto">
          <a:xfrm>
            <a:off x="2554288" y="5127625"/>
            <a:ext cx="1619250" cy="1588"/>
          </a:xfrm>
          <a:prstGeom prst="line">
            <a:avLst/>
          </a:prstGeom>
          <a:noFill/>
          <a:ln w="0">
            <a:solidFill>
              <a:schemeClr val="accent6">
                <a:lumMod val="50000"/>
              </a:schemeClr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7" name="Rectangle 2104"/>
          <p:cNvSpPr>
            <a:spLocks noChangeArrowheads="1"/>
          </p:cNvSpPr>
          <p:nvPr/>
        </p:nvSpPr>
        <p:spPr bwMode="auto">
          <a:xfrm>
            <a:off x="2193925" y="4922838"/>
            <a:ext cx="243092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EC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chemeClr val="accent6">
                    <a:lumMod val="50000"/>
                  </a:schemeClr>
                </a:solidFill>
              </a:rPr>
              <a:t>2.1. // create schedule with offerings( )</a:t>
            </a:r>
            <a:endParaRPr lang="en-US" sz="1200">
              <a:solidFill>
                <a:schemeClr val="accent6">
                  <a:lumMod val="50000"/>
                </a:schemeClr>
              </a:solidFill>
              <a:latin typeface="ZapfHumnst BT" pitchFamily="34" charset="0"/>
            </a:endParaRPr>
          </a:p>
        </p:txBody>
      </p:sp>
      <p:sp>
        <p:nvSpPr>
          <p:cNvPr id="138" name="Line 2105"/>
          <p:cNvSpPr>
            <a:spLocks noChangeShapeType="1"/>
          </p:cNvSpPr>
          <p:nvPr/>
        </p:nvSpPr>
        <p:spPr bwMode="auto">
          <a:xfrm>
            <a:off x="4279900" y="5235575"/>
            <a:ext cx="3090863" cy="1588"/>
          </a:xfrm>
          <a:prstGeom prst="line">
            <a:avLst/>
          </a:prstGeom>
          <a:noFill/>
          <a:ln w="0">
            <a:solidFill>
              <a:schemeClr val="accent6">
                <a:lumMod val="50000"/>
              </a:schemeClr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9" name="Rectangle 2106"/>
          <p:cNvSpPr>
            <a:spLocks noChangeArrowheads="1"/>
          </p:cNvSpPr>
          <p:nvPr/>
        </p:nvSpPr>
        <p:spPr bwMode="auto">
          <a:xfrm>
            <a:off x="4911725" y="5027613"/>
            <a:ext cx="195643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EC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chemeClr val="accent6">
                    <a:lumMod val="50000"/>
                  </a:schemeClr>
                </a:solidFill>
              </a:rPr>
              <a:t>2.1.1. // create with offerings( )</a:t>
            </a:r>
            <a:endParaRPr lang="en-US" sz="1200">
              <a:solidFill>
                <a:schemeClr val="accent6">
                  <a:lumMod val="50000"/>
                </a:schemeClr>
              </a:solidFill>
              <a:latin typeface="ZapfHumnst BT" pitchFamily="34" charset="0"/>
            </a:endParaRPr>
          </a:p>
        </p:txBody>
      </p:sp>
      <p:sp>
        <p:nvSpPr>
          <p:cNvPr id="140" name="Freeform 2108"/>
          <p:cNvSpPr>
            <a:spLocks/>
          </p:cNvSpPr>
          <p:nvPr/>
        </p:nvSpPr>
        <p:spPr bwMode="auto">
          <a:xfrm>
            <a:off x="287338" y="3729038"/>
            <a:ext cx="1365250" cy="692150"/>
          </a:xfrm>
          <a:custGeom>
            <a:avLst/>
            <a:gdLst>
              <a:gd name="T0" fmla="*/ 0 w 129"/>
              <a:gd name="T1" fmla="*/ 0 h 74"/>
              <a:gd name="T2" fmla="*/ 118 w 129"/>
              <a:gd name="T3" fmla="*/ 0 h 74"/>
              <a:gd name="T4" fmla="*/ 129 w 129"/>
              <a:gd name="T5" fmla="*/ 12 h 74"/>
              <a:gd name="T6" fmla="*/ 129 w 129"/>
              <a:gd name="T7" fmla="*/ 74 h 74"/>
              <a:gd name="T8" fmla="*/ 0 w 129"/>
              <a:gd name="T9" fmla="*/ 74 h 74"/>
              <a:gd name="T10" fmla="*/ 0 w 129"/>
              <a:gd name="T11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9" h="74">
                <a:moveTo>
                  <a:pt x="0" y="0"/>
                </a:moveTo>
                <a:lnTo>
                  <a:pt x="118" y="0"/>
                </a:lnTo>
                <a:lnTo>
                  <a:pt x="129" y="12"/>
                </a:lnTo>
                <a:lnTo>
                  <a:pt x="129" y="74"/>
                </a:lnTo>
                <a:lnTo>
                  <a:pt x="0" y="74"/>
                </a:lnTo>
                <a:lnTo>
                  <a:pt x="0" y="0"/>
                </a:lnTo>
              </a:path>
            </a:pathLst>
          </a:custGeom>
          <a:solidFill>
            <a:srgbClr val="CCECFF"/>
          </a:solidFill>
          <a:ln w="0">
            <a:solidFill>
              <a:srgbClr val="CCEC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1" name="Freeform 2109"/>
          <p:cNvSpPr>
            <a:spLocks/>
          </p:cNvSpPr>
          <p:nvPr/>
        </p:nvSpPr>
        <p:spPr bwMode="auto">
          <a:xfrm>
            <a:off x="1536700" y="3732213"/>
            <a:ext cx="115888" cy="111125"/>
          </a:xfrm>
          <a:custGeom>
            <a:avLst/>
            <a:gdLst>
              <a:gd name="T0" fmla="*/ 0 w 11"/>
              <a:gd name="T1" fmla="*/ 0 h 12"/>
              <a:gd name="T2" fmla="*/ 0 w 11"/>
              <a:gd name="T3" fmla="*/ 12 h 12"/>
              <a:gd name="T4" fmla="*/ 11 w 11"/>
              <a:gd name="T5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" h="12">
                <a:moveTo>
                  <a:pt x="0" y="0"/>
                </a:moveTo>
                <a:lnTo>
                  <a:pt x="0" y="12"/>
                </a:lnTo>
                <a:lnTo>
                  <a:pt x="11" y="12"/>
                </a:lnTo>
              </a:path>
            </a:pathLst>
          </a:custGeom>
          <a:solidFill>
            <a:srgbClr val="CCECFF"/>
          </a:solidFill>
          <a:ln w="0">
            <a:solidFill>
              <a:schemeClr val="bg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2" name="Rectangle 2110"/>
          <p:cNvSpPr>
            <a:spLocks noChangeArrowheads="1"/>
          </p:cNvSpPr>
          <p:nvPr/>
        </p:nvSpPr>
        <p:spPr bwMode="auto">
          <a:xfrm>
            <a:off x="331788" y="3746500"/>
            <a:ext cx="109164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EC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chemeClr val="accent6">
                    <a:lumMod val="50000"/>
                  </a:schemeClr>
                </a:solidFill>
              </a:rPr>
              <a:t>A blank schedule </a:t>
            </a:r>
            <a:endParaRPr lang="en-US" sz="1200">
              <a:solidFill>
                <a:schemeClr val="accent6">
                  <a:lumMod val="50000"/>
                </a:schemeClr>
              </a:solidFill>
              <a:latin typeface="ZapfHumnst BT" pitchFamily="34" charset="0"/>
            </a:endParaRPr>
          </a:p>
        </p:txBody>
      </p:sp>
      <p:sp>
        <p:nvSpPr>
          <p:cNvPr id="143" name="Rectangle 2111"/>
          <p:cNvSpPr>
            <a:spLocks noChangeArrowheads="1"/>
          </p:cNvSpPr>
          <p:nvPr/>
        </p:nvSpPr>
        <p:spPr bwMode="auto">
          <a:xfrm>
            <a:off x="331788" y="3897313"/>
            <a:ext cx="1210331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EC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chemeClr val="accent6">
                    <a:lumMod val="50000"/>
                  </a:schemeClr>
                </a:solidFill>
              </a:rPr>
              <a:t>is displayed for the </a:t>
            </a:r>
            <a:endParaRPr lang="en-US" sz="1200">
              <a:solidFill>
                <a:schemeClr val="accent6">
                  <a:lumMod val="50000"/>
                </a:schemeClr>
              </a:solidFill>
              <a:latin typeface="ZapfHumnst BT" pitchFamily="34" charset="0"/>
            </a:endParaRPr>
          </a:p>
        </p:txBody>
      </p:sp>
      <p:sp>
        <p:nvSpPr>
          <p:cNvPr id="144" name="Rectangle 2112"/>
          <p:cNvSpPr>
            <a:spLocks noChangeArrowheads="1"/>
          </p:cNvSpPr>
          <p:nvPr/>
        </p:nvSpPr>
        <p:spPr bwMode="auto">
          <a:xfrm>
            <a:off x="331788" y="4046538"/>
            <a:ext cx="114313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EC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chemeClr val="accent6">
                    <a:lumMod val="50000"/>
                  </a:schemeClr>
                </a:solidFill>
              </a:rPr>
              <a:t>students to select </a:t>
            </a:r>
            <a:endParaRPr lang="en-US" sz="1200">
              <a:solidFill>
                <a:schemeClr val="accent6">
                  <a:lumMod val="50000"/>
                </a:schemeClr>
              </a:solidFill>
              <a:latin typeface="ZapfHumnst BT" pitchFamily="34" charset="0"/>
            </a:endParaRPr>
          </a:p>
        </p:txBody>
      </p:sp>
      <p:sp>
        <p:nvSpPr>
          <p:cNvPr id="145" name="Rectangle 2113"/>
          <p:cNvSpPr>
            <a:spLocks noChangeArrowheads="1"/>
          </p:cNvSpPr>
          <p:nvPr/>
        </p:nvSpPr>
        <p:spPr bwMode="auto">
          <a:xfrm>
            <a:off x="331788" y="4195763"/>
            <a:ext cx="54771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EC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chemeClr val="accent6">
                    <a:lumMod val="50000"/>
                  </a:schemeClr>
                </a:solidFill>
              </a:rPr>
              <a:t>offerings</a:t>
            </a:r>
            <a:endParaRPr lang="en-US" sz="1200">
              <a:solidFill>
                <a:schemeClr val="accent6">
                  <a:lumMod val="50000"/>
                </a:schemeClr>
              </a:solidFill>
              <a:latin typeface="ZapfHumnst BT" pitchFamily="34" charset="0"/>
            </a:endParaRPr>
          </a:p>
        </p:txBody>
      </p:sp>
      <p:sp>
        <p:nvSpPr>
          <p:cNvPr id="146" name="Line 2114"/>
          <p:cNvSpPr>
            <a:spLocks noChangeShapeType="1"/>
          </p:cNvSpPr>
          <p:nvPr/>
        </p:nvSpPr>
        <p:spPr bwMode="auto">
          <a:xfrm flipV="1">
            <a:off x="1662113" y="3956050"/>
            <a:ext cx="1211262" cy="265113"/>
          </a:xfrm>
          <a:prstGeom prst="line">
            <a:avLst/>
          </a:prstGeom>
          <a:noFill/>
          <a:ln w="0">
            <a:solidFill>
              <a:schemeClr val="accent6">
                <a:lumMod val="50000"/>
              </a:schemeClr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7" name="Line 2115"/>
          <p:cNvSpPr>
            <a:spLocks noChangeShapeType="1"/>
          </p:cNvSpPr>
          <p:nvPr/>
        </p:nvSpPr>
        <p:spPr bwMode="auto">
          <a:xfrm>
            <a:off x="4279900" y="5559425"/>
            <a:ext cx="4135438" cy="1588"/>
          </a:xfrm>
          <a:prstGeom prst="line">
            <a:avLst/>
          </a:prstGeom>
          <a:noFill/>
          <a:ln w="0">
            <a:solidFill>
              <a:schemeClr val="accent6">
                <a:lumMod val="50000"/>
              </a:schemeClr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8" name="Rectangle 2116"/>
          <p:cNvSpPr>
            <a:spLocks noChangeArrowheads="1"/>
          </p:cNvSpPr>
          <p:nvPr/>
        </p:nvSpPr>
        <p:spPr bwMode="auto">
          <a:xfrm>
            <a:off x="4957763" y="5353050"/>
            <a:ext cx="202459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EC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chemeClr val="accent6">
                    <a:lumMod val="50000"/>
                  </a:schemeClr>
                </a:solidFill>
              </a:rPr>
              <a:t>2.1.2. // add schedule(Schedule)</a:t>
            </a:r>
            <a:endParaRPr lang="en-US" sz="1200">
              <a:solidFill>
                <a:schemeClr val="accent6">
                  <a:lumMod val="50000"/>
                </a:schemeClr>
              </a:solidFill>
              <a:latin typeface="ZapfHumnst BT" pitchFamily="34" charset="0"/>
            </a:endParaRPr>
          </a:p>
        </p:txBody>
      </p:sp>
      <p:sp>
        <p:nvSpPr>
          <p:cNvPr id="149" name="Line 2117"/>
          <p:cNvSpPr>
            <a:spLocks noChangeShapeType="1"/>
          </p:cNvSpPr>
          <p:nvPr/>
        </p:nvSpPr>
        <p:spPr bwMode="auto">
          <a:xfrm>
            <a:off x="814388" y="6323013"/>
            <a:ext cx="0" cy="157162"/>
          </a:xfrm>
          <a:prstGeom prst="line">
            <a:avLst/>
          </a:prstGeom>
          <a:noFill/>
          <a:ln w="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0" name="Line 2118"/>
          <p:cNvSpPr>
            <a:spLocks noChangeShapeType="1"/>
          </p:cNvSpPr>
          <p:nvPr/>
        </p:nvSpPr>
        <p:spPr bwMode="auto">
          <a:xfrm>
            <a:off x="815975" y="1776413"/>
            <a:ext cx="0" cy="203200"/>
          </a:xfrm>
          <a:prstGeom prst="line">
            <a:avLst/>
          </a:prstGeom>
          <a:noFill/>
          <a:ln w="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1" name="Line 2119"/>
          <p:cNvSpPr>
            <a:spLocks noChangeShapeType="1"/>
          </p:cNvSpPr>
          <p:nvPr/>
        </p:nvSpPr>
        <p:spPr bwMode="auto">
          <a:xfrm>
            <a:off x="2495550" y="6111875"/>
            <a:ext cx="0" cy="369888"/>
          </a:xfrm>
          <a:prstGeom prst="line">
            <a:avLst/>
          </a:prstGeom>
          <a:noFill/>
          <a:ln w="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" name="Line 2120"/>
          <p:cNvSpPr>
            <a:spLocks noChangeShapeType="1"/>
          </p:cNvSpPr>
          <p:nvPr/>
        </p:nvSpPr>
        <p:spPr bwMode="auto">
          <a:xfrm>
            <a:off x="4224338" y="2874963"/>
            <a:ext cx="0" cy="2257425"/>
          </a:xfrm>
          <a:prstGeom prst="line">
            <a:avLst/>
          </a:prstGeom>
          <a:noFill/>
          <a:ln w="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3" name="Line 2121"/>
          <p:cNvSpPr>
            <a:spLocks noChangeShapeType="1"/>
          </p:cNvSpPr>
          <p:nvPr/>
        </p:nvSpPr>
        <p:spPr bwMode="auto">
          <a:xfrm>
            <a:off x="4224338" y="5961063"/>
            <a:ext cx="0" cy="514350"/>
          </a:xfrm>
          <a:prstGeom prst="line">
            <a:avLst/>
          </a:prstGeom>
          <a:noFill/>
          <a:ln w="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" name="Line 2122"/>
          <p:cNvSpPr>
            <a:spLocks noChangeShapeType="1"/>
          </p:cNvSpPr>
          <p:nvPr/>
        </p:nvSpPr>
        <p:spPr bwMode="auto">
          <a:xfrm>
            <a:off x="6002338" y="2684463"/>
            <a:ext cx="1587" cy="3792537"/>
          </a:xfrm>
          <a:prstGeom prst="line">
            <a:avLst/>
          </a:prstGeom>
          <a:noFill/>
          <a:ln w="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5" name="Line 2123"/>
          <p:cNvSpPr>
            <a:spLocks noChangeShapeType="1"/>
          </p:cNvSpPr>
          <p:nvPr/>
        </p:nvSpPr>
        <p:spPr bwMode="auto">
          <a:xfrm>
            <a:off x="7412038" y="5453063"/>
            <a:ext cx="0" cy="1022350"/>
          </a:xfrm>
          <a:prstGeom prst="line">
            <a:avLst/>
          </a:prstGeom>
          <a:noFill/>
          <a:ln w="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6" name="Line 2124"/>
          <p:cNvSpPr>
            <a:spLocks noChangeShapeType="1"/>
          </p:cNvSpPr>
          <p:nvPr/>
        </p:nvSpPr>
        <p:spPr bwMode="auto">
          <a:xfrm>
            <a:off x="8478838" y="5757863"/>
            <a:ext cx="0" cy="717550"/>
          </a:xfrm>
          <a:prstGeom prst="line">
            <a:avLst/>
          </a:prstGeom>
          <a:noFill/>
          <a:ln w="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7" name="Text Box 2125"/>
          <p:cNvSpPr txBox="1">
            <a:spLocks noChangeArrowheads="1"/>
          </p:cNvSpPr>
          <p:nvPr/>
        </p:nvSpPr>
        <p:spPr bwMode="auto">
          <a:xfrm>
            <a:off x="836613" y="6096000"/>
            <a:ext cx="5105400" cy="324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E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chemeClr val="accent6">
                    <a:lumMod val="50000"/>
                  </a:schemeClr>
                </a:solidFill>
              </a:rPr>
              <a:t>At this point, the Submit Schedule subflow is executed</a:t>
            </a:r>
          </a:p>
        </p:txBody>
      </p:sp>
      <p:sp>
        <p:nvSpPr>
          <p:cNvPr id="158" name="Freeform 2126"/>
          <p:cNvSpPr>
            <a:spLocks/>
          </p:cNvSpPr>
          <p:nvPr/>
        </p:nvSpPr>
        <p:spPr bwMode="auto">
          <a:xfrm>
            <a:off x="2447925" y="1979613"/>
            <a:ext cx="95250" cy="2319337"/>
          </a:xfrm>
          <a:custGeom>
            <a:avLst/>
            <a:gdLst>
              <a:gd name="T0" fmla="*/ 60 w 60"/>
              <a:gd name="T1" fmla="*/ 688 h 1461"/>
              <a:gd name="T2" fmla="*/ 60 w 60"/>
              <a:gd name="T3" fmla="*/ 0 h 1461"/>
              <a:gd name="T4" fmla="*/ 0 w 60"/>
              <a:gd name="T5" fmla="*/ 0 h 1461"/>
              <a:gd name="T6" fmla="*/ 0 w 60"/>
              <a:gd name="T7" fmla="*/ 1461 h 1461"/>
              <a:gd name="T8" fmla="*/ 60 w 60"/>
              <a:gd name="T9" fmla="*/ 1461 h 1461"/>
              <a:gd name="T10" fmla="*/ 60 w 60"/>
              <a:gd name="T11" fmla="*/ 1361 h 1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0" h="1461">
                <a:moveTo>
                  <a:pt x="60" y="688"/>
                </a:moveTo>
                <a:lnTo>
                  <a:pt x="60" y="0"/>
                </a:lnTo>
                <a:lnTo>
                  <a:pt x="0" y="0"/>
                </a:lnTo>
                <a:lnTo>
                  <a:pt x="0" y="1461"/>
                </a:lnTo>
                <a:lnTo>
                  <a:pt x="60" y="1461"/>
                </a:lnTo>
                <a:lnTo>
                  <a:pt x="60" y="1361"/>
                </a:lnTo>
              </a:path>
            </a:pathLst>
          </a:custGeom>
          <a:noFill/>
          <a:ln w="0" cap="flat" cmpd="sng">
            <a:solidFill>
              <a:schemeClr val="accent6">
                <a:lumMod val="50000"/>
              </a:schemeClr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/>
          <a:p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9" name="Line 2127"/>
          <p:cNvSpPr>
            <a:spLocks noChangeShapeType="1"/>
          </p:cNvSpPr>
          <p:nvPr/>
        </p:nvSpPr>
        <p:spPr bwMode="auto">
          <a:xfrm>
            <a:off x="2543175" y="3260725"/>
            <a:ext cx="0" cy="682625"/>
          </a:xfrm>
          <a:prstGeom prst="line">
            <a:avLst/>
          </a:prstGeom>
          <a:noFill/>
          <a:ln w="0">
            <a:solidFill>
              <a:srgbClr val="CCE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/>
          <a:p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0" name="Freeform 2128"/>
          <p:cNvSpPr>
            <a:spLocks/>
          </p:cNvSpPr>
          <p:nvPr/>
        </p:nvSpPr>
        <p:spPr bwMode="auto">
          <a:xfrm>
            <a:off x="2543175" y="2974975"/>
            <a:ext cx="574675" cy="98425"/>
          </a:xfrm>
          <a:custGeom>
            <a:avLst/>
            <a:gdLst>
              <a:gd name="T0" fmla="*/ 0 w 362"/>
              <a:gd name="T1" fmla="*/ 0 h 62"/>
              <a:gd name="T2" fmla="*/ 362 w 362"/>
              <a:gd name="T3" fmla="*/ 0 h 62"/>
              <a:gd name="T4" fmla="*/ 362 w 362"/>
              <a:gd name="T5" fmla="*/ 62 h 62"/>
              <a:gd name="T6" fmla="*/ 36 w 362"/>
              <a:gd name="T7" fmla="*/ 6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2" h="62">
                <a:moveTo>
                  <a:pt x="0" y="0"/>
                </a:moveTo>
                <a:lnTo>
                  <a:pt x="362" y="0"/>
                </a:lnTo>
                <a:lnTo>
                  <a:pt x="362" y="62"/>
                </a:lnTo>
                <a:lnTo>
                  <a:pt x="36" y="62"/>
                </a:lnTo>
              </a:path>
            </a:pathLst>
          </a:custGeom>
          <a:noFill/>
          <a:ln w="3175" cap="flat" cmpd="sng">
            <a:solidFill>
              <a:schemeClr val="accent6">
                <a:lumMod val="50000"/>
              </a:schemeClr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/>
          <a:p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1" name="Rectangle 2129"/>
          <p:cNvSpPr>
            <a:spLocks noChangeArrowheads="1"/>
          </p:cNvSpPr>
          <p:nvPr/>
        </p:nvSpPr>
        <p:spPr bwMode="auto">
          <a:xfrm>
            <a:off x="2495550" y="3946525"/>
            <a:ext cx="106363" cy="187325"/>
          </a:xfrm>
          <a:prstGeom prst="rect">
            <a:avLst/>
          </a:prstGeom>
          <a:noFill/>
          <a:ln w="0">
            <a:solidFill>
              <a:schemeClr val="accent6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2" name="Freeform 2130"/>
          <p:cNvSpPr>
            <a:spLocks/>
          </p:cNvSpPr>
          <p:nvPr/>
        </p:nvSpPr>
        <p:spPr bwMode="auto">
          <a:xfrm>
            <a:off x="2549525" y="3848100"/>
            <a:ext cx="574675" cy="98425"/>
          </a:xfrm>
          <a:custGeom>
            <a:avLst/>
            <a:gdLst>
              <a:gd name="T0" fmla="*/ 0 w 362"/>
              <a:gd name="T1" fmla="*/ 0 h 62"/>
              <a:gd name="T2" fmla="*/ 362 w 362"/>
              <a:gd name="T3" fmla="*/ 0 h 62"/>
              <a:gd name="T4" fmla="*/ 362 w 362"/>
              <a:gd name="T5" fmla="*/ 62 h 62"/>
              <a:gd name="T6" fmla="*/ 36 w 362"/>
              <a:gd name="T7" fmla="*/ 6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2" h="62">
                <a:moveTo>
                  <a:pt x="0" y="0"/>
                </a:moveTo>
                <a:lnTo>
                  <a:pt x="362" y="0"/>
                </a:lnTo>
                <a:lnTo>
                  <a:pt x="362" y="62"/>
                </a:lnTo>
                <a:lnTo>
                  <a:pt x="36" y="62"/>
                </a:lnTo>
              </a:path>
            </a:pathLst>
          </a:custGeom>
          <a:noFill/>
          <a:ln w="3175" cap="flat" cmpd="sng">
            <a:solidFill>
              <a:schemeClr val="accent6">
                <a:lumMod val="50000"/>
              </a:schemeClr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/>
          <a:p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3" name="Freeform 2132"/>
          <p:cNvSpPr>
            <a:spLocks/>
          </p:cNvSpPr>
          <p:nvPr/>
        </p:nvSpPr>
        <p:spPr bwMode="auto">
          <a:xfrm>
            <a:off x="292100" y="3027363"/>
            <a:ext cx="1657350" cy="560387"/>
          </a:xfrm>
          <a:custGeom>
            <a:avLst/>
            <a:gdLst>
              <a:gd name="T0" fmla="*/ 0 w 152"/>
              <a:gd name="T1" fmla="*/ 0 h 60"/>
              <a:gd name="T2" fmla="*/ 140 w 152"/>
              <a:gd name="T3" fmla="*/ 0 h 60"/>
              <a:gd name="T4" fmla="*/ 152 w 152"/>
              <a:gd name="T5" fmla="*/ 12 h 60"/>
              <a:gd name="T6" fmla="*/ 152 w 152"/>
              <a:gd name="T7" fmla="*/ 60 h 60"/>
              <a:gd name="T8" fmla="*/ 0 w 152"/>
              <a:gd name="T9" fmla="*/ 60 h 60"/>
              <a:gd name="T10" fmla="*/ 0 w 152"/>
              <a:gd name="T11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2" h="60">
                <a:moveTo>
                  <a:pt x="0" y="0"/>
                </a:moveTo>
                <a:lnTo>
                  <a:pt x="140" y="0"/>
                </a:lnTo>
                <a:lnTo>
                  <a:pt x="152" y="12"/>
                </a:lnTo>
                <a:lnTo>
                  <a:pt x="152" y="60"/>
                </a:lnTo>
                <a:lnTo>
                  <a:pt x="0" y="60"/>
                </a:lnTo>
                <a:lnTo>
                  <a:pt x="0" y="0"/>
                </a:lnTo>
              </a:path>
            </a:pathLst>
          </a:custGeom>
          <a:solidFill>
            <a:srgbClr val="CCECFF"/>
          </a:solidFill>
          <a:ln w="0">
            <a:solidFill>
              <a:srgbClr val="CCEC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4" name="Freeform 2133"/>
          <p:cNvSpPr>
            <a:spLocks/>
          </p:cNvSpPr>
          <p:nvPr/>
        </p:nvSpPr>
        <p:spPr bwMode="auto">
          <a:xfrm>
            <a:off x="1809750" y="3030538"/>
            <a:ext cx="127000" cy="112712"/>
          </a:xfrm>
          <a:custGeom>
            <a:avLst/>
            <a:gdLst>
              <a:gd name="T0" fmla="*/ 0 w 12"/>
              <a:gd name="T1" fmla="*/ 0 h 12"/>
              <a:gd name="T2" fmla="*/ 0 w 12"/>
              <a:gd name="T3" fmla="*/ 12 h 12"/>
              <a:gd name="T4" fmla="*/ 12 w 12"/>
              <a:gd name="T5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" h="12">
                <a:moveTo>
                  <a:pt x="0" y="0"/>
                </a:moveTo>
                <a:lnTo>
                  <a:pt x="0" y="12"/>
                </a:lnTo>
                <a:lnTo>
                  <a:pt x="12" y="12"/>
                </a:lnTo>
              </a:path>
            </a:pathLst>
          </a:custGeom>
          <a:solidFill>
            <a:srgbClr val="CCECFF"/>
          </a:solidFill>
          <a:ln w="0">
            <a:solidFill>
              <a:schemeClr val="bg2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5" name="Rectangle 2134"/>
          <p:cNvSpPr>
            <a:spLocks noChangeArrowheads="1"/>
          </p:cNvSpPr>
          <p:nvPr/>
        </p:nvSpPr>
        <p:spPr bwMode="auto">
          <a:xfrm>
            <a:off x="334963" y="3044825"/>
            <a:ext cx="133196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EC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chemeClr val="accent6">
                    <a:lumMod val="50000"/>
                  </a:schemeClr>
                </a:solidFill>
              </a:rPr>
              <a:t>A list of the available </a:t>
            </a:r>
            <a:endParaRPr lang="en-US" sz="1200">
              <a:solidFill>
                <a:schemeClr val="accent6">
                  <a:lumMod val="50000"/>
                </a:schemeClr>
              </a:solidFill>
              <a:latin typeface="ZapfHumnst BT" pitchFamily="34" charset="0"/>
            </a:endParaRPr>
          </a:p>
        </p:txBody>
      </p:sp>
      <p:sp>
        <p:nvSpPr>
          <p:cNvPr id="166" name="Rectangle 2135"/>
          <p:cNvSpPr>
            <a:spLocks noChangeArrowheads="1"/>
          </p:cNvSpPr>
          <p:nvPr/>
        </p:nvSpPr>
        <p:spPr bwMode="auto">
          <a:xfrm>
            <a:off x="334963" y="3194050"/>
            <a:ext cx="1508811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EC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chemeClr val="accent6">
                    <a:lumMod val="50000"/>
                  </a:schemeClr>
                </a:solidFill>
              </a:rPr>
              <a:t>course offerings for this </a:t>
            </a:r>
            <a:endParaRPr lang="en-US" sz="1200">
              <a:solidFill>
                <a:schemeClr val="accent6">
                  <a:lumMod val="50000"/>
                </a:schemeClr>
              </a:solidFill>
              <a:latin typeface="ZapfHumnst BT" pitchFamily="34" charset="0"/>
            </a:endParaRPr>
          </a:p>
        </p:txBody>
      </p:sp>
      <p:sp>
        <p:nvSpPr>
          <p:cNvPr id="167" name="Rectangle 2136"/>
          <p:cNvSpPr>
            <a:spLocks noChangeArrowheads="1"/>
          </p:cNvSpPr>
          <p:nvPr/>
        </p:nvSpPr>
        <p:spPr bwMode="auto">
          <a:xfrm>
            <a:off x="334963" y="3344863"/>
            <a:ext cx="143571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EC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chemeClr val="accent6">
                    <a:lumMod val="50000"/>
                  </a:schemeClr>
                </a:solidFill>
              </a:rPr>
              <a:t>semester are displayed</a:t>
            </a:r>
            <a:endParaRPr lang="en-US" sz="1200">
              <a:solidFill>
                <a:schemeClr val="accent6">
                  <a:lumMod val="50000"/>
                </a:schemeClr>
              </a:solidFill>
              <a:latin typeface="ZapfHumnst BT" pitchFamily="34" charset="0"/>
            </a:endParaRPr>
          </a:p>
        </p:txBody>
      </p:sp>
      <p:sp>
        <p:nvSpPr>
          <p:cNvPr id="168" name="Freeform 2137"/>
          <p:cNvSpPr>
            <a:spLocks/>
          </p:cNvSpPr>
          <p:nvPr/>
        </p:nvSpPr>
        <p:spPr bwMode="auto">
          <a:xfrm>
            <a:off x="5783263" y="889000"/>
            <a:ext cx="546100" cy="190500"/>
          </a:xfrm>
          <a:custGeom>
            <a:avLst/>
            <a:gdLst>
              <a:gd name="T0" fmla="*/ 0 w 344"/>
              <a:gd name="T1" fmla="*/ 0 h 120"/>
              <a:gd name="T2" fmla="*/ 344 w 344"/>
              <a:gd name="T3" fmla="*/ 0 h 120"/>
              <a:gd name="T4" fmla="*/ 344 w 344"/>
              <a:gd name="T5" fmla="*/ 12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4" h="120">
                <a:moveTo>
                  <a:pt x="0" y="0"/>
                </a:moveTo>
                <a:lnTo>
                  <a:pt x="344" y="0"/>
                </a:lnTo>
                <a:lnTo>
                  <a:pt x="344" y="120"/>
                </a:lnTo>
              </a:path>
            </a:pathLst>
          </a:custGeom>
          <a:noFill/>
          <a:ln w="28575" cap="flat" cmpd="sng">
            <a:solidFill>
              <a:schemeClr val="hlink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grpSp>
        <p:nvGrpSpPr>
          <p:cNvPr id="169" name="Group 2139"/>
          <p:cNvGrpSpPr>
            <a:grpSpLocks/>
          </p:cNvGrpSpPr>
          <p:nvPr/>
        </p:nvGrpSpPr>
        <p:grpSpPr bwMode="auto">
          <a:xfrm>
            <a:off x="646113" y="965200"/>
            <a:ext cx="344487" cy="498475"/>
            <a:chOff x="527" y="616"/>
            <a:chExt cx="217" cy="314"/>
          </a:xfrm>
        </p:grpSpPr>
        <p:sp>
          <p:nvSpPr>
            <p:cNvPr id="170" name="Oval 2140"/>
            <p:cNvSpPr>
              <a:spLocks noChangeArrowheads="1"/>
            </p:cNvSpPr>
            <p:nvPr/>
          </p:nvSpPr>
          <p:spPr bwMode="auto">
            <a:xfrm>
              <a:off x="577" y="616"/>
              <a:ext cx="113" cy="107"/>
            </a:xfrm>
            <a:prstGeom prst="ellipse">
              <a:avLst/>
            </a:prstGeom>
            <a:noFill/>
            <a:ln w="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71" name="Line 2141"/>
            <p:cNvSpPr>
              <a:spLocks noChangeShapeType="1"/>
            </p:cNvSpPr>
            <p:nvPr/>
          </p:nvSpPr>
          <p:spPr bwMode="auto">
            <a:xfrm>
              <a:off x="634" y="725"/>
              <a:ext cx="0" cy="96"/>
            </a:xfrm>
            <a:prstGeom prst="line">
              <a:avLst/>
            </a:prstGeom>
            <a:noFill/>
            <a:ln w="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72" name="Line 2142"/>
            <p:cNvSpPr>
              <a:spLocks noChangeShapeType="1"/>
            </p:cNvSpPr>
            <p:nvPr/>
          </p:nvSpPr>
          <p:spPr bwMode="auto">
            <a:xfrm>
              <a:off x="550" y="750"/>
              <a:ext cx="166" cy="0"/>
            </a:xfrm>
            <a:prstGeom prst="line">
              <a:avLst/>
            </a:prstGeom>
            <a:noFill/>
            <a:ln w="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73" name="Freeform 2143"/>
            <p:cNvSpPr>
              <a:spLocks/>
            </p:cNvSpPr>
            <p:nvPr/>
          </p:nvSpPr>
          <p:spPr bwMode="auto">
            <a:xfrm>
              <a:off x="527" y="821"/>
              <a:ext cx="217" cy="109"/>
            </a:xfrm>
            <a:custGeom>
              <a:avLst/>
              <a:gdLst>
                <a:gd name="T0" fmla="*/ 0 w 217"/>
                <a:gd name="T1" fmla="*/ 108 h 109"/>
                <a:gd name="T2" fmla="*/ 107 w 217"/>
                <a:gd name="T3" fmla="*/ 0 h 109"/>
                <a:gd name="T4" fmla="*/ 217 w 217"/>
                <a:gd name="T5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09">
                  <a:moveTo>
                    <a:pt x="0" y="108"/>
                  </a:moveTo>
                  <a:lnTo>
                    <a:pt x="107" y="0"/>
                  </a:lnTo>
                  <a:lnTo>
                    <a:pt x="217" y="109"/>
                  </a:lnTo>
                </a:path>
              </a:pathLst>
            </a:custGeom>
            <a:noFill/>
            <a:ln w="0">
              <a:solidFill>
                <a:schemeClr val="accent5">
                  <a:lumMod val="75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4412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>
            <a:noAutofit/>
          </a:bodyPr>
          <a:lstStyle/>
          <a:p>
            <a:r>
              <a:rPr lang="en-US" sz="3600"/>
              <a:t>Sau khi tích hợp giao diện hệ thống con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Line 1026"/>
          <p:cNvSpPr>
            <a:spLocks noChangeShapeType="1"/>
          </p:cNvSpPr>
          <p:nvPr/>
        </p:nvSpPr>
        <p:spPr bwMode="auto">
          <a:xfrm flipV="1">
            <a:off x="1662113" y="3092450"/>
            <a:ext cx="1211262" cy="265113"/>
          </a:xfrm>
          <a:prstGeom prst="line">
            <a:avLst/>
          </a:prstGeom>
          <a:noFill/>
          <a:ln w="0">
            <a:solidFill>
              <a:schemeClr val="accent6">
                <a:lumMod val="50000"/>
              </a:schemeClr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27"/>
          <p:cNvSpPr>
            <a:spLocks noChangeShapeType="1"/>
          </p:cNvSpPr>
          <p:nvPr/>
        </p:nvSpPr>
        <p:spPr bwMode="auto">
          <a:xfrm>
            <a:off x="4224338" y="1516063"/>
            <a:ext cx="0" cy="693737"/>
          </a:xfrm>
          <a:prstGeom prst="line">
            <a:avLst/>
          </a:prstGeom>
          <a:noFill/>
          <a:ln w="0">
            <a:solidFill>
              <a:srgbClr val="0070C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1028"/>
          <p:cNvSpPr>
            <a:spLocks noChangeShapeType="1"/>
          </p:cNvSpPr>
          <p:nvPr/>
        </p:nvSpPr>
        <p:spPr bwMode="auto">
          <a:xfrm>
            <a:off x="7410450" y="1489075"/>
            <a:ext cx="1588" cy="3743325"/>
          </a:xfrm>
          <a:prstGeom prst="line">
            <a:avLst/>
          </a:prstGeom>
          <a:noFill/>
          <a:ln w="0">
            <a:solidFill>
              <a:srgbClr val="0070C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1029"/>
          <p:cNvSpPr>
            <a:spLocks noChangeShapeType="1"/>
          </p:cNvSpPr>
          <p:nvPr/>
        </p:nvSpPr>
        <p:spPr bwMode="auto">
          <a:xfrm>
            <a:off x="8480425" y="1516063"/>
            <a:ext cx="1588" cy="4033837"/>
          </a:xfrm>
          <a:prstGeom prst="line">
            <a:avLst/>
          </a:prstGeom>
          <a:noFill/>
          <a:ln w="0">
            <a:solidFill>
              <a:srgbClr val="0070C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030"/>
          <p:cNvSpPr>
            <a:spLocks noChangeShapeType="1"/>
          </p:cNvSpPr>
          <p:nvPr/>
        </p:nvSpPr>
        <p:spPr bwMode="auto">
          <a:xfrm>
            <a:off x="6002338" y="1516063"/>
            <a:ext cx="0" cy="973137"/>
          </a:xfrm>
          <a:prstGeom prst="line">
            <a:avLst/>
          </a:prstGeom>
          <a:noFill/>
          <a:ln w="0">
            <a:solidFill>
              <a:srgbClr val="0070C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031"/>
          <p:cNvSpPr>
            <a:spLocks noChangeShapeType="1"/>
          </p:cNvSpPr>
          <p:nvPr/>
        </p:nvSpPr>
        <p:spPr bwMode="auto">
          <a:xfrm>
            <a:off x="2492375" y="1512888"/>
            <a:ext cx="0" cy="468312"/>
          </a:xfrm>
          <a:prstGeom prst="line">
            <a:avLst/>
          </a:prstGeom>
          <a:noFill/>
          <a:ln w="0">
            <a:solidFill>
              <a:srgbClr val="0070C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1032"/>
          <p:cNvSpPr>
            <a:spLocks noChangeShapeType="1"/>
          </p:cNvSpPr>
          <p:nvPr/>
        </p:nvSpPr>
        <p:spPr bwMode="auto">
          <a:xfrm>
            <a:off x="817563" y="4483100"/>
            <a:ext cx="0" cy="322263"/>
          </a:xfrm>
          <a:prstGeom prst="line">
            <a:avLst/>
          </a:prstGeom>
          <a:noFill/>
          <a:ln w="0">
            <a:solidFill>
              <a:srgbClr val="00CCFF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Rectangle 1040"/>
          <p:cNvSpPr>
            <a:spLocks noChangeArrowheads="1"/>
          </p:cNvSpPr>
          <p:nvPr/>
        </p:nvSpPr>
        <p:spPr bwMode="auto">
          <a:xfrm>
            <a:off x="468313" y="1508125"/>
            <a:ext cx="60131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EC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u="sng">
                <a:solidFill>
                  <a:schemeClr val="tx2"/>
                </a:solidFill>
              </a:rPr>
              <a:t> : Student</a:t>
            </a:r>
            <a:endParaRPr lang="en-US" sz="1200">
              <a:solidFill>
                <a:schemeClr val="tx2"/>
              </a:solidFill>
              <a:latin typeface="ZapfHumnst BT" pitchFamily="34" charset="0"/>
            </a:endParaRPr>
          </a:p>
        </p:txBody>
      </p:sp>
      <p:sp>
        <p:nvSpPr>
          <p:cNvPr id="13" name="Rectangle 1041"/>
          <p:cNvSpPr>
            <a:spLocks noChangeArrowheads="1"/>
          </p:cNvSpPr>
          <p:nvPr/>
        </p:nvSpPr>
        <p:spPr bwMode="auto">
          <a:xfrm>
            <a:off x="763588" y="1978025"/>
            <a:ext cx="106362" cy="2500313"/>
          </a:xfrm>
          <a:prstGeom prst="rect">
            <a:avLst/>
          </a:prstGeom>
          <a:noFill/>
          <a:ln w="0">
            <a:solidFill>
              <a:schemeClr val="accent6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ectangle 1042"/>
          <p:cNvSpPr>
            <a:spLocks noChangeArrowheads="1"/>
          </p:cNvSpPr>
          <p:nvPr/>
        </p:nvSpPr>
        <p:spPr bwMode="auto">
          <a:xfrm>
            <a:off x="763588" y="4805363"/>
            <a:ext cx="96837" cy="1512887"/>
          </a:xfrm>
          <a:prstGeom prst="rect">
            <a:avLst/>
          </a:prstGeom>
          <a:noFill/>
          <a:ln w="0">
            <a:solidFill>
              <a:schemeClr val="accent6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Rectangle 1043"/>
          <p:cNvSpPr>
            <a:spLocks noChangeArrowheads="1"/>
          </p:cNvSpPr>
          <p:nvPr/>
        </p:nvSpPr>
        <p:spPr bwMode="auto">
          <a:xfrm>
            <a:off x="1457325" y="1127125"/>
            <a:ext cx="1905000" cy="355600"/>
          </a:xfrm>
          <a:prstGeom prst="rect">
            <a:avLst/>
          </a:prstGeom>
          <a:noFill/>
          <a:ln w="0">
            <a:solidFill>
              <a:schemeClr val="accent6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Rectangle 1044"/>
          <p:cNvSpPr>
            <a:spLocks noChangeArrowheads="1"/>
          </p:cNvSpPr>
          <p:nvPr/>
        </p:nvSpPr>
        <p:spPr bwMode="auto">
          <a:xfrm>
            <a:off x="1482725" y="1209675"/>
            <a:ext cx="1638141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EC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u="sng">
                <a:solidFill>
                  <a:schemeClr val="tx2"/>
                </a:solidFill>
              </a:rPr>
              <a:t> : RegisterForCoursesForm</a:t>
            </a:r>
            <a:endParaRPr lang="en-US" sz="1200">
              <a:solidFill>
                <a:schemeClr val="tx2"/>
              </a:solidFill>
              <a:latin typeface="ZapfHumnst BT" pitchFamily="34" charset="0"/>
            </a:endParaRPr>
          </a:p>
        </p:txBody>
      </p:sp>
      <p:sp>
        <p:nvSpPr>
          <p:cNvPr id="17" name="Rectangle 1045"/>
          <p:cNvSpPr>
            <a:spLocks noChangeArrowheads="1"/>
          </p:cNvSpPr>
          <p:nvPr/>
        </p:nvSpPr>
        <p:spPr bwMode="auto">
          <a:xfrm>
            <a:off x="2489200" y="3073400"/>
            <a:ext cx="106363" cy="187325"/>
          </a:xfrm>
          <a:prstGeom prst="rect">
            <a:avLst/>
          </a:prstGeom>
          <a:noFill/>
          <a:ln w="0">
            <a:solidFill>
              <a:schemeClr val="accent6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Rectangle 1046"/>
          <p:cNvSpPr>
            <a:spLocks noChangeArrowheads="1"/>
          </p:cNvSpPr>
          <p:nvPr/>
        </p:nvSpPr>
        <p:spPr bwMode="auto">
          <a:xfrm>
            <a:off x="2447925" y="4805363"/>
            <a:ext cx="95250" cy="1300162"/>
          </a:xfrm>
          <a:prstGeom prst="rect">
            <a:avLst/>
          </a:prstGeom>
          <a:noFill/>
          <a:ln w="0">
            <a:solidFill>
              <a:schemeClr val="accent6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Rectangle 1047"/>
          <p:cNvSpPr>
            <a:spLocks noChangeArrowheads="1"/>
          </p:cNvSpPr>
          <p:nvPr/>
        </p:nvSpPr>
        <p:spPr bwMode="auto">
          <a:xfrm>
            <a:off x="3416300" y="1127125"/>
            <a:ext cx="1630363" cy="355600"/>
          </a:xfrm>
          <a:prstGeom prst="rect">
            <a:avLst/>
          </a:prstGeom>
          <a:noFill/>
          <a:ln w="0">
            <a:solidFill>
              <a:schemeClr val="accent6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Rectangle 1048"/>
          <p:cNvSpPr>
            <a:spLocks noChangeArrowheads="1"/>
          </p:cNvSpPr>
          <p:nvPr/>
        </p:nvSpPr>
        <p:spPr bwMode="auto">
          <a:xfrm>
            <a:off x="3432175" y="1209675"/>
            <a:ext cx="148431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EC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u="sng">
                <a:solidFill>
                  <a:schemeClr val="tx2"/>
                </a:solidFill>
              </a:rPr>
              <a:t> : RegistrationController</a:t>
            </a:r>
            <a:endParaRPr lang="en-US" sz="1200">
              <a:solidFill>
                <a:schemeClr val="tx2"/>
              </a:solidFill>
              <a:latin typeface="ZapfHumnst BT" pitchFamily="34" charset="0"/>
            </a:endParaRPr>
          </a:p>
        </p:txBody>
      </p:sp>
      <p:sp>
        <p:nvSpPr>
          <p:cNvPr id="21" name="Rectangle 1049"/>
          <p:cNvSpPr>
            <a:spLocks noChangeArrowheads="1"/>
          </p:cNvSpPr>
          <p:nvPr/>
        </p:nvSpPr>
        <p:spPr bwMode="auto">
          <a:xfrm>
            <a:off x="4173538" y="2211388"/>
            <a:ext cx="106362" cy="647700"/>
          </a:xfrm>
          <a:prstGeom prst="rect">
            <a:avLst/>
          </a:prstGeom>
          <a:noFill/>
          <a:ln w="0">
            <a:solidFill>
              <a:schemeClr val="accent6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Rectangle 1050"/>
          <p:cNvSpPr>
            <a:spLocks noChangeArrowheads="1"/>
          </p:cNvSpPr>
          <p:nvPr/>
        </p:nvSpPr>
        <p:spPr bwMode="auto">
          <a:xfrm>
            <a:off x="4173538" y="5132388"/>
            <a:ext cx="106362" cy="795337"/>
          </a:xfrm>
          <a:prstGeom prst="rect">
            <a:avLst/>
          </a:prstGeom>
          <a:noFill/>
          <a:ln w="0">
            <a:solidFill>
              <a:schemeClr val="accent6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Rectangle 1051"/>
          <p:cNvSpPr>
            <a:spLocks noChangeArrowheads="1"/>
          </p:cNvSpPr>
          <p:nvPr/>
        </p:nvSpPr>
        <p:spPr bwMode="auto">
          <a:xfrm>
            <a:off x="6881813" y="1127125"/>
            <a:ext cx="1058862" cy="355600"/>
          </a:xfrm>
          <a:prstGeom prst="rect">
            <a:avLst/>
          </a:prstGeom>
          <a:noFill/>
          <a:ln w="0">
            <a:solidFill>
              <a:srgbClr val="00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Rectangle 1052"/>
          <p:cNvSpPr>
            <a:spLocks noChangeArrowheads="1"/>
          </p:cNvSpPr>
          <p:nvPr/>
        </p:nvSpPr>
        <p:spPr bwMode="auto">
          <a:xfrm>
            <a:off x="7021513" y="1209675"/>
            <a:ext cx="678071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EC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u="sng">
                <a:solidFill>
                  <a:schemeClr val="tx2"/>
                </a:solidFill>
              </a:rPr>
              <a:t> : Schedule</a:t>
            </a:r>
            <a:endParaRPr lang="en-US" sz="1200">
              <a:solidFill>
                <a:schemeClr val="tx2"/>
              </a:solidFill>
              <a:latin typeface="ZapfHumnst BT" pitchFamily="34" charset="0"/>
            </a:endParaRPr>
          </a:p>
        </p:txBody>
      </p:sp>
      <p:sp>
        <p:nvSpPr>
          <p:cNvPr id="25" name="Rectangle 1053"/>
          <p:cNvSpPr>
            <a:spLocks noChangeArrowheads="1"/>
          </p:cNvSpPr>
          <p:nvPr/>
        </p:nvSpPr>
        <p:spPr bwMode="auto">
          <a:xfrm>
            <a:off x="7358063" y="5235575"/>
            <a:ext cx="106362" cy="176213"/>
          </a:xfrm>
          <a:prstGeom prst="rect">
            <a:avLst/>
          </a:prstGeom>
          <a:noFill/>
          <a:ln w="0">
            <a:solidFill>
              <a:schemeClr val="accent6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Rectangle 1054"/>
          <p:cNvSpPr>
            <a:spLocks noChangeArrowheads="1"/>
          </p:cNvSpPr>
          <p:nvPr/>
        </p:nvSpPr>
        <p:spPr bwMode="auto">
          <a:xfrm>
            <a:off x="7972425" y="1127125"/>
            <a:ext cx="1006475" cy="355600"/>
          </a:xfrm>
          <a:prstGeom prst="rect">
            <a:avLst/>
          </a:prstGeom>
          <a:noFill/>
          <a:ln w="0">
            <a:solidFill>
              <a:srgbClr val="00CC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Rectangle 1055"/>
          <p:cNvSpPr>
            <a:spLocks noChangeArrowheads="1"/>
          </p:cNvSpPr>
          <p:nvPr/>
        </p:nvSpPr>
        <p:spPr bwMode="auto">
          <a:xfrm>
            <a:off x="8134350" y="1209675"/>
            <a:ext cx="60131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EC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u="sng">
                <a:solidFill>
                  <a:schemeClr val="tx2"/>
                </a:solidFill>
              </a:rPr>
              <a:t> : Student</a:t>
            </a:r>
            <a:endParaRPr lang="en-US" sz="1200">
              <a:solidFill>
                <a:schemeClr val="tx2"/>
              </a:solidFill>
              <a:latin typeface="ZapfHumnst BT" pitchFamily="34" charset="0"/>
            </a:endParaRPr>
          </a:p>
        </p:txBody>
      </p:sp>
      <p:sp>
        <p:nvSpPr>
          <p:cNvPr id="28" name="Rectangle 1056"/>
          <p:cNvSpPr>
            <a:spLocks noChangeArrowheads="1"/>
          </p:cNvSpPr>
          <p:nvPr/>
        </p:nvSpPr>
        <p:spPr bwMode="auto">
          <a:xfrm>
            <a:off x="8428038" y="5562600"/>
            <a:ext cx="95250" cy="187325"/>
          </a:xfrm>
          <a:prstGeom prst="rect">
            <a:avLst/>
          </a:prstGeom>
          <a:noFill/>
          <a:ln w="0">
            <a:solidFill>
              <a:schemeClr val="accent6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Rectangle 1057"/>
          <p:cNvSpPr>
            <a:spLocks noChangeArrowheads="1"/>
          </p:cNvSpPr>
          <p:nvPr/>
        </p:nvSpPr>
        <p:spPr bwMode="auto">
          <a:xfrm>
            <a:off x="5095875" y="1127125"/>
            <a:ext cx="1755775" cy="355600"/>
          </a:xfrm>
          <a:prstGeom prst="rect">
            <a:avLst/>
          </a:prstGeom>
          <a:noFill/>
          <a:ln w="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Rectangle 1058"/>
          <p:cNvSpPr>
            <a:spLocks noChangeArrowheads="1"/>
          </p:cNvSpPr>
          <p:nvPr/>
        </p:nvSpPr>
        <p:spPr bwMode="auto">
          <a:xfrm>
            <a:off x="5132388" y="1209675"/>
            <a:ext cx="169068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u="sng"/>
              <a:t> : ICourseCatalogSystem</a:t>
            </a:r>
            <a:endParaRPr lang="en-US" sz="1200">
              <a:latin typeface="ZapfHumnst BT" pitchFamily="34" charset="0"/>
            </a:endParaRPr>
          </a:p>
        </p:txBody>
      </p:sp>
      <p:sp>
        <p:nvSpPr>
          <p:cNvPr id="31" name="Line 1059"/>
          <p:cNvSpPr>
            <a:spLocks noChangeShapeType="1"/>
          </p:cNvSpPr>
          <p:nvPr/>
        </p:nvSpPr>
        <p:spPr bwMode="auto">
          <a:xfrm>
            <a:off x="2498725" y="4302125"/>
            <a:ext cx="0" cy="503238"/>
          </a:xfrm>
          <a:prstGeom prst="line">
            <a:avLst/>
          </a:prstGeom>
          <a:noFill/>
          <a:ln w="0">
            <a:solidFill>
              <a:srgbClr val="00CCFF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Rectangle 1060"/>
          <p:cNvSpPr>
            <a:spLocks noChangeArrowheads="1"/>
          </p:cNvSpPr>
          <p:nvPr/>
        </p:nvSpPr>
        <p:spPr bwMode="auto">
          <a:xfrm>
            <a:off x="5949950" y="2503488"/>
            <a:ext cx="104775" cy="176212"/>
          </a:xfrm>
          <a:prstGeom prst="rect">
            <a:avLst/>
          </a:prstGeom>
          <a:noFill/>
          <a:ln w="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Freeform 1061"/>
          <p:cNvSpPr>
            <a:spLocks/>
          </p:cNvSpPr>
          <p:nvPr/>
        </p:nvSpPr>
        <p:spPr bwMode="auto">
          <a:xfrm>
            <a:off x="295275" y="2147888"/>
            <a:ext cx="1292225" cy="598487"/>
          </a:xfrm>
          <a:custGeom>
            <a:avLst/>
            <a:gdLst>
              <a:gd name="T0" fmla="*/ 0 w 814"/>
              <a:gd name="T1" fmla="*/ 0 h 362"/>
              <a:gd name="T2" fmla="*/ 734 w 814"/>
              <a:gd name="T3" fmla="*/ 0 h 362"/>
              <a:gd name="T4" fmla="*/ 814 w 814"/>
              <a:gd name="T5" fmla="*/ 68 h 362"/>
              <a:gd name="T6" fmla="*/ 814 w 814"/>
              <a:gd name="T7" fmla="*/ 362 h 362"/>
              <a:gd name="T8" fmla="*/ 0 w 814"/>
              <a:gd name="T9" fmla="*/ 362 h 362"/>
              <a:gd name="T10" fmla="*/ 0 w 814"/>
              <a:gd name="T11" fmla="*/ 0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4" h="362">
                <a:moveTo>
                  <a:pt x="0" y="0"/>
                </a:moveTo>
                <a:lnTo>
                  <a:pt x="734" y="0"/>
                </a:lnTo>
                <a:lnTo>
                  <a:pt x="814" y="68"/>
                </a:lnTo>
                <a:lnTo>
                  <a:pt x="814" y="362"/>
                </a:lnTo>
                <a:lnTo>
                  <a:pt x="0" y="362"/>
                </a:lnTo>
                <a:lnTo>
                  <a:pt x="0" y="0"/>
                </a:lnTo>
                <a:close/>
              </a:path>
            </a:pathLst>
          </a:custGeom>
          <a:noFill/>
          <a:ln w="0">
            <a:solidFill>
              <a:srgbClr val="00CC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Freeform 1062"/>
          <p:cNvSpPr>
            <a:spLocks/>
          </p:cNvSpPr>
          <p:nvPr/>
        </p:nvSpPr>
        <p:spPr bwMode="auto">
          <a:xfrm>
            <a:off x="295275" y="2147888"/>
            <a:ext cx="1292225" cy="598487"/>
          </a:xfrm>
          <a:custGeom>
            <a:avLst/>
            <a:gdLst>
              <a:gd name="T0" fmla="*/ 0 w 122"/>
              <a:gd name="T1" fmla="*/ 0 h 64"/>
              <a:gd name="T2" fmla="*/ 110 w 122"/>
              <a:gd name="T3" fmla="*/ 0 h 64"/>
              <a:gd name="T4" fmla="*/ 122 w 122"/>
              <a:gd name="T5" fmla="*/ 12 h 64"/>
              <a:gd name="T6" fmla="*/ 122 w 122"/>
              <a:gd name="T7" fmla="*/ 64 h 64"/>
              <a:gd name="T8" fmla="*/ 0 w 122"/>
              <a:gd name="T9" fmla="*/ 64 h 64"/>
              <a:gd name="T10" fmla="*/ 0 w 122"/>
              <a:gd name="T11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2" h="64">
                <a:moveTo>
                  <a:pt x="0" y="0"/>
                </a:moveTo>
                <a:lnTo>
                  <a:pt x="110" y="0"/>
                </a:lnTo>
                <a:lnTo>
                  <a:pt x="122" y="12"/>
                </a:lnTo>
                <a:lnTo>
                  <a:pt x="122" y="64"/>
                </a:lnTo>
                <a:lnTo>
                  <a:pt x="0" y="64"/>
                </a:lnTo>
                <a:lnTo>
                  <a:pt x="0" y="0"/>
                </a:lnTo>
              </a:path>
            </a:pathLst>
          </a:custGeom>
          <a:solidFill>
            <a:srgbClr val="CCECFF"/>
          </a:solidFill>
          <a:ln w="0">
            <a:solidFill>
              <a:srgbClr val="00CC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" name="Freeform 1063"/>
          <p:cNvSpPr>
            <a:spLocks/>
          </p:cNvSpPr>
          <p:nvPr/>
        </p:nvSpPr>
        <p:spPr bwMode="auto">
          <a:xfrm>
            <a:off x="1447800" y="2151063"/>
            <a:ext cx="127000" cy="112712"/>
          </a:xfrm>
          <a:custGeom>
            <a:avLst/>
            <a:gdLst>
              <a:gd name="T0" fmla="*/ 0 w 12"/>
              <a:gd name="T1" fmla="*/ 0 h 12"/>
              <a:gd name="T2" fmla="*/ 0 w 12"/>
              <a:gd name="T3" fmla="*/ 12 h 12"/>
              <a:gd name="T4" fmla="*/ 12 w 12"/>
              <a:gd name="T5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" h="12">
                <a:moveTo>
                  <a:pt x="0" y="0"/>
                </a:moveTo>
                <a:lnTo>
                  <a:pt x="0" y="12"/>
                </a:lnTo>
                <a:lnTo>
                  <a:pt x="12" y="12"/>
                </a:lnTo>
              </a:path>
            </a:pathLst>
          </a:custGeom>
          <a:solidFill>
            <a:srgbClr val="CCECFF"/>
          </a:solidFill>
          <a:ln w="0">
            <a:solidFill>
              <a:srgbClr val="33CC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" name="Rectangle 1064"/>
          <p:cNvSpPr>
            <a:spLocks noChangeArrowheads="1"/>
          </p:cNvSpPr>
          <p:nvPr/>
        </p:nvSpPr>
        <p:spPr bwMode="auto">
          <a:xfrm>
            <a:off x="338138" y="2212975"/>
            <a:ext cx="949171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EC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Student wishes</a:t>
            </a:r>
            <a:endParaRPr lang="en-US" sz="1200">
              <a:latin typeface="ZapfHumnst BT" pitchFamily="34" charset="0"/>
            </a:endParaRPr>
          </a:p>
        </p:txBody>
      </p:sp>
      <p:sp>
        <p:nvSpPr>
          <p:cNvPr id="37" name="Rectangle 1065"/>
          <p:cNvSpPr>
            <a:spLocks noChangeArrowheads="1"/>
          </p:cNvSpPr>
          <p:nvPr/>
        </p:nvSpPr>
        <p:spPr bwMode="auto">
          <a:xfrm>
            <a:off x="338138" y="2363788"/>
            <a:ext cx="100572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EC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to create a new </a:t>
            </a:r>
          </a:p>
        </p:txBody>
      </p:sp>
      <p:sp>
        <p:nvSpPr>
          <p:cNvPr id="38" name="Rectangle 1066"/>
          <p:cNvSpPr>
            <a:spLocks noChangeArrowheads="1"/>
          </p:cNvSpPr>
          <p:nvPr/>
        </p:nvSpPr>
        <p:spPr bwMode="auto">
          <a:xfrm>
            <a:off x="338138" y="2513013"/>
            <a:ext cx="55624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EC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schedule</a:t>
            </a:r>
            <a:endParaRPr lang="en-US" sz="1200">
              <a:latin typeface="ZapfHumnst BT" pitchFamily="34" charset="0"/>
            </a:endParaRPr>
          </a:p>
        </p:txBody>
      </p:sp>
      <p:sp>
        <p:nvSpPr>
          <p:cNvPr id="39" name="Line 1067"/>
          <p:cNvSpPr>
            <a:spLocks noChangeShapeType="1"/>
          </p:cNvSpPr>
          <p:nvPr/>
        </p:nvSpPr>
        <p:spPr bwMode="auto">
          <a:xfrm flipV="1">
            <a:off x="869950" y="1981200"/>
            <a:ext cx="1577975" cy="0"/>
          </a:xfrm>
          <a:prstGeom prst="line">
            <a:avLst/>
          </a:prstGeom>
          <a:noFill/>
          <a:ln w="0">
            <a:solidFill>
              <a:schemeClr val="accent6">
                <a:lumMod val="50000"/>
              </a:schemeClr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Rectangle 1068"/>
          <p:cNvSpPr>
            <a:spLocks noChangeArrowheads="1"/>
          </p:cNvSpPr>
          <p:nvPr/>
        </p:nvSpPr>
        <p:spPr bwMode="auto">
          <a:xfrm>
            <a:off x="965200" y="1771650"/>
            <a:ext cx="141833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EC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chemeClr val="tx2"/>
                </a:solidFill>
              </a:rPr>
              <a:t>1. // create schedule( )</a:t>
            </a:r>
            <a:endParaRPr lang="en-US" sz="1200">
              <a:solidFill>
                <a:schemeClr val="tx2"/>
              </a:solidFill>
              <a:latin typeface="ZapfHumnst BT" pitchFamily="34" charset="0"/>
            </a:endParaRPr>
          </a:p>
        </p:txBody>
      </p:sp>
      <p:sp>
        <p:nvSpPr>
          <p:cNvPr id="41" name="Rectangle 1069"/>
          <p:cNvSpPr>
            <a:spLocks noChangeArrowheads="1"/>
          </p:cNvSpPr>
          <p:nvPr/>
        </p:nvSpPr>
        <p:spPr bwMode="auto">
          <a:xfrm>
            <a:off x="1874838" y="2781300"/>
            <a:ext cx="201568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EC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chemeClr val="tx2"/>
                </a:solidFill>
              </a:rPr>
              <a:t>1.2. // display course offerings( )</a:t>
            </a:r>
            <a:endParaRPr lang="en-US" sz="1200">
              <a:solidFill>
                <a:schemeClr val="tx2"/>
              </a:solidFill>
              <a:latin typeface="ZapfHumnst BT" pitchFamily="34" charset="0"/>
            </a:endParaRPr>
          </a:p>
        </p:txBody>
      </p:sp>
      <p:sp>
        <p:nvSpPr>
          <p:cNvPr id="42" name="Line 1070"/>
          <p:cNvSpPr>
            <a:spLocks noChangeShapeType="1"/>
          </p:cNvSpPr>
          <p:nvPr/>
        </p:nvSpPr>
        <p:spPr bwMode="auto">
          <a:xfrm>
            <a:off x="2554288" y="2222500"/>
            <a:ext cx="1619250" cy="1588"/>
          </a:xfrm>
          <a:prstGeom prst="line">
            <a:avLst/>
          </a:prstGeom>
          <a:noFill/>
          <a:ln w="0">
            <a:solidFill>
              <a:schemeClr val="accent6">
                <a:lumMod val="50000"/>
              </a:schemeClr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Rectangle 1071"/>
          <p:cNvSpPr>
            <a:spLocks noChangeArrowheads="1"/>
          </p:cNvSpPr>
          <p:nvPr/>
        </p:nvSpPr>
        <p:spPr bwMode="auto">
          <a:xfrm>
            <a:off x="2576513" y="2016125"/>
            <a:ext cx="1782411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EC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chemeClr val="tx2"/>
                </a:solidFill>
              </a:rPr>
              <a:t>1.1. // get course offerings( )</a:t>
            </a:r>
            <a:endParaRPr lang="en-US" sz="1200">
              <a:solidFill>
                <a:schemeClr val="tx2"/>
              </a:solidFill>
              <a:latin typeface="ZapfHumnst BT" pitchFamily="34" charset="0"/>
            </a:endParaRPr>
          </a:p>
        </p:txBody>
      </p:sp>
      <p:sp>
        <p:nvSpPr>
          <p:cNvPr id="44" name="Line 1072"/>
          <p:cNvSpPr>
            <a:spLocks noChangeShapeType="1"/>
          </p:cNvSpPr>
          <p:nvPr/>
        </p:nvSpPr>
        <p:spPr bwMode="auto">
          <a:xfrm>
            <a:off x="4278313" y="2505075"/>
            <a:ext cx="1658937" cy="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Rectangle 1073"/>
          <p:cNvSpPr>
            <a:spLocks noChangeArrowheads="1"/>
          </p:cNvSpPr>
          <p:nvPr/>
        </p:nvSpPr>
        <p:spPr bwMode="auto">
          <a:xfrm>
            <a:off x="4310063" y="2295525"/>
            <a:ext cx="249396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1.1.1. getCourseOfferings(Semester)</a:t>
            </a:r>
            <a:endParaRPr lang="en-US" sz="1200">
              <a:latin typeface="ZapfHumnst BT" pitchFamily="34" charset="0"/>
            </a:endParaRPr>
          </a:p>
        </p:txBody>
      </p:sp>
      <p:sp>
        <p:nvSpPr>
          <p:cNvPr id="46" name="Line 1074"/>
          <p:cNvSpPr>
            <a:spLocks noChangeShapeType="1"/>
          </p:cNvSpPr>
          <p:nvPr/>
        </p:nvSpPr>
        <p:spPr bwMode="auto">
          <a:xfrm flipV="1">
            <a:off x="1312863" y="1982788"/>
            <a:ext cx="200025" cy="165100"/>
          </a:xfrm>
          <a:prstGeom prst="line">
            <a:avLst/>
          </a:prstGeom>
          <a:noFill/>
          <a:ln w="0">
            <a:solidFill>
              <a:schemeClr val="accent6">
                <a:lumMod val="50000"/>
              </a:schemeClr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Rectangle 1075"/>
          <p:cNvSpPr>
            <a:spLocks noChangeArrowheads="1"/>
          </p:cNvSpPr>
          <p:nvPr/>
        </p:nvSpPr>
        <p:spPr bwMode="auto">
          <a:xfrm>
            <a:off x="1897063" y="3646488"/>
            <a:ext cx="194957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EC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chemeClr val="tx2"/>
                </a:solidFill>
              </a:rPr>
              <a:t>1.3. // display blank schedule( )</a:t>
            </a:r>
            <a:endParaRPr lang="en-US" sz="1200">
              <a:solidFill>
                <a:schemeClr val="tx2"/>
              </a:solidFill>
              <a:latin typeface="ZapfHumnst BT" pitchFamily="34" charset="0"/>
            </a:endParaRPr>
          </a:p>
        </p:txBody>
      </p:sp>
      <p:sp>
        <p:nvSpPr>
          <p:cNvPr id="48" name="Line 1076"/>
          <p:cNvSpPr>
            <a:spLocks noChangeShapeType="1"/>
          </p:cNvSpPr>
          <p:nvPr/>
        </p:nvSpPr>
        <p:spPr bwMode="auto">
          <a:xfrm>
            <a:off x="869950" y="4805363"/>
            <a:ext cx="1577975" cy="1587"/>
          </a:xfrm>
          <a:prstGeom prst="line">
            <a:avLst/>
          </a:prstGeom>
          <a:noFill/>
          <a:ln w="0">
            <a:solidFill>
              <a:schemeClr val="accent6">
                <a:lumMod val="50000"/>
              </a:schemeClr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Rectangle 1077"/>
          <p:cNvSpPr>
            <a:spLocks noChangeArrowheads="1"/>
          </p:cNvSpPr>
          <p:nvPr/>
        </p:nvSpPr>
        <p:spPr bwMode="auto">
          <a:xfrm>
            <a:off x="303213" y="4598988"/>
            <a:ext cx="300755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EC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chemeClr val="tx2"/>
                </a:solidFill>
              </a:rPr>
              <a:t>2. // select 4 primary and 2 alternate offerings( )</a:t>
            </a:r>
            <a:endParaRPr lang="en-US" sz="1200">
              <a:solidFill>
                <a:schemeClr val="tx2"/>
              </a:solidFill>
              <a:latin typeface="ZapfHumnst BT" pitchFamily="34" charset="0"/>
            </a:endParaRPr>
          </a:p>
        </p:txBody>
      </p:sp>
      <p:sp>
        <p:nvSpPr>
          <p:cNvPr id="50" name="Line 1078"/>
          <p:cNvSpPr>
            <a:spLocks noChangeShapeType="1"/>
          </p:cNvSpPr>
          <p:nvPr/>
        </p:nvSpPr>
        <p:spPr bwMode="auto">
          <a:xfrm>
            <a:off x="2554288" y="5127625"/>
            <a:ext cx="1619250" cy="1588"/>
          </a:xfrm>
          <a:prstGeom prst="line">
            <a:avLst/>
          </a:prstGeom>
          <a:noFill/>
          <a:ln w="0">
            <a:solidFill>
              <a:schemeClr val="accent6">
                <a:lumMod val="50000"/>
              </a:schemeClr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Rectangle 1079"/>
          <p:cNvSpPr>
            <a:spLocks noChangeArrowheads="1"/>
          </p:cNvSpPr>
          <p:nvPr/>
        </p:nvSpPr>
        <p:spPr bwMode="auto">
          <a:xfrm>
            <a:off x="2193925" y="4922838"/>
            <a:ext cx="243092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EC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chemeClr val="tx2"/>
                </a:solidFill>
              </a:rPr>
              <a:t>2.1. // create schedule with offerings( )</a:t>
            </a:r>
            <a:endParaRPr lang="en-US" sz="1200">
              <a:solidFill>
                <a:schemeClr val="tx2"/>
              </a:solidFill>
              <a:latin typeface="ZapfHumnst BT" pitchFamily="34" charset="0"/>
            </a:endParaRPr>
          </a:p>
        </p:txBody>
      </p:sp>
      <p:sp>
        <p:nvSpPr>
          <p:cNvPr id="52" name="Line 1080"/>
          <p:cNvSpPr>
            <a:spLocks noChangeShapeType="1"/>
          </p:cNvSpPr>
          <p:nvPr/>
        </p:nvSpPr>
        <p:spPr bwMode="auto">
          <a:xfrm>
            <a:off x="4279900" y="5235575"/>
            <a:ext cx="3090863" cy="1588"/>
          </a:xfrm>
          <a:prstGeom prst="line">
            <a:avLst/>
          </a:prstGeom>
          <a:noFill/>
          <a:ln w="0">
            <a:solidFill>
              <a:schemeClr val="accent6">
                <a:lumMod val="50000"/>
              </a:schemeClr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Rectangle 1081"/>
          <p:cNvSpPr>
            <a:spLocks noChangeArrowheads="1"/>
          </p:cNvSpPr>
          <p:nvPr/>
        </p:nvSpPr>
        <p:spPr bwMode="auto">
          <a:xfrm>
            <a:off x="4911725" y="5027613"/>
            <a:ext cx="195643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EC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chemeClr val="tx2"/>
                </a:solidFill>
              </a:rPr>
              <a:t>2.1.1. // create with offerings( )</a:t>
            </a:r>
            <a:endParaRPr lang="en-US" sz="1200">
              <a:solidFill>
                <a:schemeClr val="tx2"/>
              </a:solidFill>
              <a:latin typeface="ZapfHumnst BT" pitchFamily="34" charset="0"/>
            </a:endParaRPr>
          </a:p>
        </p:txBody>
      </p:sp>
      <p:sp>
        <p:nvSpPr>
          <p:cNvPr id="54" name="Freeform 1082"/>
          <p:cNvSpPr>
            <a:spLocks/>
          </p:cNvSpPr>
          <p:nvPr/>
        </p:nvSpPr>
        <p:spPr bwMode="auto">
          <a:xfrm>
            <a:off x="287338" y="3729038"/>
            <a:ext cx="1365250" cy="692150"/>
          </a:xfrm>
          <a:custGeom>
            <a:avLst/>
            <a:gdLst>
              <a:gd name="T0" fmla="*/ 0 w 860"/>
              <a:gd name="T1" fmla="*/ 0 h 419"/>
              <a:gd name="T2" fmla="*/ 787 w 860"/>
              <a:gd name="T3" fmla="*/ 0 h 419"/>
              <a:gd name="T4" fmla="*/ 860 w 860"/>
              <a:gd name="T5" fmla="*/ 68 h 419"/>
              <a:gd name="T6" fmla="*/ 860 w 860"/>
              <a:gd name="T7" fmla="*/ 419 h 419"/>
              <a:gd name="T8" fmla="*/ 0 w 860"/>
              <a:gd name="T9" fmla="*/ 419 h 419"/>
              <a:gd name="T10" fmla="*/ 0 w 860"/>
              <a:gd name="T11" fmla="*/ 0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0" h="419">
                <a:moveTo>
                  <a:pt x="0" y="0"/>
                </a:moveTo>
                <a:lnTo>
                  <a:pt x="787" y="0"/>
                </a:lnTo>
                <a:lnTo>
                  <a:pt x="860" y="68"/>
                </a:lnTo>
                <a:lnTo>
                  <a:pt x="860" y="419"/>
                </a:lnTo>
                <a:lnTo>
                  <a:pt x="0" y="419"/>
                </a:lnTo>
                <a:lnTo>
                  <a:pt x="0" y="0"/>
                </a:lnTo>
                <a:close/>
              </a:path>
            </a:pathLst>
          </a:custGeom>
          <a:noFill/>
          <a:ln w="0">
            <a:solidFill>
              <a:srgbClr val="00CC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Freeform 1083"/>
          <p:cNvSpPr>
            <a:spLocks/>
          </p:cNvSpPr>
          <p:nvPr/>
        </p:nvSpPr>
        <p:spPr bwMode="auto">
          <a:xfrm>
            <a:off x="287338" y="3729038"/>
            <a:ext cx="1365250" cy="692150"/>
          </a:xfrm>
          <a:custGeom>
            <a:avLst/>
            <a:gdLst>
              <a:gd name="T0" fmla="*/ 0 w 129"/>
              <a:gd name="T1" fmla="*/ 0 h 74"/>
              <a:gd name="T2" fmla="*/ 118 w 129"/>
              <a:gd name="T3" fmla="*/ 0 h 74"/>
              <a:gd name="T4" fmla="*/ 129 w 129"/>
              <a:gd name="T5" fmla="*/ 12 h 74"/>
              <a:gd name="T6" fmla="*/ 129 w 129"/>
              <a:gd name="T7" fmla="*/ 74 h 74"/>
              <a:gd name="T8" fmla="*/ 0 w 129"/>
              <a:gd name="T9" fmla="*/ 74 h 74"/>
              <a:gd name="T10" fmla="*/ 0 w 129"/>
              <a:gd name="T11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9" h="74">
                <a:moveTo>
                  <a:pt x="0" y="0"/>
                </a:moveTo>
                <a:lnTo>
                  <a:pt x="118" y="0"/>
                </a:lnTo>
                <a:lnTo>
                  <a:pt x="129" y="12"/>
                </a:lnTo>
                <a:lnTo>
                  <a:pt x="129" y="74"/>
                </a:lnTo>
                <a:lnTo>
                  <a:pt x="0" y="74"/>
                </a:lnTo>
                <a:lnTo>
                  <a:pt x="0" y="0"/>
                </a:lnTo>
              </a:path>
            </a:pathLst>
          </a:custGeom>
          <a:solidFill>
            <a:srgbClr val="CCECFF"/>
          </a:solidFill>
          <a:ln w="0">
            <a:solidFill>
              <a:srgbClr val="00CC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" name="Freeform 1084"/>
          <p:cNvSpPr>
            <a:spLocks/>
          </p:cNvSpPr>
          <p:nvPr/>
        </p:nvSpPr>
        <p:spPr bwMode="auto">
          <a:xfrm>
            <a:off x="1536700" y="3732213"/>
            <a:ext cx="115888" cy="111125"/>
          </a:xfrm>
          <a:custGeom>
            <a:avLst/>
            <a:gdLst>
              <a:gd name="T0" fmla="*/ 0 w 11"/>
              <a:gd name="T1" fmla="*/ 0 h 12"/>
              <a:gd name="T2" fmla="*/ 0 w 11"/>
              <a:gd name="T3" fmla="*/ 12 h 12"/>
              <a:gd name="T4" fmla="*/ 11 w 11"/>
              <a:gd name="T5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" h="12">
                <a:moveTo>
                  <a:pt x="0" y="0"/>
                </a:moveTo>
                <a:lnTo>
                  <a:pt x="0" y="12"/>
                </a:lnTo>
                <a:lnTo>
                  <a:pt x="11" y="12"/>
                </a:lnTo>
              </a:path>
            </a:pathLst>
          </a:custGeom>
          <a:solidFill>
            <a:srgbClr val="CCECFF"/>
          </a:solidFill>
          <a:ln w="0">
            <a:solidFill>
              <a:srgbClr val="33CC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" name="Rectangle 1085"/>
          <p:cNvSpPr>
            <a:spLocks noChangeArrowheads="1"/>
          </p:cNvSpPr>
          <p:nvPr/>
        </p:nvSpPr>
        <p:spPr bwMode="auto">
          <a:xfrm>
            <a:off x="331788" y="3746500"/>
            <a:ext cx="109164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EC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A blank schedule </a:t>
            </a:r>
            <a:endParaRPr lang="en-US" sz="1200">
              <a:latin typeface="ZapfHumnst BT" pitchFamily="34" charset="0"/>
            </a:endParaRPr>
          </a:p>
        </p:txBody>
      </p:sp>
      <p:sp>
        <p:nvSpPr>
          <p:cNvPr id="58" name="Rectangle 1086"/>
          <p:cNvSpPr>
            <a:spLocks noChangeArrowheads="1"/>
          </p:cNvSpPr>
          <p:nvPr/>
        </p:nvSpPr>
        <p:spPr bwMode="auto">
          <a:xfrm>
            <a:off x="331788" y="3897313"/>
            <a:ext cx="1210331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EC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is displayed for the </a:t>
            </a:r>
            <a:endParaRPr lang="en-US" sz="1200">
              <a:latin typeface="ZapfHumnst BT" pitchFamily="34" charset="0"/>
            </a:endParaRPr>
          </a:p>
        </p:txBody>
      </p:sp>
      <p:sp>
        <p:nvSpPr>
          <p:cNvPr id="59" name="Rectangle 1087"/>
          <p:cNvSpPr>
            <a:spLocks noChangeArrowheads="1"/>
          </p:cNvSpPr>
          <p:nvPr/>
        </p:nvSpPr>
        <p:spPr bwMode="auto">
          <a:xfrm>
            <a:off x="331788" y="4046538"/>
            <a:ext cx="112883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EC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Student  to select </a:t>
            </a:r>
            <a:endParaRPr lang="en-US" sz="1200">
              <a:latin typeface="ZapfHumnst BT" pitchFamily="34" charset="0"/>
            </a:endParaRPr>
          </a:p>
        </p:txBody>
      </p:sp>
      <p:sp>
        <p:nvSpPr>
          <p:cNvPr id="60" name="Rectangle 1088"/>
          <p:cNvSpPr>
            <a:spLocks noChangeArrowheads="1"/>
          </p:cNvSpPr>
          <p:nvPr/>
        </p:nvSpPr>
        <p:spPr bwMode="auto">
          <a:xfrm>
            <a:off x="331788" y="4195763"/>
            <a:ext cx="58261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EC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chemeClr val="bg2"/>
                </a:solidFill>
              </a:rPr>
              <a:t>offerings</a:t>
            </a:r>
            <a:endParaRPr lang="en-US" sz="1200">
              <a:solidFill>
                <a:schemeClr val="bg2"/>
              </a:solidFill>
              <a:latin typeface="ZapfHumnst BT" pitchFamily="34" charset="0"/>
            </a:endParaRPr>
          </a:p>
        </p:txBody>
      </p:sp>
      <p:sp>
        <p:nvSpPr>
          <p:cNvPr id="61" name="Line 1089"/>
          <p:cNvSpPr>
            <a:spLocks noChangeShapeType="1"/>
          </p:cNvSpPr>
          <p:nvPr/>
        </p:nvSpPr>
        <p:spPr bwMode="auto">
          <a:xfrm flipV="1">
            <a:off x="1662113" y="3956050"/>
            <a:ext cx="1211262" cy="265113"/>
          </a:xfrm>
          <a:prstGeom prst="line">
            <a:avLst/>
          </a:prstGeom>
          <a:noFill/>
          <a:ln w="0">
            <a:solidFill>
              <a:schemeClr val="accent6">
                <a:lumMod val="50000"/>
              </a:schemeClr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Line 1090"/>
          <p:cNvSpPr>
            <a:spLocks noChangeShapeType="1"/>
          </p:cNvSpPr>
          <p:nvPr/>
        </p:nvSpPr>
        <p:spPr bwMode="auto">
          <a:xfrm>
            <a:off x="4279900" y="5559425"/>
            <a:ext cx="4135438" cy="1588"/>
          </a:xfrm>
          <a:prstGeom prst="line">
            <a:avLst/>
          </a:prstGeom>
          <a:noFill/>
          <a:ln w="0">
            <a:solidFill>
              <a:schemeClr val="accent6">
                <a:lumMod val="50000"/>
              </a:schemeClr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Rectangle 1091"/>
          <p:cNvSpPr>
            <a:spLocks noChangeArrowheads="1"/>
          </p:cNvSpPr>
          <p:nvPr/>
        </p:nvSpPr>
        <p:spPr bwMode="auto">
          <a:xfrm>
            <a:off x="4957763" y="5353050"/>
            <a:ext cx="202459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EC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chemeClr val="tx2"/>
                </a:solidFill>
              </a:rPr>
              <a:t>2.1.2. // add schedule(Schedule)</a:t>
            </a:r>
            <a:endParaRPr lang="en-US" sz="1200">
              <a:solidFill>
                <a:schemeClr val="tx2"/>
              </a:solidFill>
              <a:latin typeface="ZapfHumnst BT" pitchFamily="34" charset="0"/>
            </a:endParaRPr>
          </a:p>
        </p:txBody>
      </p:sp>
      <p:sp>
        <p:nvSpPr>
          <p:cNvPr id="64" name="Line 1092"/>
          <p:cNvSpPr>
            <a:spLocks noChangeShapeType="1"/>
          </p:cNvSpPr>
          <p:nvPr/>
        </p:nvSpPr>
        <p:spPr bwMode="auto">
          <a:xfrm>
            <a:off x="814388" y="6323013"/>
            <a:ext cx="0" cy="157162"/>
          </a:xfrm>
          <a:prstGeom prst="line">
            <a:avLst/>
          </a:prstGeom>
          <a:noFill/>
          <a:ln w="0">
            <a:solidFill>
              <a:srgbClr val="00CCFF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Line 1093"/>
          <p:cNvSpPr>
            <a:spLocks noChangeShapeType="1"/>
          </p:cNvSpPr>
          <p:nvPr/>
        </p:nvSpPr>
        <p:spPr bwMode="auto">
          <a:xfrm>
            <a:off x="815975" y="1776413"/>
            <a:ext cx="0" cy="203200"/>
          </a:xfrm>
          <a:prstGeom prst="line">
            <a:avLst/>
          </a:prstGeom>
          <a:noFill/>
          <a:ln w="0">
            <a:solidFill>
              <a:srgbClr val="0070C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Line 1094"/>
          <p:cNvSpPr>
            <a:spLocks noChangeShapeType="1"/>
          </p:cNvSpPr>
          <p:nvPr/>
        </p:nvSpPr>
        <p:spPr bwMode="auto">
          <a:xfrm>
            <a:off x="2495550" y="6111875"/>
            <a:ext cx="0" cy="369888"/>
          </a:xfrm>
          <a:prstGeom prst="line">
            <a:avLst/>
          </a:prstGeom>
          <a:noFill/>
          <a:ln w="0">
            <a:solidFill>
              <a:srgbClr val="00CCFF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Line 1095"/>
          <p:cNvSpPr>
            <a:spLocks noChangeShapeType="1"/>
          </p:cNvSpPr>
          <p:nvPr/>
        </p:nvSpPr>
        <p:spPr bwMode="auto">
          <a:xfrm>
            <a:off x="4224338" y="2874963"/>
            <a:ext cx="0" cy="2257425"/>
          </a:xfrm>
          <a:prstGeom prst="line">
            <a:avLst/>
          </a:prstGeom>
          <a:noFill/>
          <a:ln w="0">
            <a:solidFill>
              <a:srgbClr val="0070C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" name="Line 1096"/>
          <p:cNvSpPr>
            <a:spLocks noChangeShapeType="1"/>
          </p:cNvSpPr>
          <p:nvPr/>
        </p:nvSpPr>
        <p:spPr bwMode="auto">
          <a:xfrm>
            <a:off x="4224338" y="5961063"/>
            <a:ext cx="0" cy="514350"/>
          </a:xfrm>
          <a:prstGeom prst="line">
            <a:avLst/>
          </a:prstGeom>
          <a:noFill/>
          <a:ln w="0">
            <a:solidFill>
              <a:srgbClr val="00CCFF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Line 1097"/>
          <p:cNvSpPr>
            <a:spLocks noChangeShapeType="1"/>
          </p:cNvSpPr>
          <p:nvPr/>
        </p:nvSpPr>
        <p:spPr bwMode="auto">
          <a:xfrm>
            <a:off x="6002338" y="2684463"/>
            <a:ext cx="1587" cy="3792537"/>
          </a:xfrm>
          <a:prstGeom prst="line">
            <a:avLst/>
          </a:prstGeom>
          <a:noFill/>
          <a:ln w="0">
            <a:solidFill>
              <a:srgbClr val="0070C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" name="Line 1098"/>
          <p:cNvSpPr>
            <a:spLocks noChangeShapeType="1"/>
          </p:cNvSpPr>
          <p:nvPr/>
        </p:nvSpPr>
        <p:spPr bwMode="auto">
          <a:xfrm>
            <a:off x="7412038" y="5453063"/>
            <a:ext cx="0" cy="1022350"/>
          </a:xfrm>
          <a:prstGeom prst="line">
            <a:avLst/>
          </a:prstGeom>
          <a:noFill/>
          <a:ln w="0">
            <a:solidFill>
              <a:srgbClr val="00CCFF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Line 1099"/>
          <p:cNvSpPr>
            <a:spLocks noChangeShapeType="1"/>
          </p:cNvSpPr>
          <p:nvPr/>
        </p:nvSpPr>
        <p:spPr bwMode="auto">
          <a:xfrm>
            <a:off x="8478838" y="5757863"/>
            <a:ext cx="0" cy="717550"/>
          </a:xfrm>
          <a:prstGeom prst="line">
            <a:avLst/>
          </a:prstGeom>
          <a:noFill/>
          <a:ln w="0">
            <a:solidFill>
              <a:srgbClr val="00CCFF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" name="Text Box 1100"/>
          <p:cNvSpPr txBox="1">
            <a:spLocks noChangeArrowheads="1"/>
          </p:cNvSpPr>
          <p:nvPr/>
        </p:nvSpPr>
        <p:spPr bwMode="auto">
          <a:xfrm>
            <a:off x="836613" y="6096000"/>
            <a:ext cx="5105400" cy="324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E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chemeClr val="accent6">
                    <a:lumMod val="50000"/>
                  </a:schemeClr>
                </a:solidFill>
              </a:rPr>
              <a:t>At this point, the Submit Schedule subflow is executed</a:t>
            </a:r>
          </a:p>
        </p:txBody>
      </p:sp>
      <p:sp>
        <p:nvSpPr>
          <p:cNvPr id="73" name="Freeform 1101"/>
          <p:cNvSpPr>
            <a:spLocks/>
          </p:cNvSpPr>
          <p:nvPr/>
        </p:nvSpPr>
        <p:spPr bwMode="auto">
          <a:xfrm>
            <a:off x="2447925" y="1979613"/>
            <a:ext cx="95250" cy="2319337"/>
          </a:xfrm>
          <a:custGeom>
            <a:avLst/>
            <a:gdLst>
              <a:gd name="T0" fmla="*/ 60 w 60"/>
              <a:gd name="T1" fmla="*/ 688 h 1461"/>
              <a:gd name="T2" fmla="*/ 60 w 60"/>
              <a:gd name="T3" fmla="*/ 0 h 1461"/>
              <a:gd name="T4" fmla="*/ 0 w 60"/>
              <a:gd name="T5" fmla="*/ 0 h 1461"/>
              <a:gd name="T6" fmla="*/ 0 w 60"/>
              <a:gd name="T7" fmla="*/ 1461 h 1461"/>
              <a:gd name="T8" fmla="*/ 60 w 60"/>
              <a:gd name="T9" fmla="*/ 1461 h 1461"/>
              <a:gd name="T10" fmla="*/ 60 w 60"/>
              <a:gd name="T11" fmla="*/ 1361 h 1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0" h="1461">
                <a:moveTo>
                  <a:pt x="60" y="688"/>
                </a:moveTo>
                <a:lnTo>
                  <a:pt x="60" y="0"/>
                </a:lnTo>
                <a:lnTo>
                  <a:pt x="0" y="0"/>
                </a:lnTo>
                <a:lnTo>
                  <a:pt x="0" y="1461"/>
                </a:lnTo>
                <a:lnTo>
                  <a:pt x="60" y="1461"/>
                </a:lnTo>
                <a:lnTo>
                  <a:pt x="60" y="1361"/>
                </a:lnTo>
              </a:path>
            </a:pathLst>
          </a:custGeom>
          <a:noFill/>
          <a:ln w="0" cap="flat" cmpd="sng">
            <a:solidFill>
              <a:schemeClr val="accent6">
                <a:lumMod val="50000"/>
              </a:schemeClr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sp>
        <p:nvSpPr>
          <p:cNvPr id="74" name="Line 1102"/>
          <p:cNvSpPr>
            <a:spLocks noChangeShapeType="1"/>
          </p:cNvSpPr>
          <p:nvPr/>
        </p:nvSpPr>
        <p:spPr bwMode="auto">
          <a:xfrm>
            <a:off x="2543175" y="3260725"/>
            <a:ext cx="0" cy="682625"/>
          </a:xfrm>
          <a:prstGeom prst="line">
            <a:avLst/>
          </a:prstGeom>
          <a:noFill/>
          <a:ln w="0">
            <a:solidFill>
              <a:schemeClr val="accent6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sp>
        <p:nvSpPr>
          <p:cNvPr id="75" name="Freeform 1103"/>
          <p:cNvSpPr>
            <a:spLocks/>
          </p:cNvSpPr>
          <p:nvPr/>
        </p:nvSpPr>
        <p:spPr bwMode="auto">
          <a:xfrm>
            <a:off x="2543175" y="2974975"/>
            <a:ext cx="574675" cy="98425"/>
          </a:xfrm>
          <a:custGeom>
            <a:avLst/>
            <a:gdLst>
              <a:gd name="T0" fmla="*/ 0 w 362"/>
              <a:gd name="T1" fmla="*/ 0 h 62"/>
              <a:gd name="T2" fmla="*/ 362 w 362"/>
              <a:gd name="T3" fmla="*/ 0 h 62"/>
              <a:gd name="T4" fmla="*/ 362 w 362"/>
              <a:gd name="T5" fmla="*/ 62 h 62"/>
              <a:gd name="T6" fmla="*/ 36 w 362"/>
              <a:gd name="T7" fmla="*/ 6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2" h="62">
                <a:moveTo>
                  <a:pt x="0" y="0"/>
                </a:moveTo>
                <a:lnTo>
                  <a:pt x="362" y="0"/>
                </a:lnTo>
                <a:lnTo>
                  <a:pt x="362" y="62"/>
                </a:lnTo>
                <a:lnTo>
                  <a:pt x="36" y="62"/>
                </a:lnTo>
              </a:path>
            </a:pathLst>
          </a:custGeom>
          <a:noFill/>
          <a:ln w="3175" cap="flat" cmpd="sng">
            <a:solidFill>
              <a:schemeClr val="accent6">
                <a:lumMod val="50000"/>
              </a:schemeClr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sp>
        <p:nvSpPr>
          <p:cNvPr id="76" name="Rectangle 1104"/>
          <p:cNvSpPr>
            <a:spLocks noChangeArrowheads="1"/>
          </p:cNvSpPr>
          <p:nvPr/>
        </p:nvSpPr>
        <p:spPr bwMode="auto">
          <a:xfrm>
            <a:off x="2495550" y="3946525"/>
            <a:ext cx="106363" cy="187325"/>
          </a:xfrm>
          <a:prstGeom prst="rect">
            <a:avLst/>
          </a:prstGeom>
          <a:noFill/>
          <a:ln w="0">
            <a:solidFill>
              <a:schemeClr val="accent6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" name="Freeform 1105"/>
          <p:cNvSpPr>
            <a:spLocks/>
          </p:cNvSpPr>
          <p:nvPr/>
        </p:nvSpPr>
        <p:spPr bwMode="auto">
          <a:xfrm>
            <a:off x="2549525" y="3848100"/>
            <a:ext cx="574675" cy="98425"/>
          </a:xfrm>
          <a:custGeom>
            <a:avLst/>
            <a:gdLst>
              <a:gd name="T0" fmla="*/ 0 w 362"/>
              <a:gd name="T1" fmla="*/ 0 h 62"/>
              <a:gd name="T2" fmla="*/ 362 w 362"/>
              <a:gd name="T3" fmla="*/ 0 h 62"/>
              <a:gd name="T4" fmla="*/ 362 w 362"/>
              <a:gd name="T5" fmla="*/ 62 h 62"/>
              <a:gd name="T6" fmla="*/ 36 w 362"/>
              <a:gd name="T7" fmla="*/ 62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2" h="62">
                <a:moveTo>
                  <a:pt x="0" y="0"/>
                </a:moveTo>
                <a:lnTo>
                  <a:pt x="362" y="0"/>
                </a:lnTo>
                <a:lnTo>
                  <a:pt x="362" y="62"/>
                </a:lnTo>
                <a:lnTo>
                  <a:pt x="36" y="62"/>
                </a:lnTo>
              </a:path>
            </a:pathLst>
          </a:custGeom>
          <a:noFill/>
          <a:ln w="3175" cap="flat" cmpd="sng">
            <a:solidFill>
              <a:schemeClr val="accent6">
                <a:lumMod val="50000"/>
              </a:schemeClr>
            </a:solidFill>
            <a:prstDash val="solid"/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sp>
        <p:nvSpPr>
          <p:cNvPr id="78" name="Freeform 1106"/>
          <p:cNvSpPr>
            <a:spLocks/>
          </p:cNvSpPr>
          <p:nvPr/>
        </p:nvSpPr>
        <p:spPr bwMode="auto">
          <a:xfrm>
            <a:off x="339725" y="3027363"/>
            <a:ext cx="1609725" cy="560387"/>
          </a:xfrm>
          <a:custGeom>
            <a:avLst/>
            <a:gdLst>
              <a:gd name="T0" fmla="*/ 0 w 1014"/>
              <a:gd name="T1" fmla="*/ 0 h 339"/>
              <a:gd name="T2" fmla="*/ 934 w 1014"/>
              <a:gd name="T3" fmla="*/ 0 h 339"/>
              <a:gd name="T4" fmla="*/ 1014 w 1014"/>
              <a:gd name="T5" fmla="*/ 68 h 339"/>
              <a:gd name="T6" fmla="*/ 1014 w 1014"/>
              <a:gd name="T7" fmla="*/ 339 h 339"/>
              <a:gd name="T8" fmla="*/ 0 w 1014"/>
              <a:gd name="T9" fmla="*/ 339 h 339"/>
              <a:gd name="T10" fmla="*/ 0 w 1014"/>
              <a:gd name="T11" fmla="*/ 0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14" h="339">
                <a:moveTo>
                  <a:pt x="0" y="0"/>
                </a:moveTo>
                <a:lnTo>
                  <a:pt x="934" y="0"/>
                </a:lnTo>
                <a:lnTo>
                  <a:pt x="1014" y="68"/>
                </a:lnTo>
                <a:lnTo>
                  <a:pt x="1014" y="339"/>
                </a:lnTo>
                <a:lnTo>
                  <a:pt x="0" y="339"/>
                </a:lnTo>
                <a:lnTo>
                  <a:pt x="0" y="0"/>
                </a:lnTo>
                <a:close/>
              </a:path>
            </a:pathLst>
          </a:custGeom>
          <a:noFill/>
          <a:ln w="0">
            <a:solidFill>
              <a:srgbClr val="00CC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" name="Freeform 1107"/>
          <p:cNvSpPr>
            <a:spLocks/>
          </p:cNvSpPr>
          <p:nvPr/>
        </p:nvSpPr>
        <p:spPr bwMode="auto">
          <a:xfrm>
            <a:off x="292100" y="3027363"/>
            <a:ext cx="1657350" cy="560387"/>
          </a:xfrm>
          <a:custGeom>
            <a:avLst/>
            <a:gdLst>
              <a:gd name="T0" fmla="*/ 0 w 152"/>
              <a:gd name="T1" fmla="*/ 0 h 60"/>
              <a:gd name="T2" fmla="*/ 140 w 152"/>
              <a:gd name="T3" fmla="*/ 0 h 60"/>
              <a:gd name="T4" fmla="*/ 152 w 152"/>
              <a:gd name="T5" fmla="*/ 12 h 60"/>
              <a:gd name="T6" fmla="*/ 152 w 152"/>
              <a:gd name="T7" fmla="*/ 60 h 60"/>
              <a:gd name="T8" fmla="*/ 0 w 152"/>
              <a:gd name="T9" fmla="*/ 60 h 60"/>
              <a:gd name="T10" fmla="*/ 0 w 152"/>
              <a:gd name="T11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2" h="60">
                <a:moveTo>
                  <a:pt x="0" y="0"/>
                </a:moveTo>
                <a:lnTo>
                  <a:pt x="140" y="0"/>
                </a:lnTo>
                <a:lnTo>
                  <a:pt x="152" y="12"/>
                </a:lnTo>
                <a:lnTo>
                  <a:pt x="152" y="60"/>
                </a:lnTo>
                <a:lnTo>
                  <a:pt x="0" y="60"/>
                </a:lnTo>
                <a:lnTo>
                  <a:pt x="0" y="0"/>
                </a:lnTo>
              </a:path>
            </a:pathLst>
          </a:custGeom>
          <a:solidFill>
            <a:srgbClr val="CCECFF"/>
          </a:solidFill>
          <a:ln w="0">
            <a:solidFill>
              <a:srgbClr val="00CC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" name="Freeform 1108"/>
          <p:cNvSpPr>
            <a:spLocks/>
          </p:cNvSpPr>
          <p:nvPr/>
        </p:nvSpPr>
        <p:spPr bwMode="auto">
          <a:xfrm>
            <a:off x="1809750" y="3030538"/>
            <a:ext cx="127000" cy="112712"/>
          </a:xfrm>
          <a:custGeom>
            <a:avLst/>
            <a:gdLst>
              <a:gd name="T0" fmla="*/ 0 w 12"/>
              <a:gd name="T1" fmla="*/ 0 h 12"/>
              <a:gd name="T2" fmla="*/ 0 w 12"/>
              <a:gd name="T3" fmla="*/ 12 h 12"/>
              <a:gd name="T4" fmla="*/ 12 w 12"/>
              <a:gd name="T5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" h="12">
                <a:moveTo>
                  <a:pt x="0" y="0"/>
                </a:moveTo>
                <a:lnTo>
                  <a:pt x="0" y="12"/>
                </a:lnTo>
                <a:lnTo>
                  <a:pt x="12" y="12"/>
                </a:lnTo>
              </a:path>
            </a:pathLst>
          </a:custGeom>
          <a:solidFill>
            <a:srgbClr val="CCECFF"/>
          </a:solidFill>
          <a:ln w="0">
            <a:solidFill>
              <a:srgbClr val="33CC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" name="Rectangle 1109"/>
          <p:cNvSpPr>
            <a:spLocks noChangeArrowheads="1"/>
          </p:cNvSpPr>
          <p:nvPr/>
        </p:nvSpPr>
        <p:spPr bwMode="auto">
          <a:xfrm>
            <a:off x="334963" y="3044825"/>
            <a:ext cx="133196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EC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A list of the available </a:t>
            </a:r>
            <a:endParaRPr lang="en-US" sz="1200">
              <a:latin typeface="ZapfHumnst BT" pitchFamily="34" charset="0"/>
            </a:endParaRPr>
          </a:p>
        </p:txBody>
      </p:sp>
      <p:sp>
        <p:nvSpPr>
          <p:cNvPr id="82" name="Rectangle 1110"/>
          <p:cNvSpPr>
            <a:spLocks noChangeArrowheads="1"/>
          </p:cNvSpPr>
          <p:nvPr/>
        </p:nvSpPr>
        <p:spPr bwMode="auto">
          <a:xfrm>
            <a:off x="334963" y="3194050"/>
            <a:ext cx="1508811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EC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course offerings for this </a:t>
            </a:r>
            <a:endParaRPr lang="en-US" sz="1200">
              <a:latin typeface="ZapfHumnst BT" pitchFamily="34" charset="0"/>
            </a:endParaRPr>
          </a:p>
        </p:txBody>
      </p:sp>
      <p:sp>
        <p:nvSpPr>
          <p:cNvPr id="83" name="Rectangle 1111"/>
          <p:cNvSpPr>
            <a:spLocks noChangeArrowheads="1"/>
          </p:cNvSpPr>
          <p:nvPr/>
        </p:nvSpPr>
        <p:spPr bwMode="auto">
          <a:xfrm>
            <a:off x="334963" y="3344863"/>
            <a:ext cx="143571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EC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semester are displayed</a:t>
            </a:r>
            <a:endParaRPr lang="en-US" sz="1200">
              <a:latin typeface="ZapfHumnst BT" pitchFamily="34" charset="0"/>
            </a:endParaRPr>
          </a:p>
        </p:txBody>
      </p:sp>
      <p:sp>
        <p:nvSpPr>
          <p:cNvPr id="84" name="Freeform 1112"/>
          <p:cNvSpPr>
            <a:spLocks/>
          </p:cNvSpPr>
          <p:nvPr/>
        </p:nvSpPr>
        <p:spPr bwMode="auto">
          <a:xfrm>
            <a:off x="5783263" y="889000"/>
            <a:ext cx="546100" cy="190500"/>
          </a:xfrm>
          <a:custGeom>
            <a:avLst/>
            <a:gdLst>
              <a:gd name="T0" fmla="*/ 0 w 344"/>
              <a:gd name="T1" fmla="*/ 0 h 120"/>
              <a:gd name="T2" fmla="*/ 344 w 344"/>
              <a:gd name="T3" fmla="*/ 0 h 120"/>
              <a:gd name="T4" fmla="*/ 344 w 344"/>
              <a:gd name="T5" fmla="*/ 12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4" h="120">
                <a:moveTo>
                  <a:pt x="0" y="0"/>
                </a:moveTo>
                <a:lnTo>
                  <a:pt x="344" y="0"/>
                </a:lnTo>
                <a:lnTo>
                  <a:pt x="344" y="120"/>
                </a:lnTo>
              </a:path>
            </a:pathLst>
          </a:custGeom>
          <a:noFill/>
          <a:ln w="28575" cap="flat" cmpd="sng">
            <a:solidFill>
              <a:schemeClr val="hlink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sp>
        <p:nvSpPr>
          <p:cNvPr id="85" name="Text Box 1113"/>
          <p:cNvSpPr txBox="1">
            <a:spLocks noChangeArrowheads="1"/>
          </p:cNvSpPr>
          <p:nvPr/>
        </p:nvSpPr>
        <p:spPr bwMode="auto">
          <a:xfrm>
            <a:off x="2108200" y="685800"/>
            <a:ext cx="411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i="1">
                <a:solidFill>
                  <a:schemeClr val="accent6">
                    <a:lumMod val="50000"/>
                  </a:schemeClr>
                </a:solidFill>
              </a:rPr>
              <a:t>Replaced with subsystem interface</a:t>
            </a:r>
          </a:p>
        </p:txBody>
      </p:sp>
      <p:grpSp>
        <p:nvGrpSpPr>
          <p:cNvPr id="86" name="Group 1117"/>
          <p:cNvGrpSpPr>
            <a:grpSpLocks/>
          </p:cNvGrpSpPr>
          <p:nvPr/>
        </p:nvGrpSpPr>
        <p:grpSpPr bwMode="auto">
          <a:xfrm>
            <a:off x="646113" y="965200"/>
            <a:ext cx="344487" cy="498475"/>
            <a:chOff x="527" y="616"/>
            <a:chExt cx="217" cy="314"/>
          </a:xfrm>
        </p:grpSpPr>
        <p:sp>
          <p:nvSpPr>
            <p:cNvPr id="87" name="Oval 1118"/>
            <p:cNvSpPr>
              <a:spLocks noChangeArrowheads="1"/>
            </p:cNvSpPr>
            <p:nvPr/>
          </p:nvSpPr>
          <p:spPr bwMode="auto">
            <a:xfrm>
              <a:off x="577" y="616"/>
              <a:ext cx="113" cy="107"/>
            </a:xfrm>
            <a:prstGeom prst="ellipse">
              <a:avLst/>
            </a:prstGeom>
            <a:noFill/>
            <a:ln w="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Line 1119"/>
            <p:cNvSpPr>
              <a:spLocks noChangeShapeType="1"/>
            </p:cNvSpPr>
            <p:nvPr/>
          </p:nvSpPr>
          <p:spPr bwMode="auto">
            <a:xfrm>
              <a:off x="634" y="725"/>
              <a:ext cx="0" cy="96"/>
            </a:xfrm>
            <a:prstGeom prst="line">
              <a:avLst/>
            </a:prstGeom>
            <a:noFill/>
            <a:ln w="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1120"/>
            <p:cNvSpPr>
              <a:spLocks noChangeShapeType="1"/>
            </p:cNvSpPr>
            <p:nvPr/>
          </p:nvSpPr>
          <p:spPr bwMode="auto">
            <a:xfrm>
              <a:off x="550" y="750"/>
              <a:ext cx="166" cy="0"/>
            </a:xfrm>
            <a:prstGeom prst="line">
              <a:avLst/>
            </a:prstGeom>
            <a:noFill/>
            <a:ln w="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1121"/>
            <p:cNvSpPr>
              <a:spLocks/>
            </p:cNvSpPr>
            <p:nvPr/>
          </p:nvSpPr>
          <p:spPr bwMode="auto">
            <a:xfrm>
              <a:off x="527" y="821"/>
              <a:ext cx="217" cy="109"/>
            </a:xfrm>
            <a:custGeom>
              <a:avLst/>
              <a:gdLst>
                <a:gd name="T0" fmla="*/ 0 w 217"/>
                <a:gd name="T1" fmla="*/ 108 h 109"/>
                <a:gd name="T2" fmla="*/ 107 w 217"/>
                <a:gd name="T3" fmla="*/ 0 h 109"/>
                <a:gd name="T4" fmla="*/ 217 w 217"/>
                <a:gd name="T5" fmla="*/ 10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" h="109">
                  <a:moveTo>
                    <a:pt x="0" y="108"/>
                  </a:moveTo>
                  <a:lnTo>
                    <a:pt x="107" y="0"/>
                  </a:lnTo>
                  <a:lnTo>
                    <a:pt x="217" y="109"/>
                  </a:lnTo>
                </a:path>
              </a:pathLst>
            </a:custGeom>
            <a:noFill/>
            <a:ln w="0">
              <a:solidFill>
                <a:srgbClr val="00CC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42895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/>
              <a:t>Tích hợp giao diện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Line 98"/>
          <p:cNvSpPr>
            <a:spLocks noChangeShapeType="1"/>
          </p:cNvSpPr>
          <p:nvPr/>
        </p:nvSpPr>
        <p:spPr bwMode="auto">
          <a:xfrm flipH="1">
            <a:off x="8281988" y="3336925"/>
            <a:ext cx="0" cy="9445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52"/>
          <p:cNvSpPr>
            <a:spLocks noChangeShapeType="1"/>
          </p:cNvSpPr>
          <p:nvPr/>
        </p:nvSpPr>
        <p:spPr bwMode="auto">
          <a:xfrm flipH="1" flipV="1">
            <a:off x="3078163" y="1992313"/>
            <a:ext cx="354012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arrow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49"/>
          <p:cNvSpPr>
            <a:spLocks noChangeShapeType="1"/>
          </p:cNvSpPr>
          <p:nvPr/>
        </p:nvSpPr>
        <p:spPr bwMode="auto">
          <a:xfrm>
            <a:off x="4479925" y="2667000"/>
            <a:ext cx="3175" cy="6127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69"/>
          <p:cNvSpPr>
            <a:spLocks noChangeShapeType="1"/>
          </p:cNvSpPr>
          <p:nvPr/>
        </p:nvSpPr>
        <p:spPr bwMode="auto">
          <a:xfrm flipH="1">
            <a:off x="5286375" y="2927350"/>
            <a:ext cx="2368550" cy="9763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74"/>
          <p:cNvSpPr>
            <a:spLocks noChangeShapeType="1"/>
          </p:cNvSpPr>
          <p:nvPr/>
        </p:nvSpPr>
        <p:spPr bwMode="auto">
          <a:xfrm>
            <a:off x="5492750" y="2174875"/>
            <a:ext cx="2135188" cy="514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Freeform 93"/>
          <p:cNvSpPr>
            <a:spLocks/>
          </p:cNvSpPr>
          <p:nvPr/>
        </p:nvSpPr>
        <p:spPr bwMode="auto">
          <a:xfrm>
            <a:off x="6238875" y="3189288"/>
            <a:ext cx="1404938" cy="1624012"/>
          </a:xfrm>
          <a:custGeom>
            <a:avLst/>
            <a:gdLst>
              <a:gd name="T0" fmla="*/ 885 w 885"/>
              <a:gd name="T1" fmla="*/ 0 h 1023"/>
              <a:gd name="T2" fmla="*/ 0 w 885"/>
              <a:gd name="T3" fmla="*/ 624 h 1023"/>
              <a:gd name="T4" fmla="*/ 670 w 885"/>
              <a:gd name="T5" fmla="*/ 1023 h 10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85" h="1023">
                <a:moveTo>
                  <a:pt x="885" y="0"/>
                </a:moveTo>
                <a:lnTo>
                  <a:pt x="0" y="624"/>
                </a:lnTo>
                <a:lnTo>
                  <a:pt x="670" y="1023"/>
                </a:lnTo>
              </a:path>
            </a:pathLst>
          </a:custGeom>
          <a:noFill/>
          <a:ln w="12700" cmpd="sng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101"/>
          <p:cNvSpPr>
            <a:spLocks noChangeShapeType="1"/>
          </p:cNvSpPr>
          <p:nvPr/>
        </p:nvSpPr>
        <p:spPr bwMode="auto">
          <a:xfrm>
            <a:off x="5129213" y="4424363"/>
            <a:ext cx="2187575" cy="746125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102"/>
          <p:cNvSpPr>
            <a:spLocks noChangeShapeType="1"/>
          </p:cNvSpPr>
          <p:nvPr/>
        </p:nvSpPr>
        <p:spPr bwMode="auto">
          <a:xfrm flipV="1">
            <a:off x="5516563" y="1657350"/>
            <a:ext cx="461962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5997575" y="855663"/>
            <a:ext cx="1674813" cy="1104900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6145213" y="1060450"/>
            <a:ext cx="1272784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FF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ICourseCatalogSystem</a:t>
            </a:r>
            <a:endParaRPr lang="en-US">
              <a:solidFill>
                <a:schemeClr val="accent5">
                  <a:lumMod val="50000"/>
                </a:schemeClr>
              </a:solidFill>
              <a:latin typeface="ZapfHumnst BT" pitchFamily="34" charset="0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5997575" y="1387475"/>
            <a:ext cx="1674813" cy="573088"/>
          </a:xfrm>
          <a:prstGeom prst="rect">
            <a:avLst/>
          </a:prstGeom>
          <a:noFill/>
          <a:ln w="0">
            <a:solidFill>
              <a:srgbClr val="CC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5997575" y="1468438"/>
            <a:ext cx="1674813" cy="492125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6029325" y="1571625"/>
            <a:ext cx="1192634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FF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getCourseOfferings()</a:t>
            </a:r>
            <a:endParaRPr lang="en-US">
              <a:solidFill>
                <a:schemeClr val="accent5">
                  <a:lumMod val="50000"/>
                </a:schemeClr>
              </a:solidFill>
              <a:latin typeface="ZapfHumnst BT" pitchFamily="34" charset="0"/>
            </a:endParaRP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6029325" y="1735138"/>
            <a:ext cx="561051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FF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initialize()</a:t>
            </a:r>
            <a:endParaRPr lang="en-US">
              <a:solidFill>
                <a:schemeClr val="accent5">
                  <a:lumMod val="50000"/>
                </a:schemeClr>
              </a:solidFill>
              <a:latin typeface="ZapfHumnst BT" pitchFamily="34" charset="0"/>
            </a:endParaRP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6029325" y="1244600"/>
            <a:ext cx="1391407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FF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chemeClr val="accent5">
                    <a:lumMod val="50000"/>
                  </a:schemeClr>
                </a:solidFill>
              </a:rPr>
              <a:t>(from External System Interfaces)</a:t>
            </a:r>
            <a:endParaRPr lang="en-US">
              <a:solidFill>
                <a:schemeClr val="accent5">
                  <a:lumMod val="50000"/>
                </a:schemeClr>
              </a:solidFill>
              <a:latin typeface="ZapfHumnst BT" pitchFamily="34" charset="0"/>
            </a:endParaRP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6416675" y="896938"/>
            <a:ext cx="79829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FF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&lt;&lt;Interface&gt;&gt;</a:t>
            </a:r>
            <a:endParaRPr lang="en-US">
              <a:solidFill>
                <a:schemeClr val="accent5">
                  <a:lumMod val="50000"/>
                </a:schemeClr>
              </a:solidFill>
              <a:latin typeface="ZapfHumnst BT" pitchFamily="34" charset="0"/>
            </a:endParaRPr>
          </a:p>
        </p:txBody>
      </p:sp>
      <p:sp>
        <p:nvSpPr>
          <p:cNvPr id="21" name="Rectangle 12"/>
          <p:cNvSpPr>
            <a:spLocks noChangeArrowheads="1"/>
          </p:cNvSpPr>
          <p:nvPr/>
        </p:nvSpPr>
        <p:spPr bwMode="auto">
          <a:xfrm>
            <a:off x="957263" y="1235075"/>
            <a:ext cx="1405834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/>
              <a:t>RegisterForCoursesForm</a:t>
            </a:r>
            <a:endParaRPr lang="en-US">
              <a:latin typeface="ZapfHumnst BT" pitchFamily="34" charset="0"/>
            </a:endParaRPr>
          </a:p>
        </p:txBody>
      </p:sp>
      <p:grpSp>
        <p:nvGrpSpPr>
          <p:cNvPr id="22" name="Group 107"/>
          <p:cNvGrpSpPr>
            <a:grpSpLocks/>
          </p:cNvGrpSpPr>
          <p:nvPr/>
        </p:nvGrpSpPr>
        <p:grpSpPr bwMode="auto">
          <a:xfrm>
            <a:off x="287338" y="1030288"/>
            <a:ext cx="2803525" cy="1911350"/>
            <a:chOff x="85" y="649"/>
            <a:chExt cx="1806" cy="1204"/>
          </a:xfrm>
        </p:grpSpPr>
        <p:sp>
          <p:nvSpPr>
            <p:cNvPr id="23" name="Rectangle 11"/>
            <p:cNvSpPr>
              <a:spLocks noChangeArrowheads="1"/>
            </p:cNvSpPr>
            <p:nvPr/>
          </p:nvSpPr>
          <p:spPr bwMode="auto">
            <a:xfrm>
              <a:off x="85" y="649"/>
              <a:ext cx="1806" cy="120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8A0E5E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Rectangle 13"/>
            <p:cNvSpPr>
              <a:spLocks noChangeArrowheads="1"/>
            </p:cNvSpPr>
            <p:nvPr/>
          </p:nvSpPr>
          <p:spPr bwMode="auto">
            <a:xfrm>
              <a:off x="85" y="977"/>
              <a:ext cx="1806" cy="87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8A0E5E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Rectangle 14"/>
            <p:cNvSpPr>
              <a:spLocks noChangeArrowheads="1"/>
            </p:cNvSpPr>
            <p:nvPr/>
          </p:nvSpPr>
          <p:spPr bwMode="auto">
            <a:xfrm>
              <a:off x="85" y="1029"/>
              <a:ext cx="1806" cy="82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8A0E5E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" name="Rectangle 15"/>
          <p:cNvSpPr>
            <a:spLocks noChangeArrowheads="1"/>
          </p:cNvSpPr>
          <p:nvPr/>
        </p:nvSpPr>
        <p:spPr bwMode="auto">
          <a:xfrm>
            <a:off x="319088" y="1735138"/>
            <a:ext cx="1192634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/>
              <a:t> // submit schedule()</a:t>
            </a:r>
            <a:endParaRPr lang="en-US">
              <a:latin typeface="ZapfHumnst BT" pitchFamily="34" charset="0"/>
            </a:endParaRPr>
          </a:p>
        </p:txBody>
      </p:sp>
      <p:sp>
        <p:nvSpPr>
          <p:cNvPr id="27" name="Rectangle 16"/>
          <p:cNvSpPr>
            <a:spLocks noChangeArrowheads="1"/>
          </p:cNvSpPr>
          <p:nvPr/>
        </p:nvSpPr>
        <p:spPr bwMode="auto">
          <a:xfrm>
            <a:off x="319088" y="1898650"/>
            <a:ext cx="157735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/>
              <a:t>// display course offerings()</a:t>
            </a:r>
            <a:endParaRPr lang="en-US">
              <a:latin typeface="ZapfHumnst BT" pitchFamily="34" charset="0"/>
            </a:endParaRPr>
          </a:p>
        </p:txBody>
      </p:sp>
      <p:sp>
        <p:nvSpPr>
          <p:cNvPr id="28" name="Rectangle 17"/>
          <p:cNvSpPr>
            <a:spLocks noChangeArrowheads="1"/>
          </p:cNvSpPr>
          <p:nvPr/>
        </p:nvSpPr>
        <p:spPr bwMode="auto">
          <a:xfrm>
            <a:off x="319088" y="2062163"/>
            <a:ext cx="1165384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/>
              <a:t>// display schedule()</a:t>
            </a:r>
            <a:endParaRPr lang="en-US">
              <a:latin typeface="ZapfHumnst BT" pitchFamily="34" charset="0"/>
            </a:endParaRPr>
          </a:p>
        </p:txBody>
      </p:sp>
      <p:sp>
        <p:nvSpPr>
          <p:cNvPr id="29" name="Rectangle 18"/>
          <p:cNvSpPr>
            <a:spLocks noChangeArrowheads="1"/>
          </p:cNvSpPr>
          <p:nvPr/>
        </p:nvSpPr>
        <p:spPr bwMode="auto">
          <a:xfrm>
            <a:off x="319088" y="2225675"/>
            <a:ext cx="1024319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/>
              <a:t>// save schedule()</a:t>
            </a:r>
            <a:endParaRPr lang="en-US">
              <a:latin typeface="ZapfHumnst BT" pitchFamily="34" charset="0"/>
            </a:endParaRPr>
          </a:p>
        </p:txBody>
      </p:sp>
      <p:sp>
        <p:nvSpPr>
          <p:cNvPr id="30" name="Rectangle 19"/>
          <p:cNvSpPr>
            <a:spLocks noChangeArrowheads="1"/>
          </p:cNvSpPr>
          <p:nvPr/>
        </p:nvSpPr>
        <p:spPr bwMode="auto">
          <a:xfrm>
            <a:off x="319088" y="2390775"/>
            <a:ext cx="113172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/>
              <a:t>// create schedule()</a:t>
            </a:r>
            <a:endParaRPr lang="en-US">
              <a:latin typeface="ZapfHumnst BT" pitchFamily="34" charset="0"/>
            </a:endParaRPr>
          </a:p>
        </p:txBody>
      </p:sp>
      <p:sp>
        <p:nvSpPr>
          <p:cNvPr id="31" name="Rectangle 20"/>
          <p:cNvSpPr>
            <a:spLocks noChangeArrowheads="1"/>
          </p:cNvSpPr>
          <p:nvPr/>
        </p:nvSpPr>
        <p:spPr bwMode="auto">
          <a:xfrm>
            <a:off x="319088" y="2554288"/>
            <a:ext cx="259205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/>
              <a:t>// select 4 primary and 2 alternate offerings()</a:t>
            </a:r>
            <a:endParaRPr lang="en-US">
              <a:latin typeface="ZapfHumnst BT" pitchFamily="34" charset="0"/>
            </a:endParaRPr>
          </a:p>
        </p:txBody>
      </p:sp>
      <p:sp>
        <p:nvSpPr>
          <p:cNvPr id="32" name="Rectangle 21"/>
          <p:cNvSpPr>
            <a:spLocks noChangeArrowheads="1"/>
          </p:cNvSpPr>
          <p:nvPr/>
        </p:nvSpPr>
        <p:spPr bwMode="auto">
          <a:xfrm>
            <a:off x="319088" y="2717800"/>
            <a:ext cx="150842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/>
              <a:t>// display blank schedule()</a:t>
            </a:r>
            <a:endParaRPr lang="en-US">
              <a:latin typeface="ZapfHumnst BT" pitchFamily="34" charset="0"/>
            </a:endParaRPr>
          </a:p>
        </p:txBody>
      </p:sp>
      <p:sp>
        <p:nvSpPr>
          <p:cNvPr id="33" name="Rectangle 22"/>
          <p:cNvSpPr>
            <a:spLocks noChangeArrowheads="1"/>
          </p:cNvSpPr>
          <p:nvPr/>
        </p:nvSpPr>
        <p:spPr bwMode="auto">
          <a:xfrm>
            <a:off x="1271588" y="1408113"/>
            <a:ext cx="79188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/>
              <a:t>(from Registration)</a:t>
            </a:r>
            <a:endParaRPr lang="en-US">
              <a:latin typeface="ZapfHumnst BT" pitchFamily="34" charset="0"/>
            </a:endParaRPr>
          </a:p>
        </p:txBody>
      </p:sp>
      <p:sp>
        <p:nvSpPr>
          <p:cNvPr id="34" name="Rectangle 23"/>
          <p:cNvSpPr>
            <a:spLocks noChangeArrowheads="1"/>
          </p:cNvSpPr>
          <p:nvPr/>
        </p:nvSpPr>
        <p:spPr bwMode="auto">
          <a:xfrm>
            <a:off x="1281113" y="1071563"/>
            <a:ext cx="831959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/>
              <a:t>&lt;&lt;boundary&gt;&gt;</a:t>
            </a:r>
            <a:endParaRPr lang="en-US">
              <a:latin typeface="ZapfHumnst BT" pitchFamily="34" charset="0"/>
            </a:endParaRPr>
          </a:p>
        </p:txBody>
      </p:sp>
      <p:sp>
        <p:nvSpPr>
          <p:cNvPr id="35" name="Rectangle 24"/>
          <p:cNvSpPr>
            <a:spLocks noChangeArrowheads="1"/>
          </p:cNvSpPr>
          <p:nvPr/>
        </p:nvSpPr>
        <p:spPr bwMode="auto">
          <a:xfrm>
            <a:off x="3832225" y="3279775"/>
            <a:ext cx="1296988" cy="1911350"/>
          </a:xfrm>
          <a:prstGeom prst="rect">
            <a:avLst/>
          </a:prstGeom>
          <a:solidFill>
            <a:srgbClr val="FFFFCC"/>
          </a:solidFill>
          <a:ln w="9525">
            <a:solidFill>
              <a:srgbClr val="8A0E5E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" name="Rectangle 25"/>
          <p:cNvSpPr>
            <a:spLocks noChangeArrowheads="1"/>
          </p:cNvSpPr>
          <p:nvPr/>
        </p:nvSpPr>
        <p:spPr bwMode="auto">
          <a:xfrm>
            <a:off x="4229100" y="3484563"/>
            <a:ext cx="484107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/>
              <a:t>Student.</a:t>
            </a:r>
            <a:endParaRPr lang="en-US">
              <a:latin typeface="ZapfHumnst BT" pitchFamily="34" charset="0"/>
            </a:endParaRPr>
          </a:p>
        </p:txBody>
      </p:sp>
      <p:sp>
        <p:nvSpPr>
          <p:cNvPr id="37" name="Rectangle 26"/>
          <p:cNvSpPr>
            <a:spLocks noChangeArrowheads="1"/>
          </p:cNvSpPr>
          <p:nvPr/>
        </p:nvSpPr>
        <p:spPr bwMode="auto">
          <a:xfrm>
            <a:off x="3832225" y="3800475"/>
            <a:ext cx="1296988" cy="1390650"/>
          </a:xfrm>
          <a:prstGeom prst="rect">
            <a:avLst/>
          </a:prstGeom>
          <a:noFill/>
          <a:ln w="9525">
            <a:solidFill>
              <a:srgbClr val="8A0E5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Rectangle 27"/>
          <p:cNvSpPr>
            <a:spLocks noChangeArrowheads="1"/>
          </p:cNvSpPr>
          <p:nvPr/>
        </p:nvSpPr>
        <p:spPr bwMode="auto">
          <a:xfrm>
            <a:off x="3832225" y="4373563"/>
            <a:ext cx="1296988" cy="817562"/>
          </a:xfrm>
          <a:prstGeom prst="rect">
            <a:avLst/>
          </a:prstGeom>
          <a:noFill/>
          <a:ln w="9525">
            <a:solidFill>
              <a:srgbClr val="8A0E5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Rectangle 28"/>
          <p:cNvSpPr>
            <a:spLocks noChangeArrowheads="1"/>
          </p:cNvSpPr>
          <p:nvPr/>
        </p:nvSpPr>
        <p:spPr bwMode="auto">
          <a:xfrm>
            <a:off x="3863975" y="3821113"/>
            <a:ext cx="39914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/>
              <a:t>- name</a:t>
            </a:r>
            <a:endParaRPr lang="en-US">
              <a:latin typeface="ZapfHumnst BT" pitchFamily="34" charset="0"/>
            </a:endParaRPr>
          </a:p>
        </p:txBody>
      </p:sp>
      <p:sp>
        <p:nvSpPr>
          <p:cNvPr id="40" name="Rectangle 29"/>
          <p:cNvSpPr>
            <a:spLocks noChangeArrowheads="1"/>
          </p:cNvSpPr>
          <p:nvPr/>
        </p:nvSpPr>
        <p:spPr bwMode="auto">
          <a:xfrm>
            <a:off x="3863975" y="3984625"/>
            <a:ext cx="51937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/>
              <a:t>- address</a:t>
            </a:r>
            <a:endParaRPr lang="en-US">
              <a:latin typeface="ZapfHumnst BT" pitchFamily="34" charset="0"/>
            </a:endParaRPr>
          </a:p>
        </p:txBody>
      </p:sp>
      <p:sp>
        <p:nvSpPr>
          <p:cNvPr id="41" name="Rectangle 30"/>
          <p:cNvSpPr>
            <a:spLocks noChangeArrowheads="1"/>
          </p:cNvSpPr>
          <p:nvPr/>
        </p:nvSpPr>
        <p:spPr bwMode="auto">
          <a:xfrm>
            <a:off x="3863975" y="4148138"/>
            <a:ext cx="89127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/>
              <a:t>- studentID : int</a:t>
            </a:r>
            <a:endParaRPr lang="en-US">
              <a:latin typeface="ZapfHumnst BT" pitchFamily="34" charset="0"/>
            </a:endParaRPr>
          </a:p>
        </p:txBody>
      </p:sp>
      <p:sp>
        <p:nvSpPr>
          <p:cNvPr id="42" name="Rectangle 31"/>
          <p:cNvSpPr>
            <a:spLocks noChangeArrowheads="1"/>
          </p:cNvSpPr>
          <p:nvPr/>
        </p:nvSpPr>
        <p:spPr bwMode="auto">
          <a:xfrm>
            <a:off x="3863975" y="4476750"/>
            <a:ext cx="960199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/>
              <a:t>// addSchedule()</a:t>
            </a:r>
            <a:endParaRPr lang="en-US">
              <a:latin typeface="ZapfHumnst BT" pitchFamily="34" charset="0"/>
            </a:endParaRPr>
          </a:p>
        </p:txBody>
      </p:sp>
      <p:sp>
        <p:nvSpPr>
          <p:cNvPr id="43" name="Rectangle 32"/>
          <p:cNvSpPr>
            <a:spLocks noChangeArrowheads="1"/>
          </p:cNvSpPr>
          <p:nvPr/>
        </p:nvSpPr>
        <p:spPr bwMode="auto">
          <a:xfrm>
            <a:off x="3863975" y="4640263"/>
            <a:ext cx="928139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/>
              <a:t>// getSchedule()</a:t>
            </a:r>
            <a:endParaRPr lang="en-US">
              <a:latin typeface="ZapfHumnst BT" pitchFamily="34" charset="0"/>
            </a:endParaRPr>
          </a:p>
        </p:txBody>
      </p:sp>
      <p:sp>
        <p:nvSpPr>
          <p:cNvPr id="44" name="Rectangle 33"/>
          <p:cNvSpPr>
            <a:spLocks noChangeArrowheads="1"/>
          </p:cNvSpPr>
          <p:nvPr/>
        </p:nvSpPr>
        <p:spPr bwMode="auto">
          <a:xfrm>
            <a:off x="3863975" y="4803775"/>
            <a:ext cx="117339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/>
              <a:t>// hasPrerequisites()</a:t>
            </a:r>
            <a:endParaRPr lang="en-US">
              <a:latin typeface="ZapfHumnst BT" pitchFamily="34" charset="0"/>
            </a:endParaRPr>
          </a:p>
        </p:txBody>
      </p:sp>
      <p:sp>
        <p:nvSpPr>
          <p:cNvPr id="45" name="Rectangle 34"/>
          <p:cNvSpPr>
            <a:spLocks noChangeArrowheads="1"/>
          </p:cNvSpPr>
          <p:nvPr/>
        </p:nvSpPr>
        <p:spPr bwMode="auto">
          <a:xfrm>
            <a:off x="3863975" y="4967288"/>
            <a:ext cx="62196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/>
              <a:t>// passed()</a:t>
            </a:r>
            <a:endParaRPr lang="en-US">
              <a:latin typeface="ZapfHumnst BT" pitchFamily="34" charset="0"/>
            </a:endParaRPr>
          </a:p>
        </p:txBody>
      </p:sp>
      <p:sp>
        <p:nvSpPr>
          <p:cNvPr id="46" name="Rectangle 35"/>
          <p:cNvSpPr>
            <a:spLocks noChangeArrowheads="1"/>
          </p:cNvSpPr>
          <p:nvPr/>
        </p:nvSpPr>
        <p:spPr bwMode="auto">
          <a:xfrm>
            <a:off x="3884613" y="3657600"/>
            <a:ext cx="1082027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A0E5E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/>
              <a:t>(from University Artifacts)</a:t>
            </a:r>
            <a:endParaRPr lang="en-US">
              <a:latin typeface="ZapfHumnst BT" pitchFamily="34" charset="0"/>
            </a:endParaRPr>
          </a:p>
        </p:txBody>
      </p:sp>
      <p:sp>
        <p:nvSpPr>
          <p:cNvPr id="47" name="Rectangle 36"/>
          <p:cNvSpPr>
            <a:spLocks noChangeArrowheads="1"/>
          </p:cNvSpPr>
          <p:nvPr/>
        </p:nvSpPr>
        <p:spPr bwMode="auto">
          <a:xfrm>
            <a:off x="4146550" y="3321050"/>
            <a:ext cx="61555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/>
              <a:t>&lt;&lt;entity&gt;&gt;</a:t>
            </a:r>
            <a:endParaRPr lang="en-US">
              <a:latin typeface="ZapfHumnst BT" pitchFamily="34" charset="0"/>
            </a:endParaRPr>
          </a:p>
        </p:txBody>
      </p:sp>
      <p:sp>
        <p:nvSpPr>
          <p:cNvPr id="48" name="Rectangle 38"/>
          <p:cNvSpPr>
            <a:spLocks noChangeArrowheads="1"/>
          </p:cNvSpPr>
          <p:nvPr/>
        </p:nvSpPr>
        <p:spPr bwMode="auto">
          <a:xfrm>
            <a:off x="3832225" y="1479550"/>
            <a:ext cx="1266372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/>
              <a:t>RegistrationController</a:t>
            </a:r>
            <a:endParaRPr lang="en-US">
              <a:latin typeface="ZapfHumnst BT" pitchFamily="34" charset="0"/>
            </a:endParaRPr>
          </a:p>
        </p:txBody>
      </p:sp>
      <p:grpSp>
        <p:nvGrpSpPr>
          <p:cNvPr id="49" name="Group 108"/>
          <p:cNvGrpSpPr>
            <a:grpSpLocks/>
          </p:cNvGrpSpPr>
          <p:nvPr/>
        </p:nvGrpSpPr>
        <p:grpSpPr bwMode="auto">
          <a:xfrm>
            <a:off x="3444875" y="1274763"/>
            <a:ext cx="2112963" cy="1422400"/>
            <a:chOff x="2122" y="803"/>
            <a:chExt cx="1299" cy="896"/>
          </a:xfrm>
        </p:grpSpPr>
        <p:sp>
          <p:nvSpPr>
            <p:cNvPr id="50" name="Rectangle 37"/>
            <p:cNvSpPr>
              <a:spLocks noChangeArrowheads="1"/>
            </p:cNvSpPr>
            <p:nvPr/>
          </p:nvSpPr>
          <p:spPr bwMode="auto">
            <a:xfrm>
              <a:off x="2122" y="803"/>
              <a:ext cx="1299" cy="89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8A0E5E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Rectangle 39"/>
            <p:cNvSpPr>
              <a:spLocks noChangeArrowheads="1"/>
            </p:cNvSpPr>
            <p:nvPr/>
          </p:nvSpPr>
          <p:spPr bwMode="auto">
            <a:xfrm>
              <a:off x="2122" y="1132"/>
              <a:ext cx="1299" cy="567"/>
            </a:xfrm>
            <a:prstGeom prst="rect">
              <a:avLst/>
            </a:prstGeom>
            <a:noFill/>
            <a:ln w="9525">
              <a:solidFill>
                <a:srgbClr val="8A0E5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Rectangle 40"/>
            <p:cNvSpPr>
              <a:spLocks noChangeArrowheads="1"/>
            </p:cNvSpPr>
            <p:nvPr/>
          </p:nvSpPr>
          <p:spPr bwMode="auto">
            <a:xfrm>
              <a:off x="2122" y="1183"/>
              <a:ext cx="1299" cy="51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8A0E5E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3" name="Rectangle 41"/>
          <p:cNvSpPr>
            <a:spLocks noChangeArrowheads="1"/>
          </p:cNvSpPr>
          <p:nvPr/>
        </p:nvSpPr>
        <p:spPr bwMode="auto">
          <a:xfrm>
            <a:off x="3476625" y="1981200"/>
            <a:ext cx="1160574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/>
              <a:t>// submit schedule()</a:t>
            </a:r>
            <a:endParaRPr lang="en-US">
              <a:latin typeface="ZapfHumnst BT" pitchFamily="34" charset="0"/>
            </a:endParaRPr>
          </a:p>
        </p:txBody>
      </p:sp>
      <p:sp>
        <p:nvSpPr>
          <p:cNvPr id="54" name="Rectangle 42"/>
          <p:cNvSpPr>
            <a:spLocks noChangeArrowheads="1"/>
          </p:cNvSpPr>
          <p:nvPr/>
        </p:nvSpPr>
        <p:spPr bwMode="auto">
          <a:xfrm>
            <a:off x="3476625" y="2144713"/>
            <a:ext cx="1024319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/>
              <a:t>// save schedule()</a:t>
            </a:r>
            <a:endParaRPr lang="en-US">
              <a:latin typeface="ZapfHumnst BT" pitchFamily="34" charset="0"/>
            </a:endParaRPr>
          </a:p>
        </p:txBody>
      </p:sp>
      <p:sp>
        <p:nvSpPr>
          <p:cNvPr id="55" name="Rectangle 43"/>
          <p:cNvSpPr>
            <a:spLocks noChangeArrowheads="1"/>
          </p:cNvSpPr>
          <p:nvPr/>
        </p:nvSpPr>
        <p:spPr bwMode="auto">
          <a:xfrm>
            <a:off x="3476625" y="2308225"/>
            <a:ext cx="1955664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/>
              <a:t>// create schedule with offerings()</a:t>
            </a:r>
            <a:endParaRPr lang="en-US">
              <a:latin typeface="ZapfHumnst BT" pitchFamily="34" charset="0"/>
            </a:endParaRPr>
          </a:p>
        </p:txBody>
      </p:sp>
      <p:sp>
        <p:nvSpPr>
          <p:cNvPr id="56" name="Rectangle 44"/>
          <p:cNvSpPr>
            <a:spLocks noChangeArrowheads="1"/>
          </p:cNvSpPr>
          <p:nvPr/>
        </p:nvSpPr>
        <p:spPr bwMode="auto">
          <a:xfrm>
            <a:off x="3476625" y="2471738"/>
            <a:ext cx="133369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/>
              <a:t>// getCourseOfferings()</a:t>
            </a:r>
            <a:endParaRPr lang="en-US">
              <a:latin typeface="ZapfHumnst BT" pitchFamily="34" charset="0"/>
            </a:endParaRPr>
          </a:p>
        </p:txBody>
      </p:sp>
      <p:sp>
        <p:nvSpPr>
          <p:cNvPr id="57" name="Rectangle 45"/>
          <p:cNvSpPr>
            <a:spLocks noChangeArrowheads="1"/>
          </p:cNvSpPr>
          <p:nvPr/>
        </p:nvSpPr>
        <p:spPr bwMode="auto">
          <a:xfrm>
            <a:off x="4030663" y="1654175"/>
            <a:ext cx="79188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/>
              <a:t>(from Registration)</a:t>
            </a:r>
            <a:endParaRPr lang="en-US">
              <a:latin typeface="ZapfHumnst BT" pitchFamily="34" charset="0"/>
            </a:endParaRPr>
          </a:p>
        </p:txBody>
      </p:sp>
      <p:sp>
        <p:nvSpPr>
          <p:cNvPr id="58" name="Rectangle 46"/>
          <p:cNvSpPr>
            <a:spLocks noChangeArrowheads="1"/>
          </p:cNvSpPr>
          <p:nvPr/>
        </p:nvSpPr>
        <p:spPr bwMode="auto">
          <a:xfrm>
            <a:off x="4114800" y="1316038"/>
            <a:ext cx="69089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/>
              <a:t>&lt;&lt;control&gt;&gt;</a:t>
            </a:r>
            <a:endParaRPr lang="en-US">
              <a:latin typeface="ZapfHumnst BT" pitchFamily="34" charset="0"/>
            </a:endParaRPr>
          </a:p>
        </p:txBody>
      </p:sp>
      <p:sp>
        <p:nvSpPr>
          <p:cNvPr id="59" name="Rectangle 48"/>
          <p:cNvSpPr>
            <a:spLocks noChangeArrowheads="1"/>
          </p:cNvSpPr>
          <p:nvPr/>
        </p:nvSpPr>
        <p:spPr bwMode="auto">
          <a:xfrm>
            <a:off x="4554538" y="2738438"/>
            <a:ext cx="2317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/>
              <a:t>0..1</a:t>
            </a:r>
            <a:endParaRPr lang="en-US">
              <a:latin typeface="ZapfHumnst BT" pitchFamily="34" charset="0"/>
            </a:endParaRPr>
          </a:p>
        </p:txBody>
      </p:sp>
      <p:sp>
        <p:nvSpPr>
          <p:cNvPr id="60" name="Rectangle 50"/>
          <p:cNvSpPr>
            <a:spLocks noChangeArrowheads="1"/>
          </p:cNvSpPr>
          <p:nvPr/>
        </p:nvSpPr>
        <p:spPr bwMode="auto">
          <a:xfrm>
            <a:off x="4575175" y="3074988"/>
            <a:ext cx="214802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/>
              <a:t>0..1</a:t>
            </a:r>
            <a:endParaRPr lang="en-US">
              <a:latin typeface="ZapfHumnst BT" pitchFamily="34" charset="0"/>
            </a:endParaRPr>
          </a:p>
        </p:txBody>
      </p:sp>
      <p:sp>
        <p:nvSpPr>
          <p:cNvPr id="61" name="Rectangle 51"/>
          <p:cNvSpPr>
            <a:spLocks noChangeArrowheads="1"/>
          </p:cNvSpPr>
          <p:nvPr/>
        </p:nvSpPr>
        <p:spPr bwMode="auto">
          <a:xfrm>
            <a:off x="3871913" y="2968625"/>
            <a:ext cx="58102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/>
              <a:t>registrant</a:t>
            </a:r>
            <a:endParaRPr lang="en-US">
              <a:latin typeface="ZapfHumnst BT" pitchFamily="34" charset="0"/>
            </a:endParaRPr>
          </a:p>
        </p:txBody>
      </p:sp>
      <p:sp>
        <p:nvSpPr>
          <p:cNvPr id="62" name="Rectangle 53"/>
          <p:cNvSpPr>
            <a:spLocks noChangeArrowheads="1"/>
          </p:cNvSpPr>
          <p:nvPr/>
        </p:nvSpPr>
        <p:spPr bwMode="auto">
          <a:xfrm>
            <a:off x="3141663" y="2082800"/>
            <a:ext cx="7778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/>
              <a:t>1</a:t>
            </a:r>
            <a:endParaRPr lang="en-US">
              <a:latin typeface="ZapfHumnst BT" pitchFamily="34" charset="0"/>
            </a:endParaRPr>
          </a:p>
        </p:txBody>
      </p:sp>
      <p:sp>
        <p:nvSpPr>
          <p:cNvPr id="63" name="Rectangle 55"/>
          <p:cNvSpPr>
            <a:spLocks noChangeArrowheads="1"/>
          </p:cNvSpPr>
          <p:nvPr/>
        </p:nvSpPr>
        <p:spPr bwMode="auto">
          <a:xfrm>
            <a:off x="3321050" y="2082800"/>
            <a:ext cx="7778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/>
              <a:t>1</a:t>
            </a:r>
            <a:endParaRPr lang="en-US">
              <a:latin typeface="ZapfHumnst BT" pitchFamily="34" charset="0"/>
            </a:endParaRPr>
          </a:p>
        </p:txBody>
      </p:sp>
      <p:sp>
        <p:nvSpPr>
          <p:cNvPr id="64" name="Rectangle 56"/>
          <p:cNvSpPr>
            <a:spLocks noChangeArrowheads="1"/>
          </p:cNvSpPr>
          <p:nvPr/>
        </p:nvSpPr>
        <p:spPr bwMode="auto">
          <a:xfrm>
            <a:off x="7640638" y="2046288"/>
            <a:ext cx="1277937" cy="1595437"/>
          </a:xfrm>
          <a:prstGeom prst="rect">
            <a:avLst/>
          </a:prstGeom>
          <a:solidFill>
            <a:srgbClr val="FFFFCC"/>
          </a:solidFill>
          <a:ln w="9525">
            <a:solidFill>
              <a:srgbClr val="8A0E5E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" name="Rectangle 57"/>
          <p:cNvSpPr>
            <a:spLocks noChangeArrowheads="1"/>
          </p:cNvSpPr>
          <p:nvPr/>
        </p:nvSpPr>
        <p:spPr bwMode="auto">
          <a:xfrm>
            <a:off x="7997825" y="2251075"/>
            <a:ext cx="51777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/>
              <a:t>Schedule</a:t>
            </a:r>
            <a:endParaRPr lang="en-US">
              <a:latin typeface="ZapfHumnst BT" pitchFamily="34" charset="0"/>
            </a:endParaRPr>
          </a:p>
        </p:txBody>
      </p:sp>
      <p:sp>
        <p:nvSpPr>
          <p:cNvPr id="66" name="Rectangle 58"/>
          <p:cNvSpPr>
            <a:spLocks noChangeArrowheads="1"/>
          </p:cNvSpPr>
          <p:nvPr/>
        </p:nvSpPr>
        <p:spPr bwMode="auto">
          <a:xfrm>
            <a:off x="7640638" y="2578100"/>
            <a:ext cx="1277937" cy="1063625"/>
          </a:xfrm>
          <a:prstGeom prst="rect">
            <a:avLst/>
          </a:prstGeom>
          <a:solidFill>
            <a:srgbClr val="FFFFCC"/>
          </a:solidFill>
          <a:ln w="9525">
            <a:solidFill>
              <a:srgbClr val="8A0E5E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" name="Rectangle 59"/>
          <p:cNvSpPr>
            <a:spLocks noChangeArrowheads="1"/>
          </p:cNvSpPr>
          <p:nvPr/>
        </p:nvSpPr>
        <p:spPr bwMode="auto">
          <a:xfrm>
            <a:off x="7640638" y="2824163"/>
            <a:ext cx="1277937" cy="817562"/>
          </a:xfrm>
          <a:prstGeom prst="rect">
            <a:avLst/>
          </a:prstGeom>
          <a:solidFill>
            <a:srgbClr val="FFFFCC"/>
          </a:solidFill>
          <a:ln w="9525">
            <a:solidFill>
              <a:srgbClr val="8A0E5E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" name="Rectangle 60"/>
          <p:cNvSpPr>
            <a:spLocks noChangeArrowheads="1"/>
          </p:cNvSpPr>
          <p:nvPr/>
        </p:nvSpPr>
        <p:spPr bwMode="auto">
          <a:xfrm>
            <a:off x="7672388" y="2598738"/>
            <a:ext cx="528991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/>
              <a:t>semester</a:t>
            </a:r>
            <a:endParaRPr lang="en-US">
              <a:latin typeface="ZapfHumnst BT" pitchFamily="34" charset="0"/>
            </a:endParaRPr>
          </a:p>
        </p:txBody>
      </p:sp>
      <p:sp>
        <p:nvSpPr>
          <p:cNvPr id="69" name="Rectangle 61"/>
          <p:cNvSpPr>
            <a:spLocks noChangeArrowheads="1"/>
          </p:cNvSpPr>
          <p:nvPr/>
        </p:nvSpPr>
        <p:spPr bwMode="auto">
          <a:xfrm>
            <a:off x="7672388" y="2925763"/>
            <a:ext cx="61753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/>
              <a:t>// submit()</a:t>
            </a:r>
            <a:endParaRPr lang="en-US">
              <a:latin typeface="ZapfHumnst BT" pitchFamily="34" charset="0"/>
            </a:endParaRPr>
          </a:p>
        </p:txBody>
      </p:sp>
      <p:sp>
        <p:nvSpPr>
          <p:cNvPr id="70" name="Rectangle 62"/>
          <p:cNvSpPr>
            <a:spLocks noChangeArrowheads="1"/>
          </p:cNvSpPr>
          <p:nvPr/>
        </p:nvSpPr>
        <p:spPr bwMode="auto">
          <a:xfrm>
            <a:off x="7672388" y="3089275"/>
            <a:ext cx="5016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/>
              <a:t>// save()</a:t>
            </a:r>
            <a:endParaRPr lang="en-US">
              <a:latin typeface="ZapfHumnst BT" pitchFamily="34" charset="0"/>
            </a:endParaRPr>
          </a:p>
        </p:txBody>
      </p:sp>
      <p:sp>
        <p:nvSpPr>
          <p:cNvPr id="71" name="Rectangle 63"/>
          <p:cNvSpPr>
            <a:spLocks noChangeArrowheads="1"/>
          </p:cNvSpPr>
          <p:nvPr/>
        </p:nvSpPr>
        <p:spPr bwMode="auto">
          <a:xfrm>
            <a:off x="7672388" y="3252788"/>
            <a:ext cx="100508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/>
              <a:t>// any conflicts?()</a:t>
            </a:r>
            <a:endParaRPr lang="en-US">
              <a:latin typeface="ZapfHumnst BT" pitchFamily="34" charset="0"/>
            </a:endParaRPr>
          </a:p>
        </p:txBody>
      </p:sp>
      <p:sp>
        <p:nvSpPr>
          <p:cNvPr id="72" name="Rectangle 64"/>
          <p:cNvSpPr>
            <a:spLocks noChangeArrowheads="1"/>
          </p:cNvSpPr>
          <p:nvPr/>
        </p:nvSpPr>
        <p:spPr bwMode="auto">
          <a:xfrm>
            <a:off x="7672388" y="3416300"/>
            <a:ext cx="47288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/>
              <a:t>// new()</a:t>
            </a:r>
            <a:endParaRPr lang="en-US">
              <a:latin typeface="ZapfHumnst BT" pitchFamily="34" charset="0"/>
            </a:endParaRPr>
          </a:p>
        </p:txBody>
      </p:sp>
      <p:sp>
        <p:nvSpPr>
          <p:cNvPr id="73" name="Rectangle 65"/>
          <p:cNvSpPr>
            <a:spLocks noChangeArrowheads="1"/>
          </p:cNvSpPr>
          <p:nvPr/>
        </p:nvSpPr>
        <p:spPr bwMode="auto">
          <a:xfrm>
            <a:off x="7683500" y="2435225"/>
            <a:ext cx="1082027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/>
              <a:t>(from University Artifacts)</a:t>
            </a:r>
            <a:endParaRPr lang="en-US">
              <a:latin typeface="ZapfHumnst BT" pitchFamily="34" charset="0"/>
            </a:endParaRPr>
          </a:p>
        </p:txBody>
      </p:sp>
      <p:sp>
        <p:nvSpPr>
          <p:cNvPr id="74" name="Rectangle 66"/>
          <p:cNvSpPr>
            <a:spLocks noChangeArrowheads="1"/>
          </p:cNvSpPr>
          <p:nvPr/>
        </p:nvSpPr>
        <p:spPr bwMode="auto">
          <a:xfrm>
            <a:off x="7945438" y="2087563"/>
            <a:ext cx="61555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/>
              <a:t>&lt;&lt;entity&gt;&gt;</a:t>
            </a:r>
            <a:endParaRPr lang="en-US">
              <a:latin typeface="ZapfHumnst BT" pitchFamily="34" charset="0"/>
            </a:endParaRPr>
          </a:p>
        </p:txBody>
      </p:sp>
      <p:sp>
        <p:nvSpPr>
          <p:cNvPr id="75" name="Rectangle 68"/>
          <p:cNvSpPr>
            <a:spLocks noChangeArrowheads="1"/>
          </p:cNvSpPr>
          <p:nvPr/>
        </p:nvSpPr>
        <p:spPr bwMode="auto">
          <a:xfrm>
            <a:off x="7275513" y="3243263"/>
            <a:ext cx="207962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/>
              <a:t>0..*</a:t>
            </a:r>
            <a:endParaRPr lang="en-US">
              <a:latin typeface="ZapfHumnst BT" pitchFamily="34" charset="0"/>
            </a:endParaRPr>
          </a:p>
        </p:txBody>
      </p:sp>
      <p:sp>
        <p:nvSpPr>
          <p:cNvPr id="76" name="Rectangle 70"/>
          <p:cNvSpPr>
            <a:spLocks noChangeArrowheads="1"/>
          </p:cNvSpPr>
          <p:nvPr/>
        </p:nvSpPr>
        <p:spPr bwMode="auto">
          <a:xfrm>
            <a:off x="5286375" y="4005263"/>
            <a:ext cx="7213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/>
              <a:t>1</a:t>
            </a:r>
            <a:endParaRPr lang="en-US">
              <a:latin typeface="ZapfHumnst BT" pitchFamily="34" charset="0"/>
            </a:endParaRPr>
          </a:p>
        </p:txBody>
      </p:sp>
      <p:sp>
        <p:nvSpPr>
          <p:cNvPr id="77" name="Freeform 71"/>
          <p:cNvSpPr>
            <a:spLocks/>
          </p:cNvSpPr>
          <p:nvPr/>
        </p:nvSpPr>
        <p:spPr bwMode="auto">
          <a:xfrm>
            <a:off x="5129213" y="3889375"/>
            <a:ext cx="168275" cy="92075"/>
          </a:xfrm>
          <a:custGeom>
            <a:avLst/>
            <a:gdLst>
              <a:gd name="T0" fmla="*/ 0 w 106"/>
              <a:gd name="T1" fmla="*/ 45 h 58"/>
              <a:gd name="T2" fmla="*/ 66 w 106"/>
              <a:gd name="T3" fmla="*/ 58 h 58"/>
              <a:gd name="T4" fmla="*/ 106 w 106"/>
              <a:gd name="T5" fmla="*/ 6 h 58"/>
              <a:gd name="T6" fmla="*/ 40 w 106"/>
              <a:gd name="T7" fmla="*/ 0 h 58"/>
              <a:gd name="T8" fmla="*/ 0 w 106"/>
              <a:gd name="T9" fmla="*/ 45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58">
                <a:moveTo>
                  <a:pt x="0" y="45"/>
                </a:moveTo>
                <a:lnTo>
                  <a:pt x="66" y="58"/>
                </a:lnTo>
                <a:lnTo>
                  <a:pt x="106" y="6"/>
                </a:lnTo>
                <a:lnTo>
                  <a:pt x="40" y="0"/>
                </a:lnTo>
                <a:lnTo>
                  <a:pt x="0" y="45"/>
                </a:lnTo>
                <a:close/>
              </a:path>
            </a:pathLst>
          </a:custGeom>
          <a:noFill/>
          <a:ln w="9525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" name="Rectangle 73"/>
          <p:cNvSpPr>
            <a:spLocks noChangeArrowheads="1"/>
          </p:cNvSpPr>
          <p:nvPr/>
        </p:nvSpPr>
        <p:spPr bwMode="auto">
          <a:xfrm>
            <a:off x="5599113" y="2317750"/>
            <a:ext cx="2317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/>
              <a:t>0..1</a:t>
            </a:r>
            <a:endParaRPr lang="en-US">
              <a:latin typeface="ZapfHumnst BT" pitchFamily="34" charset="0"/>
            </a:endParaRPr>
          </a:p>
        </p:txBody>
      </p:sp>
      <p:sp>
        <p:nvSpPr>
          <p:cNvPr id="79" name="Rectangle 75"/>
          <p:cNvSpPr>
            <a:spLocks noChangeArrowheads="1"/>
          </p:cNvSpPr>
          <p:nvPr/>
        </p:nvSpPr>
        <p:spPr bwMode="auto">
          <a:xfrm>
            <a:off x="7389813" y="2803525"/>
            <a:ext cx="2317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/>
              <a:t>0..1</a:t>
            </a:r>
            <a:endParaRPr lang="en-US">
              <a:latin typeface="ZapfHumnst BT" pitchFamily="34" charset="0"/>
            </a:endParaRPr>
          </a:p>
        </p:txBody>
      </p:sp>
      <p:sp>
        <p:nvSpPr>
          <p:cNvPr id="80" name="Rectangle 76"/>
          <p:cNvSpPr>
            <a:spLocks noChangeArrowheads="1"/>
          </p:cNvSpPr>
          <p:nvPr/>
        </p:nvSpPr>
        <p:spPr bwMode="auto">
          <a:xfrm>
            <a:off x="6330950" y="2422525"/>
            <a:ext cx="101758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/>
              <a:t>currentSchedule</a:t>
            </a:r>
            <a:endParaRPr lang="en-US">
              <a:latin typeface="ZapfHumnst BT" pitchFamily="34" charset="0"/>
            </a:endParaRPr>
          </a:p>
        </p:txBody>
      </p:sp>
      <p:sp>
        <p:nvSpPr>
          <p:cNvPr id="81" name="Rectangle 77"/>
          <p:cNvSpPr>
            <a:spLocks noChangeArrowheads="1"/>
          </p:cNvSpPr>
          <p:nvPr/>
        </p:nvSpPr>
        <p:spPr bwMode="auto">
          <a:xfrm>
            <a:off x="7329488" y="4292600"/>
            <a:ext cx="1581150" cy="2085975"/>
          </a:xfrm>
          <a:prstGeom prst="rect">
            <a:avLst/>
          </a:prstGeom>
          <a:solidFill>
            <a:srgbClr val="FFFFCC"/>
          </a:solidFill>
          <a:ln w="9525">
            <a:solidFill>
              <a:srgbClr val="8A0E5E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" name="Rectangle 78"/>
          <p:cNvSpPr>
            <a:spLocks noChangeArrowheads="1"/>
          </p:cNvSpPr>
          <p:nvPr/>
        </p:nvSpPr>
        <p:spPr bwMode="auto">
          <a:xfrm>
            <a:off x="7675563" y="4495800"/>
            <a:ext cx="86882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/>
              <a:t>CourseOffering</a:t>
            </a:r>
            <a:endParaRPr lang="en-US">
              <a:latin typeface="ZapfHumnst BT" pitchFamily="34" charset="0"/>
            </a:endParaRPr>
          </a:p>
        </p:txBody>
      </p:sp>
      <p:sp>
        <p:nvSpPr>
          <p:cNvPr id="83" name="Rectangle 79"/>
          <p:cNvSpPr>
            <a:spLocks noChangeArrowheads="1"/>
          </p:cNvSpPr>
          <p:nvPr/>
        </p:nvSpPr>
        <p:spPr bwMode="auto">
          <a:xfrm>
            <a:off x="7329488" y="4824413"/>
            <a:ext cx="1581150" cy="1554162"/>
          </a:xfrm>
          <a:prstGeom prst="rect">
            <a:avLst/>
          </a:prstGeom>
          <a:noFill/>
          <a:ln w="9525">
            <a:solidFill>
              <a:srgbClr val="8A0E5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" name="Rectangle 80"/>
          <p:cNvSpPr>
            <a:spLocks noChangeArrowheads="1"/>
          </p:cNvSpPr>
          <p:nvPr/>
        </p:nvSpPr>
        <p:spPr bwMode="auto">
          <a:xfrm>
            <a:off x="7329488" y="5559425"/>
            <a:ext cx="1581150" cy="819150"/>
          </a:xfrm>
          <a:prstGeom prst="rect">
            <a:avLst/>
          </a:prstGeom>
          <a:noFill/>
          <a:ln w="9525">
            <a:solidFill>
              <a:srgbClr val="8A0E5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" name="Rectangle 81"/>
          <p:cNvSpPr>
            <a:spLocks noChangeArrowheads="1"/>
          </p:cNvSpPr>
          <p:nvPr/>
        </p:nvSpPr>
        <p:spPr bwMode="auto">
          <a:xfrm>
            <a:off x="7361238" y="4843463"/>
            <a:ext cx="45365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/>
              <a:t>number</a:t>
            </a:r>
            <a:endParaRPr lang="en-US">
              <a:latin typeface="ZapfHumnst BT" pitchFamily="34" charset="0"/>
            </a:endParaRPr>
          </a:p>
        </p:txBody>
      </p:sp>
      <p:sp>
        <p:nvSpPr>
          <p:cNvPr id="86" name="Rectangle 82"/>
          <p:cNvSpPr>
            <a:spLocks noChangeArrowheads="1"/>
          </p:cNvSpPr>
          <p:nvPr/>
        </p:nvSpPr>
        <p:spPr bwMode="auto">
          <a:xfrm>
            <a:off x="7361238" y="5008563"/>
            <a:ext cx="548227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/>
              <a:t>startTime</a:t>
            </a:r>
            <a:endParaRPr lang="en-US">
              <a:latin typeface="ZapfHumnst BT" pitchFamily="34" charset="0"/>
            </a:endParaRPr>
          </a:p>
        </p:txBody>
      </p:sp>
      <p:sp>
        <p:nvSpPr>
          <p:cNvPr id="87" name="Rectangle 83"/>
          <p:cNvSpPr>
            <a:spLocks noChangeArrowheads="1"/>
          </p:cNvSpPr>
          <p:nvPr/>
        </p:nvSpPr>
        <p:spPr bwMode="auto">
          <a:xfrm>
            <a:off x="7361238" y="5172075"/>
            <a:ext cx="501740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/>
              <a:t>endTime</a:t>
            </a:r>
            <a:endParaRPr lang="en-US">
              <a:latin typeface="ZapfHumnst BT" pitchFamily="34" charset="0"/>
            </a:endParaRPr>
          </a:p>
        </p:txBody>
      </p:sp>
      <p:sp>
        <p:nvSpPr>
          <p:cNvPr id="88" name="Rectangle 84"/>
          <p:cNvSpPr>
            <a:spLocks noChangeArrowheads="1"/>
          </p:cNvSpPr>
          <p:nvPr/>
        </p:nvSpPr>
        <p:spPr bwMode="auto">
          <a:xfrm>
            <a:off x="7361238" y="5335588"/>
            <a:ext cx="25968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/>
              <a:t>days</a:t>
            </a:r>
            <a:endParaRPr lang="en-US">
              <a:latin typeface="ZapfHumnst BT" pitchFamily="34" charset="0"/>
            </a:endParaRPr>
          </a:p>
        </p:txBody>
      </p:sp>
      <p:sp>
        <p:nvSpPr>
          <p:cNvPr id="89" name="Rectangle 85"/>
          <p:cNvSpPr>
            <a:spLocks noChangeArrowheads="1"/>
          </p:cNvSpPr>
          <p:nvPr/>
        </p:nvSpPr>
        <p:spPr bwMode="auto">
          <a:xfrm>
            <a:off x="7361238" y="5662613"/>
            <a:ext cx="9207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/>
              <a:t>// addStudent()</a:t>
            </a:r>
            <a:endParaRPr lang="en-US">
              <a:latin typeface="ZapfHumnst BT" pitchFamily="34" charset="0"/>
            </a:endParaRPr>
          </a:p>
        </p:txBody>
      </p:sp>
      <p:sp>
        <p:nvSpPr>
          <p:cNvPr id="90" name="Rectangle 86"/>
          <p:cNvSpPr>
            <a:spLocks noChangeArrowheads="1"/>
          </p:cNvSpPr>
          <p:nvPr/>
        </p:nvSpPr>
        <p:spPr bwMode="auto">
          <a:xfrm>
            <a:off x="7361238" y="5826125"/>
            <a:ext cx="115252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/>
              <a:t>// removeStudent()</a:t>
            </a:r>
            <a:endParaRPr lang="en-US">
              <a:latin typeface="ZapfHumnst BT" pitchFamily="34" charset="0"/>
            </a:endParaRPr>
          </a:p>
        </p:txBody>
      </p:sp>
      <p:sp>
        <p:nvSpPr>
          <p:cNvPr id="91" name="Rectangle 87"/>
          <p:cNvSpPr>
            <a:spLocks noChangeArrowheads="1"/>
          </p:cNvSpPr>
          <p:nvPr/>
        </p:nvSpPr>
        <p:spPr bwMode="auto">
          <a:xfrm>
            <a:off x="7361238" y="5989638"/>
            <a:ext cx="47288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/>
              <a:t>// new()</a:t>
            </a:r>
            <a:endParaRPr lang="en-US">
              <a:latin typeface="ZapfHumnst BT" pitchFamily="34" charset="0"/>
            </a:endParaRPr>
          </a:p>
        </p:txBody>
      </p:sp>
      <p:sp>
        <p:nvSpPr>
          <p:cNvPr id="92" name="Rectangle 88"/>
          <p:cNvSpPr>
            <a:spLocks noChangeArrowheads="1"/>
          </p:cNvSpPr>
          <p:nvPr/>
        </p:nvSpPr>
        <p:spPr bwMode="auto">
          <a:xfrm>
            <a:off x="7361238" y="6153150"/>
            <a:ext cx="68738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/>
              <a:t>// setData()</a:t>
            </a:r>
            <a:endParaRPr lang="en-US">
              <a:latin typeface="ZapfHumnst BT" pitchFamily="34" charset="0"/>
            </a:endParaRPr>
          </a:p>
        </p:txBody>
      </p:sp>
      <p:sp>
        <p:nvSpPr>
          <p:cNvPr id="93" name="Rectangle 89"/>
          <p:cNvSpPr>
            <a:spLocks noChangeArrowheads="1"/>
          </p:cNvSpPr>
          <p:nvPr/>
        </p:nvSpPr>
        <p:spPr bwMode="auto">
          <a:xfrm>
            <a:off x="7518400" y="4679950"/>
            <a:ext cx="1082027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/>
              <a:t>(from University Artifacts)</a:t>
            </a:r>
            <a:endParaRPr lang="en-US">
              <a:latin typeface="ZapfHumnst BT" pitchFamily="34" charset="0"/>
            </a:endParaRPr>
          </a:p>
        </p:txBody>
      </p:sp>
      <p:sp>
        <p:nvSpPr>
          <p:cNvPr id="94" name="Rectangle 90"/>
          <p:cNvSpPr>
            <a:spLocks noChangeArrowheads="1"/>
          </p:cNvSpPr>
          <p:nvPr/>
        </p:nvSpPr>
        <p:spPr bwMode="auto">
          <a:xfrm>
            <a:off x="7780338" y="4332288"/>
            <a:ext cx="61555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/>
              <a:t>&lt;&lt;entity&gt;&gt;</a:t>
            </a:r>
            <a:endParaRPr lang="en-US">
              <a:latin typeface="ZapfHumnst BT" pitchFamily="34" charset="0"/>
            </a:endParaRPr>
          </a:p>
        </p:txBody>
      </p:sp>
      <p:sp>
        <p:nvSpPr>
          <p:cNvPr id="95" name="Rectangle 92"/>
          <p:cNvSpPr>
            <a:spLocks noChangeArrowheads="1"/>
          </p:cNvSpPr>
          <p:nvPr/>
        </p:nvSpPr>
        <p:spPr bwMode="auto">
          <a:xfrm>
            <a:off x="7348538" y="3621088"/>
            <a:ext cx="207962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/>
              <a:t>0..*</a:t>
            </a:r>
            <a:endParaRPr lang="en-US">
              <a:latin typeface="ZapfHumnst BT" pitchFamily="34" charset="0"/>
            </a:endParaRPr>
          </a:p>
        </p:txBody>
      </p:sp>
      <p:sp>
        <p:nvSpPr>
          <p:cNvPr id="96" name="Rectangle 94"/>
          <p:cNvSpPr>
            <a:spLocks noChangeArrowheads="1"/>
          </p:cNvSpPr>
          <p:nvPr/>
        </p:nvSpPr>
        <p:spPr bwMode="auto">
          <a:xfrm>
            <a:off x="7027863" y="4445000"/>
            <a:ext cx="214802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/>
              <a:t>0..4</a:t>
            </a:r>
            <a:endParaRPr lang="en-US">
              <a:latin typeface="ZapfHumnst BT" pitchFamily="34" charset="0"/>
            </a:endParaRPr>
          </a:p>
        </p:txBody>
      </p:sp>
      <p:sp>
        <p:nvSpPr>
          <p:cNvPr id="97" name="Rectangle 95"/>
          <p:cNvSpPr>
            <a:spLocks noChangeArrowheads="1"/>
          </p:cNvSpPr>
          <p:nvPr/>
        </p:nvSpPr>
        <p:spPr bwMode="auto">
          <a:xfrm>
            <a:off x="6278563" y="4256088"/>
            <a:ext cx="98583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/>
              <a:t>primaryCourses</a:t>
            </a:r>
            <a:endParaRPr lang="en-US">
              <a:latin typeface="ZapfHumnst BT" pitchFamily="34" charset="0"/>
            </a:endParaRPr>
          </a:p>
        </p:txBody>
      </p:sp>
      <p:sp>
        <p:nvSpPr>
          <p:cNvPr id="98" name="Rectangle 97"/>
          <p:cNvSpPr>
            <a:spLocks noChangeArrowheads="1"/>
          </p:cNvSpPr>
          <p:nvPr/>
        </p:nvSpPr>
        <p:spPr bwMode="auto">
          <a:xfrm>
            <a:off x="8353425" y="3703638"/>
            <a:ext cx="20796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/>
              <a:t>0..*</a:t>
            </a:r>
            <a:endParaRPr lang="en-US">
              <a:latin typeface="ZapfHumnst BT" pitchFamily="34" charset="0"/>
            </a:endParaRPr>
          </a:p>
        </p:txBody>
      </p:sp>
      <p:sp>
        <p:nvSpPr>
          <p:cNvPr id="99" name="Rectangle 99"/>
          <p:cNvSpPr>
            <a:spLocks noChangeArrowheads="1"/>
          </p:cNvSpPr>
          <p:nvPr/>
        </p:nvSpPr>
        <p:spPr bwMode="auto">
          <a:xfrm>
            <a:off x="8391525" y="4130675"/>
            <a:ext cx="214802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/>
              <a:t>0..2</a:t>
            </a:r>
            <a:endParaRPr lang="en-US">
              <a:latin typeface="ZapfHumnst BT" pitchFamily="34" charset="0"/>
            </a:endParaRPr>
          </a:p>
        </p:txBody>
      </p:sp>
      <p:sp>
        <p:nvSpPr>
          <p:cNvPr id="100" name="Rectangle 100"/>
          <p:cNvSpPr>
            <a:spLocks noChangeArrowheads="1"/>
          </p:cNvSpPr>
          <p:nvPr/>
        </p:nvSpPr>
        <p:spPr bwMode="auto">
          <a:xfrm>
            <a:off x="7462838" y="3963988"/>
            <a:ext cx="976229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/>
              <a:t>alternateCourses</a:t>
            </a:r>
            <a:endParaRPr lang="en-US">
              <a:latin typeface="ZapfHumnst BT" pitchFamily="34" charset="0"/>
            </a:endParaRPr>
          </a:p>
        </p:txBody>
      </p:sp>
      <p:sp>
        <p:nvSpPr>
          <p:cNvPr id="101" name="Rectangle 103"/>
          <p:cNvSpPr>
            <a:spLocks noChangeArrowheads="1"/>
          </p:cNvSpPr>
          <p:nvPr/>
        </p:nvSpPr>
        <p:spPr bwMode="auto">
          <a:xfrm>
            <a:off x="5608638" y="1528763"/>
            <a:ext cx="207962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/>
              <a:t>0..*</a:t>
            </a:r>
            <a:endParaRPr lang="en-US">
              <a:latin typeface="ZapfHumnst BT" pitchFamily="34" charset="0"/>
            </a:endParaRPr>
          </a:p>
        </p:txBody>
      </p:sp>
      <p:sp>
        <p:nvSpPr>
          <p:cNvPr id="102" name="Rectangle 104"/>
          <p:cNvSpPr>
            <a:spLocks noChangeArrowheads="1"/>
          </p:cNvSpPr>
          <p:nvPr/>
        </p:nvSpPr>
        <p:spPr bwMode="auto">
          <a:xfrm>
            <a:off x="5894388" y="1392238"/>
            <a:ext cx="7213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FFFF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1</a:t>
            </a:r>
            <a:endParaRPr lang="en-US">
              <a:solidFill>
                <a:schemeClr val="accent5">
                  <a:lumMod val="50000"/>
                </a:schemeClr>
              </a:solidFill>
              <a:latin typeface="ZapfHumnst BT" pitchFamily="34" charset="0"/>
            </a:endParaRPr>
          </a:p>
        </p:txBody>
      </p:sp>
      <p:sp>
        <p:nvSpPr>
          <p:cNvPr id="103" name="Line 106"/>
          <p:cNvSpPr>
            <a:spLocks noChangeShapeType="1"/>
          </p:cNvSpPr>
          <p:nvPr/>
        </p:nvSpPr>
        <p:spPr bwMode="auto">
          <a:xfrm>
            <a:off x="5284788" y="984250"/>
            <a:ext cx="681037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 anchor="ctr"/>
          <a:lstStyle/>
          <a:p>
            <a:endParaRPr lang="en-US"/>
          </a:p>
        </p:txBody>
      </p:sp>
      <p:sp>
        <p:nvSpPr>
          <p:cNvPr id="104" name="Text Box 105"/>
          <p:cNvSpPr txBox="1">
            <a:spLocks noChangeArrowheads="1"/>
          </p:cNvSpPr>
          <p:nvPr/>
        </p:nvSpPr>
        <p:spPr bwMode="auto">
          <a:xfrm>
            <a:off x="3386138" y="806450"/>
            <a:ext cx="2181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500" i="1">
                <a:solidFill>
                  <a:schemeClr val="accent6">
                    <a:lumMod val="50000"/>
                  </a:schemeClr>
                </a:solidFill>
              </a:rPr>
              <a:t>Subsystem interface</a:t>
            </a:r>
          </a:p>
        </p:txBody>
      </p:sp>
    </p:spTree>
    <p:extLst>
      <p:ext uri="{BB962C8B-B14F-4D97-AF65-F5344CB8AC3E}">
        <p14:creationId xmlns:p14="http://schemas.microsoft.com/office/powerpoint/2010/main" val="2675871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/>
              <a:t>Đơn giản hóa biểu đồ tuần tự sử dụng hệ thống con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0325"/>
            <a:ext cx="8229600" cy="1565275"/>
          </a:xfrm>
        </p:spPr>
        <p:txBody>
          <a:bodyPr>
            <a:noAutofit/>
          </a:bodyPr>
          <a:lstStyle/>
          <a:p>
            <a:r>
              <a:rPr lang="en-US" sz="2800"/>
              <a:t>Đóng gói các tương tác hệ thống con</a:t>
            </a:r>
          </a:p>
          <a:p>
            <a:pPr lvl="1"/>
            <a:r>
              <a:rPr lang="en-US"/>
              <a:t>Các tương tác có thể được mô tả ở một số mức</a:t>
            </a:r>
          </a:p>
          <a:p>
            <a:pPr lvl="1"/>
            <a:r>
              <a:rPr lang="en-US"/>
              <a:t>Các tương tác hệ thống con có thể được mô tả trong biểu đồ tương tác của chính nó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3898900" y="4051300"/>
            <a:ext cx="0" cy="1358900"/>
          </a:xfrm>
          <a:prstGeom prst="line">
            <a:avLst/>
          </a:prstGeom>
          <a:noFill/>
          <a:ln w="63500">
            <a:solidFill>
              <a:schemeClr val="accent6">
                <a:lumMod val="75000"/>
              </a:schemeClr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4572000" y="4789488"/>
            <a:ext cx="0" cy="620712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5207000" y="4051300"/>
            <a:ext cx="0" cy="754063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4478338" y="4330700"/>
            <a:ext cx="174625" cy="45720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 anchor="ctr"/>
          <a:lstStyle/>
          <a:p>
            <a:endParaRPr lang="en-US"/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4572000" y="4051300"/>
            <a:ext cx="0" cy="27940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5108575" y="4794250"/>
            <a:ext cx="174625" cy="36195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 anchor="ctr"/>
          <a:lstStyle/>
          <a:p>
            <a:endParaRPr lang="en-US"/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5207000" y="5156200"/>
            <a:ext cx="0" cy="25400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3886200" y="4318000"/>
            <a:ext cx="584200" cy="0"/>
          </a:xfrm>
          <a:prstGeom prst="line">
            <a:avLst/>
          </a:prstGeom>
          <a:noFill/>
          <a:ln w="19050">
            <a:solidFill>
              <a:schemeClr val="accent6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4521200" y="4791075"/>
            <a:ext cx="584200" cy="0"/>
          </a:xfrm>
          <a:prstGeom prst="line">
            <a:avLst/>
          </a:prstGeom>
          <a:noFill/>
          <a:ln w="19050">
            <a:solidFill>
              <a:schemeClr val="accent6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 flipH="1" flipV="1">
            <a:off x="3922713" y="5168900"/>
            <a:ext cx="1376362" cy="1588"/>
          </a:xfrm>
          <a:prstGeom prst="line">
            <a:avLst/>
          </a:prstGeom>
          <a:noFill/>
          <a:ln w="19050">
            <a:solidFill>
              <a:schemeClr val="accent6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sp>
        <p:nvSpPr>
          <p:cNvPr id="15" name="Oval 19"/>
          <p:cNvSpPr>
            <a:spLocks noChangeArrowheads="1"/>
          </p:cNvSpPr>
          <p:nvPr/>
        </p:nvSpPr>
        <p:spPr bwMode="auto">
          <a:xfrm>
            <a:off x="977900" y="3581400"/>
            <a:ext cx="1955800" cy="1955800"/>
          </a:xfrm>
          <a:prstGeom prst="ellipse">
            <a:avLst/>
          </a:prstGeom>
          <a:noFill/>
          <a:ln w="28575">
            <a:solidFill>
              <a:srgbClr val="00CC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 anchor="ctr"/>
          <a:lstStyle/>
          <a:p>
            <a:endParaRPr lang="en-US"/>
          </a:p>
        </p:txBody>
      </p:sp>
      <p:sp>
        <p:nvSpPr>
          <p:cNvPr id="16" name="Line 21"/>
          <p:cNvSpPr>
            <a:spLocks noChangeShapeType="1"/>
          </p:cNvSpPr>
          <p:nvPr/>
        </p:nvSpPr>
        <p:spPr bwMode="auto">
          <a:xfrm flipH="1">
            <a:off x="2165350" y="4797425"/>
            <a:ext cx="2300288" cy="722313"/>
          </a:xfrm>
          <a:prstGeom prst="line">
            <a:avLst/>
          </a:prstGeom>
          <a:noFill/>
          <a:ln w="28575">
            <a:solidFill>
              <a:srgbClr val="00CC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 flipH="1" flipV="1">
            <a:off x="2181225" y="3609975"/>
            <a:ext cx="2279650" cy="706438"/>
          </a:xfrm>
          <a:prstGeom prst="line">
            <a:avLst/>
          </a:prstGeom>
          <a:noFill/>
          <a:ln w="28575">
            <a:solidFill>
              <a:srgbClr val="00CC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sp>
        <p:nvSpPr>
          <p:cNvPr id="18" name="Oval 23"/>
          <p:cNvSpPr>
            <a:spLocks noChangeArrowheads="1"/>
          </p:cNvSpPr>
          <p:nvPr/>
        </p:nvSpPr>
        <p:spPr bwMode="auto">
          <a:xfrm>
            <a:off x="6197600" y="3987800"/>
            <a:ext cx="1955800" cy="1955800"/>
          </a:xfrm>
          <a:prstGeom prst="ellipse">
            <a:avLst/>
          </a:prstGeom>
          <a:noFill/>
          <a:ln w="28575">
            <a:solidFill>
              <a:srgbClr val="CC99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 anchor="ctr"/>
          <a:lstStyle/>
          <a:p>
            <a:endParaRPr lang="en-US"/>
          </a:p>
        </p:txBody>
      </p:sp>
      <p:sp>
        <p:nvSpPr>
          <p:cNvPr id="19" name="Line 25"/>
          <p:cNvSpPr>
            <a:spLocks noChangeShapeType="1"/>
          </p:cNvSpPr>
          <p:nvPr/>
        </p:nvSpPr>
        <p:spPr bwMode="auto">
          <a:xfrm flipH="1">
            <a:off x="5297488" y="4092575"/>
            <a:ext cx="1436687" cy="688975"/>
          </a:xfrm>
          <a:prstGeom prst="line">
            <a:avLst/>
          </a:prstGeom>
          <a:noFill/>
          <a:ln w="28575">
            <a:solidFill>
              <a:srgbClr val="CC99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sp>
        <p:nvSpPr>
          <p:cNvPr id="20" name="Line 26"/>
          <p:cNvSpPr>
            <a:spLocks noChangeShapeType="1"/>
          </p:cNvSpPr>
          <p:nvPr/>
        </p:nvSpPr>
        <p:spPr bwMode="auto">
          <a:xfrm flipH="1" flipV="1">
            <a:off x="5295900" y="5180013"/>
            <a:ext cx="1466850" cy="669925"/>
          </a:xfrm>
          <a:prstGeom prst="line">
            <a:avLst/>
          </a:prstGeom>
          <a:noFill/>
          <a:ln w="28575">
            <a:solidFill>
              <a:srgbClr val="CC99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sp>
        <p:nvSpPr>
          <p:cNvPr id="21" name="Line 28"/>
          <p:cNvSpPr>
            <a:spLocks noChangeShapeType="1"/>
          </p:cNvSpPr>
          <p:nvPr/>
        </p:nvSpPr>
        <p:spPr bwMode="auto">
          <a:xfrm>
            <a:off x="1260475" y="3990975"/>
            <a:ext cx="0" cy="1114425"/>
          </a:xfrm>
          <a:prstGeom prst="line">
            <a:avLst/>
          </a:prstGeom>
          <a:noFill/>
          <a:ln w="57150">
            <a:solidFill>
              <a:schemeClr val="accent1">
                <a:lumMod val="75000"/>
              </a:schemeClr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sp>
        <p:nvSpPr>
          <p:cNvPr id="22" name="Line 30"/>
          <p:cNvSpPr>
            <a:spLocks noChangeShapeType="1"/>
          </p:cNvSpPr>
          <p:nvPr/>
        </p:nvSpPr>
        <p:spPr bwMode="auto">
          <a:xfrm>
            <a:off x="2670175" y="3990975"/>
            <a:ext cx="0" cy="1114425"/>
          </a:xfrm>
          <a:prstGeom prst="line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sp>
        <p:nvSpPr>
          <p:cNvPr id="23" name="Line 31"/>
          <p:cNvSpPr>
            <a:spLocks noChangeShapeType="1"/>
          </p:cNvSpPr>
          <p:nvPr/>
        </p:nvSpPr>
        <p:spPr bwMode="auto">
          <a:xfrm>
            <a:off x="1730375" y="3990975"/>
            <a:ext cx="0" cy="1114425"/>
          </a:xfrm>
          <a:prstGeom prst="line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sp>
        <p:nvSpPr>
          <p:cNvPr id="24" name="Line 32"/>
          <p:cNvSpPr>
            <a:spLocks noChangeShapeType="1"/>
          </p:cNvSpPr>
          <p:nvPr/>
        </p:nvSpPr>
        <p:spPr bwMode="auto">
          <a:xfrm>
            <a:off x="2200275" y="3990975"/>
            <a:ext cx="0" cy="1114425"/>
          </a:xfrm>
          <a:prstGeom prst="line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sp>
        <p:nvSpPr>
          <p:cNvPr id="25" name="Line 37"/>
          <p:cNvSpPr>
            <a:spLocks noChangeShapeType="1"/>
          </p:cNvSpPr>
          <p:nvPr/>
        </p:nvSpPr>
        <p:spPr bwMode="auto">
          <a:xfrm>
            <a:off x="1270000" y="4089400"/>
            <a:ext cx="431800" cy="0"/>
          </a:xfrm>
          <a:prstGeom prst="line">
            <a:avLst/>
          </a:prstGeom>
          <a:noFill/>
          <a:ln w="19050">
            <a:solidFill>
              <a:schemeClr val="accent1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sp>
        <p:nvSpPr>
          <p:cNvPr id="26" name="Line 38"/>
          <p:cNvSpPr>
            <a:spLocks noChangeShapeType="1"/>
          </p:cNvSpPr>
          <p:nvPr/>
        </p:nvSpPr>
        <p:spPr bwMode="auto">
          <a:xfrm>
            <a:off x="1739900" y="4279900"/>
            <a:ext cx="431800" cy="0"/>
          </a:xfrm>
          <a:prstGeom prst="line">
            <a:avLst/>
          </a:prstGeom>
          <a:noFill/>
          <a:ln w="19050">
            <a:solidFill>
              <a:schemeClr val="accent1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sp>
        <p:nvSpPr>
          <p:cNvPr id="27" name="Line 39"/>
          <p:cNvSpPr>
            <a:spLocks noChangeShapeType="1"/>
          </p:cNvSpPr>
          <p:nvPr/>
        </p:nvSpPr>
        <p:spPr bwMode="auto">
          <a:xfrm>
            <a:off x="2209800" y="4470400"/>
            <a:ext cx="431800" cy="0"/>
          </a:xfrm>
          <a:prstGeom prst="line">
            <a:avLst/>
          </a:prstGeom>
          <a:noFill/>
          <a:ln w="19050">
            <a:solidFill>
              <a:schemeClr val="accent1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sp>
        <p:nvSpPr>
          <p:cNvPr id="28" name="Line 40"/>
          <p:cNvSpPr>
            <a:spLocks noChangeShapeType="1"/>
          </p:cNvSpPr>
          <p:nvPr/>
        </p:nvSpPr>
        <p:spPr bwMode="auto">
          <a:xfrm flipH="1">
            <a:off x="2209800" y="4762500"/>
            <a:ext cx="457200" cy="0"/>
          </a:xfrm>
          <a:prstGeom prst="line">
            <a:avLst/>
          </a:prstGeom>
          <a:noFill/>
          <a:ln w="19050">
            <a:solidFill>
              <a:schemeClr val="accent1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sp>
        <p:nvSpPr>
          <p:cNvPr id="29" name="Line 41"/>
          <p:cNvSpPr>
            <a:spLocks noChangeShapeType="1"/>
          </p:cNvSpPr>
          <p:nvPr/>
        </p:nvSpPr>
        <p:spPr bwMode="auto">
          <a:xfrm flipH="1">
            <a:off x="1282700" y="4940300"/>
            <a:ext cx="914400" cy="0"/>
          </a:xfrm>
          <a:prstGeom prst="line">
            <a:avLst/>
          </a:prstGeom>
          <a:noFill/>
          <a:ln w="19050">
            <a:solidFill>
              <a:schemeClr val="accent1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sp>
        <p:nvSpPr>
          <p:cNvPr id="30" name="Line 55"/>
          <p:cNvSpPr>
            <a:spLocks noChangeShapeType="1"/>
          </p:cNvSpPr>
          <p:nvPr/>
        </p:nvSpPr>
        <p:spPr bwMode="auto">
          <a:xfrm>
            <a:off x="6480175" y="4410075"/>
            <a:ext cx="0" cy="1114425"/>
          </a:xfrm>
          <a:prstGeom prst="line">
            <a:avLst/>
          </a:prstGeom>
          <a:noFill/>
          <a:ln w="57150">
            <a:solidFill>
              <a:schemeClr val="accent1">
                <a:lumMod val="75000"/>
              </a:schemeClr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sp>
        <p:nvSpPr>
          <p:cNvPr id="31" name="Line 56"/>
          <p:cNvSpPr>
            <a:spLocks noChangeShapeType="1"/>
          </p:cNvSpPr>
          <p:nvPr/>
        </p:nvSpPr>
        <p:spPr bwMode="auto">
          <a:xfrm>
            <a:off x="7889875" y="4410075"/>
            <a:ext cx="0" cy="1114425"/>
          </a:xfrm>
          <a:prstGeom prst="line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sp>
        <p:nvSpPr>
          <p:cNvPr id="32" name="Line 57"/>
          <p:cNvSpPr>
            <a:spLocks noChangeShapeType="1"/>
          </p:cNvSpPr>
          <p:nvPr/>
        </p:nvSpPr>
        <p:spPr bwMode="auto">
          <a:xfrm>
            <a:off x="6950075" y="4410075"/>
            <a:ext cx="0" cy="1114425"/>
          </a:xfrm>
          <a:prstGeom prst="line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sp>
        <p:nvSpPr>
          <p:cNvPr id="33" name="Line 58"/>
          <p:cNvSpPr>
            <a:spLocks noChangeShapeType="1"/>
          </p:cNvSpPr>
          <p:nvPr/>
        </p:nvSpPr>
        <p:spPr bwMode="auto">
          <a:xfrm>
            <a:off x="7419975" y="4410075"/>
            <a:ext cx="0" cy="1114425"/>
          </a:xfrm>
          <a:prstGeom prst="line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sp>
        <p:nvSpPr>
          <p:cNvPr id="34" name="Line 59"/>
          <p:cNvSpPr>
            <a:spLocks noChangeShapeType="1"/>
          </p:cNvSpPr>
          <p:nvPr/>
        </p:nvSpPr>
        <p:spPr bwMode="auto">
          <a:xfrm>
            <a:off x="6489700" y="4508500"/>
            <a:ext cx="431800" cy="0"/>
          </a:xfrm>
          <a:prstGeom prst="line">
            <a:avLst/>
          </a:prstGeom>
          <a:noFill/>
          <a:ln w="19050">
            <a:solidFill>
              <a:schemeClr val="accent1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sp>
        <p:nvSpPr>
          <p:cNvPr id="35" name="Line 60"/>
          <p:cNvSpPr>
            <a:spLocks noChangeShapeType="1"/>
          </p:cNvSpPr>
          <p:nvPr/>
        </p:nvSpPr>
        <p:spPr bwMode="auto">
          <a:xfrm>
            <a:off x="6959600" y="4699000"/>
            <a:ext cx="901700" cy="0"/>
          </a:xfrm>
          <a:prstGeom prst="line">
            <a:avLst/>
          </a:prstGeom>
          <a:noFill/>
          <a:ln w="19050">
            <a:solidFill>
              <a:schemeClr val="accent1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sp>
        <p:nvSpPr>
          <p:cNvPr id="36" name="Line 61"/>
          <p:cNvSpPr>
            <a:spLocks noChangeShapeType="1"/>
          </p:cNvSpPr>
          <p:nvPr/>
        </p:nvSpPr>
        <p:spPr bwMode="auto">
          <a:xfrm flipH="1">
            <a:off x="7429500" y="4927600"/>
            <a:ext cx="431800" cy="0"/>
          </a:xfrm>
          <a:prstGeom prst="line">
            <a:avLst/>
          </a:prstGeom>
          <a:noFill/>
          <a:ln w="19050">
            <a:solidFill>
              <a:schemeClr val="accent1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sp>
        <p:nvSpPr>
          <p:cNvPr id="37" name="Line 62"/>
          <p:cNvSpPr>
            <a:spLocks noChangeShapeType="1"/>
          </p:cNvSpPr>
          <p:nvPr/>
        </p:nvSpPr>
        <p:spPr bwMode="auto">
          <a:xfrm flipH="1">
            <a:off x="6946900" y="5143500"/>
            <a:ext cx="457200" cy="0"/>
          </a:xfrm>
          <a:prstGeom prst="line">
            <a:avLst/>
          </a:prstGeom>
          <a:noFill/>
          <a:ln w="19050">
            <a:solidFill>
              <a:schemeClr val="accent1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sp>
        <p:nvSpPr>
          <p:cNvPr id="38" name="Line 63"/>
          <p:cNvSpPr>
            <a:spLocks noChangeShapeType="1"/>
          </p:cNvSpPr>
          <p:nvPr/>
        </p:nvSpPr>
        <p:spPr bwMode="auto">
          <a:xfrm flipH="1">
            <a:off x="6502400" y="5359400"/>
            <a:ext cx="431800" cy="0"/>
          </a:xfrm>
          <a:prstGeom prst="line">
            <a:avLst/>
          </a:prstGeom>
          <a:noFill/>
          <a:ln w="19050">
            <a:solidFill>
              <a:schemeClr val="accent1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57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Đóng gói tương tác hệ thống con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4726"/>
            <a:ext cx="8229600" cy="1303337"/>
          </a:xfrm>
        </p:spPr>
        <p:txBody>
          <a:bodyPr/>
          <a:lstStyle/>
          <a:p>
            <a:r>
              <a:rPr lang="en-US"/>
              <a:t>Các tương tác trong hệ thống con sẽ được mô hình trong thiết kế hệ thống con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1331912" y="3829050"/>
            <a:ext cx="852488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57175" y="4229100"/>
            <a:ext cx="1816100" cy="64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/>
              <a:t>InterfaceA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</a:pPr>
            <a:r>
              <a:rPr lang="en-US" sz="1800"/>
              <a:t>op1()</a:t>
            </a: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4557712" y="2895600"/>
            <a:ext cx="377825" cy="504825"/>
            <a:chOff x="7654" y="3380"/>
            <a:chExt cx="554" cy="754"/>
          </a:xfrm>
        </p:grpSpPr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7805" y="3380"/>
              <a:ext cx="253" cy="248"/>
            </a:xfrm>
            <a:prstGeom prst="ellipse">
              <a:avLst/>
            </a:prstGeom>
            <a:noFill/>
            <a:ln w="28575">
              <a:solidFill>
                <a:schemeClr val="accent6">
                  <a:lumMod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7931" y="3630"/>
              <a:ext cx="1" cy="232"/>
            </a:xfrm>
            <a:prstGeom prst="line">
              <a:avLst/>
            </a:prstGeom>
            <a:noFill/>
            <a:ln w="28575">
              <a:solidFill>
                <a:schemeClr val="accent6">
                  <a:lumMod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7731" y="3695"/>
              <a:ext cx="401" cy="1"/>
            </a:xfrm>
            <a:prstGeom prst="line">
              <a:avLst/>
            </a:prstGeom>
            <a:noFill/>
            <a:ln w="28575">
              <a:solidFill>
                <a:schemeClr val="accent6">
                  <a:lumMod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7654" y="3862"/>
              <a:ext cx="554" cy="272"/>
            </a:xfrm>
            <a:custGeom>
              <a:avLst/>
              <a:gdLst>
                <a:gd name="T0" fmla="*/ 0 w 108"/>
                <a:gd name="T1" fmla="*/ 54 h 54"/>
                <a:gd name="T2" fmla="*/ 54 w 108"/>
                <a:gd name="T3" fmla="*/ 0 h 54"/>
                <a:gd name="T4" fmla="*/ 108 w 108"/>
                <a:gd name="T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8" h="54">
                  <a:moveTo>
                    <a:pt x="0" y="54"/>
                  </a:moveTo>
                  <a:lnTo>
                    <a:pt x="54" y="0"/>
                  </a:lnTo>
                  <a:lnTo>
                    <a:pt x="108" y="54"/>
                  </a:lnTo>
                </a:path>
              </a:pathLst>
            </a:custGeom>
            <a:noFill/>
            <a:ln w="28575" cmpd="sng">
              <a:solidFill>
                <a:schemeClr val="accent6">
                  <a:lumMod val="5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4718050" y="3698875"/>
            <a:ext cx="952500" cy="0"/>
          </a:xfrm>
          <a:prstGeom prst="line">
            <a:avLst/>
          </a:prstGeom>
          <a:noFill/>
          <a:ln w="28575">
            <a:solidFill>
              <a:schemeClr val="accent6">
                <a:lumMod val="50000"/>
              </a:schemeClr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6648450" y="4340225"/>
            <a:ext cx="747712" cy="0"/>
          </a:xfrm>
          <a:prstGeom prst="line">
            <a:avLst/>
          </a:prstGeom>
          <a:noFill/>
          <a:ln w="28575">
            <a:solidFill>
              <a:schemeClr val="accent6">
                <a:lumMod val="50000"/>
              </a:schemeClr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5735637" y="4003675"/>
            <a:ext cx="801688" cy="0"/>
          </a:xfrm>
          <a:prstGeom prst="line">
            <a:avLst/>
          </a:prstGeom>
          <a:noFill/>
          <a:ln w="28575">
            <a:solidFill>
              <a:schemeClr val="accent6">
                <a:lumMod val="50000"/>
              </a:schemeClr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4738687" y="4905375"/>
            <a:ext cx="0" cy="276225"/>
          </a:xfrm>
          <a:prstGeom prst="line">
            <a:avLst/>
          </a:prstGeom>
          <a:noFill/>
          <a:ln w="28575">
            <a:solidFill>
              <a:schemeClr val="accent6">
                <a:lumMod val="50000"/>
              </a:schemeClr>
            </a:solidFill>
            <a:prstDash val="dash"/>
            <a:round/>
            <a:headEnd type="none" w="sm" len="sm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5695950" y="3538537"/>
            <a:ext cx="0" cy="176213"/>
          </a:xfrm>
          <a:prstGeom prst="line">
            <a:avLst/>
          </a:prstGeom>
          <a:noFill/>
          <a:ln w="28575">
            <a:solidFill>
              <a:schemeClr val="accent6">
                <a:lumMod val="50000"/>
              </a:schemeClr>
            </a:solidFill>
            <a:prstDash val="dash"/>
            <a:round/>
            <a:headEnd type="none" w="sm" len="sm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6577012" y="3538537"/>
            <a:ext cx="0" cy="474663"/>
          </a:xfrm>
          <a:prstGeom prst="line">
            <a:avLst/>
          </a:prstGeom>
          <a:noFill/>
          <a:ln w="28575">
            <a:solidFill>
              <a:schemeClr val="accent6">
                <a:lumMod val="50000"/>
              </a:schemeClr>
            </a:solidFill>
            <a:prstDash val="dash"/>
            <a:round/>
            <a:headEnd type="none" w="sm" len="sm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7442200" y="4579937"/>
            <a:ext cx="0" cy="596900"/>
          </a:xfrm>
          <a:prstGeom prst="line">
            <a:avLst/>
          </a:prstGeom>
          <a:noFill/>
          <a:ln w="28575">
            <a:solidFill>
              <a:schemeClr val="accent6">
                <a:lumMod val="50000"/>
              </a:schemeClr>
            </a:solidFill>
            <a:prstDash val="dash"/>
            <a:round/>
            <a:headEnd type="none" w="sm" len="sm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8243887" y="3538537"/>
            <a:ext cx="0" cy="1638300"/>
          </a:xfrm>
          <a:prstGeom prst="line">
            <a:avLst/>
          </a:prstGeom>
          <a:noFill/>
          <a:ln w="28575">
            <a:solidFill>
              <a:schemeClr val="accent6">
                <a:lumMod val="50000"/>
              </a:schemeClr>
            </a:solidFill>
            <a:prstDash val="dash"/>
            <a:round/>
            <a:headEnd type="none" w="sm" len="sm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Oval 17"/>
          <p:cNvSpPr>
            <a:spLocks noChangeArrowheads="1"/>
          </p:cNvSpPr>
          <p:nvPr/>
        </p:nvSpPr>
        <p:spPr bwMode="auto">
          <a:xfrm>
            <a:off x="1011237" y="3656012"/>
            <a:ext cx="342900" cy="346075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hlink"/>
            </a:solidFill>
            <a:round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2182812" y="3590925"/>
            <a:ext cx="1620838" cy="896937"/>
          </a:xfrm>
          <a:prstGeom prst="rect">
            <a:avLst/>
          </a:prstGeom>
          <a:solidFill>
            <a:srgbClr val="FFFFCC"/>
          </a:solidFill>
          <a:ln w="12700">
            <a:solidFill>
              <a:schemeClr val="hlink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2182812" y="3322637"/>
            <a:ext cx="606425" cy="268288"/>
          </a:xfrm>
          <a:prstGeom prst="rect">
            <a:avLst/>
          </a:prstGeom>
          <a:solidFill>
            <a:srgbClr val="FFFFCC"/>
          </a:solidFill>
          <a:ln w="12700">
            <a:solidFill>
              <a:schemeClr val="hlink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Text Box 20"/>
          <p:cNvSpPr txBox="1">
            <a:spLocks noChangeArrowheads="1"/>
          </p:cNvSpPr>
          <p:nvPr/>
        </p:nvSpPr>
        <p:spPr bwMode="auto">
          <a:xfrm>
            <a:off x="2151062" y="3546475"/>
            <a:ext cx="17081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hlink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600"/>
              <a:t>&lt;&lt;subsystem&gt;&gt;</a:t>
            </a:r>
          </a:p>
          <a:p>
            <a:pPr algn="ctr"/>
            <a:r>
              <a:rPr lang="en-US" sz="1600" b="1"/>
              <a:t>MySubsystem</a:t>
            </a: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6700837" y="4383087"/>
            <a:ext cx="717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CCFF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op1()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 rot="16200000">
            <a:off x="4145755" y="4233069"/>
            <a:ext cx="1185863" cy="120650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  <a:miter lim="800000"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>
            <a:off x="4738687" y="3533775"/>
            <a:ext cx="0" cy="174625"/>
          </a:xfrm>
          <a:prstGeom prst="line">
            <a:avLst/>
          </a:prstGeom>
          <a:noFill/>
          <a:ln w="28575">
            <a:solidFill>
              <a:schemeClr val="accent6">
                <a:lumMod val="50000"/>
              </a:schemeClr>
            </a:solidFill>
            <a:prstDash val="dash"/>
            <a:round/>
            <a:headEnd type="none" w="sm" len="sm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 rot="16200000">
            <a:off x="5216525" y="4130674"/>
            <a:ext cx="952500" cy="123825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  <a:miter lim="800000"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>
            <a:off x="5695950" y="4686300"/>
            <a:ext cx="0" cy="490537"/>
          </a:xfrm>
          <a:prstGeom prst="line">
            <a:avLst/>
          </a:prstGeom>
          <a:noFill/>
          <a:ln w="28575">
            <a:solidFill>
              <a:schemeClr val="accent6">
                <a:lumMod val="50000"/>
              </a:schemeClr>
            </a:solidFill>
            <a:prstDash val="dash"/>
            <a:round/>
            <a:headEnd type="none" w="sm" len="sm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 rot="16200000">
            <a:off x="6310312" y="4221162"/>
            <a:ext cx="530225" cy="123825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  <a:miter lim="800000"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>
            <a:off x="6573837" y="4548187"/>
            <a:ext cx="3175" cy="625475"/>
          </a:xfrm>
          <a:prstGeom prst="line">
            <a:avLst/>
          </a:prstGeom>
          <a:noFill/>
          <a:ln w="28575">
            <a:solidFill>
              <a:schemeClr val="accent6">
                <a:lumMod val="50000"/>
              </a:schemeClr>
            </a:solidFill>
            <a:prstDash val="dash"/>
            <a:round/>
            <a:headEnd type="none" w="sm" len="sm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 rot="16200000">
            <a:off x="7335043" y="4401344"/>
            <a:ext cx="200025" cy="112712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  <a:miter lim="800000"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>
            <a:off x="7442200" y="3536950"/>
            <a:ext cx="0" cy="819150"/>
          </a:xfrm>
          <a:prstGeom prst="line">
            <a:avLst/>
          </a:prstGeom>
          <a:noFill/>
          <a:ln w="28575">
            <a:solidFill>
              <a:schemeClr val="accent6">
                <a:lumMod val="50000"/>
              </a:schemeClr>
            </a:solidFill>
            <a:prstDash val="dash"/>
            <a:round/>
            <a:headEnd type="none" w="sm" len="sm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Text Box 36"/>
          <p:cNvSpPr txBox="1">
            <a:spLocks noChangeArrowheads="1"/>
          </p:cNvSpPr>
          <p:nvPr/>
        </p:nvSpPr>
        <p:spPr bwMode="auto">
          <a:xfrm>
            <a:off x="6872287" y="3057525"/>
            <a:ext cx="1046163" cy="47230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olidFill>
                  <a:schemeClr val="accent6">
                    <a:lumMod val="50000"/>
                  </a:schemeClr>
                </a:solidFill>
              </a:rPr>
              <a:t>&lt;&lt;interface&gt;&gt;</a:t>
            </a:r>
          </a:p>
          <a:p>
            <a:pPr algn="ctr">
              <a:lnSpc>
                <a:spcPct val="45000"/>
              </a:lnSpc>
              <a:spcBef>
                <a:spcPct val="50000"/>
              </a:spcBef>
            </a:pPr>
            <a:r>
              <a:rPr lang="en-US" sz="1200" u="sng">
                <a:solidFill>
                  <a:schemeClr val="accent6">
                    <a:lumMod val="50000"/>
                  </a:schemeClr>
                </a:solidFill>
              </a:rPr>
              <a:t>:InterfaceA</a:t>
            </a:r>
          </a:p>
        </p:txBody>
      </p:sp>
      <p:sp>
        <p:nvSpPr>
          <p:cNvPr id="34" name="Rectangle 37"/>
          <p:cNvSpPr>
            <a:spLocks noChangeArrowheads="1"/>
          </p:cNvSpPr>
          <p:nvPr/>
        </p:nvSpPr>
        <p:spPr bwMode="auto">
          <a:xfrm>
            <a:off x="6178550" y="3084512"/>
            <a:ext cx="684212" cy="387350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  <a:miter lim="800000"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35" name="Rectangle 38"/>
          <p:cNvSpPr>
            <a:spLocks noChangeArrowheads="1"/>
          </p:cNvSpPr>
          <p:nvPr/>
        </p:nvSpPr>
        <p:spPr bwMode="auto">
          <a:xfrm>
            <a:off x="7926387" y="3084512"/>
            <a:ext cx="684213" cy="387350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  <a:miter lim="800000"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36" name="Rectangle 39"/>
          <p:cNvSpPr>
            <a:spLocks noChangeArrowheads="1"/>
          </p:cNvSpPr>
          <p:nvPr/>
        </p:nvSpPr>
        <p:spPr bwMode="auto">
          <a:xfrm>
            <a:off x="6959600" y="3084512"/>
            <a:ext cx="869950" cy="387350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  <a:miter lim="800000"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37" name="Rectangle 40"/>
          <p:cNvSpPr>
            <a:spLocks noChangeArrowheads="1"/>
          </p:cNvSpPr>
          <p:nvPr/>
        </p:nvSpPr>
        <p:spPr bwMode="auto">
          <a:xfrm>
            <a:off x="5387975" y="3084512"/>
            <a:ext cx="684212" cy="387350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  <a:miter lim="800000"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10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Mô tả hành vi quản lý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4726"/>
            <a:ext cx="8229600" cy="1768474"/>
          </a:xfrm>
        </p:spPr>
        <p:txBody>
          <a:bodyPr/>
          <a:lstStyle/>
          <a:p>
            <a:r>
              <a:rPr lang="en-US"/>
              <a:t>Mô hình hóa các giao dịch</a:t>
            </a:r>
          </a:p>
          <a:p>
            <a:r>
              <a:rPr lang="en-US"/>
              <a:t>Ghi/đọc/xóa đối tượng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5" name="Group 92"/>
          <p:cNvGrpSpPr>
            <a:grpSpLocks/>
          </p:cNvGrpSpPr>
          <p:nvPr/>
        </p:nvGrpSpPr>
        <p:grpSpPr bwMode="auto">
          <a:xfrm>
            <a:off x="2555875" y="3048000"/>
            <a:ext cx="3975100" cy="2011362"/>
            <a:chOff x="1616" y="2329"/>
            <a:chExt cx="2504" cy="1267"/>
          </a:xfrm>
        </p:grpSpPr>
        <p:grpSp>
          <p:nvGrpSpPr>
            <p:cNvPr id="6" name="Group 88"/>
            <p:cNvGrpSpPr>
              <a:grpSpLocks/>
            </p:cNvGrpSpPr>
            <p:nvPr/>
          </p:nvGrpSpPr>
          <p:grpSpPr bwMode="auto">
            <a:xfrm>
              <a:off x="2701" y="2582"/>
              <a:ext cx="1211" cy="608"/>
              <a:chOff x="3007" y="3064"/>
              <a:chExt cx="1211" cy="608"/>
            </a:xfrm>
          </p:grpSpPr>
          <p:sp>
            <p:nvSpPr>
              <p:cNvPr id="29" name="AutoShape 51"/>
              <p:cNvSpPr>
                <a:spLocks noChangeArrowheads="1"/>
              </p:cNvSpPr>
              <p:nvPr/>
            </p:nvSpPr>
            <p:spPr bwMode="auto">
              <a:xfrm>
                <a:off x="3328" y="3064"/>
                <a:ext cx="569" cy="608"/>
              </a:xfrm>
              <a:prstGeom prst="can">
                <a:avLst>
                  <a:gd name="adj" fmla="val 26714"/>
                </a:avLst>
              </a:prstGeom>
              <a:solidFill>
                <a:srgbClr val="FFFFCC"/>
              </a:solidFill>
              <a:ln w="19050">
                <a:solidFill>
                  <a:srgbClr val="8A0E5E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07950" tIns="53975" rIns="107950" bIns="53975" anchor="ctr"/>
              <a:lstStyle/>
              <a:p>
                <a:endParaRPr lang="en-US"/>
              </a:p>
            </p:txBody>
          </p:sp>
          <p:grpSp>
            <p:nvGrpSpPr>
              <p:cNvPr id="30" name="Group 87"/>
              <p:cNvGrpSpPr>
                <a:grpSpLocks/>
              </p:cNvGrpSpPr>
              <p:nvPr/>
            </p:nvGrpSpPr>
            <p:grpSpPr bwMode="auto">
              <a:xfrm>
                <a:off x="3007" y="3111"/>
                <a:ext cx="1211" cy="307"/>
                <a:chOff x="3007" y="3111"/>
                <a:chExt cx="1211" cy="307"/>
              </a:xfrm>
            </p:grpSpPr>
            <p:sp>
              <p:nvSpPr>
                <p:cNvPr id="31" name="Freeform 86"/>
                <p:cNvSpPr>
                  <a:spLocks/>
                </p:cNvSpPr>
                <p:nvPr/>
              </p:nvSpPr>
              <p:spPr bwMode="auto">
                <a:xfrm flipH="1">
                  <a:off x="3900" y="3178"/>
                  <a:ext cx="311" cy="201"/>
                </a:xfrm>
                <a:custGeom>
                  <a:avLst/>
                  <a:gdLst>
                    <a:gd name="T0" fmla="*/ 0 w 210"/>
                    <a:gd name="T1" fmla="*/ 0 h 159"/>
                    <a:gd name="T2" fmla="*/ 210 w 210"/>
                    <a:gd name="T3" fmla="*/ 108 h 159"/>
                    <a:gd name="T4" fmla="*/ 210 w 210"/>
                    <a:gd name="T5" fmla="*/ 159 h 159"/>
                    <a:gd name="T6" fmla="*/ 0 w 210"/>
                    <a:gd name="T7" fmla="*/ 51 h 159"/>
                    <a:gd name="T8" fmla="*/ 0 w 210"/>
                    <a:gd name="T9" fmla="*/ 0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0" h="159">
                      <a:moveTo>
                        <a:pt x="0" y="0"/>
                      </a:moveTo>
                      <a:lnTo>
                        <a:pt x="210" y="108"/>
                      </a:lnTo>
                      <a:lnTo>
                        <a:pt x="210" y="159"/>
                      </a:lnTo>
                      <a:lnTo>
                        <a:pt x="0" y="5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96633"/>
                </a:solidFill>
                <a:ln w="38100" cap="flat" cmpd="sng">
                  <a:solidFill>
                    <a:srgbClr val="996633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107950" tIns="53975" rIns="107950" bIns="53975"/>
                <a:lstStyle/>
                <a:p>
                  <a:endParaRPr lang="en-US"/>
                </a:p>
              </p:txBody>
            </p:sp>
            <p:sp>
              <p:nvSpPr>
                <p:cNvPr id="32" name="Freeform 63"/>
                <p:cNvSpPr>
                  <a:spLocks/>
                </p:cNvSpPr>
                <p:nvPr/>
              </p:nvSpPr>
              <p:spPr bwMode="auto">
                <a:xfrm>
                  <a:off x="3014" y="3178"/>
                  <a:ext cx="311" cy="201"/>
                </a:xfrm>
                <a:custGeom>
                  <a:avLst/>
                  <a:gdLst>
                    <a:gd name="T0" fmla="*/ 0 w 210"/>
                    <a:gd name="T1" fmla="*/ 0 h 159"/>
                    <a:gd name="T2" fmla="*/ 210 w 210"/>
                    <a:gd name="T3" fmla="*/ 108 h 159"/>
                    <a:gd name="T4" fmla="*/ 210 w 210"/>
                    <a:gd name="T5" fmla="*/ 159 h 159"/>
                    <a:gd name="T6" fmla="*/ 0 w 210"/>
                    <a:gd name="T7" fmla="*/ 51 h 159"/>
                    <a:gd name="T8" fmla="*/ 0 w 210"/>
                    <a:gd name="T9" fmla="*/ 0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0" h="159">
                      <a:moveTo>
                        <a:pt x="0" y="0"/>
                      </a:moveTo>
                      <a:lnTo>
                        <a:pt x="210" y="108"/>
                      </a:lnTo>
                      <a:lnTo>
                        <a:pt x="210" y="159"/>
                      </a:lnTo>
                      <a:lnTo>
                        <a:pt x="0" y="5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96633"/>
                </a:solidFill>
                <a:ln w="38100" cap="flat" cmpd="sng">
                  <a:solidFill>
                    <a:srgbClr val="996633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107950" tIns="53975" rIns="107950" bIns="53975"/>
                <a:lstStyle/>
                <a:p>
                  <a:endParaRPr lang="en-US"/>
                </a:p>
              </p:txBody>
            </p:sp>
            <p:grpSp>
              <p:nvGrpSpPr>
                <p:cNvPr id="33" name="Group 62"/>
                <p:cNvGrpSpPr>
                  <a:grpSpLocks/>
                </p:cNvGrpSpPr>
                <p:nvPr/>
              </p:nvGrpSpPr>
              <p:grpSpPr bwMode="auto">
                <a:xfrm>
                  <a:off x="3007" y="3111"/>
                  <a:ext cx="1211" cy="307"/>
                  <a:chOff x="3872" y="2392"/>
                  <a:chExt cx="949" cy="240"/>
                </a:xfrm>
              </p:grpSpPr>
              <p:grpSp>
                <p:nvGrpSpPr>
                  <p:cNvPr id="41" name="Group 58"/>
                  <p:cNvGrpSpPr>
                    <a:grpSpLocks/>
                  </p:cNvGrpSpPr>
                  <p:nvPr/>
                </p:nvGrpSpPr>
                <p:grpSpPr bwMode="auto">
                  <a:xfrm>
                    <a:off x="3944" y="2392"/>
                    <a:ext cx="808" cy="240"/>
                    <a:chOff x="3944" y="2392"/>
                    <a:chExt cx="808" cy="240"/>
                  </a:xfrm>
                </p:grpSpPr>
                <p:sp>
                  <p:nvSpPr>
                    <p:cNvPr id="44" name="Oval 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44" y="2392"/>
                      <a:ext cx="336" cy="240"/>
                    </a:xfrm>
                    <a:prstGeom prst="ellipse">
                      <a:avLst/>
                    </a:prstGeom>
                    <a:noFill/>
                    <a:ln w="76200">
                      <a:solidFill>
                        <a:schemeClr val="bg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107950" tIns="53975" rIns="107950" bIns="53975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" name="Oval 5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16" y="2392"/>
                      <a:ext cx="336" cy="240"/>
                    </a:xfrm>
                    <a:prstGeom prst="ellipse">
                      <a:avLst/>
                    </a:prstGeom>
                    <a:noFill/>
                    <a:ln w="76200">
                      <a:solidFill>
                        <a:schemeClr val="bg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107950" tIns="53975" rIns="107950" bIns="53975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6" name="Arc 57"/>
                    <p:cNvSpPr>
                      <a:spLocks/>
                    </p:cNvSpPr>
                    <p:nvPr/>
                  </p:nvSpPr>
                  <p:spPr bwMode="auto">
                    <a:xfrm rot="-6300000">
                      <a:off x="4301" y="2423"/>
                      <a:ext cx="91" cy="112"/>
                    </a:xfrm>
                    <a:custGeom>
                      <a:avLst/>
                      <a:gdLst>
                        <a:gd name="G0" fmla="+- 13358 0 0"/>
                        <a:gd name="G1" fmla="+- 21600 0 0"/>
                        <a:gd name="G2" fmla="+- 21600 0 0"/>
                        <a:gd name="T0" fmla="*/ 13358 w 34958"/>
                        <a:gd name="T1" fmla="*/ 0 h 43200"/>
                        <a:gd name="T2" fmla="*/ 0 w 34958"/>
                        <a:gd name="T3" fmla="*/ 38575 h 43200"/>
                        <a:gd name="T4" fmla="*/ 13358 w 34958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34958" h="43200" fill="none" extrusionOk="0">
                          <a:moveTo>
                            <a:pt x="13358" y="0"/>
                          </a:moveTo>
                          <a:cubicBezTo>
                            <a:pt x="25287" y="0"/>
                            <a:pt x="34958" y="9670"/>
                            <a:pt x="34958" y="21600"/>
                          </a:cubicBezTo>
                          <a:cubicBezTo>
                            <a:pt x="34958" y="33529"/>
                            <a:pt x="25287" y="43200"/>
                            <a:pt x="13358" y="43200"/>
                          </a:cubicBezTo>
                          <a:cubicBezTo>
                            <a:pt x="8512" y="43200"/>
                            <a:pt x="3808" y="41570"/>
                            <a:pt x="0" y="38574"/>
                          </a:cubicBezTo>
                        </a:path>
                        <a:path w="34958" h="43200" stroke="0" extrusionOk="0">
                          <a:moveTo>
                            <a:pt x="13358" y="0"/>
                          </a:moveTo>
                          <a:cubicBezTo>
                            <a:pt x="25287" y="0"/>
                            <a:pt x="34958" y="9670"/>
                            <a:pt x="34958" y="21600"/>
                          </a:cubicBezTo>
                          <a:cubicBezTo>
                            <a:pt x="34958" y="33529"/>
                            <a:pt x="25287" y="43200"/>
                            <a:pt x="13358" y="43200"/>
                          </a:cubicBezTo>
                          <a:cubicBezTo>
                            <a:pt x="8512" y="43200"/>
                            <a:pt x="3808" y="41570"/>
                            <a:pt x="0" y="38574"/>
                          </a:cubicBezTo>
                          <a:lnTo>
                            <a:pt x="13358" y="21600"/>
                          </a:lnTo>
                          <a:close/>
                        </a:path>
                      </a:pathLst>
                    </a:custGeom>
                    <a:noFill/>
                    <a:ln w="76200">
                      <a:solidFill>
                        <a:schemeClr val="bg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107950" tIns="53975" rIns="107950" bIns="53975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42" name="Freeform 60"/>
                  <p:cNvSpPr>
                    <a:spLocks/>
                  </p:cNvSpPr>
                  <p:nvPr/>
                </p:nvSpPr>
                <p:spPr bwMode="auto">
                  <a:xfrm>
                    <a:off x="3872" y="2445"/>
                    <a:ext cx="91" cy="47"/>
                  </a:xfrm>
                  <a:custGeom>
                    <a:avLst/>
                    <a:gdLst>
                      <a:gd name="T0" fmla="*/ 0 w 91"/>
                      <a:gd name="T1" fmla="*/ 47 h 47"/>
                      <a:gd name="T2" fmla="*/ 0 w 91"/>
                      <a:gd name="T3" fmla="*/ 0 h 47"/>
                      <a:gd name="T4" fmla="*/ 91 w 91"/>
                      <a:gd name="T5" fmla="*/ 0 h 47"/>
                      <a:gd name="T6" fmla="*/ 64 w 91"/>
                      <a:gd name="T7" fmla="*/ 47 h 47"/>
                      <a:gd name="T8" fmla="*/ 0 w 91"/>
                      <a:gd name="T9" fmla="*/ 47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1" h="47">
                        <a:moveTo>
                          <a:pt x="0" y="47"/>
                        </a:moveTo>
                        <a:lnTo>
                          <a:pt x="0" y="0"/>
                        </a:lnTo>
                        <a:lnTo>
                          <a:pt x="91" y="0"/>
                        </a:lnTo>
                        <a:lnTo>
                          <a:pt x="64" y="47"/>
                        </a:lnTo>
                        <a:lnTo>
                          <a:pt x="0" y="47"/>
                        </a:lnTo>
                        <a:close/>
                      </a:path>
                    </a:pathLst>
                  </a:custGeom>
                  <a:solidFill>
                    <a:srgbClr val="CC9900"/>
                  </a:solidFill>
                  <a:ln w="76200" cap="flat" cmpd="sng">
                    <a:solidFill>
                      <a:schemeClr val="bg2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107950" tIns="53975" rIns="107950" bIns="53975"/>
                  <a:lstStyle/>
                  <a:p>
                    <a:endParaRPr lang="en-US"/>
                  </a:p>
                </p:txBody>
              </p:sp>
              <p:sp>
                <p:nvSpPr>
                  <p:cNvPr id="43" name="Freeform 61"/>
                  <p:cNvSpPr>
                    <a:spLocks/>
                  </p:cNvSpPr>
                  <p:nvPr/>
                </p:nvSpPr>
                <p:spPr bwMode="auto">
                  <a:xfrm flipH="1">
                    <a:off x="4730" y="2445"/>
                    <a:ext cx="91" cy="47"/>
                  </a:xfrm>
                  <a:custGeom>
                    <a:avLst/>
                    <a:gdLst>
                      <a:gd name="T0" fmla="*/ 0 w 91"/>
                      <a:gd name="T1" fmla="*/ 47 h 47"/>
                      <a:gd name="T2" fmla="*/ 0 w 91"/>
                      <a:gd name="T3" fmla="*/ 0 h 47"/>
                      <a:gd name="T4" fmla="*/ 91 w 91"/>
                      <a:gd name="T5" fmla="*/ 0 h 47"/>
                      <a:gd name="T6" fmla="*/ 64 w 91"/>
                      <a:gd name="T7" fmla="*/ 47 h 47"/>
                      <a:gd name="T8" fmla="*/ 0 w 91"/>
                      <a:gd name="T9" fmla="*/ 47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1" h="47">
                        <a:moveTo>
                          <a:pt x="0" y="47"/>
                        </a:moveTo>
                        <a:lnTo>
                          <a:pt x="0" y="0"/>
                        </a:lnTo>
                        <a:lnTo>
                          <a:pt x="91" y="0"/>
                        </a:lnTo>
                        <a:lnTo>
                          <a:pt x="64" y="47"/>
                        </a:lnTo>
                        <a:lnTo>
                          <a:pt x="0" y="47"/>
                        </a:lnTo>
                        <a:close/>
                      </a:path>
                    </a:pathLst>
                  </a:custGeom>
                  <a:solidFill>
                    <a:srgbClr val="CC9900"/>
                  </a:solidFill>
                  <a:ln w="76200" cap="flat" cmpd="sng">
                    <a:solidFill>
                      <a:schemeClr val="bg2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107950" tIns="53975" rIns="107950" bIns="53975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4" name="Group 65"/>
                <p:cNvGrpSpPr>
                  <a:grpSpLocks/>
                </p:cNvGrpSpPr>
                <p:nvPr/>
              </p:nvGrpSpPr>
              <p:grpSpPr bwMode="auto">
                <a:xfrm>
                  <a:off x="3007" y="3111"/>
                  <a:ext cx="1211" cy="307"/>
                  <a:chOff x="3872" y="2392"/>
                  <a:chExt cx="949" cy="240"/>
                </a:xfrm>
              </p:grpSpPr>
              <p:grpSp>
                <p:nvGrpSpPr>
                  <p:cNvPr id="35" name="Group 66"/>
                  <p:cNvGrpSpPr>
                    <a:grpSpLocks/>
                  </p:cNvGrpSpPr>
                  <p:nvPr/>
                </p:nvGrpSpPr>
                <p:grpSpPr bwMode="auto">
                  <a:xfrm>
                    <a:off x="3944" y="2392"/>
                    <a:ext cx="808" cy="240"/>
                    <a:chOff x="3944" y="2392"/>
                    <a:chExt cx="808" cy="240"/>
                  </a:xfrm>
                </p:grpSpPr>
                <p:sp>
                  <p:nvSpPr>
                    <p:cNvPr id="38" name="Oval 6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44" y="2392"/>
                      <a:ext cx="336" cy="24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rgbClr val="CC99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107950" tIns="53975" rIns="107950" bIns="53975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9" name="Oval 6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16" y="2392"/>
                      <a:ext cx="336" cy="24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rgbClr val="CC99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107950" tIns="53975" rIns="107950" bIns="53975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0" name="Arc 69"/>
                    <p:cNvSpPr>
                      <a:spLocks/>
                    </p:cNvSpPr>
                    <p:nvPr/>
                  </p:nvSpPr>
                  <p:spPr bwMode="auto">
                    <a:xfrm rot="-6300000">
                      <a:off x="4301" y="2423"/>
                      <a:ext cx="91" cy="112"/>
                    </a:xfrm>
                    <a:custGeom>
                      <a:avLst/>
                      <a:gdLst>
                        <a:gd name="G0" fmla="+- 13358 0 0"/>
                        <a:gd name="G1" fmla="+- 21600 0 0"/>
                        <a:gd name="G2" fmla="+- 21600 0 0"/>
                        <a:gd name="T0" fmla="*/ 13358 w 34958"/>
                        <a:gd name="T1" fmla="*/ 0 h 43200"/>
                        <a:gd name="T2" fmla="*/ 0 w 34958"/>
                        <a:gd name="T3" fmla="*/ 38575 h 43200"/>
                        <a:gd name="T4" fmla="*/ 13358 w 34958"/>
                        <a:gd name="T5" fmla="*/ 21600 h 43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34958" h="43200" fill="none" extrusionOk="0">
                          <a:moveTo>
                            <a:pt x="13358" y="0"/>
                          </a:moveTo>
                          <a:cubicBezTo>
                            <a:pt x="25287" y="0"/>
                            <a:pt x="34958" y="9670"/>
                            <a:pt x="34958" y="21600"/>
                          </a:cubicBezTo>
                          <a:cubicBezTo>
                            <a:pt x="34958" y="33529"/>
                            <a:pt x="25287" y="43200"/>
                            <a:pt x="13358" y="43200"/>
                          </a:cubicBezTo>
                          <a:cubicBezTo>
                            <a:pt x="8512" y="43200"/>
                            <a:pt x="3808" y="41570"/>
                            <a:pt x="0" y="38574"/>
                          </a:cubicBezTo>
                        </a:path>
                        <a:path w="34958" h="43200" stroke="0" extrusionOk="0">
                          <a:moveTo>
                            <a:pt x="13358" y="0"/>
                          </a:moveTo>
                          <a:cubicBezTo>
                            <a:pt x="25287" y="0"/>
                            <a:pt x="34958" y="9670"/>
                            <a:pt x="34958" y="21600"/>
                          </a:cubicBezTo>
                          <a:cubicBezTo>
                            <a:pt x="34958" y="33529"/>
                            <a:pt x="25287" y="43200"/>
                            <a:pt x="13358" y="43200"/>
                          </a:cubicBezTo>
                          <a:cubicBezTo>
                            <a:pt x="8512" y="43200"/>
                            <a:pt x="3808" y="41570"/>
                            <a:pt x="0" y="38574"/>
                          </a:cubicBezTo>
                          <a:lnTo>
                            <a:pt x="13358" y="21600"/>
                          </a:lnTo>
                          <a:close/>
                        </a:path>
                      </a:pathLst>
                    </a:custGeom>
                    <a:noFill/>
                    <a:ln w="38100">
                      <a:solidFill>
                        <a:srgbClr val="CC99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107950" tIns="53975" rIns="107950" bIns="53975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6" name="Freeform 70"/>
                  <p:cNvSpPr>
                    <a:spLocks/>
                  </p:cNvSpPr>
                  <p:nvPr/>
                </p:nvSpPr>
                <p:spPr bwMode="auto">
                  <a:xfrm>
                    <a:off x="3872" y="2445"/>
                    <a:ext cx="91" cy="47"/>
                  </a:xfrm>
                  <a:custGeom>
                    <a:avLst/>
                    <a:gdLst>
                      <a:gd name="T0" fmla="*/ 0 w 91"/>
                      <a:gd name="T1" fmla="*/ 47 h 47"/>
                      <a:gd name="T2" fmla="*/ 0 w 91"/>
                      <a:gd name="T3" fmla="*/ 0 h 47"/>
                      <a:gd name="T4" fmla="*/ 91 w 91"/>
                      <a:gd name="T5" fmla="*/ 0 h 47"/>
                      <a:gd name="T6" fmla="*/ 64 w 91"/>
                      <a:gd name="T7" fmla="*/ 47 h 47"/>
                      <a:gd name="T8" fmla="*/ 0 w 91"/>
                      <a:gd name="T9" fmla="*/ 47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1" h="47">
                        <a:moveTo>
                          <a:pt x="0" y="47"/>
                        </a:moveTo>
                        <a:lnTo>
                          <a:pt x="0" y="0"/>
                        </a:lnTo>
                        <a:lnTo>
                          <a:pt x="91" y="0"/>
                        </a:lnTo>
                        <a:lnTo>
                          <a:pt x="64" y="47"/>
                        </a:lnTo>
                        <a:lnTo>
                          <a:pt x="0" y="47"/>
                        </a:lnTo>
                        <a:close/>
                      </a:path>
                    </a:pathLst>
                  </a:custGeom>
                  <a:solidFill>
                    <a:srgbClr val="CC9900"/>
                  </a:solidFill>
                  <a:ln w="9525" cap="flat" cmpd="sng">
                    <a:solidFill>
                      <a:srgbClr val="CC9900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107950" tIns="53975" rIns="107950" bIns="53975"/>
                  <a:lstStyle/>
                  <a:p>
                    <a:endParaRPr lang="en-US"/>
                  </a:p>
                </p:txBody>
              </p:sp>
              <p:sp>
                <p:nvSpPr>
                  <p:cNvPr id="37" name="Freeform 71"/>
                  <p:cNvSpPr>
                    <a:spLocks/>
                  </p:cNvSpPr>
                  <p:nvPr/>
                </p:nvSpPr>
                <p:spPr bwMode="auto">
                  <a:xfrm flipH="1">
                    <a:off x="4730" y="2445"/>
                    <a:ext cx="91" cy="47"/>
                  </a:xfrm>
                  <a:custGeom>
                    <a:avLst/>
                    <a:gdLst>
                      <a:gd name="T0" fmla="*/ 0 w 91"/>
                      <a:gd name="T1" fmla="*/ 47 h 47"/>
                      <a:gd name="T2" fmla="*/ 0 w 91"/>
                      <a:gd name="T3" fmla="*/ 0 h 47"/>
                      <a:gd name="T4" fmla="*/ 91 w 91"/>
                      <a:gd name="T5" fmla="*/ 0 h 47"/>
                      <a:gd name="T6" fmla="*/ 64 w 91"/>
                      <a:gd name="T7" fmla="*/ 47 h 47"/>
                      <a:gd name="T8" fmla="*/ 0 w 91"/>
                      <a:gd name="T9" fmla="*/ 47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1" h="47">
                        <a:moveTo>
                          <a:pt x="0" y="47"/>
                        </a:moveTo>
                        <a:lnTo>
                          <a:pt x="0" y="0"/>
                        </a:lnTo>
                        <a:lnTo>
                          <a:pt x="91" y="0"/>
                        </a:lnTo>
                        <a:lnTo>
                          <a:pt x="64" y="47"/>
                        </a:lnTo>
                        <a:lnTo>
                          <a:pt x="0" y="47"/>
                        </a:lnTo>
                        <a:close/>
                      </a:path>
                    </a:pathLst>
                  </a:custGeom>
                  <a:solidFill>
                    <a:srgbClr val="CC9900"/>
                  </a:solidFill>
                  <a:ln w="9525" cap="flat" cmpd="sng">
                    <a:solidFill>
                      <a:srgbClr val="CC9900"/>
                    </a:solidFill>
                    <a:prstDash val="solid"/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107950" tIns="53975" rIns="107950" bIns="53975"/>
                  <a:lstStyle/>
                  <a:p>
                    <a:endParaRPr lang="en-US"/>
                  </a:p>
                </p:txBody>
              </p:sp>
            </p:grpSp>
          </p:grpSp>
        </p:grpSp>
        <p:pic>
          <p:nvPicPr>
            <p:cNvPr id="7" name="Picture 5" descr="\\reba\office 2000\09prood02\PFiles\MSOffice\Clipart\standard\stddir4\sy01191_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6" y="2329"/>
              <a:ext cx="979" cy="1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" name="Group 90"/>
            <p:cNvGrpSpPr>
              <a:grpSpLocks/>
            </p:cNvGrpSpPr>
            <p:nvPr/>
          </p:nvGrpSpPr>
          <p:grpSpPr bwMode="auto">
            <a:xfrm>
              <a:off x="2419" y="2966"/>
              <a:ext cx="772" cy="630"/>
              <a:chOff x="2123" y="3066"/>
              <a:chExt cx="772" cy="630"/>
            </a:xfrm>
          </p:grpSpPr>
          <p:sp>
            <p:nvSpPr>
              <p:cNvPr id="14" name="AutoShape 6"/>
              <p:cNvSpPr>
                <a:spLocks noChangeArrowheads="1"/>
              </p:cNvSpPr>
              <p:nvPr/>
            </p:nvSpPr>
            <p:spPr bwMode="auto">
              <a:xfrm>
                <a:off x="2184" y="3088"/>
                <a:ext cx="569" cy="608"/>
              </a:xfrm>
              <a:prstGeom prst="can">
                <a:avLst>
                  <a:gd name="adj" fmla="val 26714"/>
                </a:avLst>
              </a:prstGeom>
              <a:solidFill>
                <a:srgbClr val="FFFFCC"/>
              </a:solidFill>
              <a:ln w="19050">
                <a:solidFill>
                  <a:srgbClr val="8A0E5E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07950" tIns="53975" rIns="107950" bIns="53975" anchor="ctr"/>
              <a:lstStyle/>
              <a:p>
                <a:endParaRPr lang="en-US"/>
              </a:p>
            </p:txBody>
          </p:sp>
          <p:grpSp>
            <p:nvGrpSpPr>
              <p:cNvPr id="15" name="Group 28"/>
              <p:cNvGrpSpPr>
                <a:grpSpLocks/>
              </p:cNvGrpSpPr>
              <p:nvPr/>
            </p:nvGrpSpPr>
            <p:grpSpPr bwMode="auto">
              <a:xfrm rot="-1490075">
                <a:off x="2123" y="3066"/>
                <a:ext cx="772" cy="438"/>
                <a:chOff x="3662" y="2910"/>
                <a:chExt cx="901" cy="512"/>
              </a:xfrm>
            </p:grpSpPr>
            <p:grpSp>
              <p:nvGrpSpPr>
                <p:cNvPr id="16" name="Group 17"/>
                <p:cNvGrpSpPr>
                  <a:grpSpLocks/>
                </p:cNvGrpSpPr>
                <p:nvPr/>
              </p:nvGrpSpPr>
              <p:grpSpPr bwMode="auto">
                <a:xfrm>
                  <a:off x="3662" y="2910"/>
                  <a:ext cx="901" cy="512"/>
                  <a:chOff x="3638" y="2544"/>
                  <a:chExt cx="1404" cy="798"/>
                </a:xfrm>
              </p:grpSpPr>
              <p:sp>
                <p:nvSpPr>
                  <p:cNvPr id="23" name="Freeform 10"/>
                  <p:cNvSpPr>
                    <a:spLocks/>
                  </p:cNvSpPr>
                  <p:nvPr/>
                </p:nvSpPr>
                <p:spPr bwMode="auto">
                  <a:xfrm>
                    <a:off x="4387" y="2572"/>
                    <a:ext cx="655" cy="408"/>
                  </a:xfrm>
                  <a:custGeom>
                    <a:avLst/>
                    <a:gdLst>
                      <a:gd name="T0" fmla="*/ 992 w 1326"/>
                      <a:gd name="T1" fmla="*/ 430 h 825"/>
                      <a:gd name="T2" fmla="*/ 888 w 1326"/>
                      <a:gd name="T3" fmla="*/ 484 h 825"/>
                      <a:gd name="T4" fmla="*/ 788 w 1326"/>
                      <a:gd name="T5" fmla="*/ 539 h 825"/>
                      <a:gd name="T6" fmla="*/ 687 w 1326"/>
                      <a:gd name="T7" fmla="*/ 595 h 825"/>
                      <a:gd name="T8" fmla="*/ 587 w 1326"/>
                      <a:gd name="T9" fmla="*/ 649 h 825"/>
                      <a:gd name="T10" fmla="*/ 487 w 1326"/>
                      <a:gd name="T11" fmla="*/ 703 h 825"/>
                      <a:gd name="T12" fmla="*/ 383 w 1326"/>
                      <a:gd name="T13" fmla="*/ 754 h 825"/>
                      <a:gd name="T14" fmla="*/ 278 w 1326"/>
                      <a:gd name="T15" fmla="*/ 802 h 825"/>
                      <a:gd name="T16" fmla="*/ 180 w 1326"/>
                      <a:gd name="T17" fmla="*/ 825 h 825"/>
                      <a:gd name="T18" fmla="*/ 186 w 1326"/>
                      <a:gd name="T19" fmla="*/ 731 h 825"/>
                      <a:gd name="T20" fmla="*/ 182 w 1326"/>
                      <a:gd name="T21" fmla="*/ 633 h 825"/>
                      <a:gd name="T22" fmla="*/ 155 w 1326"/>
                      <a:gd name="T23" fmla="*/ 541 h 825"/>
                      <a:gd name="T24" fmla="*/ 92 w 1326"/>
                      <a:gd name="T25" fmla="*/ 467 h 825"/>
                      <a:gd name="T26" fmla="*/ 69 w 1326"/>
                      <a:gd name="T27" fmla="*/ 445 h 825"/>
                      <a:gd name="T28" fmla="*/ 40 w 1326"/>
                      <a:gd name="T29" fmla="*/ 434 h 825"/>
                      <a:gd name="T30" fmla="*/ 13 w 1326"/>
                      <a:gd name="T31" fmla="*/ 426 h 825"/>
                      <a:gd name="T32" fmla="*/ 0 w 1326"/>
                      <a:gd name="T33" fmla="*/ 411 h 825"/>
                      <a:gd name="T34" fmla="*/ 238 w 1326"/>
                      <a:gd name="T35" fmla="*/ 304 h 825"/>
                      <a:gd name="T36" fmla="*/ 209 w 1326"/>
                      <a:gd name="T37" fmla="*/ 374 h 825"/>
                      <a:gd name="T38" fmla="*/ 224 w 1326"/>
                      <a:gd name="T39" fmla="*/ 424 h 825"/>
                      <a:gd name="T40" fmla="*/ 259 w 1326"/>
                      <a:gd name="T41" fmla="*/ 438 h 825"/>
                      <a:gd name="T42" fmla="*/ 297 w 1326"/>
                      <a:gd name="T43" fmla="*/ 436 h 825"/>
                      <a:gd name="T44" fmla="*/ 335 w 1326"/>
                      <a:gd name="T45" fmla="*/ 432 h 825"/>
                      <a:gd name="T46" fmla="*/ 368 w 1326"/>
                      <a:gd name="T47" fmla="*/ 421 h 825"/>
                      <a:gd name="T48" fmla="*/ 397 w 1326"/>
                      <a:gd name="T49" fmla="*/ 401 h 825"/>
                      <a:gd name="T50" fmla="*/ 420 w 1326"/>
                      <a:gd name="T51" fmla="*/ 376 h 825"/>
                      <a:gd name="T52" fmla="*/ 441 w 1326"/>
                      <a:gd name="T53" fmla="*/ 350 h 825"/>
                      <a:gd name="T54" fmla="*/ 1101 w 1326"/>
                      <a:gd name="T55" fmla="*/ 33 h 825"/>
                      <a:gd name="T56" fmla="*/ 1130 w 1326"/>
                      <a:gd name="T57" fmla="*/ 64 h 825"/>
                      <a:gd name="T58" fmla="*/ 1166 w 1326"/>
                      <a:gd name="T59" fmla="*/ 64 h 825"/>
                      <a:gd name="T60" fmla="*/ 1205 w 1326"/>
                      <a:gd name="T61" fmla="*/ 50 h 825"/>
                      <a:gd name="T62" fmla="*/ 1241 w 1326"/>
                      <a:gd name="T63" fmla="*/ 33 h 825"/>
                      <a:gd name="T64" fmla="*/ 1268 w 1326"/>
                      <a:gd name="T65" fmla="*/ 6 h 825"/>
                      <a:gd name="T66" fmla="*/ 1297 w 1326"/>
                      <a:gd name="T67" fmla="*/ 14 h 825"/>
                      <a:gd name="T68" fmla="*/ 1326 w 1326"/>
                      <a:gd name="T69" fmla="*/ 93 h 825"/>
                      <a:gd name="T70" fmla="*/ 1310 w 1326"/>
                      <a:gd name="T71" fmla="*/ 179 h 825"/>
                      <a:gd name="T72" fmla="*/ 1253 w 1326"/>
                      <a:gd name="T73" fmla="*/ 248 h 825"/>
                      <a:gd name="T74" fmla="*/ 1188 w 1326"/>
                      <a:gd name="T75" fmla="*/ 305 h 825"/>
                      <a:gd name="T76" fmla="*/ 1117 w 1326"/>
                      <a:gd name="T77" fmla="*/ 355 h 825"/>
                      <a:gd name="T78" fmla="*/ 1044 w 1326"/>
                      <a:gd name="T79" fmla="*/ 403 h 8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1326" h="825">
                        <a:moveTo>
                          <a:pt x="1044" y="403"/>
                        </a:moveTo>
                        <a:lnTo>
                          <a:pt x="992" y="430"/>
                        </a:lnTo>
                        <a:lnTo>
                          <a:pt x="940" y="457"/>
                        </a:lnTo>
                        <a:lnTo>
                          <a:pt x="888" y="484"/>
                        </a:lnTo>
                        <a:lnTo>
                          <a:pt x="838" y="511"/>
                        </a:lnTo>
                        <a:lnTo>
                          <a:pt x="788" y="539"/>
                        </a:lnTo>
                        <a:lnTo>
                          <a:pt x="738" y="566"/>
                        </a:lnTo>
                        <a:lnTo>
                          <a:pt x="687" y="595"/>
                        </a:lnTo>
                        <a:lnTo>
                          <a:pt x="637" y="622"/>
                        </a:lnTo>
                        <a:lnTo>
                          <a:pt x="587" y="649"/>
                        </a:lnTo>
                        <a:lnTo>
                          <a:pt x="537" y="676"/>
                        </a:lnTo>
                        <a:lnTo>
                          <a:pt x="487" y="703"/>
                        </a:lnTo>
                        <a:lnTo>
                          <a:pt x="435" y="729"/>
                        </a:lnTo>
                        <a:lnTo>
                          <a:pt x="383" y="754"/>
                        </a:lnTo>
                        <a:lnTo>
                          <a:pt x="332" y="779"/>
                        </a:lnTo>
                        <a:lnTo>
                          <a:pt x="278" y="802"/>
                        </a:lnTo>
                        <a:lnTo>
                          <a:pt x="224" y="825"/>
                        </a:lnTo>
                        <a:lnTo>
                          <a:pt x="180" y="825"/>
                        </a:lnTo>
                        <a:lnTo>
                          <a:pt x="184" y="779"/>
                        </a:lnTo>
                        <a:lnTo>
                          <a:pt x="186" y="731"/>
                        </a:lnTo>
                        <a:lnTo>
                          <a:pt x="186" y="681"/>
                        </a:lnTo>
                        <a:lnTo>
                          <a:pt x="182" y="633"/>
                        </a:lnTo>
                        <a:lnTo>
                          <a:pt x="172" y="586"/>
                        </a:lnTo>
                        <a:lnTo>
                          <a:pt x="155" y="541"/>
                        </a:lnTo>
                        <a:lnTo>
                          <a:pt x="130" y="501"/>
                        </a:lnTo>
                        <a:lnTo>
                          <a:pt x="92" y="467"/>
                        </a:lnTo>
                        <a:lnTo>
                          <a:pt x="82" y="453"/>
                        </a:lnTo>
                        <a:lnTo>
                          <a:pt x="69" y="445"/>
                        </a:lnTo>
                        <a:lnTo>
                          <a:pt x="55" y="440"/>
                        </a:lnTo>
                        <a:lnTo>
                          <a:pt x="40" y="434"/>
                        </a:lnTo>
                        <a:lnTo>
                          <a:pt x="25" y="430"/>
                        </a:lnTo>
                        <a:lnTo>
                          <a:pt x="13" y="426"/>
                        </a:lnTo>
                        <a:lnTo>
                          <a:pt x="3" y="421"/>
                        </a:lnTo>
                        <a:lnTo>
                          <a:pt x="0" y="411"/>
                        </a:lnTo>
                        <a:lnTo>
                          <a:pt x="251" y="275"/>
                        </a:lnTo>
                        <a:lnTo>
                          <a:pt x="238" y="304"/>
                        </a:lnTo>
                        <a:lnTo>
                          <a:pt x="220" y="336"/>
                        </a:lnTo>
                        <a:lnTo>
                          <a:pt x="209" y="374"/>
                        </a:lnTo>
                        <a:lnTo>
                          <a:pt x="211" y="411"/>
                        </a:lnTo>
                        <a:lnTo>
                          <a:pt x="224" y="424"/>
                        </a:lnTo>
                        <a:lnTo>
                          <a:pt x="241" y="432"/>
                        </a:lnTo>
                        <a:lnTo>
                          <a:pt x="259" y="438"/>
                        </a:lnTo>
                        <a:lnTo>
                          <a:pt x="278" y="438"/>
                        </a:lnTo>
                        <a:lnTo>
                          <a:pt x="297" y="436"/>
                        </a:lnTo>
                        <a:lnTo>
                          <a:pt x="318" y="434"/>
                        </a:lnTo>
                        <a:lnTo>
                          <a:pt x="335" y="432"/>
                        </a:lnTo>
                        <a:lnTo>
                          <a:pt x="353" y="430"/>
                        </a:lnTo>
                        <a:lnTo>
                          <a:pt x="368" y="421"/>
                        </a:lnTo>
                        <a:lnTo>
                          <a:pt x="383" y="411"/>
                        </a:lnTo>
                        <a:lnTo>
                          <a:pt x="397" y="401"/>
                        </a:lnTo>
                        <a:lnTo>
                          <a:pt x="408" y="390"/>
                        </a:lnTo>
                        <a:lnTo>
                          <a:pt x="420" y="376"/>
                        </a:lnTo>
                        <a:lnTo>
                          <a:pt x="431" y="363"/>
                        </a:lnTo>
                        <a:lnTo>
                          <a:pt x="441" y="350"/>
                        </a:lnTo>
                        <a:lnTo>
                          <a:pt x="449" y="334"/>
                        </a:lnTo>
                        <a:lnTo>
                          <a:pt x="1101" y="33"/>
                        </a:lnTo>
                        <a:lnTo>
                          <a:pt x="1115" y="52"/>
                        </a:lnTo>
                        <a:lnTo>
                          <a:pt x="1130" y="64"/>
                        </a:lnTo>
                        <a:lnTo>
                          <a:pt x="1147" y="66"/>
                        </a:lnTo>
                        <a:lnTo>
                          <a:pt x="1166" y="64"/>
                        </a:lnTo>
                        <a:lnTo>
                          <a:pt x="1186" y="58"/>
                        </a:lnTo>
                        <a:lnTo>
                          <a:pt x="1205" y="50"/>
                        </a:lnTo>
                        <a:lnTo>
                          <a:pt x="1224" y="41"/>
                        </a:lnTo>
                        <a:lnTo>
                          <a:pt x="1241" y="33"/>
                        </a:lnTo>
                        <a:lnTo>
                          <a:pt x="1255" y="20"/>
                        </a:lnTo>
                        <a:lnTo>
                          <a:pt x="1268" y="6"/>
                        </a:lnTo>
                        <a:lnTo>
                          <a:pt x="1282" y="0"/>
                        </a:lnTo>
                        <a:lnTo>
                          <a:pt x="1297" y="14"/>
                        </a:lnTo>
                        <a:lnTo>
                          <a:pt x="1320" y="50"/>
                        </a:lnTo>
                        <a:lnTo>
                          <a:pt x="1326" y="93"/>
                        </a:lnTo>
                        <a:lnTo>
                          <a:pt x="1322" y="139"/>
                        </a:lnTo>
                        <a:lnTo>
                          <a:pt x="1310" y="179"/>
                        </a:lnTo>
                        <a:lnTo>
                          <a:pt x="1282" y="215"/>
                        </a:lnTo>
                        <a:lnTo>
                          <a:pt x="1253" y="248"/>
                        </a:lnTo>
                        <a:lnTo>
                          <a:pt x="1220" y="279"/>
                        </a:lnTo>
                        <a:lnTo>
                          <a:pt x="1188" y="305"/>
                        </a:lnTo>
                        <a:lnTo>
                          <a:pt x="1153" y="330"/>
                        </a:lnTo>
                        <a:lnTo>
                          <a:pt x="1117" y="355"/>
                        </a:lnTo>
                        <a:lnTo>
                          <a:pt x="1080" y="378"/>
                        </a:lnTo>
                        <a:lnTo>
                          <a:pt x="1044" y="403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28575" cmpd="sng">
                    <a:solidFill>
                      <a:schemeClr val="bg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4" name="Freeform 11"/>
                  <p:cNvSpPr>
                    <a:spLocks/>
                  </p:cNvSpPr>
                  <p:nvPr/>
                </p:nvSpPr>
                <p:spPr bwMode="auto">
                  <a:xfrm>
                    <a:off x="4511" y="2544"/>
                    <a:ext cx="485" cy="225"/>
                  </a:xfrm>
                  <a:custGeom>
                    <a:avLst/>
                    <a:gdLst>
                      <a:gd name="T0" fmla="*/ 916 w 983"/>
                      <a:gd name="T1" fmla="*/ 32 h 456"/>
                      <a:gd name="T2" fmla="*/ 818 w 983"/>
                      <a:gd name="T3" fmla="*/ 69 h 456"/>
                      <a:gd name="T4" fmla="*/ 722 w 983"/>
                      <a:gd name="T5" fmla="*/ 109 h 456"/>
                      <a:gd name="T6" fmla="*/ 626 w 983"/>
                      <a:gd name="T7" fmla="*/ 150 h 456"/>
                      <a:gd name="T8" fmla="*/ 530 w 983"/>
                      <a:gd name="T9" fmla="*/ 192 h 456"/>
                      <a:gd name="T10" fmla="*/ 436 w 983"/>
                      <a:gd name="T11" fmla="*/ 232 h 456"/>
                      <a:gd name="T12" fmla="*/ 338 w 983"/>
                      <a:gd name="T13" fmla="*/ 272 h 456"/>
                      <a:gd name="T14" fmla="*/ 242 w 983"/>
                      <a:gd name="T15" fmla="*/ 311 h 456"/>
                      <a:gd name="T16" fmla="*/ 144 w 983"/>
                      <a:gd name="T17" fmla="*/ 345 h 456"/>
                      <a:gd name="T18" fmla="*/ 134 w 983"/>
                      <a:gd name="T19" fmla="*/ 366 h 456"/>
                      <a:gd name="T20" fmla="*/ 142 w 983"/>
                      <a:gd name="T21" fmla="*/ 384 h 456"/>
                      <a:gd name="T22" fmla="*/ 148 w 983"/>
                      <a:gd name="T23" fmla="*/ 403 h 456"/>
                      <a:gd name="T24" fmla="*/ 134 w 983"/>
                      <a:gd name="T25" fmla="*/ 422 h 456"/>
                      <a:gd name="T26" fmla="*/ 106 w 983"/>
                      <a:gd name="T27" fmla="*/ 437 h 456"/>
                      <a:gd name="T28" fmla="*/ 75 w 983"/>
                      <a:gd name="T29" fmla="*/ 451 h 456"/>
                      <a:gd name="T30" fmla="*/ 42 w 983"/>
                      <a:gd name="T31" fmla="*/ 456 h 456"/>
                      <a:gd name="T32" fmla="*/ 8 w 983"/>
                      <a:gd name="T33" fmla="*/ 449 h 456"/>
                      <a:gd name="T34" fmla="*/ 8 w 983"/>
                      <a:gd name="T35" fmla="*/ 403 h 456"/>
                      <a:gd name="T36" fmla="*/ 25 w 983"/>
                      <a:gd name="T37" fmla="*/ 359 h 456"/>
                      <a:gd name="T38" fmla="*/ 115 w 983"/>
                      <a:gd name="T39" fmla="*/ 303 h 456"/>
                      <a:gd name="T40" fmla="*/ 209 w 983"/>
                      <a:gd name="T41" fmla="*/ 253 h 456"/>
                      <a:gd name="T42" fmla="*/ 303 w 983"/>
                      <a:gd name="T43" fmla="*/ 209 h 456"/>
                      <a:gd name="T44" fmla="*/ 399 w 983"/>
                      <a:gd name="T45" fmla="*/ 167 h 456"/>
                      <a:gd name="T46" fmla="*/ 497 w 983"/>
                      <a:gd name="T47" fmla="*/ 128 h 456"/>
                      <a:gd name="T48" fmla="*/ 593 w 983"/>
                      <a:gd name="T49" fmla="*/ 90 h 456"/>
                      <a:gd name="T50" fmla="*/ 691 w 983"/>
                      <a:gd name="T51" fmla="*/ 52 h 456"/>
                      <a:gd name="T52" fmla="*/ 789 w 983"/>
                      <a:gd name="T53" fmla="*/ 11 h 456"/>
                      <a:gd name="T54" fmla="*/ 839 w 983"/>
                      <a:gd name="T55" fmla="*/ 0 h 456"/>
                      <a:gd name="T56" fmla="*/ 889 w 983"/>
                      <a:gd name="T57" fmla="*/ 0 h 456"/>
                      <a:gd name="T58" fmla="*/ 937 w 983"/>
                      <a:gd name="T59" fmla="*/ 9 h 456"/>
                      <a:gd name="T60" fmla="*/ 983 w 983"/>
                      <a:gd name="T61" fmla="*/ 25 h 456"/>
                      <a:gd name="T62" fmla="*/ 975 w 983"/>
                      <a:gd name="T63" fmla="*/ 48 h 456"/>
                      <a:gd name="T64" fmla="*/ 958 w 983"/>
                      <a:gd name="T65" fmla="*/ 61 h 456"/>
                      <a:gd name="T66" fmla="*/ 937 w 983"/>
                      <a:gd name="T67" fmla="*/ 69 h 456"/>
                      <a:gd name="T68" fmla="*/ 916 w 983"/>
                      <a:gd name="T69" fmla="*/ 77 h 4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983" h="456">
                        <a:moveTo>
                          <a:pt x="916" y="77"/>
                        </a:moveTo>
                        <a:lnTo>
                          <a:pt x="916" y="32"/>
                        </a:lnTo>
                        <a:lnTo>
                          <a:pt x="868" y="52"/>
                        </a:lnTo>
                        <a:lnTo>
                          <a:pt x="818" y="69"/>
                        </a:lnTo>
                        <a:lnTo>
                          <a:pt x="770" y="90"/>
                        </a:lnTo>
                        <a:lnTo>
                          <a:pt x="722" y="109"/>
                        </a:lnTo>
                        <a:lnTo>
                          <a:pt x="674" y="128"/>
                        </a:lnTo>
                        <a:lnTo>
                          <a:pt x="626" y="150"/>
                        </a:lnTo>
                        <a:lnTo>
                          <a:pt x="578" y="171"/>
                        </a:lnTo>
                        <a:lnTo>
                          <a:pt x="530" y="192"/>
                        </a:lnTo>
                        <a:lnTo>
                          <a:pt x="482" y="211"/>
                        </a:lnTo>
                        <a:lnTo>
                          <a:pt x="436" y="232"/>
                        </a:lnTo>
                        <a:lnTo>
                          <a:pt x="388" y="251"/>
                        </a:lnTo>
                        <a:lnTo>
                          <a:pt x="338" y="272"/>
                        </a:lnTo>
                        <a:lnTo>
                          <a:pt x="290" y="291"/>
                        </a:lnTo>
                        <a:lnTo>
                          <a:pt x="242" y="311"/>
                        </a:lnTo>
                        <a:lnTo>
                          <a:pt x="194" y="328"/>
                        </a:lnTo>
                        <a:lnTo>
                          <a:pt x="144" y="345"/>
                        </a:lnTo>
                        <a:lnTo>
                          <a:pt x="136" y="355"/>
                        </a:lnTo>
                        <a:lnTo>
                          <a:pt x="134" y="366"/>
                        </a:lnTo>
                        <a:lnTo>
                          <a:pt x="138" y="376"/>
                        </a:lnTo>
                        <a:lnTo>
                          <a:pt x="142" y="384"/>
                        </a:lnTo>
                        <a:lnTo>
                          <a:pt x="148" y="393"/>
                        </a:lnTo>
                        <a:lnTo>
                          <a:pt x="148" y="403"/>
                        </a:lnTo>
                        <a:lnTo>
                          <a:pt x="146" y="412"/>
                        </a:lnTo>
                        <a:lnTo>
                          <a:pt x="134" y="422"/>
                        </a:lnTo>
                        <a:lnTo>
                          <a:pt x="121" y="430"/>
                        </a:lnTo>
                        <a:lnTo>
                          <a:pt x="106" y="437"/>
                        </a:lnTo>
                        <a:lnTo>
                          <a:pt x="90" y="445"/>
                        </a:lnTo>
                        <a:lnTo>
                          <a:pt x="75" y="451"/>
                        </a:lnTo>
                        <a:lnTo>
                          <a:pt x="60" y="455"/>
                        </a:lnTo>
                        <a:lnTo>
                          <a:pt x="42" y="456"/>
                        </a:lnTo>
                        <a:lnTo>
                          <a:pt x="25" y="455"/>
                        </a:lnTo>
                        <a:lnTo>
                          <a:pt x="8" y="449"/>
                        </a:lnTo>
                        <a:lnTo>
                          <a:pt x="0" y="424"/>
                        </a:lnTo>
                        <a:lnTo>
                          <a:pt x="8" y="403"/>
                        </a:lnTo>
                        <a:lnTo>
                          <a:pt x="19" y="382"/>
                        </a:lnTo>
                        <a:lnTo>
                          <a:pt x="25" y="359"/>
                        </a:lnTo>
                        <a:lnTo>
                          <a:pt x="71" y="330"/>
                        </a:lnTo>
                        <a:lnTo>
                          <a:pt x="115" y="303"/>
                        </a:lnTo>
                        <a:lnTo>
                          <a:pt x="163" y="278"/>
                        </a:lnTo>
                        <a:lnTo>
                          <a:pt x="209" y="253"/>
                        </a:lnTo>
                        <a:lnTo>
                          <a:pt x="257" y="230"/>
                        </a:lnTo>
                        <a:lnTo>
                          <a:pt x="303" y="209"/>
                        </a:lnTo>
                        <a:lnTo>
                          <a:pt x="351" y="188"/>
                        </a:lnTo>
                        <a:lnTo>
                          <a:pt x="399" y="167"/>
                        </a:lnTo>
                        <a:lnTo>
                          <a:pt x="447" y="148"/>
                        </a:lnTo>
                        <a:lnTo>
                          <a:pt x="497" y="128"/>
                        </a:lnTo>
                        <a:lnTo>
                          <a:pt x="545" y="107"/>
                        </a:lnTo>
                        <a:lnTo>
                          <a:pt x="593" y="90"/>
                        </a:lnTo>
                        <a:lnTo>
                          <a:pt x="643" y="71"/>
                        </a:lnTo>
                        <a:lnTo>
                          <a:pt x="691" y="52"/>
                        </a:lnTo>
                        <a:lnTo>
                          <a:pt x="741" y="31"/>
                        </a:lnTo>
                        <a:lnTo>
                          <a:pt x="789" y="11"/>
                        </a:lnTo>
                        <a:lnTo>
                          <a:pt x="814" y="4"/>
                        </a:lnTo>
                        <a:lnTo>
                          <a:pt x="839" y="0"/>
                        </a:lnTo>
                        <a:lnTo>
                          <a:pt x="864" y="0"/>
                        </a:lnTo>
                        <a:lnTo>
                          <a:pt x="889" y="0"/>
                        </a:lnTo>
                        <a:lnTo>
                          <a:pt x="912" y="4"/>
                        </a:lnTo>
                        <a:lnTo>
                          <a:pt x="937" y="9"/>
                        </a:lnTo>
                        <a:lnTo>
                          <a:pt x="960" y="17"/>
                        </a:lnTo>
                        <a:lnTo>
                          <a:pt x="983" y="25"/>
                        </a:lnTo>
                        <a:lnTo>
                          <a:pt x="981" y="38"/>
                        </a:lnTo>
                        <a:lnTo>
                          <a:pt x="975" y="48"/>
                        </a:lnTo>
                        <a:lnTo>
                          <a:pt x="967" y="56"/>
                        </a:lnTo>
                        <a:lnTo>
                          <a:pt x="958" y="61"/>
                        </a:lnTo>
                        <a:lnTo>
                          <a:pt x="948" y="67"/>
                        </a:lnTo>
                        <a:lnTo>
                          <a:pt x="937" y="69"/>
                        </a:lnTo>
                        <a:lnTo>
                          <a:pt x="925" y="73"/>
                        </a:lnTo>
                        <a:lnTo>
                          <a:pt x="916" y="7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28575" cmpd="sng">
                    <a:solidFill>
                      <a:schemeClr val="bg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5" name="Freeform 13"/>
                  <p:cNvSpPr>
                    <a:spLocks/>
                  </p:cNvSpPr>
                  <p:nvPr/>
                </p:nvSpPr>
                <p:spPr bwMode="auto">
                  <a:xfrm>
                    <a:off x="4376" y="2802"/>
                    <a:ext cx="88" cy="178"/>
                  </a:xfrm>
                  <a:custGeom>
                    <a:avLst/>
                    <a:gdLst>
                      <a:gd name="T0" fmla="*/ 159 w 178"/>
                      <a:gd name="T1" fmla="*/ 360 h 360"/>
                      <a:gd name="T2" fmla="*/ 159 w 178"/>
                      <a:gd name="T3" fmla="*/ 310 h 360"/>
                      <a:gd name="T4" fmla="*/ 153 w 178"/>
                      <a:gd name="T5" fmla="*/ 259 h 360"/>
                      <a:gd name="T6" fmla="*/ 142 w 178"/>
                      <a:gd name="T7" fmla="*/ 207 h 360"/>
                      <a:gd name="T8" fmla="*/ 126 w 178"/>
                      <a:gd name="T9" fmla="*/ 157 h 360"/>
                      <a:gd name="T10" fmla="*/ 103 w 178"/>
                      <a:gd name="T11" fmla="*/ 111 h 360"/>
                      <a:gd name="T12" fmla="*/ 74 w 178"/>
                      <a:gd name="T13" fmla="*/ 69 h 360"/>
                      <a:gd name="T14" fmla="*/ 40 w 178"/>
                      <a:gd name="T15" fmla="*/ 32 h 360"/>
                      <a:gd name="T16" fmla="*/ 0 w 178"/>
                      <a:gd name="T17" fmla="*/ 2 h 360"/>
                      <a:gd name="T18" fmla="*/ 13 w 178"/>
                      <a:gd name="T19" fmla="*/ 0 h 360"/>
                      <a:gd name="T20" fmla="*/ 26 w 178"/>
                      <a:gd name="T21" fmla="*/ 0 h 360"/>
                      <a:gd name="T22" fmla="*/ 38 w 178"/>
                      <a:gd name="T23" fmla="*/ 3 h 360"/>
                      <a:gd name="T24" fmla="*/ 51 w 178"/>
                      <a:gd name="T25" fmla="*/ 9 h 360"/>
                      <a:gd name="T26" fmla="*/ 63 w 178"/>
                      <a:gd name="T27" fmla="*/ 17 h 360"/>
                      <a:gd name="T28" fmla="*/ 74 w 178"/>
                      <a:gd name="T29" fmla="*/ 27 h 360"/>
                      <a:gd name="T30" fmla="*/ 86 w 178"/>
                      <a:gd name="T31" fmla="*/ 34 h 360"/>
                      <a:gd name="T32" fmla="*/ 95 w 178"/>
                      <a:gd name="T33" fmla="*/ 42 h 360"/>
                      <a:gd name="T34" fmla="*/ 117 w 178"/>
                      <a:gd name="T35" fmla="*/ 76 h 360"/>
                      <a:gd name="T36" fmla="*/ 136 w 178"/>
                      <a:gd name="T37" fmla="*/ 113 h 360"/>
                      <a:gd name="T38" fmla="*/ 153 w 178"/>
                      <a:gd name="T39" fmla="*/ 153 h 360"/>
                      <a:gd name="T40" fmla="*/ 168 w 178"/>
                      <a:gd name="T41" fmla="*/ 191 h 360"/>
                      <a:gd name="T42" fmla="*/ 176 w 178"/>
                      <a:gd name="T43" fmla="*/ 234 h 360"/>
                      <a:gd name="T44" fmla="*/ 178 w 178"/>
                      <a:gd name="T45" fmla="*/ 276 h 360"/>
                      <a:gd name="T46" fmla="*/ 174 w 178"/>
                      <a:gd name="T47" fmla="*/ 318 h 360"/>
                      <a:gd name="T48" fmla="*/ 159 w 178"/>
                      <a:gd name="T49" fmla="*/ 360 h 3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178" h="360">
                        <a:moveTo>
                          <a:pt x="159" y="360"/>
                        </a:moveTo>
                        <a:lnTo>
                          <a:pt x="159" y="310"/>
                        </a:lnTo>
                        <a:lnTo>
                          <a:pt x="153" y="259"/>
                        </a:lnTo>
                        <a:lnTo>
                          <a:pt x="142" y="207"/>
                        </a:lnTo>
                        <a:lnTo>
                          <a:pt x="126" y="157"/>
                        </a:lnTo>
                        <a:lnTo>
                          <a:pt x="103" y="111"/>
                        </a:lnTo>
                        <a:lnTo>
                          <a:pt x="74" y="69"/>
                        </a:lnTo>
                        <a:lnTo>
                          <a:pt x="40" y="32"/>
                        </a:lnTo>
                        <a:lnTo>
                          <a:pt x="0" y="2"/>
                        </a:lnTo>
                        <a:lnTo>
                          <a:pt x="13" y="0"/>
                        </a:lnTo>
                        <a:lnTo>
                          <a:pt x="26" y="0"/>
                        </a:lnTo>
                        <a:lnTo>
                          <a:pt x="38" y="3"/>
                        </a:lnTo>
                        <a:lnTo>
                          <a:pt x="51" y="9"/>
                        </a:lnTo>
                        <a:lnTo>
                          <a:pt x="63" y="17"/>
                        </a:lnTo>
                        <a:lnTo>
                          <a:pt x="74" y="27"/>
                        </a:lnTo>
                        <a:lnTo>
                          <a:pt x="86" y="34"/>
                        </a:lnTo>
                        <a:lnTo>
                          <a:pt x="95" y="42"/>
                        </a:lnTo>
                        <a:lnTo>
                          <a:pt x="117" y="76"/>
                        </a:lnTo>
                        <a:lnTo>
                          <a:pt x="136" y="113"/>
                        </a:lnTo>
                        <a:lnTo>
                          <a:pt x="153" y="153"/>
                        </a:lnTo>
                        <a:lnTo>
                          <a:pt x="168" y="191"/>
                        </a:lnTo>
                        <a:lnTo>
                          <a:pt x="176" y="234"/>
                        </a:lnTo>
                        <a:lnTo>
                          <a:pt x="178" y="276"/>
                        </a:lnTo>
                        <a:lnTo>
                          <a:pt x="174" y="318"/>
                        </a:lnTo>
                        <a:lnTo>
                          <a:pt x="159" y="36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28575" cmpd="sng">
                    <a:solidFill>
                      <a:schemeClr val="bg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" name="Freeform 14"/>
                  <p:cNvSpPr>
                    <a:spLocks/>
                  </p:cNvSpPr>
                  <p:nvPr/>
                </p:nvSpPr>
                <p:spPr bwMode="auto">
                  <a:xfrm>
                    <a:off x="3842" y="2825"/>
                    <a:ext cx="588" cy="399"/>
                  </a:xfrm>
                  <a:custGeom>
                    <a:avLst/>
                    <a:gdLst>
                      <a:gd name="T0" fmla="*/ 1127 w 1192"/>
                      <a:gd name="T1" fmla="*/ 362 h 805"/>
                      <a:gd name="T2" fmla="*/ 1013 w 1192"/>
                      <a:gd name="T3" fmla="*/ 422 h 805"/>
                      <a:gd name="T4" fmla="*/ 898 w 1192"/>
                      <a:gd name="T5" fmla="*/ 481 h 805"/>
                      <a:gd name="T6" fmla="*/ 783 w 1192"/>
                      <a:gd name="T7" fmla="*/ 541 h 805"/>
                      <a:gd name="T8" fmla="*/ 668 w 1192"/>
                      <a:gd name="T9" fmla="*/ 598 h 805"/>
                      <a:gd name="T10" fmla="*/ 553 w 1192"/>
                      <a:gd name="T11" fmla="*/ 656 h 805"/>
                      <a:gd name="T12" fmla="*/ 436 w 1192"/>
                      <a:gd name="T13" fmla="*/ 711 h 805"/>
                      <a:gd name="T14" fmla="*/ 321 w 1192"/>
                      <a:gd name="T15" fmla="*/ 765 h 805"/>
                      <a:gd name="T16" fmla="*/ 192 w 1192"/>
                      <a:gd name="T17" fmla="*/ 805 h 805"/>
                      <a:gd name="T18" fmla="*/ 232 w 1192"/>
                      <a:gd name="T19" fmla="*/ 777 h 805"/>
                      <a:gd name="T20" fmla="*/ 242 w 1192"/>
                      <a:gd name="T21" fmla="*/ 736 h 805"/>
                      <a:gd name="T22" fmla="*/ 230 w 1192"/>
                      <a:gd name="T23" fmla="*/ 690 h 805"/>
                      <a:gd name="T24" fmla="*/ 205 w 1192"/>
                      <a:gd name="T25" fmla="*/ 652 h 805"/>
                      <a:gd name="T26" fmla="*/ 173 w 1192"/>
                      <a:gd name="T27" fmla="*/ 613 h 805"/>
                      <a:gd name="T28" fmla="*/ 134 w 1192"/>
                      <a:gd name="T29" fmla="*/ 579 h 805"/>
                      <a:gd name="T30" fmla="*/ 94 w 1192"/>
                      <a:gd name="T31" fmla="*/ 554 h 805"/>
                      <a:gd name="T32" fmla="*/ 50 w 1192"/>
                      <a:gd name="T33" fmla="*/ 537 h 805"/>
                      <a:gd name="T34" fmla="*/ 29 w 1192"/>
                      <a:gd name="T35" fmla="*/ 569 h 805"/>
                      <a:gd name="T36" fmla="*/ 0 w 1192"/>
                      <a:gd name="T37" fmla="*/ 583 h 805"/>
                      <a:gd name="T38" fmla="*/ 86 w 1192"/>
                      <a:gd name="T39" fmla="*/ 491 h 805"/>
                      <a:gd name="T40" fmla="*/ 209 w 1192"/>
                      <a:gd name="T41" fmla="*/ 414 h 805"/>
                      <a:gd name="T42" fmla="*/ 332 w 1192"/>
                      <a:gd name="T43" fmla="*/ 343 h 805"/>
                      <a:gd name="T44" fmla="*/ 457 w 1192"/>
                      <a:gd name="T45" fmla="*/ 276 h 805"/>
                      <a:gd name="T46" fmla="*/ 584 w 1192"/>
                      <a:gd name="T47" fmla="*/ 211 h 805"/>
                      <a:gd name="T48" fmla="*/ 710 w 1192"/>
                      <a:gd name="T49" fmla="*/ 149 h 805"/>
                      <a:gd name="T50" fmla="*/ 837 w 1192"/>
                      <a:gd name="T51" fmla="*/ 88 h 805"/>
                      <a:gd name="T52" fmla="*/ 965 w 1192"/>
                      <a:gd name="T53" fmla="*/ 28 h 805"/>
                      <a:gd name="T54" fmla="*/ 1052 w 1192"/>
                      <a:gd name="T55" fmla="*/ 5 h 805"/>
                      <a:gd name="T56" fmla="*/ 1090 w 1192"/>
                      <a:gd name="T57" fmla="*/ 26 h 805"/>
                      <a:gd name="T58" fmla="*/ 1123 w 1192"/>
                      <a:gd name="T59" fmla="*/ 57 h 805"/>
                      <a:gd name="T60" fmla="*/ 1148 w 1192"/>
                      <a:gd name="T61" fmla="*/ 94 h 805"/>
                      <a:gd name="T62" fmla="*/ 1173 w 1192"/>
                      <a:gd name="T63" fmla="*/ 165 h 805"/>
                      <a:gd name="T64" fmla="*/ 1192 w 1192"/>
                      <a:gd name="T65" fmla="*/ 274 h 8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1192" h="805">
                        <a:moveTo>
                          <a:pt x="1184" y="331"/>
                        </a:moveTo>
                        <a:lnTo>
                          <a:pt x="1127" y="362"/>
                        </a:lnTo>
                        <a:lnTo>
                          <a:pt x="1069" y="393"/>
                        </a:lnTo>
                        <a:lnTo>
                          <a:pt x="1013" y="422"/>
                        </a:lnTo>
                        <a:lnTo>
                          <a:pt x="956" y="452"/>
                        </a:lnTo>
                        <a:lnTo>
                          <a:pt x="898" y="481"/>
                        </a:lnTo>
                        <a:lnTo>
                          <a:pt x="841" y="512"/>
                        </a:lnTo>
                        <a:lnTo>
                          <a:pt x="783" y="541"/>
                        </a:lnTo>
                        <a:lnTo>
                          <a:pt x="726" y="569"/>
                        </a:lnTo>
                        <a:lnTo>
                          <a:pt x="668" y="598"/>
                        </a:lnTo>
                        <a:lnTo>
                          <a:pt x="610" y="627"/>
                        </a:lnTo>
                        <a:lnTo>
                          <a:pt x="553" y="656"/>
                        </a:lnTo>
                        <a:lnTo>
                          <a:pt x="495" y="683"/>
                        </a:lnTo>
                        <a:lnTo>
                          <a:pt x="436" y="711"/>
                        </a:lnTo>
                        <a:lnTo>
                          <a:pt x="378" y="738"/>
                        </a:lnTo>
                        <a:lnTo>
                          <a:pt x="321" y="765"/>
                        </a:lnTo>
                        <a:lnTo>
                          <a:pt x="261" y="792"/>
                        </a:lnTo>
                        <a:lnTo>
                          <a:pt x="192" y="805"/>
                        </a:lnTo>
                        <a:lnTo>
                          <a:pt x="217" y="794"/>
                        </a:lnTo>
                        <a:lnTo>
                          <a:pt x="232" y="777"/>
                        </a:lnTo>
                        <a:lnTo>
                          <a:pt x="240" y="757"/>
                        </a:lnTo>
                        <a:lnTo>
                          <a:pt x="242" y="736"/>
                        </a:lnTo>
                        <a:lnTo>
                          <a:pt x="240" y="713"/>
                        </a:lnTo>
                        <a:lnTo>
                          <a:pt x="230" y="690"/>
                        </a:lnTo>
                        <a:lnTo>
                          <a:pt x="219" y="671"/>
                        </a:lnTo>
                        <a:lnTo>
                          <a:pt x="205" y="652"/>
                        </a:lnTo>
                        <a:lnTo>
                          <a:pt x="190" y="633"/>
                        </a:lnTo>
                        <a:lnTo>
                          <a:pt x="173" y="613"/>
                        </a:lnTo>
                        <a:lnTo>
                          <a:pt x="154" y="596"/>
                        </a:lnTo>
                        <a:lnTo>
                          <a:pt x="134" y="579"/>
                        </a:lnTo>
                        <a:lnTo>
                          <a:pt x="115" y="565"/>
                        </a:lnTo>
                        <a:lnTo>
                          <a:pt x="94" y="554"/>
                        </a:lnTo>
                        <a:lnTo>
                          <a:pt x="73" y="544"/>
                        </a:lnTo>
                        <a:lnTo>
                          <a:pt x="50" y="537"/>
                        </a:lnTo>
                        <a:lnTo>
                          <a:pt x="35" y="550"/>
                        </a:lnTo>
                        <a:lnTo>
                          <a:pt x="29" y="569"/>
                        </a:lnTo>
                        <a:lnTo>
                          <a:pt x="21" y="585"/>
                        </a:lnTo>
                        <a:lnTo>
                          <a:pt x="0" y="583"/>
                        </a:lnTo>
                        <a:lnTo>
                          <a:pt x="27" y="529"/>
                        </a:lnTo>
                        <a:lnTo>
                          <a:pt x="86" y="491"/>
                        </a:lnTo>
                        <a:lnTo>
                          <a:pt x="148" y="452"/>
                        </a:lnTo>
                        <a:lnTo>
                          <a:pt x="209" y="414"/>
                        </a:lnTo>
                        <a:lnTo>
                          <a:pt x="271" y="379"/>
                        </a:lnTo>
                        <a:lnTo>
                          <a:pt x="332" y="343"/>
                        </a:lnTo>
                        <a:lnTo>
                          <a:pt x="395" y="310"/>
                        </a:lnTo>
                        <a:lnTo>
                          <a:pt x="457" y="276"/>
                        </a:lnTo>
                        <a:lnTo>
                          <a:pt x="520" y="243"/>
                        </a:lnTo>
                        <a:lnTo>
                          <a:pt x="584" y="211"/>
                        </a:lnTo>
                        <a:lnTo>
                          <a:pt x="647" y="180"/>
                        </a:lnTo>
                        <a:lnTo>
                          <a:pt x="710" y="149"/>
                        </a:lnTo>
                        <a:lnTo>
                          <a:pt x="774" y="119"/>
                        </a:lnTo>
                        <a:lnTo>
                          <a:pt x="837" y="88"/>
                        </a:lnTo>
                        <a:lnTo>
                          <a:pt x="900" y="59"/>
                        </a:lnTo>
                        <a:lnTo>
                          <a:pt x="965" y="28"/>
                        </a:lnTo>
                        <a:lnTo>
                          <a:pt x="1029" y="0"/>
                        </a:lnTo>
                        <a:lnTo>
                          <a:pt x="1052" y="5"/>
                        </a:lnTo>
                        <a:lnTo>
                          <a:pt x="1071" y="13"/>
                        </a:lnTo>
                        <a:lnTo>
                          <a:pt x="1090" y="26"/>
                        </a:lnTo>
                        <a:lnTo>
                          <a:pt x="1107" y="40"/>
                        </a:lnTo>
                        <a:lnTo>
                          <a:pt x="1123" y="57"/>
                        </a:lnTo>
                        <a:lnTo>
                          <a:pt x="1136" y="74"/>
                        </a:lnTo>
                        <a:lnTo>
                          <a:pt x="1148" y="94"/>
                        </a:lnTo>
                        <a:lnTo>
                          <a:pt x="1157" y="113"/>
                        </a:lnTo>
                        <a:lnTo>
                          <a:pt x="1173" y="165"/>
                        </a:lnTo>
                        <a:lnTo>
                          <a:pt x="1186" y="218"/>
                        </a:lnTo>
                        <a:lnTo>
                          <a:pt x="1192" y="274"/>
                        </a:lnTo>
                        <a:lnTo>
                          <a:pt x="1184" y="331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28575" cmpd="sng">
                    <a:solidFill>
                      <a:schemeClr val="bg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" name="Freeform 15"/>
                  <p:cNvSpPr>
                    <a:spLocks/>
                  </p:cNvSpPr>
                  <p:nvPr/>
                </p:nvSpPr>
                <p:spPr bwMode="auto">
                  <a:xfrm>
                    <a:off x="3638" y="3118"/>
                    <a:ext cx="305" cy="224"/>
                  </a:xfrm>
                  <a:custGeom>
                    <a:avLst/>
                    <a:gdLst>
                      <a:gd name="T0" fmla="*/ 496 w 616"/>
                      <a:gd name="T1" fmla="*/ 242 h 455"/>
                      <a:gd name="T2" fmla="*/ 467 w 616"/>
                      <a:gd name="T3" fmla="*/ 280 h 455"/>
                      <a:gd name="T4" fmla="*/ 442 w 616"/>
                      <a:gd name="T5" fmla="*/ 319 h 455"/>
                      <a:gd name="T6" fmla="*/ 421 w 616"/>
                      <a:gd name="T7" fmla="*/ 359 h 455"/>
                      <a:gd name="T8" fmla="*/ 390 w 616"/>
                      <a:gd name="T9" fmla="*/ 384 h 455"/>
                      <a:gd name="T10" fmla="*/ 346 w 616"/>
                      <a:gd name="T11" fmla="*/ 390 h 455"/>
                      <a:gd name="T12" fmla="*/ 304 w 616"/>
                      <a:gd name="T13" fmla="*/ 397 h 455"/>
                      <a:gd name="T14" fmla="*/ 259 w 616"/>
                      <a:gd name="T15" fmla="*/ 407 h 455"/>
                      <a:gd name="T16" fmla="*/ 219 w 616"/>
                      <a:gd name="T17" fmla="*/ 417 h 455"/>
                      <a:gd name="T18" fmla="*/ 177 w 616"/>
                      <a:gd name="T19" fmla="*/ 426 h 455"/>
                      <a:gd name="T20" fmla="*/ 135 w 616"/>
                      <a:gd name="T21" fmla="*/ 438 h 455"/>
                      <a:gd name="T22" fmla="*/ 94 w 616"/>
                      <a:gd name="T23" fmla="*/ 449 h 455"/>
                      <a:gd name="T24" fmla="*/ 54 w 616"/>
                      <a:gd name="T25" fmla="*/ 438 h 455"/>
                      <a:gd name="T26" fmla="*/ 119 w 616"/>
                      <a:gd name="T27" fmla="*/ 388 h 455"/>
                      <a:gd name="T28" fmla="*/ 192 w 616"/>
                      <a:gd name="T29" fmla="*/ 346 h 455"/>
                      <a:gd name="T30" fmla="*/ 269 w 616"/>
                      <a:gd name="T31" fmla="*/ 313 h 455"/>
                      <a:gd name="T32" fmla="*/ 348 w 616"/>
                      <a:gd name="T33" fmla="*/ 298 h 455"/>
                      <a:gd name="T34" fmla="*/ 378 w 616"/>
                      <a:gd name="T35" fmla="*/ 257 h 455"/>
                      <a:gd name="T36" fmla="*/ 375 w 616"/>
                      <a:gd name="T37" fmla="*/ 206 h 455"/>
                      <a:gd name="T38" fmla="*/ 355 w 616"/>
                      <a:gd name="T39" fmla="*/ 186 h 455"/>
                      <a:gd name="T40" fmla="*/ 332 w 616"/>
                      <a:gd name="T41" fmla="*/ 173 h 455"/>
                      <a:gd name="T42" fmla="*/ 307 w 616"/>
                      <a:gd name="T43" fmla="*/ 169 h 455"/>
                      <a:gd name="T44" fmla="*/ 282 w 616"/>
                      <a:gd name="T45" fmla="*/ 183 h 455"/>
                      <a:gd name="T46" fmla="*/ 263 w 616"/>
                      <a:gd name="T47" fmla="*/ 196 h 455"/>
                      <a:gd name="T48" fmla="*/ 242 w 616"/>
                      <a:gd name="T49" fmla="*/ 215 h 455"/>
                      <a:gd name="T50" fmla="*/ 231 w 616"/>
                      <a:gd name="T51" fmla="*/ 238 h 455"/>
                      <a:gd name="T52" fmla="*/ 238 w 616"/>
                      <a:gd name="T53" fmla="*/ 265 h 455"/>
                      <a:gd name="T54" fmla="*/ 185 w 616"/>
                      <a:gd name="T55" fmla="*/ 303 h 455"/>
                      <a:gd name="T56" fmla="*/ 127 w 616"/>
                      <a:gd name="T57" fmla="*/ 344 h 455"/>
                      <a:gd name="T58" fmla="*/ 68 w 616"/>
                      <a:gd name="T59" fmla="*/ 376 h 455"/>
                      <a:gd name="T60" fmla="*/ 8 w 616"/>
                      <a:gd name="T61" fmla="*/ 397 h 455"/>
                      <a:gd name="T62" fmla="*/ 2 w 616"/>
                      <a:gd name="T63" fmla="*/ 390 h 455"/>
                      <a:gd name="T64" fmla="*/ 0 w 616"/>
                      <a:gd name="T65" fmla="*/ 374 h 455"/>
                      <a:gd name="T66" fmla="*/ 68 w 616"/>
                      <a:gd name="T67" fmla="*/ 323 h 455"/>
                      <a:gd name="T68" fmla="*/ 121 w 616"/>
                      <a:gd name="T69" fmla="*/ 255 h 455"/>
                      <a:gd name="T70" fmla="*/ 169 w 616"/>
                      <a:gd name="T71" fmla="*/ 185 h 455"/>
                      <a:gd name="T72" fmla="*/ 213 w 616"/>
                      <a:gd name="T73" fmla="*/ 117 h 455"/>
                      <a:gd name="T74" fmla="*/ 282 w 616"/>
                      <a:gd name="T75" fmla="*/ 98 h 455"/>
                      <a:gd name="T76" fmla="*/ 350 w 616"/>
                      <a:gd name="T77" fmla="*/ 75 h 455"/>
                      <a:gd name="T78" fmla="*/ 415 w 616"/>
                      <a:gd name="T79" fmla="*/ 44 h 455"/>
                      <a:gd name="T80" fmla="*/ 474 w 616"/>
                      <a:gd name="T81" fmla="*/ 0 h 455"/>
                      <a:gd name="T82" fmla="*/ 522 w 616"/>
                      <a:gd name="T83" fmla="*/ 23 h 455"/>
                      <a:gd name="T84" fmla="*/ 567 w 616"/>
                      <a:gd name="T85" fmla="*/ 56 h 455"/>
                      <a:gd name="T86" fmla="*/ 599 w 616"/>
                      <a:gd name="T87" fmla="*/ 100 h 455"/>
                      <a:gd name="T88" fmla="*/ 616 w 616"/>
                      <a:gd name="T89" fmla="*/ 150 h 4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</a:cxnLst>
                    <a:rect l="0" t="0" r="r" b="b"/>
                    <a:pathLst>
                      <a:path w="616" h="455">
                        <a:moveTo>
                          <a:pt x="513" y="225"/>
                        </a:moveTo>
                        <a:lnTo>
                          <a:pt x="496" y="242"/>
                        </a:lnTo>
                        <a:lnTo>
                          <a:pt x="480" y="261"/>
                        </a:lnTo>
                        <a:lnTo>
                          <a:pt x="467" y="280"/>
                        </a:lnTo>
                        <a:lnTo>
                          <a:pt x="453" y="300"/>
                        </a:lnTo>
                        <a:lnTo>
                          <a:pt x="442" y="319"/>
                        </a:lnTo>
                        <a:lnTo>
                          <a:pt x="432" y="340"/>
                        </a:lnTo>
                        <a:lnTo>
                          <a:pt x="421" y="359"/>
                        </a:lnTo>
                        <a:lnTo>
                          <a:pt x="411" y="380"/>
                        </a:lnTo>
                        <a:lnTo>
                          <a:pt x="390" y="384"/>
                        </a:lnTo>
                        <a:lnTo>
                          <a:pt x="367" y="386"/>
                        </a:lnTo>
                        <a:lnTo>
                          <a:pt x="346" y="390"/>
                        </a:lnTo>
                        <a:lnTo>
                          <a:pt x="325" y="394"/>
                        </a:lnTo>
                        <a:lnTo>
                          <a:pt x="304" y="397"/>
                        </a:lnTo>
                        <a:lnTo>
                          <a:pt x="282" y="401"/>
                        </a:lnTo>
                        <a:lnTo>
                          <a:pt x="259" y="407"/>
                        </a:lnTo>
                        <a:lnTo>
                          <a:pt x="240" y="411"/>
                        </a:lnTo>
                        <a:lnTo>
                          <a:pt x="219" y="417"/>
                        </a:lnTo>
                        <a:lnTo>
                          <a:pt x="198" y="420"/>
                        </a:lnTo>
                        <a:lnTo>
                          <a:pt x="177" y="426"/>
                        </a:lnTo>
                        <a:lnTo>
                          <a:pt x="156" y="432"/>
                        </a:lnTo>
                        <a:lnTo>
                          <a:pt x="135" y="438"/>
                        </a:lnTo>
                        <a:lnTo>
                          <a:pt x="114" y="443"/>
                        </a:lnTo>
                        <a:lnTo>
                          <a:pt x="94" y="449"/>
                        </a:lnTo>
                        <a:lnTo>
                          <a:pt x="73" y="455"/>
                        </a:lnTo>
                        <a:lnTo>
                          <a:pt x="54" y="438"/>
                        </a:lnTo>
                        <a:lnTo>
                          <a:pt x="87" y="413"/>
                        </a:lnTo>
                        <a:lnTo>
                          <a:pt x="119" y="388"/>
                        </a:lnTo>
                        <a:lnTo>
                          <a:pt x="156" y="367"/>
                        </a:lnTo>
                        <a:lnTo>
                          <a:pt x="192" y="346"/>
                        </a:lnTo>
                        <a:lnTo>
                          <a:pt x="229" y="328"/>
                        </a:lnTo>
                        <a:lnTo>
                          <a:pt x="269" y="313"/>
                        </a:lnTo>
                        <a:lnTo>
                          <a:pt x="307" y="303"/>
                        </a:lnTo>
                        <a:lnTo>
                          <a:pt x="348" y="298"/>
                        </a:lnTo>
                        <a:lnTo>
                          <a:pt x="367" y="280"/>
                        </a:lnTo>
                        <a:lnTo>
                          <a:pt x="378" y="257"/>
                        </a:lnTo>
                        <a:lnTo>
                          <a:pt x="378" y="231"/>
                        </a:lnTo>
                        <a:lnTo>
                          <a:pt x="375" y="206"/>
                        </a:lnTo>
                        <a:lnTo>
                          <a:pt x="365" y="196"/>
                        </a:lnTo>
                        <a:lnTo>
                          <a:pt x="355" y="186"/>
                        </a:lnTo>
                        <a:lnTo>
                          <a:pt x="344" y="179"/>
                        </a:lnTo>
                        <a:lnTo>
                          <a:pt x="332" y="173"/>
                        </a:lnTo>
                        <a:lnTo>
                          <a:pt x="319" y="169"/>
                        </a:lnTo>
                        <a:lnTo>
                          <a:pt x="307" y="169"/>
                        </a:lnTo>
                        <a:lnTo>
                          <a:pt x="294" y="175"/>
                        </a:lnTo>
                        <a:lnTo>
                          <a:pt x="282" y="183"/>
                        </a:lnTo>
                        <a:lnTo>
                          <a:pt x="273" y="188"/>
                        </a:lnTo>
                        <a:lnTo>
                          <a:pt x="263" y="196"/>
                        </a:lnTo>
                        <a:lnTo>
                          <a:pt x="252" y="206"/>
                        </a:lnTo>
                        <a:lnTo>
                          <a:pt x="242" y="215"/>
                        </a:lnTo>
                        <a:lnTo>
                          <a:pt x="235" y="227"/>
                        </a:lnTo>
                        <a:lnTo>
                          <a:pt x="231" y="238"/>
                        </a:lnTo>
                        <a:lnTo>
                          <a:pt x="233" y="252"/>
                        </a:lnTo>
                        <a:lnTo>
                          <a:pt x="238" y="265"/>
                        </a:lnTo>
                        <a:lnTo>
                          <a:pt x="211" y="284"/>
                        </a:lnTo>
                        <a:lnTo>
                          <a:pt x="185" y="303"/>
                        </a:lnTo>
                        <a:lnTo>
                          <a:pt x="156" y="325"/>
                        </a:lnTo>
                        <a:lnTo>
                          <a:pt x="127" y="344"/>
                        </a:lnTo>
                        <a:lnTo>
                          <a:pt x="98" y="361"/>
                        </a:lnTo>
                        <a:lnTo>
                          <a:pt x="68" y="376"/>
                        </a:lnTo>
                        <a:lnTo>
                          <a:pt x="39" y="390"/>
                        </a:lnTo>
                        <a:lnTo>
                          <a:pt x="8" y="397"/>
                        </a:lnTo>
                        <a:lnTo>
                          <a:pt x="4" y="397"/>
                        </a:lnTo>
                        <a:lnTo>
                          <a:pt x="2" y="390"/>
                        </a:lnTo>
                        <a:lnTo>
                          <a:pt x="2" y="382"/>
                        </a:lnTo>
                        <a:lnTo>
                          <a:pt x="0" y="374"/>
                        </a:lnTo>
                        <a:lnTo>
                          <a:pt x="37" y="351"/>
                        </a:lnTo>
                        <a:lnTo>
                          <a:pt x="68" y="323"/>
                        </a:lnTo>
                        <a:lnTo>
                          <a:pt x="96" y="290"/>
                        </a:lnTo>
                        <a:lnTo>
                          <a:pt x="121" y="255"/>
                        </a:lnTo>
                        <a:lnTo>
                          <a:pt x="146" y="221"/>
                        </a:lnTo>
                        <a:lnTo>
                          <a:pt x="169" y="185"/>
                        </a:lnTo>
                        <a:lnTo>
                          <a:pt x="190" y="150"/>
                        </a:lnTo>
                        <a:lnTo>
                          <a:pt x="213" y="117"/>
                        </a:lnTo>
                        <a:lnTo>
                          <a:pt x="248" y="108"/>
                        </a:lnTo>
                        <a:lnTo>
                          <a:pt x="282" y="98"/>
                        </a:lnTo>
                        <a:lnTo>
                          <a:pt x="317" y="87"/>
                        </a:lnTo>
                        <a:lnTo>
                          <a:pt x="350" y="75"/>
                        </a:lnTo>
                        <a:lnTo>
                          <a:pt x="384" y="62"/>
                        </a:lnTo>
                        <a:lnTo>
                          <a:pt x="415" y="44"/>
                        </a:lnTo>
                        <a:lnTo>
                          <a:pt x="446" y="23"/>
                        </a:lnTo>
                        <a:lnTo>
                          <a:pt x="474" y="0"/>
                        </a:lnTo>
                        <a:lnTo>
                          <a:pt x="499" y="10"/>
                        </a:lnTo>
                        <a:lnTo>
                          <a:pt x="522" y="23"/>
                        </a:lnTo>
                        <a:lnTo>
                          <a:pt x="545" y="39"/>
                        </a:lnTo>
                        <a:lnTo>
                          <a:pt x="567" y="56"/>
                        </a:lnTo>
                        <a:lnTo>
                          <a:pt x="584" y="77"/>
                        </a:lnTo>
                        <a:lnTo>
                          <a:pt x="599" y="100"/>
                        </a:lnTo>
                        <a:lnTo>
                          <a:pt x="611" y="123"/>
                        </a:lnTo>
                        <a:lnTo>
                          <a:pt x="616" y="150"/>
                        </a:lnTo>
                        <a:lnTo>
                          <a:pt x="513" y="225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28575" cmpd="sng">
                    <a:solidFill>
                      <a:schemeClr val="bg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8" name="Freeform 16"/>
                  <p:cNvSpPr>
                    <a:spLocks/>
                  </p:cNvSpPr>
                  <p:nvPr/>
                </p:nvSpPr>
                <p:spPr bwMode="auto">
                  <a:xfrm>
                    <a:off x="3772" y="3221"/>
                    <a:ext cx="36" cy="31"/>
                  </a:xfrm>
                  <a:custGeom>
                    <a:avLst/>
                    <a:gdLst>
                      <a:gd name="T0" fmla="*/ 65 w 75"/>
                      <a:gd name="T1" fmla="*/ 63 h 65"/>
                      <a:gd name="T2" fmla="*/ 54 w 75"/>
                      <a:gd name="T3" fmla="*/ 65 h 65"/>
                      <a:gd name="T4" fmla="*/ 44 w 75"/>
                      <a:gd name="T5" fmla="*/ 63 h 65"/>
                      <a:gd name="T6" fmla="*/ 35 w 75"/>
                      <a:gd name="T7" fmla="*/ 59 h 65"/>
                      <a:gd name="T8" fmla="*/ 25 w 75"/>
                      <a:gd name="T9" fmla="*/ 55 h 65"/>
                      <a:gd name="T10" fmla="*/ 17 w 75"/>
                      <a:gd name="T11" fmla="*/ 47 h 65"/>
                      <a:gd name="T12" fmla="*/ 12 w 75"/>
                      <a:gd name="T13" fmla="*/ 40 h 65"/>
                      <a:gd name="T14" fmla="*/ 6 w 75"/>
                      <a:gd name="T15" fmla="*/ 32 h 65"/>
                      <a:gd name="T16" fmla="*/ 0 w 75"/>
                      <a:gd name="T17" fmla="*/ 24 h 65"/>
                      <a:gd name="T18" fmla="*/ 8 w 75"/>
                      <a:gd name="T19" fmla="*/ 9 h 65"/>
                      <a:gd name="T20" fmla="*/ 23 w 75"/>
                      <a:gd name="T21" fmla="*/ 0 h 65"/>
                      <a:gd name="T22" fmla="*/ 38 w 75"/>
                      <a:gd name="T23" fmla="*/ 0 h 65"/>
                      <a:gd name="T24" fmla="*/ 54 w 75"/>
                      <a:gd name="T25" fmla="*/ 5 h 65"/>
                      <a:gd name="T26" fmla="*/ 67 w 75"/>
                      <a:gd name="T27" fmla="*/ 15 h 65"/>
                      <a:gd name="T28" fmla="*/ 75 w 75"/>
                      <a:gd name="T29" fmla="*/ 28 h 65"/>
                      <a:gd name="T30" fmla="*/ 75 w 75"/>
                      <a:gd name="T31" fmla="*/ 46 h 65"/>
                      <a:gd name="T32" fmla="*/ 65 w 75"/>
                      <a:gd name="T33" fmla="*/ 63 h 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75" h="65">
                        <a:moveTo>
                          <a:pt x="65" y="63"/>
                        </a:moveTo>
                        <a:lnTo>
                          <a:pt x="54" y="65"/>
                        </a:lnTo>
                        <a:lnTo>
                          <a:pt x="44" y="63"/>
                        </a:lnTo>
                        <a:lnTo>
                          <a:pt x="35" y="59"/>
                        </a:lnTo>
                        <a:lnTo>
                          <a:pt x="25" y="55"/>
                        </a:lnTo>
                        <a:lnTo>
                          <a:pt x="17" y="47"/>
                        </a:lnTo>
                        <a:lnTo>
                          <a:pt x="12" y="40"/>
                        </a:lnTo>
                        <a:lnTo>
                          <a:pt x="6" y="32"/>
                        </a:lnTo>
                        <a:lnTo>
                          <a:pt x="0" y="24"/>
                        </a:lnTo>
                        <a:lnTo>
                          <a:pt x="8" y="9"/>
                        </a:lnTo>
                        <a:lnTo>
                          <a:pt x="23" y="0"/>
                        </a:lnTo>
                        <a:lnTo>
                          <a:pt x="38" y="0"/>
                        </a:lnTo>
                        <a:lnTo>
                          <a:pt x="54" y="5"/>
                        </a:lnTo>
                        <a:lnTo>
                          <a:pt x="67" y="15"/>
                        </a:lnTo>
                        <a:lnTo>
                          <a:pt x="75" y="28"/>
                        </a:lnTo>
                        <a:lnTo>
                          <a:pt x="75" y="46"/>
                        </a:lnTo>
                        <a:lnTo>
                          <a:pt x="65" y="63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28575" cmpd="sng">
                    <a:solidFill>
                      <a:schemeClr val="bg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7" name="Freeform 19"/>
                <p:cNvSpPr>
                  <a:spLocks/>
                </p:cNvSpPr>
                <p:nvPr/>
              </p:nvSpPr>
              <p:spPr bwMode="auto">
                <a:xfrm>
                  <a:off x="4143" y="2928"/>
                  <a:ext cx="420" cy="262"/>
                </a:xfrm>
                <a:custGeom>
                  <a:avLst/>
                  <a:gdLst>
                    <a:gd name="T0" fmla="*/ 992 w 1326"/>
                    <a:gd name="T1" fmla="*/ 430 h 825"/>
                    <a:gd name="T2" fmla="*/ 888 w 1326"/>
                    <a:gd name="T3" fmla="*/ 484 h 825"/>
                    <a:gd name="T4" fmla="*/ 788 w 1326"/>
                    <a:gd name="T5" fmla="*/ 539 h 825"/>
                    <a:gd name="T6" fmla="*/ 687 w 1326"/>
                    <a:gd name="T7" fmla="*/ 595 h 825"/>
                    <a:gd name="T8" fmla="*/ 587 w 1326"/>
                    <a:gd name="T9" fmla="*/ 649 h 825"/>
                    <a:gd name="T10" fmla="*/ 487 w 1326"/>
                    <a:gd name="T11" fmla="*/ 703 h 825"/>
                    <a:gd name="T12" fmla="*/ 383 w 1326"/>
                    <a:gd name="T13" fmla="*/ 754 h 825"/>
                    <a:gd name="T14" fmla="*/ 278 w 1326"/>
                    <a:gd name="T15" fmla="*/ 802 h 825"/>
                    <a:gd name="T16" fmla="*/ 180 w 1326"/>
                    <a:gd name="T17" fmla="*/ 825 h 825"/>
                    <a:gd name="T18" fmla="*/ 186 w 1326"/>
                    <a:gd name="T19" fmla="*/ 731 h 825"/>
                    <a:gd name="T20" fmla="*/ 182 w 1326"/>
                    <a:gd name="T21" fmla="*/ 633 h 825"/>
                    <a:gd name="T22" fmla="*/ 155 w 1326"/>
                    <a:gd name="T23" fmla="*/ 541 h 825"/>
                    <a:gd name="T24" fmla="*/ 92 w 1326"/>
                    <a:gd name="T25" fmla="*/ 467 h 825"/>
                    <a:gd name="T26" fmla="*/ 69 w 1326"/>
                    <a:gd name="T27" fmla="*/ 445 h 825"/>
                    <a:gd name="T28" fmla="*/ 40 w 1326"/>
                    <a:gd name="T29" fmla="*/ 434 h 825"/>
                    <a:gd name="T30" fmla="*/ 13 w 1326"/>
                    <a:gd name="T31" fmla="*/ 426 h 825"/>
                    <a:gd name="T32" fmla="*/ 0 w 1326"/>
                    <a:gd name="T33" fmla="*/ 411 h 825"/>
                    <a:gd name="T34" fmla="*/ 238 w 1326"/>
                    <a:gd name="T35" fmla="*/ 304 h 825"/>
                    <a:gd name="T36" fmla="*/ 209 w 1326"/>
                    <a:gd name="T37" fmla="*/ 374 h 825"/>
                    <a:gd name="T38" fmla="*/ 224 w 1326"/>
                    <a:gd name="T39" fmla="*/ 424 h 825"/>
                    <a:gd name="T40" fmla="*/ 259 w 1326"/>
                    <a:gd name="T41" fmla="*/ 438 h 825"/>
                    <a:gd name="T42" fmla="*/ 297 w 1326"/>
                    <a:gd name="T43" fmla="*/ 436 h 825"/>
                    <a:gd name="T44" fmla="*/ 335 w 1326"/>
                    <a:gd name="T45" fmla="*/ 432 h 825"/>
                    <a:gd name="T46" fmla="*/ 368 w 1326"/>
                    <a:gd name="T47" fmla="*/ 421 h 825"/>
                    <a:gd name="T48" fmla="*/ 397 w 1326"/>
                    <a:gd name="T49" fmla="*/ 401 h 825"/>
                    <a:gd name="T50" fmla="*/ 420 w 1326"/>
                    <a:gd name="T51" fmla="*/ 376 h 825"/>
                    <a:gd name="T52" fmla="*/ 441 w 1326"/>
                    <a:gd name="T53" fmla="*/ 350 h 825"/>
                    <a:gd name="T54" fmla="*/ 1101 w 1326"/>
                    <a:gd name="T55" fmla="*/ 33 h 825"/>
                    <a:gd name="T56" fmla="*/ 1130 w 1326"/>
                    <a:gd name="T57" fmla="*/ 64 h 825"/>
                    <a:gd name="T58" fmla="*/ 1166 w 1326"/>
                    <a:gd name="T59" fmla="*/ 64 h 825"/>
                    <a:gd name="T60" fmla="*/ 1205 w 1326"/>
                    <a:gd name="T61" fmla="*/ 50 h 825"/>
                    <a:gd name="T62" fmla="*/ 1241 w 1326"/>
                    <a:gd name="T63" fmla="*/ 33 h 825"/>
                    <a:gd name="T64" fmla="*/ 1268 w 1326"/>
                    <a:gd name="T65" fmla="*/ 6 h 825"/>
                    <a:gd name="T66" fmla="*/ 1297 w 1326"/>
                    <a:gd name="T67" fmla="*/ 14 h 825"/>
                    <a:gd name="T68" fmla="*/ 1326 w 1326"/>
                    <a:gd name="T69" fmla="*/ 93 h 825"/>
                    <a:gd name="T70" fmla="*/ 1310 w 1326"/>
                    <a:gd name="T71" fmla="*/ 179 h 825"/>
                    <a:gd name="T72" fmla="*/ 1253 w 1326"/>
                    <a:gd name="T73" fmla="*/ 248 h 825"/>
                    <a:gd name="T74" fmla="*/ 1188 w 1326"/>
                    <a:gd name="T75" fmla="*/ 305 h 825"/>
                    <a:gd name="T76" fmla="*/ 1117 w 1326"/>
                    <a:gd name="T77" fmla="*/ 355 h 825"/>
                    <a:gd name="T78" fmla="*/ 1044 w 1326"/>
                    <a:gd name="T79" fmla="*/ 403 h 8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1326" h="825">
                      <a:moveTo>
                        <a:pt x="1044" y="403"/>
                      </a:moveTo>
                      <a:lnTo>
                        <a:pt x="992" y="430"/>
                      </a:lnTo>
                      <a:lnTo>
                        <a:pt x="940" y="457"/>
                      </a:lnTo>
                      <a:lnTo>
                        <a:pt x="888" y="484"/>
                      </a:lnTo>
                      <a:lnTo>
                        <a:pt x="838" y="511"/>
                      </a:lnTo>
                      <a:lnTo>
                        <a:pt x="788" y="539"/>
                      </a:lnTo>
                      <a:lnTo>
                        <a:pt x="738" y="566"/>
                      </a:lnTo>
                      <a:lnTo>
                        <a:pt x="687" y="595"/>
                      </a:lnTo>
                      <a:lnTo>
                        <a:pt x="637" y="622"/>
                      </a:lnTo>
                      <a:lnTo>
                        <a:pt x="587" y="649"/>
                      </a:lnTo>
                      <a:lnTo>
                        <a:pt x="537" y="676"/>
                      </a:lnTo>
                      <a:lnTo>
                        <a:pt x="487" y="703"/>
                      </a:lnTo>
                      <a:lnTo>
                        <a:pt x="435" y="729"/>
                      </a:lnTo>
                      <a:lnTo>
                        <a:pt x="383" y="754"/>
                      </a:lnTo>
                      <a:lnTo>
                        <a:pt x="332" y="779"/>
                      </a:lnTo>
                      <a:lnTo>
                        <a:pt x="278" y="802"/>
                      </a:lnTo>
                      <a:lnTo>
                        <a:pt x="224" y="825"/>
                      </a:lnTo>
                      <a:lnTo>
                        <a:pt x="180" y="825"/>
                      </a:lnTo>
                      <a:lnTo>
                        <a:pt x="184" y="779"/>
                      </a:lnTo>
                      <a:lnTo>
                        <a:pt x="186" y="731"/>
                      </a:lnTo>
                      <a:lnTo>
                        <a:pt x="186" y="681"/>
                      </a:lnTo>
                      <a:lnTo>
                        <a:pt x="182" y="633"/>
                      </a:lnTo>
                      <a:lnTo>
                        <a:pt x="172" y="586"/>
                      </a:lnTo>
                      <a:lnTo>
                        <a:pt x="155" y="541"/>
                      </a:lnTo>
                      <a:lnTo>
                        <a:pt x="130" y="501"/>
                      </a:lnTo>
                      <a:lnTo>
                        <a:pt x="92" y="467"/>
                      </a:lnTo>
                      <a:lnTo>
                        <a:pt x="82" y="453"/>
                      </a:lnTo>
                      <a:lnTo>
                        <a:pt x="69" y="445"/>
                      </a:lnTo>
                      <a:lnTo>
                        <a:pt x="55" y="440"/>
                      </a:lnTo>
                      <a:lnTo>
                        <a:pt x="40" y="434"/>
                      </a:lnTo>
                      <a:lnTo>
                        <a:pt x="25" y="430"/>
                      </a:lnTo>
                      <a:lnTo>
                        <a:pt x="13" y="426"/>
                      </a:lnTo>
                      <a:lnTo>
                        <a:pt x="3" y="421"/>
                      </a:lnTo>
                      <a:lnTo>
                        <a:pt x="0" y="411"/>
                      </a:lnTo>
                      <a:lnTo>
                        <a:pt x="251" y="275"/>
                      </a:lnTo>
                      <a:lnTo>
                        <a:pt x="238" y="304"/>
                      </a:lnTo>
                      <a:lnTo>
                        <a:pt x="220" y="336"/>
                      </a:lnTo>
                      <a:lnTo>
                        <a:pt x="209" y="374"/>
                      </a:lnTo>
                      <a:lnTo>
                        <a:pt x="211" y="411"/>
                      </a:lnTo>
                      <a:lnTo>
                        <a:pt x="224" y="424"/>
                      </a:lnTo>
                      <a:lnTo>
                        <a:pt x="241" y="432"/>
                      </a:lnTo>
                      <a:lnTo>
                        <a:pt x="259" y="438"/>
                      </a:lnTo>
                      <a:lnTo>
                        <a:pt x="278" y="438"/>
                      </a:lnTo>
                      <a:lnTo>
                        <a:pt x="297" y="436"/>
                      </a:lnTo>
                      <a:lnTo>
                        <a:pt x="318" y="434"/>
                      </a:lnTo>
                      <a:lnTo>
                        <a:pt x="335" y="432"/>
                      </a:lnTo>
                      <a:lnTo>
                        <a:pt x="353" y="430"/>
                      </a:lnTo>
                      <a:lnTo>
                        <a:pt x="368" y="421"/>
                      </a:lnTo>
                      <a:lnTo>
                        <a:pt x="383" y="411"/>
                      </a:lnTo>
                      <a:lnTo>
                        <a:pt x="397" y="401"/>
                      </a:lnTo>
                      <a:lnTo>
                        <a:pt x="408" y="390"/>
                      </a:lnTo>
                      <a:lnTo>
                        <a:pt x="420" y="376"/>
                      </a:lnTo>
                      <a:lnTo>
                        <a:pt x="431" y="363"/>
                      </a:lnTo>
                      <a:lnTo>
                        <a:pt x="441" y="350"/>
                      </a:lnTo>
                      <a:lnTo>
                        <a:pt x="449" y="334"/>
                      </a:lnTo>
                      <a:lnTo>
                        <a:pt x="1101" y="33"/>
                      </a:lnTo>
                      <a:lnTo>
                        <a:pt x="1115" y="52"/>
                      </a:lnTo>
                      <a:lnTo>
                        <a:pt x="1130" y="64"/>
                      </a:lnTo>
                      <a:lnTo>
                        <a:pt x="1147" y="66"/>
                      </a:lnTo>
                      <a:lnTo>
                        <a:pt x="1166" y="64"/>
                      </a:lnTo>
                      <a:lnTo>
                        <a:pt x="1186" y="58"/>
                      </a:lnTo>
                      <a:lnTo>
                        <a:pt x="1205" y="50"/>
                      </a:lnTo>
                      <a:lnTo>
                        <a:pt x="1224" y="41"/>
                      </a:lnTo>
                      <a:lnTo>
                        <a:pt x="1241" y="33"/>
                      </a:lnTo>
                      <a:lnTo>
                        <a:pt x="1255" y="20"/>
                      </a:lnTo>
                      <a:lnTo>
                        <a:pt x="1268" y="6"/>
                      </a:lnTo>
                      <a:lnTo>
                        <a:pt x="1282" y="0"/>
                      </a:lnTo>
                      <a:lnTo>
                        <a:pt x="1297" y="14"/>
                      </a:lnTo>
                      <a:lnTo>
                        <a:pt x="1320" y="50"/>
                      </a:lnTo>
                      <a:lnTo>
                        <a:pt x="1326" y="93"/>
                      </a:lnTo>
                      <a:lnTo>
                        <a:pt x="1322" y="139"/>
                      </a:lnTo>
                      <a:lnTo>
                        <a:pt x="1310" y="179"/>
                      </a:lnTo>
                      <a:lnTo>
                        <a:pt x="1282" y="215"/>
                      </a:lnTo>
                      <a:lnTo>
                        <a:pt x="1253" y="248"/>
                      </a:lnTo>
                      <a:lnTo>
                        <a:pt x="1220" y="279"/>
                      </a:lnTo>
                      <a:lnTo>
                        <a:pt x="1188" y="305"/>
                      </a:lnTo>
                      <a:lnTo>
                        <a:pt x="1153" y="330"/>
                      </a:lnTo>
                      <a:lnTo>
                        <a:pt x="1117" y="355"/>
                      </a:lnTo>
                      <a:lnTo>
                        <a:pt x="1080" y="378"/>
                      </a:lnTo>
                      <a:lnTo>
                        <a:pt x="1044" y="403"/>
                      </a:lnTo>
                      <a:close/>
                    </a:path>
                  </a:pathLst>
                </a:custGeom>
                <a:solidFill>
                  <a:srgbClr val="00CC66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" name="Freeform 20"/>
                <p:cNvSpPr>
                  <a:spLocks/>
                </p:cNvSpPr>
                <p:nvPr/>
              </p:nvSpPr>
              <p:spPr bwMode="auto">
                <a:xfrm>
                  <a:off x="4223" y="2910"/>
                  <a:ext cx="311" cy="144"/>
                </a:xfrm>
                <a:custGeom>
                  <a:avLst/>
                  <a:gdLst>
                    <a:gd name="T0" fmla="*/ 916 w 983"/>
                    <a:gd name="T1" fmla="*/ 32 h 456"/>
                    <a:gd name="T2" fmla="*/ 818 w 983"/>
                    <a:gd name="T3" fmla="*/ 69 h 456"/>
                    <a:gd name="T4" fmla="*/ 722 w 983"/>
                    <a:gd name="T5" fmla="*/ 109 h 456"/>
                    <a:gd name="T6" fmla="*/ 626 w 983"/>
                    <a:gd name="T7" fmla="*/ 150 h 456"/>
                    <a:gd name="T8" fmla="*/ 530 w 983"/>
                    <a:gd name="T9" fmla="*/ 192 h 456"/>
                    <a:gd name="T10" fmla="*/ 436 w 983"/>
                    <a:gd name="T11" fmla="*/ 232 h 456"/>
                    <a:gd name="T12" fmla="*/ 338 w 983"/>
                    <a:gd name="T13" fmla="*/ 272 h 456"/>
                    <a:gd name="T14" fmla="*/ 242 w 983"/>
                    <a:gd name="T15" fmla="*/ 311 h 456"/>
                    <a:gd name="T16" fmla="*/ 144 w 983"/>
                    <a:gd name="T17" fmla="*/ 345 h 456"/>
                    <a:gd name="T18" fmla="*/ 134 w 983"/>
                    <a:gd name="T19" fmla="*/ 366 h 456"/>
                    <a:gd name="T20" fmla="*/ 142 w 983"/>
                    <a:gd name="T21" fmla="*/ 384 h 456"/>
                    <a:gd name="T22" fmla="*/ 148 w 983"/>
                    <a:gd name="T23" fmla="*/ 403 h 456"/>
                    <a:gd name="T24" fmla="*/ 134 w 983"/>
                    <a:gd name="T25" fmla="*/ 422 h 456"/>
                    <a:gd name="T26" fmla="*/ 106 w 983"/>
                    <a:gd name="T27" fmla="*/ 437 h 456"/>
                    <a:gd name="T28" fmla="*/ 75 w 983"/>
                    <a:gd name="T29" fmla="*/ 451 h 456"/>
                    <a:gd name="T30" fmla="*/ 42 w 983"/>
                    <a:gd name="T31" fmla="*/ 456 h 456"/>
                    <a:gd name="T32" fmla="*/ 8 w 983"/>
                    <a:gd name="T33" fmla="*/ 449 h 456"/>
                    <a:gd name="T34" fmla="*/ 8 w 983"/>
                    <a:gd name="T35" fmla="*/ 403 h 456"/>
                    <a:gd name="T36" fmla="*/ 25 w 983"/>
                    <a:gd name="T37" fmla="*/ 359 h 456"/>
                    <a:gd name="T38" fmla="*/ 115 w 983"/>
                    <a:gd name="T39" fmla="*/ 303 h 456"/>
                    <a:gd name="T40" fmla="*/ 209 w 983"/>
                    <a:gd name="T41" fmla="*/ 253 h 456"/>
                    <a:gd name="T42" fmla="*/ 303 w 983"/>
                    <a:gd name="T43" fmla="*/ 209 h 456"/>
                    <a:gd name="T44" fmla="*/ 399 w 983"/>
                    <a:gd name="T45" fmla="*/ 167 h 456"/>
                    <a:gd name="T46" fmla="*/ 497 w 983"/>
                    <a:gd name="T47" fmla="*/ 128 h 456"/>
                    <a:gd name="T48" fmla="*/ 593 w 983"/>
                    <a:gd name="T49" fmla="*/ 90 h 456"/>
                    <a:gd name="T50" fmla="*/ 691 w 983"/>
                    <a:gd name="T51" fmla="*/ 52 h 456"/>
                    <a:gd name="T52" fmla="*/ 789 w 983"/>
                    <a:gd name="T53" fmla="*/ 11 h 456"/>
                    <a:gd name="T54" fmla="*/ 839 w 983"/>
                    <a:gd name="T55" fmla="*/ 0 h 456"/>
                    <a:gd name="T56" fmla="*/ 889 w 983"/>
                    <a:gd name="T57" fmla="*/ 0 h 456"/>
                    <a:gd name="T58" fmla="*/ 937 w 983"/>
                    <a:gd name="T59" fmla="*/ 9 h 456"/>
                    <a:gd name="T60" fmla="*/ 983 w 983"/>
                    <a:gd name="T61" fmla="*/ 25 h 456"/>
                    <a:gd name="T62" fmla="*/ 975 w 983"/>
                    <a:gd name="T63" fmla="*/ 48 h 456"/>
                    <a:gd name="T64" fmla="*/ 958 w 983"/>
                    <a:gd name="T65" fmla="*/ 61 h 456"/>
                    <a:gd name="T66" fmla="*/ 937 w 983"/>
                    <a:gd name="T67" fmla="*/ 69 h 456"/>
                    <a:gd name="T68" fmla="*/ 916 w 983"/>
                    <a:gd name="T69" fmla="*/ 77 h 4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983" h="456">
                      <a:moveTo>
                        <a:pt x="916" y="77"/>
                      </a:moveTo>
                      <a:lnTo>
                        <a:pt x="916" y="32"/>
                      </a:lnTo>
                      <a:lnTo>
                        <a:pt x="868" y="52"/>
                      </a:lnTo>
                      <a:lnTo>
                        <a:pt x="818" y="69"/>
                      </a:lnTo>
                      <a:lnTo>
                        <a:pt x="770" y="90"/>
                      </a:lnTo>
                      <a:lnTo>
                        <a:pt x="722" y="109"/>
                      </a:lnTo>
                      <a:lnTo>
                        <a:pt x="674" y="128"/>
                      </a:lnTo>
                      <a:lnTo>
                        <a:pt x="626" y="150"/>
                      </a:lnTo>
                      <a:lnTo>
                        <a:pt x="578" y="171"/>
                      </a:lnTo>
                      <a:lnTo>
                        <a:pt x="530" y="192"/>
                      </a:lnTo>
                      <a:lnTo>
                        <a:pt x="482" y="211"/>
                      </a:lnTo>
                      <a:lnTo>
                        <a:pt x="436" y="232"/>
                      </a:lnTo>
                      <a:lnTo>
                        <a:pt x="388" y="251"/>
                      </a:lnTo>
                      <a:lnTo>
                        <a:pt x="338" y="272"/>
                      </a:lnTo>
                      <a:lnTo>
                        <a:pt x="290" y="291"/>
                      </a:lnTo>
                      <a:lnTo>
                        <a:pt x="242" y="311"/>
                      </a:lnTo>
                      <a:lnTo>
                        <a:pt x="194" y="328"/>
                      </a:lnTo>
                      <a:lnTo>
                        <a:pt x="144" y="345"/>
                      </a:lnTo>
                      <a:lnTo>
                        <a:pt x="136" y="355"/>
                      </a:lnTo>
                      <a:lnTo>
                        <a:pt x="134" y="366"/>
                      </a:lnTo>
                      <a:lnTo>
                        <a:pt x="138" y="376"/>
                      </a:lnTo>
                      <a:lnTo>
                        <a:pt x="142" y="384"/>
                      </a:lnTo>
                      <a:lnTo>
                        <a:pt x="148" y="393"/>
                      </a:lnTo>
                      <a:lnTo>
                        <a:pt x="148" y="403"/>
                      </a:lnTo>
                      <a:lnTo>
                        <a:pt x="146" y="412"/>
                      </a:lnTo>
                      <a:lnTo>
                        <a:pt x="134" y="422"/>
                      </a:lnTo>
                      <a:lnTo>
                        <a:pt x="121" y="430"/>
                      </a:lnTo>
                      <a:lnTo>
                        <a:pt x="106" y="437"/>
                      </a:lnTo>
                      <a:lnTo>
                        <a:pt x="90" y="445"/>
                      </a:lnTo>
                      <a:lnTo>
                        <a:pt x="75" y="451"/>
                      </a:lnTo>
                      <a:lnTo>
                        <a:pt x="60" y="455"/>
                      </a:lnTo>
                      <a:lnTo>
                        <a:pt x="42" y="456"/>
                      </a:lnTo>
                      <a:lnTo>
                        <a:pt x="25" y="455"/>
                      </a:lnTo>
                      <a:lnTo>
                        <a:pt x="8" y="449"/>
                      </a:lnTo>
                      <a:lnTo>
                        <a:pt x="0" y="424"/>
                      </a:lnTo>
                      <a:lnTo>
                        <a:pt x="8" y="403"/>
                      </a:lnTo>
                      <a:lnTo>
                        <a:pt x="19" y="382"/>
                      </a:lnTo>
                      <a:lnTo>
                        <a:pt x="25" y="359"/>
                      </a:lnTo>
                      <a:lnTo>
                        <a:pt x="71" y="330"/>
                      </a:lnTo>
                      <a:lnTo>
                        <a:pt x="115" y="303"/>
                      </a:lnTo>
                      <a:lnTo>
                        <a:pt x="163" y="278"/>
                      </a:lnTo>
                      <a:lnTo>
                        <a:pt x="209" y="253"/>
                      </a:lnTo>
                      <a:lnTo>
                        <a:pt x="257" y="230"/>
                      </a:lnTo>
                      <a:lnTo>
                        <a:pt x="303" y="209"/>
                      </a:lnTo>
                      <a:lnTo>
                        <a:pt x="351" y="188"/>
                      </a:lnTo>
                      <a:lnTo>
                        <a:pt x="399" y="167"/>
                      </a:lnTo>
                      <a:lnTo>
                        <a:pt x="447" y="148"/>
                      </a:lnTo>
                      <a:lnTo>
                        <a:pt x="497" y="128"/>
                      </a:lnTo>
                      <a:lnTo>
                        <a:pt x="545" y="107"/>
                      </a:lnTo>
                      <a:lnTo>
                        <a:pt x="593" y="90"/>
                      </a:lnTo>
                      <a:lnTo>
                        <a:pt x="643" y="71"/>
                      </a:lnTo>
                      <a:lnTo>
                        <a:pt x="691" y="52"/>
                      </a:lnTo>
                      <a:lnTo>
                        <a:pt x="741" y="31"/>
                      </a:lnTo>
                      <a:lnTo>
                        <a:pt x="789" y="11"/>
                      </a:lnTo>
                      <a:lnTo>
                        <a:pt x="814" y="4"/>
                      </a:lnTo>
                      <a:lnTo>
                        <a:pt x="839" y="0"/>
                      </a:lnTo>
                      <a:lnTo>
                        <a:pt x="864" y="0"/>
                      </a:lnTo>
                      <a:lnTo>
                        <a:pt x="889" y="0"/>
                      </a:lnTo>
                      <a:lnTo>
                        <a:pt x="912" y="4"/>
                      </a:lnTo>
                      <a:lnTo>
                        <a:pt x="937" y="9"/>
                      </a:lnTo>
                      <a:lnTo>
                        <a:pt x="960" y="17"/>
                      </a:lnTo>
                      <a:lnTo>
                        <a:pt x="983" y="25"/>
                      </a:lnTo>
                      <a:lnTo>
                        <a:pt x="981" y="38"/>
                      </a:lnTo>
                      <a:lnTo>
                        <a:pt x="975" y="48"/>
                      </a:lnTo>
                      <a:lnTo>
                        <a:pt x="967" y="56"/>
                      </a:lnTo>
                      <a:lnTo>
                        <a:pt x="958" y="61"/>
                      </a:lnTo>
                      <a:lnTo>
                        <a:pt x="948" y="67"/>
                      </a:lnTo>
                      <a:lnTo>
                        <a:pt x="937" y="69"/>
                      </a:lnTo>
                      <a:lnTo>
                        <a:pt x="925" y="73"/>
                      </a:lnTo>
                      <a:lnTo>
                        <a:pt x="916" y="77"/>
                      </a:lnTo>
                      <a:close/>
                    </a:path>
                  </a:pathLst>
                </a:custGeom>
                <a:solidFill>
                  <a:srgbClr val="FFC4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" name="Freeform 21"/>
                <p:cNvSpPr>
                  <a:spLocks/>
                </p:cNvSpPr>
                <p:nvPr/>
              </p:nvSpPr>
              <p:spPr bwMode="auto">
                <a:xfrm>
                  <a:off x="4136" y="3076"/>
                  <a:ext cx="56" cy="114"/>
                </a:xfrm>
                <a:custGeom>
                  <a:avLst/>
                  <a:gdLst>
                    <a:gd name="T0" fmla="*/ 159 w 178"/>
                    <a:gd name="T1" fmla="*/ 360 h 360"/>
                    <a:gd name="T2" fmla="*/ 159 w 178"/>
                    <a:gd name="T3" fmla="*/ 310 h 360"/>
                    <a:gd name="T4" fmla="*/ 153 w 178"/>
                    <a:gd name="T5" fmla="*/ 259 h 360"/>
                    <a:gd name="T6" fmla="*/ 142 w 178"/>
                    <a:gd name="T7" fmla="*/ 207 h 360"/>
                    <a:gd name="T8" fmla="*/ 126 w 178"/>
                    <a:gd name="T9" fmla="*/ 157 h 360"/>
                    <a:gd name="T10" fmla="*/ 103 w 178"/>
                    <a:gd name="T11" fmla="*/ 111 h 360"/>
                    <a:gd name="T12" fmla="*/ 74 w 178"/>
                    <a:gd name="T13" fmla="*/ 69 h 360"/>
                    <a:gd name="T14" fmla="*/ 40 w 178"/>
                    <a:gd name="T15" fmla="*/ 32 h 360"/>
                    <a:gd name="T16" fmla="*/ 0 w 178"/>
                    <a:gd name="T17" fmla="*/ 2 h 360"/>
                    <a:gd name="T18" fmla="*/ 13 w 178"/>
                    <a:gd name="T19" fmla="*/ 0 h 360"/>
                    <a:gd name="T20" fmla="*/ 26 w 178"/>
                    <a:gd name="T21" fmla="*/ 0 h 360"/>
                    <a:gd name="T22" fmla="*/ 38 w 178"/>
                    <a:gd name="T23" fmla="*/ 3 h 360"/>
                    <a:gd name="T24" fmla="*/ 51 w 178"/>
                    <a:gd name="T25" fmla="*/ 9 h 360"/>
                    <a:gd name="T26" fmla="*/ 63 w 178"/>
                    <a:gd name="T27" fmla="*/ 17 h 360"/>
                    <a:gd name="T28" fmla="*/ 74 w 178"/>
                    <a:gd name="T29" fmla="*/ 27 h 360"/>
                    <a:gd name="T30" fmla="*/ 86 w 178"/>
                    <a:gd name="T31" fmla="*/ 34 h 360"/>
                    <a:gd name="T32" fmla="*/ 95 w 178"/>
                    <a:gd name="T33" fmla="*/ 42 h 360"/>
                    <a:gd name="T34" fmla="*/ 117 w 178"/>
                    <a:gd name="T35" fmla="*/ 76 h 360"/>
                    <a:gd name="T36" fmla="*/ 136 w 178"/>
                    <a:gd name="T37" fmla="*/ 113 h 360"/>
                    <a:gd name="T38" fmla="*/ 153 w 178"/>
                    <a:gd name="T39" fmla="*/ 153 h 360"/>
                    <a:gd name="T40" fmla="*/ 168 w 178"/>
                    <a:gd name="T41" fmla="*/ 191 h 360"/>
                    <a:gd name="T42" fmla="*/ 176 w 178"/>
                    <a:gd name="T43" fmla="*/ 234 h 360"/>
                    <a:gd name="T44" fmla="*/ 178 w 178"/>
                    <a:gd name="T45" fmla="*/ 276 h 360"/>
                    <a:gd name="T46" fmla="*/ 174 w 178"/>
                    <a:gd name="T47" fmla="*/ 318 h 360"/>
                    <a:gd name="T48" fmla="*/ 159 w 178"/>
                    <a:gd name="T49" fmla="*/ 360 h 3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78" h="360">
                      <a:moveTo>
                        <a:pt x="159" y="360"/>
                      </a:moveTo>
                      <a:lnTo>
                        <a:pt x="159" y="310"/>
                      </a:lnTo>
                      <a:lnTo>
                        <a:pt x="153" y="259"/>
                      </a:lnTo>
                      <a:lnTo>
                        <a:pt x="142" y="207"/>
                      </a:lnTo>
                      <a:lnTo>
                        <a:pt x="126" y="157"/>
                      </a:lnTo>
                      <a:lnTo>
                        <a:pt x="103" y="111"/>
                      </a:lnTo>
                      <a:lnTo>
                        <a:pt x="74" y="69"/>
                      </a:lnTo>
                      <a:lnTo>
                        <a:pt x="40" y="32"/>
                      </a:lnTo>
                      <a:lnTo>
                        <a:pt x="0" y="2"/>
                      </a:lnTo>
                      <a:lnTo>
                        <a:pt x="13" y="0"/>
                      </a:lnTo>
                      <a:lnTo>
                        <a:pt x="26" y="0"/>
                      </a:lnTo>
                      <a:lnTo>
                        <a:pt x="38" y="3"/>
                      </a:lnTo>
                      <a:lnTo>
                        <a:pt x="51" y="9"/>
                      </a:lnTo>
                      <a:lnTo>
                        <a:pt x="63" y="17"/>
                      </a:lnTo>
                      <a:lnTo>
                        <a:pt x="74" y="27"/>
                      </a:lnTo>
                      <a:lnTo>
                        <a:pt x="86" y="34"/>
                      </a:lnTo>
                      <a:lnTo>
                        <a:pt x="95" y="42"/>
                      </a:lnTo>
                      <a:lnTo>
                        <a:pt x="117" y="76"/>
                      </a:lnTo>
                      <a:lnTo>
                        <a:pt x="136" y="113"/>
                      </a:lnTo>
                      <a:lnTo>
                        <a:pt x="153" y="153"/>
                      </a:lnTo>
                      <a:lnTo>
                        <a:pt x="168" y="191"/>
                      </a:lnTo>
                      <a:lnTo>
                        <a:pt x="176" y="234"/>
                      </a:lnTo>
                      <a:lnTo>
                        <a:pt x="178" y="276"/>
                      </a:lnTo>
                      <a:lnTo>
                        <a:pt x="174" y="318"/>
                      </a:lnTo>
                      <a:lnTo>
                        <a:pt x="159" y="360"/>
                      </a:lnTo>
                      <a:close/>
                    </a:path>
                  </a:pathLst>
                </a:custGeom>
                <a:solidFill>
                  <a:srgbClr val="FFC4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" name="Freeform 22"/>
                <p:cNvSpPr>
                  <a:spLocks/>
                </p:cNvSpPr>
                <p:nvPr/>
              </p:nvSpPr>
              <p:spPr bwMode="auto">
                <a:xfrm>
                  <a:off x="3793" y="3090"/>
                  <a:ext cx="378" cy="256"/>
                </a:xfrm>
                <a:custGeom>
                  <a:avLst/>
                  <a:gdLst>
                    <a:gd name="T0" fmla="*/ 1127 w 1192"/>
                    <a:gd name="T1" fmla="*/ 362 h 805"/>
                    <a:gd name="T2" fmla="*/ 1013 w 1192"/>
                    <a:gd name="T3" fmla="*/ 422 h 805"/>
                    <a:gd name="T4" fmla="*/ 898 w 1192"/>
                    <a:gd name="T5" fmla="*/ 481 h 805"/>
                    <a:gd name="T6" fmla="*/ 783 w 1192"/>
                    <a:gd name="T7" fmla="*/ 541 h 805"/>
                    <a:gd name="T8" fmla="*/ 668 w 1192"/>
                    <a:gd name="T9" fmla="*/ 598 h 805"/>
                    <a:gd name="T10" fmla="*/ 553 w 1192"/>
                    <a:gd name="T11" fmla="*/ 656 h 805"/>
                    <a:gd name="T12" fmla="*/ 436 w 1192"/>
                    <a:gd name="T13" fmla="*/ 711 h 805"/>
                    <a:gd name="T14" fmla="*/ 321 w 1192"/>
                    <a:gd name="T15" fmla="*/ 765 h 805"/>
                    <a:gd name="T16" fmla="*/ 192 w 1192"/>
                    <a:gd name="T17" fmla="*/ 805 h 805"/>
                    <a:gd name="T18" fmla="*/ 232 w 1192"/>
                    <a:gd name="T19" fmla="*/ 777 h 805"/>
                    <a:gd name="T20" fmla="*/ 242 w 1192"/>
                    <a:gd name="T21" fmla="*/ 736 h 805"/>
                    <a:gd name="T22" fmla="*/ 230 w 1192"/>
                    <a:gd name="T23" fmla="*/ 690 h 805"/>
                    <a:gd name="T24" fmla="*/ 205 w 1192"/>
                    <a:gd name="T25" fmla="*/ 652 h 805"/>
                    <a:gd name="T26" fmla="*/ 173 w 1192"/>
                    <a:gd name="T27" fmla="*/ 613 h 805"/>
                    <a:gd name="T28" fmla="*/ 134 w 1192"/>
                    <a:gd name="T29" fmla="*/ 579 h 805"/>
                    <a:gd name="T30" fmla="*/ 94 w 1192"/>
                    <a:gd name="T31" fmla="*/ 554 h 805"/>
                    <a:gd name="T32" fmla="*/ 50 w 1192"/>
                    <a:gd name="T33" fmla="*/ 537 h 805"/>
                    <a:gd name="T34" fmla="*/ 29 w 1192"/>
                    <a:gd name="T35" fmla="*/ 569 h 805"/>
                    <a:gd name="T36" fmla="*/ 0 w 1192"/>
                    <a:gd name="T37" fmla="*/ 583 h 805"/>
                    <a:gd name="T38" fmla="*/ 86 w 1192"/>
                    <a:gd name="T39" fmla="*/ 491 h 805"/>
                    <a:gd name="T40" fmla="*/ 209 w 1192"/>
                    <a:gd name="T41" fmla="*/ 414 h 805"/>
                    <a:gd name="T42" fmla="*/ 332 w 1192"/>
                    <a:gd name="T43" fmla="*/ 343 h 805"/>
                    <a:gd name="T44" fmla="*/ 457 w 1192"/>
                    <a:gd name="T45" fmla="*/ 276 h 805"/>
                    <a:gd name="T46" fmla="*/ 584 w 1192"/>
                    <a:gd name="T47" fmla="*/ 211 h 805"/>
                    <a:gd name="T48" fmla="*/ 710 w 1192"/>
                    <a:gd name="T49" fmla="*/ 149 h 805"/>
                    <a:gd name="T50" fmla="*/ 837 w 1192"/>
                    <a:gd name="T51" fmla="*/ 88 h 805"/>
                    <a:gd name="T52" fmla="*/ 965 w 1192"/>
                    <a:gd name="T53" fmla="*/ 28 h 805"/>
                    <a:gd name="T54" fmla="*/ 1052 w 1192"/>
                    <a:gd name="T55" fmla="*/ 5 h 805"/>
                    <a:gd name="T56" fmla="*/ 1090 w 1192"/>
                    <a:gd name="T57" fmla="*/ 26 h 805"/>
                    <a:gd name="T58" fmla="*/ 1123 w 1192"/>
                    <a:gd name="T59" fmla="*/ 57 h 805"/>
                    <a:gd name="T60" fmla="*/ 1148 w 1192"/>
                    <a:gd name="T61" fmla="*/ 94 h 805"/>
                    <a:gd name="T62" fmla="*/ 1173 w 1192"/>
                    <a:gd name="T63" fmla="*/ 165 h 805"/>
                    <a:gd name="T64" fmla="*/ 1192 w 1192"/>
                    <a:gd name="T65" fmla="*/ 274 h 8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192" h="805">
                      <a:moveTo>
                        <a:pt x="1184" y="331"/>
                      </a:moveTo>
                      <a:lnTo>
                        <a:pt x="1127" y="362"/>
                      </a:lnTo>
                      <a:lnTo>
                        <a:pt x="1069" y="393"/>
                      </a:lnTo>
                      <a:lnTo>
                        <a:pt x="1013" y="422"/>
                      </a:lnTo>
                      <a:lnTo>
                        <a:pt x="956" y="452"/>
                      </a:lnTo>
                      <a:lnTo>
                        <a:pt x="898" y="481"/>
                      </a:lnTo>
                      <a:lnTo>
                        <a:pt x="841" y="512"/>
                      </a:lnTo>
                      <a:lnTo>
                        <a:pt x="783" y="541"/>
                      </a:lnTo>
                      <a:lnTo>
                        <a:pt x="726" y="569"/>
                      </a:lnTo>
                      <a:lnTo>
                        <a:pt x="668" y="598"/>
                      </a:lnTo>
                      <a:lnTo>
                        <a:pt x="610" y="627"/>
                      </a:lnTo>
                      <a:lnTo>
                        <a:pt x="553" y="656"/>
                      </a:lnTo>
                      <a:lnTo>
                        <a:pt x="495" y="683"/>
                      </a:lnTo>
                      <a:lnTo>
                        <a:pt x="436" y="711"/>
                      </a:lnTo>
                      <a:lnTo>
                        <a:pt x="378" y="738"/>
                      </a:lnTo>
                      <a:lnTo>
                        <a:pt x="321" y="765"/>
                      </a:lnTo>
                      <a:lnTo>
                        <a:pt x="261" y="792"/>
                      </a:lnTo>
                      <a:lnTo>
                        <a:pt x="192" y="805"/>
                      </a:lnTo>
                      <a:lnTo>
                        <a:pt x="217" y="794"/>
                      </a:lnTo>
                      <a:lnTo>
                        <a:pt x="232" y="777"/>
                      </a:lnTo>
                      <a:lnTo>
                        <a:pt x="240" y="757"/>
                      </a:lnTo>
                      <a:lnTo>
                        <a:pt x="242" y="736"/>
                      </a:lnTo>
                      <a:lnTo>
                        <a:pt x="240" y="713"/>
                      </a:lnTo>
                      <a:lnTo>
                        <a:pt x="230" y="690"/>
                      </a:lnTo>
                      <a:lnTo>
                        <a:pt x="219" y="671"/>
                      </a:lnTo>
                      <a:lnTo>
                        <a:pt x="205" y="652"/>
                      </a:lnTo>
                      <a:lnTo>
                        <a:pt x="190" y="633"/>
                      </a:lnTo>
                      <a:lnTo>
                        <a:pt x="173" y="613"/>
                      </a:lnTo>
                      <a:lnTo>
                        <a:pt x="154" y="596"/>
                      </a:lnTo>
                      <a:lnTo>
                        <a:pt x="134" y="579"/>
                      </a:lnTo>
                      <a:lnTo>
                        <a:pt x="115" y="565"/>
                      </a:lnTo>
                      <a:lnTo>
                        <a:pt x="94" y="554"/>
                      </a:lnTo>
                      <a:lnTo>
                        <a:pt x="73" y="544"/>
                      </a:lnTo>
                      <a:lnTo>
                        <a:pt x="50" y="537"/>
                      </a:lnTo>
                      <a:lnTo>
                        <a:pt x="35" y="550"/>
                      </a:lnTo>
                      <a:lnTo>
                        <a:pt x="29" y="569"/>
                      </a:lnTo>
                      <a:lnTo>
                        <a:pt x="21" y="585"/>
                      </a:lnTo>
                      <a:lnTo>
                        <a:pt x="0" y="583"/>
                      </a:lnTo>
                      <a:lnTo>
                        <a:pt x="27" y="529"/>
                      </a:lnTo>
                      <a:lnTo>
                        <a:pt x="86" y="491"/>
                      </a:lnTo>
                      <a:lnTo>
                        <a:pt x="148" y="452"/>
                      </a:lnTo>
                      <a:lnTo>
                        <a:pt x="209" y="414"/>
                      </a:lnTo>
                      <a:lnTo>
                        <a:pt x="271" y="379"/>
                      </a:lnTo>
                      <a:lnTo>
                        <a:pt x="332" y="343"/>
                      </a:lnTo>
                      <a:lnTo>
                        <a:pt x="395" y="310"/>
                      </a:lnTo>
                      <a:lnTo>
                        <a:pt x="457" y="276"/>
                      </a:lnTo>
                      <a:lnTo>
                        <a:pt x="520" y="243"/>
                      </a:lnTo>
                      <a:lnTo>
                        <a:pt x="584" y="211"/>
                      </a:lnTo>
                      <a:lnTo>
                        <a:pt x="647" y="180"/>
                      </a:lnTo>
                      <a:lnTo>
                        <a:pt x="710" y="149"/>
                      </a:lnTo>
                      <a:lnTo>
                        <a:pt x="774" y="119"/>
                      </a:lnTo>
                      <a:lnTo>
                        <a:pt x="837" y="88"/>
                      </a:lnTo>
                      <a:lnTo>
                        <a:pt x="900" y="59"/>
                      </a:lnTo>
                      <a:lnTo>
                        <a:pt x="965" y="28"/>
                      </a:lnTo>
                      <a:lnTo>
                        <a:pt x="1029" y="0"/>
                      </a:lnTo>
                      <a:lnTo>
                        <a:pt x="1052" y="5"/>
                      </a:lnTo>
                      <a:lnTo>
                        <a:pt x="1071" y="13"/>
                      </a:lnTo>
                      <a:lnTo>
                        <a:pt x="1090" y="26"/>
                      </a:lnTo>
                      <a:lnTo>
                        <a:pt x="1107" y="40"/>
                      </a:lnTo>
                      <a:lnTo>
                        <a:pt x="1123" y="57"/>
                      </a:lnTo>
                      <a:lnTo>
                        <a:pt x="1136" y="74"/>
                      </a:lnTo>
                      <a:lnTo>
                        <a:pt x="1148" y="94"/>
                      </a:lnTo>
                      <a:lnTo>
                        <a:pt x="1157" y="113"/>
                      </a:lnTo>
                      <a:lnTo>
                        <a:pt x="1173" y="165"/>
                      </a:lnTo>
                      <a:lnTo>
                        <a:pt x="1186" y="218"/>
                      </a:lnTo>
                      <a:lnTo>
                        <a:pt x="1192" y="274"/>
                      </a:lnTo>
                      <a:lnTo>
                        <a:pt x="1184" y="331"/>
                      </a:lnTo>
                      <a:close/>
                    </a:path>
                  </a:pathLst>
                </a:custGeom>
                <a:solidFill>
                  <a:srgbClr val="00CC66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" name="Freeform 23"/>
                <p:cNvSpPr>
                  <a:spLocks/>
                </p:cNvSpPr>
                <p:nvPr/>
              </p:nvSpPr>
              <p:spPr bwMode="auto">
                <a:xfrm>
                  <a:off x="3662" y="3278"/>
                  <a:ext cx="196" cy="144"/>
                </a:xfrm>
                <a:custGeom>
                  <a:avLst/>
                  <a:gdLst>
                    <a:gd name="T0" fmla="*/ 496 w 616"/>
                    <a:gd name="T1" fmla="*/ 242 h 455"/>
                    <a:gd name="T2" fmla="*/ 467 w 616"/>
                    <a:gd name="T3" fmla="*/ 280 h 455"/>
                    <a:gd name="T4" fmla="*/ 442 w 616"/>
                    <a:gd name="T5" fmla="*/ 319 h 455"/>
                    <a:gd name="T6" fmla="*/ 421 w 616"/>
                    <a:gd name="T7" fmla="*/ 359 h 455"/>
                    <a:gd name="T8" fmla="*/ 390 w 616"/>
                    <a:gd name="T9" fmla="*/ 384 h 455"/>
                    <a:gd name="T10" fmla="*/ 346 w 616"/>
                    <a:gd name="T11" fmla="*/ 390 h 455"/>
                    <a:gd name="T12" fmla="*/ 304 w 616"/>
                    <a:gd name="T13" fmla="*/ 397 h 455"/>
                    <a:gd name="T14" fmla="*/ 259 w 616"/>
                    <a:gd name="T15" fmla="*/ 407 h 455"/>
                    <a:gd name="T16" fmla="*/ 219 w 616"/>
                    <a:gd name="T17" fmla="*/ 417 h 455"/>
                    <a:gd name="T18" fmla="*/ 177 w 616"/>
                    <a:gd name="T19" fmla="*/ 426 h 455"/>
                    <a:gd name="T20" fmla="*/ 135 w 616"/>
                    <a:gd name="T21" fmla="*/ 438 h 455"/>
                    <a:gd name="T22" fmla="*/ 94 w 616"/>
                    <a:gd name="T23" fmla="*/ 449 h 455"/>
                    <a:gd name="T24" fmla="*/ 54 w 616"/>
                    <a:gd name="T25" fmla="*/ 438 h 455"/>
                    <a:gd name="T26" fmla="*/ 119 w 616"/>
                    <a:gd name="T27" fmla="*/ 388 h 455"/>
                    <a:gd name="T28" fmla="*/ 192 w 616"/>
                    <a:gd name="T29" fmla="*/ 346 h 455"/>
                    <a:gd name="T30" fmla="*/ 269 w 616"/>
                    <a:gd name="T31" fmla="*/ 313 h 455"/>
                    <a:gd name="T32" fmla="*/ 348 w 616"/>
                    <a:gd name="T33" fmla="*/ 298 h 455"/>
                    <a:gd name="T34" fmla="*/ 378 w 616"/>
                    <a:gd name="T35" fmla="*/ 257 h 455"/>
                    <a:gd name="T36" fmla="*/ 375 w 616"/>
                    <a:gd name="T37" fmla="*/ 206 h 455"/>
                    <a:gd name="T38" fmla="*/ 355 w 616"/>
                    <a:gd name="T39" fmla="*/ 186 h 455"/>
                    <a:gd name="T40" fmla="*/ 332 w 616"/>
                    <a:gd name="T41" fmla="*/ 173 h 455"/>
                    <a:gd name="T42" fmla="*/ 307 w 616"/>
                    <a:gd name="T43" fmla="*/ 169 h 455"/>
                    <a:gd name="T44" fmla="*/ 282 w 616"/>
                    <a:gd name="T45" fmla="*/ 183 h 455"/>
                    <a:gd name="T46" fmla="*/ 263 w 616"/>
                    <a:gd name="T47" fmla="*/ 196 h 455"/>
                    <a:gd name="T48" fmla="*/ 242 w 616"/>
                    <a:gd name="T49" fmla="*/ 215 h 455"/>
                    <a:gd name="T50" fmla="*/ 231 w 616"/>
                    <a:gd name="T51" fmla="*/ 238 h 455"/>
                    <a:gd name="T52" fmla="*/ 238 w 616"/>
                    <a:gd name="T53" fmla="*/ 265 h 455"/>
                    <a:gd name="T54" fmla="*/ 185 w 616"/>
                    <a:gd name="T55" fmla="*/ 303 h 455"/>
                    <a:gd name="T56" fmla="*/ 127 w 616"/>
                    <a:gd name="T57" fmla="*/ 344 h 455"/>
                    <a:gd name="T58" fmla="*/ 68 w 616"/>
                    <a:gd name="T59" fmla="*/ 376 h 455"/>
                    <a:gd name="T60" fmla="*/ 8 w 616"/>
                    <a:gd name="T61" fmla="*/ 397 h 455"/>
                    <a:gd name="T62" fmla="*/ 2 w 616"/>
                    <a:gd name="T63" fmla="*/ 390 h 455"/>
                    <a:gd name="T64" fmla="*/ 0 w 616"/>
                    <a:gd name="T65" fmla="*/ 374 h 455"/>
                    <a:gd name="T66" fmla="*/ 68 w 616"/>
                    <a:gd name="T67" fmla="*/ 323 h 455"/>
                    <a:gd name="T68" fmla="*/ 121 w 616"/>
                    <a:gd name="T69" fmla="*/ 255 h 455"/>
                    <a:gd name="T70" fmla="*/ 169 w 616"/>
                    <a:gd name="T71" fmla="*/ 185 h 455"/>
                    <a:gd name="T72" fmla="*/ 213 w 616"/>
                    <a:gd name="T73" fmla="*/ 117 h 455"/>
                    <a:gd name="T74" fmla="*/ 282 w 616"/>
                    <a:gd name="T75" fmla="*/ 98 h 455"/>
                    <a:gd name="T76" fmla="*/ 350 w 616"/>
                    <a:gd name="T77" fmla="*/ 75 h 455"/>
                    <a:gd name="T78" fmla="*/ 415 w 616"/>
                    <a:gd name="T79" fmla="*/ 44 h 455"/>
                    <a:gd name="T80" fmla="*/ 474 w 616"/>
                    <a:gd name="T81" fmla="*/ 0 h 455"/>
                    <a:gd name="T82" fmla="*/ 522 w 616"/>
                    <a:gd name="T83" fmla="*/ 23 h 455"/>
                    <a:gd name="T84" fmla="*/ 567 w 616"/>
                    <a:gd name="T85" fmla="*/ 56 h 455"/>
                    <a:gd name="T86" fmla="*/ 599 w 616"/>
                    <a:gd name="T87" fmla="*/ 100 h 455"/>
                    <a:gd name="T88" fmla="*/ 616 w 616"/>
                    <a:gd name="T89" fmla="*/ 150 h 4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616" h="455">
                      <a:moveTo>
                        <a:pt x="513" y="225"/>
                      </a:moveTo>
                      <a:lnTo>
                        <a:pt x="496" y="242"/>
                      </a:lnTo>
                      <a:lnTo>
                        <a:pt x="480" y="261"/>
                      </a:lnTo>
                      <a:lnTo>
                        <a:pt x="467" y="280"/>
                      </a:lnTo>
                      <a:lnTo>
                        <a:pt x="453" y="300"/>
                      </a:lnTo>
                      <a:lnTo>
                        <a:pt x="442" y="319"/>
                      </a:lnTo>
                      <a:lnTo>
                        <a:pt x="432" y="340"/>
                      </a:lnTo>
                      <a:lnTo>
                        <a:pt x="421" y="359"/>
                      </a:lnTo>
                      <a:lnTo>
                        <a:pt x="411" y="380"/>
                      </a:lnTo>
                      <a:lnTo>
                        <a:pt x="390" y="384"/>
                      </a:lnTo>
                      <a:lnTo>
                        <a:pt x="367" y="386"/>
                      </a:lnTo>
                      <a:lnTo>
                        <a:pt x="346" y="390"/>
                      </a:lnTo>
                      <a:lnTo>
                        <a:pt x="325" y="394"/>
                      </a:lnTo>
                      <a:lnTo>
                        <a:pt x="304" y="397"/>
                      </a:lnTo>
                      <a:lnTo>
                        <a:pt x="282" y="401"/>
                      </a:lnTo>
                      <a:lnTo>
                        <a:pt x="259" y="407"/>
                      </a:lnTo>
                      <a:lnTo>
                        <a:pt x="240" y="411"/>
                      </a:lnTo>
                      <a:lnTo>
                        <a:pt x="219" y="417"/>
                      </a:lnTo>
                      <a:lnTo>
                        <a:pt x="198" y="420"/>
                      </a:lnTo>
                      <a:lnTo>
                        <a:pt x="177" y="426"/>
                      </a:lnTo>
                      <a:lnTo>
                        <a:pt x="156" y="432"/>
                      </a:lnTo>
                      <a:lnTo>
                        <a:pt x="135" y="438"/>
                      </a:lnTo>
                      <a:lnTo>
                        <a:pt x="114" y="443"/>
                      </a:lnTo>
                      <a:lnTo>
                        <a:pt x="94" y="449"/>
                      </a:lnTo>
                      <a:lnTo>
                        <a:pt x="73" y="455"/>
                      </a:lnTo>
                      <a:lnTo>
                        <a:pt x="54" y="438"/>
                      </a:lnTo>
                      <a:lnTo>
                        <a:pt x="87" y="413"/>
                      </a:lnTo>
                      <a:lnTo>
                        <a:pt x="119" y="388"/>
                      </a:lnTo>
                      <a:lnTo>
                        <a:pt x="156" y="367"/>
                      </a:lnTo>
                      <a:lnTo>
                        <a:pt x="192" y="346"/>
                      </a:lnTo>
                      <a:lnTo>
                        <a:pt x="229" y="328"/>
                      </a:lnTo>
                      <a:lnTo>
                        <a:pt x="269" y="313"/>
                      </a:lnTo>
                      <a:lnTo>
                        <a:pt x="307" y="303"/>
                      </a:lnTo>
                      <a:lnTo>
                        <a:pt x="348" y="298"/>
                      </a:lnTo>
                      <a:lnTo>
                        <a:pt x="367" y="280"/>
                      </a:lnTo>
                      <a:lnTo>
                        <a:pt x="378" y="257"/>
                      </a:lnTo>
                      <a:lnTo>
                        <a:pt x="378" y="231"/>
                      </a:lnTo>
                      <a:lnTo>
                        <a:pt x="375" y="206"/>
                      </a:lnTo>
                      <a:lnTo>
                        <a:pt x="365" y="196"/>
                      </a:lnTo>
                      <a:lnTo>
                        <a:pt x="355" y="186"/>
                      </a:lnTo>
                      <a:lnTo>
                        <a:pt x="344" y="179"/>
                      </a:lnTo>
                      <a:lnTo>
                        <a:pt x="332" y="173"/>
                      </a:lnTo>
                      <a:lnTo>
                        <a:pt x="319" y="169"/>
                      </a:lnTo>
                      <a:lnTo>
                        <a:pt x="307" y="169"/>
                      </a:lnTo>
                      <a:lnTo>
                        <a:pt x="294" y="175"/>
                      </a:lnTo>
                      <a:lnTo>
                        <a:pt x="282" y="183"/>
                      </a:lnTo>
                      <a:lnTo>
                        <a:pt x="273" y="188"/>
                      </a:lnTo>
                      <a:lnTo>
                        <a:pt x="263" y="196"/>
                      </a:lnTo>
                      <a:lnTo>
                        <a:pt x="252" y="206"/>
                      </a:lnTo>
                      <a:lnTo>
                        <a:pt x="242" y="215"/>
                      </a:lnTo>
                      <a:lnTo>
                        <a:pt x="235" y="227"/>
                      </a:lnTo>
                      <a:lnTo>
                        <a:pt x="231" y="238"/>
                      </a:lnTo>
                      <a:lnTo>
                        <a:pt x="233" y="252"/>
                      </a:lnTo>
                      <a:lnTo>
                        <a:pt x="238" y="265"/>
                      </a:lnTo>
                      <a:lnTo>
                        <a:pt x="211" y="284"/>
                      </a:lnTo>
                      <a:lnTo>
                        <a:pt x="185" y="303"/>
                      </a:lnTo>
                      <a:lnTo>
                        <a:pt x="156" y="325"/>
                      </a:lnTo>
                      <a:lnTo>
                        <a:pt x="127" y="344"/>
                      </a:lnTo>
                      <a:lnTo>
                        <a:pt x="98" y="361"/>
                      </a:lnTo>
                      <a:lnTo>
                        <a:pt x="68" y="376"/>
                      </a:lnTo>
                      <a:lnTo>
                        <a:pt x="39" y="390"/>
                      </a:lnTo>
                      <a:lnTo>
                        <a:pt x="8" y="397"/>
                      </a:lnTo>
                      <a:lnTo>
                        <a:pt x="4" y="397"/>
                      </a:lnTo>
                      <a:lnTo>
                        <a:pt x="2" y="390"/>
                      </a:lnTo>
                      <a:lnTo>
                        <a:pt x="2" y="382"/>
                      </a:lnTo>
                      <a:lnTo>
                        <a:pt x="0" y="374"/>
                      </a:lnTo>
                      <a:lnTo>
                        <a:pt x="37" y="351"/>
                      </a:lnTo>
                      <a:lnTo>
                        <a:pt x="68" y="323"/>
                      </a:lnTo>
                      <a:lnTo>
                        <a:pt x="96" y="290"/>
                      </a:lnTo>
                      <a:lnTo>
                        <a:pt x="121" y="255"/>
                      </a:lnTo>
                      <a:lnTo>
                        <a:pt x="146" y="221"/>
                      </a:lnTo>
                      <a:lnTo>
                        <a:pt x="169" y="185"/>
                      </a:lnTo>
                      <a:lnTo>
                        <a:pt x="190" y="150"/>
                      </a:lnTo>
                      <a:lnTo>
                        <a:pt x="213" y="117"/>
                      </a:lnTo>
                      <a:lnTo>
                        <a:pt x="248" y="108"/>
                      </a:lnTo>
                      <a:lnTo>
                        <a:pt x="282" y="98"/>
                      </a:lnTo>
                      <a:lnTo>
                        <a:pt x="317" y="87"/>
                      </a:lnTo>
                      <a:lnTo>
                        <a:pt x="350" y="75"/>
                      </a:lnTo>
                      <a:lnTo>
                        <a:pt x="384" y="62"/>
                      </a:lnTo>
                      <a:lnTo>
                        <a:pt x="415" y="44"/>
                      </a:lnTo>
                      <a:lnTo>
                        <a:pt x="446" y="23"/>
                      </a:lnTo>
                      <a:lnTo>
                        <a:pt x="474" y="0"/>
                      </a:lnTo>
                      <a:lnTo>
                        <a:pt x="499" y="10"/>
                      </a:lnTo>
                      <a:lnTo>
                        <a:pt x="522" y="23"/>
                      </a:lnTo>
                      <a:lnTo>
                        <a:pt x="545" y="39"/>
                      </a:lnTo>
                      <a:lnTo>
                        <a:pt x="567" y="56"/>
                      </a:lnTo>
                      <a:lnTo>
                        <a:pt x="584" y="77"/>
                      </a:lnTo>
                      <a:lnTo>
                        <a:pt x="599" y="100"/>
                      </a:lnTo>
                      <a:lnTo>
                        <a:pt x="611" y="123"/>
                      </a:lnTo>
                      <a:lnTo>
                        <a:pt x="616" y="150"/>
                      </a:lnTo>
                      <a:lnTo>
                        <a:pt x="513" y="225"/>
                      </a:lnTo>
                      <a:close/>
                    </a:path>
                  </a:pathLst>
                </a:custGeom>
                <a:solidFill>
                  <a:srgbClr val="FFC400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" name="Freeform 24"/>
                <p:cNvSpPr>
                  <a:spLocks/>
                </p:cNvSpPr>
                <p:nvPr/>
              </p:nvSpPr>
              <p:spPr bwMode="auto">
                <a:xfrm>
                  <a:off x="3748" y="3344"/>
                  <a:ext cx="23" cy="20"/>
                </a:xfrm>
                <a:custGeom>
                  <a:avLst/>
                  <a:gdLst>
                    <a:gd name="T0" fmla="*/ 65 w 75"/>
                    <a:gd name="T1" fmla="*/ 63 h 65"/>
                    <a:gd name="T2" fmla="*/ 54 w 75"/>
                    <a:gd name="T3" fmla="*/ 65 h 65"/>
                    <a:gd name="T4" fmla="*/ 44 w 75"/>
                    <a:gd name="T5" fmla="*/ 63 h 65"/>
                    <a:gd name="T6" fmla="*/ 35 w 75"/>
                    <a:gd name="T7" fmla="*/ 59 h 65"/>
                    <a:gd name="T8" fmla="*/ 25 w 75"/>
                    <a:gd name="T9" fmla="*/ 55 h 65"/>
                    <a:gd name="T10" fmla="*/ 17 w 75"/>
                    <a:gd name="T11" fmla="*/ 47 h 65"/>
                    <a:gd name="T12" fmla="*/ 12 w 75"/>
                    <a:gd name="T13" fmla="*/ 40 h 65"/>
                    <a:gd name="T14" fmla="*/ 6 w 75"/>
                    <a:gd name="T15" fmla="*/ 32 h 65"/>
                    <a:gd name="T16" fmla="*/ 0 w 75"/>
                    <a:gd name="T17" fmla="*/ 24 h 65"/>
                    <a:gd name="T18" fmla="*/ 8 w 75"/>
                    <a:gd name="T19" fmla="*/ 9 h 65"/>
                    <a:gd name="T20" fmla="*/ 23 w 75"/>
                    <a:gd name="T21" fmla="*/ 0 h 65"/>
                    <a:gd name="T22" fmla="*/ 38 w 75"/>
                    <a:gd name="T23" fmla="*/ 0 h 65"/>
                    <a:gd name="T24" fmla="*/ 54 w 75"/>
                    <a:gd name="T25" fmla="*/ 5 h 65"/>
                    <a:gd name="T26" fmla="*/ 67 w 75"/>
                    <a:gd name="T27" fmla="*/ 15 h 65"/>
                    <a:gd name="T28" fmla="*/ 75 w 75"/>
                    <a:gd name="T29" fmla="*/ 28 h 65"/>
                    <a:gd name="T30" fmla="*/ 75 w 75"/>
                    <a:gd name="T31" fmla="*/ 46 h 65"/>
                    <a:gd name="T32" fmla="*/ 65 w 75"/>
                    <a:gd name="T33" fmla="*/ 63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5" h="65">
                      <a:moveTo>
                        <a:pt x="65" y="63"/>
                      </a:moveTo>
                      <a:lnTo>
                        <a:pt x="54" y="65"/>
                      </a:lnTo>
                      <a:lnTo>
                        <a:pt x="44" y="63"/>
                      </a:lnTo>
                      <a:lnTo>
                        <a:pt x="35" y="59"/>
                      </a:lnTo>
                      <a:lnTo>
                        <a:pt x="25" y="55"/>
                      </a:lnTo>
                      <a:lnTo>
                        <a:pt x="17" y="47"/>
                      </a:lnTo>
                      <a:lnTo>
                        <a:pt x="12" y="40"/>
                      </a:lnTo>
                      <a:lnTo>
                        <a:pt x="6" y="32"/>
                      </a:lnTo>
                      <a:lnTo>
                        <a:pt x="0" y="24"/>
                      </a:lnTo>
                      <a:lnTo>
                        <a:pt x="8" y="9"/>
                      </a:lnTo>
                      <a:lnTo>
                        <a:pt x="23" y="0"/>
                      </a:lnTo>
                      <a:lnTo>
                        <a:pt x="38" y="0"/>
                      </a:lnTo>
                      <a:lnTo>
                        <a:pt x="54" y="5"/>
                      </a:lnTo>
                      <a:lnTo>
                        <a:pt x="67" y="15"/>
                      </a:lnTo>
                      <a:lnTo>
                        <a:pt x="75" y="28"/>
                      </a:lnTo>
                      <a:lnTo>
                        <a:pt x="75" y="46"/>
                      </a:lnTo>
                      <a:lnTo>
                        <a:pt x="65" y="63"/>
                      </a:lnTo>
                      <a:close/>
                    </a:path>
                  </a:pathLst>
                </a:custGeom>
                <a:solidFill>
                  <a:srgbClr val="FFFFBF"/>
                </a:solidFill>
                <a:ln w="9525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9" name="Group 89"/>
            <p:cNvGrpSpPr>
              <a:grpSpLocks/>
            </p:cNvGrpSpPr>
            <p:nvPr/>
          </p:nvGrpSpPr>
          <p:grpSpPr bwMode="auto">
            <a:xfrm>
              <a:off x="3380" y="2944"/>
              <a:ext cx="740" cy="640"/>
              <a:chOff x="4246" y="2950"/>
              <a:chExt cx="740" cy="640"/>
            </a:xfrm>
          </p:grpSpPr>
          <p:sp>
            <p:nvSpPr>
              <p:cNvPr id="10" name="AutoShape 31"/>
              <p:cNvSpPr>
                <a:spLocks noChangeArrowheads="1"/>
              </p:cNvSpPr>
              <p:nvPr/>
            </p:nvSpPr>
            <p:spPr bwMode="auto">
              <a:xfrm>
                <a:off x="4312" y="2976"/>
                <a:ext cx="569" cy="608"/>
              </a:xfrm>
              <a:prstGeom prst="can">
                <a:avLst>
                  <a:gd name="adj" fmla="val 26714"/>
                </a:avLst>
              </a:prstGeom>
              <a:solidFill>
                <a:srgbClr val="FFFFCC"/>
              </a:solidFill>
              <a:ln w="19050">
                <a:solidFill>
                  <a:srgbClr val="8A0E5E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07950" tIns="53975" rIns="107950" bIns="53975" anchor="ctr"/>
              <a:lstStyle/>
              <a:p>
                <a:endParaRPr lang="en-US"/>
              </a:p>
            </p:txBody>
          </p:sp>
          <p:grpSp>
            <p:nvGrpSpPr>
              <p:cNvPr id="11" name="Group 77"/>
              <p:cNvGrpSpPr>
                <a:grpSpLocks/>
              </p:cNvGrpSpPr>
              <p:nvPr/>
            </p:nvGrpSpPr>
            <p:grpSpPr bwMode="auto">
              <a:xfrm>
                <a:off x="4246" y="2950"/>
                <a:ext cx="740" cy="640"/>
                <a:chOff x="4792" y="3012"/>
                <a:chExt cx="740" cy="640"/>
              </a:xfrm>
            </p:grpSpPr>
            <p:sp>
              <p:nvSpPr>
                <p:cNvPr id="12" name="Freeform 75"/>
                <p:cNvSpPr>
                  <a:spLocks/>
                </p:cNvSpPr>
                <p:nvPr/>
              </p:nvSpPr>
              <p:spPr bwMode="auto">
                <a:xfrm>
                  <a:off x="4792" y="3012"/>
                  <a:ext cx="740" cy="640"/>
                </a:xfrm>
                <a:custGeom>
                  <a:avLst/>
                  <a:gdLst>
                    <a:gd name="T0" fmla="*/ 0 w 740"/>
                    <a:gd name="T1" fmla="*/ 640 h 640"/>
                    <a:gd name="T2" fmla="*/ 644 w 740"/>
                    <a:gd name="T3" fmla="*/ 0 h 640"/>
                    <a:gd name="T4" fmla="*/ 740 w 740"/>
                    <a:gd name="T5" fmla="*/ 0 h 640"/>
                    <a:gd name="T6" fmla="*/ 100 w 740"/>
                    <a:gd name="T7" fmla="*/ 640 h 640"/>
                    <a:gd name="T8" fmla="*/ 0 w 740"/>
                    <a:gd name="T9" fmla="*/ 640 h 6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40" h="640">
                      <a:moveTo>
                        <a:pt x="0" y="640"/>
                      </a:moveTo>
                      <a:lnTo>
                        <a:pt x="644" y="0"/>
                      </a:lnTo>
                      <a:lnTo>
                        <a:pt x="740" y="0"/>
                      </a:lnTo>
                      <a:lnTo>
                        <a:pt x="100" y="640"/>
                      </a:lnTo>
                      <a:lnTo>
                        <a:pt x="0" y="64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9525" cap="flat" cmpd="sng">
                  <a:solidFill>
                    <a:schemeClr val="hlink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107950" tIns="53975" rIns="107950" bIns="53975"/>
                <a:lstStyle/>
                <a:p>
                  <a:endParaRPr lang="en-US"/>
                </a:p>
              </p:txBody>
            </p:sp>
            <p:sp>
              <p:nvSpPr>
                <p:cNvPr id="13" name="Freeform 76"/>
                <p:cNvSpPr>
                  <a:spLocks/>
                </p:cNvSpPr>
                <p:nvPr/>
              </p:nvSpPr>
              <p:spPr bwMode="auto">
                <a:xfrm flipH="1">
                  <a:off x="4792" y="3012"/>
                  <a:ext cx="740" cy="640"/>
                </a:xfrm>
                <a:custGeom>
                  <a:avLst/>
                  <a:gdLst>
                    <a:gd name="T0" fmla="*/ 0 w 740"/>
                    <a:gd name="T1" fmla="*/ 640 h 640"/>
                    <a:gd name="T2" fmla="*/ 644 w 740"/>
                    <a:gd name="T3" fmla="*/ 0 h 640"/>
                    <a:gd name="T4" fmla="*/ 740 w 740"/>
                    <a:gd name="T5" fmla="*/ 0 h 640"/>
                    <a:gd name="T6" fmla="*/ 100 w 740"/>
                    <a:gd name="T7" fmla="*/ 640 h 640"/>
                    <a:gd name="T8" fmla="*/ 0 w 740"/>
                    <a:gd name="T9" fmla="*/ 640 h 6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40" h="640">
                      <a:moveTo>
                        <a:pt x="0" y="640"/>
                      </a:moveTo>
                      <a:lnTo>
                        <a:pt x="644" y="0"/>
                      </a:lnTo>
                      <a:lnTo>
                        <a:pt x="740" y="0"/>
                      </a:lnTo>
                      <a:lnTo>
                        <a:pt x="100" y="640"/>
                      </a:lnTo>
                      <a:lnTo>
                        <a:pt x="0" y="640"/>
                      </a:lnTo>
                      <a:close/>
                    </a:path>
                  </a:pathLst>
                </a:custGeom>
                <a:solidFill>
                  <a:schemeClr val="hlink"/>
                </a:solidFill>
                <a:ln w="9525" cap="flat" cmpd="sng">
                  <a:solidFill>
                    <a:schemeClr val="hlink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107950" tIns="53975" rIns="107950" bIns="53975"/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002880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Mô hình hóa các giao dịch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Đảm bảo tính ACID</a:t>
            </a:r>
          </a:p>
          <a:p>
            <a:pPr lvl="1"/>
            <a:r>
              <a:rPr lang="en-US"/>
              <a:t>Atomicity</a:t>
            </a:r>
          </a:p>
          <a:p>
            <a:pPr lvl="1"/>
            <a:r>
              <a:rPr lang="en-US"/>
              <a:t>Consistency</a:t>
            </a:r>
          </a:p>
          <a:p>
            <a:pPr lvl="1"/>
            <a:r>
              <a:rPr lang="en-US"/>
              <a:t>Isolation</a:t>
            </a:r>
          </a:p>
          <a:p>
            <a:pPr lvl="1"/>
            <a:r>
              <a:rPr lang="en-US"/>
              <a:t>Durability</a:t>
            </a:r>
          </a:p>
          <a:p>
            <a:pPr marL="514350" indent="-457200"/>
            <a:r>
              <a:rPr lang="en-US"/>
              <a:t>Các lỗi</a:t>
            </a:r>
          </a:p>
          <a:p>
            <a:pPr lvl="1"/>
            <a:r>
              <a:rPr lang="en-US"/>
              <a:t>Có thể phải mô tả</a:t>
            </a:r>
          </a:p>
          <a:p>
            <a:pPr marL="457200" lvl="1" indent="0">
              <a:buNone/>
            </a:pPr>
            <a:r>
              <a:rPr lang="en-US"/>
              <a:t>trong nhiều biểu đồ tuần tự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Picture 22" descr="\\reba\office 2000\09prood02\PFiles\MSOffice\Clipart\standard\stddir4\sy01191_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238" y="2262188"/>
            <a:ext cx="2095500" cy="2449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930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Tinh chỉnh mô tả luồng sự kiện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5" name="Group 41"/>
          <p:cNvGrpSpPr>
            <a:grpSpLocks/>
          </p:cNvGrpSpPr>
          <p:nvPr/>
        </p:nvGrpSpPr>
        <p:grpSpPr bwMode="auto">
          <a:xfrm>
            <a:off x="3722688" y="1625600"/>
            <a:ext cx="520700" cy="812800"/>
            <a:chOff x="2425" y="1024"/>
            <a:chExt cx="328" cy="512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2482" y="1024"/>
              <a:ext cx="183" cy="177"/>
            </a:xfrm>
            <a:prstGeom prst="ellipse">
              <a:avLst/>
            </a:prstGeom>
            <a:noFill/>
            <a:ln w="0">
              <a:solidFill>
                <a:schemeClr val="accent6">
                  <a:lumMod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2575" y="1203"/>
              <a:ext cx="0" cy="180"/>
            </a:xfrm>
            <a:prstGeom prst="line">
              <a:avLst/>
            </a:prstGeom>
            <a:noFill/>
            <a:ln w="0">
              <a:solidFill>
                <a:schemeClr val="accent6">
                  <a:lumMod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2426" y="1252"/>
              <a:ext cx="327" cy="1"/>
            </a:xfrm>
            <a:prstGeom prst="line">
              <a:avLst/>
            </a:prstGeom>
            <a:noFill/>
            <a:ln w="0">
              <a:solidFill>
                <a:schemeClr val="accent6">
                  <a:lumMod val="5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2425" y="1383"/>
              <a:ext cx="302" cy="153"/>
            </a:xfrm>
            <a:custGeom>
              <a:avLst/>
              <a:gdLst>
                <a:gd name="T0" fmla="*/ 0 w 34"/>
                <a:gd name="T1" fmla="*/ 17 h 17"/>
                <a:gd name="T2" fmla="*/ 17 w 34"/>
                <a:gd name="T3" fmla="*/ 0 h 17"/>
                <a:gd name="T4" fmla="*/ 34 w 34"/>
                <a:gd name="T5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" h="17">
                  <a:moveTo>
                    <a:pt x="0" y="17"/>
                  </a:moveTo>
                  <a:lnTo>
                    <a:pt x="17" y="0"/>
                  </a:lnTo>
                  <a:lnTo>
                    <a:pt x="34" y="17"/>
                  </a:lnTo>
                </a:path>
              </a:pathLst>
            </a:custGeom>
            <a:noFill/>
            <a:ln w="0">
              <a:solidFill>
                <a:schemeClr val="accent6">
                  <a:lumMod val="5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617913" y="2505075"/>
            <a:ext cx="78002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u="sng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u="sng">
                <a:solidFill>
                  <a:schemeClr val="accent5">
                    <a:lumMod val="50000"/>
                  </a:schemeClr>
                </a:solidFill>
              </a:rPr>
              <a:t>: Actor1</a:t>
            </a:r>
            <a:endParaRPr lang="en-US" sz="180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3956050" y="3074988"/>
            <a:ext cx="0" cy="19685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651375" y="2220913"/>
            <a:ext cx="1495425" cy="668337"/>
          </a:xfrm>
          <a:prstGeom prst="rect">
            <a:avLst/>
          </a:prstGeom>
          <a:noFill/>
          <a:ln w="0">
            <a:solidFill>
              <a:schemeClr val="accent6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910138" y="2416175"/>
            <a:ext cx="76783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u="sng">
                <a:solidFill>
                  <a:schemeClr val="accent5">
                    <a:lumMod val="50000"/>
                  </a:schemeClr>
                </a:solidFill>
              </a:rPr>
              <a:t> : ClassA</a:t>
            </a:r>
            <a:endParaRPr lang="en-US" sz="180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flipH="1">
            <a:off x="5478463" y="3074988"/>
            <a:ext cx="0" cy="40005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6548438" y="2416175"/>
            <a:ext cx="75982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 u="sng">
                <a:solidFill>
                  <a:schemeClr val="accent5">
                    <a:lumMod val="50000"/>
                  </a:schemeClr>
                </a:solidFill>
              </a:rPr>
              <a:t> : ClassB</a:t>
            </a:r>
            <a:endParaRPr lang="en-US" sz="180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6989763" y="3074988"/>
            <a:ext cx="1587" cy="84455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3997325" y="3465513"/>
            <a:ext cx="1462088" cy="1587"/>
          </a:xfrm>
          <a:prstGeom prst="line">
            <a:avLst/>
          </a:prstGeom>
          <a:noFill/>
          <a:ln w="0">
            <a:solidFill>
              <a:schemeClr val="accent6">
                <a:lumMod val="50000"/>
              </a:schemeClr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Rectangle 20"/>
          <p:cNvSpPr>
            <a:spLocks noChangeArrowheads="1"/>
          </p:cNvSpPr>
          <p:nvPr/>
        </p:nvSpPr>
        <p:spPr bwMode="auto">
          <a:xfrm>
            <a:off x="4029075" y="3151188"/>
            <a:ext cx="15585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5">
                    <a:lumMod val="50000"/>
                  </a:schemeClr>
                </a:solidFill>
              </a:rPr>
              <a:t>1: Do Something</a:t>
            </a:r>
          </a:p>
        </p:txBody>
      </p:sp>
      <p:sp>
        <p:nvSpPr>
          <p:cNvPr id="19" name="Rectangle 24"/>
          <p:cNvSpPr>
            <a:spLocks noChangeArrowheads="1"/>
          </p:cNvSpPr>
          <p:nvPr/>
        </p:nvSpPr>
        <p:spPr bwMode="auto">
          <a:xfrm>
            <a:off x="5300663" y="3602038"/>
            <a:ext cx="212295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accent5">
                    <a:lumMod val="50000"/>
                  </a:schemeClr>
                </a:solidFill>
              </a:rPr>
              <a:t>2: Do Something More</a:t>
            </a:r>
          </a:p>
        </p:txBody>
      </p:sp>
      <p:sp>
        <p:nvSpPr>
          <p:cNvPr id="20" name="Rectangle 25"/>
          <p:cNvSpPr>
            <a:spLocks noChangeArrowheads="1"/>
          </p:cNvSpPr>
          <p:nvPr/>
        </p:nvSpPr>
        <p:spPr bwMode="auto">
          <a:xfrm>
            <a:off x="2082800" y="3203575"/>
            <a:ext cx="1814513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1800"/>
              <a:t>Scripts can be used to describe the details surrounding these messages.</a:t>
            </a:r>
            <a:r>
              <a:rPr lang="en-US" sz="1400"/>
              <a:t> </a:t>
            </a:r>
            <a:endParaRPr lang="en-US" sz="1800"/>
          </a:p>
        </p:txBody>
      </p:sp>
      <p:sp>
        <p:nvSpPr>
          <p:cNvPr id="21" name="Freeform 29"/>
          <p:cNvSpPr>
            <a:spLocks/>
          </p:cNvSpPr>
          <p:nvPr/>
        </p:nvSpPr>
        <p:spPr bwMode="auto">
          <a:xfrm>
            <a:off x="4184650" y="4524375"/>
            <a:ext cx="2305050" cy="1328738"/>
          </a:xfrm>
          <a:custGeom>
            <a:avLst/>
            <a:gdLst>
              <a:gd name="T0" fmla="*/ 0 w 1452"/>
              <a:gd name="T1" fmla="*/ 0 h 973"/>
              <a:gd name="T2" fmla="*/ 1318 w 1452"/>
              <a:gd name="T3" fmla="*/ 0 h 973"/>
              <a:gd name="T4" fmla="*/ 1452 w 1452"/>
              <a:gd name="T5" fmla="*/ 134 h 973"/>
              <a:gd name="T6" fmla="*/ 1452 w 1452"/>
              <a:gd name="T7" fmla="*/ 973 h 973"/>
              <a:gd name="T8" fmla="*/ 0 w 1452"/>
              <a:gd name="T9" fmla="*/ 973 h 973"/>
              <a:gd name="T10" fmla="*/ 0 w 1452"/>
              <a:gd name="T11" fmla="*/ 0 h 9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52" h="973">
                <a:moveTo>
                  <a:pt x="0" y="0"/>
                </a:moveTo>
                <a:lnTo>
                  <a:pt x="1318" y="0"/>
                </a:lnTo>
                <a:lnTo>
                  <a:pt x="1452" y="134"/>
                </a:lnTo>
                <a:lnTo>
                  <a:pt x="1452" y="973"/>
                </a:lnTo>
                <a:lnTo>
                  <a:pt x="0" y="973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00CC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30"/>
          <p:cNvSpPr>
            <a:spLocks/>
          </p:cNvSpPr>
          <p:nvPr/>
        </p:nvSpPr>
        <p:spPr bwMode="auto">
          <a:xfrm>
            <a:off x="6273800" y="4527550"/>
            <a:ext cx="219075" cy="212725"/>
          </a:xfrm>
          <a:custGeom>
            <a:avLst/>
            <a:gdLst>
              <a:gd name="T0" fmla="*/ 0 w 12"/>
              <a:gd name="T1" fmla="*/ 0 h 12"/>
              <a:gd name="T2" fmla="*/ 0 w 12"/>
              <a:gd name="T3" fmla="*/ 12 h 12"/>
              <a:gd name="T4" fmla="*/ 12 w 12"/>
              <a:gd name="T5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" h="12">
                <a:moveTo>
                  <a:pt x="0" y="0"/>
                </a:moveTo>
                <a:lnTo>
                  <a:pt x="0" y="12"/>
                </a:lnTo>
                <a:lnTo>
                  <a:pt x="12" y="12"/>
                </a:lnTo>
              </a:path>
            </a:pathLst>
          </a:custGeom>
          <a:noFill/>
          <a:ln w="0">
            <a:solidFill>
              <a:srgbClr val="00CC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Rectangle 31"/>
          <p:cNvSpPr>
            <a:spLocks noChangeArrowheads="1"/>
          </p:cNvSpPr>
          <p:nvPr/>
        </p:nvSpPr>
        <p:spPr bwMode="auto">
          <a:xfrm>
            <a:off x="4279900" y="4629150"/>
            <a:ext cx="2041525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1800"/>
              <a:t>Notes can include more information about a particular diagram element</a:t>
            </a:r>
            <a:r>
              <a:rPr lang="en-US" sz="1400"/>
              <a:t> </a:t>
            </a:r>
          </a:p>
        </p:txBody>
      </p:sp>
      <p:sp>
        <p:nvSpPr>
          <p:cNvPr id="24" name="Line 35"/>
          <p:cNvSpPr>
            <a:spLocks noChangeShapeType="1"/>
          </p:cNvSpPr>
          <p:nvPr/>
        </p:nvSpPr>
        <p:spPr bwMode="auto">
          <a:xfrm flipV="1">
            <a:off x="5638800" y="3929063"/>
            <a:ext cx="696913" cy="569912"/>
          </a:xfrm>
          <a:prstGeom prst="line">
            <a:avLst/>
          </a:prstGeom>
          <a:noFill/>
          <a:ln w="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5" name="Text Box 36"/>
          <p:cNvSpPr txBox="1">
            <a:spLocks noChangeArrowheads="1"/>
          </p:cNvSpPr>
          <p:nvPr/>
        </p:nvSpPr>
        <p:spPr bwMode="auto">
          <a:xfrm>
            <a:off x="711200" y="3378200"/>
            <a:ext cx="914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solidFill>
                  <a:schemeClr val="accent6">
                    <a:lumMod val="50000"/>
                  </a:schemeClr>
                </a:solidFill>
              </a:rPr>
              <a:t>Script</a:t>
            </a:r>
          </a:p>
        </p:txBody>
      </p:sp>
      <p:sp>
        <p:nvSpPr>
          <p:cNvPr id="26" name="Text Box 37"/>
          <p:cNvSpPr txBox="1">
            <a:spLocks noChangeArrowheads="1"/>
          </p:cNvSpPr>
          <p:nvPr/>
        </p:nvSpPr>
        <p:spPr bwMode="auto">
          <a:xfrm>
            <a:off x="2228850" y="4956175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solidFill>
                  <a:schemeClr val="accent6">
                    <a:lumMod val="50000"/>
                  </a:schemeClr>
                </a:solidFill>
              </a:rPr>
              <a:t>Note</a:t>
            </a:r>
          </a:p>
        </p:txBody>
      </p:sp>
      <p:sp>
        <p:nvSpPr>
          <p:cNvPr id="27" name="Line 38"/>
          <p:cNvSpPr>
            <a:spLocks noChangeShapeType="1"/>
          </p:cNvSpPr>
          <p:nvPr/>
        </p:nvSpPr>
        <p:spPr bwMode="auto">
          <a:xfrm>
            <a:off x="1558925" y="3581400"/>
            <a:ext cx="4572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39"/>
          <p:cNvSpPr>
            <a:spLocks noChangeShapeType="1"/>
          </p:cNvSpPr>
          <p:nvPr/>
        </p:nvSpPr>
        <p:spPr bwMode="auto">
          <a:xfrm>
            <a:off x="2921000" y="5172075"/>
            <a:ext cx="12192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40"/>
          <p:cNvSpPr>
            <a:spLocks noChangeArrowheads="1"/>
          </p:cNvSpPr>
          <p:nvPr/>
        </p:nvSpPr>
        <p:spPr bwMode="auto">
          <a:xfrm>
            <a:off x="6238875" y="2220913"/>
            <a:ext cx="1495425" cy="668337"/>
          </a:xfrm>
          <a:prstGeom prst="rect">
            <a:avLst/>
          </a:prstGeom>
          <a:noFill/>
          <a:ln w="0">
            <a:solidFill>
              <a:schemeClr val="accent6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Line 42"/>
          <p:cNvSpPr>
            <a:spLocks noChangeShapeType="1"/>
          </p:cNvSpPr>
          <p:nvPr/>
        </p:nvSpPr>
        <p:spPr bwMode="auto">
          <a:xfrm>
            <a:off x="5521325" y="3916363"/>
            <a:ext cx="1449388" cy="0"/>
          </a:xfrm>
          <a:prstGeom prst="line">
            <a:avLst/>
          </a:prstGeom>
          <a:noFill/>
          <a:ln w="0">
            <a:solidFill>
              <a:schemeClr val="accent6">
                <a:lumMod val="50000"/>
              </a:schemeClr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1" name="Rectangle 43"/>
          <p:cNvSpPr>
            <a:spLocks noChangeArrowheads="1"/>
          </p:cNvSpPr>
          <p:nvPr/>
        </p:nvSpPr>
        <p:spPr bwMode="auto">
          <a:xfrm>
            <a:off x="3911600" y="3273425"/>
            <a:ext cx="88900" cy="1004888"/>
          </a:xfrm>
          <a:prstGeom prst="rect">
            <a:avLst/>
          </a:prstGeom>
          <a:noFill/>
          <a:ln w="6350">
            <a:solidFill>
              <a:schemeClr val="accent6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 anchor="ctr"/>
          <a:lstStyle/>
          <a:p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2" name="Rectangle 44"/>
          <p:cNvSpPr>
            <a:spLocks noChangeArrowheads="1"/>
          </p:cNvSpPr>
          <p:nvPr/>
        </p:nvSpPr>
        <p:spPr bwMode="auto">
          <a:xfrm>
            <a:off x="6950075" y="3914775"/>
            <a:ext cx="88900" cy="274638"/>
          </a:xfrm>
          <a:prstGeom prst="rect">
            <a:avLst/>
          </a:prstGeom>
          <a:noFill/>
          <a:ln w="6350">
            <a:solidFill>
              <a:schemeClr val="accent6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 anchor="ctr"/>
          <a:lstStyle/>
          <a:p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3" name="Rectangle 45"/>
          <p:cNvSpPr>
            <a:spLocks noChangeArrowheads="1"/>
          </p:cNvSpPr>
          <p:nvPr/>
        </p:nvSpPr>
        <p:spPr bwMode="auto">
          <a:xfrm>
            <a:off x="5426075" y="3463925"/>
            <a:ext cx="88900" cy="822325"/>
          </a:xfrm>
          <a:prstGeom prst="rect">
            <a:avLst/>
          </a:prstGeom>
          <a:noFill/>
          <a:ln w="6350">
            <a:solidFill>
              <a:schemeClr val="accent6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 anchor="ctr"/>
          <a:lstStyle/>
          <a:p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4" name="Line 46"/>
          <p:cNvSpPr>
            <a:spLocks noChangeShapeType="1"/>
          </p:cNvSpPr>
          <p:nvPr/>
        </p:nvSpPr>
        <p:spPr bwMode="auto">
          <a:xfrm>
            <a:off x="3957638" y="4275138"/>
            <a:ext cx="0" cy="368300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5" name="Line 47"/>
          <p:cNvSpPr>
            <a:spLocks noChangeShapeType="1"/>
          </p:cNvSpPr>
          <p:nvPr/>
        </p:nvSpPr>
        <p:spPr bwMode="auto">
          <a:xfrm flipH="1">
            <a:off x="5478463" y="4284663"/>
            <a:ext cx="0" cy="238125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6" name="Line 48"/>
          <p:cNvSpPr>
            <a:spLocks noChangeShapeType="1"/>
          </p:cNvSpPr>
          <p:nvPr/>
        </p:nvSpPr>
        <p:spPr bwMode="auto">
          <a:xfrm>
            <a:off x="6991350" y="4198938"/>
            <a:ext cx="0" cy="377825"/>
          </a:xfrm>
          <a:prstGeom prst="line">
            <a:avLst/>
          </a:prstGeom>
          <a:noFill/>
          <a:ln w="635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14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Hợp nhất các lớp và các hệ thống con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4726"/>
            <a:ext cx="8382000" cy="2181224"/>
          </a:xfrm>
        </p:spPr>
        <p:txBody>
          <a:bodyPr>
            <a:noAutofit/>
          </a:bodyPr>
          <a:lstStyle/>
          <a:p>
            <a:r>
              <a:rPr lang="en-US" sz="2400"/>
              <a:t>Tên của các phần tử mô hình nên mô tả chức năng của chúng</a:t>
            </a:r>
          </a:p>
          <a:p>
            <a:r>
              <a:rPr lang="en-US" sz="2400"/>
              <a:t>Hợp nhất các phần tử mô hình tương tự nhau</a:t>
            </a:r>
          </a:p>
          <a:p>
            <a:r>
              <a:rPr lang="en-US" sz="2400"/>
              <a:t>Sử dụng thừa kế để trừu tượng hóa các phần tử mô hình</a:t>
            </a:r>
          </a:p>
          <a:p>
            <a:r>
              <a:rPr lang="en-US" sz="2400"/>
              <a:t>Đảm bảo các phần tử mô hình và các luồng sự kiện nhất quán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3730625" y="4178300"/>
            <a:ext cx="1709738" cy="692150"/>
            <a:chOff x="144" y="1440"/>
            <a:chExt cx="881" cy="510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44" y="1440"/>
              <a:ext cx="881" cy="510"/>
            </a:xfrm>
            <a:prstGeom prst="rect">
              <a:avLst/>
            </a:prstGeom>
            <a:noFill/>
            <a:ln w="38100">
              <a:solidFill>
                <a:srgbClr val="00CCFF"/>
              </a:solidFill>
              <a:miter lim="800000"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144" y="1810"/>
              <a:ext cx="881" cy="0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144" y="1680"/>
              <a:ext cx="881" cy="0"/>
            </a:xfrm>
            <a:prstGeom prst="line">
              <a:avLst/>
            </a:prstGeom>
            <a:noFill/>
            <a:ln w="38100">
              <a:solidFill>
                <a:srgbClr val="00CCFF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1685925" y="4673600"/>
            <a:ext cx="925513" cy="865188"/>
            <a:chOff x="446" y="2208"/>
            <a:chExt cx="754" cy="1008"/>
          </a:xfrm>
        </p:grpSpPr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446" y="2208"/>
              <a:ext cx="624" cy="288"/>
            </a:xfrm>
            <a:prstGeom prst="ellips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768" y="2496"/>
              <a:ext cx="432" cy="720"/>
            </a:xfrm>
            <a:prstGeom prst="rect">
              <a:avLst/>
            </a:prstGeom>
            <a:noFill/>
            <a:ln w="28575">
              <a:solidFill>
                <a:srgbClr val="00CCFF"/>
              </a:solidFill>
              <a:miter lim="800000"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1056" y="2496"/>
              <a:ext cx="144" cy="144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1056" y="2496"/>
              <a:ext cx="0" cy="144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H="1">
              <a:off x="1056" y="2640"/>
              <a:ext cx="144" cy="0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816" y="2736"/>
              <a:ext cx="336" cy="0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816" y="2784"/>
              <a:ext cx="336" cy="0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816" y="2832"/>
              <a:ext cx="336" cy="0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816" y="2928"/>
              <a:ext cx="336" cy="0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816" y="2880"/>
              <a:ext cx="336" cy="0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816" y="2976"/>
              <a:ext cx="336" cy="0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816" y="3024"/>
              <a:ext cx="336" cy="0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816" y="3072"/>
              <a:ext cx="336" cy="0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816" y="3120"/>
              <a:ext cx="336" cy="0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816" y="3168"/>
              <a:ext cx="336" cy="0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816" y="2688"/>
              <a:ext cx="336" cy="0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>
              <a:off x="816" y="2592"/>
              <a:ext cx="209" cy="0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>
              <a:off x="816" y="2544"/>
              <a:ext cx="209" cy="0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>
              <a:off x="816" y="2640"/>
              <a:ext cx="209" cy="0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" name="Group 27"/>
          <p:cNvGrpSpPr>
            <a:grpSpLocks/>
          </p:cNvGrpSpPr>
          <p:nvPr/>
        </p:nvGrpSpPr>
        <p:grpSpPr bwMode="auto">
          <a:xfrm>
            <a:off x="1920875" y="3600450"/>
            <a:ext cx="927100" cy="866775"/>
            <a:chOff x="446" y="2208"/>
            <a:chExt cx="754" cy="1008"/>
          </a:xfrm>
        </p:grpSpPr>
        <p:sp>
          <p:nvSpPr>
            <p:cNvPr id="30" name="Oval 28"/>
            <p:cNvSpPr>
              <a:spLocks noChangeArrowheads="1"/>
            </p:cNvSpPr>
            <p:nvPr/>
          </p:nvSpPr>
          <p:spPr bwMode="auto">
            <a:xfrm>
              <a:off x="446" y="2208"/>
              <a:ext cx="624" cy="288"/>
            </a:xfrm>
            <a:prstGeom prst="ellips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768" y="2496"/>
              <a:ext cx="432" cy="720"/>
            </a:xfrm>
            <a:prstGeom prst="rect">
              <a:avLst/>
            </a:prstGeom>
            <a:noFill/>
            <a:ln w="28575">
              <a:solidFill>
                <a:srgbClr val="00CCFF"/>
              </a:solidFill>
              <a:miter lim="800000"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30"/>
            <p:cNvSpPr>
              <a:spLocks noChangeShapeType="1"/>
            </p:cNvSpPr>
            <p:nvPr/>
          </p:nvSpPr>
          <p:spPr bwMode="auto">
            <a:xfrm>
              <a:off x="1056" y="2496"/>
              <a:ext cx="144" cy="144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31"/>
            <p:cNvSpPr>
              <a:spLocks noChangeShapeType="1"/>
            </p:cNvSpPr>
            <p:nvPr/>
          </p:nvSpPr>
          <p:spPr bwMode="auto">
            <a:xfrm>
              <a:off x="1056" y="2496"/>
              <a:ext cx="0" cy="144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32"/>
            <p:cNvSpPr>
              <a:spLocks noChangeShapeType="1"/>
            </p:cNvSpPr>
            <p:nvPr/>
          </p:nvSpPr>
          <p:spPr bwMode="auto">
            <a:xfrm flipH="1">
              <a:off x="1056" y="2640"/>
              <a:ext cx="144" cy="0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33"/>
            <p:cNvSpPr>
              <a:spLocks noChangeShapeType="1"/>
            </p:cNvSpPr>
            <p:nvPr/>
          </p:nvSpPr>
          <p:spPr bwMode="auto">
            <a:xfrm>
              <a:off x="816" y="2736"/>
              <a:ext cx="336" cy="0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34"/>
            <p:cNvSpPr>
              <a:spLocks noChangeShapeType="1"/>
            </p:cNvSpPr>
            <p:nvPr/>
          </p:nvSpPr>
          <p:spPr bwMode="auto">
            <a:xfrm>
              <a:off x="816" y="2784"/>
              <a:ext cx="336" cy="0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35"/>
            <p:cNvSpPr>
              <a:spLocks noChangeShapeType="1"/>
            </p:cNvSpPr>
            <p:nvPr/>
          </p:nvSpPr>
          <p:spPr bwMode="auto">
            <a:xfrm>
              <a:off x="816" y="2832"/>
              <a:ext cx="336" cy="0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36"/>
            <p:cNvSpPr>
              <a:spLocks noChangeShapeType="1"/>
            </p:cNvSpPr>
            <p:nvPr/>
          </p:nvSpPr>
          <p:spPr bwMode="auto">
            <a:xfrm>
              <a:off x="816" y="2928"/>
              <a:ext cx="336" cy="0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37"/>
            <p:cNvSpPr>
              <a:spLocks noChangeShapeType="1"/>
            </p:cNvSpPr>
            <p:nvPr/>
          </p:nvSpPr>
          <p:spPr bwMode="auto">
            <a:xfrm>
              <a:off x="816" y="2880"/>
              <a:ext cx="336" cy="0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>
              <a:off x="816" y="2976"/>
              <a:ext cx="336" cy="0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39"/>
            <p:cNvSpPr>
              <a:spLocks noChangeShapeType="1"/>
            </p:cNvSpPr>
            <p:nvPr/>
          </p:nvSpPr>
          <p:spPr bwMode="auto">
            <a:xfrm>
              <a:off x="816" y="3024"/>
              <a:ext cx="336" cy="0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40"/>
            <p:cNvSpPr>
              <a:spLocks noChangeShapeType="1"/>
            </p:cNvSpPr>
            <p:nvPr/>
          </p:nvSpPr>
          <p:spPr bwMode="auto">
            <a:xfrm>
              <a:off x="816" y="3072"/>
              <a:ext cx="336" cy="0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41"/>
            <p:cNvSpPr>
              <a:spLocks noChangeShapeType="1"/>
            </p:cNvSpPr>
            <p:nvPr/>
          </p:nvSpPr>
          <p:spPr bwMode="auto">
            <a:xfrm>
              <a:off x="816" y="3120"/>
              <a:ext cx="336" cy="0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42"/>
            <p:cNvSpPr>
              <a:spLocks noChangeShapeType="1"/>
            </p:cNvSpPr>
            <p:nvPr/>
          </p:nvSpPr>
          <p:spPr bwMode="auto">
            <a:xfrm>
              <a:off x="816" y="3168"/>
              <a:ext cx="336" cy="0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43"/>
            <p:cNvSpPr>
              <a:spLocks noChangeShapeType="1"/>
            </p:cNvSpPr>
            <p:nvPr/>
          </p:nvSpPr>
          <p:spPr bwMode="auto">
            <a:xfrm>
              <a:off x="816" y="2688"/>
              <a:ext cx="336" cy="0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44"/>
            <p:cNvSpPr>
              <a:spLocks noChangeShapeType="1"/>
            </p:cNvSpPr>
            <p:nvPr/>
          </p:nvSpPr>
          <p:spPr bwMode="auto">
            <a:xfrm>
              <a:off x="816" y="2592"/>
              <a:ext cx="209" cy="0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45"/>
            <p:cNvSpPr>
              <a:spLocks noChangeShapeType="1"/>
            </p:cNvSpPr>
            <p:nvPr/>
          </p:nvSpPr>
          <p:spPr bwMode="auto">
            <a:xfrm>
              <a:off x="816" y="2544"/>
              <a:ext cx="209" cy="0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46"/>
            <p:cNvSpPr>
              <a:spLocks noChangeShapeType="1"/>
            </p:cNvSpPr>
            <p:nvPr/>
          </p:nvSpPr>
          <p:spPr bwMode="auto">
            <a:xfrm>
              <a:off x="816" y="2640"/>
              <a:ext cx="209" cy="0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9" name="Group 47"/>
          <p:cNvGrpSpPr>
            <a:grpSpLocks/>
          </p:cNvGrpSpPr>
          <p:nvPr/>
        </p:nvGrpSpPr>
        <p:grpSpPr bwMode="auto">
          <a:xfrm>
            <a:off x="6108700" y="4384675"/>
            <a:ext cx="925513" cy="866775"/>
            <a:chOff x="446" y="2208"/>
            <a:chExt cx="754" cy="1008"/>
          </a:xfrm>
        </p:grpSpPr>
        <p:sp>
          <p:nvSpPr>
            <p:cNvPr id="50" name="Oval 48"/>
            <p:cNvSpPr>
              <a:spLocks noChangeArrowheads="1"/>
            </p:cNvSpPr>
            <p:nvPr/>
          </p:nvSpPr>
          <p:spPr bwMode="auto">
            <a:xfrm>
              <a:off x="446" y="2208"/>
              <a:ext cx="624" cy="288"/>
            </a:xfrm>
            <a:prstGeom prst="ellips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Rectangle 49"/>
            <p:cNvSpPr>
              <a:spLocks noChangeArrowheads="1"/>
            </p:cNvSpPr>
            <p:nvPr/>
          </p:nvSpPr>
          <p:spPr bwMode="auto">
            <a:xfrm>
              <a:off x="768" y="2496"/>
              <a:ext cx="432" cy="720"/>
            </a:xfrm>
            <a:prstGeom prst="rect">
              <a:avLst/>
            </a:prstGeom>
            <a:noFill/>
            <a:ln w="28575">
              <a:solidFill>
                <a:srgbClr val="00CCFF"/>
              </a:solidFill>
              <a:miter lim="800000"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50"/>
            <p:cNvSpPr>
              <a:spLocks noChangeShapeType="1"/>
            </p:cNvSpPr>
            <p:nvPr/>
          </p:nvSpPr>
          <p:spPr bwMode="auto">
            <a:xfrm>
              <a:off x="1056" y="2496"/>
              <a:ext cx="144" cy="144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51"/>
            <p:cNvSpPr>
              <a:spLocks noChangeShapeType="1"/>
            </p:cNvSpPr>
            <p:nvPr/>
          </p:nvSpPr>
          <p:spPr bwMode="auto">
            <a:xfrm>
              <a:off x="1056" y="2496"/>
              <a:ext cx="0" cy="144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52"/>
            <p:cNvSpPr>
              <a:spLocks noChangeShapeType="1"/>
            </p:cNvSpPr>
            <p:nvPr/>
          </p:nvSpPr>
          <p:spPr bwMode="auto">
            <a:xfrm flipH="1">
              <a:off x="1056" y="2640"/>
              <a:ext cx="144" cy="0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53"/>
            <p:cNvSpPr>
              <a:spLocks noChangeShapeType="1"/>
            </p:cNvSpPr>
            <p:nvPr/>
          </p:nvSpPr>
          <p:spPr bwMode="auto">
            <a:xfrm>
              <a:off x="816" y="2736"/>
              <a:ext cx="336" cy="0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54"/>
            <p:cNvSpPr>
              <a:spLocks noChangeShapeType="1"/>
            </p:cNvSpPr>
            <p:nvPr/>
          </p:nvSpPr>
          <p:spPr bwMode="auto">
            <a:xfrm>
              <a:off x="816" y="2784"/>
              <a:ext cx="336" cy="0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55"/>
            <p:cNvSpPr>
              <a:spLocks noChangeShapeType="1"/>
            </p:cNvSpPr>
            <p:nvPr/>
          </p:nvSpPr>
          <p:spPr bwMode="auto">
            <a:xfrm>
              <a:off x="816" y="2832"/>
              <a:ext cx="336" cy="0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56"/>
            <p:cNvSpPr>
              <a:spLocks noChangeShapeType="1"/>
            </p:cNvSpPr>
            <p:nvPr/>
          </p:nvSpPr>
          <p:spPr bwMode="auto">
            <a:xfrm>
              <a:off x="816" y="2928"/>
              <a:ext cx="336" cy="0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Line 57"/>
            <p:cNvSpPr>
              <a:spLocks noChangeShapeType="1"/>
            </p:cNvSpPr>
            <p:nvPr/>
          </p:nvSpPr>
          <p:spPr bwMode="auto">
            <a:xfrm>
              <a:off x="816" y="2880"/>
              <a:ext cx="336" cy="0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58"/>
            <p:cNvSpPr>
              <a:spLocks noChangeShapeType="1"/>
            </p:cNvSpPr>
            <p:nvPr/>
          </p:nvSpPr>
          <p:spPr bwMode="auto">
            <a:xfrm>
              <a:off x="816" y="2976"/>
              <a:ext cx="336" cy="0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59"/>
            <p:cNvSpPr>
              <a:spLocks noChangeShapeType="1"/>
            </p:cNvSpPr>
            <p:nvPr/>
          </p:nvSpPr>
          <p:spPr bwMode="auto">
            <a:xfrm>
              <a:off x="816" y="3024"/>
              <a:ext cx="336" cy="0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60"/>
            <p:cNvSpPr>
              <a:spLocks noChangeShapeType="1"/>
            </p:cNvSpPr>
            <p:nvPr/>
          </p:nvSpPr>
          <p:spPr bwMode="auto">
            <a:xfrm>
              <a:off x="816" y="3072"/>
              <a:ext cx="336" cy="0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61"/>
            <p:cNvSpPr>
              <a:spLocks noChangeShapeType="1"/>
            </p:cNvSpPr>
            <p:nvPr/>
          </p:nvSpPr>
          <p:spPr bwMode="auto">
            <a:xfrm>
              <a:off x="816" y="3120"/>
              <a:ext cx="336" cy="0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Line 62"/>
            <p:cNvSpPr>
              <a:spLocks noChangeShapeType="1"/>
            </p:cNvSpPr>
            <p:nvPr/>
          </p:nvSpPr>
          <p:spPr bwMode="auto">
            <a:xfrm>
              <a:off x="816" y="3168"/>
              <a:ext cx="336" cy="0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63"/>
            <p:cNvSpPr>
              <a:spLocks noChangeShapeType="1"/>
            </p:cNvSpPr>
            <p:nvPr/>
          </p:nvSpPr>
          <p:spPr bwMode="auto">
            <a:xfrm>
              <a:off x="816" y="2688"/>
              <a:ext cx="336" cy="0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Line 64"/>
            <p:cNvSpPr>
              <a:spLocks noChangeShapeType="1"/>
            </p:cNvSpPr>
            <p:nvPr/>
          </p:nvSpPr>
          <p:spPr bwMode="auto">
            <a:xfrm>
              <a:off x="816" y="2592"/>
              <a:ext cx="209" cy="0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65"/>
            <p:cNvSpPr>
              <a:spLocks noChangeShapeType="1"/>
            </p:cNvSpPr>
            <p:nvPr/>
          </p:nvSpPr>
          <p:spPr bwMode="auto">
            <a:xfrm>
              <a:off x="816" y="2544"/>
              <a:ext cx="209" cy="0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Line 66"/>
            <p:cNvSpPr>
              <a:spLocks noChangeShapeType="1"/>
            </p:cNvSpPr>
            <p:nvPr/>
          </p:nvSpPr>
          <p:spPr bwMode="auto">
            <a:xfrm>
              <a:off x="816" y="2640"/>
              <a:ext cx="209" cy="0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9" name="Line 67"/>
          <p:cNvSpPr>
            <a:spLocks noChangeShapeType="1"/>
          </p:cNvSpPr>
          <p:nvPr/>
        </p:nvSpPr>
        <p:spPr bwMode="auto">
          <a:xfrm flipV="1">
            <a:off x="2538413" y="4787900"/>
            <a:ext cx="1139825" cy="425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70" name="Line 68"/>
          <p:cNvSpPr>
            <a:spLocks noChangeShapeType="1"/>
          </p:cNvSpPr>
          <p:nvPr/>
        </p:nvSpPr>
        <p:spPr bwMode="auto">
          <a:xfrm>
            <a:off x="2570163" y="4302125"/>
            <a:ext cx="1095375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71" name="Line 69"/>
          <p:cNvSpPr>
            <a:spLocks noChangeShapeType="1"/>
          </p:cNvSpPr>
          <p:nvPr/>
        </p:nvSpPr>
        <p:spPr bwMode="auto">
          <a:xfrm flipH="1" flipV="1">
            <a:off x="5507038" y="4565650"/>
            <a:ext cx="1131887" cy="271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72" name="Line 70"/>
          <p:cNvSpPr>
            <a:spLocks noChangeShapeType="1"/>
          </p:cNvSpPr>
          <p:nvPr/>
        </p:nvSpPr>
        <p:spPr bwMode="auto">
          <a:xfrm flipH="1" flipV="1">
            <a:off x="5507038" y="4784725"/>
            <a:ext cx="1093787" cy="400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73" name="Line 71"/>
          <p:cNvSpPr>
            <a:spLocks noChangeShapeType="1"/>
          </p:cNvSpPr>
          <p:nvPr/>
        </p:nvSpPr>
        <p:spPr bwMode="auto">
          <a:xfrm>
            <a:off x="2773363" y="4013200"/>
            <a:ext cx="904875" cy="317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grpSp>
        <p:nvGrpSpPr>
          <p:cNvPr id="74" name="Group 72"/>
          <p:cNvGrpSpPr>
            <a:grpSpLocks/>
          </p:cNvGrpSpPr>
          <p:nvPr/>
        </p:nvGrpSpPr>
        <p:grpSpPr bwMode="auto">
          <a:xfrm>
            <a:off x="5930900" y="3435350"/>
            <a:ext cx="927100" cy="866775"/>
            <a:chOff x="446" y="2208"/>
            <a:chExt cx="754" cy="1008"/>
          </a:xfrm>
        </p:grpSpPr>
        <p:sp>
          <p:nvSpPr>
            <p:cNvPr id="75" name="Oval 73"/>
            <p:cNvSpPr>
              <a:spLocks noChangeArrowheads="1"/>
            </p:cNvSpPr>
            <p:nvPr/>
          </p:nvSpPr>
          <p:spPr bwMode="auto">
            <a:xfrm>
              <a:off x="446" y="2208"/>
              <a:ext cx="624" cy="288"/>
            </a:xfrm>
            <a:prstGeom prst="ellips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Rectangle 74"/>
            <p:cNvSpPr>
              <a:spLocks noChangeArrowheads="1"/>
            </p:cNvSpPr>
            <p:nvPr/>
          </p:nvSpPr>
          <p:spPr bwMode="auto">
            <a:xfrm>
              <a:off x="768" y="2496"/>
              <a:ext cx="432" cy="720"/>
            </a:xfrm>
            <a:prstGeom prst="rect">
              <a:avLst/>
            </a:prstGeom>
            <a:noFill/>
            <a:ln w="28575">
              <a:solidFill>
                <a:srgbClr val="00CCFF"/>
              </a:solidFill>
              <a:miter lim="800000"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Line 75"/>
            <p:cNvSpPr>
              <a:spLocks noChangeShapeType="1"/>
            </p:cNvSpPr>
            <p:nvPr/>
          </p:nvSpPr>
          <p:spPr bwMode="auto">
            <a:xfrm>
              <a:off x="1056" y="2496"/>
              <a:ext cx="144" cy="144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76"/>
            <p:cNvSpPr>
              <a:spLocks noChangeShapeType="1"/>
            </p:cNvSpPr>
            <p:nvPr/>
          </p:nvSpPr>
          <p:spPr bwMode="auto">
            <a:xfrm>
              <a:off x="1056" y="2496"/>
              <a:ext cx="0" cy="144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77"/>
            <p:cNvSpPr>
              <a:spLocks noChangeShapeType="1"/>
            </p:cNvSpPr>
            <p:nvPr/>
          </p:nvSpPr>
          <p:spPr bwMode="auto">
            <a:xfrm flipH="1">
              <a:off x="1056" y="2640"/>
              <a:ext cx="144" cy="0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78"/>
            <p:cNvSpPr>
              <a:spLocks noChangeShapeType="1"/>
            </p:cNvSpPr>
            <p:nvPr/>
          </p:nvSpPr>
          <p:spPr bwMode="auto">
            <a:xfrm>
              <a:off x="816" y="2736"/>
              <a:ext cx="336" cy="0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79"/>
            <p:cNvSpPr>
              <a:spLocks noChangeShapeType="1"/>
            </p:cNvSpPr>
            <p:nvPr/>
          </p:nvSpPr>
          <p:spPr bwMode="auto">
            <a:xfrm>
              <a:off x="816" y="2784"/>
              <a:ext cx="336" cy="0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80"/>
            <p:cNvSpPr>
              <a:spLocks noChangeShapeType="1"/>
            </p:cNvSpPr>
            <p:nvPr/>
          </p:nvSpPr>
          <p:spPr bwMode="auto">
            <a:xfrm>
              <a:off x="816" y="2832"/>
              <a:ext cx="336" cy="0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81"/>
            <p:cNvSpPr>
              <a:spLocks noChangeShapeType="1"/>
            </p:cNvSpPr>
            <p:nvPr/>
          </p:nvSpPr>
          <p:spPr bwMode="auto">
            <a:xfrm>
              <a:off x="816" y="2928"/>
              <a:ext cx="336" cy="0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82"/>
            <p:cNvSpPr>
              <a:spLocks noChangeShapeType="1"/>
            </p:cNvSpPr>
            <p:nvPr/>
          </p:nvSpPr>
          <p:spPr bwMode="auto">
            <a:xfrm>
              <a:off x="816" y="2880"/>
              <a:ext cx="336" cy="0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83"/>
            <p:cNvSpPr>
              <a:spLocks noChangeShapeType="1"/>
            </p:cNvSpPr>
            <p:nvPr/>
          </p:nvSpPr>
          <p:spPr bwMode="auto">
            <a:xfrm>
              <a:off x="816" y="2976"/>
              <a:ext cx="336" cy="0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Line 84"/>
            <p:cNvSpPr>
              <a:spLocks noChangeShapeType="1"/>
            </p:cNvSpPr>
            <p:nvPr/>
          </p:nvSpPr>
          <p:spPr bwMode="auto">
            <a:xfrm>
              <a:off x="816" y="3024"/>
              <a:ext cx="336" cy="0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Line 85"/>
            <p:cNvSpPr>
              <a:spLocks noChangeShapeType="1"/>
            </p:cNvSpPr>
            <p:nvPr/>
          </p:nvSpPr>
          <p:spPr bwMode="auto">
            <a:xfrm>
              <a:off x="816" y="3072"/>
              <a:ext cx="336" cy="0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86"/>
            <p:cNvSpPr>
              <a:spLocks noChangeShapeType="1"/>
            </p:cNvSpPr>
            <p:nvPr/>
          </p:nvSpPr>
          <p:spPr bwMode="auto">
            <a:xfrm>
              <a:off x="816" y="3120"/>
              <a:ext cx="336" cy="0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87"/>
            <p:cNvSpPr>
              <a:spLocks noChangeShapeType="1"/>
            </p:cNvSpPr>
            <p:nvPr/>
          </p:nvSpPr>
          <p:spPr bwMode="auto">
            <a:xfrm>
              <a:off x="816" y="3168"/>
              <a:ext cx="336" cy="0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88"/>
            <p:cNvSpPr>
              <a:spLocks noChangeShapeType="1"/>
            </p:cNvSpPr>
            <p:nvPr/>
          </p:nvSpPr>
          <p:spPr bwMode="auto">
            <a:xfrm>
              <a:off x="816" y="2688"/>
              <a:ext cx="336" cy="0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Line 89"/>
            <p:cNvSpPr>
              <a:spLocks noChangeShapeType="1"/>
            </p:cNvSpPr>
            <p:nvPr/>
          </p:nvSpPr>
          <p:spPr bwMode="auto">
            <a:xfrm>
              <a:off x="816" y="2592"/>
              <a:ext cx="209" cy="0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90"/>
            <p:cNvSpPr>
              <a:spLocks noChangeShapeType="1"/>
            </p:cNvSpPr>
            <p:nvPr/>
          </p:nvSpPr>
          <p:spPr bwMode="auto">
            <a:xfrm>
              <a:off x="816" y="2544"/>
              <a:ext cx="209" cy="0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Line 91"/>
            <p:cNvSpPr>
              <a:spLocks noChangeShapeType="1"/>
            </p:cNvSpPr>
            <p:nvPr/>
          </p:nvSpPr>
          <p:spPr bwMode="auto">
            <a:xfrm>
              <a:off x="816" y="2640"/>
              <a:ext cx="209" cy="0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4" name="Line 92"/>
          <p:cNvSpPr>
            <a:spLocks noChangeShapeType="1"/>
          </p:cNvSpPr>
          <p:nvPr/>
        </p:nvSpPr>
        <p:spPr bwMode="auto">
          <a:xfrm flipH="1">
            <a:off x="5468938" y="3971925"/>
            <a:ext cx="933450" cy="358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grpSp>
        <p:nvGrpSpPr>
          <p:cNvPr id="95" name="Group 99"/>
          <p:cNvGrpSpPr>
            <a:grpSpLocks/>
          </p:cNvGrpSpPr>
          <p:nvPr/>
        </p:nvGrpSpPr>
        <p:grpSpPr bwMode="auto">
          <a:xfrm>
            <a:off x="3219450" y="5375275"/>
            <a:ext cx="1081088" cy="438150"/>
            <a:chOff x="144" y="1440"/>
            <a:chExt cx="881" cy="510"/>
          </a:xfrm>
        </p:grpSpPr>
        <p:sp>
          <p:nvSpPr>
            <p:cNvPr id="96" name="Rectangle 100"/>
            <p:cNvSpPr>
              <a:spLocks noChangeArrowheads="1"/>
            </p:cNvSpPr>
            <p:nvPr/>
          </p:nvSpPr>
          <p:spPr bwMode="auto">
            <a:xfrm>
              <a:off x="144" y="1440"/>
              <a:ext cx="881" cy="510"/>
            </a:xfrm>
            <a:prstGeom prst="rect">
              <a:avLst/>
            </a:prstGeom>
            <a:noFill/>
            <a:ln w="28575">
              <a:solidFill>
                <a:srgbClr val="00CCFF"/>
              </a:solidFill>
              <a:miter lim="800000"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97" name="Line 101"/>
            <p:cNvSpPr>
              <a:spLocks noChangeShapeType="1"/>
            </p:cNvSpPr>
            <p:nvPr/>
          </p:nvSpPr>
          <p:spPr bwMode="auto">
            <a:xfrm>
              <a:off x="144" y="1810"/>
              <a:ext cx="881" cy="0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98" name="Line 102"/>
            <p:cNvSpPr>
              <a:spLocks noChangeShapeType="1"/>
            </p:cNvSpPr>
            <p:nvPr/>
          </p:nvSpPr>
          <p:spPr bwMode="auto">
            <a:xfrm>
              <a:off x="144" y="1680"/>
              <a:ext cx="881" cy="0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99" name="Group 103"/>
          <p:cNvGrpSpPr>
            <a:grpSpLocks/>
          </p:cNvGrpSpPr>
          <p:nvPr/>
        </p:nvGrpSpPr>
        <p:grpSpPr bwMode="auto">
          <a:xfrm>
            <a:off x="4868863" y="5375275"/>
            <a:ext cx="1084262" cy="438150"/>
            <a:chOff x="144" y="1440"/>
            <a:chExt cx="881" cy="510"/>
          </a:xfrm>
        </p:grpSpPr>
        <p:sp>
          <p:nvSpPr>
            <p:cNvPr id="100" name="Rectangle 104"/>
            <p:cNvSpPr>
              <a:spLocks noChangeArrowheads="1"/>
            </p:cNvSpPr>
            <p:nvPr/>
          </p:nvSpPr>
          <p:spPr bwMode="auto">
            <a:xfrm>
              <a:off x="144" y="1440"/>
              <a:ext cx="881" cy="510"/>
            </a:xfrm>
            <a:prstGeom prst="rect">
              <a:avLst/>
            </a:prstGeom>
            <a:noFill/>
            <a:ln w="28575">
              <a:solidFill>
                <a:srgbClr val="00CCFF"/>
              </a:solidFill>
              <a:miter lim="800000"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01" name="Line 105"/>
            <p:cNvSpPr>
              <a:spLocks noChangeShapeType="1"/>
            </p:cNvSpPr>
            <p:nvPr/>
          </p:nvSpPr>
          <p:spPr bwMode="auto">
            <a:xfrm>
              <a:off x="144" y="1810"/>
              <a:ext cx="881" cy="0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02" name="Line 106"/>
            <p:cNvSpPr>
              <a:spLocks noChangeShapeType="1"/>
            </p:cNvSpPr>
            <p:nvPr/>
          </p:nvSpPr>
          <p:spPr bwMode="auto">
            <a:xfrm>
              <a:off x="144" y="1680"/>
              <a:ext cx="881" cy="0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3" name="Line 107"/>
          <p:cNvSpPr>
            <a:spLocks noChangeShapeType="1"/>
          </p:cNvSpPr>
          <p:nvPr/>
        </p:nvSpPr>
        <p:spPr bwMode="auto">
          <a:xfrm>
            <a:off x="2503488" y="5238750"/>
            <a:ext cx="690562" cy="303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04" name="Line 109"/>
          <p:cNvSpPr>
            <a:spLocks noChangeShapeType="1"/>
          </p:cNvSpPr>
          <p:nvPr/>
        </p:nvSpPr>
        <p:spPr bwMode="auto">
          <a:xfrm flipH="1" flipV="1">
            <a:off x="4868863" y="4905375"/>
            <a:ext cx="447675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05" name="Line 110"/>
          <p:cNvSpPr>
            <a:spLocks noChangeShapeType="1"/>
          </p:cNvSpPr>
          <p:nvPr/>
        </p:nvSpPr>
        <p:spPr bwMode="auto">
          <a:xfrm flipH="1">
            <a:off x="5949950" y="5168900"/>
            <a:ext cx="688975" cy="412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grpSp>
        <p:nvGrpSpPr>
          <p:cNvPr id="106" name="Group 111"/>
          <p:cNvGrpSpPr>
            <a:grpSpLocks/>
          </p:cNvGrpSpPr>
          <p:nvPr/>
        </p:nvGrpSpPr>
        <p:grpSpPr bwMode="auto">
          <a:xfrm>
            <a:off x="4037013" y="3352800"/>
            <a:ext cx="1082675" cy="438150"/>
            <a:chOff x="144" y="1440"/>
            <a:chExt cx="881" cy="510"/>
          </a:xfrm>
        </p:grpSpPr>
        <p:sp>
          <p:nvSpPr>
            <p:cNvPr id="107" name="Rectangle 112"/>
            <p:cNvSpPr>
              <a:spLocks noChangeArrowheads="1"/>
            </p:cNvSpPr>
            <p:nvPr/>
          </p:nvSpPr>
          <p:spPr bwMode="auto">
            <a:xfrm>
              <a:off x="144" y="1440"/>
              <a:ext cx="881" cy="510"/>
            </a:xfrm>
            <a:prstGeom prst="rect">
              <a:avLst/>
            </a:prstGeom>
            <a:noFill/>
            <a:ln w="28575">
              <a:solidFill>
                <a:srgbClr val="00CCFF"/>
              </a:solidFill>
              <a:miter lim="800000"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08" name="Line 113"/>
            <p:cNvSpPr>
              <a:spLocks noChangeShapeType="1"/>
            </p:cNvSpPr>
            <p:nvPr/>
          </p:nvSpPr>
          <p:spPr bwMode="auto">
            <a:xfrm>
              <a:off x="144" y="1810"/>
              <a:ext cx="881" cy="0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09" name="Line 114"/>
            <p:cNvSpPr>
              <a:spLocks noChangeShapeType="1"/>
            </p:cNvSpPr>
            <p:nvPr/>
          </p:nvSpPr>
          <p:spPr bwMode="auto">
            <a:xfrm>
              <a:off x="144" y="1680"/>
              <a:ext cx="881" cy="0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10" name="Line 115"/>
          <p:cNvSpPr>
            <a:spLocks noChangeShapeType="1"/>
          </p:cNvSpPr>
          <p:nvPr/>
        </p:nvSpPr>
        <p:spPr bwMode="auto">
          <a:xfrm flipV="1">
            <a:off x="2800350" y="3562350"/>
            <a:ext cx="1241425" cy="4762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11" name="Line 116"/>
          <p:cNvSpPr>
            <a:spLocks noChangeShapeType="1"/>
          </p:cNvSpPr>
          <p:nvPr/>
        </p:nvSpPr>
        <p:spPr bwMode="auto">
          <a:xfrm flipH="1" flipV="1">
            <a:off x="5130800" y="3559175"/>
            <a:ext cx="1292225" cy="3714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12" name="Line 117"/>
          <p:cNvSpPr>
            <a:spLocks noChangeShapeType="1"/>
          </p:cNvSpPr>
          <p:nvPr/>
        </p:nvSpPr>
        <p:spPr bwMode="auto">
          <a:xfrm>
            <a:off x="4581525" y="3806825"/>
            <a:ext cx="0" cy="3714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13" name="Rectangle 93"/>
          <p:cNvSpPr>
            <a:spLocks noChangeArrowheads="1"/>
          </p:cNvSpPr>
          <p:nvPr/>
        </p:nvSpPr>
        <p:spPr bwMode="auto">
          <a:xfrm>
            <a:off x="2393950" y="4013200"/>
            <a:ext cx="412750" cy="41275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14" name="Rectangle 94"/>
          <p:cNvSpPr>
            <a:spLocks noChangeArrowheads="1"/>
          </p:cNvSpPr>
          <p:nvPr/>
        </p:nvSpPr>
        <p:spPr bwMode="auto">
          <a:xfrm>
            <a:off x="2393950" y="4302125"/>
            <a:ext cx="412750" cy="41275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15" name="Rectangle 95"/>
          <p:cNvSpPr>
            <a:spLocks noChangeArrowheads="1"/>
          </p:cNvSpPr>
          <p:nvPr/>
        </p:nvSpPr>
        <p:spPr bwMode="auto">
          <a:xfrm>
            <a:off x="2157413" y="5210175"/>
            <a:ext cx="412750" cy="41275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16" name="Rectangle 96"/>
          <p:cNvSpPr>
            <a:spLocks noChangeArrowheads="1"/>
          </p:cNvSpPr>
          <p:nvPr/>
        </p:nvSpPr>
        <p:spPr bwMode="auto">
          <a:xfrm>
            <a:off x="6580188" y="5168900"/>
            <a:ext cx="412750" cy="41275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17" name="Rectangle 97"/>
          <p:cNvSpPr>
            <a:spLocks noChangeArrowheads="1"/>
          </p:cNvSpPr>
          <p:nvPr/>
        </p:nvSpPr>
        <p:spPr bwMode="auto">
          <a:xfrm>
            <a:off x="6580188" y="4797425"/>
            <a:ext cx="412750" cy="39688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18" name="Rectangle 98"/>
          <p:cNvSpPr>
            <a:spLocks noChangeArrowheads="1"/>
          </p:cNvSpPr>
          <p:nvPr/>
        </p:nvSpPr>
        <p:spPr bwMode="auto">
          <a:xfrm>
            <a:off x="6402388" y="3930650"/>
            <a:ext cx="412750" cy="41275"/>
          </a:xfrm>
          <a:prstGeom prst="rect">
            <a:avLst/>
          </a:prstGeom>
          <a:solidFill>
            <a:schemeClr val="tx2"/>
          </a:solidFill>
          <a:ln w="28575">
            <a:solidFill>
              <a:schemeClr val="tx2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  <p:sp>
        <p:nvSpPr>
          <p:cNvPr id="119" name="Line 125"/>
          <p:cNvSpPr>
            <a:spLocks noChangeShapeType="1"/>
          </p:cNvSpPr>
          <p:nvPr/>
        </p:nvSpPr>
        <p:spPr bwMode="auto">
          <a:xfrm flipV="1">
            <a:off x="3840163" y="4905375"/>
            <a:ext cx="447675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665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Nội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143000"/>
            <a:ext cx="7315200" cy="4191000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/>
              <a:t>Mô tả sự tương tác giữa các phần tử</a:t>
            </a:r>
          </a:p>
          <a:p>
            <a:r>
              <a:rPr lang="en-US"/>
              <a:t>Đơn giản hóa biểu đồ tuần tự sử dụng hệ thống con</a:t>
            </a:r>
          </a:p>
          <a:p>
            <a:r>
              <a:rPr lang="en-US"/>
              <a:t>Mô tả hành vi quản lý dữ liệu</a:t>
            </a:r>
          </a:p>
          <a:p>
            <a:r>
              <a:rPr lang="en-US"/>
              <a:t>Tinh chỉnh mô tả luồng sự kiện</a:t>
            </a:r>
          </a:p>
          <a:p>
            <a:r>
              <a:rPr lang="en-US"/>
              <a:t>Hợp nhất các lớp và các hệ thống con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27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Thiết kế usecase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304800" y="1785938"/>
            <a:ext cx="1720850" cy="1860550"/>
            <a:chOff x="3971" y="1776"/>
            <a:chExt cx="1084" cy="1172"/>
          </a:xfrm>
        </p:grpSpPr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4297" y="1776"/>
              <a:ext cx="432" cy="720"/>
              <a:chOff x="1249" y="2496"/>
              <a:chExt cx="432" cy="720"/>
            </a:xfrm>
          </p:grpSpPr>
          <p:sp>
            <p:nvSpPr>
              <p:cNvPr id="8" name="Rectangle 5"/>
              <p:cNvSpPr>
                <a:spLocks noChangeArrowheads="1"/>
              </p:cNvSpPr>
              <p:nvPr/>
            </p:nvSpPr>
            <p:spPr bwMode="auto">
              <a:xfrm>
                <a:off x="1249" y="2496"/>
                <a:ext cx="432" cy="72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6"/>
              <p:cNvSpPr>
                <a:spLocks noChangeShapeType="1"/>
              </p:cNvSpPr>
              <p:nvPr/>
            </p:nvSpPr>
            <p:spPr bwMode="auto">
              <a:xfrm>
                <a:off x="1537" y="2496"/>
                <a:ext cx="144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Line 7"/>
              <p:cNvSpPr>
                <a:spLocks noChangeShapeType="1"/>
              </p:cNvSpPr>
              <p:nvPr/>
            </p:nvSpPr>
            <p:spPr bwMode="auto">
              <a:xfrm>
                <a:off x="1537" y="2496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Line 8"/>
              <p:cNvSpPr>
                <a:spLocks noChangeShapeType="1"/>
              </p:cNvSpPr>
              <p:nvPr/>
            </p:nvSpPr>
            <p:spPr bwMode="auto">
              <a:xfrm flipH="1">
                <a:off x="1537" y="2640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9"/>
              <p:cNvSpPr>
                <a:spLocks noChangeShapeType="1"/>
              </p:cNvSpPr>
              <p:nvPr/>
            </p:nvSpPr>
            <p:spPr bwMode="auto">
              <a:xfrm>
                <a:off x="1297" y="2736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Line 10"/>
              <p:cNvSpPr>
                <a:spLocks noChangeShapeType="1"/>
              </p:cNvSpPr>
              <p:nvPr/>
            </p:nvSpPr>
            <p:spPr bwMode="auto">
              <a:xfrm>
                <a:off x="1297" y="2784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Line 11"/>
              <p:cNvSpPr>
                <a:spLocks noChangeShapeType="1"/>
              </p:cNvSpPr>
              <p:nvPr/>
            </p:nvSpPr>
            <p:spPr bwMode="auto">
              <a:xfrm>
                <a:off x="1297" y="283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Line 12"/>
              <p:cNvSpPr>
                <a:spLocks noChangeShapeType="1"/>
              </p:cNvSpPr>
              <p:nvPr/>
            </p:nvSpPr>
            <p:spPr bwMode="auto">
              <a:xfrm>
                <a:off x="1297" y="292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Line 13"/>
              <p:cNvSpPr>
                <a:spLocks noChangeShapeType="1"/>
              </p:cNvSpPr>
              <p:nvPr/>
            </p:nvSpPr>
            <p:spPr bwMode="auto">
              <a:xfrm>
                <a:off x="1297" y="288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Line 14"/>
              <p:cNvSpPr>
                <a:spLocks noChangeShapeType="1"/>
              </p:cNvSpPr>
              <p:nvPr/>
            </p:nvSpPr>
            <p:spPr bwMode="auto">
              <a:xfrm>
                <a:off x="1297" y="2976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15"/>
              <p:cNvSpPr>
                <a:spLocks noChangeShapeType="1"/>
              </p:cNvSpPr>
              <p:nvPr/>
            </p:nvSpPr>
            <p:spPr bwMode="auto">
              <a:xfrm>
                <a:off x="1297" y="3024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16"/>
              <p:cNvSpPr>
                <a:spLocks noChangeShapeType="1"/>
              </p:cNvSpPr>
              <p:nvPr/>
            </p:nvSpPr>
            <p:spPr bwMode="auto">
              <a:xfrm>
                <a:off x="1297" y="307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Line 17"/>
              <p:cNvSpPr>
                <a:spLocks noChangeShapeType="1"/>
              </p:cNvSpPr>
              <p:nvPr/>
            </p:nvSpPr>
            <p:spPr bwMode="auto">
              <a:xfrm>
                <a:off x="1297" y="3120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Line 18"/>
              <p:cNvSpPr>
                <a:spLocks noChangeShapeType="1"/>
              </p:cNvSpPr>
              <p:nvPr/>
            </p:nvSpPr>
            <p:spPr bwMode="auto">
              <a:xfrm>
                <a:off x="1297" y="316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Line 19"/>
              <p:cNvSpPr>
                <a:spLocks noChangeShapeType="1"/>
              </p:cNvSpPr>
              <p:nvPr/>
            </p:nvSpPr>
            <p:spPr bwMode="auto">
              <a:xfrm>
                <a:off x="1297" y="2688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Line 20"/>
              <p:cNvSpPr>
                <a:spLocks noChangeShapeType="1"/>
              </p:cNvSpPr>
              <p:nvPr/>
            </p:nvSpPr>
            <p:spPr bwMode="auto">
              <a:xfrm>
                <a:off x="1297" y="2592"/>
                <a:ext cx="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Line 21"/>
              <p:cNvSpPr>
                <a:spLocks noChangeShapeType="1"/>
              </p:cNvSpPr>
              <p:nvPr/>
            </p:nvSpPr>
            <p:spPr bwMode="auto">
              <a:xfrm>
                <a:off x="1297" y="2544"/>
                <a:ext cx="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Line 22"/>
              <p:cNvSpPr>
                <a:spLocks noChangeShapeType="1"/>
              </p:cNvSpPr>
              <p:nvPr/>
            </p:nvSpPr>
            <p:spPr bwMode="auto">
              <a:xfrm>
                <a:off x="1297" y="2640"/>
                <a:ext cx="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" name="Text Box 23"/>
            <p:cNvSpPr txBox="1">
              <a:spLocks noChangeArrowheads="1"/>
            </p:cNvSpPr>
            <p:nvPr/>
          </p:nvSpPr>
          <p:spPr bwMode="auto">
            <a:xfrm>
              <a:off x="3971" y="2544"/>
              <a:ext cx="108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/>
                <a:t>Supplementary</a:t>
              </a:r>
            </a:p>
            <a:p>
              <a:pPr algn="ctr"/>
              <a:r>
                <a:rPr lang="en-US" sz="1800"/>
                <a:t>Specifications</a:t>
              </a:r>
            </a:p>
          </p:txBody>
        </p:sp>
      </p:grpSp>
      <p:sp>
        <p:nvSpPr>
          <p:cNvPr id="26" name="AutoShape 24"/>
          <p:cNvSpPr>
            <a:spLocks noChangeArrowheads="1"/>
          </p:cNvSpPr>
          <p:nvPr/>
        </p:nvSpPr>
        <p:spPr bwMode="auto">
          <a:xfrm>
            <a:off x="4289425" y="3000375"/>
            <a:ext cx="1751013" cy="966788"/>
          </a:xfrm>
          <a:prstGeom prst="homePlate">
            <a:avLst>
              <a:gd name="adj" fmla="val 54955"/>
            </a:avLst>
          </a:prstGeom>
          <a:solidFill>
            <a:srgbClr val="00CCFF"/>
          </a:solidFill>
          <a:ln w="28575">
            <a:solidFill>
              <a:schemeClr val="bg2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AutoShape 25"/>
          <p:cNvSpPr>
            <a:spLocks noChangeArrowheads="1"/>
          </p:cNvSpPr>
          <p:nvPr/>
        </p:nvSpPr>
        <p:spPr bwMode="auto">
          <a:xfrm>
            <a:off x="4151313" y="3138488"/>
            <a:ext cx="1751012" cy="966787"/>
          </a:xfrm>
          <a:prstGeom prst="homePlate">
            <a:avLst>
              <a:gd name="adj" fmla="val 54955"/>
            </a:avLst>
          </a:prstGeom>
          <a:solidFill>
            <a:srgbClr val="00CCFF"/>
          </a:solidFill>
          <a:ln w="28575">
            <a:solidFill>
              <a:schemeClr val="bg2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AutoShape 26"/>
          <p:cNvSpPr>
            <a:spLocks noChangeArrowheads="1"/>
          </p:cNvSpPr>
          <p:nvPr/>
        </p:nvSpPr>
        <p:spPr bwMode="auto">
          <a:xfrm>
            <a:off x="4038600" y="3276600"/>
            <a:ext cx="1752600" cy="966788"/>
          </a:xfrm>
          <a:prstGeom prst="homePlate">
            <a:avLst>
              <a:gd name="adj" fmla="val 55005"/>
            </a:avLst>
          </a:prstGeom>
          <a:solidFill>
            <a:srgbClr val="00CCFF"/>
          </a:solidFill>
          <a:ln w="28575">
            <a:solidFill>
              <a:schemeClr val="bg2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>
                <a:solidFill>
                  <a:srgbClr val="FF0000"/>
                </a:solidFill>
              </a:rPr>
              <a:t>Use-Case</a:t>
            </a:r>
          </a:p>
          <a:p>
            <a:pPr algn="ctr"/>
            <a:r>
              <a:rPr lang="en-US" sz="2000" b="1">
                <a:solidFill>
                  <a:srgbClr val="FF0000"/>
                </a:solidFill>
              </a:rPr>
              <a:t>Design</a:t>
            </a:r>
            <a:endParaRPr lang="en-US" sz="1800">
              <a:solidFill>
                <a:srgbClr val="FF0000"/>
              </a:solidFill>
            </a:endParaRPr>
          </a:p>
        </p:txBody>
      </p:sp>
      <p:grpSp>
        <p:nvGrpSpPr>
          <p:cNvPr id="29" name="Group 29"/>
          <p:cNvGrpSpPr>
            <a:grpSpLocks/>
          </p:cNvGrpSpPr>
          <p:nvPr/>
        </p:nvGrpSpPr>
        <p:grpSpPr bwMode="auto">
          <a:xfrm>
            <a:off x="6429375" y="3221038"/>
            <a:ext cx="2393950" cy="1131887"/>
            <a:chOff x="3484" y="3648"/>
            <a:chExt cx="1508" cy="713"/>
          </a:xfrm>
        </p:grpSpPr>
        <p:sp>
          <p:nvSpPr>
            <p:cNvPr id="30" name="Oval 30"/>
            <p:cNvSpPr>
              <a:spLocks noChangeArrowheads="1"/>
            </p:cNvSpPr>
            <p:nvPr/>
          </p:nvSpPr>
          <p:spPr bwMode="auto">
            <a:xfrm>
              <a:off x="3925" y="3648"/>
              <a:ext cx="624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Text Box 31"/>
            <p:cNvSpPr txBox="1">
              <a:spLocks noChangeArrowheads="1"/>
            </p:cNvSpPr>
            <p:nvPr/>
          </p:nvSpPr>
          <p:spPr bwMode="auto">
            <a:xfrm>
              <a:off x="3484" y="3957"/>
              <a:ext cx="150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/>
                <a:t>Use-Case Realization</a:t>
              </a:r>
            </a:p>
            <a:p>
              <a:pPr algn="ctr"/>
              <a:r>
                <a:rPr lang="en-US" sz="1800"/>
                <a:t>(Refined)</a:t>
              </a:r>
            </a:p>
          </p:txBody>
        </p:sp>
      </p:grpSp>
      <p:sp>
        <p:nvSpPr>
          <p:cNvPr id="32" name="Line 32"/>
          <p:cNvSpPr>
            <a:spLocks noChangeShapeType="1"/>
          </p:cNvSpPr>
          <p:nvPr/>
        </p:nvSpPr>
        <p:spPr bwMode="auto">
          <a:xfrm flipV="1">
            <a:off x="6115050" y="3452813"/>
            <a:ext cx="752475" cy="142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3" name="Group 33"/>
          <p:cNvGrpSpPr>
            <a:grpSpLocks/>
          </p:cNvGrpSpPr>
          <p:nvPr/>
        </p:nvGrpSpPr>
        <p:grpSpPr bwMode="auto">
          <a:xfrm>
            <a:off x="2260600" y="1295400"/>
            <a:ext cx="2286000" cy="911225"/>
            <a:chOff x="144" y="1872"/>
            <a:chExt cx="1440" cy="574"/>
          </a:xfrm>
        </p:grpSpPr>
        <p:grpSp>
          <p:nvGrpSpPr>
            <p:cNvPr id="34" name="Group 34"/>
            <p:cNvGrpSpPr>
              <a:grpSpLocks/>
            </p:cNvGrpSpPr>
            <p:nvPr/>
          </p:nvGrpSpPr>
          <p:grpSpPr bwMode="auto">
            <a:xfrm>
              <a:off x="625" y="1872"/>
              <a:ext cx="959" cy="574"/>
              <a:chOff x="3315" y="2345"/>
              <a:chExt cx="678" cy="452"/>
            </a:xfrm>
          </p:grpSpPr>
          <p:sp>
            <p:nvSpPr>
              <p:cNvPr id="41" name="Rectangle 35"/>
              <p:cNvSpPr>
                <a:spLocks noChangeArrowheads="1"/>
              </p:cNvSpPr>
              <p:nvPr/>
            </p:nvSpPr>
            <p:spPr bwMode="auto">
              <a:xfrm>
                <a:off x="3315" y="2465"/>
                <a:ext cx="678" cy="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Rectangle 36"/>
              <p:cNvSpPr>
                <a:spLocks noChangeArrowheads="1"/>
              </p:cNvSpPr>
              <p:nvPr/>
            </p:nvSpPr>
            <p:spPr bwMode="auto">
              <a:xfrm>
                <a:off x="3315" y="2345"/>
                <a:ext cx="237" cy="12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" name="Oval 37"/>
            <p:cNvSpPr>
              <a:spLocks noChangeArrowheads="1"/>
            </p:cNvSpPr>
            <p:nvPr/>
          </p:nvSpPr>
          <p:spPr bwMode="auto">
            <a:xfrm>
              <a:off x="144" y="2186"/>
              <a:ext cx="131" cy="11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38"/>
            <p:cNvSpPr>
              <a:spLocks noChangeShapeType="1"/>
            </p:cNvSpPr>
            <p:nvPr/>
          </p:nvSpPr>
          <p:spPr bwMode="auto">
            <a:xfrm>
              <a:off x="275" y="2245"/>
              <a:ext cx="3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Oval 39"/>
            <p:cNvSpPr>
              <a:spLocks noChangeArrowheads="1"/>
            </p:cNvSpPr>
            <p:nvPr/>
          </p:nvSpPr>
          <p:spPr bwMode="auto">
            <a:xfrm>
              <a:off x="144" y="2049"/>
              <a:ext cx="131" cy="11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40"/>
            <p:cNvSpPr>
              <a:spLocks noChangeShapeType="1"/>
            </p:cNvSpPr>
            <p:nvPr/>
          </p:nvSpPr>
          <p:spPr bwMode="auto">
            <a:xfrm>
              <a:off x="275" y="2107"/>
              <a:ext cx="3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Oval 41"/>
            <p:cNvSpPr>
              <a:spLocks noChangeArrowheads="1"/>
            </p:cNvSpPr>
            <p:nvPr/>
          </p:nvSpPr>
          <p:spPr bwMode="auto">
            <a:xfrm>
              <a:off x="144" y="2323"/>
              <a:ext cx="131" cy="11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42"/>
            <p:cNvSpPr>
              <a:spLocks noChangeShapeType="1"/>
            </p:cNvSpPr>
            <p:nvPr/>
          </p:nvSpPr>
          <p:spPr bwMode="auto">
            <a:xfrm>
              <a:off x="275" y="2382"/>
              <a:ext cx="3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" name="Text Box 43"/>
          <p:cNvSpPr txBox="1">
            <a:spLocks noChangeArrowheads="1"/>
          </p:cNvSpPr>
          <p:nvPr/>
        </p:nvSpPr>
        <p:spPr bwMode="auto">
          <a:xfrm>
            <a:off x="1981200" y="2286000"/>
            <a:ext cx="3714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/>
              <a:t>Design Subsystems and Interfaces</a:t>
            </a:r>
          </a:p>
        </p:txBody>
      </p:sp>
      <p:grpSp>
        <p:nvGrpSpPr>
          <p:cNvPr id="44" name="Group 44"/>
          <p:cNvGrpSpPr>
            <a:grpSpLocks/>
          </p:cNvGrpSpPr>
          <p:nvPr/>
        </p:nvGrpSpPr>
        <p:grpSpPr bwMode="auto">
          <a:xfrm>
            <a:off x="2657475" y="4800600"/>
            <a:ext cx="2998788" cy="1257300"/>
            <a:chOff x="1246" y="3200"/>
            <a:chExt cx="1889" cy="792"/>
          </a:xfrm>
        </p:grpSpPr>
        <p:grpSp>
          <p:nvGrpSpPr>
            <p:cNvPr id="45" name="Group 45"/>
            <p:cNvGrpSpPr>
              <a:grpSpLocks/>
            </p:cNvGrpSpPr>
            <p:nvPr/>
          </p:nvGrpSpPr>
          <p:grpSpPr bwMode="auto">
            <a:xfrm>
              <a:off x="1246" y="3200"/>
              <a:ext cx="881" cy="510"/>
              <a:chOff x="144" y="1440"/>
              <a:chExt cx="881" cy="510"/>
            </a:xfrm>
          </p:grpSpPr>
          <p:grpSp>
            <p:nvGrpSpPr>
              <p:cNvPr id="51" name="Group 46"/>
              <p:cNvGrpSpPr>
                <a:grpSpLocks/>
              </p:cNvGrpSpPr>
              <p:nvPr/>
            </p:nvGrpSpPr>
            <p:grpSpPr bwMode="auto">
              <a:xfrm>
                <a:off x="144" y="1440"/>
                <a:ext cx="881" cy="510"/>
                <a:chOff x="144" y="1440"/>
                <a:chExt cx="881" cy="510"/>
              </a:xfrm>
            </p:grpSpPr>
            <p:sp>
              <p:nvSpPr>
                <p:cNvPr id="53" name="Rectangle 47"/>
                <p:cNvSpPr>
                  <a:spLocks noChangeArrowheads="1"/>
                </p:cNvSpPr>
                <p:nvPr/>
              </p:nvSpPr>
              <p:spPr bwMode="auto">
                <a:xfrm>
                  <a:off x="144" y="1440"/>
                  <a:ext cx="881" cy="51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4" name="Line 48"/>
                <p:cNvSpPr>
                  <a:spLocks noChangeShapeType="1"/>
                </p:cNvSpPr>
                <p:nvPr/>
              </p:nvSpPr>
              <p:spPr bwMode="auto">
                <a:xfrm>
                  <a:off x="144" y="181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5" name="Line 49"/>
                <p:cNvSpPr>
                  <a:spLocks noChangeShapeType="1"/>
                </p:cNvSpPr>
                <p:nvPr/>
              </p:nvSpPr>
              <p:spPr bwMode="auto">
                <a:xfrm>
                  <a:off x="144" y="168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52" name="Text Box 50"/>
              <p:cNvSpPr txBox="1">
                <a:spLocks noChangeArrowheads="1"/>
              </p:cNvSpPr>
              <p:nvPr/>
            </p:nvSpPr>
            <p:spPr bwMode="auto">
              <a:xfrm>
                <a:off x="588" y="1477"/>
                <a:ext cx="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 type="none" w="sm" len="sm"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46" name="Group 51"/>
            <p:cNvGrpSpPr>
              <a:grpSpLocks/>
            </p:cNvGrpSpPr>
            <p:nvPr/>
          </p:nvGrpSpPr>
          <p:grpSpPr bwMode="auto">
            <a:xfrm>
              <a:off x="2254" y="3207"/>
              <a:ext cx="881" cy="510"/>
              <a:chOff x="144" y="1440"/>
              <a:chExt cx="881" cy="510"/>
            </a:xfrm>
          </p:grpSpPr>
          <p:sp>
            <p:nvSpPr>
              <p:cNvPr id="48" name="Rectangle 52"/>
              <p:cNvSpPr>
                <a:spLocks noChangeArrowheads="1"/>
              </p:cNvSpPr>
              <p:nvPr/>
            </p:nvSpPr>
            <p:spPr bwMode="auto">
              <a:xfrm>
                <a:off x="144" y="1440"/>
                <a:ext cx="881" cy="51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9" name="Line 53"/>
              <p:cNvSpPr>
                <a:spLocks noChangeShapeType="1"/>
              </p:cNvSpPr>
              <p:nvPr/>
            </p:nvSpPr>
            <p:spPr bwMode="auto">
              <a:xfrm>
                <a:off x="144" y="1810"/>
                <a:ext cx="88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0" name="Line 54"/>
              <p:cNvSpPr>
                <a:spLocks noChangeShapeType="1"/>
              </p:cNvSpPr>
              <p:nvPr/>
            </p:nvSpPr>
            <p:spPr bwMode="auto">
              <a:xfrm>
                <a:off x="144" y="1680"/>
                <a:ext cx="88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7" name="Text Box 55"/>
            <p:cNvSpPr txBox="1">
              <a:spLocks noChangeArrowheads="1"/>
            </p:cNvSpPr>
            <p:nvPr/>
          </p:nvSpPr>
          <p:spPr bwMode="auto">
            <a:xfrm>
              <a:off x="1518" y="3761"/>
              <a:ext cx="13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/>
                <a:t>Design Classes</a:t>
              </a:r>
            </a:p>
          </p:txBody>
        </p:sp>
      </p:grpSp>
      <p:sp>
        <p:nvSpPr>
          <p:cNvPr id="56" name="Line 57"/>
          <p:cNvSpPr>
            <a:spLocks noChangeShapeType="1"/>
          </p:cNvSpPr>
          <p:nvPr/>
        </p:nvSpPr>
        <p:spPr bwMode="auto">
          <a:xfrm flipV="1">
            <a:off x="2284413" y="4076700"/>
            <a:ext cx="1566862" cy="3175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58"/>
          <p:cNvSpPr>
            <a:spLocks noChangeShapeType="1"/>
          </p:cNvSpPr>
          <p:nvPr/>
        </p:nvSpPr>
        <p:spPr bwMode="auto">
          <a:xfrm>
            <a:off x="2112963" y="3459163"/>
            <a:ext cx="1687512" cy="63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Line 59"/>
          <p:cNvSpPr>
            <a:spLocks noChangeShapeType="1"/>
          </p:cNvSpPr>
          <p:nvPr/>
        </p:nvSpPr>
        <p:spPr bwMode="auto">
          <a:xfrm flipV="1">
            <a:off x="4219575" y="4344988"/>
            <a:ext cx="457200" cy="3032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Line 60"/>
          <p:cNvSpPr>
            <a:spLocks noChangeShapeType="1"/>
          </p:cNvSpPr>
          <p:nvPr/>
        </p:nvSpPr>
        <p:spPr bwMode="auto">
          <a:xfrm>
            <a:off x="3724275" y="2692400"/>
            <a:ext cx="457200" cy="1905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0" name="Group 61"/>
          <p:cNvGrpSpPr>
            <a:grpSpLocks/>
          </p:cNvGrpSpPr>
          <p:nvPr/>
        </p:nvGrpSpPr>
        <p:grpSpPr bwMode="auto">
          <a:xfrm>
            <a:off x="676275" y="3914775"/>
            <a:ext cx="1839913" cy="2043113"/>
            <a:chOff x="528" y="2832"/>
            <a:chExt cx="1159" cy="1287"/>
          </a:xfrm>
        </p:grpSpPr>
        <p:grpSp>
          <p:nvGrpSpPr>
            <p:cNvPr id="61" name="Group 62"/>
            <p:cNvGrpSpPr>
              <a:grpSpLocks/>
            </p:cNvGrpSpPr>
            <p:nvPr/>
          </p:nvGrpSpPr>
          <p:grpSpPr bwMode="auto">
            <a:xfrm>
              <a:off x="576" y="2832"/>
              <a:ext cx="754" cy="1008"/>
              <a:chOff x="365" y="2533"/>
              <a:chExt cx="754" cy="1008"/>
            </a:xfrm>
          </p:grpSpPr>
          <p:sp>
            <p:nvSpPr>
              <p:cNvPr id="63" name="Oval 63"/>
              <p:cNvSpPr>
                <a:spLocks noChangeArrowheads="1"/>
              </p:cNvSpPr>
              <p:nvPr/>
            </p:nvSpPr>
            <p:spPr bwMode="auto">
              <a:xfrm>
                <a:off x="365" y="2533"/>
                <a:ext cx="624" cy="28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Rectangle 64"/>
              <p:cNvSpPr>
                <a:spLocks noChangeArrowheads="1"/>
              </p:cNvSpPr>
              <p:nvPr/>
            </p:nvSpPr>
            <p:spPr bwMode="auto">
              <a:xfrm>
                <a:off x="687" y="2821"/>
                <a:ext cx="432" cy="72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Line 65"/>
              <p:cNvSpPr>
                <a:spLocks noChangeShapeType="1"/>
              </p:cNvSpPr>
              <p:nvPr/>
            </p:nvSpPr>
            <p:spPr bwMode="auto">
              <a:xfrm>
                <a:off x="975" y="2821"/>
                <a:ext cx="144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Line 66"/>
              <p:cNvSpPr>
                <a:spLocks noChangeShapeType="1"/>
              </p:cNvSpPr>
              <p:nvPr/>
            </p:nvSpPr>
            <p:spPr bwMode="auto">
              <a:xfrm>
                <a:off x="975" y="2821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Line 67"/>
              <p:cNvSpPr>
                <a:spLocks noChangeShapeType="1"/>
              </p:cNvSpPr>
              <p:nvPr/>
            </p:nvSpPr>
            <p:spPr bwMode="auto">
              <a:xfrm flipH="1">
                <a:off x="975" y="2965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Line 68"/>
              <p:cNvSpPr>
                <a:spLocks noChangeShapeType="1"/>
              </p:cNvSpPr>
              <p:nvPr/>
            </p:nvSpPr>
            <p:spPr bwMode="auto">
              <a:xfrm>
                <a:off x="735" y="3061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Line 69"/>
              <p:cNvSpPr>
                <a:spLocks noChangeShapeType="1"/>
              </p:cNvSpPr>
              <p:nvPr/>
            </p:nvSpPr>
            <p:spPr bwMode="auto">
              <a:xfrm>
                <a:off x="735" y="3109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Line 70"/>
              <p:cNvSpPr>
                <a:spLocks noChangeShapeType="1"/>
              </p:cNvSpPr>
              <p:nvPr/>
            </p:nvSpPr>
            <p:spPr bwMode="auto">
              <a:xfrm>
                <a:off x="735" y="3157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Line 71"/>
              <p:cNvSpPr>
                <a:spLocks noChangeShapeType="1"/>
              </p:cNvSpPr>
              <p:nvPr/>
            </p:nvSpPr>
            <p:spPr bwMode="auto">
              <a:xfrm>
                <a:off x="735" y="3253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Line 72"/>
              <p:cNvSpPr>
                <a:spLocks noChangeShapeType="1"/>
              </p:cNvSpPr>
              <p:nvPr/>
            </p:nvSpPr>
            <p:spPr bwMode="auto">
              <a:xfrm>
                <a:off x="735" y="3205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Line 73"/>
              <p:cNvSpPr>
                <a:spLocks noChangeShapeType="1"/>
              </p:cNvSpPr>
              <p:nvPr/>
            </p:nvSpPr>
            <p:spPr bwMode="auto">
              <a:xfrm>
                <a:off x="735" y="3301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Line 74"/>
              <p:cNvSpPr>
                <a:spLocks noChangeShapeType="1"/>
              </p:cNvSpPr>
              <p:nvPr/>
            </p:nvSpPr>
            <p:spPr bwMode="auto">
              <a:xfrm>
                <a:off x="735" y="3349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Line 75"/>
              <p:cNvSpPr>
                <a:spLocks noChangeShapeType="1"/>
              </p:cNvSpPr>
              <p:nvPr/>
            </p:nvSpPr>
            <p:spPr bwMode="auto">
              <a:xfrm>
                <a:off x="735" y="3397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Line 76"/>
              <p:cNvSpPr>
                <a:spLocks noChangeShapeType="1"/>
              </p:cNvSpPr>
              <p:nvPr/>
            </p:nvSpPr>
            <p:spPr bwMode="auto">
              <a:xfrm>
                <a:off x="735" y="3445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Line 77"/>
              <p:cNvSpPr>
                <a:spLocks noChangeShapeType="1"/>
              </p:cNvSpPr>
              <p:nvPr/>
            </p:nvSpPr>
            <p:spPr bwMode="auto">
              <a:xfrm>
                <a:off x="735" y="3493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Line 78"/>
              <p:cNvSpPr>
                <a:spLocks noChangeShapeType="1"/>
              </p:cNvSpPr>
              <p:nvPr/>
            </p:nvSpPr>
            <p:spPr bwMode="auto">
              <a:xfrm>
                <a:off x="735" y="3013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Line 79"/>
              <p:cNvSpPr>
                <a:spLocks noChangeShapeType="1"/>
              </p:cNvSpPr>
              <p:nvPr/>
            </p:nvSpPr>
            <p:spPr bwMode="auto">
              <a:xfrm>
                <a:off x="735" y="2917"/>
                <a:ext cx="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Line 80"/>
              <p:cNvSpPr>
                <a:spLocks noChangeShapeType="1"/>
              </p:cNvSpPr>
              <p:nvPr/>
            </p:nvSpPr>
            <p:spPr bwMode="auto">
              <a:xfrm>
                <a:off x="735" y="2869"/>
                <a:ext cx="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Line 81"/>
              <p:cNvSpPr>
                <a:spLocks noChangeShapeType="1"/>
              </p:cNvSpPr>
              <p:nvPr/>
            </p:nvSpPr>
            <p:spPr bwMode="auto">
              <a:xfrm>
                <a:off x="735" y="2965"/>
                <a:ext cx="20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2" name="Text Box 82"/>
            <p:cNvSpPr txBox="1">
              <a:spLocks noChangeArrowheads="1"/>
            </p:cNvSpPr>
            <p:nvPr/>
          </p:nvSpPr>
          <p:spPr bwMode="auto">
            <a:xfrm>
              <a:off x="528" y="3888"/>
              <a:ext cx="115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/>
                <a:t>use-case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7362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Mô tả tương tác giữa các đối tượng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Oval 119"/>
          <p:cNvSpPr>
            <a:spLocks noChangeArrowheads="1"/>
          </p:cNvSpPr>
          <p:nvPr/>
        </p:nvSpPr>
        <p:spPr bwMode="auto">
          <a:xfrm>
            <a:off x="3167063" y="3309938"/>
            <a:ext cx="5761037" cy="3167062"/>
          </a:xfrm>
          <a:prstGeom prst="ellipse">
            <a:avLst/>
          </a:prstGeom>
          <a:noFill/>
          <a:ln w="28575">
            <a:solidFill>
              <a:schemeClr val="folHlink"/>
            </a:solidFill>
            <a:prstDash val="dash"/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120"/>
          <p:cNvGrpSpPr>
            <a:grpSpLocks/>
          </p:cNvGrpSpPr>
          <p:nvPr/>
        </p:nvGrpSpPr>
        <p:grpSpPr bwMode="auto">
          <a:xfrm>
            <a:off x="5224463" y="5168900"/>
            <a:ext cx="1797050" cy="1195388"/>
            <a:chOff x="3231" y="2968"/>
            <a:chExt cx="1132" cy="753"/>
          </a:xfrm>
        </p:grpSpPr>
        <p:grpSp>
          <p:nvGrpSpPr>
            <p:cNvPr id="7" name="Group 121"/>
            <p:cNvGrpSpPr>
              <a:grpSpLocks/>
            </p:cNvGrpSpPr>
            <p:nvPr/>
          </p:nvGrpSpPr>
          <p:grpSpPr bwMode="auto">
            <a:xfrm>
              <a:off x="3393" y="2968"/>
              <a:ext cx="808" cy="511"/>
              <a:chOff x="1309" y="1072"/>
              <a:chExt cx="1245" cy="766"/>
            </a:xfrm>
          </p:grpSpPr>
          <p:grpSp>
            <p:nvGrpSpPr>
              <p:cNvPr id="9" name="Group 122"/>
              <p:cNvGrpSpPr>
                <a:grpSpLocks/>
              </p:cNvGrpSpPr>
              <p:nvPr/>
            </p:nvGrpSpPr>
            <p:grpSpPr bwMode="auto">
              <a:xfrm>
                <a:off x="1309" y="1231"/>
                <a:ext cx="302" cy="175"/>
                <a:chOff x="144" y="1440"/>
                <a:chExt cx="881" cy="510"/>
              </a:xfrm>
            </p:grpSpPr>
            <p:sp>
              <p:nvSpPr>
                <p:cNvPr id="26" name="Rectangle 123"/>
                <p:cNvSpPr>
                  <a:spLocks noChangeArrowheads="1"/>
                </p:cNvSpPr>
                <p:nvPr/>
              </p:nvSpPr>
              <p:spPr bwMode="auto">
                <a:xfrm>
                  <a:off x="144" y="1440"/>
                  <a:ext cx="881" cy="51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7" name="Line 124"/>
                <p:cNvSpPr>
                  <a:spLocks noChangeShapeType="1"/>
                </p:cNvSpPr>
                <p:nvPr/>
              </p:nvSpPr>
              <p:spPr bwMode="auto">
                <a:xfrm>
                  <a:off x="144" y="181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Line 125"/>
                <p:cNvSpPr>
                  <a:spLocks noChangeShapeType="1"/>
                </p:cNvSpPr>
                <p:nvPr/>
              </p:nvSpPr>
              <p:spPr bwMode="auto">
                <a:xfrm>
                  <a:off x="144" y="168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126"/>
              <p:cNvGrpSpPr>
                <a:grpSpLocks/>
              </p:cNvGrpSpPr>
              <p:nvPr/>
            </p:nvGrpSpPr>
            <p:grpSpPr bwMode="auto">
              <a:xfrm>
                <a:off x="1950" y="1072"/>
                <a:ext cx="302" cy="175"/>
                <a:chOff x="144" y="1440"/>
                <a:chExt cx="881" cy="510"/>
              </a:xfrm>
            </p:grpSpPr>
            <p:sp>
              <p:nvSpPr>
                <p:cNvPr id="23" name="Rectangle 127"/>
                <p:cNvSpPr>
                  <a:spLocks noChangeArrowheads="1"/>
                </p:cNvSpPr>
                <p:nvPr/>
              </p:nvSpPr>
              <p:spPr bwMode="auto">
                <a:xfrm>
                  <a:off x="144" y="1440"/>
                  <a:ext cx="881" cy="51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" name="Line 128"/>
                <p:cNvSpPr>
                  <a:spLocks noChangeShapeType="1"/>
                </p:cNvSpPr>
                <p:nvPr/>
              </p:nvSpPr>
              <p:spPr bwMode="auto">
                <a:xfrm>
                  <a:off x="144" y="181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5" name="Line 129"/>
                <p:cNvSpPr>
                  <a:spLocks noChangeShapeType="1"/>
                </p:cNvSpPr>
                <p:nvPr/>
              </p:nvSpPr>
              <p:spPr bwMode="auto">
                <a:xfrm>
                  <a:off x="144" y="168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130"/>
              <p:cNvGrpSpPr>
                <a:grpSpLocks/>
              </p:cNvGrpSpPr>
              <p:nvPr/>
            </p:nvGrpSpPr>
            <p:grpSpPr bwMode="auto">
              <a:xfrm>
                <a:off x="1648" y="1663"/>
                <a:ext cx="302" cy="175"/>
                <a:chOff x="144" y="1440"/>
                <a:chExt cx="881" cy="510"/>
              </a:xfrm>
            </p:grpSpPr>
            <p:sp>
              <p:nvSpPr>
                <p:cNvPr id="20" name="Rectangle 131"/>
                <p:cNvSpPr>
                  <a:spLocks noChangeArrowheads="1"/>
                </p:cNvSpPr>
                <p:nvPr/>
              </p:nvSpPr>
              <p:spPr bwMode="auto">
                <a:xfrm>
                  <a:off x="144" y="1440"/>
                  <a:ext cx="881" cy="51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" name="Line 132"/>
                <p:cNvSpPr>
                  <a:spLocks noChangeShapeType="1"/>
                </p:cNvSpPr>
                <p:nvPr/>
              </p:nvSpPr>
              <p:spPr bwMode="auto">
                <a:xfrm>
                  <a:off x="144" y="181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Line 133"/>
                <p:cNvSpPr>
                  <a:spLocks noChangeShapeType="1"/>
                </p:cNvSpPr>
                <p:nvPr/>
              </p:nvSpPr>
              <p:spPr bwMode="auto">
                <a:xfrm>
                  <a:off x="144" y="168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134"/>
              <p:cNvGrpSpPr>
                <a:grpSpLocks/>
              </p:cNvGrpSpPr>
              <p:nvPr/>
            </p:nvGrpSpPr>
            <p:grpSpPr bwMode="auto">
              <a:xfrm>
                <a:off x="2252" y="1581"/>
                <a:ext cx="302" cy="175"/>
                <a:chOff x="144" y="1440"/>
                <a:chExt cx="881" cy="510"/>
              </a:xfrm>
            </p:grpSpPr>
            <p:sp>
              <p:nvSpPr>
                <p:cNvPr id="17" name="Rectangle 135"/>
                <p:cNvSpPr>
                  <a:spLocks noChangeArrowheads="1"/>
                </p:cNvSpPr>
                <p:nvPr/>
              </p:nvSpPr>
              <p:spPr bwMode="auto">
                <a:xfrm>
                  <a:off x="144" y="1440"/>
                  <a:ext cx="881" cy="51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" name="Line 136"/>
                <p:cNvSpPr>
                  <a:spLocks noChangeShapeType="1"/>
                </p:cNvSpPr>
                <p:nvPr/>
              </p:nvSpPr>
              <p:spPr bwMode="auto">
                <a:xfrm>
                  <a:off x="144" y="181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" name="Line 137"/>
                <p:cNvSpPr>
                  <a:spLocks noChangeShapeType="1"/>
                </p:cNvSpPr>
                <p:nvPr/>
              </p:nvSpPr>
              <p:spPr bwMode="auto">
                <a:xfrm>
                  <a:off x="144" y="1680"/>
                  <a:ext cx="88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3" name="Line 138"/>
              <p:cNvSpPr>
                <a:spLocks noChangeShapeType="1"/>
              </p:cNvSpPr>
              <p:nvPr/>
            </p:nvSpPr>
            <p:spPr bwMode="auto">
              <a:xfrm flipH="1" flipV="1">
                <a:off x="1463" y="1406"/>
                <a:ext cx="312" cy="25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Line 139"/>
              <p:cNvSpPr>
                <a:spLocks noChangeShapeType="1"/>
              </p:cNvSpPr>
              <p:nvPr/>
            </p:nvSpPr>
            <p:spPr bwMode="auto">
              <a:xfrm flipV="1">
                <a:off x="1611" y="1160"/>
                <a:ext cx="339" cy="1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Line 140"/>
              <p:cNvSpPr>
                <a:spLocks noChangeShapeType="1"/>
              </p:cNvSpPr>
              <p:nvPr/>
            </p:nvSpPr>
            <p:spPr bwMode="auto">
              <a:xfrm flipV="1">
                <a:off x="1950" y="1663"/>
                <a:ext cx="302" cy="8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Line 141"/>
              <p:cNvSpPr>
                <a:spLocks noChangeShapeType="1"/>
              </p:cNvSpPr>
              <p:nvPr/>
            </p:nvSpPr>
            <p:spPr bwMode="auto">
              <a:xfrm flipV="1">
                <a:off x="1775" y="1247"/>
                <a:ext cx="329" cy="41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" name="Text Box 142"/>
            <p:cNvSpPr txBox="1">
              <a:spLocks noChangeArrowheads="1"/>
            </p:cNvSpPr>
            <p:nvPr/>
          </p:nvSpPr>
          <p:spPr bwMode="auto">
            <a:xfrm>
              <a:off x="3231" y="3490"/>
              <a:ext cx="11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/>
                <a:t>Class Diagrams</a:t>
              </a:r>
            </a:p>
          </p:txBody>
        </p:sp>
      </p:grpSp>
      <p:grpSp>
        <p:nvGrpSpPr>
          <p:cNvPr id="29" name="Group 143"/>
          <p:cNvGrpSpPr>
            <a:grpSpLocks/>
          </p:cNvGrpSpPr>
          <p:nvPr/>
        </p:nvGrpSpPr>
        <p:grpSpPr bwMode="auto">
          <a:xfrm>
            <a:off x="647700" y="3530600"/>
            <a:ext cx="1476375" cy="2044700"/>
            <a:chOff x="365" y="2533"/>
            <a:chExt cx="754" cy="1008"/>
          </a:xfrm>
        </p:grpSpPr>
        <p:sp>
          <p:nvSpPr>
            <p:cNvPr id="30" name="Oval 144"/>
            <p:cNvSpPr>
              <a:spLocks noChangeArrowheads="1"/>
            </p:cNvSpPr>
            <p:nvPr/>
          </p:nvSpPr>
          <p:spPr bwMode="auto">
            <a:xfrm>
              <a:off x="365" y="2533"/>
              <a:ext cx="624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145"/>
            <p:cNvSpPr>
              <a:spLocks noChangeArrowheads="1"/>
            </p:cNvSpPr>
            <p:nvPr/>
          </p:nvSpPr>
          <p:spPr bwMode="auto">
            <a:xfrm>
              <a:off x="687" y="2821"/>
              <a:ext cx="432" cy="7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146"/>
            <p:cNvSpPr>
              <a:spLocks noChangeShapeType="1"/>
            </p:cNvSpPr>
            <p:nvPr/>
          </p:nvSpPr>
          <p:spPr bwMode="auto">
            <a:xfrm>
              <a:off x="975" y="2821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147"/>
            <p:cNvSpPr>
              <a:spLocks noChangeShapeType="1"/>
            </p:cNvSpPr>
            <p:nvPr/>
          </p:nvSpPr>
          <p:spPr bwMode="auto">
            <a:xfrm>
              <a:off x="975" y="2821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148"/>
            <p:cNvSpPr>
              <a:spLocks noChangeShapeType="1"/>
            </p:cNvSpPr>
            <p:nvPr/>
          </p:nvSpPr>
          <p:spPr bwMode="auto">
            <a:xfrm flipH="1">
              <a:off x="975" y="2965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149"/>
            <p:cNvSpPr>
              <a:spLocks noChangeShapeType="1"/>
            </p:cNvSpPr>
            <p:nvPr/>
          </p:nvSpPr>
          <p:spPr bwMode="auto">
            <a:xfrm>
              <a:off x="735" y="3061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150"/>
            <p:cNvSpPr>
              <a:spLocks noChangeShapeType="1"/>
            </p:cNvSpPr>
            <p:nvPr/>
          </p:nvSpPr>
          <p:spPr bwMode="auto">
            <a:xfrm>
              <a:off x="735" y="3109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151"/>
            <p:cNvSpPr>
              <a:spLocks noChangeShapeType="1"/>
            </p:cNvSpPr>
            <p:nvPr/>
          </p:nvSpPr>
          <p:spPr bwMode="auto">
            <a:xfrm>
              <a:off x="735" y="3157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152"/>
            <p:cNvSpPr>
              <a:spLocks noChangeShapeType="1"/>
            </p:cNvSpPr>
            <p:nvPr/>
          </p:nvSpPr>
          <p:spPr bwMode="auto">
            <a:xfrm>
              <a:off x="735" y="3253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153"/>
            <p:cNvSpPr>
              <a:spLocks noChangeShapeType="1"/>
            </p:cNvSpPr>
            <p:nvPr/>
          </p:nvSpPr>
          <p:spPr bwMode="auto">
            <a:xfrm>
              <a:off x="735" y="3205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154"/>
            <p:cNvSpPr>
              <a:spLocks noChangeShapeType="1"/>
            </p:cNvSpPr>
            <p:nvPr/>
          </p:nvSpPr>
          <p:spPr bwMode="auto">
            <a:xfrm>
              <a:off x="735" y="3301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155"/>
            <p:cNvSpPr>
              <a:spLocks noChangeShapeType="1"/>
            </p:cNvSpPr>
            <p:nvPr/>
          </p:nvSpPr>
          <p:spPr bwMode="auto">
            <a:xfrm>
              <a:off x="735" y="3349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156"/>
            <p:cNvSpPr>
              <a:spLocks noChangeShapeType="1"/>
            </p:cNvSpPr>
            <p:nvPr/>
          </p:nvSpPr>
          <p:spPr bwMode="auto">
            <a:xfrm>
              <a:off x="735" y="3397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157"/>
            <p:cNvSpPr>
              <a:spLocks noChangeShapeType="1"/>
            </p:cNvSpPr>
            <p:nvPr/>
          </p:nvSpPr>
          <p:spPr bwMode="auto">
            <a:xfrm>
              <a:off x="735" y="3445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158"/>
            <p:cNvSpPr>
              <a:spLocks noChangeShapeType="1"/>
            </p:cNvSpPr>
            <p:nvPr/>
          </p:nvSpPr>
          <p:spPr bwMode="auto">
            <a:xfrm>
              <a:off x="735" y="3493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159"/>
            <p:cNvSpPr>
              <a:spLocks noChangeShapeType="1"/>
            </p:cNvSpPr>
            <p:nvPr/>
          </p:nvSpPr>
          <p:spPr bwMode="auto">
            <a:xfrm>
              <a:off x="735" y="3013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160"/>
            <p:cNvSpPr>
              <a:spLocks noChangeShapeType="1"/>
            </p:cNvSpPr>
            <p:nvPr/>
          </p:nvSpPr>
          <p:spPr bwMode="auto">
            <a:xfrm>
              <a:off x="735" y="2917"/>
              <a:ext cx="2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161"/>
            <p:cNvSpPr>
              <a:spLocks noChangeShapeType="1"/>
            </p:cNvSpPr>
            <p:nvPr/>
          </p:nvSpPr>
          <p:spPr bwMode="auto">
            <a:xfrm>
              <a:off x="735" y="2869"/>
              <a:ext cx="2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162"/>
            <p:cNvSpPr>
              <a:spLocks noChangeShapeType="1"/>
            </p:cNvSpPr>
            <p:nvPr/>
          </p:nvSpPr>
          <p:spPr bwMode="auto">
            <a:xfrm>
              <a:off x="735" y="2965"/>
              <a:ext cx="2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9" name="Text Box 163"/>
          <p:cNvSpPr txBox="1">
            <a:spLocks noChangeArrowheads="1"/>
          </p:cNvSpPr>
          <p:nvPr/>
        </p:nvSpPr>
        <p:spPr bwMode="auto">
          <a:xfrm>
            <a:off x="939800" y="5664200"/>
            <a:ext cx="1549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/>
              <a:t>Use Case</a:t>
            </a:r>
          </a:p>
        </p:txBody>
      </p:sp>
      <p:grpSp>
        <p:nvGrpSpPr>
          <p:cNvPr id="50" name="Group 164"/>
          <p:cNvGrpSpPr>
            <a:grpSpLocks/>
          </p:cNvGrpSpPr>
          <p:nvPr/>
        </p:nvGrpSpPr>
        <p:grpSpPr bwMode="auto">
          <a:xfrm>
            <a:off x="6029325" y="3429000"/>
            <a:ext cx="2582863" cy="1457325"/>
            <a:chOff x="3408" y="2040"/>
            <a:chExt cx="1627" cy="918"/>
          </a:xfrm>
        </p:grpSpPr>
        <p:grpSp>
          <p:nvGrpSpPr>
            <p:cNvPr id="51" name="Group 165"/>
            <p:cNvGrpSpPr>
              <a:grpSpLocks/>
            </p:cNvGrpSpPr>
            <p:nvPr/>
          </p:nvGrpSpPr>
          <p:grpSpPr bwMode="auto">
            <a:xfrm>
              <a:off x="3606" y="2058"/>
              <a:ext cx="99" cy="148"/>
              <a:chOff x="7654" y="3380"/>
              <a:chExt cx="554" cy="754"/>
            </a:xfrm>
          </p:grpSpPr>
          <p:sp>
            <p:nvSpPr>
              <p:cNvPr id="70" name="Oval 166"/>
              <p:cNvSpPr>
                <a:spLocks noChangeArrowheads="1"/>
              </p:cNvSpPr>
              <p:nvPr/>
            </p:nvSpPr>
            <p:spPr bwMode="auto">
              <a:xfrm>
                <a:off x="7805" y="3380"/>
                <a:ext cx="253" cy="2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167"/>
              <p:cNvSpPr>
                <a:spLocks noChangeShapeType="1"/>
              </p:cNvSpPr>
              <p:nvPr/>
            </p:nvSpPr>
            <p:spPr bwMode="auto">
              <a:xfrm>
                <a:off x="7931" y="3630"/>
                <a:ext cx="1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168"/>
              <p:cNvSpPr>
                <a:spLocks noChangeShapeType="1"/>
              </p:cNvSpPr>
              <p:nvPr/>
            </p:nvSpPr>
            <p:spPr bwMode="auto">
              <a:xfrm>
                <a:off x="7731" y="3695"/>
                <a:ext cx="401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Freeform 169"/>
              <p:cNvSpPr>
                <a:spLocks/>
              </p:cNvSpPr>
              <p:nvPr/>
            </p:nvSpPr>
            <p:spPr bwMode="auto">
              <a:xfrm>
                <a:off x="7654" y="3862"/>
                <a:ext cx="554" cy="272"/>
              </a:xfrm>
              <a:custGeom>
                <a:avLst/>
                <a:gdLst>
                  <a:gd name="T0" fmla="*/ 0 w 108"/>
                  <a:gd name="T1" fmla="*/ 54 h 54"/>
                  <a:gd name="T2" fmla="*/ 54 w 108"/>
                  <a:gd name="T3" fmla="*/ 0 h 54"/>
                  <a:gd name="T4" fmla="*/ 108 w 108"/>
                  <a:gd name="T5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8" h="54">
                    <a:moveTo>
                      <a:pt x="0" y="54"/>
                    </a:moveTo>
                    <a:lnTo>
                      <a:pt x="54" y="0"/>
                    </a:lnTo>
                    <a:lnTo>
                      <a:pt x="108" y="54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2" name="Line 170"/>
            <p:cNvSpPr>
              <a:spLocks noChangeShapeType="1"/>
            </p:cNvSpPr>
            <p:nvPr/>
          </p:nvSpPr>
          <p:spPr bwMode="auto">
            <a:xfrm>
              <a:off x="3717" y="2297"/>
              <a:ext cx="186" cy="1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53" name="Line 171"/>
            <p:cNvSpPr>
              <a:spLocks noChangeShapeType="1"/>
            </p:cNvSpPr>
            <p:nvPr/>
          </p:nvSpPr>
          <p:spPr bwMode="auto">
            <a:xfrm flipV="1">
              <a:off x="3717" y="2118"/>
              <a:ext cx="280" cy="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54" name="Line 172"/>
            <p:cNvSpPr>
              <a:spLocks noChangeShapeType="1"/>
            </p:cNvSpPr>
            <p:nvPr/>
          </p:nvSpPr>
          <p:spPr bwMode="auto">
            <a:xfrm>
              <a:off x="3967" y="2560"/>
              <a:ext cx="471" cy="1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55" name="Line 173"/>
            <p:cNvSpPr>
              <a:spLocks noChangeShapeType="1"/>
            </p:cNvSpPr>
            <p:nvPr/>
          </p:nvSpPr>
          <p:spPr bwMode="auto">
            <a:xfrm flipV="1">
              <a:off x="3967" y="2393"/>
              <a:ext cx="442" cy="1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56" name="Line 174"/>
            <p:cNvSpPr>
              <a:spLocks noChangeShapeType="1"/>
            </p:cNvSpPr>
            <p:nvPr/>
          </p:nvSpPr>
          <p:spPr bwMode="auto">
            <a:xfrm flipV="1">
              <a:off x="4489" y="2130"/>
              <a:ext cx="80" cy="20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57" name="Line 175"/>
            <p:cNvSpPr>
              <a:spLocks noChangeShapeType="1"/>
            </p:cNvSpPr>
            <p:nvPr/>
          </p:nvSpPr>
          <p:spPr bwMode="auto">
            <a:xfrm flipH="1">
              <a:off x="3937" y="2170"/>
              <a:ext cx="148" cy="3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58" name="Line 176"/>
            <p:cNvSpPr>
              <a:spLocks noChangeShapeType="1"/>
            </p:cNvSpPr>
            <p:nvPr/>
          </p:nvSpPr>
          <p:spPr bwMode="auto">
            <a:xfrm>
              <a:off x="3806" y="2401"/>
              <a:ext cx="71" cy="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59" name="Line 177"/>
            <p:cNvSpPr>
              <a:spLocks noChangeShapeType="1"/>
            </p:cNvSpPr>
            <p:nvPr/>
          </p:nvSpPr>
          <p:spPr bwMode="auto">
            <a:xfrm flipH="1">
              <a:off x="3940" y="2380"/>
              <a:ext cx="5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60" name="Line 178"/>
            <p:cNvSpPr>
              <a:spLocks noChangeShapeType="1"/>
            </p:cNvSpPr>
            <p:nvPr/>
          </p:nvSpPr>
          <p:spPr bwMode="auto">
            <a:xfrm flipV="1">
              <a:off x="4299" y="2393"/>
              <a:ext cx="101" cy="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61" name="Line 179"/>
            <p:cNvSpPr>
              <a:spLocks noChangeShapeType="1"/>
            </p:cNvSpPr>
            <p:nvPr/>
          </p:nvSpPr>
          <p:spPr bwMode="auto">
            <a:xfrm>
              <a:off x="4336" y="2632"/>
              <a:ext cx="100" cy="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62" name="Line 180"/>
            <p:cNvSpPr>
              <a:spLocks noChangeShapeType="1"/>
            </p:cNvSpPr>
            <p:nvPr/>
          </p:nvSpPr>
          <p:spPr bwMode="auto">
            <a:xfrm flipV="1">
              <a:off x="4521" y="2146"/>
              <a:ext cx="40" cy="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63" name="Line 181"/>
            <p:cNvSpPr>
              <a:spLocks noChangeShapeType="1"/>
            </p:cNvSpPr>
            <p:nvPr/>
          </p:nvSpPr>
          <p:spPr bwMode="auto">
            <a:xfrm flipV="1">
              <a:off x="3867" y="2114"/>
              <a:ext cx="90" cy="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64" name="Text Box 182"/>
            <p:cNvSpPr txBox="1">
              <a:spLocks noChangeArrowheads="1"/>
            </p:cNvSpPr>
            <p:nvPr/>
          </p:nvSpPr>
          <p:spPr bwMode="auto">
            <a:xfrm>
              <a:off x="3408" y="2727"/>
              <a:ext cx="162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/>
                <a:t>Collaboration Diagrams</a:t>
              </a:r>
            </a:p>
          </p:txBody>
        </p:sp>
        <p:sp>
          <p:nvSpPr>
            <p:cNvPr id="65" name="Rectangle 183"/>
            <p:cNvSpPr>
              <a:spLocks noChangeArrowheads="1"/>
            </p:cNvSpPr>
            <p:nvPr/>
          </p:nvSpPr>
          <p:spPr bwMode="auto">
            <a:xfrm>
              <a:off x="3994" y="2073"/>
              <a:ext cx="121" cy="9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  <p:sp>
          <p:nvSpPr>
            <p:cNvPr id="66" name="Rectangle 184"/>
            <p:cNvSpPr>
              <a:spLocks noChangeArrowheads="1"/>
            </p:cNvSpPr>
            <p:nvPr/>
          </p:nvSpPr>
          <p:spPr bwMode="auto">
            <a:xfrm>
              <a:off x="3843" y="2496"/>
              <a:ext cx="121" cy="9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  <p:sp>
          <p:nvSpPr>
            <p:cNvPr id="67" name="Rectangle 185"/>
            <p:cNvSpPr>
              <a:spLocks noChangeArrowheads="1"/>
            </p:cNvSpPr>
            <p:nvPr/>
          </p:nvSpPr>
          <p:spPr bwMode="auto">
            <a:xfrm>
              <a:off x="4449" y="2626"/>
              <a:ext cx="121" cy="9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  <p:sp>
          <p:nvSpPr>
            <p:cNvPr id="68" name="Rectangle 186"/>
            <p:cNvSpPr>
              <a:spLocks noChangeArrowheads="1"/>
            </p:cNvSpPr>
            <p:nvPr/>
          </p:nvSpPr>
          <p:spPr bwMode="auto">
            <a:xfrm>
              <a:off x="4419" y="2333"/>
              <a:ext cx="121" cy="9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  <p:sp>
          <p:nvSpPr>
            <p:cNvPr id="69" name="Rectangle 187"/>
            <p:cNvSpPr>
              <a:spLocks noChangeArrowheads="1"/>
            </p:cNvSpPr>
            <p:nvPr/>
          </p:nvSpPr>
          <p:spPr bwMode="auto">
            <a:xfrm>
              <a:off x="4510" y="2040"/>
              <a:ext cx="121" cy="9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</p:grpSp>
      <p:sp>
        <p:nvSpPr>
          <p:cNvPr id="74" name="Text Box 188"/>
          <p:cNvSpPr txBox="1">
            <a:spLocks noChangeArrowheads="1"/>
          </p:cNvSpPr>
          <p:nvPr/>
        </p:nvSpPr>
        <p:spPr bwMode="auto">
          <a:xfrm>
            <a:off x="685800" y="1333500"/>
            <a:ext cx="2590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solidFill>
                  <a:schemeClr val="tx2"/>
                </a:solidFill>
              </a:rPr>
              <a:t>Use-Case Model</a:t>
            </a:r>
          </a:p>
        </p:txBody>
      </p:sp>
      <p:sp>
        <p:nvSpPr>
          <p:cNvPr id="75" name="Text Box 189"/>
          <p:cNvSpPr txBox="1">
            <a:spLocks noChangeArrowheads="1"/>
          </p:cNvSpPr>
          <p:nvPr/>
        </p:nvSpPr>
        <p:spPr bwMode="auto">
          <a:xfrm>
            <a:off x="5054600" y="1333500"/>
            <a:ext cx="2590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>
                <a:solidFill>
                  <a:schemeClr val="tx2"/>
                </a:solidFill>
              </a:rPr>
              <a:t>Design Model</a:t>
            </a:r>
          </a:p>
        </p:txBody>
      </p:sp>
      <p:grpSp>
        <p:nvGrpSpPr>
          <p:cNvPr id="76" name="Group 190"/>
          <p:cNvGrpSpPr>
            <a:grpSpLocks/>
          </p:cNvGrpSpPr>
          <p:nvPr/>
        </p:nvGrpSpPr>
        <p:grpSpPr bwMode="auto">
          <a:xfrm>
            <a:off x="973138" y="1866900"/>
            <a:ext cx="1187450" cy="857250"/>
            <a:chOff x="2840" y="3541"/>
            <a:chExt cx="748" cy="540"/>
          </a:xfrm>
        </p:grpSpPr>
        <p:sp>
          <p:nvSpPr>
            <p:cNvPr id="77" name="Oval 191"/>
            <p:cNvSpPr>
              <a:spLocks noChangeArrowheads="1"/>
            </p:cNvSpPr>
            <p:nvPr/>
          </p:nvSpPr>
          <p:spPr bwMode="auto">
            <a:xfrm>
              <a:off x="2901" y="3541"/>
              <a:ext cx="624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Text Box 192"/>
            <p:cNvSpPr txBox="1">
              <a:spLocks noChangeArrowheads="1"/>
            </p:cNvSpPr>
            <p:nvPr/>
          </p:nvSpPr>
          <p:spPr bwMode="auto">
            <a:xfrm>
              <a:off x="2840" y="3850"/>
              <a:ext cx="7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/>
                <a:t>Use Case</a:t>
              </a:r>
            </a:p>
          </p:txBody>
        </p:sp>
      </p:grpSp>
      <p:grpSp>
        <p:nvGrpSpPr>
          <p:cNvPr id="79" name="Group 193"/>
          <p:cNvGrpSpPr>
            <a:grpSpLocks/>
          </p:cNvGrpSpPr>
          <p:nvPr/>
        </p:nvGrpSpPr>
        <p:grpSpPr bwMode="auto">
          <a:xfrm>
            <a:off x="4803775" y="1866900"/>
            <a:ext cx="2393950" cy="857250"/>
            <a:chOff x="3484" y="3648"/>
            <a:chExt cx="1508" cy="540"/>
          </a:xfrm>
        </p:grpSpPr>
        <p:sp>
          <p:nvSpPr>
            <p:cNvPr id="80" name="Oval 194"/>
            <p:cNvSpPr>
              <a:spLocks noChangeArrowheads="1"/>
            </p:cNvSpPr>
            <p:nvPr/>
          </p:nvSpPr>
          <p:spPr bwMode="auto">
            <a:xfrm>
              <a:off x="3925" y="3648"/>
              <a:ext cx="624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Text Box 195"/>
            <p:cNvSpPr txBox="1">
              <a:spLocks noChangeArrowheads="1"/>
            </p:cNvSpPr>
            <p:nvPr/>
          </p:nvSpPr>
          <p:spPr bwMode="auto">
            <a:xfrm>
              <a:off x="3484" y="3957"/>
              <a:ext cx="15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800"/>
                <a:t>Use-Case Realization</a:t>
              </a:r>
            </a:p>
          </p:txBody>
        </p:sp>
      </p:grpSp>
      <p:sp>
        <p:nvSpPr>
          <p:cNvPr id="82" name="Line 196"/>
          <p:cNvSpPr>
            <a:spLocks noChangeShapeType="1"/>
          </p:cNvSpPr>
          <p:nvPr/>
        </p:nvSpPr>
        <p:spPr bwMode="auto">
          <a:xfrm flipH="1">
            <a:off x="2476500" y="2095500"/>
            <a:ext cx="3014663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lgDash"/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AutoShape 197"/>
          <p:cNvSpPr>
            <a:spLocks noChangeArrowheads="1"/>
          </p:cNvSpPr>
          <p:nvPr/>
        </p:nvSpPr>
        <p:spPr bwMode="auto">
          <a:xfrm rot="5400000" flipH="1" flipV="1">
            <a:off x="2171700" y="1930400"/>
            <a:ext cx="381000" cy="304800"/>
          </a:xfrm>
          <a:prstGeom prst="triangle">
            <a:avLst>
              <a:gd name="adj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 anchor="ctr"/>
          <a:lstStyle/>
          <a:p>
            <a:endParaRPr lang="en-US"/>
          </a:p>
        </p:txBody>
      </p:sp>
      <p:sp>
        <p:nvSpPr>
          <p:cNvPr id="84" name="AutoShape 198"/>
          <p:cNvSpPr>
            <a:spLocks noChangeArrowheads="1"/>
          </p:cNvSpPr>
          <p:nvPr/>
        </p:nvSpPr>
        <p:spPr bwMode="auto">
          <a:xfrm>
            <a:off x="2408238" y="4651375"/>
            <a:ext cx="539750" cy="533400"/>
          </a:xfrm>
          <a:prstGeom prst="rightArrow">
            <a:avLst>
              <a:gd name="adj1" fmla="val 55954"/>
              <a:gd name="adj2" fmla="val 50295"/>
            </a:avLst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Text Box 200"/>
          <p:cNvSpPr txBox="1">
            <a:spLocks noChangeArrowheads="1"/>
          </p:cNvSpPr>
          <p:nvPr/>
        </p:nvSpPr>
        <p:spPr bwMode="auto">
          <a:xfrm>
            <a:off x="3495675" y="4719638"/>
            <a:ext cx="22685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/>
              <a:t>Sequence Diagrams</a:t>
            </a:r>
          </a:p>
        </p:txBody>
      </p:sp>
      <p:grpSp>
        <p:nvGrpSpPr>
          <p:cNvPr id="86" name="Group 202"/>
          <p:cNvGrpSpPr>
            <a:grpSpLocks/>
          </p:cNvGrpSpPr>
          <p:nvPr/>
        </p:nvGrpSpPr>
        <p:grpSpPr bwMode="auto">
          <a:xfrm>
            <a:off x="3562350" y="3633788"/>
            <a:ext cx="192088" cy="257175"/>
            <a:chOff x="7654" y="3380"/>
            <a:chExt cx="554" cy="754"/>
          </a:xfrm>
        </p:grpSpPr>
        <p:sp>
          <p:nvSpPr>
            <p:cNvPr id="87" name="Oval 203"/>
            <p:cNvSpPr>
              <a:spLocks noChangeArrowheads="1"/>
            </p:cNvSpPr>
            <p:nvPr/>
          </p:nvSpPr>
          <p:spPr bwMode="auto">
            <a:xfrm>
              <a:off x="7805" y="3380"/>
              <a:ext cx="253" cy="2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Line 204"/>
            <p:cNvSpPr>
              <a:spLocks noChangeShapeType="1"/>
            </p:cNvSpPr>
            <p:nvPr/>
          </p:nvSpPr>
          <p:spPr bwMode="auto">
            <a:xfrm>
              <a:off x="7931" y="3630"/>
              <a:ext cx="1" cy="2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205"/>
            <p:cNvSpPr>
              <a:spLocks noChangeShapeType="1"/>
            </p:cNvSpPr>
            <p:nvPr/>
          </p:nvSpPr>
          <p:spPr bwMode="auto">
            <a:xfrm>
              <a:off x="7731" y="3695"/>
              <a:ext cx="401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206"/>
            <p:cNvSpPr>
              <a:spLocks/>
            </p:cNvSpPr>
            <p:nvPr/>
          </p:nvSpPr>
          <p:spPr bwMode="auto">
            <a:xfrm>
              <a:off x="7654" y="3862"/>
              <a:ext cx="554" cy="272"/>
            </a:xfrm>
            <a:custGeom>
              <a:avLst/>
              <a:gdLst>
                <a:gd name="T0" fmla="*/ 0 w 108"/>
                <a:gd name="T1" fmla="*/ 54 h 54"/>
                <a:gd name="T2" fmla="*/ 54 w 108"/>
                <a:gd name="T3" fmla="*/ 0 h 54"/>
                <a:gd name="T4" fmla="*/ 108 w 108"/>
                <a:gd name="T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8" h="54">
                  <a:moveTo>
                    <a:pt x="0" y="54"/>
                  </a:moveTo>
                  <a:lnTo>
                    <a:pt x="54" y="0"/>
                  </a:lnTo>
                  <a:lnTo>
                    <a:pt x="108" y="54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1" name="Line 207"/>
          <p:cNvSpPr>
            <a:spLocks noChangeShapeType="1"/>
          </p:cNvSpPr>
          <p:nvPr/>
        </p:nvSpPr>
        <p:spPr bwMode="auto">
          <a:xfrm>
            <a:off x="3651250" y="4043363"/>
            <a:ext cx="4841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Line 208"/>
          <p:cNvSpPr>
            <a:spLocks noChangeShapeType="1"/>
          </p:cNvSpPr>
          <p:nvPr/>
        </p:nvSpPr>
        <p:spPr bwMode="auto">
          <a:xfrm>
            <a:off x="4633913" y="43688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Line 209"/>
          <p:cNvSpPr>
            <a:spLocks noChangeShapeType="1"/>
          </p:cNvSpPr>
          <p:nvPr/>
        </p:nvSpPr>
        <p:spPr bwMode="auto">
          <a:xfrm>
            <a:off x="4168775" y="4197350"/>
            <a:ext cx="4079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Line 210"/>
          <p:cNvSpPr>
            <a:spLocks noChangeShapeType="1"/>
          </p:cNvSpPr>
          <p:nvPr/>
        </p:nvSpPr>
        <p:spPr bwMode="auto">
          <a:xfrm>
            <a:off x="3654425" y="4656138"/>
            <a:ext cx="0" cy="141287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Line 211"/>
          <p:cNvSpPr>
            <a:spLocks noChangeShapeType="1"/>
          </p:cNvSpPr>
          <p:nvPr/>
        </p:nvSpPr>
        <p:spPr bwMode="auto">
          <a:xfrm>
            <a:off x="4141788" y="3960813"/>
            <a:ext cx="0" cy="90487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Line 212"/>
          <p:cNvSpPr>
            <a:spLocks noChangeShapeType="1"/>
          </p:cNvSpPr>
          <p:nvPr/>
        </p:nvSpPr>
        <p:spPr bwMode="auto">
          <a:xfrm>
            <a:off x="4591050" y="3960813"/>
            <a:ext cx="0" cy="2413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Line 213"/>
          <p:cNvSpPr>
            <a:spLocks noChangeShapeType="1"/>
          </p:cNvSpPr>
          <p:nvPr/>
        </p:nvSpPr>
        <p:spPr bwMode="auto">
          <a:xfrm>
            <a:off x="5030788" y="4491038"/>
            <a:ext cx="0" cy="303212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Line 214"/>
          <p:cNvSpPr>
            <a:spLocks noChangeShapeType="1"/>
          </p:cNvSpPr>
          <p:nvPr/>
        </p:nvSpPr>
        <p:spPr bwMode="auto">
          <a:xfrm>
            <a:off x="5438775" y="3960813"/>
            <a:ext cx="0" cy="833437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Rectangle 215"/>
          <p:cNvSpPr>
            <a:spLocks noChangeArrowheads="1"/>
          </p:cNvSpPr>
          <p:nvPr/>
        </p:nvSpPr>
        <p:spPr bwMode="auto">
          <a:xfrm rot="16200000">
            <a:off x="3352801" y="4314825"/>
            <a:ext cx="603250" cy="603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00" name="Line 216"/>
          <p:cNvSpPr>
            <a:spLocks noChangeShapeType="1"/>
          </p:cNvSpPr>
          <p:nvPr/>
        </p:nvSpPr>
        <p:spPr bwMode="auto">
          <a:xfrm>
            <a:off x="3654425" y="3959225"/>
            <a:ext cx="0" cy="889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Rectangle 217"/>
          <p:cNvSpPr>
            <a:spLocks noChangeArrowheads="1"/>
          </p:cNvSpPr>
          <p:nvPr/>
        </p:nvSpPr>
        <p:spPr bwMode="auto">
          <a:xfrm rot="16200000">
            <a:off x="3897312" y="4262438"/>
            <a:ext cx="485775" cy="635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02" name="Line 218"/>
          <p:cNvSpPr>
            <a:spLocks noChangeShapeType="1"/>
          </p:cNvSpPr>
          <p:nvPr/>
        </p:nvSpPr>
        <p:spPr bwMode="auto">
          <a:xfrm>
            <a:off x="4141788" y="4545013"/>
            <a:ext cx="0" cy="249237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Rectangle 219"/>
          <p:cNvSpPr>
            <a:spLocks noChangeArrowheads="1"/>
          </p:cNvSpPr>
          <p:nvPr/>
        </p:nvSpPr>
        <p:spPr bwMode="auto">
          <a:xfrm rot="16200000">
            <a:off x="4454525" y="4308476"/>
            <a:ext cx="269875" cy="635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04" name="Line 220"/>
          <p:cNvSpPr>
            <a:spLocks noChangeShapeType="1"/>
          </p:cNvSpPr>
          <p:nvPr/>
        </p:nvSpPr>
        <p:spPr bwMode="auto">
          <a:xfrm>
            <a:off x="4589463" y="4475163"/>
            <a:ext cx="1587" cy="3175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Rectangle 221"/>
          <p:cNvSpPr>
            <a:spLocks noChangeArrowheads="1"/>
          </p:cNvSpPr>
          <p:nvPr/>
        </p:nvSpPr>
        <p:spPr bwMode="auto">
          <a:xfrm rot="16200000">
            <a:off x="4976813" y="4400550"/>
            <a:ext cx="101600" cy="571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06" name="Line 222"/>
          <p:cNvSpPr>
            <a:spLocks noChangeShapeType="1"/>
          </p:cNvSpPr>
          <p:nvPr/>
        </p:nvSpPr>
        <p:spPr bwMode="auto">
          <a:xfrm>
            <a:off x="5030788" y="3960813"/>
            <a:ext cx="0" cy="41592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" name="Rectangle 223"/>
          <p:cNvSpPr>
            <a:spLocks noChangeArrowheads="1"/>
          </p:cNvSpPr>
          <p:nvPr/>
        </p:nvSpPr>
        <p:spPr bwMode="auto">
          <a:xfrm>
            <a:off x="4387850" y="3730625"/>
            <a:ext cx="347663" cy="1968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08" name="Rectangle 224"/>
          <p:cNvSpPr>
            <a:spLocks noChangeArrowheads="1"/>
          </p:cNvSpPr>
          <p:nvPr/>
        </p:nvSpPr>
        <p:spPr bwMode="auto">
          <a:xfrm>
            <a:off x="5278438" y="3730625"/>
            <a:ext cx="347662" cy="1968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09" name="Rectangle 225"/>
          <p:cNvSpPr>
            <a:spLocks noChangeArrowheads="1"/>
          </p:cNvSpPr>
          <p:nvPr/>
        </p:nvSpPr>
        <p:spPr bwMode="auto">
          <a:xfrm>
            <a:off x="4784725" y="3730625"/>
            <a:ext cx="442913" cy="1968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10" name="Rectangle 226"/>
          <p:cNvSpPr>
            <a:spLocks noChangeArrowheads="1"/>
          </p:cNvSpPr>
          <p:nvPr/>
        </p:nvSpPr>
        <p:spPr bwMode="auto">
          <a:xfrm>
            <a:off x="3984625" y="3730625"/>
            <a:ext cx="349250" cy="1968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459475" y="871190"/>
            <a:ext cx="30065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/>
              <a:t>Hiện thực hóa usecase</a:t>
            </a:r>
          </a:p>
        </p:txBody>
      </p:sp>
    </p:spTree>
    <p:extLst>
      <p:ext uri="{BB962C8B-B14F-4D97-AF65-F5344CB8AC3E}">
        <p14:creationId xmlns:p14="http://schemas.microsoft.com/office/powerpoint/2010/main" val="3538593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/>
              <a:t>Chuyển lớp phân tích vào phần tử thiết kế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Line 124"/>
          <p:cNvSpPr>
            <a:spLocks noChangeShapeType="1"/>
          </p:cNvSpPr>
          <p:nvPr/>
        </p:nvSpPr>
        <p:spPr bwMode="auto">
          <a:xfrm>
            <a:off x="2229987" y="1654175"/>
            <a:ext cx="3336925" cy="2528888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25"/>
          <p:cNvSpPr>
            <a:spLocks noChangeShapeType="1"/>
          </p:cNvSpPr>
          <p:nvPr/>
        </p:nvSpPr>
        <p:spPr bwMode="auto">
          <a:xfrm>
            <a:off x="2237925" y="1662113"/>
            <a:ext cx="3338512" cy="1182687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126"/>
          <p:cNvSpPr>
            <a:spLocks noChangeShapeType="1"/>
          </p:cNvSpPr>
          <p:nvPr/>
        </p:nvSpPr>
        <p:spPr bwMode="auto">
          <a:xfrm flipV="1">
            <a:off x="2836412" y="1663700"/>
            <a:ext cx="3076575" cy="1173163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127"/>
          <p:cNvSpPr>
            <a:spLocks noChangeShapeType="1"/>
          </p:cNvSpPr>
          <p:nvPr/>
        </p:nvSpPr>
        <p:spPr bwMode="auto">
          <a:xfrm>
            <a:off x="2844350" y="2843213"/>
            <a:ext cx="2724150" cy="1343025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128"/>
          <p:cNvSpPr>
            <a:spLocks noChangeShapeType="1"/>
          </p:cNvSpPr>
          <p:nvPr/>
        </p:nvSpPr>
        <p:spPr bwMode="auto">
          <a:xfrm flipV="1">
            <a:off x="2523675" y="2832100"/>
            <a:ext cx="3040062" cy="2443163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29"/>
          <p:cNvSpPr>
            <a:spLocks noChangeShapeType="1"/>
          </p:cNvSpPr>
          <p:nvPr/>
        </p:nvSpPr>
        <p:spPr bwMode="auto">
          <a:xfrm>
            <a:off x="2537962" y="5264150"/>
            <a:ext cx="3030538" cy="1588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30"/>
          <p:cNvSpPr>
            <a:spLocks noChangeShapeType="1"/>
          </p:cNvSpPr>
          <p:nvPr/>
        </p:nvSpPr>
        <p:spPr bwMode="auto">
          <a:xfrm>
            <a:off x="2839587" y="2843213"/>
            <a:ext cx="2730500" cy="4762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31"/>
          <p:cNvSpPr>
            <a:spLocks noChangeShapeType="1"/>
          </p:cNvSpPr>
          <p:nvPr/>
        </p:nvSpPr>
        <p:spPr bwMode="auto">
          <a:xfrm flipV="1">
            <a:off x="1995037" y="1663700"/>
            <a:ext cx="3921125" cy="23368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32"/>
          <p:cNvSpPr>
            <a:spLocks noChangeShapeType="1"/>
          </p:cNvSpPr>
          <p:nvPr/>
        </p:nvSpPr>
        <p:spPr bwMode="auto">
          <a:xfrm>
            <a:off x="2223637" y="1662113"/>
            <a:ext cx="3683000" cy="3175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33"/>
          <p:cNvSpPr>
            <a:spLocks noChangeShapeType="1"/>
          </p:cNvSpPr>
          <p:nvPr/>
        </p:nvSpPr>
        <p:spPr bwMode="auto">
          <a:xfrm flipV="1">
            <a:off x="2523675" y="4186238"/>
            <a:ext cx="3048000" cy="107950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34"/>
          <p:cNvSpPr>
            <a:spLocks noChangeShapeType="1"/>
          </p:cNvSpPr>
          <p:nvPr/>
        </p:nvSpPr>
        <p:spPr bwMode="auto">
          <a:xfrm>
            <a:off x="1993450" y="3998913"/>
            <a:ext cx="3570287" cy="185737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" name="Group 135"/>
          <p:cNvGrpSpPr>
            <a:grpSpLocks/>
          </p:cNvGrpSpPr>
          <p:nvPr/>
        </p:nvGrpSpPr>
        <p:grpSpPr bwMode="auto">
          <a:xfrm>
            <a:off x="5919337" y="1295400"/>
            <a:ext cx="1066800" cy="809625"/>
            <a:chOff x="349" y="2258"/>
            <a:chExt cx="881" cy="510"/>
          </a:xfrm>
        </p:grpSpPr>
        <p:grpSp>
          <p:nvGrpSpPr>
            <p:cNvPr id="17" name="Group 136"/>
            <p:cNvGrpSpPr>
              <a:grpSpLocks/>
            </p:cNvGrpSpPr>
            <p:nvPr/>
          </p:nvGrpSpPr>
          <p:grpSpPr bwMode="auto">
            <a:xfrm>
              <a:off x="349" y="2258"/>
              <a:ext cx="881" cy="510"/>
              <a:chOff x="734" y="2258"/>
              <a:chExt cx="288" cy="336"/>
            </a:xfrm>
          </p:grpSpPr>
          <p:sp>
            <p:nvSpPr>
              <p:cNvPr id="19" name="Rectangle 137"/>
              <p:cNvSpPr>
                <a:spLocks noChangeArrowheads="1"/>
              </p:cNvSpPr>
              <p:nvPr/>
            </p:nvSpPr>
            <p:spPr bwMode="auto">
              <a:xfrm>
                <a:off x="734" y="2258"/>
                <a:ext cx="288" cy="33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" name="Line 138"/>
              <p:cNvSpPr>
                <a:spLocks noChangeShapeType="1"/>
              </p:cNvSpPr>
              <p:nvPr/>
            </p:nvSpPr>
            <p:spPr bwMode="auto">
              <a:xfrm>
                <a:off x="734" y="2502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1" name="Line 139"/>
              <p:cNvSpPr>
                <a:spLocks noChangeShapeType="1"/>
              </p:cNvSpPr>
              <p:nvPr/>
            </p:nvSpPr>
            <p:spPr bwMode="auto">
              <a:xfrm>
                <a:off x="734" y="2402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8" name="Text Box 140"/>
            <p:cNvSpPr txBox="1">
              <a:spLocks noChangeArrowheads="1"/>
            </p:cNvSpPr>
            <p:nvPr/>
          </p:nvSpPr>
          <p:spPr bwMode="auto">
            <a:xfrm>
              <a:off x="792" y="2296"/>
              <a:ext cx="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endParaRPr lang="en-US" sz="1800"/>
            </a:p>
          </p:txBody>
        </p:sp>
      </p:grpSp>
      <p:grpSp>
        <p:nvGrpSpPr>
          <p:cNvPr id="22" name="Group 141"/>
          <p:cNvGrpSpPr>
            <a:grpSpLocks/>
          </p:cNvGrpSpPr>
          <p:nvPr/>
        </p:nvGrpSpPr>
        <p:grpSpPr bwMode="auto">
          <a:xfrm>
            <a:off x="5576437" y="2489200"/>
            <a:ext cx="1066800" cy="809625"/>
            <a:chOff x="349" y="2258"/>
            <a:chExt cx="881" cy="510"/>
          </a:xfrm>
        </p:grpSpPr>
        <p:grpSp>
          <p:nvGrpSpPr>
            <p:cNvPr id="23" name="Group 142"/>
            <p:cNvGrpSpPr>
              <a:grpSpLocks/>
            </p:cNvGrpSpPr>
            <p:nvPr/>
          </p:nvGrpSpPr>
          <p:grpSpPr bwMode="auto">
            <a:xfrm>
              <a:off x="349" y="2258"/>
              <a:ext cx="881" cy="510"/>
              <a:chOff x="734" y="2258"/>
              <a:chExt cx="288" cy="336"/>
            </a:xfrm>
          </p:grpSpPr>
          <p:sp>
            <p:nvSpPr>
              <p:cNvPr id="25" name="Rectangle 143"/>
              <p:cNvSpPr>
                <a:spLocks noChangeArrowheads="1"/>
              </p:cNvSpPr>
              <p:nvPr/>
            </p:nvSpPr>
            <p:spPr bwMode="auto">
              <a:xfrm>
                <a:off x="734" y="2258"/>
                <a:ext cx="288" cy="33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6" name="Line 144"/>
              <p:cNvSpPr>
                <a:spLocks noChangeShapeType="1"/>
              </p:cNvSpPr>
              <p:nvPr/>
            </p:nvSpPr>
            <p:spPr bwMode="auto">
              <a:xfrm>
                <a:off x="734" y="2502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7" name="Line 145"/>
              <p:cNvSpPr>
                <a:spLocks noChangeShapeType="1"/>
              </p:cNvSpPr>
              <p:nvPr/>
            </p:nvSpPr>
            <p:spPr bwMode="auto">
              <a:xfrm>
                <a:off x="734" y="2402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4" name="Text Box 146"/>
            <p:cNvSpPr txBox="1">
              <a:spLocks noChangeArrowheads="1"/>
            </p:cNvSpPr>
            <p:nvPr/>
          </p:nvSpPr>
          <p:spPr bwMode="auto">
            <a:xfrm>
              <a:off x="792" y="2296"/>
              <a:ext cx="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endParaRPr lang="en-US" sz="1800"/>
            </a:p>
          </p:txBody>
        </p:sp>
      </p:grpSp>
      <p:grpSp>
        <p:nvGrpSpPr>
          <p:cNvPr id="28" name="Group 147"/>
          <p:cNvGrpSpPr>
            <a:grpSpLocks/>
          </p:cNvGrpSpPr>
          <p:nvPr/>
        </p:nvGrpSpPr>
        <p:grpSpPr bwMode="auto">
          <a:xfrm>
            <a:off x="7176637" y="3505200"/>
            <a:ext cx="1066800" cy="809625"/>
            <a:chOff x="349" y="2258"/>
            <a:chExt cx="881" cy="510"/>
          </a:xfrm>
        </p:grpSpPr>
        <p:grpSp>
          <p:nvGrpSpPr>
            <p:cNvPr id="29" name="Group 148"/>
            <p:cNvGrpSpPr>
              <a:grpSpLocks/>
            </p:cNvGrpSpPr>
            <p:nvPr/>
          </p:nvGrpSpPr>
          <p:grpSpPr bwMode="auto">
            <a:xfrm>
              <a:off x="349" y="2258"/>
              <a:ext cx="881" cy="510"/>
              <a:chOff x="734" y="2258"/>
              <a:chExt cx="288" cy="336"/>
            </a:xfrm>
          </p:grpSpPr>
          <p:sp>
            <p:nvSpPr>
              <p:cNvPr id="31" name="Rectangle 149"/>
              <p:cNvSpPr>
                <a:spLocks noChangeArrowheads="1"/>
              </p:cNvSpPr>
              <p:nvPr/>
            </p:nvSpPr>
            <p:spPr bwMode="auto">
              <a:xfrm>
                <a:off x="734" y="2258"/>
                <a:ext cx="288" cy="33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" name="Line 150"/>
              <p:cNvSpPr>
                <a:spLocks noChangeShapeType="1"/>
              </p:cNvSpPr>
              <p:nvPr/>
            </p:nvSpPr>
            <p:spPr bwMode="auto">
              <a:xfrm>
                <a:off x="734" y="2502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" name="Line 151"/>
              <p:cNvSpPr>
                <a:spLocks noChangeShapeType="1"/>
              </p:cNvSpPr>
              <p:nvPr/>
            </p:nvSpPr>
            <p:spPr bwMode="auto">
              <a:xfrm>
                <a:off x="734" y="2402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0" name="Text Box 152"/>
            <p:cNvSpPr txBox="1">
              <a:spLocks noChangeArrowheads="1"/>
            </p:cNvSpPr>
            <p:nvPr/>
          </p:nvSpPr>
          <p:spPr bwMode="auto">
            <a:xfrm>
              <a:off x="792" y="2296"/>
              <a:ext cx="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endParaRPr lang="en-US" sz="1800"/>
            </a:p>
          </p:txBody>
        </p:sp>
      </p:grpSp>
      <p:grpSp>
        <p:nvGrpSpPr>
          <p:cNvPr id="34" name="Group 153"/>
          <p:cNvGrpSpPr>
            <a:grpSpLocks/>
          </p:cNvGrpSpPr>
          <p:nvPr/>
        </p:nvGrpSpPr>
        <p:grpSpPr bwMode="auto">
          <a:xfrm>
            <a:off x="5576437" y="4953000"/>
            <a:ext cx="1066800" cy="809625"/>
            <a:chOff x="349" y="2258"/>
            <a:chExt cx="881" cy="510"/>
          </a:xfrm>
        </p:grpSpPr>
        <p:grpSp>
          <p:nvGrpSpPr>
            <p:cNvPr id="35" name="Group 154"/>
            <p:cNvGrpSpPr>
              <a:grpSpLocks/>
            </p:cNvGrpSpPr>
            <p:nvPr/>
          </p:nvGrpSpPr>
          <p:grpSpPr bwMode="auto">
            <a:xfrm>
              <a:off x="349" y="2258"/>
              <a:ext cx="881" cy="510"/>
              <a:chOff x="734" y="2258"/>
              <a:chExt cx="288" cy="336"/>
            </a:xfrm>
          </p:grpSpPr>
          <p:sp>
            <p:nvSpPr>
              <p:cNvPr id="37" name="Rectangle 155"/>
              <p:cNvSpPr>
                <a:spLocks noChangeArrowheads="1"/>
              </p:cNvSpPr>
              <p:nvPr/>
            </p:nvSpPr>
            <p:spPr bwMode="auto">
              <a:xfrm>
                <a:off x="734" y="2258"/>
                <a:ext cx="288" cy="33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8" name="Line 156"/>
              <p:cNvSpPr>
                <a:spLocks noChangeShapeType="1"/>
              </p:cNvSpPr>
              <p:nvPr/>
            </p:nvSpPr>
            <p:spPr bwMode="auto">
              <a:xfrm>
                <a:off x="734" y="2502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9" name="Line 157"/>
              <p:cNvSpPr>
                <a:spLocks noChangeShapeType="1"/>
              </p:cNvSpPr>
              <p:nvPr/>
            </p:nvSpPr>
            <p:spPr bwMode="auto">
              <a:xfrm>
                <a:off x="734" y="2402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6" name="Text Box 158"/>
            <p:cNvSpPr txBox="1">
              <a:spLocks noChangeArrowheads="1"/>
            </p:cNvSpPr>
            <p:nvPr/>
          </p:nvSpPr>
          <p:spPr bwMode="auto">
            <a:xfrm>
              <a:off x="792" y="2296"/>
              <a:ext cx="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endParaRPr lang="en-US" sz="1800"/>
            </a:p>
          </p:txBody>
        </p:sp>
      </p:grpSp>
      <p:grpSp>
        <p:nvGrpSpPr>
          <p:cNvPr id="40" name="Group 159"/>
          <p:cNvGrpSpPr>
            <a:grpSpLocks/>
          </p:cNvGrpSpPr>
          <p:nvPr/>
        </p:nvGrpSpPr>
        <p:grpSpPr bwMode="auto">
          <a:xfrm>
            <a:off x="7329037" y="4851400"/>
            <a:ext cx="1371600" cy="914400"/>
            <a:chOff x="1252" y="3089"/>
            <a:chExt cx="1114" cy="758"/>
          </a:xfrm>
        </p:grpSpPr>
        <p:sp>
          <p:nvSpPr>
            <p:cNvPr id="41" name="Rectangle 160"/>
            <p:cNvSpPr>
              <a:spLocks noChangeArrowheads="1"/>
            </p:cNvSpPr>
            <p:nvPr/>
          </p:nvSpPr>
          <p:spPr bwMode="auto">
            <a:xfrm>
              <a:off x="1252" y="3290"/>
              <a:ext cx="1114" cy="5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Rectangle 161"/>
            <p:cNvSpPr>
              <a:spLocks noChangeArrowheads="1"/>
            </p:cNvSpPr>
            <p:nvPr/>
          </p:nvSpPr>
          <p:spPr bwMode="auto">
            <a:xfrm>
              <a:off x="1252" y="3089"/>
              <a:ext cx="445" cy="20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3" name="Group 162"/>
          <p:cNvGrpSpPr>
            <a:grpSpLocks/>
          </p:cNvGrpSpPr>
          <p:nvPr/>
        </p:nvGrpSpPr>
        <p:grpSpPr bwMode="auto">
          <a:xfrm>
            <a:off x="5576437" y="3683000"/>
            <a:ext cx="1371600" cy="914400"/>
            <a:chOff x="1252" y="3089"/>
            <a:chExt cx="1114" cy="758"/>
          </a:xfrm>
        </p:grpSpPr>
        <p:sp>
          <p:nvSpPr>
            <p:cNvPr id="44" name="Rectangle 163"/>
            <p:cNvSpPr>
              <a:spLocks noChangeArrowheads="1"/>
            </p:cNvSpPr>
            <p:nvPr/>
          </p:nvSpPr>
          <p:spPr bwMode="auto">
            <a:xfrm>
              <a:off x="1252" y="3290"/>
              <a:ext cx="1114" cy="5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Rectangle 164"/>
            <p:cNvSpPr>
              <a:spLocks noChangeArrowheads="1"/>
            </p:cNvSpPr>
            <p:nvPr/>
          </p:nvSpPr>
          <p:spPr bwMode="auto">
            <a:xfrm>
              <a:off x="1252" y="3089"/>
              <a:ext cx="445" cy="201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6" name="Group 165"/>
          <p:cNvGrpSpPr>
            <a:grpSpLocks/>
          </p:cNvGrpSpPr>
          <p:nvPr/>
        </p:nvGrpSpPr>
        <p:grpSpPr bwMode="auto">
          <a:xfrm>
            <a:off x="6795637" y="5156200"/>
            <a:ext cx="533400" cy="228600"/>
            <a:chOff x="4368" y="3312"/>
            <a:chExt cx="336" cy="144"/>
          </a:xfrm>
        </p:grpSpPr>
        <p:sp>
          <p:nvSpPr>
            <p:cNvPr id="47" name="Oval 166"/>
            <p:cNvSpPr>
              <a:spLocks noChangeArrowheads="1"/>
            </p:cNvSpPr>
            <p:nvPr/>
          </p:nvSpPr>
          <p:spPr bwMode="auto">
            <a:xfrm>
              <a:off x="4368" y="3312"/>
              <a:ext cx="144" cy="14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  <p:sp>
          <p:nvSpPr>
            <p:cNvPr id="48" name="Line 167"/>
            <p:cNvSpPr>
              <a:spLocks noChangeShapeType="1"/>
            </p:cNvSpPr>
            <p:nvPr/>
          </p:nvSpPr>
          <p:spPr bwMode="auto">
            <a:xfrm>
              <a:off x="4512" y="338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</p:grpSp>
      <p:grpSp>
        <p:nvGrpSpPr>
          <p:cNvPr id="49" name="Group 168"/>
          <p:cNvGrpSpPr>
            <a:grpSpLocks/>
          </p:cNvGrpSpPr>
          <p:nvPr/>
        </p:nvGrpSpPr>
        <p:grpSpPr bwMode="auto">
          <a:xfrm>
            <a:off x="6795637" y="2184400"/>
            <a:ext cx="1905000" cy="914400"/>
            <a:chOff x="4416" y="1440"/>
            <a:chExt cx="1200" cy="576"/>
          </a:xfrm>
        </p:grpSpPr>
        <p:grpSp>
          <p:nvGrpSpPr>
            <p:cNvPr id="50" name="Group 169"/>
            <p:cNvGrpSpPr>
              <a:grpSpLocks/>
            </p:cNvGrpSpPr>
            <p:nvPr/>
          </p:nvGrpSpPr>
          <p:grpSpPr bwMode="auto">
            <a:xfrm>
              <a:off x="4752" y="1440"/>
              <a:ext cx="864" cy="576"/>
              <a:chOff x="1252" y="3089"/>
              <a:chExt cx="1114" cy="758"/>
            </a:xfrm>
          </p:grpSpPr>
          <p:sp>
            <p:nvSpPr>
              <p:cNvPr id="57" name="Rectangle 170"/>
              <p:cNvSpPr>
                <a:spLocks noChangeArrowheads="1"/>
              </p:cNvSpPr>
              <p:nvPr/>
            </p:nvSpPr>
            <p:spPr bwMode="auto">
              <a:xfrm>
                <a:off x="1252" y="3290"/>
                <a:ext cx="1114" cy="55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Rectangle 171"/>
              <p:cNvSpPr>
                <a:spLocks noChangeArrowheads="1"/>
              </p:cNvSpPr>
              <p:nvPr/>
            </p:nvSpPr>
            <p:spPr bwMode="auto">
              <a:xfrm>
                <a:off x="1252" y="3089"/>
                <a:ext cx="445" cy="20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1" name="Group 172"/>
            <p:cNvGrpSpPr>
              <a:grpSpLocks/>
            </p:cNvGrpSpPr>
            <p:nvPr/>
          </p:nvGrpSpPr>
          <p:grpSpPr bwMode="auto">
            <a:xfrm>
              <a:off x="4416" y="1632"/>
              <a:ext cx="336" cy="144"/>
              <a:chOff x="4368" y="3312"/>
              <a:chExt cx="336" cy="144"/>
            </a:xfrm>
          </p:grpSpPr>
          <p:sp>
            <p:nvSpPr>
              <p:cNvPr id="55" name="Oval 173"/>
              <p:cNvSpPr>
                <a:spLocks noChangeArrowheads="1"/>
              </p:cNvSpPr>
              <p:nvPr/>
            </p:nvSpPr>
            <p:spPr bwMode="auto">
              <a:xfrm>
                <a:off x="4368" y="3312"/>
                <a:ext cx="144" cy="14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07950" tIns="53975" rIns="107950" bIns="53975" anchor="ctr"/>
              <a:lstStyle/>
              <a:p>
                <a:endParaRPr lang="en-US"/>
              </a:p>
            </p:txBody>
          </p:sp>
          <p:sp>
            <p:nvSpPr>
              <p:cNvPr id="56" name="Line 174"/>
              <p:cNvSpPr>
                <a:spLocks noChangeShapeType="1"/>
              </p:cNvSpPr>
              <p:nvPr/>
            </p:nvSpPr>
            <p:spPr bwMode="auto">
              <a:xfrm>
                <a:off x="4512" y="3384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07950" tIns="53975" rIns="107950" bIns="53975" anchor="ctr"/>
              <a:lstStyle/>
              <a:p>
                <a:endParaRPr lang="en-US"/>
              </a:p>
            </p:txBody>
          </p:sp>
        </p:grpSp>
        <p:grpSp>
          <p:nvGrpSpPr>
            <p:cNvPr id="52" name="Group 175"/>
            <p:cNvGrpSpPr>
              <a:grpSpLocks/>
            </p:cNvGrpSpPr>
            <p:nvPr/>
          </p:nvGrpSpPr>
          <p:grpSpPr bwMode="auto">
            <a:xfrm>
              <a:off x="4416" y="1872"/>
              <a:ext cx="336" cy="144"/>
              <a:chOff x="4368" y="3312"/>
              <a:chExt cx="336" cy="144"/>
            </a:xfrm>
          </p:grpSpPr>
          <p:sp>
            <p:nvSpPr>
              <p:cNvPr id="53" name="Oval 176"/>
              <p:cNvSpPr>
                <a:spLocks noChangeArrowheads="1"/>
              </p:cNvSpPr>
              <p:nvPr/>
            </p:nvSpPr>
            <p:spPr bwMode="auto">
              <a:xfrm>
                <a:off x="4368" y="3312"/>
                <a:ext cx="144" cy="14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07950" tIns="53975" rIns="107950" bIns="53975" anchor="ctr"/>
              <a:lstStyle/>
              <a:p>
                <a:endParaRPr lang="en-US"/>
              </a:p>
            </p:txBody>
          </p:sp>
          <p:sp>
            <p:nvSpPr>
              <p:cNvPr id="54" name="Line 177"/>
              <p:cNvSpPr>
                <a:spLocks noChangeShapeType="1"/>
              </p:cNvSpPr>
              <p:nvPr/>
            </p:nvSpPr>
            <p:spPr bwMode="auto">
              <a:xfrm>
                <a:off x="4512" y="3384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07950" tIns="53975" rIns="107950" bIns="53975" anchor="ctr"/>
              <a:lstStyle/>
              <a:p>
                <a:endParaRPr lang="en-US"/>
              </a:p>
            </p:txBody>
          </p:sp>
        </p:grpSp>
      </p:grpSp>
      <p:grpSp>
        <p:nvGrpSpPr>
          <p:cNvPr id="59" name="Group 178"/>
          <p:cNvGrpSpPr>
            <a:grpSpLocks/>
          </p:cNvGrpSpPr>
          <p:nvPr/>
        </p:nvGrpSpPr>
        <p:grpSpPr bwMode="auto">
          <a:xfrm>
            <a:off x="699637" y="1296988"/>
            <a:ext cx="1603375" cy="811212"/>
            <a:chOff x="336" y="881"/>
            <a:chExt cx="1010" cy="511"/>
          </a:xfrm>
        </p:grpSpPr>
        <p:grpSp>
          <p:nvGrpSpPr>
            <p:cNvPr id="60" name="Group 179"/>
            <p:cNvGrpSpPr>
              <a:grpSpLocks/>
            </p:cNvGrpSpPr>
            <p:nvPr/>
          </p:nvGrpSpPr>
          <p:grpSpPr bwMode="auto">
            <a:xfrm>
              <a:off x="384" y="882"/>
              <a:ext cx="914" cy="510"/>
              <a:chOff x="349" y="2258"/>
              <a:chExt cx="881" cy="510"/>
            </a:xfrm>
          </p:grpSpPr>
          <p:grpSp>
            <p:nvGrpSpPr>
              <p:cNvPr id="62" name="Group 180"/>
              <p:cNvGrpSpPr>
                <a:grpSpLocks/>
              </p:cNvGrpSpPr>
              <p:nvPr/>
            </p:nvGrpSpPr>
            <p:grpSpPr bwMode="auto">
              <a:xfrm>
                <a:off x="349" y="2258"/>
                <a:ext cx="881" cy="510"/>
                <a:chOff x="734" y="2258"/>
                <a:chExt cx="288" cy="336"/>
              </a:xfrm>
            </p:grpSpPr>
            <p:sp>
              <p:nvSpPr>
                <p:cNvPr id="64" name="Rectangle 181"/>
                <p:cNvSpPr>
                  <a:spLocks noChangeArrowheads="1"/>
                </p:cNvSpPr>
                <p:nvPr/>
              </p:nvSpPr>
              <p:spPr bwMode="auto">
                <a:xfrm>
                  <a:off x="734" y="2258"/>
                  <a:ext cx="288" cy="33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5" name="Line 182"/>
                <p:cNvSpPr>
                  <a:spLocks noChangeShapeType="1"/>
                </p:cNvSpPr>
                <p:nvPr/>
              </p:nvSpPr>
              <p:spPr bwMode="auto">
                <a:xfrm>
                  <a:off x="734" y="2502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6" name="Line 183"/>
                <p:cNvSpPr>
                  <a:spLocks noChangeShapeType="1"/>
                </p:cNvSpPr>
                <p:nvPr/>
              </p:nvSpPr>
              <p:spPr bwMode="auto">
                <a:xfrm>
                  <a:off x="734" y="2402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63" name="Text Box 184"/>
              <p:cNvSpPr txBox="1">
                <a:spLocks noChangeArrowheads="1"/>
              </p:cNvSpPr>
              <p:nvPr/>
            </p:nvSpPr>
            <p:spPr bwMode="auto">
              <a:xfrm>
                <a:off x="792" y="2296"/>
                <a:ext cx="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 type="none" w="sm" len="sm"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61" name="Text Box 185"/>
            <p:cNvSpPr txBox="1">
              <a:spLocks noChangeArrowheads="1"/>
            </p:cNvSpPr>
            <p:nvPr/>
          </p:nvSpPr>
          <p:spPr bwMode="auto">
            <a:xfrm>
              <a:off x="336" y="881"/>
              <a:ext cx="101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7950" tIns="53975" rIns="107950" bIns="53975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500"/>
                <a:t>&lt;&lt;boundary&gt;&gt;</a:t>
              </a:r>
            </a:p>
          </p:txBody>
        </p:sp>
      </p:grpSp>
      <p:grpSp>
        <p:nvGrpSpPr>
          <p:cNvPr id="67" name="Group 186"/>
          <p:cNvGrpSpPr>
            <a:grpSpLocks/>
          </p:cNvGrpSpPr>
          <p:nvPr/>
        </p:nvGrpSpPr>
        <p:grpSpPr bwMode="auto">
          <a:xfrm>
            <a:off x="1302887" y="2427288"/>
            <a:ext cx="1603375" cy="811212"/>
            <a:chOff x="336" y="881"/>
            <a:chExt cx="1010" cy="511"/>
          </a:xfrm>
        </p:grpSpPr>
        <p:grpSp>
          <p:nvGrpSpPr>
            <p:cNvPr id="68" name="Group 187"/>
            <p:cNvGrpSpPr>
              <a:grpSpLocks/>
            </p:cNvGrpSpPr>
            <p:nvPr/>
          </p:nvGrpSpPr>
          <p:grpSpPr bwMode="auto">
            <a:xfrm>
              <a:off x="384" y="882"/>
              <a:ext cx="914" cy="510"/>
              <a:chOff x="349" y="2258"/>
              <a:chExt cx="881" cy="510"/>
            </a:xfrm>
          </p:grpSpPr>
          <p:grpSp>
            <p:nvGrpSpPr>
              <p:cNvPr id="70" name="Group 188"/>
              <p:cNvGrpSpPr>
                <a:grpSpLocks/>
              </p:cNvGrpSpPr>
              <p:nvPr/>
            </p:nvGrpSpPr>
            <p:grpSpPr bwMode="auto">
              <a:xfrm>
                <a:off x="349" y="2258"/>
                <a:ext cx="881" cy="510"/>
                <a:chOff x="734" y="2258"/>
                <a:chExt cx="288" cy="336"/>
              </a:xfrm>
            </p:grpSpPr>
            <p:sp>
              <p:nvSpPr>
                <p:cNvPr id="72" name="Rectangle 189"/>
                <p:cNvSpPr>
                  <a:spLocks noChangeArrowheads="1"/>
                </p:cNvSpPr>
                <p:nvPr/>
              </p:nvSpPr>
              <p:spPr bwMode="auto">
                <a:xfrm>
                  <a:off x="734" y="2258"/>
                  <a:ext cx="288" cy="33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3" name="Line 190"/>
                <p:cNvSpPr>
                  <a:spLocks noChangeShapeType="1"/>
                </p:cNvSpPr>
                <p:nvPr/>
              </p:nvSpPr>
              <p:spPr bwMode="auto">
                <a:xfrm>
                  <a:off x="734" y="2502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4" name="Line 191"/>
                <p:cNvSpPr>
                  <a:spLocks noChangeShapeType="1"/>
                </p:cNvSpPr>
                <p:nvPr/>
              </p:nvSpPr>
              <p:spPr bwMode="auto">
                <a:xfrm>
                  <a:off x="734" y="2402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1" name="Text Box 192"/>
              <p:cNvSpPr txBox="1">
                <a:spLocks noChangeArrowheads="1"/>
              </p:cNvSpPr>
              <p:nvPr/>
            </p:nvSpPr>
            <p:spPr bwMode="auto">
              <a:xfrm>
                <a:off x="792" y="2296"/>
                <a:ext cx="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 type="none" w="sm" len="sm"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69" name="Text Box 193"/>
            <p:cNvSpPr txBox="1">
              <a:spLocks noChangeArrowheads="1"/>
            </p:cNvSpPr>
            <p:nvPr/>
          </p:nvSpPr>
          <p:spPr bwMode="auto">
            <a:xfrm>
              <a:off x="336" y="881"/>
              <a:ext cx="101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7950" tIns="53975" rIns="107950" bIns="53975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500"/>
                <a:t>&lt;&lt;control&gt;&gt;</a:t>
              </a:r>
            </a:p>
          </p:txBody>
        </p:sp>
      </p:grpSp>
      <p:grpSp>
        <p:nvGrpSpPr>
          <p:cNvPr id="75" name="Group 194"/>
          <p:cNvGrpSpPr>
            <a:grpSpLocks/>
          </p:cNvGrpSpPr>
          <p:nvPr/>
        </p:nvGrpSpPr>
        <p:grpSpPr bwMode="auto">
          <a:xfrm>
            <a:off x="458337" y="3556000"/>
            <a:ext cx="1603375" cy="811213"/>
            <a:chOff x="336" y="881"/>
            <a:chExt cx="1010" cy="511"/>
          </a:xfrm>
        </p:grpSpPr>
        <p:grpSp>
          <p:nvGrpSpPr>
            <p:cNvPr id="76" name="Group 195"/>
            <p:cNvGrpSpPr>
              <a:grpSpLocks/>
            </p:cNvGrpSpPr>
            <p:nvPr/>
          </p:nvGrpSpPr>
          <p:grpSpPr bwMode="auto">
            <a:xfrm>
              <a:off x="384" y="882"/>
              <a:ext cx="914" cy="510"/>
              <a:chOff x="349" y="2258"/>
              <a:chExt cx="881" cy="510"/>
            </a:xfrm>
          </p:grpSpPr>
          <p:grpSp>
            <p:nvGrpSpPr>
              <p:cNvPr id="78" name="Group 196"/>
              <p:cNvGrpSpPr>
                <a:grpSpLocks/>
              </p:cNvGrpSpPr>
              <p:nvPr/>
            </p:nvGrpSpPr>
            <p:grpSpPr bwMode="auto">
              <a:xfrm>
                <a:off x="349" y="2258"/>
                <a:ext cx="881" cy="510"/>
                <a:chOff x="734" y="2258"/>
                <a:chExt cx="288" cy="336"/>
              </a:xfrm>
            </p:grpSpPr>
            <p:sp>
              <p:nvSpPr>
                <p:cNvPr id="80" name="Rectangle 197"/>
                <p:cNvSpPr>
                  <a:spLocks noChangeArrowheads="1"/>
                </p:cNvSpPr>
                <p:nvPr/>
              </p:nvSpPr>
              <p:spPr bwMode="auto">
                <a:xfrm>
                  <a:off x="734" y="2258"/>
                  <a:ext cx="288" cy="33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1" name="Line 198"/>
                <p:cNvSpPr>
                  <a:spLocks noChangeShapeType="1"/>
                </p:cNvSpPr>
                <p:nvPr/>
              </p:nvSpPr>
              <p:spPr bwMode="auto">
                <a:xfrm>
                  <a:off x="734" y="2502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2" name="Line 199"/>
                <p:cNvSpPr>
                  <a:spLocks noChangeShapeType="1"/>
                </p:cNvSpPr>
                <p:nvPr/>
              </p:nvSpPr>
              <p:spPr bwMode="auto">
                <a:xfrm>
                  <a:off x="734" y="2402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9" name="Text Box 200"/>
              <p:cNvSpPr txBox="1">
                <a:spLocks noChangeArrowheads="1"/>
              </p:cNvSpPr>
              <p:nvPr/>
            </p:nvSpPr>
            <p:spPr bwMode="auto">
              <a:xfrm>
                <a:off x="792" y="2296"/>
                <a:ext cx="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 type="none" w="sm" len="sm"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77" name="Text Box 201"/>
            <p:cNvSpPr txBox="1">
              <a:spLocks noChangeArrowheads="1"/>
            </p:cNvSpPr>
            <p:nvPr/>
          </p:nvSpPr>
          <p:spPr bwMode="auto">
            <a:xfrm>
              <a:off x="336" y="881"/>
              <a:ext cx="101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7950" tIns="53975" rIns="107950" bIns="53975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500"/>
                <a:t>&lt;&lt;entity&gt;&gt;</a:t>
              </a:r>
            </a:p>
          </p:txBody>
        </p:sp>
      </p:grpSp>
      <p:grpSp>
        <p:nvGrpSpPr>
          <p:cNvPr id="83" name="Group 202"/>
          <p:cNvGrpSpPr>
            <a:grpSpLocks/>
          </p:cNvGrpSpPr>
          <p:nvPr/>
        </p:nvGrpSpPr>
        <p:grpSpPr bwMode="auto">
          <a:xfrm>
            <a:off x="988562" y="4775200"/>
            <a:ext cx="1603375" cy="811213"/>
            <a:chOff x="336" y="881"/>
            <a:chExt cx="1010" cy="511"/>
          </a:xfrm>
        </p:grpSpPr>
        <p:grpSp>
          <p:nvGrpSpPr>
            <p:cNvPr id="84" name="Group 203"/>
            <p:cNvGrpSpPr>
              <a:grpSpLocks/>
            </p:cNvGrpSpPr>
            <p:nvPr/>
          </p:nvGrpSpPr>
          <p:grpSpPr bwMode="auto">
            <a:xfrm>
              <a:off x="384" y="882"/>
              <a:ext cx="914" cy="510"/>
              <a:chOff x="349" y="2258"/>
              <a:chExt cx="881" cy="510"/>
            </a:xfrm>
          </p:grpSpPr>
          <p:grpSp>
            <p:nvGrpSpPr>
              <p:cNvPr id="86" name="Group 204"/>
              <p:cNvGrpSpPr>
                <a:grpSpLocks/>
              </p:cNvGrpSpPr>
              <p:nvPr/>
            </p:nvGrpSpPr>
            <p:grpSpPr bwMode="auto">
              <a:xfrm>
                <a:off x="349" y="2258"/>
                <a:ext cx="881" cy="510"/>
                <a:chOff x="734" y="2258"/>
                <a:chExt cx="288" cy="336"/>
              </a:xfrm>
            </p:grpSpPr>
            <p:sp>
              <p:nvSpPr>
                <p:cNvPr id="88" name="Rectangle 205"/>
                <p:cNvSpPr>
                  <a:spLocks noChangeArrowheads="1"/>
                </p:cNvSpPr>
                <p:nvPr/>
              </p:nvSpPr>
              <p:spPr bwMode="auto">
                <a:xfrm>
                  <a:off x="734" y="2258"/>
                  <a:ext cx="288" cy="33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9" name="Line 206"/>
                <p:cNvSpPr>
                  <a:spLocks noChangeShapeType="1"/>
                </p:cNvSpPr>
                <p:nvPr/>
              </p:nvSpPr>
              <p:spPr bwMode="auto">
                <a:xfrm>
                  <a:off x="734" y="2502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0" name="Line 207"/>
                <p:cNvSpPr>
                  <a:spLocks noChangeShapeType="1"/>
                </p:cNvSpPr>
                <p:nvPr/>
              </p:nvSpPr>
              <p:spPr bwMode="auto">
                <a:xfrm>
                  <a:off x="734" y="2402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87" name="Text Box 208"/>
              <p:cNvSpPr txBox="1">
                <a:spLocks noChangeArrowheads="1"/>
              </p:cNvSpPr>
              <p:nvPr/>
            </p:nvSpPr>
            <p:spPr bwMode="auto">
              <a:xfrm>
                <a:off x="792" y="2296"/>
                <a:ext cx="0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 type="none" w="sm" len="sm"/>
                    <a:tailEnd type="none" w="lg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endParaRPr lang="en-US" sz="1800"/>
              </a:p>
            </p:txBody>
          </p:sp>
        </p:grpSp>
        <p:sp>
          <p:nvSpPr>
            <p:cNvPr id="85" name="Text Box 209"/>
            <p:cNvSpPr txBox="1">
              <a:spLocks noChangeArrowheads="1"/>
            </p:cNvSpPr>
            <p:nvPr/>
          </p:nvSpPr>
          <p:spPr bwMode="auto">
            <a:xfrm>
              <a:off x="336" y="881"/>
              <a:ext cx="101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7950" tIns="53975" rIns="107950" bIns="53975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500"/>
                <a:t>&lt;&lt;boundary&gt;&gt;</a:t>
              </a: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754965" y="5797713"/>
            <a:ext cx="1890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Lớp phân tích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231506" y="5823904"/>
            <a:ext cx="2183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Phần tử thiết kế</a:t>
            </a:r>
          </a:p>
        </p:txBody>
      </p:sp>
    </p:spTree>
    <p:extLst>
      <p:ext uri="{BB962C8B-B14F-4D97-AF65-F5344CB8AC3E}">
        <p14:creationId xmlns:p14="http://schemas.microsoft.com/office/powerpoint/2010/main" val="1389181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Hiện thực hóa usecase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Nhận diện các đối tượng</a:t>
            </a:r>
          </a:p>
          <a:p>
            <a:r>
              <a:rPr lang="en-US"/>
              <a:t>Phân bổ trách nhiệm cho các đối tượng</a:t>
            </a:r>
          </a:p>
          <a:p>
            <a:r>
              <a:rPr lang="en-US"/>
              <a:t>Mô hình các thông báo giữa các đối tượng</a:t>
            </a:r>
          </a:p>
          <a:p>
            <a:r>
              <a:rPr lang="en-US"/>
              <a:t>Mô tả kết quả xử lý của các message</a:t>
            </a:r>
          </a:p>
          <a:p>
            <a:r>
              <a:rPr lang="en-US"/>
              <a:t>Mô hình quan hệ giữa các lớp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 Box 55"/>
          <p:cNvSpPr txBox="1">
            <a:spLocks noChangeArrowheads="1"/>
          </p:cNvSpPr>
          <p:nvPr/>
        </p:nvSpPr>
        <p:spPr bwMode="auto">
          <a:xfrm>
            <a:off x="5610225" y="5794375"/>
            <a:ext cx="1797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/>
              <a:t>Class Diagrams</a:t>
            </a:r>
          </a:p>
        </p:txBody>
      </p:sp>
      <p:grpSp>
        <p:nvGrpSpPr>
          <p:cNvPr id="6" name="Group 62"/>
          <p:cNvGrpSpPr>
            <a:grpSpLocks/>
          </p:cNvGrpSpPr>
          <p:nvPr/>
        </p:nvGrpSpPr>
        <p:grpSpPr bwMode="auto">
          <a:xfrm>
            <a:off x="5189538" y="4397375"/>
            <a:ext cx="2484437" cy="1216025"/>
            <a:chOff x="3477" y="2746"/>
            <a:chExt cx="1565" cy="766"/>
          </a:xfrm>
        </p:grpSpPr>
        <p:grpSp>
          <p:nvGrpSpPr>
            <p:cNvPr id="7" name="Group 35"/>
            <p:cNvGrpSpPr>
              <a:grpSpLocks/>
            </p:cNvGrpSpPr>
            <p:nvPr/>
          </p:nvGrpSpPr>
          <p:grpSpPr bwMode="auto">
            <a:xfrm>
              <a:off x="3477" y="2905"/>
              <a:ext cx="302" cy="175"/>
              <a:chOff x="144" y="1440"/>
              <a:chExt cx="881" cy="510"/>
            </a:xfrm>
          </p:grpSpPr>
          <p:sp>
            <p:nvSpPr>
              <p:cNvPr id="27" name="Rectangle 36"/>
              <p:cNvSpPr>
                <a:spLocks noChangeArrowheads="1"/>
              </p:cNvSpPr>
              <p:nvPr/>
            </p:nvSpPr>
            <p:spPr bwMode="auto">
              <a:xfrm>
                <a:off x="144" y="1440"/>
                <a:ext cx="881" cy="51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8" name="Line 37"/>
              <p:cNvSpPr>
                <a:spLocks noChangeShapeType="1"/>
              </p:cNvSpPr>
              <p:nvPr/>
            </p:nvSpPr>
            <p:spPr bwMode="auto">
              <a:xfrm>
                <a:off x="144" y="1810"/>
                <a:ext cx="88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9" name="Line 38"/>
              <p:cNvSpPr>
                <a:spLocks noChangeShapeType="1"/>
              </p:cNvSpPr>
              <p:nvPr/>
            </p:nvSpPr>
            <p:spPr bwMode="auto">
              <a:xfrm>
                <a:off x="144" y="1680"/>
                <a:ext cx="88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8" name="Group 39"/>
            <p:cNvGrpSpPr>
              <a:grpSpLocks/>
            </p:cNvGrpSpPr>
            <p:nvPr/>
          </p:nvGrpSpPr>
          <p:grpSpPr bwMode="auto">
            <a:xfrm>
              <a:off x="4118" y="2746"/>
              <a:ext cx="302" cy="175"/>
              <a:chOff x="144" y="1440"/>
              <a:chExt cx="881" cy="510"/>
            </a:xfrm>
          </p:grpSpPr>
          <p:sp>
            <p:nvSpPr>
              <p:cNvPr id="24" name="Rectangle 40"/>
              <p:cNvSpPr>
                <a:spLocks noChangeArrowheads="1"/>
              </p:cNvSpPr>
              <p:nvPr/>
            </p:nvSpPr>
            <p:spPr bwMode="auto">
              <a:xfrm>
                <a:off x="144" y="1440"/>
                <a:ext cx="881" cy="51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" name="Line 41"/>
              <p:cNvSpPr>
                <a:spLocks noChangeShapeType="1"/>
              </p:cNvSpPr>
              <p:nvPr/>
            </p:nvSpPr>
            <p:spPr bwMode="auto">
              <a:xfrm>
                <a:off x="144" y="1810"/>
                <a:ext cx="88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6" name="Line 42"/>
              <p:cNvSpPr>
                <a:spLocks noChangeShapeType="1"/>
              </p:cNvSpPr>
              <p:nvPr/>
            </p:nvSpPr>
            <p:spPr bwMode="auto">
              <a:xfrm>
                <a:off x="144" y="1680"/>
                <a:ext cx="88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9" name="Group 43"/>
            <p:cNvGrpSpPr>
              <a:grpSpLocks/>
            </p:cNvGrpSpPr>
            <p:nvPr/>
          </p:nvGrpSpPr>
          <p:grpSpPr bwMode="auto">
            <a:xfrm>
              <a:off x="3816" y="3337"/>
              <a:ext cx="302" cy="175"/>
              <a:chOff x="144" y="1440"/>
              <a:chExt cx="881" cy="510"/>
            </a:xfrm>
          </p:grpSpPr>
          <p:sp>
            <p:nvSpPr>
              <p:cNvPr id="21" name="Rectangle 44"/>
              <p:cNvSpPr>
                <a:spLocks noChangeArrowheads="1"/>
              </p:cNvSpPr>
              <p:nvPr/>
            </p:nvSpPr>
            <p:spPr bwMode="auto">
              <a:xfrm>
                <a:off x="144" y="1440"/>
                <a:ext cx="881" cy="51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2" name="Line 45"/>
              <p:cNvSpPr>
                <a:spLocks noChangeShapeType="1"/>
              </p:cNvSpPr>
              <p:nvPr/>
            </p:nvSpPr>
            <p:spPr bwMode="auto">
              <a:xfrm>
                <a:off x="144" y="1810"/>
                <a:ext cx="88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3" name="Line 46"/>
              <p:cNvSpPr>
                <a:spLocks noChangeShapeType="1"/>
              </p:cNvSpPr>
              <p:nvPr/>
            </p:nvSpPr>
            <p:spPr bwMode="auto">
              <a:xfrm>
                <a:off x="144" y="1680"/>
                <a:ext cx="88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47"/>
            <p:cNvGrpSpPr>
              <a:grpSpLocks/>
            </p:cNvGrpSpPr>
            <p:nvPr/>
          </p:nvGrpSpPr>
          <p:grpSpPr bwMode="auto">
            <a:xfrm>
              <a:off x="4740" y="3226"/>
              <a:ext cx="302" cy="175"/>
              <a:chOff x="144" y="1440"/>
              <a:chExt cx="881" cy="510"/>
            </a:xfrm>
          </p:grpSpPr>
          <p:sp>
            <p:nvSpPr>
              <p:cNvPr id="18" name="Rectangle 48"/>
              <p:cNvSpPr>
                <a:spLocks noChangeArrowheads="1"/>
              </p:cNvSpPr>
              <p:nvPr/>
            </p:nvSpPr>
            <p:spPr bwMode="auto">
              <a:xfrm>
                <a:off x="144" y="1440"/>
                <a:ext cx="881" cy="51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" name="Line 49"/>
              <p:cNvSpPr>
                <a:spLocks noChangeShapeType="1"/>
              </p:cNvSpPr>
              <p:nvPr/>
            </p:nvSpPr>
            <p:spPr bwMode="auto">
              <a:xfrm>
                <a:off x="144" y="1810"/>
                <a:ext cx="88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" name="Line 50"/>
              <p:cNvSpPr>
                <a:spLocks noChangeShapeType="1"/>
              </p:cNvSpPr>
              <p:nvPr/>
            </p:nvSpPr>
            <p:spPr bwMode="auto">
              <a:xfrm>
                <a:off x="144" y="1680"/>
                <a:ext cx="88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1" name="Line 51"/>
            <p:cNvSpPr>
              <a:spLocks noChangeShapeType="1"/>
            </p:cNvSpPr>
            <p:nvPr/>
          </p:nvSpPr>
          <p:spPr bwMode="auto">
            <a:xfrm flipH="1" flipV="1">
              <a:off x="3631" y="3080"/>
              <a:ext cx="312" cy="25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52"/>
            <p:cNvSpPr>
              <a:spLocks noChangeShapeType="1"/>
            </p:cNvSpPr>
            <p:nvPr/>
          </p:nvSpPr>
          <p:spPr bwMode="auto">
            <a:xfrm flipV="1">
              <a:off x="3779" y="2834"/>
              <a:ext cx="339" cy="1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53"/>
            <p:cNvSpPr>
              <a:spLocks noChangeShapeType="1"/>
            </p:cNvSpPr>
            <p:nvPr/>
          </p:nvSpPr>
          <p:spPr bwMode="auto">
            <a:xfrm flipV="1">
              <a:off x="4118" y="3337"/>
              <a:ext cx="302" cy="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54"/>
            <p:cNvSpPr>
              <a:spLocks noChangeShapeType="1"/>
            </p:cNvSpPr>
            <p:nvPr/>
          </p:nvSpPr>
          <p:spPr bwMode="auto">
            <a:xfrm flipV="1">
              <a:off x="3943" y="2921"/>
              <a:ext cx="329" cy="4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" name="Group 56"/>
            <p:cNvGrpSpPr>
              <a:grpSpLocks/>
            </p:cNvGrpSpPr>
            <p:nvPr/>
          </p:nvGrpSpPr>
          <p:grpSpPr bwMode="auto">
            <a:xfrm>
              <a:off x="4420" y="3221"/>
              <a:ext cx="320" cy="192"/>
              <a:chOff x="3978" y="2718"/>
              <a:chExt cx="258" cy="144"/>
            </a:xfrm>
          </p:grpSpPr>
          <p:sp>
            <p:nvSpPr>
              <p:cNvPr id="16" name="Oval 57"/>
              <p:cNvSpPr>
                <a:spLocks noChangeArrowheads="1"/>
              </p:cNvSpPr>
              <p:nvPr/>
            </p:nvSpPr>
            <p:spPr bwMode="auto">
              <a:xfrm>
                <a:off x="3978" y="2718"/>
                <a:ext cx="144" cy="14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Line 58"/>
              <p:cNvSpPr>
                <a:spLocks noChangeShapeType="1"/>
              </p:cNvSpPr>
              <p:nvPr/>
            </p:nvSpPr>
            <p:spPr bwMode="auto">
              <a:xfrm>
                <a:off x="4122" y="2796"/>
                <a:ext cx="11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0" name="Text Box 64"/>
          <p:cNvSpPr txBox="1">
            <a:spLocks noChangeArrowheads="1"/>
          </p:cNvSpPr>
          <p:nvPr/>
        </p:nvSpPr>
        <p:spPr bwMode="auto">
          <a:xfrm>
            <a:off x="1412875" y="5797550"/>
            <a:ext cx="3105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/>
              <a:t>Sequence Diagrams</a:t>
            </a:r>
          </a:p>
        </p:txBody>
      </p:sp>
      <p:grpSp>
        <p:nvGrpSpPr>
          <p:cNvPr id="31" name="Group 66"/>
          <p:cNvGrpSpPr>
            <a:grpSpLocks/>
          </p:cNvGrpSpPr>
          <p:nvPr/>
        </p:nvGrpSpPr>
        <p:grpSpPr bwMode="auto">
          <a:xfrm>
            <a:off x="1503363" y="4311650"/>
            <a:ext cx="263525" cy="350838"/>
            <a:chOff x="7654" y="3380"/>
            <a:chExt cx="554" cy="754"/>
          </a:xfrm>
        </p:grpSpPr>
        <p:sp>
          <p:nvSpPr>
            <p:cNvPr id="32" name="Oval 67"/>
            <p:cNvSpPr>
              <a:spLocks noChangeArrowheads="1"/>
            </p:cNvSpPr>
            <p:nvPr/>
          </p:nvSpPr>
          <p:spPr bwMode="auto">
            <a:xfrm>
              <a:off x="7805" y="3380"/>
              <a:ext cx="253" cy="2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68"/>
            <p:cNvSpPr>
              <a:spLocks noChangeShapeType="1"/>
            </p:cNvSpPr>
            <p:nvPr/>
          </p:nvSpPr>
          <p:spPr bwMode="auto">
            <a:xfrm>
              <a:off x="7931" y="3630"/>
              <a:ext cx="1" cy="2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69"/>
            <p:cNvSpPr>
              <a:spLocks noChangeShapeType="1"/>
            </p:cNvSpPr>
            <p:nvPr/>
          </p:nvSpPr>
          <p:spPr bwMode="auto">
            <a:xfrm>
              <a:off x="7731" y="3695"/>
              <a:ext cx="401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70"/>
            <p:cNvSpPr>
              <a:spLocks/>
            </p:cNvSpPr>
            <p:nvPr/>
          </p:nvSpPr>
          <p:spPr bwMode="auto">
            <a:xfrm>
              <a:off x="7654" y="3862"/>
              <a:ext cx="554" cy="272"/>
            </a:xfrm>
            <a:custGeom>
              <a:avLst/>
              <a:gdLst>
                <a:gd name="T0" fmla="*/ 0 w 108"/>
                <a:gd name="T1" fmla="*/ 54 h 54"/>
                <a:gd name="T2" fmla="*/ 54 w 108"/>
                <a:gd name="T3" fmla="*/ 0 h 54"/>
                <a:gd name="T4" fmla="*/ 108 w 108"/>
                <a:gd name="T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8" h="54">
                  <a:moveTo>
                    <a:pt x="0" y="54"/>
                  </a:moveTo>
                  <a:lnTo>
                    <a:pt x="54" y="0"/>
                  </a:lnTo>
                  <a:lnTo>
                    <a:pt x="108" y="54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" name="Line 71"/>
          <p:cNvSpPr>
            <a:spLocks noChangeShapeType="1"/>
          </p:cNvSpPr>
          <p:nvPr/>
        </p:nvSpPr>
        <p:spPr bwMode="auto">
          <a:xfrm>
            <a:off x="1624013" y="4870450"/>
            <a:ext cx="6635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72"/>
          <p:cNvSpPr>
            <a:spLocks noChangeShapeType="1"/>
          </p:cNvSpPr>
          <p:nvPr/>
        </p:nvSpPr>
        <p:spPr bwMode="auto">
          <a:xfrm>
            <a:off x="2970213" y="5318125"/>
            <a:ext cx="520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73"/>
          <p:cNvSpPr>
            <a:spLocks noChangeShapeType="1"/>
          </p:cNvSpPr>
          <p:nvPr/>
        </p:nvSpPr>
        <p:spPr bwMode="auto">
          <a:xfrm>
            <a:off x="2333625" y="5083175"/>
            <a:ext cx="558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74"/>
          <p:cNvSpPr>
            <a:spLocks noChangeShapeType="1"/>
          </p:cNvSpPr>
          <p:nvPr/>
        </p:nvSpPr>
        <p:spPr bwMode="auto">
          <a:xfrm>
            <a:off x="1628775" y="5711825"/>
            <a:ext cx="0" cy="192088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75"/>
          <p:cNvSpPr>
            <a:spLocks noChangeShapeType="1"/>
          </p:cNvSpPr>
          <p:nvPr/>
        </p:nvSpPr>
        <p:spPr bwMode="auto">
          <a:xfrm>
            <a:off x="2297113" y="4759325"/>
            <a:ext cx="0" cy="122238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76"/>
          <p:cNvSpPr>
            <a:spLocks noChangeShapeType="1"/>
          </p:cNvSpPr>
          <p:nvPr/>
        </p:nvSpPr>
        <p:spPr bwMode="auto">
          <a:xfrm>
            <a:off x="2911475" y="4759325"/>
            <a:ext cx="0" cy="3302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77"/>
          <p:cNvSpPr>
            <a:spLocks noChangeShapeType="1"/>
          </p:cNvSpPr>
          <p:nvPr/>
        </p:nvSpPr>
        <p:spPr bwMode="auto">
          <a:xfrm>
            <a:off x="3514725" y="5484813"/>
            <a:ext cx="0" cy="41592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78"/>
          <p:cNvSpPr>
            <a:spLocks noChangeShapeType="1"/>
          </p:cNvSpPr>
          <p:nvPr/>
        </p:nvSpPr>
        <p:spPr bwMode="auto">
          <a:xfrm>
            <a:off x="4073525" y="4759325"/>
            <a:ext cx="0" cy="1141413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Rectangle 79"/>
          <p:cNvSpPr>
            <a:spLocks noChangeArrowheads="1"/>
          </p:cNvSpPr>
          <p:nvPr/>
        </p:nvSpPr>
        <p:spPr bwMode="auto">
          <a:xfrm rot="16200000">
            <a:off x="1216819" y="5242719"/>
            <a:ext cx="825500" cy="8413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45" name="Line 80"/>
          <p:cNvSpPr>
            <a:spLocks noChangeShapeType="1"/>
          </p:cNvSpPr>
          <p:nvPr/>
        </p:nvSpPr>
        <p:spPr bwMode="auto">
          <a:xfrm>
            <a:off x="1628775" y="4756150"/>
            <a:ext cx="0" cy="122238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81"/>
          <p:cNvSpPr>
            <a:spLocks noChangeArrowheads="1"/>
          </p:cNvSpPr>
          <p:nvPr/>
        </p:nvSpPr>
        <p:spPr bwMode="auto">
          <a:xfrm rot="16200000">
            <a:off x="1962944" y="5171281"/>
            <a:ext cx="663575" cy="8731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47" name="Line 82"/>
          <p:cNvSpPr>
            <a:spLocks noChangeShapeType="1"/>
          </p:cNvSpPr>
          <p:nvPr/>
        </p:nvSpPr>
        <p:spPr bwMode="auto">
          <a:xfrm>
            <a:off x="2297113" y="5559425"/>
            <a:ext cx="0" cy="341313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Rectangle 83"/>
          <p:cNvSpPr>
            <a:spLocks noChangeArrowheads="1"/>
          </p:cNvSpPr>
          <p:nvPr/>
        </p:nvSpPr>
        <p:spPr bwMode="auto">
          <a:xfrm rot="16200000">
            <a:off x="2724944" y="5234781"/>
            <a:ext cx="369888" cy="857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49" name="Line 84"/>
          <p:cNvSpPr>
            <a:spLocks noChangeShapeType="1"/>
          </p:cNvSpPr>
          <p:nvPr/>
        </p:nvSpPr>
        <p:spPr bwMode="auto">
          <a:xfrm>
            <a:off x="2908300" y="5462588"/>
            <a:ext cx="3175" cy="436562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85"/>
          <p:cNvSpPr>
            <a:spLocks noChangeArrowheads="1"/>
          </p:cNvSpPr>
          <p:nvPr/>
        </p:nvSpPr>
        <p:spPr bwMode="auto">
          <a:xfrm rot="16200000">
            <a:off x="3440112" y="5360988"/>
            <a:ext cx="138113" cy="7778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1" name="Line 86"/>
          <p:cNvSpPr>
            <a:spLocks noChangeShapeType="1"/>
          </p:cNvSpPr>
          <p:nvPr/>
        </p:nvSpPr>
        <p:spPr bwMode="auto">
          <a:xfrm>
            <a:off x="3514725" y="4757738"/>
            <a:ext cx="0" cy="5715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Rectangle 87"/>
          <p:cNvSpPr>
            <a:spLocks noChangeArrowheads="1"/>
          </p:cNvSpPr>
          <p:nvPr/>
        </p:nvSpPr>
        <p:spPr bwMode="auto">
          <a:xfrm>
            <a:off x="2633663" y="4443413"/>
            <a:ext cx="476250" cy="2698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3" name="Rectangle 88"/>
          <p:cNvSpPr>
            <a:spLocks noChangeArrowheads="1"/>
          </p:cNvSpPr>
          <p:nvPr/>
        </p:nvSpPr>
        <p:spPr bwMode="auto">
          <a:xfrm>
            <a:off x="3851275" y="4443413"/>
            <a:ext cx="477838" cy="2698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4" name="Rectangle 89"/>
          <p:cNvSpPr>
            <a:spLocks noChangeArrowheads="1"/>
          </p:cNvSpPr>
          <p:nvPr/>
        </p:nvSpPr>
        <p:spPr bwMode="auto">
          <a:xfrm>
            <a:off x="3178175" y="4443413"/>
            <a:ext cx="606425" cy="2698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5" name="Rectangle 90"/>
          <p:cNvSpPr>
            <a:spLocks noChangeArrowheads="1"/>
          </p:cNvSpPr>
          <p:nvPr/>
        </p:nvSpPr>
        <p:spPr bwMode="auto">
          <a:xfrm>
            <a:off x="2082800" y="4443413"/>
            <a:ext cx="476250" cy="2698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319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Các bước hiện thực hóa usecase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Nhận diện các đối tượng tham dự luồng sự kiện của usecase</a:t>
            </a:r>
          </a:p>
          <a:p>
            <a:r>
              <a:rPr lang="en-US"/>
              <a:t>Thể hiện các đối tượng tham dự trong biểu đồ tuần tự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AutoShape 34"/>
          <p:cNvSpPr>
            <a:spLocks noChangeArrowheads="1"/>
          </p:cNvSpPr>
          <p:nvPr/>
        </p:nvSpPr>
        <p:spPr bwMode="auto">
          <a:xfrm>
            <a:off x="4724400" y="4302125"/>
            <a:ext cx="495300" cy="382588"/>
          </a:xfrm>
          <a:prstGeom prst="rightArrow">
            <a:avLst>
              <a:gd name="adj1" fmla="val 51870"/>
              <a:gd name="adj2" fmla="val 51868"/>
            </a:avLst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103"/>
          <p:cNvGrpSpPr>
            <a:grpSpLocks/>
          </p:cNvGrpSpPr>
          <p:nvPr/>
        </p:nvGrpSpPr>
        <p:grpSpPr bwMode="auto">
          <a:xfrm>
            <a:off x="1017587" y="3668713"/>
            <a:ext cx="3284538" cy="1665287"/>
            <a:chOff x="172" y="1997"/>
            <a:chExt cx="2069" cy="1049"/>
          </a:xfrm>
        </p:grpSpPr>
        <p:sp>
          <p:nvSpPr>
            <p:cNvPr id="7" name="Line 40"/>
            <p:cNvSpPr>
              <a:spLocks noChangeShapeType="1"/>
            </p:cNvSpPr>
            <p:nvPr/>
          </p:nvSpPr>
          <p:spPr bwMode="auto">
            <a:xfrm>
              <a:off x="368" y="2249"/>
              <a:ext cx="437" cy="4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8" name="Line 41"/>
            <p:cNvSpPr>
              <a:spLocks noChangeShapeType="1"/>
            </p:cNvSpPr>
            <p:nvPr/>
          </p:nvSpPr>
          <p:spPr bwMode="auto">
            <a:xfrm flipV="1">
              <a:off x="392" y="2093"/>
              <a:ext cx="605" cy="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9" name="Line 42"/>
            <p:cNvSpPr>
              <a:spLocks noChangeShapeType="1"/>
            </p:cNvSpPr>
            <p:nvPr/>
          </p:nvSpPr>
          <p:spPr bwMode="auto">
            <a:xfrm>
              <a:off x="947" y="2788"/>
              <a:ext cx="704" cy="17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10" name="Line 43"/>
            <p:cNvSpPr>
              <a:spLocks noChangeShapeType="1"/>
            </p:cNvSpPr>
            <p:nvPr/>
          </p:nvSpPr>
          <p:spPr bwMode="auto">
            <a:xfrm flipV="1">
              <a:off x="947" y="2538"/>
              <a:ext cx="710" cy="2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11" name="Line 44"/>
            <p:cNvSpPr>
              <a:spLocks noChangeShapeType="1"/>
            </p:cNvSpPr>
            <p:nvPr/>
          </p:nvSpPr>
          <p:spPr bwMode="auto">
            <a:xfrm flipV="1">
              <a:off x="1819" y="2186"/>
              <a:ext cx="247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12" name="Line 45"/>
            <p:cNvSpPr>
              <a:spLocks noChangeShapeType="1"/>
            </p:cNvSpPr>
            <p:nvPr/>
          </p:nvSpPr>
          <p:spPr bwMode="auto">
            <a:xfrm flipH="1">
              <a:off x="881" y="2176"/>
              <a:ext cx="332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13" name="Line 46"/>
            <p:cNvSpPr>
              <a:spLocks noChangeShapeType="1"/>
            </p:cNvSpPr>
            <p:nvPr/>
          </p:nvSpPr>
          <p:spPr bwMode="auto">
            <a:xfrm>
              <a:off x="407" y="2439"/>
              <a:ext cx="153" cy="1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14" name="Line 47"/>
            <p:cNvSpPr>
              <a:spLocks noChangeShapeType="1"/>
            </p:cNvSpPr>
            <p:nvPr/>
          </p:nvSpPr>
          <p:spPr bwMode="auto">
            <a:xfrm flipH="1">
              <a:off x="915" y="2311"/>
              <a:ext cx="107" cy="1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15" name="Line 48"/>
            <p:cNvSpPr>
              <a:spLocks noChangeShapeType="1"/>
            </p:cNvSpPr>
            <p:nvPr/>
          </p:nvSpPr>
          <p:spPr bwMode="auto">
            <a:xfrm flipV="1">
              <a:off x="1161" y="2510"/>
              <a:ext cx="225" cy="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16" name="Line 49"/>
            <p:cNvSpPr>
              <a:spLocks noChangeShapeType="1"/>
            </p:cNvSpPr>
            <p:nvPr/>
          </p:nvSpPr>
          <p:spPr bwMode="auto">
            <a:xfrm>
              <a:off x="1154" y="2936"/>
              <a:ext cx="224" cy="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17" name="Line 50"/>
            <p:cNvSpPr>
              <a:spLocks noChangeShapeType="1"/>
            </p:cNvSpPr>
            <p:nvPr/>
          </p:nvSpPr>
          <p:spPr bwMode="auto">
            <a:xfrm flipV="1">
              <a:off x="1777" y="2206"/>
              <a:ext cx="145" cy="1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18" name="Line 51"/>
            <p:cNvSpPr>
              <a:spLocks noChangeShapeType="1"/>
            </p:cNvSpPr>
            <p:nvPr/>
          </p:nvSpPr>
          <p:spPr bwMode="auto">
            <a:xfrm>
              <a:off x="602" y="1997"/>
              <a:ext cx="19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/>
            </a:p>
          </p:txBody>
        </p:sp>
        <p:sp>
          <p:nvSpPr>
            <p:cNvPr id="19" name="Rectangle 52"/>
            <p:cNvSpPr>
              <a:spLocks noChangeArrowheads="1"/>
            </p:cNvSpPr>
            <p:nvPr/>
          </p:nvSpPr>
          <p:spPr bwMode="auto">
            <a:xfrm>
              <a:off x="1008" y="2022"/>
              <a:ext cx="273" cy="15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  <p:sp>
          <p:nvSpPr>
            <p:cNvPr id="20" name="Rectangle 53"/>
            <p:cNvSpPr>
              <a:spLocks noChangeArrowheads="1"/>
            </p:cNvSpPr>
            <p:nvPr/>
          </p:nvSpPr>
          <p:spPr bwMode="auto">
            <a:xfrm>
              <a:off x="668" y="2687"/>
              <a:ext cx="271" cy="15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  <p:sp>
          <p:nvSpPr>
            <p:cNvPr id="21" name="Rectangle 54"/>
            <p:cNvSpPr>
              <a:spLocks noChangeArrowheads="1"/>
            </p:cNvSpPr>
            <p:nvPr/>
          </p:nvSpPr>
          <p:spPr bwMode="auto">
            <a:xfrm>
              <a:off x="1652" y="2892"/>
              <a:ext cx="273" cy="15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  <p:sp>
          <p:nvSpPr>
            <p:cNvPr id="22" name="Rectangle 55"/>
            <p:cNvSpPr>
              <a:spLocks noChangeArrowheads="1"/>
            </p:cNvSpPr>
            <p:nvPr/>
          </p:nvSpPr>
          <p:spPr bwMode="auto">
            <a:xfrm>
              <a:off x="1663" y="2432"/>
              <a:ext cx="271" cy="15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  <p:sp>
          <p:nvSpPr>
            <p:cNvPr id="23" name="Rectangle 56"/>
            <p:cNvSpPr>
              <a:spLocks noChangeArrowheads="1"/>
            </p:cNvSpPr>
            <p:nvPr/>
          </p:nvSpPr>
          <p:spPr bwMode="auto">
            <a:xfrm>
              <a:off x="1968" y="2027"/>
              <a:ext cx="273" cy="15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7950" tIns="53975" rIns="107950" bIns="53975" anchor="ctr"/>
            <a:lstStyle/>
            <a:p>
              <a:endParaRPr lang="en-US"/>
            </a:p>
          </p:txBody>
        </p:sp>
        <p:grpSp>
          <p:nvGrpSpPr>
            <p:cNvPr id="24" name="Group 90"/>
            <p:cNvGrpSpPr>
              <a:grpSpLocks/>
            </p:cNvGrpSpPr>
            <p:nvPr/>
          </p:nvGrpSpPr>
          <p:grpSpPr bwMode="auto">
            <a:xfrm>
              <a:off x="172" y="2010"/>
              <a:ext cx="154" cy="203"/>
              <a:chOff x="7654" y="3380"/>
              <a:chExt cx="554" cy="754"/>
            </a:xfrm>
          </p:grpSpPr>
          <p:sp>
            <p:nvSpPr>
              <p:cNvPr id="25" name="Oval 91"/>
              <p:cNvSpPr>
                <a:spLocks noChangeArrowheads="1"/>
              </p:cNvSpPr>
              <p:nvPr/>
            </p:nvSpPr>
            <p:spPr bwMode="auto">
              <a:xfrm>
                <a:off x="7805" y="3380"/>
                <a:ext cx="253" cy="24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92"/>
              <p:cNvSpPr>
                <a:spLocks noChangeShapeType="1"/>
              </p:cNvSpPr>
              <p:nvPr/>
            </p:nvSpPr>
            <p:spPr bwMode="auto">
              <a:xfrm>
                <a:off x="7931" y="3630"/>
                <a:ext cx="1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93"/>
              <p:cNvSpPr>
                <a:spLocks noChangeShapeType="1"/>
              </p:cNvSpPr>
              <p:nvPr/>
            </p:nvSpPr>
            <p:spPr bwMode="auto">
              <a:xfrm>
                <a:off x="7731" y="3695"/>
                <a:ext cx="401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94"/>
              <p:cNvSpPr>
                <a:spLocks/>
              </p:cNvSpPr>
              <p:nvPr/>
            </p:nvSpPr>
            <p:spPr bwMode="auto">
              <a:xfrm>
                <a:off x="7654" y="3862"/>
                <a:ext cx="554" cy="272"/>
              </a:xfrm>
              <a:custGeom>
                <a:avLst/>
                <a:gdLst>
                  <a:gd name="T0" fmla="*/ 0 w 108"/>
                  <a:gd name="T1" fmla="*/ 54 h 54"/>
                  <a:gd name="T2" fmla="*/ 54 w 108"/>
                  <a:gd name="T3" fmla="*/ 0 h 54"/>
                  <a:gd name="T4" fmla="*/ 108 w 108"/>
                  <a:gd name="T5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8" h="54">
                    <a:moveTo>
                      <a:pt x="0" y="54"/>
                    </a:moveTo>
                    <a:lnTo>
                      <a:pt x="54" y="0"/>
                    </a:lnTo>
                    <a:lnTo>
                      <a:pt x="108" y="54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9" name="Group 85"/>
          <p:cNvGrpSpPr>
            <a:grpSpLocks/>
          </p:cNvGrpSpPr>
          <p:nvPr/>
        </p:nvGrpSpPr>
        <p:grpSpPr bwMode="auto">
          <a:xfrm>
            <a:off x="7450137" y="3686175"/>
            <a:ext cx="508000" cy="304800"/>
            <a:chOff x="3978" y="2718"/>
            <a:chExt cx="258" cy="144"/>
          </a:xfrm>
        </p:grpSpPr>
        <p:sp>
          <p:nvSpPr>
            <p:cNvPr id="30" name="Oval 86"/>
            <p:cNvSpPr>
              <a:spLocks noChangeArrowheads="1"/>
            </p:cNvSpPr>
            <p:nvPr/>
          </p:nvSpPr>
          <p:spPr bwMode="auto">
            <a:xfrm>
              <a:off x="3978" y="2718"/>
              <a:ext cx="144" cy="144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87"/>
            <p:cNvSpPr>
              <a:spLocks noChangeShapeType="1"/>
            </p:cNvSpPr>
            <p:nvPr/>
          </p:nvSpPr>
          <p:spPr bwMode="auto">
            <a:xfrm>
              <a:off x="4122" y="2796"/>
              <a:ext cx="114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" name="Group 107"/>
          <p:cNvGrpSpPr>
            <a:grpSpLocks/>
          </p:cNvGrpSpPr>
          <p:nvPr/>
        </p:nvGrpSpPr>
        <p:grpSpPr bwMode="auto">
          <a:xfrm>
            <a:off x="5708650" y="3565525"/>
            <a:ext cx="263525" cy="350838"/>
            <a:chOff x="7654" y="3380"/>
            <a:chExt cx="554" cy="754"/>
          </a:xfrm>
        </p:grpSpPr>
        <p:sp>
          <p:nvSpPr>
            <p:cNvPr id="33" name="Oval 108"/>
            <p:cNvSpPr>
              <a:spLocks noChangeArrowheads="1"/>
            </p:cNvSpPr>
            <p:nvPr/>
          </p:nvSpPr>
          <p:spPr bwMode="auto">
            <a:xfrm>
              <a:off x="7805" y="3380"/>
              <a:ext cx="253" cy="2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109"/>
            <p:cNvSpPr>
              <a:spLocks noChangeShapeType="1"/>
            </p:cNvSpPr>
            <p:nvPr/>
          </p:nvSpPr>
          <p:spPr bwMode="auto">
            <a:xfrm>
              <a:off x="7931" y="3630"/>
              <a:ext cx="1" cy="2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110"/>
            <p:cNvSpPr>
              <a:spLocks noChangeShapeType="1"/>
            </p:cNvSpPr>
            <p:nvPr/>
          </p:nvSpPr>
          <p:spPr bwMode="auto">
            <a:xfrm>
              <a:off x="7731" y="3695"/>
              <a:ext cx="401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111"/>
            <p:cNvSpPr>
              <a:spLocks/>
            </p:cNvSpPr>
            <p:nvPr/>
          </p:nvSpPr>
          <p:spPr bwMode="auto">
            <a:xfrm>
              <a:off x="7654" y="3862"/>
              <a:ext cx="554" cy="272"/>
            </a:xfrm>
            <a:custGeom>
              <a:avLst/>
              <a:gdLst>
                <a:gd name="T0" fmla="*/ 0 w 108"/>
                <a:gd name="T1" fmla="*/ 54 h 54"/>
                <a:gd name="T2" fmla="*/ 54 w 108"/>
                <a:gd name="T3" fmla="*/ 0 h 54"/>
                <a:gd name="T4" fmla="*/ 108 w 108"/>
                <a:gd name="T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8" h="54">
                  <a:moveTo>
                    <a:pt x="0" y="54"/>
                  </a:moveTo>
                  <a:lnTo>
                    <a:pt x="54" y="0"/>
                  </a:lnTo>
                  <a:lnTo>
                    <a:pt x="108" y="54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" name="Line 112"/>
          <p:cNvSpPr>
            <a:spLocks noChangeShapeType="1"/>
          </p:cNvSpPr>
          <p:nvPr/>
        </p:nvSpPr>
        <p:spPr bwMode="auto">
          <a:xfrm>
            <a:off x="5829300" y="4124325"/>
            <a:ext cx="6635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113"/>
          <p:cNvSpPr>
            <a:spLocks noChangeShapeType="1"/>
          </p:cNvSpPr>
          <p:nvPr/>
        </p:nvSpPr>
        <p:spPr bwMode="auto">
          <a:xfrm>
            <a:off x="7175500" y="4572000"/>
            <a:ext cx="520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114"/>
          <p:cNvSpPr>
            <a:spLocks noChangeShapeType="1"/>
          </p:cNvSpPr>
          <p:nvPr/>
        </p:nvSpPr>
        <p:spPr bwMode="auto">
          <a:xfrm>
            <a:off x="6538912" y="4337050"/>
            <a:ext cx="558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115"/>
          <p:cNvSpPr>
            <a:spLocks noChangeShapeType="1"/>
          </p:cNvSpPr>
          <p:nvPr/>
        </p:nvSpPr>
        <p:spPr bwMode="auto">
          <a:xfrm>
            <a:off x="5834062" y="4965700"/>
            <a:ext cx="0" cy="192088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116"/>
          <p:cNvSpPr>
            <a:spLocks noChangeShapeType="1"/>
          </p:cNvSpPr>
          <p:nvPr/>
        </p:nvSpPr>
        <p:spPr bwMode="auto">
          <a:xfrm>
            <a:off x="6502400" y="4013200"/>
            <a:ext cx="0" cy="122238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117"/>
          <p:cNvSpPr>
            <a:spLocks noChangeShapeType="1"/>
          </p:cNvSpPr>
          <p:nvPr/>
        </p:nvSpPr>
        <p:spPr bwMode="auto">
          <a:xfrm>
            <a:off x="7116762" y="4013200"/>
            <a:ext cx="0" cy="3302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118"/>
          <p:cNvSpPr>
            <a:spLocks noChangeShapeType="1"/>
          </p:cNvSpPr>
          <p:nvPr/>
        </p:nvSpPr>
        <p:spPr bwMode="auto">
          <a:xfrm>
            <a:off x="7720012" y="4738688"/>
            <a:ext cx="0" cy="415925"/>
          </a:xfrm>
          <a:prstGeom prst="line">
            <a:avLst/>
          </a:prstGeom>
          <a:noFill/>
          <a:ln w="28575">
            <a:solidFill>
              <a:schemeClr val="tx2"/>
            </a:solidFill>
            <a:prstDash val="dash"/>
            <a:round/>
            <a:headEnd type="none" w="sm" len="sm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119"/>
          <p:cNvSpPr>
            <a:spLocks noChangeShapeType="1"/>
          </p:cNvSpPr>
          <p:nvPr/>
        </p:nvSpPr>
        <p:spPr bwMode="auto">
          <a:xfrm>
            <a:off x="8278812" y="4013200"/>
            <a:ext cx="0" cy="1141413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Rectangle 120"/>
          <p:cNvSpPr>
            <a:spLocks noChangeArrowheads="1"/>
          </p:cNvSpPr>
          <p:nvPr/>
        </p:nvSpPr>
        <p:spPr bwMode="auto">
          <a:xfrm rot="16200000">
            <a:off x="5422106" y="4496594"/>
            <a:ext cx="825500" cy="8413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46" name="Line 121"/>
          <p:cNvSpPr>
            <a:spLocks noChangeShapeType="1"/>
          </p:cNvSpPr>
          <p:nvPr/>
        </p:nvSpPr>
        <p:spPr bwMode="auto">
          <a:xfrm>
            <a:off x="5834062" y="4010025"/>
            <a:ext cx="0" cy="122238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ectangle 122"/>
          <p:cNvSpPr>
            <a:spLocks noChangeArrowheads="1"/>
          </p:cNvSpPr>
          <p:nvPr/>
        </p:nvSpPr>
        <p:spPr bwMode="auto">
          <a:xfrm rot="16200000">
            <a:off x="6168231" y="4425156"/>
            <a:ext cx="663575" cy="8731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48" name="Line 123"/>
          <p:cNvSpPr>
            <a:spLocks noChangeShapeType="1"/>
          </p:cNvSpPr>
          <p:nvPr/>
        </p:nvSpPr>
        <p:spPr bwMode="auto">
          <a:xfrm>
            <a:off x="6502400" y="4813300"/>
            <a:ext cx="0" cy="341313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Rectangle 124"/>
          <p:cNvSpPr>
            <a:spLocks noChangeArrowheads="1"/>
          </p:cNvSpPr>
          <p:nvPr/>
        </p:nvSpPr>
        <p:spPr bwMode="auto">
          <a:xfrm rot="16200000">
            <a:off x="6930231" y="4488656"/>
            <a:ext cx="369888" cy="857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0" name="Line 125"/>
          <p:cNvSpPr>
            <a:spLocks noChangeShapeType="1"/>
          </p:cNvSpPr>
          <p:nvPr/>
        </p:nvSpPr>
        <p:spPr bwMode="auto">
          <a:xfrm>
            <a:off x="7113587" y="4716463"/>
            <a:ext cx="3175" cy="436562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Rectangle 126"/>
          <p:cNvSpPr>
            <a:spLocks noChangeArrowheads="1"/>
          </p:cNvSpPr>
          <p:nvPr/>
        </p:nvSpPr>
        <p:spPr bwMode="auto">
          <a:xfrm rot="16200000">
            <a:off x="7645399" y="4614863"/>
            <a:ext cx="138113" cy="77788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2" name="Line 127"/>
          <p:cNvSpPr>
            <a:spLocks noChangeShapeType="1"/>
          </p:cNvSpPr>
          <p:nvPr/>
        </p:nvSpPr>
        <p:spPr bwMode="auto">
          <a:xfrm>
            <a:off x="7720012" y="4011613"/>
            <a:ext cx="0" cy="571500"/>
          </a:xfrm>
          <a:prstGeom prst="line">
            <a:avLst/>
          </a:prstGeom>
          <a:noFill/>
          <a:ln w="28575">
            <a:solidFill>
              <a:schemeClr val="tx2"/>
            </a:solidFill>
            <a:prstDash val="dash"/>
            <a:round/>
            <a:headEnd type="none" w="sm" len="sm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ectangle 128"/>
          <p:cNvSpPr>
            <a:spLocks noChangeArrowheads="1"/>
          </p:cNvSpPr>
          <p:nvPr/>
        </p:nvSpPr>
        <p:spPr bwMode="auto">
          <a:xfrm>
            <a:off x="6838950" y="3697288"/>
            <a:ext cx="476250" cy="2698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4" name="Rectangle 129"/>
          <p:cNvSpPr>
            <a:spLocks noChangeArrowheads="1"/>
          </p:cNvSpPr>
          <p:nvPr/>
        </p:nvSpPr>
        <p:spPr bwMode="auto">
          <a:xfrm>
            <a:off x="8056562" y="3697288"/>
            <a:ext cx="477838" cy="2698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5" name="Rectangle 131"/>
          <p:cNvSpPr>
            <a:spLocks noChangeArrowheads="1"/>
          </p:cNvSpPr>
          <p:nvPr/>
        </p:nvSpPr>
        <p:spPr bwMode="auto">
          <a:xfrm>
            <a:off x="6288087" y="3697288"/>
            <a:ext cx="476250" cy="2698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55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/>
              <a:t>Thể hiện hệ thống con trong biểu đồ tuần tự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/>
              <a:t>Giao diện</a:t>
            </a:r>
          </a:p>
          <a:p>
            <a:pPr lvl="1"/>
            <a:r>
              <a:rPr lang="en-US" sz="2400"/>
              <a:t>Đại diện cho phần tử mô hình nào đó thể hiện giao diện</a:t>
            </a:r>
          </a:p>
          <a:p>
            <a:pPr lvl="1"/>
            <a:r>
              <a:rPr lang="en-US" sz="2400"/>
              <a:t>Không có message nào được gửi ra từ giao diện</a:t>
            </a:r>
          </a:p>
          <a:p>
            <a:r>
              <a:rPr lang="en-US" sz="2800"/>
              <a:t>Lớp đại diện</a:t>
            </a:r>
          </a:p>
          <a:p>
            <a:pPr lvl="1"/>
            <a:r>
              <a:rPr lang="en-US" sz="2400"/>
              <a:t>Thể hiện hệ thống con cụ thể</a:t>
            </a:r>
          </a:p>
          <a:p>
            <a:pPr lvl="1"/>
            <a:r>
              <a:rPr lang="en-US" sz="2400"/>
              <a:t>Message có thể gửi ra từ lớp đại diện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49275" y="3998913"/>
            <a:ext cx="1079500" cy="428625"/>
          </a:xfrm>
          <a:prstGeom prst="rect">
            <a:avLst/>
          </a:prstGeom>
          <a:solidFill>
            <a:srgbClr val="FFFFCC"/>
          </a:solidFill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808038" y="4032250"/>
            <a:ext cx="53860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u="sng"/>
              <a:t>Object A</a:t>
            </a:r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1090613" y="5608638"/>
            <a:ext cx="0" cy="677862"/>
          </a:xfrm>
          <a:prstGeom prst="line">
            <a:avLst/>
          </a:prstGeom>
          <a:noFill/>
          <a:ln w="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033463" y="4787900"/>
            <a:ext cx="112712" cy="822325"/>
          </a:xfrm>
          <a:prstGeom prst="rect">
            <a:avLst/>
          </a:prstGeom>
          <a:noFill/>
          <a:ln w="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763713" y="3998913"/>
            <a:ext cx="1068387" cy="428625"/>
          </a:xfrm>
          <a:prstGeom prst="rect">
            <a:avLst/>
          </a:prstGeom>
          <a:solidFill>
            <a:srgbClr val="FFFFCC"/>
          </a:solidFill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2022475" y="4032250"/>
            <a:ext cx="55656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u="sng"/>
              <a:t>Interface</a:t>
            </a:r>
            <a:endParaRPr lang="en-US"/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2247900" y="4787900"/>
            <a:ext cx="100013" cy="608013"/>
          </a:xfrm>
          <a:prstGeom prst="rect">
            <a:avLst/>
          </a:prstGeom>
          <a:noFill/>
          <a:ln w="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2967038" y="3998913"/>
            <a:ext cx="1079500" cy="428625"/>
          </a:xfrm>
          <a:prstGeom prst="rect">
            <a:avLst/>
          </a:prstGeom>
          <a:solidFill>
            <a:srgbClr val="FFFFCC"/>
          </a:solidFill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3214688" y="4032250"/>
            <a:ext cx="53219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u="sng"/>
              <a:t>Object B</a:t>
            </a:r>
            <a:endParaRPr lang="en-US"/>
          </a:p>
        </p:txBody>
      </p:sp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3449638" y="4956175"/>
            <a:ext cx="112712" cy="214313"/>
          </a:xfrm>
          <a:prstGeom prst="rect">
            <a:avLst/>
          </a:prstGeom>
          <a:noFill/>
          <a:ln w="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>
            <a:off x="1146175" y="4787900"/>
            <a:ext cx="1090613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1246188" y="4540250"/>
            <a:ext cx="91281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1: Message 1</a:t>
            </a:r>
            <a:endParaRPr lang="en-US"/>
          </a:p>
        </p:txBody>
      </p:sp>
      <p:sp>
        <p:nvSpPr>
          <p:cNvPr id="17" name="Line 21"/>
          <p:cNvSpPr>
            <a:spLocks noChangeShapeType="1"/>
          </p:cNvSpPr>
          <p:nvPr/>
        </p:nvSpPr>
        <p:spPr bwMode="auto">
          <a:xfrm>
            <a:off x="2347913" y="4956175"/>
            <a:ext cx="1101725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Rectangle 24"/>
          <p:cNvSpPr>
            <a:spLocks noChangeArrowheads="1"/>
          </p:cNvSpPr>
          <p:nvPr/>
        </p:nvSpPr>
        <p:spPr bwMode="auto">
          <a:xfrm>
            <a:off x="2460625" y="4708525"/>
            <a:ext cx="9128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2: Message 2</a:t>
            </a:r>
            <a:endParaRPr lang="en-US"/>
          </a:p>
        </p:txBody>
      </p:sp>
      <p:sp>
        <p:nvSpPr>
          <p:cNvPr id="19" name="Rectangle 25"/>
          <p:cNvSpPr>
            <a:spLocks noChangeArrowheads="1"/>
          </p:cNvSpPr>
          <p:nvPr/>
        </p:nvSpPr>
        <p:spPr bwMode="auto">
          <a:xfrm>
            <a:off x="5181600" y="4037013"/>
            <a:ext cx="1079500" cy="428625"/>
          </a:xfrm>
          <a:prstGeom prst="rect">
            <a:avLst/>
          </a:prstGeom>
          <a:solidFill>
            <a:srgbClr val="FFFFCC"/>
          </a:solidFill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" name="Rectangle 26"/>
          <p:cNvSpPr>
            <a:spLocks noChangeArrowheads="1"/>
          </p:cNvSpPr>
          <p:nvPr/>
        </p:nvSpPr>
        <p:spPr bwMode="auto">
          <a:xfrm>
            <a:off x="5440363" y="4070350"/>
            <a:ext cx="53860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u="sng"/>
              <a:t>Object A</a:t>
            </a:r>
            <a:endParaRPr lang="en-US"/>
          </a:p>
        </p:txBody>
      </p:sp>
      <p:sp>
        <p:nvSpPr>
          <p:cNvPr id="21" name="Rectangle 28"/>
          <p:cNvSpPr>
            <a:spLocks noChangeArrowheads="1"/>
          </p:cNvSpPr>
          <p:nvPr/>
        </p:nvSpPr>
        <p:spPr bwMode="auto">
          <a:xfrm>
            <a:off x="5665788" y="4826000"/>
            <a:ext cx="112712" cy="822325"/>
          </a:xfrm>
          <a:prstGeom prst="rect">
            <a:avLst/>
          </a:prstGeom>
          <a:noFill/>
          <a:ln w="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Rectangle 29"/>
          <p:cNvSpPr>
            <a:spLocks noChangeArrowheads="1"/>
          </p:cNvSpPr>
          <p:nvPr/>
        </p:nvSpPr>
        <p:spPr bwMode="auto">
          <a:xfrm>
            <a:off x="6396038" y="4037013"/>
            <a:ext cx="1068387" cy="428625"/>
          </a:xfrm>
          <a:prstGeom prst="rect">
            <a:avLst/>
          </a:prstGeom>
          <a:solidFill>
            <a:srgbClr val="FFFFCC"/>
          </a:solidFill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" name="Rectangle 30"/>
          <p:cNvSpPr>
            <a:spLocks noChangeArrowheads="1"/>
          </p:cNvSpPr>
          <p:nvPr/>
        </p:nvSpPr>
        <p:spPr bwMode="auto">
          <a:xfrm>
            <a:off x="6718300" y="4084638"/>
            <a:ext cx="34554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u="sng"/>
              <a:t>Proxy</a:t>
            </a:r>
            <a:endParaRPr lang="en-US"/>
          </a:p>
        </p:txBody>
      </p:sp>
      <p:sp>
        <p:nvSpPr>
          <p:cNvPr id="24" name="Rectangle 32"/>
          <p:cNvSpPr>
            <a:spLocks noChangeArrowheads="1"/>
          </p:cNvSpPr>
          <p:nvPr/>
        </p:nvSpPr>
        <p:spPr bwMode="auto">
          <a:xfrm>
            <a:off x="6880225" y="4826000"/>
            <a:ext cx="100013" cy="608013"/>
          </a:xfrm>
          <a:prstGeom prst="rect">
            <a:avLst/>
          </a:prstGeom>
          <a:noFill/>
          <a:ln w="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Rectangle 33"/>
          <p:cNvSpPr>
            <a:spLocks noChangeArrowheads="1"/>
          </p:cNvSpPr>
          <p:nvPr/>
        </p:nvSpPr>
        <p:spPr bwMode="auto">
          <a:xfrm>
            <a:off x="7599363" y="4037013"/>
            <a:ext cx="1079500" cy="428625"/>
          </a:xfrm>
          <a:prstGeom prst="rect">
            <a:avLst/>
          </a:prstGeom>
          <a:solidFill>
            <a:srgbClr val="FFFFCC"/>
          </a:solidFill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Rectangle 34"/>
          <p:cNvSpPr>
            <a:spLocks noChangeArrowheads="1"/>
          </p:cNvSpPr>
          <p:nvPr/>
        </p:nvSpPr>
        <p:spPr bwMode="auto">
          <a:xfrm>
            <a:off x="7847013" y="4070350"/>
            <a:ext cx="53219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u="sng"/>
              <a:t>Object B</a:t>
            </a:r>
            <a:endParaRPr lang="en-US"/>
          </a:p>
        </p:txBody>
      </p:sp>
      <p:sp>
        <p:nvSpPr>
          <p:cNvPr id="27" name="Rectangle 36"/>
          <p:cNvSpPr>
            <a:spLocks noChangeArrowheads="1"/>
          </p:cNvSpPr>
          <p:nvPr/>
        </p:nvSpPr>
        <p:spPr bwMode="auto">
          <a:xfrm>
            <a:off x="8081963" y="4994275"/>
            <a:ext cx="112712" cy="214313"/>
          </a:xfrm>
          <a:prstGeom prst="rect">
            <a:avLst/>
          </a:prstGeom>
          <a:noFill/>
          <a:ln w="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37"/>
          <p:cNvSpPr>
            <a:spLocks noChangeShapeType="1"/>
          </p:cNvSpPr>
          <p:nvPr/>
        </p:nvSpPr>
        <p:spPr bwMode="auto">
          <a:xfrm>
            <a:off x="5778500" y="4826000"/>
            <a:ext cx="1090613" cy="0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Rectangle 40"/>
          <p:cNvSpPr>
            <a:spLocks noChangeArrowheads="1"/>
          </p:cNvSpPr>
          <p:nvPr/>
        </p:nvSpPr>
        <p:spPr bwMode="auto">
          <a:xfrm>
            <a:off x="5878513" y="4578350"/>
            <a:ext cx="912812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1: Message 1</a:t>
            </a:r>
            <a:endParaRPr lang="en-US"/>
          </a:p>
        </p:txBody>
      </p:sp>
      <p:sp>
        <p:nvSpPr>
          <p:cNvPr id="30" name="Line 41"/>
          <p:cNvSpPr>
            <a:spLocks noChangeShapeType="1"/>
          </p:cNvSpPr>
          <p:nvPr/>
        </p:nvSpPr>
        <p:spPr bwMode="auto">
          <a:xfrm>
            <a:off x="6980238" y="4994275"/>
            <a:ext cx="1101725" cy="1588"/>
          </a:xfrm>
          <a:prstGeom prst="line">
            <a:avLst/>
          </a:prstGeom>
          <a:noFill/>
          <a:ln w="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Rectangle 44"/>
          <p:cNvSpPr>
            <a:spLocks noChangeArrowheads="1"/>
          </p:cNvSpPr>
          <p:nvPr/>
        </p:nvSpPr>
        <p:spPr bwMode="auto">
          <a:xfrm>
            <a:off x="7092950" y="4746625"/>
            <a:ext cx="912813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/>
              <a:t>2: Message 2</a:t>
            </a:r>
            <a:endParaRPr lang="en-US"/>
          </a:p>
        </p:txBody>
      </p:sp>
      <p:sp>
        <p:nvSpPr>
          <p:cNvPr id="32" name="Text Box 45"/>
          <p:cNvSpPr txBox="1">
            <a:spLocks noChangeArrowheads="1"/>
          </p:cNvSpPr>
          <p:nvPr/>
        </p:nvSpPr>
        <p:spPr bwMode="auto">
          <a:xfrm>
            <a:off x="2590800" y="4432300"/>
            <a:ext cx="869950" cy="102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>
            <a:spAutoFit/>
          </a:bodyPr>
          <a:lstStyle/>
          <a:p>
            <a:r>
              <a:rPr lang="en-US" sz="6000" i="1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3" name="Line 47"/>
          <p:cNvSpPr>
            <a:spLocks noChangeShapeType="1"/>
          </p:cNvSpPr>
          <p:nvPr/>
        </p:nvSpPr>
        <p:spPr bwMode="auto">
          <a:xfrm flipV="1">
            <a:off x="2895600" y="5257800"/>
            <a:ext cx="0" cy="838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sp>
        <p:nvSpPr>
          <p:cNvPr id="34" name="Line 49"/>
          <p:cNvSpPr>
            <a:spLocks noChangeShapeType="1"/>
          </p:cNvSpPr>
          <p:nvPr/>
        </p:nvSpPr>
        <p:spPr bwMode="auto">
          <a:xfrm flipV="1">
            <a:off x="7537450" y="5257800"/>
            <a:ext cx="0" cy="838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/>
          <a:lstStyle/>
          <a:p>
            <a:endParaRPr lang="en-US"/>
          </a:p>
        </p:txBody>
      </p:sp>
      <p:sp>
        <p:nvSpPr>
          <p:cNvPr id="35" name="Line 50"/>
          <p:cNvSpPr>
            <a:spLocks noChangeShapeType="1"/>
          </p:cNvSpPr>
          <p:nvPr/>
        </p:nvSpPr>
        <p:spPr bwMode="auto">
          <a:xfrm>
            <a:off x="1092200" y="4573588"/>
            <a:ext cx="0" cy="211137"/>
          </a:xfrm>
          <a:prstGeom prst="line">
            <a:avLst/>
          </a:prstGeom>
          <a:noFill/>
          <a:ln w="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Line 51"/>
          <p:cNvSpPr>
            <a:spLocks noChangeShapeType="1"/>
          </p:cNvSpPr>
          <p:nvPr/>
        </p:nvSpPr>
        <p:spPr bwMode="auto">
          <a:xfrm>
            <a:off x="2293938" y="5395913"/>
            <a:ext cx="0" cy="900112"/>
          </a:xfrm>
          <a:prstGeom prst="line">
            <a:avLst/>
          </a:prstGeom>
          <a:noFill/>
          <a:ln w="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52"/>
          <p:cNvSpPr>
            <a:spLocks noChangeShapeType="1"/>
          </p:cNvSpPr>
          <p:nvPr/>
        </p:nvSpPr>
        <p:spPr bwMode="auto">
          <a:xfrm>
            <a:off x="2295525" y="4583113"/>
            <a:ext cx="0" cy="201612"/>
          </a:xfrm>
          <a:prstGeom prst="line">
            <a:avLst/>
          </a:prstGeom>
          <a:noFill/>
          <a:ln w="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53"/>
          <p:cNvSpPr>
            <a:spLocks noChangeShapeType="1"/>
          </p:cNvSpPr>
          <p:nvPr/>
        </p:nvSpPr>
        <p:spPr bwMode="auto">
          <a:xfrm>
            <a:off x="3503613" y="5180013"/>
            <a:ext cx="0" cy="1109662"/>
          </a:xfrm>
          <a:prstGeom prst="line">
            <a:avLst/>
          </a:prstGeom>
          <a:noFill/>
          <a:ln w="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54"/>
          <p:cNvSpPr>
            <a:spLocks noChangeShapeType="1"/>
          </p:cNvSpPr>
          <p:nvPr/>
        </p:nvSpPr>
        <p:spPr bwMode="auto">
          <a:xfrm>
            <a:off x="3505200" y="4576763"/>
            <a:ext cx="0" cy="379412"/>
          </a:xfrm>
          <a:prstGeom prst="line">
            <a:avLst/>
          </a:prstGeom>
          <a:noFill/>
          <a:ln w="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55"/>
          <p:cNvSpPr>
            <a:spLocks noChangeShapeType="1"/>
          </p:cNvSpPr>
          <p:nvPr/>
        </p:nvSpPr>
        <p:spPr bwMode="auto">
          <a:xfrm>
            <a:off x="5722938" y="5656263"/>
            <a:ext cx="0" cy="668337"/>
          </a:xfrm>
          <a:prstGeom prst="line">
            <a:avLst/>
          </a:prstGeom>
          <a:noFill/>
          <a:ln w="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56"/>
          <p:cNvSpPr>
            <a:spLocks noChangeShapeType="1"/>
          </p:cNvSpPr>
          <p:nvPr/>
        </p:nvSpPr>
        <p:spPr bwMode="auto">
          <a:xfrm>
            <a:off x="5724525" y="4611688"/>
            <a:ext cx="0" cy="211137"/>
          </a:xfrm>
          <a:prstGeom prst="line">
            <a:avLst/>
          </a:prstGeom>
          <a:noFill/>
          <a:ln w="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Text Box 46"/>
          <p:cNvSpPr txBox="1">
            <a:spLocks noChangeArrowheads="1"/>
          </p:cNvSpPr>
          <p:nvPr/>
        </p:nvSpPr>
        <p:spPr bwMode="auto">
          <a:xfrm>
            <a:off x="2209800" y="6048375"/>
            <a:ext cx="1529137" cy="35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>
            <a:spAutoFit/>
          </a:bodyPr>
          <a:lstStyle/>
          <a:p>
            <a:r>
              <a:rPr lang="en-US" sz="1600">
                <a:solidFill>
                  <a:schemeClr val="accent6">
                    <a:lumMod val="50000"/>
                  </a:schemeClr>
                </a:solidFill>
              </a:rPr>
              <a:t>Invalid message</a:t>
            </a:r>
          </a:p>
        </p:txBody>
      </p:sp>
      <p:sp>
        <p:nvSpPr>
          <p:cNvPr id="43" name="Line 57"/>
          <p:cNvSpPr>
            <a:spLocks noChangeShapeType="1"/>
          </p:cNvSpPr>
          <p:nvPr/>
        </p:nvSpPr>
        <p:spPr bwMode="auto">
          <a:xfrm>
            <a:off x="6929438" y="5437188"/>
            <a:ext cx="0" cy="887412"/>
          </a:xfrm>
          <a:prstGeom prst="line">
            <a:avLst/>
          </a:prstGeom>
          <a:noFill/>
          <a:ln w="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58"/>
          <p:cNvSpPr>
            <a:spLocks noChangeShapeType="1"/>
          </p:cNvSpPr>
          <p:nvPr/>
        </p:nvSpPr>
        <p:spPr bwMode="auto">
          <a:xfrm>
            <a:off x="6931025" y="4611688"/>
            <a:ext cx="0" cy="211137"/>
          </a:xfrm>
          <a:prstGeom prst="line">
            <a:avLst/>
          </a:prstGeom>
          <a:noFill/>
          <a:ln w="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59"/>
          <p:cNvSpPr>
            <a:spLocks noChangeShapeType="1"/>
          </p:cNvSpPr>
          <p:nvPr/>
        </p:nvSpPr>
        <p:spPr bwMode="auto">
          <a:xfrm>
            <a:off x="8139113" y="5221288"/>
            <a:ext cx="0" cy="1103312"/>
          </a:xfrm>
          <a:prstGeom prst="line">
            <a:avLst/>
          </a:prstGeom>
          <a:noFill/>
          <a:ln w="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60"/>
          <p:cNvSpPr>
            <a:spLocks noChangeShapeType="1"/>
          </p:cNvSpPr>
          <p:nvPr/>
        </p:nvSpPr>
        <p:spPr bwMode="auto">
          <a:xfrm>
            <a:off x="8140700" y="4611688"/>
            <a:ext cx="0" cy="373062"/>
          </a:xfrm>
          <a:prstGeom prst="line">
            <a:avLst/>
          </a:prstGeom>
          <a:noFill/>
          <a:ln w="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Text Box 48"/>
          <p:cNvSpPr txBox="1">
            <a:spLocks noChangeArrowheads="1"/>
          </p:cNvSpPr>
          <p:nvPr/>
        </p:nvSpPr>
        <p:spPr bwMode="auto">
          <a:xfrm>
            <a:off x="6851650" y="6048375"/>
            <a:ext cx="1389483" cy="35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>
            <a:spAutoFit/>
          </a:bodyPr>
          <a:lstStyle/>
          <a:p>
            <a:r>
              <a:rPr lang="en-US" sz="1600">
                <a:solidFill>
                  <a:schemeClr val="accent6">
                    <a:lumMod val="50000"/>
                  </a:schemeClr>
                </a:solidFill>
              </a:rPr>
              <a:t>Valid message</a:t>
            </a:r>
          </a:p>
        </p:txBody>
      </p:sp>
    </p:spTree>
    <p:extLst>
      <p:ext uri="{BB962C8B-B14F-4D97-AF65-F5344CB8AC3E}">
        <p14:creationId xmlns:p14="http://schemas.microsoft.com/office/powerpoint/2010/main" val="432467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/>
              <a:t>Thí dụ: tích hợp các giao diện hệ thống con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6" name="Text Box 41"/>
          <p:cNvSpPr txBox="1">
            <a:spLocks noChangeArrowheads="1"/>
          </p:cNvSpPr>
          <p:nvPr/>
        </p:nvSpPr>
        <p:spPr bwMode="auto">
          <a:xfrm>
            <a:off x="327025" y="901700"/>
            <a:ext cx="2921000" cy="478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solidFill>
                  <a:schemeClr val="accent6">
                    <a:lumMod val="50000"/>
                  </a:schemeClr>
                </a:solidFill>
              </a:rPr>
              <a:t>Analysis Classes</a:t>
            </a:r>
          </a:p>
        </p:txBody>
      </p:sp>
      <p:sp>
        <p:nvSpPr>
          <p:cNvPr id="47" name="Text Box 42"/>
          <p:cNvSpPr txBox="1">
            <a:spLocks noChangeArrowheads="1"/>
          </p:cNvSpPr>
          <p:nvPr/>
        </p:nvSpPr>
        <p:spPr bwMode="auto">
          <a:xfrm>
            <a:off x="5029200" y="901700"/>
            <a:ext cx="3238500" cy="478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7950" tIns="53975" rIns="107950" bIns="53975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solidFill>
                  <a:schemeClr val="accent6">
                    <a:lumMod val="50000"/>
                  </a:schemeClr>
                </a:solidFill>
              </a:rPr>
              <a:t>Design Elements</a:t>
            </a:r>
          </a:p>
        </p:txBody>
      </p:sp>
      <p:sp>
        <p:nvSpPr>
          <p:cNvPr id="48" name="AutoShape 53"/>
          <p:cNvSpPr>
            <a:spLocks noChangeArrowheads="1"/>
          </p:cNvSpPr>
          <p:nvPr/>
        </p:nvSpPr>
        <p:spPr bwMode="auto">
          <a:xfrm>
            <a:off x="3297238" y="2174875"/>
            <a:ext cx="825500" cy="604838"/>
          </a:xfrm>
          <a:prstGeom prst="rightArrow">
            <a:avLst>
              <a:gd name="adj1" fmla="val 50130"/>
              <a:gd name="adj2" fmla="val 48818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Rectangle 88"/>
          <p:cNvSpPr>
            <a:spLocks noChangeArrowheads="1"/>
          </p:cNvSpPr>
          <p:nvPr/>
        </p:nvSpPr>
        <p:spPr bwMode="auto">
          <a:xfrm>
            <a:off x="695325" y="1663700"/>
            <a:ext cx="1982788" cy="1593850"/>
          </a:xfrm>
          <a:prstGeom prst="rect">
            <a:avLst/>
          </a:prstGeom>
          <a:solidFill>
            <a:srgbClr val="FFFFCC"/>
          </a:solidFill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" name="Rectangle 89"/>
          <p:cNvSpPr>
            <a:spLocks noChangeArrowheads="1"/>
          </p:cNvSpPr>
          <p:nvPr/>
        </p:nvSpPr>
        <p:spPr bwMode="auto">
          <a:xfrm>
            <a:off x="1023938" y="2027238"/>
            <a:ext cx="13446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</a:rPr>
              <a:t>BillingSystem</a:t>
            </a:r>
            <a:endParaRPr lang="en-US" sz="1600" b="1"/>
          </a:p>
        </p:txBody>
      </p:sp>
      <p:sp>
        <p:nvSpPr>
          <p:cNvPr id="51" name="Rectangle 90"/>
          <p:cNvSpPr>
            <a:spLocks noChangeArrowheads="1"/>
          </p:cNvSpPr>
          <p:nvPr/>
        </p:nvSpPr>
        <p:spPr bwMode="auto">
          <a:xfrm>
            <a:off x="695325" y="2428875"/>
            <a:ext cx="1982788" cy="828675"/>
          </a:xfrm>
          <a:prstGeom prst="rect">
            <a:avLst/>
          </a:prstGeom>
          <a:noFill/>
          <a:ln w="12700">
            <a:solidFill>
              <a:srgbClr val="9900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Rectangle 91"/>
          <p:cNvSpPr>
            <a:spLocks noChangeArrowheads="1"/>
          </p:cNvSpPr>
          <p:nvPr/>
        </p:nvSpPr>
        <p:spPr bwMode="auto">
          <a:xfrm>
            <a:off x="695325" y="2595563"/>
            <a:ext cx="1982788" cy="661987"/>
          </a:xfrm>
          <a:prstGeom prst="rect">
            <a:avLst/>
          </a:prstGeom>
          <a:noFill/>
          <a:ln w="12700">
            <a:solidFill>
              <a:srgbClr val="9900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Rectangle 92"/>
          <p:cNvSpPr>
            <a:spLocks noChangeArrowheads="1"/>
          </p:cNvSpPr>
          <p:nvPr/>
        </p:nvSpPr>
        <p:spPr bwMode="auto">
          <a:xfrm>
            <a:off x="795338" y="2730500"/>
            <a:ext cx="11525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//submit bill()</a:t>
            </a:r>
            <a:endParaRPr lang="en-US" sz="1600"/>
          </a:p>
        </p:txBody>
      </p:sp>
      <p:sp>
        <p:nvSpPr>
          <p:cNvPr id="54" name="Rectangle 93"/>
          <p:cNvSpPr>
            <a:spLocks noChangeArrowheads="1"/>
          </p:cNvSpPr>
          <p:nvPr/>
        </p:nvSpPr>
        <p:spPr bwMode="auto">
          <a:xfrm>
            <a:off x="1076325" y="1695450"/>
            <a:ext cx="13223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&lt;&lt;boundary&gt;&gt;</a:t>
            </a:r>
            <a:endParaRPr lang="en-US" sz="1600"/>
          </a:p>
        </p:txBody>
      </p:sp>
      <p:sp>
        <p:nvSpPr>
          <p:cNvPr id="55" name="Rectangle 55"/>
          <p:cNvSpPr>
            <a:spLocks noChangeArrowheads="1"/>
          </p:cNvSpPr>
          <p:nvPr/>
        </p:nvSpPr>
        <p:spPr bwMode="auto">
          <a:xfrm>
            <a:off x="6280150" y="1539875"/>
            <a:ext cx="1247775" cy="650875"/>
          </a:xfrm>
          <a:prstGeom prst="rect">
            <a:avLst/>
          </a:prstGeom>
          <a:solidFill>
            <a:srgbClr val="FFFFCC"/>
          </a:solidFill>
          <a:ln w="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" name="Rectangle 56"/>
          <p:cNvSpPr>
            <a:spLocks noChangeArrowheads="1"/>
          </p:cNvSpPr>
          <p:nvPr/>
        </p:nvSpPr>
        <p:spPr bwMode="auto">
          <a:xfrm>
            <a:off x="6280150" y="1349375"/>
            <a:ext cx="460375" cy="1905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Rectangle 57"/>
          <p:cNvSpPr>
            <a:spLocks noChangeArrowheads="1"/>
          </p:cNvSpPr>
          <p:nvPr/>
        </p:nvSpPr>
        <p:spPr bwMode="auto">
          <a:xfrm>
            <a:off x="6280150" y="1349375"/>
            <a:ext cx="460375" cy="190500"/>
          </a:xfrm>
          <a:prstGeom prst="rect">
            <a:avLst/>
          </a:prstGeom>
          <a:noFill/>
          <a:ln w="0">
            <a:solidFill>
              <a:srgbClr val="9900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Rectangle 58"/>
          <p:cNvSpPr>
            <a:spLocks noChangeArrowheads="1"/>
          </p:cNvSpPr>
          <p:nvPr/>
        </p:nvSpPr>
        <p:spPr bwMode="auto">
          <a:xfrm>
            <a:off x="6392863" y="1741488"/>
            <a:ext cx="1050925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</a:rPr>
              <a:t>Billing System</a:t>
            </a:r>
            <a:endParaRPr lang="en-US" b="1"/>
          </a:p>
        </p:txBody>
      </p:sp>
      <p:sp>
        <p:nvSpPr>
          <p:cNvPr id="59" name="Rectangle 59"/>
          <p:cNvSpPr>
            <a:spLocks noChangeArrowheads="1"/>
          </p:cNvSpPr>
          <p:nvPr/>
        </p:nvSpPr>
        <p:spPr bwMode="auto">
          <a:xfrm>
            <a:off x="6351588" y="1562100"/>
            <a:ext cx="10826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</a:rPr>
              <a:t>&lt;&lt;subsystem&gt;&gt;</a:t>
            </a:r>
            <a:endParaRPr lang="en-US"/>
          </a:p>
        </p:txBody>
      </p:sp>
      <p:sp>
        <p:nvSpPr>
          <p:cNvPr id="60" name="Rectangle 60"/>
          <p:cNvSpPr>
            <a:spLocks noChangeArrowheads="1"/>
          </p:cNvSpPr>
          <p:nvPr/>
        </p:nvSpPr>
        <p:spPr bwMode="auto">
          <a:xfrm>
            <a:off x="5187950" y="2651125"/>
            <a:ext cx="3352800" cy="661988"/>
          </a:xfrm>
          <a:prstGeom prst="rect">
            <a:avLst/>
          </a:prstGeom>
          <a:solidFill>
            <a:srgbClr val="FFFFCC"/>
          </a:solidFill>
          <a:ln w="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" name="Rectangle 61"/>
          <p:cNvSpPr>
            <a:spLocks noChangeArrowheads="1"/>
          </p:cNvSpPr>
          <p:nvPr/>
        </p:nvSpPr>
        <p:spPr bwMode="auto">
          <a:xfrm>
            <a:off x="6402388" y="2695575"/>
            <a:ext cx="954087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</a:rPr>
              <a:t>IBillingSystem</a:t>
            </a:r>
            <a:endParaRPr lang="en-US"/>
          </a:p>
        </p:txBody>
      </p:sp>
      <p:sp>
        <p:nvSpPr>
          <p:cNvPr id="62" name="Rectangle 62"/>
          <p:cNvSpPr>
            <a:spLocks noChangeArrowheads="1"/>
          </p:cNvSpPr>
          <p:nvPr/>
        </p:nvSpPr>
        <p:spPr bwMode="auto">
          <a:xfrm>
            <a:off x="5187950" y="2887663"/>
            <a:ext cx="3352800" cy="425450"/>
          </a:xfrm>
          <a:prstGeom prst="rect">
            <a:avLst/>
          </a:prstGeom>
          <a:noFill/>
          <a:ln w="0">
            <a:solidFill>
              <a:srgbClr val="9900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Rectangle 63"/>
          <p:cNvSpPr>
            <a:spLocks noChangeArrowheads="1"/>
          </p:cNvSpPr>
          <p:nvPr/>
        </p:nvSpPr>
        <p:spPr bwMode="auto">
          <a:xfrm>
            <a:off x="5187950" y="2976563"/>
            <a:ext cx="3352800" cy="336550"/>
          </a:xfrm>
          <a:prstGeom prst="rect">
            <a:avLst/>
          </a:prstGeom>
          <a:noFill/>
          <a:ln w="0">
            <a:solidFill>
              <a:srgbClr val="9900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" name="Rectangle 64"/>
          <p:cNvSpPr>
            <a:spLocks noChangeArrowheads="1"/>
          </p:cNvSpPr>
          <p:nvPr/>
        </p:nvSpPr>
        <p:spPr bwMode="auto">
          <a:xfrm>
            <a:off x="5464175" y="3089275"/>
            <a:ext cx="2967159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</a:rPr>
              <a:t>submitBill(forTuition : Double, forStudent : Student)</a:t>
            </a:r>
            <a:endParaRPr lang="en-US" sz="1100"/>
          </a:p>
        </p:txBody>
      </p:sp>
      <p:sp>
        <p:nvSpPr>
          <p:cNvPr id="65" name="Line 65"/>
          <p:cNvSpPr>
            <a:spLocks noChangeShapeType="1"/>
          </p:cNvSpPr>
          <p:nvPr/>
        </p:nvSpPr>
        <p:spPr bwMode="auto">
          <a:xfrm>
            <a:off x="6853238" y="2190750"/>
            <a:ext cx="0" cy="247650"/>
          </a:xfrm>
          <a:prstGeom prst="line">
            <a:avLst/>
          </a:prstGeom>
          <a:noFill/>
          <a:ln w="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Freeform 66"/>
          <p:cNvSpPr>
            <a:spLocks/>
          </p:cNvSpPr>
          <p:nvPr/>
        </p:nvSpPr>
        <p:spPr bwMode="auto">
          <a:xfrm>
            <a:off x="6773863" y="2438400"/>
            <a:ext cx="157162" cy="212725"/>
          </a:xfrm>
          <a:custGeom>
            <a:avLst/>
            <a:gdLst>
              <a:gd name="T0" fmla="*/ 50 w 99"/>
              <a:gd name="T1" fmla="*/ 134 h 134"/>
              <a:gd name="T2" fmla="*/ 99 w 99"/>
              <a:gd name="T3" fmla="*/ 0 h 134"/>
              <a:gd name="T4" fmla="*/ 0 w 99"/>
              <a:gd name="T5" fmla="*/ 0 h 134"/>
              <a:gd name="T6" fmla="*/ 50 w 99"/>
              <a:gd name="T7" fmla="*/ 134 h 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9" h="134">
                <a:moveTo>
                  <a:pt x="50" y="134"/>
                </a:moveTo>
                <a:lnTo>
                  <a:pt x="99" y="0"/>
                </a:lnTo>
                <a:lnTo>
                  <a:pt x="0" y="0"/>
                </a:lnTo>
                <a:lnTo>
                  <a:pt x="50" y="134"/>
                </a:lnTo>
                <a:close/>
              </a:path>
            </a:pathLst>
          </a:custGeom>
          <a:noFill/>
          <a:ln w="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Rectangle 69"/>
          <p:cNvSpPr>
            <a:spLocks noChangeArrowheads="1"/>
          </p:cNvSpPr>
          <p:nvPr/>
        </p:nvSpPr>
        <p:spPr bwMode="auto">
          <a:xfrm>
            <a:off x="415925" y="3652838"/>
            <a:ext cx="2571750" cy="1363662"/>
          </a:xfrm>
          <a:prstGeom prst="rect">
            <a:avLst/>
          </a:prstGeom>
          <a:solidFill>
            <a:srgbClr val="FFFFCC"/>
          </a:solidFill>
          <a:ln w="1270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" name="Rectangle 70"/>
          <p:cNvSpPr>
            <a:spLocks noChangeArrowheads="1"/>
          </p:cNvSpPr>
          <p:nvPr/>
        </p:nvSpPr>
        <p:spPr bwMode="auto">
          <a:xfrm>
            <a:off x="603250" y="3956050"/>
            <a:ext cx="21653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</a:rPr>
              <a:t>CourseCatalogSystem</a:t>
            </a:r>
            <a:endParaRPr lang="en-US" sz="1600" b="1"/>
          </a:p>
        </p:txBody>
      </p:sp>
      <p:sp>
        <p:nvSpPr>
          <p:cNvPr id="69" name="Rectangle 71"/>
          <p:cNvSpPr>
            <a:spLocks noChangeArrowheads="1"/>
          </p:cNvSpPr>
          <p:nvPr/>
        </p:nvSpPr>
        <p:spPr bwMode="auto">
          <a:xfrm>
            <a:off x="415925" y="4308475"/>
            <a:ext cx="2571750" cy="708025"/>
          </a:xfrm>
          <a:prstGeom prst="rect">
            <a:avLst/>
          </a:prstGeom>
          <a:noFill/>
          <a:ln w="12700">
            <a:solidFill>
              <a:srgbClr val="9900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" name="Rectangle 72"/>
          <p:cNvSpPr>
            <a:spLocks noChangeArrowheads="1"/>
          </p:cNvSpPr>
          <p:nvPr/>
        </p:nvSpPr>
        <p:spPr bwMode="auto">
          <a:xfrm>
            <a:off x="415925" y="4449763"/>
            <a:ext cx="2571750" cy="566737"/>
          </a:xfrm>
          <a:prstGeom prst="rect">
            <a:avLst/>
          </a:prstGeom>
          <a:noFill/>
          <a:ln w="12700">
            <a:solidFill>
              <a:srgbClr val="9900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Rectangle 73"/>
          <p:cNvSpPr>
            <a:spLocks noChangeArrowheads="1"/>
          </p:cNvSpPr>
          <p:nvPr/>
        </p:nvSpPr>
        <p:spPr bwMode="auto">
          <a:xfrm>
            <a:off x="508000" y="4576763"/>
            <a:ext cx="20367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//get course offerings()</a:t>
            </a:r>
            <a:endParaRPr lang="en-US" sz="1600"/>
          </a:p>
        </p:txBody>
      </p:sp>
      <p:sp>
        <p:nvSpPr>
          <p:cNvPr id="72" name="Rectangle 74"/>
          <p:cNvSpPr>
            <a:spLocks noChangeArrowheads="1"/>
          </p:cNvSpPr>
          <p:nvPr/>
        </p:nvSpPr>
        <p:spPr bwMode="auto">
          <a:xfrm>
            <a:off x="1074738" y="3671888"/>
            <a:ext cx="13223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&lt;&lt;boundary&gt;&gt;</a:t>
            </a:r>
            <a:endParaRPr lang="en-US" sz="1600"/>
          </a:p>
        </p:txBody>
      </p:sp>
      <p:sp>
        <p:nvSpPr>
          <p:cNvPr id="73" name="Rectangle 75"/>
          <p:cNvSpPr>
            <a:spLocks noChangeArrowheads="1"/>
          </p:cNvSpPr>
          <p:nvPr/>
        </p:nvSpPr>
        <p:spPr bwMode="auto">
          <a:xfrm>
            <a:off x="5649913" y="3708400"/>
            <a:ext cx="1250950" cy="652463"/>
          </a:xfrm>
          <a:prstGeom prst="rect">
            <a:avLst/>
          </a:prstGeom>
          <a:solidFill>
            <a:srgbClr val="FFFFCC"/>
          </a:solidFill>
          <a:ln w="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" name="Rectangle 76"/>
          <p:cNvSpPr>
            <a:spLocks noChangeArrowheads="1"/>
          </p:cNvSpPr>
          <p:nvPr/>
        </p:nvSpPr>
        <p:spPr bwMode="auto">
          <a:xfrm>
            <a:off x="5708650" y="3910013"/>
            <a:ext cx="11684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</a:rPr>
              <a:t>Course Catalog </a:t>
            </a:r>
            <a:endParaRPr lang="en-US" b="1"/>
          </a:p>
        </p:txBody>
      </p:sp>
      <p:sp>
        <p:nvSpPr>
          <p:cNvPr id="75" name="Rectangle 77"/>
          <p:cNvSpPr>
            <a:spLocks noChangeArrowheads="1"/>
          </p:cNvSpPr>
          <p:nvPr/>
        </p:nvSpPr>
        <p:spPr bwMode="auto">
          <a:xfrm>
            <a:off x="5978525" y="4090988"/>
            <a:ext cx="53975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</a:rPr>
              <a:t>System</a:t>
            </a:r>
            <a:endParaRPr lang="en-US" b="1"/>
          </a:p>
        </p:txBody>
      </p:sp>
      <p:sp>
        <p:nvSpPr>
          <p:cNvPr id="76" name="Rectangle 78"/>
          <p:cNvSpPr>
            <a:spLocks noChangeArrowheads="1"/>
          </p:cNvSpPr>
          <p:nvPr/>
        </p:nvSpPr>
        <p:spPr bwMode="auto">
          <a:xfrm>
            <a:off x="5684838" y="3730625"/>
            <a:ext cx="1082675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</a:rPr>
              <a:t>&lt;&lt;subsystem&gt;&gt;</a:t>
            </a:r>
            <a:endParaRPr lang="en-US"/>
          </a:p>
        </p:txBody>
      </p:sp>
      <p:sp>
        <p:nvSpPr>
          <p:cNvPr id="77" name="Rectangle 79"/>
          <p:cNvSpPr>
            <a:spLocks noChangeArrowheads="1"/>
          </p:cNvSpPr>
          <p:nvPr/>
        </p:nvSpPr>
        <p:spPr bwMode="auto">
          <a:xfrm>
            <a:off x="3652838" y="4833938"/>
            <a:ext cx="5127625" cy="754062"/>
          </a:xfrm>
          <a:prstGeom prst="rect">
            <a:avLst/>
          </a:prstGeom>
          <a:solidFill>
            <a:srgbClr val="FFFFCC"/>
          </a:solidFill>
          <a:ln w="0">
            <a:solidFill>
              <a:srgbClr val="99003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8" name="Rectangle 80"/>
          <p:cNvSpPr>
            <a:spLocks noChangeArrowheads="1"/>
          </p:cNvSpPr>
          <p:nvPr/>
        </p:nvSpPr>
        <p:spPr bwMode="auto">
          <a:xfrm>
            <a:off x="5735638" y="4879975"/>
            <a:ext cx="15621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</a:rPr>
              <a:t>ICourseCatalogSystem</a:t>
            </a:r>
            <a:endParaRPr lang="en-US"/>
          </a:p>
        </p:txBody>
      </p:sp>
      <p:sp>
        <p:nvSpPr>
          <p:cNvPr id="79" name="Rectangle 81"/>
          <p:cNvSpPr>
            <a:spLocks noChangeArrowheads="1"/>
          </p:cNvSpPr>
          <p:nvPr/>
        </p:nvSpPr>
        <p:spPr bwMode="auto">
          <a:xfrm>
            <a:off x="3652838" y="5070475"/>
            <a:ext cx="5140325" cy="517525"/>
          </a:xfrm>
          <a:prstGeom prst="rect">
            <a:avLst/>
          </a:prstGeom>
          <a:noFill/>
          <a:ln w="0">
            <a:solidFill>
              <a:srgbClr val="9900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" name="Rectangle 82"/>
          <p:cNvSpPr>
            <a:spLocks noChangeArrowheads="1"/>
          </p:cNvSpPr>
          <p:nvPr/>
        </p:nvSpPr>
        <p:spPr bwMode="auto">
          <a:xfrm>
            <a:off x="3652838" y="5160963"/>
            <a:ext cx="5127625" cy="427037"/>
          </a:xfrm>
          <a:prstGeom prst="rect">
            <a:avLst/>
          </a:prstGeom>
          <a:noFill/>
          <a:ln w="0">
            <a:solidFill>
              <a:srgbClr val="990033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Rectangle 83"/>
          <p:cNvSpPr>
            <a:spLocks noChangeArrowheads="1"/>
          </p:cNvSpPr>
          <p:nvPr/>
        </p:nvSpPr>
        <p:spPr bwMode="auto">
          <a:xfrm>
            <a:off x="3814763" y="5273675"/>
            <a:ext cx="4937249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00">
                <a:solidFill>
                  <a:srgbClr val="000000"/>
                </a:solidFill>
              </a:rPr>
              <a:t>getCourseOfferings(forSemester : Semester, forStudent : Student) : CourseOfferingList</a:t>
            </a:r>
            <a:endParaRPr lang="en-US" sz="1100"/>
          </a:p>
        </p:txBody>
      </p:sp>
      <p:sp>
        <p:nvSpPr>
          <p:cNvPr id="82" name="Line 84"/>
          <p:cNvSpPr>
            <a:spLocks noChangeShapeType="1"/>
          </p:cNvSpPr>
          <p:nvPr/>
        </p:nvSpPr>
        <p:spPr bwMode="auto">
          <a:xfrm>
            <a:off x="6224588" y="4360863"/>
            <a:ext cx="1587" cy="231775"/>
          </a:xfrm>
          <a:prstGeom prst="line">
            <a:avLst/>
          </a:prstGeom>
          <a:noFill/>
          <a:ln w="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" name="Freeform 85"/>
          <p:cNvSpPr>
            <a:spLocks/>
          </p:cNvSpPr>
          <p:nvPr/>
        </p:nvSpPr>
        <p:spPr bwMode="auto">
          <a:xfrm>
            <a:off x="6145213" y="4608513"/>
            <a:ext cx="158750" cy="225425"/>
          </a:xfrm>
          <a:custGeom>
            <a:avLst/>
            <a:gdLst>
              <a:gd name="T0" fmla="*/ 50 w 100"/>
              <a:gd name="T1" fmla="*/ 142 h 142"/>
              <a:gd name="T2" fmla="*/ 100 w 100"/>
              <a:gd name="T3" fmla="*/ 0 h 142"/>
              <a:gd name="T4" fmla="*/ 0 w 100"/>
              <a:gd name="T5" fmla="*/ 0 h 142"/>
              <a:gd name="T6" fmla="*/ 50 w 100"/>
              <a:gd name="T7" fmla="*/ 142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" h="142">
                <a:moveTo>
                  <a:pt x="50" y="142"/>
                </a:moveTo>
                <a:lnTo>
                  <a:pt x="100" y="0"/>
                </a:lnTo>
                <a:lnTo>
                  <a:pt x="0" y="0"/>
                </a:lnTo>
                <a:lnTo>
                  <a:pt x="50" y="142"/>
                </a:lnTo>
                <a:close/>
              </a:path>
            </a:pathLst>
          </a:custGeom>
          <a:noFill/>
          <a:ln w="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" name="Rectangle 86"/>
          <p:cNvSpPr>
            <a:spLocks noChangeArrowheads="1"/>
          </p:cNvSpPr>
          <p:nvPr/>
        </p:nvSpPr>
        <p:spPr bwMode="auto">
          <a:xfrm>
            <a:off x="3810000" y="5426075"/>
            <a:ext cx="60888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</a:rPr>
              <a:t>initialize()</a:t>
            </a:r>
            <a:endParaRPr lang="en-US" sz="1200"/>
          </a:p>
        </p:txBody>
      </p:sp>
      <p:sp>
        <p:nvSpPr>
          <p:cNvPr id="85" name="Rectangle 87"/>
          <p:cNvSpPr>
            <a:spLocks noChangeArrowheads="1"/>
          </p:cNvSpPr>
          <p:nvPr/>
        </p:nvSpPr>
        <p:spPr bwMode="auto">
          <a:xfrm>
            <a:off x="5656263" y="3521075"/>
            <a:ext cx="477837" cy="188913"/>
          </a:xfrm>
          <a:prstGeom prst="rect">
            <a:avLst/>
          </a:prstGeom>
          <a:solidFill>
            <a:srgbClr val="FFFFCC"/>
          </a:solidFill>
          <a:ln w="9525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7950" tIns="53975" rIns="107950" bIns="53975" anchor="ctr"/>
          <a:lstStyle/>
          <a:p>
            <a:endParaRPr lang="en-US"/>
          </a:p>
        </p:txBody>
      </p:sp>
      <p:sp>
        <p:nvSpPr>
          <p:cNvPr id="86" name="AutoShape 94"/>
          <p:cNvSpPr>
            <a:spLocks noChangeArrowheads="1"/>
          </p:cNvSpPr>
          <p:nvPr/>
        </p:nvSpPr>
        <p:spPr bwMode="auto">
          <a:xfrm>
            <a:off x="3297238" y="4092575"/>
            <a:ext cx="825500" cy="604838"/>
          </a:xfrm>
          <a:prstGeom prst="rightArrow">
            <a:avLst>
              <a:gd name="adj1" fmla="val 50130"/>
              <a:gd name="adj2" fmla="val 48818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39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85E60D66153B4097280C7FF0CAF345" ma:contentTypeVersion="2" ma:contentTypeDescription="Create a new document." ma:contentTypeScope="" ma:versionID="0a496d12c6e727b6375c8ef62cfdf20e">
  <xsd:schema xmlns:xsd="http://www.w3.org/2001/XMLSchema" xmlns:xs="http://www.w3.org/2001/XMLSchema" xmlns:p="http://schemas.microsoft.com/office/2006/metadata/properties" xmlns:ns2="ac152d96-1458-420b-8b8e-02e733c65ed7" targetNamespace="http://schemas.microsoft.com/office/2006/metadata/properties" ma:root="true" ma:fieldsID="3a39bd31e8f2aa50ed6543a86e223001" ns2:_="">
    <xsd:import namespace="ac152d96-1458-420b-8b8e-02e733c65ed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152d96-1458-420b-8b8e-02e733c65ed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15E051B-CD91-450C-9149-95AD2DAEB97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7D028E2-3159-441E-8216-0C50FF5E395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77AAEA2-61E4-4617-ADDC-66A40C3534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c152d96-1458-420b-8b8e-02e733c65ed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2735</TotalTime>
  <Words>1122</Words>
  <Application>Microsoft Office PowerPoint</Application>
  <PresentationFormat>On-screen Show (4:3)</PresentationFormat>
  <Paragraphs>269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ZapfHumnst BT</vt:lpstr>
      <vt:lpstr>Office Theme</vt:lpstr>
      <vt:lpstr>Phân tích thiết kế hệ thống</vt:lpstr>
      <vt:lpstr>Nội dung</vt:lpstr>
      <vt:lpstr>Thiết kế usecase</vt:lpstr>
      <vt:lpstr>Mô tả tương tác giữa các đối tượng</vt:lpstr>
      <vt:lpstr>Chuyển lớp phân tích vào phần tử thiết kế</vt:lpstr>
      <vt:lpstr>Hiện thực hóa usecase</vt:lpstr>
      <vt:lpstr>Các bước hiện thực hóa usecase</vt:lpstr>
      <vt:lpstr>Thể hiện hệ thống con trong biểu đồ tuần tự</vt:lpstr>
      <vt:lpstr>Thí dụ: tích hợp các giao diện hệ thống con</vt:lpstr>
      <vt:lpstr>Trước khi tích hợp giao diện hệ thống con</vt:lpstr>
      <vt:lpstr>Sau khi tích hợp giao diện hệ thống con</vt:lpstr>
      <vt:lpstr>Tích hợp giao diện</vt:lpstr>
      <vt:lpstr>Đơn giản hóa biểu đồ tuần tự sử dụng hệ thống con</vt:lpstr>
      <vt:lpstr>Đóng gói tương tác hệ thống con</vt:lpstr>
      <vt:lpstr>Mô tả hành vi quản lý dữ liệu</vt:lpstr>
      <vt:lpstr>Mô hình hóa các giao dịch</vt:lpstr>
      <vt:lpstr>Tinh chỉnh mô tả luồng sự kiện</vt:lpstr>
      <vt:lpstr>Hợp nhất các lớp và các hệ thống con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thiết kế hệ thống</dc:title>
  <dc:creator>Hai Ha Le</dc:creator>
  <cp:lastModifiedBy>Le Hai Ha</cp:lastModifiedBy>
  <cp:revision>220</cp:revision>
  <dcterms:created xsi:type="dcterms:W3CDTF">2006-08-16T00:00:00Z</dcterms:created>
  <dcterms:modified xsi:type="dcterms:W3CDTF">2022-12-20T09:10:26Z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0x010100B285E60D66153B4097280C7FF0CAF345</vt:lpwstr>
  </property>
</Properties>
</file>