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Thiết kế hệ thống 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Line 165"/>
          <p:cNvSpPr>
            <a:spLocks noChangeShapeType="1"/>
          </p:cNvSpPr>
          <p:nvPr/>
        </p:nvSpPr>
        <p:spPr bwMode="auto">
          <a:xfrm>
            <a:off x="7634288" y="5418138"/>
            <a:ext cx="0" cy="10588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64"/>
          <p:cNvSpPr>
            <a:spLocks noChangeShapeType="1"/>
          </p:cNvSpPr>
          <p:nvPr/>
        </p:nvSpPr>
        <p:spPr bwMode="auto">
          <a:xfrm>
            <a:off x="6662738" y="4973638"/>
            <a:ext cx="0" cy="15033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8"/>
          <p:cNvSpPr>
            <a:spLocks noChangeShapeType="1"/>
          </p:cNvSpPr>
          <p:nvPr/>
        </p:nvSpPr>
        <p:spPr bwMode="auto">
          <a:xfrm>
            <a:off x="4494213" y="3055938"/>
            <a:ext cx="1587" cy="34210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63"/>
          <p:cNvSpPr>
            <a:spLocks noChangeShapeType="1"/>
          </p:cNvSpPr>
          <p:nvPr/>
        </p:nvSpPr>
        <p:spPr bwMode="auto">
          <a:xfrm>
            <a:off x="5702300" y="4681538"/>
            <a:ext cx="0" cy="17954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158"/>
          <p:cNvSpPr>
            <a:spLocks noChangeArrowheads="1"/>
          </p:cNvSpPr>
          <p:nvPr/>
        </p:nvSpPr>
        <p:spPr bwMode="auto">
          <a:xfrm>
            <a:off x="1228725" y="5775325"/>
            <a:ext cx="93663" cy="382588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39"/>
          <p:cNvSpPr txBox="1">
            <a:spLocks noChangeArrowheads="1"/>
          </p:cNvSpPr>
          <p:nvPr/>
        </p:nvSpPr>
        <p:spPr bwMode="auto">
          <a:xfrm>
            <a:off x="5865813" y="728663"/>
            <a:ext cx="2516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accent6">
                    <a:lumMod val="50000"/>
                  </a:schemeClr>
                </a:solidFill>
              </a:rPr>
              <a:t>subsystem interface</a:t>
            </a:r>
          </a:p>
        </p:txBody>
      </p:sp>
      <p:grpSp>
        <p:nvGrpSpPr>
          <p:cNvPr id="11" name="Group 157"/>
          <p:cNvGrpSpPr>
            <a:grpSpLocks/>
          </p:cNvGrpSpPr>
          <p:nvPr/>
        </p:nvGrpSpPr>
        <p:grpSpPr bwMode="auto">
          <a:xfrm>
            <a:off x="190500" y="787400"/>
            <a:ext cx="319088" cy="450850"/>
            <a:chOff x="120" y="496"/>
            <a:chExt cx="201" cy="284"/>
          </a:xfrm>
        </p:grpSpPr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71" y="496"/>
              <a:ext cx="101" cy="100"/>
            </a:xfrm>
            <a:prstGeom prst="ellips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20" y="598"/>
              <a:ext cx="1" cy="82"/>
            </a:xfrm>
            <a:prstGeom prst="lin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142" y="618"/>
              <a:ext cx="152" cy="0"/>
            </a:xfrm>
            <a:prstGeom prst="lin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20" y="680"/>
              <a:ext cx="201" cy="100"/>
            </a:xfrm>
            <a:custGeom>
              <a:avLst/>
              <a:gdLst>
                <a:gd name="T0" fmla="*/ 0 w 34"/>
                <a:gd name="T1" fmla="*/ 17 h 17"/>
                <a:gd name="T2" fmla="*/ 17 w 34"/>
                <a:gd name="T3" fmla="*/ 0 h 17"/>
                <a:gd name="T4" fmla="*/ 34 w 34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638" y="1257300"/>
            <a:ext cx="6155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Registrar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0038" y="1708150"/>
            <a:ext cx="93662" cy="4624388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14375" y="1152525"/>
            <a:ext cx="1385888" cy="3492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2475" y="1166813"/>
            <a:ext cx="1312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CloseRegistration</a:t>
            </a:r>
          </a:p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Form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28725" y="1954213"/>
            <a:ext cx="93663" cy="3133725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248275" y="1152525"/>
            <a:ext cx="904875" cy="3492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450644" y="1166813"/>
            <a:ext cx="50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Course</a:t>
            </a:r>
          </a:p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Offering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653088" y="3348038"/>
            <a:ext cx="93662" cy="17780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653088" y="4505325"/>
            <a:ext cx="93662" cy="179388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208713" y="1152525"/>
            <a:ext cx="904875" cy="3492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359525" y="1181100"/>
            <a:ext cx="62036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Schedule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615113" y="4025900"/>
            <a:ext cx="93662" cy="179388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180263" y="1152525"/>
            <a:ext cx="904875" cy="3492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7340600" y="1181100"/>
            <a:ext cx="58669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Student.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7585075" y="5230813"/>
            <a:ext cx="84138" cy="1793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8140700" y="1152525"/>
            <a:ext cx="904875" cy="34925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8334375" y="1166813"/>
            <a:ext cx="512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/>
              <a:t> : Ibilling</a:t>
            </a:r>
          </a:p>
          <a:p>
            <a:pPr algn="ctr"/>
            <a:r>
              <a:rPr lang="en-US" sz="1100" u="sng"/>
              <a:t>System</a:t>
            </a:r>
            <a:endParaRPr lang="en-US" sz="1100">
              <a:latin typeface="ZapfHumnst BT" pitchFamily="34" charset="0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8547100" y="5608638"/>
            <a:ext cx="93663" cy="18732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3805238" y="1152525"/>
            <a:ext cx="1376362" cy="3492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4012511" y="1166813"/>
            <a:ext cx="963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ICourseCatalog</a:t>
            </a:r>
          </a:p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4446588" y="2867025"/>
            <a:ext cx="93662" cy="179388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65350" y="1152525"/>
            <a:ext cx="1574800" cy="3492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2362446" y="1166813"/>
            <a:ext cx="1098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CloseRegistration</a:t>
            </a:r>
          </a:p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Controller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347663" y="1633538"/>
            <a:ext cx="0" cy="7461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1271588" y="1633538"/>
            <a:ext cx="0" cy="3222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5700713" y="1633538"/>
            <a:ext cx="0" cy="84455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6657975" y="1633538"/>
            <a:ext cx="0" cy="127635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7632700" y="1633538"/>
            <a:ext cx="0" cy="12747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8594725" y="5799138"/>
            <a:ext cx="0" cy="67786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9"/>
          <p:cNvSpPr>
            <a:spLocks noChangeShapeType="1"/>
          </p:cNvSpPr>
          <p:nvPr/>
        </p:nvSpPr>
        <p:spPr bwMode="auto">
          <a:xfrm>
            <a:off x="2947988" y="1633538"/>
            <a:ext cx="0" cy="50800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2900363" y="2141538"/>
            <a:ext cx="95250" cy="1793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2900363" y="2528888"/>
            <a:ext cx="95250" cy="3446462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" name="Group 148"/>
          <p:cNvGrpSpPr>
            <a:grpSpLocks/>
          </p:cNvGrpSpPr>
          <p:nvPr/>
        </p:nvGrpSpPr>
        <p:grpSpPr bwMode="auto">
          <a:xfrm>
            <a:off x="5116513" y="2481263"/>
            <a:ext cx="998537" cy="658812"/>
            <a:chOff x="3223" y="1563"/>
            <a:chExt cx="605" cy="415"/>
          </a:xfrm>
        </p:grpSpPr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3223" y="1563"/>
              <a:ext cx="605" cy="415"/>
            </a:xfrm>
            <a:custGeom>
              <a:avLst/>
              <a:gdLst>
                <a:gd name="T0" fmla="*/ 0 w 605"/>
                <a:gd name="T1" fmla="*/ 0 h 415"/>
                <a:gd name="T2" fmla="*/ 534 w 605"/>
                <a:gd name="T3" fmla="*/ 0 h 415"/>
                <a:gd name="T4" fmla="*/ 605 w 605"/>
                <a:gd name="T5" fmla="*/ 71 h 415"/>
                <a:gd name="T6" fmla="*/ 605 w 605"/>
                <a:gd name="T7" fmla="*/ 415 h 415"/>
                <a:gd name="T8" fmla="*/ 0 w 605"/>
                <a:gd name="T9" fmla="*/ 415 h 415"/>
                <a:gd name="T10" fmla="*/ 0 w 605"/>
                <a:gd name="T11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415">
                  <a:moveTo>
                    <a:pt x="0" y="0"/>
                  </a:moveTo>
                  <a:lnTo>
                    <a:pt x="534" y="0"/>
                  </a:lnTo>
                  <a:lnTo>
                    <a:pt x="605" y="71"/>
                  </a:lnTo>
                  <a:lnTo>
                    <a:pt x="605" y="415"/>
                  </a:lnTo>
                  <a:lnTo>
                    <a:pt x="0" y="4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3223" y="1563"/>
              <a:ext cx="605" cy="415"/>
            </a:xfrm>
            <a:custGeom>
              <a:avLst/>
              <a:gdLst>
                <a:gd name="T0" fmla="*/ 0 w 102"/>
                <a:gd name="T1" fmla="*/ 0 h 70"/>
                <a:gd name="T2" fmla="*/ 90 w 102"/>
                <a:gd name="T3" fmla="*/ 0 h 70"/>
                <a:gd name="T4" fmla="*/ 102 w 102"/>
                <a:gd name="T5" fmla="*/ 12 h 70"/>
                <a:gd name="T6" fmla="*/ 102 w 102"/>
                <a:gd name="T7" fmla="*/ 70 h 70"/>
                <a:gd name="T8" fmla="*/ 0 w 102"/>
                <a:gd name="T9" fmla="*/ 70 h 70"/>
                <a:gd name="T10" fmla="*/ 0 w 102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70">
                  <a:moveTo>
                    <a:pt x="0" y="0"/>
                  </a:moveTo>
                  <a:lnTo>
                    <a:pt x="90" y="0"/>
                  </a:lnTo>
                  <a:lnTo>
                    <a:pt x="102" y="12"/>
                  </a:lnTo>
                  <a:lnTo>
                    <a:pt x="102" y="70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3757" y="1563"/>
              <a:ext cx="71" cy="71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3246" y="1575"/>
              <a:ext cx="20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Close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3246" y="1670"/>
              <a:ext cx="54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registration for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3246" y="1765"/>
              <a:ext cx="43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each course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3246" y="1860"/>
              <a:ext cx="28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offering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grpSp>
        <p:nvGrpSpPr>
          <p:cNvPr id="56" name="Group 144"/>
          <p:cNvGrpSpPr>
            <a:grpSpLocks/>
          </p:cNvGrpSpPr>
          <p:nvPr/>
        </p:nvGrpSpPr>
        <p:grpSpPr bwMode="auto">
          <a:xfrm>
            <a:off x="3513138" y="1868488"/>
            <a:ext cx="1622425" cy="533400"/>
            <a:chOff x="2117" y="1225"/>
            <a:chExt cx="1022" cy="336"/>
          </a:xfrm>
        </p:grpSpPr>
        <p:sp>
          <p:nvSpPr>
            <p:cNvPr id="57" name="Freeform 60"/>
            <p:cNvSpPr>
              <a:spLocks/>
            </p:cNvSpPr>
            <p:nvPr/>
          </p:nvSpPr>
          <p:spPr bwMode="auto">
            <a:xfrm>
              <a:off x="2117" y="1225"/>
              <a:ext cx="1022" cy="336"/>
            </a:xfrm>
            <a:custGeom>
              <a:avLst/>
              <a:gdLst>
                <a:gd name="T0" fmla="*/ 0 w 156"/>
                <a:gd name="T1" fmla="*/ 0 h 62"/>
                <a:gd name="T2" fmla="*/ 144 w 156"/>
                <a:gd name="T3" fmla="*/ 0 h 62"/>
                <a:gd name="T4" fmla="*/ 156 w 156"/>
                <a:gd name="T5" fmla="*/ 11 h 62"/>
                <a:gd name="T6" fmla="*/ 156 w 156"/>
                <a:gd name="T7" fmla="*/ 62 h 62"/>
                <a:gd name="T8" fmla="*/ 0 w 156"/>
                <a:gd name="T9" fmla="*/ 62 h 62"/>
                <a:gd name="T10" fmla="*/ 0 w 156"/>
                <a:gd name="T1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62">
                  <a:moveTo>
                    <a:pt x="0" y="0"/>
                  </a:moveTo>
                  <a:lnTo>
                    <a:pt x="144" y="0"/>
                  </a:lnTo>
                  <a:lnTo>
                    <a:pt x="156" y="11"/>
                  </a:lnTo>
                  <a:lnTo>
                    <a:pt x="156" y="62"/>
                  </a:lnTo>
                  <a:lnTo>
                    <a:pt x="0" y="6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Freeform 61"/>
            <p:cNvSpPr>
              <a:spLocks/>
            </p:cNvSpPr>
            <p:nvPr/>
          </p:nvSpPr>
          <p:spPr bwMode="auto">
            <a:xfrm>
              <a:off x="3068" y="1225"/>
              <a:ext cx="71" cy="65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11 h 11"/>
                <a:gd name="T4" fmla="*/ 12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11"/>
                  </a:lnTo>
                  <a:lnTo>
                    <a:pt x="12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143" y="1237"/>
              <a:ext cx="86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Retrieve a list of course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2143" y="1332"/>
              <a:ext cx="89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offerings for the current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2143" y="1427"/>
              <a:ext cx="3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semester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grpSp>
        <p:nvGrpSpPr>
          <p:cNvPr id="62" name="Group 149"/>
          <p:cNvGrpSpPr>
            <a:grpSpLocks/>
          </p:cNvGrpSpPr>
          <p:nvPr/>
        </p:nvGrpSpPr>
        <p:grpSpPr bwMode="auto">
          <a:xfrm>
            <a:off x="6275388" y="2914650"/>
            <a:ext cx="1985962" cy="762000"/>
            <a:chOff x="3953" y="1836"/>
            <a:chExt cx="1251" cy="480"/>
          </a:xfrm>
        </p:grpSpPr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3953" y="1836"/>
              <a:ext cx="1251" cy="480"/>
            </a:xfrm>
            <a:custGeom>
              <a:avLst/>
              <a:gdLst>
                <a:gd name="T0" fmla="*/ 0 w 204"/>
                <a:gd name="T1" fmla="*/ 0 h 81"/>
                <a:gd name="T2" fmla="*/ 192 w 204"/>
                <a:gd name="T3" fmla="*/ 0 h 81"/>
                <a:gd name="T4" fmla="*/ 204 w 204"/>
                <a:gd name="T5" fmla="*/ 11 h 81"/>
                <a:gd name="T6" fmla="*/ 204 w 204"/>
                <a:gd name="T7" fmla="*/ 81 h 81"/>
                <a:gd name="T8" fmla="*/ 0 w 204"/>
                <a:gd name="T9" fmla="*/ 81 h 81"/>
                <a:gd name="T10" fmla="*/ 0 w 204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81">
                  <a:moveTo>
                    <a:pt x="0" y="0"/>
                  </a:moveTo>
                  <a:lnTo>
                    <a:pt x="192" y="0"/>
                  </a:lnTo>
                  <a:lnTo>
                    <a:pt x="204" y="11"/>
                  </a:lnTo>
                  <a:lnTo>
                    <a:pt x="204" y="81"/>
                  </a:lnTo>
                  <a:lnTo>
                    <a:pt x="0" y="8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5125" y="1836"/>
              <a:ext cx="71" cy="65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11 h 11"/>
                <a:gd name="T4" fmla="*/ 12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11"/>
                  </a:lnTo>
                  <a:lnTo>
                    <a:pt x="12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3977" y="1848"/>
              <a:ext cx="99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If the maximum number of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977" y="1943"/>
              <a:ext cx="11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selected primary courses have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3977" y="2038"/>
              <a:ext cx="10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not been committed, select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3977" y="2132"/>
              <a:ext cx="9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alternate course offerings).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grpSp>
        <p:nvGrpSpPr>
          <p:cNvPr id="69" name="Group 150"/>
          <p:cNvGrpSpPr>
            <a:grpSpLocks/>
          </p:cNvGrpSpPr>
          <p:nvPr/>
        </p:nvGrpSpPr>
        <p:grpSpPr bwMode="auto">
          <a:xfrm>
            <a:off x="5822950" y="4292600"/>
            <a:ext cx="2709863" cy="681038"/>
            <a:chOff x="3916" y="2720"/>
            <a:chExt cx="1707" cy="429"/>
          </a:xfrm>
        </p:grpSpPr>
        <p:sp>
          <p:nvSpPr>
            <p:cNvPr id="70" name="Freeform 73"/>
            <p:cNvSpPr>
              <a:spLocks/>
            </p:cNvSpPr>
            <p:nvPr/>
          </p:nvSpPr>
          <p:spPr bwMode="auto">
            <a:xfrm>
              <a:off x="3916" y="2720"/>
              <a:ext cx="1707" cy="429"/>
            </a:xfrm>
            <a:custGeom>
              <a:avLst/>
              <a:gdLst>
                <a:gd name="T0" fmla="*/ 0 w 270"/>
                <a:gd name="T1" fmla="*/ 0 h 79"/>
                <a:gd name="T2" fmla="*/ 259 w 270"/>
                <a:gd name="T3" fmla="*/ 0 h 79"/>
                <a:gd name="T4" fmla="*/ 270 w 270"/>
                <a:gd name="T5" fmla="*/ 12 h 79"/>
                <a:gd name="T6" fmla="*/ 270 w 270"/>
                <a:gd name="T7" fmla="*/ 79 h 79"/>
                <a:gd name="T8" fmla="*/ 0 w 270"/>
                <a:gd name="T9" fmla="*/ 79 h 79"/>
                <a:gd name="T10" fmla="*/ 0 w 270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79">
                  <a:moveTo>
                    <a:pt x="0" y="0"/>
                  </a:moveTo>
                  <a:lnTo>
                    <a:pt x="259" y="0"/>
                  </a:lnTo>
                  <a:lnTo>
                    <a:pt x="270" y="12"/>
                  </a:lnTo>
                  <a:lnTo>
                    <a:pt x="270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1" name="Freeform 74"/>
            <p:cNvSpPr>
              <a:spLocks/>
            </p:cNvSpPr>
            <p:nvPr/>
          </p:nvSpPr>
          <p:spPr bwMode="auto">
            <a:xfrm>
              <a:off x="5557" y="2720"/>
              <a:ext cx="66" cy="71"/>
            </a:xfrm>
            <a:custGeom>
              <a:avLst/>
              <a:gdLst>
                <a:gd name="T0" fmla="*/ 0 w 11"/>
                <a:gd name="T1" fmla="*/ 0 h 12"/>
                <a:gd name="T2" fmla="*/ 0 w 11"/>
                <a:gd name="T3" fmla="*/ 12 h 12"/>
                <a:gd name="T4" fmla="*/ 11 w 11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3955" y="2732"/>
              <a:ext cx="13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Currently assuming tuition based on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3955" y="2827"/>
              <a:ext cx="13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number of offerings taken and certain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3955" y="2922"/>
              <a:ext cx="15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attributes of students.  If different offerings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3955" y="3016"/>
              <a:ext cx="155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get different prices this will change slightly.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grpSp>
        <p:nvGrpSpPr>
          <p:cNvPr id="76" name="Group 145"/>
          <p:cNvGrpSpPr>
            <a:grpSpLocks/>
          </p:cNvGrpSpPr>
          <p:nvPr/>
        </p:nvGrpSpPr>
        <p:grpSpPr bwMode="auto">
          <a:xfrm>
            <a:off x="1524000" y="2933700"/>
            <a:ext cx="1244600" cy="1158875"/>
            <a:chOff x="936" y="1800"/>
            <a:chExt cx="784" cy="730"/>
          </a:xfrm>
        </p:grpSpPr>
        <p:sp>
          <p:nvSpPr>
            <p:cNvPr id="77" name="Freeform 79"/>
            <p:cNvSpPr>
              <a:spLocks/>
            </p:cNvSpPr>
            <p:nvPr/>
          </p:nvSpPr>
          <p:spPr bwMode="auto">
            <a:xfrm>
              <a:off x="936" y="1800"/>
              <a:ext cx="784" cy="730"/>
            </a:xfrm>
            <a:custGeom>
              <a:avLst/>
              <a:gdLst>
                <a:gd name="T0" fmla="*/ 0 w 784"/>
                <a:gd name="T1" fmla="*/ 0 h 730"/>
                <a:gd name="T2" fmla="*/ 713 w 784"/>
                <a:gd name="T3" fmla="*/ 0 h 730"/>
                <a:gd name="T4" fmla="*/ 784 w 784"/>
                <a:gd name="T5" fmla="*/ 71 h 730"/>
                <a:gd name="T6" fmla="*/ 784 w 784"/>
                <a:gd name="T7" fmla="*/ 730 h 730"/>
                <a:gd name="T8" fmla="*/ 0 w 784"/>
                <a:gd name="T9" fmla="*/ 730 h 730"/>
                <a:gd name="T10" fmla="*/ 0 w 784"/>
                <a:gd name="T11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730">
                  <a:moveTo>
                    <a:pt x="0" y="0"/>
                  </a:moveTo>
                  <a:lnTo>
                    <a:pt x="713" y="0"/>
                  </a:lnTo>
                  <a:lnTo>
                    <a:pt x="784" y="71"/>
                  </a:lnTo>
                  <a:lnTo>
                    <a:pt x="784" y="730"/>
                  </a:lnTo>
                  <a:lnTo>
                    <a:pt x="0" y="7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8" name="Freeform 80"/>
            <p:cNvSpPr>
              <a:spLocks/>
            </p:cNvSpPr>
            <p:nvPr/>
          </p:nvSpPr>
          <p:spPr bwMode="auto">
            <a:xfrm>
              <a:off x="936" y="1800"/>
              <a:ext cx="784" cy="730"/>
            </a:xfrm>
            <a:custGeom>
              <a:avLst/>
              <a:gdLst>
                <a:gd name="T0" fmla="*/ 0 w 132"/>
                <a:gd name="T1" fmla="*/ 0 h 123"/>
                <a:gd name="T2" fmla="*/ 120 w 132"/>
                <a:gd name="T3" fmla="*/ 0 h 123"/>
                <a:gd name="T4" fmla="*/ 132 w 132"/>
                <a:gd name="T5" fmla="*/ 12 h 123"/>
                <a:gd name="T6" fmla="*/ 132 w 132"/>
                <a:gd name="T7" fmla="*/ 123 h 123"/>
                <a:gd name="T8" fmla="*/ 0 w 132"/>
                <a:gd name="T9" fmla="*/ 123 h 123"/>
                <a:gd name="T10" fmla="*/ 0 w 132"/>
                <a:gd name="T1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23">
                  <a:moveTo>
                    <a:pt x="0" y="0"/>
                  </a:moveTo>
                  <a:lnTo>
                    <a:pt x="120" y="0"/>
                  </a:lnTo>
                  <a:lnTo>
                    <a:pt x="132" y="12"/>
                  </a:lnTo>
                  <a:lnTo>
                    <a:pt x="132" y="123"/>
                  </a:lnTo>
                  <a:lnTo>
                    <a:pt x="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9" name="Freeform 81"/>
            <p:cNvSpPr>
              <a:spLocks/>
            </p:cNvSpPr>
            <p:nvPr/>
          </p:nvSpPr>
          <p:spPr bwMode="auto">
            <a:xfrm>
              <a:off x="1649" y="1800"/>
              <a:ext cx="71" cy="71"/>
            </a:xfrm>
            <a:custGeom>
              <a:avLst/>
              <a:gdLst>
                <a:gd name="T0" fmla="*/ 0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0" y="0"/>
                  </a:moveTo>
                  <a:lnTo>
                    <a:pt x="0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960" y="1860"/>
              <a:ext cx="62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Repeat twice this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960" y="1955"/>
              <a:ext cx="5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is for simplicity; </a:t>
              </a:r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960" y="2050"/>
              <a:ext cx="5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realistically, an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960" y="2145"/>
              <a:ext cx="67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indefinite number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960" y="2240"/>
              <a:ext cx="6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of iterations could </a:t>
              </a:r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960" y="2335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occur)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grpSp>
        <p:nvGrpSpPr>
          <p:cNvPr id="86" name="Group 146"/>
          <p:cNvGrpSpPr>
            <a:grpSpLocks/>
          </p:cNvGrpSpPr>
          <p:nvPr/>
        </p:nvGrpSpPr>
        <p:grpSpPr bwMode="auto">
          <a:xfrm>
            <a:off x="1422400" y="4205288"/>
            <a:ext cx="1414463" cy="781050"/>
            <a:chOff x="800" y="2649"/>
            <a:chExt cx="891" cy="492"/>
          </a:xfrm>
        </p:grpSpPr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800" y="2649"/>
              <a:ext cx="891" cy="492"/>
            </a:xfrm>
            <a:custGeom>
              <a:avLst/>
              <a:gdLst>
                <a:gd name="T0" fmla="*/ 0 w 891"/>
                <a:gd name="T1" fmla="*/ 0 h 492"/>
                <a:gd name="T2" fmla="*/ 826 w 891"/>
                <a:gd name="T3" fmla="*/ 0 h 492"/>
                <a:gd name="T4" fmla="*/ 891 w 891"/>
                <a:gd name="T5" fmla="*/ 65 h 492"/>
                <a:gd name="T6" fmla="*/ 891 w 891"/>
                <a:gd name="T7" fmla="*/ 492 h 492"/>
                <a:gd name="T8" fmla="*/ 0 w 891"/>
                <a:gd name="T9" fmla="*/ 492 h 492"/>
                <a:gd name="T10" fmla="*/ 0 w 891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492">
                  <a:moveTo>
                    <a:pt x="0" y="0"/>
                  </a:moveTo>
                  <a:lnTo>
                    <a:pt x="826" y="0"/>
                  </a:lnTo>
                  <a:lnTo>
                    <a:pt x="891" y="65"/>
                  </a:lnTo>
                  <a:lnTo>
                    <a:pt x="891" y="492"/>
                  </a:lnTo>
                  <a:lnTo>
                    <a:pt x="0" y="4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800" y="2649"/>
              <a:ext cx="891" cy="492"/>
            </a:xfrm>
            <a:custGeom>
              <a:avLst/>
              <a:gdLst>
                <a:gd name="T0" fmla="*/ 0 w 150"/>
                <a:gd name="T1" fmla="*/ 0 h 83"/>
                <a:gd name="T2" fmla="*/ 139 w 150"/>
                <a:gd name="T3" fmla="*/ 0 h 83"/>
                <a:gd name="T4" fmla="*/ 150 w 150"/>
                <a:gd name="T5" fmla="*/ 11 h 83"/>
                <a:gd name="T6" fmla="*/ 150 w 150"/>
                <a:gd name="T7" fmla="*/ 83 h 83"/>
                <a:gd name="T8" fmla="*/ 0 w 150"/>
                <a:gd name="T9" fmla="*/ 83 h 83"/>
                <a:gd name="T10" fmla="*/ 0 w 15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83">
                  <a:moveTo>
                    <a:pt x="0" y="0"/>
                  </a:moveTo>
                  <a:lnTo>
                    <a:pt x="139" y="0"/>
                  </a:lnTo>
                  <a:lnTo>
                    <a:pt x="150" y="11"/>
                  </a:lnTo>
                  <a:lnTo>
                    <a:pt x="150" y="83"/>
                  </a:lnTo>
                  <a:lnTo>
                    <a:pt x="0" y="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1626" y="2649"/>
              <a:ext cx="65" cy="65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11 h 11"/>
                <a:gd name="T4" fmla="*/ 11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11"/>
                  </a:lnTo>
                  <a:lnTo>
                    <a:pt x="11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824" y="2661"/>
              <a:ext cx="64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Finally commit or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824" y="2755"/>
              <a:ext cx="6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cancel the course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824" y="2850"/>
              <a:ext cx="60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offering once all 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824" y="2945"/>
              <a:ext cx="76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chemeClr val="tx2">
                      <a:lumMod val="75000"/>
                    </a:schemeClr>
                  </a:solidFill>
                </a:rPr>
                <a:t>leveling has occurred</a:t>
              </a:r>
              <a:endParaRPr lang="en-US" sz="11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393700" y="1954213"/>
            <a:ext cx="809625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Rectangle 98"/>
          <p:cNvSpPr>
            <a:spLocks noChangeArrowheads="1"/>
          </p:cNvSpPr>
          <p:nvPr/>
        </p:nvSpPr>
        <p:spPr bwMode="auto">
          <a:xfrm>
            <a:off x="465138" y="1746250"/>
            <a:ext cx="13833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1. // close registration( 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96" name="Line 99"/>
          <p:cNvSpPr>
            <a:spLocks noChangeShapeType="1"/>
          </p:cNvSpPr>
          <p:nvPr/>
        </p:nvSpPr>
        <p:spPr bwMode="auto">
          <a:xfrm>
            <a:off x="1322388" y="2538413"/>
            <a:ext cx="1577975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02"/>
          <p:cNvSpPr>
            <a:spLocks noChangeArrowheads="1"/>
          </p:cNvSpPr>
          <p:nvPr/>
        </p:nvSpPr>
        <p:spPr bwMode="auto">
          <a:xfrm>
            <a:off x="1525588" y="2330450"/>
            <a:ext cx="138339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2. // close registration( 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>
            <a:off x="2995613" y="3357563"/>
            <a:ext cx="2657475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106"/>
          <p:cNvSpPr>
            <a:spLocks noChangeArrowheads="1"/>
          </p:cNvSpPr>
          <p:nvPr/>
        </p:nvSpPr>
        <p:spPr bwMode="auto">
          <a:xfrm>
            <a:off x="3532188" y="3149600"/>
            <a:ext cx="149079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2.2. // close registration( 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0" name="Line 107"/>
          <p:cNvSpPr>
            <a:spLocks noChangeShapeType="1"/>
          </p:cNvSpPr>
          <p:nvPr/>
        </p:nvSpPr>
        <p:spPr bwMode="auto">
          <a:xfrm>
            <a:off x="1322388" y="2151063"/>
            <a:ext cx="1577975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Rectangle 110"/>
          <p:cNvSpPr>
            <a:spLocks noChangeArrowheads="1"/>
          </p:cNvSpPr>
          <p:nvPr/>
        </p:nvSpPr>
        <p:spPr bwMode="auto">
          <a:xfrm>
            <a:off x="1393825" y="1944688"/>
            <a:ext cx="16767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1.1. // is registration open?( 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2" name="Line 111"/>
          <p:cNvSpPr>
            <a:spLocks noChangeShapeType="1"/>
          </p:cNvSpPr>
          <p:nvPr/>
        </p:nvSpPr>
        <p:spPr bwMode="auto">
          <a:xfrm>
            <a:off x="2995613" y="5618163"/>
            <a:ext cx="5551487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114"/>
          <p:cNvSpPr>
            <a:spLocks noChangeArrowheads="1"/>
          </p:cNvSpPr>
          <p:nvPr/>
        </p:nvSpPr>
        <p:spPr bwMode="auto">
          <a:xfrm>
            <a:off x="4918075" y="5410200"/>
            <a:ext cx="1939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2.6. submitBill(Student, double)</a:t>
            </a:r>
            <a:endParaRPr lang="en-US" sz="1100">
              <a:latin typeface="ZapfHumnst BT" pitchFamily="34" charset="0"/>
            </a:endParaRPr>
          </a:p>
        </p:txBody>
      </p:sp>
      <p:sp>
        <p:nvSpPr>
          <p:cNvPr id="104" name="Line 115"/>
          <p:cNvSpPr>
            <a:spLocks noChangeShapeType="1"/>
          </p:cNvSpPr>
          <p:nvPr/>
        </p:nvSpPr>
        <p:spPr bwMode="auto">
          <a:xfrm>
            <a:off x="2995613" y="4025900"/>
            <a:ext cx="3619500" cy="1588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Rectangle 118"/>
          <p:cNvSpPr>
            <a:spLocks noChangeArrowheads="1"/>
          </p:cNvSpPr>
          <p:nvPr/>
        </p:nvSpPr>
        <p:spPr bwMode="auto">
          <a:xfrm>
            <a:off x="4456113" y="3817938"/>
            <a:ext cx="803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2.3. // level( 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6" name="Line 119"/>
          <p:cNvSpPr>
            <a:spLocks noChangeShapeType="1"/>
          </p:cNvSpPr>
          <p:nvPr/>
        </p:nvSpPr>
        <p:spPr bwMode="auto">
          <a:xfrm>
            <a:off x="2995613" y="2867025"/>
            <a:ext cx="1450975" cy="1588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122"/>
          <p:cNvSpPr>
            <a:spLocks noChangeArrowheads="1"/>
          </p:cNvSpPr>
          <p:nvPr/>
        </p:nvSpPr>
        <p:spPr bwMode="auto">
          <a:xfrm>
            <a:off x="2778125" y="2660650"/>
            <a:ext cx="197810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2.1. getCourseOfferings(Semester)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8" name="Line 123"/>
          <p:cNvSpPr>
            <a:spLocks noChangeShapeType="1"/>
          </p:cNvSpPr>
          <p:nvPr/>
        </p:nvSpPr>
        <p:spPr bwMode="auto">
          <a:xfrm>
            <a:off x="2995613" y="4505325"/>
            <a:ext cx="2657475" cy="1588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Rectangle 126"/>
          <p:cNvSpPr>
            <a:spLocks noChangeArrowheads="1"/>
          </p:cNvSpPr>
          <p:nvPr/>
        </p:nvSpPr>
        <p:spPr bwMode="auto">
          <a:xfrm>
            <a:off x="3946525" y="4298950"/>
            <a:ext cx="841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CCFF"/>
                </a:solidFill>
              </a:rPr>
              <a:t>2.4. // close( )</a:t>
            </a:r>
            <a:endParaRPr lang="en-US" sz="1100">
              <a:solidFill>
                <a:srgbClr val="00CCFF"/>
              </a:solidFill>
              <a:latin typeface="ZapfHumnst BT" pitchFamily="34" charset="0"/>
            </a:endParaRPr>
          </a:p>
        </p:txBody>
      </p:sp>
      <p:sp>
        <p:nvSpPr>
          <p:cNvPr id="110" name="Line 127"/>
          <p:cNvSpPr>
            <a:spLocks noChangeShapeType="1"/>
          </p:cNvSpPr>
          <p:nvPr/>
        </p:nvSpPr>
        <p:spPr bwMode="auto">
          <a:xfrm>
            <a:off x="2995613" y="5230813"/>
            <a:ext cx="4589462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130"/>
          <p:cNvSpPr>
            <a:spLocks noChangeArrowheads="1"/>
          </p:cNvSpPr>
          <p:nvPr/>
        </p:nvSpPr>
        <p:spPr bwMode="auto">
          <a:xfrm>
            <a:off x="4562475" y="5024438"/>
            <a:ext cx="94897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tx2">
                    <a:lumMod val="75000"/>
                  </a:schemeClr>
                </a:solidFill>
              </a:rPr>
              <a:t>2.5. getTuition( )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12" name="Line 131"/>
          <p:cNvSpPr>
            <a:spLocks noChangeShapeType="1"/>
          </p:cNvSpPr>
          <p:nvPr/>
        </p:nvSpPr>
        <p:spPr bwMode="auto">
          <a:xfrm flipH="1">
            <a:off x="4324350" y="3017838"/>
            <a:ext cx="792163" cy="339725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32"/>
          <p:cNvSpPr>
            <a:spLocks noChangeShapeType="1"/>
          </p:cNvSpPr>
          <p:nvPr/>
        </p:nvSpPr>
        <p:spPr bwMode="auto">
          <a:xfrm flipH="1">
            <a:off x="3479800" y="2408238"/>
            <a:ext cx="912813" cy="458787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33"/>
          <p:cNvSpPr>
            <a:spLocks noChangeShapeType="1"/>
          </p:cNvSpPr>
          <p:nvPr/>
        </p:nvSpPr>
        <p:spPr bwMode="auto">
          <a:xfrm flipH="1">
            <a:off x="4805363" y="3582988"/>
            <a:ext cx="1470025" cy="442912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34"/>
          <p:cNvSpPr>
            <a:spLocks noChangeShapeType="1"/>
          </p:cNvSpPr>
          <p:nvPr/>
        </p:nvSpPr>
        <p:spPr bwMode="auto">
          <a:xfrm>
            <a:off x="2755900" y="5429250"/>
            <a:ext cx="3009900" cy="188913"/>
          </a:xfrm>
          <a:prstGeom prst="line">
            <a:avLst/>
          </a:prstGeom>
          <a:noFill/>
          <a:ln w="0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Line 135"/>
          <p:cNvSpPr>
            <a:spLocks noChangeShapeType="1"/>
          </p:cNvSpPr>
          <p:nvPr/>
        </p:nvSpPr>
        <p:spPr bwMode="auto">
          <a:xfrm flipH="1">
            <a:off x="5284788" y="4976813"/>
            <a:ext cx="1160462" cy="254000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36"/>
          <p:cNvSpPr>
            <a:spLocks noChangeShapeType="1"/>
          </p:cNvSpPr>
          <p:nvPr/>
        </p:nvSpPr>
        <p:spPr bwMode="auto">
          <a:xfrm flipV="1">
            <a:off x="2752725" y="3357563"/>
            <a:ext cx="1571625" cy="204787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37"/>
          <p:cNvSpPr>
            <a:spLocks noChangeShapeType="1"/>
          </p:cNvSpPr>
          <p:nvPr/>
        </p:nvSpPr>
        <p:spPr bwMode="auto">
          <a:xfrm>
            <a:off x="2765425" y="3700463"/>
            <a:ext cx="2039938" cy="325437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38"/>
          <p:cNvSpPr>
            <a:spLocks noChangeShapeType="1"/>
          </p:cNvSpPr>
          <p:nvPr/>
        </p:nvSpPr>
        <p:spPr bwMode="auto">
          <a:xfrm flipV="1">
            <a:off x="2843213" y="4505325"/>
            <a:ext cx="1481137" cy="130175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0" name="Line 140"/>
          <p:cNvSpPr>
            <a:spLocks noChangeShapeType="1"/>
          </p:cNvSpPr>
          <p:nvPr/>
        </p:nvSpPr>
        <p:spPr bwMode="auto">
          <a:xfrm>
            <a:off x="8085138" y="877888"/>
            <a:ext cx="595312" cy="2508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Text Box 141"/>
          <p:cNvSpPr txBox="1">
            <a:spLocks noChangeArrowheads="1"/>
          </p:cNvSpPr>
          <p:nvPr/>
        </p:nvSpPr>
        <p:spPr bwMode="auto">
          <a:xfrm>
            <a:off x="3871913" y="597535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accent6">
                    <a:lumMod val="50000"/>
                  </a:schemeClr>
                </a:solidFill>
              </a:rPr>
              <a:t>subsystem responsibility</a:t>
            </a:r>
          </a:p>
        </p:txBody>
      </p:sp>
      <p:sp>
        <p:nvSpPr>
          <p:cNvPr id="122" name="Line 142"/>
          <p:cNvSpPr>
            <a:spLocks noChangeShapeType="1"/>
          </p:cNvSpPr>
          <p:nvPr/>
        </p:nvSpPr>
        <p:spPr bwMode="auto">
          <a:xfrm flipV="1">
            <a:off x="4918075" y="5619750"/>
            <a:ext cx="5334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" name="Group 147"/>
          <p:cNvGrpSpPr>
            <a:grpSpLocks/>
          </p:cNvGrpSpPr>
          <p:nvPr/>
        </p:nvGrpSpPr>
        <p:grpSpPr bwMode="auto">
          <a:xfrm>
            <a:off x="803275" y="5089525"/>
            <a:ext cx="1955800" cy="685800"/>
            <a:chOff x="506" y="3206"/>
            <a:chExt cx="1232" cy="432"/>
          </a:xfrm>
        </p:grpSpPr>
        <p:sp>
          <p:nvSpPr>
            <p:cNvPr id="124" name="Freeform 4"/>
            <p:cNvSpPr>
              <a:spLocks/>
            </p:cNvSpPr>
            <p:nvPr/>
          </p:nvSpPr>
          <p:spPr bwMode="auto">
            <a:xfrm>
              <a:off x="506" y="3206"/>
              <a:ext cx="1232" cy="432"/>
            </a:xfrm>
            <a:custGeom>
              <a:avLst/>
              <a:gdLst>
                <a:gd name="T0" fmla="*/ 0 w 186"/>
                <a:gd name="T1" fmla="*/ 0 h 89"/>
                <a:gd name="T2" fmla="*/ 174 w 186"/>
                <a:gd name="T3" fmla="*/ 0 h 89"/>
                <a:gd name="T4" fmla="*/ 186 w 186"/>
                <a:gd name="T5" fmla="*/ 11 h 89"/>
                <a:gd name="T6" fmla="*/ 186 w 186"/>
                <a:gd name="T7" fmla="*/ 89 h 89"/>
                <a:gd name="T8" fmla="*/ 0 w 186"/>
                <a:gd name="T9" fmla="*/ 89 h 89"/>
                <a:gd name="T10" fmla="*/ 0 w 18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89">
                  <a:moveTo>
                    <a:pt x="0" y="0"/>
                  </a:moveTo>
                  <a:lnTo>
                    <a:pt x="174" y="0"/>
                  </a:lnTo>
                  <a:lnTo>
                    <a:pt x="186" y="11"/>
                  </a:lnTo>
                  <a:lnTo>
                    <a:pt x="186" y="89"/>
                  </a:lnTo>
                  <a:lnTo>
                    <a:pt x="0" y="8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554" y="3408"/>
              <a:ext cx="102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do the actual billing to the </a:t>
              </a:r>
              <a:endParaRPr lang="en-US" sz="1100">
                <a:latin typeface="ZapfHumnst BT" pitchFamily="34" charset="0"/>
              </a:endParaRPr>
            </a:p>
          </p:txBody>
        </p:sp>
        <p:sp>
          <p:nvSpPr>
            <p:cNvPr id="126" name="Rectangle 9"/>
            <p:cNvSpPr>
              <a:spLocks noChangeArrowheads="1"/>
            </p:cNvSpPr>
            <p:nvPr/>
          </p:nvSpPr>
          <p:spPr bwMode="auto">
            <a:xfrm>
              <a:off x="554" y="3503"/>
              <a:ext cx="9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student for the schedule.</a:t>
              </a:r>
              <a:endParaRPr lang="en-US" sz="1100">
                <a:latin typeface="ZapfHumnst BT" pitchFamily="34" charset="0"/>
              </a:endParaRPr>
            </a:p>
          </p:txBody>
        </p:sp>
        <p:sp>
          <p:nvSpPr>
            <p:cNvPr id="127" name="Rectangle 6"/>
            <p:cNvSpPr>
              <a:spLocks noChangeArrowheads="1"/>
            </p:cNvSpPr>
            <p:nvPr/>
          </p:nvSpPr>
          <p:spPr bwMode="auto">
            <a:xfrm>
              <a:off x="562" y="3218"/>
              <a:ext cx="106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Send student and tuition to </a:t>
              </a:r>
              <a:endParaRPr lang="en-US" sz="1100">
                <a:latin typeface="ZapfHumnst BT" pitchFamily="34" charset="0"/>
              </a:endParaRPr>
            </a:p>
          </p:txBody>
        </p:sp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1667" y="3206"/>
              <a:ext cx="71" cy="66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11 h 11"/>
                <a:gd name="T4" fmla="*/ 12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11"/>
                  </a:lnTo>
                  <a:lnTo>
                    <a:pt x="12" y="11"/>
                  </a:lnTo>
                </a:path>
              </a:pathLst>
            </a:custGeom>
            <a:noFill/>
            <a:ln w="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Rectangle 7"/>
            <p:cNvSpPr>
              <a:spLocks noChangeArrowheads="1"/>
            </p:cNvSpPr>
            <p:nvPr/>
          </p:nvSpPr>
          <p:spPr bwMode="auto">
            <a:xfrm>
              <a:off x="562" y="3313"/>
              <a:ext cx="114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/>
                <a:t>the Billing System, which will </a:t>
              </a:r>
              <a:endParaRPr lang="en-US" sz="1100">
                <a:latin typeface="ZapfHumnst BT" pitchFamily="34" charset="0"/>
              </a:endParaRPr>
            </a:p>
          </p:txBody>
        </p:sp>
      </p:grpSp>
      <p:sp>
        <p:nvSpPr>
          <p:cNvPr id="130" name="Line 155"/>
          <p:cNvSpPr>
            <a:spLocks noChangeShapeType="1"/>
          </p:cNvSpPr>
          <p:nvPr/>
        </p:nvSpPr>
        <p:spPr bwMode="auto">
          <a:xfrm>
            <a:off x="349250" y="6335713"/>
            <a:ext cx="0" cy="141287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156"/>
          <p:cNvSpPr>
            <a:spLocks noChangeShapeType="1"/>
          </p:cNvSpPr>
          <p:nvPr/>
        </p:nvSpPr>
        <p:spPr bwMode="auto">
          <a:xfrm>
            <a:off x="1279525" y="6157913"/>
            <a:ext cx="0" cy="319087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Line 159"/>
          <p:cNvSpPr>
            <a:spLocks noChangeShapeType="1"/>
          </p:cNvSpPr>
          <p:nvPr/>
        </p:nvSpPr>
        <p:spPr bwMode="auto">
          <a:xfrm>
            <a:off x="2949575" y="5976938"/>
            <a:ext cx="0" cy="5000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" name="Line 160"/>
          <p:cNvSpPr>
            <a:spLocks noChangeShapeType="1"/>
          </p:cNvSpPr>
          <p:nvPr/>
        </p:nvSpPr>
        <p:spPr bwMode="auto">
          <a:xfrm>
            <a:off x="2949575" y="2322513"/>
            <a:ext cx="0" cy="2095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161"/>
          <p:cNvSpPr>
            <a:spLocks noChangeShapeType="1"/>
          </p:cNvSpPr>
          <p:nvPr/>
        </p:nvSpPr>
        <p:spPr bwMode="auto">
          <a:xfrm>
            <a:off x="4494213" y="1633538"/>
            <a:ext cx="0" cy="2333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Line 162"/>
          <p:cNvSpPr>
            <a:spLocks noChangeShapeType="1"/>
          </p:cNvSpPr>
          <p:nvPr/>
        </p:nvSpPr>
        <p:spPr bwMode="auto">
          <a:xfrm>
            <a:off x="4494213" y="2406650"/>
            <a:ext cx="0" cy="45720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6" name="Line 166"/>
          <p:cNvSpPr>
            <a:spLocks noChangeShapeType="1"/>
          </p:cNvSpPr>
          <p:nvPr/>
        </p:nvSpPr>
        <p:spPr bwMode="auto">
          <a:xfrm>
            <a:off x="8593138" y="1633538"/>
            <a:ext cx="1587" cy="397192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Line 167"/>
          <p:cNvSpPr>
            <a:spLocks noChangeShapeType="1"/>
          </p:cNvSpPr>
          <p:nvPr/>
        </p:nvSpPr>
        <p:spPr bwMode="auto">
          <a:xfrm>
            <a:off x="5700713" y="3144838"/>
            <a:ext cx="0" cy="20161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68"/>
          <p:cNvSpPr>
            <a:spLocks noChangeShapeType="1"/>
          </p:cNvSpPr>
          <p:nvPr/>
        </p:nvSpPr>
        <p:spPr bwMode="auto">
          <a:xfrm>
            <a:off x="5700713" y="3525838"/>
            <a:ext cx="0" cy="981075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170"/>
          <p:cNvSpPr>
            <a:spLocks noChangeShapeType="1"/>
          </p:cNvSpPr>
          <p:nvPr/>
        </p:nvSpPr>
        <p:spPr bwMode="auto">
          <a:xfrm>
            <a:off x="6662738" y="3678238"/>
            <a:ext cx="0" cy="346075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Line 171"/>
          <p:cNvSpPr>
            <a:spLocks noChangeShapeType="1"/>
          </p:cNvSpPr>
          <p:nvPr/>
        </p:nvSpPr>
        <p:spPr bwMode="auto">
          <a:xfrm>
            <a:off x="6662738" y="4210050"/>
            <a:ext cx="0" cy="8413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Line 172"/>
          <p:cNvSpPr>
            <a:spLocks noChangeShapeType="1"/>
          </p:cNvSpPr>
          <p:nvPr/>
        </p:nvSpPr>
        <p:spPr bwMode="auto">
          <a:xfrm>
            <a:off x="7632700" y="3678238"/>
            <a:ext cx="0" cy="611187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Line 173"/>
          <p:cNvSpPr>
            <a:spLocks noChangeShapeType="1"/>
          </p:cNvSpPr>
          <p:nvPr/>
        </p:nvSpPr>
        <p:spPr bwMode="auto">
          <a:xfrm>
            <a:off x="7632700" y="4976813"/>
            <a:ext cx="0" cy="25400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/>
              <a:t>Thí dụ biểu đồ tương tác hệ thống con 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Line 92"/>
          <p:cNvSpPr>
            <a:spLocks noChangeShapeType="1"/>
          </p:cNvSpPr>
          <p:nvPr/>
        </p:nvSpPr>
        <p:spPr bwMode="auto">
          <a:xfrm>
            <a:off x="8134350" y="4933950"/>
            <a:ext cx="0" cy="2444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Line 93"/>
          <p:cNvSpPr>
            <a:spLocks noChangeShapeType="1"/>
          </p:cNvSpPr>
          <p:nvPr/>
        </p:nvSpPr>
        <p:spPr bwMode="auto">
          <a:xfrm>
            <a:off x="8134350" y="4481513"/>
            <a:ext cx="0" cy="2317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Line 91"/>
          <p:cNvSpPr>
            <a:spLocks noChangeShapeType="1"/>
          </p:cNvSpPr>
          <p:nvPr/>
        </p:nvSpPr>
        <p:spPr bwMode="auto">
          <a:xfrm flipV="1">
            <a:off x="5253038" y="2843213"/>
            <a:ext cx="0" cy="3873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033588" y="1924050"/>
            <a:ext cx="0" cy="21113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95700" y="1924050"/>
            <a:ext cx="0" cy="8572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6680200" y="1924050"/>
            <a:ext cx="0" cy="189230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Oval 23"/>
          <p:cNvSpPr>
            <a:spLocks noChangeArrowheads="1"/>
          </p:cNvSpPr>
          <p:nvPr/>
        </p:nvSpPr>
        <p:spPr bwMode="auto">
          <a:xfrm>
            <a:off x="8043863" y="822325"/>
            <a:ext cx="190500" cy="192088"/>
          </a:xfrm>
          <a:prstGeom prst="ellipse">
            <a:avLst/>
          </a:prstGeom>
          <a:noFill/>
          <a:ln w="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 flipH="1">
            <a:off x="8137525" y="1919288"/>
            <a:ext cx="3175" cy="233362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 Box 71"/>
          <p:cNvSpPr txBox="1">
            <a:spLocks noChangeArrowheads="1"/>
          </p:cNvSpPr>
          <p:nvPr/>
        </p:nvSpPr>
        <p:spPr bwMode="auto">
          <a:xfrm>
            <a:off x="241300" y="822325"/>
            <a:ext cx="2379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accent6">
                    <a:lumMod val="50000"/>
                  </a:schemeClr>
                </a:solidFill>
              </a:rPr>
              <a:t>Subsystem Proxy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33363" y="1350963"/>
            <a:ext cx="1158875" cy="42703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3850" y="1384300"/>
            <a:ext cx="8926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Billing System 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38175" y="1563688"/>
            <a:ext cx="359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62000" y="2136775"/>
            <a:ext cx="112713" cy="3743325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482725" y="1350963"/>
            <a:ext cx="1195388" cy="42703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966913" y="1384300"/>
            <a:ext cx="35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546225" y="1398588"/>
            <a:ext cx="89902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: BillingSystem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1978025" y="2136775"/>
            <a:ext cx="101600" cy="351790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732088" y="1350963"/>
            <a:ext cx="1903412" cy="42703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629025" y="1384300"/>
            <a:ext cx="35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786063" y="1398588"/>
            <a:ext cx="166103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: StudentBillingTransaction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640138" y="2776538"/>
            <a:ext cx="101600" cy="83185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5886450" y="1350963"/>
            <a:ext cx="1660525" cy="42703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913438" y="1398588"/>
            <a:ext cx="145559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 :BillingSystemInterface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6627813" y="3816350"/>
            <a:ext cx="101600" cy="175260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8132763" y="1001713"/>
            <a:ext cx="1587" cy="169862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7997825" y="1058863"/>
            <a:ext cx="282575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7942263" y="1171575"/>
            <a:ext cx="393700" cy="190500"/>
          </a:xfrm>
          <a:custGeom>
            <a:avLst/>
            <a:gdLst>
              <a:gd name="T0" fmla="*/ 0 w 35"/>
              <a:gd name="T1" fmla="*/ 17 h 17"/>
              <a:gd name="T2" fmla="*/ 17 w 35"/>
              <a:gd name="T3" fmla="*/ 0 h 17"/>
              <a:gd name="T4" fmla="*/ 35 w 35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17">
                <a:moveTo>
                  <a:pt x="0" y="17"/>
                </a:moveTo>
                <a:lnTo>
                  <a:pt x="17" y="0"/>
                </a:lnTo>
                <a:lnTo>
                  <a:pt x="35" y="17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7593013" y="1474788"/>
            <a:ext cx="9695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 : Billing System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8077200" y="4257675"/>
            <a:ext cx="112713" cy="214313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8077200" y="4719638"/>
            <a:ext cx="112713" cy="212725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8077200" y="5180013"/>
            <a:ext cx="112713" cy="212725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4716463" y="1350963"/>
            <a:ext cx="1079500" cy="42703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4918075" y="1384300"/>
            <a:ext cx="6013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5">
                    <a:lumMod val="50000"/>
                  </a:schemeClr>
                </a:solidFill>
              </a:rPr>
              <a:t> : Student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200650" y="3232150"/>
            <a:ext cx="100013" cy="212725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884238" y="2130425"/>
            <a:ext cx="1093787" cy="635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58788" y="1890713"/>
            <a:ext cx="18628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 submitBill(Student, double)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2085975" y="2776538"/>
            <a:ext cx="1554163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2157413" y="2463800"/>
            <a:ext cx="17519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1.1. create(Student, double)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2090738" y="3827463"/>
            <a:ext cx="4533900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auto">
          <a:xfrm>
            <a:off x="3001963" y="3579813"/>
            <a:ext cx="23775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1.2. submit(StudentBillingTransaction)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741738" y="3233738"/>
            <a:ext cx="1455737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860800" y="2997200"/>
            <a:ext cx="16419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1.1.1. // get contact info( 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grpSp>
        <p:nvGrpSpPr>
          <p:cNvPr id="47" name="Group 76"/>
          <p:cNvGrpSpPr>
            <a:grpSpLocks/>
          </p:cNvGrpSpPr>
          <p:nvPr/>
        </p:nvGrpSpPr>
        <p:grpSpPr bwMode="auto">
          <a:xfrm>
            <a:off x="4694238" y="2124075"/>
            <a:ext cx="1676400" cy="719138"/>
            <a:chOff x="2877" y="1338"/>
            <a:chExt cx="1056" cy="453"/>
          </a:xfrm>
        </p:grpSpPr>
        <p:sp>
          <p:nvSpPr>
            <p:cNvPr id="48" name="Freeform 52"/>
            <p:cNvSpPr>
              <a:spLocks/>
            </p:cNvSpPr>
            <p:nvPr/>
          </p:nvSpPr>
          <p:spPr bwMode="auto">
            <a:xfrm>
              <a:off x="2877" y="1338"/>
              <a:ext cx="1056" cy="453"/>
            </a:xfrm>
            <a:custGeom>
              <a:avLst/>
              <a:gdLst>
                <a:gd name="T0" fmla="*/ 0 w 1056"/>
                <a:gd name="T1" fmla="*/ 0 h 453"/>
                <a:gd name="T2" fmla="*/ 978 w 1056"/>
                <a:gd name="T3" fmla="*/ 0 h 453"/>
                <a:gd name="T4" fmla="*/ 1056 w 1056"/>
                <a:gd name="T5" fmla="*/ 78 h 453"/>
                <a:gd name="T6" fmla="*/ 1056 w 1056"/>
                <a:gd name="T7" fmla="*/ 453 h 453"/>
                <a:gd name="T8" fmla="*/ 0 w 1056"/>
                <a:gd name="T9" fmla="*/ 453 h 453"/>
                <a:gd name="T10" fmla="*/ 0 w 1056"/>
                <a:gd name="T1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453">
                  <a:moveTo>
                    <a:pt x="0" y="0"/>
                  </a:moveTo>
                  <a:lnTo>
                    <a:pt x="978" y="0"/>
                  </a:lnTo>
                  <a:lnTo>
                    <a:pt x="1056" y="78"/>
                  </a:lnTo>
                  <a:lnTo>
                    <a:pt x="1056" y="453"/>
                  </a:lnTo>
                  <a:lnTo>
                    <a:pt x="0" y="45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auto">
            <a:xfrm>
              <a:off x="2877" y="1338"/>
              <a:ext cx="1056" cy="453"/>
            </a:xfrm>
            <a:custGeom>
              <a:avLst/>
              <a:gdLst>
                <a:gd name="T0" fmla="*/ 0 w 149"/>
                <a:gd name="T1" fmla="*/ 0 h 64"/>
                <a:gd name="T2" fmla="*/ 138 w 149"/>
                <a:gd name="T3" fmla="*/ 0 h 64"/>
                <a:gd name="T4" fmla="*/ 149 w 149"/>
                <a:gd name="T5" fmla="*/ 11 h 64"/>
                <a:gd name="T6" fmla="*/ 149 w 149"/>
                <a:gd name="T7" fmla="*/ 64 h 64"/>
                <a:gd name="T8" fmla="*/ 0 w 149"/>
                <a:gd name="T9" fmla="*/ 64 h 64"/>
                <a:gd name="T10" fmla="*/ 0 w 149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64">
                  <a:moveTo>
                    <a:pt x="0" y="0"/>
                  </a:moveTo>
                  <a:lnTo>
                    <a:pt x="138" y="0"/>
                  </a:lnTo>
                  <a:lnTo>
                    <a:pt x="149" y="11"/>
                  </a:lnTo>
                  <a:lnTo>
                    <a:pt x="149" y="64"/>
                  </a:ln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auto">
            <a:xfrm>
              <a:off x="3847" y="1338"/>
              <a:ext cx="78" cy="78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11 h 11"/>
                <a:gd name="T4" fmla="*/ 11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11"/>
                  </a:lnTo>
                  <a:lnTo>
                    <a:pt x="11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2905" y="1352"/>
              <a:ext cx="50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50000"/>
                    </a:schemeClr>
                  </a:solidFill>
                </a:rPr>
                <a:t>Retrieve the </a:t>
              </a:r>
              <a:endParaRPr lang="en-US">
                <a:solidFill>
                  <a:schemeClr val="accent5">
                    <a:lumMod val="50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52" name="Rectangle 56"/>
            <p:cNvSpPr>
              <a:spLocks noChangeArrowheads="1"/>
            </p:cNvSpPr>
            <p:nvPr/>
          </p:nvSpPr>
          <p:spPr bwMode="auto">
            <a:xfrm>
              <a:off x="2905" y="1474"/>
              <a:ext cx="88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50000"/>
                    </a:schemeClr>
                  </a:solidFill>
                </a:rPr>
                <a:t>information that must </a:t>
              </a:r>
              <a:endParaRPr lang="en-US">
                <a:solidFill>
                  <a:schemeClr val="accent5">
                    <a:lumMod val="50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2905" y="1595"/>
              <a:ext cx="8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accent5">
                      <a:lumMod val="50000"/>
                    </a:schemeClr>
                  </a:solidFill>
                </a:rPr>
                <a:t>be included on the bill</a:t>
              </a:r>
              <a:endParaRPr lang="en-US">
                <a:solidFill>
                  <a:schemeClr val="accent5">
                    <a:lumMod val="50000"/>
                  </a:schemeClr>
                </a:solidFill>
                <a:latin typeface="ZapfHumnst BT" pitchFamily="34" charset="0"/>
              </a:endParaRPr>
            </a:p>
          </p:txBody>
        </p:sp>
      </p:grpSp>
      <p:sp>
        <p:nvSpPr>
          <p:cNvPr id="54" name="Line 58"/>
          <p:cNvSpPr>
            <a:spLocks noChangeShapeType="1"/>
          </p:cNvSpPr>
          <p:nvPr/>
        </p:nvSpPr>
        <p:spPr bwMode="auto">
          <a:xfrm flipH="1">
            <a:off x="4502150" y="2846388"/>
            <a:ext cx="584200" cy="385762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6731000" y="4259263"/>
            <a:ext cx="1346200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6765925" y="4011613"/>
            <a:ext cx="17203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1.2.1. // open connection( 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57" name="Line 63"/>
          <p:cNvSpPr>
            <a:spLocks noChangeShapeType="1"/>
          </p:cNvSpPr>
          <p:nvPr/>
        </p:nvSpPr>
        <p:spPr bwMode="auto">
          <a:xfrm flipV="1">
            <a:off x="6734175" y="4721225"/>
            <a:ext cx="1343025" cy="635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6754813" y="4471988"/>
            <a:ext cx="188429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1.2.2. // process transaction( 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59" name="Line 67"/>
          <p:cNvSpPr>
            <a:spLocks noChangeShapeType="1"/>
          </p:cNvSpPr>
          <p:nvPr/>
        </p:nvSpPr>
        <p:spPr bwMode="auto">
          <a:xfrm flipV="1">
            <a:off x="6734175" y="5181600"/>
            <a:ext cx="1343025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0" name="Rectangle 70"/>
          <p:cNvSpPr>
            <a:spLocks noChangeArrowheads="1"/>
          </p:cNvSpPr>
          <p:nvPr/>
        </p:nvSpPr>
        <p:spPr bwMode="auto">
          <a:xfrm>
            <a:off x="6769100" y="4932363"/>
            <a:ext cx="17219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1.2.3. // close connection( 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61" name="Line 72"/>
          <p:cNvSpPr>
            <a:spLocks noChangeShapeType="1"/>
          </p:cNvSpPr>
          <p:nvPr/>
        </p:nvSpPr>
        <p:spPr bwMode="auto">
          <a:xfrm>
            <a:off x="2209800" y="1057275"/>
            <a:ext cx="241300" cy="2381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9"/>
          <p:cNvSpPr>
            <a:spLocks noChangeShapeType="1"/>
          </p:cNvSpPr>
          <p:nvPr/>
        </p:nvSpPr>
        <p:spPr bwMode="auto">
          <a:xfrm>
            <a:off x="819150" y="1924050"/>
            <a:ext cx="0" cy="21113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820738" y="5881688"/>
            <a:ext cx="0" cy="39370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>
            <a:off x="5259388" y="3451225"/>
            <a:ext cx="0" cy="2824163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80"/>
          <p:cNvSpPr>
            <a:spLocks noChangeShapeType="1"/>
          </p:cNvSpPr>
          <p:nvPr/>
        </p:nvSpPr>
        <p:spPr bwMode="auto">
          <a:xfrm>
            <a:off x="2035175" y="5667375"/>
            <a:ext cx="0" cy="608013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3695700" y="3605213"/>
            <a:ext cx="1588" cy="26701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82"/>
          <p:cNvSpPr>
            <a:spLocks noChangeShapeType="1"/>
          </p:cNvSpPr>
          <p:nvPr/>
        </p:nvSpPr>
        <p:spPr bwMode="auto">
          <a:xfrm>
            <a:off x="6684963" y="5570538"/>
            <a:ext cx="0" cy="7048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83"/>
          <p:cNvSpPr>
            <a:spLocks noChangeShapeType="1"/>
          </p:cNvSpPr>
          <p:nvPr/>
        </p:nvSpPr>
        <p:spPr bwMode="auto">
          <a:xfrm>
            <a:off x="8134350" y="5400675"/>
            <a:ext cx="0" cy="874713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84"/>
          <p:cNvSpPr>
            <a:spLocks noChangeShapeType="1"/>
          </p:cNvSpPr>
          <p:nvPr/>
        </p:nvSpPr>
        <p:spPr bwMode="auto">
          <a:xfrm flipV="1">
            <a:off x="5256213" y="1925638"/>
            <a:ext cx="0" cy="1984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9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Tài liệu hóa các phần tử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Line 41"/>
          <p:cNvSpPr>
            <a:spLocks noChangeShapeType="1"/>
          </p:cNvSpPr>
          <p:nvPr/>
        </p:nvSpPr>
        <p:spPr bwMode="auto">
          <a:xfrm flipH="1">
            <a:off x="6462713" y="3025775"/>
            <a:ext cx="3175" cy="3635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1"/>
          <p:cNvSpPr>
            <a:spLocks noChangeShapeType="1"/>
          </p:cNvSpPr>
          <p:nvPr/>
        </p:nvSpPr>
        <p:spPr bwMode="auto">
          <a:xfrm>
            <a:off x="5524500" y="5545138"/>
            <a:ext cx="439738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7"/>
          <p:cNvSpPr>
            <a:spLocks noChangeShapeType="1"/>
          </p:cNvSpPr>
          <p:nvPr/>
        </p:nvSpPr>
        <p:spPr bwMode="auto">
          <a:xfrm>
            <a:off x="7197725" y="5688013"/>
            <a:ext cx="439738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549275" y="944563"/>
            <a:ext cx="4560888" cy="10350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549275" y="1525588"/>
            <a:ext cx="4560888" cy="4540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549275" y="1624013"/>
            <a:ext cx="4560888" cy="3556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11963" y="1308100"/>
            <a:ext cx="182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Subsystem Proxy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2438" y="2463800"/>
            <a:ext cx="2201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accent6">
                    <a:lumMod val="75000"/>
                  </a:schemeClr>
                </a:solidFill>
              </a:rPr>
              <a:t>Subsystem Interface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V="1">
            <a:off x="1422400" y="2057400"/>
            <a:ext cx="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884738" y="3440113"/>
            <a:ext cx="3336925" cy="8540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884738" y="3676650"/>
            <a:ext cx="3336925" cy="61753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884738" y="3765550"/>
            <a:ext cx="3336925" cy="52863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11363" y="1169988"/>
            <a:ext cx="14119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ICourseCatalogSystem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81025" y="1720850"/>
            <a:ext cx="40162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getCourseOfferings(forSemester : Semester) : CourseOfferingList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1962150" y="1360488"/>
            <a:ext cx="156773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External System Interfaces)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336800" y="989013"/>
            <a:ext cx="8643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&lt;&lt;Interface&gt;&gt;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257675" y="2147888"/>
            <a:ext cx="4492625" cy="8667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4257675" y="2563813"/>
            <a:ext cx="4492625" cy="4508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257675" y="2654300"/>
            <a:ext cx="4492625" cy="36036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5346700" y="1477963"/>
            <a:ext cx="1111250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7"/>
          <p:cNvSpPr>
            <a:spLocks/>
          </p:cNvSpPr>
          <p:nvPr/>
        </p:nvSpPr>
        <p:spPr bwMode="auto">
          <a:xfrm>
            <a:off x="5135563" y="1398588"/>
            <a:ext cx="212725" cy="157162"/>
          </a:xfrm>
          <a:custGeom>
            <a:avLst/>
            <a:gdLst>
              <a:gd name="T0" fmla="*/ 0 w 134"/>
              <a:gd name="T1" fmla="*/ 50 h 99"/>
              <a:gd name="T2" fmla="*/ 134 w 134"/>
              <a:gd name="T3" fmla="*/ 99 h 99"/>
              <a:gd name="T4" fmla="*/ 134 w 134"/>
              <a:gd name="T5" fmla="*/ 0 h 99"/>
              <a:gd name="T6" fmla="*/ 0 w 134"/>
              <a:gd name="T7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" h="99">
                <a:moveTo>
                  <a:pt x="0" y="50"/>
                </a:moveTo>
                <a:lnTo>
                  <a:pt x="134" y="99"/>
                </a:lnTo>
                <a:lnTo>
                  <a:pt x="134" y="0"/>
                </a:lnTo>
                <a:lnTo>
                  <a:pt x="0" y="5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5980113" y="5230813"/>
            <a:ext cx="1214437" cy="979487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5980113" y="5624513"/>
            <a:ext cx="1214437" cy="585787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980113" y="5715000"/>
            <a:ext cx="1214437" cy="49530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4144963" y="5087938"/>
            <a:ext cx="1385887" cy="8556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144963" y="5481638"/>
            <a:ext cx="1385887" cy="4619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4144963" y="5572125"/>
            <a:ext cx="1385887" cy="3714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H="1">
            <a:off x="4800600" y="4322763"/>
            <a:ext cx="590550" cy="752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43"/>
          <p:cNvSpPr>
            <a:spLocks noChangeArrowheads="1"/>
          </p:cNvSpPr>
          <p:nvPr/>
        </p:nvSpPr>
        <p:spPr bwMode="auto">
          <a:xfrm>
            <a:off x="5035550" y="4846638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4" name="Rectangle 47"/>
          <p:cNvSpPr>
            <a:spLocks noChangeArrowheads="1"/>
          </p:cNvSpPr>
          <p:nvPr/>
        </p:nvSpPr>
        <p:spPr bwMode="auto">
          <a:xfrm>
            <a:off x="5437188" y="4359275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6499225" y="4306888"/>
            <a:ext cx="93663" cy="898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49"/>
          <p:cNvSpPr>
            <a:spLocks noChangeArrowheads="1"/>
          </p:cNvSpPr>
          <p:nvPr/>
        </p:nvSpPr>
        <p:spPr bwMode="auto">
          <a:xfrm>
            <a:off x="1751013" y="3319463"/>
            <a:ext cx="1395412" cy="10128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1831975" y="3365500"/>
            <a:ext cx="11492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CourseOfferingList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8" name="Rectangle 51"/>
          <p:cNvSpPr>
            <a:spLocks noChangeArrowheads="1"/>
          </p:cNvSpPr>
          <p:nvPr/>
        </p:nvSpPr>
        <p:spPr bwMode="auto">
          <a:xfrm>
            <a:off x="1751013" y="3713163"/>
            <a:ext cx="1395412" cy="6191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52"/>
          <p:cNvSpPr>
            <a:spLocks noChangeArrowheads="1"/>
          </p:cNvSpPr>
          <p:nvPr/>
        </p:nvSpPr>
        <p:spPr bwMode="auto">
          <a:xfrm>
            <a:off x="1751013" y="3803650"/>
            <a:ext cx="1395412" cy="52863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auto">
          <a:xfrm>
            <a:off x="1846263" y="3916363"/>
            <a:ext cx="3599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new()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1" name="Rectangle 54"/>
          <p:cNvSpPr>
            <a:spLocks noChangeArrowheads="1"/>
          </p:cNvSpPr>
          <p:nvPr/>
        </p:nvSpPr>
        <p:spPr bwMode="auto">
          <a:xfrm>
            <a:off x="1846263" y="4095750"/>
            <a:ext cx="32701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add()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1816100" y="3567113"/>
            <a:ext cx="122148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University Artifacts)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1771650" y="4948238"/>
            <a:ext cx="1455738" cy="1214437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1771650" y="5521325"/>
            <a:ext cx="1455738" cy="6413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1771650" y="5611813"/>
            <a:ext cx="1455738" cy="5508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 flipH="1">
            <a:off x="3227388" y="4205288"/>
            <a:ext cx="1876425" cy="9636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70"/>
          <p:cNvSpPr>
            <a:spLocks noChangeShapeType="1"/>
          </p:cNvSpPr>
          <p:nvPr/>
        </p:nvSpPr>
        <p:spPr bwMode="auto">
          <a:xfrm>
            <a:off x="2498725" y="1978025"/>
            <a:ext cx="1588" cy="13160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71"/>
          <p:cNvSpPr>
            <a:spLocks noChangeShapeType="1"/>
          </p:cNvSpPr>
          <p:nvPr/>
        </p:nvSpPr>
        <p:spPr bwMode="auto">
          <a:xfrm flipH="1">
            <a:off x="3146425" y="3887788"/>
            <a:ext cx="1954213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72"/>
          <p:cNvSpPr>
            <a:spLocks noChangeArrowheads="1"/>
          </p:cNvSpPr>
          <p:nvPr/>
        </p:nvSpPr>
        <p:spPr bwMode="auto">
          <a:xfrm>
            <a:off x="7662863" y="5359400"/>
            <a:ext cx="831850" cy="8318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74"/>
          <p:cNvSpPr>
            <a:spLocks noChangeArrowheads="1"/>
          </p:cNvSpPr>
          <p:nvPr/>
        </p:nvSpPr>
        <p:spPr bwMode="auto">
          <a:xfrm>
            <a:off x="7662863" y="5753100"/>
            <a:ext cx="831850" cy="4381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Rectangle 75"/>
          <p:cNvSpPr>
            <a:spLocks noChangeArrowheads="1"/>
          </p:cNvSpPr>
          <p:nvPr/>
        </p:nvSpPr>
        <p:spPr bwMode="auto">
          <a:xfrm>
            <a:off x="7662863" y="5842000"/>
            <a:ext cx="831850" cy="3492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78"/>
          <p:cNvSpPr>
            <a:spLocks noChangeShapeType="1"/>
          </p:cNvSpPr>
          <p:nvPr/>
        </p:nvSpPr>
        <p:spPr bwMode="auto">
          <a:xfrm>
            <a:off x="7693025" y="4344988"/>
            <a:ext cx="401638" cy="9763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79"/>
          <p:cNvSpPr>
            <a:spLocks noChangeShapeType="1"/>
          </p:cNvSpPr>
          <p:nvPr/>
        </p:nvSpPr>
        <p:spPr bwMode="auto">
          <a:xfrm flipH="1">
            <a:off x="3159125" y="3013075"/>
            <a:ext cx="1473200" cy="6159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67"/>
          <p:cNvSpPr>
            <a:spLocks noChangeArrowheads="1"/>
          </p:cNvSpPr>
          <p:nvPr/>
        </p:nvSpPr>
        <p:spPr bwMode="auto">
          <a:xfrm>
            <a:off x="2636838" y="4370388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5" name="Freeform 68"/>
          <p:cNvSpPr>
            <a:spLocks/>
          </p:cNvSpPr>
          <p:nvPr/>
        </p:nvSpPr>
        <p:spPr bwMode="auto">
          <a:xfrm>
            <a:off x="2449513" y="4341813"/>
            <a:ext cx="109537" cy="180975"/>
          </a:xfrm>
          <a:custGeom>
            <a:avLst/>
            <a:gdLst>
              <a:gd name="T0" fmla="*/ 37 w 69"/>
              <a:gd name="T1" fmla="*/ 0 h 114"/>
              <a:gd name="T2" fmla="*/ 69 w 69"/>
              <a:gd name="T3" fmla="*/ 54 h 114"/>
              <a:gd name="T4" fmla="*/ 36 w 69"/>
              <a:gd name="T5" fmla="*/ 114 h 114"/>
              <a:gd name="T6" fmla="*/ 0 w 69"/>
              <a:gd name="T7" fmla="*/ 54 h 114"/>
              <a:gd name="T8" fmla="*/ 37 w 69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114">
                <a:moveTo>
                  <a:pt x="37" y="0"/>
                </a:moveTo>
                <a:lnTo>
                  <a:pt x="69" y="54"/>
                </a:lnTo>
                <a:lnTo>
                  <a:pt x="36" y="114"/>
                </a:lnTo>
                <a:lnTo>
                  <a:pt x="0" y="54"/>
                </a:lnTo>
                <a:lnTo>
                  <a:pt x="37" y="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2624138" y="4740275"/>
            <a:ext cx="2324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0..*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7" name="Line 82"/>
          <p:cNvSpPr>
            <a:spLocks noChangeShapeType="1"/>
          </p:cNvSpPr>
          <p:nvPr/>
        </p:nvSpPr>
        <p:spPr bwMode="auto">
          <a:xfrm>
            <a:off x="2505075" y="4522788"/>
            <a:ext cx="0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58" name="Line 95"/>
          <p:cNvSpPr>
            <a:spLocks noChangeShapeType="1"/>
          </p:cNvSpPr>
          <p:nvPr/>
        </p:nvSpPr>
        <p:spPr bwMode="auto">
          <a:xfrm>
            <a:off x="7734300" y="1651000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"/>
          <p:cNvSpPr>
            <a:spLocks noChangeShapeType="1"/>
          </p:cNvSpPr>
          <p:nvPr/>
        </p:nvSpPr>
        <p:spPr bwMode="auto">
          <a:xfrm>
            <a:off x="6459538" y="1477963"/>
            <a:ext cx="0" cy="663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1957388" y="5172075"/>
            <a:ext cx="9636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CourseOffering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905000" y="5724525"/>
            <a:ext cx="35990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new()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905000" y="5903913"/>
            <a:ext cx="5713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setData()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1866900" y="5364163"/>
            <a:ext cx="122148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University Artifacts)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2208213" y="4992688"/>
            <a:ext cx="66864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&lt;&lt;Entity&gt;&gt;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6267450" y="5275263"/>
            <a:ext cx="6492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Statement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011863" y="5827713"/>
            <a:ext cx="9641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executeQuery()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011863" y="6007100"/>
            <a:ext cx="10388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executeUpdate()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246813" y="5478463"/>
            <a:ext cx="67646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java.sql)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9" name="Rectangle 36"/>
          <p:cNvSpPr>
            <a:spLocks noChangeArrowheads="1"/>
          </p:cNvSpPr>
          <p:nvPr/>
        </p:nvSpPr>
        <p:spPr bwMode="auto">
          <a:xfrm>
            <a:off x="4497388" y="5132388"/>
            <a:ext cx="7149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Connection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4187825" y="5684838"/>
            <a:ext cx="11346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createStatement()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1" name="Rectangle 40"/>
          <p:cNvSpPr>
            <a:spLocks noChangeArrowheads="1"/>
          </p:cNvSpPr>
          <p:nvPr/>
        </p:nvSpPr>
        <p:spPr bwMode="auto">
          <a:xfrm>
            <a:off x="4497388" y="5335588"/>
            <a:ext cx="67646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java.sql)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7742238" y="5416550"/>
            <a:ext cx="5831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ResultSet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7694613" y="5954713"/>
            <a:ext cx="6535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getString()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4" name="Rectangle 77"/>
          <p:cNvSpPr>
            <a:spLocks noChangeArrowheads="1"/>
          </p:cNvSpPr>
          <p:nvPr/>
        </p:nvSpPr>
        <p:spPr bwMode="auto">
          <a:xfrm>
            <a:off x="7715250" y="5605463"/>
            <a:ext cx="67646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java.sql)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5" name="Rectangle 8"/>
          <p:cNvSpPr>
            <a:spLocks noChangeArrowheads="1"/>
          </p:cNvSpPr>
          <p:nvPr/>
        </p:nvSpPr>
        <p:spPr bwMode="auto">
          <a:xfrm>
            <a:off x="5888038" y="3495675"/>
            <a:ext cx="11702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DBCourseOfferring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6" name="Rectangle 11"/>
          <p:cNvSpPr>
            <a:spLocks noChangeArrowheads="1"/>
          </p:cNvSpPr>
          <p:nvPr/>
        </p:nvSpPr>
        <p:spPr bwMode="auto">
          <a:xfrm>
            <a:off x="4916488" y="3889375"/>
            <a:ext cx="15370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create() : CourseOffering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7" name="Rectangle 12"/>
          <p:cNvSpPr>
            <a:spLocks noChangeArrowheads="1"/>
          </p:cNvSpPr>
          <p:nvPr/>
        </p:nvSpPr>
        <p:spPr bwMode="auto">
          <a:xfrm>
            <a:off x="4916488" y="4070350"/>
            <a:ext cx="29658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read(searchCriteria : string) : CourseOfferingList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5654675" y="2373313"/>
            <a:ext cx="13703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CourseCatalogSystem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4291013" y="2778125"/>
            <a:ext cx="401622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getCourseOfferings(forSemester : Semester) : CourseOfferingList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5711825" y="2193925"/>
            <a:ext cx="134389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&lt;&lt;subsystem proxy&gt;&gt;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hệ thống con 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Line 1039"/>
          <p:cNvSpPr>
            <a:spLocks noChangeShapeType="1"/>
          </p:cNvSpPr>
          <p:nvPr/>
        </p:nvSpPr>
        <p:spPr bwMode="auto">
          <a:xfrm>
            <a:off x="5843588" y="2616200"/>
            <a:ext cx="979487" cy="6286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47"/>
          <p:cNvSpPr>
            <a:spLocks noChangeShapeType="1"/>
          </p:cNvSpPr>
          <p:nvPr/>
        </p:nvSpPr>
        <p:spPr bwMode="auto">
          <a:xfrm flipV="1">
            <a:off x="4125913" y="2603500"/>
            <a:ext cx="596900" cy="5921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68"/>
          <p:cNvSpPr>
            <a:spLocks noChangeShapeType="1"/>
          </p:cNvSpPr>
          <p:nvPr/>
        </p:nvSpPr>
        <p:spPr bwMode="auto">
          <a:xfrm flipV="1">
            <a:off x="2640013" y="2376488"/>
            <a:ext cx="0" cy="8318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1069"/>
          <p:cNvSpPr>
            <a:spLocks/>
          </p:cNvSpPr>
          <p:nvPr/>
        </p:nvSpPr>
        <p:spPr bwMode="auto">
          <a:xfrm>
            <a:off x="2562225" y="2151063"/>
            <a:ext cx="157163" cy="225425"/>
          </a:xfrm>
          <a:custGeom>
            <a:avLst/>
            <a:gdLst>
              <a:gd name="T0" fmla="*/ 49 w 99"/>
              <a:gd name="T1" fmla="*/ 0 h 142"/>
              <a:gd name="T2" fmla="*/ 99 w 99"/>
              <a:gd name="T3" fmla="*/ 142 h 142"/>
              <a:gd name="T4" fmla="*/ 0 w 99"/>
              <a:gd name="T5" fmla="*/ 142 h 142"/>
              <a:gd name="T6" fmla="*/ 49 w 99"/>
              <a:gd name="T7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142">
                <a:moveTo>
                  <a:pt x="49" y="0"/>
                </a:moveTo>
                <a:lnTo>
                  <a:pt x="99" y="142"/>
                </a:lnTo>
                <a:lnTo>
                  <a:pt x="0" y="142"/>
                </a:lnTo>
                <a:lnTo>
                  <a:pt x="49" y="0"/>
                </a:lnTo>
                <a:close/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070"/>
          <p:cNvSpPr>
            <a:spLocks/>
          </p:cNvSpPr>
          <p:nvPr/>
        </p:nvSpPr>
        <p:spPr bwMode="auto">
          <a:xfrm>
            <a:off x="3540125" y="1641475"/>
            <a:ext cx="4040188" cy="1479550"/>
          </a:xfrm>
          <a:custGeom>
            <a:avLst/>
            <a:gdLst>
              <a:gd name="T0" fmla="*/ 0 w 472"/>
              <a:gd name="T1" fmla="*/ 0 h 133"/>
              <a:gd name="T2" fmla="*/ 472 w 472"/>
              <a:gd name="T3" fmla="*/ 0 h 133"/>
              <a:gd name="T4" fmla="*/ 472 w 472"/>
              <a:gd name="T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2" h="133">
                <a:moveTo>
                  <a:pt x="0" y="0"/>
                </a:moveTo>
                <a:lnTo>
                  <a:pt x="472" y="0"/>
                </a:lnTo>
                <a:lnTo>
                  <a:pt x="472" y="133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lg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53"/>
          <p:cNvSpPr>
            <a:spLocks noChangeShapeType="1"/>
          </p:cNvSpPr>
          <p:nvPr/>
        </p:nvSpPr>
        <p:spPr bwMode="auto">
          <a:xfrm>
            <a:off x="3789363" y="4070350"/>
            <a:ext cx="898525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46"/>
          <p:cNvSpPr>
            <a:spLocks noChangeShapeType="1"/>
          </p:cNvSpPr>
          <p:nvPr/>
        </p:nvSpPr>
        <p:spPr bwMode="auto">
          <a:xfrm>
            <a:off x="4373563" y="3648075"/>
            <a:ext cx="2436812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75"/>
          <p:cNvSpPr txBox="1">
            <a:spLocks noChangeArrowheads="1"/>
          </p:cNvSpPr>
          <p:nvPr/>
        </p:nvSpPr>
        <p:spPr bwMode="auto">
          <a:xfrm>
            <a:off x="495300" y="2530475"/>
            <a:ext cx="2111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accent6">
                    <a:lumMod val="50000"/>
                  </a:schemeClr>
                </a:solidFill>
              </a:rPr>
              <a:t>Subsystem Interface</a:t>
            </a:r>
          </a:p>
        </p:txBody>
      </p:sp>
      <p:sp>
        <p:nvSpPr>
          <p:cNvPr id="13" name="Rectangle 1027"/>
          <p:cNvSpPr>
            <a:spLocks noChangeArrowheads="1"/>
          </p:cNvSpPr>
          <p:nvPr/>
        </p:nvSpPr>
        <p:spPr bwMode="auto">
          <a:xfrm>
            <a:off x="3881438" y="1928813"/>
            <a:ext cx="3330575" cy="6635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029"/>
          <p:cNvSpPr>
            <a:spLocks noChangeArrowheads="1"/>
          </p:cNvSpPr>
          <p:nvPr/>
        </p:nvSpPr>
        <p:spPr bwMode="auto">
          <a:xfrm>
            <a:off x="3881438" y="2165350"/>
            <a:ext cx="3330575" cy="42703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030"/>
          <p:cNvSpPr>
            <a:spLocks noChangeArrowheads="1"/>
          </p:cNvSpPr>
          <p:nvPr/>
        </p:nvSpPr>
        <p:spPr bwMode="auto">
          <a:xfrm>
            <a:off x="3881438" y="2255838"/>
            <a:ext cx="3330575" cy="3365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032"/>
          <p:cNvSpPr>
            <a:spLocks noChangeArrowheads="1"/>
          </p:cNvSpPr>
          <p:nvPr/>
        </p:nvSpPr>
        <p:spPr bwMode="auto">
          <a:xfrm>
            <a:off x="6848475" y="3130550"/>
            <a:ext cx="1439863" cy="10350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034"/>
          <p:cNvSpPr>
            <a:spLocks noChangeArrowheads="1"/>
          </p:cNvSpPr>
          <p:nvPr/>
        </p:nvSpPr>
        <p:spPr bwMode="auto">
          <a:xfrm>
            <a:off x="6848475" y="3703638"/>
            <a:ext cx="1439863" cy="4619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035"/>
          <p:cNvSpPr>
            <a:spLocks noChangeArrowheads="1"/>
          </p:cNvSpPr>
          <p:nvPr/>
        </p:nvSpPr>
        <p:spPr bwMode="auto">
          <a:xfrm>
            <a:off x="6848475" y="3794125"/>
            <a:ext cx="1439863" cy="3714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040"/>
          <p:cNvSpPr>
            <a:spLocks noChangeArrowheads="1"/>
          </p:cNvSpPr>
          <p:nvPr/>
        </p:nvSpPr>
        <p:spPr bwMode="auto">
          <a:xfrm>
            <a:off x="896938" y="3208338"/>
            <a:ext cx="3476625" cy="8667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042"/>
          <p:cNvSpPr>
            <a:spLocks noChangeArrowheads="1"/>
          </p:cNvSpPr>
          <p:nvPr/>
        </p:nvSpPr>
        <p:spPr bwMode="auto">
          <a:xfrm>
            <a:off x="896938" y="3636963"/>
            <a:ext cx="3476625" cy="4381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1043"/>
          <p:cNvSpPr>
            <a:spLocks noChangeArrowheads="1"/>
          </p:cNvSpPr>
          <p:nvPr/>
        </p:nvSpPr>
        <p:spPr bwMode="auto">
          <a:xfrm>
            <a:off x="896938" y="3725863"/>
            <a:ext cx="3476625" cy="3492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1048"/>
          <p:cNvSpPr>
            <a:spLocks noChangeArrowheads="1"/>
          </p:cNvSpPr>
          <p:nvPr/>
        </p:nvSpPr>
        <p:spPr bwMode="auto">
          <a:xfrm>
            <a:off x="3781425" y="5005388"/>
            <a:ext cx="3463925" cy="6635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1050"/>
          <p:cNvSpPr>
            <a:spLocks noChangeArrowheads="1"/>
          </p:cNvSpPr>
          <p:nvPr/>
        </p:nvSpPr>
        <p:spPr bwMode="auto">
          <a:xfrm>
            <a:off x="3781425" y="5241925"/>
            <a:ext cx="3463925" cy="42703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051"/>
          <p:cNvSpPr>
            <a:spLocks noChangeArrowheads="1"/>
          </p:cNvSpPr>
          <p:nvPr/>
        </p:nvSpPr>
        <p:spPr bwMode="auto">
          <a:xfrm>
            <a:off x="3781425" y="5332413"/>
            <a:ext cx="3463925" cy="3365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1059"/>
          <p:cNvSpPr>
            <a:spLocks noChangeArrowheads="1"/>
          </p:cNvSpPr>
          <p:nvPr/>
        </p:nvSpPr>
        <p:spPr bwMode="auto">
          <a:xfrm>
            <a:off x="4794250" y="4751388"/>
            <a:ext cx="23403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0..1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6" name="Rectangle 1060"/>
          <p:cNvSpPr>
            <a:spLocks noChangeArrowheads="1"/>
          </p:cNvSpPr>
          <p:nvPr/>
        </p:nvSpPr>
        <p:spPr bwMode="auto">
          <a:xfrm>
            <a:off x="4149725" y="4143375"/>
            <a:ext cx="785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7" name="Rectangle 1061"/>
          <p:cNvSpPr>
            <a:spLocks noChangeArrowheads="1"/>
          </p:cNvSpPr>
          <p:nvPr/>
        </p:nvSpPr>
        <p:spPr bwMode="auto">
          <a:xfrm>
            <a:off x="1728788" y="1117600"/>
            <a:ext cx="1811337" cy="103346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063"/>
          <p:cNvSpPr>
            <a:spLocks noChangeArrowheads="1"/>
          </p:cNvSpPr>
          <p:nvPr/>
        </p:nvSpPr>
        <p:spPr bwMode="auto">
          <a:xfrm>
            <a:off x="1728788" y="1690688"/>
            <a:ext cx="1811337" cy="4603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1064"/>
          <p:cNvSpPr>
            <a:spLocks noChangeArrowheads="1"/>
          </p:cNvSpPr>
          <p:nvPr/>
        </p:nvSpPr>
        <p:spPr bwMode="auto">
          <a:xfrm>
            <a:off x="1728788" y="1792288"/>
            <a:ext cx="1811337" cy="35877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1073"/>
          <p:cNvSpPr txBox="1">
            <a:spLocks noChangeArrowheads="1"/>
          </p:cNvSpPr>
          <p:nvPr/>
        </p:nvSpPr>
        <p:spPr bwMode="auto">
          <a:xfrm>
            <a:off x="495300" y="4479925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accent6">
                    <a:lumMod val="50000"/>
                  </a:schemeClr>
                </a:solidFill>
              </a:rPr>
              <a:t>Subsystem Proxy</a:t>
            </a:r>
          </a:p>
        </p:txBody>
      </p:sp>
      <p:sp>
        <p:nvSpPr>
          <p:cNvPr id="31" name="Line 1076"/>
          <p:cNvSpPr>
            <a:spLocks noChangeShapeType="1"/>
          </p:cNvSpPr>
          <p:nvPr/>
        </p:nvSpPr>
        <p:spPr bwMode="auto">
          <a:xfrm flipV="1">
            <a:off x="1574800" y="2222500"/>
            <a:ext cx="330200" cy="33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081"/>
          <p:cNvSpPr>
            <a:spLocks noChangeShapeType="1"/>
          </p:cNvSpPr>
          <p:nvPr/>
        </p:nvSpPr>
        <p:spPr bwMode="auto">
          <a:xfrm flipV="1">
            <a:off x="1574800" y="4127500"/>
            <a:ext cx="330200" cy="330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028"/>
          <p:cNvSpPr>
            <a:spLocks noChangeArrowheads="1"/>
          </p:cNvSpPr>
          <p:nvPr/>
        </p:nvSpPr>
        <p:spPr bwMode="auto">
          <a:xfrm>
            <a:off x="4724400" y="1973263"/>
            <a:ext cx="15840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StudentBillingTransaction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4" name="Rectangle 1031"/>
          <p:cNvSpPr>
            <a:spLocks noChangeArrowheads="1"/>
          </p:cNvSpPr>
          <p:nvPr/>
        </p:nvSpPr>
        <p:spPr bwMode="auto">
          <a:xfrm>
            <a:off x="3914775" y="2378075"/>
            <a:ext cx="30571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create(forStudent : Student, forAmount : double)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" name="Rectangle 1033"/>
          <p:cNvSpPr>
            <a:spLocks noChangeArrowheads="1"/>
          </p:cNvSpPr>
          <p:nvPr/>
        </p:nvSpPr>
        <p:spPr bwMode="auto">
          <a:xfrm>
            <a:off x="7259638" y="3355975"/>
            <a:ext cx="50353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Student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36" name="Rectangle 1036"/>
          <p:cNvSpPr>
            <a:spLocks noChangeArrowheads="1"/>
          </p:cNvSpPr>
          <p:nvPr/>
        </p:nvSpPr>
        <p:spPr bwMode="auto">
          <a:xfrm>
            <a:off x="6881813" y="3917950"/>
            <a:ext cx="122033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// get contact info()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7" name="Rectangle 1037"/>
          <p:cNvSpPr>
            <a:spLocks noChangeArrowheads="1"/>
          </p:cNvSpPr>
          <p:nvPr/>
        </p:nvSpPr>
        <p:spPr bwMode="auto">
          <a:xfrm>
            <a:off x="6926263" y="3557588"/>
            <a:ext cx="122148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University Artifacts)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8" name="Rectangle 1038"/>
          <p:cNvSpPr>
            <a:spLocks noChangeArrowheads="1"/>
          </p:cNvSpPr>
          <p:nvPr/>
        </p:nvSpPr>
        <p:spPr bwMode="auto">
          <a:xfrm>
            <a:off x="7207250" y="3175000"/>
            <a:ext cx="66864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&lt;&lt;Entity&gt;&gt;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9" name="Rectangle 1041"/>
          <p:cNvSpPr>
            <a:spLocks noChangeArrowheads="1"/>
          </p:cNvSpPr>
          <p:nvPr/>
        </p:nvSpPr>
        <p:spPr bwMode="auto">
          <a:xfrm>
            <a:off x="2124075" y="3433763"/>
            <a:ext cx="8508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BillingSystem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40" name="Rectangle 1044"/>
          <p:cNvSpPr>
            <a:spLocks noChangeArrowheads="1"/>
          </p:cNvSpPr>
          <p:nvPr/>
        </p:nvSpPr>
        <p:spPr bwMode="auto">
          <a:xfrm>
            <a:off x="941388" y="3838575"/>
            <a:ext cx="320966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submitBill(forStudent : Student, forTuition : double)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1" name="Rectangle 1045"/>
          <p:cNvSpPr>
            <a:spLocks noChangeArrowheads="1"/>
          </p:cNvSpPr>
          <p:nvPr/>
        </p:nvSpPr>
        <p:spPr bwMode="auto">
          <a:xfrm>
            <a:off x="1898650" y="3254375"/>
            <a:ext cx="134389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&lt;&lt;subsystem proxy&gt;&gt;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" name="Rectangle 1049"/>
          <p:cNvSpPr>
            <a:spLocks noChangeArrowheads="1"/>
          </p:cNvSpPr>
          <p:nvPr/>
        </p:nvSpPr>
        <p:spPr bwMode="auto">
          <a:xfrm>
            <a:off x="4794250" y="5051425"/>
            <a:ext cx="137864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BillingSystemInterface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3" name="Rectangle 1052"/>
          <p:cNvSpPr>
            <a:spLocks noChangeArrowheads="1"/>
          </p:cNvSpPr>
          <p:nvPr/>
        </p:nvSpPr>
        <p:spPr bwMode="auto">
          <a:xfrm>
            <a:off x="3814763" y="5445125"/>
            <a:ext cx="31471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submit(theTransaction : StudentBillingTransaction)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4" name="Rectangle 1062"/>
          <p:cNvSpPr>
            <a:spLocks noChangeArrowheads="1"/>
          </p:cNvSpPr>
          <p:nvPr/>
        </p:nvSpPr>
        <p:spPr bwMode="auto">
          <a:xfrm>
            <a:off x="2111375" y="1341438"/>
            <a:ext cx="89255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IBillingSystem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45" name="Rectangle 1065"/>
          <p:cNvSpPr>
            <a:spLocks noChangeArrowheads="1"/>
          </p:cNvSpPr>
          <p:nvPr/>
        </p:nvSpPr>
        <p:spPr bwMode="auto">
          <a:xfrm>
            <a:off x="1774825" y="1905000"/>
            <a:ext cx="7133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submitBill()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6" name="Rectangle 1066"/>
          <p:cNvSpPr>
            <a:spLocks noChangeArrowheads="1"/>
          </p:cNvSpPr>
          <p:nvPr/>
        </p:nvSpPr>
        <p:spPr bwMode="auto">
          <a:xfrm>
            <a:off x="1774825" y="1544638"/>
            <a:ext cx="156773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/>
              <a:t>(from External System Interfaces)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7" name="Rectangle 1067"/>
          <p:cNvSpPr>
            <a:spLocks noChangeArrowheads="1"/>
          </p:cNvSpPr>
          <p:nvPr/>
        </p:nvSpPr>
        <p:spPr bwMode="auto">
          <a:xfrm>
            <a:off x="2179638" y="1162050"/>
            <a:ext cx="8643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&lt;&lt;Interface&gt;&gt;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2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tả sự phụ thuộc của 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con phụ thuộc hệ thống con khác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Hệ thống con phụ thuộc gói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2314575" y="2541588"/>
            <a:ext cx="1350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3824287" y="2541588"/>
            <a:ext cx="1014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754812" y="21336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i="1">
                <a:solidFill>
                  <a:srgbClr val="00CCFF"/>
                </a:solidFill>
              </a:rPr>
              <a:t>Flexible, Preferred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709987" y="2411413"/>
            <a:ext cx="254000" cy="252412"/>
          </a:xfrm>
          <a:prstGeom prst="ellipse">
            <a:avLst/>
          </a:prstGeom>
          <a:solidFill>
            <a:srgbClr val="FFFFCC"/>
          </a:solidFill>
          <a:ln w="0">
            <a:solidFill>
              <a:srgbClr val="8A0E5E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68700" y="2776538"/>
            <a:ext cx="5369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Server</a:t>
            </a:r>
            <a:endParaRPr lang="en-US" sz="180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193800" y="2133600"/>
            <a:ext cx="1652587" cy="81121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92212" y="1895475"/>
            <a:ext cx="612775" cy="2381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16037" y="2387600"/>
            <a:ext cx="1221168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Client Support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77950" y="2162175"/>
            <a:ext cx="1125180" cy="2154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&lt;&lt;subsystem&gt;&gt;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724400" y="2133600"/>
            <a:ext cx="1652587" cy="81121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724400" y="1895475"/>
            <a:ext cx="611187" cy="2381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808537" y="2387600"/>
            <a:ext cx="1279068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Server Support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948237" y="2162175"/>
            <a:ext cx="1125180" cy="2154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&lt;&lt;subsystem&gt;&gt;</a:t>
            </a:r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>
            <a:off x="2979738" y="4876800"/>
            <a:ext cx="14176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238875" y="46228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i="1">
                <a:solidFill>
                  <a:srgbClr val="00CCFF"/>
                </a:solidFill>
              </a:rPr>
              <a:t>Use with care</a:t>
            </a: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1381125" y="4419600"/>
            <a:ext cx="1598613" cy="9112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381125" y="4151313"/>
            <a:ext cx="642938" cy="268287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474788" y="4702175"/>
            <a:ext cx="1221168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Client Support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543050" y="4449763"/>
            <a:ext cx="1125180" cy="2154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&lt;&lt;subsystem&gt;&gt;</a:t>
            </a:r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4422775" y="4151313"/>
            <a:ext cx="1614488" cy="1179512"/>
            <a:chOff x="2551" y="1350"/>
            <a:chExt cx="1017" cy="743"/>
          </a:xfrm>
        </p:grpSpPr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551" y="1519"/>
              <a:ext cx="1017" cy="57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2551" y="1350"/>
              <a:ext cx="404" cy="16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4714875" y="4597400"/>
            <a:ext cx="1050925" cy="4889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600"/>
              <a:t>Supporting</a:t>
            </a:r>
            <a:br>
              <a:rPr lang="en-US" sz="1600"/>
            </a:br>
            <a:r>
              <a:rPr lang="en-US" sz="1600"/>
              <a:t>Types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4003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4241800" y="2205038"/>
            <a:ext cx="736600" cy="509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>
            <a:off x="3641725" y="2078038"/>
            <a:ext cx="817563" cy="14239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5516563" y="3059113"/>
            <a:ext cx="338137" cy="6715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 flipH="1">
            <a:off x="3240088" y="2090738"/>
            <a:ext cx="0" cy="28178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6825" y="4981575"/>
            <a:ext cx="1331913" cy="6667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36825" y="4781550"/>
            <a:ext cx="492125" cy="200025"/>
          </a:xfrm>
          <a:prstGeom prst="rect">
            <a:avLst/>
          </a:prstGeom>
          <a:noFill/>
          <a:ln w="9525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36825" y="4781550"/>
            <a:ext cx="492125" cy="2000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760663" y="1397000"/>
            <a:ext cx="1836737" cy="79533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760663" y="1196975"/>
            <a:ext cx="692150" cy="2000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5021263" y="2187575"/>
            <a:ext cx="1735137" cy="995363"/>
            <a:chOff x="1867" y="850"/>
            <a:chExt cx="1093" cy="627"/>
          </a:xfrm>
        </p:grpSpPr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1867" y="976"/>
              <a:ext cx="1093" cy="50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1867" y="850"/>
              <a:ext cx="436" cy="12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4170363" y="3584575"/>
            <a:ext cx="1735137" cy="995363"/>
            <a:chOff x="1867" y="850"/>
            <a:chExt cx="1093" cy="627"/>
          </a:xfrm>
        </p:grpSpPr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1867" y="976"/>
              <a:ext cx="1093" cy="50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867" y="850"/>
              <a:ext cx="436" cy="12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911475" y="5005388"/>
            <a:ext cx="4632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java.sql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584450" y="5227638"/>
            <a:ext cx="11791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(from Middleware)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867025" y="1606550"/>
            <a:ext cx="13703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/>
              <a:t>CourseCatalogSystem</a:t>
            </a:r>
            <a:endParaRPr lang="en-US" b="1">
              <a:latin typeface="ZapfHumnst BT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835275" y="1881188"/>
            <a:ext cx="15137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(from Business Services)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116263" y="1419225"/>
            <a:ext cx="96308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&lt;&lt;subsystem&gt;&gt;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295900" y="2416175"/>
            <a:ext cx="10276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External System 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5565775" y="2603500"/>
            <a:ext cx="6174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Interfaces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037138" y="2825750"/>
            <a:ext cx="15137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(from Business Services)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368800" y="3813175"/>
            <a:ext cx="11855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University Artifacts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95763" y="4035425"/>
            <a:ext cx="15137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(from Business Services)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6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 hệ thống con 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flipH="1">
            <a:off x="3540125" y="2374900"/>
            <a:ext cx="788988" cy="12350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708525" y="2374900"/>
            <a:ext cx="919163" cy="242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3424238" y="4471988"/>
            <a:ext cx="1163637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586163" y="1589088"/>
            <a:ext cx="2127250" cy="92551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86163" y="1358900"/>
            <a:ext cx="796925" cy="230188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586163" y="1358900"/>
            <a:ext cx="796925" cy="23018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73300" y="3662363"/>
            <a:ext cx="2089150" cy="9239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73300" y="3432175"/>
            <a:ext cx="798513" cy="23018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613275" y="4840288"/>
            <a:ext cx="2128838" cy="92551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613275" y="4597400"/>
            <a:ext cx="798513" cy="242888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965575" y="1808163"/>
            <a:ext cx="11307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BillingSystem</a:t>
            </a:r>
            <a:endParaRPr lang="en-US" sz="1600" b="1">
              <a:latin typeface="ZapfHumnst BT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670300" y="2078038"/>
            <a:ext cx="17652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(from Business Services)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003675" y="1617663"/>
            <a:ext cx="112518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&lt;&lt;subsystem&gt;&gt;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2598738" y="3800475"/>
            <a:ext cx="120109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External System 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95600" y="4017963"/>
            <a:ext cx="722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Interfaces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338388" y="4235450"/>
            <a:ext cx="17652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(from Business Services)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948238" y="5070475"/>
            <a:ext cx="13894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University Artifacts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679950" y="5314950"/>
            <a:ext cx="17652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(from Business Services)</a:t>
            </a:r>
            <a:endParaRPr lang="en-US">
              <a:latin typeface="ZapfHumnst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32004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Phân bổ hành vi của hệ thống con tới các phần tử của nó</a:t>
            </a:r>
          </a:p>
          <a:p>
            <a:r>
              <a:rPr lang="en-US"/>
              <a:t>Tài liệu hóa các phần tử của hệ thống con</a:t>
            </a:r>
          </a:p>
          <a:p>
            <a:r>
              <a:rPr lang="en-US"/>
              <a:t>Mô tả sự phụ thuộc của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Thiết kế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298825" y="2924175"/>
            <a:ext cx="1751012" cy="966788"/>
          </a:xfrm>
          <a:prstGeom prst="homePlate">
            <a:avLst>
              <a:gd name="adj" fmla="val 54955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160712" y="3062288"/>
            <a:ext cx="1751013" cy="966787"/>
          </a:xfrm>
          <a:prstGeom prst="homePlate">
            <a:avLst>
              <a:gd name="adj" fmla="val 54956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84512" y="3231356"/>
            <a:ext cx="1752600" cy="966788"/>
          </a:xfrm>
          <a:prstGeom prst="homePlate">
            <a:avLst>
              <a:gd name="adj" fmla="val 55005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Subsystem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Design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4881562" y="2462213"/>
            <a:ext cx="700088" cy="71278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5705475" y="1431925"/>
            <a:ext cx="2395537" cy="1622425"/>
            <a:chOff x="387" y="850"/>
            <a:chExt cx="1509" cy="1022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387" y="850"/>
              <a:ext cx="1440" cy="574"/>
              <a:chOff x="144" y="1872"/>
              <a:chExt cx="1440" cy="574"/>
            </a:xfrm>
          </p:grpSpPr>
          <p:grpSp>
            <p:nvGrpSpPr>
              <p:cNvPr id="12" name="Group 15"/>
              <p:cNvGrpSpPr>
                <a:grpSpLocks/>
              </p:cNvGrpSpPr>
              <p:nvPr/>
            </p:nvGrpSpPr>
            <p:grpSpPr bwMode="auto">
              <a:xfrm>
                <a:off x="625" y="1872"/>
                <a:ext cx="959" cy="574"/>
                <a:chOff x="3315" y="2345"/>
                <a:chExt cx="678" cy="452"/>
              </a:xfrm>
            </p:grpSpPr>
            <p:sp>
              <p:nvSpPr>
                <p:cNvPr id="19" name="Rectangle 16"/>
                <p:cNvSpPr>
                  <a:spLocks noChangeArrowheads="1"/>
                </p:cNvSpPr>
                <p:nvPr/>
              </p:nvSpPr>
              <p:spPr bwMode="auto">
                <a:xfrm>
                  <a:off x="3315" y="2465"/>
                  <a:ext cx="678" cy="3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3315" y="2345"/>
                  <a:ext cx="237" cy="1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144" y="2186"/>
                <a:ext cx="131" cy="11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275" y="2245"/>
                <a:ext cx="3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>
                <a:off x="144" y="2049"/>
                <a:ext cx="131" cy="11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275" y="2107"/>
                <a:ext cx="3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2"/>
              <p:cNvSpPr>
                <a:spLocks noChangeArrowheads="1"/>
              </p:cNvSpPr>
              <p:nvPr/>
            </p:nvSpPr>
            <p:spPr bwMode="auto">
              <a:xfrm>
                <a:off x="144" y="2323"/>
                <a:ext cx="131" cy="11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275" y="2382"/>
                <a:ext cx="3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468" y="1468"/>
              <a:ext cx="14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Design Subsystems </a:t>
              </a:r>
            </a:p>
            <a:p>
              <a:pPr algn="ctr"/>
              <a:r>
                <a:rPr lang="en-US" sz="1800"/>
                <a:t>and Interfaces</a:t>
              </a:r>
            </a:p>
          </p:txBody>
        </p:sp>
      </p:grp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4926012" y="3800475"/>
            <a:ext cx="741363" cy="739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82"/>
          <p:cNvGrpSpPr>
            <a:grpSpLocks/>
          </p:cNvGrpSpPr>
          <p:nvPr/>
        </p:nvGrpSpPr>
        <p:grpSpPr bwMode="auto">
          <a:xfrm>
            <a:off x="5718175" y="4676775"/>
            <a:ext cx="1092200" cy="631825"/>
            <a:chOff x="3821" y="2842"/>
            <a:chExt cx="688" cy="398"/>
          </a:xfrm>
        </p:grpSpPr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3821" y="2842"/>
              <a:ext cx="688" cy="3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44"/>
            <p:cNvSpPr>
              <a:spLocks noChangeShapeType="1"/>
            </p:cNvSpPr>
            <p:nvPr/>
          </p:nvSpPr>
          <p:spPr bwMode="auto">
            <a:xfrm>
              <a:off x="3821" y="3131"/>
              <a:ext cx="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45"/>
            <p:cNvSpPr>
              <a:spLocks noChangeShapeType="1"/>
            </p:cNvSpPr>
            <p:nvPr/>
          </p:nvSpPr>
          <p:spPr bwMode="auto">
            <a:xfrm>
              <a:off x="3821" y="3029"/>
              <a:ext cx="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7000875" y="4675188"/>
            <a:ext cx="1092200" cy="631825"/>
            <a:chOff x="4629" y="2841"/>
            <a:chExt cx="688" cy="398"/>
          </a:xfrm>
        </p:grpSpPr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4629" y="2841"/>
              <a:ext cx="688" cy="3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4629" y="3130"/>
              <a:ext cx="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>
              <a:off x="4629" y="3028"/>
              <a:ext cx="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" name="Text Box 51"/>
          <p:cNvSpPr txBox="1">
            <a:spLocks noChangeArrowheads="1"/>
          </p:cNvSpPr>
          <p:nvPr/>
        </p:nvSpPr>
        <p:spPr bwMode="auto">
          <a:xfrm>
            <a:off x="5842000" y="5376863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Design Classes</a:t>
            </a:r>
          </a:p>
        </p:txBody>
      </p:sp>
      <p:grpSp>
        <p:nvGrpSpPr>
          <p:cNvPr id="31" name="Group 52"/>
          <p:cNvGrpSpPr>
            <a:grpSpLocks/>
          </p:cNvGrpSpPr>
          <p:nvPr/>
        </p:nvGrpSpPr>
        <p:grpSpPr bwMode="auto">
          <a:xfrm>
            <a:off x="585787" y="2571750"/>
            <a:ext cx="1758950" cy="1860550"/>
            <a:chOff x="3959" y="1776"/>
            <a:chExt cx="1108" cy="1172"/>
          </a:xfrm>
        </p:grpSpPr>
        <p:grpSp>
          <p:nvGrpSpPr>
            <p:cNvPr id="32" name="Group 53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34" name="Rectangle 54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55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5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7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8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59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60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61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63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64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65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66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67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68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69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70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71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Text Box 72"/>
            <p:cNvSpPr txBox="1">
              <a:spLocks noChangeArrowheads="1"/>
            </p:cNvSpPr>
            <p:nvPr/>
          </p:nvSpPr>
          <p:spPr bwMode="auto">
            <a:xfrm>
              <a:off x="3959" y="2544"/>
              <a:ext cx="11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Project Specific</a:t>
              </a:r>
            </a:p>
            <a:p>
              <a:pPr algn="ctr"/>
              <a:r>
                <a:rPr lang="en-US" sz="1800"/>
                <a:t>Guidelines</a:t>
              </a:r>
            </a:p>
          </p:txBody>
        </p:sp>
      </p:grpSp>
      <p:sp>
        <p:nvSpPr>
          <p:cNvPr id="52" name="Line 73"/>
          <p:cNvSpPr>
            <a:spLocks noChangeShapeType="1"/>
          </p:cNvSpPr>
          <p:nvPr/>
        </p:nvSpPr>
        <p:spPr bwMode="auto">
          <a:xfrm flipH="1">
            <a:off x="2301875" y="3671888"/>
            <a:ext cx="601662" cy="31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1463674"/>
          </a:xfrm>
        </p:spPr>
        <p:txBody>
          <a:bodyPr/>
          <a:lstStyle/>
          <a:p>
            <a:r>
              <a:rPr lang="en-US"/>
              <a:t>Thể hiện 1 hay nhiều giao diện (xác định hành vi của nó)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 flipV="1">
            <a:off x="2994025" y="5003800"/>
            <a:ext cx="1819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10100" y="2900363"/>
            <a:ext cx="2022475" cy="8445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10100" y="2667000"/>
            <a:ext cx="776288" cy="233363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04945" y="2957513"/>
            <a:ext cx="1461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/>
              <a:t>&lt;&lt;subsystem&gt;&gt;</a:t>
            </a:r>
          </a:p>
          <a:p>
            <a:pPr algn="ctr"/>
            <a:r>
              <a:rPr lang="en-US" sz="1600" b="1"/>
              <a:t>Subsystem Name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27100" y="4160838"/>
            <a:ext cx="12477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Interface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904038" y="4022725"/>
            <a:ext cx="154146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Subsystem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6708775" y="3362325"/>
            <a:ext cx="647700" cy="639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610100" y="4638675"/>
            <a:ext cx="2022475" cy="8445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610100" y="4405313"/>
            <a:ext cx="776288" cy="2333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904945" y="4664075"/>
            <a:ext cx="14613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/>
              <a:t>&lt;&lt;subsystem&gt;&gt;</a:t>
            </a:r>
          </a:p>
          <a:p>
            <a:pPr algn="ctr"/>
            <a:r>
              <a:rPr lang="en-US" sz="1600" b="1"/>
              <a:t>Subsystem Name</a:t>
            </a:r>
          </a:p>
        </p:txBody>
      </p:sp>
      <p:sp>
        <p:nvSpPr>
          <p:cNvPr id="15" name="Oval 18"/>
          <p:cNvSpPr>
            <a:spLocks noChangeAspect="1" noChangeArrowheads="1"/>
          </p:cNvSpPr>
          <p:nvPr/>
        </p:nvSpPr>
        <p:spPr bwMode="auto">
          <a:xfrm rot="5400000">
            <a:off x="2606675" y="4752975"/>
            <a:ext cx="508000" cy="5207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906588" y="5241925"/>
            <a:ext cx="1985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Interface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3487738" y="3309938"/>
            <a:ext cx="11223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 rot="16200000">
            <a:off x="3189288" y="3162300"/>
            <a:ext cx="252412" cy="293688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2274888" y="3867150"/>
            <a:ext cx="3424237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Realization (Canonical form)</a:t>
            </a: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465388" y="5611813"/>
            <a:ext cx="30099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Realization (Elided form)</a:t>
            </a: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V="1">
            <a:off x="3986213" y="5043488"/>
            <a:ext cx="0" cy="544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H="1">
            <a:off x="6708775" y="4475163"/>
            <a:ext cx="696913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V="1">
            <a:off x="3986213" y="3341688"/>
            <a:ext cx="0" cy="5445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V="1">
            <a:off x="1641475" y="3778250"/>
            <a:ext cx="381000" cy="376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1641475" y="4627563"/>
            <a:ext cx="696913" cy="6953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grpSp>
        <p:nvGrpSpPr>
          <p:cNvPr id="35" name="Group 30"/>
          <p:cNvGrpSpPr>
            <a:grpSpLocks/>
          </p:cNvGrpSpPr>
          <p:nvPr/>
        </p:nvGrpSpPr>
        <p:grpSpPr bwMode="auto">
          <a:xfrm>
            <a:off x="1587500" y="2892425"/>
            <a:ext cx="1543050" cy="835025"/>
            <a:chOff x="864" y="2016"/>
            <a:chExt cx="1632" cy="576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864" y="2016"/>
              <a:ext cx="1632" cy="57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990033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864" y="2496"/>
              <a:ext cx="1632" cy="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864" y="2400"/>
              <a:ext cx="1632" cy="0"/>
            </a:xfrm>
            <a:prstGeom prst="line">
              <a:avLst/>
            </a:prstGeom>
            <a:noFill/>
            <a:ln w="12700">
              <a:solidFill>
                <a:srgbClr val="990033"/>
              </a:solidFill>
              <a:round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1654175" y="2921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A0E5E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&lt;&lt;interface&gt;&gt;</a:t>
            </a:r>
          </a:p>
          <a:p>
            <a:pPr algn="ctr"/>
            <a:r>
              <a:rPr lang="en-US" sz="1600" b="1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8226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trách nhiệm của 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2911474"/>
          </a:xfrm>
        </p:spPr>
        <p:txBody>
          <a:bodyPr>
            <a:normAutofit/>
          </a:bodyPr>
          <a:lstStyle/>
          <a:p>
            <a:r>
              <a:rPr lang="en-US" sz="2800"/>
              <a:t>Trách nhiệm của hệ thống con được xác định bởi các hàm (hoạt động) trong giao diện của nó</a:t>
            </a:r>
          </a:p>
          <a:p>
            <a:r>
              <a:rPr lang="en-US" sz="2800"/>
              <a:t>Các hàm giao diện có thể được hiện thực hóa bởi:</a:t>
            </a:r>
          </a:p>
          <a:p>
            <a:pPr lvl="1"/>
            <a:r>
              <a:rPr lang="en-US" sz="2400"/>
              <a:t>Các phương thức của lớp trong</a:t>
            </a:r>
          </a:p>
          <a:p>
            <a:pPr lvl="1"/>
            <a:r>
              <a:rPr lang="en-US" sz="2400"/>
              <a:t>Các phương thức của hệ thống con của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86400" y="4038600"/>
            <a:ext cx="2598738" cy="1155700"/>
            <a:chOff x="3696" y="760"/>
            <a:chExt cx="1584" cy="82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96" y="937"/>
              <a:ext cx="1584" cy="64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96" y="760"/>
              <a:ext cx="635" cy="17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47916" y="4527550"/>
            <a:ext cx="1829668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b="1"/>
              <a:t>CourseCatalogSystem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31910" y="4305300"/>
            <a:ext cx="1125180" cy="2154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/>
              <a:t>&lt;&lt;subsystem&gt;&gt;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447800" y="4038600"/>
            <a:ext cx="2484438" cy="1135062"/>
          </a:xfrm>
          <a:prstGeom prst="rect">
            <a:avLst/>
          </a:prstGeom>
          <a:solidFill>
            <a:srgbClr val="FFFFCC"/>
          </a:solidFill>
          <a:ln w="12700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79563" y="4321175"/>
            <a:ext cx="1884170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ICourseCatalogSystem</a:t>
            </a:r>
            <a:endParaRPr lang="en-US" sz="1600" b="1">
              <a:latin typeface="ZapfHumnst BT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47800" y="4583112"/>
            <a:ext cx="2484438" cy="590550"/>
          </a:xfrm>
          <a:prstGeom prst="rect">
            <a:avLst/>
          </a:prstGeom>
          <a:solidFill>
            <a:srgbClr val="FFFFCC"/>
          </a:solidFill>
          <a:ln w="12700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447800" y="4700587"/>
            <a:ext cx="2484438" cy="473075"/>
          </a:xfrm>
          <a:prstGeom prst="rect">
            <a:avLst/>
          </a:prstGeom>
          <a:solidFill>
            <a:srgbClr val="FFFFCC"/>
          </a:solidFill>
          <a:ln w="12700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498600" y="4811712"/>
            <a:ext cx="1725793" cy="24622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getCourseOfferings()</a:t>
            </a:r>
            <a:endParaRPr lang="en-US" sz="1600">
              <a:latin typeface="ZapfHumnst BT" pitchFamily="34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181225" y="4068762"/>
            <a:ext cx="1007584" cy="215444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&lt;&lt;interface&gt;&gt;</a:t>
            </a:r>
            <a:endParaRPr lang="en-US" sz="1400">
              <a:latin typeface="ZapfHumnst BT" pitchFamily="34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4254500" y="46101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 rot="16200000">
            <a:off x="3968750" y="4451350"/>
            <a:ext cx="266700" cy="3048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35088" y="5562600"/>
            <a:ext cx="276860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00CCFF"/>
                </a:solidFill>
              </a:rPr>
              <a:t>subsystem responsibility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V="1">
            <a:off x="2698750" y="5235575"/>
            <a:ext cx="0" cy="363537"/>
          </a:xfrm>
          <a:prstGeom prst="line">
            <a:avLst/>
          </a:prstGeom>
          <a:noFill/>
          <a:ln w="444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Phân bổ trách nhiệm của 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Nhận diện các phần tử thiết kế (mới hay sử dụng lại – lớp, hệ thống con)</a:t>
            </a:r>
          </a:p>
          <a:p>
            <a:r>
              <a:rPr lang="en-US"/>
              <a:t>Phân bổ trách nhiệm của hệ thống con tới các phần tử thiết kế này</a:t>
            </a:r>
          </a:p>
          <a:p>
            <a:r>
              <a:rPr lang="en-US"/>
              <a:t>Tích hợp các cơ chế</a:t>
            </a:r>
          </a:p>
          <a:p>
            <a:r>
              <a:rPr lang="en-US"/>
              <a:t>Tài liệu sự cộng tác của các phần tử thiết kế</a:t>
            </a:r>
          </a:p>
          <a:p>
            <a:pPr lvl="1"/>
            <a:r>
              <a:rPr lang="en-US"/>
              <a:t>Một hoặc nhiều biểu đồ cộng tác cho mỗi hoạt động giao diện</a:t>
            </a:r>
          </a:p>
          <a:p>
            <a:pPr lvl="1"/>
            <a:r>
              <a:rPr lang="en-US"/>
              <a:t>Biểu đồ lớp mô tả quan hệ giữa các phần tử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dụ: biểu đồ tuần tự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Line 30"/>
          <p:cNvSpPr>
            <a:spLocks noChangeShapeType="1"/>
          </p:cNvSpPr>
          <p:nvPr/>
        </p:nvSpPr>
        <p:spPr bwMode="auto">
          <a:xfrm flipH="1">
            <a:off x="5014913" y="1778000"/>
            <a:ext cx="0" cy="676275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894513" y="2022475"/>
            <a:ext cx="371475" cy="2895600"/>
          </a:xfrm>
          <a:prstGeom prst="rightBrace">
            <a:avLst>
              <a:gd name="adj1" fmla="val 6495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332663" y="3035300"/>
            <a:ext cx="13700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i="1">
                <a:solidFill>
                  <a:schemeClr val="hlink"/>
                </a:solidFill>
              </a:rPr>
              <a:t>Internal subsystem interactions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50838" y="2681288"/>
            <a:ext cx="15478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b="1" i="1">
                <a:solidFill>
                  <a:schemeClr val="hlink"/>
                </a:solidFill>
              </a:rPr>
              <a:t>Subsystem responsibility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303338" y="2192338"/>
            <a:ext cx="498475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457325" y="1322388"/>
            <a:ext cx="1119188" cy="458787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621905" y="1339850"/>
            <a:ext cx="7773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u="sng">
                <a:solidFill>
                  <a:schemeClr val="tx2"/>
                </a:solidFill>
              </a:rPr>
              <a:t>Subsystem</a:t>
            </a:r>
          </a:p>
          <a:p>
            <a:pPr algn="ctr"/>
            <a:r>
              <a:rPr lang="en-US" sz="1400" u="sng">
                <a:solidFill>
                  <a:schemeClr val="tx2"/>
                </a:solidFill>
              </a:rPr>
              <a:t>Client</a:t>
            </a:r>
            <a:endParaRPr lang="en-US" sz="14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2016125" y="1781175"/>
            <a:ext cx="0" cy="466725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76438" y="2246313"/>
            <a:ext cx="82550" cy="2741612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2019300" y="5013325"/>
            <a:ext cx="0" cy="523875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54338" y="1317625"/>
            <a:ext cx="1119187" cy="458788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115742" y="1335088"/>
            <a:ext cx="7773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u="sng">
                <a:solidFill>
                  <a:schemeClr val="tx2"/>
                </a:solidFill>
              </a:rPr>
              <a:t>Subsystem</a:t>
            </a:r>
          </a:p>
          <a:p>
            <a:pPr algn="ctr"/>
            <a:r>
              <a:rPr lang="en-US" sz="1400" u="sng">
                <a:solidFill>
                  <a:schemeClr val="tx2"/>
                </a:solidFill>
              </a:rPr>
              <a:t>Proxy</a:t>
            </a:r>
            <a:endParaRPr lang="en-US" sz="14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452938" y="1317625"/>
            <a:ext cx="1119187" cy="458788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4666292" y="1335088"/>
            <a:ext cx="697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u="sng">
                <a:solidFill>
                  <a:schemeClr val="tx2"/>
                </a:solidFill>
              </a:rPr>
              <a:t>Design</a:t>
            </a:r>
          </a:p>
          <a:p>
            <a:pPr algn="ctr"/>
            <a:r>
              <a:rPr lang="en-US" sz="1400" u="sng">
                <a:solidFill>
                  <a:schemeClr val="tx2"/>
                </a:solidFill>
              </a:rPr>
              <a:t>Element1</a:t>
            </a:r>
            <a:endParaRPr lang="en-US" sz="14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948363" y="1317625"/>
            <a:ext cx="1119187" cy="458788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6161717" y="1335088"/>
            <a:ext cx="697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400" u="sng">
                <a:solidFill>
                  <a:schemeClr val="tx2"/>
                </a:solidFill>
              </a:rPr>
              <a:t>Design</a:t>
            </a:r>
          </a:p>
          <a:p>
            <a:pPr algn="ctr"/>
            <a:r>
              <a:rPr lang="en-US" sz="1400" u="sng">
                <a:solidFill>
                  <a:schemeClr val="tx2"/>
                </a:solidFill>
              </a:rPr>
              <a:t>Element2</a:t>
            </a:r>
            <a:endParaRPr lang="en-US" sz="14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3514725" y="1778000"/>
            <a:ext cx="0" cy="4826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475038" y="2259013"/>
            <a:ext cx="82550" cy="251460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3517900" y="4772025"/>
            <a:ext cx="0" cy="765175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4973638" y="2449513"/>
            <a:ext cx="82550" cy="274637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2"/>
          <p:cNvSpPr>
            <a:spLocks noChangeShapeType="1"/>
          </p:cNvSpPr>
          <p:nvPr/>
        </p:nvSpPr>
        <p:spPr bwMode="auto">
          <a:xfrm>
            <a:off x="5014913" y="4022725"/>
            <a:ext cx="0" cy="1514475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973638" y="3719513"/>
            <a:ext cx="82550" cy="274637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 flipH="1">
            <a:off x="5014913" y="2803525"/>
            <a:ext cx="0" cy="9271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 flipH="1">
            <a:off x="6513513" y="1782763"/>
            <a:ext cx="0" cy="1290637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6472238" y="3084513"/>
            <a:ext cx="82550" cy="274637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6513513" y="4648200"/>
            <a:ext cx="0" cy="88900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6472238" y="4354513"/>
            <a:ext cx="82550" cy="274637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 flipH="1">
            <a:off x="6513513" y="3371850"/>
            <a:ext cx="0" cy="984250"/>
          </a:xfrm>
          <a:prstGeom prst="line">
            <a:avLst/>
          </a:prstGeom>
          <a:noFill/>
          <a:ln w="12700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1817688" y="1966913"/>
            <a:ext cx="18899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ZapfHumnst BT" pitchFamily="34" charset="0"/>
              </a:rPr>
              <a:t>performResponsibility( )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4116388" y="2157413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ZapfHumnst BT" pitchFamily="34" charset="0"/>
              </a:rPr>
              <a:t>Op1(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116388" y="3427413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ZapfHumnst BT" pitchFamily="34" charset="0"/>
              </a:rPr>
              <a:t>Op3(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4789488" y="2814638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ZapfHumnst BT" pitchFamily="34" charset="0"/>
              </a:rPr>
              <a:t>Op2(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4789488" y="4087813"/>
            <a:ext cx="5065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chemeClr val="tx2"/>
                </a:solidFill>
                <a:latin typeface="ZapfHumnst BT" pitchFamily="34" charset="0"/>
              </a:rPr>
              <a:t>Op4(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2044700" y="2247900"/>
            <a:ext cx="1422400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9" name="Line 47"/>
          <p:cNvSpPr>
            <a:spLocks noChangeShapeType="1"/>
          </p:cNvSpPr>
          <p:nvPr/>
        </p:nvSpPr>
        <p:spPr bwMode="auto">
          <a:xfrm>
            <a:off x="3559175" y="2447925"/>
            <a:ext cx="1422400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3578225" y="3076575"/>
            <a:ext cx="2898775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41" name="Line 49"/>
          <p:cNvSpPr>
            <a:spLocks noChangeShapeType="1"/>
          </p:cNvSpPr>
          <p:nvPr/>
        </p:nvSpPr>
        <p:spPr bwMode="auto">
          <a:xfrm>
            <a:off x="3559175" y="3714750"/>
            <a:ext cx="1422400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42" name="Line 50"/>
          <p:cNvSpPr>
            <a:spLocks noChangeShapeType="1"/>
          </p:cNvSpPr>
          <p:nvPr/>
        </p:nvSpPr>
        <p:spPr bwMode="auto">
          <a:xfrm>
            <a:off x="3578225" y="4352925"/>
            <a:ext cx="2898775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43" name="Text Box 51"/>
          <p:cNvSpPr txBox="1">
            <a:spLocks noChangeArrowheads="1"/>
          </p:cNvSpPr>
          <p:nvPr/>
        </p:nvSpPr>
        <p:spPr bwMode="auto">
          <a:xfrm>
            <a:off x="2168525" y="5730875"/>
            <a:ext cx="48021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chemeClr val="hlink"/>
                </a:solidFill>
              </a:rPr>
              <a:t>Subsystem interface not shown</a:t>
            </a:r>
          </a:p>
        </p:txBody>
      </p:sp>
    </p:spTree>
    <p:extLst>
      <p:ext uri="{BB962C8B-B14F-4D97-AF65-F5344CB8AC3E}">
        <p14:creationId xmlns:p14="http://schemas.microsoft.com/office/powerpoint/2010/main" val="189722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Thí dụ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Line 89"/>
          <p:cNvSpPr>
            <a:spLocks noChangeShapeType="1"/>
          </p:cNvSpPr>
          <p:nvPr/>
        </p:nvSpPr>
        <p:spPr bwMode="auto">
          <a:xfrm>
            <a:off x="4138613" y="1509713"/>
            <a:ext cx="0" cy="46672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4"/>
          <p:cNvSpPr>
            <a:spLocks noChangeShapeType="1"/>
          </p:cNvSpPr>
          <p:nvPr/>
        </p:nvSpPr>
        <p:spPr bwMode="auto">
          <a:xfrm>
            <a:off x="2624138" y="1503363"/>
            <a:ext cx="0" cy="3302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1427163" y="787400"/>
            <a:ext cx="160337" cy="158750"/>
          </a:xfrm>
          <a:prstGeom prst="ellipse">
            <a:avLst/>
          </a:prstGeom>
          <a:noFill/>
          <a:ln w="127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H="1">
            <a:off x="1506538" y="949325"/>
            <a:ext cx="0" cy="130175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 flipV="1">
            <a:off x="1381125" y="981075"/>
            <a:ext cx="241300" cy="0"/>
          </a:xfrm>
          <a:prstGeom prst="line">
            <a:avLst/>
          </a:prstGeom>
          <a:noFill/>
          <a:ln w="127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6"/>
          <p:cNvSpPr>
            <a:spLocks/>
          </p:cNvSpPr>
          <p:nvPr/>
        </p:nvSpPr>
        <p:spPr bwMode="auto">
          <a:xfrm>
            <a:off x="1346200" y="1079500"/>
            <a:ext cx="319088" cy="158750"/>
          </a:xfrm>
          <a:custGeom>
            <a:avLst/>
            <a:gdLst>
              <a:gd name="T0" fmla="*/ 0 w 34"/>
              <a:gd name="T1" fmla="*/ 17 h 17"/>
              <a:gd name="T2" fmla="*/ 17 w 34"/>
              <a:gd name="T3" fmla="*/ 0 h 17"/>
              <a:gd name="T4" fmla="*/ 34 w 34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17">
                <a:moveTo>
                  <a:pt x="0" y="17"/>
                </a:moveTo>
                <a:lnTo>
                  <a:pt x="17" y="0"/>
                </a:lnTo>
                <a:lnTo>
                  <a:pt x="34" y="17"/>
                </a:lnTo>
              </a:path>
            </a:pathLst>
          </a:custGeom>
          <a:noFill/>
          <a:ln w="12700" cmpd="sng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870075" y="1152525"/>
            <a:ext cx="1443038" cy="3492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6149975" y="1152525"/>
            <a:ext cx="904875" cy="3492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110413" y="1152525"/>
            <a:ext cx="904875" cy="3492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4706938" y="1152525"/>
            <a:ext cx="1376362" cy="3492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3413125" y="1152525"/>
            <a:ext cx="1193800" cy="3492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176338" y="1257300"/>
            <a:ext cx="6640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Registrar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1930400" y="1166813"/>
            <a:ext cx="1322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200" u="sng">
                <a:solidFill>
                  <a:schemeClr val="tx2"/>
                </a:solidFill>
              </a:rPr>
              <a:t> : RegisterForCourses</a:t>
            </a:r>
          </a:p>
          <a:p>
            <a:pPr algn="ctr"/>
            <a:r>
              <a:rPr lang="en-US" sz="1200" u="sng">
                <a:solidFill>
                  <a:schemeClr val="tx2"/>
                </a:solidFill>
              </a:rPr>
              <a:t>Form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262584" y="1166813"/>
            <a:ext cx="67807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u="sng">
                <a:solidFill>
                  <a:schemeClr val="tx2"/>
                </a:solidFill>
              </a:rPr>
              <a:t> : Schedule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7292975" y="1181100"/>
            <a:ext cx="6013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Student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870680" y="1166813"/>
            <a:ext cx="10488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u="sng">
                <a:solidFill>
                  <a:schemeClr val="tx2"/>
                </a:solidFill>
              </a:rPr>
              <a:t> : ICourseCatalog</a:t>
            </a:r>
          </a:p>
          <a:p>
            <a:pPr algn="ctr"/>
            <a:r>
              <a:rPr lang="en-US" sz="1200" u="sng">
                <a:solidFill>
                  <a:schemeClr val="tx2"/>
                </a:solidFill>
              </a:rPr>
              <a:t>System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3581695" y="1166813"/>
            <a:ext cx="858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u="sng">
                <a:solidFill>
                  <a:schemeClr val="tx2"/>
                </a:solidFill>
              </a:rPr>
              <a:t> : Registration</a:t>
            </a:r>
          </a:p>
          <a:p>
            <a:pPr algn="ctr"/>
            <a:r>
              <a:rPr lang="en-US" sz="1200" u="sng">
                <a:solidFill>
                  <a:schemeClr val="tx2"/>
                </a:solidFill>
              </a:rPr>
              <a:t>Controller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873500" y="3114674"/>
            <a:ext cx="1228725" cy="758825"/>
            <a:chOff x="2268" y="1590"/>
            <a:chExt cx="774" cy="478"/>
          </a:xfrm>
        </p:grpSpPr>
        <p:grpSp>
          <p:nvGrpSpPr>
            <p:cNvPr id="23" name="Group 50"/>
            <p:cNvGrpSpPr>
              <a:grpSpLocks/>
            </p:cNvGrpSpPr>
            <p:nvPr/>
          </p:nvGrpSpPr>
          <p:grpSpPr bwMode="auto">
            <a:xfrm>
              <a:off x="2268" y="1590"/>
              <a:ext cx="774" cy="475"/>
              <a:chOff x="2268" y="1590"/>
              <a:chExt cx="774" cy="451"/>
            </a:xfrm>
          </p:grpSpPr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268" y="1590"/>
                <a:ext cx="774" cy="451"/>
              </a:xfrm>
              <a:custGeom>
                <a:avLst/>
                <a:gdLst>
                  <a:gd name="T0" fmla="*/ 0 w 774"/>
                  <a:gd name="T1" fmla="*/ 0 h 451"/>
                  <a:gd name="T2" fmla="*/ 701 w 774"/>
                  <a:gd name="T3" fmla="*/ 0 h 451"/>
                  <a:gd name="T4" fmla="*/ 774 w 774"/>
                  <a:gd name="T5" fmla="*/ 74 h 451"/>
                  <a:gd name="T6" fmla="*/ 774 w 774"/>
                  <a:gd name="T7" fmla="*/ 451 h 451"/>
                  <a:gd name="T8" fmla="*/ 0 w 774"/>
                  <a:gd name="T9" fmla="*/ 451 h 451"/>
                  <a:gd name="T10" fmla="*/ 0 w 774"/>
                  <a:gd name="T11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4" h="451">
                    <a:moveTo>
                      <a:pt x="0" y="0"/>
                    </a:moveTo>
                    <a:lnTo>
                      <a:pt x="701" y="0"/>
                    </a:lnTo>
                    <a:lnTo>
                      <a:pt x="774" y="74"/>
                    </a:lnTo>
                    <a:lnTo>
                      <a:pt x="774" y="451"/>
                    </a:lnTo>
                    <a:lnTo>
                      <a:pt x="0" y="451"/>
                    </a:lnTo>
                    <a:lnTo>
                      <a:pt x="0" y="0"/>
                    </a:lnTo>
                  </a:path>
                </a:pathLst>
              </a:custGeom>
              <a:noFill/>
              <a:ln w="6350" cmpd="sng">
                <a:solidFill>
                  <a:srgbClr val="00CC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2968" y="1592"/>
                <a:ext cx="72" cy="70"/>
              </a:xfrm>
              <a:custGeom>
                <a:avLst/>
                <a:gdLst>
                  <a:gd name="T0" fmla="*/ 0 w 11"/>
                  <a:gd name="T1" fmla="*/ 0 h 11"/>
                  <a:gd name="T2" fmla="*/ 0 w 11"/>
                  <a:gd name="T3" fmla="*/ 11 h 11"/>
                  <a:gd name="T4" fmla="*/ 11 w 11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lnTo>
                      <a:pt x="0" y="11"/>
                    </a:lnTo>
                    <a:lnTo>
                      <a:pt x="11" y="11"/>
                    </a:lnTo>
                  </a:path>
                </a:pathLst>
              </a:custGeom>
              <a:noFill/>
              <a:ln w="6350" cmpd="sng">
                <a:solidFill>
                  <a:srgbClr val="00CC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303" y="1603"/>
              <a:ext cx="69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A blank schedule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displayed for the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students to select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offerings</a:t>
              </a:r>
              <a:endParaRPr lang="en-US" sz="1200">
                <a:solidFill>
                  <a:schemeClr val="tx2"/>
                </a:solidFill>
                <a:latin typeface="ZapfHumnst BT" pitchFamily="34" charset="0"/>
              </a:endParaRPr>
            </a:p>
          </p:txBody>
        </p:sp>
      </p:grpSp>
      <p:grpSp>
        <p:nvGrpSpPr>
          <p:cNvPr id="27" name="Group 55"/>
          <p:cNvGrpSpPr>
            <a:grpSpLocks/>
          </p:cNvGrpSpPr>
          <p:nvPr/>
        </p:nvGrpSpPr>
        <p:grpSpPr bwMode="auto">
          <a:xfrm>
            <a:off x="739775" y="3149600"/>
            <a:ext cx="1228725" cy="715963"/>
            <a:chOff x="1086" y="1488"/>
            <a:chExt cx="774" cy="451"/>
          </a:xfrm>
        </p:grpSpPr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1121" y="1501"/>
              <a:ext cx="645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A list of the</a:t>
              </a:r>
            </a:p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available course</a:t>
              </a:r>
            </a:p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offerings for this</a:t>
              </a:r>
            </a:p>
            <a:p>
              <a:pPr>
                <a:lnSpc>
                  <a:spcPct val="90000"/>
                </a:lnSpc>
              </a:pPr>
              <a:r>
                <a:rPr lang="en-US" sz="1200">
                  <a:solidFill>
                    <a:schemeClr val="tx2"/>
                  </a:solidFill>
                </a:rPr>
                <a:t>semester… </a:t>
              </a:r>
              <a:endParaRPr lang="en-US" sz="1200">
                <a:solidFill>
                  <a:schemeClr val="tx2"/>
                </a:solidFill>
                <a:latin typeface="ZapfHumnst BT" pitchFamily="34" charset="0"/>
              </a:endParaRPr>
            </a:p>
          </p:txBody>
        </p:sp>
        <p:grpSp>
          <p:nvGrpSpPr>
            <p:cNvPr id="29" name="Group 51"/>
            <p:cNvGrpSpPr>
              <a:grpSpLocks/>
            </p:cNvGrpSpPr>
            <p:nvPr/>
          </p:nvGrpSpPr>
          <p:grpSpPr bwMode="auto">
            <a:xfrm>
              <a:off x="1086" y="1488"/>
              <a:ext cx="774" cy="451"/>
              <a:chOff x="2268" y="1590"/>
              <a:chExt cx="774" cy="451"/>
            </a:xfrm>
          </p:grpSpPr>
          <p:sp>
            <p:nvSpPr>
              <p:cNvPr id="30" name="Freeform 52"/>
              <p:cNvSpPr>
                <a:spLocks/>
              </p:cNvSpPr>
              <p:nvPr/>
            </p:nvSpPr>
            <p:spPr bwMode="auto">
              <a:xfrm>
                <a:off x="2268" y="1590"/>
                <a:ext cx="774" cy="451"/>
              </a:xfrm>
              <a:custGeom>
                <a:avLst/>
                <a:gdLst>
                  <a:gd name="T0" fmla="*/ 0 w 774"/>
                  <a:gd name="T1" fmla="*/ 0 h 451"/>
                  <a:gd name="T2" fmla="*/ 701 w 774"/>
                  <a:gd name="T3" fmla="*/ 0 h 451"/>
                  <a:gd name="T4" fmla="*/ 774 w 774"/>
                  <a:gd name="T5" fmla="*/ 74 h 451"/>
                  <a:gd name="T6" fmla="*/ 774 w 774"/>
                  <a:gd name="T7" fmla="*/ 451 h 451"/>
                  <a:gd name="T8" fmla="*/ 0 w 774"/>
                  <a:gd name="T9" fmla="*/ 451 h 451"/>
                  <a:gd name="T10" fmla="*/ 0 w 774"/>
                  <a:gd name="T11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4" h="451">
                    <a:moveTo>
                      <a:pt x="0" y="0"/>
                    </a:moveTo>
                    <a:lnTo>
                      <a:pt x="701" y="0"/>
                    </a:lnTo>
                    <a:lnTo>
                      <a:pt x="774" y="74"/>
                    </a:lnTo>
                    <a:lnTo>
                      <a:pt x="774" y="451"/>
                    </a:lnTo>
                    <a:lnTo>
                      <a:pt x="0" y="451"/>
                    </a:lnTo>
                    <a:lnTo>
                      <a:pt x="0" y="0"/>
                    </a:lnTo>
                  </a:path>
                </a:pathLst>
              </a:custGeom>
              <a:noFill/>
              <a:ln w="6350" cmpd="sng">
                <a:solidFill>
                  <a:srgbClr val="00CC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Freeform 53"/>
              <p:cNvSpPr>
                <a:spLocks/>
              </p:cNvSpPr>
              <p:nvPr/>
            </p:nvSpPr>
            <p:spPr bwMode="auto">
              <a:xfrm>
                <a:off x="2968" y="1592"/>
                <a:ext cx="72" cy="70"/>
              </a:xfrm>
              <a:custGeom>
                <a:avLst/>
                <a:gdLst>
                  <a:gd name="T0" fmla="*/ 0 w 11"/>
                  <a:gd name="T1" fmla="*/ 0 h 11"/>
                  <a:gd name="T2" fmla="*/ 0 w 11"/>
                  <a:gd name="T3" fmla="*/ 11 h 11"/>
                  <a:gd name="T4" fmla="*/ 11 w 11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lnTo>
                      <a:pt x="0" y="11"/>
                    </a:lnTo>
                    <a:lnTo>
                      <a:pt x="11" y="11"/>
                    </a:lnTo>
                  </a:path>
                </a:pathLst>
              </a:custGeom>
              <a:noFill/>
              <a:ln w="6350" cmpd="sng">
                <a:solidFill>
                  <a:srgbClr val="00CC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2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32" name="Group 59"/>
          <p:cNvGrpSpPr>
            <a:grpSpLocks/>
          </p:cNvGrpSpPr>
          <p:nvPr/>
        </p:nvGrpSpPr>
        <p:grpSpPr bwMode="auto">
          <a:xfrm>
            <a:off x="733425" y="2149475"/>
            <a:ext cx="1228725" cy="573088"/>
            <a:chOff x="126" y="1098"/>
            <a:chExt cx="774" cy="361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61" y="1111"/>
              <a:ext cx="58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Student wishes to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chemeClr val="tx2"/>
                  </a:solidFill>
                </a:rPr>
                <a:t>create a new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chemeClr val="tx2"/>
                  </a:solidFill>
                </a:rPr>
                <a:t>schedule </a:t>
              </a:r>
              <a:endParaRPr lang="en-US" sz="1000">
                <a:solidFill>
                  <a:schemeClr val="tx2"/>
                </a:solidFill>
                <a:latin typeface="ZapfHumnst BT" pitchFamily="34" charset="0"/>
              </a:endParaRPr>
            </a:p>
          </p:txBody>
        </p:sp>
        <p:sp>
          <p:nvSpPr>
            <p:cNvPr id="34" name="Freeform 57"/>
            <p:cNvSpPr>
              <a:spLocks/>
            </p:cNvSpPr>
            <p:nvPr/>
          </p:nvSpPr>
          <p:spPr bwMode="auto">
            <a:xfrm>
              <a:off x="126" y="1098"/>
              <a:ext cx="774" cy="361"/>
            </a:xfrm>
            <a:custGeom>
              <a:avLst/>
              <a:gdLst>
                <a:gd name="T0" fmla="*/ 0 w 774"/>
                <a:gd name="T1" fmla="*/ 0 h 451"/>
                <a:gd name="T2" fmla="*/ 701 w 774"/>
                <a:gd name="T3" fmla="*/ 0 h 451"/>
                <a:gd name="T4" fmla="*/ 774 w 774"/>
                <a:gd name="T5" fmla="*/ 74 h 451"/>
                <a:gd name="T6" fmla="*/ 774 w 774"/>
                <a:gd name="T7" fmla="*/ 451 h 451"/>
                <a:gd name="T8" fmla="*/ 0 w 774"/>
                <a:gd name="T9" fmla="*/ 451 h 451"/>
                <a:gd name="T10" fmla="*/ 0 w 774"/>
                <a:gd name="T1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4" h="451">
                  <a:moveTo>
                    <a:pt x="0" y="0"/>
                  </a:moveTo>
                  <a:lnTo>
                    <a:pt x="701" y="0"/>
                  </a:lnTo>
                  <a:lnTo>
                    <a:pt x="774" y="74"/>
                  </a:lnTo>
                  <a:lnTo>
                    <a:pt x="774" y="451"/>
                  </a:lnTo>
                  <a:lnTo>
                    <a:pt x="0" y="451"/>
                  </a:lnTo>
                  <a:lnTo>
                    <a:pt x="0" y="0"/>
                  </a:lnTo>
                </a:path>
              </a:pathLst>
            </a:custGeom>
            <a:noFill/>
            <a:ln w="6350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35" name="Freeform 58"/>
            <p:cNvSpPr>
              <a:spLocks/>
            </p:cNvSpPr>
            <p:nvPr/>
          </p:nvSpPr>
          <p:spPr bwMode="auto">
            <a:xfrm>
              <a:off x="826" y="1100"/>
              <a:ext cx="72" cy="70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11 h 11"/>
                <a:gd name="T4" fmla="*/ 11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11"/>
                  </a:lnTo>
                  <a:lnTo>
                    <a:pt x="11" y="11"/>
                  </a:lnTo>
                </a:path>
              </a:pathLst>
            </a:custGeom>
            <a:noFill/>
            <a:ln w="6350" cmpd="sng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 sz="1200">
                <a:solidFill>
                  <a:schemeClr val="tx2"/>
                </a:solidFill>
              </a:endParaRPr>
            </a:p>
          </p:txBody>
        </p:sp>
      </p:grpSp>
      <p:sp>
        <p:nvSpPr>
          <p:cNvPr id="36" name="Line 61"/>
          <p:cNvSpPr>
            <a:spLocks noChangeShapeType="1"/>
          </p:cNvSpPr>
          <p:nvPr/>
        </p:nvSpPr>
        <p:spPr bwMode="auto">
          <a:xfrm>
            <a:off x="1508125" y="5313363"/>
            <a:ext cx="0" cy="43497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1506538" y="1608138"/>
            <a:ext cx="0" cy="1778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1397000" y="1628775"/>
            <a:ext cx="1241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1://create schedule( )</a:t>
            </a:r>
          </a:p>
        </p:txBody>
      </p:sp>
      <p:sp>
        <p:nvSpPr>
          <p:cNvPr id="39" name="Rectangle 66"/>
          <p:cNvSpPr>
            <a:spLocks noChangeArrowheads="1"/>
          </p:cNvSpPr>
          <p:nvPr/>
        </p:nvSpPr>
        <p:spPr bwMode="auto">
          <a:xfrm>
            <a:off x="2701925" y="1766888"/>
            <a:ext cx="15081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2://get course offerings( )</a:t>
            </a:r>
          </a:p>
        </p:txBody>
      </p:sp>
      <p:sp>
        <p:nvSpPr>
          <p:cNvPr id="40" name="Rectangle 67"/>
          <p:cNvSpPr>
            <a:spLocks noChangeArrowheads="1"/>
          </p:cNvSpPr>
          <p:nvPr/>
        </p:nvSpPr>
        <p:spPr bwMode="auto">
          <a:xfrm>
            <a:off x="2339975" y="2209800"/>
            <a:ext cx="16748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4://display course offerings( )</a:t>
            </a: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2339975" y="2862263"/>
            <a:ext cx="16748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5://display blank schedule( )</a:t>
            </a:r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4225925" y="1852613"/>
            <a:ext cx="14795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3://get course offerings( )</a:t>
            </a:r>
          </a:p>
        </p:txBody>
      </p:sp>
      <p:sp>
        <p:nvSpPr>
          <p:cNvPr id="43" name="Rectangle 71"/>
          <p:cNvSpPr>
            <a:spLocks noChangeArrowheads="1"/>
          </p:cNvSpPr>
          <p:nvPr/>
        </p:nvSpPr>
        <p:spPr bwMode="auto">
          <a:xfrm>
            <a:off x="1460500" y="1797050"/>
            <a:ext cx="92075" cy="352425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1460500" y="2720975"/>
            <a:ext cx="92075" cy="428625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1460500" y="3865563"/>
            <a:ext cx="92075" cy="1446212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2624138" y="3548063"/>
            <a:ext cx="0" cy="48577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7" name="Rectangle 77"/>
          <p:cNvSpPr>
            <a:spLocks noChangeArrowheads="1"/>
          </p:cNvSpPr>
          <p:nvPr/>
        </p:nvSpPr>
        <p:spPr bwMode="auto">
          <a:xfrm>
            <a:off x="2578100" y="4025900"/>
            <a:ext cx="92075" cy="1233488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2625725" y="2405063"/>
            <a:ext cx="92075" cy="209550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9" name="Rectangle 79"/>
          <p:cNvSpPr>
            <a:spLocks noChangeArrowheads="1"/>
          </p:cNvSpPr>
          <p:nvPr/>
        </p:nvSpPr>
        <p:spPr bwMode="auto">
          <a:xfrm>
            <a:off x="2625725" y="3071813"/>
            <a:ext cx="92075" cy="209550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0" name="Freeform 80"/>
          <p:cNvSpPr>
            <a:spLocks/>
          </p:cNvSpPr>
          <p:nvPr/>
        </p:nvSpPr>
        <p:spPr bwMode="auto">
          <a:xfrm>
            <a:off x="2576513" y="1835150"/>
            <a:ext cx="96837" cy="1708150"/>
          </a:xfrm>
          <a:custGeom>
            <a:avLst/>
            <a:gdLst>
              <a:gd name="T0" fmla="*/ 60 w 61"/>
              <a:gd name="T1" fmla="*/ 358 h 1076"/>
              <a:gd name="T2" fmla="*/ 60 w 61"/>
              <a:gd name="T3" fmla="*/ 0 h 1076"/>
              <a:gd name="T4" fmla="*/ 0 w 61"/>
              <a:gd name="T5" fmla="*/ 0 h 1076"/>
              <a:gd name="T6" fmla="*/ 0 w 61"/>
              <a:gd name="T7" fmla="*/ 1076 h 1076"/>
              <a:gd name="T8" fmla="*/ 60 w 61"/>
              <a:gd name="T9" fmla="*/ 1076 h 1076"/>
              <a:gd name="T10" fmla="*/ 61 w 61"/>
              <a:gd name="T11" fmla="*/ 912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1076">
                <a:moveTo>
                  <a:pt x="60" y="358"/>
                </a:moveTo>
                <a:lnTo>
                  <a:pt x="60" y="0"/>
                </a:lnTo>
                <a:lnTo>
                  <a:pt x="0" y="0"/>
                </a:lnTo>
                <a:lnTo>
                  <a:pt x="0" y="1076"/>
                </a:lnTo>
                <a:lnTo>
                  <a:pt x="60" y="1076"/>
                </a:lnTo>
                <a:lnTo>
                  <a:pt x="61" y="912"/>
                </a:lnTo>
              </a:path>
            </a:pathLst>
          </a:custGeom>
          <a:noFill/>
          <a:ln w="6350" cap="flat" cmpd="sng">
            <a:solidFill>
              <a:srgbClr val="00CC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51" name="Line 81"/>
          <p:cNvSpPr>
            <a:spLocks noChangeShapeType="1"/>
          </p:cNvSpPr>
          <p:nvPr/>
        </p:nvSpPr>
        <p:spPr bwMode="auto">
          <a:xfrm>
            <a:off x="2671763" y="2617788"/>
            <a:ext cx="0" cy="449262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52" name="Freeform 82"/>
          <p:cNvSpPr>
            <a:spLocks/>
          </p:cNvSpPr>
          <p:nvPr/>
        </p:nvSpPr>
        <p:spPr bwMode="auto">
          <a:xfrm>
            <a:off x="2719388" y="3073400"/>
            <a:ext cx="298450" cy="109538"/>
          </a:xfrm>
          <a:custGeom>
            <a:avLst/>
            <a:gdLst>
              <a:gd name="T0" fmla="*/ 0 w 188"/>
              <a:gd name="T1" fmla="*/ 0 h 69"/>
              <a:gd name="T2" fmla="*/ 188 w 188"/>
              <a:gd name="T3" fmla="*/ 0 h 69"/>
              <a:gd name="T4" fmla="*/ 188 w 188"/>
              <a:gd name="T5" fmla="*/ 69 h 69"/>
              <a:gd name="T6" fmla="*/ 5 w 188"/>
              <a:gd name="T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" h="69">
                <a:moveTo>
                  <a:pt x="0" y="0"/>
                </a:moveTo>
                <a:lnTo>
                  <a:pt x="188" y="0"/>
                </a:lnTo>
                <a:lnTo>
                  <a:pt x="188" y="69"/>
                </a:lnTo>
                <a:lnTo>
                  <a:pt x="5" y="69"/>
                </a:lnTo>
              </a:path>
            </a:pathLst>
          </a:custGeom>
          <a:noFill/>
          <a:ln w="6350" cap="flat" cmpd="sng">
            <a:solidFill>
              <a:srgbClr val="00CCFF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53" name="Freeform 83"/>
          <p:cNvSpPr>
            <a:spLocks/>
          </p:cNvSpPr>
          <p:nvPr/>
        </p:nvSpPr>
        <p:spPr bwMode="auto">
          <a:xfrm>
            <a:off x="2717800" y="2408238"/>
            <a:ext cx="298450" cy="109537"/>
          </a:xfrm>
          <a:custGeom>
            <a:avLst/>
            <a:gdLst>
              <a:gd name="T0" fmla="*/ 0 w 188"/>
              <a:gd name="T1" fmla="*/ 0 h 69"/>
              <a:gd name="T2" fmla="*/ 188 w 188"/>
              <a:gd name="T3" fmla="*/ 0 h 69"/>
              <a:gd name="T4" fmla="*/ 188 w 188"/>
              <a:gd name="T5" fmla="*/ 69 h 69"/>
              <a:gd name="T6" fmla="*/ 5 w 188"/>
              <a:gd name="T7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" h="69">
                <a:moveTo>
                  <a:pt x="0" y="0"/>
                </a:moveTo>
                <a:lnTo>
                  <a:pt x="188" y="0"/>
                </a:lnTo>
                <a:lnTo>
                  <a:pt x="188" y="69"/>
                </a:lnTo>
                <a:lnTo>
                  <a:pt x="5" y="69"/>
                </a:lnTo>
              </a:path>
            </a:pathLst>
          </a:custGeom>
          <a:noFill/>
          <a:ln w="6350" cap="flat" cmpd="sng">
            <a:solidFill>
              <a:srgbClr val="00CCFF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54" name="Line 84"/>
          <p:cNvSpPr>
            <a:spLocks noChangeShapeType="1"/>
          </p:cNvSpPr>
          <p:nvPr/>
        </p:nvSpPr>
        <p:spPr bwMode="auto">
          <a:xfrm>
            <a:off x="2622550" y="5256213"/>
            <a:ext cx="0" cy="49212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4092575" y="4256088"/>
            <a:ext cx="92075" cy="822325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4138613" y="2366963"/>
            <a:ext cx="0" cy="735012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7" name="Rectangle 88"/>
          <p:cNvSpPr>
            <a:spLocks noChangeArrowheads="1"/>
          </p:cNvSpPr>
          <p:nvPr/>
        </p:nvSpPr>
        <p:spPr bwMode="auto">
          <a:xfrm>
            <a:off x="4092575" y="1976438"/>
            <a:ext cx="92075" cy="365125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58" name="Rectangle 91"/>
          <p:cNvSpPr>
            <a:spLocks noChangeArrowheads="1"/>
          </p:cNvSpPr>
          <p:nvPr/>
        </p:nvSpPr>
        <p:spPr bwMode="auto">
          <a:xfrm>
            <a:off x="1001713" y="3862388"/>
            <a:ext cx="26987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6://select 4 primary and 2 alternate offerings( )</a:t>
            </a:r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2760663" y="4054475"/>
            <a:ext cx="20272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7://create schedule with offerings( )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4605338" y="4314825"/>
            <a:ext cx="16049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8://create with offerings( )</a:t>
            </a:r>
          </a:p>
        </p:txBody>
      </p:sp>
      <p:sp>
        <p:nvSpPr>
          <p:cNvPr id="61" name="Rectangle 94"/>
          <p:cNvSpPr>
            <a:spLocks noChangeArrowheads="1"/>
          </p:cNvSpPr>
          <p:nvPr/>
        </p:nvSpPr>
        <p:spPr bwMode="auto">
          <a:xfrm>
            <a:off x="4602163" y="4702175"/>
            <a:ext cx="15748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100">
                <a:solidFill>
                  <a:schemeClr val="tx2"/>
                </a:solidFill>
              </a:rPr>
              <a:t>9://add schedule(Schedule)</a:t>
            </a:r>
          </a:p>
        </p:txBody>
      </p:sp>
      <p:sp>
        <p:nvSpPr>
          <p:cNvPr id="62" name="Rectangle 95"/>
          <p:cNvSpPr>
            <a:spLocks noChangeArrowheads="1"/>
          </p:cNvSpPr>
          <p:nvPr/>
        </p:nvSpPr>
        <p:spPr bwMode="auto">
          <a:xfrm>
            <a:off x="5426075" y="2068513"/>
            <a:ext cx="92075" cy="228600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3" name="Rectangle 96"/>
          <p:cNvSpPr>
            <a:spLocks noChangeArrowheads="1"/>
          </p:cNvSpPr>
          <p:nvPr/>
        </p:nvSpPr>
        <p:spPr bwMode="auto">
          <a:xfrm>
            <a:off x="7508875" y="4919663"/>
            <a:ext cx="92075" cy="155575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97"/>
          <p:cNvSpPr>
            <a:spLocks noChangeArrowheads="1"/>
          </p:cNvSpPr>
          <p:nvPr/>
        </p:nvSpPr>
        <p:spPr bwMode="auto">
          <a:xfrm>
            <a:off x="6556375" y="4532313"/>
            <a:ext cx="92075" cy="155575"/>
          </a:xfrm>
          <a:prstGeom prst="rect">
            <a:avLst/>
          </a:prstGeom>
          <a:noFill/>
          <a:ln w="635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98"/>
          <p:cNvSpPr>
            <a:spLocks noChangeShapeType="1"/>
          </p:cNvSpPr>
          <p:nvPr/>
        </p:nvSpPr>
        <p:spPr bwMode="auto">
          <a:xfrm>
            <a:off x="5472113" y="1509713"/>
            <a:ext cx="0" cy="5524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99"/>
          <p:cNvSpPr>
            <a:spLocks noChangeShapeType="1"/>
          </p:cNvSpPr>
          <p:nvPr/>
        </p:nvSpPr>
        <p:spPr bwMode="auto">
          <a:xfrm>
            <a:off x="5472113" y="2327275"/>
            <a:ext cx="0" cy="3427413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00"/>
          <p:cNvSpPr>
            <a:spLocks noChangeShapeType="1"/>
          </p:cNvSpPr>
          <p:nvPr/>
        </p:nvSpPr>
        <p:spPr bwMode="auto">
          <a:xfrm>
            <a:off x="4141788" y="5084763"/>
            <a:ext cx="0" cy="65722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01"/>
          <p:cNvSpPr>
            <a:spLocks noChangeShapeType="1"/>
          </p:cNvSpPr>
          <p:nvPr/>
        </p:nvSpPr>
        <p:spPr bwMode="auto">
          <a:xfrm>
            <a:off x="6602413" y="4694238"/>
            <a:ext cx="0" cy="10604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2"/>
          <p:cNvSpPr>
            <a:spLocks noChangeShapeType="1"/>
          </p:cNvSpPr>
          <p:nvPr/>
        </p:nvSpPr>
        <p:spPr bwMode="auto">
          <a:xfrm>
            <a:off x="7554913" y="1512888"/>
            <a:ext cx="0" cy="340518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2290763" y="5818188"/>
            <a:ext cx="4572000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i="1">
                <a:solidFill>
                  <a:schemeClr val="hlink"/>
                </a:solidFill>
              </a:rPr>
              <a:t>Legacy RDBMS Database Access</a:t>
            </a:r>
          </a:p>
        </p:txBody>
      </p:sp>
      <p:sp>
        <p:nvSpPr>
          <p:cNvPr id="71" name="Line 6"/>
          <p:cNvSpPr>
            <a:spLocks noChangeShapeType="1"/>
          </p:cNvSpPr>
          <p:nvPr/>
        </p:nvSpPr>
        <p:spPr bwMode="auto">
          <a:xfrm flipV="1">
            <a:off x="5897563" y="1544638"/>
            <a:ext cx="0" cy="4746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>
            <a:off x="5886450" y="2008188"/>
            <a:ext cx="5365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73" name="Line 104"/>
          <p:cNvSpPr>
            <a:spLocks noChangeShapeType="1"/>
          </p:cNvSpPr>
          <p:nvPr/>
        </p:nvSpPr>
        <p:spPr bwMode="auto">
          <a:xfrm>
            <a:off x="6602413" y="1512888"/>
            <a:ext cx="0" cy="3017837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105"/>
          <p:cNvSpPr>
            <a:spLocks noChangeShapeType="1"/>
          </p:cNvSpPr>
          <p:nvPr/>
        </p:nvSpPr>
        <p:spPr bwMode="auto">
          <a:xfrm>
            <a:off x="7551738" y="5078413"/>
            <a:ext cx="0" cy="66357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6"/>
          <p:cNvSpPr>
            <a:spLocks noChangeShapeType="1"/>
          </p:cNvSpPr>
          <p:nvPr/>
        </p:nvSpPr>
        <p:spPr bwMode="auto">
          <a:xfrm>
            <a:off x="1552575" y="1835150"/>
            <a:ext cx="1012825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76" name="Line 107"/>
          <p:cNvSpPr>
            <a:spLocks noChangeShapeType="1"/>
          </p:cNvSpPr>
          <p:nvPr/>
        </p:nvSpPr>
        <p:spPr bwMode="auto">
          <a:xfrm>
            <a:off x="2671763" y="1978025"/>
            <a:ext cx="1412875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77" name="Line 108"/>
          <p:cNvSpPr>
            <a:spLocks noChangeShapeType="1"/>
          </p:cNvSpPr>
          <p:nvPr/>
        </p:nvSpPr>
        <p:spPr bwMode="auto">
          <a:xfrm>
            <a:off x="4195763" y="2063750"/>
            <a:ext cx="1222375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78" name="Line 109"/>
          <p:cNvSpPr>
            <a:spLocks noChangeShapeType="1"/>
          </p:cNvSpPr>
          <p:nvPr/>
        </p:nvSpPr>
        <p:spPr bwMode="auto">
          <a:xfrm>
            <a:off x="1547813" y="4035425"/>
            <a:ext cx="1012825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79" name="Line 110"/>
          <p:cNvSpPr>
            <a:spLocks noChangeShapeType="1"/>
          </p:cNvSpPr>
          <p:nvPr/>
        </p:nvSpPr>
        <p:spPr bwMode="auto">
          <a:xfrm>
            <a:off x="2678113" y="4254500"/>
            <a:ext cx="1403350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80" name="Line 111"/>
          <p:cNvSpPr>
            <a:spLocks noChangeShapeType="1"/>
          </p:cNvSpPr>
          <p:nvPr/>
        </p:nvSpPr>
        <p:spPr bwMode="auto">
          <a:xfrm>
            <a:off x="4187825" y="4530725"/>
            <a:ext cx="2360613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1" name="Line 112"/>
          <p:cNvSpPr>
            <a:spLocks noChangeShapeType="1"/>
          </p:cNvSpPr>
          <p:nvPr/>
        </p:nvSpPr>
        <p:spPr bwMode="auto">
          <a:xfrm>
            <a:off x="4192588" y="4919663"/>
            <a:ext cx="3313112" cy="0"/>
          </a:xfrm>
          <a:prstGeom prst="line">
            <a:avLst/>
          </a:prstGeom>
          <a:noFill/>
          <a:ln w="635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6364288" y="1701800"/>
            <a:ext cx="1604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>
                <a:solidFill>
                  <a:schemeClr val="hlink"/>
                </a:solidFill>
              </a:rPr>
              <a:t>Subsystem interface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5014913" y="2503488"/>
            <a:ext cx="2954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>
                <a:solidFill>
                  <a:schemeClr val="hlink"/>
                </a:solidFill>
              </a:rPr>
              <a:t>Subsystem responsibility</a:t>
            </a:r>
          </a:p>
        </p:txBody>
      </p:sp>
      <p:sp>
        <p:nvSpPr>
          <p:cNvPr id="84" name="Line 113"/>
          <p:cNvSpPr>
            <a:spLocks noChangeShapeType="1"/>
          </p:cNvSpPr>
          <p:nvPr/>
        </p:nvSpPr>
        <p:spPr bwMode="auto">
          <a:xfrm>
            <a:off x="4138613" y="3881438"/>
            <a:ext cx="0" cy="373062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5" name="Line 114"/>
          <p:cNvSpPr>
            <a:spLocks noChangeShapeType="1"/>
          </p:cNvSpPr>
          <p:nvPr/>
        </p:nvSpPr>
        <p:spPr bwMode="auto">
          <a:xfrm flipV="1">
            <a:off x="1304925" y="1771650"/>
            <a:ext cx="571500" cy="371475"/>
          </a:xfrm>
          <a:prstGeom prst="line">
            <a:avLst/>
          </a:prstGeom>
          <a:noFill/>
          <a:ln w="12700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86" name="Line 115"/>
          <p:cNvSpPr>
            <a:spLocks noChangeShapeType="1"/>
          </p:cNvSpPr>
          <p:nvPr/>
        </p:nvSpPr>
        <p:spPr bwMode="auto">
          <a:xfrm flipV="1">
            <a:off x="1657350" y="2352675"/>
            <a:ext cx="1209675" cy="781050"/>
          </a:xfrm>
          <a:prstGeom prst="line">
            <a:avLst/>
          </a:prstGeom>
          <a:noFill/>
          <a:ln w="12700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87" name="Line 116"/>
          <p:cNvSpPr>
            <a:spLocks noChangeShapeType="1"/>
          </p:cNvSpPr>
          <p:nvPr/>
        </p:nvSpPr>
        <p:spPr bwMode="auto">
          <a:xfrm flipH="1" flipV="1">
            <a:off x="2990850" y="3019425"/>
            <a:ext cx="876300" cy="428625"/>
          </a:xfrm>
          <a:prstGeom prst="line">
            <a:avLst/>
          </a:prstGeom>
          <a:noFill/>
          <a:ln w="12700">
            <a:solidFill>
              <a:srgbClr val="00CC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  <p:sp>
        <p:nvSpPr>
          <p:cNvPr id="88" name="Line 117"/>
          <p:cNvSpPr>
            <a:spLocks noChangeShapeType="1"/>
          </p:cNvSpPr>
          <p:nvPr/>
        </p:nvSpPr>
        <p:spPr bwMode="auto">
          <a:xfrm flipV="1">
            <a:off x="4754563" y="2116138"/>
            <a:ext cx="0" cy="5889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9" name="Line 118"/>
          <p:cNvSpPr>
            <a:spLocks noChangeShapeType="1"/>
          </p:cNvSpPr>
          <p:nvPr/>
        </p:nvSpPr>
        <p:spPr bwMode="auto">
          <a:xfrm>
            <a:off x="4743450" y="2693988"/>
            <a:ext cx="2698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700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68"/>
          <p:cNvSpPr>
            <a:spLocks noChangeArrowheads="1"/>
          </p:cNvSpPr>
          <p:nvPr/>
        </p:nvSpPr>
        <p:spPr bwMode="auto">
          <a:xfrm>
            <a:off x="1724025" y="5351463"/>
            <a:ext cx="82550" cy="142875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49"/>
          <p:cNvSpPr>
            <a:spLocks noChangeArrowheads="1"/>
          </p:cNvSpPr>
          <p:nvPr/>
        </p:nvSpPr>
        <p:spPr bwMode="auto">
          <a:xfrm>
            <a:off x="1724025" y="2903538"/>
            <a:ext cx="82550" cy="2032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84150" y="382588"/>
            <a:ext cx="985838" cy="382587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1724025" y="1196975"/>
            <a:ext cx="82550" cy="9398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7313" y="1390650"/>
            <a:ext cx="2379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accent6">
                    <a:lumMod val="50000"/>
                  </a:schemeClr>
                </a:solidFill>
              </a:rPr>
              <a:t>Subsystem Proxy</a:t>
            </a: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7829550" y="1473200"/>
            <a:ext cx="274638" cy="3667125"/>
          </a:xfrm>
          <a:prstGeom prst="rightBrace">
            <a:avLst>
              <a:gd name="adj1" fmla="val 11127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15900" y="403225"/>
            <a:ext cx="82554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accent5">
                    <a:lumMod val="50000"/>
                  </a:schemeClr>
                </a:solidFill>
              </a:rPr>
              <a:t>CourseCatalog</a:t>
            </a:r>
            <a:endParaRPr lang="en-US" sz="1100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223838" y="565150"/>
            <a:ext cx="77425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accent5">
                    <a:lumMod val="50000"/>
                  </a:schemeClr>
                </a:solidFill>
              </a:rPr>
              <a:t>System Client</a:t>
            </a:r>
            <a:endParaRPr lang="en-US" sz="1100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584200" y="5648325"/>
            <a:ext cx="0" cy="36988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36575" y="1190625"/>
            <a:ext cx="92075" cy="4452938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225550" y="382588"/>
            <a:ext cx="1335088" cy="382587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429818" y="409575"/>
            <a:ext cx="9281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accent5">
                    <a:lumMod val="50000"/>
                  </a:schemeClr>
                </a:solidFill>
              </a:rPr>
              <a:t> : CourseCatalog</a:t>
            </a:r>
          </a:p>
          <a:p>
            <a:pPr algn="ctr"/>
            <a:r>
              <a:rPr lang="en-US" sz="1100" u="sng">
                <a:solidFill>
                  <a:schemeClr val="accent5">
                    <a:lumMod val="50000"/>
                  </a:schemeClr>
                </a:solidFill>
              </a:rPr>
              <a:t>System</a:t>
            </a:r>
            <a:endParaRPr lang="en-US" sz="1100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1768475" y="5499100"/>
            <a:ext cx="0" cy="519113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633663" y="382588"/>
            <a:ext cx="1062037" cy="3825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2794760" y="400050"/>
            <a:ext cx="6636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DBCourse</a:t>
            </a:r>
          </a:p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Offerring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3003550" y="896938"/>
            <a:ext cx="0" cy="1508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957513" y="1917700"/>
            <a:ext cx="92075" cy="2403475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2957513" y="4189413"/>
            <a:ext cx="92075" cy="49530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2957513" y="4552950"/>
            <a:ext cx="92075" cy="849313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7329488" y="382588"/>
            <a:ext cx="760412" cy="3825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472288" y="400050"/>
            <a:ext cx="500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Course</a:t>
            </a:r>
          </a:p>
          <a:p>
            <a:pPr algn="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Offering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7705725" y="3927475"/>
            <a:ext cx="93663" cy="201613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7705725" y="4654550"/>
            <a:ext cx="93663" cy="192088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6111875" y="382588"/>
            <a:ext cx="1157288" cy="3825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6202583" y="438150"/>
            <a:ext cx="93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:CourseOffering</a:t>
            </a:r>
          </a:p>
          <a:p>
            <a:pPr algn="ctr"/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List </a:t>
            </a:r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6756400" y="896938"/>
            <a:ext cx="0" cy="20732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6713538" y="3525838"/>
            <a:ext cx="84137" cy="1920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6713538" y="5018088"/>
            <a:ext cx="84137" cy="1920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43"/>
          <p:cNvSpPr>
            <a:spLocks noChangeArrowheads="1"/>
          </p:cNvSpPr>
          <p:nvPr/>
        </p:nvSpPr>
        <p:spPr bwMode="auto">
          <a:xfrm>
            <a:off x="8148638" y="382588"/>
            <a:ext cx="814387" cy="3825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44"/>
          <p:cNvSpPr>
            <a:spLocks noChangeArrowheads="1"/>
          </p:cNvSpPr>
          <p:nvPr/>
        </p:nvSpPr>
        <p:spPr bwMode="auto">
          <a:xfrm>
            <a:off x="8183563" y="412750"/>
            <a:ext cx="63799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ResultSet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35" name="Line 45"/>
          <p:cNvSpPr>
            <a:spLocks noChangeShapeType="1"/>
          </p:cNvSpPr>
          <p:nvPr/>
        </p:nvSpPr>
        <p:spPr bwMode="auto">
          <a:xfrm flipH="1">
            <a:off x="8693150" y="896938"/>
            <a:ext cx="7938" cy="33940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8661400" y="4291013"/>
            <a:ext cx="82550" cy="1920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163"/>
          <p:cNvGrpSpPr>
            <a:grpSpLocks/>
          </p:cNvGrpSpPr>
          <p:nvPr/>
        </p:nvGrpSpPr>
        <p:grpSpPr bwMode="auto">
          <a:xfrm>
            <a:off x="5603875" y="381000"/>
            <a:ext cx="323850" cy="484188"/>
            <a:chOff x="3530" y="460"/>
            <a:chExt cx="204" cy="305"/>
          </a:xfrm>
        </p:grpSpPr>
        <p:sp>
          <p:nvSpPr>
            <p:cNvPr id="38" name="Oval 47"/>
            <p:cNvSpPr>
              <a:spLocks noChangeArrowheads="1"/>
            </p:cNvSpPr>
            <p:nvPr/>
          </p:nvSpPr>
          <p:spPr bwMode="auto">
            <a:xfrm>
              <a:off x="3580" y="460"/>
              <a:ext cx="100" cy="108"/>
            </a:xfrm>
            <a:prstGeom prst="ellips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3628" y="570"/>
              <a:ext cx="0" cy="87"/>
            </a:xfrm>
            <a:prstGeom prst="lin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V="1">
              <a:off x="3555" y="589"/>
              <a:ext cx="144" cy="1"/>
            </a:xfrm>
            <a:prstGeom prst="lin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3530" y="657"/>
              <a:ext cx="204" cy="108"/>
            </a:xfrm>
            <a:custGeom>
              <a:avLst/>
              <a:gdLst>
                <a:gd name="T0" fmla="*/ 0 w 35"/>
                <a:gd name="T1" fmla="*/ 17 h 17"/>
                <a:gd name="T2" fmla="*/ 17 w 35"/>
                <a:gd name="T3" fmla="*/ 0 h 17"/>
                <a:gd name="T4" fmla="*/ 35 w 35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7">
                  <a:moveTo>
                    <a:pt x="0" y="17"/>
                  </a:moveTo>
                  <a:lnTo>
                    <a:pt x="17" y="0"/>
                  </a:lnTo>
                  <a:lnTo>
                    <a:pt x="35" y="17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205413" y="852488"/>
            <a:ext cx="96019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rgbClr val="00CCFF"/>
                </a:solidFill>
              </a:rPr>
              <a:t> : </a:t>
            </a:r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en-US" sz="1100" u="sng">
                <a:solidFill>
                  <a:srgbClr val="00CCFF"/>
                </a:solidFill>
              </a:rPr>
              <a:t> </a:t>
            </a:r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Catalog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43" name="Line 52"/>
          <p:cNvSpPr>
            <a:spLocks noChangeShapeType="1"/>
          </p:cNvSpPr>
          <p:nvPr/>
        </p:nvSpPr>
        <p:spPr bwMode="auto">
          <a:xfrm>
            <a:off x="5757863" y="1011238"/>
            <a:ext cx="0" cy="18859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5711825" y="2897188"/>
            <a:ext cx="92075" cy="1920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4679950" y="382588"/>
            <a:ext cx="790575" cy="3825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4692650" y="412750"/>
            <a:ext cx="7005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Statement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47" name="Line 56"/>
          <p:cNvSpPr>
            <a:spLocks noChangeShapeType="1"/>
          </p:cNvSpPr>
          <p:nvPr/>
        </p:nvSpPr>
        <p:spPr bwMode="auto">
          <a:xfrm>
            <a:off x="4997450" y="3297238"/>
            <a:ext cx="1588" cy="27209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4951413" y="2584450"/>
            <a:ext cx="92075" cy="696913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3749675" y="382588"/>
            <a:ext cx="890588" cy="3825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3790950" y="412750"/>
            <a:ext cx="75501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>
                <a:solidFill>
                  <a:schemeClr val="tx2">
                    <a:lumMod val="75000"/>
                  </a:schemeClr>
                </a:solidFill>
              </a:rPr>
              <a:t> : Connection</a:t>
            </a:r>
            <a:endParaRPr lang="en-US" sz="11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51" name="Line 60"/>
          <p:cNvSpPr>
            <a:spLocks noChangeShapeType="1"/>
          </p:cNvSpPr>
          <p:nvPr/>
        </p:nvSpPr>
        <p:spPr bwMode="auto">
          <a:xfrm>
            <a:off x="4051300" y="896938"/>
            <a:ext cx="0" cy="15240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61"/>
          <p:cNvSpPr>
            <a:spLocks noChangeArrowheads="1"/>
          </p:cNvSpPr>
          <p:nvPr/>
        </p:nvSpPr>
        <p:spPr bwMode="auto">
          <a:xfrm>
            <a:off x="4005263" y="2230438"/>
            <a:ext cx="82550" cy="192087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628650" y="1190625"/>
            <a:ext cx="1095375" cy="1588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Rectangle 65"/>
          <p:cNvSpPr>
            <a:spLocks noChangeArrowheads="1"/>
          </p:cNvSpPr>
          <p:nvPr/>
        </p:nvSpPr>
        <p:spPr bwMode="auto">
          <a:xfrm>
            <a:off x="304800" y="968375"/>
            <a:ext cx="20303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1. getCourseOfferings(Semester)</a:t>
            </a:r>
            <a:endParaRPr lang="en-US" sz="1200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 flipV="1">
            <a:off x="1808163" y="1908175"/>
            <a:ext cx="1149350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1849438" y="1695450"/>
            <a:ext cx="9948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1.1. read(string)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>
            <a:off x="3049588" y="2225675"/>
            <a:ext cx="955675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73"/>
          <p:cNvSpPr>
            <a:spLocks noChangeArrowheads="1"/>
          </p:cNvSpPr>
          <p:nvPr/>
        </p:nvSpPr>
        <p:spPr bwMode="auto">
          <a:xfrm>
            <a:off x="3070225" y="2008188"/>
            <a:ext cx="15562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1.1.1. createStatement( 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59" name="Line 74"/>
          <p:cNvSpPr>
            <a:spLocks noChangeShapeType="1"/>
          </p:cNvSpPr>
          <p:nvPr/>
        </p:nvSpPr>
        <p:spPr bwMode="auto">
          <a:xfrm>
            <a:off x="3049588" y="2593975"/>
            <a:ext cx="1901825" cy="1588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3262313" y="2371725"/>
            <a:ext cx="17127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1.1.2. executeQuery(String)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grpSp>
        <p:nvGrpSpPr>
          <p:cNvPr id="61" name="Group 140"/>
          <p:cNvGrpSpPr>
            <a:grpSpLocks/>
          </p:cNvGrpSpPr>
          <p:nvPr/>
        </p:nvGrpSpPr>
        <p:grpSpPr bwMode="auto">
          <a:xfrm>
            <a:off x="730250" y="2136775"/>
            <a:ext cx="1993900" cy="766763"/>
            <a:chOff x="484" y="1648"/>
            <a:chExt cx="1256" cy="483"/>
          </a:xfrm>
        </p:grpSpPr>
        <p:sp>
          <p:nvSpPr>
            <p:cNvPr id="62" name="Freeform 78"/>
            <p:cNvSpPr>
              <a:spLocks/>
            </p:cNvSpPr>
            <p:nvPr/>
          </p:nvSpPr>
          <p:spPr bwMode="auto">
            <a:xfrm>
              <a:off x="484" y="1648"/>
              <a:ext cx="1256" cy="483"/>
            </a:xfrm>
            <a:custGeom>
              <a:avLst/>
              <a:gdLst>
                <a:gd name="T0" fmla="*/ 0 w 1256"/>
                <a:gd name="T1" fmla="*/ 0 h 483"/>
                <a:gd name="T2" fmla="*/ 1192 w 1256"/>
                <a:gd name="T3" fmla="*/ 0 h 483"/>
                <a:gd name="T4" fmla="*/ 1256 w 1256"/>
                <a:gd name="T5" fmla="*/ 70 h 483"/>
                <a:gd name="T6" fmla="*/ 1256 w 1256"/>
                <a:gd name="T7" fmla="*/ 483 h 483"/>
                <a:gd name="T8" fmla="*/ 0 w 1256"/>
                <a:gd name="T9" fmla="*/ 483 h 483"/>
                <a:gd name="T10" fmla="*/ 0 w 1256"/>
                <a:gd name="T11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6" h="483">
                  <a:moveTo>
                    <a:pt x="0" y="0"/>
                  </a:moveTo>
                  <a:lnTo>
                    <a:pt x="1192" y="0"/>
                  </a:lnTo>
                  <a:lnTo>
                    <a:pt x="1256" y="70"/>
                  </a:lnTo>
                  <a:lnTo>
                    <a:pt x="1256" y="483"/>
                  </a:lnTo>
                  <a:lnTo>
                    <a:pt x="0" y="48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3" name="Freeform 79"/>
            <p:cNvSpPr>
              <a:spLocks/>
            </p:cNvSpPr>
            <p:nvPr/>
          </p:nvSpPr>
          <p:spPr bwMode="auto">
            <a:xfrm>
              <a:off x="484" y="1648"/>
              <a:ext cx="1256" cy="483"/>
            </a:xfrm>
            <a:custGeom>
              <a:avLst/>
              <a:gdLst>
                <a:gd name="T0" fmla="*/ 0 w 215"/>
                <a:gd name="T1" fmla="*/ 0 h 76"/>
                <a:gd name="T2" fmla="*/ 204 w 215"/>
                <a:gd name="T3" fmla="*/ 0 h 76"/>
                <a:gd name="T4" fmla="*/ 215 w 215"/>
                <a:gd name="T5" fmla="*/ 11 h 76"/>
                <a:gd name="T6" fmla="*/ 215 w 215"/>
                <a:gd name="T7" fmla="*/ 76 h 76"/>
                <a:gd name="T8" fmla="*/ 0 w 215"/>
                <a:gd name="T9" fmla="*/ 76 h 76"/>
                <a:gd name="T10" fmla="*/ 0 w 215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76">
                  <a:moveTo>
                    <a:pt x="0" y="0"/>
                  </a:moveTo>
                  <a:lnTo>
                    <a:pt x="204" y="0"/>
                  </a:lnTo>
                  <a:lnTo>
                    <a:pt x="215" y="11"/>
                  </a:lnTo>
                  <a:lnTo>
                    <a:pt x="215" y="76"/>
                  </a:lnTo>
                  <a:lnTo>
                    <a:pt x="0" y="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4" name="Freeform 80"/>
            <p:cNvSpPr>
              <a:spLocks/>
            </p:cNvSpPr>
            <p:nvPr/>
          </p:nvSpPr>
          <p:spPr bwMode="auto">
            <a:xfrm>
              <a:off x="1676" y="1648"/>
              <a:ext cx="64" cy="70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11 h 11"/>
                <a:gd name="T4" fmla="*/ 11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11"/>
                  </a:lnTo>
                  <a:lnTo>
                    <a:pt x="11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5" name="Rectangle 81"/>
            <p:cNvSpPr>
              <a:spLocks noChangeArrowheads="1"/>
            </p:cNvSpPr>
            <p:nvPr/>
          </p:nvSpPr>
          <p:spPr bwMode="auto">
            <a:xfrm>
              <a:off x="501" y="1661"/>
              <a:ext cx="10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sql statement is passed in 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6" name="Rectangle 82"/>
            <p:cNvSpPr>
              <a:spLocks noChangeArrowheads="1"/>
            </p:cNvSpPr>
            <p:nvPr/>
          </p:nvSpPr>
          <p:spPr bwMode="auto">
            <a:xfrm>
              <a:off x="501" y="1762"/>
              <a:ext cx="11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specifying the search criteria 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7" name="Rectangle 83"/>
            <p:cNvSpPr>
              <a:spLocks noChangeArrowheads="1"/>
            </p:cNvSpPr>
            <p:nvPr/>
          </p:nvSpPr>
          <p:spPr bwMode="auto">
            <a:xfrm>
              <a:off x="501" y="1864"/>
              <a:ext cx="87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course offerings in the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68" name="Rectangle 84"/>
            <p:cNvSpPr>
              <a:spLocks noChangeArrowheads="1"/>
            </p:cNvSpPr>
            <p:nvPr/>
          </p:nvSpPr>
          <p:spPr bwMode="auto">
            <a:xfrm>
              <a:off x="501" y="1966"/>
              <a:ext cx="6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current semester</a:t>
              </a:r>
            </a:p>
          </p:txBody>
        </p:sp>
      </p:grpSp>
      <p:sp>
        <p:nvSpPr>
          <p:cNvPr id="69" name="Line 85"/>
          <p:cNvSpPr>
            <a:spLocks noChangeShapeType="1"/>
          </p:cNvSpPr>
          <p:nvPr/>
        </p:nvSpPr>
        <p:spPr bwMode="auto">
          <a:xfrm>
            <a:off x="2717800" y="2428875"/>
            <a:ext cx="1287463" cy="166688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>
            <a:off x="3049588" y="3937000"/>
            <a:ext cx="4656137" cy="1588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89"/>
          <p:cNvSpPr>
            <a:spLocks noChangeArrowheads="1"/>
          </p:cNvSpPr>
          <p:nvPr/>
        </p:nvSpPr>
        <p:spPr bwMode="auto">
          <a:xfrm>
            <a:off x="5043488" y="3714750"/>
            <a:ext cx="7814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1.1.4. new( 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grpSp>
        <p:nvGrpSpPr>
          <p:cNvPr id="72" name="Group 142"/>
          <p:cNvGrpSpPr>
            <a:grpSpLocks/>
          </p:cNvGrpSpPr>
          <p:nvPr/>
        </p:nvGrpSpPr>
        <p:grpSpPr bwMode="auto">
          <a:xfrm>
            <a:off x="712788" y="3106738"/>
            <a:ext cx="2016125" cy="2244725"/>
            <a:chOff x="449" y="2123"/>
            <a:chExt cx="1270" cy="1414"/>
          </a:xfrm>
        </p:grpSpPr>
        <p:sp>
          <p:nvSpPr>
            <p:cNvPr id="73" name="Freeform 91"/>
            <p:cNvSpPr>
              <a:spLocks/>
            </p:cNvSpPr>
            <p:nvPr/>
          </p:nvSpPr>
          <p:spPr bwMode="auto">
            <a:xfrm>
              <a:off x="449" y="2123"/>
              <a:ext cx="1270" cy="1414"/>
            </a:xfrm>
            <a:custGeom>
              <a:avLst/>
              <a:gdLst>
                <a:gd name="T0" fmla="*/ 0 w 216"/>
                <a:gd name="T1" fmla="*/ 0 h 201"/>
                <a:gd name="T2" fmla="*/ 205 w 216"/>
                <a:gd name="T3" fmla="*/ 0 h 201"/>
                <a:gd name="T4" fmla="*/ 216 w 216"/>
                <a:gd name="T5" fmla="*/ 11 h 201"/>
                <a:gd name="T6" fmla="*/ 216 w 216"/>
                <a:gd name="T7" fmla="*/ 201 h 201"/>
                <a:gd name="T8" fmla="*/ 0 w 216"/>
                <a:gd name="T9" fmla="*/ 201 h 201"/>
                <a:gd name="T10" fmla="*/ 0 w 216"/>
                <a:gd name="T11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201">
                  <a:moveTo>
                    <a:pt x="0" y="0"/>
                  </a:moveTo>
                  <a:lnTo>
                    <a:pt x="205" y="0"/>
                  </a:lnTo>
                  <a:lnTo>
                    <a:pt x="216" y="11"/>
                  </a:lnTo>
                  <a:lnTo>
                    <a:pt x="216" y="201"/>
                  </a:ln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4" name="Freeform 92"/>
            <p:cNvSpPr>
              <a:spLocks/>
            </p:cNvSpPr>
            <p:nvPr/>
          </p:nvSpPr>
          <p:spPr bwMode="auto">
            <a:xfrm>
              <a:off x="1646" y="2123"/>
              <a:ext cx="65" cy="70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11 h 11"/>
                <a:gd name="T4" fmla="*/ 11 w 11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lnTo>
                    <a:pt x="0" y="11"/>
                  </a:lnTo>
                  <a:lnTo>
                    <a:pt x="11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75" name="Rectangle 93"/>
            <p:cNvSpPr>
              <a:spLocks noChangeArrowheads="1"/>
            </p:cNvSpPr>
            <p:nvPr/>
          </p:nvSpPr>
          <p:spPr bwMode="auto">
            <a:xfrm>
              <a:off x="480" y="2151"/>
              <a:ext cx="12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Repeat these operations for each element returned from the executeQuery() command. </a:t>
              </a:r>
            </a:p>
          </p:txBody>
        </p:sp>
        <p:sp>
          <p:nvSpPr>
            <p:cNvPr id="76" name="Rectangle 96"/>
            <p:cNvSpPr>
              <a:spLocks noChangeArrowheads="1"/>
            </p:cNvSpPr>
            <p:nvPr/>
          </p:nvSpPr>
          <p:spPr bwMode="auto">
            <a:xfrm>
              <a:off x="472" y="2672"/>
              <a:ext cx="120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The CourseOfferingList is loaded with the data retrieved from the database. </a:t>
              </a:r>
            </a:p>
          </p:txBody>
        </p:sp>
        <p:sp>
          <p:nvSpPr>
            <p:cNvPr id="77" name="Rectangle 99"/>
            <p:cNvSpPr>
              <a:spLocks noChangeArrowheads="1"/>
            </p:cNvSpPr>
            <p:nvPr/>
          </p:nvSpPr>
          <p:spPr bwMode="auto">
            <a:xfrm>
              <a:off x="472" y="3079"/>
              <a:ext cx="99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The getData and setData 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78" name="Rectangle 100"/>
            <p:cNvSpPr>
              <a:spLocks noChangeArrowheads="1"/>
            </p:cNvSpPr>
            <p:nvPr/>
          </p:nvSpPr>
          <p:spPr bwMode="auto">
            <a:xfrm>
              <a:off x="472" y="3181"/>
              <a:ext cx="123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operations are called for each attribute in the each retrieved class instance. </a:t>
              </a:r>
            </a:p>
          </p:txBody>
        </p:sp>
      </p:grp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3049588" y="4654550"/>
            <a:ext cx="4656137" cy="1588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106"/>
          <p:cNvSpPr>
            <a:spLocks noChangeArrowheads="1"/>
          </p:cNvSpPr>
          <p:nvPr/>
        </p:nvSpPr>
        <p:spPr bwMode="auto">
          <a:xfrm>
            <a:off x="5043488" y="4432300"/>
            <a:ext cx="7589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3. setData( 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81" name="Line 107"/>
          <p:cNvSpPr>
            <a:spLocks noChangeShapeType="1"/>
          </p:cNvSpPr>
          <p:nvPr/>
        </p:nvSpPr>
        <p:spPr bwMode="auto">
          <a:xfrm flipH="1">
            <a:off x="2390775" y="1630363"/>
            <a:ext cx="385763" cy="277812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" name="Group 141"/>
          <p:cNvGrpSpPr>
            <a:grpSpLocks/>
          </p:cNvGrpSpPr>
          <p:nvPr/>
        </p:nvGrpSpPr>
        <p:grpSpPr bwMode="auto">
          <a:xfrm>
            <a:off x="5919788" y="2971800"/>
            <a:ext cx="1803400" cy="373063"/>
            <a:chOff x="3777" y="2078"/>
            <a:chExt cx="1136" cy="235"/>
          </a:xfrm>
        </p:grpSpPr>
        <p:sp>
          <p:nvSpPr>
            <p:cNvPr id="83" name="Freeform 109"/>
            <p:cNvSpPr>
              <a:spLocks/>
            </p:cNvSpPr>
            <p:nvPr/>
          </p:nvSpPr>
          <p:spPr bwMode="auto">
            <a:xfrm>
              <a:off x="3777" y="2078"/>
              <a:ext cx="1136" cy="235"/>
            </a:xfrm>
            <a:custGeom>
              <a:avLst/>
              <a:gdLst>
                <a:gd name="T0" fmla="*/ 0 w 178"/>
                <a:gd name="T1" fmla="*/ 0 h 37"/>
                <a:gd name="T2" fmla="*/ 166 w 178"/>
                <a:gd name="T3" fmla="*/ 0 h 37"/>
                <a:gd name="T4" fmla="*/ 178 w 178"/>
                <a:gd name="T5" fmla="*/ 11 h 37"/>
                <a:gd name="T6" fmla="*/ 178 w 178"/>
                <a:gd name="T7" fmla="*/ 37 h 37"/>
                <a:gd name="T8" fmla="*/ 0 w 178"/>
                <a:gd name="T9" fmla="*/ 37 h 37"/>
                <a:gd name="T10" fmla="*/ 0 w 178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37">
                  <a:moveTo>
                    <a:pt x="0" y="0"/>
                  </a:moveTo>
                  <a:lnTo>
                    <a:pt x="166" y="0"/>
                  </a:lnTo>
                  <a:lnTo>
                    <a:pt x="178" y="11"/>
                  </a:lnTo>
                  <a:lnTo>
                    <a:pt x="178" y="37"/>
                  </a:lnTo>
                  <a:lnTo>
                    <a:pt x="0" y="3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4843" y="2086"/>
              <a:ext cx="70" cy="70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11 h 11"/>
                <a:gd name="T4" fmla="*/ 12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11"/>
                  </a:lnTo>
                  <a:lnTo>
                    <a:pt x="12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3824" y="2092"/>
              <a:ext cx="8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Create a list to hold all 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3824" y="2194"/>
              <a:ext cx="10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retrieved course offerings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sp>
        <p:nvSpPr>
          <p:cNvPr id="87" name="Freeform 114"/>
          <p:cNvSpPr>
            <a:spLocks/>
          </p:cNvSpPr>
          <p:nvPr/>
        </p:nvSpPr>
        <p:spPr bwMode="auto">
          <a:xfrm>
            <a:off x="5157788" y="5330825"/>
            <a:ext cx="2282825" cy="485775"/>
          </a:xfrm>
          <a:custGeom>
            <a:avLst/>
            <a:gdLst>
              <a:gd name="T0" fmla="*/ 0 w 216"/>
              <a:gd name="T1" fmla="*/ 0 h 48"/>
              <a:gd name="T2" fmla="*/ 204 w 216"/>
              <a:gd name="T3" fmla="*/ 0 h 48"/>
              <a:gd name="T4" fmla="*/ 216 w 216"/>
              <a:gd name="T5" fmla="*/ 12 h 48"/>
              <a:gd name="T6" fmla="*/ 216 w 216"/>
              <a:gd name="T7" fmla="*/ 48 h 48"/>
              <a:gd name="T8" fmla="*/ 0 w 216"/>
              <a:gd name="T9" fmla="*/ 48 h 48"/>
              <a:gd name="T10" fmla="*/ 0 w 216"/>
              <a:gd name="T1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" h="48">
                <a:moveTo>
                  <a:pt x="0" y="0"/>
                </a:moveTo>
                <a:lnTo>
                  <a:pt x="204" y="0"/>
                </a:lnTo>
                <a:lnTo>
                  <a:pt x="216" y="12"/>
                </a:lnTo>
                <a:lnTo>
                  <a:pt x="216" y="48"/>
                </a:lnTo>
                <a:lnTo>
                  <a:pt x="0" y="48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5"/>
          <p:cNvSpPr>
            <a:spLocks/>
          </p:cNvSpPr>
          <p:nvPr/>
        </p:nvSpPr>
        <p:spPr bwMode="auto">
          <a:xfrm>
            <a:off x="7327900" y="5330825"/>
            <a:ext cx="112713" cy="120650"/>
          </a:xfrm>
          <a:custGeom>
            <a:avLst/>
            <a:gdLst>
              <a:gd name="T0" fmla="*/ 0 w 12"/>
              <a:gd name="T1" fmla="*/ 0 h 12"/>
              <a:gd name="T2" fmla="*/ 0 w 12"/>
              <a:gd name="T3" fmla="*/ 12 h 12"/>
              <a:gd name="T4" fmla="*/ 12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Rectangle 116"/>
          <p:cNvSpPr>
            <a:spLocks noChangeArrowheads="1"/>
          </p:cNvSpPr>
          <p:nvPr/>
        </p:nvSpPr>
        <p:spPr bwMode="auto">
          <a:xfrm>
            <a:off x="5245100" y="5351463"/>
            <a:ext cx="15458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Add the retrieved course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90" name="Rectangle 117"/>
          <p:cNvSpPr>
            <a:spLocks noChangeArrowheads="1"/>
          </p:cNvSpPr>
          <p:nvPr/>
        </p:nvSpPr>
        <p:spPr bwMode="auto">
          <a:xfrm>
            <a:off x="5219700" y="5576888"/>
            <a:ext cx="20565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offering to the list to be returned</a:t>
            </a:r>
          </a:p>
        </p:txBody>
      </p:sp>
      <p:sp>
        <p:nvSpPr>
          <p:cNvPr id="91" name="Line 118"/>
          <p:cNvSpPr>
            <a:spLocks noChangeShapeType="1"/>
          </p:cNvSpPr>
          <p:nvPr/>
        </p:nvSpPr>
        <p:spPr bwMode="auto">
          <a:xfrm>
            <a:off x="3049588" y="4300538"/>
            <a:ext cx="5611812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121"/>
          <p:cNvSpPr>
            <a:spLocks noChangeArrowheads="1"/>
          </p:cNvSpPr>
          <p:nvPr/>
        </p:nvSpPr>
        <p:spPr bwMode="auto">
          <a:xfrm>
            <a:off x="5489575" y="4068763"/>
            <a:ext cx="8410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2. getString( 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93" name="Line 122"/>
          <p:cNvSpPr>
            <a:spLocks noChangeShapeType="1"/>
          </p:cNvSpPr>
          <p:nvPr/>
        </p:nvSpPr>
        <p:spPr bwMode="auto">
          <a:xfrm>
            <a:off x="3049588" y="3525838"/>
            <a:ext cx="3663950" cy="1587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Rectangle 125"/>
          <p:cNvSpPr>
            <a:spLocks noChangeArrowheads="1"/>
          </p:cNvSpPr>
          <p:nvPr/>
        </p:nvSpPr>
        <p:spPr bwMode="auto">
          <a:xfrm>
            <a:off x="4137025" y="3343275"/>
            <a:ext cx="78149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1.1.3. new( 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95" name="Line 126"/>
          <p:cNvSpPr>
            <a:spLocks noChangeShapeType="1"/>
          </p:cNvSpPr>
          <p:nvPr/>
        </p:nvSpPr>
        <p:spPr bwMode="auto">
          <a:xfrm flipH="1">
            <a:off x="5029200" y="3221038"/>
            <a:ext cx="890588" cy="317500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127"/>
          <p:cNvSpPr>
            <a:spLocks noChangeShapeType="1"/>
          </p:cNvSpPr>
          <p:nvPr/>
        </p:nvSpPr>
        <p:spPr bwMode="auto">
          <a:xfrm flipV="1">
            <a:off x="2733675" y="3937000"/>
            <a:ext cx="2644775" cy="182563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128"/>
          <p:cNvSpPr>
            <a:spLocks noChangeShapeType="1"/>
          </p:cNvSpPr>
          <p:nvPr/>
        </p:nvSpPr>
        <p:spPr bwMode="auto">
          <a:xfrm flipV="1">
            <a:off x="3054350" y="5019675"/>
            <a:ext cx="3659188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Rectangle 131"/>
          <p:cNvSpPr>
            <a:spLocks noChangeArrowheads="1"/>
          </p:cNvSpPr>
          <p:nvPr/>
        </p:nvSpPr>
        <p:spPr bwMode="auto">
          <a:xfrm>
            <a:off x="5045075" y="4795838"/>
            <a:ext cx="14187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4. add(CourseOffering)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99" name="Line 132"/>
          <p:cNvSpPr>
            <a:spLocks noChangeShapeType="1"/>
          </p:cNvSpPr>
          <p:nvPr/>
        </p:nvSpPr>
        <p:spPr bwMode="auto">
          <a:xfrm flipH="1" flipV="1">
            <a:off x="4876800" y="5018088"/>
            <a:ext cx="806450" cy="312737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133"/>
          <p:cNvSpPr>
            <a:spLocks noChangeShapeType="1"/>
          </p:cNvSpPr>
          <p:nvPr/>
        </p:nvSpPr>
        <p:spPr bwMode="auto">
          <a:xfrm>
            <a:off x="2733675" y="4462463"/>
            <a:ext cx="1812925" cy="542925"/>
          </a:xfrm>
          <a:prstGeom prst="line">
            <a:avLst/>
          </a:prstGeom>
          <a:noFill/>
          <a:ln w="0">
            <a:solidFill>
              <a:srgbClr val="00C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134"/>
          <p:cNvSpPr>
            <a:spLocks noChangeShapeType="1"/>
          </p:cNvSpPr>
          <p:nvPr/>
        </p:nvSpPr>
        <p:spPr bwMode="auto">
          <a:xfrm>
            <a:off x="5062538" y="2898775"/>
            <a:ext cx="649287" cy="0"/>
          </a:xfrm>
          <a:prstGeom prst="line">
            <a:avLst/>
          </a:prstGeom>
          <a:noFill/>
          <a:ln w="0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137"/>
          <p:cNvSpPr>
            <a:spLocks noChangeArrowheads="1"/>
          </p:cNvSpPr>
          <p:nvPr/>
        </p:nvSpPr>
        <p:spPr bwMode="auto">
          <a:xfrm>
            <a:off x="4673600" y="2674938"/>
            <a:ext cx="16566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>
                    <a:lumMod val="75000"/>
                  </a:schemeClr>
                </a:solidFill>
              </a:rPr>
              <a:t>1.1.2.1. // executeQuery( )</a:t>
            </a:r>
            <a:endParaRPr lang="en-US" sz="1200">
              <a:solidFill>
                <a:schemeClr val="tx2">
                  <a:lumMod val="75000"/>
                </a:schemeClr>
              </a:solidFill>
              <a:latin typeface="ZapfHumnst BT" pitchFamily="34" charset="0"/>
            </a:endParaRPr>
          </a:p>
        </p:txBody>
      </p:sp>
      <p:grpSp>
        <p:nvGrpSpPr>
          <p:cNvPr id="103" name="Group 143"/>
          <p:cNvGrpSpPr>
            <a:grpSpLocks/>
          </p:cNvGrpSpPr>
          <p:nvPr/>
        </p:nvGrpSpPr>
        <p:grpSpPr bwMode="auto">
          <a:xfrm>
            <a:off x="2692400" y="1049338"/>
            <a:ext cx="2089150" cy="585787"/>
            <a:chOff x="1696" y="859"/>
            <a:chExt cx="1316" cy="369"/>
          </a:xfrm>
        </p:grpSpPr>
        <p:sp>
          <p:nvSpPr>
            <p:cNvPr id="104" name="Freeform 9"/>
            <p:cNvSpPr>
              <a:spLocks/>
            </p:cNvSpPr>
            <p:nvPr/>
          </p:nvSpPr>
          <p:spPr bwMode="auto">
            <a:xfrm>
              <a:off x="1696" y="859"/>
              <a:ext cx="1316" cy="369"/>
            </a:xfrm>
            <a:custGeom>
              <a:avLst/>
              <a:gdLst>
                <a:gd name="T0" fmla="*/ 0 w 180"/>
                <a:gd name="T1" fmla="*/ 0 h 68"/>
                <a:gd name="T2" fmla="*/ 168 w 180"/>
                <a:gd name="T3" fmla="*/ 0 h 68"/>
                <a:gd name="T4" fmla="*/ 180 w 180"/>
                <a:gd name="T5" fmla="*/ 11 h 68"/>
                <a:gd name="T6" fmla="*/ 180 w 180"/>
                <a:gd name="T7" fmla="*/ 68 h 68"/>
                <a:gd name="T8" fmla="*/ 0 w 180"/>
                <a:gd name="T9" fmla="*/ 68 h 68"/>
                <a:gd name="T10" fmla="*/ 0 w 180"/>
                <a:gd name="T1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68">
                  <a:moveTo>
                    <a:pt x="0" y="0"/>
                  </a:moveTo>
                  <a:lnTo>
                    <a:pt x="168" y="0"/>
                  </a:lnTo>
                  <a:lnTo>
                    <a:pt x="180" y="11"/>
                  </a:lnTo>
                  <a:lnTo>
                    <a:pt x="180" y="68"/>
                  </a:lnTo>
                  <a:lnTo>
                    <a:pt x="0" y="6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5" name="Freeform 10"/>
            <p:cNvSpPr>
              <a:spLocks/>
            </p:cNvSpPr>
            <p:nvPr/>
          </p:nvSpPr>
          <p:spPr bwMode="auto">
            <a:xfrm>
              <a:off x="2934" y="859"/>
              <a:ext cx="70" cy="7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11 h 11"/>
                <a:gd name="T4" fmla="*/ 12 w 12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1">
                  <a:moveTo>
                    <a:pt x="0" y="0"/>
                  </a:moveTo>
                  <a:lnTo>
                    <a:pt x="0" y="11"/>
                  </a:lnTo>
                  <a:lnTo>
                    <a:pt x="12" y="11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06" name="Rectangle 11"/>
            <p:cNvSpPr>
              <a:spLocks noChangeArrowheads="1"/>
            </p:cNvSpPr>
            <p:nvPr/>
          </p:nvSpPr>
          <p:spPr bwMode="auto">
            <a:xfrm>
              <a:off x="1727" y="872"/>
              <a:ext cx="111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Retrieve all available course 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107" name="Rectangle 12"/>
            <p:cNvSpPr>
              <a:spLocks noChangeArrowheads="1"/>
            </p:cNvSpPr>
            <p:nvPr/>
          </p:nvSpPr>
          <p:spPr bwMode="auto">
            <a:xfrm>
              <a:off x="1727" y="975"/>
              <a:ext cx="9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offerings for the current 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1727" y="1079"/>
              <a:ext cx="36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semester</a:t>
              </a:r>
              <a:endParaRPr lang="en-US" sz="1200">
                <a:solidFill>
                  <a:schemeClr val="tx2">
                    <a:lumMod val="75000"/>
                  </a:schemeClr>
                </a:solidFill>
                <a:latin typeface="ZapfHumnst BT" pitchFamily="34" charset="0"/>
              </a:endParaRPr>
            </a:p>
          </p:txBody>
        </p:sp>
      </p:grpSp>
      <p:sp>
        <p:nvSpPr>
          <p:cNvPr id="109" name="Line 147"/>
          <p:cNvSpPr>
            <a:spLocks noChangeShapeType="1"/>
          </p:cNvSpPr>
          <p:nvPr/>
        </p:nvSpPr>
        <p:spPr bwMode="auto">
          <a:xfrm>
            <a:off x="582613" y="896938"/>
            <a:ext cx="0" cy="2825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0" name="Line 148"/>
          <p:cNvSpPr>
            <a:spLocks noChangeShapeType="1"/>
          </p:cNvSpPr>
          <p:nvPr/>
        </p:nvSpPr>
        <p:spPr bwMode="auto">
          <a:xfrm>
            <a:off x="1770063" y="896938"/>
            <a:ext cx="0" cy="29686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1" name="Line 150"/>
          <p:cNvSpPr>
            <a:spLocks noChangeShapeType="1"/>
          </p:cNvSpPr>
          <p:nvPr/>
        </p:nvSpPr>
        <p:spPr bwMode="auto">
          <a:xfrm>
            <a:off x="4044950" y="1639888"/>
            <a:ext cx="0" cy="58578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51"/>
          <p:cNvSpPr>
            <a:spLocks noChangeShapeType="1"/>
          </p:cNvSpPr>
          <p:nvPr/>
        </p:nvSpPr>
        <p:spPr bwMode="auto">
          <a:xfrm>
            <a:off x="3003550" y="1638300"/>
            <a:ext cx="0" cy="27940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52"/>
          <p:cNvSpPr>
            <a:spLocks noChangeShapeType="1"/>
          </p:cNvSpPr>
          <p:nvPr/>
        </p:nvSpPr>
        <p:spPr bwMode="auto">
          <a:xfrm>
            <a:off x="3006725" y="5407025"/>
            <a:ext cx="0" cy="61118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55"/>
          <p:cNvSpPr>
            <a:spLocks noChangeShapeType="1"/>
          </p:cNvSpPr>
          <p:nvPr/>
        </p:nvSpPr>
        <p:spPr bwMode="auto">
          <a:xfrm>
            <a:off x="4044950" y="2433638"/>
            <a:ext cx="0" cy="35845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4"/>
          <p:cNvSpPr>
            <a:spLocks noChangeShapeType="1"/>
          </p:cNvSpPr>
          <p:nvPr/>
        </p:nvSpPr>
        <p:spPr bwMode="auto">
          <a:xfrm flipV="1">
            <a:off x="1365250" y="863600"/>
            <a:ext cx="384175" cy="5540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56"/>
          <p:cNvSpPr>
            <a:spLocks noChangeShapeType="1"/>
          </p:cNvSpPr>
          <p:nvPr/>
        </p:nvSpPr>
        <p:spPr bwMode="auto">
          <a:xfrm>
            <a:off x="4997450" y="896938"/>
            <a:ext cx="0" cy="16287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Line 157"/>
          <p:cNvSpPr>
            <a:spLocks noChangeShapeType="1"/>
          </p:cNvSpPr>
          <p:nvPr/>
        </p:nvSpPr>
        <p:spPr bwMode="auto">
          <a:xfrm>
            <a:off x="5759450" y="5824538"/>
            <a:ext cx="0" cy="1936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Line 158"/>
          <p:cNvSpPr>
            <a:spLocks noChangeShapeType="1"/>
          </p:cNvSpPr>
          <p:nvPr/>
        </p:nvSpPr>
        <p:spPr bwMode="auto">
          <a:xfrm>
            <a:off x="5757863" y="3100388"/>
            <a:ext cx="1587" cy="22288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59"/>
          <p:cNvSpPr>
            <a:spLocks noChangeShapeType="1"/>
          </p:cNvSpPr>
          <p:nvPr/>
        </p:nvSpPr>
        <p:spPr bwMode="auto">
          <a:xfrm>
            <a:off x="6757988" y="5211763"/>
            <a:ext cx="0" cy="1206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60"/>
          <p:cNvSpPr>
            <a:spLocks noChangeShapeType="1"/>
          </p:cNvSpPr>
          <p:nvPr/>
        </p:nvSpPr>
        <p:spPr bwMode="auto">
          <a:xfrm>
            <a:off x="6761163" y="5815013"/>
            <a:ext cx="0" cy="2063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161"/>
          <p:cNvSpPr>
            <a:spLocks noChangeShapeType="1"/>
          </p:cNvSpPr>
          <p:nvPr/>
        </p:nvSpPr>
        <p:spPr bwMode="auto">
          <a:xfrm>
            <a:off x="6754813" y="3719513"/>
            <a:ext cx="0" cy="129698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162"/>
          <p:cNvSpPr>
            <a:spLocks noChangeShapeType="1"/>
          </p:cNvSpPr>
          <p:nvPr/>
        </p:nvSpPr>
        <p:spPr bwMode="auto">
          <a:xfrm>
            <a:off x="6754813" y="3348038"/>
            <a:ext cx="0" cy="1762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164"/>
          <p:cNvSpPr>
            <a:spLocks noChangeShapeType="1"/>
          </p:cNvSpPr>
          <p:nvPr/>
        </p:nvSpPr>
        <p:spPr bwMode="auto">
          <a:xfrm>
            <a:off x="7751763" y="4133850"/>
            <a:ext cx="0" cy="51752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165"/>
          <p:cNvSpPr>
            <a:spLocks noChangeShapeType="1"/>
          </p:cNvSpPr>
          <p:nvPr/>
        </p:nvSpPr>
        <p:spPr bwMode="auto">
          <a:xfrm>
            <a:off x="7751763" y="887413"/>
            <a:ext cx="0" cy="303688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166"/>
          <p:cNvSpPr>
            <a:spLocks noChangeShapeType="1"/>
          </p:cNvSpPr>
          <p:nvPr/>
        </p:nvSpPr>
        <p:spPr bwMode="auto">
          <a:xfrm>
            <a:off x="7751763" y="4851400"/>
            <a:ext cx="0" cy="119380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67"/>
          <p:cNvSpPr>
            <a:spLocks noChangeShapeType="1"/>
          </p:cNvSpPr>
          <p:nvPr/>
        </p:nvSpPr>
        <p:spPr bwMode="auto">
          <a:xfrm>
            <a:off x="8704263" y="4479925"/>
            <a:ext cx="0" cy="156527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Text Box 6"/>
          <p:cNvSpPr txBox="1">
            <a:spLocks noChangeArrowheads="1"/>
          </p:cNvSpPr>
          <p:nvPr/>
        </p:nvSpPr>
        <p:spPr bwMode="auto">
          <a:xfrm>
            <a:off x="8120063" y="3016250"/>
            <a:ext cx="9191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accent6">
                    <a:lumMod val="50000"/>
                  </a:schemeClr>
                </a:solidFill>
              </a:rPr>
              <a:t>RDBMS</a:t>
            </a:r>
            <a:br>
              <a:rPr lang="en-US" sz="1600" i="1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i="1">
                <a:solidFill>
                  <a:schemeClr val="accent6">
                    <a:lumMod val="50000"/>
                  </a:schemeClr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22331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B862A2-BED0-4DF6-8D63-35055FCAE007}"/>
</file>

<file path=customXml/itemProps2.xml><?xml version="1.0" encoding="utf-8"?>
<ds:datastoreItem xmlns:ds="http://schemas.openxmlformats.org/officeDocument/2006/customXml" ds:itemID="{97619C0D-DC98-4F72-A656-2F8F0CEAE01F}"/>
</file>

<file path=customXml/itemProps3.xml><?xml version="1.0" encoding="utf-8"?>
<ds:datastoreItem xmlns:ds="http://schemas.openxmlformats.org/officeDocument/2006/customXml" ds:itemID="{4E7C9AF2-C358-41D8-B300-CE50C2BF846B}"/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1214</Words>
  <Application>Microsoft Office PowerPoint</Application>
  <PresentationFormat>On-screen Show (4:3)</PresentationFormat>
  <Paragraphs>318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ZapfHumnst BT</vt:lpstr>
      <vt:lpstr>Office Theme</vt:lpstr>
      <vt:lpstr>Phân tích thiết kế hệ thống</vt:lpstr>
      <vt:lpstr>Nội dung</vt:lpstr>
      <vt:lpstr>Thiết kế hệ thống con</vt:lpstr>
      <vt:lpstr>Hệ thống con</vt:lpstr>
      <vt:lpstr>Các trách nhiệm của hệ thống con</vt:lpstr>
      <vt:lpstr>Phân bổ trách nhiệm của hệ thống con</vt:lpstr>
      <vt:lpstr>Thí dụ: biểu đồ tuần tự hệ thống con</vt:lpstr>
      <vt:lpstr>Thí dụ</vt:lpstr>
      <vt:lpstr>PowerPoint Presentation</vt:lpstr>
      <vt:lpstr>Thí dụ</vt:lpstr>
      <vt:lpstr>Thí dụ biểu đồ tương tác hệ thống con Billing</vt:lpstr>
      <vt:lpstr>Tài liệu hóa các phần tử hệ thống con</vt:lpstr>
      <vt:lpstr>Thí dụ hệ thống con Billing</vt:lpstr>
      <vt:lpstr>Mô tả sự phụ thuộc của hệ thống con</vt:lpstr>
      <vt:lpstr>Thí dụ</vt:lpstr>
      <vt:lpstr>Thí dụ hệ thống con Billing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224</cp:revision>
  <dcterms:created xsi:type="dcterms:W3CDTF">2006-08-16T00:00:00Z</dcterms:created>
  <dcterms:modified xsi:type="dcterms:W3CDTF">2019-05-05T10:44:55Z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