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5151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/>
              <a:t>Thiết kế cơ sở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dịch vụ đối tượng – quan hệ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Hình thành một số pattern</a:t>
            </a:r>
          </a:p>
          <a:p>
            <a:pPr lvl="1"/>
            <a:r>
              <a:rPr lang="en-US"/>
              <a:t>Đặc tả dịch vụ CORBA</a:t>
            </a:r>
          </a:p>
          <a:p>
            <a:pPr lvl="2"/>
            <a:r>
              <a:rPr lang="en-US"/>
              <a:t>Persistence</a:t>
            </a:r>
          </a:p>
          <a:p>
            <a:pPr lvl="2"/>
            <a:r>
              <a:rPr lang="en-US"/>
              <a:t>Query</a:t>
            </a:r>
          </a:p>
          <a:p>
            <a:pPr lvl="2"/>
            <a:r>
              <a:rPr lang="en-US"/>
              <a:t>Transactions</a:t>
            </a:r>
          </a:p>
          <a:p>
            <a:pPr lvl="2"/>
            <a:r>
              <a:rPr lang="en-US"/>
              <a:t>Concurrency</a:t>
            </a:r>
          </a:p>
          <a:p>
            <a:pPr lvl="2"/>
            <a:r>
              <a:rPr lang="en-US"/>
              <a:t>Relationships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9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Ánh xạ các lớp cần lưu trữ vào bảng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cơ sở dữ liệu quan hệ</a:t>
            </a:r>
          </a:p>
          <a:p>
            <a:pPr lvl="1"/>
            <a:r>
              <a:rPr lang="en-US"/>
              <a:t>Mỗi hàng được xem như một đối tượng</a:t>
            </a:r>
          </a:p>
          <a:p>
            <a:pPr lvl="1"/>
            <a:r>
              <a:rPr lang="en-US"/>
              <a:t>Mỗi cột trong bản tương đương với một thuộc tính cần được lưu trữ của lớp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105"/>
          <p:cNvSpPr>
            <a:spLocks noChangeArrowheads="1"/>
          </p:cNvSpPr>
          <p:nvPr/>
        </p:nvSpPr>
        <p:spPr bwMode="auto">
          <a:xfrm>
            <a:off x="1071563" y="3946525"/>
            <a:ext cx="1676400" cy="140652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1558925" y="4008438"/>
            <a:ext cx="7778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Student</a:t>
            </a:r>
            <a:endParaRPr lang="en-US"/>
          </a:p>
        </p:txBody>
      </p:sp>
      <p:sp>
        <p:nvSpPr>
          <p:cNvPr id="7" name="Rectangle 107"/>
          <p:cNvSpPr>
            <a:spLocks noChangeArrowheads="1"/>
          </p:cNvSpPr>
          <p:nvPr/>
        </p:nvSpPr>
        <p:spPr bwMode="auto">
          <a:xfrm>
            <a:off x="1071563" y="4283075"/>
            <a:ext cx="1676400" cy="106997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"/>
          <p:cNvSpPr>
            <a:spLocks noChangeArrowheads="1"/>
          </p:cNvSpPr>
          <p:nvPr/>
        </p:nvSpPr>
        <p:spPr bwMode="auto">
          <a:xfrm>
            <a:off x="1071563" y="5138738"/>
            <a:ext cx="1676400" cy="214312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09"/>
          <p:cNvSpPr>
            <a:spLocks noChangeArrowheads="1"/>
          </p:cNvSpPr>
          <p:nvPr/>
        </p:nvSpPr>
        <p:spPr bwMode="auto">
          <a:xfrm>
            <a:off x="1117600" y="4313238"/>
            <a:ext cx="14017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- name : String</a:t>
            </a:r>
            <a:endParaRPr lang="en-US"/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auto">
          <a:xfrm>
            <a:off x="1117600" y="4557713"/>
            <a:ext cx="16160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- address : String</a:t>
            </a:r>
            <a:endParaRPr lang="en-US"/>
          </a:p>
        </p:txBody>
      </p:sp>
      <p:sp>
        <p:nvSpPr>
          <p:cNvPr id="11" name="Rectangle 111"/>
          <p:cNvSpPr>
            <a:spLocks noChangeArrowheads="1"/>
          </p:cNvSpPr>
          <p:nvPr/>
        </p:nvSpPr>
        <p:spPr bwMode="auto">
          <a:xfrm>
            <a:off x="1117600" y="4802188"/>
            <a:ext cx="1617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- studentID : Long</a:t>
            </a:r>
            <a:endParaRPr lang="en-US"/>
          </a:p>
        </p:txBody>
      </p:sp>
      <p:graphicFrame>
        <p:nvGraphicFramePr>
          <p:cNvPr id="1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44129"/>
              </p:ext>
            </p:extLst>
          </p:nvPr>
        </p:nvGraphicFramePr>
        <p:xfrm>
          <a:off x="4491038" y="4419600"/>
          <a:ext cx="3810000" cy="846138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Student_ID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Thomas Stuart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123456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94"/>
          <p:cNvSpPr txBox="1">
            <a:spLocks noChangeArrowheads="1"/>
          </p:cNvSpPr>
          <p:nvPr/>
        </p:nvSpPr>
        <p:spPr bwMode="auto">
          <a:xfrm>
            <a:off x="3948113" y="5791200"/>
            <a:ext cx="1676164" cy="38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Object Instance</a:t>
            </a:r>
          </a:p>
        </p:txBody>
      </p:sp>
      <p:sp>
        <p:nvSpPr>
          <p:cNvPr id="14" name="Line 96"/>
          <p:cNvSpPr>
            <a:spLocks noChangeShapeType="1"/>
          </p:cNvSpPr>
          <p:nvPr/>
        </p:nvSpPr>
        <p:spPr bwMode="auto">
          <a:xfrm flipV="1">
            <a:off x="4872038" y="5105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5" name="Text Box 97"/>
          <p:cNvSpPr txBox="1">
            <a:spLocks noChangeArrowheads="1"/>
          </p:cNvSpPr>
          <p:nvPr/>
        </p:nvSpPr>
        <p:spPr bwMode="auto">
          <a:xfrm>
            <a:off x="4948238" y="3200400"/>
            <a:ext cx="28702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Attributes from object type</a:t>
            </a:r>
          </a:p>
        </p:txBody>
      </p:sp>
      <p:sp>
        <p:nvSpPr>
          <p:cNvPr id="16" name="Line 98"/>
          <p:cNvSpPr>
            <a:spLocks noChangeShapeType="1"/>
          </p:cNvSpPr>
          <p:nvPr/>
        </p:nvSpPr>
        <p:spPr bwMode="auto">
          <a:xfrm flipH="1">
            <a:off x="5481638" y="3581400"/>
            <a:ext cx="60960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7" name="Line 99"/>
          <p:cNvSpPr>
            <a:spLocks noChangeShapeType="1"/>
          </p:cNvSpPr>
          <p:nvPr/>
        </p:nvSpPr>
        <p:spPr bwMode="auto">
          <a:xfrm>
            <a:off x="6472238" y="3581400"/>
            <a:ext cx="53340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8" name="AutoShape 103"/>
          <p:cNvSpPr>
            <a:spLocks noChangeArrowheads="1"/>
          </p:cNvSpPr>
          <p:nvPr/>
        </p:nvSpPr>
        <p:spPr bwMode="auto">
          <a:xfrm>
            <a:off x="3344863" y="4448175"/>
            <a:ext cx="593725" cy="485775"/>
          </a:xfrm>
          <a:prstGeom prst="rightArrow">
            <a:avLst>
              <a:gd name="adj1" fmla="val 59481"/>
              <a:gd name="adj2" fmla="val 50326"/>
            </a:avLst>
          </a:prstGeom>
          <a:solidFill>
            <a:schemeClr val="hlink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Ánh xạ các liên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Liên kết giữa hai đối tượng cần được lưu trữ được thể hiện bởi khóa ngoại – khóa chính</a:t>
            </a:r>
          </a:p>
          <a:p>
            <a:pPr lvl="1" fontAlgn="t"/>
            <a:r>
              <a:rPr lang="en-US"/>
              <a:t>Khóa chính xác định duy nhất mỗi đối tượng</a:t>
            </a:r>
          </a:p>
          <a:p>
            <a:pPr lvl="1" fontAlgn="t"/>
            <a:r>
              <a:rPr lang="en-US"/>
              <a:t>Khóa ngoại là cột trong bảng chứa giá trị khóa chính của đối tượng liên kết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85676"/>
              </p:ext>
            </p:extLst>
          </p:nvPr>
        </p:nvGraphicFramePr>
        <p:xfrm>
          <a:off x="5153025" y="3571875"/>
          <a:ext cx="3048000" cy="837565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813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Course_ID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678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456789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47750"/>
              </p:ext>
            </p:extLst>
          </p:nvPr>
        </p:nvGraphicFramePr>
        <p:xfrm>
          <a:off x="4391025" y="5264150"/>
          <a:ext cx="4267200" cy="8128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Math 101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Algebra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456789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6"/>
          <p:cNvSpPr txBox="1">
            <a:spLocks noChangeArrowheads="1"/>
          </p:cNvSpPr>
          <p:nvPr/>
        </p:nvSpPr>
        <p:spPr bwMode="auto">
          <a:xfrm>
            <a:off x="5108575" y="3241675"/>
            <a:ext cx="16605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200"/>
              <a:t>Course Offering table</a:t>
            </a:r>
          </a:p>
        </p:txBody>
      </p:sp>
      <p:sp>
        <p:nvSpPr>
          <p:cNvPr id="8" name="Text Box 68"/>
          <p:cNvSpPr txBox="1">
            <a:spLocks noChangeArrowheads="1"/>
          </p:cNvSpPr>
          <p:nvPr/>
        </p:nvSpPr>
        <p:spPr bwMode="auto">
          <a:xfrm>
            <a:off x="4314825" y="4957763"/>
            <a:ext cx="107632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200"/>
              <a:t>Course table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0" y="5067300"/>
            <a:ext cx="1031875" cy="121920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16188" y="5118100"/>
            <a:ext cx="5334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Course</a:t>
            </a: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324100" y="5348288"/>
            <a:ext cx="1031875" cy="938212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324100" y="6100763"/>
            <a:ext cx="1031875" cy="185737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84425" y="5386388"/>
            <a:ext cx="5159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- name</a:t>
            </a:r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84425" y="5573713"/>
            <a:ext cx="9017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- description</a:t>
            </a: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384425" y="5818188"/>
            <a:ext cx="663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- number</a:t>
            </a: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8000" y="3917950"/>
            <a:ext cx="1520825" cy="8445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3900" y="3971925"/>
            <a:ext cx="11223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CourseOffering</a:t>
            </a: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8000" y="4189413"/>
            <a:ext cx="1520825" cy="573087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8000" y="4575175"/>
            <a:ext cx="1520825" cy="180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5625" y="4237038"/>
            <a:ext cx="12795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- number : String </a:t>
            </a:r>
            <a:endParaRPr lang="en-US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965200" y="4762500"/>
            <a:ext cx="2476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/>
              <a:t>0..*</a:t>
            </a:r>
            <a:endParaRPr lang="en-US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2079625" y="55546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/>
              <a:t>1</a:t>
            </a:r>
            <a:endParaRPr lang="en-US"/>
          </a:p>
        </p:txBody>
      </p:sp>
      <p:sp>
        <p:nvSpPr>
          <p:cNvPr id="23" name="Line 69"/>
          <p:cNvSpPr>
            <a:spLocks noChangeShapeType="1"/>
          </p:cNvSpPr>
          <p:nvPr/>
        </p:nvSpPr>
        <p:spPr bwMode="auto">
          <a:xfrm>
            <a:off x="1433513" y="4789488"/>
            <a:ext cx="849312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4" name="Line 80"/>
          <p:cNvSpPr>
            <a:spLocks noChangeShapeType="1"/>
          </p:cNvSpPr>
          <p:nvPr/>
        </p:nvSpPr>
        <p:spPr bwMode="auto">
          <a:xfrm>
            <a:off x="7743825" y="4486275"/>
            <a:ext cx="53340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5" name="Text Box 81"/>
          <p:cNvSpPr txBox="1">
            <a:spLocks noChangeArrowheads="1"/>
          </p:cNvSpPr>
          <p:nvPr/>
        </p:nvSpPr>
        <p:spPr bwMode="auto">
          <a:xfrm>
            <a:off x="6891338" y="4895850"/>
            <a:ext cx="1089722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Primary Key</a:t>
            </a:r>
          </a:p>
        </p:txBody>
      </p:sp>
      <p:sp>
        <p:nvSpPr>
          <p:cNvPr id="26" name="Text Box 82"/>
          <p:cNvSpPr txBox="1">
            <a:spLocks noChangeArrowheads="1"/>
          </p:cNvSpPr>
          <p:nvPr/>
        </p:nvSpPr>
        <p:spPr bwMode="auto">
          <a:xfrm>
            <a:off x="6572250" y="4410075"/>
            <a:ext cx="1063176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Foreign Key</a:t>
            </a:r>
          </a:p>
        </p:txBody>
      </p:sp>
      <p:sp>
        <p:nvSpPr>
          <p:cNvPr id="27" name="AutoShape 84"/>
          <p:cNvSpPr>
            <a:spLocks noChangeArrowheads="1"/>
          </p:cNvSpPr>
          <p:nvPr/>
        </p:nvSpPr>
        <p:spPr bwMode="auto">
          <a:xfrm>
            <a:off x="3598863" y="4397375"/>
            <a:ext cx="593725" cy="485775"/>
          </a:xfrm>
          <a:prstGeom prst="rightArrow">
            <a:avLst>
              <a:gd name="adj1" fmla="val 59481"/>
              <a:gd name="adj2" fmla="val 50326"/>
            </a:avLst>
          </a:prstGeom>
          <a:solidFill>
            <a:schemeClr val="hlink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Ánh xạ tổ hợp vào mô hình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Tổ hợp cũng được mô hình sử dụng khóa ngoại – khóa chính</a:t>
            </a:r>
          </a:p>
          <a:p>
            <a:pPr lvl="1"/>
            <a:r>
              <a:rPr lang="en-US"/>
              <a:t>Sử dụng composition thể hiện ràng buộc cascading delete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 flipV="1">
            <a:off x="2089150" y="424973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73175" y="3200400"/>
            <a:ext cx="1593850" cy="823913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60525" y="3267075"/>
            <a:ext cx="566738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Student.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73175" y="3492500"/>
            <a:ext cx="1593850" cy="531813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73175" y="3827463"/>
            <a:ext cx="1593850" cy="19685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23975" y="3522663"/>
            <a:ext cx="1033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- studentID : int</a:t>
            </a: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39800" y="5043488"/>
            <a:ext cx="2260600" cy="82391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08138" y="5100638"/>
            <a:ext cx="631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Schedule</a:t>
            </a: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9800" y="5349875"/>
            <a:ext cx="2260600" cy="51752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39800" y="5672138"/>
            <a:ext cx="2260600" cy="195262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89013" y="5364163"/>
            <a:ext cx="14986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- semester : Semester</a:t>
            </a: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98625" y="4833938"/>
            <a:ext cx="2301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0..*</a:t>
            </a:r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798638" y="4038600"/>
            <a:ext cx="825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1993900" y="4024313"/>
            <a:ext cx="171450" cy="238125"/>
          </a:xfrm>
          <a:custGeom>
            <a:avLst/>
            <a:gdLst>
              <a:gd name="T0" fmla="*/ 36 w 64"/>
              <a:gd name="T1" fmla="*/ 0 h 120"/>
              <a:gd name="T2" fmla="*/ 64 w 64"/>
              <a:gd name="T3" fmla="*/ 56 h 120"/>
              <a:gd name="T4" fmla="*/ 36 w 64"/>
              <a:gd name="T5" fmla="*/ 120 h 120"/>
              <a:gd name="T6" fmla="*/ 0 w 64"/>
              <a:gd name="T7" fmla="*/ 56 h 120"/>
              <a:gd name="T8" fmla="*/ 36 w 64"/>
              <a:gd name="T9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20">
                <a:moveTo>
                  <a:pt x="36" y="0"/>
                </a:moveTo>
                <a:lnTo>
                  <a:pt x="64" y="56"/>
                </a:lnTo>
                <a:lnTo>
                  <a:pt x="36" y="120"/>
                </a:lnTo>
                <a:lnTo>
                  <a:pt x="0" y="56"/>
                </a:lnTo>
                <a:lnTo>
                  <a:pt x="36" y="0"/>
                </a:lnTo>
                <a:close/>
              </a:path>
            </a:pathLst>
          </a:custGeom>
          <a:solidFill>
            <a:srgbClr val="969696"/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67356"/>
              </p:ext>
            </p:extLst>
          </p:nvPr>
        </p:nvGraphicFramePr>
        <p:xfrm>
          <a:off x="5300663" y="5248275"/>
          <a:ext cx="3352800" cy="837565"/>
        </p:xfrm>
        <a:graphic>
          <a:graphicData uri="http://schemas.openxmlformats.org/drawingml/2006/table">
            <a:tbl>
              <a:tblPr/>
              <a:tblGrid>
                <a:gridCol w="176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813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Student_ID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Semester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123456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Spring 2001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5200650" y="4972050"/>
            <a:ext cx="126206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200"/>
              <a:t>Schedule  table</a:t>
            </a:r>
          </a:p>
        </p:txBody>
      </p:sp>
      <p:graphicFrame>
        <p:nvGraphicFramePr>
          <p:cNvPr id="21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30448"/>
              </p:ext>
            </p:extLst>
          </p:nvPr>
        </p:nvGraphicFramePr>
        <p:xfrm>
          <a:off x="5300663" y="3214688"/>
          <a:ext cx="1600200" cy="70358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Student_ID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1pPr>
                      <a:lvl2pPr marL="454025">
                        <a:lnSpc>
                          <a:spcPct val="87000"/>
                        </a:lnSpc>
                        <a:spcBef>
                          <a:spcPct val="30000"/>
                        </a:spcBef>
                        <a:buClr>
                          <a:srgbClr val="DDDDDD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DDDDDD"/>
                          </a:solidFill>
                          <a:latin typeface="Arial" panose="020B0604020202020204" pitchFamily="34" charset="0"/>
                        </a:defRPr>
                      </a:lvl2pPr>
                      <a:lvl3pPr marL="796925">
                        <a:spcBef>
                          <a:spcPct val="20000"/>
                        </a:spcBef>
                        <a:buClr>
                          <a:srgbClr val="73E1FF"/>
                        </a:buClr>
                        <a:defRPr sz="2400">
                          <a:solidFill>
                            <a:srgbClr val="73E1FF"/>
                          </a:solidFill>
                          <a:latin typeface="Arial" panose="020B0604020202020204" pitchFamily="34" charset="0"/>
                        </a:defRPr>
                      </a:lvl3pPr>
                      <a:lvl4pPr marL="1139825">
                        <a:spcBef>
                          <a:spcPct val="20000"/>
                        </a:spcBef>
                        <a:buClr>
                          <a:srgbClr val="FFFF99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4pPr>
                      <a:lvl5pPr marL="1482725">
                        <a:spcBef>
                          <a:spcPct val="20000"/>
                        </a:spcBef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5pPr>
                      <a:lvl6pPr marL="1939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6pPr>
                      <a:lvl7pPr marL="2397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7pPr>
                      <a:lvl8pPr marL="2854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8pPr>
                      <a:lvl9pPr marL="3311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defRPr sz="2000">
                          <a:solidFill>
                            <a:srgbClr val="FFFF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123456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55"/>
          <p:cNvSpPr>
            <a:spLocks noChangeShapeType="1"/>
          </p:cNvSpPr>
          <p:nvPr/>
        </p:nvSpPr>
        <p:spPr bwMode="auto">
          <a:xfrm>
            <a:off x="6519863" y="3952875"/>
            <a:ext cx="166687" cy="1244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6748463" y="4876800"/>
            <a:ext cx="1063176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Foreign Key</a:t>
            </a:r>
          </a:p>
        </p:txBody>
      </p:sp>
      <p:sp>
        <p:nvSpPr>
          <p:cNvPr id="24" name="Text Box 57"/>
          <p:cNvSpPr txBox="1">
            <a:spLocks noChangeArrowheads="1"/>
          </p:cNvSpPr>
          <p:nvPr/>
        </p:nvSpPr>
        <p:spPr bwMode="auto">
          <a:xfrm>
            <a:off x="6596063" y="3933825"/>
            <a:ext cx="1089722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Primary Key</a:t>
            </a: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5213350" y="2928938"/>
            <a:ext cx="1154113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200"/>
              <a:t>Student  table</a:t>
            </a:r>
          </a:p>
        </p:txBody>
      </p:sp>
      <p:sp>
        <p:nvSpPr>
          <p:cNvPr id="26" name="AutoShape 79"/>
          <p:cNvSpPr>
            <a:spLocks noChangeArrowheads="1"/>
          </p:cNvSpPr>
          <p:nvPr/>
        </p:nvSpPr>
        <p:spPr bwMode="auto">
          <a:xfrm>
            <a:off x="3903663" y="4308475"/>
            <a:ext cx="593725" cy="485775"/>
          </a:xfrm>
          <a:prstGeom prst="rightArrow">
            <a:avLst>
              <a:gd name="adj1" fmla="val 59481"/>
              <a:gd name="adj2" fmla="val 50326"/>
            </a:avLst>
          </a:prstGeom>
          <a:solidFill>
            <a:schemeClr val="hlink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Thừa kế trong mô hình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hình dữ liệu không hỗ trợ trực tiếp thừa kế</a:t>
            </a:r>
          </a:p>
          <a:p>
            <a:r>
              <a:rPr lang="en-US"/>
              <a:t>Hai lựa chọn:</a:t>
            </a:r>
          </a:p>
          <a:p>
            <a:pPr lvl="1"/>
            <a:r>
              <a:rPr lang="en-US"/>
              <a:t>Sử dụng bảng riêng (chuẩn hóa dữ liệu)</a:t>
            </a:r>
          </a:p>
          <a:p>
            <a:pPr lvl="1"/>
            <a:r>
              <a:rPr lang="en-US"/>
              <a:t>Lập bản sao tất cả các thuộc tính và liên kết (phi chuẩn dữ liệu)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3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Chuyển hành vi vào CSDL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Thủ tục lưu sẵn (stored procedure) là đoạn mã có thể được thực thi trong CSDL</a:t>
            </a:r>
          </a:p>
          <a:p>
            <a:r>
              <a:rPr lang="en-US"/>
              <a:t>Hai dạng thủ tục lưu sẵn:</a:t>
            </a:r>
          </a:p>
          <a:p>
            <a:pPr lvl="1"/>
            <a:r>
              <a:rPr lang="en-US"/>
              <a:t>Procedures: được thực hiện tường minh bởi ứng dụng</a:t>
            </a:r>
          </a:p>
          <a:p>
            <a:pPr lvl="1"/>
            <a:r>
              <a:rPr lang="en-US"/>
              <a:t>Triggers: thực hiện tự động khi có sự kiện nào đó xảy ra trong CSDL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Ánh xạ hành vi lớp vào CSDL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Xác định xem liệu thao tác có thể được chuyển thành thủ tục lưu sẵn</a:t>
            </a:r>
          </a:p>
          <a:p>
            <a:r>
              <a:rPr lang="en-US"/>
              <a:t>Các ứng cử viên:</a:t>
            </a:r>
          </a:p>
          <a:p>
            <a:pPr lvl="1"/>
            <a:r>
              <a:rPr lang="en-US"/>
              <a:t>Các thao tác xử lý dữ liệu lưu trữ</a:t>
            </a:r>
          </a:p>
          <a:p>
            <a:pPr lvl="1"/>
            <a:r>
              <a:rPr lang="en-US"/>
              <a:t>Các thao tác chứa truy vấn liên quan tới việc tính toán</a:t>
            </a:r>
          </a:p>
          <a:p>
            <a:pPr lvl="1"/>
            <a:r>
              <a:rPr lang="en-US"/>
              <a:t>Các thao tác truy cập dữ liệu để kiểm định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4" descr="D:\ilt\dev475\original\training_material\manual\14-2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1143000"/>
            <a:ext cx="766762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10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315200" cy="20574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Ánh xạ các lớp thiết kế cần lưu trữ vào mô hình dữ liệu</a:t>
            </a:r>
          </a:p>
          <a:p>
            <a:r>
              <a:rPr lang="en-US"/>
              <a:t>Chuyển hành vi lớp vào CSDL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\\reba\office 2000\09prood02\PFiles\MSOffice\Clipart\standard\stddir1\bd05735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3511550"/>
            <a:ext cx="2017712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962400" y="4495800"/>
            <a:ext cx="3109912" cy="1001713"/>
            <a:chOff x="2156" y="2770"/>
            <a:chExt cx="2056" cy="66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20" y="2837"/>
              <a:ext cx="748" cy="515"/>
            </a:xfrm>
            <a:custGeom>
              <a:avLst/>
              <a:gdLst>
                <a:gd name="T0" fmla="*/ 0 w 1496"/>
                <a:gd name="T1" fmla="*/ 648 h 1030"/>
                <a:gd name="T2" fmla="*/ 268 w 1496"/>
                <a:gd name="T3" fmla="*/ 652 h 1030"/>
                <a:gd name="T4" fmla="*/ 271 w 1496"/>
                <a:gd name="T5" fmla="*/ 646 h 1030"/>
                <a:gd name="T6" fmla="*/ 279 w 1496"/>
                <a:gd name="T7" fmla="*/ 628 h 1030"/>
                <a:gd name="T8" fmla="*/ 290 w 1496"/>
                <a:gd name="T9" fmla="*/ 600 h 1030"/>
                <a:gd name="T10" fmla="*/ 306 w 1496"/>
                <a:gd name="T11" fmla="*/ 564 h 1030"/>
                <a:gd name="T12" fmla="*/ 325 w 1496"/>
                <a:gd name="T13" fmla="*/ 520 h 1030"/>
                <a:gd name="T14" fmla="*/ 347 w 1496"/>
                <a:gd name="T15" fmla="*/ 472 h 1030"/>
                <a:gd name="T16" fmla="*/ 371 w 1496"/>
                <a:gd name="T17" fmla="*/ 419 h 1030"/>
                <a:gd name="T18" fmla="*/ 396 w 1496"/>
                <a:gd name="T19" fmla="*/ 364 h 1030"/>
                <a:gd name="T20" fmla="*/ 423 w 1496"/>
                <a:gd name="T21" fmla="*/ 307 h 1030"/>
                <a:gd name="T22" fmla="*/ 449 w 1496"/>
                <a:gd name="T23" fmla="*/ 251 h 1030"/>
                <a:gd name="T24" fmla="*/ 476 w 1496"/>
                <a:gd name="T25" fmla="*/ 195 h 1030"/>
                <a:gd name="T26" fmla="*/ 502 w 1496"/>
                <a:gd name="T27" fmla="*/ 145 h 1030"/>
                <a:gd name="T28" fmla="*/ 528 w 1496"/>
                <a:gd name="T29" fmla="*/ 97 h 1030"/>
                <a:gd name="T30" fmla="*/ 552 w 1496"/>
                <a:gd name="T31" fmla="*/ 57 h 1030"/>
                <a:gd name="T32" fmla="*/ 573 w 1496"/>
                <a:gd name="T33" fmla="*/ 24 h 1030"/>
                <a:gd name="T34" fmla="*/ 591 w 1496"/>
                <a:gd name="T35" fmla="*/ 0 h 1030"/>
                <a:gd name="T36" fmla="*/ 889 w 1496"/>
                <a:gd name="T37" fmla="*/ 9 h 1030"/>
                <a:gd name="T38" fmla="*/ 893 w 1496"/>
                <a:gd name="T39" fmla="*/ 13 h 1030"/>
                <a:gd name="T40" fmla="*/ 902 w 1496"/>
                <a:gd name="T41" fmla="*/ 28 h 1030"/>
                <a:gd name="T42" fmla="*/ 917 w 1496"/>
                <a:gd name="T43" fmla="*/ 50 h 1030"/>
                <a:gd name="T44" fmla="*/ 936 w 1496"/>
                <a:gd name="T45" fmla="*/ 80 h 1030"/>
                <a:gd name="T46" fmla="*/ 960 w 1496"/>
                <a:gd name="T47" fmla="*/ 116 h 1030"/>
                <a:gd name="T48" fmla="*/ 986 w 1496"/>
                <a:gd name="T49" fmla="*/ 157 h 1030"/>
                <a:gd name="T50" fmla="*/ 1014 w 1496"/>
                <a:gd name="T51" fmla="*/ 202 h 1030"/>
                <a:gd name="T52" fmla="*/ 1044 w 1496"/>
                <a:gd name="T53" fmla="*/ 252 h 1030"/>
                <a:gd name="T54" fmla="*/ 1074 w 1496"/>
                <a:gd name="T55" fmla="*/ 303 h 1030"/>
                <a:gd name="T56" fmla="*/ 1103 w 1496"/>
                <a:gd name="T57" fmla="*/ 356 h 1030"/>
                <a:gd name="T58" fmla="*/ 1133 w 1496"/>
                <a:gd name="T59" fmla="*/ 409 h 1030"/>
                <a:gd name="T60" fmla="*/ 1160 w 1496"/>
                <a:gd name="T61" fmla="*/ 462 h 1030"/>
                <a:gd name="T62" fmla="*/ 1185 w 1496"/>
                <a:gd name="T63" fmla="*/ 512 h 1030"/>
                <a:gd name="T64" fmla="*/ 1206 w 1496"/>
                <a:gd name="T65" fmla="*/ 561 h 1030"/>
                <a:gd name="T66" fmla="*/ 1223 w 1496"/>
                <a:gd name="T67" fmla="*/ 606 h 1030"/>
                <a:gd name="T68" fmla="*/ 1236 w 1496"/>
                <a:gd name="T69" fmla="*/ 646 h 1030"/>
                <a:gd name="T70" fmla="*/ 1496 w 1496"/>
                <a:gd name="T71" fmla="*/ 648 h 1030"/>
                <a:gd name="T72" fmla="*/ 730 w 1496"/>
                <a:gd name="T73" fmla="*/ 1030 h 1030"/>
                <a:gd name="T74" fmla="*/ 0 w 1496"/>
                <a:gd name="T75" fmla="*/ 648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6" h="1030">
                  <a:moveTo>
                    <a:pt x="0" y="648"/>
                  </a:moveTo>
                  <a:lnTo>
                    <a:pt x="268" y="652"/>
                  </a:lnTo>
                  <a:lnTo>
                    <a:pt x="271" y="646"/>
                  </a:lnTo>
                  <a:lnTo>
                    <a:pt x="279" y="628"/>
                  </a:lnTo>
                  <a:lnTo>
                    <a:pt x="290" y="600"/>
                  </a:lnTo>
                  <a:lnTo>
                    <a:pt x="306" y="564"/>
                  </a:lnTo>
                  <a:lnTo>
                    <a:pt x="325" y="520"/>
                  </a:lnTo>
                  <a:lnTo>
                    <a:pt x="347" y="472"/>
                  </a:lnTo>
                  <a:lnTo>
                    <a:pt x="371" y="419"/>
                  </a:lnTo>
                  <a:lnTo>
                    <a:pt x="396" y="364"/>
                  </a:lnTo>
                  <a:lnTo>
                    <a:pt x="423" y="307"/>
                  </a:lnTo>
                  <a:lnTo>
                    <a:pt x="449" y="251"/>
                  </a:lnTo>
                  <a:lnTo>
                    <a:pt x="476" y="195"/>
                  </a:lnTo>
                  <a:lnTo>
                    <a:pt x="502" y="145"/>
                  </a:lnTo>
                  <a:lnTo>
                    <a:pt x="528" y="97"/>
                  </a:lnTo>
                  <a:lnTo>
                    <a:pt x="552" y="57"/>
                  </a:lnTo>
                  <a:lnTo>
                    <a:pt x="573" y="24"/>
                  </a:lnTo>
                  <a:lnTo>
                    <a:pt x="591" y="0"/>
                  </a:lnTo>
                  <a:lnTo>
                    <a:pt x="889" y="9"/>
                  </a:lnTo>
                  <a:lnTo>
                    <a:pt x="893" y="13"/>
                  </a:lnTo>
                  <a:lnTo>
                    <a:pt x="902" y="28"/>
                  </a:lnTo>
                  <a:lnTo>
                    <a:pt x="917" y="50"/>
                  </a:lnTo>
                  <a:lnTo>
                    <a:pt x="936" y="80"/>
                  </a:lnTo>
                  <a:lnTo>
                    <a:pt x="960" y="116"/>
                  </a:lnTo>
                  <a:lnTo>
                    <a:pt x="986" y="157"/>
                  </a:lnTo>
                  <a:lnTo>
                    <a:pt x="1014" y="202"/>
                  </a:lnTo>
                  <a:lnTo>
                    <a:pt x="1044" y="252"/>
                  </a:lnTo>
                  <a:lnTo>
                    <a:pt x="1074" y="303"/>
                  </a:lnTo>
                  <a:lnTo>
                    <a:pt x="1103" y="356"/>
                  </a:lnTo>
                  <a:lnTo>
                    <a:pt x="1133" y="409"/>
                  </a:lnTo>
                  <a:lnTo>
                    <a:pt x="1160" y="462"/>
                  </a:lnTo>
                  <a:lnTo>
                    <a:pt x="1185" y="512"/>
                  </a:lnTo>
                  <a:lnTo>
                    <a:pt x="1206" y="561"/>
                  </a:lnTo>
                  <a:lnTo>
                    <a:pt x="1223" y="606"/>
                  </a:lnTo>
                  <a:lnTo>
                    <a:pt x="1236" y="646"/>
                  </a:lnTo>
                  <a:lnTo>
                    <a:pt x="1496" y="648"/>
                  </a:lnTo>
                  <a:lnTo>
                    <a:pt x="730" y="1030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80" y="3340"/>
              <a:ext cx="10" cy="3"/>
            </a:xfrm>
            <a:custGeom>
              <a:avLst/>
              <a:gdLst>
                <a:gd name="T0" fmla="*/ 0 w 21"/>
                <a:gd name="T1" fmla="*/ 4 h 5"/>
                <a:gd name="T2" fmla="*/ 21 w 21"/>
                <a:gd name="T3" fmla="*/ 5 h 5"/>
                <a:gd name="T4" fmla="*/ 10 w 21"/>
                <a:gd name="T5" fmla="*/ 0 h 5"/>
                <a:gd name="T6" fmla="*/ 0 w 21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">
                  <a:moveTo>
                    <a:pt x="0" y="4"/>
                  </a:moveTo>
                  <a:lnTo>
                    <a:pt x="21" y="5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D7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867" y="2849"/>
              <a:ext cx="654" cy="491"/>
            </a:xfrm>
            <a:custGeom>
              <a:avLst/>
              <a:gdLst>
                <a:gd name="T0" fmla="*/ 1126 w 1310"/>
                <a:gd name="T1" fmla="*/ 645 h 982"/>
                <a:gd name="T2" fmla="*/ 1121 w 1310"/>
                <a:gd name="T3" fmla="*/ 629 h 982"/>
                <a:gd name="T4" fmla="*/ 1111 w 1310"/>
                <a:gd name="T5" fmla="*/ 593 h 982"/>
                <a:gd name="T6" fmla="*/ 1096 w 1310"/>
                <a:gd name="T7" fmla="*/ 553 h 982"/>
                <a:gd name="T8" fmla="*/ 1077 w 1310"/>
                <a:gd name="T9" fmla="*/ 510 h 982"/>
                <a:gd name="T10" fmla="*/ 1055 w 1310"/>
                <a:gd name="T11" fmla="*/ 465 h 982"/>
                <a:gd name="T12" fmla="*/ 1031 w 1310"/>
                <a:gd name="T13" fmla="*/ 418 h 982"/>
                <a:gd name="T14" fmla="*/ 1006 w 1310"/>
                <a:gd name="T15" fmla="*/ 370 h 982"/>
                <a:gd name="T16" fmla="*/ 979 w 1310"/>
                <a:gd name="T17" fmla="*/ 322 h 982"/>
                <a:gd name="T18" fmla="*/ 952 w 1310"/>
                <a:gd name="T19" fmla="*/ 275 h 982"/>
                <a:gd name="T20" fmla="*/ 924 w 1310"/>
                <a:gd name="T21" fmla="*/ 229 h 982"/>
                <a:gd name="T22" fmla="*/ 898 w 1310"/>
                <a:gd name="T23" fmla="*/ 185 h 982"/>
                <a:gd name="T24" fmla="*/ 871 w 1310"/>
                <a:gd name="T25" fmla="*/ 144 h 982"/>
                <a:gd name="T26" fmla="*/ 848 w 1310"/>
                <a:gd name="T27" fmla="*/ 106 h 982"/>
                <a:gd name="T28" fmla="*/ 826 w 1310"/>
                <a:gd name="T29" fmla="*/ 73 h 982"/>
                <a:gd name="T30" fmla="*/ 809 w 1310"/>
                <a:gd name="T31" fmla="*/ 46 h 982"/>
                <a:gd name="T32" fmla="*/ 794 w 1310"/>
                <a:gd name="T33" fmla="*/ 23 h 982"/>
                <a:gd name="T34" fmla="*/ 784 w 1310"/>
                <a:gd name="T35" fmla="*/ 8 h 982"/>
                <a:gd name="T36" fmla="*/ 507 w 1310"/>
                <a:gd name="T37" fmla="*/ 0 h 982"/>
                <a:gd name="T38" fmla="*/ 489 w 1310"/>
                <a:gd name="T39" fmla="*/ 26 h 982"/>
                <a:gd name="T40" fmla="*/ 468 w 1310"/>
                <a:gd name="T41" fmla="*/ 59 h 982"/>
                <a:gd name="T42" fmla="*/ 445 w 1310"/>
                <a:gd name="T43" fmla="*/ 101 h 982"/>
                <a:gd name="T44" fmla="*/ 421 w 1310"/>
                <a:gd name="T45" fmla="*/ 147 h 982"/>
                <a:gd name="T46" fmla="*/ 395 w 1310"/>
                <a:gd name="T47" fmla="*/ 198 h 982"/>
                <a:gd name="T48" fmla="*/ 370 w 1310"/>
                <a:gd name="T49" fmla="*/ 251 h 982"/>
                <a:gd name="T50" fmla="*/ 344 w 1310"/>
                <a:gd name="T51" fmla="*/ 305 h 982"/>
                <a:gd name="T52" fmla="*/ 319 w 1310"/>
                <a:gd name="T53" fmla="*/ 359 h 982"/>
                <a:gd name="T54" fmla="*/ 294 w 1310"/>
                <a:gd name="T55" fmla="*/ 413 h 982"/>
                <a:gd name="T56" fmla="*/ 272 w 1310"/>
                <a:gd name="T57" fmla="*/ 464 h 982"/>
                <a:gd name="T58" fmla="*/ 251 w 1310"/>
                <a:gd name="T59" fmla="*/ 510 h 982"/>
                <a:gd name="T60" fmla="*/ 233 w 1310"/>
                <a:gd name="T61" fmla="*/ 552 h 982"/>
                <a:gd name="T62" fmla="*/ 218 w 1310"/>
                <a:gd name="T63" fmla="*/ 586 h 982"/>
                <a:gd name="T64" fmla="*/ 207 w 1310"/>
                <a:gd name="T65" fmla="*/ 613 h 982"/>
                <a:gd name="T66" fmla="*/ 200 w 1310"/>
                <a:gd name="T67" fmla="*/ 630 h 982"/>
                <a:gd name="T68" fmla="*/ 196 w 1310"/>
                <a:gd name="T69" fmla="*/ 637 h 982"/>
                <a:gd name="T70" fmla="*/ 190 w 1310"/>
                <a:gd name="T71" fmla="*/ 651 h 982"/>
                <a:gd name="T72" fmla="*/ 0 w 1310"/>
                <a:gd name="T73" fmla="*/ 650 h 982"/>
                <a:gd name="T74" fmla="*/ 637 w 1310"/>
                <a:gd name="T75" fmla="*/ 982 h 982"/>
                <a:gd name="T76" fmla="*/ 1310 w 1310"/>
                <a:gd name="T77" fmla="*/ 647 h 982"/>
                <a:gd name="T78" fmla="*/ 1126 w 1310"/>
                <a:gd name="T79" fmla="*/ 645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0" h="982">
                  <a:moveTo>
                    <a:pt x="1126" y="645"/>
                  </a:moveTo>
                  <a:lnTo>
                    <a:pt x="1121" y="629"/>
                  </a:lnTo>
                  <a:lnTo>
                    <a:pt x="1111" y="593"/>
                  </a:lnTo>
                  <a:lnTo>
                    <a:pt x="1096" y="553"/>
                  </a:lnTo>
                  <a:lnTo>
                    <a:pt x="1077" y="510"/>
                  </a:lnTo>
                  <a:lnTo>
                    <a:pt x="1055" y="465"/>
                  </a:lnTo>
                  <a:lnTo>
                    <a:pt x="1031" y="418"/>
                  </a:lnTo>
                  <a:lnTo>
                    <a:pt x="1006" y="370"/>
                  </a:lnTo>
                  <a:lnTo>
                    <a:pt x="979" y="322"/>
                  </a:lnTo>
                  <a:lnTo>
                    <a:pt x="952" y="275"/>
                  </a:lnTo>
                  <a:lnTo>
                    <a:pt x="924" y="229"/>
                  </a:lnTo>
                  <a:lnTo>
                    <a:pt x="898" y="185"/>
                  </a:lnTo>
                  <a:lnTo>
                    <a:pt x="871" y="144"/>
                  </a:lnTo>
                  <a:lnTo>
                    <a:pt x="848" y="106"/>
                  </a:lnTo>
                  <a:lnTo>
                    <a:pt x="826" y="73"/>
                  </a:lnTo>
                  <a:lnTo>
                    <a:pt x="809" y="46"/>
                  </a:lnTo>
                  <a:lnTo>
                    <a:pt x="794" y="23"/>
                  </a:lnTo>
                  <a:lnTo>
                    <a:pt x="784" y="8"/>
                  </a:lnTo>
                  <a:lnTo>
                    <a:pt x="507" y="0"/>
                  </a:lnTo>
                  <a:lnTo>
                    <a:pt x="489" y="26"/>
                  </a:lnTo>
                  <a:lnTo>
                    <a:pt x="468" y="59"/>
                  </a:lnTo>
                  <a:lnTo>
                    <a:pt x="445" y="101"/>
                  </a:lnTo>
                  <a:lnTo>
                    <a:pt x="421" y="147"/>
                  </a:lnTo>
                  <a:lnTo>
                    <a:pt x="395" y="198"/>
                  </a:lnTo>
                  <a:lnTo>
                    <a:pt x="370" y="251"/>
                  </a:lnTo>
                  <a:lnTo>
                    <a:pt x="344" y="305"/>
                  </a:lnTo>
                  <a:lnTo>
                    <a:pt x="319" y="359"/>
                  </a:lnTo>
                  <a:lnTo>
                    <a:pt x="294" y="413"/>
                  </a:lnTo>
                  <a:lnTo>
                    <a:pt x="272" y="464"/>
                  </a:lnTo>
                  <a:lnTo>
                    <a:pt x="251" y="510"/>
                  </a:lnTo>
                  <a:lnTo>
                    <a:pt x="233" y="552"/>
                  </a:lnTo>
                  <a:lnTo>
                    <a:pt x="218" y="586"/>
                  </a:lnTo>
                  <a:lnTo>
                    <a:pt x="207" y="613"/>
                  </a:lnTo>
                  <a:lnTo>
                    <a:pt x="200" y="630"/>
                  </a:lnTo>
                  <a:lnTo>
                    <a:pt x="196" y="637"/>
                  </a:lnTo>
                  <a:lnTo>
                    <a:pt x="190" y="651"/>
                  </a:lnTo>
                  <a:lnTo>
                    <a:pt x="0" y="650"/>
                  </a:lnTo>
                  <a:lnTo>
                    <a:pt x="637" y="982"/>
                  </a:lnTo>
                  <a:lnTo>
                    <a:pt x="1310" y="647"/>
                  </a:lnTo>
                  <a:lnTo>
                    <a:pt x="1126" y="645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156" y="2770"/>
              <a:ext cx="919" cy="498"/>
            </a:xfrm>
            <a:custGeom>
              <a:avLst/>
              <a:gdLst>
                <a:gd name="T0" fmla="*/ 222 w 1838"/>
                <a:gd name="T1" fmla="*/ 403 h 996"/>
                <a:gd name="T2" fmla="*/ 213 w 1838"/>
                <a:gd name="T3" fmla="*/ 412 h 996"/>
                <a:gd name="T4" fmla="*/ 191 w 1838"/>
                <a:gd name="T5" fmla="*/ 438 h 996"/>
                <a:gd name="T6" fmla="*/ 158 w 1838"/>
                <a:gd name="T7" fmla="*/ 478 h 996"/>
                <a:gd name="T8" fmla="*/ 120 w 1838"/>
                <a:gd name="T9" fmla="*/ 528 h 996"/>
                <a:gd name="T10" fmla="*/ 79 w 1838"/>
                <a:gd name="T11" fmla="*/ 586 h 996"/>
                <a:gd name="T12" fmla="*/ 44 w 1838"/>
                <a:gd name="T13" fmla="*/ 650 h 996"/>
                <a:gd name="T14" fmla="*/ 16 w 1838"/>
                <a:gd name="T15" fmla="*/ 715 h 996"/>
                <a:gd name="T16" fmla="*/ 0 w 1838"/>
                <a:gd name="T17" fmla="*/ 781 h 996"/>
                <a:gd name="T18" fmla="*/ 9 w 1838"/>
                <a:gd name="T19" fmla="*/ 996 h 996"/>
                <a:gd name="T20" fmla="*/ 18 w 1838"/>
                <a:gd name="T21" fmla="*/ 994 h 996"/>
                <a:gd name="T22" fmla="*/ 45 w 1838"/>
                <a:gd name="T23" fmla="*/ 992 h 996"/>
                <a:gd name="T24" fmla="*/ 86 w 1838"/>
                <a:gd name="T25" fmla="*/ 987 h 996"/>
                <a:gd name="T26" fmla="*/ 141 w 1838"/>
                <a:gd name="T27" fmla="*/ 982 h 996"/>
                <a:gd name="T28" fmla="*/ 205 w 1838"/>
                <a:gd name="T29" fmla="*/ 975 h 996"/>
                <a:gd name="T30" fmla="*/ 280 w 1838"/>
                <a:gd name="T31" fmla="*/ 968 h 996"/>
                <a:gd name="T32" fmla="*/ 361 w 1838"/>
                <a:gd name="T33" fmla="*/ 960 h 996"/>
                <a:gd name="T34" fmla="*/ 446 w 1838"/>
                <a:gd name="T35" fmla="*/ 952 h 996"/>
                <a:gd name="T36" fmla="*/ 534 w 1838"/>
                <a:gd name="T37" fmla="*/ 945 h 996"/>
                <a:gd name="T38" fmla="*/ 623 w 1838"/>
                <a:gd name="T39" fmla="*/ 937 h 996"/>
                <a:gd name="T40" fmla="*/ 711 w 1838"/>
                <a:gd name="T41" fmla="*/ 930 h 996"/>
                <a:gd name="T42" fmla="*/ 795 w 1838"/>
                <a:gd name="T43" fmla="*/ 924 h 996"/>
                <a:gd name="T44" fmla="*/ 873 w 1838"/>
                <a:gd name="T45" fmla="*/ 921 h 996"/>
                <a:gd name="T46" fmla="*/ 944 w 1838"/>
                <a:gd name="T47" fmla="*/ 917 h 996"/>
                <a:gd name="T48" fmla="*/ 1007 w 1838"/>
                <a:gd name="T49" fmla="*/ 916 h 996"/>
                <a:gd name="T50" fmla="*/ 1056 w 1838"/>
                <a:gd name="T51" fmla="*/ 917 h 996"/>
                <a:gd name="T52" fmla="*/ 1024 w 1838"/>
                <a:gd name="T53" fmla="*/ 691 h 996"/>
                <a:gd name="T54" fmla="*/ 1029 w 1838"/>
                <a:gd name="T55" fmla="*/ 687 h 996"/>
                <a:gd name="T56" fmla="*/ 1041 w 1838"/>
                <a:gd name="T57" fmla="*/ 673 h 996"/>
                <a:gd name="T58" fmla="*/ 1062 w 1838"/>
                <a:gd name="T59" fmla="*/ 652 h 996"/>
                <a:gd name="T60" fmla="*/ 1091 w 1838"/>
                <a:gd name="T61" fmla="*/ 624 h 996"/>
                <a:gd name="T62" fmla="*/ 1125 w 1838"/>
                <a:gd name="T63" fmla="*/ 590 h 996"/>
                <a:gd name="T64" fmla="*/ 1168 w 1838"/>
                <a:gd name="T65" fmla="*/ 551 h 996"/>
                <a:gd name="T66" fmla="*/ 1215 w 1838"/>
                <a:gd name="T67" fmla="*/ 508 h 996"/>
                <a:gd name="T68" fmla="*/ 1269 w 1838"/>
                <a:gd name="T69" fmla="*/ 462 h 996"/>
                <a:gd name="T70" fmla="*/ 1327 w 1838"/>
                <a:gd name="T71" fmla="*/ 413 h 996"/>
                <a:gd name="T72" fmla="*/ 1390 w 1838"/>
                <a:gd name="T73" fmla="*/ 364 h 996"/>
                <a:gd name="T74" fmla="*/ 1457 w 1838"/>
                <a:gd name="T75" fmla="*/ 314 h 996"/>
                <a:gd name="T76" fmla="*/ 1528 w 1838"/>
                <a:gd name="T77" fmla="*/ 265 h 996"/>
                <a:gd name="T78" fmla="*/ 1602 w 1838"/>
                <a:gd name="T79" fmla="*/ 216 h 996"/>
                <a:gd name="T80" fmla="*/ 1679 w 1838"/>
                <a:gd name="T81" fmla="*/ 170 h 996"/>
                <a:gd name="T82" fmla="*/ 1758 w 1838"/>
                <a:gd name="T83" fmla="*/ 129 h 996"/>
                <a:gd name="T84" fmla="*/ 1838 w 1838"/>
                <a:gd name="T85" fmla="*/ 91 h 996"/>
                <a:gd name="T86" fmla="*/ 1836 w 1838"/>
                <a:gd name="T87" fmla="*/ 0 h 996"/>
                <a:gd name="T88" fmla="*/ 1820 w 1838"/>
                <a:gd name="T89" fmla="*/ 2 h 996"/>
                <a:gd name="T90" fmla="*/ 1788 w 1838"/>
                <a:gd name="T91" fmla="*/ 8 h 996"/>
                <a:gd name="T92" fmla="*/ 1742 w 1838"/>
                <a:gd name="T93" fmla="*/ 15 h 996"/>
                <a:gd name="T94" fmla="*/ 1681 w 1838"/>
                <a:gd name="T95" fmla="*/ 26 h 996"/>
                <a:gd name="T96" fmla="*/ 1608 w 1838"/>
                <a:gd name="T97" fmla="*/ 40 h 996"/>
                <a:gd name="T98" fmla="*/ 1523 w 1838"/>
                <a:gd name="T99" fmla="*/ 57 h 996"/>
                <a:gd name="T100" fmla="*/ 1427 w 1838"/>
                <a:gd name="T101" fmla="*/ 78 h 996"/>
                <a:gd name="T102" fmla="*/ 1322 w 1838"/>
                <a:gd name="T103" fmla="*/ 103 h 996"/>
                <a:gd name="T104" fmla="*/ 1207 w 1838"/>
                <a:gd name="T105" fmla="*/ 132 h 996"/>
                <a:gd name="T106" fmla="*/ 1085 w 1838"/>
                <a:gd name="T107" fmla="*/ 167 h 996"/>
                <a:gd name="T108" fmla="*/ 955 w 1838"/>
                <a:gd name="T109" fmla="*/ 205 h 996"/>
                <a:gd name="T110" fmla="*/ 820 w 1838"/>
                <a:gd name="T111" fmla="*/ 247 h 996"/>
                <a:gd name="T112" fmla="*/ 680 w 1838"/>
                <a:gd name="T113" fmla="*/ 296 h 996"/>
                <a:gd name="T114" fmla="*/ 534 w 1838"/>
                <a:gd name="T115" fmla="*/ 349 h 996"/>
                <a:gd name="T116" fmla="*/ 386 w 1838"/>
                <a:gd name="T117" fmla="*/ 40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8" h="996">
                  <a:moveTo>
                    <a:pt x="311" y="439"/>
                  </a:moveTo>
                  <a:lnTo>
                    <a:pt x="222" y="403"/>
                  </a:lnTo>
                  <a:lnTo>
                    <a:pt x="220" y="405"/>
                  </a:lnTo>
                  <a:lnTo>
                    <a:pt x="213" y="412"/>
                  </a:lnTo>
                  <a:lnTo>
                    <a:pt x="204" y="424"/>
                  </a:lnTo>
                  <a:lnTo>
                    <a:pt x="191" y="438"/>
                  </a:lnTo>
                  <a:lnTo>
                    <a:pt x="175" y="456"/>
                  </a:lnTo>
                  <a:lnTo>
                    <a:pt x="158" y="478"/>
                  </a:lnTo>
                  <a:lnTo>
                    <a:pt x="139" y="502"/>
                  </a:lnTo>
                  <a:lnTo>
                    <a:pt x="120" y="528"/>
                  </a:lnTo>
                  <a:lnTo>
                    <a:pt x="99" y="556"/>
                  </a:lnTo>
                  <a:lnTo>
                    <a:pt x="79" y="586"/>
                  </a:lnTo>
                  <a:lnTo>
                    <a:pt x="61" y="617"/>
                  </a:lnTo>
                  <a:lnTo>
                    <a:pt x="44" y="650"/>
                  </a:lnTo>
                  <a:lnTo>
                    <a:pt x="29" y="683"/>
                  </a:lnTo>
                  <a:lnTo>
                    <a:pt x="16" y="715"/>
                  </a:lnTo>
                  <a:lnTo>
                    <a:pt x="6" y="749"/>
                  </a:lnTo>
                  <a:lnTo>
                    <a:pt x="0" y="781"/>
                  </a:lnTo>
                  <a:lnTo>
                    <a:pt x="9" y="782"/>
                  </a:lnTo>
                  <a:lnTo>
                    <a:pt x="9" y="996"/>
                  </a:lnTo>
                  <a:lnTo>
                    <a:pt x="12" y="996"/>
                  </a:lnTo>
                  <a:lnTo>
                    <a:pt x="18" y="994"/>
                  </a:lnTo>
                  <a:lnTo>
                    <a:pt x="30" y="993"/>
                  </a:lnTo>
                  <a:lnTo>
                    <a:pt x="45" y="992"/>
                  </a:lnTo>
                  <a:lnTo>
                    <a:pt x="63" y="990"/>
                  </a:lnTo>
                  <a:lnTo>
                    <a:pt x="86" y="987"/>
                  </a:lnTo>
                  <a:lnTo>
                    <a:pt x="112" y="985"/>
                  </a:lnTo>
                  <a:lnTo>
                    <a:pt x="141" y="982"/>
                  </a:lnTo>
                  <a:lnTo>
                    <a:pt x="172" y="978"/>
                  </a:lnTo>
                  <a:lnTo>
                    <a:pt x="205" y="975"/>
                  </a:lnTo>
                  <a:lnTo>
                    <a:pt x="242" y="971"/>
                  </a:lnTo>
                  <a:lnTo>
                    <a:pt x="280" y="968"/>
                  </a:lnTo>
                  <a:lnTo>
                    <a:pt x="319" y="964"/>
                  </a:lnTo>
                  <a:lnTo>
                    <a:pt x="361" y="960"/>
                  </a:lnTo>
                  <a:lnTo>
                    <a:pt x="403" y="956"/>
                  </a:lnTo>
                  <a:lnTo>
                    <a:pt x="446" y="952"/>
                  </a:lnTo>
                  <a:lnTo>
                    <a:pt x="490" y="948"/>
                  </a:lnTo>
                  <a:lnTo>
                    <a:pt x="534" y="945"/>
                  </a:lnTo>
                  <a:lnTo>
                    <a:pt x="578" y="940"/>
                  </a:lnTo>
                  <a:lnTo>
                    <a:pt x="623" y="937"/>
                  </a:lnTo>
                  <a:lnTo>
                    <a:pt x="667" y="933"/>
                  </a:lnTo>
                  <a:lnTo>
                    <a:pt x="711" y="930"/>
                  </a:lnTo>
                  <a:lnTo>
                    <a:pt x="753" y="928"/>
                  </a:lnTo>
                  <a:lnTo>
                    <a:pt x="795" y="924"/>
                  </a:lnTo>
                  <a:lnTo>
                    <a:pt x="835" y="922"/>
                  </a:lnTo>
                  <a:lnTo>
                    <a:pt x="873" y="921"/>
                  </a:lnTo>
                  <a:lnTo>
                    <a:pt x="910" y="918"/>
                  </a:lnTo>
                  <a:lnTo>
                    <a:pt x="944" y="917"/>
                  </a:lnTo>
                  <a:lnTo>
                    <a:pt x="977" y="916"/>
                  </a:lnTo>
                  <a:lnTo>
                    <a:pt x="1007" y="916"/>
                  </a:lnTo>
                  <a:lnTo>
                    <a:pt x="1033" y="916"/>
                  </a:lnTo>
                  <a:lnTo>
                    <a:pt x="1056" y="917"/>
                  </a:lnTo>
                  <a:lnTo>
                    <a:pt x="1056" y="710"/>
                  </a:lnTo>
                  <a:lnTo>
                    <a:pt x="1024" y="691"/>
                  </a:lnTo>
                  <a:lnTo>
                    <a:pt x="1025" y="690"/>
                  </a:lnTo>
                  <a:lnTo>
                    <a:pt x="1029" y="687"/>
                  </a:lnTo>
                  <a:lnTo>
                    <a:pt x="1033" y="681"/>
                  </a:lnTo>
                  <a:lnTo>
                    <a:pt x="1041" y="673"/>
                  </a:lnTo>
                  <a:lnTo>
                    <a:pt x="1050" y="664"/>
                  </a:lnTo>
                  <a:lnTo>
                    <a:pt x="1062" y="652"/>
                  </a:lnTo>
                  <a:lnTo>
                    <a:pt x="1076" y="639"/>
                  </a:lnTo>
                  <a:lnTo>
                    <a:pt x="1091" y="624"/>
                  </a:lnTo>
                  <a:lnTo>
                    <a:pt x="1107" y="608"/>
                  </a:lnTo>
                  <a:lnTo>
                    <a:pt x="1125" y="590"/>
                  </a:lnTo>
                  <a:lnTo>
                    <a:pt x="1146" y="571"/>
                  </a:lnTo>
                  <a:lnTo>
                    <a:pt x="1168" y="551"/>
                  </a:lnTo>
                  <a:lnTo>
                    <a:pt x="1191" y="530"/>
                  </a:lnTo>
                  <a:lnTo>
                    <a:pt x="1215" y="508"/>
                  </a:lnTo>
                  <a:lnTo>
                    <a:pt x="1242" y="485"/>
                  </a:lnTo>
                  <a:lnTo>
                    <a:pt x="1269" y="462"/>
                  </a:lnTo>
                  <a:lnTo>
                    <a:pt x="1297" y="438"/>
                  </a:lnTo>
                  <a:lnTo>
                    <a:pt x="1327" y="413"/>
                  </a:lnTo>
                  <a:lnTo>
                    <a:pt x="1358" y="389"/>
                  </a:lnTo>
                  <a:lnTo>
                    <a:pt x="1390" y="364"/>
                  </a:lnTo>
                  <a:lnTo>
                    <a:pt x="1424" y="339"/>
                  </a:lnTo>
                  <a:lnTo>
                    <a:pt x="1457" y="314"/>
                  </a:lnTo>
                  <a:lnTo>
                    <a:pt x="1493" y="289"/>
                  </a:lnTo>
                  <a:lnTo>
                    <a:pt x="1528" y="265"/>
                  </a:lnTo>
                  <a:lnTo>
                    <a:pt x="1565" y="241"/>
                  </a:lnTo>
                  <a:lnTo>
                    <a:pt x="1602" y="216"/>
                  </a:lnTo>
                  <a:lnTo>
                    <a:pt x="1640" y="193"/>
                  </a:lnTo>
                  <a:lnTo>
                    <a:pt x="1679" y="170"/>
                  </a:lnTo>
                  <a:lnTo>
                    <a:pt x="1719" y="149"/>
                  </a:lnTo>
                  <a:lnTo>
                    <a:pt x="1758" y="129"/>
                  </a:lnTo>
                  <a:lnTo>
                    <a:pt x="1798" y="109"/>
                  </a:lnTo>
                  <a:lnTo>
                    <a:pt x="1838" y="91"/>
                  </a:lnTo>
                  <a:lnTo>
                    <a:pt x="1838" y="0"/>
                  </a:lnTo>
                  <a:lnTo>
                    <a:pt x="1836" y="0"/>
                  </a:lnTo>
                  <a:lnTo>
                    <a:pt x="1830" y="1"/>
                  </a:lnTo>
                  <a:lnTo>
                    <a:pt x="1820" y="2"/>
                  </a:lnTo>
                  <a:lnTo>
                    <a:pt x="1806" y="4"/>
                  </a:lnTo>
                  <a:lnTo>
                    <a:pt x="1788" y="8"/>
                  </a:lnTo>
                  <a:lnTo>
                    <a:pt x="1766" y="11"/>
                  </a:lnTo>
                  <a:lnTo>
                    <a:pt x="1742" y="15"/>
                  </a:lnTo>
                  <a:lnTo>
                    <a:pt x="1713" y="20"/>
                  </a:lnTo>
                  <a:lnTo>
                    <a:pt x="1681" y="26"/>
                  </a:lnTo>
                  <a:lnTo>
                    <a:pt x="1646" y="32"/>
                  </a:lnTo>
                  <a:lnTo>
                    <a:pt x="1608" y="40"/>
                  </a:lnTo>
                  <a:lnTo>
                    <a:pt x="1566" y="48"/>
                  </a:lnTo>
                  <a:lnTo>
                    <a:pt x="1523" y="57"/>
                  </a:lnTo>
                  <a:lnTo>
                    <a:pt x="1477" y="68"/>
                  </a:lnTo>
                  <a:lnTo>
                    <a:pt x="1427" y="78"/>
                  </a:lnTo>
                  <a:lnTo>
                    <a:pt x="1375" y="91"/>
                  </a:lnTo>
                  <a:lnTo>
                    <a:pt x="1322" y="103"/>
                  </a:lnTo>
                  <a:lnTo>
                    <a:pt x="1266" y="117"/>
                  </a:lnTo>
                  <a:lnTo>
                    <a:pt x="1207" y="132"/>
                  </a:lnTo>
                  <a:lnTo>
                    <a:pt x="1147" y="148"/>
                  </a:lnTo>
                  <a:lnTo>
                    <a:pt x="1085" y="167"/>
                  </a:lnTo>
                  <a:lnTo>
                    <a:pt x="1021" y="185"/>
                  </a:lnTo>
                  <a:lnTo>
                    <a:pt x="955" y="205"/>
                  </a:lnTo>
                  <a:lnTo>
                    <a:pt x="888" y="226"/>
                  </a:lnTo>
                  <a:lnTo>
                    <a:pt x="820" y="247"/>
                  </a:lnTo>
                  <a:lnTo>
                    <a:pt x="750" y="271"/>
                  </a:lnTo>
                  <a:lnTo>
                    <a:pt x="680" y="296"/>
                  </a:lnTo>
                  <a:lnTo>
                    <a:pt x="607" y="321"/>
                  </a:lnTo>
                  <a:lnTo>
                    <a:pt x="534" y="349"/>
                  </a:lnTo>
                  <a:lnTo>
                    <a:pt x="461" y="378"/>
                  </a:lnTo>
                  <a:lnTo>
                    <a:pt x="386" y="408"/>
                  </a:lnTo>
                  <a:lnTo>
                    <a:pt x="311" y="439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165" y="2779"/>
              <a:ext cx="901" cy="378"/>
            </a:xfrm>
            <a:custGeom>
              <a:avLst/>
              <a:gdLst>
                <a:gd name="T0" fmla="*/ 214 w 1802"/>
                <a:gd name="T1" fmla="*/ 407 h 755"/>
                <a:gd name="T2" fmla="*/ 204 w 1802"/>
                <a:gd name="T3" fmla="*/ 417 h 755"/>
                <a:gd name="T4" fmla="*/ 180 w 1802"/>
                <a:gd name="T5" fmla="*/ 447 h 755"/>
                <a:gd name="T6" fmla="*/ 146 w 1802"/>
                <a:gd name="T7" fmla="*/ 490 h 755"/>
                <a:gd name="T8" fmla="*/ 108 w 1802"/>
                <a:gd name="T9" fmla="*/ 542 h 755"/>
                <a:gd name="T10" fmla="*/ 68 w 1802"/>
                <a:gd name="T11" fmla="*/ 599 h 755"/>
                <a:gd name="T12" fmla="*/ 34 w 1802"/>
                <a:gd name="T13" fmla="*/ 657 h 755"/>
                <a:gd name="T14" fmla="*/ 10 w 1802"/>
                <a:gd name="T15" fmla="*/ 710 h 755"/>
                <a:gd name="T16" fmla="*/ 0 w 1802"/>
                <a:gd name="T17" fmla="*/ 755 h 755"/>
                <a:gd name="T18" fmla="*/ 840 w 1802"/>
                <a:gd name="T19" fmla="*/ 619 h 755"/>
                <a:gd name="T20" fmla="*/ 846 w 1802"/>
                <a:gd name="T21" fmla="*/ 614 h 755"/>
                <a:gd name="T22" fmla="*/ 863 w 1802"/>
                <a:gd name="T23" fmla="*/ 601 h 755"/>
                <a:gd name="T24" fmla="*/ 890 w 1802"/>
                <a:gd name="T25" fmla="*/ 579 h 755"/>
                <a:gd name="T26" fmla="*/ 926 w 1802"/>
                <a:gd name="T27" fmla="*/ 550 h 755"/>
                <a:gd name="T28" fmla="*/ 971 w 1802"/>
                <a:gd name="T29" fmla="*/ 515 h 755"/>
                <a:gd name="T30" fmla="*/ 1024 w 1802"/>
                <a:gd name="T31" fmla="*/ 475 h 755"/>
                <a:gd name="T32" fmla="*/ 1083 w 1802"/>
                <a:gd name="T33" fmla="*/ 432 h 755"/>
                <a:gd name="T34" fmla="*/ 1150 w 1802"/>
                <a:gd name="T35" fmla="*/ 386 h 755"/>
                <a:gd name="T36" fmla="*/ 1221 w 1802"/>
                <a:gd name="T37" fmla="*/ 338 h 755"/>
                <a:gd name="T38" fmla="*/ 1296 w 1802"/>
                <a:gd name="T39" fmla="*/ 289 h 755"/>
                <a:gd name="T40" fmla="*/ 1376 w 1802"/>
                <a:gd name="T41" fmla="*/ 241 h 755"/>
                <a:gd name="T42" fmla="*/ 1459 w 1802"/>
                <a:gd name="T43" fmla="*/ 195 h 755"/>
                <a:gd name="T44" fmla="*/ 1544 w 1802"/>
                <a:gd name="T45" fmla="*/ 150 h 755"/>
                <a:gd name="T46" fmla="*/ 1629 w 1802"/>
                <a:gd name="T47" fmla="*/ 110 h 755"/>
                <a:gd name="T48" fmla="*/ 1715 w 1802"/>
                <a:gd name="T49" fmla="*/ 74 h 755"/>
                <a:gd name="T50" fmla="*/ 1802 w 1802"/>
                <a:gd name="T51" fmla="*/ 43 h 755"/>
                <a:gd name="T52" fmla="*/ 1800 w 1802"/>
                <a:gd name="T53" fmla="*/ 0 h 755"/>
                <a:gd name="T54" fmla="*/ 1785 w 1802"/>
                <a:gd name="T55" fmla="*/ 2 h 755"/>
                <a:gd name="T56" fmla="*/ 1756 w 1802"/>
                <a:gd name="T57" fmla="*/ 7 h 755"/>
                <a:gd name="T58" fmla="*/ 1712 w 1802"/>
                <a:gd name="T59" fmla="*/ 14 h 755"/>
                <a:gd name="T60" fmla="*/ 1657 w 1802"/>
                <a:gd name="T61" fmla="*/ 24 h 755"/>
                <a:gd name="T62" fmla="*/ 1588 w 1802"/>
                <a:gd name="T63" fmla="*/ 37 h 755"/>
                <a:gd name="T64" fmla="*/ 1508 w 1802"/>
                <a:gd name="T65" fmla="*/ 54 h 755"/>
                <a:gd name="T66" fmla="*/ 1417 w 1802"/>
                <a:gd name="T67" fmla="*/ 74 h 755"/>
                <a:gd name="T68" fmla="*/ 1316 w 1802"/>
                <a:gd name="T69" fmla="*/ 99 h 755"/>
                <a:gd name="T70" fmla="*/ 1204 w 1802"/>
                <a:gd name="T71" fmla="*/ 127 h 755"/>
                <a:gd name="T72" fmla="*/ 1084 w 1802"/>
                <a:gd name="T73" fmla="*/ 160 h 755"/>
                <a:gd name="T74" fmla="*/ 956 w 1802"/>
                <a:gd name="T75" fmla="*/ 198 h 755"/>
                <a:gd name="T76" fmla="*/ 819 w 1802"/>
                <a:gd name="T77" fmla="*/ 241 h 755"/>
                <a:gd name="T78" fmla="*/ 677 w 1802"/>
                <a:gd name="T79" fmla="*/ 289 h 755"/>
                <a:gd name="T80" fmla="*/ 528 w 1802"/>
                <a:gd name="T81" fmla="*/ 344 h 755"/>
                <a:gd name="T82" fmla="*/ 372 w 1802"/>
                <a:gd name="T83" fmla="*/ 40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02" h="755">
                  <a:moveTo>
                    <a:pt x="293" y="436"/>
                  </a:moveTo>
                  <a:lnTo>
                    <a:pt x="214" y="407"/>
                  </a:lnTo>
                  <a:lnTo>
                    <a:pt x="211" y="409"/>
                  </a:lnTo>
                  <a:lnTo>
                    <a:pt x="204" y="417"/>
                  </a:lnTo>
                  <a:lnTo>
                    <a:pt x="194" y="430"/>
                  </a:lnTo>
                  <a:lnTo>
                    <a:pt x="180" y="447"/>
                  </a:lnTo>
                  <a:lnTo>
                    <a:pt x="164" y="467"/>
                  </a:lnTo>
                  <a:lnTo>
                    <a:pt x="146" y="490"/>
                  </a:lnTo>
                  <a:lnTo>
                    <a:pt x="127" y="515"/>
                  </a:lnTo>
                  <a:lnTo>
                    <a:pt x="108" y="542"/>
                  </a:lnTo>
                  <a:lnTo>
                    <a:pt x="87" y="571"/>
                  </a:lnTo>
                  <a:lnTo>
                    <a:pt x="68" y="599"/>
                  </a:lnTo>
                  <a:lnTo>
                    <a:pt x="50" y="628"/>
                  </a:lnTo>
                  <a:lnTo>
                    <a:pt x="34" y="657"/>
                  </a:lnTo>
                  <a:lnTo>
                    <a:pt x="20" y="685"/>
                  </a:lnTo>
                  <a:lnTo>
                    <a:pt x="10" y="710"/>
                  </a:lnTo>
                  <a:lnTo>
                    <a:pt x="3" y="734"/>
                  </a:lnTo>
                  <a:lnTo>
                    <a:pt x="0" y="755"/>
                  </a:lnTo>
                  <a:lnTo>
                    <a:pt x="1006" y="691"/>
                  </a:lnTo>
                  <a:lnTo>
                    <a:pt x="840" y="619"/>
                  </a:lnTo>
                  <a:lnTo>
                    <a:pt x="841" y="618"/>
                  </a:lnTo>
                  <a:lnTo>
                    <a:pt x="846" y="614"/>
                  </a:lnTo>
                  <a:lnTo>
                    <a:pt x="853" y="609"/>
                  </a:lnTo>
                  <a:lnTo>
                    <a:pt x="863" y="601"/>
                  </a:lnTo>
                  <a:lnTo>
                    <a:pt x="875" y="590"/>
                  </a:lnTo>
                  <a:lnTo>
                    <a:pt x="890" y="579"/>
                  </a:lnTo>
                  <a:lnTo>
                    <a:pt x="907" y="565"/>
                  </a:lnTo>
                  <a:lnTo>
                    <a:pt x="926" y="550"/>
                  </a:lnTo>
                  <a:lnTo>
                    <a:pt x="947" y="533"/>
                  </a:lnTo>
                  <a:lnTo>
                    <a:pt x="971" y="515"/>
                  </a:lnTo>
                  <a:lnTo>
                    <a:pt x="997" y="496"/>
                  </a:lnTo>
                  <a:lnTo>
                    <a:pt x="1024" y="475"/>
                  </a:lnTo>
                  <a:lnTo>
                    <a:pt x="1053" y="454"/>
                  </a:lnTo>
                  <a:lnTo>
                    <a:pt x="1083" y="432"/>
                  </a:lnTo>
                  <a:lnTo>
                    <a:pt x="1115" y="409"/>
                  </a:lnTo>
                  <a:lnTo>
                    <a:pt x="1150" y="386"/>
                  </a:lnTo>
                  <a:lnTo>
                    <a:pt x="1185" y="362"/>
                  </a:lnTo>
                  <a:lnTo>
                    <a:pt x="1221" y="338"/>
                  </a:lnTo>
                  <a:lnTo>
                    <a:pt x="1258" y="314"/>
                  </a:lnTo>
                  <a:lnTo>
                    <a:pt x="1296" y="289"/>
                  </a:lnTo>
                  <a:lnTo>
                    <a:pt x="1337" y="265"/>
                  </a:lnTo>
                  <a:lnTo>
                    <a:pt x="1376" y="241"/>
                  </a:lnTo>
                  <a:lnTo>
                    <a:pt x="1417" y="218"/>
                  </a:lnTo>
                  <a:lnTo>
                    <a:pt x="1459" y="195"/>
                  </a:lnTo>
                  <a:lnTo>
                    <a:pt x="1501" y="172"/>
                  </a:lnTo>
                  <a:lnTo>
                    <a:pt x="1544" y="150"/>
                  </a:lnTo>
                  <a:lnTo>
                    <a:pt x="1586" y="129"/>
                  </a:lnTo>
                  <a:lnTo>
                    <a:pt x="1629" y="110"/>
                  </a:lnTo>
                  <a:lnTo>
                    <a:pt x="1673" y="91"/>
                  </a:lnTo>
                  <a:lnTo>
                    <a:pt x="1715" y="74"/>
                  </a:lnTo>
                  <a:lnTo>
                    <a:pt x="1759" y="58"/>
                  </a:lnTo>
                  <a:lnTo>
                    <a:pt x="1802" y="43"/>
                  </a:lnTo>
                  <a:lnTo>
                    <a:pt x="1802" y="0"/>
                  </a:lnTo>
                  <a:lnTo>
                    <a:pt x="1800" y="0"/>
                  </a:lnTo>
                  <a:lnTo>
                    <a:pt x="1794" y="1"/>
                  </a:lnTo>
                  <a:lnTo>
                    <a:pt x="1785" y="2"/>
                  </a:lnTo>
                  <a:lnTo>
                    <a:pt x="1772" y="5"/>
                  </a:lnTo>
                  <a:lnTo>
                    <a:pt x="1756" y="7"/>
                  </a:lnTo>
                  <a:lnTo>
                    <a:pt x="1736" y="10"/>
                  </a:lnTo>
                  <a:lnTo>
                    <a:pt x="1712" y="14"/>
                  </a:lnTo>
                  <a:lnTo>
                    <a:pt x="1687" y="19"/>
                  </a:lnTo>
                  <a:lnTo>
                    <a:pt x="1657" y="24"/>
                  </a:lnTo>
                  <a:lnTo>
                    <a:pt x="1623" y="30"/>
                  </a:lnTo>
                  <a:lnTo>
                    <a:pt x="1588" y="37"/>
                  </a:lnTo>
                  <a:lnTo>
                    <a:pt x="1550" y="45"/>
                  </a:lnTo>
                  <a:lnTo>
                    <a:pt x="1508" y="54"/>
                  </a:lnTo>
                  <a:lnTo>
                    <a:pt x="1464" y="63"/>
                  </a:lnTo>
                  <a:lnTo>
                    <a:pt x="1417" y="74"/>
                  </a:lnTo>
                  <a:lnTo>
                    <a:pt x="1368" y="87"/>
                  </a:lnTo>
                  <a:lnTo>
                    <a:pt x="1316" y="99"/>
                  </a:lnTo>
                  <a:lnTo>
                    <a:pt x="1262" y="113"/>
                  </a:lnTo>
                  <a:lnTo>
                    <a:pt x="1204" y="127"/>
                  </a:lnTo>
                  <a:lnTo>
                    <a:pt x="1145" y="143"/>
                  </a:lnTo>
                  <a:lnTo>
                    <a:pt x="1084" y="160"/>
                  </a:lnTo>
                  <a:lnTo>
                    <a:pt x="1021" y="179"/>
                  </a:lnTo>
                  <a:lnTo>
                    <a:pt x="956" y="198"/>
                  </a:lnTo>
                  <a:lnTo>
                    <a:pt x="888" y="219"/>
                  </a:lnTo>
                  <a:lnTo>
                    <a:pt x="819" y="241"/>
                  </a:lnTo>
                  <a:lnTo>
                    <a:pt x="749" y="265"/>
                  </a:lnTo>
                  <a:lnTo>
                    <a:pt x="677" y="289"/>
                  </a:lnTo>
                  <a:lnTo>
                    <a:pt x="603" y="316"/>
                  </a:lnTo>
                  <a:lnTo>
                    <a:pt x="528" y="344"/>
                  </a:lnTo>
                  <a:lnTo>
                    <a:pt x="451" y="372"/>
                  </a:lnTo>
                  <a:lnTo>
                    <a:pt x="372" y="404"/>
                  </a:lnTo>
                  <a:lnTo>
                    <a:pt x="293" y="436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293" y="2770"/>
              <a:ext cx="919" cy="498"/>
            </a:xfrm>
            <a:custGeom>
              <a:avLst/>
              <a:gdLst>
                <a:gd name="T0" fmla="*/ 1616 w 1838"/>
                <a:gd name="T1" fmla="*/ 403 h 996"/>
                <a:gd name="T2" fmla="*/ 1624 w 1838"/>
                <a:gd name="T3" fmla="*/ 412 h 996"/>
                <a:gd name="T4" fmla="*/ 1647 w 1838"/>
                <a:gd name="T5" fmla="*/ 438 h 996"/>
                <a:gd name="T6" fmla="*/ 1680 w 1838"/>
                <a:gd name="T7" fmla="*/ 478 h 996"/>
                <a:gd name="T8" fmla="*/ 1718 w 1838"/>
                <a:gd name="T9" fmla="*/ 528 h 996"/>
                <a:gd name="T10" fmla="*/ 1757 w 1838"/>
                <a:gd name="T11" fmla="*/ 586 h 996"/>
                <a:gd name="T12" fmla="*/ 1793 w 1838"/>
                <a:gd name="T13" fmla="*/ 650 h 996"/>
                <a:gd name="T14" fmla="*/ 1822 w 1838"/>
                <a:gd name="T15" fmla="*/ 715 h 996"/>
                <a:gd name="T16" fmla="*/ 1838 w 1838"/>
                <a:gd name="T17" fmla="*/ 781 h 996"/>
                <a:gd name="T18" fmla="*/ 1829 w 1838"/>
                <a:gd name="T19" fmla="*/ 996 h 996"/>
                <a:gd name="T20" fmla="*/ 1820 w 1838"/>
                <a:gd name="T21" fmla="*/ 994 h 996"/>
                <a:gd name="T22" fmla="*/ 1793 w 1838"/>
                <a:gd name="T23" fmla="*/ 992 h 996"/>
                <a:gd name="T24" fmla="*/ 1752 w 1838"/>
                <a:gd name="T25" fmla="*/ 987 h 996"/>
                <a:gd name="T26" fmla="*/ 1697 w 1838"/>
                <a:gd name="T27" fmla="*/ 982 h 996"/>
                <a:gd name="T28" fmla="*/ 1633 w 1838"/>
                <a:gd name="T29" fmla="*/ 975 h 996"/>
                <a:gd name="T30" fmla="*/ 1558 w 1838"/>
                <a:gd name="T31" fmla="*/ 968 h 996"/>
                <a:gd name="T32" fmla="*/ 1477 w 1838"/>
                <a:gd name="T33" fmla="*/ 960 h 996"/>
                <a:gd name="T34" fmla="*/ 1392 w 1838"/>
                <a:gd name="T35" fmla="*/ 952 h 996"/>
                <a:gd name="T36" fmla="*/ 1304 w 1838"/>
                <a:gd name="T37" fmla="*/ 945 h 996"/>
                <a:gd name="T38" fmla="*/ 1215 w 1838"/>
                <a:gd name="T39" fmla="*/ 937 h 996"/>
                <a:gd name="T40" fmla="*/ 1127 w 1838"/>
                <a:gd name="T41" fmla="*/ 930 h 996"/>
                <a:gd name="T42" fmla="*/ 1043 w 1838"/>
                <a:gd name="T43" fmla="*/ 924 h 996"/>
                <a:gd name="T44" fmla="*/ 965 w 1838"/>
                <a:gd name="T45" fmla="*/ 921 h 996"/>
                <a:gd name="T46" fmla="*/ 894 w 1838"/>
                <a:gd name="T47" fmla="*/ 917 h 996"/>
                <a:gd name="T48" fmla="*/ 831 w 1838"/>
                <a:gd name="T49" fmla="*/ 916 h 996"/>
                <a:gd name="T50" fmla="*/ 782 w 1838"/>
                <a:gd name="T51" fmla="*/ 917 h 996"/>
                <a:gd name="T52" fmla="*/ 813 w 1838"/>
                <a:gd name="T53" fmla="*/ 691 h 996"/>
                <a:gd name="T54" fmla="*/ 808 w 1838"/>
                <a:gd name="T55" fmla="*/ 687 h 996"/>
                <a:gd name="T56" fmla="*/ 796 w 1838"/>
                <a:gd name="T57" fmla="*/ 673 h 996"/>
                <a:gd name="T58" fmla="*/ 775 w 1838"/>
                <a:gd name="T59" fmla="*/ 652 h 996"/>
                <a:gd name="T60" fmla="*/ 747 w 1838"/>
                <a:gd name="T61" fmla="*/ 624 h 996"/>
                <a:gd name="T62" fmla="*/ 712 w 1838"/>
                <a:gd name="T63" fmla="*/ 590 h 996"/>
                <a:gd name="T64" fmla="*/ 670 w 1838"/>
                <a:gd name="T65" fmla="*/ 551 h 996"/>
                <a:gd name="T66" fmla="*/ 622 w 1838"/>
                <a:gd name="T67" fmla="*/ 508 h 996"/>
                <a:gd name="T68" fmla="*/ 569 w 1838"/>
                <a:gd name="T69" fmla="*/ 462 h 996"/>
                <a:gd name="T70" fmla="*/ 510 w 1838"/>
                <a:gd name="T71" fmla="*/ 413 h 996"/>
                <a:gd name="T72" fmla="*/ 448 w 1838"/>
                <a:gd name="T73" fmla="*/ 364 h 996"/>
                <a:gd name="T74" fmla="*/ 380 w 1838"/>
                <a:gd name="T75" fmla="*/ 314 h 996"/>
                <a:gd name="T76" fmla="*/ 310 w 1838"/>
                <a:gd name="T77" fmla="*/ 265 h 996"/>
                <a:gd name="T78" fmla="*/ 236 w 1838"/>
                <a:gd name="T79" fmla="*/ 216 h 996"/>
                <a:gd name="T80" fmla="*/ 159 w 1838"/>
                <a:gd name="T81" fmla="*/ 170 h 996"/>
                <a:gd name="T82" fmla="*/ 80 w 1838"/>
                <a:gd name="T83" fmla="*/ 129 h 996"/>
                <a:gd name="T84" fmla="*/ 0 w 1838"/>
                <a:gd name="T85" fmla="*/ 91 h 996"/>
                <a:gd name="T86" fmla="*/ 2 w 1838"/>
                <a:gd name="T87" fmla="*/ 0 h 996"/>
                <a:gd name="T88" fmla="*/ 18 w 1838"/>
                <a:gd name="T89" fmla="*/ 2 h 996"/>
                <a:gd name="T90" fmla="*/ 50 w 1838"/>
                <a:gd name="T91" fmla="*/ 8 h 996"/>
                <a:gd name="T92" fmla="*/ 96 w 1838"/>
                <a:gd name="T93" fmla="*/ 15 h 996"/>
                <a:gd name="T94" fmla="*/ 157 w 1838"/>
                <a:gd name="T95" fmla="*/ 26 h 996"/>
                <a:gd name="T96" fmla="*/ 230 w 1838"/>
                <a:gd name="T97" fmla="*/ 40 h 996"/>
                <a:gd name="T98" fmla="*/ 315 w 1838"/>
                <a:gd name="T99" fmla="*/ 57 h 996"/>
                <a:gd name="T100" fmla="*/ 411 w 1838"/>
                <a:gd name="T101" fmla="*/ 78 h 996"/>
                <a:gd name="T102" fmla="*/ 516 w 1838"/>
                <a:gd name="T103" fmla="*/ 103 h 996"/>
                <a:gd name="T104" fmla="*/ 631 w 1838"/>
                <a:gd name="T105" fmla="*/ 132 h 996"/>
                <a:gd name="T106" fmla="*/ 753 w 1838"/>
                <a:gd name="T107" fmla="*/ 167 h 996"/>
                <a:gd name="T108" fmla="*/ 882 w 1838"/>
                <a:gd name="T109" fmla="*/ 205 h 996"/>
                <a:gd name="T110" fmla="*/ 1018 w 1838"/>
                <a:gd name="T111" fmla="*/ 247 h 996"/>
                <a:gd name="T112" fmla="*/ 1158 w 1838"/>
                <a:gd name="T113" fmla="*/ 296 h 996"/>
                <a:gd name="T114" fmla="*/ 1302 w 1838"/>
                <a:gd name="T115" fmla="*/ 349 h 996"/>
                <a:gd name="T116" fmla="*/ 1451 w 1838"/>
                <a:gd name="T117" fmla="*/ 40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8" h="996">
                  <a:moveTo>
                    <a:pt x="1526" y="439"/>
                  </a:moveTo>
                  <a:lnTo>
                    <a:pt x="1616" y="403"/>
                  </a:lnTo>
                  <a:lnTo>
                    <a:pt x="1618" y="405"/>
                  </a:lnTo>
                  <a:lnTo>
                    <a:pt x="1624" y="412"/>
                  </a:lnTo>
                  <a:lnTo>
                    <a:pt x="1634" y="424"/>
                  </a:lnTo>
                  <a:lnTo>
                    <a:pt x="1647" y="438"/>
                  </a:lnTo>
                  <a:lnTo>
                    <a:pt x="1663" y="456"/>
                  </a:lnTo>
                  <a:lnTo>
                    <a:pt x="1680" y="478"/>
                  </a:lnTo>
                  <a:lnTo>
                    <a:pt x="1699" y="502"/>
                  </a:lnTo>
                  <a:lnTo>
                    <a:pt x="1718" y="528"/>
                  </a:lnTo>
                  <a:lnTo>
                    <a:pt x="1738" y="556"/>
                  </a:lnTo>
                  <a:lnTo>
                    <a:pt x="1757" y="586"/>
                  </a:lnTo>
                  <a:lnTo>
                    <a:pt x="1776" y="617"/>
                  </a:lnTo>
                  <a:lnTo>
                    <a:pt x="1793" y="650"/>
                  </a:lnTo>
                  <a:lnTo>
                    <a:pt x="1809" y="683"/>
                  </a:lnTo>
                  <a:lnTo>
                    <a:pt x="1822" y="715"/>
                  </a:lnTo>
                  <a:lnTo>
                    <a:pt x="1832" y="749"/>
                  </a:lnTo>
                  <a:lnTo>
                    <a:pt x="1838" y="781"/>
                  </a:lnTo>
                  <a:lnTo>
                    <a:pt x="1829" y="782"/>
                  </a:lnTo>
                  <a:lnTo>
                    <a:pt x="1829" y="996"/>
                  </a:lnTo>
                  <a:lnTo>
                    <a:pt x="1826" y="996"/>
                  </a:lnTo>
                  <a:lnTo>
                    <a:pt x="1820" y="994"/>
                  </a:lnTo>
                  <a:lnTo>
                    <a:pt x="1808" y="993"/>
                  </a:lnTo>
                  <a:lnTo>
                    <a:pt x="1793" y="992"/>
                  </a:lnTo>
                  <a:lnTo>
                    <a:pt x="1775" y="990"/>
                  </a:lnTo>
                  <a:lnTo>
                    <a:pt x="1752" y="987"/>
                  </a:lnTo>
                  <a:lnTo>
                    <a:pt x="1726" y="985"/>
                  </a:lnTo>
                  <a:lnTo>
                    <a:pt x="1697" y="982"/>
                  </a:lnTo>
                  <a:lnTo>
                    <a:pt x="1666" y="978"/>
                  </a:lnTo>
                  <a:lnTo>
                    <a:pt x="1633" y="975"/>
                  </a:lnTo>
                  <a:lnTo>
                    <a:pt x="1596" y="971"/>
                  </a:lnTo>
                  <a:lnTo>
                    <a:pt x="1558" y="968"/>
                  </a:lnTo>
                  <a:lnTo>
                    <a:pt x="1519" y="964"/>
                  </a:lnTo>
                  <a:lnTo>
                    <a:pt x="1477" y="960"/>
                  </a:lnTo>
                  <a:lnTo>
                    <a:pt x="1435" y="956"/>
                  </a:lnTo>
                  <a:lnTo>
                    <a:pt x="1392" y="952"/>
                  </a:lnTo>
                  <a:lnTo>
                    <a:pt x="1348" y="948"/>
                  </a:lnTo>
                  <a:lnTo>
                    <a:pt x="1304" y="945"/>
                  </a:lnTo>
                  <a:lnTo>
                    <a:pt x="1260" y="940"/>
                  </a:lnTo>
                  <a:lnTo>
                    <a:pt x="1215" y="937"/>
                  </a:lnTo>
                  <a:lnTo>
                    <a:pt x="1171" y="933"/>
                  </a:lnTo>
                  <a:lnTo>
                    <a:pt x="1127" y="930"/>
                  </a:lnTo>
                  <a:lnTo>
                    <a:pt x="1085" y="928"/>
                  </a:lnTo>
                  <a:lnTo>
                    <a:pt x="1043" y="924"/>
                  </a:lnTo>
                  <a:lnTo>
                    <a:pt x="1003" y="922"/>
                  </a:lnTo>
                  <a:lnTo>
                    <a:pt x="965" y="921"/>
                  </a:lnTo>
                  <a:lnTo>
                    <a:pt x="928" y="918"/>
                  </a:lnTo>
                  <a:lnTo>
                    <a:pt x="894" y="917"/>
                  </a:lnTo>
                  <a:lnTo>
                    <a:pt x="861" y="916"/>
                  </a:lnTo>
                  <a:lnTo>
                    <a:pt x="831" y="916"/>
                  </a:lnTo>
                  <a:lnTo>
                    <a:pt x="805" y="916"/>
                  </a:lnTo>
                  <a:lnTo>
                    <a:pt x="782" y="917"/>
                  </a:lnTo>
                  <a:lnTo>
                    <a:pt x="782" y="710"/>
                  </a:lnTo>
                  <a:lnTo>
                    <a:pt x="813" y="691"/>
                  </a:lnTo>
                  <a:lnTo>
                    <a:pt x="812" y="690"/>
                  </a:lnTo>
                  <a:lnTo>
                    <a:pt x="808" y="687"/>
                  </a:lnTo>
                  <a:lnTo>
                    <a:pt x="804" y="681"/>
                  </a:lnTo>
                  <a:lnTo>
                    <a:pt x="796" y="673"/>
                  </a:lnTo>
                  <a:lnTo>
                    <a:pt x="786" y="664"/>
                  </a:lnTo>
                  <a:lnTo>
                    <a:pt x="775" y="652"/>
                  </a:lnTo>
                  <a:lnTo>
                    <a:pt x="762" y="639"/>
                  </a:lnTo>
                  <a:lnTo>
                    <a:pt x="747" y="624"/>
                  </a:lnTo>
                  <a:lnTo>
                    <a:pt x="730" y="608"/>
                  </a:lnTo>
                  <a:lnTo>
                    <a:pt x="712" y="590"/>
                  </a:lnTo>
                  <a:lnTo>
                    <a:pt x="692" y="571"/>
                  </a:lnTo>
                  <a:lnTo>
                    <a:pt x="670" y="551"/>
                  </a:lnTo>
                  <a:lnTo>
                    <a:pt x="647" y="530"/>
                  </a:lnTo>
                  <a:lnTo>
                    <a:pt x="622" y="508"/>
                  </a:lnTo>
                  <a:lnTo>
                    <a:pt x="596" y="485"/>
                  </a:lnTo>
                  <a:lnTo>
                    <a:pt x="569" y="462"/>
                  </a:lnTo>
                  <a:lnTo>
                    <a:pt x="540" y="438"/>
                  </a:lnTo>
                  <a:lnTo>
                    <a:pt x="510" y="413"/>
                  </a:lnTo>
                  <a:lnTo>
                    <a:pt x="479" y="389"/>
                  </a:lnTo>
                  <a:lnTo>
                    <a:pt x="448" y="364"/>
                  </a:lnTo>
                  <a:lnTo>
                    <a:pt x="414" y="339"/>
                  </a:lnTo>
                  <a:lnTo>
                    <a:pt x="380" y="314"/>
                  </a:lnTo>
                  <a:lnTo>
                    <a:pt x="345" y="289"/>
                  </a:lnTo>
                  <a:lnTo>
                    <a:pt x="310" y="265"/>
                  </a:lnTo>
                  <a:lnTo>
                    <a:pt x="273" y="241"/>
                  </a:lnTo>
                  <a:lnTo>
                    <a:pt x="236" y="216"/>
                  </a:lnTo>
                  <a:lnTo>
                    <a:pt x="198" y="193"/>
                  </a:lnTo>
                  <a:lnTo>
                    <a:pt x="159" y="170"/>
                  </a:lnTo>
                  <a:lnTo>
                    <a:pt x="119" y="149"/>
                  </a:lnTo>
                  <a:lnTo>
                    <a:pt x="80" y="129"/>
                  </a:lnTo>
                  <a:lnTo>
                    <a:pt x="40" y="10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1"/>
                  </a:lnTo>
                  <a:lnTo>
                    <a:pt x="18" y="2"/>
                  </a:lnTo>
                  <a:lnTo>
                    <a:pt x="32" y="4"/>
                  </a:lnTo>
                  <a:lnTo>
                    <a:pt x="50" y="8"/>
                  </a:lnTo>
                  <a:lnTo>
                    <a:pt x="72" y="11"/>
                  </a:lnTo>
                  <a:lnTo>
                    <a:pt x="96" y="15"/>
                  </a:lnTo>
                  <a:lnTo>
                    <a:pt x="125" y="20"/>
                  </a:lnTo>
                  <a:lnTo>
                    <a:pt x="157" y="26"/>
                  </a:lnTo>
                  <a:lnTo>
                    <a:pt x="192" y="32"/>
                  </a:lnTo>
                  <a:lnTo>
                    <a:pt x="230" y="40"/>
                  </a:lnTo>
                  <a:lnTo>
                    <a:pt x="272" y="48"/>
                  </a:lnTo>
                  <a:lnTo>
                    <a:pt x="315" y="57"/>
                  </a:lnTo>
                  <a:lnTo>
                    <a:pt x="361" y="68"/>
                  </a:lnTo>
                  <a:lnTo>
                    <a:pt x="411" y="78"/>
                  </a:lnTo>
                  <a:lnTo>
                    <a:pt x="463" y="91"/>
                  </a:lnTo>
                  <a:lnTo>
                    <a:pt x="516" y="103"/>
                  </a:lnTo>
                  <a:lnTo>
                    <a:pt x="572" y="117"/>
                  </a:lnTo>
                  <a:lnTo>
                    <a:pt x="631" y="132"/>
                  </a:lnTo>
                  <a:lnTo>
                    <a:pt x="691" y="148"/>
                  </a:lnTo>
                  <a:lnTo>
                    <a:pt x="753" y="167"/>
                  </a:lnTo>
                  <a:lnTo>
                    <a:pt x="816" y="185"/>
                  </a:lnTo>
                  <a:lnTo>
                    <a:pt x="882" y="205"/>
                  </a:lnTo>
                  <a:lnTo>
                    <a:pt x="949" y="226"/>
                  </a:lnTo>
                  <a:lnTo>
                    <a:pt x="1018" y="247"/>
                  </a:lnTo>
                  <a:lnTo>
                    <a:pt x="1087" y="271"/>
                  </a:lnTo>
                  <a:lnTo>
                    <a:pt x="1158" y="296"/>
                  </a:lnTo>
                  <a:lnTo>
                    <a:pt x="1230" y="321"/>
                  </a:lnTo>
                  <a:lnTo>
                    <a:pt x="1302" y="349"/>
                  </a:lnTo>
                  <a:lnTo>
                    <a:pt x="1376" y="378"/>
                  </a:lnTo>
                  <a:lnTo>
                    <a:pt x="1451" y="408"/>
                  </a:lnTo>
                  <a:lnTo>
                    <a:pt x="1526" y="439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302" y="2779"/>
              <a:ext cx="901" cy="378"/>
            </a:xfrm>
            <a:custGeom>
              <a:avLst/>
              <a:gdLst>
                <a:gd name="T0" fmla="*/ 1588 w 1802"/>
                <a:gd name="T1" fmla="*/ 407 h 755"/>
                <a:gd name="T2" fmla="*/ 1598 w 1802"/>
                <a:gd name="T3" fmla="*/ 417 h 755"/>
                <a:gd name="T4" fmla="*/ 1622 w 1802"/>
                <a:gd name="T5" fmla="*/ 447 h 755"/>
                <a:gd name="T6" fmla="*/ 1656 w 1802"/>
                <a:gd name="T7" fmla="*/ 490 h 755"/>
                <a:gd name="T8" fmla="*/ 1696 w 1802"/>
                <a:gd name="T9" fmla="*/ 542 h 755"/>
                <a:gd name="T10" fmla="*/ 1734 w 1802"/>
                <a:gd name="T11" fmla="*/ 599 h 755"/>
                <a:gd name="T12" fmla="*/ 1768 w 1802"/>
                <a:gd name="T13" fmla="*/ 657 h 755"/>
                <a:gd name="T14" fmla="*/ 1792 w 1802"/>
                <a:gd name="T15" fmla="*/ 710 h 755"/>
                <a:gd name="T16" fmla="*/ 1802 w 1802"/>
                <a:gd name="T17" fmla="*/ 755 h 755"/>
                <a:gd name="T18" fmla="*/ 962 w 1802"/>
                <a:gd name="T19" fmla="*/ 619 h 755"/>
                <a:gd name="T20" fmla="*/ 956 w 1802"/>
                <a:gd name="T21" fmla="*/ 614 h 755"/>
                <a:gd name="T22" fmla="*/ 939 w 1802"/>
                <a:gd name="T23" fmla="*/ 601 h 755"/>
                <a:gd name="T24" fmla="*/ 912 w 1802"/>
                <a:gd name="T25" fmla="*/ 579 h 755"/>
                <a:gd name="T26" fmla="*/ 876 w 1802"/>
                <a:gd name="T27" fmla="*/ 550 h 755"/>
                <a:gd name="T28" fmla="*/ 831 w 1802"/>
                <a:gd name="T29" fmla="*/ 515 h 755"/>
                <a:gd name="T30" fmla="*/ 778 w 1802"/>
                <a:gd name="T31" fmla="*/ 475 h 755"/>
                <a:gd name="T32" fmla="*/ 719 w 1802"/>
                <a:gd name="T33" fmla="*/ 432 h 755"/>
                <a:gd name="T34" fmla="*/ 652 w 1802"/>
                <a:gd name="T35" fmla="*/ 386 h 755"/>
                <a:gd name="T36" fmla="*/ 581 w 1802"/>
                <a:gd name="T37" fmla="*/ 338 h 755"/>
                <a:gd name="T38" fmla="*/ 506 w 1802"/>
                <a:gd name="T39" fmla="*/ 289 h 755"/>
                <a:gd name="T40" fmla="*/ 426 w 1802"/>
                <a:gd name="T41" fmla="*/ 241 h 755"/>
                <a:gd name="T42" fmla="*/ 343 w 1802"/>
                <a:gd name="T43" fmla="*/ 195 h 755"/>
                <a:gd name="T44" fmla="*/ 258 w 1802"/>
                <a:gd name="T45" fmla="*/ 150 h 755"/>
                <a:gd name="T46" fmla="*/ 173 w 1802"/>
                <a:gd name="T47" fmla="*/ 110 h 755"/>
                <a:gd name="T48" fmla="*/ 87 w 1802"/>
                <a:gd name="T49" fmla="*/ 74 h 755"/>
                <a:gd name="T50" fmla="*/ 0 w 1802"/>
                <a:gd name="T51" fmla="*/ 43 h 755"/>
                <a:gd name="T52" fmla="*/ 2 w 1802"/>
                <a:gd name="T53" fmla="*/ 0 h 755"/>
                <a:gd name="T54" fmla="*/ 17 w 1802"/>
                <a:gd name="T55" fmla="*/ 2 h 755"/>
                <a:gd name="T56" fmla="*/ 46 w 1802"/>
                <a:gd name="T57" fmla="*/ 7 h 755"/>
                <a:gd name="T58" fmla="*/ 90 w 1802"/>
                <a:gd name="T59" fmla="*/ 14 h 755"/>
                <a:gd name="T60" fmla="*/ 145 w 1802"/>
                <a:gd name="T61" fmla="*/ 24 h 755"/>
                <a:gd name="T62" fmla="*/ 214 w 1802"/>
                <a:gd name="T63" fmla="*/ 37 h 755"/>
                <a:gd name="T64" fmla="*/ 294 w 1802"/>
                <a:gd name="T65" fmla="*/ 54 h 755"/>
                <a:gd name="T66" fmla="*/ 385 w 1802"/>
                <a:gd name="T67" fmla="*/ 74 h 755"/>
                <a:gd name="T68" fmla="*/ 486 w 1802"/>
                <a:gd name="T69" fmla="*/ 99 h 755"/>
                <a:gd name="T70" fmla="*/ 597 w 1802"/>
                <a:gd name="T71" fmla="*/ 127 h 755"/>
                <a:gd name="T72" fmla="*/ 718 w 1802"/>
                <a:gd name="T73" fmla="*/ 160 h 755"/>
                <a:gd name="T74" fmla="*/ 846 w 1802"/>
                <a:gd name="T75" fmla="*/ 198 h 755"/>
                <a:gd name="T76" fmla="*/ 981 w 1802"/>
                <a:gd name="T77" fmla="*/ 241 h 755"/>
                <a:gd name="T78" fmla="*/ 1124 w 1802"/>
                <a:gd name="T79" fmla="*/ 289 h 755"/>
                <a:gd name="T80" fmla="*/ 1274 w 1802"/>
                <a:gd name="T81" fmla="*/ 344 h 755"/>
                <a:gd name="T82" fmla="*/ 1428 w 1802"/>
                <a:gd name="T83" fmla="*/ 40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02" h="755">
                  <a:moveTo>
                    <a:pt x="1508" y="436"/>
                  </a:moveTo>
                  <a:lnTo>
                    <a:pt x="1588" y="407"/>
                  </a:lnTo>
                  <a:lnTo>
                    <a:pt x="1591" y="409"/>
                  </a:lnTo>
                  <a:lnTo>
                    <a:pt x="1598" y="417"/>
                  </a:lnTo>
                  <a:lnTo>
                    <a:pt x="1608" y="430"/>
                  </a:lnTo>
                  <a:lnTo>
                    <a:pt x="1622" y="447"/>
                  </a:lnTo>
                  <a:lnTo>
                    <a:pt x="1638" y="467"/>
                  </a:lnTo>
                  <a:lnTo>
                    <a:pt x="1656" y="490"/>
                  </a:lnTo>
                  <a:lnTo>
                    <a:pt x="1675" y="515"/>
                  </a:lnTo>
                  <a:lnTo>
                    <a:pt x="1696" y="542"/>
                  </a:lnTo>
                  <a:lnTo>
                    <a:pt x="1715" y="571"/>
                  </a:lnTo>
                  <a:lnTo>
                    <a:pt x="1734" y="599"/>
                  </a:lnTo>
                  <a:lnTo>
                    <a:pt x="1752" y="628"/>
                  </a:lnTo>
                  <a:lnTo>
                    <a:pt x="1768" y="657"/>
                  </a:lnTo>
                  <a:lnTo>
                    <a:pt x="1782" y="685"/>
                  </a:lnTo>
                  <a:lnTo>
                    <a:pt x="1792" y="710"/>
                  </a:lnTo>
                  <a:lnTo>
                    <a:pt x="1799" y="734"/>
                  </a:lnTo>
                  <a:lnTo>
                    <a:pt x="1802" y="755"/>
                  </a:lnTo>
                  <a:lnTo>
                    <a:pt x="795" y="691"/>
                  </a:lnTo>
                  <a:lnTo>
                    <a:pt x="962" y="619"/>
                  </a:lnTo>
                  <a:lnTo>
                    <a:pt x="961" y="618"/>
                  </a:lnTo>
                  <a:lnTo>
                    <a:pt x="956" y="614"/>
                  </a:lnTo>
                  <a:lnTo>
                    <a:pt x="949" y="609"/>
                  </a:lnTo>
                  <a:lnTo>
                    <a:pt x="939" y="601"/>
                  </a:lnTo>
                  <a:lnTo>
                    <a:pt x="927" y="590"/>
                  </a:lnTo>
                  <a:lnTo>
                    <a:pt x="912" y="579"/>
                  </a:lnTo>
                  <a:lnTo>
                    <a:pt x="895" y="565"/>
                  </a:lnTo>
                  <a:lnTo>
                    <a:pt x="876" y="550"/>
                  </a:lnTo>
                  <a:lnTo>
                    <a:pt x="855" y="533"/>
                  </a:lnTo>
                  <a:lnTo>
                    <a:pt x="831" y="515"/>
                  </a:lnTo>
                  <a:lnTo>
                    <a:pt x="805" y="496"/>
                  </a:lnTo>
                  <a:lnTo>
                    <a:pt x="778" y="475"/>
                  </a:lnTo>
                  <a:lnTo>
                    <a:pt x="749" y="454"/>
                  </a:lnTo>
                  <a:lnTo>
                    <a:pt x="719" y="432"/>
                  </a:lnTo>
                  <a:lnTo>
                    <a:pt x="687" y="409"/>
                  </a:lnTo>
                  <a:lnTo>
                    <a:pt x="652" y="386"/>
                  </a:lnTo>
                  <a:lnTo>
                    <a:pt x="617" y="362"/>
                  </a:lnTo>
                  <a:lnTo>
                    <a:pt x="581" y="338"/>
                  </a:lnTo>
                  <a:lnTo>
                    <a:pt x="544" y="314"/>
                  </a:lnTo>
                  <a:lnTo>
                    <a:pt x="506" y="289"/>
                  </a:lnTo>
                  <a:lnTo>
                    <a:pt x="465" y="265"/>
                  </a:lnTo>
                  <a:lnTo>
                    <a:pt x="426" y="241"/>
                  </a:lnTo>
                  <a:lnTo>
                    <a:pt x="385" y="218"/>
                  </a:lnTo>
                  <a:lnTo>
                    <a:pt x="343" y="195"/>
                  </a:lnTo>
                  <a:lnTo>
                    <a:pt x="301" y="172"/>
                  </a:lnTo>
                  <a:lnTo>
                    <a:pt x="258" y="150"/>
                  </a:lnTo>
                  <a:lnTo>
                    <a:pt x="216" y="129"/>
                  </a:lnTo>
                  <a:lnTo>
                    <a:pt x="173" y="110"/>
                  </a:lnTo>
                  <a:lnTo>
                    <a:pt x="129" y="91"/>
                  </a:lnTo>
                  <a:lnTo>
                    <a:pt x="87" y="74"/>
                  </a:lnTo>
                  <a:lnTo>
                    <a:pt x="43" y="58"/>
                  </a:lnTo>
                  <a:lnTo>
                    <a:pt x="0" y="43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1"/>
                  </a:lnTo>
                  <a:lnTo>
                    <a:pt x="17" y="2"/>
                  </a:lnTo>
                  <a:lnTo>
                    <a:pt x="30" y="5"/>
                  </a:lnTo>
                  <a:lnTo>
                    <a:pt x="46" y="7"/>
                  </a:lnTo>
                  <a:lnTo>
                    <a:pt x="66" y="10"/>
                  </a:lnTo>
                  <a:lnTo>
                    <a:pt x="90" y="14"/>
                  </a:lnTo>
                  <a:lnTo>
                    <a:pt x="115" y="19"/>
                  </a:lnTo>
                  <a:lnTo>
                    <a:pt x="145" y="24"/>
                  </a:lnTo>
                  <a:lnTo>
                    <a:pt x="179" y="30"/>
                  </a:lnTo>
                  <a:lnTo>
                    <a:pt x="214" y="37"/>
                  </a:lnTo>
                  <a:lnTo>
                    <a:pt x="252" y="45"/>
                  </a:lnTo>
                  <a:lnTo>
                    <a:pt x="294" y="54"/>
                  </a:lnTo>
                  <a:lnTo>
                    <a:pt x="338" y="63"/>
                  </a:lnTo>
                  <a:lnTo>
                    <a:pt x="385" y="74"/>
                  </a:lnTo>
                  <a:lnTo>
                    <a:pt x="434" y="87"/>
                  </a:lnTo>
                  <a:lnTo>
                    <a:pt x="486" y="99"/>
                  </a:lnTo>
                  <a:lnTo>
                    <a:pt x="540" y="113"/>
                  </a:lnTo>
                  <a:lnTo>
                    <a:pt x="597" y="127"/>
                  </a:lnTo>
                  <a:lnTo>
                    <a:pt x="657" y="143"/>
                  </a:lnTo>
                  <a:lnTo>
                    <a:pt x="718" y="160"/>
                  </a:lnTo>
                  <a:lnTo>
                    <a:pt x="780" y="179"/>
                  </a:lnTo>
                  <a:lnTo>
                    <a:pt x="846" y="198"/>
                  </a:lnTo>
                  <a:lnTo>
                    <a:pt x="912" y="219"/>
                  </a:lnTo>
                  <a:lnTo>
                    <a:pt x="981" y="241"/>
                  </a:lnTo>
                  <a:lnTo>
                    <a:pt x="1052" y="265"/>
                  </a:lnTo>
                  <a:lnTo>
                    <a:pt x="1124" y="289"/>
                  </a:lnTo>
                  <a:lnTo>
                    <a:pt x="1198" y="316"/>
                  </a:lnTo>
                  <a:lnTo>
                    <a:pt x="1274" y="344"/>
                  </a:lnTo>
                  <a:lnTo>
                    <a:pt x="1350" y="372"/>
                  </a:lnTo>
                  <a:lnTo>
                    <a:pt x="1428" y="404"/>
                  </a:lnTo>
                  <a:lnTo>
                    <a:pt x="1508" y="436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820" y="3162"/>
              <a:ext cx="748" cy="270"/>
            </a:xfrm>
            <a:custGeom>
              <a:avLst/>
              <a:gdLst>
                <a:gd name="T0" fmla="*/ 0 w 1496"/>
                <a:gd name="T1" fmla="*/ 0 h 541"/>
                <a:gd name="T2" fmla="*/ 0 w 1496"/>
                <a:gd name="T3" fmla="*/ 227 h 541"/>
                <a:gd name="T4" fmla="*/ 744 w 1496"/>
                <a:gd name="T5" fmla="*/ 541 h 541"/>
                <a:gd name="T6" fmla="*/ 1496 w 1496"/>
                <a:gd name="T7" fmla="*/ 231 h 541"/>
                <a:gd name="T8" fmla="*/ 1496 w 1496"/>
                <a:gd name="T9" fmla="*/ 0 h 541"/>
                <a:gd name="T10" fmla="*/ 753 w 1496"/>
                <a:gd name="T11" fmla="*/ 312 h 541"/>
                <a:gd name="T12" fmla="*/ 0 w 1496"/>
                <a:gd name="T13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6" h="541">
                  <a:moveTo>
                    <a:pt x="0" y="0"/>
                  </a:moveTo>
                  <a:lnTo>
                    <a:pt x="0" y="227"/>
                  </a:lnTo>
                  <a:lnTo>
                    <a:pt x="744" y="541"/>
                  </a:lnTo>
                  <a:lnTo>
                    <a:pt x="1496" y="231"/>
                  </a:lnTo>
                  <a:lnTo>
                    <a:pt x="1496" y="0"/>
                  </a:lnTo>
                  <a:lnTo>
                    <a:pt x="753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067300" y="4114800"/>
            <a:ext cx="874712" cy="542925"/>
            <a:chOff x="4322" y="2169"/>
            <a:chExt cx="880" cy="547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329" y="2169"/>
              <a:ext cx="869" cy="54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325" y="2377"/>
              <a:ext cx="877" cy="0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322" y="2509"/>
              <a:ext cx="877" cy="0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32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Thiết kế cơ sở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781050" y="1003300"/>
            <a:ext cx="1720850" cy="1860550"/>
            <a:chOff x="3971" y="1776"/>
            <a:chExt cx="1084" cy="1172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3971" y="2544"/>
              <a:ext cx="10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Supplementary</a:t>
              </a:r>
            </a:p>
            <a:p>
              <a:pPr algn="ctr"/>
              <a:r>
                <a:rPr lang="en-US" sz="1800"/>
                <a:t>Specifications</a:t>
              </a:r>
            </a:p>
          </p:txBody>
        </p:sp>
      </p:grp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4000500" y="3276600"/>
            <a:ext cx="1714500" cy="966788"/>
          </a:xfrm>
          <a:prstGeom prst="homePlate">
            <a:avLst>
              <a:gd name="adj" fmla="val 49918"/>
            </a:avLst>
          </a:prstGeom>
          <a:solidFill>
            <a:srgbClr val="00CCFF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2"/>
                </a:solidFill>
              </a:rPr>
              <a:t>Database</a:t>
            </a:r>
          </a:p>
          <a:p>
            <a:pPr algn="ctr"/>
            <a:r>
              <a:rPr lang="en-US" sz="2000" b="1">
                <a:solidFill>
                  <a:schemeClr val="bg2"/>
                </a:solidFill>
              </a:rPr>
              <a:t>Design</a:t>
            </a:r>
            <a:endParaRPr lang="en-US" sz="1800">
              <a:solidFill>
                <a:schemeClr val="bg2"/>
              </a:solidFill>
            </a:endParaRPr>
          </a:p>
        </p:txBody>
      </p:sp>
      <p:grpSp>
        <p:nvGrpSpPr>
          <p:cNvPr id="27" name="Group 104"/>
          <p:cNvGrpSpPr>
            <a:grpSpLocks/>
          </p:cNvGrpSpPr>
          <p:nvPr/>
        </p:nvGrpSpPr>
        <p:grpSpPr bwMode="auto">
          <a:xfrm>
            <a:off x="387350" y="3211513"/>
            <a:ext cx="2393950" cy="877887"/>
            <a:chOff x="180" y="1919"/>
            <a:chExt cx="1508" cy="553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604" y="1919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80" y="2241"/>
              <a:ext cx="1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Use-Case Realization</a:t>
              </a:r>
            </a:p>
          </p:txBody>
        </p:sp>
      </p:grpSp>
      <p:sp>
        <p:nvSpPr>
          <p:cNvPr id="30" name="Line 39"/>
          <p:cNvSpPr>
            <a:spLocks noChangeShapeType="1"/>
          </p:cNvSpPr>
          <p:nvPr/>
        </p:nvSpPr>
        <p:spPr bwMode="auto">
          <a:xfrm flipV="1">
            <a:off x="2754313" y="3751263"/>
            <a:ext cx="1195387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40"/>
          <p:cNvGrpSpPr>
            <a:grpSpLocks/>
          </p:cNvGrpSpPr>
          <p:nvPr/>
        </p:nvGrpSpPr>
        <p:grpSpPr bwMode="auto">
          <a:xfrm>
            <a:off x="768350" y="4441825"/>
            <a:ext cx="1758950" cy="1860550"/>
            <a:chOff x="3959" y="1776"/>
            <a:chExt cx="1108" cy="1172"/>
          </a:xfrm>
        </p:grpSpPr>
        <p:grpSp>
          <p:nvGrpSpPr>
            <p:cNvPr id="32" name="Group 41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34" name="Rectangle 42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43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44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48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49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51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52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54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55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6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57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58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59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Text Box 60"/>
            <p:cNvSpPr txBox="1">
              <a:spLocks noChangeArrowheads="1"/>
            </p:cNvSpPr>
            <p:nvPr/>
          </p:nvSpPr>
          <p:spPr bwMode="auto">
            <a:xfrm>
              <a:off x="3959" y="2544"/>
              <a:ext cx="11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Project Specific</a:t>
              </a:r>
              <a:br>
                <a:rPr lang="en-US" sz="1800"/>
              </a:br>
              <a:r>
                <a:rPr lang="en-US" sz="1800"/>
                <a:t>Guidelines</a:t>
              </a:r>
            </a:p>
          </p:txBody>
        </p:sp>
      </p:grpSp>
      <p:sp>
        <p:nvSpPr>
          <p:cNvPr id="52" name="Rectangle 61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endParaRPr lang="en-US"/>
          </a:p>
        </p:txBody>
      </p:sp>
      <p:grpSp>
        <p:nvGrpSpPr>
          <p:cNvPr id="53" name="Group 103"/>
          <p:cNvGrpSpPr>
            <a:grpSpLocks/>
          </p:cNvGrpSpPr>
          <p:nvPr/>
        </p:nvGrpSpPr>
        <p:grpSpPr bwMode="auto">
          <a:xfrm>
            <a:off x="6642100" y="2590800"/>
            <a:ext cx="2057400" cy="2060575"/>
            <a:chOff x="4368" y="1632"/>
            <a:chExt cx="1296" cy="1298"/>
          </a:xfrm>
        </p:grpSpPr>
        <p:sp>
          <p:nvSpPr>
            <p:cNvPr id="54" name="Line 94"/>
            <p:cNvSpPr>
              <a:spLocks noChangeShapeType="1"/>
            </p:cNvSpPr>
            <p:nvPr/>
          </p:nvSpPr>
          <p:spPr bwMode="auto">
            <a:xfrm flipH="1">
              <a:off x="4953" y="1942"/>
              <a:ext cx="166" cy="67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grpSp>
          <p:nvGrpSpPr>
            <p:cNvPr id="55" name="Group 73"/>
            <p:cNvGrpSpPr>
              <a:grpSpLocks/>
            </p:cNvGrpSpPr>
            <p:nvPr/>
          </p:nvGrpSpPr>
          <p:grpSpPr bwMode="auto">
            <a:xfrm>
              <a:off x="5246" y="2313"/>
              <a:ext cx="418" cy="308"/>
              <a:chOff x="4800" y="2160"/>
              <a:chExt cx="480" cy="336"/>
            </a:xfrm>
          </p:grpSpPr>
          <p:sp>
            <p:nvSpPr>
              <p:cNvPr id="77" name="Rectangle 68"/>
              <p:cNvSpPr>
                <a:spLocks noChangeArrowheads="1"/>
              </p:cNvSpPr>
              <p:nvPr/>
            </p:nvSpPr>
            <p:spPr bwMode="auto">
              <a:xfrm>
                <a:off x="4800" y="2160"/>
                <a:ext cx="48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78" name="Line 69"/>
              <p:cNvSpPr>
                <a:spLocks noChangeShapeType="1"/>
              </p:cNvSpPr>
              <p:nvPr/>
            </p:nvSpPr>
            <p:spPr bwMode="auto">
              <a:xfrm>
                <a:off x="4800" y="24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79" name="Line 70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80" name="Line 71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81" name="Line 72"/>
              <p:cNvSpPr>
                <a:spLocks noChangeShapeType="1"/>
              </p:cNvSpPr>
              <p:nvPr/>
            </p:nvSpPr>
            <p:spPr bwMode="auto">
              <a:xfrm>
                <a:off x="5088" y="21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  <p:grpSp>
          <p:nvGrpSpPr>
            <p:cNvPr id="56" name="Group 74"/>
            <p:cNvGrpSpPr>
              <a:grpSpLocks/>
            </p:cNvGrpSpPr>
            <p:nvPr/>
          </p:nvGrpSpPr>
          <p:grpSpPr bwMode="auto">
            <a:xfrm>
              <a:off x="4661" y="2621"/>
              <a:ext cx="418" cy="309"/>
              <a:chOff x="4800" y="2160"/>
              <a:chExt cx="480" cy="336"/>
            </a:xfrm>
          </p:grpSpPr>
          <p:sp>
            <p:nvSpPr>
              <p:cNvPr id="72" name="Rectangle 75"/>
              <p:cNvSpPr>
                <a:spLocks noChangeArrowheads="1"/>
              </p:cNvSpPr>
              <p:nvPr/>
            </p:nvSpPr>
            <p:spPr bwMode="auto">
              <a:xfrm>
                <a:off x="4800" y="2160"/>
                <a:ext cx="48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73" name="Line 76"/>
              <p:cNvSpPr>
                <a:spLocks noChangeShapeType="1"/>
              </p:cNvSpPr>
              <p:nvPr/>
            </p:nvSpPr>
            <p:spPr bwMode="auto">
              <a:xfrm>
                <a:off x="4800" y="24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74" name="Line 77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75" name="Line 78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76" name="Line 79"/>
              <p:cNvSpPr>
                <a:spLocks noChangeShapeType="1"/>
              </p:cNvSpPr>
              <p:nvPr/>
            </p:nvSpPr>
            <p:spPr bwMode="auto">
              <a:xfrm>
                <a:off x="5088" y="21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  <p:grpSp>
          <p:nvGrpSpPr>
            <p:cNvPr id="57" name="Group 80"/>
            <p:cNvGrpSpPr>
              <a:grpSpLocks/>
            </p:cNvGrpSpPr>
            <p:nvPr/>
          </p:nvGrpSpPr>
          <p:grpSpPr bwMode="auto">
            <a:xfrm>
              <a:off x="4368" y="2136"/>
              <a:ext cx="418" cy="309"/>
              <a:chOff x="4800" y="2160"/>
              <a:chExt cx="480" cy="336"/>
            </a:xfrm>
          </p:grpSpPr>
          <p:sp>
            <p:nvSpPr>
              <p:cNvPr id="67" name="Rectangle 81"/>
              <p:cNvSpPr>
                <a:spLocks noChangeArrowheads="1"/>
              </p:cNvSpPr>
              <p:nvPr/>
            </p:nvSpPr>
            <p:spPr bwMode="auto">
              <a:xfrm>
                <a:off x="4800" y="2160"/>
                <a:ext cx="48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68" name="Line 82"/>
              <p:cNvSpPr>
                <a:spLocks noChangeShapeType="1"/>
              </p:cNvSpPr>
              <p:nvPr/>
            </p:nvSpPr>
            <p:spPr bwMode="auto">
              <a:xfrm>
                <a:off x="4800" y="24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9" name="Line 83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70" name="Line 84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71" name="Line 85"/>
              <p:cNvSpPr>
                <a:spLocks noChangeShapeType="1"/>
              </p:cNvSpPr>
              <p:nvPr/>
            </p:nvSpPr>
            <p:spPr bwMode="auto">
              <a:xfrm>
                <a:off x="5088" y="21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  <p:grpSp>
          <p:nvGrpSpPr>
            <p:cNvPr id="58" name="Group 86"/>
            <p:cNvGrpSpPr>
              <a:grpSpLocks/>
            </p:cNvGrpSpPr>
            <p:nvPr/>
          </p:nvGrpSpPr>
          <p:grpSpPr bwMode="auto">
            <a:xfrm>
              <a:off x="4896" y="1632"/>
              <a:ext cx="419" cy="309"/>
              <a:chOff x="4800" y="2160"/>
              <a:chExt cx="480" cy="336"/>
            </a:xfrm>
          </p:grpSpPr>
          <p:sp>
            <p:nvSpPr>
              <p:cNvPr id="62" name="Rectangle 87"/>
              <p:cNvSpPr>
                <a:spLocks noChangeArrowheads="1"/>
              </p:cNvSpPr>
              <p:nvPr/>
            </p:nvSpPr>
            <p:spPr bwMode="auto">
              <a:xfrm>
                <a:off x="4800" y="2160"/>
                <a:ext cx="48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63" name="Line 88"/>
              <p:cNvSpPr>
                <a:spLocks noChangeShapeType="1"/>
              </p:cNvSpPr>
              <p:nvPr/>
            </p:nvSpPr>
            <p:spPr bwMode="auto">
              <a:xfrm>
                <a:off x="4800" y="24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4" name="Line 89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5" name="Line 90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6" name="Line 91"/>
              <p:cNvSpPr>
                <a:spLocks noChangeShapeType="1"/>
              </p:cNvSpPr>
              <p:nvPr/>
            </p:nvSpPr>
            <p:spPr bwMode="auto">
              <a:xfrm>
                <a:off x="5088" y="21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  <p:sp>
          <p:nvSpPr>
            <p:cNvPr id="59" name="Line 92"/>
            <p:cNvSpPr>
              <a:spLocks noChangeShapeType="1"/>
            </p:cNvSpPr>
            <p:nvPr/>
          </p:nvSpPr>
          <p:spPr bwMode="auto">
            <a:xfrm flipV="1">
              <a:off x="5079" y="2621"/>
              <a:ext cx="334" cy="17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60" name="Line 93"/>
            <p:cNvSpPr>
              <a:spLocks noChangeShapeType="1"/>
            </p:cNvSpPr>
            <p:nvPr/>
          </p:nvSpPr>
          <p:spPr bwMode="auto">
            <a:xfrm flipH="1" flipV="1">
              <a:off x="4661" y="2445"/>
              <a:ext cx="125" cy="1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61" name="Line 95"/>
            <p:cNvSpPr>
              <a:spLocks noChangeShapeType="1"/>
            </p:cNvSpPr>
            <p:nvPr/>
          </p:nvSpPr>
          <p:spPr bwMode="auto">
            <a:xfrm flipV="1">
              <a:off x="4535" y="1824"/>
              <a:ext cx="361" cy="31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  <p:sp>
        <p:nvSpPr>
          <p:cNvPr id="82" name="Text Box 96"/>
          <p:cNvSpPr txBox="1">
            <a:spLocks noChangeArrowheads="1"/>
          </p:cNvSpPr>
          <p:nvPr/>
        </p:nvSpPr>
        <p:spPr bwMode="auto">
          <a:xfrm>
            <a:off x="7078663" y="4752975"/>
            <a:ext cx="1384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/>
              <a:t>Data Model</a:t>
            </a:r>
          </a:p>
        </p:txBody>
      </p:sp>
      <p:sp>
        <p:nvSpPr>
          <p:cNvPr id="83" name="Line 101"/>
          <p:cNvSpPr>
            <a:spLocks noChangeShapeType="1"/>
          </p:cNvSpPr>
          <p:nvPr/>
        </p:nvSpPr>
        <p:spPr bwMode="auto">
          <a:xfrm flipV="1">
            <a:off x="5765800" y="37592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105"/>
          <p:cNvSpPr>
            <a:spLocks noChangeShapeType="1"/>
          </p:cNvSpPr>
          <p:nvPr/>
        </p:nvSpPr>
        <p:spPr bwMode="auto">
          <a:xfrm>
            <a:off x="2449513" y="2590800"/>
            <a:ext cx="1501775" cy="841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06"/>
          <p:cNvSpPr>
            <a:spLocks noChangeShapeType="1"/>
          </p:cNvSpPr>
          <p:nvPr/>
        </p:nvSpPr>
        <p:spPr bwMode="auto">
          <a:xfrm flipV="1">
            <a:off x="2449513" y="4086225"/>
            <a:ext cx="1501775" cy="841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Cơ sở dữ liệu quan hệ và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4"/>
          </a:xfrm>
        </p:spPr>
        <p:txBody>
          <a:bodyPr>
            <a:normAutofit/>
          </a:bodyPr>
          <a:lstStyle/>
          <a:p>
            <a:r>
              <a:rPr lang="en-US" sz="2800"/>
              <a:t>CSDL quan hệ và hướng đối tượng không hoàn toàn tương thích với nhau</a:t>
            </a:r>
          </a:p>
          <a:p>
            <a:pPr lvl="1"/>
            <a:r>
              <a:rPr lang="en-US" sz="2400"/>
              <a:t>CSDL quan hệ </a:t>
            </a:r>
          </a:p>
          <a:p>
            <a:pPr lvl="2"/>
            <a:r>
              <a:rPr lang="en-US"/>
              <a:t>Tập trung vào dữ liệu</a:t>
            </a:r>
          </a:p>
          <a:p>
            <a:pPr lvl="2"/>
            <a:r>
              <a:rPr lang="en-US"/>
              <a:t>Tốt cho các quan hệ tùy biến và ứng dụng báo cáo</a:t>
            </a:r>
          </a:p>
          <a:p>
            <a:pPr lvl="2"/>
            <a:r>
              <a:rPr lang="en-US"/>
              <a:t>Phơi bày dữ liệu (các giá trị cột)</a:t>
            </a:r>
          </a:p>
          <a:p>
            <a:pPr lvl="1"/>
            <a:r>
              <a:rPr lang="en-US" sz="2400"/>
              <a:t>Hệ thống hướng đối tượng</a:t>
            </a:r>
          </a:p>
          <a:p>
            <a:pPr lvl="2"/>
            <a:r>
              <a:rPr lang="en-US"/>
              <a:t>Tập trung vào hành vi</a:t>
            </a:r>
          </a:p>
          <a:p>
            <a:pPr lvl="2"/>
            <a:r>
              <a:rPr lang="en-US"/>
              <a:t>Phù hợp nhất với các hành vi cụ thể theo trạng thái, dữ liệu là thứ yếu</a:t>
            </a:r>
          </a:p>
          <a:p>
            <a:pPr lvl="2"/>
            <a:r>
              <a:rPr lang="en-US"/>
              <a:t>Ẩn giấu dữ liệu (đóng gói)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hình dữ liệu quan hệ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hình dữ liệu quan hệ gồm:</a:t>
            </a:r>
          </a:p>
          <a:p>
            <a:pPr lvl="1"/>
            <a:r>
              <a:rPr lang="en-US"/>
              <a:t>Thực thể</a:t>
            </a:r>
          </a:p>
          <a:p>
            <a:pPr lvl="1"/>
            <a:r>
              <a:rPr lang="en-US"/>
              <a:t>Quan hệ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600200" y="3657600"/>
            <a:ext cx="1295400" cy="838200"/>
            <a:chOff x="864" y="2976"/>
            <a:chExt cx="816" cy="528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864" y="2976"/>
              <a:ext cx="816" cy="52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864" y="3168"/>
              <a:ext cx="816" cy="0"/>
            </a:xfrm>
            <a:prstGeom prst="line">
              <a:avLst/>
            </a:prstGeom>
            <a:noFill/>
            <a:ln w="12700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828800" y="3657600"/>
            <a:ext cx="743793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400" b="1">
                <a:solidFill>
                  <a:schemeClr val="accent5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3657600" y="3581400"/>
            <a:ext cx="1295400" cy="1905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3657600" y="4038600"/>
            <a:ext cx="1295400" cy="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5943600" y="4419600"/>
            <a:ext cx="1295400" cy="990600"/>
            <a:chOff x="864" y="2976"/>
            <a:chExt cx="816" cy="528"/>
          </a:xfrm>
        </p:grpSpPr>
        <p:sp>
          <p:nvSpPr>
            <p:cNvPr id="12" name="AutoShape 20"/>
            <p:cNvSpPr>
              <a:spLocks noChangeArrowheads="1"/>
            </p:cNvSpPr>
            <p:nvPr/>
          </p:nvSpPr>
          <p:spPr bwMode="auto">
            <a:xfrm>
              <a:off x="864" y="2976"/>
              <a:ext cx="816" cy="52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864" y="3168"/>
              <a:ext cx="816" cy="0"/>
            </a:xfrm>
            <a:prstGeom prst="line">
              <a:avLst/>
            </a:prstGeom>
            <a:noFill/>
            <a:ln w="12700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3783013" y="3657600"/>
            <a:ext cx="969817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400" b="1">
                <a:solidFill>
                  <a:schemeClr val="accent5">
                    <a:lumMod val="50000"/>
                  </a:schemeClr>
                </a:solidFill>
              </a:rPr>
              <a:t>LINE ITEM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6096000" y="4419600"/>
            <a:ext cx="949747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400" b="1">
                <a:solidFill>
                  <a:schemeClr val="accent5">
                    <a:lumMod val="50000"/>
                  </a:schemeClr>
                </a:solidFill>
              </a:rPr>
              <a:t>PRODUCT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644650" y="3987800"/>
            <a:ext cx="776944" cy="29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Order_Id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3679825" y="4038600"/>
            <a:ext cx="1273175" cy="121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LineItem_Id</a:t>
            </a:r>
          </a:p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Description</a:t>
            </a:r>
          </a:p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Price</a:t>
            </a:r>
          </a:p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Quantity</a:t>
            </a:r>
          </a:p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Product_Id</a:t>
            </a:r>
          </a:p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Order_Id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5965825" y="4738688"/>
            <a:ext cx="903196" cy="66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Product_Id</a:t>
            </a:r>
          </a:p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Name</a:t>
            </a:r>
          </a:p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Price</a:t>
            </a: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2209800" y="4495800"/>
            <a:ext cx="0" cy="5334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2209800" y="5029200"/>
            <a:ext cx="144780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2286000" y="5029200"/>
            <a:ext cx="129540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flowChartConnector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1492250" y="4673600"/>
            <a:ext cx="734112" cy="29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lineItem</a:t>
            </a: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2819400" y="4662488"/>
            <a:ext cx="560538" cy="29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>
            <a:off x="4953000" y="3886200"/>
            <a:ext cx="167640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5029200" y="3886200"/>
            <a:ext cx="121920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AutoShape 38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flowChartConnector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6629400" y="3886200"/>
            <a:ext cx="0" cy="5334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>
            <a:off x="6629400" y="4114800"/>
            <a:ext cx="0" cy="2286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AutoShape 41"/>
          <p:cNvSpPr>
            <a:spLocks noChangeArrowheads="1"/>
          </p:cNvSpPr>
          <p:nvPr/>
        </p:nvSpPr>
        <p:spPr bwMode="auto">
          <a:xfrm>
            <a:off x="6553200" y="4191000"/>
            <a:ext cx="152400" cy="152400"/>
          </a:xfrm>
          <a:prstGeom prst="flowChartConnector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5145088" y="3581400"/>
            <a:ext cx="768544" cy="29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products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5791200" y="4114800"/>
            <a:ext cx="795026" cy="29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lineItems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3924300" y="2438400"/>
            <a:ext cx="7239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600">
                <a:solidFill>
                  <a:schemeClr val="accent6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34" name="Line 46"/>
          <p:cNvSpPr>
            <a:spLocks noChangeShapeType="1"/>
          </p:cNvSpPr>
          <p:nvPr/>
        </p:nvSpPr>
        <p:spPr bwMode="auto">
          <a:xfrm flipH="1">
            <a:off x="4267200" y="2819400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5" name="Line 47"/>
          <p:cNvSpPr>
            <a:spLocks noChangeShapeType="1"/>
          </p:cNvSpPr>
          <p:nvPr/>
        </p:nvSpPr>
        <p:spPr bwMode="auto">
          <a:xfrm flipH="1">
            <a:off x="2362200" y="2743200"/>
            <a:ext cx="1524000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6819900" y="2847975"/>
            <a:ext cx="903389" cy="35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600">
                <a:solidFill>
                  <a:schemeClr val="accent6">
                    <a:lumMod val="50000"/>
                  </a:schemeClr>
                </a:solidFill>
              </a:rPr>
              <a:t>Relation</a:t>
            </a:r>
          </a:p>
        </p:txBody>
      </p:sp>
      <p:sp>
        <p:nvSpPr>
          <p:cNvPr id="37" name="Line 49"/>
          <p:cNvSpPr>
            <a:spLocks noChangeShapeType="1"/>
          </p:cNvSpPr>
          <p:nvPr/>
        </p:nvSpPr>
        <p:spPr bwMode="auto">
          <a:xfrm flipH="1">
            <a:off x="6477000" y="3200400"/>
            <a:ext cx="68580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5003800" y="5641975"/>
            <a:ext cx="940963" cy="35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600">
                <a:solidFill>
                  <a:schemeClr val="accent6">
                    <a:lumMod val="50000"/>
                  </a:schemeClr>
                </a:solidFill>
              </a:rPr>
              <a:t>Columns</a:t>
            </a:r>
          </a:p>
        </p:txBody>
      </p:sp>
      <p:sp>
        <p:nvSpPr>
          <p:cNvPr id="39" name="Line 51"/>
          <p:cNvSpPr>
            <a:spLocks noChangeShapeType="1"/>
          </p:cNvSpPr>
          <p:nvPr/>
        </p:nvSpPr>
        <p:spPr bwMode="auto">
          <a:xfrm flipH="1" flipV="1">
            <a:off x="4648200" y="4953000"/>
            <a:ext cx="76200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Line 52"/>
          <p:cNvSpPr>
            <a:spLocks noChangeShapeType="1"/>
          </p:cNvSpPr>
          <p:nvPr/>
        </p:nvSpPr>
        <p:spPr bwMode="auto">
          <a:xfrm flipV="1">
            <a:off x="5600700" y="5105400"/>
            <a:ext cx="4191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9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hình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hình đối tượng bao gồm:</a:t>
            </a:r>
          </a:p>
          <a:p>
            <a:pPr lvl="1"/>
            <a:r>
              <a:rPr lang="en-US"/>
              <a:t>Lớp (thuộc tính)</a:t>
            </a:r>
          </a:p>
          <a:p>
            <a:pPr lvl="1"/>
            <a:r>
              <a:rPr lang="en-US"/>
              <a:t>Liên kết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505200" y="2452688"/>
            <a:ext cx="4748212" cy="3559175"/>
            <a:chOff x="2143" y="1553"/>
            <a:chExt cx="2991" cy="2242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3746" y="1553"/>
              <a:ext cx="906" cy="53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965" y="1574"/>
              <a:ext cx="3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LineItem</a:t>
              </a:r>
              <a:endParaRPr 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746" y="1702"/>
              <a:ext cx="906" cy="38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746" y="1977"/>
              <a:ext cx="906" cy="10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791" y="1716"/>
              <a:ext cx="77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quantity : Integer</a:t>
              </a:r>
              <a:endParaRPr 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791" y="1829"/>
              <a:ext cx="7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number : Integer</a:t>
              </a:r>
              <a:endParaRPr lang="en-US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561" y="1886"/>
              <a:ext cx="14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1..*</a:t>
              </a:r>
              <a:endParaRPr lang="en-US"/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288" y="1674"/>
              <a:ext cx="4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+lineItems</a:t>
              </a:r>
              <a:endParaRPr lang="en-US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143" y="1610"/>
              <a:ext cx="852" cy="41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452" y="1631"/>
              <a:ext cx="24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Order</a:t>
              </a:r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143" y="1758"/>
              <a:ext cx="852" cy="269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2143" y="1928"/>
              <a:ext cx="852" cy="99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2172" y="1773"/>
              <a:ext cx="8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number : Integer</a:t>
              </a:r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995" y="1816"/>
              <a:ext cx="7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001" y="1787"/>
              <a:ext cx="120" cy="64"/>
            </a:xfrm>
            <a:custGeom>
              <a:avLst/>
              <a:gdLst>
                <a:gd name="T0" fmla="*/ 0 w 120"/>
                <a:gd name="T1" fmla="*/ 28 h 64"/>
                <a:gd name="T2" fmla="*/ 57 w 120"/>
                <a:gd name="T3" fmla="*/ 64 h 64"/>
                <a:gd name="T4" fmla="*/ 120 w 120"/>
                <a:gd name="T5" fmla="*/ 28 h 64"/>
                <a:gd name="T6" fmla="*/ 57 w 120"/>
                <a:gd name="T7" fmla="*/ 0 h 64"/>
                <a:gd name="T8" fmla="*/ 0 w 120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4">
                  <a:moveTo>
                    <a:pt x="0" y="28"/>
                  </a:moveTo>
                  <a:lnTo>
                    <a:pt x="57" y="64"/>
                  </a:lnTo>
                  <a:lnTo>
                    <a:pt x="120" y="28"/>
                  </a:lnTo>
                  <a:lnTo>
                    <a:pt x="57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008" y="1843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+order</a:t>
              </a:r>
              <a:endParaRPr 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727" y="2254"/>
              <a:ext cx="944" cy="6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003" y="2282"/>
              <a:ext cx="33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Product</a:t>
              </a:r>
              <a:endParaRPr 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3727" y="2403"/>
              <a:ext cx="944" cy="495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3727" y="2791"/>
              <a:ext cx="944" cy="10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64" y="2417"/>
              <a:ext cx="7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number : Integer</a:t>
              </a:r>
              <a:endParaRPr 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764" y="2530"/>
              <a:ext cx="8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description : String</a:t>
              </a:r>
              <a:endParaRPr 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3764" y="2643"/>
              <a:ext cx="8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unitPrice : Double</a:t>
              </a:r>
              <a:endParaRPr lang="en-US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4213" y="214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V="1">
              <a:off x="4174" y="2084"/>
              <a:ext cx="1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3172" y="3252"/>
              <a:ext cx="846" cy="53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3216" y="3280"/>
              <a:ext cx="7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Software Product</a:t>
              </a:r>
              <a:endParaRPr lang="en-US"/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3172" y="3400"/>
              <a:ext cx="847" cy="38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3172" y="3570"/>
              <a:ext cx="846" cy="21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3217" y="3415"/>
              <a:ext cx="7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version : Double</a:t>
              </a:r>
              <a:endParaRPr lang="en-US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265" y="3248"/>
              <a:ext cx="869" cy="54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315" y="3277"/>
              <a:ext cx="7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Hardware Product</a:t>
              </a:r>
              <a:endParaRPr lang="en-US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4265" y="3397"/>
              <a:ext cx="869" cy="398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4264" y="3567"/>
              <a:ext cx="870" cy="228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4303" y="3411"/>
              <a:ext cx="79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assembly : String</a:t>
              </a:r>
              <a:endParaRPr lang="en-US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 flipV="1">
              <a:off x="3771" y="3011"/>
              <a:ext cx="175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3907" y="2898"/>
              <a:ext cx="121" cy="142"/>
            </a:xfrm>
            <a:custGeom>
              <a:avLst/>
              <a:gdLst>
                <a:gd name="T0" fmla="*/ 121 w 121"/>
                <a:gd name="T1" fmla="*/ 0 h 142"/>
                <a:gd name="T2" fmla="*/ 85 w 121"/>
                <a:gd name="T3" fmla="*/ 142 h 142"/>
                <a:gd name="T4" fmla="*/ 0 w 121"/>
                <a:gd name="T5" fmla="*/ 85 h 142"/>
                <a:gd name="T6" fmla="*/ 121 w 121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2">
                  <a:moveTo>
                    <a:pt x="121" y="0"/>
                  </a:moveTo>
                  <a:lnTo>
                    <a:pt x="85" y="142"/>
                  </a:lnTo>
                  <a:lnTo>
                    <a:pt x="0" y="85"/>
                  </a:lnTo>
                  <a:lnTo>
                    <a:pt x="121" y="0"/>
                  </a:ln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H="1" flipV="1">
              <a:off x="4421" y="3016"/>
              <a:ext cx="163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4348" y="2898"/>
              <a:ext cx="113" cy="149"/>
            </a:xfrm>
            <a:custGeom>
              <a:avLst/>
              <a:gdLst>
                <a:gd name="T0" fmla="*/ 0 w 113"/>
                <a:gd name="T1" fmla="*/ 0 h 149"/>
                <a:gd name="T2" fmla="*/ 113 w 113"/>
                <a:gd name="T3" fmla="*/ 92 h 149"/>
                <a:gd name="T4" fmla="*/ 28 w 113"/>
                <a:gd name="T5" fmla="*/ 149 h 149"/>
                <a:gd name="T6" fmla="*/ 0 w 113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49">
                  <a:moveTo>
                    <a:pt x="0" y="0"/>
                  </a:moveTo>
                  <a:lnTo>
                    <a:pt x="113" y="92"/>
                  </a:lnTo>
                  <a:lnTo>
                    <a:pt x="28" y="1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41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68" y="4866792"/>
            <a:ext cx="1323975" cy="1609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Framework lưu trữ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5334000" cy="51514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800"/>
              <a:t>Thách thức:</a:t>
            </a:r>
          </a:p>
          <a:p>
            <a:pPr lvl="1">
              <a:lnSpc>
                <a:spcPct val="77000"/>
              </a:lnSpc>
            </a:pPr>
            <a:r>
              <a:rPr lang="en-US" sz="2400"/>
              <a:t>Các thay đổi không phá hỏng mô hình</a:t>
            </a:r>
          </a:p>
          <a:p>
            <a:pPr>
              <a:lnSpc>
                <a:spcPct val="70000"/>
              </a:lnSpc>
            </a:pPr>
            <a:r>
              <a:rPr lang="en-US" sz="2800"/>
              <a:t>Giải pháp: framework đối tượng-quan hệ mà</a:t>
            </a:r>
          </a:p>
          <a:p>
            <a:pPr lvl="1">
              <a:lnSpc>
                <a:spcPct val="77000"/>
              </a:lnSpc>
            </a:pPr>
            <a:r>
              <a:rPr lang="en-US" sz="2400"/>
              <a:t>Đóng gói kho dữ liệu vật lý</a:t>
            </a:r>
          </a:p>
          <a:p>
            <a:pPr lvl="1">
              <a:lnSpc>
                <a:spcPct val="77000"/>
              </a:lnSpc>
            </a:pPr>
            <a:r>
              <a:rPr lang="en-US" sz="2400"/>
              <a:t>Cung cấp các dịch vụ chuyển đổi đối tượng</a:t>
            </a:r>
          </a:p>
          <a:p>
            <a:pPr>
              <a:lnSpc>
                <a:spcPct val="70000"/>
              </a:lnSpc>
            </a:pPr>
            <a:r>
              <a:rPr lang="en-US" sz="2800"/>
              <a:t>Sự quan trọng của framework</a:t>
            </a:r>
          </a:p>
          <a:p>
            <a:pPr lvl="1">
              <a:lnSpc>
                <a:spcPct val="77000"/>
              </a:lnSpc>
            </a:pPr>
            <a:r>
              <a:rPr lang="en-US" sz="2400"/>
              <a:t>30% thời gian phát triển để truy cập CSDL</a:t>
            </a:r>
          </a:p>
          <a:p>
            <a:pPr lvl="1">
              <a:lnSpc>
                <a:spcPct val="77000"/>
              </a:lnSpc>
            </a:pPr>
            <a:r>
              <a:rPr lang="en-US" sz="2400"/>
              <a:t>Công việc bảo trì có thể chiếm 60% tổng chi phí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Box 1039"/>
          <p:cNvSpPr txBox="1">
            <a:spLocks noChangeArrowheads="1"/>
          </p:cNvSpPr>
          <p:nvPr/>
        </p:nvSpPr>
        <p:spPr bwMode="auto">
          <a:xfrm>
            <a:off x="7759700" y="1447800"/>
            <a:ext cx="11747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Business Object Model</a:t>
            </a:r>
          </a:p>
        </p:txBody>
      </p:sp>
      <p:sp>
        <p:nvSpPr>
          <p:cNvPr id="6" name="Text Box 1125"/>
          <p:cNvSpPr txBox="1">
            <a:spLocks noChangeArrowheads="1"/>
          </p:cNvSpPr>
          <p:nvPr/>
        </p:nvSpPr>
        <p:spPr bwMode="auto">
          <a:xfrm>
            <a:off x="7759700" y="4165600"/>
            <a:ext cx="121285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Relational Database</a:t>
            </a:r>
          </a:p>
        </p:txBody>
      </p:sp>
      <p:sp>
        <p:nvSpPr>
          <p:cNvPr id="7" name="Text Box 1127"/>
          <p:cNvSpPr txBox="1">
            <a:spLocks noChangeArrowheads="1"/>
          </p:cNvSpPr>
          <p:nvPr/>
        </p:nvSpPr>
        <p:spPr bwMode="auto">
          <a:xfrm>
            <a:off x="7038975" y="3098800"/>
            <a:ext cx="1933575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buFontTx/>
              <a:buChar char="•"/>
            </a:pPr>
            <a:r>
              <a:rPr lang="en-US" sz="1200" b="1">
                <a:solidFill>
                  <a:schemeClr val="accent2"/>
                </a:solidFill>
                <a:latin typeface="Arial Narrow" panose="020B0606020202030204" pitchFamily="34" charset="0"/>
              </a:rPr>
              <a:t>Compact interfaces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accent2"/>
                </a:solidFill>
                <a:latin typeface="Arial Narrow" panose="020B0606020202030204" pitchFamily="34" charset="0"/>
              </a:rPr>
              <a:t>Object-relational translation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accent2"/>
                </a:solidFill>
                <a:latin typeface="Arial Narrow" panose="020B0606020202030204" pitchFamily="34" charset="0"/>
              </a:rPr>
              <a:t>Encapsulates data store</a:t>
            </a:r>
          </a:p>
        </p:txBody>
      </p:sp>
      <p:grpSp>
        <p:nvGrpSpPr>
          <p:cNvPr id="8" name="Group 1139"/>
          <p:cNvGrpSpPr>
            <a:grpSpLocks/>
          </p:cNvGrpSpPr>
          <p:nvPr/>
        </p:nvGrpSpPr>
        <p:grpSpPr bwMode="auto">
          <a:xfrm>
            <a:off x="6254750" y="1384300"/>
            <a:ext cx="1511300" cy="3835400"/>
            <a:chOff x="3940" y="872"/>
            <a:chExt cx="952" cy="2416"/>
          </a:xfrm>
        </p:grpSpPr>
        <p:sp>
          <p:nvSpPr>
            <p:cNvPr id="9" name="Line 1035"/>
            <p:cNvSpPr>
              <a:spLocks noChangeShapeType="1"/>
            </p:cNvSpPr>
            <p:nvPr/>
          </p:nvSpPr>
          <p:spPr bwMode="auto">
            <a:xfrm>
              <a:off x="4345" y="1208"/>
              <a:ext cx="0" cy="1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0" name="Line 1036"/>
            <p:cNvSpPr>
              <a:spLocks noChangeShapeType="1"/>
            </p:cNvSpPr>
            <p:nvPr/>
          </p:nvSpPr>
          <p:spPr bwMode="auto">
            <a:xfrm>
              <a:off x="4732" y="1209"/>
              <a:ext cx="0" cy="16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1" name="Line 1037"/>
            <p:cNvSpPr>
              <a:spLocks noChangeShapeType="1"/>
            </p:cNvSpPr>
            <p:nvPr/>
          </p:nvSpPr>
          <p:spPr bwMode="auto">
            <a:xfrm>
              <a:off x="4524" y="1028"/>
              <a:ext cx="0" cy="1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2" name="Line 1034"/>
            <p:cNvSpPr>
              <a:spLocks noChangeShapeType="1"/>
            </p:cNvSpPr>
            <p:nvPr/>
          </p:nvSpPr>
          <p:spPr bwMode="auto">
            <a:xfrm>
              <a:off x="4194" y="1024"/>
              <a:ext cx="22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3" name="Rectangle 1029"/>
            <p:cNvSpPr>
              <a:spLocks noChangeArrowheads="1"/>
            </p:cNvSpPr>
            <p:nvPr/>
          </p:nvSpPr>
          <p:spPr bwMode="auto">
            <a:xfrm>
              <a:off x="3956" y="960"/>
              <a:ext cx="288" cy="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4" name="Rectangle 1030"/>
            <p:cNvSpPr>
              <a:spLocks noChangeArrowheads="1"/>
            </p:cNvSpPr>
            <p:nvPr/>
          </p:nvSpPr>
          <p:spPr bwMode="auto">
            <a:xfrm>
              <a:off x="4372" y="872"/>
              <a:ext cx="288" cy="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5" name="Rectangle 1031"/>
            <p:cNvSpPr>
              <a:spLocks noChangeArrowheads="1"/>
            </p:cNvSpPr>
            <p:nvPr/>
          </p:nvSpPr>
          <p:spPr bwMode="auto">
            <a:xfrm>
              <a:off x="4588" y="1352"/>
              <a:ext cx="288" cy="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6" name="Rectangle 1032"/>
            <p:cNvSpPr>
              <a:spLocks noChangeArrowheads="1"/>
            </p:cNvSpPr>
            <p:nvPr/>
          </p:nvSpPr>
          <p:spPr bwMode="auto">
            <a:xfrm>
              <a:off x="4212" y="1352"/>
              <a:ext cx="288" cy="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7" name="Line 1033"/>
            <p:cNvSpPr>
              <a:spLocks noChangeShapeType="1"/>
            </p:cNvSpPr>
            <p:nvPr/>
          </p:nvSpPr>
          <p:spPr bwMode="auto">
            <a:xfrm>
              <a:off x="4337" y="1200"/>
              <a:ext cx="40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8" name="Oval 1040"/>
            <p:cNvSpPr>
              <a:spLocks noChangeArrowheads="1"/>
            </p:cNvSpPr>
            <p:nvPr/>
          </p:nvSpPr>
          <p:spPr bwMode="auto">
            <a:xfrm>
              <a:off x="3944" y="1792"/>
              <a:ext cx="529" cy="736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9" name="Line 1041"/>
            <p:cNvSpPr>
              <a:spLocks noChangeShapeType="1"/>
            </p:cNvSpPr>
            <p:nvPr/>
          </p:nvSpPr>
          <p:spPr bwMode="auto">
            <a:xfrm>
              <a:off x="3962" y="1816"/>
              <a:ext cx="48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0" name="Line 1042"/>
            <p:cNvSpPr>
              <a:spLocks noChangeShapeType="1"/>
            </p:cNvSpPr>
            <p:nvPr/>
          </p:nvSpPr>
          <p:spPr bwMode="auto">
            <a:xfrm>
              <a:off x="3970" y="2504"/>
              <a:ext cx="48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grpSp>
          <p:nvGrpSpPr>
            <p:cNvPr id="21" name="Group 1095"/>
            <p:cNvGrpSpPr>
              <a:grpSpLocks/>
            </p:cNvGrpSpPr>
            <p:nvPr/>
          </p:nvGrpSpPr>
          <p:grpSpPr bwMode="auto">
            <a:xfrm>
              <a:off x="4057" y="1968"/>
              <a:ext cx="364" cy="348"/>
              <a:chOff x="4183" y="2952"/>
              <a:chExt cx="836" cy="852"/>
            </a:xfrm>
          </p:grpSpPr>
          <p:grpSp>
            <p:nvGrpSpPr>
              <p:cNvPr id="38" name="Group 1094"/>
              <p:cNvGrpSpPr>
                <a:grpSpLocks/>
              </p:cNvGrpSpPr>
              <p:nvPr/>
            </p:nvGrpSpPr>
            <p:grpSpPr bwMode="auto">
              <a:xfrm>
                <a:off x="4448" y="3011"/>
                <a:ext cx="571" cy="537"/>
                <a:chOff x="4448" y="3011"/>
                <a:chExt cx="571" cy="537"/>
              </a:xfrm>
            </p:grpSpPr>
            <p:sp>
              <p:nvSpPr>
                <p:cNvPr id="62" name="Freeform 1047"/>
                <p:cNvSpPr>
                  <a:spLocks/>
                </p:cNvSpPr>
                <p:nvPr/>
              </p:nvSpPr>
              <p:spPr bwMode="auto">
                <a:xfrm rot="-32005104">
                  <a:off x="4448" y="3011"/>
                  <a:ext cx="571" cy="537"/>
                </a:xfrm>
                <a:custGeom>
                  <a:avLst/>
                  <a:gdLst>
                    <a:gd name="T0" fmla="*/ 576 w 1143"/>
                    <a:gd name="T1" fmla="*/ 1007 h 1074"/>
                    <a:gd name="T2" fmla="*/ 521 w 1143"/>
                    <a:gd name="T3" fmla="*/ 1069 h 1074"/>
                    <a:gd name="T4" fmla="*/ 459 w 1143"/>
                    <a:gd name="T5" fmla="*/ 1031 h 1074"/>
                    <a:gd name="T6" fmla="*/ 421 w 1143"/>
                    <a:gd name="T7" fmla="*/ 985 h 1074"/>
                    <a:gd name="T8" fmla="*/ 377 w 1143"/>
                    <a:gd name="T9" fmla="*/ 1020 h 1074"/>
                    <a:gd name="T10" fmla="*/ 318 w 1143"/>
                    <a:gd name="T11" fmla="*/ 985 h 1074"/>
                    <a:gd name="T12" fmla="*/ 278 w 1143"/>
                    <a:gd name="T13" fmla="*/ 942 h 1074"/>
                    <a:gd name="T14" fmla="*/ 211 w 1143"/>
                    <a:gd name="T15" fmla="*/ 940 h 1074"/>
                    <a:gd name="T16" fmla="*/ 243 w 1143"/>
                    <a:gd name="T17" fmla="*/ 876 h 1074"/>
                    <a:gd name="T18" fmla="*/ 158 w 1143"/>
                    <a:gd name="T19" fmla="*/ 869 h 1074"/>
                    <a:gd name="T20" fmla="*/ 106 w 1143"/>
                    <a:gd name="T21" fmla="*/ 814 h 1074"/>
                    <a:gd name="T22" fmla="*/ 154 w 1143"/>
                    <a:gd name="T23" fmla="*/ 773 h 1074"/>
                    <a:gd name="T24" fmla="*/ 84 w 1143"/>
                    <a:gd name="T25" fmla="*/ 718 h 1074"/>
                    <a:gd name="T26" fmla="*/ 39 w 1143"/>
                    <a:gd name="T27" fmla="*/ 670 h 1074"/>
                    <a:gd name="T28" fmla="*/ 94 w 1143"/>
                    <a:gd name="T29" fmla="*/ 625 h 1074"/>
                    <a:gd name="T30" fmla="*/ 43 w 1143"/>
                    <a:gd name="T31" fmla="*/ 576 h 1074"/>
                    <a:gd name="T32" fmla="*/ 0 w 1143"/>
                    <a:gd name="T33" fmla="*/ 513 h 1074"/>
                    <a:gd name="T34" fmla="*/ 68 w 1143"/>
                    <a:gd name="T35" fmla="*/ 504 h 1074"/>
                    <a:gd name="T36" fmla="*/ 68 w 1143"/>
                    <a:gd name="T37" fmla="*/ 446 h 1074"/>
                    <a:gd name="T38" fmla="*/ 35 w 1143"/>
                    <a:gd name="T39" fmla="*/ 366 h 1074"/>
                    <a:gd name="T40" fmla="*/ 112 w 1143"/>
                    <a:gd name="T41" fmla="*/ 361 h 1074"/>
                    <a:gd name="T42" fmla="*/ 119 w 1143"/>
                    <a:gd name="T43" fmla="*/ 271 h 1074"/>
                    <a:gd name="T44" fmla="*/ 126 w 1143"/>
                    <a:gd name="T45" fmla="*/ 192 h 1074"/>
                    <a:gd name="T46" fmla="*/ 164 w 1143"/>
                    <a:gd name="T47" fmla="*/ 212 h 1074"/>
                    <a:gd name="T48" fmla="*/ 245 w 1143"/>
                    <a:gd name="T49" fmla="*/ 167 h 1074"/>
                    <a:gd name="T50" fmla="*/ 269 w 1143"/>
                    <a:gd name="T51" fmla="*/ 76 h 1074"/>
                    <a:gd name="T52" fmla="*/ 332 w 1143"/>
                    <a:gd name="T53" fmla="*/ 106 h 1074"/>
                    <a:gd name="T54" fmla="*/ 386 w 1143"/>
                    <a:gd name="T55" fmla="*/ 86 h 1074"/>
                    <a:gd name="T56" fmla="*/ 417 w 1143"/>
                    <a:gd name="T57" fmla="*/ 31 h 1074"/>
                    <a:gd name="T58" fmla="*/ 462 w 1143"/>
                    <a:gd name="T59" fmla="*/ 51 h 1074"/>
                    <a:gd name="T60" fmla="*/ 526 w 1143"/>
                    <a:gd name="T61" fmla="*/ 66 h 1074"/>
                    <a:gd name="T62" fmla="*/ 573 w 1143"/>
                    <a:gd name="T63" fmla="*/ 1 h 1074"/>
                    <a:gd name="T64" fmla="*/ 619 w 1143"/>
                    <a:gd name="T65" fmla="*/ 28 h 1074"/>
                    <a:gd name="T66" fmla="*/ 705 w 1143"/>
                    <a:gd name="T67" fmla="*/ 57 h 1074"/>
                    <a:gd name="T68" fmla="*/ 753 w 1143"/>
                    <a:gd name="T69" fmla="*/ 19 h 1074"/>
                    <a:gd name="T70" fmla="*/ 766 w 1143"/>
                    <a:gd name="T71" fmla="*/ 91 h 1074"/>
                    <a:gd name="T72" fmla="*/ 810 w 1143"/>
                    <a:gd name="T73" fmla="*/ 66 h 1074"/>
                    <a:gd name="T74" fmla="*/ 861 w 1143"/>
                    <a:gd name="T75" fmla="*/ 65 h 1074"/>
                    <a:gd name="T76" fmla="*/ 862 w 1143"/>
                    <a:gd name="T77" fmla="*/ 145 h 1074"/>
                    <a:gd name="T78" fmla="*/ 914 w 1143"/>
                    <a:gd name="T79" fmla="*/ 180 h 1074"/>
                    <a:gd name="T80" fmla="*/ 976 w 1143"/>
                    <a:gd name="T81" fmla="*/ 143 h 1074"/>
                    <a:gd name="T82" fmla="*/ 985 w 1143"/>
                    <a:gd name="T83" fmla="*/ 242 h 1074"/>
                    <a:gd name="T84" fmla="*/ 1051 w 1143"/>
                    <a:gd name="T85" fmla="*/ 269 h 1074"/>
                    <a:gd name="T86" fmla="*/ 1104 w 1143"/>
                    <a:gd name="T87" fmla="*/ 274 h 1074"/>
                    <a:gd name="T88" fmla="*/ 1086 w 1143"/>
                    <a:gd name="T89" fmla="*/ 331 h 1074"/>
                    <a:gd name="T90" fmla="*/ 1083 w 1143"/>
                    <a:gd name="T91" fmla="*/ 400 h 1074"/>
                    <a:gd name="T92" fmla="*/ 1129 w 1143"/>
                    <a:gd name="T93" fmla="*/ 448 h 1074"/>
                    <a:gd name="T94" fmla="*/ 1088 w 1143"/>
                    <a:gd name="T95" fmla="*/ 500 h 1074"/>
                    <a:gd name="T96" fmla="*/ 1112 w 1143"/>
                    <a:gd name="T97" fmla="*/ 571 h 1074"/>
                    <a:gd name="T98" fmla="*/ 1128 w 1143"/>
                    <a:gd name="T99" fmla="*/ 650 h 1074"/>
                    <a:gd name="T100" fmla="*/ 1039 w 1143"/>
                    <a:gd name="T101" fmla="*/ 690 h 1074"/>
                    <a:gd name="T102" fmla="*/ 1066 w 1143"/>
                    <a:gd name="T103" fmla="*/ 786 h 1074"/>
                    <a:gd name="T104" fmla="*/ 1020 w 1143"/>
                    <a:gd name="T105" fmla="*/ 840 h 1074"/>
                    <a:gd name="T106" fmla="*/ 961 w 1143"/>
                    <a:gd name="T107" fmla="*/ 856 h 1074"/>
                    <a:gd name="T108" fmla="*/ 963 w 1143"/>
                    <a:gd name="T109" fmla="*/ 975 h 1074"/>
                    <a:gd name="T110" fmla="*/ 904 w 1143"/>
                    <a:gd name="T111" fmla="*/ 955 h 1074"/>
                    <a:gd name="T112" fmla="*/ 844 w 1143"/>
                    <a:gd name="T113" fmla="*/ 980 h 1074"/>
                    <a:gd name="T114" fmla="*/ 825 w 1143"/>
                    <a:gd name="T115" fmla="*/ 1051 h 1074"/>
                    <a:gd name="T116" fmla="*/ 772 w 1143"/>
                    <a:gd name="T117" fmla="*/ 1011 h 1074"/>
                    <a:gd name="T118" fmla="*/ 727 w 1143"/>
                    <a:gd name="T119" fmla="*/ 1000 h 1074"/>
                    <a:gd name="T120" fmla="*/ 694 w 1143"/>
                    <a:gd name="T121" fmla="*/ 1060 h 10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43" h="1074">
                      <a:moveTo>
                        <a:pt x="628" y="1074"/>
                      </a:moveTo>
                      <a:lnTo>
                        <a:pt x="622" y="1064"/>
                      </a:lnTo>
                      <a:lnTo>
                        <a:pt x="619" y="1055"/>
                      </a:lnTo>
                      <a:lnTo>
                        <a:pt x="617" y="1044"/>
                      </a:lnTo>
                      <a:lnTo>
                        <a:pt x="614" y="1033"/>
                      </a:lnTo>
                      <a:lnTo>
                        <a:pt x="606" y="1020"/>
                      </a:lnTo>
                      <a:lnTo>
                        <a:pt x="597" y="1012"/>
                      </a:lnTo>
                      <a:lnTo>
                        <a:pt x="587" y="1007"/>
                      </a:lnTo>
                      <a:lnTo>
                        <a:pt x="576" y="1007"/>
                      </a:lnTo>
                      <a:lnTo>
                        <a:pt x="565" y="1010"/>
                      </a:lnTo>
                      <a:lnTo>
                        <a:pt x="554" y="1016"/>
                      </a:lnTo>
                      <a:lnTo>
                        <a:pt x="545" y="1026"/>
                      </a:lnTo>
                      <a:lnTo>
                        <a:pt x="537" y="1038"/>
                      </a:lnTo>
                      <a:lnTo>
                        <a:pt x="536" y="1046"/>
                      </a:lnTo>
                      <a:lnTo>
                        <a:pt x="535" y="1056"/>
                      </a:lnTo>
                      <a:lnTo>
                        <a:pt x="533" y="1064"/>
                      </a:lnTo>
                      <a:lnTo>
                        <a:pt x="528" y="1069"/>
                      </a:lnTo>
                      <a:lnTo>
                        <a:pt x="521" y="1069"/>
                      </a:lnTo>
                      <a:lnTo>
                        <a:pt x="514" y="1068"/>
                      </a:lnTo>
                      <a:lnTo>
                        <a:pt x="505" y="1067"/>
                      </a:lnTo>
                      <a:lnTo>
                        <a:pt x="496" y="1065"/>
                      </a:lnTo>
                      <a:lnTo>
                        <a:pt x="488" y="1063"/>
                      </a:lnTo>
                      <a:lnTo>
                        <a:pt x="480" y="1060"/>
                      </a:lnTo>
                      <a:lnTo>
                        <a:pt x="473" y="1058"/>
                      </a:lnTo>
                      <a:lnTo>
                        <a:pt x="467" y="1056"/>
                      </a:lnTo>
                      <a:lnTo>
                        <a:pt x="462" y="1045"/>
                      </a:lnTo>
                      <a:lnTo>
                        <a:pt x="459" y="1031"/>
                      </a:lnTo>
                      <a:lnTo>
                        <a:pt x="457" y="1018"/>
                      </a:lnTo>
                      <a:lnTo>
                        <a:pt x="455" y="1005"/>
                      </a:lnTo>
                      <a:lnTo>
                        <a:pt x="451" y="998"/>
                      </a:lnTo>
                      <a:lnTo>
                        <a:pt x="447" y="993"/>
                      </a:lnTo>
                      <a:lnTo>
                        <a:pt x="443" y="990"/>
                      </a:lnTo>
                      <a:lnTo>
                        <a:pt x="438" y="988"/>
                      </a:lnTo>
                      <a:lnTo>
                        <a:pt x="432" y="987"/>
                      </a:lnTo>
                      <a:lnTo>
                        <a:pt x="427" y="985"/>
                      </a:lnTo>
                      <a:lnTo>
                        <a:pt x="421" y="985"/>
                      </a:lnTo>
                      <a:lnTo>
                        <a:pt x="413" y="984"/>
                      </a:lnTo>
                      <a:lnTo>
                        <a:pt x="407" y="989"/>
                      </a:lnTo>
                      <a:lnTo>
                        <a:pt x="401" y="993"/>
                      </a:lnTo>
                      <a:lnTo>
                        <a:pt x="397" y="997"/>
                      </a:lnTo>
                      <a:lnTo>
                        <a:pt x="393" y="1000"/>
                      </a:lnTo>
                      <a:lnTo>
                        <a:pt x="389" y="1005"/>
                      </a:lnTo>
                      <a:lnTo>
                        <a:pt x="385" y="1010"/>
                      </a:lnTo>
                      <a:lnTo>
                        <a:pt x="382" y="1014"/>
                      </a:lnTo>
                      <a:lnTo>
                        <a:pt x="377" y="1020"/>
                      </a:lnTo>
                      <a:lnTo>
                        <a:pt x="371" y="1020"/>
                      </a:lnTo>
                      <a:lnTo>
                        <a:pt x="363" y="1019"/>
                      </a:lnTo>
                      <a:lnTo>
                        <a:pt x="354" y="1015"/>
                      </a:lnTo>
                      <a:lnTo>
                        <a:pt x="344" y="1012"/>
                      </a:lnTo>
                      <a:lnTo>
                        <a:pt x="334" y="1007"/>
                      </a:lnTo>
                      <a:lnTo>
                        <a:pt x="325" y="1004"/>
                      </a:lnTo>
                      <a:lnTo>
                        <a:pt x="319" y="999"/>
                      </a:lnTo>
                      <a:lnTo>
                        <a:pt x="315" y="996"/>
                      </a:lnTo>
                      <a:lnTo>
                        <a:pt x="318" y="985"/>
                      </a:lnTo>
                      <a:lnTo>
                        <a:pt x="321" y="978"/>
                      </a:lnTo>
                      <a:lnTo>
                        <a:pt x="321" y="970"/>
                      </a:lnTo>
                      <a:lnTo>
                        <a:pt x="322" y="959"/>
                      </a:lnTo>
                      <a:lnTo>
                        <a:pt x="318" y="947"/>
                      </a:lnTo>
                      <a:lnTo>
                        <a:pt x="315" y="940"/>
                      </a:lnTo>
                      <a:lnTo>
                        <a:pt x="308" y="937"/>
                      </a:lnTo>
                      <a:lnTo>
                        <a:pt x="298" y="935"/>
                      </a:lnTo>
                      <a:lnTo>
                        <a:pt x="288" y="937"/>
                      </a:lnTo>
                      <a:lnTo>
                        <a:pt x="278" y="942"/>
                      </a:lnTo>
                      <a:lnTo>
                        <a:pt x="266" y="949"/>
                      </a:lnTo>
                      <a:lnTo>
                        <a:pt x="255" y="954"/>
                      </a:lnTo>
                      <a:lnTo>
                        <a:pt x="245" y="961"/>
                      </a:lnTo>
                      <a:lnTo>
                        <a:pt x="235" y="967"/>
                      </a:lnTo>
                      <a:lnTo>
                        <a:pt x="228" y="970"/>
                      </a:lnTo>
                      <a:lnTo>
                        <a:pt x="225" y="972"/>
                      </a:lnTo>
                      <a:lnTo>
                        <a:pt x="219" y="957"/>
                      </a:lnTo>
                      <a:lnTo>
                        <a:pt x="215" y="947"/>
                      </a:lnTo>
                      <a:lnTo>
                        <a:pt x="211" y="940"/>
                      </a:lnTo>
                      <a:lnTo>
                        <a:pt x="205" y="931"/>
                      </a:lnTo>
                      <a:lnTo>
                        <a:pt x="207" y="921"/>
                      </a:lnTo>
                      <a:lnTo>
                        <a:pt x="211" y="914"/>
                      </a:lnTo>
                      <a:lnTo>
                        <a:pt x="218" y="912"/>
                      </a:lnTo>
                      <a:lnTo>
                        <a:pt x="228" y="912"/>
                      </a:lnTo>
                      <a:lnTo>
                        <a:pt x="236" y="901"/>
                      </a:lnTo>
                      <a:lnTo>
                        <a:pt x="242" y="891"/>
                      </a:lnTo>
                      <a:lnTo>
                        <a:pt x="245" y="884"/>
                      </a:lnTo>
                      <a:lnTo>
                        <a:pt x="243" y="876"/>
                      </a:lnTo>
                      <a:lnTo>
                        <a:pt x="240" y="870"/>
                      </a:lnTo>
                      <a:lnTo>
                        <a:pt x="234" y="864"/>
                      </a:lnTo>
                      <a:lnTo>
                        <a:pt x="224" y="860"/>
                      </a:lnTo>
                      <a:lnTo>
                        <a:pt x="212" y="855"/>
                      </a:lnTo>
                      <a:lnTo>
                        <a:pt x="198" y="855"/>
                      </a:lnTo>
                      <a:lnTo>
                        <a:pt x="187" y="857"/>
                      </a:lnTo>
                      <a:lnTo>
                        <a:pt x="177" y="861"/>
                      </a:lnTo>
                      <a:lnTo>
                        <a:pt x="167" y="866"/>
                      </a:lnTo>
                      <a:lnTo>
                        <a:pt x="158" y="869"/>
                      </a:lnTo>
                      <a:lnTo>
                        <a:pt x="149" y="874"/>
                      </a:lnTo>
                      <a:lnTo>
                        <a:pt x="140" y="876"/>
                      </a:lnTo>
                      <a:lnTo>
                        <a:pt x="131" y="877"/>
                      </a:lnTo>
                      <a:lnTo>
                        <a:pt x="124" y="864"/>
                      </a:lnTo>
                      <a:lnTo>
                        <a:pt x="118" y="854"/>
                      </a:lnTo>
                      <a:lnTo>
                        <a:pt x="111" y="843"/>
                      </a:lnTo>
                      <a:lnTo>
                        <a:pt x="101" y="825"/>
                      </a:lnTo>
                      <a:lnTo>
                        <a:pt x="102" y="819"/>
                      </a:lnTo>
                      <a:lnTo>
                        <a:pt x="106" y="814"/>
                      </a:lnTo>
                      <a:lnTo>
                        <a:pt x="112" y="809"/>
                      </a:lnTo>
                      <a:lnTo>
                        <a:pt x="119" y="804"/>
                      </a:lnTo>
                      <a:lnTo>
                        <a:pt x="126" y="801"/>
                      </a:lnTo>
                      <a:lnTo>
                        <a:pt x="134" y="798"/>
                      </a:lnTo>
                      <a:lnTo>
                        <a:pt x="142" y="793"/>
                      </a:lnTo>
                      <a:lnTo>
                        <a:pt x="148" y="788"/>
                      </a:lnTo>
                      <a:lnTo>
                        <a:pt x="150" y="781"/>
                      </a:lnTo>
                      <a:lnTo>
                        <a:pt x="152" y="777"/>
                      </a:lnTo>
                      <a:lnTo>
                        <a:pt x="154" y="773"/>
                      </a:lnTo>
                      <a:lnTo>
                        <a:pt x="155" y="768"/>
                      </a:lnTo>
                      <a:lnTo>
                        <a:pt x="144" y="751"/>
                      </a:lnTo>
                      <a:lnTo>
                        <a:pt x="134" y="739"/>
                      </a:lnTo>
                      <a:lnTo>
                        <a:pt x="127" y="730"/>
                      </a:lnTo>
                      <a:lnTo>
                        <a:pt x="125" y="719"/>
                      </a:lnTo>
                      <a:lnTo>
                        <a:pt x="117" y="717"/>
                      </a:lnTo>
                      <a:lnTo>
                        <a:pt x="107" y="717"/>
                      </a:lnTo>
                      <a:lnTo>
                        <a:pt x="96" y="717"/>
                      </a:lnTo>
                      <a:lnTo>
                        <a:pt x="84" y="718"/>
                      </a:lnTo>
                      <a:lnTo>
                        <a:pt x="72" y="720"/>
                      </a:lnTo>
                      <a:lnTo>
                        <a:pt x="61" y="722"/>
                      </a:lnTo>
                      <a:lnTo>
                        <a:pt x="51" y="723"/>
                      </a:lnTo>
                      <a:lnTo>
                        <a:pt x="44" y="723"/>
                      </a:lnTo>
                      <a:lnTo>
                        <a:pt x="38" y="710"/>
                      </a:lnTo>
                      <a:lnTo>
                        <a:pt x="34" y="698"/>
                      </a:lnTo>
                      <a:lnTo>
                        <a:pt x="30" y="686"/>
                      </a:lnTo>
                      <a:lnTo>
                        <a:pt x="29" y="671"/>
                      </a:lnTo>
                      <a:lnTo>
                        <a:pt x="39" y="670"/>
                      </a:lnTo>
                      <a:lnTo>
                        <a:pt x="49" y="667"/>
                      </a:lnTo>
                      <a:lnTo>
                        <a:pt x="57" y="665"/>
                      </a:lnTo>
                      <a:lnTo>
                        <a:pt x="65" y="663"/>
                      </a:lnTo>
                      <a:lnTo>
                        <a:pt x="73" y="659"/>
                      </a:lnTo>
                      <a:lnTo>
                        <a:pt x="81" y="655"/>
                      </a:lnTo>
                      <a:lnTo>
                        <a:pt x="89" y="651"/>
                      </a:lnTo>
                      <a:lnTo>
                        <a:pt x="97" y="645"/>
                      </a:lnTo>
                      <a:lnTo>
                        <a:pt x="96" y="634"/>
                      </a:lnTo>
                      <a:lnTo>
                        <a:pt x="94" y="625"/>
                      </a:lnTo>
                      <a:lnTo>
                        <a:pt x="92" y="617"/>
                      </a:lnTo>
                      <a:lnTo>
                        <a:pt x="90" y="610"/>
                      </a:lnTo>
                      <a:lnTo>
                        <a:pt x="86" y="604"/>
                      </a:lnTo>
                      <a:lnTo>
                        <a:pt x="81" y="598"/>
                      </a:lnTo>
                      <a:lnTo>
                        <a:pt x="73" y="591"/>
                      </a:lnTo>
                      <a:lnTo>
                        <a:pt x="63" y="584"/>
                      </a:lnTo>
                      <a:lnTo>
                        <a:pt x="58" y="582"/>
                      </a:lnTo>
                      <a:lnTo>
                        <a:pt x="51" y="580"/>
                      </a:lnTo>
                      <a:lnTo>
                        <a:pt x="43" y="576"/>
                      </a:lnTo>
                      <a:lnTo>
                        <a:pt x="33" y="573"/>
                      </a:lnTo>
                      <a:lnTo>
                        <a:pt x="23" y="571"/>
                      </a:lnTo>
                      <a:lnTo>
                        <a:pt x="15" y="568"/>
                      </a:lnTo>
                      <a:lnTo>
                        <a:pt x="8" y="566"/>
                      </a:lnTo>
                      <a:lnTo>
                        <a:pt x="5" y="566"/>
                      </a:lnTo>
                      <a:lnTo>
                        <a:pt x="4" y="552"/>
                      </a:lnTo>
                      <a:lnTo>
                        <a:pt x="3" y="539"/>
                      </a:lnTo>
                      <a:lnTo>
                        <a:pt x="1" y="526"/>
                      </a:lnTo>
                      <a:lnTo>
                        <a:pt x="0" y="513"/>
                      </a:lnTo>
                      <a:lnTo>
                        <a:pt x="8" y="513"/>
                      </a:lnTo>
                      <a:lnTo>
                        <a:pt x="15" y="514"/>
                      </a:lnTo>
                      <a:lnTo>
                        <a:pt x="23" y="515"/>
                      </a:lnTo>
                      <a:lnTo>
                        <a:pt x="31" y="515"/>
                      </a:lnTo>
                      <a:lnTo>
                        <a:pt x="39" y="516"/>
                      </a:lnTo>
                      <a:lnTo>
                        <a:pt x="48" y="516"/>
                      </a:lnTo>
                      <a:lnTo>
                        <a:pt x="54" y="514"/>
                      </a:lnTo>
                      <a:lnTo>
                        <a:pt x="61" y="512"/>
                      </a:lnTo>
                      <a:lnTo>
                        <a:pt x="68" y="504"/>
                      </a:lnTo>
                      <a:lnTo>
                        <a:pt x="75" y="498"/>
                      </a:lnTo>
                      <a:lnTo>
                        <a:pt x="80" y="492"/>
                      </a:lnTo>
                      <a:lnTo>
                        <a:pt x="84" y="488"/>
                      </a:lnTo>
                      <a:lnTo>
                        <a:pt x="88" y="483"/>
                      </a:lnTo>
                      <a:lnTo>
                        <a:pt x="88" y="476"/>
                      </a:lnTo>
                      <a:lnTo>
                        <a:pt x="88" y="469"/>
                      </a:lnTo>
                      <a:lnTo>
                        <a:pt x="84" y="460"/>
                      </a:lnTo>
                      <a:lnTo>
                        <a:pt x="78" y="453"/>
                      </a:lnTo>
                      <a:lnTo>
                        <a:pt x="68" y="446"/>
                      </a:lnTo>
                      <a:lnTo>
                        <a:pt x="59" y="438"/>
                      </a:lnTo>
                      <a:lnTo>
                        <a:pt x="50" y="431"/>
                      </a:lnTo>
                      <a:lnTo>
                        <a:pt x="41" y="424"/>
                      </a:lnTo>
                      <a:lnTo>
                        <a:pt x="33" y="417"/>
                      </a:lnTo>
                      <a:lnTo>
                        <a:pt x="27" y="410"/>
                      </a:lnTo>
                      <a:lnTo>
                        <a:pt x="23" y="405"/>
                      </a:lnTo>
                      <a:lnTo>
                        <a:pt x="30" y="394"/>
                      </a:lnTo>
                      <a:lnTo>
                        <a:pt x="34" y="380"/>
                      </a:lnTo>
                      <a:lnTo>
                        <a:pt x="35" y="366"/>
                      </a:lnTo>
                      <a:lnTo>
                        <a:pt x="35" y="354"/>
                      </a:lnTo>
                      <a:lnTo>
                        <a:pt x="45" y="357"/>
                      </a:lnTo>
                      <a:lnTo>
                        <a:pt x="56" y="360"/>
                      </a:lnTo>
                      <a:lnTo>
                        <a:pt x="65" y="361"/>
                      </a:lnTo>
                      <a:lnTo>
                        <a:pt x="73" y="362"/>
                      </a:lnTo>
                      <a:lnTo>
                        <a:pt x="82" y="362"/>
                      </a:lnTo>
                      <a:lnTo>
                        <a:pt x="91" y="362"/>
                      </a:lnTo>
                      <a:lnTo>
                        <a:pt x="101" y="362"/>
                      </a:lnTo>
                      <a:lnTo>
                        <a:pt x="112" y="361"/>
                      </a:lnTo>
                      <a:lnTo>
                        <a:pt x="128" y="352"/>
                      </a:lnTo>
                      <a:lnTo>
                        <a:pt x="139" y="336"/>
                      </a:lnTo>
                      <a:lnTo>
                        <a:pt x="143" y="316"/>
                      </a:lnTo>
                      <a:lnTo>
                        <a:pt x="144" y="298"/>
                      </a:lnTo>
                      <a:lnTo>
                        <a:pt x="140" y="292"/>
                      </a:lnTo>
                      <a:lnTo>
                        <a:pt x="134" y="287"/>
                      </a:lnTo>
                      <a:lnTo>
                        <a:pt x="129" y="281"/>
                      </a:lnTo>
                      <a:lnTo>
                        <a:pt x="124" y="277"/>
                      </a:lnTo>
                      <a:lnTo>
                        <a:pt x="119" y="271"/>
                      </a:lnTo>
                      <a:lnTo>
                        <a:pt x="113" y="266"/>
                      </a:lnTo>
                      <a:lnTo>
                        <a:pt x="109" y="261"/>
                      </a:lnTo>
                      <a:lnTo>
                        <a:pt x="103" y="255"/>
                      </a:lnTo>
                      <a:lnTo>
                        <a:pt x="103" y="238"/>
                      </a:lnTo>
                      <a:lnTo>
                        <a:pt x="105" y="213"/>
                      </a:lnTo>
                      <a:lnTo>
                        <a:pt x="112" y="193"/>
                      </a:lnTo>
                      <a:lnTo>
                        <a:pt x="120" y="183"/>
                      </a:lnTo>
                      <a:lnTo>
                        <a:pt x="124" y="189"/>
                      </a:lnTo>
                      <a:lnTo>
                        <a:pt x="126" y="192"/>
                      </a:lnTo>
                      <a:lnTo>
                        <a:pt x="128" y="194"/>
                      </a:lnTo>
                      <a:lnTo>
                        <a:pt x="131" y="196"/>
                      </a:lnTo>
                      <a:lnTo>
                        <a:pt x="135" y="198"/>
                      </a:lnTo>
                      <a:lnTo>
                        <a:pt x="140" y="202"/>
                      </a:lnTo>
                      <a:lnTo>
                        <a:pt x="144" y="204"/>
                      </a:lnTo>
                      <a:lnTo>
                        <a:pt x="149" y="207"/>
                      </a:lnTo>
                      <a:lnTo>
                        <a:pt x="154" y="209"/>
                      </a:lnTo>
                      <a:lnTo>
                        <a:pt x="159" y="211"/>
                      </a:lnTo>
                      <a:lnTo>
                        <a:pt x="164" y="212"/>
                      </a:lnTo>
                      <a:lnTo>
                        <a:pt x="170" y="212"/>
                      </a:lnTo>
                      <a:lnTo>
                        <a:pt x="178" y="207"/>
                      </a:lnTo>
                      <a:lnTo>
                        <a:pt x="188" y="203"/>
                      </a:lnTo>
                      <a:lnTo>
                        <a:pt x="200" y="200"/>
                      </a:lnTo>
                      <a:lnTo>
                        <a:pt x="212" y="197"/>
                      </a:lnTo>
                      <a:lnTo>
                        <a:pt x="223" y="194"/>
                      </a:lnTo>
                      <a:lnTo>
                        <a:pt x="233" y="188"/>
                      </a:lnTo>
                      <a:lnTo>
                        <a:pt x="240" y="180"/>
                      </a:lnTo>
                      <a:lnTo>
                        <a:pt x="245" y="167"/>
                      </a:lnTo>
                      <a:lnTo>
                        <a:pt x="238" y="149"/>
                      </a:lnTo>
                      <a:lnTo>
                        <a:pt x="233" y="133"/>
                      </a:lnTo>
                      <a:lnTo>
                        <a:pt x="228" y="117"/>
                      </a:lnTo>
                      <a:lnTo>
                        <a:pt x="224" y="98"/>
                      </a:lnTo>
                      <a:lnTo>
                        <a:pt x="231" y="96"/>
                      </a:lnTo>
                      <a:lnTo>
                        <a:pt x="240" y="92"/>
                      </a:lnTo>
                      <a:lnTo>
                        <a:pt x="249" y="87"/>
                      </a:lnTo>
                      <a:lnTo>
                        <a:pt x="258" y="82"/>
                      </a:lnTo>
                      <a:lnTo>
                        <a:pt x="269" y="76"/>
                      </a:lnTo>
                      <a:lnTo>
                        <a:pt x="278" y="73"/>
                      </a:lnTo>
                      <a:lnTo>
                        <a:pt x="287" y="69"/>
                      </a:lnTo>
                      <a:lnTo>
                        <a:pt x="295" y="68"/>
                      </a:lnTo>
                      <a:lnTo>
                        <a:pt x="301" y="77"/>
                      </a:lnTo>
                      <a:lnTo>
                        <a:pt x="307" y="86"/>
                      </a:lnTo>
                      <a:lnTo>
                        <a:pt x="313" y="91"/>
                      </a:lnTo>
                      <a:lnTo>
                        <a:pt x="318" y="97"/>
                      </a:lnTo>
                      <a:lnTo>
                        <a:pt x="324" y="102"/>
                      </a:lnTo>
                      <a:lnTo>
                        <a:pt x="332" y="106"/>
                      </a:lnTo>
                      <a:lnTo>
                        <a:pt x="340" y="111"/>
                      </a:lnTo>
                      <a:lnTo>
                        <a:pt x="349" y="117"/>
                      </a:lnTo>
                      <a:lnTo>
                        <a:pt x="356" y="116"/>
                      </a:lnTo>
                      <a:lnTo>
                        <a:pt x="362" y="112"/>
                      </a:lnTo>
                      <a:lnTo>
                        <a:pt x="367" y="107"/>
                      </a:lnTo>
                      <a:lnTo>
                        <a:pt x="371" y="102"/>
                      </a:lnTo>
                      <a:lnTo>
                        <a:pt x="376" y="96"/>
                      </a:lnTo>
                      <a:lnTo>
                        <a:pt x="380" y="90"/>
                      </a:lnTo>
                      <a:lnTo>
                        <a:pt x="386" y="86"/>
                      </a:lnTo>
                      <a:lnTo>
                        <a:pt x="392" y="81"/>
                      </a:lnTo>
                      <a:lnTo>
                        <a:pt x="392" y="69"/>
                      </a:lnTo>
                      <a:lnTo>
                        <a:pt x="390" y="59"/>
                      </a:lnTo>
                      <a:lnTo>
                        <a:pt x="389" y="48"/>
                      </a:lnTo>
                      <a:lnTo>
                        <a:pt x="387" y="37"/>
                      </a:lnTo>
                      <a:lnTo>
                        <a:pt x="397" y="37"/>
                      </a:lnTo>
                      <a:lnTo>
                        <a:pt x="404" y="36"/>
                      </a:lnTo>
                      <a:lnTo>
                        <a:pt x="410" y="35"/>
                      </a:lnTo>
                      <a:lnTo>
                        <a:pt x="417" y="31"/>
                      </a:lnTo>
                      <a:lnTo>
                        <a:pt x="423" y="29"/>
                      </a:lnTo>
                      <a:lnTo>
                        <a:pt x="429" y="28"/>
                      </a:lnTo>
                      <a:lnTo>
                        <a:pt x="435" y="27"/>
                      </a:lnTo>
                      <a:lnTo>
                        <a:pt x="442" y="27"/>
                      </a:lnTo>
                      <a:lnTo>
                        <a:pt x="446" y="33"/>
                      </a:lnTo>
                      <a:lnTo>
                        <a:pt x="450" y="38"/>
                      </a:lnTo>
                      <a:lnTo>
                        <a:pt x="454" y="43"/>
                      </a:lnTo>
                      <a:lnTo>
                        <a:pt x="458" y="48"/>
                      </a:lnTo>
                      <a:lnTo>
                        <a:pt x="462" y="51"/>
                      </a:lnTo>
                      <a:lnTo>
                        <a:pt x="467" y="56"/>
                      </a:lnTo>
                      <a:lnTo>
                        <a:pt x="473" y="59"/>
                      </a:lnTo>
                      <a:lnTo>
                        <a:pt x="478" y="64"/>
                      </a:lnTo>
                      <a:lnTo>
                        <a:pt x="486" y="65"/>
                      </a:lnTo>
                      <a:lnTo>
                        <a:pt x="493" y="67"/>
                      </a:lnTo>
                      <a:lnTo>
                        <a:pt x="501" y="68"/>
                      </a:lnTo>
                      <a:lnTo>
                        <a:pt x="510" y="68"/>
                      </a:lnTo>
                      <a:lnTo>
                        <a:pt x="518" y="68"/>
                      </a:lnTo>
                      <a:lnTo>
                        <a:pt x="526" y="66"/>
                      </a:lnTo>
                      <a:lnTo>
                        <a:pt x="533" y="64"/>
                      </a:lnTo>
                      <a:lnTo>
                        <a:pt x="539" y="59"/>
                      </a:lnTo>
                      <a:lnTo>
                        <a:pt x="545" y="43"/>
                      </a:lnTo>
                      <a:lnTo>
                        <a:pt x="546" y="30"/>
                      </a:lnTo>
                      <a:lnTo>
                        <a:pt x="545" y="19"/>
                      </a:lnTo>
                      <a:lnTo>
                        <a:pt x="545" y="0"/>
                      </a:lnTo>
                      <a:lnTo>
                        <a:pt x="554" y="0"/>
                      </a:lnTo>
                      <a:lnTo>
                        <a:pt x="564" y="0"/>
                      </a:lnTo>
                      <a:lnTo>
                        <a:pt x="573" y="1"/>
                      </a:lnTo>
                      <a:lnTo>
                        <a:pt x="582" y="1"/>
                      </a:lnTo>
                      <a:lnTo>
                        <a:pt x="591" y="3"/>
                      </a:lnTo>
                      <a:lnTo>
                        <a:pt x="601" y="3"/>
                      </a:lnTo>
                      <a:lnTo>
                        <a:pt x="610" y="4"/>
                      </a:lnTo>
                      <a:lnTo>
                        <a:pt x="619" y="4"/>
                      </a:lnTo>
                      <a:lnTo>
                        <a:pt x="620" y="10"/>
                      </a:lnTo>
                      <a:lnTo>
                        <a:pt x="621" y="14"/>
                      </a:lnTo>
                      <a:lnTo>
                        <a:pt x="620" y="19"/>
                      </a:lnTo>
                      <a:lnTo>
                        <a:pt x="619" y="28"/>
                      </a:lnTo>
                      <a:lnTo>
                        <a:pt x="625" y="35"/>
                      </a:lnTo>
                      <a:lnTo>
                        <a:pt x="634" y="45"/>
                      </a:lnTo>
                      <a:lnTo>
                        <a:pt x="645" y="57"/>
                      </a:lnTo>
                      <a:lnTo>
                        <a:pt x="658" y="67"/>
                      </a:lnTo>
                      <a:lnTo>
                        <a:pt x="671" y="76"/>
                      </a:lnTo>
                      <a:lnTo>
                        <a:pt x="681" y="80"/>
                      </a:lnTo>
                      <a:lnTo>
                        <a:pt x="690" y="79"/>
                      </a:lnTo>
                      <a:lnTo>
                        <a:pt x="695" y="69"/>
                      </a:lnTo>
                      <a:lnTo>
                        <a:pt x="705" y="57"/>
                      </a:lnTo>
                      <a:lnTo>
                        <a:pt x="712" y="44"/>
                      </a:lnTo>
                      <a:lnTo>
                        <a:pt x="718" y="30"/>
                      </a:lnTo>
                      <a:lnTo>
                        <a:pt x="723" y="15"/>
                      </a:lnTo>
                      <a:lnTo>
                        <a:pt x="726" y="15"/>
                      </a:lnTo>
                      <a:lnTo>
                        <a:pt x="731" y="15"/>
                      </a:lnTo>
                      <a:lnTo>
                        <a:pt x="736" y="16"/>
                      </a:lnTo>
                      <a:lnTo>
                        <a:pt x="742" y="16"/>
                      </a:lnTo>
                      <a:lnTo>
                        <a:pt x="748" y="18"/>
                      </a:lnTo>
                      <a:lnTo>
                        <a:pt x="753" y="19"/>
                      </a:lnTo>
                      <a:lnTo>
                        <a:pt x="757" y="21"/>
                      </a:lnTo>
                      <a:lnTo>
                        <a:pt x="760" y="22"/>
                      </a:lnTo>
                      <a:lnTo>
                        <a:pt x="756" y="35"/>
                      </a:lnTo>
                      <a:lnTo>
                        <a:pt x="754" y="46"/>
                      </a:lnTo>
                      <a:lnTo>
                        <a:pt x="751" y="58"/>
                      </a:lnTo>
                      <a:lnTo>
                        <a:pt x="750" y="72"/>
                      </a:lnTo>
                      <a:lnTo>
                        <a:pt x="756" y="80"/>
                      </a:lnTo>
                      <a:lnTo>
                        <a:pt x="761" y="86"/>
                      </a:lnTo>
                      <a:lnTo>
                        <a:pt x="766" y="91"/>
                      </a:lnTo>
                      <a:lnTo>
                        <a:pt x="774" y="97"/>
                      </a:lnTo>
                      <a:lnTo>
                        <a:pt x="789" y="97"/>
                      </a:lnTo>
                      <a:lnTo>
                        <a:pt x="793" y="94"/>
                      </a:lnTo>
                      <a:lnTo>
                        <a:pt x="791" y="88"/>
                      </a:lnTo>
                      <a:lnTo>
                        <a:pt x="791" y="80"/>
                      </a:lnTo>
                      <a:lnTo>
                        <a:pt x="796" y="76"/>
                      </a:lnTo>
                      <a:lnTo>
                        <a:pt x="801" y="73"/>
                      </a:lnTo>
                      <a:lnTo>
                        <a:pt x="806" y="69"/>
                      </a:lnTo>
                      <a:lnTo>
                        <a:pt x="810" y="66"/>
                      </a:lnTo>
                      <a:lnTo>
                        <a:pt x="814" y="63"/>
                      </a:lnTo>
                      <a:lnTo>
                        <a:pt x="817" y="59"/>
                      </a:lnTo>
                      <a:lnTo>
                        <a:pt x="822" y="56"/>
                      </a:lnTo>
                      <a:lnTo>
                        <a:pt x="826" y="52"/>
                      </a:lnTo>
                      <a:lnTo>
                        <a:pt x="834" y="52"/>
                      </a:lnTo>
                      <a:lnTo>
                        <a:pt x="842" y="54"/>
                      </a:lnTo>
                      <a:lnTo>
                        <a:pt x="849" y="57"/>
                      </a:lnTo>
                      <a:lnTo>
                        <a:pt x="856" y="60"/>
                      </a:lnTo>
                      <a:lnTo>
                        <a:pt x="861" y="65"/>
                      </a:lnTo>
                      <a:lnTo>
                        <a:pt x="865" y="71"/>
                      </a:lnTo>
                      <a:lnTo>
                        <a:pt x="867" y="77"/>
                      </a:lnTo>
                      <a:lnTo>
                        <a:pt x="867" y="86"/>
                      </a:lnTo>
                      <a:lnTo>
                        <a:pt x="862" y="98"/>
                      </a:lnTo>
                      <a:lnTo>
                        <a:pt x="857" y="109"/>
                      </a:lnTo>
                      <a:lnTo>
                        <a:pt x="855" y="119"/>
                      </a:lnTo>
                      <a:lnTo>
                        <a:pt x="854" y="132"/>
                      </a:lnTo>
                      <a:lnTo>
                        <a:pt x="859" y="139"/>
                      </a:lnTo>
                      <a:lnTo>
                        <a:pt x="862" y="145"/>
                      </a:lnTo>
                      <a:lnTo>
                        <a:pt x="867" y="152"/>
                      </a:lnTo>
                      <a:lnTo>
                        <a:pt x="871" y="160"/>
                      </a:lnTo>
                      <a:lnTo>
                        <a:pt x="879" y="165"/>
                      </a:lnTo>
                      <a:lnTo>
                        <a:pt x="885" y="170"/>
                      </a:lnTo>
                      <a:lnTo>
                        <a:pt x="891" y="173"/>
                      </a:lnTo>
                      <a:lnTo>
                        <a:pt x="897" y="175"/>
                      </a:lnTo>
                      <a:lnTo>
                        <a:pt x="901" y="177"/>
                      </a:lnTo>
                      <a:lnTo>
                        <a:pt x="907" y="179"/>
                      </a:lnTo>
                      <a:lnTo>
                        <a:pt x="914" y="180"/>
                      </a:lnTo>
                      <a:lnTo>
                        <a:pt x="922" y="181"/>
                      </a:lnTo>
                      <a:lnTo>
                        <a:pt x="929" y="173"/>
                      </a:lnTo>
                      <a:lnTo>
                        <a:pt x="933" y="166"/>
                      </a:lnTo>
                      <a:lnTo>
                        <a:pt x="939" y="160"/>
                      </a:lnTo>
                      <a:lnTo>
                        <a:pt x="944" y="155"/>
                      </a:lnTo>
                      <a:lnTo>
                        <a:pt x="950" y="150"/>
                      </a:lnTo>
                      <a:lnTo>
                        <a:pt x="958" y="148"/>
                      </a:lnTo>
                      <a:lnTo>
                        <a:pt x="966" y="144"/>
                      </a:lnTo>
                      <a:lnTo>
                        <a:pt x="976" y="143"/>
                      </a:lnTo>
                      <a:lnTo>
                        <a:pt x="985" y="152"/>
                      </a:lnTo>
                      <a:lnTo>
                        <a:pt x="993" y="159"/>
                      </a:lnTo>
                      <a:lnTo>
                        <a:pt x="998" y="167"/>
                      </a:lnTo>
                      <a:lnTo>
                        <a:pt x="999" y="179"/>
                      </a:lnTo>
                      <a:lnTo>
                        <a:pt x="995" y="194"/>
                      </a:lnTo>
                      <a:lnTo>
                        <a:pt x="989" y="208"/>
                      </a:lnTo>
                      <a:lnTo>
                        <a:pt x="984" y="222"/>
                      </a:lnTo>
                      <a:lnTo>
                        <a:pt x="982" y="236"/>
                      </a:lnTo>
                      <a:lnTo>
                        <a:pt x="985" y="242"/>
                      </a:lnTo>
                      <a:lnTo>
                        <a:pt x="991" y="247"/>
                      </a:lnTo>
                      <a:lnTo>
                        <a:pt x="998" y="251"/>
                      </a:lnTo>
                      <a:lnTo>
                        <a:pt x="1005" y="256"/>
                      </a:lnTo>
                      <a:lnTo>
                        <a:pt x="1013" y="260"/>
                      </a:lnTo>
                      <a:lnTo>
                        <a:pt x="1020" y="263"/>
                      </a:lnTo>
                      <a:lnTo>
                        <a:pt x="1028" y="266"/>
                      </a:lnTo>
                      <a:lnTo>
                        <a:pt x="1035" y="269"/>
                      </a:lnTo>
                      <a:lnTo>
                        <a:pt x="1043" y="269"/>
                      </a:lnTo>
                      <a:lnTo>
                        <a:pt x="1051" y="269"/>
                      </a:lnTo>
                      <a:lnTo>
                        <a:pt x="1059" y="266"/>
                      </a:lnTo>
                      <a:lnTo>
                        <a:pt x="1066" y="262"/>
                      </a:lnTo>
                      <a:lnTo>
                        <a:pt x="1068" y="253"/>
                      </a:lnTo>
                      <a:lnTo>
                        <a:pt x="1073" y="246"/>
                      </a:lnTo>
                      <a:lnTo>
                        <a:pt x="1081" y="241"/>
                      </a:lnTo>
                      <a:lnTo>
                        <a:pt x="1091" y="239"/>
                      </a:lnTo>
                      <a:lnTo>
                        <a:pt x="1095" y="251"/>
                      </a:lnTo>
                      <a:lnTo>
                        <a:pt x="1099" y="263"/>
                      </a:lnTo>
                      <a:lnTo>
                        <a:pt x="1104" y="274"/>
                      </a:lnTo>
                      <a:lnTo>
                        <a:pt x="1109" y="287"/>
                      </a:lnTo>
                      <a:lnTo>
                        <a:pt x="1110" y="294"/>
                      </a:lnTo>
                      <a:lnTo>
                        <a:pt x="1111" y="301"/>
                      </a:lnTo>
                      <a:lnTo>
                        <a:pt x="1111" y="308"/>
                      </a:lnTo>
                      <a:lnTo>
                        <a:pt x="1112" y="315"/>
                      </a:lnTo>
                      <a:lnTo>
                        <a:pt x="1105" y="319"/>
                      </a:lnTo>
                      <a:lnTo>
                        <a:pt x="1098" y="324"/>
                      </a:lnTo>
                      <a:lnTo>
                        <a:pt x="1091" y="327"/>
                      </a:lnTo>
                      <a:lnTo>
                        <a:pt x="1086" y="331"/>
                      </a:lnTo>
                      <a:lnTo>
                        <a:pt x="1080" y="334"/>
                      </a:lnTo>
                      <a:lnTo>
                        <a:pt x="1074" y="339"/>
                      </a:lnTo>
                      <a:lnTo>
                        <a:pt x="1067" y="345"/>
                      </a:lnTo>
                      <a:lnTo>
                        <a:pt x="1061" y="352"/>
                      </a:lnTo>
                      <a:lnTo>
                        <a:pt x="1060" y="364"/>
                      </a:lnTo>
                      <a:lnTo>
                        <a:pt x="1062" y="377"/>
                      </a:lnTo>
                      <a:lnTo>
                        <a:pt x="1067" y="389"/>
                      </a:lnTo>
                      <a:lnTo>
                        <a:pt x="1076" y="399"/>
                      </a:lnTo>
                      <a:lnTo>
                        <a:pt x="1083" y="400"/>
                      </a:lnTo>
                      <a:lnTo>
                        <a:pt x="1091" y="401"/>
                      </a:lnTo>
                      <a:lnTo>
                        <a:pt x="1099" y="404"/>
                      </a:lnTo>
                      <a:lnTo>
                        <a:pt x="1107" y="405"/>
                      </a:lnTo>
                      <a:lnTo>
                        <a:pt x="1115" y="407"/>
                      </a:lnTo>
                      <a:lnTo>
                        <a:pt x="1122" y="410"/>
                      </a:lnTo>
                      <a:lnTo>
                        <a:pt x="1127" y="415"/>
                      </a:lnTo>
                      <a:lnTo>
                        <a:pt x="1130" y="420"/>
                      </a:lnTo>
                      <a:lnTo>
                        <a:pt x="1129" y="435"/>
                      </a:lnTo>
                      <a:lnTo>
                        <a:pt x="1129" y="448"/>
                      </a:lnTo>
                      <a:lnTo>
                        <a:pt x="1129" y="463"/>
                      </a:lnTo>
                      <a:lnTo>
                        <a:pt x="1128" y="478"/>
                      </a:lnTo>
                      <a:lnTo>
                        <a:pt x="1125" y="484"/>
                      </a:lnTo>
                      <a:lnTo>
                        <a:pt x="1120" y="488"/>
                      </a:lnTo>
                      <a:lnTo>
                        <a:pt x="1114" y="491"/>
                      </a:lnTo>
                      <a:lnTo>
                        <a:pt x="1109" y="495"/>
                      </a:lnTo>
                      <a:lnTo>
                        <a:pt x="1102" y="497"/>
                      </a:lnTo>
                      <a:lnTo>
                        <a:pt x="1094" y="499"/>
                      </a:lnTo>
                      <a:lnTo>
                        <a:pt x="1088" y="500"/>
                      </a:lnTo>
                      <a:lnTo>
                        <a:pt x="1081" y="503"/>
                      </a:lnTo>
                      <a:lnTo>
                        <a:pt x="1080" y="515"/>
                      </a:lnTo>
                      <a:lnTo>
                        <a:pt x="1079" y="530"/>
                      </a:lnTo>
                      <a:lnTo>
                        <a:pt x="1079" y="545"/>
                      </a:lnTo>
                      <a:lnTo>
                        <a:pt x="1082" y="557"/>
                      </a:lnTo>
                      <a:lnTo>
                        <a:pt x="1090" y="560"/>
                      </a:lnTo>
                      <a:lnTo>
                        <a:pt x="1098" y="564"/>
                      </a:lnTo>
                      <a:lnTo>
                        <a:pt x="1105" y="567"/>
                      </a:lnTo>
                      <a:lnTo>
                        <a:pt x="1112" y="571"/>
                      </a:lnTo>
                      <a:lnTo>
                        <a:pt x="1119" y="575"/>
                      </a:lnTo>
                      <a:lnTo>
                        <a:pt x="1127" y="580"/>
                      </a:lnTo>
                      <a:lnTo>
                        <a:pt x="1134" y="584"/>
                      </a:lnTo>
                      <a:lnTo>
                        <a:pt x="1141" y="589"/>
                      </a:lnTo>
                      <a:lnTo>
                        <a:pt x="1143" y="603"/>
                      </a:lnTo>
                      <a:lnTo>
                        <a:pt x="1142" y="617"/>
                      </a:lnTo>
                      <a:lnTo>
                        <a:pt x="1140" y="632"/>
                      </a:lnTo>
                      <a:lnTo>
                        <a:pt x="1137" y="645"/>
                      </a:lnTo>
                      <a:lnTo>
                        <a:pt x="1128" y="650"/>
                      </a:lnTo>
                      <a:lnTo>
                        <a:pt x="1118" y="654"/>
                      </a:lnTo>
                      <a:lnTo>
                        <a:pt x="1107" y="656"/>
                      </a:lnTo>
                      <a:lnTo>
                        <a:pt x="1096" y="657"/>
                      </a:lnTo>
                      <a:lnTo>
                        <a:pt x="1086" y="658"/>
                      </a:lnTo>
                      <a:lnTo>
                        <a:pt x="1074" y="660"/>
                      </a:lnTo>
                      <a:lnTo>
                        <a:pt x="1064" y="664"/>
                      </a:lnTo>
                      <a:lnTo>
                        <a:pt x="1053" y="669"/>
                      </a:lnTo>
                      <a:lnTo>
                        <a:pt x="1046" y="680"/>
                      </a:lnTo>
                      <a:lnTo>
                        <a:pt x="1039" y="690"/>
                      </a:lnTo>
                      <a:lnTo>
                        <a:pt x="1035" y="701"/>
                      </a:lnTo>
                      <a:lnTo>
                        <a:pt x="1033" y="713"/>
                      </a:lnTo>
                      <a:lnTo>
                        <a:pt x="1037" y="723"/>
                      </a:lnTo>
                      <a:lnTo>
                        <a:pt x="1042" y="733"/>
                      </a:lnTo>
                      <a:lnTo>
                        <a:pt x="1048" y="743"/>
                      </a:lnTo>
                      <a:lnTo>
                        <a:pt x="1053" y="755"/>
                      </a:lnTo>
                      <a:lnTo>
                        <a:pt x="1058" y="765"/>
                      </a:lnTo>
                      <a:lnTo>
                        <a:pt x="1062" y="776"/>
                      </a:lnTo>
                      <a:lnTo>
                        <a:pt x="1066" y="786"/>
                      </a:lnTo>
                      <a:lnTo>
                        <a:pt x="1068" y="796"/>
                      </a:lnTo>
                      <a:lnTo>
                        <a:pt x="1064" y="808"/>
                      </a:lnTo>
                      <a:lnTo>
                        <a:pt x="1057" y="822"/>
                      </a:lnTo>
                      <a:lnTo>
                        <a:pt x="1049" y="834"/>
                      </a:lnTo>
                      <a:lnTo>
                        <a:pt x="1042" y="844"/>
                      </a:lnTo>
                      <a:lnTo>
                        <a:pt x="1036" y="844"/>
                      </a:lnTo>
                      <a:lnTo>
                        <a:pt x="1030" y="843"/>
                      </a:lnTo>
                      <a:lnTo>
                        <a:pt x="1024" y="841"/>
                      </a:lnTo>
                      <a:lnTo>
                        <a:pt x="1020" y="840"/>
                      </a:lnTo>
                      <a:lnTo>
                        <a:pt x="1014" y="839"/>
                      </a:lnTo>
                      <a:lnTo>
                        <a:pt x="1008" y="838"/>
                      </a:lnTo>
                      <a:lnTo>
                        <a:pt x="1003" y="838"/>
                      </a:lnTo>
                      <a:lnTo>
                        <a:pt x="996" y="837"/>
                      </a:lnTo>
                      <a:lnTo>
                        <a:pt x="984" y="840"/>
                      </a:lnTo>
                      <a:lnTo>
                        <a:pt x="976" y="844"/>
                      </a:lnTo>
                      <a:lnTo>
                        <a:pt x="970" y="847"/>
                      </a:lnTo>
                      <a:lnTo>
                        <a:pt x="966" y="852"/>
                      </a:lnTo>
                      <a:lnTo>
                        <a:pt x="961" y="856"/>
                      </a:lnTo>
                      <a:lnTo>
                        <a:pt x="959" y="863"/>
                      </a:lnTo>
                      <a:lnTo>
                        <a:pt x="955" y="871"/>
                      </a:lnTo>
                      <a:lnTo>
                        <a:pt x="952" y="882"/>
                      </a:lnTo>
                      <a:lnTo>
                        <a:pt x="958" y="901"/>
                      </a:lnTo>
                      <a:lnTo>
                        <a:pt x="968" y="920"/>
                      </a:lnTo>
                      <a:lnTo>
                        <a:pt x="976" y="938"/>
                      </a:lnTo>
                      <a:lnTo>
                        <a:pt x="980" y="959"/>
                      </a:lnTo>
                      <a:lnTo>
                        <a:pt x="973" y="966"/>
                      </a:lnTo>
                      <a:lnTo>
                        <a:pt x="963" y="975"/>
                      </a:lnTo>
                      <a:lnTo>
                        <a:pt x="955" y="982"/>
                      </a:lnTo>
                      <a:lnTo>
                        <a:pt x="947" y="984"/>
                      </a:lnTo>
                      <a:lnTo>
                        <a:pt x="942" y="978"/>
                      </a:lnTo>
                      <a:lnTo>
                        <a:pt x="936" y="974"/>
                      </a:lnTo>
                      <a:lnTo>
                        <a:pt x="930" y="969"/>
                      </a:lnTo>
                      <a:lnTo>
                        <a:pt x="924" y="966"/>
                      </a:lnTo>
                      <a:lnTo>
                        <a:pt x="917" y="962"/>
                      </a:lnTo>
                      <a:lnTo>
                        <a:pt x="912" y="959"/>
                      </a:lnTo>
                      <a:lnTo>
                        <a:pt x="904" y="955"/>
                      </a:lnTo>
                      <a:lnTo>
                        <a:pt x="897" y="952"/>
                      </a:lnTo>
                      <a:lnTo>
                        <a:pt x="886" y="952"/>
                      </a:lnTo>
                      <a:lnTo>
                        <a:pt x="878" y="952"/>
                      </a:lnTo>
                      <a:lnTo>
                        <a:pt x="871" y="952"/>
                      </a:lnTo>
                      <a:lnTo>
                        <a:pt x="864" y="954"/>
                      </a:lnTo>
                      <a:lnTo>
                        <a:pt x="859" y="958"/>
                      </a:lnTo>
                      <a:lnTo>
                        <a:pt x="854" y="962"/>
                      </a:lnTo>
                      <a:lnTo>
                        <a:pt x="848" y="969"/>
                      </a:lnTo>
                      <a:lnTo>
                        <a:pt x="844" y="980"/>
                      </a:lnTo>
                      <a:lnTo>
                        <a:pt x="845" y="995"/>
                      </a:lnTo>
                      <a:lnTo>
                        <a:pt x="847" y="1008"/>
                      </a:lnTo>
                      <a:lnTo>
                        <a:pt x="849" y="1021"/>
                      </a:lnTo>
                      <a:lnTo>
                        <a:pt x="851" y="1035"/>
                      </a:lnTo>
                      <a:lnTo>
                        <a:pt x="846" y="1038"/>
                      </a:lnTo>
                      <a:lnTo>
                        <a:pt x="841" y="1042"/>
                      </a:lnTo>
                      <a:lnTo>
                        <a:pt x="836" y="1045"/>
                      </a:lnTo>
                      <a:lnTo>
                        <a:pt x="831" y="1048"/>
                      </a:lnTo>
                      <a:lnTo>
                        <a:pt x="825" y="1051"/>
                      </a:lnTo>
                      <a:lnTo>
                        <a:pt x="821" y="1053"/>
                      </a:lnTo>
                      <a:lnTo>
                        <a:pt x="815" y="1057"/>
                      </a:lnTo>
                      <a:lnTo>
                        <a:pt x="810" y="1060"/>
                      </a:lnTo>
                      <a:lnTo>
                        <a:pt x="800" y="1056"/>
                      </a:lnTo>
                      <a:lnTo>
                        <a:pt x="792" y="1048"/>
                      </a:lnTo>
                      <a:lnTo>
                        <a:pt x="786" y="1040"/>
                      </a:lnTo>
                      <a:lnTo>
                        <a:pt x="781" y="1029"/>
                      </a:lnTo>
                      <a:lnTo>
                        <a:pt x="777" y="1020"/>
                      </a:lnTo>
                      <a:lnTo>
                        <a:pt x="772" y="1011"/>
                      </a:lnTo>
                      <a:lnTo>
                        <a:pt x="765" y="1002"/>
                      </a:lnTo>
                      <a:lnTo>
                        <a:pt x="756" y="995"/>
                      </a:lnTo>
                      <a:lnTo>
                        <a:pt x="755" y="995"/>
                      </a:lnTo>
                      <a:lnTo>
                        <a:pt x="753" y="993"/>
                      </a:lnTo>
                      <a:lnTo>
                        <a:pt x="751" y="993"/>
                      </a:lnTo>
                      <a:lnTo>
                        <a:pt x="749" y="993"/>
                      </a:lnTo>
                      <a:lnTo>
                        <a:pt x="741" y="996"/>
                      </a:lnTo>
                      <a:lnTo>
                        <a:pt x="733" y="998"/>
                      </a:lnTo>
                      <a:lnTo>
                        <a:pt x="727" y="1000"/>
                      </a:lnTo>
                      <a:lnTo>
                        <a:pt x="720" y="1003"/>
                      </a:lnTo>
                      <a:lnTo>
                        <a:pt x="715" y="1005"/>
                      </a:lnTo>
                      <a:lnTo>
                        <a:pt x="710" y="1010"/>
                      </a:lnTo>
                      <a:lnTo>
                        <a:pt x="704" y="1015"/>
                      </a:lnTo>
                      <a:lnTo>
                        <a:pt x="700" y="1022"/>
                      </a:lnTo>
                      <a:lnTo>
                        <a:pt x="698" y="1031"/>
                      </a:lnTo>
                      <a:lnTo>
                        <a:pt x="697" y="1041"/>
                      </a:lnTo>
                      <a:lnTo>
                        <a:pt x="695" y="1050"/>
                      </a:lnTo>
                      <a:lnTo>
                        <a:pt x="694" y="1060"/>
                      </a:lnTo>
                      <a:lnTo>
                        <a:pt x="686" y="1063"/>
                      </a:lnTo>
                      <a:lnTo>
                        <a:pt x="678" y="1066"/>
                      </a:lnTo>
                      <a:lnTo>
                        <a:pt x="670" y="1068"/>
                      </a:lnTo>
                      <a:lnTo>
                        <a:pt x="662" y="1071"/>
                      </a:lnTo>
                      <a:lnTo>
                        <a:pt x="654" y="1072"/>
                      </a:lnTo>
                      <a:lnTo>
                        <a:pt x="645" y="1073"/>
                      </a:lnTo>
                      <a:lnTo>
                        <a:pt x="637" y="1074"/>
                      </a:lnTo>
                      <a:lnTo>
                        <a:pt x="628" y="10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1048"/>
                <p:cNvSpPr>
                  <a:spLocks/>
                </p:cNvSpPr>
                <p:nvPr/>
              </p:nvSpPr>
              <p:spPr bwMode="auto">
                <a:xfrm rot="-32005104">
                  <a:off x="4637" y="3119"/>
                  <a:ext cx="146" cy="98"/>
                </a:xfrm>
                <a:custGeom>
                  <a:avLst/>
                  <a:gdLst>
                    <a:gd name="T0" fmla="*/ 45 w 293"/>
                    <a:gd name="T1" fmla="*/ 194 h 197"/>
                    <a:gd name="T2" fmla="*/ 39 w 293"/>
                    <a:gd name="T3" fmla="*/ 191 h 197"/>
                    <a:gd name="T4" fmla="*/ 34 w 293"/>
                    <a:gd name="T5" fmla="*/ 189 h 197"/>
                    <a:gd name="T6" fmla="*/ 27 w 293"/>
                    <a:gd name="T7" fmla="*/ 187 h 197"/>
                    <a:gd name="T8" fmla="*/ 21 w 293"/>
                    <a:gd name="T9" fmla="*/ 185 h 197"/>
                    <a:gd name="T10" fmla="*/ 15 w 293"/>
                    <a:gd name="T11" fmla="*/ 182 h 197"/>
                    <a:gd name="T12" fmla="*/ 9 w 293"/>
                    <a:gd name="T13" fmla="*/ 179 h 197"/>
                    <a:gd name="T14" fmla="*/ 5 w 293"/>
                    <a:gd name="T15" fmla="*/ 175 h 197"/>
                    <a:gd name="T16" fmla="*/ 0 w 293"/>
                    <a:gd name="T17" fmla="*/ 171 h 197"/>
                    <a:gd name="T18" fmla="*/ 1 w 293"/>
                    <a:gd name="T19" fmla="*/ 151 h 197"/>
                    <a:gd name="T20" fmla="*/ 6 w 293"/>
                    <a:gd name="T21" fmla="*/ 132 h 197"/>
                    <a:gd name="T22" fmla="*/ 11 w 293"/>
                    <a:gd name="T23" fmla="*/ 113 h 197"/>
                    <a:gd name="T24" fmla="*/ 17 w 293"/>
                    <a:gd name="T25" fmla="*/ 93 h 197"/>
                    <a:gd name="T26" fmla="*/ 25 w 293"/>
                    <a:gd name="T27" fmla="*/ 74 h 197"/>
                    <a:gd name="T28" fmla="*/ 32 w 293"/>
                    <a:gd name="T29" fmla="*/ 55 h 197"/>
                    <a:gd name="T30" fmla="*/ 38 w 293"/>
                    <a:gd name="T31" fmla="*/ 36 h 197"/>
                    <a:gd name="T32" fmla="*/ 44 w 293"/>
                    <a:gd name="T33" fmla="*/ 16 h 197"/>
                    <a:gd name="T34" fmla="*/ 55 w 293"/>
                    <a:gd name="T35" fmla="*/ 14 h 197"/>
                    <a:gd name="T36" fmla="*/ 74 w 293"/>
                    <a:gd name="T37" fmla="*/ 11 h 197"/>
                    <a:gd name="T38" fmla="*/ 97 w 293"/>
                    <a:gd name="T39" fmla="*/ 8 h 197"/>
                    <a:gd name="T40" fmla="*/ 123 w 293"/>
                    <a:gd name="T41" fmla="*/ 5 h 197"/>
                    <a:gd name="T42" fmla="*/ 149 w 293"/>
                    <a:gd name="T43" fmla="*/ 2 h 197"/>
                    <a:gd name="T44" fmla="*/ 173 w 293"/>
                    <a:gd name="T45" fmla="*/ 1 h 197"/>
                    <a:gd name="T46" fmla="*/ 193 w 293"/>
                    <a:gd name="T47" fmla="*/ 0 h 197"/>
                    <a:gd name="T48" fmla="*/ 205 w 293"/>
                    <a:gd name="T49" fmla="*/ 0 h 197"/>
                    <a:gd name="T50" fmla="*/ 217 w 293"/>
                    <a:gd name="T51" fmla="*/ 11 h 197"/>
                    <a:gd name="T52" fmla="*/ 231 w 293"/>
                    <a:gd name="T53" fmla="*/ 23 h 197"/>
                    <a:gd name="T54" fmla="*/ 244 w 293"/>
                    <a:gd name="T55" fmla="*/ 40 h 197"/>
                    <a:gd name="T56" fmla="*/ 258 w 293"/>
                    <a:gd name="T57" fmla="*/ 58 h 197"/>
                    <a:gd name="T58" fmla="*/ 270 w 293"/>
                    <a:gd name="T59" fmla="*/ 76 h 197"/>
                    <a:gd name="T60" fmla="*/ 281 w 293"/>
                    <a:gd name="T61" fmla="*/ 95 h 197"/>
                    <a:gd name="T62" fmla="*/ 288 w 293"/>
                    <a:gd name="T63" fmla="*/ 112 h 197"/>
                    <a:gd name="T64" fmla="*/ 293 w 293"/>
                    <a:gd name="T65" fmla="*/ 127 h 197"/>
                    <a:gd name="T66" fmla="*/ 280 w 293"/>
                    <a:gd name="T67" fmla="*/ 135 h 197"/>
                    <a:gd name="T68" fmla="*/ 266 w 293"/>
                    <a:gd name="T69" fmla="*/ 144 h 197"/>
                    <a:gd name="T70" fmla="*/ 252 w 293"/>
                    <a:gd name="T71" fmla="*/ 151 h 197"/>
                    <a:gd name="T72" fmla="*/ 237 w 293"/>
                    <a:gd name="T73" fmla="*/ 159 h 197"/>
                    <a:gd name="T74" fmla="*/ 222 w 293"/>
                    <a:gd name="T75" fmla="*/ 166 h 197"/>
                    <a:gd name="T76" fmla="*/ 206 w 293"/>
                    <a:gd name="T77" fmla="*/ 172 h 197"/>
                    <a:gd name="T78" fmla="*/ 190 w 293"/>
                    <a:gd name="T79" fmla="*/ 178 h 197"/>
                    <a:gd name="T80" fmla="*/ 174 w 293"/>
                    <a:gd name="T81" fmla="*/ 183 h 197"/>
                    <a:gd name="T82" fmla="*/ 158 w 293"/>
                    <a:gd name="T83" fmla="*/ 188 h 197"/>
                    <a:gd name="T84" fmla="*/ 142 w 293"/>
                    <a:gd name="T85" fmla="*/ 191 h 197"/>
                    <a:gd name="T86" fmla="*/ 125 w 293"/>
                    <a:gd name="T87" fmla="*/ 194 h 197"/>
                    <a:gd name="T88" fmla="*/ 108 w 293"/>
                    <a:gd name="T89" fmla="*/ 196 h 197"/>
                    <a:gd name="T90" fmla="*/ 92 w 293"/>
                    <a:gd name="T91" fmla="*/ 197 h 197"/>
                    <a:gd name="T92" fmla="*/ 76 w 293"/>
                    <a:gd name="T93" fmla="*/ 197 h 197"/>
                    <a:gd name="T94" fmla="*/ 60 w 293"/>
                    <a:gd name="T95" fmla="*/ 196 h 197"/>
                    <a:gd name="T96" fmla="*/ 45 w 293"/>
                    <a:gd name="T97" fmla="*/ 194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3" h="197">
                      <a:moveTo>
                        <a:pt x="45" y="194"/>
                      </a:moveTo>
                      <a:lnTo>
                        <a:pt x="39" y="191"/>
                      </a:lnTo>
                      <a:lnTo>
                        <a:pt x="34" y="189"/>
                      </a:lnTo>
                      <a:lnTo>
                        <a:pt x="27" y="187"/>
                      </a:lnTo>
                      <a:lnTo>
                        <a:pt x="21" y="185"/>
                      </a:lnTo>
                      <a:lnTo>
                        <a:pt x="15" y="182"/>
                      </a:lnTo>
                      <a:lnTo>
                        <a:pt x="9" y="179"/>
                      </a:lnTo>
                      <a:lnTo>
                        <a:pt x="5" y="175"/>
                      </a:lnTo>
                      <a:lnTo>
                        <a:pt x="0" y="171"/>
                      </a:lnTo>
                      <a:lnTo>
                        <a:pt x="1" y="151"/>
                      </a:lnTo>
                      <a:lnTo>
                        <a:pt x="6" y="132"/>
                      </a:lnTo>
                      <a:lnTo>
                        <a:pt x="11" y="113"/>
                      </a:lnTo>
                      <a:lnTo>
                        <a:pt x="17" y="93"/>
                      </a:lnTo>
                      <a:lnTo>
                        <a:pt x="25" y="74"/>
                      </a:lnTo>
                      <a:lnTo>
                        <a:pt x="32" y="55"/>
                      </a:lnTo>
                      <a:lnTo>
                        <a:pt x="38" y="36"/>
                      </a:lnTo>
                      <a:lnTo>
                        <a:pt x="44" y="16"/>
                      </a:lnTo>
                      <a:lnTo>
                        <a:pt x="55" y="14"/>
                      </a:lnTo>
                      <a:lnTo>
                        <a:pt x="74" y="11"/>
                      </a:lnTo>
                      <a:lnTo>
                        <a:pt x="97" y="8"/>
                      </a:lnTo>
                      <a:lnTo>
                        <a:pt x="123" y="5"/>
                      </a:lnTo>
                      <a:lnTo>
                        <a:pt x="149" y="2"/>
                      </a:lnTo>
                      <a:lnTo>
                        <a:pt x="173" y="1"/>
                      </a:lnTo>
                      <a:lnTo>
                        <a:pt x="193" y="0"/>
                      </a:lnTo>
                      <a:lnTo>
                        <a:pt x="205" y="0"/>
                      </a:lnTo>
                      <a:lnTo>
                        <a:pt x="217" y="11"/>
                      </a:lnTo>
                      <a:lnTo>
                        <a:pt x="231" y="23"/>
                      </a:lnTo>
                      <a:lnTo>
                        <a:pt x="244" y="40"/>
                      </a:lnTo>
                      <a:lnTo>
                        <a:pt x="258" y="58"/>
                      </a:lnTo>
                      <a:lnTo>
                        <a:pt x="270" y="76"/>
                      </a:lnTo>
                      <a:lnTo>
                        <a:pt x="281" y="95"/>
                      </a:lnTo>
                      <a:lnTo>
                        <a:pt x="288" y="112"/>
                      </a:lnTo>
                      <a:lnTo>
                        <a:pt x="293" y="127"/>
                      </a:lnTo>
                      <a:lnTo>
                        <a:pt x="280" y="135"/>
                      </a:lnTo>
                      <a:lnTo>
                        <a:pt x="266" y="144"/>
                      </a:lnTo>
                      <a:lnTo>
                        <a:pt x="252" y="151"/>
                      </a:lnTo>
                      <a:lnTo>
                        <a:pt x="237" y="159"/>
                      </a:lnTo>
                      <a:lnTo>
                        <a:pt x="222" y="166"/>
                      </a:lnTo>
                      <a:lnTo>
                        <a:pt x="206" y="172"/>
                      </a:lnTo>
                      <a:lnTo>
                        <a:pt x="190" y="178"/>
                      </a:lnTo>
                      <a:lnTo>
                        <a:pt x="174" y="183"/>
                      </a:lnTo>
                      <a:lnTo>
                        <a:pt x="158" y="188"/>
                      </a:lnTo>
                      <a:lnTo>
                        <a:pt x="142" y="191"/>
                      </a:lnTo>
                      <a:lnTo>
                        <a:pt x="125" y="194"/>
                      </a:lnTo>
                      <a:lnTo>
                        <a:pt x="108" y="196"/>
                      </a:lnTo>
                      <a:lnTo>
                        <a:pt x="92" y="197"/>
                      </a:lnTo>
                      <a:lnTo>
                        <a:pt x="76" y="197"/>
                      </a:lnTo>
                      <a:lnTo>
                        <a:pt x="60" y="196"/>
                      </a:lnTo>
                      <a:lnTo>
                        <a:pt x="45" y="1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1049"/>
                <p:cNvSpPr>
                  <a:spLocks/>
                </p:cNvSpPr>
                <p:nvPr/>
              </p:nvSpPr>
              <p:spPr bwMode="auto">
                <a:xfrm rot="-32005104">
                  <a:off x="4649" y="3132"/>
                  <a:ext cx="124" cy="78"/>
                </a:xfrm>
                <a:custGeom>
                  <a:avLst/>
                  <a:gdLst>
                    <a:gd name="T0" fmla="*/ 2 w 246"/>
                    <a:gd name="T1" fmla="*/ 149 h 156"/>
                    <a:gd name="T2" fmla="*/ 1 w 246"/>
                    <a:gd name="T3" fmla="*/ 146 h 156"/>
                    <a:gd name="T4" fmla="*/ 0 w 246"/>
                    <a:gd name="T5" fmla="*/ 144 h 156"/>
                    <a:gd name="T6" fmla="*/ 0 w 246"/>
                    <a:gd name="T7" fmla="*/ 142 h 156"/>
                    <a:gd name="T8" fmla="*/ 0 w 246"/>
                    <a:gd name="T9" fmla="*/ 138 h 156"/>
                    <a:gd name="T10" fmla="*/ 6 w 246"/>
                    <a:gd name="T11" fmla="*/ 122 h 156"/>
                    <a:gd name="T12" fmla="*/ 10 w 246"/>
                    <a:gd name="T13" fmla="*/ 107 h 156"/>
                    <a:gd name="T14" fmla="*/ 16 w 246"/>
                    <a:gd name="T15" fmla="*/ 92 h 156"/>
                    <a:gd name="T16" fmla="*/ 19 w 246"/>
                    <a:gd name="T17" fmla="*/ 77 h 156"/>
                    <a:gd name="T18" fmla="*/ 24 w 246"/>
                    <a:gd name="T19" fmla="*/ 62 h 156"/>
                    <a:gd name="T20" fmla="*/ 28 w 246"/>
                    <a:gd name="T21" fmla="*/ 47 h 156"/>
                    <a:gd name="T22" fmla="*/ 32 w 246"/>
                    <a:gd name="T23" fmla="*/ 30 h 156"/>
                    <a:gd name="T24" fmla="*/ 36 w 246"/>
                    <a:gd name="T25" fmla="*/ 13 h 156"/>
                    <a:gd name="T26" fmla="*/ 62 w 246"/>
                    <a:gd name="T27" fmla="*/ 15 h 156"/>
                    <a:gd name="T28" fmla="*/ 85 w 246"/>
                    <a:gd name="T29" fmla="*/ 15 h 156"/>
                    <a:gd name="T30" fmla="*/ 102 w 246"/>
                    <a:gd name="T31" fmla="*/ 14 h 156"/>
                    <a:gd name="T32" fmla="*/ 119 w 246"/>
                    <a:gd name="T33" fmla="*/ 11 h 156"/>
                    <a:gd name="T34" fmla="*/ 134 w 246"/>
                    <a:gd name="T35" fmla="*/ 7 h 156"/>
                    <a:gd name="T36" fmla="*/ 148 w 246"/>
                    <a:gd name="T37" fmla="*/ 4 h 156"/>
                    <a:gd name="T38" fmla="*/ 166 w 246"/>
                    <a:gd name="T39" fmla="*/ 1 h 156"/>
                    <a:gd name="T40" fmla="*/ 184 w 246"/>
                    <a:gd name="T41" fmla="*/ 0 h 156"/>
                    <a:gd name="T42" fmla="*/ 189 w 246"/>
                    <a:gd name="T43" fmla="*/ 5 h 156"/>
                    <a:gd name="T44" fmla="*/ 193 w 246"/>
                    <a:gd name="T45" fmla="*/ 11 h 156"/>
                    <a:gd name="T46" fmla="*/ 197 w 246"/>
                    <a:gd name="T47" fmla="*/ 15 h 156"/>
                    <a:gd name="T48" fmla="*/ 201 w 246"/>
                    <a:gd name="T49" fmla="*/ 21 h 156"/>
                    <a:gd name="T50" fmla="*/ 206 w 246"/>
                    <a:gd name="T51" fmla="*/ 30 h 156"/>
                    <a:gd name="T52" fmla="*/ 212 w 246"/>
                    <a:gd name="T53" fmla="*/ 40 h 156"/>
                    <a:gd name="T54" fmla="*/ 218 w 246"/>
                    <a:gd name="T55" fmla="*/ 52 h 156"/>
                    <a:gd name="T56" fmla="*/ 225 w 246"/>
                    <a:gd name="T57" fmla="*/ 64 h 156"/>
                    <a:gd name="T58" fmla="*/ 230 w 246"/>
                    <a:gd name="T59" fmla="*/ 75 h 156"/>
                    <a:gd name="T60" fmla="*/ 237 w 246"/>
                    <a:gd name="T61" fmla="*/ 87 h 156"/>
                    <a:gd name="T62" fmla="*/ 242 w 246"/>
                    <a:gd name="T63" fmla="*/ 98 h 156"/>
                    <a:gd name="T64" fmla="*/ 246 w 246"/>
                    <a:gd name="T65" fmla="*/ 107 h 156"/>
                    <a:gd name="T66" fmla="*/ 245 w 246"/>
                    <a:gd name="T67" fmla="*/ 108 h 156"/>
                    <a:gd name="T68" fmla="*/ 243 w 246"/>
                    <a:gd name="T69" fmla="*/ 110 h 156"/>
                    <a:gd name="T70" fmla="*/ 238 w 246"/>
                    <a:gd name="T71" fmla="*/ 112 h 156"/>
                    <a:gd name="T72" fmla="*/ 228 w 246"/>
                    <a:gd name="T73" fmla="*/ 115 h 156"/>
                    <a:gd name="T74" fmla="*/ 219 w 246"/>
                    <a:gd name="T75" fmla="*/ 123 h 156"/>
                    <a:gd name="T76" fmla="*/ 207 w 246"/>
                    <a:gd name="T77" fmla="*/ 130 h 156"/>
                    <a:gd name="T78" fmla="*/ 195 w 246"/>
                    <a:gd name="T79" fmla="*/ 136 h 156"/>
                    <a:gd name="T80" fmla="*/ 180 w 246"/>
                    <a:gd name="T81" fmla="*/ 142 h 156"/>
                    <a:gd name="T82" fmla="*/ 165 w 246"/>
                    <a:gd name="T83" fmla="*/ 146 h 156"/>
                    <a:gd name="T84" fmla="*/ 148 w 246"/>
                    <a:gd name="T85" fmla="*/ 150 h 156"/>
                    <a:gd name="T86" fmla="*/ 132 w 246"/>
                    <a:gd name="T87" fmla="*/ 152 h 156"/>
                    <a:gd name="T88" fmla="*/ 116 w 246"/>
                    <a:gd name="T89" fmla="*/ 155 h 156"/>
                    <a:gd name="T90" fmla="*/ 99 w 246"/>
                    <a:gd name="T91" fmla="*/ 156 h 156"/>
                    <a:gd name="T92" fmla="*/ 83 w 246"/>
                    <a:gd name="T93" fmla="*/ 156 h 156"/>
                    <a:gd name="T94" fmla="*/ 67 w 246"/>
                    <a:gd name="T95" fmla="*/ 156 h 156"/>
                    <a:gd name="T96" fmla="*/ 52 w 246"/>
                    <a:gd name="T97" fmla="*/ 156 h 156"/>
                    <a:gd name="T98" fmla="*/ 37 w 246"/>
                    <a:gd name="T99" fmla="*/ 155 h 156"/>
                    <a:gd name="T100" fmla="*/ 24 w 246"/>
                    <a:gd name="T101" fmla="*/ 153 h 156"/>
                    <a:gd name="T102" fmla="*/ 13 w 246"/>
                    <a:gd name="T103" fmla="*/ 151 h 156"/>
                    <a:gd name="T104" fmla="*/ 2 w 246"/>
                    <a:gd name="T105" fmla="*/ 14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46" h="156">
                      <a:moveTo>
                        <a:pt x="2" y="149"/>
                      </a:moveTo>
                      <a:lnTo>
                        <a:pt x="1" y="146"/>
                      </a:lnTo>
                      <a:lnTo>
                        <a:pt x="0" y="144"/>
                      </a:lnTo>
                      <a:lnTo>
                        <a:pt x="0" y="142"/>
                      </a:lnTo>
                      <a:lnTo>
                        <a:pt x="0" y="138"/>
                      </a:lnTo>
                      <a:lnTo>
                        <a:pt x="6" y="122"/>
                      </a:lnTo>
                      <a:lnTo>
                        <a:pt x="10" y="107"/>
                      </a:lnTo>
                      <a:lnTo>
                        <a:pt x="16" y="92"/>
                      </a:lnTo>
                      <a:lnTo>
                        <a:pt x="19" y="77"/>
                      </a:lnTo>
                      <a:lnTo>
                        <a:pt x="24" y="62"/>
                      </a:lnTo>
                      <a:lnTo>
                        <a:pt x="28" y="47"/>
                      </a:lnTo>
                      <a:lnTo>
                        <a:pt x="32" y="30"/>
                      </a:lnTo>
                      <a:lnTo>
                        <a:pt x="36" y="13"/>
                      </a:lnTo>
                      <a:lnTo>
                        <a:pt x="62" y="15"/>
                      </a:lnTo>
                      <a:lnTo>
                        <a:pt x="85" y="15"/>
                      </a:lnTo>
                      <a:lnTo>
                        <a:pt x="102" y="14"/>
                      </a:lnTo>
                      <a:lnTo>
                        <a:pt x="119" y="11"/>
                      </a:lnTo>
                      <a:lnTo>
                        <a:pt x="134" y="7"/>
                      </a:lnTo>
                      <a:lnTo>
                        <a:pt x="148" y="4"/>
                      </a:lnTo>
                      <a:lnTo>
                        <a:pt x="166" y="1"/>
                      </a:lnTo>
                      <a:lnTo>
                        <a:pt x="184" y="0"/>
                      </a:lnTo>
                      <a:lnTo>
                        <a:pt x="189" y="5"/>
                      </a:lnTo>
                      <a:lnTo>
                        <a:pt x="193" y="11"/>
                      </a:lnTo>
                      <a:lnTo>
                        <a:pt x="197" y="15"/>
                      </a:lnTo>
                      <a:lnTo>
                        <a:pt x="201" y="21"/>
                      </a:lnTo>
                      <a:lnTo>
                        <a:pt x="206" y="30"/>
                      </a:lnTo>
                      <a:lnTo>
                        <a:pt x="212" y="40"/>
                      </a:lnTo>
                      <a:lnTo>
                        <a:pt x="218" y="52"/>
                      </a:lnTo>
                      <a:lnTo>
                        <a:pt x="225" y="64"/>
                      </a:lnTo>
                      <a:lnTo>
                        <a:pt x="230" y="75"/>
                      </a:lnTo>
                      <a:lnTo>
                        <a:pt x="237" y="87"/>
                      </a:lnTo>
                      <a:lnTo>
                        <a:pt x="242" y="98"/>
                      </a:lnTo>
                      <a:lnTo>
                        <a:pt x="246" y="107"/>
                      </a:lnTo>
                      <a:lnTo>
                        <a:pt x="245" y="108"/>
                      </a:lnTo>
                      <a:lnTo>
                        <a:pt x="243" y="110"/>
                      </a:lnTo>
                      <a:lnTo>
                        <a:pt x="238" y="112"/>
                      </a:lnTo>
                      <a:lnTo>
                        <a:pt x="228" y="115"/>
                      </a:lnTo>
                      <a:lnTo>
                        <a:pt x="219" y="123"/>
                      </a:lnTo>
                      <a:lnTo>
                        <a:pt x="207" y="130"/>
                      </a:lnTo>
                      <a:lnTo>
                        <a:pt x="195" y="136"/>
                      </a:lnTo>
                      <a:lnTo>
                        <a:pt x="180" y="142"/>
                      </a:lnTo>
                      <a:lnTo>
                        <a:pt x="165" y="146"/>
                      </a:lnTo>
                      <a:lnTo>
                        <a:pt x="148" y="150"/>
                      </a:lnTo>
                      <a:lnTo>
                        <a:pt x="132" y="152"/>
                      </a:lnTo>
                      <a:lnTo>
                        <a:pt x="116" y="155"/>
                      </a:lnTo>
                      <a:lnTo>
                        <a:pt x="99" y="156"/>
                      </a:lnTo>
                      <a:lnTo>
                        <a:pt x="83" y="156"/>
                      </a:lnTo>
                      <a:lnTo>
                        <a:pt x="67" y="156"/>
                      </a:lnTo>
                      <a:lnTo>
                        <a:pt x="52" y="156"/>
                      </a:lnTo>
                      <a:lnTo>
                        <a:pt x="37" y="155"/>
                      </a:lnTo>
                      <a:lnTo>
                        <a:pt x="24" y="153"/>
                      </a:lnTo>
                      <a:lnTo>
                        <a:pt x="13" y="151"/>
                      </a:lnTo>
                      <a:lnTo>
                        <a:pt x="2" y="14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1050"/>
                <p:cNvSpPr>
                  <a:spLocks/>
                </p:cNvSpPr>
                <p:nvPr/>
              </p:nvSpPr>
              <p:spPr bwMode="auto">
                <a:xfrm rot="-32005104">
                  <a:off x="4785" y="3196"/>
                  <a:ext cx="122" cy="232"/>
                </a:xfrm>
                <a:custGeom>
                  <a:avLst/>
                  <a:gdLst>
                    <a:gd name="T0" fmla="*/ 91 w 244"/>
                    <a:gd name="T1" fmla="*/ 460 h 463"/>
                    <a:gd name="T2" fmla="*/ 53 w 244"/>
                    <a:gd name="T3" fmla="*/ 416 h 463"/>
                    <a:gd name="T4" fmla="*/ 25 w 244"/>
                    <a:gd name="T5" fmla="*/ 368 h 463"/>
                    <a:gd name="T6" fmla="*/ 8 w 244"/>
                    <a:gd name="T7" fmla="*/ 313 h 463"/>
                    <a:gd name="T8" fmla="*/ 0 w 244"/>
                    <a:gd name="T9" fmla="*/ 258 h 463"/>
                    <a:gd name="T10" fmla="*/ 1 w 244"/>
                    <a:gd name="T11" fmla="*/ 201 h 463"/>
                    <a:gd name="T12" fmla="*/ 11 w 244"/>
                    <a:gd name="T13" fmla="*/ 144 h 463"/>
                    <a:gd name="T14" fmla="*/ 28 w 244"/>
                    <a:gd name="T15" fmla="*/ 90 h 463"/>
                    <a:gd name="T16" fmla="*/ 53 w 244"/>
                    <a:gd name="T17" fmla="*/ 39 h 463"/>
                    <a:gd name="T18" fmla="*/ 66 w 244"/>
                    <a:gd name="T19" fmla="*/ 20 h 463"/>
                    <a:gd name="T20" fmla="*/ 76 w 244"/>
                    <a:gd name="T21" fmla="*/ 3 h 463"/>
                    <a:gd name="T22" fmla="*/ 80 w 244"/>
                    <a:gd name="T23" fmla="*/ 0 h 463"/>
                    <a:gd name="T24" fmla="*/ 82 w 244"/>
                    <a:gd name="T25" fmla="*/ 16 h 463"/>
                    <a:gd name="T26" fmla="*/ 97 w 244"/>
                    <a:gd name="T27" fmla="*/ 32 h 463"/>
                    <a:gd name="T28" fmla="*/ 112 w 244"/>
                    <a:gd name="T29" fmla="*/ 50 h 463"/>
                    <a:gd name="T30" fmla="*/ 130 w 244"/>
                    <a:gd name="T31" fmla="*/ 67 h 463"/>
                    <a:gd name="T32" fmla="*/ 147 w 244"/>
                    <a:gd name="T33" fmla="*/ 83 h 463"/>
                    <a:gd name="T34" fmla="*/ 164 w 244"/>
                    <a:gd name="T35" fmla="*/ 99 h 463"/>
                    <a:gd name="T36" fmla="*/ 183 w 244"/>
                    <a:gd name="T37" fmla="*/ 114 h 463"/>
                    <a:gd name="T38" fmla="*/ 201 w 244"/>
                    <a:gd name="T39" fmla="*/ 127 h 463"/>
                    <a:gd name="T40" fmla="*/ 220 w 244"/>
                    <a:gd name="T41" fmla="*/ 138 h 463"/>
                    <a:gd name="T42" fmla="*/ 223 w 244"/>
                    <a:gd name="T43" fmla="*/ 144 h 463"/>
                    <a:gd name="T44" fmla="*/ 225 w 244"/>
                    <a:gd name="T45" fmla="*/ 148 h 463"/>
                    <a:gd name="T46" fmla="*/ 228 w 244"/>
                    <a:gd name="T47" fmla="*/ 152 h 463"/>
                    <a:gd name="T48" fmla="*/ 231 w 244"/>
                    <a:gd name="T49" fmla="*/ 159 h 463"/>
                    <a:gd name="T50" fmla="*/ 226 w 244"/>
                    <a:gd name="T51" fmla="*/ 161 h 463"/>
                    <a:gd name="T52" fmla="*/ 224 w 244"/>
                    <a:gd name="T53" fmla="*/ 164 h 463"/>
                    <a:gd name="T54" fmla="*/ 222 w 244"/>
                    <a:gd name="T55" fmla="*/ 167 h 463"/>
                    <a:gd name="T56" fmla="*/ 220 w 244"/>
                    <a:gd name="T57" fmla="*/ 172 h 463"/>
                    <a:gd name="T58" fmla="*/ 214 w 244"/>
                    <a:gd name="T59" fmla="*/ 195 h 463"/>
                    <a:gd name="T60" fmla="*/ 210 w 244"/>
                    <a:gd name="T61" fmla="*/ 219 h 463"/>
                    <a:gd name="T62" fmla="*/ 208 w 244"/>
                    <a:gd name="T63" fmla="*/ 243 h 463"/>
                    <a:gd name="T64" fmla="*/ 208 w 244"/>
                    <a:gd name="T65" fmla="*/ 268 h 463"/>
                    <a:gd name="T66" fmla="*/ 211 w 244"/>
                    <a:gd name="T67" fmla="*/ 293 h 463"/>
                    <a:gd name="T68" fmla="*/ 217 w 244"/>
                    <a:gd name="T69" fmla="*/ 316 h 463"/>
                    <a:gd name="T70" fmla="*/ 229 w 244"/>
                    <a:gd name="T71" fmla="*/ 336 h 463"/>
                    <a:gd name="T72" fmla="*/ 244 w 244"/>
                    <a:gd name="T73" fmla="*/ 356 h 463"/>
                    <a:gd name="T74" fmla="*/ 235 w 244"/>
                    <a:gd name="T75" fmla="*/ 369 h 463"/>
                    <a:gd name="T76" fmla="*/ 220 w 244"/>
                    <a:gd name="T77" fmla="*/ 386 h 463"/>
                    <a:gd name="T78" fmla="*/ 199 w 244"/>
                    <a:gd name="T79" fmla="*/ 406 h 463"/>
                    <a:gd name="T80" fmla="*/ 176 w 244"/>
                    <a:gd name="T81" fmla="*/ 426 h 463"/>
                    <a:gd name="T82" fmla="*/ 150 w 244"/>
                    <a:gd name="T83" fmla="*/ 444 h 463"/>
                    <a:gd name="T84" fmla="*/ 127 w 244"/>
                    <a:gd name="T85" fmla="*/ 456 h 463"/>
                    <a:gd name="T86" fmla="*/ 107 w 244"/>
                    <a:gd name="T87" fmla="*/ 463 h 463"/>
                    <a:gd name="T88" fmla="*/ 91 w 244"/>
                    <a:gd name="T89" fmla="*/ 460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44" h="463">
                      <a:moveTo>
                        <a:pt x="91" y="460"/>
                      </a:moveTo>
                      <a:lnTo>
                        <a:pt x="53" y="416"/>
                      </a:lnTo>
                      <a:lnTo>
                        <a:pt x="25" y="368"/>
                      </a:lnTo>
                      <a:lnTo>
                        <a:pt x="8" y="313"/>
                      </a:lnTo>
                      <a:lnTo>
                        <a:pt x="0" y="258"/>
                      </a:lnTo>
                      <a:lnTo>
                        <a:pt x="1" y="201"/>
                      </a:lnTo>
                      <a:lnTo>
                        <a:pt x="11" y="144"/>
                      </a:lnTo>
                      <a:lnTo>
                        <a:pt x="28" y="90"/>
                      </a:lnTo>
                      <a:lnTo>
                        <a:pt x="53" y="39"/>
                      </a:lnTo>
                      <a:lnTo>
                        <a:pt x="66" y="20"/>
                      </a:lnTo>
                      <a:lnTo>
                        <a:pt x="76" y="3"/>
                      </a:lnTo>
                      <a:lnTo>
                        <a:pt x="80" y="0"/>
                      </a:lnTo>
                      <a:lnTo>
                        <a:pt x="82" y="16"/>
                      </a:lnTo>
                      <a:lnTo>
                        <a:pt x="97" y="32"/>
                      </a:lnTo>
                      <a:lnTo>
                        <a:pt x="112" y="50"/>
                      </a:lnTo>
                      <a:lnTo>
                        <a:pt x="130" y="67"/>
                      </a:lnTo>
                      <a:lnTo>
                        <a:pt x="147" y="83"/>
                      </a:lnTo>
                      <a:lnTo>
                        <a:pt x="164" y="99"/>
                      </a:lnTo>
                      <a:lnTo>
                        <a:pt x="183" y="114"/>
                      </a:lnTo>
                      <a:lnTo>
                        <a:pt x="201" y="127"/>
                      </a:lnTo>
                      <a:lnTo>
                        <a:pt x="220" y="138"/>
                      </a:lnTo>
                      <a:lnTo>
                        <a:pt x="223" y="144"/>
                      </a:lnTo>
                      <a:lnTo>
                        <a:pt x="225" y="148"/>
                      </a:lnTo>
                      <a:lnTo>
                        <a:pt x="228" y="152"/>
                      </a:lnTo>
                      <a:lnTo>
                        <a:pt x="231" y="159"/>
                      </a:lnTo>
                      <a:lnTo>
                        <a:pt x="226" y="161"/>
                      </a:lnTo>
                      <a:lnTo>
                        <a:pt x="224" y="164"/>
                      </a:lnTo>
                      <a:lnTo>
                        <a:pt x="222" y="167"/>
                      </a:lnTo>
                      <a:lnTo>
                        <a:pt x="220" y="172"/>
                      </a:lnTo>
                      <a:lnTo>
                        <a:pt x="214" y="195"/>
                      </a:lnTo>
                      <a:lnTo>
                        <a:pt x="210" y="219"/>
                      </a:lnTo>
                      <a:lnTo>
                        <a:pt x="208" y="243"/>
                      </a:lnTo>
                      <a:lnTo>
                        <a:pt x="208" y="268"/>
                      </a:lnTo>
                      <a:lnTo>
                        <a:pt x="211" y="293"/>
                      </a:lnTo>
                      <a:lnTo>
                        <a:pt x="217" y="316"/>
                      </a:lnTo>
                      <a:lnTo>
                        <a:pt x="229" y="336"/>
                      </a:lnTo>
                      <a:lnTo>
                        <a:pt x="244" y="356"/>
                      </a:lnTo>
                      <a:lnTo>
                        <a:pt x="235" y="369"/>
                      </a:lnTo>
                      <a:lnTo>
                        <a:pt x="220" y="386"/>
                      </a:lnTo>
                      <a:lnTo>
                        <a:pt x="199" y="406"/>
                      </a:lnTo>
                      <a:lnTo>
                        <a:pt x="176" y="426"/>
                      </a:lnTo>
                      <a:lnTo>
                        <a:pt x="150" y="444"/>
                      </a:lnTo>
                      <a:lnTo>
                        <a:pt x="127" y="456"/>
                      </a:lnTo>
                      <a:lnTo>
                        <a:pt x="107" y="463"/>
                      </a:lnTo>
                      <a:lnTo>
                        <a:pt x="91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1051"/>
                <p:cNvSpPr>
                  <a:spLocks/>
                </p:cNvSpPr>
                <p:nvPr/>
              </p:nvSpPr>
              <p:spPr bwMode="auto">
                <a:xfrm rot="-32005104">
                  <a:off x="4798" y="3205"/>
                  <a:ext cx="100" cy="205"/>
                </a:xfrm>
                <a:custGeom>
                  <a:avLst/>
                  <a:gdLst>
                    <a:gd name="T0" fmla="*/ 91 w 199"/>
                    <a:gd name="T1" fmla="*/ 411 h 411"/>
                    <a:gd name="T2" fmla="*/ 84 w 199"/>
                    <a:gd name="T3" fmla="*/ 400 h 411"/>
                    <a:gd name="T4" fmla="*/ 79 w 199"/>
                    <a:gd name="T5" fmla="*/ 394 h 411"/>
                    <a:gd name="T6" fmla="*/ 76 w 199"/>
                    <a:gd name="T7" fmla="*/ 391 h 411"/>
                    <a:gd name="T8" fmla="*/ 71 w 199"/>
                    <a:gd name="T9" fmla="*/ 386 h 411"/>
                    <a:gd name="T10" fmla="*/ 40 w 199"/>
                    <a:gd name="T11" fmla="*/ 335 h 411"/>
                    <a:gd name="T12" fmla="*/ 18 w 199"/>
                    <a:gd name="T13" fmla="*/ 286 h 411"/>
                    <a:gd name="T14" fmla="*/ 6 w 199"/>
                    <a:gd name="T15" fmla="*/ 242 h 411"/>
                    <a:gd name="T16" fmla="*/ 0 w 199"/>
                    <a:gd name="T17" fmla="*/ 200 h 411"/>
                    <a:gd name="T18" fmla="*/ 1 w 199"/>
                    <a:gd name="T19" fmla="*/ 157 h 411"/>
                    <a:gd name="T20" fmla="*/ 9 w 199"/>
                    <a:gd name="T21" fmla="*/ 112 h 411"/>
                    <a:gd name="T22" fmla="*/ 23 w 199"/>
                    <a:gd name="T23" fmla="*/ 64 h 411"/>
                    <a:gd name="T24" fmla="*/ 41 w 199"/>
                    <a:gd name="T25" fmla="*/ 11 h 411"/>
                    <a:gd name="T26" fmla="*/ 46 w 199"/>
                    <a:gd name="T27" fmla="*/ 5 h 411"/>
                    <a:gd name="T28" fmla="*/ 50 w 199"/>
                    <a:gd name="T29" fmla="*/ 2 h 411"/>
                    <a:gd name="T30" fmla="*/ 55 w 199"/>
                    <a:gd name="T31" fmla="*/ 0 h 411"/>
                    <a:gd name="T32" fmla="*/ 63 w 199"/>
                    <a:gd name="T33" fmla="*/ 4 h 411"/>
                    <a:gd name="T34" fmla="*/ 74 w 199"/>
                    <a:gd name="T35" fmla="*/ 21 h 411"/>
                    <a:gd name="T36" fmla="*/ 90 w 199"/>
                    <a:gd name="T37" fmla="*/ 38 h 411"/>
                    <a:gd name="T38" fmla="*/ 109 w 199"/>
                    <a:gd name="T39" fmla="*/ 55 h 411"/>
                    <a:gd name="T40" fmla="*/ 130 w 199"/>
                    <a:gd name="T41" fmla="*/ 70 h 411"/>
                    <a:gd name="T42" fmla="*/ 151 w 199"/>
                    <a:gd name="T43" fmla="*/ 86 h 411"/>
                    <a:gd name="T44" fmla="*/ 168 w 199"/>
                    <a:gd name="T45" fmla="*/ 100 h 411"/>
                    <a:gd name="T46" fmla="*/ 181 w 199"/>
                    <a:gd name="T47" fmla="*/ 113 h 411"/>
                    <a:gd name="T48" fmla="*/ 188 w 199"/>
                    <a:gd name="T49" fmla="*/ 126 h 411"/>
                    <a:gd name="T50" fmla="*/ 177 w 199"/>
                    <a:gd name="T51" fmla="*/ 173 h 411"/>
                    <a:gd name="T52" fmla="*/ 174 w 199"/>
                    <a:gd name="T53" fmla="*/ 219 h 411"/>
                    <a:gd name="T54" fmla="*/ 178 w 199"/>
                    <a:gd name="T55" fmla="*/ 263 h 411"/>
                    <a:gd name="T56" fmla="*/ 192 w 199"/>
                    <a:gd name="T57" fmla="*/ 309 h 411"/>
                    <a:gd name="T58" fmla="*/ 194 w 199"/>
                    <a:gd name="T59" fmla="*/ 314 h 411"/>
                    <a:gd name="T60" fmla="*/ 197 w 199"/>
                    <a:gd name="T61" fmla="*/ 317 h 411"/>
                    <a:gd name="T62" fmla="*/ 198 w 199"/>
                    <a:gd name="T63" fmla="*/ 321 h 411"/>
                    <a:gd name="T64" fmla="*/ 199 w 199"/>
                    <a:gd name="T65" fmla="*/ 325 h 411"/>
                    <a:gd name="T66" fmla="*/ 189 w 199"/>
                    <a:gd name="T67" fmla="*/ 336 h 411"/>
                    <a:gd name="T68" fmla="*/ 177 w 199"/>
                    <a:gd name="T69" fmla="*/ 348 h 411"/>
                    <a:gd name="T70" fmla="*/ 163 w 199"/>
                    <a:gd name="T71" fmla="*/ 361 h 411"/>
                    <a:gd name="T72" fmla="*/ 148 w 199"/>
                    <a:gd name="T73" fmla="*/ 374 h 411"/>
                    <a:gd name="T74" fmla="*/ 133 w 199"/>
                    <a:gd name="T75" fmla="*/ 385 h 411"/>
                    <a:gd name="T76" fmla="*/ 118 w 199"/>
                    <a:gd name="T77" fmla="*/ 397 h 411"/>
                    <a:gd name="T78" fmla="*/ 105 w 199"/>
                    <a:gd name="T79" fmla="*/ 405 h 411"/>
                    <a:gd name="T80" fmla="*/ 91 w 199"/>
                    <a:gd name="T81" fmla="*/ 411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99" h="411">
                      <a:moveTo>
                        <a:pt x="91" y="411"/>
                      </a:moveTo>
                      <a:lnTo>
                        <a:pt x="84" y="400"/>
                      </a:lnTo>
                      <a:lnTo>
                        <a:pt x="79" y="394"/>
                      </a:lnTo>
                      <a:lnTo>
                        <a:pt x="76" y="391"/>
                      </a:lnTo>
                      <a:lnTo>
                        <a:pt x="71" y="386"/>
                      </a:lnTo>
                      <a:lnTo>
                        <a:pt x="40" y="335"/>
                      </a:lnTo>
                      <a:lnTo>
                        <a:pt x="18" y="286"/>
                      </a:lnTo>
                      <a:lnTo>
                        <a:pt x="6" y="242"/>
                      </a:lnTo>
                      <a:lnTo>
                        <a:pt x="0" y="200"/>
                      </a:lnTo>
                      <a:lnTo>
                        <a:pt x="1" y="157"/>
                      </a:lnTo>
                      <a:lnTo>
                        <a:pt x="9" y="112"/>
                      </a:lnTo>
                      <a:lnTo>
                        <a:pt x="23" y="64"/>
                      </a:lnTo>
                      <a:lnTo>
                        <a:pt x="41" y="11"/>
                      </a:lnTo>
                      <a:lnTo>
                        <a:pt x="46" y="5"/>
                      </a:lnTo>
                      <a:lnTo>
                        <a:pt x="50" y="2"/>
                      </a:lnTo>
                      <a:lnTo>
                        <a:pt x="55" y="0"/>
                      </a:lnTo>
                      <a:lnTo>
                        <a:pt x="63" y="4"/>
                      </a:lnTo>
                      <a:lnTo>
                        <a:pt x="74" y="21"/>
                      </a:lnTo>
                      <a:lnTo>
                        <a:pt x="90" y="38"/>
                      </a:lnTo>
                      <a:lnTo>
                        <a:pt x="109" y="55"/>
                      </a:lnTo>
                      <a:lnTo>
                        <a:pt x="130" y="70"/>
                      </a:lnTo>
                      <a:lnTo>
                        <a:pt x="151" y="86"/>
                      </a:lnTo>
                      <a:lnTo>
                        <a:pt x="168" y="100"/>
                      </a:lnTo>
                      <a:lnTo>
                        <a:pt x="181" y="113"/>
                      </a:lnTo>
                      <a:lnTo>
                        <a:pt x="188" y="126"/>
                      </a:lnTo>
                      <a:lnTo>
                        <a:pt x="177" y="173"/>
                      </a:lnTo>
                      <a:lnTo>
                        <a:pt x="174" y="219"/>
                      </a:lnTo>
                      <a:lnTo>
                        <a:pt x="178" y="263"/>
                      </a:lnTo>
                      <a:lnTo>
                        <a:pt x="192" y="309"/>
                      </a:lnTo>
                      <a:lnTo>
                        <a:pt x="194" y="314"/>
                      </a:lnTo>
                      <a:lnTo>
                        <a:pt x="197" y="317"/>
                      </a:lnTo>
                      <a:lnTo>
                        <a:pt x="198" y="321"/>
                      </a:lnTo>
                      <a:lnTo>
                        <a:pt x="199" y="325"/>
                      </a:lnTo>
                      <a:lnTo>
                        <a:pt x="189" y="336"/>
                      </a:lnTo>
                      <a:lnTo>
                        <a:pt x="177" y="348"/>
                      </a:lnTo>
                      <a:lnTo>
                        <a:pt x="163" y="361"/>
                      </a:lnTo>
                      <a:lnTo>
                        <a:pt x="148" y="374"/>
                      </a:lnTo>
                      <a:lnTo>
                        <a:pt x="133" y="385"/>
                      </a:lnTo>
                      <a:lnTo>
                        <a:pt x="118" y="397"/>
                      </a:lnTo>
                      <a:lnTo>
                        <a:pt x="105" y="405"/>
                      </a:lnTo>
                      <a:lnTo>
                        <a:pt x="91" y="41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052"/>
                <p:cNvSpPr>
                  <a:spLocks/>
                </p:cNvSpPr>
                <p:nvPr/>
              </p:nvSpPr>
              <p:spPr bwMode="auto">
                <a:xfrm rot="-32005104">
                  <a:off x="4555" y="3201"/>
                  <a:ext cx="91" cy="153"/>
                </a:xfrm>
                <a:custGeom>
                  <a:avLst/>
                  <a:gdLst>
                    <a:gd name="T0" fmla="*/ 138 w 182"/>
                    <a:gd name="T1" fmla="*/ 306 h 306"/>
                    <a:gd name="T2" fmla="*/ 126 w 182"/>
                    <a:gd name="T3" fmla="*/ 299 h 306"/>
                    <a:gd name="T4" fmla="*/ 116 w 182"/>
                    <a:gd name="T5" fmla="*/ 292 h 306"/>
                    <a:gd name="T6" fmla="*/ 106 w 182"/>
                    <a:gd name="T7" fmla="*/ 284 h 306"/>
                    <a:gd name="T8" fmla="*/ 96 w 182"/>
                    <a:gd name="T9" fmla="*/ 277 h 306"/>
                    <a:gd name="T10" fmla="*/ 86 w 182"/>
                    <a:gd name="T11" fmla="*/ 269 h 306"/>
                    <a:gd name="T12" fmla="*/ 77 w 182"/>
                    <a:gd name="T13" fmla="*/ 261 h 306"/>
                    <a:gd name="T14" fmla="*/ 66 w 182"/>
                    <a:gd name="T15" fmla="*/ 253 h 306"/>
                    <a:gd name="T16" fmla="*/ 56 w 182"/>
                    <a:gd name="T17" fmla="*/ 246 h 306"/>
                    <a:gd name="T18" fmla="*/ 44 w 182"/>
                    <a:gd name="T19" fmla="*/ 240 h 306"/>
                    <a:gd name="T20" fmla="*/ 36 w 182"/>
                    <a:gd name="T21" fmla="*/ 236 h 306"/>
                    <a:gd name="T22" fmla="*/ 29 w 182"/>
                    <a:gd name="T23" fmla="*/ 232 h 306"/>
                    <a:gd name="T24" fmla="*/ 25 w 182"/>
                    <a:gd name="T25" fmla="*/ 230 h 306"/>
                    <a:gd name="T26" fmla="*/ 23 w 182"/>
                    <a:gd name="T27" fmla="*/ 229 h 306"/>
                    <a:gd name="T28" fmla="*/ 20 w 182"/>
                    <a:gd name="T29" fmla="*/ 228 h 306"/>
                    <a:gd name="T30" fmla="*/ 18 w 182"/>
                    <a:gd name="T31" fmla="*/ 225 h 306"/>
                    <a:gd name="T32" fmla="*/ 17 w 182"/>
                    <a:gd name="T33" fmla="*/ 224 h 306"/>
                    <a:gd name="T34" fmla="*/ 12 w 182"/>
                    <a:gd name="T35" fmla="*/ 189 h 306"/>
                    <a:gd name="T36" fmla="*/ 10 w 182"/>
                    <a:gd name="T37" fmla="*/ 151 h 306"/>
                    <a:gd name="T38" fmla="*/ 6 w 182"/>
                    <a:gd name="T39" fmla="*/ 113 h 306"/>
                    <a:gd name="T40" fmla="*/ 0 w 182"/>
                    <a:gd name="T41" fmla="*/ 72 h 306"/>
                    <a:gd name="T42" fmla="*/ 16 w 182"/>
                    <a:gd name="T43" fmla="*/ 69 h 306"/>
                    <a:gd name="T44" fmla="*/ 33 w 182"/>
                    <a:gd name="T45" fmla="*/ 62 h 306"/>
                    <a:gd name="T46" fmla="*/ 50 w 182"/>
                    <a:gd name="T47" fmla="*/ 50 h 306"/>
                    <a:gd name="T48" fmla="*/ 68 w 182"/>
                    <a:gd name="T49" fmla="*/ 38 h 306"/>
                    <a:gd name="T50" fmla="*/ 86 w 182"/>
                    <a:gd name="T51" fmla="*/ 25 h 306"/>
                    <a:gd name="T52" fmla="*/ 104 w 182"/>
                    <a:gd name="T53" fmla="*/ 13 h 306"/>
                    <a:gd name="T54" fmla="*/ 124 w 182"/>
                    <a:gd name="T55" fmla="*/ 4 h 306"/>
                    <a:gd name="T56" fmla="*/ 144 w 182"/>
                    <a:gd name="T57" fmla="*/ 0 h 306"/>
                    <a:gd name="T58" fmla="*/ 146 w 182"/>
                    <a:gd name="T59" fmla="*/ 0 h 306"/>
                    <a:gd name="T60" fmla="*/ 148 w 182"/>
                    <a:gd name="T61" fmla="*/ 1 h 306"/>
                    <a:gd name="T62" fmla="*/ 150 w 182"/>
                    <a:gd name="T63" fmla="*/ 1 h 306"/>
                    <a:gd name="T64" fmla="*/ 153 w 182"/>
                    <a:gd name="T65" fmla="*/ 2 h 306"/>
                    <a:gd name="T66" fmla="*/ 157 w 182"/>
                    <a:gd name="T67" fmla="*/ 8 h 306"/>
                    <a:gd name="T68" fmla="*/ 165 w 182"/>
                    <a:gd name="T69" fmla="*/ 32 h 306"/>
                    <a:gd name="T70" fmla="*/ 173 w 182"/>
                    <a:gd name="T71" fmla="*/ 69 h 306"/>
                    <a:gd name="T72" fmla="*/ 180 w 182"/>
                    <a:gd name="T73" fmla="*/ 114 h 306"/>
                    <a:gd name="T74" fmla="*/ 182 w 182"/>
                    <a:gd name="T75" fmla="*/ 166 h 306"/>
                    <a:gd name="T76" fmla="*/ 177 w 182"/>
                    <a:gd name="T77" fmla="*/ 216 h 306"/>
                    <a:gd name="T78" fmla="*/ 163 w 182"/>
                    <a:gd name="T79" fmla="*/ 265 h 306"/>
                    <a:gd name="T80" fmla="*/ 138 w 182"/>
                    <a:gd name="T81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2" h="306">
                      <a:moveTo>
                        <a:pt x="138" y="306"/>
                      </a:moveTo>
                      <a:lnTo>
                        <a:pt x="126" y="299"/>
                      </a:lnTo>
                      <a:lnTo>
                        <a:pt x="116" y="292"/>
                      </a:lnTo>
                      <a:lnTo>
                        <a:pt x="106" y="284"/>
                      </a:lnTo>
                      <a:lnTo>
                        <a:pt x="96" y="277"/>
                      </a:lnTo>
                      <a:lnTo>
                        <a:pt x="86" y="269"/>
                      </a:lnTo>
                      <a:lnTo>
                        <a:pt x="77" y="261"/>
                      </a:lnTo>
                      <a:lnTo>
                        <a:pt x="66" y="253"/>
                      </a:lnTo>
                      <a:lnTo>
                        <a:pt x="56" y="246"/>
                      </a:lnTo>
                      <a:lnTo>
                        <a:pt x="44" y="240"/>
                      </a:lnTo>
                      <a:lnTo>
                        <a:pt x="36" y="236"/>
                      </a:lnTo>
                      <a:lnTo>
                        <a:pt x="29" y="232"/>
                      </a:lnTo>
                      <a:lnTo>
                        <a:pt x="25" y="230"/>
                      </a:lnTo>
                      <a:lnTo>
                        <a:pt x="23" y="229"/>
                      </a:lnTo>
                      <a:lnTo>
                        <a:pt x="20" y="228"/>
                      </a:lnTo>
                      <a:lnTo>
                        <a:pt x="18" y="225"/>
                      </a:lnTo>
                      <a:lnTo>
                        <a:pt x="17" y="224"/>
                      </a:lnTo>
                      <a:lnTo>
                        <a:pt x="12" y="189"/>
                      </a:lnTo>
                      <a:lnTo>
                        <a:pt x="10" y="151"/>
                      </a:lnTo>
                      <a:lnTo>
                        <a:pt x="6" y="113"/>
                      </a:lnTo>
                      <a:lnTo>
                        <a:pt x="0" y="72"/>
                      </a:lnTo>
                      <a:lnTo>
                        <a:pt x="16" y="69"/>
                      </a:lnTo>
                      <a:lnTo>
                        <a:pt x="33" y="62"/>
                      </a:lnTo>
                      <a:lnTo>
                        <a:pt x="50" y="50"/>
                      </a:lnTo>
                      <a:lnTo>
                        <a:pt x="68" y="38"/>
                      </a:lnTo>
                      <a:lnTo>
                        <a:pt x="86" y="25"/>
                      </a:lnTo>
                      <a:lnTo>
                        <a:pt x="104" y="13"/>
                      </a:lnTo>
                      <a:lnTo>
                        <a:pt x="124" y="4"/>
                      </a:lnTo>
                      <a:lnTo>
                        <a:pt x="144" y="0"/>
                      </a:lnTo>
                      <a:lnTo>
                        <a:pt x="146" y="0"/>
                      </a:lnTo>
                      <a:lnTo>
                        <a:pt x="148" y="1"/>
                      </a:lnTo>
                      <a:lnTo>
                        <a:pt x="150" y="1"/>
                      </a:lnTo>
                      <a:lnTo>
                        <a:pt x="153" y="2"/>
                      </a:lnTo>
                      <a:lnTo>
                        <a:pt x="157" y="8"/>
                      </a:lnTo>
                      <a:lnTo>
                        <a:pt x="165" y="32"/>
                      </a:lnTo>
                      <a:lnTo>
                        <a:pt x="173" y="69"/>
                      </a:lnTo>
                      <a:lnTo>
                        <a:pt x="180" y="114"/>
                      </a:lnTo>
                      <a:lnTo>
                        <a:pt x="182" y="166"/>
                      </a:lnTo>
                      <a:lnTo>
                        <a:pt x="177" y="216"/>
                      </a:lnTo>
                      <a:lnTo>
                        <a:pt x="163" y="265"/>
                      </a:lnTo>
                      <a:lnTo>
                        <a:pt x="138" y="3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053"/>
                <p:cNvSpPr>
                  <a:spLocks/>
                </p:cNvSpPr>
                <p:nvPr/>
              </p:nvSpPr>
              <p:spPr bwMode="auto">
                <a:xfrm rot="-32005104">
                  <a:off x="4563" y="3213"/>
                  <a:ext cx="71" cy="131"/>
                </a:xfrm>
                <a:custGeom>
                  <a:avLst/>
                  <a:gdLst>
                    <a:gd name="T0" fmla="*/ 55 w 143"/>
                    <a:gd name="T1" fmla="*/ 223 h 263"/>
                    <a:gd name="T2" fmla="*/ 47 w 143"/>
                    <a:gd name="T3" fmla="*/ 219 h 263"/>
                    <a:gd name="T4" fmla="*/ 41 w 143"/>
                    <a:gd name="T5" fmla="*/ 217 h 263"/>
                    <a:gd name="T6" fmla="*/ 35 w 143"/>
                    <a:gd name="T7" fmla="*/ 213 h 263"/>
                    <a:gd name="T8" fmla="*/ 31 w 143"/>
                    <a:gd name="T9" fmla="*/ 211 h 263"/>
                    <a:gd name="T10" fmla="*/ 26 w 143"/>
                    <a:gd name="T11" fmla="*/ 209 h 263"/>
                    <a:gd name="T12" fmla="*/ 20 w 143"/>
                    <a:gd name="T13" fmla="*/ 205 h 263"/>
                    <a:gd name="T14" fmla="*/ 15 w 143"/>
                    <a:gd name="T15" fmla="*/ 202 h 263"/>
                    <a:gd name="T16" fmla="*/ 8 w 143"/>
                    <a:gd name="T17" fmla="*/ 198 h 263"/>
                    <a:gd name="T18" fmla="*/ 9 w 143"/>
                    <a:gd name="T19" fmla="*/ 163 h 263"/>
                    <a:gd name="T20" fmla="*/ 10 w 143"/>
                    <a:gd name="T21" fmla="*/ 130 h 263"/>
                    <a:gd name="T22" fmla="*/ 7 w 143"/>
                    <a:gd name="T23" fmla="*/ 98 h 263"/>
                    <a:gd name="T24" fmla="*/ 0 w 143"/>
                    <a:gd name="T25" fmla="*/ 64 h 263"/>
                    <a:gd name="T26" fmla="*/ 11 w 143"/>
                    <a:gd name="T27" fmla="*/ 62 h 263"/>
                    <a:gd name="T28" fmla="*/ 22 w 143"/>
                    <a:gd name="T29" fmla="*/ 58 h 263"/>
                    <a:gd name="T30" fmla="*/ 33 w 143"/>
                    <a:gd name="T31" fmla="*/ 52 h 263"/>
                    <a:gd name="T32" fmla="*/ 45 w 143"/>
                    <a:gd name="T33" fmla="*/ 45 h 263"/>
                    <a:gd name="T34" fmla="*/ 55 w 143"/>
                    <a:gd name="T35" fmla="*/ 37 h 263"/>
                    <a:gd name="T36" fmla="*/ 67 w 143"/>
                    <a:gd name="T37" fmla="*/ 29 h 263"/>
                    <a:gd name="T38" fmla="*/ 76 w 143"/>
                    <a:gd name="T39" fmla="*/ 21 h 263"/>
                    <a:gd name="T40" fmla="*/ 85 w 143"/>
                    <a:gd name="T41" fmla="*/ 14 h 263"/>
                    <a:gd name="T42" fmla="*/ 96 w 143"/>
                    <a:gd name="T43" fmla="*/ 9 h 263"/>
                    <a:gd name="T44" fmla="*/ 105 w 143"/>
                    <a:gd name="T45" fmla="*/ 6 h 263"/>
                    <a:gd name="T46" fmla="*/ 111 w 143"/>
                    <a:gd name="T47" fmla="*/ 4 h 263"/>
                    <a:gd name="T48" fmla="*/ 116 w 143"/>
                    <a:gd name="T49" fmla="*/ 1 h 263"/>
                    <a:gd name="T50" fmla="*/ 120 w 143"/>
                    <a:gd name="T51" fmla="*/ 1 h 263"/>
                    <a:gd name="T52" fmla="*/ 122 w 143"/>
                    <a:gd name="T53" fmla="*/ 0 h 263"/>
                    <a:gd name="T54" fmla="*/ 123 w 143"/>
                    <a:gd name="T55" fmla="*/ 0 h 263"/>
                    <a:gd name="T56" fmla="*/ 125 w 143"/>
                    <a:gd name="T57" fmla="*/ 0 h 263"/>
                    <a:gd name="T58" fmla="*/ 126 w 143"/>
                    <a:gd name="T59" fmla="*/ 2 h 263"/>
                    <a:gd name="T60" fmla="*/ 129 w 143"/>
                    <a:gd name="T61" fmla="*/ 7 h 263"/>
                    <a:gd name="T62" fmla="*/ 132 w 143"/>
                    <a:gd name="T63" fmla="*/ 17 h 263"/>
                    <a:gd name="T64" fmla="*/ 139 w 143"/>
                    <a:gd name="T65" fmla="*/ 39 h 263"/>
                    <a:gd name="T66" fmla="*/ 143 w 143"/>
                    <a:gd name="T67" fmla="*/ 73 h 263"/>
                    <a:gd name="T68" fmla="*/ 143 w 143"/>
                    <a:gd name="T69" fmla="*/ 103 h 263"/>
                    <a:gd name="T70" fmla="*/ 140 w 143"/>
                    <a:gd name="T71" fmla="*/ 130 h 263"/>
                    <a:gd name="T72" fmla="*/ 137 w 143"/>
                    <a:gd name="T73" fmla="*/ 156 h 263"/>
                    <a:gd name="T74" fmla="*/ 132 w 143"/>
                    <a:gd name="T75" fmla="*/ 180 h 263"/>
                    <a:gd name="T76" fmla="*/ 126 w 143"/>
                    <a:gd name="T77" fmla="*/ 205 h 263"/>
                    <a:gd name="T78" fmla="*/ 122 w 143"/>
                    <a:gd name="T79" fmla="*/ 233 h 263"/>
                    <a:gd name="T80" fmla="*/ 117 w 143"/>
                    <a:gd name="T81" fmla="*/ 263 h 263"/>
                    <a:gd name="T82" fmla="*/ 111 w 143"/>
                    <a:gd name="T83" fmla="*/ 262 h 263"/>
                    <a:gd name="T84" fmla="*/ 102 w 143"/>
                    <a:gd name="T85" fmla="*/ 257 h 263"/>
                    <a:gd name="T86" fmla="*/ 92 w 143"/>
                    <a:gd name="T87" fmla="*/ 250 h 263"/>
                    <a:gd name="T88" fmla="*/ 82 w 143"/>
                    <a:gd name="T89" fmla="*/ 243 h 263"/>
                    <a:gd name="T90" fmla="*/ 72 w 143"/>
                    <a:gd name="T91" fmla="*/ 236 h 263"/>
                    <a:gd name="T92" fmla="*/ 63 w 143"/>
                    <a:gd name="T93" fmla="*/ 229 h 263"/>
                    <a:gd name="T94" fmla="*/ 57 w 143"/>
                    <a:gd name="T95" fmla="*/ 225 h 263"/>
                    <a:gd name="T96" fmla="*/ 55 w 143"/>
                    <a:gd name="T97" fmla="*/ 223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3" h="263">
                      <a:moveTo>
                        <a:pt x="55" y="223"/>
                      </a:moveTo>
                      <a:lnTo>
                        <a:pt x="47" y="219"/>
                      </a:lnTo>
                      <a:lnTo>
                        <a:pt x="41" y="217"/>
                      </a:lnTo>
                      <a:lnTo>
                        <a:pt x="35" y="213"/>
                      </a:lnTo>
                      <a:lnTo>
                        <a:pt x="31" y="211"/>
                      </a:lnTo>
                      <a:lnTo>
                        <a:pt x="26" y="209"/>
                      </a:lnTo>
                      <a:lnTo>
                        <a:pt x="20" y="205"/>
                      </a:lnTo>
                      <a:lnTo>
                        <a:pt x="15" y="202"/>
                      </a:lnTo>
                      <a:lnTo>
                        <a:pt x="8" y="198"/>
                      </a:lnTo>
                      <a:lnTo>
                        <a:pt x="9" y="163"/>
                      </a:lnTo>
                      <a:lnTo>
                        <a:pt x="10" y="130"/>
                      </a:lnTo>
                      <a:lnTo>
                        <a:pt x="7" y="98"/>
                      </a:lnTo>
                      <a:lnTo>
                        <a:pt x="0" y="64"/>
                      </a:lnTo>
                      <a:lnTo>
                        <a:pt x="11" y="62"/>
                      </a:lnTo>
                      <a:lnTo>
                        <a:pt x="22" y="58"/>
                      </a:lnTo>
                      <a:lnTo>
                        <a:pt x="33" y="52"/>
                      </a:lnTo>
                      <a:lnTo>
                        <a:pt x="45" y="45"/>
                      </a:lnTo>
                      <a:lnTo>
                        <a:pt x="55" y="37"/>
                      </a:lnTo>
                      <a:lnTo>
                        <a:pt x="67" y="29"/>
                      </a:lnTo>
                      <a:lnTo>
                        <a:pt x="76" y="21"/>
                      </a:lnTo>
                      <a:lnTo>
                        <a:pt x="85" y="14"/>
                      </a:lnTo>
                      <a:lnTo>
                        <a:pt x="96" y="9"/>
                      </a:lnTo>
                      <a:lnTo>
                        <a:pt x="105" y="6"/>
                      </a:lnTo>
                      <a:lnTo>
                        <a:pt x="111" y="4"/>
                      </a:lnTo>
                      <a:lnTo>
                        <a:pt x="116" y="1"/>
                      </a:lnTo>
                      <a:lnTo>
                        <a:pt x="120" y="1"/>
                      </a:lnTo>
                      <a:lnTo>
                        <a:pt x="122" y="0"/>
                      </a:lnTo>
                      <a:lnTo>
                        <a:pt x="123" y="0"/>
                      </a:lnTo>
                      <a:lnTo>
                        <a:pt x="125" y="0"/>
                      </a:lnTo>
                      <a:lnTo>
                        <a:pt x="126" y="2"/>
                      </a:lnTo>
                      <a:lnTo>
                        <a:pt x="129" y="7"/>
                      </a:lnTo>
                      <a:lnTo>
                        <a:pt x="132" y="17"/>
                      </a:lnTo>
                      <a:lnTo>
                        <a:pt x="139" y="39"/>
                      </a:lnTo>
                      <a:lnTo>
                        <a:pt x="143" y="73"/>
                      </a:lnTo>
                      <a:lnTo>
                        <a:pt x="143" y="103"/>
                      </a:lnTo>
                      <a:lnTo>
                        <a:pt x="140" y="130"/>
                      </a:lnTo>
                      <a:lnTo>
                        <a:pt x="137" y="156"/>
                      </a:lnTo>
                      <a:lnTo>
                        <a:pt x="132" y="180"/>
                      </a:lnTo>
                      <a:lnTo>
                        <a:pt x="126" y="205"/>
                      </a:lnTo>
                      <a:lnTo>
                        <a:pt x="122" y="233"/>
                      </a:lnTo>
                      <a:lnTo>
                        <a:pt x="117" y="263"/>
                      </a:lnTo>
                      <a:lnTo>
                        <a:pt x="111" y="262"/>
                      </a:lnTo>
                      <a:lnTo>
                        <a:pt x="102" y="257"/>
                      </a:lnTo>
                      <a:lnTo>
                        <a:pt x="92" y="250"/>
                      </a:lnTo>
                      <a:lnTo>
                        <a:pt x="82" y="243"/>
                      </a:lnTo>
                      <a:lnTo>
                        <a:pt x="72" y="236"/>
                      </a:lnTo>
                      <a:lnTo>
                        <a:pt x="63" y="229"/>
                      </a:lnTo>
                      <a:lnTo>
                        <a:pt x="57" y="225"/>
                      </a:lnTo>
                      <a:lnTo>
                        <a:pt x="55" y="223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1054"/>
                <p:cNvSpPr>
                  <a:spLocks/>
                </p:cNvSpPr>
                <p:nvPr/>
              </p:nvSpPr>
              <p:spPr bwMode="auto">
                <a:xfrm rot="-32005104">
                  <a:off x="4680" y="3239"/>
                  <a:ext cx="71" cy="81"/>
                </a:xfrm>
                <a:custGeom>
                  <a:avLst/>
                  <a:gdLst>
                    <a:gd name="T0" fmla="*/ 62 w 143"/>
                    <a:gd name="T1" fmla="*/ 161 h 161"/>
                    <a:gd name="T2" fmla="*/ 43 w 143"/>
                    <a:gd name="T3" fmla="*/ 150 h 161"/>
                    <a:gd name="T4" fmla="*/ 28 w 143"/>
                    <a:gd name="T5" fmla="*/ 139 h 161"/>
                    <a:gd name="T6" fmla="*/ 15 w 143"/>
                    <a:gd name="T7" fmla="*/ 128 h 161"/>
                    <a:gd name="T8" fmla="*/ 7 w 143"/>
                    <a:gd name="T9" fmla="*/ 116 h 161"/>
                    <a:gd name="T10" fmla="*/ 2 w 143"/>
                    <a:gd name="T11" fmla="*/ 103 h 161"/>
                    <a:gd name="T12" fmla="*/ 0 w 143"/>
                    <a:gd name="T13" fmla="*/ 88 h 161"/>
                    <a:gd name="T14" fmla="*/ 3 w 143"/>
                    <a:gd name="T15" fmla="*/ 69 h 161"/>
                    <a:gd name="T16" fmla="*/ 9 w 143"/>
                    <a:gd name="T17" fmla="*/ 47 h 161"/>
                    <a:gd name="T18" fmla="*/ 20 w 143"/>
                    <a:gd name="T19" fmla="*/ 29 h 161"/>
                    <a:gd name="T20" fmla="*/ 28 w 143"/>
                    <a:gd name="T21" fmla="*/ 15 h 161"/>
                    <a:gd name="T22" fmla="*/ 35 w 143"/>
                    <a:gd name="T23" fmla="*/ 6 h 161"/>
                    <a:gd name="T24" fmla="*/ 41 w 143"/>
                    <a:gd name="T25" fmla="*/ 1 h 161"/>
                    <a:gd name="T26" fmla="*/ 50 w 143"/>
                    <a:gd name="T27" fmla="*/ 0 h 161"/>
                    <a:gd name="T28" fmla="*/ 62 w 143"/>
                    <a:gd name="T29" fmla="*/ 2 h 161"/>
                    <a:gd name="T30" fmla="*/ 78 w 143"/>
                    <a:gd name="T31" fmla="*/ 7 h 161"/>
                    <a:gd name="T32" fmla="*/ 101 w 143"/>
                    <a:gd name="T33" fmla="*/ 15 h 161"/>
                    <a:gd name="T34" fmla="*/ 121 w 143"/>
                    <a:gd name="T35" fmla="*/ 31 h 161"/>
                    <a:gd name="T36" fmla="*/ 134 w 143"/>
                    <a:gd name="T37" fmla="*/ 50 h 161"/>
                    <a:gd name="T38" fmla="*/ 141 w 143"/>
                    <a:gd name="T39" fmla="*/ 69 h 161"/>
                    <a:gd name="T40" fmla="*/ 143 w 143"/>
                    <a:gd name="T41" fmla="*/ 90 h 161"/>
                    <a:gd name="T42" fmla="*/ 138 w 143"/>
                    <a:gd name="T43" fmla="*/ 110 h 161"/>
                    <a:gd name="T44" fmla="*/ 129 w 143"/>
                    <a:gd name="T45" fmla="*/ 128 h 161"/>
                    <a:gd name="T46" fmla="*/ 114 w 143"/>
                    <a:gd name="T47" fmla="*/ 143 h 161"/>
                    <a:gd name="T48" fmla="*/ 93 w 143"/>
                    <a:gd name="T49" fmla="*/ 154 h 161"/>
                    <a:gd name="T50" fmla="*/ 85 w 143"/>
                    <a:gd name="T51" fmla="*/ 156 h 161"/>
                    <a:gd name="T52" fmla="*/ 78 w 143"/>
                    <a:gd name="T53" fmla="*/ 158 h 161"/>
                    <a:gd name="T54" fmla="*/ 70 w 143"/>
                    <a:gd name="T55" fmla="*/ 159 h 161"/>
                    <a:gd name="T56" fmla="*/ 62 w 143"/>
                    <a:gd name="T57" fmla="*/ 16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3" h="161">
                      <a:moveTo>
                        <a:pt x="62" y="161"/>
                      </a:moveTo>
                      <a:lnTo>
                        <a:pt x="43" y="150"/>
                      </a:lnTo>
                      <a:lnTo>
                        <a:pt x="28" y="139"/>
                      </a:lnTo>
                      <a:lnTo>
                        <a:pt x="15" y="128"/>
                      </a:lnTo>
                      <a:lnTo>
                        <a:pt x="7" y="116"/>
                      </a:lnTo>
                      <a:lnTo>
                        <a:pt x="2" y="103"/>
                      </a:lnTo>
                      <a:lnTo>
                        <a:pt x="0" y="88"/>
                      </a:lnTo>
                      <a:lnTo>
                        <a:pt x="3" y="69"/>
                      </a:lnTo>
                      <a:lnTo>
                        <a:pt x="9" y="47"/>
                      </a:lnTo>
                      <a:lnTo>
                        <a:pt x="20" y="29"/>
                      </a:lnTo>
                      <a:lnTo>
                        <a:pt x="28" y="15"/>
                      </a:lnTo>
                      <a:lnTo>
                        <a:pt x="35" y="6"/>
                      </a:lnTo>
                      <a:lnTo>
                        <a:pt x="41" y="1"/>
                      </a:lnTo>
                      <a:lnTo>
                        <a:pt x="50" y="0"/>
                      </a:lnTo>
                      <a:lnTo>
                        <a:pt x="62" y="2"/>
                      </a:lnTo>
                      <a:lnTo>
                        <a:pt x="78" y="7"/>
                      </a:lnTo>
                      <a:lnTo>
                        <a:pt x="101" y="15"/>
                      </a:lnTo>
                      <a:lnTo>
                        <a:pt x="121" y="31"/>
                      </a:lnTo>
                      <a:lnTo>
                        <a:pt x="134" y="50"/>
                      </a:lnTo>
                      <a:lnTo>
                        <a:pt x="141" y="69"/>
                      </a:lnTo>
                      <a:lnTo>
                        <a:pt x="143" y="90"/>
                      </a:lnTo>
                      <a:lnTo>
                        <a:pt x="138" y="110"/>
                      </a:lnTo>
                      <a:lnTo>
                        <a:pt x="129" y="128"/>
                      </a:lnTo>
                      <a:lnTo>
                        <a:pt x="114" y="143"/>
                      </a:lnTo>
                      <a:lnTo>
                        <a:pt x="93" y="154"/>
                      </a:lnTo>
                      <a:lnTo>
                        <a:pt x="85" y="156"/>
                      </a:lnTo>
                      <a:lnTo>
                        <a:pt x="78" y="158"/>
                      </a:lnTo>
                      <a:lnTo>
                        <a:pt x="70" y="159"/>
                      </a:lnTo>
                      <a:lnTo>
                        <a:pt x="62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1055"/>
                <p:cNvSpPr>
                  <a:spLocks/>
                </p:cNvSpPr>
                <p:nvPr/>
              </p:nvSpPr>
              <p:spPr bwMode="auto">
                <a:xfrm rot="-32005104">
                  <a:off x="4697" y="3256"/>
                  <a:ext cx="42" cy="57"/>
                </a:xfrm>
                <a:custGeom>
                  <a:avLst/>
                  <a:gdLst>
                    <a:gd name="T0" fmla="*/ 41 w 84"/>
                    <a:gd name="T1" fmla="*/ 115 h 115"/>
                    <a:gd name="T2" fmla="*/ 26 w 84"/>
                    <a:gd name="T3" fmla="*/ 112 h 115"/>
                    <a:gd name="T4" fmla="*/ 15 w 84"/>
                    <a:gd name="T5" fmla="*/ 110 h 115"/>
                    <a:gd name="T6" fmla="*/ 8 w 84"/>
                    <a:gd name="T7" fmla="*/ 106 h 115"/>
                    <a:gd name="T8" fmla="*/ 4 w 84"/>
                    <a:gd name="T9" fmla="*/ 103 h 115"/>
                    <a:gd name="T10" fmla="*/ 2 w 84"/>
                    <a:gd name="T11" fmla="*/ 97 h 115"/>
                    <a:gd name="T12" fmla="*/ 0 w 84"/>
                    <a:gd name="T13" fmla="*/ 89 h 115"/>
                    <a:gd name="T14" fmla="*/ 0 w 84"/>
                    <a:gd name="T15" fmla="*/ 77 h 115"/>
                    <a:gd name="T16" fmla="*/ 2 w 84"/>
                    <a:gd name="T17" fmla="*/ 62 h 115"/>
                    <a:gd name="T18" fmla="*/ 7 w 84"/>
                    <a:gd name="T19" fmla="*/ 48 h 115"/>
                    <a:gd name="T20" fmla="*/ 14 w 84"/>
                    <a:gd name="T21" fmla="*/ 33 h 115"/>
                    <a:gd name="T22" fmla="*/ 25 w 84"/>
                    <a:gd name="T23" fmla="*/ 18 h 115"/>
                    <a:gd name="T24" fmla="*/ 36 w 84"/>
                    <a:gd name="T25" fmla="*/ 7 h 115"/>
                    <a:gd name="T26" fmla="*/ 48 w 84"/>
                    <a:gd name="T27" fmla="*/ 0 h 115"/>
                    <a:gd name="T28" fmla="*/ 60 w 84"/>
                    <a:gd name="T29" fmla="*/ 1 h 115"/>
                    <a:gd name="T30" fmla="*/ 73 w 84"/>
                    <a:gd name="T31" fmla="*/ 9 h 115"/>
                    <a:gd name="T32" fmla="*/ 84 w 84"/>
                    <a:gd name="T33" fmla="*/ 30 h 115"/>
                    <a:gd name="T34" fmla="*/ 84 w 84"/>
                    <a:gd name="T35" fmla="*/ 42 h 115"/>
                    <a:gd name="T36" fmla="*/ 82 w 84"/>
                    <a:gd name="T37" fmla="*/ 55 h 115"/>
                    <a:gd name="T38" fmla="*/ 80 w 84"/>
                    <a:gd name="T39" fmla="*/ 68 h 115"/>
                    <a:gd name="T40" fmla="*/ 75 w 84"/>
                    <a:gd name="T41" fmla="*/ 82 h 115"/>
                    <a:gd name="T42" fmla="*/ 69 w 84"/>
                    <a:gd name="T43" fmla="*/ 93 h 115"/>
                    <a:gd name="T44" fmla="*/ 61 w 84"/>
                    <a:gd name="T45" fmla="*/ 104 h 115"/>
                    <a:gd name="T46" fmla="*/ 52 w 84"/>
                    <a:gd name="T47" fmla="*/ 112 h 115"/>
                    <a:gd name="T48" fmla="*/ 41 w 84"/>
                    <a:gd name="T49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" h="115">
                      <a:moveTo>
                        <a:pt x="41" y="115"/>
                      </a:moveTo>
                      <a:lnTo>
                        <a:pt x="26" y="112"/>
                      </a:lnTo>
                      <a:lnTo>
                        <a:pt x="15" y="110"/>
                      </a:lnTo>
                      <a:lnTo>
                        <a:pt x="8" y="106"/>
                      </a:lnTo>
                      <a:lnTo>
                        <a:pt x="4" y="103"/>
                      </a:lnTo>
                      <a:lnTo>
                        <a:pt x="2" y="97"/>
                      </a:lnTo>
                      <a:lnTo>
                        <a:pt x="0" y="89"/>
                      </a:lnTo>
                      <a:lnTo>
                        <a:pt x="0" y="77"/>
                      </a:lnTo>
                      <a:lnTo>
                        <a:pt x="2" y="62"/>
                      </a:lnTo>
                      <a:lnTo>
                        <a:pt x="7" y="48"/>
                      </a:lnTo>
                      <a:lnTo>
                        <a:pt x="14" y="33"/>
                      </a:lnTo>
                      <a:lnTo>
                        <a:pt x="25" y="18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60" y="1"/>
                      </a:lnTo>
                      <a:lnTo>
                        <a:pt x="73" y="9"/>
                      </a:lnTo>
                      <a:lnTo>
                        <a:pt x="84" y="30"/>
                      </a:lnTo>
                      <a:lnTo>
                        <a:pt x="84" y="42"/>
                      </a:lnTo>
                      <a:lnTo>
                        <a:pt x="82" y="55"/>
                      </a:lnTo>
                      <a:lnTo>
                        <a:pt x="80" y="68"/>
                      </a:lnTo>
                      <a:lnTo>
                        <a:pt x="75" y="82"/>
                      </a:lnTo>
                      <a:lnTo>
                        <a:pt x="69" y="93"/>
                      </a:lnTo>
                      <a:lnTo>
                        <a:pt x="61" y="104"/>
                      </a:lnTo>
                      <a:lnTo>
                        <a:pt x="52" y="112"/>
                      </a:lnTo>
                      <a:lnTo>
                        <a:pt x="41" y="115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059"/>
                <p:cNvSpPr>
                  <a:spLocks/>
                </p:cNvSpPr>
                <p:nvPr/>
              </p:nvSpPr>
              <p:spPr bwMode="auto">
                <a:xfrm rot="-32005104">
                  <a:off x="4583" y="3355"/>
                  <a:ext cx="181" cy="114"/>
                </a:xfrm>
                <a:custGeom>
                  <a:avLst/>
                  <a:gdLst>
                    <a:gd name="T0" fmla="*/ 218 w 362"/>
                    <a:gd name="T1" fmla="*/ 228 h 228"/>
                    <a:gd name="T2" fmla="*/ 192 w 362"/>
                    <a:gd name="T3" fmla="*/ 214 h 228"/>
                    <a:gd name="T4" fmla="*/ 171 w 362"/>
                    <a:gd name="T5" fmla="*/ 205 h 228"/>
                    <a:gd name="T6" fmla="*/ 155 w 362"/>
                    <a:gd name="T7" fmla="*/ 200 h 228"/>
                    <a:gd name="T8" fmla="*/ 141 w 362"/>
                    <a:gd name="T9" fmla="*/ 198 h 228"/>
                    <a:gd name="T10" fmla="*/ 126 w 362"/>
                    <a:gd name="T11" fmla="*/ 198 h 228"/>
                    <a:gd name="T12" fmla="*/ 110 w 362"/>
                    <a:gd name="T13" fmla="*/ 200 h 228"/>
                    <a:gd name="T14" fmla="*/ 89 w 362"/>
                    <a:gd name="T15" fmla="*/ 204 h 228"/>
                    <a:gd name="T16" fmla="*/ 61 w 362"/>
                    <a:gd name="T17" fmla="*/ 206 h 228"/>
                    <a:gd name="T18" fmla="*/ 57 w 362"/>
                    <a:gd name="T19" fmla="*/ 200 h 228"/>
                    <a:gd name="T20" fmla="*/ 53 w 362"/>
                    <a:gd name="T21" fmla="*/ 197 h 228"/>
                    <a:gd name="T22" fmla="*/ 51 w 362"/>
                    <a:gd name="T23" fmla="*/ 192 h 228"/>
                    <a:gd name="T24" fmla="*/ 51 w 362"/>
                    <a:gd name="T25" fmla="*/ 185 h 228"/>
                    <a:gd name="T26" fmla="*/ 44 w 362"/>
                    <a:gd name="T27" fmla="*/ 166 h 228"/>
                    <a:gd name="T28" fmla="*/ 34 w 362"/>
                    <a:gd name="T29" fmla="*/ 142 h 228"/>
                    <a:gd name="T30" fmla="*/ 23 w 362"/>
                    <a:gd name="T31" fmla="*/ 116 h 228"/>
                    <a:gd name="T32" fmla="*/ 13 w 362"/>
                    <a:gd name="T33" fmla="*/ 90 h 228"/>
                    <a:gd name="T34" fmla="*/ 5 w 362"/>
                    <a:gd name="T35" fmla="*/ 63 h 228"/>
                    <a:gd name="T36" fmla="*/ 0 w 362"/>
                    <a:gd name="T37" fmla="*/ 40 h 228"/>
                    <a:gd name="T38" fmla="*/ 0 w 362"/>
                    <a:gd name="T39" fmla="*/ 22 h 228"/>
                    <a:gd name="T40" fmla="*/ 6 w 362"/>
                    <a:gd name="T41" fmla="*/ 8 h 228"/>
                    <a:gd name="T42" fmla="*/ 28 w 362"/>
                    <a:gd name="T43" fmla="*/ 6 h 228"/>
                    <a:gd name="T44" fmla="*/ 51 w 362"/>
                    <a:gd name="T45" fmla="*/ 3 h 228"/>
                    <a:gd name="T46" fmla="*/ 75 w 362"/>
                    <a:gd name="T47" fmla="*/ 2 h 228"/>
                    <a:gd name="T48" fmla="*/ 99 w 362"/>
                    <a:gd name="T49" fmla="*/ 1 h 228"/>
                    <a:gd name="T50" fmla="*/ 125 w 362"/>
                    <a:gd name="T51" fmla="*/ 0 h 228"/>
                    <a:gd name="T52" fmla="*/ 149 w 362"/>
                    <a:gd name="T53" fmla="*/ 1 h 228"/>
                    <a:gd name="T54" fmla="*/ 173 w 362"/>
                    <a:gd name="T55" fmla="*/ 3 h 228"/>
                    <a:gd name="T56" fmla="*/ 199 w 362"/>
                    <a:gd name="T57" fmla="*/ 7 h 228"/>
                    <a:gd name="T58" fmla="*/ 222 w 362"/>
                    <a:gd name="T59" fmla="*/ 11 h 228"/>
                    <a:gd name="T60" fmla="*/ 246 w 362"/>
                    <a:gd name="T61" fmla="*/ 17 h 228"/>
                    <a:gd name="T62" fmla="*/ 268 w 362"/>
                    <a:gd name="T63" fmla="*/ 25 h 228"/>
                    <a:gd name="T64" fmla="*/ 290 w 362"/>
                    <a:gd name="T65" fmla="*/ 36 h 228"/>
                    <a:gd name="T66" fmla="*/ 310 w 362"/>
                    <a:gd name="T67" fmla="*/ 48 h 228"/>
                    <a:gd name="T68" fmla="*/ 329 w 362"/>
                    <a:gd name="T69" fmla="*/ 62 h 228"/>
                    <a:gd name="T70" fmla="*/ 346 w 362"/>
                    <a:gd name="T71" fmla="*/ 79 h 228"/>
                    <a:gd name="T72" fmla="*/ 362 w 362"/>
                    <a:gd name="T73" fmla="*/ 99 h 228"/>
                    <a:gd name="T74" fmla="*/ 359 w 362"/>
                    <a:gd name="T75" fmla="*/ 112 h 228"/>
                    <a:gd name="T76" fmla="*/ 351 w 362"/>
                    <a:gd name="T77" fmla="*/ 123 h 228"/>
                    <a:gd name="T78" fmla="*/ 339 w 362"/>
                    <a:gd name="T79" fmla="*/ 134 h 228"/>
                    <a:gd name="T80" fmla="*/ 329 w 362"/>
                    <a:gd name="T81" fmla="*/ 143 h 228"/>
                    <a:gd name="T82" fmla="*/ 318 w 362"/>
                    <a:gd name="T83" fmla="*/ 152 h 228"/>
                    <a:gd name="T84" fmla="*/ 306 w 362"/>
                    <a:gd name="T85" fmla="*/ 164 h 228"/>
                    <a:gd name="T86" fmla="*/ 291 w 362"/>
                    <a:gd name="T87" fmla="*/ 177 h 228"/>
                    <a:gd name="T88" fmla="*/ 275 w 362"/>
                    <a:gd name="T89" fmla="*/ 191 h 228"/>
                    <a:gd name="T90" fmla="*/ 258 w 362"/>
                    <a:gd name="T91" fmla="*/ 204 h 228"/>
                    <a:gd name="T92" fmla="*/ 243 w 362"/>
                    <a:gd name="T93" fmla="*/ 215 h 228"/>
                    <a:gd name="T94" fmla="*/ 230 w 362"/>
                    <a:gd name="T95" fmla="*/ 225 h 228"/>
                    <a:gd name="T96" fmla="*/ 218 w 362"/>
                    <a:gd name="T97" fmla="*/ 228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62" h="228">
                      <a:moveTo>
                        <a:pt x="218" y="228"/>
                      </a:moveTo>
                      <a:lnTo>
                        <a:pt x="192" y="214"/>
                      </a:lnTo>
                      <a:lnTo>
                        <a:pt x="171" y="205"/>
                      </a:lnTo>
                      <a:lnTo>
                        <a:pt x="155" y="200"/>
                      </a:lnTo>
                      <a:lnTo>
                        <a:pt x="141" y="198"/>
                      </a:lnTo>
                      <a:lnTo>
                        <a:pt x="126" y="198"/>
                      </a:lnTo>
                      <a:lnTo>
                        <a:pt x="110" y="200"/>
                      </a:lnTo>
                      <a:lnTo>
                        <a:pt x="89" y="204"/>
                      </a:lnTo>
                      <a:lnTo>
                        <a:pt x="61" y="206"/>
                      </a:lnTo>
                      <a:lnTo>
                        <a:pt x="57" y="200"/>
                      </a:lnTo>
                      <a:lnTo>
                        <a:pt x="53" y="197"/>
                      </a:lnTo>
                      <a:lnTo>
                        <a:pt x="51" y="192"/>
                      </a:lnTo>
                      <a:lnTo>
                        <a:pt x="51" y="185"/>
                      </a:lnTo>
                      <a:lnTo>
                        <a:pt x="44" y="166"/>
                      </a:lnTo>
                      <a:lnTo>
                        <a:pt x="34" y="142"/>
                      </a:lnTo>
                      <a:lnTo>
                        <a:pt x="23" y="116"/>
                      </a:lnTo>
                      <a:lnTo>
                        <a:pt x="13" y="90"/>
                      </a:lnTo>
                      <a:lnTo>
                        <a:pt x="5" y="63"/>
                      </a:lnTo>
                      <a:lnTo>
                        <a:pt x="0" y="40"/>
                      </a:lnTo>
                      <a:lnTo>
                        <a:pt x="0" y="22"/>
                      </a:lnTo>
                      <a:lnTo>
                        <a:pt x="6" y="8"/>
                      </a:lnTo>
                      <a:lnTo>
                        <a:pt x="28" y="6"/>
                      </a:lnTo>
                      <a:lnTo>
                        <a:pt x="51" y="3"/>
                      </a:lnTo>
                      <a:lnTo>
                        <a:pt x="75" y="2"/>
                      </a:lnTo>
                      <a:lnTo>
                        <a:pt x="99" y="1"/>
                      </a:lnTo>
                      <a:lnTo>
                        <a:pt x="125" y="0"/>
                      </a:lnTo>
                      <a:lnTo>
                        <a:pt x="149" y="1"/>
                      </a:lnTo>
                      <a:lnTo>
                        <a:pt x="173" y="3"/>
                      </a:lnTo>
                      <a:lnTo>
                        <a:pt x="199" y="7"/>
                      </a:lnTo>
                      <a:lnTo>
                        <a:pt x="222" y="11"/>
                      </a:lnTo>
                      <a:lnTo>
                        <a:pt x="246" y="17"/>
                      </a:lnTo>
                      <a:lnTo>
                        <a:pt x="268" y="25"/>
                      </a:lnTo>
                      <a:lnTo>
                        <a:pt x="290" y="36"/>
                      </a:lnTo>
                      <a:lnTo>
                        <a:pt x="310" y="48"/>
                      </a:lnTo>
                      <a:lnTo>
                        <a:pt x="329" y="62"/>
                      </a:lnTo>
                      <a:lnTo>
                        <a:pt x="346" y="79"/>
                      </a:lnTo>
                      <a:lnTo>
                        <a:pt x="362" y="99"/>
                      </a:lnTo>
                      <a:lnTo>
                        <a:pt x="359" y="112"/>
                      </a:lnTo>
                      <a:lnTo>
                        <a:pt x="351" y="123"/>
                      </a:lnTo>
                      <a:lnTo>
                        <a:pt x="339" y="134"/>
                      </a:lnTo>
                      <a:lnTo>
                        <a:pt x="329" y="143"/>
                      </a:lnTo>
                      <a:lnTo>
                        <a:pt x="318" y="152"/>
                      </a:lnTo>
                      <a:lnTo>
                        <a:pt x="306" y="164"/>
                      </a:lnTo>
                      <a:lnTo>
                        <a:pt x="291" y="177"/>
                      </a:lnTo>
                      <a:lnTo>
                        <a:pt x="275" y="191"/>
                      </a:lnTo>
                      <a:lnTo>
                        <a:pt x="258" y="204"/>
                      </a:lnTo>
                      <a:lnTo>
                        <a:pt x="243" y="215"/>
                      </a:lnTo>
                      <a:lnTo>
                        <a:pt x="230" y="225"/>
                      </a:lnTo>
                      <a:lnTo>
                        <a:pt x="218" y="2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1062"/>
                <p:cNvSpPr>
                  <a:spLocks/>
                </p:cNvSpPr>
                <p:nvPr/>
              </p:nvSpPr>
              <p:spPr bwMode="auto">
                <a:xfrm rot="-32005104">
                  <a:off x="4596" y="3367"/>
                  <a:ext cx="162" cy="95"/>
                </a:xfrm>
                <a:custGeom>
                  <a:avLst/>
                  <a:gdLst>
                    <a:gd name="T0" fmla="*/ 192 w 324"/>
                    <a:gd name="T1" fmla="*/ 190 h 190"/>
                    <a:gd name="T2" fmla="*/ 170 w 324"/>
                    <a:gd name="T3" fmla="*/ 178 h 190"/>
                    <a:gd name="T4" fmla="*/ 151 w 324"/>
                    <a:gd name="T5" fmla="*/ 169 h 190"/>
                    <a:gd name="T6" fmla="*/ 137 w 324"/>
                    <a:gd name="T7" fmla="*/ 165 h 190"/>
                    <a:gd name="T8" fmla="*/ 124 w 324"/>
                    <a:gd name="T9" fmla="*/ 161 h 190"/>
                    <a:gd name="T10" fmla="*/ 111 w 324"/>
                    <a:gd name="T11" fmla="*/ 161 h 190"/>
                    <a:gd name="T12" fmla="*/ 95 w 324"/>
                    <a:gd name="T13" fmla="*/ 162 h 190"/>
                    <a:gd name="T14" fmla="*/ 76 w 324"/>
                    <a:gd name="T15" fmla="*/ 165 h 190"/>
                    <a:gd name="T16" fmla="*/ 52 w 324"/>
                    <a:gd name="T17" fmla="*/ 167 h 190"/>
                    <a:gd name="T18" fmla="*/ 37 w 324"/>
                    <a:gd name="T19" fmla="*/ 128 h 190"/>
                    <a:gd name="T20" fmla="*/ 23 w 324"/>
                    <a:gd name="T21" fmla="*/ 96 h 190"/>
                    <a:gd name="T22" fmla="*/ 14 w 324"/>
                    <a:gd name="T23" fmla="*/ 71 h 190"/>
                    <a:gd name="T24" fmla="*/ 7 w 324"/>
                    <a:gd name="T25" fmla="*/ 53 h 190"/>
                    <a:gd name="T26" fmla="*/ 3 w 324"/>
                    <a:gd name="T27" fmla="*/ 40 h 190"/>
                    <a:gd name="T28" fmla="*/ 0 w 324"/>
                    <a:gd name="T29" fmla="*/ 30 h 190"/>
                    <a:gd name="T30" fmla="*/ 2 w 324"/>
                    <a:gd name="T31" fmla="*/ 24 h 190"/>
                    <a:gd name="T32" fmla="*/ 6 w 324"/>
                    <a:gd name="T33" fmla="*/ 18 h 190"/>
                    <a:gd name="T34" fmla="*/ 7 w 324"/>
                    <a:gd name="T35" fmla="*/ 16 h 190"/>
                    <a:gd name="T36" fmla="*/ 7 w 324"/>
                    <a:gd name="T37" fmla="*/ 13 h 190"/>
                    <a:gd name="T38" fmla="*/ 8 w 324"/>
                    <a:gd name="T39" fmla="*/ 10 h 190"/>
                    <a:gd name="T40" fmla="*/ 8 w 324"/>
                    <a:gd name="T41" fmla="*/ 8 h 190"/>
                    <a:gd name="T42" fmla="*/ 29 w 324"/>
                    <a:gd name="T43" fmla="*/ 6 h 190"/>
                    <a:gd name="T44" fmla="*/ 49 w 324"/>
                    <a:gd name="T45" fmla="*/ 3 h 190"/>
                    <a:gd name="T46" fmla="*/ 70 w 324"/>
                    <a:gd name="T47" fmla="*/ 2 h 190"/>
                    <a:gd name="T48" fmla="*/ 89 w 324"/>
                    <a:gd name="T49" fmla="*/ 1 h 190"/>
                    <a:gd name="T50" fmla="*/ 110 w 324"/>
                    <a:gd name="T51" fmla="*/ 0 h 190"/>
                    <a:gd name="T52" fmla="*/ 129 w 324"/>
                    <a:gd name="T53" fmla="*/ 0 h 190"/>
                    <a:gd name="T54" fmla="*/ 149 w 324"/>
                    <a:gd name="T55" fmla="*/ 1 h 190"/>
                    <a:gd name="T56" fmla="*/ 169 w 324"/>
                    <a:gd name="T57" fmla="*/ 3 h 190"/>
                    <a:gd name="T58" fmla="*/ 188 w 324"/>
                    <a:gd name="T59" fmla="*/ 7 h 190"/>
                    <a:gd name="T60" fmla="*/ 208 w 324"/>
                    <a:gd name="T61" fmla="*/ 11 h 190"/>
                    <a:gd name="T62" fmla="*/ 227 w 324"/>
                    <a:gd name="T63" fmla="*/ 18 h 190"/>
                    <a:gd name="T64" fmla="*/ 246 w 324"/>
                    <a:gd name="T65" fmla="*/ 26 h 190"/>
                    <a:gd name="T66" fmla="*/ 265 w 324"/>
                    <a:gd name="T67" fmla="*/ 37 h 190"/>
                    <a:gd name="T68" fmla="*/ 284 w 324"/>
                    <a:gd name="T69" fmla="*/ 49 h 190"/>
                    <a:gd name="T70" fmla="*/ 302 w 324"/>
                    <a:gd name="T71" fmla="*/ 64 h 190"/>
                    <a:gd name="T72" fmla="*/ 321 w 324"/>
                    <a:gd name="T73" fmla="*/ 82 h 190"/>
                    <a:gd name="T74" fmla="*/ 324 w 324"/>
                    <a:gd name="T75" fmla="*/ 94 h 190"/>
                    <a:gd name="T76" fmla="*/ 317 w 324"/>
                    <a:gd name="T77" fmla="*/ 107 h 190"/>
                    <a:gd name="T78" fmla="*/ 303 w 324"/>
                    <a:gd name="T79" fmla="*/ 121 h 190"/>
                    <a:gd name="T80" fmla="*/ 284 w 324"/>
                    <a:gd name="T81" fmla="*/ 134 h 190"/>
                    <a:gd name="T82" fmla="*/ 262 w 324"/>
                    <a:gd name="T83" fmla="*/ 145 h 190"/>
                    <a:gd name="T84" fmla="*/ 242 w 324"/>
                    <a:gd name="T85" fmla="*/ 157 h 190"/>
                    <a:gd name="T86" fmla="*/ 225 w 324"/>
                    <a:gd name="T87" fmla="*/ 167 h 190"/>
                    <a:gd name="T88" fmla="*/ 215 w 324"/>
                    <a:gd name="T89" fmla="*/ 175 h 190"/>
                    <a:gd name="T90" fmla="*/ 203 w 324"/>
                    <a:gd name="T91" fmla="*/ 184 h 190"/>
                    <a:gd name="T92" fmla="*/ 197 w 324"/>
                    <a:gd name="T93" fmla="*/ 188 h 190"/>
                    <a:gd name="T94" fmla="*/ 194 w 324"/>
                    <a:gd name="T95" fmla="*/ 190 h 190"/>
                    <a:gd name="T96" fmla="*/ 192 w 324"/>
                    <a:gd name="T97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24" h="190">
                      <a:moveTo>
                        <a:pt x="192" y="190"/>
                      </a:moveTo>
                      <a:lnTo>
                        <a:pt x="170" y="178"/>
                      </a:lnTo>
                      <a:lnTo>
                        <a:pt x="151" y="169"/>
                      </a:lnTo>
                      <a:lnTo>
                        <a:pt x="137" y="165"/>
                      </a:lnTo>
                      <a:lnTo>
                        <a:pt x="124" y="161"/>
                      </a:lnTo>
                      <a:lnTo>
                        <a:pt x="111" y="161"/>
                      </a:lnTo>
                      <a:lnTo>
                        <a:pt x="95" y="162"/>
                      </a:lnTo>
                      <a:lnTo>
                        <a:pt x="76" y="165"/>
                      </a:lnTo>
                      <a:lnTo>
                        <a:pt x="52" y="167"/>
                      </a:lnTo>
                      <a:lnTo>
                        <a:pt x="37" y="128"/>
                      </a:lnTo>
                      <a:lnTo>
                        <a:pt x="23" y="96"/>
                      </a:lnTo>
                      <a:lnTo>
                        <a:pt x="14" y="71"/>
                      </a:lnTo>
                      <a:lnTo>
                        <a:pt x="7" y="53"/>
                      </a:lnTo>
                      <a:lnTo>
                        <a:pt x="3" y="40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6" y="18"/>
                      </a:lnTo>
                      <a:lnTo>
                        <a:pt x="7" y="16"/>
                      </a:lnTo>
                      <a:lnTo>
                        <a:pt x="7" y="13"/>
                      </a:lnTo>
                      <a:lnTo>
                        <a:pt x="8" y="10"/>
                      </a:lnTo>
                      <a:lnTo>
                        <a:pt x="8" y="8"/>
                      </a:lnTo>
                      <a:lnTo>
                        <a:pt x="29" y="6"/>
                      </a:lnTo>
                      <a:lnTo>
                        <a:pt x="49" y="3"/>
                      </a:lnTo>
                      <a:lnTo>
                        <a:pt x="70" y="2"/>
                      </a:lnTo>
                      <a:lnTo>
                        <a:pt x="89" y="1"/>
                      </a:lnTo>
                      <a:lnTo>
                        <a:pt x="110" y="0"/>
                      </a:lnTo>
                      <a:lnTo>
                        <a:pt x="129" y="0"/>
                      </a:lnTo>
                      <a:lnTo>
                        <a:pt x="149" y="1"/>
                      </a:lnTo>
                      <a:lnTo>
                        <a:pt x="169" y="3"/>
                      </a:lnTo>
                      <a:lnTo>
                        <a:pt x="188" y="7"/>
                      </a:lnTo>
                      <a:lnTo>
                        <a:pt x="208" y="11"/>
                      </a:lnTo>
                      <a:lnTo>
                        <a:pt x="227" y="18"/>
                      </a:lnTo>
                      <a:lnTo>
                        <a:pt x="246" y="26"/>
                      </a:lnTo>
                      <a:lnTo>
                        <a:pt x="265" y="37"/>
                      </a:lnTo>
                      <a:lnTo>
                        <a:pt x="284" y="49"/>
                      </a:lnTo>
                      <a:lnTo>
                        <a:pt x="302" y="64"/>
                      </a:lnTo>
                      <a:lnTo>
                        <a:pt x="321" y="82"/>
                      </a:lnTo>
                      <a:lnTo>
                        <a:pt x="324" y="94"/>
                      </a:lnTo>
                      <a:lnTo>
                        <a:pt x="317" y="107"/>
                      </a:lnTo>
                      <a:lnTo>
                        <a:pt x="303" y="121"/>
                      </a:lnTo>
                      <a:lnTo>
                        <a:pt x="284" y="134"/>
                      </a:lnTo>
                      <a:lnTo>
                        <a:pt x="262" y="145"/>
                      </a:lnTo>
                      <a:lnTo>
                        <a:pt x="242" y="157"/>
                      </a:lnTo>
                      <a:lnTo>
                        <a:pt x="225" y="167"/>
                      </a:lnTo>
                      <a:lnTo>
                        <a:pt x="215" y="175"/>
                      </a:lnTo>
                      <a:lnTo>
                        <a:pt x="203" y="184"/>
                      </a:lnTo>
                      <a:lnTo>
                        <a:pt x="197" y="188"/>
                      </a:lnTo>
                      <a:lnTo>
                        <a:pt x="194" y="190"/>
                      </a:lnTo>
                      <a:lnTo>
                        <a:pt x="192" y="19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Freeform 1065"/>
              <p:cNvSpPr>
                <a:spLocks/>
              </p:cNvSpPr>
              <p:nvPr/>
            </p:nvSpPr>
            <p:spPr bwMode="auto">
              <a:xfrm rot="-32005104">
                <a:off x="4202" y="3394"/>
                <a:ext cx="407" cy="410"/>
              </a:xfrm>
              <a:custGeom>
                <a:avLst/>
                <a:gdLst>
                  <a:gd name="T0" fmla="*/ 393 w 814"/>
                  <a:gd name="T1" fmla="*/ 769 h 820"/>
                  <a:gd name="T2" fmla="*/ 337 w 814"/>
                  <a:gd name="T3" fmla="*/ 773 h 820"/>
                  <a:gd name="T4" fmla="*/ 294 w 814"/>
                  <a:gd name="T5" fmla="*/ 797 h 820"/>
                  <a:gd name="T6" fmla="*/ 270 w 814"/>
                  <a:gd name="T7" fmla="*/ 743 h 820"/>
                  <a:gd name="T8" fmla="*/ 237 w 814"/>
                  <a:gd name="T9" fmla="*/ 701 h 820"/>
                  <a:gd name="T10" fmla="*/ 182 w 814"/>
                  <a:gd name="T11" fmla="*/ 722 h 820"/>
                  <a:gd name="T12" fmla="*/ 157 w 814"/>
                  <a:gd name="T13" fmla="*/ 680 h 820"/>
                  <a:gd name="T14" fmla="*/ 136 w 814"/>
                  <a:gd name="T15" fmla="*/ 629 h 820"/>
                  <a:gd name="T16" fmla="*/ 78 w 814"/>
                  <a:gd name="T17" fmla="*/ 614 h 820"/>
                  <a:gd name="T18" fmla="*/ 75 w 814"/>
                  <a:gd name="T19" fmla="*/ 576 h 820"/>
                  <a:gd name="T20" fmla="*/ 53 w 814"/>
                  <a:gd name="T21" fmla="*/ 530 h 820"/>
                  <a:gd name="T22" fmla="*/ 15 w 814"/>
                  <a:gd name="T23" fmla="*/ 529 h 820"/>
                  <a:gd name="T24" fmla="*/ 27 w 814"/>
                  <a:gd name="T25" fmla="*/ 474 h 820"/>
                  <a:gd name="T26" fmla="*/ 56 w 814"/>
                  <a:gd name="T27" fmla="*/ 403 h 820"/>
                  <a:gd name="T28" fmla="*/ 11 w 814"/>
                  <a:gd name="T29" fmla="*/ 350 h 820"/>
                  <a:gd name="T30" fmla="*/ 49 w 814"/>
                  <a:gd name="T31" fmla="*/ 350 h 820"/>
                  <a:gd name="T32" fmla="*/ 43 w 814"/>
                  <a:gd name="T33" fmla="*/ 284 h 820"/>
                  <a:gd name="T34" fmla="*/ 52 w 814"/>
                  <a:gd name="T35" fmla="*/ 238 h 820"/>
                  <a:gd name="T36" fmla="*/ 106 w 814"/>
                  <a:gd name="T37" fmla="*/ 247 h 820"/>
                  <a:gd name="T38" fmla="*/ 111 w 814"/>
                  <a:gd name="T39" fmla="*/ 186 h 820"/>
                  <a:gd name="T40" fmla="*/ 98 w 814"/>
                  <a:gd name="T41" fmla="*/ 158 h 820"/>
                  <a:gd name="T42" fmla="*/ 137 w 814"/>
                  <a:gd name="T43" fmla="*/ 175 h 820"/>
                  <a:gd name="T44" fmla="*/ 173 w 814"/>
                  <a:gd name="T45" fmla="*/ 161 h 820"/>
                  <a:gd name="T46" fmla="*/ 154 w 814"/>
                  <a:gd name="T47" fmla="*/ 88 h 820"/>
                  <a:gd name="T48" fmla="*/ 188 w 814"/>
                  <a:gd name="T49" fmla="*/ 93 h 820"/>
                  <a:gd name="T50" fmla="*/ 249 w 814"/>
                  <a:gd name="T51" fmla="*/ 110 h 820"/>
                  <a:gd name="T52" fmla="*/ 254 w 814"/>
                  <a:gd name="T53" fmla="*/ 54 h 820"/>
                  <a:gd name="T54" fmla="*/ 290 w 814"/>
                  <a:gd name="T55" fmla="*/ 29 h 820"/>
                  <a:gd name="T56" fmla="*/ 354 w 814"/>
                  <a:gd name="T57" fmla="*/ 82 h 820"/>
                  <a:gd name="T58" fmla="*/ 382 w 814"/>
                  <a:gd name="T59" fmla="*/ 14 h 820"/>
                  <a:gd name="T60" fmla="*/ 419 w 814"/>
                  <a:gd name="T61" fmla="*/ 3 h 820"/>
                  <a:gd name="T62" fmla="*/ 461 w 814"/>
                  <a:gd name="T63" fmla="*/ 68 h 820"/>
                  <a:gd name="T64" fmla="*/ 510 w 814"/>
                  <a:gd name="T65" fmla="*/ 25 h 820"/>
                  <a:gd name="T66" fmla="*/ 558 w 814"/>
                  <a:gd name="T67" fmla="*/ 22 h 820"/>
                  <a:gd name="T68" fmla="*/ 575 w 814"/>
                  <a:gd name="T69" fmla="*/ 78 h 820"/>
                  <a:gd name="T70" fmla="*/ 629 w 814"/>
                  <a:gd name="T71" fmla="*/ 101 h 820"/>
                  <a:gd name="T72" fmla="*/ 694 w 814"/>
                  <a:gd name="T73" fmla="*/ 102 h 820"/>
                  <a:gd name="T74" fmla="*/ 692 w 814"/>
                  <a:gd name="T75" fmla="*/ 176 h 820"/>
                  <a:gd name="T76" fmla="*/ 751 w 814"/>
                  <a:gd name="T77" fmla="*/ 185 h 820"/>
                  <a:gd name="T78" fmla="*/ 750 w 814"/>
                  <a:gd name="T79" fmla="*/ 259 h 820"/>
                  <a:gd name="T80" fmla="*/ 788 w 814"/>
                  <a:gd name="T81" fmla="*/ 297 h 820"/>
                  <a:gd name="T82" fmla="*/ 791 w 814"/>
                  <a:gd name="T83" fmla="*/ 353 h 820"/>
                  <a:gd name="T84" fmla="*/ 770 w 814"/>
                  <a:gd name="T85" fmla="*/ 408 h 820"/>
                  <a:gd name="T86" fmla="*/ 814 w 814"/>
                  <a:gd name="T87" fmla="*/ 470 h 820"/>
                  <a:gd name="T88" fmla="*/ 763 w 814"/>
                  <a:gd name="T89" fmla="*/ 488 h 820"/>
                  <a:gd name="T90" fmla="*/ 775 w 814"/>
                  <a:gd name="T91" fmla="*/ 545 h 820"/>
                  <a:gd name="T92" fmla="*/ 748 w 814"/>
                  <a:gd name="T93" fmla="*/ 591 h 820"/>
                  <a:gd name="T94" fmla="*/ 693 w 814"/>
                  <a:gd name="T95" fmla="*/ 617 h 820"/>
                  <a:gd name="T96" fmla="*/ 703 w 814"/>
                  <a:gd name="T97" fmla="*/ 683 h 820"/>
                  <a:gd name="T98" fmla="*/ 670 w 814"/>
                  <a:gd name="T99" fmla="*/ 703 h 820"/>
                  <a:gd name="T100" fmla="*/ 622 w 814"/>
                  <a:gd name="T101" fmla="*/ 695 h 820"/>
                  <a:gd name="T102" fmla="*/ 601 w 814"/>
                  <a:gd name="T103" fmla="*/ 730 h 820"/>
                  <a:gd name="T104" fmla="*/ 580 w 814"/>
                  <a:gd name="T105" fmla="*/ 786 h 820"/>
                  <a:gd name="T106" fmla="*/ 528 w 814"/>
                  <a:gd name="T107" fmla="*/ 774 h 820"/>
                  <a:gd name="T108" fmla="*/ 472 w 814"/>
                  <a:gd name="T109" fmla="*/ 779 h 820"/>
                  <a:gd name="T110" fmla="*/ 439 w 814"/>
                  <a:gd name="T111" fmla="*/ 818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14" h="820">
                    <a:moveTo>
                      <a:pt x="407" y="820"/>
                    </a:moveTo>
                    <a:lnTo>
                      <a:pt x="402" y="807"/>
                    </a:lnTo>
                    <a:lnTo>
                      <a:pt x="404" y="802"/>
                    </a:lnTo>
                    <a:lnTo>
                      <a:pt x="406" y="797"/>
                    </a:lnTo>
                    <a:lnTo>
                      <a:pt x="406" y="786"/>
                    </a:lnTo>
                    <a:lnTo>
                      <a:pt x="402" y="777"/>
                    </a:lnTo>
                    <a:lnTo>
                      <a:pt x="398" y="773"/>
                    </a:lnTo>
                    <a:lnTo>
                      <a:pt x="393" y="769"/>
                    </a:lnTo>
                    <a:lnTo>
                      <a:pt x="387" y="767"/>
                    </a:lnTo>
                    <a:lnTo>
                      <a:pt x="381" y="766"/>
                    </a:lnTo>
                    <a:lnTo>
                      <a:pt x="374" y="766"/>
                    </a:lnTo>
                    <a:lnTo>
                      <a:pt x="366" y="765"/>
                    </a:lnTo>
                    <a:lnTo>
                      <a:pt x="356" y="765"/>
                    </a:lnTo>
                    <a:lnTo>
                      <a:pt x="349" y="767"/>
                    </a:lnTo>
                    <a:lnTo>
                      <a:pt x="344" y="769"/>
                    </a:lnTo>
                    <a:lnTo>
                      <a:pt x="337" y="773"/>
                    </a:lnTo>
                    <a:lnTo>
                      <a:pt x="331" y="775"/>
                    </a:lnTo>
                    <a:lnTo>
                      <a:pt x="325" y="782"/>
                    </a:lnTo>
                    <a:lnTo>
                      <a:pt x="319" y="787"/>
                    </a:lnTo>
                    <a:lnTo>
                      <a:pt x="314" y="792"/>
                    </a:lnTo>
                    <a:lnTo>
                      <a:pt x="308" y="798"/>
                    </a:lnTo>
                    <a:lnTo>
                      <a:pt x="303" y="798"/>
                    </a:lnTo>
                    <a:lnTo>
                      <a:pt x="299" y="797"/>
                    </a:lnTo>
                    <a:lnTo>
                      <a:pt x="294" y="797"/>
                    </a:lnTo>
                    <a:lnTo>
                      <a:pt x="290" y="796"/>
                    </a:lnTo>
                    <a:lnTo>
                      <a:pt x="284" y="795"/>
                    </a:lnTo>
                    <a:lnTo>
                      <a:pt x="279" y="794"/>
                    </a:lnTo>
                    <a:lnTo>
                      <a:pt x="276" y="791"/>
                    </a:lnTo>
                    <a:lnTo>
                      <a:pt x="271" y="789"/>
                    </a:lnTo>
                    <a:lnTo>
                      <a:pt x="271" y="771"/>
                    </a:lnTo>
                    <a:lnTo>
                      <a:pt x="271" y="757"/>
                    </a:lnTo>
                    <a:lnTo>
                      <a:pt x="270" y="743"/>
                    </a:lnTo>
                    <a:lnTo>
                      <a:pt x="268" y="723"/>
                    </a:lnTo>
                    <a:lnTo>
                      <a:pt x="264" y="715"/>
                    </a:lnTo>
                    <a:lnTo>
                      <a:pt x="262" y="709"/>
                    </a:lnTo>
                    <a:lnTo>
                      <a:pt x="258" y="706"/>
                    </a:lnTo>
                    <a:lnTo>
                      <a:pt x="255" y="704"/>
                    </a:lnTo>
                    <a:lnTo>
                      <a:pt x="250" y="701"/>
                    </a:lnTo>
                    <a:lnTo>
                      <a:pt x="243" y="701"/>
                    </a:lnTo>
                    <a:lnTo>
                      <a:pt x="237" y="701"/>
                    </a:lnTo>
                    <a:lnTo>
                      <a:pt x="227" y="701"/>
                    </a:lnTo>
                    <a:lnTo>
                      <a:pt x="222" y="704"/>
                    </a:lnTo>
                    <a:lnTo>
                      <a:pt x="216" y="706"/>
                    </a:lnTo>
                    <a:lnTo>
                      <a:pt x="208" y="709"/>
                    </a:lnTo>
                    <a:lnTo>
                      <a:pt x="201" y="714"/>
                    </a:lnTo>
                    <a:lnTo>
                      <a:pt x="194" y="718"/>
                    </a:lnTo>
                    <a:lnTo>
                      <a:pt x="187" y="720"/>
                    </a:lnTo>
                    <a:lnTo>
                      <a:pt x="182" y="722"/>
                    </a:lnTo>
                    <a:lnTo>
                      <a:pt x="179" y="723"/>
                    </a:lnTo>
                    <a:lnTo>
                      <a:pt x="171" y="718"/>
                    </a:lnTo>
                    <a:lnTo>
                      <a:pt x="164" y="711"/>
                    </a:lnTo>
                    <a:lnTo>
                      <a:pt x="156" y="704"/>
                    </a:lnTo>
                    <a:lnTo>
                      <a:pt x="148" y="697"/>
                    </a:lnTo>
                    <a:lnTo>
                      <a:pt x="149" y="690"/>
                    </a:lnTo>
                    <a:lnTo>
                      <a:pt x="152" y="684"/>
                    </a:lnTo>
                    <a:lnTo>
                      <a:pt x="157" y="680"/>
                    </a:lnTo>
                    <a:lnTo>
                      <a:pt x="161" y="673"/>
                    </a:lnTo>
                    <a:lnTo>
                      <a:pt x="161" y="665"/>
                    </a:lnTo>
                    <a:lnTo>
                      <a:pt x="159" y="659"/>
                    </a:lnTo>
                    <a:lnTo>
                      <a:pt x="157" y="655"/>
                    </a:lnTo>
                    <a:lnTo>
                      <a:pt x="150" y="653"/>
                    </a:lnTo>
                    <a:lnTo>
                      <a:pt x="144" y="645"/>
                    </a:lnTo>
                    <a:lnTo>
                      <a:pt x="140" y="637"/>
                    </a:lnTo>
                    <a:lnTo>
                      <a:pt x="136" y="629"/>
                    </a:lnTo>
                    <a:lnTo>
                      <a:pt x="132" y="622"/>
                    </a:lnTo>
                    <a:lnTo>
                      <a:pt x="126" y="616"/>
                    </a:lnTo>
                    <a:lnTo>
                      <a:pt x="119" y="612"/>
                    </a:lnTo>
                    <a:lnTo>
                      <a:pt x="109" y="609"/>
                    </a:lnTo>
                    <a:lnTo>
                      <a:pt x="96" y="608"/>
                    </a:lnTo>
                    <a:lnTo>
                      <a:pt x="89" y="612"/>
                    </a:lnTo>
                    <a:lnTo>
                      <a:pt x="83" y="614"/>
                    </a:lnTo>
                    <a:lnTo>
                      <a:pt x="78" y="614"/>
                    </a:lnTo>
                    <a:lnTo>
                      <a:pt x="70" y="615"/>
                    </a:lnTo>
                    <a:lnTo>
                      <a:pt x="65" y="612"/>
                    </a:lnTo>
                    <a:lnTo>
                      <a:pt x="61" y="608"/>
                    </a:lnTo>
                    <a:lnTo>
                      <a:pt x="59" y="605"/>
                    </a:lnTo>
                    <a:lnTo>
                      <a:pt x="58" y="599"/>
                    </a:lnTo>
                    <a:lnTo>
                      <a:pt x="64" y="591"/>
                    </a:lnTo>
                    <a:lnTo>
                      <a:pt x="70" y="583"/>
                    </a:lnTo>
                    <a:lnTo>
                      <a:pt x="75" y="576"/>
                    </a:lnTo>
                    <a:lnTo>
                      <a:pt x="81" y="568"/>
                    </a:lnTo>
                    <a:lnTo>
                      <a:pt x="80" y="560"/>
                    </a:lnTo>
                    <a:lnTo>
                      <a:pt x="79" y="553"/>
                    </a:lnTo>
                    <a:lnTo>
                      <a:pt x="75" y="547"/>
                    </a:lnTo>
                    <a:lnTo>
                      <a:pt x="72" y="541"/>
                    </a:lnTo>
                    <a:lnTo>
                      <a:pt x="66" y="537"/>
                    </a:lnTo>
                    <a:lnTo>
                      <a:pt x="60" y="532"/>
                    </a:lnTo>
                    <a:lnTo>
                      <a:pt x="53" y="530"/>
                    </a:lnTo>
                    <a:lnTo>
                      <a:pt x="45" y="527"/>
                    </a:lnTo>
                    <a:lnTo>
                      <a:pt x="41" y="527"/>
                    </a:lnTo>
                    <a:lnTo>
                      <a:pt x="37" y="527"/>
                    </a:lnTo>
                    <a:lnTo>
                      <a:pt x="33" y="527"/>
                    </a:lnTo>
                    <a:lnTo>
                      <a:pt x="28" y="527"/>
                    </a:lnTo>
                    <a:lnTo>
                      <a:pt x="23" y="527"/>
                    </a:lnTo>
                    <a:lnTo>
                      <a:pt x="20" y="527"/>
                    </a:lnTo>
                    <a:lnTo>
                      <a:pt x="15" y="529"/>
                    </a:lnTo>
                    <a:lnTo>
                      <a:pt x="11" y="529"/>
                    </a:lnTo>
                    <a:lnTo>
                      <a:pt x="10" y="516"/>
                    </a:lnTo>
                    <a:lnTo>
                      <a:pt x="7" y="503"/>
                    </a:lnTo>
                    <a:lnTo>
                      <a:pt x="4" y="491"/>
                    </a:lnTo>
                    <a:lnTo>
                      <a:pt x="0" y="478"/>
                    </a:lnTo>
                    <a:lnTo>
                      <a:pt x="11" y="477"/>
                    </a:lnTo>
                    <a:lnTo>
                      <a:pt x="20" y="476"/>
                    </a:lnTo>
                    <a:lnTo>
                      <a:pt x="27" y="474"/>
                    </a:lnTo>
                    <a:lnTo>
                      <a:pt x="34" y="472"/>
                    </a:lnTo>
                    <a:lnTo>
                      <a:pt x="40" y="468"/>
                    </a:lnTo>
                    <a:lnTo>
                      <a:pt x="46" y="463"/>
                    </a:lnTo>
                    <a:lnTo>
                      <a:pt x="52" y="457"/>
                    </a:lnTo>
                    <a:lnTo>
                      <a:pt x="59" y="449"/>
                    </a:lnTo>
                    <a:lnTo>
                      <a:pt x="60" y="431"/>
                    </a:lnTo>
                    <a:lnTo>
                      <a:pt x="60" y="417"/>
                    </a:lnTo>
                    <a:lnTo>
                      <a:pt x="56" y="403"/>
                    </a:lnTo>
                    <a:lnTo>
                      <a:pt x="45" y="388"/>
                    </a:lnTo>
                    <a:lnTo>
                      <a:pt x="38" y="382"/>
                    </a:lnTo>
                    <a:lnTo>
                      <a:pt x="31" y="378"/>
                    </a:lnTo>
                    <a:lnTo>
                      <a:pt x="25" y="373"/>
                    </a:lnTo>
                    <a:lnTo>
                      <a:pt x="15" y="371"/>
                    </a:lnTo>
                    <a:lnTo>
                      <a:pt x="13" y="363"/>
                    </a:lnTo>
                    <a:lnTo>
                      <a:pt x="12" y="357"/>
                    </a:lnTo>
                    <a:lnTo>
                      <a:pt x="11" y="350"/>
                    </a:lnTo>
                    <a:lnTo>
                      <a:pt x="11" y="342"/>
                    </a:lnTo>
                    <a:lnTo>
                      <a:pt x="18" y="344"/>
                    </a:lnTo>
                    <a:lnTo>
                      <a:pt x="22" y="347"/>
                    </a:lnTo>
                    <a:lnTo>
                      <a:pt x="28" y="349"/>
                    </a:lnTo>
                    <a:lnTo>
                      <a:pt x="33" y="350"/>
                    </a:lnTo>
                    <a:lnTo>
                      <a:pt x="37" y="351"/>
                    </a:lnTo>
                    <a:lnTo>
                      <a:pt x="43" y="351"/>
                    </a:lnTo>
                    <a:lnTo>
                      <a:pt x="49" y="350"/>
                    </a:lnTo>
                    <a:lnTo>
                      <a:pt x="57" y="349"/>
                    </a:lnTo>
                    <a:lnTo>
                      <a:pt x="64" y="340"/>
                    </a:lnTo>
                    <a:lnTo>
                      <a:pt x="71" y="326"/>
                    </a:lnTo>
                    <a:lnTo>
                      <a:pt x="72" y="313"/>
                    </a:lnTo>
                    <a:lnTo>
                      <a:pt x="65" y="304"/>
                    </a:lnTo>
                    <a:lnTo>
                      <a:pt x="58" y="297"/>
                    </a:lnTo>
                    <a:lnTo>
                      <a:pt x="51" y="290"/>
                    </a:lnTo>
                    <a:lnTo>
                      <a:pt x="43" y="284"/>
                    </a:lnTo>
                    <a:lnTo>
                      <a:pt x="35" y="279"/>
                    </a:lnTo>
                    <a:lnTo>
                      <a:pt x="33" y="269"/>
                    </a:lnTo>
                    <a:lnTo>
                      <a:pt x="34" y="260"/>
                    </a:lnTo>
                    <a:lnTo>
                      <a:pt x="37" y="249"/>
                    </a:lnTo>
                    <a:lnTo>
                      <a:pt x="40" y="238"/>
                    </a:lnTo>
                    <a:lnTo>
                      <a:pt x="44" y="238"/>
                    </a:lnTo>
                    <a:lnTo>
                      <a:pt x="48" y="238"/>
                    </a:lnTo>
                    <a:lnTo>
                      <a:pt x="52" y="238"/>
                    </a:lnTo>
                    <a:lnTo>
                      <a:pt x="57" y="239"/>
                    </a:lnTo>
                    <a:lnTo>
                      <a:pt x="63" y="242"/>
                    </a:lnTo>
                    <a:lnTo>
                      <a:pt x="68" y="244"/>
                    </a:lnTo>
                    <a:lnTo>
                      <a:pt x="76" y="246"/>
                    </a:lnTo>
                    <a:lnTo>
                      <a:pt x="84" y="249"/>
                    </a:lnTo>
                    <a:lnTo>
                      <a:pt x="93" y="250"/>
                    </a:lnTo>
                    <a:lnTo>
                      <a:pt x="99" y="250"/>
                    </a:lnTo>
                    <a:lnTo>
                      <a:pt x="106" y="247"/>
                    </a:lnTo>
                    <a:lnTo>
                      <a:pt x="111" y="244"/>
                    </a:lnTo>
                    <a:lnTo>
                      <a:pt x="125" y="237"/>
                    </a:lnTo>
                    <a:lnTo>
                      <a:pt x="133" y="226"/>
                    </a:lnTo>
                    <a:lnTo>
                      <a:pt x="133" y="212"/>
                    </a:lnTo>
                    <a:lnTo>
                      <a:pt x="126" y="196"/>
                    </a:lnTo>
                    <a:lnTo>
                      <a:pt x="121" y="193"/>
                    </a:lnTo>
                    <a:lnTo>
                      <a:pt x="117" y="190"/>
                    </a:lnTo>
                    <a:lnTo>
                      <a:pt x="111" y="186"/>
                    </a:lnTo>
                    <a:lnTo>
                      <a:pt x="105" y="183"/>
                    </a:lnTo>
                    <a:lnTo>
                      <a:pt x="101" y="178"/>
                    </a:lnTo>
                    <a:lnTo>
                      <a:pt x="96" y="175"/>
                    </a:lnTo>
                    <a:lnTo>
                      <a:pt x="93" y="170"/>
                    </a:lnTo>
                    <a:lnTo>
                      <a:pt x="90" y="166"/>
                    </a:lnTo>
                    <a:lnTo>
                      <a:pt x="94" y="161"/>
                    </a:lnTo>
                    <a:lnTo>
                      <a:pt x="96" y="159"/>
                    </a:lnTo>
                    <a:lnTo>
                      <a:pt x="98" y="158"/>
                    </a:lnTo>
                    <a:lnTo>
                      <a:pt x="102" y="156"/>
                    </a:lnTo>
                    <a:lnTo>
                      <a:pt x="106" y="158"/>
                    </a:lnTo>
                    <a:lnTo>
                      <a:pt x="111" y="159"/>
                    </a:lnTo>
                    <a:lnTo>
                      <a:pt x="117" y="162"/>
                    </a:lnTo>
                    <a:lnTo>
                      <a:pt x="122" y="166"/>
                    </a:lnTo>
                    <a:lnTo>
                      <a:pt x="128" y="169"/>
                    </a:lnTo>
                    <a:lnTo>
                      <a:pt x="133" y="173"/>
                    </a:lnTo>
                    <a:lnTo>
                      <a:pt x="137" y="175"/>
                    </a:lnTo>
                    <a:lnTo>
                      <a:pt x="141" y="177"/>
                    </a:lnTo>
                    <a:lnTo>
                      <a:pt x="146" y="177"/>
                    </a:lnTo>
                    <a:lnTo>
                      <a:pt x="151" y="176"/>
                    </a:lnTo>
                    <a:lnTo>
                      <a:pt x="157" y="174"/>
                    </a:lnTo>
                    <a:lnTo>
                      <a:pt x="163" y="171"/>
                    </a:lnTo>
                    <a:lnTo>
                      <a:pt x="167" y="169"/>
                    </a:lnTo>
                    <a:lnTo>
                      <a:pt x="172" y="166"/>
                    </a:lnTo>
                    <a:lnTo>
                      <a:pt x="173" y="161"/>
                    </a:lnTo>
                    <a:lnTo>
                      <a:pt x="173" y="156"/>
                    </a:lnTo>
                    <a:lnTo>
                      <a:pt x="165" y="152"/>
                    </a:lnTo>
                    <a:lnTo>
                      <a:pt x="155" y="133"/>
                    </a:lnTo>
                    <a:lnTo>
                      <a:pt x="146" y="112"/>
                    </a:lnTo>
                    <a:lnTo>
                      <a:pt x="141" y="98"/>
                    </a:lnTo>
                    <a:lnTo>
                      <a:pt x="146" y="94"/>
                    </a:lnTo>
                    <a:lnTo>
                      <a:pt x="150" y="92"/>
                    </a:lnTo>
                    <a:lnTo>
                      <a:pt x="154" y="88"/>
                    </a:lnTo>
                    <a:lnTo>
                      <a:pt x="157" y="86"/>
                    </a:lnTo>
                    <a:lnTo>
                      <a:pt x="162" y="84"/>
                    </a:lnTo>
                    <a:lnTo>
                      <a:pt x="165" y="82"/>
                    </a:lnTo>
                    <a:lnTo>
                      <a:pt x="170" y="80"/>
                    </a:lnTo>
                    <a:lnTo>
                      <a:pt x="175" y="79"/>
                    </a:lnTo>
                    <a:lnTo>
                      <a:pt x="178" y="83"/>
                    </a:lnTo>
                    <a:lnTo>
                      <a:pt x="182" y="87"/>
                    </a:lnTo>
                    <a:lnTo>
                      <a:pt x="188" y="93"/>
                    </a:lnTo>
                    <a:lnTo>
                      <a:pt x="196" y="101"/>
                    </a:lnTo>
                    <a:lnTo>
                      <a:pt x="207" y="107"/>
                    </a:lnTo>
                    <a:lnTo>
                      <a:pt x="212" y="110"/>
                    </a:lnTo>
                    <a:lnTo>
                      <a:pt x="218" y="113"/>
                    </a:lnTo>
                    <a:lnTo>
                      <a:pt x="225" y="115"/>
                    </a:lnTo>
                    <a:lnTo>
                      <a:pt x="231" y="115"/>
                    </a:lnTo>
                    <a:lnTo>
                      <a:pt x="240" y="113"/>
                    </a:lnTo>
                    <a:lnTo>
                      <a:pt x="249" y="110"/>
                    </a:lnTo>
                    <a:lnTo>
                      <a:pt x="260" y="107"/>
                    </a:lnTo>
                    <a:lnTo>
                      <a:pt x="268" y="102"/>
                    </a:lnTo>
                    <a:lnTo>
                      <a:pt x="272" y="98"/>
                    </a:lnTo>
                    <a:lnTo>
                      <a:pt x="273" y="94"/>
                    </a:lnTo>
                    <a:lnTo>
                      <a:pt x="269" y="90"/>
                    </a:lnTo>
                    <a:lnTo>
                      <a:pt x="264" y="77"/>
                    </a:lnTo>
                    <a:lnTo>
                      <a:pt x="258" y="67"/>
                    </a:lnTo>
                    <a:lnTo>
                      <a:pt x="254" y="54"/>
                    </a:lnTo>
                    <a:lnTo>
                      <a:pt x="255" y="40"/>
                    </a:lnTo>
                    <a:lnTo>
                      <a:pt x="260" y="38"/>
                    </a:lnTo>
                    <a:lnTo>
                      <a:pt x="264" y="37"/>
                    </a:lnTo>
                    <a:lnTo>
                      <a:pt x="270" y="34"/>
                    </a:lnTo>
                    <a:lnTo>
                      <a:pt x="275" y="32"/>
                    </a:lnTo>
                    <a:lnTo>
                      <a:pt x="279" y="31"/>
                    </a:lnTo>
                    <a:lnTo>
                      <a:pt x="285" y="30"/>
                    </a:lnTo>
                    <a:lnTo>
                      <a:pt x="290" y="29"/>
                    </a:lnTo>
                    <a:lnTo>
                      <a:pt x="294" y="29"/>
                    </a:lnTo>
                    <a:lnTo>
                      <a:pt x="299" y="42"/>
                    </a:lnTo>
                    <a:lnTo>
                      <a:pt x="305" y="56"/>
                    </a:lnTo>
                    <a:lnTo>
                      <a:pt x="311" y="69"/>
                    </a:lnTo>
                    <a:lnTo>
                      <a:pt x="321" y="80"/>
                    </a:lnTo>
                    <a:lnTo>
                      <a:pt x="337" y="84"/>
                    </a:lnTo>
                    <a:lnTo>
                      <a:pt x="347" y="84"/>
                    </a:lnTo>
                    <a:lnTo>
                      <a:pt x="354" y="82"/>
                    </a:lnTo>
                    <a:lnTo>
                      <a:pt x="358" y="77"/>
                    </a:lnTo>
                    <a:lnTo>
                      <a:pt x="360" y="71"/>
                    </a:lnTo>
                    <a:lnTo>
                      <a:pt x="362" y="64"/>
                    </a:lnTo>
                    <a:lnTo>
                      <a:pt x="364" y="57"/>
                    </a:lnTo>
                    <a:lnTo>
                      <a:pt x="370" y="52"/>
                    </a:lnTo>
                    <a:lnTo>
                      <a:pt x="376" y="38"/>
                    </a:lnTo>
                    <a:lnTo>
                      <a:pt x="379" y="26"/>
                    </a:lnTo>
                    <a:lnTo>
                      <a:pt x="382" y="14"/>
                    </a:lnTo>
                    <a:lnTo>
                      <a:pt x="384" y="0"/>
                    </a:lnTo>
                    <a:lnTo>
                      <a:pt x="389" y="0"/>
                    </a:lnTo>
                    <a:lnTo>
                      <a:pt x="393" y="1"/>
                    </a:lnTo>
                    <a:lnTo>
                      <a:pt x="398" y="1"/>
                    </a:lnTo>
                    <a:lnTo>
                      <a:pt x="404" y="2"/>
                    </a:lnTo>
                    <a:lnTo>
                      <a:pt x="408" y="2"/>
                    </a:lnTo>
                    <a:lnTo>
                      <a:pt x="413" y="3"/>
                    </a:lnTo>
                    <a:lnTo>
                      <a:pt x="419" y="3"/>
                    </a:lnTo>
                    <a:lnTo>
                      <a:pt x="423" y="4"/>
                    </a:lnTo>
                    <a:lnTo>
                      <a:pt x="425" y="22"/>
                    </a:lnTo>
                    <a:lnTo>
                      <a:pt x="429" y="38"/>
                    </a:lnTo>
                    <a:lnTo>
                      <a:pt x="435" y="52"/>
                    </a:lnTo>
                    <a:lnTo>
                      <a:pt x="447" y="63"/>
                    </a:lnTo>
                    <a:lnTo>
                      <a:pt x="452" y="64"/>
                    </a:lnTo>
                    <a:lnTo>
                      <a:pt x="457" y="67"/>
                    </a:lnTo>
                    <a:lnTo>
                      <a:pt x="461" y="68"/>
                    </a:lnTo>
                    <a:lnTo>
                      <a:pt x="467" y="70"/>
                    </a:lnTo>
                    <a:lnTo>
                      <a:pt x="472" y="71"/>
                    </a:lnTo>
                    <a:lnTo>
                      <a:pt x="476" y="71"/>
                    </a:lnTo>
                    <a:lnTo>
                      <a:pt x="481" y="71"/>
                    </a:lnTo>
                    <a:lnTo>
                      <a:pt x="485" y="70"/>
                    </a:lnTo>
                    <a:lnTo>
                      <a:pt x="490" y="55"/>
                    </a:lnTo>
                    <a:lnTo>
                      <a:pt x="499" y="39"/>
                    </a:lnTo>
                    <a:lnTo>
                      <a:pt x="510" y="25"/>
                    </a:lnTo>
                    <a:lnTo>
                      <a:pt x="519" y="12"/>
                    </a:lnTo>
                    <a:lnTo>
                      <a:pt x="526" y="12"/>
                    </a:lnTo>
                    <a:lnTo>
                      <a:pt x="531" y="12"/>
                    </a:lnTo>
                    <a:lnTo>
                      <a:pt x="536" y="14"/>
                    </a:lnTo>
                    <a:lnTo>
                      <a:pt x="542" y="15"/>
                    </a:lnTo>
                    <a:lnTo>
                      <a:pt x="546" y="17"/>
                    </a:lnTo>
                    <a:lnTo>
                      <a:pt x="552" y="19"/>
                    </a:lnTo>
                    <a:lnTo>
                      <a:pt x="558" y="22"/>
                    </a:lnTo>
                    <a:lnTo>
                      <a:pt x="564" y="25"/>
                    </a:lnTo>
                    <a:lnTo>
                      <a:pt x="564" y="32"/>
                    </a:lnTo>
                    <a:lnTo>
                      <a:pt x="564" y="39"/>
                    </a:lnTo>
                    <a:lnTo>
                      <a:pt x="563" y="46"/>
                    </a:lnTo>
                    <a:lnTo>
                      <a:pt x="563" y="52"/>
                    </a:lnTo>
                    <a:lnTo>
                      <a:pt x="566" y="63"/>
                    </a:lnTo>
                    <a:lnTo>
                      <a:pt x="571" y="71"/>
                    </a:lnTo>
                    <a:lnTo>
                      <a:pt x="575" y="78"/>
                    </a:lnTo>
                    <a:lnTo>
                      <a:pt x="584" y="86"/>
                    </a:lnTo>
                    <a:lnTo>
                      <a:pt x="593" y="91"/>
                    </a:lnTo>
                    <a:lnTo>
                      <a:pt x="599" y="94"/>
                    </a:lnTo>
                    <a:lnTo>
                      <a:pt x="605" y="97"/>
                    </a:lnTo>
                    <a:lnTo>
                      <a:pt x="610" y="99"/>
                    </a:lnTo>
                    <a:lnTo>
                      <a:pt x="616" y="100"/>
                    </a:lnTo>
                    <a:lnTo>
                      <a:pt x="621" y="101"/>
                    </a:lnTo>
                    <a:lnTo>
                      <a:pt x="629" y="101"/>
                    </a:lnTo>
                    <a:lnTo>
                      <a:pt x="639" y="101"/>
                    </a:lnTo>
                    <a:lnTo>
                      <a:pt x="646" y="99"/>
                    </a:lnTo>
                    <a:lnTo>
                      <a:pt x="651" y="94"/>
                    </a:lnTo>
                    <a:lnTo>
                      <a:pt x="658" y="90"/>
                    </a:lnTo>
                    <a:lnTo>
                      <a:pt x="664" y="84"/>
                    </a:lnTo>
                    <a:lnTo>
                      <a:pt x="675" y="86"/>
                    </a:lnTo>
                    <a:lnTo>
                      <a:pt x="686" y="93"/>
                    </a:lnTo>
                    <a:lnTo>
                      <a:pt x="694" y="102"/>
                    </a:lnTo>
                    <a:lnTo>
                      <a:pt x="697" y="113"/>
                    </a:lnTo>
                    <a:lnTo>
                      <a:pt x="695" y="120"/>
                    </a:lnTo>
                    <a:lnTo>
                      <a:pt x="692" y="126"/>
                    </a:lnTo>
                    <a:lnTo>
                      <a:pt x="688" y="135"/>
                    </a:lnTo>
                    <a:lnTo>
                      <a:pt x="686" y="141"/>
                    </a:lnTo>
                    <a:lnTo>
                      <a:pt x="686" y="155"/>
                    </a:lnTo>
                    <a:lnTo>
                      <a:pt x="687" y="166"/>
                    </a:lnTo>
                    <a:lnTo>
                      <a:pt x="692" y="176"/>
                    </a:lnTo>
                    <a:lnTo>
                      <a:pt x="701" y="186"/>
                    </a:lnTo>
                    <a:lnTo>
                      <a:pt x="708" y="188"/>
                    </a:lnTo>
                    <a:lnTo>
                      <a:pt x="716" y="188"/>
                    </a:lnTo>
                    <a:lnTo>
                      <a:pt x="723" y="188"/>
                    </a:lnTo>
                    <a:lnTo>
                      <a:pt x="730" y="186"/>
                    </a:lnTo>
                    <a:lnTo>
                      <a:pt x="738" y="186"/>
                    </a:lnTo>
                    <a:lnTo>
                      <a:pt x="745" y="185"/>
                    </a:lnTo>
                    <a:lnTo>
                      <a:pt x="751" y="185"/>
                    </a:lnTo>
                    <a:lnTo>
                      <a:pt x="758" y="185"/>
                    </a:lnTo>
                    <a:lnTo>
                      <a:pt x="763" y="192"/>
                    </a:lnTo>
                    <a:lnTo>
                      <a:pt x="768" y="199"/>
                    </a:lnTo>
                    <a:lnTo>
                      <a:pt x="771" y="207"/>
                    </a:lnTo>
                    <a:lnTo>
                      <a:pt x="772" y="215"/>
                    </a:lnTo>
                    <a:lnTo>
                      <a:pt x="763" y="228"/>
                    </a:lnTo>
                    <a:lnTo>
                      <a:pt x="755" y="243"/>
                    </a:lnTo>
                    <a:lnTo>
                      <a:pt x="750" y="259"/>
                    </a:lnTo>
                    <a:lnTo>
                      <a:pt x="748" y="274"/>
                    </a:lnTo>
                    <a:lnTo>
                      <a:pt x="751" y="282"/>
                    </a:lnTo>
                    <a:lnTo>
                      <a:pt x="755" y="288"/>
                    </a:lnTo>
                    <a:lnTo>
                      <a:pt x="758" y="294"/>
                    </a:lnTo>
                    <a:lnTo>
                      <a:pt x="765" y="299"/>
                    </a:lnTo>
                    <a:lnTo>
                      <a:pt x="775" y="299"/>
                    </a:lnTo>
                    <a:lnTo>
                      <a:pt x="781" y="298"/>
                    </a:lnTo>
                    <a:lnTo>
                      <a:pt x="788" y="297"/>
                    </a:lnTo>
                    <a:lnTo>
                      <a:pt x="796" y="297"/>
                    </a:lnTo>
                    <a:lnTo>
                      <a:pt x="798" y="309"/>
                    </a:lnTo>
                    <a:lnTo>
                      <a:pt x="801" y="319"/>
                    </a:lnTo>
                    <a:lnTo>
                      <a:pt x="803" y="330"/>
                    </a:lnTo>
                    <a:lnTo>
                      <a:pt x="804" y="343"/>
                    </a:lnTo>
                    <a:lnTo>
                      <a:pt x="799" y="347"/>
                    </a:lnTo>
                    <a:lnTo>
                      <a:pt x="794" y="350"/>
                    </a:lnTo>
                    <a:lnTo>
                      <a:pt x="791" y="353"/>
                    </a:lnTo>
                    <a:lnTo>
                      <a:pt x="787" y="356"/>
                    </a:lnTo>
                    <a:lnTo>
                      <a:pt x="783" y="359"/>
                    </a:lnTo>
                    <a:lnTo>
                      <a:pt x="777" y="362"/>
                    </a:lnTo>
                    <a:lnTo>
                      <a:pt x="771" y="364"/>
                    </a:lnTo>
                    <a:lnTo>
                      <a:pt x="762" y="366"/>
                    </a:lnTo>
                    <a:lnTo>
                      <a:pt x="760" y="385"/>
                    </a:lnTo>
                    <a:lnTo>
                      <a:pt x="762" y="397"/>
                    </a:lnTo>
                    <a:lnTo>
                      <a:pt x="770" y="408"/>
                    </a:lnTo>
                    <a:lnTo>
                      <a:pt x="786" y="416"/>
                    </a:lnTo>
                    <a:lnTo>
                      <a:pt x="793" y="417"/>
                    </a:lnTo>
                    <a:lnTo>
                      <a:pt x="800" y="419"/>
                    </a:lnTo>
                    <a:lnTo>
                      <a:pt x="808" y="423"/>
                    </a:lnTo>
                    <a:lnTo>
                      <a:pt x="813" y="426"/>
                    </a:lnTo>
                    <a:lnTo>
                      <a:pt x="814" y="451"/>
                    </a:lnTo>
                    <a:lnTo>
                      <a:pt x="814" y="464"/>
                    </a:lnTo>
                    <a:lnTo>
                      <a:pt x="814" y="470"/>
                    </a:lnTo>
                    <a:lnTo>
                      <a:pt x="813" y="472"/>
                    </a:lnTo>
                    <a:lnTo>
                      <a:pt x="800" y="476"/>
                    </a:lnTo>
                    <a:lnTo>
                      <a:pt x="790" y="479"/>
                    </a:lnTo>
                    <a:lnTo>
                      <a:pt x="783" y="481"/>
                    </a:lnTo>
                    <a:lnTo>
                      <a:pt x="777" y="483"/>
                    </a:lnTo>
                    <a:lnTo>
                      <a:pt x="772" y="485"/>
                    </a:lnTo>
                    <a:lnTo>
                      <a:pt x="768" y="486"/>
                    </a:lnTo>
                    <a:lnTo>
                      <a:pt x="763" y="488"/>
                    </a:lnTo>
                    <a:lnTo>
                      <a:pt x="758" y="491"/>
                    </a:lnTo>
                    <a:lnTo>
                      <a:pt x="749" y="504"/>
                    </a:lnTo>
                    <a:lnTo>
                      <a:pt x="748" y="512"/>
                    </a:lnTo>
                    <a:lnTo>
                      <a:pt x="751" y="521"/>
                    </a:lnTo>
                    <a:lnTo>
                      <a:pt x="761" y="532"/>
                    </a:lnTo>
                    <a:lnTo>
                      <a:pt x="765" y="537"/>
                    </a:lnTo>
                    <a:lnTo>
                      <a:pt x="770" y="540"/>
                    </a:lnTo>
                    <a:lnTo>
                      <a:pt x="775" y="545"/>
                    </a:lnTo>
                    <a:lnTo>
                      <a:pt x="779" y="548"/>
                    </a:lnTo>
                    <a:lnTo>
                      <a:pt x="778" y="559"/>
                    </a:lnTo>
                    <a:lnTo>
                      <a:pt x="777" y="571"/>
                    </a:lnTo>
                    <a:lnTo>
                      <a:pt x="775" y="583"/>
                    </a:lnTo>
                    <a:lnTo>
                      <a:pt x="770" y="592"/>
                    </a:lnTo>
                    <a:lnTo>
                      <a:pt x="763" y="591"/>
                    </a:lnTo>
                    <a:lnTo>
                      <a:pt x="755" y="591"/>
                    </a:lnTo>
                    <a:lnTo>
                      <a:pt x="748" y="591"/>
                    </a:lnTo>
                    <a:lnTo>
                      <a:pt x="740" y="590"/>
                    </a:lnTo>
                    <a:lnTo>
                      <a:pt x="723" y="595"/>
                    </a:lnTo>
                    <a:lnTo>
                      <a:pt x="711" y="598"/>
                    </a:lnTo>
                    <a:lnTo>
                      <a:pt x="705" y="600"/>
                    </a:lnTo>
                    <a:lnTo>
                      <a:pt x="701" y="602"/>
                    </a:lnTo>
                    <a:lnTo>
                      <a:pt x="699" y="606"/>
                    </a:lnTo>
                    <a:lnTo>
                      <a:pt x="696" y="610"/>
                    </a:lnTo>
                    <a:lnTo>
                      <a:pt x="693" y="617"/>
                    </a:lnTo>
                    <a:lnTo>
                      <a:pt x="686" y="628"/>
                    </a:lnTo>
                    <a:lnTo>
                      <a:pt x="685" y="632"/>
                    </a:lnTo>
                    <a:lnTo>
                      <a:pt x="685" y="637"/>
                    </a:lnTo>
                    <a:lnTo>
                      <a:pt x="685" y="640"/>
                    </a:lnTo>
                    <a:lnTo>
                      <a:pt x="685" y="644"/>
                    </a:lnTo>
                    <a:lnTo>
                      <a:pt x="695" y="666"/>
                    </a:lnTo>
                    <a:lnTo>
                      <a:pt x="701" y="677"/>
                    </a:lnTo>
                    <a:lnTo>
                      <a:pt x="703" y="683"/>
                    </a:lnTo>
                    <a:lnTo>
                      <a:pt x="703" y="688"/>
                    </a:lnTo>
                    <a:lnTo>
                      <a:pt x="700" y="695"/>
                    </a:lnTo>
                    <a:lnTo>
                      <a:pt x="696" y="699"/>
                    </a:lnTo>
                    <a:lnTo>
                      <a:pt x="692" y="704"/>
                    </a:lnTo>
                    <a:lnTo>
                      <a:pt x="686" y="708"/>
                    </a:lnTo>
                    <a:lnTo>
                      <a:pt x="680" y="706"/>
                    </a:lnTo>
                    <a:lnTo>
                      <a:pt x="674" y="705"/>
                    </a:lnTo>
                    <a:lnTo>
                      <a:pt x="670" y="703"/>
                    </a:lnTo>
                    <a:lnTo>
                      <a:pt x="665" y="700"/>
                    </a:lnTo>
                    <a:lnTo>
                      <a:pt x="659" y="698"/>
                    </a:lnTo>
                    <a:lnTo>
                      <a:pt x="655" y="696"/>
                    </a:lnTo>
                    <a:lnTo>
                      <a:pt x="650" y="693"/>
                    </a:lnTo>
                    <a:lnTo>
                      <a:pt x="644" y="691"/>
                    </a:lnTo>
                    <a:lnTo>
                      <a:pt x="635" y="691"/>
                    </a:lnTo>
                    <a:lnTo>
                      <a:pt x="628" y="692"/>
                    </a:lnTo>
                    <a:lnTo>
                      <a:pt x="622" y="695"/>
                    </a:lnTo>
                    <a:lnTo>
                      <a:pt x="618" y="697"/>
                    </a:lnTo>
                    <a:lnTo>
                      <a:pt x="613" y="700"/>
                    </a:lnTo>
                    <a:lnTo>
                      <a:pt x="609" y="706"/>
                    </a:lnTo>
                    <a:lnTo>
                      <a:pt x="605" y="712"/>
                    </a:lnTo>
                    <a:lnTo>
                      <a:pt x="602" y="720"/>
                    </a:lnTo>
                    <a:lnTo>
                      <a:pt x="602" y="723"/>
                    </a:lnTo>
                    <a:lnTo>
                      <a:pt x="601" y="727"/>
                    </a:lnTo>
                    <a:lnTo>
                      <a:pt x="601" y="730"/>
                    </a:lnTo>
                    <a:lnTo>
                      <a:pt x="599" y="735"/>
                    </a:lnTo>
                    <a:lnTo>
                      <a:pt x="599" y="752"/>
                    </a:lnTo>
                    <a:lnTo>
                      <a:pt x="601" y="762"/>
                    </a:lnTo>
                    <a:lnTo>
                      <a:pt x="601" y="769"/>
                    </a:lnTo>
                    <a:lnTo>
                      <a:pt x="601" y="774"/>
                    </a:lnTo>
                    <a:lnTo>
                      <a:pt x="595" y="777"/>
                    </a:lnTo>
                    <a:lnTo>
                      <a:pt x="588" y="782"/>
                    </a:lnTo>
                    <a:lnTo>
                      <a:pt x="580" y="786"/>
                    </a:lnTo>
                    <a:lnTo>
                      <a:pt x="572" y="789"/>
                    </a:lnTo>
                    <a:lnTo>
                      <a:pt x="564" y="792"/>
                    </a:lnTo>
                    <a:lnTo>
                      <a:pt x="556" y="795"/>
                    </a:lnTo>
                    <a:lnTo>
                      <a:pt x="548" y="797"/>
                    </a:lnTo>
                    <a:lnTo>
                      <a:pt x="541" y="797"/>
                    </a:lnTo>
                    <a:lnTo>
                      <a:pt x="536" y="789"/>
                    </a:lnTo>
                    <a:lnTo>
                      <a:pt x="533" y="782"/>
                    </a:lnTo>
                    <a:lnTo>
                      <a:pt x="528" y="774"/>
                    </a:lnTo>
                    <a:lnTo>
                      <a:pt x="523" y="767"/>
                    </a:lnTo>
                    <a:lnTo>
                      <a:pt x="515" y="762"/>
                    </a:lnTo>
                    <a:lnTo>
                      <a:pt x="506" y="760"/>
                    </a:lnTo>
                    <a:lnTo>
                      <a:pt x="499" y="760"/>
                    </a:lnTo>
                    <a:lnTo>
                      <a:pt x="491" y="762"/>
                    </a:lnTo>
                    <a:lnTo>
                      <a:pt x="484" y="767"/>
                    </a:lnTo>
                    <a:lnTo>
                      <a:pt x="477" y="772"/>
                    </a:lnTo>
                    <a:lnTo>
                      <a:pt x="472" y="779"/>
                    </a:lnTo>
                    <a:lnTo>
                      <a:pt x="466" y="786"/>
                    </a:lnTo>
                    <a:lnTo>
                      <a:pt x="465" y="794"/>
                    </a:lnTo>
                    <a:lnTo>
                      <a:pt x="462" y="804"/>
                    </a:lnTo>
                    <a:lnTo>
                      <a:pt x="461" y="813"/>
                    </a:lnTo>
                    <a:lnTo>
                      <a:pt x="459" y="818"/>
                    </a:lnTo>
                    <a:lnTo>
                      <a:pt x="452" y="818"/>
                    </a:lnTo>
                    <a:lnTo>
                      <a:pt x="446" y="818"/>
                    </a:lnTo>
                    <a:lnTo>
                      <a:pt x="439" y="818"/>
                    </a:lnTo>
                    <a:lnTo>
                      <a:pt x="434" y="819"/>
                    </a:lnTo>
                    <a:lnTo>
                      <a:pt x="427" y="819"/>
                    </a:lnTo>
                    <a:lnTo>
                      <a:pt x="420" y="819"/>
                    </a:lnTo>
                    <a:lnTo>
                      <a:pt x="414" y="820"/>
                    </a:lnTo>
                    <a:lnTo>
                      <a:pt x="407" y="8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68"/>
              <p:cNvSpPr>
                <a:spLocks/>
              </p:cNvSpPr>
              <p:nvPr/>
            </p:nvSpPr>
            <p:spPr bwMode="auto">
              <a:xfrm rot="-32005104">
                <a:off x="4417" y="3496"/>
                <a:ext cx="106" cy="83"/>
              </a:xfrm>
              <a:custGeom>
                <a:avLst/>
                <a:gdLst>
                  <a:gd name="T0" fmla="*/ 0 w 212"/>
                  <a:gd name="T1" fmla="*/ 41 h 167"/>
                  <a:gd name="T2" fmla="*/ 4 w 212"/>
                  <a:gd name="T3" fmla="*/ 38 h 167"/>
                  <a:gd name="T4" fmla="*/ 6 w 212"/>
                  <a:gd name="T5" fmla="*/ 35 h 167"/>
                  <a:gd name="T6" fmla="*/ 7 w 212"/>
                  <a:gd name="T7" fmla="*/ 33 h 167"/>
                  <a:gd name="T8" fmla="*/ 8 w 212"/>
                  <a:gd name="T9" fmla="*/ 30 h 167"/>
                  <a:gd name="T10" fmla="*/ 21 w 212"/>
                  <a:gd name="T11" fmla="*/ 25 h 167"/>
                  <a:gd name="T12" fmla="*/ 34 w 212"/>
                  <a:gd name="T13" fmla="*/ 23 h 167"/>
                  <a:gd name="T14" fmla="*/ 47 w 212"/>
                  <a:gd name="T15" fmla="*/ 21 h 167"/>
                  <a:gd name="T16" fmla="*/ 61 w 212"/>
                  <a:gd name="T17" fmla="*/ 18 h 167"/>
                  <a:gd name="T18" fmla="*/ 74 w 212"/>
                  <a:gd name="T19" fmla="*/ 17 h 167"/>
                  <a:gd name="T20" fmla="*/ 88 w 212"/>
                  <a:gd name="T21" fmla="*/ 14 h 167"/>
                  <a:gd name="T22" fmla="*/ 99 w 212"/>
                  <a:gd name="T23" fmla="*/ 9 h 167"/>
                  <a:gd name="T24" fmla="*/ 111 w 212"/>
                  <a:gd name="T25" fmla="*/ 1 h 167"/>
                  <a:gd name="T26" fmla="*/ 115 w 212"/>
                  <a:gd name="T27" fmla="*/ 1 h 167"/>
                  <a:gd name="T28" fmla="*/ 119 w 212"/>
                  <a:gd name="T29" fmla="*/ 0 h 167"/>
                  <a:gd name="T30" fmla="*/ 122 w 212"/>
                  <a:gd name="T31" fmla="*/ 0 h 167"/>
                  <a:gd name="T32" fmla="*/ 127 w 212"/>
                  <a:gd name="T33" fmla="*/ 0 h 167"/>
                  <a:gd name="T34" fmla="*/ 135 w 212"/>
                  <a:gd name="T35" fmla="*/ 4 h 167"/>
                  <a:gd name="T36" fmla="*/ 144 w 212"/>
                  <a:gd name="T37" fmla="*/ 8 h 167"/>
                  <a:gd name="T38" fmla="*/ 152 w 212"/>
                  <a:gd name="T39" fmla="*/ 12 h 167"/>
                  <a:gd name="T40" fmla="*/ 161 w 212"/>
                  <a:gd name="T41" fmla="*/ 17 h 167"/>
                  <a:gd name="T42" fmla="*/ 170 w 212"/>
                  <a:gd name="T43" fmla="*/ 21 h 167"/>
                  <a:gd name="T44" fmla="*/ 179 w 212"/>
                  <a:gd name="T45" fmla="*/ 25 h 167"/>
                  <a:gd name="T46" fmla="*/ 187 w 212"/>
                  <a:gd name="T47" fmla="*/ 30 h 167"/>
                  <a:gd name="T48" fmla="*/ 196 w 212"/>
                  <a:gd name="T49" fmla="*/ 34 h 167"/>
                  <a:gd name="T50" fmla="*/ 211 w 212"/>
                  <a:gd name="T51" fmla="*/ 52 h 167"/>
                  <a:gd name="T52" fmla="*/ 212 w 212"/>
                  <a:gd name="T53" fmla="*/ 87 h 167"/>
                  <a:gd name="T54" fmla="*/ 209 w 212"/>
                  <a:gd name="T55" fmla="*/ 127 h 167"/>
                  <a:gd name="T56" fmla="*/ 205 w 212"/>
                  <a:gd name="T57" fmla="*/ 156 h 167"/>
                  <a:gd name="T58" fmla="*/ 202 w 212"/>
                  <a:gd name="T59" fmla="*/ 159 h 167"/>
                  <a:gd name="T60" fmla="*/ 199 w 212"/>
                  <a:gd name="T61" fmla="*/ 161 h 167"/>
                  <a:gd name="T62" fmla="*/ 196 w 212"/>
                  <a:gd name="T63" fmla="*/ 162 h 167"/>
                  <a:gd name="T64" fmla="*/ 194 w 212"/>
                  <a:gd name="T65" fmla="*/ 165 h 167"/>
                  <a:gd name="T66" fmla="*/ 182 w 212"/>
                  <a:gd name="T67" fmla="*/ 167 h 167"/>
                  <a:gd name="T68" fmla="*/ 168 w 212"/>
                  <a:gd name="T69" fmla="*/ 167 h 167"/>
                  <a:gd name="T70" fmla="*/ 155 w 212"/>
                  <a:gd name="T71" fmla="*/ 166 h 167"/>
                  <a:gd name="T72" fmla="*/ 138 w 212"/>
                  <a:gd name="T73" fmla="*/ 162 h 167"/>
                  <a:gd name="T74" fmla="*/ 122 w 212"/>
                  <a:gd name="T75" fmla="*/ 158 h 167"/>
                  <a:gd name="T76" fmla="*/ 106 w 212"/>
                  <a:gd name="T77" fmla="*/ 152 h 167"/>
                  <a:gd name="T78" fmla="*/ 90 w 212"/>
                  <a:gd name="T79" fmla="*/ 144 h 167"/>
                  <a:gd name="T80" fmla="*/ 75 w 212"/>
                  <a:gd name="T81" fmla="*/ 136 h 167"/>
                  <a:gd name="T82" fmla="*/ 60 w 212"/>
                  <a:gd name="T83" fmla="*/ 127 h 167"/>
                  <a:gd name="T84" fmla="*/ 46 w 212"/>
                  <a:gd name="T85" fmla="*/ 116 h 167"/>
                  <a:gd name="T86" fmla="*/ 34 w 212"/>
                  <a:gd name="T87" fmla="*/ 105 h 167"/>
                  <a:gd name="T88" fmla="*/ 22 w 212"/>
                  <a:gd name="T89" fmla="*/ 93 h 167"/>
                  <a:gd name="T90" fmla="*/ 13 w 212"/>
                  <a:gd name="T91" fmla="*/ 80 h 167"/>
                  <a:gd name="T92" fmla="*/ 6 w 212"/>
                  <a:gd name="T93" fmla="*/ 68 h 167"/>
                  <a:gd name="T94" fmla="*/ 1 w 212"/>
                  <a:gd name="T95" fmla="*/ 54 h 167"/>
                  <a:gd name="T96" fmla="*/ 0 w 212"/>
                  <a:gd name="T97" fmla="*/ 4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2" h="167">
                    <a:moveTo>
                      <a:pt x="0" y="41"/>
                    </a:moveTo>
                    <a:lnTo>
                      <a:pt x="4" y="38"/>
                    </a:lnTo>
                    <a:lnTo>
                      <a:pt x="6" y="35"/>
                    </a:lnTo>
                    <a:lnTo>
                      <a:pt x="7" y="33"/>
                    </a:lnTo>
                    <a:lnTo>
                      <a:pt x="8" y="30"/>
                    </a:lnTo>
                    <a:lnTo>
                      <a:pt x="21" y="25"/>
                    </a:lnTo>
                    <a:lnTo>
                      <a:pt x="34" y="23"/>
                    </a:lnTo>
                    <a:lnTo>
                      <a:pt x="47" y="21"/>
                    </a:lnTo>
                    <a:lnTo>
                      <a:pt x="61" y="18"/>
                    </a:lnTo>
                    <a:lnTo>
                      <a:pt x="74" y="17"/>
                    </a:lnTo>
                    <a:lnTo>
                      <a:pt x="88" y="14"/>
                    </a:lnTo>
                    <a:lnTo>
                      <a:pt x="99" y="9"/>
                    </a:lnTo>
                    <a:lnTo>
                      <a:pt x="111" y="1"/>
                    </a:lnTo>
                    <a:lnTo>
                      <a:pt x="115" y="1"/>
                    </a:lnTo>
                    <a:lnTo>
                      <a:pt x="119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5" y="4"/>
                    </a:lnTo>
                    <a:lnTo>
                      <a:pt x="144" y="8"/>
                    </a:lnTo>
                    <a:lnTo>
                      <a:pt x="152" y="12"/>
                    </a:lnTo>
                    <a:lnTo>
                      <a:pt x="161" y="17"/>
                    </a:lnTo>
                    <a:lnTo>
                      <a:pt x="170" y="21"/>
                    </a:lnTo>
                    <a:lnTo>
                      <a:pt x="179" y="25"/>
                    </a:lnTo>
                    <a:lnTo>
                      <a:pt x="187" y="30"/>
                    </a:lnTo>
                    <a:lnTo>
                      <a:pt x="196" y="34"/>
                    </a:lnTo>
                    <a:lnTo>
                      <a:pt x="211" y="52"/>
                    </a:lnTo>
                    <a:lnTo>
                      <a:pt x="212" y="87"/>
                    </a:lnTo>
                    <a:lnTo>
                      <a:pt x="209" y="127"/>
                    </a:lnTo>
                    <a:lnTo>
                      <a:pt x="205" y="156"/>
                    </a:lnTo>
                    <a:lnTo>
                      <a:pt x="202" y="159"/>
                    </a:lnTo>
                    <a:lnTo>
                      <a:pt x="199" y="161"/>
                    </a:lnTo>
                    <a:lnTo>
                      <a:pt x="196" y="162"/>
                    </a:lnTo>
                    <a:lnTo>
                      <a:pt x="194" y="165"/>
                    </a:lnTo>
                    <a:lnTo>
                      <a:pt x="182" y="167"/>
                    </a:lnTo>
                    <a:lnTo>
                      <a:pt x="168" y="167"/>
                    </a:lnTo>
                    <a:lnTo>
                      <a:pt x="155" y="166"/>
                    </a:lnTo>
                    <a:lnTo>
                      <a:pt x="138" y="162"/>
                    </a:lnTo>
                    <a:lnTo>
                      <a:pt x="122" y="158"/>
                    </a:lnTo>
                    <a:lnTo>
                      <a:pt x="106" y="152"/>
                    </a:lnTo>
                    <a:lnTo>
                      <a:pt x="90" y="144"/>
                    </a:lnTo>
                    <a:lnTo>
                      <a:pt x="75" y="136"/>
                    </a:lnTo>
                    <a:lnTo>
                      <a:pt x="60" y="127"/>
                    </a:lnTo>
                    <a:lnTo>
                      <a:pt x="46" y="116"/>
                    </a:lnTo>
                    <a:lnTo>
                      <a:pt x="34" y="105"/>
                    </a:lnTo>
                    <a:lnTo>
                      <a:pt x="22" y="93"/>
                    </a:lnTo>
                    <a:lnTo>
                      <a:pt x="13" y="80"/>
                    </a:lnTo>
                    <a:lnTo>
                      <a:pt x="6" y="68"/>
                    </a:lnTo>
                    <a:lnTo>
                      <a:pt x="1" y="54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069"/>
              <p:cNvSpPr>
                <a:spLocks/>
              </p:cNvSpPr>
              <p:nvPr/>
            </p:nvSpPr>
            <p:spPr bwMode="auto">
              <a:xfrm rot="-32005104">
                <a:off x="4269" y="3484"/>
                <a:ext cx="104" cy="106"/>
              </a:xfrm>
              <a:custGeom>
                <a:avLst/>
                <a:gdLst>
                  <a:gd name="T0" fmla="*/ 49 w 208"/>
                  <a:gd name="T1" fmla="*/ 212 h 212"/>
                  <a:gd name="T2" fmla="*/ 42 w 208"/>
                  <a:gd name="T3" fmla="*/ 203 h 212"/>
                  <a:gd name="T4" fmla="*/ 33 w 208"/>
                  <a:gd name="T5" fmla="*/ 186 h 212"/>
                  <a:gd name="T6" fmla="*/ 24 w 208"/>
                  <a:gd name="T7" fmla="*/ 167 h 212"/>
                  <a:gd name="T8" fmla="*/ 15 w 208"/>
                  <a:gd name="T9" fmla="*/ 144 h 212"/>
                  <a:gd name="T10" fmla="*/ 8 w 208"/>
                  <a:gd name="T11" fmla="*/ 122 h 212"/>
                  <a:gd name="T12" fmla="*/ 2 w 208"/>
                  <a:gd name="T13" fmla="*/ 101 h 212"/>
                  <a:gd name="T14" fmla="*/ 0 w 208"/>
                  <a:gd name="T15" fmla="*/ 85 h 212"/>
                  <a:gd name="T16" fmla="*/ 1 w 208"/>
                  <a:gd name="T17" fmla="*/ 75 h 212"/>
                  <a:gd name="T18" fmla="*/ 16 w 208"/>
                  <a:gd name="T19" fmla="*/ 71 h 212"/>
                  <a:gd name="T20" fmla="*/ 28 w 208"/>
                  <a:gd name="T21" fmla="*/ 68 h 212"/>
                  <a:gd name="T22" fmla="*/ 39 w 208"/>
                  <a:gd name="T23" fmla="*/ 64 h 212"/>
                  <a:gd name="T24" fmla="*/ 48 w 208"/>
                  <a:gd name="T25" fmla="*/ 60 h 212"/>
                  <a:gd name="T26" fmla="*/ 57 w 208"/>
                  <a:gd name="T27" fmla="*/ 55 h 212"/>
                  <a:gd name="T28" fmla="*/ 67 w 208"/>
                  <a:gd name="T29" fmla="*/ 48 h 212"/>
                  <a:gd name="T30" fmla="*/ 76 w 208"/>
                  <a:gd name="T31" fmla="*/ 39 h 212"/>
                  <a:gd name="T32" fmla="*/ 87 w 208"/>
                  <a:gd name="T33" fmla="*/ 29 h 212"/>
                  <a:gd name="T34" fmla="*/ 91 w 208"/>
                  <a:gd name="T35" fmla="*/ 19 h 212"/>
                  <a:gd name="T36" fmla="*/ 93 w 208"/>
                  <a:gd name="T37" fmla="*/ 12 h 212"/>
                  <a:gd name="T38" fmla="*/ 96 w 208"/>
                  <a:gd name="T39" fmla="*/ 7 h 212"/>
                  <a:gd name="T40" fmla="*/ 102 w 208"/>
                  <a:gd name="T41" fmla="*/ 0 h 212"/>
                  <a:gd name="T42" fmla="*/ 114 w 208"/>
                  <a:gd name="T43" fmla="*/ 0 h 212"/>
                  <a:gd name="T44" fmla="*/ 124 w 208"/>
                  <a:gd name="T45" fmla="*/ 3 h 212"/>
                  <a:gd name="T46" fmla="*/ 134 w 208"/>
                  <a:gd name="T47" fmla="*/ 7 h 212"/>
                  <a:gd name="T48" fmla="*/ 145 w 208"/>
                  <a:gd name="T49" fmla="*/ 11 h 212"/>
                  <a:gd name="T50" fmla="*/ 154 w 208"/>
                  <a:gd name="T51" fmla="*/ 16 h 212"/>
                  <a:gd name="T52" fmla="*/ 164 w 208"/>
                  <a:gd name="T53" fmla="*/ 18 h 212"/>
                  <a:gd name="T54" fmla="*/ 175 w 208"/>
                  <a:gd name="T55" fmla="*/ 18 h 212"/>
                  <a:gd name="T56" fmla="*/ 185 w 208"/>
                  <a:gd name="T57" fmla="*/ 16 h 212"/>
                  <a:gd name="T58" fmla="*/ 193 w 208"/>
                  <a:gd name="T59" fmla="*/ 17 h 212"/>
                  <a:gd name="T60" fmla="*/ 202 w 208"/>
                  <a:gd name="T61" fmla="*/ 22 h 212"/>
                  <a:gd name="T62" fmla="*/ 208 w 208"/>
                  <a:gd name="T63" fmla="*/ 27 h 212"/>
                  <a:gd name="T64" fmla="*/ 202 w 208"/>
                  <a:gd name="T65" fmla="*/ 34 h 212"/>
                  <a:gd name="T66" fmla="*/ 193 w 208"/>
                  <a:gd name="T67" fmla="*/ 60 h 212"/>
                  <a:gd name="T68" fmla="*/ 184 w 208"/>
                  <a:gd name="T69" fmla="*/ 84 h 212"/>
                  <a:gd name="T70" fmla="*/ 172 w 208"/>
                  <a:gd name="T71" fmla="*/ 108 h 212"/>
                  <a:gd name="T72" fmla="*/ 161 w 208"/>
                  <a:gd name="T73" fmla="*/ 132 h 212"/>
                  <a:gd name="T74" fmla="*/ 146 w 208"/>
                  <a:gd name="T75" fmla="*/ 154 h 212"/>
                  <a:gd name="T76" fmla="*/ 130 w 208"/>
                  <a:gd name="T77" fmla="*/ 174 h 212"/>
                  <a:gd name="T78" fmla="*/ 110 w 208"/>
                  <a:gd name="T79" fmla="*/ 191 h 212"/>
                  <a:gd name="T80" fmla="*/ 88 w 208"/>
                  <a:gd name="T81" fmla="*/ 205 h 212"/>
                  <a:gd name="T82" fmla="*/ 79 w 208"/>
                  <a:gd name="T83" fmla="*/ 207 h 212"/>
                  <a:gd name="T84" fmla="*/ 73 w 208"/>
                  <a:gd name="T85" fmla="*/ 208 h 212"/>
                  <a:gd name="T86" fmla="*/ 68 w 208"/>
                  <a:gd name="T87" fmla="*/ 209 h 212"/>
                  <a:gd name="T88" fmla="*/ 64 w 208"/>
                  <a:gd name="T89" fmla="*/ 209 h 212"/>
                  <a:gd name="T90" fmla="*/ 61 w 208"/>
                  <a:gd name="T91" fmla="*/ 211 h 212"/>
                  <a:gd name="T92" fmla="*/ 57 w 208"/>
                  <a:gd name="T93" fmla="*/ 211 h 212"/>
                  <a:gd name="T94" fmla="*/ 54 w 208"/>
                  <a:gd name="T95" fmla="*/ 212 h 212"/>
                  <a:gd name="T96" fmla="*/ 49 w 208"/>
                  <a:gd name="T9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8" h="212">
                    <a:moveTo>
                      <a:pt x="49" y="212"/>
                    </a:moveTo>
                    <a:lnTo>
                      <a:pt x="42" y="203"/>
                    </a:lnTo>
                    <a:lnTo>
                      <a:pt x="33" y="186"/>
                    </a:lnTo>
                    <a:lnTo>
                      <a:pt x="24" y="167"/>
                    </a:lnTo>
                    <a:lnTo>
                      <a:pt x="15" y="144"/>
                    </a:lnTo>
                    <a:lnTo>
                      <a:pt x="8" y="122"/>
                    </a:lnTo>
                    <a:lnTo>
                      <a:pt x="2" y="101"/>
                    </a:lnTo>
                    <a:lnTo>
                      <a:pt x="0" y="85"/>
                    </a:lnTo>
                    <a:lnTo>
                      <a:pt x="1" y="75"/>
                    </a:lnTo>
                    <a:lnTo>
                      <a:pt x="16" y="71"/>
                    </a:lnTo>
                    <a:lnTo>
                      <a:pt x="28" y="68"/>
                    </a:lnTo>
                    <a:lnTo>
                      <a:pt x="39" y="64"/>
                    </a:lnTo>
                    <a:lnTo>
                      <a:pt x="48" y="60"/>
                    </a:lnTo>
                    <a:lnTo>
                      <a:pt x="57" y="55"/>
                    </a:lnTo>
                    <a:lnTo>
                      <a:pt x="67" y="48"/>
                    </a:lnTo>
                    <a:lnTo>
                      <a:pt x="76" y="39"/>
                    </a:lnTo>
                    <a:lnTo>
                      <a:pt x="87" y="29"/>
                    </a:lnTo>
                    <a:lnTo>
                      <a:pt x="91" y="19"/>
                    </a:lnTo>
                    <a:lnTo>
                      <a:pt x="93" y="12"/>
                    </a:lnTo>
                    <a:lnTo>
                      <a:pt x="96" y="7"/>
                    </a:lnTo>
                    <a:lnTo>
                      <a:pt x="102" y="0"/>
                    </a:lnTo>
                    <a:lnTo>
                      <a:pt x="114" y="0"/>
                    </a:lnTo>
                    <a:lnTo>
                      <a:pt x="124" y="3"/>
                    </a:lnTo>
                    <a:lnTo>
                      <a:pt x="134" y="7"/>
                    </a:lnTo>
                    <a:lnTo>
                      <a:pt x="145" y="11"/>
                    </a:lnTo>
                    <a:lnTo>
                      <a:pt x="154" y="16"/>
                    </a:lnTo>
                    <a:lnTo>
                      <a:pt x="164" y="18"/>
                    </a:lnTo>
                    <a:lnTo>
                      <a:pt x="175" y="18"/>
                    </a:lnTo>
                    <a:lnTo>
                      <a:pt x="185" y="16"/>
                    </a:lnTo>
                    <a:lnTo>
                      <a:pt x="193" y="17"/>
                    </a:lnTo>
                    <a:lnTo>
                      <a:pt x="202" y="22"/>
                    </a:lnTo>
                    <a:lnTo>
                      <a:pt x="208" y="27"/>
                    </a:lnTo>
                    <a:lnTo>
                      <a:pt x="202" y="34"/>
                    </a:lnTo>
                    <a:lnTo>
                      <a:pt x="193" y="60"/>
                    </a:lnTo>
                    <a:lnTo>
                      <a:pt x="184" y="84"/>
                    </a:lnTo>
                    <a:lnTo>
                      <a:pt x="172" y="108"/>
                    </a:lnTo>
                    <a:lnTo>
                      <a:pt x="161" y="132"/>
                    </a:lnTo>
                    <a:lnTo>
                      <a:pt x="146" y="154"/>
                    </a:lnTo>
                    <a:lnTo>
                      <a:pt x="130" y="174"/>
                    </a:lnTo>
                    <a:lnTo>
                      <a:pt x="110" y="191"/>
                    </a:lnTo>
                    <a:lnTo>
                      <a:pt x="88" y="205"/>
                    </a:lnTo>
                    <a:lnTo>
                      <a:pt x="79" y="207"/>
                    </a:lnTo>
                    <a:lnTo>
                      <a:pt x="73" y="208"/>
                    </a:lnTo>
                    <a:lnTo>
                      <a:pt x="68" y="209"/>
                    </a:lnTo>
                    <a:lnTo>
                      <a:pt x="64" y="209"/>
                    </a:lnTo>
                    <a:lnTo>
                      <a:pt x="61" y="211"/>
                    </a:lnTo>
                    <a:lnTo>
                      <a:pt x="57" y="211"/>
                    </a:lnTo>
                    <a:lnTo>
                      <a:pt x="54" y="212"/>
                    </a:lnTo>
                    <a:lnTo>
                      <a:pt x="49" y="2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070"/>
              <p:cNvSpPr>
                <a:spLocks/>
              </p:cNvSpPr>
              <p:nvPr/>
            </p:nvSpPr>
            <p:spPr bwMode="auto">
              <a:xfrm rot="-32005104">
                <a:off x="4424" y="3504"/>
                <a:ext cx="77" cy="66"/>
              </a:xfrm>
              <a:custGeom>
                <a:avLst/>
                <a:gdLst>
                  <a:gd name="T0" fmla="*/ 23 w 154"/>
                  <a:gd name="T1" fmla="*/ 89 h 134"/>
                  <a:gd name="T2" fmla="*/ 17 w 154"/>
                  <a:gd name="T3" fmla="*/ 82 h 134"/>
                  <a:gd name="T4" fmla="*/ 11 w 154"/>
                  <a:gd name="T5" fmla="*/ 74 h 134"/>
                  <a:gd name="T6" fmla="*/ 5 w 154"/>
                  <a:gd name="T7" fmla="*/ 67 h 134"/>
                  <a:gd name="T8" fmla="*/ 0 w 154"/>
                  <a:gd name="T9" fmla="*/ 60 h 134"/>
                  <a:gd name="T10" fmla="*/ 0 w 154"/>
                  <a:gd name="T11" fmla="*/ 47 h 134"/>
                  <a:gd name="T12" fmla="*/ 4 w 154"/>
                  <a:gd name="T13" fmla="*/ 37 h 134"/>
                  <a:gd name="T14" fmla="*/ 11 w 154"/>
                  <a:gd name="T15" fmla="*/ 30 h 134"/>
                  <a:gd name="T16" fmla="*/ 22 w 154"/>
                  <a:gd name="T17" fmla="*/ 23 h 134"/>
                  <a:gd name="T18" fmla="*/ 33 w 154"/>
                  <a:gd name="T19" fmla="*/ 17 h 134"/>
                  <a:gd name="T20" fmla="*/ 48 w 154"/>
                  <a:gd name="T21" fmla="*/ 13 h 134"/>
                  <a:gd name="T22" fmla="*/ 65 w 154"/>
                  <a:gd name="T23" fmla="*/ 7 h 134"/>
                  <a:gd name="T24" fmla="*/ 84 w 154"/>
                  <a:gd name="T25" fmla="*/ 0 h 134"/>
                  <a:gd name="T26" fmla="*/ 93 w 154"/>
                  <a:gd name="T27" fmla="*/ 0 h 134"/>
                  <a:gd name="T28" fmla="*/ 103 w 154"/>
                  <a:gd name="T29" fmla="*/ 4 h 134"/>
                  <a:gd name="T30" fmla="*/ 116 w 154"/>
                  <a:gd name="T31" fmla="*/ 9 h 134"/>
                  <a:gd name="T32" fmla="*/ 130 w 154"/>
                  <a:gd name="T33" fmla="*/ 17 h 134"/>
                  <a:gd name="T34" fmla="*/ 140 w 154"/>
                  <a:gd name="T35" fmla="*/ 24 h 134"/>
                  <a:gd name="T36" fmla="*/ 149 w 154"/>
                  <a:gd name="T37" fmla="*/ 31 h 134"/>
                  <a:gd name="T38" fmla="*/ 154 w 154"/>
                  <a:gd name="T39" fmla="*/ 37 h 134"/>
                  <a:gd name="T40" fmla="*/ 154 w 154"/>
                  <a:gd name="T41" fmla="*/ 38 h 134"/>
                  <a:gd name="T42" fmla="*/ 153 w 154"/>
                  <a:gd name="T43" fmla="*/ 58 h 134"/>
                  <a:gd name="T44" fmla="*/ 152 w 154"/>
                  <a:gd name="T45" fmla="*/ 89 h 134"/>
                  <a:gd name="T46" fmla="*/ 149 w 154"/>
                  <a:gd name="T47" fmla="*/ 118 h 134"/>
                  <a:gd name="T48" fmla="*/ 145 w 154"/>
                  <a:gd name="T49" fmla="*/ 134 h 134"/>
                  <a:gd name="T50" fmla="*/ 129 w 154"/>
                  <a:gd name="T51" fmla="*/ 128 h 134"/>
                  <a:gd name="T52" fmla="*/ 115 w 154"/>
                  <a:gd name="T53" fmla="*/ 124 h 134"/>
                  <a:gd name="T54" fmla="*/ 102 w 154"/>
                  <a:gd name="T55" fmla="*/ 122 h 134"/>
                  <a:gd name="T56" fmla="*/ 89 w 154"/>
                  <a:gd name="T57" fmla="*/ 120 h 134"/>
                  <a:gd name="T58" fmla="*/ 77 w 154"/>
                  <a:gd name="T59" fmla="*/ 116 h 134"/>
                  <a:gd name="T60" fmla="*/ 62 w 154"/>
                  <a:gd name="T61" fmla="*/ 112 h 134"/>
                  <a:gd name="T62" fmla="*/ 45 w 154"/>
                  <a:gd name="T63" fmla="*/ 103 h 134"/>
                  <a:gd name="T64" fmla="*/ 23 w 154"/>
                  <a:gd name="T65" fmla="*/ 8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34">
                    <a:moveTo>
                      <a:pt x="23" y="89"/>
                    </a:moveTo>
                    <a:lnTo>
                      <a:pt x="17" y="82"/>
                    </a:lnTo>
                    <a:lnTo>
                      <a:pt x="11" y="74"/>
                    </a:lnTo>
                    <a:lnTo>
                      <a:pt x="5" y="67"/>
                    </a:lnTo>
                    <a:lnTo>
                      <a:pt x="0" y="60"/>
                    </a:lnTo>
                    <a:lnTo>
                      <a:pt x="0" y="47"/>
                    </a:lnTo>
                    <a:lnTo>
                      <a:pt x="4" y="37"/>
                    </a:lnTo>
                    <a:lnTo>
                      <a:pt x="11" y="30"/>
                    </a:lnTo>
                    <a:lnTo>
                      <a:pt x="22" y="23"/>
                    </a:lnTo>
                    <a:lnTo>
                      <a:pt x="33" y="17"/>
                    </a:lnTo>
                    <a:lnTo>
                      <a:pt x="48" y="13"/>
                    </a:lnTo>
                    <a:lnTo>
                      <a:pt x="65" y="7"/>
                    </a:lnTo>
                    <a:lnTo>
                      <a:pt x="84" y="0"/>
                    </a:lnTo>
                    <a:lnTo>
                      <a:pt x="93" y="0"/>
                    </a:lnTo>
                    <a:lnTo>
                      <a:pt x="103" y="4"/>
                    </a:lnTo>
                    <a:lnTo>
                      <a:pt x="116" y="9"/>
                    </a:lnTo>
                    <a:lnTo>
                      <a:pt x="130" y="17"/>
                    </a:lnTo>
                    <a:lnTo>
                      <a:pt x="140" y="24"/>
                    </a:lnTo>
                    <a:lnTo>
                      <a:pt x="149" y="31"/>
                    </a:lnTo>
                    <a:lnTo>
                      <a:pt x="154" y="37"/>
                    </a:lnTo>
                    <a:lnTo>
                      <a:pt x="154" y="38"/>
                    </a:lnTo>
                    <a:lnTo>
                      <a:pt x="153" y="58"/>
                    </a:lnTo>
                    <a:lnTo>
                      <a:pt x="152" y="89"/>
                    </a:lnTo>
                    <a:lnTo>
                      <a:pt x="149" y="118"/>
                    </a:lnTo>
                    <a:lnTo>
                      <a:pt x="145" y="134"/>
                    </a:lnTo>
                    <a:lnTo>
                      <a:pt x="129" y="128"/>
                    </a:lnTo>
                    <a:lnTo>
                      <a:pt x="115" y="124"/>
                    </a:lnTo>
                    <a:lnTo>
                      <a:pt x="102" y="122"/>
                    </a:lnTo>
                    <a:lnTo>
                      <a:pt x="89" y="120"/>
                    </a:lnTo>
                    <a:lnTo>
                      <a:pt x="77" y="116"/>
                    </a:lnTo>
                    <a:lnTo>
                      <a:pt x="62" y="112"/>
                    </a:lnTo>
                    <a:lnTo>
                      <a:pt x="45" y="103"/>
                    </a:lnTo>
                    <a:lnTo>
                      <a:pt x="23" y="89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071"/>
              <p:cNvSpPr>
                <a:spLocks/>
              </p:cNvSpPr>
              <p:nvPr/>
            </p:nvSpPr>
            <p:spPr bwMode="auto">
              <a:xfrm rot="-32005104">
                <a:off x="4280" y="3491"/>
                <a:ext cx="84" cy="90"/>
              </a:xfrm>
              <a:custGeom>
                <a:avLst/>
                <a:gdLst>
                  <a:gd name="T0" fmla="*/ 37 w 167"/>
                  <a:gd name="T1" fmla="*/ 180 h 180"/>
                  <a:gd name="T2" fmla="*/ 30 w 167"/>
                  <a:gd name="T3" fmla="*/ 164 h 180"/>
                  <a:gd name="T4" fmla="*/ 27 w 167"/>
                  <a:gd name="T5" fmla="*/ 154 h 180"/>
                  <a:gd name="T6" fmla="*/ 24 w 167"/>
                  <a:gd name="T7" fmla="*/ 151 h 180"/>
                  <a:gd name="T8" fmla="*/ 23 w 167"/>
                  <a:gd name="T9" fmla="*/ 148 h 180"/>
                  <a:gd name="T10" fmla="*/ 17 w 167"/>
                  <a:gd name="T11" fmla="*/ 129 h 180"/>
                  <a:gd name="T12" fmla="*/ 12 w 167"/>
                  <a:gd name="T13" fmla="*/ 112 h 180"/>
                  <a:gd name="T14" fmla="*/ 6 w 167"/>
                  <a:gd name="T15" fmla="*/ 93 h 180"/>
                  <a:gd name="T16" fmla="*/ 0 w 167"/>
                  <a:gd name="T17" fmla="*/ 76 h 180"/>
                  <a:gd name="T18" fmla="*/ 15 w 167"/>
                  <a:gd name="T19" fmla="*/ 71 h 180"/>
                  <a:gd name="T20" fmla="*/ 31 w 167"/>
                  <a:gd name="T21" fmla="*/ 67 h 180"/>
                  <a:gd name="T22" fmla="*/ 46 w 167"/>
                  <a:gd name="T23" fmla="*/ 60 h 180"/>
                  <a:gd name="T24" fmla="*/ 61 w 167"/>
                  <a:gd name="T25" fmla="*/ 51 h 180"/>
                  <a:gd name="T26" fmla="*/ 74 w 167"/>
                  <a:gd name="T27" fmla="*/ 40 h 180"/>
                  <a:gd name="T28" fmla="*/ 85 w 167"/>
                  <a:gd name="T29" fmla="*/ 29 h 180"/>
                  <a:gd name="T30" fmla="*/ 93 w 167"/>
                  <a:gd name="T31" fmla="*/ 15 h 180"/>
                  <a:gd name="T32" fmla="*/ 98 w 167"/>
                  <a:gd name="T33" fmla="*/ 0 h 180"/>
                  <a:gd name="T34" fmla="*/ 107 w 167"/>
                  <a:gd name="T35" fmla="*/ 4 h 180"/>
                  <a:gd name="T36" fmla="*/ 116 w 167"/>
                  <a:gd name="T37" fmla="*/ 6 h 180"/>
                  <a:gd name="T38" fmla="*/ 125 w 167"/>
                  <a:gd name="T39" fmla="*/ 8 h 180"/>
                  <a:gd name="T40" fmla="*/ 133 w 167"/>
                  <a:gd name="T41" fmla="*/ 10 h 180"/>
                  <a:gd name="T42" fmla="*/ 140 w 167"/>
                  <a:gd name="T43" fmla="*/ 12 h 180"/>
                  <a:gd name="T44" fmla="*/ 148 w 167"/>
                  <a:gd name="T45" fmla="*/ 13 h 180"/>
                  <a:gd name="T46" fmla="*/ 157 w 167"/>
                  <a:gd name="T47" fmla="*/ 14 h 180"/>
                  <a:gd name="T48" fmla="*/ 167 w 167"/>
                  <a:gd name="T49" fmla="*/ 15 h 180"/>
                  <a:gd name="T50" fmla="*/ 163 w 167"/>
                  <a:gd name="T51" fmla="*/ 33 h 180"/>
                  <a:gd name="T52" fmla="*/ 158 w 167"/>
                  <a:gd name="T53" fmla="*/ 52 h 180"/>
                  <a:gd name="T54" fmla="*/ 151 w 167"/>
                  <a:gd name="T55" fmla="*/ 69 h 180"/>
                  <a:gd name="T56" fmla="*/ 144 w 167"/>
                  <a:gd name="T57" fmla="*/ 85 h 180"/>
                  <a:gd name="T58" fmla="*/ 135 w 167"/>
                  <a:gd name="T59" fmla="*/ 103 h 180"/>
                  <a:gd name="T60" fmla="*/ 126 w 167"/>
                  <a:gd name="T61" fmla="*/ 119 h 180"/>
                  <a:gd name="T62" fmla="*/ 115 w 167"/>
                  <a:gd name="T63" fmla="*/ 135 h 180"/>
                  <a:gd name="T64" fmla="*/ 104 w 167"/>
                  <a:gd name="T65" fmla="*/ 151 h 180"/>
                  <a:gd name="T66" fmla="*/ 95 w 167"/>
                  <a:gd name="T67" fmla="*/ 156 h 180"/>
                  <a:gd name="T68" fmla="*/ 87 w 167"/>
                  <a:gd name="T69" fmla="*/ 160 h 180"/>
                  <a:gd name="T70" fmla="*/ 78 w 167"/>
                  <a:gd name="T71" fmla="*/ 164 h 180"/>
                  <a:gd name="T72" fmla="*/ 70 w 167"/>
                  <a:gd name="T73" fmla="*/ 167 h 180"/>
                  <a:gd name="T74" fmla="*/ 62 w 167"/>
                  <a:gd name="T75" fmla="*/ 169 h 180"/>
                  <a:gd name="T76" fmla="*/ 54 w 167"/>
                  <a:gd name="T77" fmla="*/ 173 h 180"/>
                  <a:gd name="T78" fmla="*/ 46 w 167"/>
                  <a:gd name="T79" fmla="*/ 176 h 180"/>
                  <a:gd name="T80" fmla="*/ 37 w 167"/>
                  <a:gd name="T81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7" h="180">
                    <a:moveTo>
                      <a:pt x="37" y="180"/>
                    </a:moveTo>
                    <a:lnTo>
                      <a:pt x="30" y="164"/>
                    </a:lnTo>
                    <a:lnTo>
                      <a:pt x="27" y="154"/>
                    </a:lnTo>
                    <a:lnTo>
                      <a:pt x="24" y="151"/>
                    </a:lnTo>
                    <a:lnTo>
                      <a:pt x="23" y="148"/>
                    </a:lnTo>
                    <a:lnTo>
                      <a:pt x="17" y="129"/>
                    </a:lnTo>
                    <a:lnTo>
                      <a:pt x="12" y="112"/>
                    </a:lnTo>
                    <a:lnTo>
                      <a:pt x="6" y="93"/>
                    </a:lnTo>
                    <a:lnTo>
                      <a:pt x="0" y="76"/>
                    </a:lnTo>
                    <a:lnTo>
                      <a:pt x="15" y="71"/>
                    </a:lnTo>
                    <a:lnTo>
                      <a:pt x="31" y="67"/>
                    </a:lnTo>
                    <a:lnTo>
                      <a:pt x="46" y="60"/>
                    </a:lnTo>
                    <a:lnTo>
                      <a:pt x="61" y="51"/>
                    </a:lnTo>
                    <a:lnTo>
                      <a:pt x="74" y="40"/>
                    </a:lnTo>
                    <a:lnTo>
                      <a:pt x="85" y="29"/>
                    </a:lnTo>
                    <a:lnTo>
                      <a:pt x="93" y="15"/>
                    </a:lnTo>
                    <a:lnTo>
                      <a:pt x="98" y="0"/>
                    </a:lnTo>
                    <a:lnTo>
                      <a:pt x="107" y="4"/>
                    </a:lnTo>
                    <a:lnTo>
                      <a:pt x="116" y="6"/>
                    </a:lnTo>
                    <a:lnTo>
                      <a:pt x="125" y="8"/>
                    </a:lnTo>
                    <a:lnTo>
                      <a:pt x="133" y="10"/>
                    </a:lnTo>
                    <a:lnTo>
                      <a:pt x="140" y="12"/>
                    </a:lnTo>
                    <a:lnTo>
                      <a:pt x="148" y="13"/>
                    </a:lnTo>
                    <a:lnTo>
                      <a:pt x="157" y="14"/>
                    </a:lnTo>
                    <a:lnTo>
                      <a:pt x="167" y="15"/>
                    </a:lnTo>
                    <a:lnTo>
                      <a:pt x="163" y="33"/>
                    </a:lnTo>
                    <a:lnTo>
                      <a:pt x="158" y="52"/>
                    </a:lnTo>
                    <a:lnTo>
                      <a:pt x="151" y="69"/>
                    </a:lnTo>
                    <a:lnTo>
                      <a:pt x="144" y="85"/>
                    </a:lnTo>
                    <a:lnTo>
                      <a:pt x="135" y="103"/>
                    </a:lnTo>
                    <a:lnTo>
                      <a:pt x="126" y="119"/>
                    </a:lnTo>
                    <a:lnTo>
                      <a:pt x="115" y="135"/>
                    </a:lnTo>
                    <a:lnTo>
                      <a:pt x="104" y="151"/>
                    </a:lnTo>
                    <a:lnTo>
                      <a:pt x="95" y="156"/>
                    </a:lnTo>
                    <a:lnTo>
                      <a:pt x="87" y="160"/>
                    </a:lnTo>
                    <a:lnTo>
                      <a:pt x="78" y="164"/>
                    </a:lnTo>
                    <a:lnTo>
                      <a:pt x="70" y="167"/>
                    </a:lnTo>
                    <a:lnTo>
                      <a:pt x="62" y="169"/>
                    </a:lnTo>
                    <a:lnTo>
                      <a:pt x="54" y="173"/>
                    </a:lnTo>
                    <a:lnTo>
                      <a:pt x="46" y="176"/>
                    </a:lnTo>
                    <a:lnTo>
                      <a:pt x="37" y="18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72"/>
              <p:cNvSpPr>
                <a:spLocks/>
              </p:cNvSpPr>
              <p:nvPr/>
            </p:nvSpPr>
            <p:spPr bwMode="auto">
              <a:xfrm rot="-32005104">
                <a:off x="4365" y="3578"/>
                <a:ext cx="42" cy="53"/>
              </a:xfrm>
              <a:custGeom>
                <a:avLst/>
                <a:gdLst>
                  <a:gd name="T0" fmla="*/ 12 w 84"/>
                  <a:gd name="T1" fmla="*/ 101 h 106"/>
                  <a:gd name="T2" fmla="*/ 10 w 84"/>
                  <a:gd name="T3" fmla="*/ 99 h 106"/>
                  <a:gd name="T4" fmla="*/ 9 w 84"/>
                  <a:gd name="T5" fmla="*/ 95 h 106"/>
                  <a:gd name="T6" fmla="*/ 7 w 84"/>
                  <a:gd name="T7" fmla="*/ 93 h 106"/>
                  <a:gd name="T8" fmla="*/ 4 w 84"/>
                  <a:gd name="T9" fmla="*/ 90 h 106"/>
                  <a:gd name="T10" fmla="*/ 0 w 84"/>
                  <a:gd name="T11" fmla="*/ 66 h 106"/>
                  <a:gd name="T12" fmla="*/ 0 w 84"/>
                  <a:gd name="T13" fmla="*/ 41 h 106"/>
                  <a:gd name="T14" fmla="*/ 7 w 84"/>
                  <a:gd name="T15" fmla="*/ 17 h 106"/>
                  <a:gd name="T16" fmla="*/ 24 w 84"/>
                  <a:gd name="T17" fmla="*/ 0 h 106"/>
                  <a:gd name="T18" fmla="*/ 45 w 84"/>
                  <a:gd name="T19" fmla="*/ 1 h 106"/>
                  <a:gd name="T20" fmla="*/ 60 w 84"/>
                  <a:gd name="T21" fmla="*/ 4 h 106"/>
                  <a:gd name="T22" fmla="*/ 72 w 84"/>
                  <a:gd name="T23" fmla="*/ 10 h 106"/>
                  <a:gd name="T24" fmla="*/ 79 w 84"/>
                  <a:gd name="T25" fmla="*/ 18 h 106"/>
                  <a:gd name="T26" fmla="*/ 84 w 84"/>
                  <a:gd name="T27" fmla="*/ 28 h 106"/>
                  <a:gd name="T28" fmla="*/ 84 w 84"/>
                  <a:gd name="T29" fmla="*/ 43 h 106"/>
                  <a:gd name="T30" fmla="*/ 82 w 84"/>
                  <a:gd name="T31" fmla="*/ 60 h 106"/>
                  <a:gd name="T32" fmla="*/ 76 w 84"/>
                  <a:gd name="T33" fmla="*/ 80 h 106"/>
                  <a:gd name="T34" fmla="*/ 69 w 84"/>
                  <a:gd name="T35" fmla="*/ 88 h 106"/>
                  <a:gd name="T36" fmla="*/ 63 w 84"/>
                  <a:gd name="T37" fmla="*/ 94 h 106"/>
                  <a:gd name="T38" fmla="*/ 56 w 84"/>
                  <a:gd name="T39" fmla="*/ 100 h 106"/>
                  <a:gd name="T40" fmla="*/ 49 w 84"/>
                  <a:gd name="T41" fmla="*/ 103 h 106"/>
                  <a:gd name="T42" fmla="*/ 41 w 84"/>
                  <a:gd name="T43" fmla="*/ 106 h 106"/>
                  <a:gd name="T44" fmla="*/ 33 w 84"/>
                  <a:gd name="T45" fmla="*/ 106 h 106"/>
                  <a:gd name="T46" fmla="*/ 24 w 84"/>
                  <a:gd name="T47" fmla="*/ 104 h 106"/>
                  <a:gd name="T48" fmla="*/ 12 w 84"/>
                  <a:gd name="T49" fmla="*/ 10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106">
                    <a:moveTo>
                      <a:pt x="12" y="101"/>
                    </a:moveTo>
                    <a:lnTo>
                      <a:pt x="10" y="99"/>
                    </a:lnTo>
                    <a:lnTo>
                      <a:pt x="9" y="95"/>
                    </a:lnTo>
                    <a:lnTo>
                      <a:pt x="7" y="93"/>
                    </a:lnTo>
                    <a:lnTo>
                      <a:pt x="4" y="90"/>
                    </a:lnTo>
                    <a:lnTo>
                      <a:pt x="0" y="66"/>
                    </a:lnTo>
                    <a:lnTo>
                      <a:pt x="0" y="41"/>
                    </a:lnTo>
                    <a:lnTo>
                      <a:pt x="7" y="17"/>
                    </a:lnTo>
                    <a:lnTo>
                      <a:pt x="24" y="0"/>
                    </a:lnTo>
                    <a:lnTo>
                      <a:pt x="45" y="1"/>
                    </a:lnTo>
                    <a:lnTo>
                      <a:pt x="60" y="4"/>
                    </a:lnTo>
                    <a:lnTo>
                      <a:pt x="72" y="10"/>
                    </a:lnTo>
                    <a:lnTo>
                      <a:pt x="79" y="18"/>
                    </a:lnTo>
                    <a:lnTo>
                      <a:pt x="84" y="28"/>
                    </a:lnTo>
                    <a:lnTo>
                      <a:pt x="84" y="43"/>
                    </a:lnTo>
                    <a:lnTo>
                      <a:pt x="82" y="60"/>
                    </a:lnTo>
                    <a:lnTo>
                      <a:pt x="76" y="80"/>
                    </a:lnTo>
                    <a:lnTo>
                      <a:pt x="69" y="88"/>
                    </a:lnTo>
                    <a:lnTo>
                      <a:pt x="63" y="94"/>
                    </a:lnTo>
                    <a:lnTo>
                      <a:pt x="56" y="100"/>
                    </a:lnTo>
                    <a:lnTo>
                      <a:pt x="49" y="103"/>
                    </a:lnTo>
                    <a:lnTo>
                      <a:pt x="41" y="106"/>
                    </a:lnTo>
                    <a:lnTo>
                      <a:pt x="33" y="106"/>
                    </a:lnTo>
                    <a:lnTo>
                      <a:pt x="24" y="104"/>
                    </a:lnTo>
                    <a:lnTo>
                      <a:pt x="12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073"/>
              <p:cNvSpPr>
                <a:spLocks/>
              </p:cNvSpPr>
              <p:nvPr/>
            </p:nvSpPr>
            <p:spPr bwMode="auto">
              <a:xfrm rot="-32005104">
                <a:off x="4369" y="3590"/>
                <a:ext cx="33" cy="33"/>
              </a:xfrm>
              <a:custGeom>
                <a:avLst/>
                <a:gdLst>
                  <a:gd name="T0" fmla="*/ 14 w 64"/>
                  <a:gd name="T1" fmla="*/ 1 h 64"/>
                  <a:gd name="T2" fmla="*/ 31 w 64"/>
                  <a:gd name="T3" fmla="*/ 0 h 64"/>
                  <a:gd name="T4" fmla="*/ 46 w 64"/>
                  <a:gd name="T5" fmla="*/ 2 h 64"/>
                  <a:gd name="T6" fmla="*/ 56 w 64"/>
                  <a:gd name="T7" fmla="*/ 8 h 64"/>
                  <a:gd name="T8" fmla="*/ 62 w 64"/>
                  <a:gd name="T9" fmla="*/ 17 h 64"/>
                  <a:gd name="T10" fmla="*/ 64 w 64"/>
                  <a:gd name="T11" fmla="*/ 28 h 64"/>
                  <a:gd name="T12" fmla="*/ 63 w 64"/>
                  <a:gd name="T13" fmla="*/ 39 h 64"/>
                  <a:gd name="T14" fmla="*/ 56 w 64"/>
                  <a:gd name="T15" fmla="*/ 52 h 64"/>
                  <a:gd name="T16" fmla="*/ 46 w 64"/>
                  <a:gd name="T17" fmla="*/ 64 h 64"/>
                  <a:gd name="T18" fmla="*/ 31 w 64"/>
                  <a:gd name="T19" fmla="*/ 63 h 64"/>
                  <a:gd name="T20" fmla="*/ 19 w 64"/>
                  <a:gd name="T21" fmla="*/ 61 h 64"/>
                  <a:gd name="T22" fmla="*/ 10 w 64"/>
                  <a:gd name="T23" fmla="*/ 56 h 64"/>
                  <a:gd name="T24" fmla="*/ 3 w 64"/>
                  <a:gd name="T25" fmla="*/ 49 h 64"/>
                  <a:gd name="T26" fmla="*/ 0 w 64"/>
                  <a:gd name="T27" fmla="*/ 40 h 64"/>
                  <a:gd name="T28" fmla="*/ 1 w 64"/>
                  <a:gd name="T29" fmla="*/ 30 h 64"/>
                  <a:gd name="T30" fmla="*/ 6 w 64"/>
                  <a:gd name="T31" fmla="*/ 16 h 64"/>
                  <a:gd name="T32" fmla="*/ 14 w 64"/>
                  <a:gd name="T33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64">
                    <a:moveTo>
                      <a:pt x="14" y="1"/>
                    </a:moveTo>
                    <a:lnTo>
                      <a:pt x="31" y="0"/>
                    </a:lnTo>
                    <a:lnTo>
                      <a:pt x="46" y="2"/>
                    </a:lnTo>
                    <a:lnTo>
                      <a:pt x="56" y="8"/>
                    </a:lnTo>
                    <a:lnTo>
                      <a:pt x="62" y="17"/>
                    </a:lnTo>
                    <a:lnTo>
                      <a:pt x="64" y="28"/>
                    </a:lnTo>
                    <a:lnTo>
                      <a:pt x="63" y="39"/>
                    </a:lnTo>
                    <a:lnTo>
                      <a:pt x="56" y="52"/>
                    </a:lnTo>
                    <a:lnTo>
                      <a:pt x="46" y="64"/>
                    </a:lnTo>
                    <a:lnTo>
                      <a:pt x="31" y="63"/>
                    </a:lnTo>
                    <a:lnTo>
                      <a:pt x="19" y="61"/>
                    </a:lnTo>
                    <a:lnTo>
                      <a:pt x="10" y="56"/>
                    </a:lnTo>
                    <a:lnTo>
                      <a:pt x="3" y="49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6" y="16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074"/>
              <p:cNvSpPr>
                <a:spLocks/>
              </p:cNvSpPr>
              <p:nvPr/>
            </p:nvSpPr>
            <p:spPr bwMode="auto">
              <a:xfrm rot="-32005104">
                <a:off x="4399" y="3607"/>
                <a:ext cx="124" cy="124"/>
              </a:xfrm>
              <a:custGeom>
                <a:avLst/>
                <a:gdLst>
                  <a:gd name="T0" fmla="*/ 0 w 249"/>
                  <a:gd name="T1" fmla="*/ 228 h 249"/>
                  <a:gd name="T2" fmla="*/ 1 w 249"/>
                  <a:gd name="T3" fmla="*/ 198 h 249"/>
                  <a:gd name="T4" fmla="*/ 5 w 249"/>
                  <a:gd name="T5" fmla="*/ 172 h 249"/>
                  <a:gd name="T6" fmla="*/ 10 w 249"/>
                  <a:gd name="T7" fmla="*/ 147 h 249"/>
                  <a:gd name="T8" fmla="*/ 20 w 249"/>
                  <a:gd name="T9" fmla="*/ 127 h 249"/>
                  <a:gd name="T10" fmla="*/ 31 w 249"/>
                  <a:gd name="T11" fmla="*/ 107 h 249"/>
                  <a:gd name="T12" fmla="*/ 47 w 249"/>
                  <a:gd name="T13" fmla="*/ 87 h 249"/>
                  <a:gd name="T14" fmla="*/ 66 w 249"/>
                  <a:gd name="T15" fmla="*/ 68 h 249"/>
                  <a:gd name="T16" fmla="*/ 89 w 249"/>
                  <a:gd name="T17" fmla="*/ 48 h 249"/>
                  <a:gd name="T18" fmla="*/ 96 w 249"/>
                  <a:gd name="T19" fmla="*/ 44 h 249"/>
                  <a:gd name="T20" fmla="*/ 101 w 249"/>
                  <a:gd name="T21" fmla="*/ 40 h 249"/>
                  <a:gd name="T22" fmla="*/ 106 w 249"/>
                  <a:gd name="T23" fmla="*/ 38 h 249"/>
                  <a:gd name="T24" fmla="*/ 112 w 249"/>
                  <a:gd name="T25" fmla="*/ 34 h 249"/>
                  <a:gd name="T26" fmla="*/ 120 w 249"/>
                  <a:gd name="T27" fmla="*/ 31 h 249"/>
                  <a:gd name="T28" fmla="*/ 129 w 249"/>
                  <a:gd name="T29" fmla="*/ 26 h 249"/>
                  <a:gd name="T30" fmla="*/ 142 w 249"/>
                  <a:gd name="T31" fmla="*/ 21 h 249"/>
                  <a:gd name="T32" fmla="*/ 159 w 249"/>
                  <a:gd name="T33" fmla="*/ 13 h 249"/>
                  <a:gd name="T34" fmla="*/ 167 w 249"/>
                  <a:gd name="T35" fmla="*/ 10 h 249"/>
                  <a:gd name="T36" fmla="*/ 176 w 249"/>
                  <a:gd name="T37" fmla="*/ 8 h 249"/>
                  <a:gd name="T38" fmla="*/ 184 w 249"/>
                  <a:gd name="T39" fmla="*/ 5 h 249"/>
                  <a:gd name="T40" fmla="*/ 194 w 249"/>
                  <a:gd name="T41" fmla="*/ 2 h 249"/>
                  <a:gd name="T42" fmla="*/ 203 w 249"/>
                  <a:gd name="T43" fmla="*/ 1 h 249"/>
                  <a:gd name="T44" fmla="*/ 212 w 249"/>
                  <a:gd name="T45" fmla="*/ 0 h 249"/>
                  <a:gd name="T46" fmla="*/ 220 w 249"/>
                  <a:gd name="T47" fmla="*/ 0 h 249"/>
                  <a:gd name="T48" fmla="*/ 229 w 249"/>
                  <a:gd name="T49" fmla="*/ 2 h 249"/>
                  <a:gd name="T50" fmla="*/ 234 w 249"/>
                  <a:gd name="T51" fmla="*/ 28 h 249"/>
                  <a:gd name="T52" fmla="*/ 239 w 249"/>
                  <a:gd name="T53" fmla="*/ 53 h 249"/>
                  <a:gd name="T54" fmla="*/ 243 w 249"/>
                  <a:gd name="T55" fmla="*/ 79 h 249"/>
                  <a:gd name="T56" fmla="*/ 249 w 249"/>
                  <a:gd name="T57" fmla="*/ 105 h 249"/>
                  <a:gd name="T58" fmla="*/ 226 w 249"/>
                  <a:gd name="T59" fmla="*/ 116 h 249"/>
                  <a:gd name="T60" fmla="*/ 203 w 249"/>
                  <a:gd name="T61" fmla="*/ 132 h 249"/>
                  <a:gd name="T62" fmla="*/ 181 w 249"/>
                  <a:gd name="T63" fmla="*/ 151 h 249"/>
                  <a:gd name="T64" fmla="*/ 161 w 249"/>
                  <a:gd name="T65" fmla="*/ 172 h 249"/>
                  <a:gd name="T66" fmla="*/ 145 w 249"/>
                  <a:gd name="T67" fmla="*/ 191 h 249"/>
                  <a:gd name="T68" fmla="*/ 133 w 249"/>
                  <a:gd name="T69" fmla="*/ 210 h 249"/>
                  <a:gd name="T70" fmla="*/ 124 w 249"/>
                  <a:gd name="T71" fmla="*/ 223 h 249"/>
                  <a:gd name="T72" fmla="*/ 122 w 249"/>
                  <a:gd name="T73" fmla="*/ 233 h 249"/>
                  <a:gd name="T74" fmla="*/ 108 w 249"/>
                  <a:gd name="T75" fmla="*/ 233 h 249"/>
                  <a:gd name="T76" fmla="*/ 93 w 249"/>
                  <a:gd name="T77" fmla="*/ 234 h 249"/>
                  <a:gd name="T78" fmla="*/ 81 w 249"/>
                  <a:gd name="T79" fmla="*/ 235 h 249"/>
                  <a:gd name="T80" fmla="*/ 67 w 249"/>
                  <a:gd name="T81" fmla="*/ 237 h 249"/>
                  <a:gd name="T82" fmla="*/ 53 w 249"/>
                  <a:gd name="T83" fmla="*/ 238 h 249"/>
                  <a:gd name="T84" fmla="*/ 39 w 249"/>
                  <a:gd name="T85" fmla="*/ 242 h 249"/>
                  <a:gd name="T86" fmla="*/ 25 w 249"/>
                  <a:gd name="T87" fmla="*/ 245 h 249"/>
                  <a:gd name="T88" fmla="*/ 10 w 249"/>
                  <a:gd name="T89" fmla="*/ 249 h 249"/>
                  <a:gd name="T90" fmla="*/ 5 w 249"/>
                  <a:gd name="T91" fmla="*/ 246 h 249"/>
                  <a:gd name="T92" fmla="*/ 1 w 249"/>
                  <a:gd name="T93" fmla="*/ 242 h 249"/>
                  <a:gd name="T94" fmla="*/ 0 w 249"/>
                  <a:gd name="T95" fmla="*/ 235 h 249"/>
                  <a:gd name="T96" fmla="*/ 0 w 249"/>
                  <a:gd name="T97" fmla="*/ 22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9" h="249">
                    <a:moveTo>
                      <a:pt x="0" y="228"/>
                    </a:moveTo>
                    <a:lnTo>
                      <a:pt x="1" y="198"/>
                    </a:lnTo>
                    <a:lnTo>
                      <a:pt x="5" y="172"/>
                    </a:lnTo>
                    <a:lnTo>
                      <a:pt x="10" y="147"/>
                    </a:lnTo>
                    <a:lnTo>
                      <a:pt x="20" y="127"/>
                    </a:lnTo>
                    <a:lnTo>
                      <a:pt x="31" y="107"/>
                    </a:lnTo>
                    <a:lnTo>
                      <a:pt x="47" y="87"/>
                    </a:lnTo>
                    <a:lnTo>
                      <a:pt x="66" y="68"/>
                    </a:lnTo>
                    <a:lnTo>
                      <a:pt x="89" y="48"/>
                    </a:lnTo>
                    <a:lnTo>
                      <a:pt x="96" y="44"/>
                    </a:lnTo>
                    <a:lnTo>
                      <a:pt x="101" y="40"/>
                    </a:lnTo>
                    <a:lnTo>
                      <a:pt x="106" y="38"/>
                    </a:lnTo>
                    <a:lnTo>
                      <a:pt x="112" y="34"/>
                    </a:lnTo>
                    <a:lnTo>
                      <a:pt x="120" y="31"/>
                    </a:lnTo>
                    <a:lnTo>
                      <a:pt x="129" y="26"/>
                    </a:lnTo>
                    <a:lnTo>
                      <a:pt x="142" y="21"/>
                    </a:lnTo>
                    <a:lnTo>
                      <a:pt x="159" y="13"/>
                    </a:lnTo>
                    <a:lnTo>
                      <a:pt x="167" y="10"/>
                    </a:lnTo>
                    <a:lnTo>
                      <a:pt x="176" y="8"/>
                    </a:lnTo>
                    <a:lnTo>
                      <a:pt x="184" y="5"/>
                    </a:lnTo>
                    <a:lnTo>
                      <a:pt x="194" y="2"/>
                    </a:lnTo>
                    <a:lnTo>
                      <a:pt x="203" y="1"/>
                    </a:lnTo>
                    <a:lnTo>
                      <a:pt x="212" y="0"/>
                    </a:lnTo>
                    <a:lnTo>
                      <a:pt x="220" y="0"/>
                    </a:lnTo>
                    <a:lnTo>
                      <a:pt x="229" y="2"/>
                    </a:lnTo>
                    <a:lnTo>
                      <a:pt x="234" y="28"/>
                    </a:lnTo>
                    <a:lnTo>
                      <a:pt x="239" y="53"/>
                    </a:lnTo>
                    <a:lnTo>
                      <a:pt x="243" y="79"/>
                    </a:lnTo>
                    <a:lnTo>
                      <a:pt x="249" y="105"/>
                    </a:lnTo>
                    <a:lnTo>
                      <a:pt x="226" y="116"/>
                    </a:lnTo>
                    <a:lnTo>
                      <a:pt x="203" y="132"/>
                    </a:lnTo>
                    <a:lnTo>
                      <a:pt x="181" y="151"/>
                    </a:lnTo>
                    <a:lnTo>
                      <a:pt x="161" y="172"/>
                    </a:lnTo>
                    <a:lnTo>
                      <a:pt x="145" y="191"/>
                    </a:lnTo>
                    <a:lnTo>
                      <a:pt x="133" y="210"/>
                    </a:lnTo>
                    <a:lnTo>
                      <a:pt x="124" y="223"/>
                    </a:lnTo>
                    <a:lnTo>
                      <a:pt x="122" y="233"/>
                    </a:lnTo>
                    <a:lnTo>
                      <a:pt x="108" y="233"/>
                    </a:lnTo>
                    <a:lnTo>
                      <a:pt x="93" y="234"/>
                    </a:lnTo>
                    <a:lnTo>
                      <a:pt x="81" y="235"/>
                    </a:lnTo>
                    <a:lnTo>
                      <a:pt x="67" y="237"/>
                    </a:lnTo>
                    <a:lnTo>
                      <a:pt x="53" y="238"/>
                    </a:lnTo>
                    <a:lnTo>
                      <a:pt x="39" y="242"/>
                    </a:lnTo>
                    <a:lnTo>
                      <a:pt x="25" y="245"/>
                    </a:lnTo>
                    <a:lnTo>
                      <a:pt x="10" y="249"/>
                    </a:lnTo>
                    <a:lnTo>
                      <a:pt x="5" y="246"/>
                    </a:lnTo>
                    <a:lnTo>
                      <a:pt x="1" y="242"/>
                    </a:lnTo>
                    <a:lnTo>
                      <a:pt x="0" y="235"/>
                    </a:lnTo>
                    <a:lnTo>
                      <a:pt x="0" y="2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75"/>
              <p:cNvSpPr>
                <a:spLocks/>
              </p:cNvSpPr>
              <p:nvPr/>
            </p:nvSpPr>
            <p:spPr bwMode="auto">
              <a:xfrm rot="-32005104">
                <a:off x="4408" y="3618"/>
                <a:ext cx="110" cy="104"/>
              </a:xfrm>
              <a:custGeom>
                <a:avLst/>
                <a:gdLst>
                  <a:gd name="T0" fmla="*/ 0 w 222"/>
                  <a:gd name="T1" fmla="*/ 209 h 209"/>
                  <a:gd name="T2" fmla="*/ 5 w 222"/>
                  <a:gd name="T3" fmla="*/ 165 h 209"/>
                  <a:gd name="T4" fmla="*/ 12 w 222"/>
                  <a:gd name="T5" fmla="*/ 129 h 209"/>
                  <a:gd name="T6" fmla="*/ 22 w 222"/>
                  <a:gd name="T7" fmla="*/ 103 h 209"/>
                  <a:gd name="T8" fmla="*/ 37 w 222"/>
                  <a:gd name="T9" fmla="*/ 81 h 209"/>
                  <a:gd name="T10" fmla="*/ 57 w 222"/>
                  <a:gd name="T11" fmla="*/ 64 h 209"/>
                  <a:gd name="T12" fmla="*/ 81 w 222"/>
                  <a:gd name="T13" fmla="*/ 49 h 209"/>
                  <a:gd name="T14" fmla="*/ 110 w 222"/>
                  <a:gd name="T15" fmla="*/ 34 h 209"/>
                  <a:gd name="T16" fmla="*/ 144 w 222"/>
                  <a:gd name="T17" fmla="*/ 17 h 209"/>
                  <a:gd name="T18" fmla="*/ 151 w 222"/>
                  <a:gd name="T19" fmla="*/ 15 h 209"/>
                  <a:gd name="T20" fmla="*/ 158 w 222"/>
                  <a:gd name="T21" fmla="*/ 13 h 209"/>
                  <a:gd name="T22" fmla="*/ 166 w 222"/>
                  <a:gd name="T23" fmla="*/ 9 h 209"/>
                  <a:gd name="T24" fmla="*/ 174 w 222"/>
                  <a:gd name="T25" fmla="*/ 7 h 209"/>
                  <a:gd name="T26" fmla="*/ 181 w 222"/>
                  <a:gd name="T27" fmla="*/ 4 h 209"/>
                  <a:gd name="T28" fmla="*/ 189 w 222"/>
                  <a:gd name="T29" fmla="*/ 2 h 209"/>
                  <a:gd name="T30" fmla="*/ 196 w 222"/>
                  <a:gd name="T31" fmla="*/ 0 h 209"/>
                  <a:gd name="T32" fmla="*/ 203 w 222"/>
                  <a:gd name="T33" fmla="*/ 0 h 209"/>
                  <a:gd name="T34" fmla="*/ 210 w 222"/>
                  <a:gd name="T35" fmla="*/ 19 h 209"/>
                  <a:gd name="T36" fmla="*/ 217 w 222"/>
                  <a:gd name="T37" fmla="*/ 44 h 209"/>
                  <a:gd name="T38" fmla="*/ 222 w 222"/>
                  <a:gd name="T39" fmla="*/ 67 h 209"/>
                  <a:gd name="T40" fmla="*/ 222 w 222"/>
                  <a:gd name="T41" fmla="*/ 83 h 209"/>
                  <a:gd name="T42" fmla="*/ 217 w 222"/>
                  <a:gd name="T43" fmla="*/ 84 h 209"/>
                  <a:gd name="T44" fmla="*/ 212 w 222"/>
                  <a:gd name="T45" fmla="*/ 85 h 209"/>
                  <a:gd name="T46" fmla="*/ 209 w 222"/>
                  <a:gd name="T47" fmla="*/ 87 h 209"/>
                  <a:gd name="T48" fmla="*/ 204 w 222"/>
                  <a:gd name="T49" fmla="*/ 88 h 209"/>
                  <a:gd name="T50" fmla="*/ 200 w 222"/>
                  <a:gd name="T51" fmla="*/ 90 h 209"/>
                  <a:gd name="T52" fmla="*/ 195 w 222"/>
                  <a:gd name="T53" fmla="*/ 91 h 209"/>
                  <a:gd name="T54" fmla="*/ 191 w 222"/>
                  <a:gd name="T55" fmla="*/ 92 h 209"/>
                  <a:gd name="T56" fmla="*/ 186 w 222"/>
                  <a:gd name="T57" fmla="*/ 94 h 209"/>
                  <a:gd name="T58" fmla="*/ 171 w 222"/>
                  <a:gd name="T59" fmla="*/ 105 h 209"/>
                  <a:gd name="T60" fmla="*/ 158 w 222"/>
                  <a:gd name="T61" fmla="*/ 119 h 209"/>
                  <a:gd name="T62" fmla="*/ 147 w 222"/>
                  <a:gd name="T63" fmla="*/ 134 h 209"/>
                  <a:gd name="T64" fmla="*/ 138 w 222"/>
                  <a:gd name="T65" fmla="*/ 149 h 209"/>
                  <a:gd name="T66" fmla="*/ 128 w 222"/>
                  <a:gd name="T67" fmla="*/ 164 h 209"/>
                  <a:gd name="T68" fmla="*/ 119 w 222"/>
                  <a:gd name="T69" fmla="*/ 178 h 209"/>
                  <a:gd name="T70" fmla="*/ 110 w 222"/>
                  <a:gd name="T71" fmla="*/ 189 h 209"/>
                  <a:gd name="T72" fmla="*/ 101 w 222"/>
                  <a:gd name="T73" fmla="*/ 198 h 209"/>
                  <a:gd name="T74" fmla="*/ 95 w 222"/>
                  <a:gd name="T75" fmla="*/ 198 h 209"/>
                  <a:gd name="T76" fmla="*/ 88 w 222"/>
                  <a:gd name="T77" fmla="*/ 200 h 209"/>
                  <a:gd name="T78" fmla="*/ 82 w 222"/>
                  <a:gd name="T79" fmla="*/ 200 h 209"/>
                  <a:gd name="T80" fmla="*/ 76 w 222"/>
                  <a:gd name="T81" fmla="*/ 200 h 209"/>
                  <a:gd name="T82" fmla="*/ 70 w 222"/>
                  <a:gd name="T83" fmla="*/ 200 h 209"/>
                  <a:gd name="T84" fmla="*/ 64 w 222"/>
                  <a:gd name="T85" fmla="*/ 200 h 209"/>
                  <a:gd name="T86" fmla="*/ 57 w 222"/>
                  <a:gd name="T87" fmla="*/ 201 h 209"/>
                  <a:gd name="T88" fmla="*/ 51 w 222"/>
                  <a:gd name="T89" fmla="*/ 201 h 209"/>
                  <a:gd name="T90" fmla="*/ 42 w 222"/>
                  <a:gd name="T91" fmla="*/ 203 h 209"/>
                  <a:gd name="T92" fmla="*/ 34 w 222"/>
                  <a:gd name="T93" fmla="*/ 204 h 209"/>
                  <a:gd name="T94" fmla="*/ 28 w 222"/>
                  <a:gd name="T95" fmla="*/ 205 h 209"/>
                  <a:gd name="T96" fmla="*/ 23 w 222"/>
                  <a:gd name="T97" fmla="*/ 206 h 209"/>
                  <a:gd name="T98" fmla="*/ 19 w 222"/>
                  <a:gd name="T99" fmla="*/ 206 h 209"/>
                  <a:gd name="T100" fmla="*/ 13 w 222"/>
                  <a:gd name="T101" fmla="*/ 208 h 209"/>
                  <a:gd name="T102" fmla="*/ 7 w 222"/>
                  <a:gd name="T103" fmla="*/ 208 h 209"/>
                  <a:gd name="T104" fmla="*/ 0 w 222"/>
                  <a:gd name="T10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2" h="209">
                    <a:moveTo>
                      <a:pt x="0" y="209"/>
                    </a:moveTo>
                    <a:lnTo>
                      <a:pt x="5" y="165"/>
                    </a:lnTo>
                    <a:lnTo>
                      <a:pt x="12" y="129"/>
                    </a:lnTo>
                    <a:lnTo>
                      <a:pt x="22" y="103"/>
                    </a:lnTo>
                    <a:lnTo>
                      <a:pt x="37" y="81"/>
                    </a:lnTo>
                    <a:lnTo>
                      <a:pt x="57" y="64"/>
                    </a:lnTo>
                    <a:lnTo>
                      <a:pt x="81" y="49"/>
                    </a:lnTo>
                    <a:lnTo>
                      <a:pt x="110" y="34"/>
                    </a:lnTo>
                    <a:lnTo>
                      <a:pt x="144" y="17"/>
                    </a:lnTo>
                    <a:lnTo>
                      <a:pt x="151" y="15"/>
                    </a:lnTo>
                    <a:lnTo>
                      <a:pt x="158" y="13"/>
                    </a:lnTo>
                    <a:lnTo>
                      <a:pt x="166" y="9"/>
                    </a:lnTo>
                    <a:lnTo>
                      <a:pt x="174" y="7"/>
                    </a:lnTo>
                    <a:lnTo>
                      <a:pt x="181" y="4"/>
                    </a:lnTo>
                    <a:lnTo>
                      <a:pt x="189" y="2"/>
                    </a:lnTo>
                    <a:lnTo>
                      <a:pt x="196" y="0"/>
                    </a:lnTo>
                    <a:lnTo>
                      <a:pt x="203" y="0"/>
                    </a:lnTo>
                    <a:lnTo>
                      <a:pt x="210" y="19"/>
                    </a:lnTo>
                    <a:lnTo>
                      <a:pt x="217" y="44"/>
                    </a:lnTo>
                    <a:lnTo>
                      <a:pt x="222" y="67"/>
                    </a:lnTo>
                    <a:lnTo>
                      <a:pt x="222" y="83"/>
                    </a:lnTo>
                    <a:lnTo>
                      <a:pt x="217" y="84"/>
                    </a:lnTo>
                    <a:lnTo>
                      <a:pt x="212" y="85"/>
                    </a:lnTo>
                    <a:lnTo>
                      <a:pt x="209" y="87"/>
                    </a:lnTo>
                    <a:lnTo>
                      <a:pt x="204" y="88"/>
                    </a:lnTo>
                    <a:lnTo>
                      <a:pt x="200" y="90"/>
                    </a:lnTo>
                    <a:lnTo>
                      <a:pt x="195" y="91"/>
                    </a:lnTo>
                    <a:lnTo>
                      <a:pt x="191" y="92"/>
                    </a:lnTo>
                    <a:lnTo>
                      <a:pt x="186" y="94"/>
                    </a:lnTo>
                    <a:lnTo>
                      <a:pt x="171" y="105"/>
                    </a:lnTo>
                    <a:lnTo>
                      <a:pt x="158" y="119"/>
                    </a:lnTo>
                    <a:lnTo>
                      <a:pt x="147" y="134"/>
                    </a:lnTo>
                    <a:lnTo>
                      <a:pt x="138" y="149"/>
                    </a:lnTo>
                    <a:lnTo>
                      <a:pt x="128" y="164"/>
                    </a:lnTo>
                    <a:lnTo>
                      <a:pt x="119" y="178"/>
                    </a:lnTo>
                    <a:lnTo>
                      <a:pt x="110" y="189"/>
                    </a:lnTo>
                    <a:lnTo>
                      <a:pt x="101" y="198"/>
                    </a:lnTo>
                    <a:lnTo>
                      <a:pt x="95" y="198"/>
                    </a:lnTo>
                    <a:lnTo>
                      <a:pt x="88" y="200"/>
                    </a:lnTo>
                    <a:lnTo>
                      <a:pt x="82" y="200"/>
                    </a:lnTo>
                    <a:lnTo>
                      <a:pt x="76" y="200"/>
                    </a:lnTo>
                    <a:lnTo>
                      <a:pt x="70" y="200"/>
                    </a:lnTo>
                    <a:lnTo>
                      <a:pt x="64" y="200"/>
                    </a:lnTo>
                    <a:lnTo>
                      <a:pt x="57" y="201"/>
                    </a:lnTo>
                    <a:lnTo>
                      <a:pt x="51" y="201"/>
                    </a:lnTo>
                    <a:lnTo>
                      <a:pt x="42" y="203"/>
                    </a:lnTo>
                    <a:lnTo>
                      <a:pt x="34" y="204"/>
                    </a:lnTo>
                    <a:lnTo>
                      <a:pt x="28" y="205"/>
                    </a:lnTo>
                    <a:lnTo>
                      <a:pt x="23" y="206"/>
                    </a:lnTo>
                    <a:lnTo>
                      <a:pt x="19" y="206"/>
                    </a:lnTo>
                    <a:lnTo>
                      <a:pt x="13" y="208"/>
                    </a:lnTo>
                    <a:lnTo>
                      <a:pt x="7" y="208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076"/>
              <p:cNvSpPr>
                <a:spLocks/>
              </p:cNvSpPr>
              <p:nvPr/>
            </p:nvSpPr>
            <p:spPr bwMode="auto">
              <a:xfrm rot="-32005104">
                <a:off x="4251" y="3621"/>
                <a:ext cx="110" cy="95"/>
              </a:xfrm>
              <a:custGeom>
                <a:avLst/>
                <a:gdLst>
                  <a:gd name="T0" fmla="*/ 106 w 220"/>
                  <a:gd name="T1" fmla="*/ 184 h 189"/>
                  <a:gd name="T2" fmla="*/ 96 w 220"/>
                  <a:gd name="T3" fmla="*/ 160 h 189"/>
                  <a:gd name="T4" fmla="*/ 86 w 220"/>
                  <a:gd name="T5" fmla="*/ 144 h 189"/>
                  <a:gd name="T6" fmla="*/ 73 w 220"/>
                  <a:gd name="T7" fmla="*/ 134 h 189"/>
                  <a:gd name="T8" fmla="*/ 60 w 220"/>
                  <a:gd name="T9" fmla="*/ 128 h 189"/>
                  <a:gd name="T10" fmla="*/ 45 w 220"/>
                  <a:gd name="T11" fmla="*/ 123 h 189"/>
                  <a:gd name="T12" fmla="*/ 30 w 220"/>
                  <a:gd name="T13" fmla="*/ 119 h 189"/>
                  <a:gd name="T14" fmla="*/ 15 w 220"/>
                  <a:gd name="T15" fmla="*/ 112 h 189"/>
                  <a:gd name="T16" fmla="*/ 0 w 220"/>
                  <a:gd name="T17" fmla="*/ 103 h 189"/>
                  <a:gd name="T18" fmla="*/ 1 w 220"/>
                  <a:gd name="T19" fmla="*/ 79 h 189"/>
                  <a:gd name="T20" fmla="*/ 3 w 220"/>
                  <a:gd name="T21" fmla="*/ 59 h 189"/>
                  <a:gd name="T22" fmla="*/ 7 w 220"/>
                  <a:gd name="T23" fmla="*/ 37 h 189"/>
                  <a:gd name="T24" fmla="*/ 11 w 220"/>
                  <a:gd name="T25" fmla="*/ 14 h 189"/>
                  <a:gd name="T26" fmla="*/ 26 w 220"/>
                  <a:gd name="T27" fmla="*/ 5 h 189"/>
                  <a:gd name="T28" fmla="*/ 42 w 220"/>
                  <a:gd name="T29" fmla="*/ 0 h 189"/>
                  <a:gd name="T30" fmla="*/ 60 w 220"/>
                  <a:gd name="T31" fmla="*/ 0 h 189"/>
                  <a:gd name="T32" fmla="*/ 78 w 220"/>
                  <a:gd name="T33" fmla="*/ 5 h 189"/>
                  <a:gd name="T34" fmla="*/ 95 w 220"/>
                  <a:gd name="T35" fmla="*/ 13 h 189"/>
                  <a:gd name="T36" fmla="*/ 113 w 220"/>
                  <a:gd name="T37" fmla="*/ 23 h 189"/>
                  <a:gd name="T38" fmla="*/ 130 w 220"/>
                  <a:gd name="T39" fmla="*/ 36 h 189"/>
                  <a:gd name="T40" fmla="*/ 146 w 220"/>
                  <a:gd name="T41" fmla="*/ 51 h 189"/>
                  <a:gd name="T42" fmla="*/ 162 w 220"/>
                  <a:gd name="T43" fmla="*/ 66 h 189"/>
                  <a:gd name="T44" fmla="*/ 175 w 220"/>
                  <a:gd name="T45" fmla="*/ 82 h 189"/>
                  <a:gd name="T46" fmla="*/ 187 w 220"/>
                  <a:gd name="T47" fmla="*/ 97 h 189"/>
                  <a:gd name="T48" fmla="*/ 197 w 220"/>
                  <a:gd name="T49" fmla="*/ 112 h 189"/>
                  <a:gd name="T50" fmla="*/ 205 w 220"/>
                  <a:gd name="T51" fmla="*/ 124 h 189"/>
                  <a:gd name="T52" fmla="*/ 209 w 220"/>
                  <a:gd name="T53" fmla="*/ 135 h 189"/>
                  <a:gd name="T54" fmla="*/ 210 w 220"/>
                  <a:gd name="T55" fmla="*/ 143 h 189"/>
                  <a:gd name="T56" fmla="*/ 208 w 220"/>
                  <a:gd name="T57" fmla="*/ 147 h 189"/>
                  <a:gd name="T58" fmla="*/ 210 w 220"/>
                  <a:gd name="T59" fmla="*/ 157 h 189"/>
                  <a:gd name="T60" fmla="*/ 215 w 220"/>
                  <a:gd name="T61" fmla="*/ 166 h 189"/>
                  <a:gd name="T62" fmla="*/ 219 w 220"/>
                  <a:gd name="T63" fmla="*/ 174 h 189"/>
                  <a:gd name="T64" fmla="*/ 220 w 220"/>
                  <a:gd name="T65" fmla="*/ 179 h 189"/>
                  <a:gd name="T66" fmla="*/ 212 w 220"/>
                  <a:gd name="T67" fmla="*/ 182 h 189"/>
                  <a:gd name="T68" fmla="*/ 198 w 220"/>
                  <a:gd name="T69" fmla="*/ 184 h 189"/>
                  <a:gd name="T70" fmla="*/ 180 w 220"/>
                  <a:gd name="T71" fmla="*/ 187 h 189"/>
                  <a:gd name="T72" fmla="*/ 162 w 220"/>
                  <a:gd name="T73" fmla="*/ 188 h 189"/>
                  <a:gd name="T74" fmla="*/ 144 w 220"/>
                  <a:gd name="T75" fmla="*/ 189 h 189"/>
                  <a:gd name="T76" fmla="*/ 126 w 220"/>
                  <a:gd name="T77" fmla="*/ 189 h 189"/>
                  <a:gd name="T78" fmla="*/ 114 w 220"/>
                  <a:gd name="T79" fmla="*/ 187 h 189"/>
                  <a:gd name="T80" fmla="*/ 106 w 220"/>
                  <a:gd name="T81" fmla="*/ 18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" h="189">
                    <a:moveTo>
                      <a:pt x="106" y="184"/>
                    </a:moveTo>
                    <a:lnTo>
                      <a:pt x="96" y="160"/>
                    </a:lnTo>
                    <a:lnTo>
                      <a:pt x="86" y="144"/>
                    </a:lnTo>
                    <a:lnTo>
                      <a:pt x="73" y="134"/>
                    </a:lnTo>
                    <a:lnTo>
                      <a:pt x="60" y="128"/>
                    </a:lnTo>
                    <a:lnTo>
                      <a:pt x="45" y="123"/>
                    </a:lnTo>
                    <a:lnTo>
                      <a:pt x="30" y="119"/>
                    </a:lnTo>
                    <a:lnTo>
                      <a:pt x="15" y="112"/>
                    </a:lnTo>
                    <a:lnTo>
                      <a:pt x="0" y="103"/>
                    </a:lnTo>
                    <a:lnTo>
                      <a:pt x="1" y="79"/>
                    </a:lnTo>
                    <a:lnTo>
                      <a:pt x="3" y="59"/>
                    </a:lnTo>
                    <a:lnTo>
                      <a:pt x="7" y="37"/>
                    </a:lnTo>
                    <a:lnTo>
                      <a:pt x="11" y="14"/>
                    </a:lnTo>
                    <a:lnTo>
                      <a:pt x="26" y="5"/>
                    </a:lnTo>
                    <a:lnTo>
                      <a:pt x="42" y="0"/>
                    </a:lnTo>
                    <a:lnTo>
                      <a:pt x="60" y="0"/>
                    </a:lnTo>
                    <a:lnTo>
                      <a:pt x="78" y="5"/>
                    </a:lnTo>
                    <a:lnTo>
                      <a:pt x="95" y="13"/>
                    </a:lnTo>
                    <a:lnTo>
                      <a:pt x="113" y="23"/>
                    </a:lnTo>
                    <a:lnTo>
                      <a:pt x="130" y="36"/>
                    </a:lnTo>
                    <a:lnTo>
                      <a:pt x="146" y="51"/>
                    </a:lnTo>
                    <a:lnTo>
                      <a:pt x="162" y="66"/>
                    </a:lnTo>
                    <a:lnTo>
                      <a:pt x="175" y="82"/>
                    </a:lnTo>
                    <a:lnTo>
                      <a:pt x="187" y="97"/>
                    </a:lnTo>
                    <a:lnTo>
                      <a:pt x="197" y="112"/>
                    </a:lnTo>
                    <a:lnTo>
                      <a:pt x="205" y="124"/>
                    </a:lnTo>
                    <a:lnTo>
                      <a:pt x="209" y="135"/>
                    </a:lnTo>
                    <a:lnTo>
                      <a:pt x="210" y="143"/>
                    </a:lnTo>
                    <a:lnTo>
                      <a:pt x="208" y="147"/>
                    </a:lnTo>
                    <a:lnTo>
                      <a:pt x="210" y="157"/>
                    </a:lnTo>
                    <a:lnTo>
                      <a:pt x="215" y="166"/>
                    </a:lnTo>
                    <a:lnTo>
                      <a:pt x="219" y="174"/>
                    </a:lnTo>
                    <a:lnTo>
                      <a:pt x="220" y="179"/>
                    </a:lnTo>
                    <a:lnTo>
                      <a:pt x="212" y="182"/>
                    </a:lnTo>
                    <a:lnTo>
                      <a:pt x="198" y="184"/>
                    </a:lnTo>
                    <a:lnTo>
                      <a:pt x="180" y="187"/>
                    </a:lnTo>
                    <a:lnTo>
                      <a:pt x="162" y="188"/>
                    </a:lnTo>
                    <a:lnTo>
                      <a:pt x="144" y="189"/>
                    </a:lnTo>
                    <a:lnTo>
                      <a:pt x="126" y="189"/>
                    </a:lnTo>
                    <a:lnTo>
                      <a:pt x="114" y="187"/>
                    </a:lnTo>
                    <a:lnTo>
                      <a:pt x="106" y="1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077"/>
              <p:cNvSpPr>
                <a:spLocks/>
              </p:cNvSpPr>
              <p:nvPr/>
            </p:nvSpPr>
            <p:spPr bwMode="auto">
              <a:xfrm rot="-32005104">
                <a:off x="4265" y="3631"/>
                <a:ext cx="87" cy="74"/>
              </a:xfrm>
              <a:custGeom>
                <a:avLst/>
                <a:gdLst>
                  <a:gd name="T0" fmla="*/ 103 w 175"/>
                  <a:gd name="T1" fmla="*/ 148 h 148"/>
                  <a:gd name="T2" fmla="*/ 100 w 175"/>
                  <a:gd name="T3" fmla="*/ 141 h 148"/>
                  <a:gd name="T4" fmla="*/ 97 w 175"/>
                  <a:gd name="T5" fmla="*/ 135 h 148"/>
                  <a:gd name="T6" fmla="*/ 92 w 175"/>
                  <a:gd name="T7" fmla="*/ 131 h 148"/>
                  <a:gd name="T8" fmla="*/ 85 w 175"/>
                  <a:gd name="T9" fmla="*/ 127 h 148"/>
                  <a:gd name="T10" fmla="*/ 80 w 175"/>
                  <a:gd name="T11" fmla="*/ 114 h 148"/>
                  <a:gd name="T12" fmla="*/ 72 w 175"/>
                  <a:gd name="T13" fmla="*/ 103 h 148"/>
                  <a:gd name="T14" fmla="*/ 62 w 175"/>
                  <a:gd name="T15" fmla="*/ 93 h 148"/>
                  <a:gd name="T16" fmla="*/ 52 w 175"/>
                  <a:gd name="T17" fmla="*/ 86 h 148"/>
                  <a:gd name="T18" fmla="*/ 39 w 175"/>
                  <a:gd name="T19" fmla="*/ 80 h 148"/>
                  <a:gd name="T20" fmla="*/ 25 w 175"/>
                  <a:gd name="T21" fmla="*/ 75 h 148"/>
                  <a:gd name="T22" fmla="*/ 12 w 175"/>
                  <a:gd name="T23" fmla="*/ 70 h 148"/>
                  <a:gd name="T24" fmla="*/ 0 w 175"/>
                  <a:gd name="T25" fmla="*/ 66 h 148"/>
                  <a:gd name="T26" fmla="*/ 0 w 175"/>
                  <a:gd name="T27" fmla="*/ 50 h 148"/>
                  <a:gd name="T28" fmla="*/ 2 w 175"/>
                  <a:gd name="T29" fmla="*/ 31 h 148"/>
                  <a:gd name="T30" fmla="*/ 7 w 175"/>
                  <a:gd name="T31" fmla="*/ 15 h 148"/>
                  <a:gd name="T32" fmla="*/ 16 w 175"/>
                  <a:gd name="T33" fmla="*/ 2 h 148"/>
                  <a:gd name="T34" fmla="*/ 19 w 175"/>
                  <a:gd name="T35" fmla="*/ 2 h 148"/>
                  <a:gd name="T36" fmla="*/ 24 w 175"/>
                  <a:gd name="T37" fmla="*/ 1 h 148"/>
                  <a:gd name="T38" fmla="*/ 27 w 175"/>
                  <a:gd name="T39" fmla="*/ 1 h 148"/>
                  <a:gd name="T40" fmla="*/ 32 w 175"/>
                  <a:gd name="T41" fmla="*/ 0 h 148"/>
                  <a:gd name="T42" fmla="*/ 55 w 175"/>
                  <a:gd name="T43" fmla="*/ 5 h 148"/>
                  <a:gd name="T44" fmla="*/ 79 w 175"/>
                  <a:gd name="T45" fmla="*/ 15 h 148"/>
                  <a:gd name="T46" fmla="*/ 103 w 175"/>
                  <a:gd name="T47" fmla="*/ 30 h 148"/>
                  <a:gd name="T48" fmla="*/ 126 w 175"/>
                  <a:gd name="T49" fmla="*/ 48 h 148"/>
                  <a:gd name="T50" fmla="*/ 145 w 175"/>
                  <a:gd name="T51" fmla="*/ 70 h 148"/>
                  <a:gd name="T52" fmla="*/ 161 w 175"/>
                  <a:gd name="T53" fmla="*/ 93 h 148"/>
                  <a:gd name="T54" fmla="*/ 171 w 175"/>
                  <a:gd name="T55" fmla="*/ 118 h 148"/>
                  <a:gd name="T56" fmla="*/ 175 w 175"/>
                  <a:gd name="T57" fmla="*/ 142 h 148"/>
                  <a:gd name="T58" fmla="*/ 166 w 175"/>
                  <a:gd name="T59" fmla="*/ 143 h 148"/>
                  <a:gd name="T60" fmla="*/ 156 w 175"/>
                  <a:gd name="T61" fmla="*/ 144 h 148"/>
                  <a:gd name="T62" fmla="*/ 148 w 175"/>
                  <a:gd name="T63" fmla="*/ 145 h 148"/>
                  <a:gd name="T64" fmla="*/ 140 w 175"/>
                  <a:gd name="T65" fmla="*/ 146 h 148"/>
                  <a:gd name="T66" fmla="*/ 132 w 175"/>
                  <a:gd name="T67" fmla="*/ 146 h 148"/>
                  <a:gd name="T68" fmla="*/ 123 w 175"/>
                  <a:gd name="T69" fmla="*/ 146 h 148"/>
                  <a:gd name="T70" fmla="*/ 114 w 175"/>
                  <a:gd name="T71" fmla="*/ 148 h 148"/>
                  <a:gd name="T72" fmla="*/ 103 w 175"/>
                  <a:gd name="T7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5" h="148">
                    <a:moveTo>
                      <a:pt x="103" y="148"/>
                    </a:moveTo>
                    <a:lnTo>
                      <a:pt x="100" y="141"/>
                    </a:lnTo>
                    <a:lnTo>
                      <a:pt x="97" y="135"/>
                    </a:lnTo>
                    <a:lnTo>
                      <a:pt x="92" y="131"/>
                    </a:lnTo>
                    <a:lnTo>
                      <a:pt x="85" y="127"/>
                    </a:lnTo>
                    <a:lnTo>
                      <a:pt x="80" y="114"/>
                    </a:lnTo>
                    <a:lnTo>
                      <a:pt x="72" y="103"/>
                    </a:lnTo>
                    <a:lnTo>
                      <a:pt x="62" y="93"/>
                    </a:lnTo>
                    <a:lnTo>
                      <a:pt x="52" y="86"/>
                    </a:lnTo>
                    <a:lnTo>
                      <a:pt x="39" y="80"/>
                    </a:lnTo>
                    <a:lnTo>
                      <a:pt x="25" y="75"/>
                    </a:lnTo>
                    <a:lnTo>
                      <a:pt x="12" y="70"/>
                    </a:lnTo>
                    <a:lnTo>
                      <a:pt x="0" y="66"/>
                    </a:lnTo>
                    <a:lnTo>
                      <a:pt x="0" y="50"/>
                    </a:lnTo>
                    <a:lnTo>
                      <a:pt x="2" y="31"/>
                    </a:lnTo>
                    <a:lnTo>
                      <a:pt x="7" y="15"/>
                    </a:lnTo>
                    <a:lnTo>
                      <a:pt x="16" y="2"/>
                    </a:lnTo>
                    <a:lnTo>
                      <a:pt x="19" y="2"/>
                    </a:lnTo>
                    <a:lnTo>
                      <a:pt x="24" y="1"/>
                    </a:lnTo>
                    <a:lnTo>
                      <a:pt x="27" y="1"/>
                    </a:lnTo>
                    <a:lnTo>
                      <a:pt x="32" y="0"/>
                    </a:lnTo>
                    <a:lnTo>
                      <a:pt x="55" y="5"/>
                    </a:lnTo>
                    <a:lnTo>
                      <a:pt x="79" y="15"/>
                    </a:lnTo>
                    <a:lnTo>
                      <a:pt x="103" y="30"/>
                    </a:lnTo>
                    <a:lnTo>
                      <a:pt x="126" y="48"/>
                    </a:lnTo>
                    <a:lnTo>
                      <a:pt x="145" y="70"/>
                    </a:lnTo>
                    <a:lnTo>
                      <a:pt x="161" y="93"/>
                    </a:lnTo>
                    <a:lnTo>
                      <a:pt x="171" y="118"/>
                    </a:lnTo>
                    <a:lnTo>
                      <a:pt x="175" y="142"/>
                    </a:lnTo>
                    <a:lnTo>
                      <a:pt x="166" y="143"/>
                    </a:lnTo>
                    <a:lnTo>
                      <a:pt x="156" y="144"/>
                    </a:lnTo>
                    <a:lnTo>
                      <a:pt x="148" y="145"/>
                    </a:lnTo>
                    <a:lnTo>
                      <a:pt x="140" y="146"/>
                    </a:lnTo>
                    <a:lnTo>
                      <a:pt x="132" y="146"/>
                    </a:lnTo>
                    <a:lnTo>
                      <a:pt x="123" y="146"/>
                    </a:lnTo>
                    <a:lnTo>
                      <a:pt x="114" y="148"/>
                    </a:lnTo>
                    <a:lnTo>
                      <a:pt x="103" y="148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" name="Group 1093"/>
              <p:cNvGrpSpPr>
                <a:grpSpLocks/>
              </p:cNvGrpSpPr>
              <p:nvPr/>
            </p:nvGrpSpPr>
            <p:grpSpPr bwMode="auto">
              <a:xfrm>
                <a:off x="4183" y="2952"/>
                <a:ext cx="317" cy="309"/>
                <a:chOff x="3999" y="3192"/>
                <a:chExt cx="317" cy="309"/>
              </a:xfrm>
            </p:grpSpPr>
            <p:sp>
              <p:nvSpPr>
                <p:cNvPr id="51" name="Freeform 1056"/>
                <p:cNvSpPr>
                  <a:spLocks/>
                </p:cNvSpPr>
                <p:nvPr/>
              </p:nvSpPr>
              <p:spPr bwMode="auto">
                <a:xfrm rot="-32005104">
                  <a:off x="3999" y="3192"/>
                  <a:ext cx="317" cy="309"/>
                </a:xfrm>
                <a:custGeom>
                  <a:avLst/>
                  <a:gdLst>
                    <a:gd name="T0" fmla="*/ 366 w 635"/>
                    <a:gd name="T1" fmla="*/ 568 h 617"/>
                    <a:gd name="T2" fmla="*/ 332 w 635"/>
                    <a:gd name="T3" fmla="*/ 576 h 617"/>
                    <a:gd name="T4" fmla="*/ 300 w 635"/>
                    <a:gd name="T5" fmla="*/ 610 h 617"/>
                    <a:gd name="T6" fmla="*/ 279 w 635"/>
                    <a:gd name="T7" fmla="*/ 577 h 617"/>
                    <a:gd name="T8" fmla="*/ 249 w 635"/>
                    <a:gd name="T9" fmla="*/ 566 h 617"/>
                    <a:gd name="T10" fmla="*/ 214 w 635"/>
                    <a:gd name="T11" fmla="*/ 589 h 617"/>
                    <a:gd name="T12" fmla="*/ 178 w 635"/>
                    <a:gd name="T13" fmla="*/ 573 h 617"/>
                    <a:gd name="T14" fmla="*/ 177 w 635"/>
                    <a:gd name="T15" fmla="*/ 530 h 617"/>
                    <a:gd name="T16" fmla="*/ 139 w 635"/>
                    <a:gd name="T17" fmla="*/ 528 h 617"/>
                    <a:gd name="T18" fmla="*/ 111 w 635"/>
                    <a:gd name="T19" fmla="*/ 546 h 617"/>
                    <a:gd name="T20" fmla="*/ 87 w 635"/>
                    <a:gd name="T21" fmla="*/ 532 h 617"/>
                    <a:gd name="T22" fmla="*/ 87 w 635"/>
                    <a:gd name="T23" fmla="*/ 474 h 617"/>
                    <a:gd name="T24" fmla="*/ 57 w 635"/>
                    <a:gd name="T25" fmla="*/ 459 h 617"/>
                    <a:gd name="T26" fmla="*/ 24 w 635"/>
                    <a:gd name="T27" fmla="*/ 437 h 617"/>
                    <a:gd name="T28" fmla="*/ 48 w 635"/>
                    <a:gd name="T29" fmla="*/ 391 h 617"/>
                    <a:gd name="T30" fmla="*/ 24 w 635"/>
                    <a:gd name="T31" fmla="*/ 357 h 617"/>
                    <a:gd name="T32" fmla="*/ 1 w 635"/>
                    <a:gd name="T33" fmla="*/ 341 h 617"/>
                    <a:gd name="T34" fmla="*/ 25 w 635"/>
                    <a:gd name="T35" fmla="*/ 303 h 617"/>
                    <a:gd name="T36" fmla="*/ 45 w 635"/>
                    <a:gd name="T37" fmla="*/ 251 h 617"/>
                    <a:gd name="T38" fmla="*/ 26 w 635"/>
                    <a:gd name="T39" fmla="*/ 206 h 617"/>
                    <a:gd name="T40" fmla="*/ 55 w 635"/>
                    <a:gd name="T41" fmla="*/ 200 h 617"/>
                    <a:gd name="T42" fmla="*/ 94 w 635"/>
                    <a:gd name="T43" fmla="*/ 172 h 617"/>
                    <a:gd name="T44" fmla="*/ 79 w 635"/>
                    <a:gd name="T45" fmla="*/ 121 h 617"/>
                    <a:gd name="T46" fmla="*/ 78 w 635"/>
                    <a:gd name="T47" fmla="*/ 71 h 617"/>
                    <a:gd name="T48" fmla="*/ 131 w 635"/>
                    <a:gd name="T49" fmla="*/ 84 h 617"/>
                    <a:gd name="T50" fmla="*/ 170 w 635"/>
                    <a:gd name="T51" fmla="*/ 81 h 617"/>
                    <a:gd name="T52" fmla="*/ 204 w 635"/>
                    <a:gd name="T53" fmla="*/ 51 h 617"/>
                    <a:gd name="T54" fmla="*/ 223 w 635"/>
                    <a:gd name="T55" fmla="*/ 4 h 617"/>
                    <a:gd name="T56" fmla="*/ 251 w 635"/>
                    <a:gd name="T57" fmla="*/ 9 h 617"/>
                    <a:gd name="T58" fmla="*/ 287 w 635"/>
                    <a:gd name="T59" fmla="*/ 33 h 617"/>
                    <a:gd name="T60" fmla="*/ 329 w 635"/>
                    <a:gd name="T61" fmla="*/ 15 h 617"/>
                    <a:gd name="T62" fmla="*/ 371 w 635"/>
                    <a:gd name="T63" fmla="*/ 2 h 617"/>
                    <a:gd name="T64" fmla="*/ 386 w 635"/>
                    <a:gd name="T65" fmla="*/ 49 h 617"/>
                    <a:gd name="T66" fmla="*/ 429 w 635"/>
                    <a:gd name="T67" fmla="*/ 66 h 617"/>
                    <a:gd name="T68" fmla="*/ 456 w 635"/>
                    <a:gd name="T69" fmla="*/ 40 h 617"/>
                    <a:gd name="T70" fmla="*/ 484 w 635"/>
                    <a:gd name="T71" fmla="*/ 46 h 617"/>
                    <a:gd name="T72" fmla="*/ 487 w 635"/>
                    <a:gd name="T73" fmla="*/ 94 h 617"/>
                    <a:gd name="T74" fmla="*/ 527 w 635"/>
                    <a:gd name="T75" fmla="*/ 123 h 617"/>
                    <a:gd name="T76" fmla="*/ 564 w 635"/>
                    <a:gd name="T77" fmla="*/ 123 h 617"/>
                    <a:gd name="T78" fmla="*/ 558 w 635"/>
                    <a:gd name="T79" fmla="*/ 152 h 617"/>
                    <a:gd name="T80" fmla="*/ 573 w 635"/>
                    <a:gd name="T81" fmla="*/ 213 h 617"/>
                    <a:gd name="T82" fmla="*/ 605 w 635"/>
                    <a:gd name="T83" fmla="*/ 206 h 617"/>
                    <a:gd name="T84" fmla="*/ 611 w 635"/>
                    <a:gd name="T85" fmla="*/ 243 h 617"/>
                    <a:gd name="T86" fmla="*/ 585 w 635"/>
                    <a:gd name="T87" fmla="*/ 300 h 617"/>
                    <a:gd name="T88" fmla="*/ 615 w 635"/>
                    <a:gd name="T89" fmla="*/ 313 h 617"/>
                    <a:gd name="T90" fmla="*/ 633 w 635"/>
                    <a:gd name="T91" fmla="*/ 344 h 617"/>
                    <a:gd name="T92" fmla="*/ 598 w 635"/>
                    <a:gd name="T93" fmla="*/ 379 h 617"/>
                    <a:gd name="T94" fmla="*/ 608 w 635"/>
                    <a:gd name="T95" fmla="*/ 417 h 617"/>
                    <a:gd name="T96" fmla="*/ 606 w 635"/>
                    <a:gd name="T97" fmla="*/ 440 h 617"/>
                    <a:gd name="T98" fmla="*/ 580 w 635"/>
                    <a:gd name="T99" fmla="*/ 445 h 617"/>
                    <a:gd name="T100" fmla="*/ 560 w 635"/>
                    <a:gd name="T101" fmla="*/ 471 h 617"/>
                    <a:gd name="T102" fmla="*/ 529 w 635"/>
                    <a:gd name="T103" fmla="*/ 467 h 617"/>
                    <a:gd name="T104" fmla="*/ 508 w 635"/>
                    <a:gd name="T105" fmla="*/ 508 h 617"/>
                    <a:gd name="T106" fmla="*/ 492 w 635"/>
                    <a:gd name="T107" fmla="*/ 553 h 617"/>
                    <a:gd name="T108" fmla="*/ 457 w 635"/>
                    <a:gd name="T109" fmla="*/ 531 h 617"/>
                    <a:gd name="T110" fmla="*/ 428 w 635"/>
                    <a:gd name="T111" fmla="*/ 549 h 617"/>
                    <a:gd name="T112" fmla="*/ 419 w 635"/>
                    <a:gd name="T113" fmla="*/ 600 h 617"/>
                    <a:gd name="T114" fmla="*/ 386 w 635"/>
                    <a:gd name="T115" fmla="*/ 616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635" h="617">
                      <a:moveTo>
                        <a:pt x="376" y="614"/>
                      </a:moveTo>
                      <a:lnTo>
                        <a:pt x="375" y="603"/>
                      </a:lnTo>
                      <a:lnTo>
                        <a:pt x="374" y="592"/>
                      </a:lnTo>
                      <a:lnTo>
                        <a:pt x="374" y="581"/>
                      </a:lnTo>
                      <a:lnTo>
                        <a:pt x="374" y="570"/>
                      </a:lnTo>
                      <a:lnTo>
                        <a:pt x="366" y="568"/>
                      </a:lnTo>
                      <a:lnTo>
                        <a:pt x="359" y="566"/>
                      </a:lnTo>
                      <a:lnTo>
                        <a:pt x="353" y="566"/>
                      </a:lnTo>
                      <a:lnTo>
                        <a:pt x="349" y="566"/>
                      </a:lnTo>
                      <a:lnTo>
                        <a:pt x="343" y="569"/>
                      </a:lnTo>
                      <a:lnTo>
                        <a:pt x="338" y="571"/>
                      </a:lnTo>
                      <a:lnTo>
                        <a:pt x="332" y="576"/>
                      </a:lnTo>
                      <a:lnTo>
                        <a:pt x="325" y="581"/>
                      </a:lnTo>
                      <a:lnTo>
                        <a:pt x="321" y="588"/>
                      </a:lnTo>
                      <a:lnTo>
                        <a:pt x="318" y="595"/>
                      </a:lnTo>
                      <a:lnTo>
                        <a:pt x="314" y="603"/>
                      </a:lnTo>
                      <a:lnTo>
                        <a:pt x="311" y="610"/>
                      </a:lnTo>
                      <a:lnTo>
                        <a:pt x="300" y="610"/>
                      </a:lnTo>
                      <a:lnTo>
                        <a:pt x="294" y="610"/>
                      </a:lnTo>
                      <a:lnTo>
                        <a:pt x="288" y="610"/>
                      </a:lnTo>
                      <a:lnTo>
                        <a:pt x="282" y="609"/>
                      </a:lnTo>
                      <a:lnTo>
                        <a:pt x="281" y="598"/>
                      </a:lnTo>
                      <a:lnTo>
                        <a:pt x="280" y="586"/>
                      </a:lnTo>
                      <a:lnTo>
                        <a:pt x="279" y="577"/>
                      </a:lnTo>
                      <a:lnTo>
                        <a:pt x="277" y="572"/>
                      </a:lnTo>
                      <a:lnTo>
                        <a:pt x="272" y="570"/>
                      </a:lnTo>
                      <a:lnTo>
                        <a:pt x="266" y="568"/>
                      </a:lnTo>
                      <a:lnTo>
                        <a:pt x="260" y="568"/>
                      </a:lnTo>
                      <a:lnTo>
                        <a:pt x="254" y="566"/>
                      </a:lnTo>
                      <a:lnTo>
                        <a:pt x="249" y="566"/>
                      </a:lnTo>
                      <a:lnTo>
                        <a:pt x="243" y="568"/>
                      </a:lnTo>
                      <a:lnTo>
                        <a:pt x="237" y="570"/>
                      </a:lnTo>
                      <a:lnTo>
                        <a:pt x="231" y="572"/>
                      </a:lnTo>
                      <a:lnTo>
                        <a:pt x="222" y="580"/>
                      </a:lnTo>
                      <a:lnTo>
                        <a:pt x="217" y="585"/>
                      </a:lnTo>
                      <a:lnTo>
                        <a:pt x="214" y="589"/>
                      </a:lnTo>
                      <a:lnTo>
                        <a:pt x="209" y="596"/>
                      </a:lnTo>
                      <a:lnTo>
                        <a:pt x="200" y="595"/>
                      </a:lnTo>
                      <a:lnTo>
                        <a:pt x="192" y="593"/>
                      </a:lnTo>
                      <a:lnTo>
                        <a:pt x="185" y="589"/>
                      </a:lnTo>
                      <a:lnTo>
                        <a:pt x="177" y="584"/>
                      </a:lnTo>
                      <a:lnTo>
                        <a:pt x="178" y="573"/>
                      </a:lnTo>
                      <a:lnTo>
                        <a:pt x="181" y="565"/>
                      </a:lnTo>
                      <a:lnTo>
                        <a:pt x="183" y="557"/>
                      </a:lnTo>
                      <a:lnTo>
                        <a:pt x="186" y="548"/>
                      </a:lnTo>
                      <a:lnTo>
                        <a:pt x="184" y="540"/>
                      </a:lnTo>
                      <a:lnTo>
                        <a:pt x="182" y="533"/>
                      </a:lnTo>
                      <a:lnTo>
                        <a:pt x="177" y="530"/>
                      </a:lnTo>
                      <a:lnTo>
                        <a:pt x="173" y="527"/>
                      </a:lnTo>
                      <a:lnTo>
                        <a:pt x="167" y="526"/>
                      </a:lnTo>
                      <a:lnTo>
                        <a:pt x="161" y="526"/>
                      </a:lnTo>
                      <a:lnTo>
                        <a:pt x="154" y="526"/>
                      </a:lnTo>
                      <a:lnTo>
                        <a:pt x="146" y="526"/>
                      </a:lnTo>
                      <a:lnTo>
                        <a:pt x="139" y="528"/>
                      </a:lnTo>
                      <a:lnTo>
                        <a:pt x="135" y="531"/>
                      </a:lnTo>
                      <a:lnTo>
                        <a:pt x="129" y="534"/>
                      </a:lnTo>
                      <a:lnTo>
                        <a:pt x="125" y="538"/>
                      </a:lnTo>
                      <a:lnTo>
                        <a:pt x="121" y="541"/>
                      </a:lnTo>
                      <a:lnTo>
                        <a:pt x="116" y="543"/>
                      </a:lnTo>
                      <a:lnTo>
                        <a:pt x="111" y="546"/>
                      </a:lnTo>
                      <a:lnTo>
                        <a:pt x="107" y="548"/>
                      </a:lnTo>
                      <a:lnTo>
                        <a:pt x="99" y="548"/>
                      </a:lnTo>
                      <a:lnTo>
                        <a:pt x="94" y="548"/>
                      </a:lnTo>
                      <a:lnTo>
                        <a:pt x="91" y="546"/>
                      </a:lnTo>
                      <a:lnTo>
                        <a:pt x="86" y="540"/>
                      </a:lnTo>
                      <a:lnTo>
                        <a:pt x="87" y="532"/>
                      </a:lnTo>
                      <a:lnTo>
                        <a:pt x="88" y="526"/>
                      </a:lnTo>
                      <a:lnTo>
                        <a:pt x="92" y="520"/>
                      </a:lnTo>
                      <a:lnTo>
                        <a:pt x="95" y="513"/>
                      </a:lnTo>
                      <a:lnTo>
                        <a:pt x="94" y="495"/>
                      </a:lnTo>
                      <a:lnTo>
                        <a:pt x="93" y="483"/>
                      </a:lnTo>
                      <a:lnTo>
                        <a:pt x="87" y="474"/>
                      </a:lnTo>
                      <a:lnTo>
                        <a:pt x="75" y="462"/>
                      </a:lnTo>
                      <a:lnTo>
                        <a:pt x="71" y="460"/>
                      </a:lnTo>
                      <a:lnTo>
                        <a:pt x="68" y="460"/>
                      </a:lnTo>
                      <a:lnTo>
                        <a:pt x="64" y="459"/>
                      </a:lnTo>
                      <a:lnTo>
                        <a:pt x="62" y="459"/>
                      </a:lnTo>
                      <a:lnTo>
                        <a:pt x="57" y="459"/>
                      </a:lnTo>
                      <a:lnTo>
                        <a:pt x="53" y="459"/>
                      </a:lnTo>
                      <a:lnTo>
                        <a:pt x="46" y="459"/>
                      </a:lnTo>
                      <a:lnTo>
                        <a:pt x="38" y="459"/>
                      </a:lnTo>
                      <a:lnTo>
                        <a:pt x="32" y="451"/>
                      </a:lnTo>
                      <a:lnTo>
                        <a:pt x="27" y="444"/>
                      </a:lnTo>
                      <a:lnTo>
                        <a:pt x="24" y="437"/>
                      </a:lnTo>
                      <a:lnTo>
                        <a:pt x="23" y="428"/>
                      </a:lnTo>
                      <a:lnTo>
                        <a:pt x="30" y="421"/>
                      </a:lnTo>
                      <a:lnTo>
                        <a:pt x="38" y="415"/>
                      </a:lnTo>
                      <a:lnTo>
                        <a:pt x="44" y="411"/>
                      </a:lnTo>
                      <a:lnTo>
                        <a:pt x="48" y="403"/>
                      </a:lnTo>
                      <a:lnTo>
                        <a:pt x="48" y="391"/>
                      </a:lnTo>
                      <a:lnTo>
                        <a:pt x="47" y="381"/>
                      </a:lnTo>
                      <a:lnTo>
                        <a:pt x="44" y="371"/>
                      </a:lnTo>
                      <a:lnTo>
                        <a:pt x="37" y="360"/>
                      </a:lnTo>
                      <a:lnTo>
                        <a:pt x="32" y="359"/>
                      </a:lnTo>
                      <a:lnTo>
                        <a:pt x="27" y="358"/>
                      </a:lnTo>
                      <a:lnTo>
                        <a:pt x="24" y="357"/>
                      </a:lnTo>
                      <a:lnTo>
                        <a:pt x="19" y="354"/>
                      </a:lnTo>
                      <a:lnTo>
                        <a:pt x="15" y="353"/>
                      </a:lnTo>
                      <a:lnTo>
                        <a:pt x="10" y="352"/>
                      </a:lnTo>
                      <a:lnTo>
                        <a:pt x="6" y="350"/>
                      </a:lnTo>
                      <a:lnTo>
                        <a:pt x="1" y="349"/>
                      </a:lnTo>
                      <a:lnTo>
                        <a:pt x="1" y="341"/>
                      </a:lnTo>
                      <a:lnTo>
                        <a:pt x="1" y="331"/>
                      </a:lnTo>
                      <a:lnTo>
                        <a:pt x="1" y="323"/>
                      </a:lnTo>
                      <a:lnTo>
                        <a:pt x="0" y="315"/>
                      </a:lnTo>
                      <a:lnTo>
                        <a:pt x="8" y="311"/>
                      </a:lnTo>
                      <a:lnTo>
                        <a:pt x="17" y="306"/>
                      </a:lnTo>
                      <a:lnTo>
                        <a:pt x="25" y="303"/>
                      </a:lnTo>
                      <a:lnTo>
                        <a:pt x="33" y="299"/>
                      </a:lnTo>
                      <a:lnTo>
                        <a:pt x="44" y="290"/>
                      </a:lnTo>
                      <a:lnTo>
                        <a:pt x="50" y="283"/>
                      </a:lnTo>
                      <a:lnTo>
                        <a:pt x="53" y="274"/>
                      </a:lnTo>
                      <a:lnTo>
                        <a:pt x="53" y="259"/>
                      </a:lnTo>
                      <a:lnTo>
                        <a:pt x="45" y="251"/>
                      </a:lnTo>
                      <a:lnTo>
                        <a:pt x="38" y="246"/>
                      </a:lnTo>
                      <a:lnTo>
                        <a:pt x="31" y="240"/>
                      </a:lnTo>
                      <a:lnTo>
                        <a:pt x="19" y="232"/>
                      </a:lnTo>
                      <a:lnTo>
                        <a:pt x="20" y="223"/>
                      </a:lnTo>
                      <a:lnTo>
                        <a:pt x="23" y="214"/>
                      </a:lnTo>
                      <a:lnTo>
                        <a:pt x="26" y="206"/>
                      </a:lnTo>
                      <a:lnTo>
                        <a:pt x="32" y="199"/>
                      </a:lnTo>
                      <a:lnTo>
                        <a:pt x="37" y="199"/>
                      </a:lnTo>
                      <a:lnTo>
                        <a:pt x="41" y="199"/>
                      </a:lnTo>
                      <a:lnTo>
                        <a:pt x="46" y="200"/>
                      </a:lnTo>
                      <a:lnTo>
                        <a:pt x="50" y="200"/>
                      </a:lnTo>
                      <a:lnTo>
                        <a:pt x="55" y="200"/>
                      </a:lnTo>
                      <a:lnTo>
                        <a:pt x="59" y="200"/>
                      </a:lnTo>
                      <a:lnTo>
                        <a:pt x="64" y="200"/>
                      </a:lnTo>
                      <a:lnTo>
                        <a:pt x="69" y="200"/>
                      </a:lnTo>
                      <a:lnTo>
                        <a:pt x="80" y="189"/>
                      </a:lnTo>
                      <a:lnTo>
                        <a:pt x="88" y="179"/>
                      </a:lnTo>
                      <a:lnTo>
                        <a:pt x="94" y="172"/>
                      </a:lnTo>
                      <a:lnTo>
                        <a:pt x="97" y="165"/>
                      </a:lnTo>
                      <a:lnTo>
                        <a:pt x="98" y="160"/>
                      </a:lnTo>
                      <a:lnTo>
                        <a:pt x="95" y="152"/>
                      </a:lnTo>
                      <a:lnTo>
                        <a:pt x="92" y="141"/>
                      </a:lnTo>
                      <a:lnTo>
                        <a:pt x="86" y="129"/>
                      </a:lnTo>
                      <a:lnTo>
                        <a:pt x="79" y="121"/>
                      </a:lnTo>
                      <a:lnTo>
                        <a:pt x="72" y="112"/>
                      </a:lnTo>
                      <a:lnTo>
                        <a:pt x="64" y="104"/>
                      </a:lnTo>
                      <a:lnTo>
                        <a:pt x="57" y="96"/>
                      </a:lnTo>
                      <a:lnTo>
                        <a:pt x="61" y="85"/>
                      </a:lnTo>
                      <a:lnTo>
                        <a:pt x="69" y="77"/>
                      </a:lnTo>
                      <a:lnTo>
                        <a:pt x="78" y="71"/>
                      </a:lnTo>
                      <a:lnTo>
                        <a:pt x="91" y="65"/>
                      </a:lnTo>
                      <a:lnTo>
                        <a:pt x="100" y="68"/>
                      </a:lnTo>
                      <a:lnTo>
                        <a:pt x="108" y="70"/>
                      </a:lnTo>
                      <a:lnTo>
                        <a:pt x="115" y="74"/>
                      </a:lnTo>
                      <a:lnTo>
                        <a:pt x="123" y="79"/>
                      </a:lnTo>
                      <a:lnTo>
                        <a:pt x="131" y="84"/>
                      </a:lnTo>
                      <a:lnTo>
                        <a:pt x="139" y="87"/>
                      </a:lnTo>
                      <a:lnTo>
                        <a:pt x="147" y="89"/>
                      </a:lnTo>
                      <a:lnTo>
                        <a:pt x="158" y="91"/>
                      </a:lnTo>
                      <a:lnTo>
                        <a:pt x="160" y="88"/>
                      </a:lnTo>
                      <a:lnTo>
                        <a:pt x="164" y="85"/>
                      </a:lnTo>
                      <a:lnTo>
                        <a:pt x="170" y="81"/>
                      </a:lnTo>
                      <a:lnTo>
                        <a:pt x="177" y="78"/>
                      </a:lnTo>
                      <a:lnTo>
                        <a:pt x="185" y="73"/>
                      </a:lnTo>
                      <a:lnTo>
                        <a:pt x="192" y="71"/>
                      </a:lnTo>
                      <a:lnTo>
                        <a:pt x="198" y="68"/>
                      </a:lnTo>
                      <a:lnTo>
                        <a:pt x="203" y="66"/>
                      </a:lnTo>
                      <a:lnTo>
                        <a:pt x="204" y="51"/>
                      </a:lnTo>
                      <a:lnTo>
                        <a:pt x="205" y="39"/>
                      </a:lnTo>
                      <a:lnTo>
                        <a:pt x="207" y="26"/>
                      </a:lnTo>
                      <a:lnTo>
                        <a:pt x="209" y="11"/>
                      </a:lnTo>
                      <a:lnTo>
                        <a:pt x="214" y="9"/>
                      </a:lnTo>
                      <a:lnTo>
                        <a:pt x="219" y="6"/>
                      </a:lnTo>
                      <a:lnTo>
                        <a:pt x="223" y="4"/>
                      </a:lnTo>
                      <a:lnTo>
                        <a:pt x="228" y="2"/>
                      </a:lnTo>
                      <a:lnTo>
                        <a:pt x="232" y="1"/>
                      </a:lnTo>
                      <a:lnTo>
                        <a:pt x="237" y="0"/>
                      </a:lnTo>
                      <a:lnTo>
                        <a:pt x="242" y="0"/>
                      </a:lnTo>
                      <a:lnTo>
                        <a:pt x="247" y="0"/>
                      </a:lnTo>
                      <a:lnTo>
                        <a:pt x="251" y="9"/>
                      </a:lnTo>
                      <a:lnTo>
                        <a:pt x="253" y="16"/>
                      </a:lnTo>
                      <a:lnTo>
                        <a:pt x="258" y="24"/>
                      </a:lnTo>
                      <a:lnTo>
                        <a:pt x="262" y="31"/>
                      </a:lnTo>
                      <a:lnTo>
                        <a:pt x="270" y="32"/>
                      </a:lnTo>
                      <a:lnTo>
                        <a:pt x="279" y="33"/>
                      </a:lnTo>
                      <a:lnTo>
                        <a:pt x="287" y="33"/>
                      </a:lnTo>
                      <a:lnTo>
                        <a:pt x="296" y="33"/>
                      </a:lnTo>
                      <a:lnTo>
                        <a:pt x="305" y="32"/>
                      </a:lnTo>
                      <a:lnTo>
                        <a:pt x="313" y="31"/>
                      </a:lnTo>
                      <a:lnTo>
                        <a:pt x="320" y="27"/>
                      </a:lnTo>
                      <a:lnTo>
                        <a:pt x="327" y="24"/>
                      </a:lnTo>
                      <a:lnTo>
                        <a:pt x="329" y="15"/>
                      </a:lnTo>
                      <a:lnTo>
                        <a:pt x="332" y="9"/>
                      </a:lnTo>
                      <a:lnTo>
                        <a:pt x="336" y="5"/>
                      </a:lnTo>
                      <a:lnTo>
                        <a:pt x="344" y="1"/>
                      </a:lnTo>
                      <a:lnTo>
                        <a:pt x="353" y="0"/>
                      </a:lnTo>
                      <a:lnTo>
                        <a:pt x="363" y="0"/>
                      </a:lnTo>
                      <a:lnTo>
                        <a:pt x="371" y="2"/>
                      </a:lnTo>
                      <a:lnTo>
                        <a:pt x="378" y="9"/>
                      </a:lnTo>
                      <a:lnTo>
                        <a:pt x="378" y="19"/>
                      </a:lnTo>
                      <a:lnTo>
                        <a:pt x="378" y="26"/>
                      </a:lnTo>
                      <a:lnTo>
                        <a:pt x="379" y="34"/>
                      </a:lnTo>
                      <a:lnTo>
                        <a:pt x="381" y="45"/>
                      </a:lnTo>
                      <a:lnTo>
                        <a:pt x="386" y="49"/>
                      </a:lnTo>
                      <a:lnTo>
                        <a:pt x="391" y="55"/>
                      </a:lnTo>
                      <a:lnTo>
                        <a:pt x="399" y="61"/>
                      </a:lnTo>
                      <a:lnTo>
                        <a:pt x="408" y="65"/>
                      </a:lnTo>
                      <a:lnTo>
                        <a:pt x="416" y="69"/>
                      </a:lnTo>
                      <a:lnTo>
                        <a:pt x="423" y="69"/>
                      </a:lnTo>
                      <a:lnTo>
                        <a:pt x="429" y="66"/>
                      </a:lnTo>
                      <a:lnTo>
                        <a:pt x="433" y="61"/>
                      </a:lnTo>
                      <a:lnTo>
                        <a:pt x="436" y="57"/>
                      </a:lnTo>
                      <a:lnTo>
                        <a:pt x="441" y="53"/>
                      </a:lnTo>
                      <a:lnTo>
                        <a:pt x="446" y="49"/>
                      </a:lnTo>
                      <a:lnTo>
                        <a:pt x="451" y="45"/>
                      </a:lnTo>
                      <a:lnTo>
                        <a:pt x="456" y="40"/>
                      </a:lnTo>
                      <a:lnTo>
                        <a:pt x="462" y="38"/>
                      </a:lnTo>
                      <a:lnTo>
                        <a:pt x="466" y="35"/>
                      </a:lnTo>
                      <a:lnTo>
                        <a:pt x="471" y="34"/>
                      </a:lnTo>
                      <a:lnTo>
                        <a:pt x="476" y="38"/>
                      </a:lnTo>
                      <a:lnTo>
                        <a:pt x="480" y="41"/>
                      </a:lnTo>
                      <a:lnTo>
                        <a:pt x="484" y="46"/>
                      </a:lnTo>
                      <a:lnTo>
                        <a:pt x="488" y="49"/>
                      </a:lnTo>
                      <a:lnTo>
                        <a:pt x="489" y="54"/>
                      </a:lnTo>
                      <a:lnTo>
                        <a:pt x="488" y="58"/>
                      </a:lnTo>
                      <a:lnTo>
                        <a:pt x="487" y="66"/>
                      </a:lnTo>
                      <a:lnTo>
                        <a:pt x="485" y="81"/>
                      </a:lnTo>
                      <a:lnTo>
                        <a:pt x="487" y="94"/>
                      </a:lnTo>
                      <a:lnTo>
                        <a:pt x="492" y="104"/>
                      </a:lnTo>
                      <a:lnTo>
                        <a:pt x="499" y="114"/>
                      </a:lnTo>
                      <a:lnTo>
                        <a:pt x="508" y="124"/>
                      </a:lnTo>
                      <a:lnTo>
                        <a:pt x="515" y="125"/>
                      </a:lnTo>
                      <a:lnTo>
                        <a:pt x="520" y="124"/>
                      </a:lnTo>
                      <a:lnTo>
                        <a:pt x="527" y="123"/>
                      </a:lnTo>
                      <a:lnTo>
                        <a:pt x="533" y="121"/>
                      </a:lnTo>
                      <a:lnTo>
                        <a:pt x="540" y="119"/>
                      </a:lnTo>
                      <a:lnTo>
                        <a:pt x="547" y="117"/>
                      </a:lnTo>
                      <a:lnTo>
                        <a:pt x="554" y="116"/>
                      </a:lnTo>
                      <a:lnTo>
                        <a:pt x="562" y="116"/>
                      </a:lnTo>
                      <a:lnTo>
                        <a:pt x="564" y="123"/>
                      </a:lnTo>
                      <a:lnTo>
                        <a:pt x="567" y="127"/>
                      </a:lnTo>
                      <a:lnTo>
                        <a:pt x="567" y="132"/>
                      </a:lnTo>
                      <a:lnTo>
                        <a:pt x="567" y="137"/>
                      </a:lnTo>
                      <a:lnTo>
                        <a:pt x="563" y="142"/>
                      </a:lnTo>
                      <a:lnTo>
                        <a:pt x="561" y="147"/>
                      </a:lnTo>
                      <a:lnTo>
                        <a:pt x="558" y="152"/>
                      </a:lnTo>
                      <a:lnTo>
                        <a:pt x="556" y="161"/>
                      </a:lnTo>
                      <a:lnTo>
                        <a:pt x="556" y="175"/>
                      </a:lnTo>
                      <a:lnTo>
                        <a:pt x="558" y="187"/>
                      </a:lnTo>
                      <a:lnTo>
                        <a:pt x="562" y="201"/>
                      </a:lnTo>
                      <a:lnTo>
                        <a:pt x="568" y="214"/>
                      </a:lnTo>
                      <a:lnTo>
                        <a:pt x="573" y="213"/>
                      </a:lnTo>
                      <a:lnTo>
                        <a:pt x="579" y="212"/>
                      </a:lnTo>
                      <a:lnTo>
                        <a:pt x="584" y="209"/>
                      </a:lnTo>
                      <a:lnTo>
                        <a:pt x="588" y="207"/>
                      </a:lnTo>
                      <a:lnTo>
                        <a:pt x="593" y="206"/>
                      </a:lnTo>
                      <a:lnTo>
                        <a:pt x="598" y="205"/>
                      </a:lnTo>
                      <a:lnTo>
                        <a:pt x="605" y="206"/>
                      </a:lnTo>
                      <a:lnTo>
                        <a:pt x="611" y="208"/>
                      </a:lnTo>
                      <a:lnTo>
                        <a:pt x="615" y="216"/>
                      </a:lnTo>
                      <a:lnTo>
                        <a:pt x="616" y="222"/>
                      </a:lnTo>
                      <a:lnTo>
                        <a:pt x="617" y="229"/>
                      </a:lnTo>
                      <a:lnTo>
                        <a:pt x="617" y="237"/>
                      </a:lnTo>
                      <a:lnTo>
                        <a:pt x="611" y="243"/>
                      </a:lnTo>
                      <a:lnTo>
                        <a:pt x="606" y="248"/>
                      </a:lnTo>
                      <a:lnTo>
                        <a:pt x="600" y="253"/>
                      </a:lnTo>
                      <a:lnTo>
                        <a:pt x="594" y="259"/>
                      </a:lnTo>
                      <a:lnTo>
                        <a:pt x="590" y="271"/>
                      </a:lnTo>
                      <a:lnTo>
                        <a:pt x="586" y="286"/>
                      </a:lnTo>
                      <a:lnTo>
                        <a:pt x="585" y="300"/>
                      </a:lnTo>
                      <a:lnTo>
                        <a:pt x="591" y="313"/>
                      </a:lnTo>
                      <a:lnTo>
                        <a:pt x="596" y="314"/>
                      </a:lnTo>
                      <a:lnTo>
                        <a:pt x="601" y="314"/>
                      </a:lnTo>
                      <a:lnTo>
                        <a:pt x="606" y="314"/>
                      </a:lnTo>
                      <a:lnTo>
                        <a:pt x="610" y="313"/>
                      </a:lnTo>
                      <a:lnTo>
                        <a:pt x="615" y="313"/>
                      </a:lnTo>
                      <a:lnTo>
                        <a:pt x="620" y="313"/>
                      </a:lnTo>
                      <a:lnTo>
                        <a:pt x="625" y="314"/>
                      </a:lnTo>
                      <a:lnTo>
                        <a:pt x="631" y="315"/>
                      </a:lnTo>
                      <a:lnTo>
                        <a:pt x="633" y="327"/>
                      </a:lnTo>
                      <a:lnTo>
                        <a:pt x="635" y="336"/>
                      </a:lnTo>
                      <a:lnTo>
                        <a:pt x="633" y="344"/>
                      </a:lnTo>
                      <a:lnTo>
                        <a:pt x="629" y="353"/>
                      </a:lnTo>
                      <a:lnTo>
                        <a:pt x="622" y="356"/>
                      </a:lnTo>
                      <a:lnTo>
                        <a:pt x="616" y="358"/>
                      </a:lnTo>
                      <a:lnTo>
                        <a:pt x="610" y="361"/>
                      </a:lnTo>
                      <a:lnTo>
                        <a:pt x="603" y="366"/>
                      </a:lnTo>
                      <a:lnTo>
                        <a:pt x="598" y="379"/>
                      </a:lnTo>
                      <a:lnTo>
                        <a:pt x="593" y="388"/>
                      </a:lnTo>
                      <a:lnTo>
                        <a:pt x="592" y="397"/>
                      </a:lnTo>
                      <a:lnTo>
                        <a:pt x="593" y="412"/>
                      </a:lnTo>
                      <a:lnTo>
                        <a:pt x="598" y="413"/>
                      </a:lnTo>
                      <a:lnTo>
                        <a:pt x="603" y="414"/>
                      </a:lnTo>
                      <a:lnTo>
                        <a:pt x="608" y="417"/>
                      </a:lnTo>
                      <a:lnTo>
                        <a:pt x="613" y="418"/>
                      </a:lnTo>
                      <a:lnTo>
                        <a:pt x="613" y="422"/>
                      </a:lnTo>
                      <a:lnTo>
                        <a:pt x="613" y="426"/>
                      </a:lnTo>
                      <a:lnTo>
                        <a:pt x="611" y="429"/>
                      </a:lnTo>
                      <a:lnTo>
                        <a:pt x="610" y="435"/>
                      </a:lnTo>
                      <a:lnTo>
                        <a:pt x="606" y="440"/>
                      </a:lnTo>
                      <a:lnTo>
                        <a:pt x="601" y="442"/>
                      </a:lnTo>
                      <a:lnTo>
                        <a:pt x="598" y="443"/>
                      </a:lnTo>
                      <a:lnTo>
                        <a:pt x="594" y="444"/>
                      </a:lnTo>
                      <a:lnTo>
                        <a:pt x="590" y="444"/>
                      </a:lnTo>
                      <a:lnTo>
                        <a:pt x="585" y="444"/>
                      </a:lnTo>
                      <a:lnTo>
                        <a:pt x="580" y="445"/>
                      </a:lnTo>
                      <a:lnTo>
                        <a:pt x="575" y="447"/>
                      </a:lnTo>
                      <a:lnTo>
                        <a:pt x="577" y="456"/>
                      </a:lnTo>
                      <a:lnTo>
                        <a:pt x="577" y="462"/>
                      </a:lnTo>
                      <a:lnTo>
                        <a:pt x="573" y="466"/>
                      </a:lnTo>
                      <a:lnTo>
                        <a:pt x="565" y="471"/>
                      </a:lnTo>
                      <a:lnTo>
                        <a:pt x="560" y="471"/>
                      </a:lnTo>
                      <a:lnTo>
                        <a:pt x="556" y="470"/>
                      </a:lnTo>
                      <a:lnTo>
                        <a:pt x="553" y="467"/>
                      </a:lnTo>
                      <a:lnTo>
                        <a:pt x="548" y="464"/>
                      </a:lnTo>
                      <a:lnTo>
                        <a:pt x="540" y="465"/>
                      </a:lnTo>
                      <a:lnTo>
                        <a:pt x="534" y="465"/>
                      </a:lnTo>
                      <a:lnTo>
                        <a:pt x="529" y="467"/>
                      </a:lnTo>
                      <a:lnTo>
                        <a:pt x="524" y="470"/>
                      </a:lnTo>
                      <a:lnTo>
                        <a:pt x="519" y="473"/>
                      </a:lnTo>
                      <a:lnTo>
                        <a:pt x="516" y="478"/>
                      </a:lnTo>
                      <a:lnTo>
                        <a:pt x="512" y="485"/>
                      </a:lnTo>
                      <a:lnTo>
                        <a:pt x="508" y="492"/>
                      </a:lnTo>
                      <a:lnTo>
                        <a:pt x="508" y="508"/>
                      </a:lnTo>
                      <a:lnTo>
                        <a:pt x="509" y="518"/>
                      </a:lnTo>
                      <a:lnTo>
                        <a:pt x="510" y="527"/>
                      </a:lnTo>
                      <a:lnTo>
                        <a:pt x="510" y="539"/>
                      </a:lnTo>
                      <a:lnTo>
                        <a:pt x="503" y="547"/>
                      </a:lnTo>
                      <a:lnTo>
                        <a:pt x="499" y="550"/>
                      </a:lnTo>
                      <a:lnTo>
                        <a:pt x="492" y="553"/>
                      </a:lnTo>
                      <a:lnTo>
                        <a:pt x="481" y="553"/>
                      </a:lnTo>
                      <a:lnTo>
                        <a:pt x="478" y="546"/>
                      </a:lnTo>
                      <a:lnTo>
                        <a:pt x="474" y="540"/>
                      </a:lnTo>
                      <a:lnTo>
                        <a:pt x="470" y="535"/>
                      </a:lnTo>
                      <a:lnTo>
                        <a:pt x="464" y="530"/>
                      </a:lnTo>
                      <a:lnTo>
                        <a:pt x="457" y="531"/>
                      </a:lnTo>
                      <a:lnTo>
                        <a:pt x="450" y="532"/>
                      </a:lnTo>
                      <a:lnTo>
                        <a:pt x="444" y="533"/>
                      </a:lnTo>
                      <a:lnTo>
                        <a:pt x="440" y="536"/>
                      </a:lnTo>
                      <a:lnTo>
                        <a:pt x="435" y="540"/>
                      </a:lnTo>
                      <a:lnTo>
                        <a:pt x="432" y="545"/>
                      </a:lnTo>
                      <a:lnTo>
                        <a:pt x="428" y="549"/>
                      </a:lnTo>
                      <a:lnTo>
                        <a:pt x="425" y="556"/>
                      </a:lnTo>
                      <a:lnTo>
                        <a:pt x="424" y="565"/>
                      </a:lnTo>
                      <a:lnTo>
                        <a:pt x="424" y="574"/>
                      </a:lnTo>
                      <a:lnTo>
                        <a:pt x="424" y="584"/>
                      </a:lnTo>
                      <a:lnTo>
                        <a:pt x="424" y="593"/>
                      </a:lnTo>
                      <a:lnTo>
                        <a:pt x="419" y="600"/>
                      </a:lnTo>
                      <a:lnTo>
                        <a:pt x="414" y="606"/>
                      </a:lnTo>
                      <a:lnTo>
                        <a:pt x="410" y="610"/>
                      </a:lnTo>
                      <a:lnTo>
                        <a:pt x="405" y="614"/>
                      </a:lnTo>
                      <a:lnTo>
                        <a:pt x="399" y="616"/>
                      </a:lnTo>
                      <a:lnTo>
                        <a:pt x="393" y="617"/>
                      </a:lnTo>
                      <a:lnTo>
                        <a:pt x="386" y="616"/>
                      </a:lnTo>
                      <a:lnTo>
                        <a:pt x="376" y="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057"/>
                <p:cNvSpPr>
                  <a:spLocks/>
                </p:cNvSpPr>
                <p:nvPr/>
              </p:nvSpPr>
              <p:spPr bwMode="auto">
                <a:xfrm rot="-32005104">
                  <a:off x="4114" y="3254"/>
                  <a:ext cx="93" cy="63"/>
                </a:xfrm>
                <a:custGeom>
                  <a:avLst/>
                  <a:gdLst>
                    <a:gd name="T0" fmla="*/ 9 w 186"/>
                    <a:gd name="T1" fmla="*/ 98 h 127"/>
                    <a:gd name="T2" fmla="*/ 7 w 186"/>
                    <a:gd name="T3" fmla="*/ 97 h 127"/>
                    <a:gd name="T4" fmla="*/ 6 w 186"/>
                    <a:gd name="T5" fmla="*/ 96 h 127"/>
                    <a:gd name="T6" fmla="*/ 4 w 186"/>
                    <a:gd name="T7" fmla="*/ 91 h 127"/>
                    <a:gd name="T8" fmla="*/ 0 w 186"/>
                    <a:gd name="T9" fmla="*/ 83 h 127"/>
                    <a:gd name="T10" fmla="*/ 0 w 186"/>
                    <a:gd name="T11" fmla="*/ 80 h 127"/>
                    <a:gd name="T12" fmla="*/ 3 w 186"/>
                    <a:gd name="T13" fmla="*/ 73 h 127"/>
                    <a:gd name="T14" fmla="*/ 6 w 186"/>
                    <a:gd name="T15" fmla="*/ 61 h 127"/>
                    <a:gd name="T16" fmla="*/ 15 w 186"/>
                    <a:gd name="T17" fmla="*/ 38 h 127"/>
                    <a:gd name="T18" fmla="*/ 20 w 186"/>
                    <a:gd name="T19" fmla="*/ 29 h 127"/>
                    <a:gd name="T20" fmla="*/ 27 w 186"/>
                    <a:gd name="T21" fmla="*/ 18 h 127"/>
                    <a:gd name="T22" fmla="*/ 35 w 186"/>
                    <a:gd name="T23" fmla="*/ 11 h 127"/>
                    <a:gd name="T24" fmla="*/ 44 w 186"/>
                    <a:gd name="T25" fmla="*/ 13 h 127"/>
                    <a:gd name="T26" fmla="*/ 53 w 186"/>
                    <a:gd name="T27" fmla="*/ 12 h 127"/>
                    <a:gd name="T28" fmla="*/ 62 w 186"/>
                    <a:gd name="T29" fmla="*/ 11 h 127"/>
                    <a:gd name="T30" fmla="*/ 70 w 186"/>
                    <a:gd name="T31" fmla="*/ 9 h 127"/>
                    <a:gd name="T32" fmla="*/ 78 w 186"/>
                    <a:gd name="T33" fmla="*/ 7 h 127"/>
                    <a:gd name="T34" fmla="*/ 86 w 186"/>
                    <a:gd name="T35" fmla="*/ 5 h 127"/>
                    <a:gd name="T36" fmla="*/ 94 w 186"/>
                    <a:gd name="T37" fmla="*/ 3 h 127"/>
                    <a:gd name="T38" fmla="*/ 102 w 186"/>
                    <a:gd name="T39" fmla="*/ 1 h 127"/>
                    <a:gd name="T40" fmla="*/ 110 w 186"/>
                    <a:gd name="T41" fmla="*/ 0 h 127"/>
                    <a:gd name="T42" fmla="*/ 118 w 186"/>
                    <a:gd name="T43" fmla="*/ 4 h 127"/>
                    <a:gd name="T44" fmla="*/ 127 w 186"/>
                    <a:gd name="T45" fmla="*/ 9 h 127"/>
                    <a:gd name="T46" fmla="*/ 138 w 186"/>
                    <a:gd name="T47" fmla="*/ 18 h 127"/>
                    <a:gd name="T48" fmla="*/ 149 w 186"/>
                    <a:gd name="T49" fmla="*/ 27 h 127"/>
                    <a:gd name="T50" fmla="*/ 159 w 186"/>
                    <a:gd name="T51" fmla="*/ 37 h 127"/>
                    <a:gd name="T52" fmla="*/ 170 w 186"/>
                    <a:gd name="T53" fmla="*/ 46 h 127"/>
                    <a:gd name="T54" fmla="*/ 179 w 186"/>
                    <a:gd name="T55" fmla="*/ 54 h 127"/>
                    <a:gd name="T56" fmla="*/ 186 w 186"/>
                    <a:gd name="T57" fmla="*/ 61 h 127"/>
                    <a:gd name="T58" fmla="*/ 162 w 186"/>
                    <a:gd name="T59" fmla="*/ 97 h 127"/>
                    <a:gd name="T60" fmla="*/ 134 w 186"/>
                    <a:gd name="T61" fmla="*/ 118 h 127"/>
                    <a:gd name="T62" fmla="*/ 105 w 186"/>
                    <a:gd name="T63" fmla="*/ 127 h 127"/>
                    <a:gd name="T64" fmla="*/ 76 w 186"/>
                    <a:gd name="T65" fmla="*/ 126 h 127"/>
                    <a:gd name="T66" fmla="*/ 50 w 186"/>
                    <a:gd name="T67" fmla="*/ 120 h 127"/>
                    <a:gd name="T68" fmla="*/ 28 w 186"/>
                    <a:gd name="T69" fmla="*/ 112 h 127"/>
                    <a:gd name="T70" fmla="*/ 14 w 186"/>
                    <a:gd name="T71" fmla="*/ 104 h 127"/>
                    <a:gd name="T72" fmla="*/ 9 w 186"/>
                    <a:gd name="T73" fmla="*/ 98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86" h="127">
                      <a:moveTo>
                        <a:pt x="9" y="98"/>
                      </a:moveTo>
                      <a:lnTo>
                        <a:pt x="7" y="97"/>
                      </a:lnTo>
                      <a:lnTo>
                        <a:pt x="6" y="96"/>
                      </a:lnTo>
                      <a:lnTo>
                        <a:pt x="4" y="91"/>
                      </a:lnTo>
                      <a:lnTo>
                        <a:pt x="0" y="83"/>
                      </a:lnTo>
                      <a:lnTo>
                        <a:pt x="0" y="80"/>
                      </a:lnTo>
                      <a:lnTo>
                        <a:pt x="3" y="73"/>
                      </a:lnTo>
                      <a:lnTo>
                        <a:pt x="6" y="61"/>
                      </a:lnTo>
                      <a:lnTo>
                        <a:pt x="15" y="38"/>
                      </a:lnTo>
                      <a:lnTo>
                        <a:pt x="20" y="29"/>
                      </a:lnTo>
                      <a:lnTo>
                        <a:pt x="27" y="18"/>
                      </a:lnTo>
                      <a:lnTo>
                        <a:pt x="35" y="11"/>
                      </a:lnTo>
                      <a:lnTo>
                        <a:pt x="44" y="13"/>
                      </a:lnTo>
                      <a:lnTo>
                        <a:pt x="53" y="12"/>
                      </a:lnTo>
                      <a:lnTo>
                        <a:pt x="62" y="11"/>
                      </a:lnTo>
                      <a:lnTo>
                        <a:pt x="70" y="9"/>
                      </a:lnTo>
                      <a:lnTo>
                        <a:pt x="78" y="7"/>
                      </a:lnTo>
                      <a:lnTo>
                        <a:pt x="86" y="5"/>
                      </a:lnTo>
                      <a:lnTo>
                        <a:pt x="94" y="3"/>
                      </a:lnTo>
                      <a:lnTo>
                        <a:pt x="102" y="1"/>
                      </a:lnTo>
                      <a:lnTo>
                        <a:pt x="110" y="0"/>
                      </a:lnTo>
                      <a:lnTo>
                        <a:pt x="118" y="4"/>
                      </a:lnTo>
                      <a:lnTo>
                        <a:pt x="127" y="9"/>
                      </a:lnTo>
                      <a:lnTo>
                        <a:pt x="138" y="18"/>
                      </a:lnTo>
                      <a:lnTo>
                        <a:pt x="149" y="27"/>
                      </a:lnTo>
                      <a:lnTo>
                        <a:pt x="159" y="37"/>
                      </a:lnTo>
                      <a:lnTo>
                        <a:pt x="170" y="46"/>
                      </a:lnTo>
                      <a:lnTo>
                        <a:pt x="179" y="54"/>
                      </a:lnTo>
                      <a:lnTo>
                        <a:pt x="186" y="61"/>
                      </a:lnTo>
                      <a:lnTo>
                        <a:pt x="162" y="97"/>
                      </a:lnTo>
                      <a:lnTo>
                        <a:pt x="134" y="118"/>
                      </a:lnTo>
                      <a:lnTo>
                        <a:pt x="105" y="127"/>
                      </a:lnTo>
                      <a:lnTo>
                        <a:pt x="76" y="126"/>
                      </a:lnTo>
                      <a:lnTo>
                        <a:pt x="50" y="120"/>
                      </a:lnTo>
                      <a:lnTo>
                        <a:pt x="28" y="112"/>
                      </a:lnTo>
                      <a:lnTo>
                        <a:pt x="14" y="104"/>
                      </a:lnTo>
                      <a:lnTo>
                        <a:pt x="9" y="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058"/>
                <p:cNvSpPr>
                  <a:spLocks/>
                </p:cNvSpPr>
                <p:nvPr/>
              </p:nvSpPr>
              <p:spPr bwMode="auto">
                <a:xfrm rot="-32005104">
                  <a:off x="4129" y="3264"/>
                  <a:ext cx="68" cy="44"/>
                </a:xfrm>
                <a:custGeom>
                  <a:avLst/>
                  <a:gdLst>
                    <a:gd name="T0" fmla="*/ 0 w 136"/>
                    <a:gd name="T1" fmla="*/ 61 h 86"/>
                    <a:gd name="T2" fmla="*/ 7 w 136"/>
                    <a:gd name="T3" fmla="*/ 47 h 86"/>
                    <a:gd name="T4" fmla="*/ 14 w 136"/>
                    <a:gd name="T5" fmla="*/ 33 h 86"/>
                    <a:gd name="T6" fmla="*/ 21 w 136"/>
                    <a:gd name="T7" fmla="*/ 20 h 86"/>
                    <a:gd name="T8" fmla="*/ 30 w 136"/>
                    <a:gd name="T9" fmla="*/ 8 h 86"/>
                    <a:gd name="T10" fmla="*/ 41 w 136"/>
                    <a:gd name="T11" fmla="*/ 8 h 86"/>
                    <a:gd name="T12" fmla="*/ 49 w 136"/>
                    <a:gd name="T13" fmla="*/ 8 h 86"/>
                    <a:gd name="T14" fmla="*/ 58 w 136"/>
                    <a:gd name="T15" fmla="*/ 7 h 86"/>
                    <a:gd name="T16" fmla="*/ 66 w 136"/>
                    <a:gd name="T17" fmla="*/ 6 h 86"/>
                    <a:gd name="T18" fmla="*/ 74 w 136"/>
                    <a:gd name="T19" fmla="*/ 3 h 86"/>
                    <a:gd name="T20" fmla="*/ 82 w 136"/>
                    <a:gd name="T21" fmla="*/ 2 h 86"/>
                    <a:gd name="T22" fmla="*/ 90 w 136"/>
                    <a:gd name="T23" fmla="*/ 1 h 86"/>
                    <a:gd name="T24" fmla="*/ 99 w 136"/>
                    <a:gd name="T25" fmla="*/ 0 h 86"/>
                    <a:gd name="T26" fmla="*/ 104 w 136"/>
                    <a:gd name="T27" fmla="*/ 6 h 86"/>
                    <a:gd name="T28" fmla="*/ 107 w 136"/>
                    <a:gd name="T29" fmla="*/ 10 h 86"/>
                    <a:gd name="T30" fmla="*/ 112 w 136"/>
                    <a:gd name="T31" fmla="*/ 15 h 86"/>
                    <a:gd name="T32" fmla="*/ 117 w 136"/>
                    <a:gd name="T33" fmla="*/ 20 h 86"/>
                    <a:gd name="T34" fmla="*/ 121 w 136"/>
                    <a:gd name="T35" fmla="*/ 23 h 86"/>
                    <a:gd name="T36" fmla="*/ 126 w 136"/>
                    <a:gd name="T37" fmla="*/ 28 h 86"/>
                    <a:gd name="T38" fmla="*/ 130 w 136"/>
                    <a:gd name="T39" fmla="*/ 31 h 86"/>
                    <a:gd name="T40" fmla="*/ 136 w 136"/>
                    <a:gd name="T41" fmla="*/ 36 h 86"/>
                    <a:gd name="T42" fmla="*/ 128 w 136"/>
                    <a:gd name="T43" fmla="*/ 47 h 86"/>
                    <a:gd name="T44" fmla="*/ 122 w 136"/>
                    <a:gd name="T45" fmla="*/ 58 h 86"/>
                    <a:gd name="T46" fmla="*/ 118 w 136"/>
                    <a:gd name="T47" fmla="*/ 68 h 86"/>
                    <a:gd name="T48" fmla="*/ 110 w 136"/>
                    <a:gd name="T49" fmla="*/ 76 h 86"/>
                    <a:gd name="T50" fmla="*/ 99 w 136"/>
                    <a:gd name="T51" fmla="*/ 78 h 86"/>
                    <a:gd name="T52" fmla="*/ 84 w 136"/>
                    <a:gd name="T53" fmla="*/ 82 h 86"/>
                    <a:gd name="T54" fmla="*/ 66 w 136"/>
                    <a:gd name="T55" fmla="*/ 84 h 86"/>
                    <a:gd name="T56" fmla="*/ 46 w 136"/>
                    <a:gd name="T57" fmla="*/ 86 h 86"/>
                    <a:gd name="T58" fmla="*/ 28 w 136"/>
                    <a:gd name="T59" fmla="*/ 85 h 86"/>
                    <a:gd name="T60" fmla="*/ 13 w 136"/>
                    <a:gd name="T61" fmla="*/ 82 h 86"/>
                    <a:gd name="T62" fmla="*/ 2 w 136"/>
                    <a:gd name="T63" fmla="*/ 74 h 86"/>
                    <a:gd name="T64" fmla="*/ 0 w 136"/>
                    <a:gd name="T65" fmla="*/ 6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6" h="86">
                      <a:moveTo>
                        <a:pt x="0" y="61"/>
                      </a:moveTo>
                      <a:lnTo>
                        <a:pt x="7" y="47"/>
                      </a:lnTo>
                      <a:lnTo>
                        <a:pt x="14" y="33"/>
                      </a:lnTo>
                      <a:lnTo>
                        <a:pt x="21" y="20"/>
                      </a:lnTo>
                      <a:lnTo>
                        <a:pt x="30" y="8"/>
                      </a:lnTo>
                      <a:lnTo>
                        <a:pt x="41" y="8"/>
                      </a:lnTo>
                      <a:lnTo>
                        <a:pt x="49" y="8"/>
                      </a:lnTo>
                      <a:lnTo>
                        <a:pt x="58" y="7"/>
                      </a:lnTo>
                      <a:lnTo>
                        <a:pt x="66" y="6"/>
                      </a:lnTo>
                      <a:lnTo>
                        <a:pt x="74" y="3"/>
                      </a:lnTo>
                      <a:lnTo>
                        <a:pt x="82" y="2"/>
                      </a:lnTo>
                      <a:lnTo>
                        <a:pt x="90" y="1"/>
                      </a:lnTo>
                      <a:lnTo>
                        <a:pt x="99" y="0"/>
                      </a:lnTo>
                      <a:lnTo>
                        <a:pt x="104" y="6"/>
                      </a:lnTo>
                      <a:lnTo>
                        <a:pt x="107" y="10"/>
                      </a:lnTo>
                      <a:lnTo>
                        <a:pt x="112" y="15"/>
                      </a:lnTo>
                      <a:lnTo>
                        <a:pt x="117" y="20"/>
                      </a:lnTo>
                      <a:lnTo>
                        <a:pt x="121" y="23"/>
                      </a:lnTo>
                      <a:lnTo>
                        <a:pt x="126" y="28"/>
                      </a:lnTo>
                      <a:lnTo>
                        <a:pt x="130" y="31"/>
                      </a:lnTo>
                      <a:lnTo>
                        <a:pt x="136" y="36"/>
                      </a:lnTo>
                      <a:lnTo>
                        <a:pt x="128" y="47"/>
                      </a:lnTo>
                      <a:lnTo>
                        <a:pt x="122" y="58"/>
                      </a:lnTo>
                      <a:lnTo>
                        <a:pt x="118" y="68"/>
                      </a:lnTo>
                      <a:lnTo>
                        <a:pt x="110" y="76"/>
                      </a:lnTo>
                      <a:lnTo>
                        <a:pt x="99" y="78"/>
                      </a:lnTo>
                      <a:lnTo>
                        <a:pt x="84" y="82"/>
                      </a:lnTo>
                      <a:lnTo>
                        <a:pt x="66" y="84"/>
                      </a:lnTo>
                      <a:lnTo>
                        <a:pt x="46" y="86"/>
                      </a:lnTo>
                      <a:lnTo>
                        <a:pt x="28" y="85"/>
                      </a:lnTo>
                      <a:lnTo>
                        <a:pt x="13" y="82"/>
                      </a:lnTo>
                      <a:lnTo>
                        <a:pt x="2" y="74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1060"/>
                <p:cNvSpPr>
                  <a:spLocks/>
                </p:cNvSpPr>
                <p:nvPr/>
              </p:nvSpPr>
              <p:spPr bwMode="auto">
                <a:xfrm rot="-32005104">
                  <a:off x="4198" y="3313"/>
                  <a:ext cx="60" cy="85"/>
                </a:xfrm>
                <a:custGeom>
                  <a:avLst/>
                  <a:gdLst>
                    <a:gd name="T0" fmla="*/ 33 w 120"/>
                    <a:gd name="T1" fmla="*/ 167 h 170"/>
                    <a:gd name="T2" fmla="*/ 29 w 120"/>
                    <a:gd name="T3" fmla="*/ 164 h 170"/>
                    <a:gd name="T4" fmla="*/ 27 w 120"/>
                    <a:gd name="T5" fmla="*/ 160 h 170"/>
                    <a:gd name="T6" fmla="*/ 23 w 120"/>
                    <a:gd name="T7" fmla="*/ 157 h 170"/>
                    <a:gd name="T8" fmla="*/ 20 w 120"/>
                    <a:gd name="T9" fmla="*/ 153 h 170"/>
                    <a:gd name="T10" fmla="*/ 13 w 120"/>
                    <a:gd name="T11" fmla="*/ 150 h 170"/>
                    <a:gd name="T12" fmla="*/ 7 w 120"/>
                    <a:gd name="T13" fmla="*/ 137 h 170"/>
                    <a:gd name="T14" fmla="*/ 3 w 120"/>
                    <a:gd name="T15" fmla="*/ 117 h 170"/>
                    <a:gd name="T16" fmla="*/ 0 w 120"/>
                    <a:gd name="T17" fmla="*/ 93 h 170"/>
                    <a:gd name="T18" fmla="*/ 2 w 120"/>
                    <a:gd name="T19" fmla="*/ 68 h 170"/>
                    <a:gd name="T20" fmla="*/ 5 w 120"/>
                    <a:gd name="T21" fmla="*/ 43 h 170"/>
                    <a:gd name="T22" fmla="*/ 13 w 120"/>
                    <a:gd name="T23" fmla="*/ 18 h 170"/>
                    <a:gd name="T24" fmla="*/ 26 w 120"/>
                    <a:gd name="T25" fmla="*/ 0 h 170"/>
                    <a:gd name="T26" fmla="*/ 33 w 120"/>
                    <a:gd name="T27" fmla="*/ 3 h 170"/>
                    <a:gd name="T28" fmla="*/ 40 w 120"/>
                    <a:gd name="T29" fmla="*/ 7 h 170"/>
                    <a:gd name="T30" fmla="*/ 45 w 120"/>
                    <a:gd name="T31" fmla="*/ 9 h 170"/>
                    <a:gd name="T32" fmla="*/ 52 w 120"/>
                    <a:gd name="T33" fmla="*/ 13 h 170"/>
                    <a:gd name="T34" fmla="*/ 57 w 120"/>
                    <a:gd name="T35" fmla="*/ 16 h 170"/>
                    <a:gd name="T36" fmla="*/ 63 w 120"/>
                    <a:gd name="T37" fmla="*/ 20 h 170"/>
                    <a:gd name="T38" fmla="*/ 68 w 120"/>
                    <a:gd name="T39" fmla="*/ 24 h 170"/>
                    <a:gd name="T40" fmla="*/ 74 w 120"/>
                    <a:gd name="T41" fmla="*/ 29 h 170"/>
                    <a:gd name="T42" fmla="*/ 82 w 120"/>
                    <a:gd name="T43" fmla="*/ 32 h 170"/>
                    <a:gd name="T44" fmla="*/ 89 w 120"/>
                    <a:gd name="T45" fmla="*/ 35 h 170"/>
                    <a:gd name="T46" fmla="*/ 96 w 120"/>
                    <a:gd name="T47" fmla="*/ 38 h 170"/>
                    <a:gd name="T48" fmla="*/ 103 w 120"/>
                    <a:gd name="T49" fmla="*/ 40 h 170"/>
                    <a:gd name="T50" fmla="*/ 109 w 120"/>
                    <a:gd name="T51" fmla="*/ 44 h 170"/>
                    <a:gd name="T52" fmla="*/ 113 w 120"/>
                    <a:gd name="T53" fmla="*/ 48 h 170"/>
                    <a:gd name="T54" fmla="*/ 117 w 120"/>
                    <a:gd name="T55" fmla="*/ 54 h 170"/>
                    <a:gd name="T56" fmla="*/ 119 w 120"/>
                    <a:gd name="T57" fmla="*/ 62 h 170"/>
                    <a:gd name="T58" fmla="*/ 113 w 120"/>
                    <a:gd name="T59" fmla="*/ 71 h 170"/>
                    <a:gd name="T60" fmla="*/ 111 w 120"/>
                    <a:gd name="T61" fmla="*/ 81 h 170"/>
                    <a:gd name="T62" fmla="*/ 112 w 120"/>
                    <a:gd name="T63" fmla="*/ 91 h 170"/>
                    <a:gd name="T64" fmla="*/ 116 w 120"/>
                    <a:gd name="T65" fmla="*/ 100 h 170"/>
                    <a:gd name="T66" fmla="*/ 119 w 120"/>
                    <a:gd name="T67" fmla="*/ 109 h 170"/>
                    <a:gd name="T68" fmla="*/ 120 w 120"/>
                    <a:gd name="T69" fmla="*/ 119 h 170"/>
                    <a:gd name="T70" fmla="*/ 120 w 120"/>
                    <a:gd name="T71" fmla="*/ 128 h 170"/>
                    <a:gd name="T72" fmla="*/ 116 w 120"/>
                    <a:gd name="T73" fmla="*/ 135 h 170"/>
                    <a:gd name="T74" fmla="*/ 104 w 120"/>
                    <a:gd name="T75" fmla="*/ 139 h 170"/>
                    <a:gd name="T76" fmla="*/ 94 w 120"/>
                    <a:gd name="T77" fmla="*/ 146 h 170"/>
                    <a:gd name="T78" fmla="*/ 83 w 120"/>
                    <a:gd name="T79" fmla="*/ 153 h 170"/>
                    <a:gd name="T80" fmla="*/ 73 w 120"/>
                    <a:gd name="T81" fmla="*/ 160 h 170"/>
                    <a:gd name="T82" fmla="*/ 63 w 120"/>
                    <a:gd name="T83" fmla="*/ 166 h 170"/>
                    <a:gd name="T84" fmla="*/ 53 w 120"/>
                    <a:gd name="T85" fmla="*/ 169 h 170"/>
                    <a:gd name="T86" fmla="*/ 43 w 120"/>
                    <a:gd name="T87" fmla="*/ 170 h 170"/>
                    <a:gd name="T88" fmla="*/ 33 w 120"/>
                    <a:gd name="T89" fmla="*/ 167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0" h="170">
                      <a:moveTo>
                        <a:pt x="33" y="167"/>
                      </a:moveTo>
                      <a:lnTo>
                        <a:pt x="29" y="164"/>
                      </a:lnTo>
                      <a:lnTo>
                        <a:pt x="27" y="160"/>
                      </a:lnTo>
                      <a:lnTo>
                        <a:pt x="23" y="157"/>
                      </a:lnTo>
                      <a:lnTo>
                        <a:pt x="20" y="153"/>
                      </a:lnTo>
                      <a:lnTo>
                        <a:pt x="13" y="150"/>
                      </a:lnTo>
                      <a:lnTo>
                        <a:pt x="7" y="137"/>
                      </a:lnTo>
                      <a:lnTo>
                        <a:pt x="3" y="117"/>
                      </a:lnTo>
                      <a:lnTo>
                        <a:pt x="0" y="93"/>
                      </a:lnTo>
                      <a:lnTo>
                        <a:pt x="2" y="68"/>
                      </a:lnTo>
                      <a:lnTo>
                        <a:pt x="5" y="43"/>
                      </a:lnTo>
                      <a:lnTo>
                        <a:pt x="13" y="18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0" y="7"/>
                      </a:lnTo>
                      <a:lnTo>
                        <a:pt x="45" y="9"/>
                      </a:lnTo>
                      <a:lnTo>
                        <a:pt x="52" y="13"/>
                      </a:lnTo>
                      <a:lnTo>
                        <a:pt x="57" y="16"/>
                      </a:lnTo>
                      <a:lnTo>
                        <a:pt x="63" y="20"/>
                      </a:lnTo>
                      <a:lnTo>
                        <a:pt x="68" y="24"/>
                      </a:lnTo>
                      <a:lnTo>
                        <a:pt x="74" y="29"/>
                      </a:lnTo>
                      <a:lnTo>
                        <a:pt x="82" y="32"/>
                      </a:lnTo>
                      <a:lnTo>
                        <a:pt x="89" y="35"/>
                      </a:lnTo>
                      <a:lnTo>
                        <a:pt x="96" y="38"/>
                      </a:lnTo>
                      <a:lnTo>
                        <a:pt x="103" y="40"/>
                      </a:lnTo>
                      <a:lnTo>
                        <a:pt x="109" y="44"/>
                      </a:lnTo>
                      <a:lnTo>
                        <a:pt x="113" y="48"/>
                      </a:lnTo>
                      <a:lnTo>
                        <a:pt x="117" y="54"/>
                      </a:lnTo>
                      <a:lnTo>
                        <a:pt x="119" y="62"/>
                      </a:lnTo>
                      <a:lnTo>
                        <a:pt x="113" y="71"/>
                      </a:lnTo>
                      <a:lnTo>
                        <a:pt x="111" y="81"/>
                      </a:lnTo>
                      <a:lnTo>
                        <a:pt x="112" y="91"/>
                      </a:lnTo>
                      <a:lnTo>
                        <a:pt x="116" y="100"/>
                      </a:lnTo>
                      <a:lnTo>
                        <a:pt x="119" y="109"/>
                      </a:lnTo>
                      <a:lnTo>
                        <a:pt x="120" y="119"/>
                      </a:lnTo>
                      <a:lnTo>
                        <a:pt x="120" y="128"/>
                      </a:lnTo>
                      <a:lnTo>
                        <a:pt x="116" y="135"/>
                      </a:lnTo>
                      <a:lnTo>
                        <a:pt x="104" y="139"/>
                      </a:lnTo>
                      <a:lnTo>
                        <a:pt x="94" y="146"/>
                      </a:lnTo>
                      <a:lnTo>
                        <a:pt x="83" y="153"/>
                      </a:lnTo>
                      <a:lnTo>
                        <a:pt x="73" y="160"/>
                      </a:lnTo>
                      <a:lnTo>
                        <a:pt x="63" y="166"/>
                      </a:lnTo>
                      <a:lnTo>
                        <a:pt x="53" y="169"/>
                      </a:lnTo>
                      <a:lnTo>
                        <a:pt x="43" y="170"/>
                      </a:lnTo>
                      <a:lnTo>
                        <a:pt x="33" y="1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1061"/>
                <p:cNvSpPr>
                  <a:spLocks/>
                </p:cNvSpPr>
                <p:nvPr/>
              </p:nvSpPr>
              <p:spPr bwMode="auto">
                <a:xfrm rot="-32005104">
                  <a:off x="4067" y="3304"/>
                  <a:ext cx="55" cy="95"/>
                </a:xfrm>
                <a:custGeom>
                  <a:avLst/>
                  <a:gdLst>
                    <a:gd name="T0" fmla="*/ 6 w 109"/>
                    <a:gd name="T1" fmla="*/ 145 h 189"/>
                    <a:gd name="T2" fmla="*/ 4 w 109"/>
                    <a:gd name="T3" fmla="*/ 137 h 189"/>
                    <a:gd name="T4" fmla="*/ 3 w 109"/>
                    <a:gd name="T5" fmla="*/ 129 h 189"/>
                    <a:gd name="T6" fmla="*/ 1 w 109"/>
                    <a:gd name="T7" fmla="*/ 117 h 189"/>
                    <a:gd name="T8" fmla="*/ 0 w 109"/>
                    <a:gd name="T9" fmla="*/ 99 h 189"/>
                    <a:gd name="T10" fmla="*/ 0 w 109"/>
                    <a:gd name="T11" fmla="*/ 90 h 189"/>
                    <a:gd name="T12" fmla="*/ 1 w 109"/>
                    <a:gd name="T13" fmla="*/ 82 h 189"/>
                    <a:gd name="T14" fmla="*/ 1 w 109"/>
                    <a:gd name="T15" fmla="*/ 74 h 189"/>
                    <a:gd name="T16" fmla="*/ 1 w 109"/>
                    <a:gd name="T17" fmla="*/ 66 h 189"/>
                    <a:gd name="T18" fmla="*/ 6 w 109"/>
                    <a:gd name="T19" fmla="*/ 59 h 189"/>
                    <a:gd name="T20" fmla="*/ 11 w 109"/>
                    <a:gd name="T21" fmla="*/ 51 h 189"/>
                    <a:gd name="T22" fmla="*/ 19 w 109"/>
                    <a:gd name="T23" fmla="*/ 40 h 189"/>
                    <a:gd name="T24" fmla="*/ 26 w 109"/>
                    <a:gd name="T25" fmla="*/ 29 h 189"/>
                    <a:gd name="T26" fmla="*/ 34 w 109"/>
                    <a:gd name="T27" fmla="*/ 18 h 189"/>
                    <a:gd name="T28" fmla="*/ 42 w 109"/>
                    <a:gd name="T29" fmla="*/ 9 h 189"/>
                    <a:gd name="T30" fmla="*/ 51 w 109"/>
                    <a:gd name="T31" fmla="*/ 3 h 189"/>
                    <a:gd name="T32" fmla="*/ 57 w 109"/>
                    <a:gd name="T33" fmla="*/ 0 h 189"/>
                    <a:gd name="T34" fmla="*/ 59 w 109"/>
                    <a:gd name="T35" fmla="*/ 1 h 189"/>
                    <a:gd name="T36" fmla="*/ 59 w 109"/>
                    <a:gd name="T37" fmla="*/ 2 h 189"/>
                    <a:gd name="T38" fmla="*/ 59 w 109"/>
                    <a:gd name="T39" fmla="*/ 3 h 189"/>
                    <a:gd name="T40" fmla="*/ 59 w 109"/>
                    <a:gd name="T41" fmla="*/ 4 h 189"/>
                    <a:gd name="T42" fmla="*/ 76 w 109"/>
                    <a:gd name="T43" fmla="*/ 17 h 189"/>
                    <a:gd name="T44" fmla="*/ 89 w 109"/>
                    <a:gd name="T45" fmla="*/ 29 h 189"/>
                    <a:gd name="T46" fmla="*/ 98 w 109"/>
                    <a:gd name="T47" fmla="*/ 41 h 189"/>
                    <a:gd name="T48" fmla="*/ 104 w 109"/>
                    <a:gd name="T49" fmla="*/ 53 h 189"/>
                    <a:gd name="T50" fmla="*/ 107 w 109"/>
                    <a:gd name="T51" fmla="*/ 68 h 189"/>
                    <a:gd name="T52" fmla="*/ 108 w 109"/>
                    <a:gd name="T53" fmla="*/ 83 h 189"/>
                    <a:gd name="T54" fmla="*/ 109 w 109"/>
                    <a:gd name="T55" fmla="*/ 101 h 189"/>
                    <a:gd name="T56" fmla="*/ 108 w 109"/>
                    <a:gd name="T57" fmla="*/ 123 h 189"/>
                    <a:gd name="T58" fmla="*/ 106 w 109"/>
                    <a:gd name="T59" fmla="*/ 138 h 189"/>
                    <a:gd name="T60" fmla="*/ 102 w 109"/>
                    <a:gd name="T61" fmla="*/ 154 h 189"/>
                    <a:gd name="T62" fmla="*/ 99 w 109"/>
                    <a:gd name="T63" fmla="*/ 169 h 189"/>
                    <a:gd name="T64" fmla="*/ 97 w 109"/>
                    <a:gd name="T65" fmla="*/ 185 h 189"/>
                    <a:gd name="T66" fmla="*/ 90 w 109"/>
                    <a:gd name="T67" fmla="*/ 189 h 189"/>
                    <a:gd name="T68" fmla="*/ 79 w 109"/>
                    <a:gd name="T69" fmla="*/ 186 h 189"/>
                    <a:gd name="T70" fmla="*/ 65 w 109"/>
                    <a:gd name="T71" fmla="*/ 182 h 189"/>
                    <a:gd name="T72" fmla="*/ 51 w 109"/>
                    <a:gd name="T73" fmla="*/ 175 h 189"/>
                    <a:gd name="T74" fmla="*/ 36 w 109"/>
                    <a:gd name="T75" fmla="*/ 166 h 189"/>
                    <a:gd name="T76" fmla="*/ 22 w 109"/>
                    <a:gd name="T77" fmla="*/ 158 h 189"/>
                    <a:gd name="T78" fmla="*/ 11 w 109"/>
                    <a:gd name="T79" fmla="*/ 151 h 189"/>
                    <a:gd name="T80" fmla="*/ 6 w 109"/>
                    <a:gd name="T81" fmla="*/ 145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9" h="189">
                      <a:moveTo>
                        <a:pt x="6" y="145"/>
                      </a:moveTo>
                      <a:lnTo>
                        <a:pt x="4" y="137"/>
                      </a:lnTo>
                      <a:lnTo>
                        <a:pt x="3" y="129"/>
                      </a:lnTo>
                      <a:lnTo>
                        <a:pt x="1" y="117"/>
                      </a:lnTo>
                      <a:lnTo>
                        <a:pt x="0" y="99"/>
                      </a:lnTo>
                      <a:lnTo>
                        <a:pt x="0" y="90"/>
                      </a:lnTo>
                      <a:lnTo>
                        <a:pt x="1" y="82"/>
                      </a:lnTo>
                      <a:lnTo>
                        <a:pt x="1" y="74"/>
                      </a:lnTo>
                      <a:lnTo>
                        <a:pt x="1" y="66"/>
                      </a:lnTo>
                      <a:lnTo>
                        <a:pt x="6" y="59"/>
                      </a:lnTo>
                      <a:lnTo>
                        <a:pt x="11" y="51"/>
                      </a:lnTo>
                      <a:lnTo>
                        <a:pt x="19" y="40"/>
                      </a:lnTo>
                      <a:lnTo>
                        <a:pt x="26" y="29"/>
                      </a:lnTo>
                      <a:lnTo>
                        <a:pt x="34" y="18"/>
                      </a:lnTo>
                      <a:lnTo>
                        <a:pt x="42" y="9"/>
                      </a:lnTo>
                      <a:lnTo>
                        <a:pt x="51" y="3"/>
                      </a:lnTo>
                      <a:lnTo>
                        <a:pt x="57" y="0"/>
                      </a:lnTo>
                      <a:lnTo>
                        <a:pt x="59" y="1"/>
                      </a:lnTo>
                      <a:lnTo>
                        <a:pt x="59" y="2"/>
                      </a:lnTo>
                      <a:lnTo>
                        <a:pt x="59" y="3"/>
                      </a:lnTo>
                      <a:lnTo>
                        <a:pt x="59" y="4"/>
                      </a:lnTo>
                      <a:lnTo>
                        <a:pt x="76" y="17"/>
                      </a:lnTo>
                      <a:lnTo>
                        <a:pt x="89" y="29"/>
                      </a:lnTo>
                      <a:lnTo>
                        <a:pt x="98" y="41"/>
                      </a:lnTo>
                      <a:lnTo>
                        <a:pt x="104" y="53"/>
                      </a:lnTo>
                      <a:lnTo>
                        <a:pt x="107" y="68"/>
                      </a:lnTo>
                      <a:lnTo>
                        <a:pt x="108" y="83"/>
                      </a:lnTo>
                      <a:lnTo>
                        <a:pt x="109" y="101"/>
                      </a:lnTo>
                      <a:lnTo>
                        <a:pt x="108" y="123"/>
                      </a:lnTo>
                      <a:lnTo>
                        <a:pt x="106" y="138"/>
                      </a:lnTo>
                      <a:lnTo>
                        <a:pt x="102" y="154"/>
                      </a:lnTo>
                      <a:lnTo>
                        <a:pt x="99" y="169"/>
                      </a:lnTo>
                      <a:lnTo>
                        <a:pt x="97" y="185"/>
                      </a:lnTo>
                      <a:lnTo>
                        <a:pt x="90" y="189"/>
                      </a:lnTo>
                      <a:lnTo>
                        <a:pt x="79" y="186"/>
                      </a:lnTo>
                      <a:lnTo>
                        <a:pt x="65" y="182"/>
                      </a:lnTo>
                      <a:lnTo>
                        <a:pt x="51" y="175"/>
                      </a:lnTo>
                      <a:lnTo>
                        <a:pt x="36" y="166"/>
                      </a:lnTo>
                      <a:lnTo>
                        <a:pt x="22" y="158"/>
                      </a:lnTo>
                      <a:lnTo>
                        <a:pt x="11" y="151"/>
                      </a:lnTo>
                      <a:lnTo>
                        <a:pt x="6" y="1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1063"/>
                <p:cNvSpPr>
                  <a:spLocks/>
                </p:cNvSpPr>
                <p:nvPr/>
              </p:nvSpPr>
              <p:spPr bwMode="auto">
                <a:xfrm rot="-32005104">
                  <a:off x="4206" y="3320"/>
                  <a:ext cx="43" cy="67"/>
                </a:xfrm>
                <a:custGeom>
                  <a:avLst/>
                  <a:gdLst>
                    <a:gd name="T0" fmla="*/ 20 w 85"/>
                    <a:gd name="T1" fmla="*/ 0 h 135"/>
                    <a:gd name="T2" fmla="*/ 27 w 85"/>
                    <a:gd name="T3" fmla="*/ 2 h 135"/>
                    <a:gd name="T4" fmla="*/ 34 w 85"/>
                    <a:gd name="T5" fmla="*/ 7 h 135"/>
                    <a:gd name="T6" fmla="*/ 42 w 85"/>
                    <a:gd name="T7" fmla="*/ 10 h 135"/>
                    <a:gd name="T8" fmla="*/ 51 w 85"/>
                    <a:gd name="T9" fmla="*/ 16 h 135"/>
                    <a:gd name="T10" fmla="*/ 59 w 85"/>
                    <a:gd name="T11" fmla="*/ 21 h 135"/>
                    <a:gd name="T12" fmla="*/ 66 w 85"/>
                    <a:gd name="T13" fmla="*/ 26 h 135"/>
                    <a:gd name="T14" fmla="*/ 73 w 85"/>
                    <a:gd name="T15" fmla="*/ 32 h 135"/>
                    <a:gd name="T16" fmla="*/ 78 w 85"/>
                    <a:gd name="T17" fmla="*/ 37 h 135"/>
                    <a:gd name="T18" fmla="*/ 79 w 85"/>
                    <a:gd name="T19" fmla="*/ 52 h 135"/>
                    <a:gd name="T20" fmla="*/ 81 w 85"/>
                    <a:gd name="T21" fmla="*/ 67 h 135"/>
                    <a:gd name="T22" fmla="*/ 82 w 85"/>
                    <a:gd name="T23" fmla="*/ 83 h 135"/>
                    <a:gd name="T24" fmla="*/ 85 w 85"/>
                    <a:gd name="T25" fmla="*/ 98 h 135"/>
                    <a:gd name="T26" fmla="*/ 82 w 85"/>
                    <a:gd name="T27" fmla="*/ 100 h 135"/>
                    <a:gd name="T28" fmla="*/ 80 w 85"/>
                    <a:gd name="T29" fmla="*/ 101 h 135"/>
                    <a:gd name="T30" fmla="*/ 78 w 85"/>
                    <a:gd name="T31" fmla="*/ 104 h 135"/>
                    <a:gd name="T32" fmla="*/ 73 w 85"/>
                    <a:gd name="T33" fmla="*/ 107 h 135"/>
                    <a:gd name="T34" fmla="*/ 66 w 85"/>
                    <a:gd name="T35" fmla="*/ 110 h 135"/>
                    <a:gd name="T36" fmla="*/ 56 w 85"/>
                    <a:gd name="T37" fmla="*/ 116 h 135"/>
                    <a:gd name="T38" fmla="*/ 43 w 85"/>
                    <a:gd name="T39" fmla="*/ 124 h 135"/>
                    <a:gd name="T40" fmla="*/ 25 w 85"/>
                    <a:gd name="T41" fmla="*/ 135 h 135"/>
                    <a:gd name="T42" fmla="*/ 13 w 85"/>
                    <a:gd name="T43" fmla="*/ 129 h 135"/>
                    <a:gd name="T44" fmla="*/ 5 w 85"/>
                    <a:gd name="T45" fmla="*/ 114 h 135"/>
                    <a:gd name="T46" fmla="*/ 1 w 85"/>
                    <a:gd name="T47" fmla="*/ 93 h 135"/>
                    <a:gd name="T48" fmla="*/ 0 w 85"/>
                    <a:gd name="T49" fmla="*/ 69 h 135"/>
                    <a:gd name="T50" fmla="*/ 1 w 85"/>
                    <a:gd name="T51" fmla="*/ 45 h 135"/>
                    <a:gd name="T52" fmla="*/ 5 w 85"/>
                    <a:gd name="T53" fmla="*/ 23 h 135"/>
                    <a:gd name="T54" fmla="*/ 12 w 85"/>
                    <a:gd name="T55" fmla="*/ 7 h 135"/>
                    <a:gd name="T56" fmla="*/ 20 w 85"/>
                    <a:gd name="T57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5" h="135">
                      <a:moveTo>
                        <a:pt x="20" y="0"/>
                      </a:moveTo>
                      <a:lnTo>
                        <a:pt x="27" y="2"/>
                      </a:lnTo>
                      <a:lnTo>
                        <a:pt x="34" y="7"/>
                      </a:lnTo>
                      <a:lnTo>
                        <a:pt x="42" y="10"/>
                      </a:lnTo>
                      <a:lnTo>
                        <a:pt x="51" y="16"/>
                      </a:lnTo>
                      <a:lnTo>
                        <a:pt x="59" y="21"/>
                      </a:lnTo>
                      <a:lnTo>
                        <a:pt x="66" y="26"/>
                      </a:lnTo>
                      <a:lnTo>
                        <a:pt x="73" y="32"/>
                      </a:lnTo>
                      <a:lnTo>
                        <a:pt x="78" y="37"/>
                      </a:lnTo>
                      <a:lnTo>
                        <a:pt x="79" y="52"/>
                      </a:lnTo>
                      <a:lnTo>
                        <a:pt x="81" y="67"/>
                      </a:lnTo>
                      <a:lnTo>
                        <a:pt x="82" y="83"/>
                      </a:lnTo>
                      <a:lnTo>
                        <a:pt x="85" y="98"/>
                      </a:lnTo>
                      <a:lnTo>
                        <a:pt x="82" y="100"/>
                      </a:lnTo>
                      <a:lnTo>
                        <a:pt x="80" y="101"/>
                      </a:lnTo>
                      <a:lnTo>
                        <a:pt x="78" y="104"/>
                      </a:lnTo>
                      <a:lnTo>
                        <a:pt x="73" y="107"/>
                      </a:lnTo>
                      <a:lnTo>
                        <a:pt x="66" y="110"/>
                      </a:lnTo>
                      <a:lnTo>
                        <a:pt x="56" y="116"/>
                      </a:lnTo>
                      <a:lnTo>
                        <a:pt x="43" y="124"/>
                      </a:lnTo>
                      <a:lnTo>
                        <a:pt x="25" y="135"/>
                      </a:lnTo>
                      <a:lnTo>
                        <a:pt x="13" y="129"/>
                      </a:lnTo>
                      <a:lnTo>
                        <a:pt x="5" y="114"/>
                      </a:lnTo>
                      <a:lnTo>
                        <a:pt x="1" y="93"/>
                      </a:lnTo>
                      <a:lnTo>
                        <a:pt x="0" y="69"/>
                      </a:lnTo>
                      <a:lnTo>
                        <a:pt x="1" y="45"/>
                      </a:lnTo>
                      <a:lnTo>
                        <a:pt x="5" y="23"/>
                      </a:lnTo>
                      <a:lnTo>
                        <a:pt x="12" y="7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1064"/>
                <p:cNvSpPr>
                  <a:spLocks/>
                </p:cNvSpPr>
                <p:nvPr/>
              </p:nvSpPr>
              <p:spPr bwMode="auto">
                <a:xfrm rot="-32005104">
                  <a:off x="4077" y="3317"/>
                  <a:ext cx="39" cy="65"/>
                </a:xfrm>
                <a:custGeom>
                  <a:avLst/>
                  <a:gdLst>
                    <a:gd name="T0" fmla="*/ 1 w 77"/>
                    <a:gd name="T1" fmla="*/ 96 h 131"/>
                    <a:gd name="T2" fmla="*/ 1 w 77"/>
                    <a:gd name="T3" fmla="*/ 83 h 131"/>
                    <a:gd name="T4" fmla="*/ 1 w 77"/>
                    <a:gd name="T5" fmla="*/ 72 h 131"/>
                    <a:gd name="T6" fmla="*/ 0 w 77"/>
                    <a:gd name="T7" fmla="*/ 59 h 131"/>
                    <a:gd name="T8" fmla="*/ 0 w 77"/>
                    <a:gd name="T9" fmla="*/ 46 h 131"/>
                    <a:gd name="T10" fmla="*/ 8 w 77"/>
                    <a:gd name="T11" fmla="*/ 43 h 131"/>
                    <a:gd name="T12" fmla="*/ 16 w 77"/>
                    <a:gd name="T13" fmla="*/ 37 h 131"/>
                    <a:gd name="T14" fmla="*/ 24 w 77"/>
                    <a:gd name="T15" fmla="*/ 29 h 131"/>
                    <a:gd name="T16" fmla="*/ 31 w 77"/>
                    <a:gd name="T17" fmla="*/ 20 h 131"/>
                    <a:gd name="T18" fmla="*/ 38 w 77"/>
                    <a:gd name="T19" fmla="*/ 12 h 131"/>
                    <a:gd name="T20" fmla="*/ 45 w 77"/>
                    <a:gd name="T21" fmla="*/ 5 h 131"/>
                    <a:gd name="T22" fmla="*/ 50 w 77"/>
                    <a:gd name="T23" fmla="*/ 1 h 131"/>
                    <a:gd name="T24" fmla="*/ 57 w 77"/>
                    <a:gd name="T25" fmla="*/ 0 h 131"/>
                    <a:gd name="T26" fmla="*/ 73 w 77"/>
                    <a:gd name="T27" fmla="*/ 30 h 131"/>
                    <a:gd name="T28" fmla="*/ 77 w 77"/>
                    <a:gd name="T29" fmla="*/ 60 h 131"/>
                    <a:gd name="T30" fmla="*/ 75 w 77"/>
                    <a:gd name="T31" fmla="*/ 91 h 131"/>
                    <a:gd name="T32" fmla="*/ 70 w 77"/>
                    <a:gd name="T33" fmla="*/ 127 h 131"/>
                    <a:gd name="T34" fmla="*/ 64 w 77"/>
                    <a:gd name="T35" fmla="*/ 131 h 131"/>
                    <a:gd name="T36" fmla="*/ 56 w 77"/>
                    <a:gd name="T37" fmla="*/ 131 h 131"/>
                    <a:gd name="T38" fmla="*/ 46 w 77"/>
                    <a:gd name="T39" fmla="*/ 128 h 131"/>
                    <a:gd name="T40" fmla="*/ 35 w 77"/>
                    <a:gd name="T41" fmla="*/ 122 h 131"/>
                    <a:gd name="T42" fmla="*/ 25 w 77"/>
                    <a:gd name="T43" fmla="*/ 115 h 131"/>
                    <a:gd name="T44" fmla="*/ 15 w 77"/>
                    <a:gd name="T45" fmla="*/ 108 h 131"/>
                    <a:gd name="T46" fmla="*/ 7 w 77"/>
                    <a:gd name="T47" fmla="*/ 101 h 131"/>
                    <a:gd name="T48" fmla="*/ 1 w 77"/>
                    <a:gd name="T49" fmla="*/ 96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7" h="131">
                      <a:moveTo>
                        <a:pt x="1" y="96"/>
                      </a:moveTo>
                      <a:lnTo>
                        <a:pt x="1" y="83"/>
                      </a:lnTo>
                      <a:lnTo>
                        <a:pt x="1" y="72"/>
                      </a:lnTo>
                      <a:lnTo>
                        <a:pt x="0" y="59"/>
                      </a:lnTo>
                      <a:lnTo>
                        <a:pt x="0" y="46"/>
                      </a:lnTo>
                      <a:lnTo>
                        <a:pt x="8" y="43"/>
                      </a:lnTo>
                      <a:lnTo>
                        <a:pt x="16" y="37"/>
                      </a:lnTo>
                      <a:lnTo>
                        <a:pt x="24" y="29"/>
                      </a:lnTo>
                      <a:lnTo>
                        <a:pt x="31" y="20"/>
                      </a:lnTo>
                      <a:lnTo>
                        <a:pt x="38" y="12"/>
                      </a:lnTo>
                      <a:lnTo>
                        <a:pt x="45" y="5"/>
                      </a:lnTo>
                      <a:lnTo>
                        <a:pt x="50" y="1"/>
                      </a:lnTo>
                      <a:lnTo>
                        <a:pt x="57" y="0"/>
                      </a:lnTo>
                      <a:lnTo>
                        <a:pt x="73" y="30"/>
                      </a:lnTo>
                      <a:lnTo>
                        <a:pt x="77" y="60"/>
                      </a:lnTo>
                      <a:lnTo>
                        <a:pt x="75" y="91"/>
                      </a:lnTo>
                      <a:lnTo>
                        <a:pt x="70" y="127"/>
                      </a:lnTo>
                      <a:lnTo>
                        <a:pt x="64" y="131"/>
                      </a:lnTo>
                      <a:lnTo>
                        <a:pt x="56" y="131"/>
                      </a:lnTo>
                      <a:lnTo>
                        <a:pt x="46" y="128"/>
                      </a:lnTo>
                      <a:lnTo>
                        <a:pt x="35" y="122"/>
                      </a:lnTo>
                      <a:lnTo>
                        <a:pt x="25" y="115"/>
                      </a:lnTo>
                      <a:lnTo>
                        <a:pt x="15" y="108"/>
                      </a:lnTo>
                      <a:lnTo>
                        <a:pt x="7" y="101"/>
                      </a:lnTo>
                      <a:lnTo>
                        <a:pt x="1" y="96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1066"/>
                <p:cNvSpPr>
                  <a:spLocks/>
                </p:cNvSpPr>
                <p:nvPr/>
              </p:nvSpPr>
              <p:spPr bwMode="auto">
                <a:xfrm rot="-32005104">
                  <a:off x="4132" y="3378"/>
                  <a:ext cx="86" cy="69"/>
                </a:xfrm>
                <a:custGeom>
                  <a:avLst/>
                  <a:gdLst>
                    <a:gd name="T0" fmla="*/ 63 w 173"/>
                    <a:gd name="T1" fmla="*/ 124 h 139"/>
                    <a:gd name="T2" fmla="*/ 60 w 173"/>
                    <a:gd name="T3" fmla="*/ 111 h 139"/>
                    <a:gd name="T4" fmla="*/ 58 w 173"/>
                    <a:gd name="T5" fmla="*/ 104 h 139"/>
                    <a:gd name="T6" fmla="*/ 55 w 173"/>
                    <a:gd name="T7" fmla="*/ 98 h 139"/>
                    <a:gd name="T8" fmla="*/ 52 w 173"/>
                    <a:gd name="T9" fmla="*/ 90 h 139"/>
                    <a:gd name="T10" fmla="*/ 46 w 173"/>
                    <a:gd name="T11" fmla="*/ 86 h 139"/>
                    <a:gd name="T12" fmla="*/ 39 w 173"/>
                    <a:gd name="T13" fmla="*/ 78 h 139"/>
                    <a:gd name="T14" fmla="*/ 30 w 173"/>
                    <a:gd name="T15" fmla="*/ 70 h 139"/>
                    <a:gd name="T16" fmla="*/ 21 w 173"/>
                    <a:gd name="T17" fmla="*/ 60 h 139"/>
                    <a:gd name="T18" fmla="*/ 13 w 173"/>
                    <a:gd name="T19" fmla="*/ 50 h 139"/>
                    <a:gd name="T20" fmla="*/ 6 w 173"/>
                    <a:gd name="T21" fmla="*/ 41 h 139"/>
                    <a:gd name="T22" fmla="*/ 1 w 173"/>
                    <a:gd name="T23" fmla="*/ 33 h 139"/>
                    <a:gd name="T24" fmla="*/ 0 w 173"/>
                    <a:gd name="T25" fmla="*/ 27 h 139"/>
                    <a:gd name="T26" fmla="*/ 5 w 173"/>
                    <a:gd name="T27" fmla="*/ 27 h 139"/>
                    <a:gd name="T28" fmla="*/ 9 w 173"/>
                    <a:gd name="T29" fmla="*/ 27 h 139"/>
                    <a:gd name="T30" fmla="*/ 17 w 173"/>
                    <a:gd name="T31" fmla="*/ 25 h 139"/>
                    <a:gd name="T32" fmla="*/ 32 w 173"/>
                    <a:gd name="T33" fmla="*/ 21 h 139"/>
                    <a:gd name="T34" fmla="*/ 46 w 173"/>
                    <a:gd name="T35" fmla="*/ 15 h 139"/>
                    <a:gd name="T36" fmla="*/ 66 w 173"/>
                    <a:gd name="T37" fmla="*/ 10 h 139"/>
                    <a:gd name="T38" fmla="*/ 88 w 173"/>
                    <a:gd name="T39" fmla="*/ 4 h 139"/>
                    <a:gd name="T40" fmla="*/ 111 w 173"/>
                    <a:gd name="T41" fmla="*/ 0 h 139"/>
                    <a:gd name="T42" fmla="*/ 133 w 173"/>
                    <a:gd name="T43" fmla="*/ 2 h 139"/>
                    <a:gd name="T44" fmla="*/ 152 w 173"/>
                    <a:gd name="T45" fmla="*/ 5 h 139"/>
                    <a:gd name="T46" fmla="*/ 166 w 173"/>
                    <a:gd name="T47" fmla="*/ 15 h 139"/>
                    <a:gd name="T48" fmla="*/ 173 w 173"/>
                    <a:gd name="T49" fmla="*/ 33 h 139"/>
                    <a:gd name="T50" fmla="*/ 168 w 173"/>
                    <a:gd name="T51" fmla="*/ 52 h 139"/>
                    <a:gd name="T52" fmla="*/ 165 w 173"/>
                    <a:gd name="T53" fmla="*/ 70 h 139"/>
                    <a:gd name="T54" fmla="*/ 161 w 173"/>
                    <a:gd name="T55" fmla="*/ 88 h 139"/>
                    <a:gd name="T56" fmla="*/ 159 w 173"/>
                    <a:gd name="T57" fmla="*/ 108 h 139"/>
                    <a:gd name="T58" fmla="*/ 156 w 173"/>
                    <a:gd name="T59" fmla="*/ 121 h 139"/>
                    <a:gd name="T60" fmla="*/ 151 w 173"/>
                    <a:gd name="T61" fmla="*/ 135 h 139"/>
                    <a:gd name="T62" fmla="*/ 146 w 173"/>
                    <a:gd name="T63" fmla="*/ 139 h 139"/>
                    <a:gd name="T64" fmla="*/ 141 w 173"/>
                    <a:gd name="T65" fmla="*/ 123 h 139"/>
                    <a:gd name="T66" fmla="*/ 129 w 173"/>
                    <a:gd name="T67" fmla="*/ 124 h 139"/>
                    <a:gd name="T68" fmla="*/ 118 w 173"/>
                    <a:gd name="T69" fmla="*/ 126 h 139"/>
                    <a:gd name="T70" fmla="*/ 106 w 173"/>
                    <a:gd name="T71" fmla="*/ 128 h 139"/>
                    <a:gd name="T72" fmla="*/ 95 w 173"/>
                    <a:gd name="T73" fmla="*/ 131 h 139"/>
                    <a:gd name="T74" fmla="*/ 84 w 173"/>
                    <a:gd name="T75" fmla="*/ 132 h 139"/>
                    <a:gd name="T76" fmla="*/ 75 w 173"/>
                    <a:gd name="T77" fmla="*/ 132 h 139"/>
                    <a:gd name="T78" fmla="*/ 68 w 173"/>
                    <a:gd name="T79" fmla="*/ 130 h 139"/>
                    <a:gd name="T80" fmla="*/ 63 w 173"/>
                    <a:gd name="T81" fmla="*/ 12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73" h="139">
                      <a:moveTo>
                        <a:pt x="63" y="124"/>
                      </a:moveTo>
                      <a:lnTo>
                        <a:pt x="60" y="111"/>
                      </a:lnTo>
                      <a:lnTo>
                        <a:pt x="58" y="104"/>
                      </a:lnTo>
                      <a:lnTo>
                        <a:pt x="55" y="98"/>
                      </a:lnTo>
                      <a:lnTo>
                        <a:pt x="52" y="90"/>
                      </a:lnTo>
                      <a:lnTo>
                        <a:pt x="46" y="86"/>
                      </a:lnTo>
                      <a:lnTo>
                        <a:pt x="39" y="78"/>
                      </a:lnTo>
                      <a:lnTo>
                        <a:pt x="30" y="70"/>
                      </a:lnTo>
                      <a:lnTo>
                        <a:pt x="21" y="60"/>
                      </a:lnTo>
                      <a:lnTo>
                        <a:pt x="13" y="50"/>
                      </a:lnTo>
                      <a:lnTo>
                        <a:pt x="6" y="41"/>
                      </a:lnTo>
                      <a:lnTo>
                        <a:pt x="1" y="33"/>
                      </a:lnTo>
                      <a:lnTo>
                        <a:pt x="0" y="27"/>
                      </a:lnTo>
                      <a:lnTo>
                        <a:pt x="5" y="27"/>
                      </a:lnTo>
                      <a:lnTo>
                        <a:pt x="9" y="27"/>
                      </a:lnTo>
                      <a:lnTo>
                        <a:pt x="17" y="25"/>
                      </a:lnTo>
                      <a:lnTo>
                        <a:pt x="32" y="21"/>
                      </a:lnTo>
                      <a:lnTo>
                        <a:pt x="46" y="15"/>
                      </a:lnTo>
                      <a:lnTo>
                        <a:pt x="66" y="10"/>
                      </a:lnTo>
                      <a:lnTo>
                        <a:pt x="88" y="4"/>
                      </a:lnTo>
                      <a:lnTo>
                        <a:pt x="111" y="0"/>
                      </a:lnTo>
                      <a:lnTo>
                        <a:pt x="133" y="2"/>
                      </a:lnTo>
                      <a:lnTo>
                        <a:pt x="152" y="5"/>
                      </a:lnTo>
                      <a:lnTo>
                        <a:pt x="166" y="15"/>
                      </a:lnTo>
                      <a:lnTo>
                        <a:pt x="173" y="33"/>
                      </a:lnTo>
                      <a:lnTo>
                        <a:pt x="168" y="52"/>
                      </a:lnTo>
                      <a:lnTo>
                        <a:pt x="165" y="70"/>
                      </a:lnTo>
                      <a:lnTo>
                        <a:pt x="161" y="88"/>
                      </a:lnTo>
                      <a:lnTo>
                        <a:pt x="159" y="108"/>
                      </a:lnTo>
                      <a:lnTo>
                        <a:pt x="156" y="121"/>
                      </a:lnTo>
                      <a:lnTo>
                        <a:pt x="151" y="135"/>
                      </a:lnTo>
                      <a:lnTo>
                        <a:pt x="146" y="139"/>
                      </a:lnTo>
                      <a:lnTo>
                        <a:pt x="141" y="123"/>
                      </a:lnTo>
                      <a:lnTo>
                        <a:pt x="129" y="124"/>
                      </a:lnTo>
                      <a:lnTo>
                        <a:pt x="118" y="126"/>
                      </a:lnTo>
                      <a:lnTo>
                        <a:pt x="106" y="128"/>
                      </a:lnTo>
                      <a:lnTo>
                        <a:pt x="95" y="131"/>
                      </a:lnTo>
                      <a:lnTo>
                        <a:pt x="84" y="132"/>
                      </a:lnTo>
                      <a:lnTo>
                        <a:pt x="75" y="132"/>
                      </a:lnTo>
                      <a:lnTo>
                        <a:pt x="68" y="130"/>
                      </a:lnTo>
                      <a:lnTo>
                        <a:pt x="63" y="1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067"/>
                <p:cNvSpPr>
                  <a:spLocks/>
                </p:cNvSpPr>
                <p:nvPr/>
              </p:nvSpPr>
              <p:spPr bwMode="auto">
                <a:xfrm rot="-32005104">
                  <a:off x="4141" y="3390"/>
                  <a:ext cx="60" cy="49"/>
                </a:xfrm>
                <a:custGeom>
                  <a:avLst/>
                  <a:gdLst>
                    <a:gd name="T0" fmla="*/ 19 w 121"/>
                    <a:gd name="T1" fmla="*/ 50 h 98"/>
                    <a:gd name="T2" fmla="*/ 15 w 121"/>
                    <a:gd name="T3" fmla="*/ 43 h 98"/>
                    <a:gd name="T4" fmla="*/ 15 w 121"/>
                    <a:gd name="T5" fmla="*/ 31 h 98"/>
                    <a:gd name="T6" fmla="*/ 12 w 121"/>
                    <a:gd name="T7" fmla="*/ 23 h 98"/>
                    <a:gd name="T8" fmla="*/ 0 w 121"/>
                    <a:gd name="T9" fmla="*/ 27 h 98"/>
                    <a:gd name="T10" fmla="*/ 17 w 121"/>
                    <a:gd name="T11" fmla="*/ 19 h 98"/>
                    <a:gd name="T12" fmla="*/ 32 w 121"/>
                    <a:gd name="T13" fmla="*/ 13 h 98"/>
                    <a:gd name="T14" fmla="*/ 45 w 121"/>
                    <a:gd name="T15" fmla="*/ 9 h 98"/>
                    <a:gd name="T16" fmla="*/ 59 w 121"/>
                    <a:gd name="T17" fmla="*/ 5 h 98"/>
                    <a:gd name="T18" fmla="*/ 71 w 121"/>
                    <a:gd name="T19" fmla="*/ 3 h 98"/>
                    <a:gd name="T20" fmla="*/ 81 w 121"/>
                    <a:gd name="T21" fmla="*/ 2 h 98"/>
                    <a:gd name="T22" fmla="*/ 89 w 121"/>
                    <a:gd name="T23" fmla="*/ 1 h 98"/>
                    <a:gd name="T24" fmla="*/ 97 w 121"/>
                    <a:gd name="T25" fmla="*/ 0 h 98"/>
                    <a:gd name="T26" fmla="*/ 104 w 121"/>
                    <a:gd name="T27" fmla="*/ 0 h 98"/>
                    <a:gd name="T28" fmla="*/ 110 w 121"/>
                    <a:gd name="T29" fmla="*/ 0 h 98"/>
                    <a:gd name="T30" fmla="*/ 116 w 121"/>
                    <a:gd name="T31" fmla="*/ 2 h 98"/>
                    <a:gd name="T32" fmla="*/ 121 w 121"/>
                    <a:gd name="T33" fmla="*/ 4 h 98"/>
                    <a:gd name="T34" fmla="*/ 120 w 121"/>
                    <a:gd name="T35" fmla="*/ 27 h 98"/>
                    <a:gd name="T36" fmla="*/ 117 w 121"/>
                    <a:gd name="T37" fmla="*/ 49 h 98"/>
                    <a:gd name="T38" fmla="*/ 113 w 121"/>
                    <a:gd name="T39" fmla="*/ 71 h 98"/>
                    <a:gd name="T40" fmla="*/ 110 w 121"/>
                    <a:gd name="T41" fmla="*/ 93 h 98"/>
                    <a:gd name="T42" fmla="*/ 108 w 121"/>
                    <a:gd name="T43" fmla="*/ 93 h 98"/>
                    <a:gd name="T44" fmla="*/ 104 w 121"/>
                    <a:gd name="T45" fmla="*/ 92 h 98"/>
                    <a:gd name="T46" fmla="*/ 98 w 121"/>
                    <a:gd name="T47" fmla="*/ 91 h 98"/>
                    <a:gd name="T48" fmla="*/ 88 w 121"/>
                    <a:gd name="T49" fmla="*/ 88 h 98"/>
                    <a:gd name="T50" fmla="*/ 68 w 121"/>
                    <a:gd name="T51" fmla="*/ 91 h 98"/>
                    <a:gd name="T52" fmla="*/ 55 w 121"/>
                    <a:gd name="T53" fmla="*/ 94 h 98"/>
                    <a:gd name="T54" fmla="*/ 47 w 121"/>
                    <a:gd name="T55" fmla="*/ 98 h 98"/>
                    <a:gd name="T56" fmla="*/ 41 w 121"/>
                    <a:gd name="T57" fmla="*/ 98 h 98"/>
                    <a:gd name="T58" fmla="*/ 37 w 121"/>
                    <a:gd name="T59" fmla="*/ 94 h 98"/>
                    <a:gd name="T60" fmla="*/ 33 w 121"/>
                    <a:gd name="T61" fmla="*/ 86 h 98"/>
                    <a:gd name="T62" fmla="*/ 28 w 121"/>
                    <a:gd name="T63" fmla="*/ 72 h 98"/>
                    <a:gd name="T64" fmla="*/ 19 w 121"/>
                    <a:gd name="T65" fmla="*/ 5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1" h="98">
                      <a:moveTo>
                        <a:pt x="19" y="50"/>
                      </a:moveTo>
                      <a:lnTo>
                        <a:pt x="15" y="43"/>
                      </a:lnTo>
                      <a:lnTo>
                        <a:pt x="15" y="31"/>
                      </a:lnTo>
                      <a:lnTo>
                        <a:pt x="12" y="23"/>
                      </a:lnTo>
                      <a:lnTo>
                        <a:pt x="0" y="27"/>
                      </a:lnTo>
                      <a:lnTo>
                        <a:pt x="17" y="19"/>
                      </a:lnTo>
                      <a:lnTo>
                        <a:pt x="32" y="13"/>
                      </a:lnTo>
                      <a:lnTo>
                        <a:pt x="45" y="9"/>
                      </a:lnTo>
                      <a:lnTo>
                        <a:pt x="59" y="5"/>
                      </a:lnTo>
                      <a:lnTo>
                        <a:pt x="71" y="3"/>
                      </a:lnTo>
                      <a:lnTo>
                        <a:pt x="81" y="2"/>
                      </a:lnTo>
                      <a:lnTo>
                        <a:pt x="89" y="1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0" y="0"/>
                      </a:lnTo>
                      <a:lnTo>
                        <a:pt x="116" y="2"/>
                      </a:lnTo>
                      <a:lnTo>
                        <a:pt x="121" y="4"/>
                      </a:lnTo>
                      <a:lnTo>
                        <a:pt x="120" y="27"/>
                      </a:lnTo>
                      <a:lnTo>
                        <a:pt x="117" y="49"/>
                      </a:lnTo>
                      <a:lnTo>
                        <a:pt x="113" y="71"/>
                      </a:lnTo>
                      <a:lnTo>
                        <a:pt x="110" y="93"/>
                      </a:lnTo>
                      <a:lnTo>
                        <a:pt x="108" y="93"/>
                      </a:lnTo>
                      <a:lnTo>
                        <a:pt x="104" y="92"/>
                      </a:lnTo>
                      <a:lnTo>
                        <a:pt x="98" y="91"/>
                      </a:lnTo>
                      <a:lnTo>
                        <a:pt x="88" y="88"/>
                      </a:lnTo>
                      <a:lnTo>
                        <a:pt x="68" y="91"/>
                      </a:lnTo>
                      <a:lnTo>
                        <a:pt x="55" y="94"/>
                      </a:lnTo>
                      <a:lnTo>
                        <a:pt x="47" y="98"/>
                      </a:lnTo>
                      <a:lnTo>
                        <a:pt x="41" y="98"/>
                      </a:lnTo>
                      <a:lnTo>
                        <a:pt x="37" y="94"/>
                      </a:lnTo>
                      <a:lnTo>
                        <a:pt x="33" y="86"/>
                      </a:lnTo>
                      <a:lnTo>
                        <a:pt x="28" y="72"/>
                      </a:lnTo>
                      <a:lnTo>
                        <a:pt x="19" y="5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1078"/>
                <p:cNvSpPr>
                  <a:spLocks/>
                </p:cNvSpPr>
                <p:nvPr/>
              </p:nvSpPr>
              <p:spPr bwMode="auto">
                <a:xfrm rot="-32005104">
                  <a:off x="4141" y="3323"/>
                  <a:ext cx="36" cy="44"/>
                </a:xfrm>
                <a:custGeom>
                  <a:avLst/>
                  <a:gdLst>
                    <a:gd name="T0" fmla="*/ 10 w 70"/>
                    <a:gd name="T1" fmla="*/ 83 h 88"/>
                    <a:gd name="T2" fmla="*/ 9 w 70"/>
                    <a:gd name="T3" fmla="*/ 81 h 88"/>
                    <a:gd name="T4" fmla="*/ 8 w 70"/>
                    <a:gd name="T5" fmla="*/ 79 h 88"/>
                    <a:gd name="T6" fmla="*/ 6 w 70"/>
                    <a:gd name="T7" fmla="*/ 76 h 88"/>
                    <a:gd name="T8" fmla="*/ 4 w 70"/>
                    <a:gd name="T9" fmla="*/ 74 h 88"/>
                    <a:gd name="T10" fmla="*/ 0 w 70"/>
                    <a:gd name="T11" fmla="*/ 54 h 88"/>
                    <a:gd name="T12" fmla="*/ 0 w 70"/>
                    <a:gd name="T13" fmla="*/ 34 h 88"/>
                    <a:gd name="T14" fmla="*/ 6 w 70"/>
                    <a:gd name="T15" fmla="*/ 14 h 88"/>
                    <a:gd name="T16" fmla="*/ 19 w 70"/>
                    <a:gd name="T17" fmla="*/ 0 h 88"/>
                    <a:gd name="T18" fmla="*/ 37 w 70"/>
                    <a:gd name="T19" fmla="*/ 1 h 88"/>
                    <a:gd name="T20" fmla="*/ 49 w 70"/>
                    <a:gd name="T21" fmla="*/ 4 h 88"/>
                    <a:gd name="T22" fmla="*/ 60 w 70"/>
                    <a:gd name="T23" fmla="*/ 8 h 88"/>
                    <a:gd name="T24" fmla="*/ 67 w 70"/>
                    <a:gd name="T25" fmla="*/ 14 h 88"/>
                    <a:gd name="T26" fmla="*/ 70 w 70"/>
                    <a:gd name="T27" fmla="*/ 23 h 88"/>
                    <a:gd name="T28" fmla="*/ 70 w 70"/>
                    <a:gd name="T29" fmla="*/ 35 h 88"/>
                    <a:gd name="T30" fmla="*/ 68 w 70"/>
                    <a:gd name="T31" fmla="*/ 49 h 88"/>
                    <a:gd name="T32" fmla="*/ 63 w 70"/>
                    <a:gd name="T33" fmla="*/ 66 h 88"/>
                    <a:gd name="T34" fmla="*/ 57 w 70"/>
                    <a:gd name="T35" fmla="*/ 73 h 88"/>
                    <a:gd name="T36" fmla="*/ 53 w 70"/>
                    <a:gd name="T37" fmla="*/ 78 h 88"/>
                    <a:gd name="T38" fmla="*/ 47 w 70"/>
                    <a:gd name="T39" fmla="*/ 82 h 88"/>
                    <a:gd name="T40" fmla="*/ 41 w 70"/>
                    <a:gd name="T41" fmla="*/ 86 h 88"/>
                    <a:gd name="T42" fmla="*/ 34 w 70"/>
                    <a:gd name="T43" fmla="*/ 87 h 88"/>
                    <a:gd name="T44" fmla="*/ 27 w 70"/>
                    <a:gd name="T45" fmla="*/ 88 h 88"/>
                    <a:gd name="T46" fmla="*/ 19 w 70"/>
                    <a:gd name="T47" fmla="*/ 87 h 88"/>
                    <a:gd name="T48" fmla="*/ 10 w 70"/>
                    <a:gd name="T49" fmla="*/ 8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0" h="88">
                      <a:moveTo>
                        <a:pt x="10" y="83"/>
                      </a:moveTo>
                      <a:lnTo>
                        <a:pt x="9" y="81"/>
                      </a:lnTo>
                      <a:lnTo>
                        <a:pt x="8" y="79"/>
                      </a:lnTo>
                      <a:lnTo>
                        <a:pt x="6" y="76"/>
                      </a:lnTo>
                      <a:lnTo>
                        <a:pt x="4" y="74"/>
                      </a:lnTo>
                      <a:lnTo>
                        <a:pt x="0" y="54"/>
                      </a:lnTo>
                      <a:lnTo>
                        <a:pt x="0" y="34"/>
                      </a:lnTo>
                      <a:lnTo>
                        <a:pt x="6" y="14"/>
                      </a:lnTo>
                      <a:lnTo>
                        <a:pt x="19" y="0"/>
                      </a:lnTo>
                      <a:lnTo>
                        <a:pt x="37" y="1"/>
                      </a:lnTo>
                      <a:lnTo>
                        <a:pt x="49" y="4"/>
                      </a:lnTo>
                      <a:lnTo>
                        <a:pt x="60" y="8"/>
                      </a:lnTo>
                      <a:lnTo>
                        <a:pt x="67" y="14"/>
                      </a:lnTo>
                      <a:lnTo>
                        <a:pt x="70" y="23"/>
                      </a:lnTo>
                      <a:lnTo>
                        <a:pt x="70" y="35"/>
                      </a:lnTo>
                      <a:lnTo>
                        <a:pt x="68" y="49"/>
                      </a:lnTo>
                      <a:lnTo>
                        <a:pt x="63" y="66"/>
                      </a:lnTo>
                      <a:lnTo>
                        <a:pt x="57" y="73"/>
                      </a:lnTo>
                      <a:lnTo>
                        <a:pt x="53" y="78"/>
                      </a:lnTo>
                      <a:lnTo>
                        <a:pt x="47" y="82"/>
                      </a:lnTo>
                      <a:lnTo>
                        <a:pt x="41" y="86"/>
                      </a:lnTo>
                      <a:lnTo>
                        <a:pt x="34" y="87"/>
                      </a:lnTo>
                      <a:lnTo>
                        <a:pt x="27" y="88"/>
                      </a:lnTo>
                      <a:lnTo>
                        <a:pt x="19" y="87"/>
                      </a:lnTo>
                      <a:lnTo>
                        <a:pt x="10" y="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1079"/>
                <p:cNvSpPr>
                  <a:spLocks/>
                </p:cNvSpPr>
                <p:nvPr/>
              </p:nvSpPr>
              <p:spPr bwMode="auto">
                <a:xfrm rot="-32005104">
                  <a:off x="4145" y="3332"/>
                  <a:ext cx="27" cy="27"/>
                </a:xfrm>
                <a:custGeom>
                  <a:avLst/>
                  <a:gdLst>
                    <a:gd name="T0" fmla="*/ 10 w 54"/>
                    <a:gd name="T1" fmla="*/ 1 h 54"/>
                    <a:gd name="T2" fmla="*/ 25 w 54"/>
                    <a:gd name="T3" fmla="*/ 0 h 54"/>
                    <a:gd name="T4" fmla="*/ 37 w 54"/>
                    <a:gd name="T5" fmla="*/ 2 h 54"/>
                    <a:gd name="T6" fmla="*/ 46 w 54"/>
                    <a:gd name="T7" fmla="*/ 7 h 54"/>
                    <a:gd name="T8" fmla="*/ 52 w 54"/>
                    <a:gd name="T9" fmla="*/ 14 h 54"/>
                    <a:gd name="T10" fmla="*/ 54 w 54"/>
                    <a:gd name="T11" fmla="*/ 23 h 54"/>
                    <a:gd name="T12" fmla="*/ 53 w 54"/>
                    <a:gd name="T13" fmla="*/ 32 h 54"/>
                    <a:gd name="T14" fmla="*/ 48 w 54"/>
                    <a:gd name="T15" fmla="*/ 44 h 54"/>
                    <a:gd name="T16" fmla="*/ 39 w 54"/>
                    <a:gd name="T17" fmla="*/ 54 h 54"/>
                    <a:gd name="T18" fmla="*/ 26 w 54"/>
                    <a:gd name="T19" fmla="*/ 54 h 54"/>
                    <a:gd name="T20" fmla="*/ 16 w 54"/>
                    <a:gd name="T21" fmla="*/ 52 h 54"/>
                    <a:gd name="T22" fmla="*/ 8 w 54"/>
                    <a:gd name="T23" fmla="*/ 47 h 54"/>
                    <a:gd name="T24" fmla="*/ 2 w 54"/>
                    <a:gd name="T25" fmla="*/ 41 h 54"/>
                    <a:gd name="T26" fmla="*/ 0 w 54"/>
                    <a:gd name="T27" fmla="*/ 33 h 54"/>
                    <a:gd name="T28" fmla="*/ 0 w 54"/>
                    <a:gd name="T29" fmla="*/ 24 h 54"/>
                    <a:gd name="T30" fmla="*/ 3 w 54"/>
                    <a:gd name="T31" fmla="*/ 14 h 54"/>
                    <a:gd name="T32" fmla="*/ 10 w 54"/>
                    <a:gd name="T33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4" h="54">
                      <a:moveTo>
                        <a:pt x="10" y="1"/>
                      </a:moveTo>
                      <a:lnTo>
                        <a:pt x="25" y="0"/>
                      </a:lnTo>
                      <a:lnTo>
                        <a:pt x="37" y="2"/>
                      </a:lnTo>
                      <a:lnTo>
                        <a:pt x="46" y="7"/>
                      </a:lnTo>
                      <a:lnTo>
                        <a:pt x="52" y="14"/>
                      </a:lnTo>
                      <a:lnTo>
                        <a:pt x="54" y="23"/>
                      </a:lnTo>
                      <a:lnTo>
                        <a:pt x="53" y="32"/>
                      </a:lnTo>
                      <a:lnTo>
                        <a:pt x="48" y="44"/>
                      </a:lnTo>
                      <a:lnTo>
                        <a:pt x="39" y="54"/>
                      </a:lnTo>
                      <a:lnTo>
                        <a:pt x="26" y="54"/>
                      </a:lnTo>
                      <a:lnTo>
                        <a:pt x="16" y="52"/>
                      </a:lnTo>
                      <a:lnTo>
                        <a:pt x="8" y="47"/>
                      </a:lnTo>
                      <a:lnTo>
                        <a:pt x="2" y="41"/>
                      </a:lnTo>
                      <a:lnTo>
                        <a:pt x="0" y="33"/>
                      </a:lnTo>
                      <a:lnTo>
                        <a:pt x="0" y="24"/>
                      </a:lnTo>
                      <a:lnTo>
                        <a:pt x="3" y="14"/>
                      </a:lnTo>
                      <a:lnTo>
                        <a:pt x="1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Line 1130"/>
            <p:cNvSpPr>
              <a:spLocks noChangeShapeType="1"/>
            </p:cNvSpPr>
            <p:nvPr/>
          </p:nvSpPr>
          <p:spPr bwMode="auto">
            <a:xfrm flipV="1">
              <a:off x="4185" y="1431"/>
              <a:ext cx="111" cy="50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3" name="Line 1131"/>
            <p:cNvSpPr>
              <a:spLocks noChangeShapeType="1"/>
            </p:cNvSpPr>
            <p:nvPr/>
          </p:nvSpPr>
          <p:spPr bwMode="auto">
            <a:xfrm flipH="1" flipV="1">
              <a:off x="4056" y="1044"/>
              <a:ext cx="45" cy="90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4" name="Line 1132"/>
            <p:cNvSpPr>
              <a:spLocks noChangeShapeType="1"/>
            </p:cNvSpPr>
            <p:nvPr/>
          </p:nvSpPr>
          <p:spPr bwMode="auto">
            <a:xfrm flipV="1">
              <a:off x="4263" y="954"/>
              <a:ext cx="243" cy="999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5" name="Line 1133"/>
            <p:cNvSpPr>
              <a:spLocks noChangeShapeType="1"/>
            </p:cNvSpPr>
            <p:nvPr/>
          </p:nvSpPr>
          <p:spPr bwMode="auto">
            <a:xfrm flipV="1">
              <a:off x="4317" y="1440"/>
              <a:ext cx="447" cy="53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grpSp>
          <p:nvGrpSpPr>
            <p:cNvPr id="26" name="Group 1114"/>
            <p:cNvGrpSpPr>
              <a:grpSpLocks/>
            </p:cNvGrpSpPr>
            <p:nvPr/>
          </p:nvGrpSpPr>
          <p:grpSpPr bwMode="auto">
            <a:xfrm>
              <a:off x="4212" y="2968"/>
              <a:ext cx="528" cy="320"/>
              <a:chOff x="3920" y="2712"/>
              <a:chExt cx="528" cy="320"/>
            </a:xfrm>
          </p:grpSpPr>
          <p:sp>
            <p:nvSpPr>
              <p:cNvPr id="36" name="Rectangle 1096"/>
              <p:cNvSpPr>
                <a:spLocks noChangeArrowheads="1"/>
              </p:cNvSpPr>
              <p:nvPr/>
            </p:nvSpPr>
            <p:spPr bwMode="auto">
              <a:xfrm>
                <a:off x="3920" y="2712"/>
                <a:ext cx="528" cy="32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37" name="Rectangle 1097"/>
              <p:cNvSpPr>
                <a:spLocks noChangeArrowheads="1"/>
              </p:cNvSpPr>
              <p:nvPr/>
            </p:nvSpPr>
            <p:spPr bwMode="auto">
              <a:xfrm>
                <a:off x="3928" y="2712"/>
                <a:ext cx="512" cy="12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sp>
          <p:nvSpPr>
            <p:cNvPr id="27" name="Rectangle 1116"/>
            <p:cNvSpPr>
              <a:spLocks noChangeArrowheads="1"/>
            </p:cNvSpPr>
            <p:nvPr/>
          </p:nvSpPr>
          <p:spPr bwMode="auto">
            <a:xfrm>
              <a:off x="3940" y="2840"/>
              <a:ext cx="528" cy="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8" name="Rectangle 1117"/>
            <p:cNvSpPr>
              <a:spLocks noChangeArrowheads="1"/>
            </p:cNvSpPr>
            <p:nvPr/>
          </p:nvSpPr>
          <p:spPr bwMode="auto">
            <a:xfrm>
              <a:off x="3956" y="2857"/>
              <a:ext cx="512" cy="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9" name="Rectangle 1122"/>
            <p:cNvSpPr>
              <a:spLocks noChangeArrowheads="1"/>
            </p:cNvSpPr>
            <p:nvPr/>
          </p:nvSpPr>
          <p:spPr bwMode="auto">
            <a:xfrm>
              <a:off x="4364" y="2896"/>
              <a:ext cx="528" cy="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30" name="Rectangle 1123"/>
            <p:cNvSpPr>
              <a:spLocks noChangeArrowheads="1"/>
            </p:cNvSpPr>
            <p:nvPr/>
          </p:nvSpPr>
          <p:spPr bwMode="auto">
            <a:xfrm>
              <a:off x="4383" y="2913"/>
              <a:ext cx="506" cy="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31" name="Rectangle 1119"/>
            <p:cNvSpPr>
              <a:spLocks noChangeArrowheads="1"/>
            </p:cNvSpPr>
            <p:nvPr/>
          </p:nvSpPr>
          <p:spPr bwMode="auto">
            <a:xfrm>
              <a:off x="4132" y="2664"/>
              <a:ext cx="528" cy="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32" name="Rectangle 1120"/>
            <p:cNvSpPr>
              <a:spLocks noChangeArrowheads="1"/>
            </p:cNvSpPr>
            <p:nvPr/>
          </p:nvSpPr>
          <p:spPr bwMode="auto">
            <a:xfrm>
              <a:off x="4151" y="2681"/>
              <a:ext cx="503" cy="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33" name="Line 1134"/>
            <p:cNvSpPr>
              <a:spLocks noChangeShapeType="1"/>
            </p:cNvSpPr>
            <p:nvPr/>
          </p:nvSpPr>
          <p:spPr bwMode="auto">
            <a:xfrm flipV="1">
              <a:off x="4044" y="2370"/>
              <a:ext cx="66" cy="71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4" name="Line 1135"/>
            <p:cNvSpPr>
              <a:spLocks noChangeShapeType="1"/>
            </p:cNvSpPr>
            <p:nvPr/>
          </p:nvSpPr>
          <p:spPr bwMode="auto">
            <a:xfrm flipH="1" flipV="1">
              <a:off x="4194" y="2376"/>
              <a:ext cx="102" cy="52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5" name="Line 1136"/>
            <p:cNvSpPr>
              <a:spLocks noChangeShapeType="1"/>
            </p:cNvSpPr>
            <p:nvPr/>
          </p:nvSpPr>
          <p:spPr bwMode="auto">
            <a:xfrm flipH="1" flipV="1">
              <a:off x="4284" y="2304"/>
              <a:ext cx="213" cy="8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  <p:pic>
        <p:nvPicPr>
          <p:cNvPr id="1026" name="Picture 2" descr="SQLAlchemy">
            <a:extLst>
              <a:ext uri="{FF2B5EF4-FFF2-40B4-BE49-F238E27FC236}">
                <a16:creationId xmlns:a16="http://schemas.microsoft.com/office/drawing/2014/main" id="{38355116-698E-E1D7-E928-BD63C21C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93569"/>
            <a:ext cx="2857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7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Đặc điểm của khung đối tượng – quan hệ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Công việc</a:t>
            </a:r>
          </a:p>
          <a:p>
            <a:pPr lvl="1"/>
            <a:r>
              <a:rPr lang="en-US"/>
              <a:t>Phân rã các đối tượng vào dữ liệu</a:t>
            </a:r>
          </a:p>
          <a:p>
            <a:pPr lvl="1"/>
            <a:r>
              <a:rPr lang="en-US"/>
              <a:t>Tổng hợp đối tượng từ dữ liệu</a:t>
            </a:r>
          </a:p>
          <a:p>
            <a:r>
              <a:rPr lang="en-US"/>
              <a:t>Giảm thiểu công việc thiết kế</a:t>
            </a:r>
          </a:p>
          <a:p>
            <a:pPr lvl="1"/>
            <a:r>
              <a:rPr lang="en-US"/>
              <a:t>Hạn chế các thay đổi tới mô hình đối tượng và quan hệ</a:t>
            </a:r>
          </a:p>
          <a:p>
            <a:r>
              <a:rPr lang="en-US"/>
              <a:t>Khả năng mở rộng</a:t>
            </a:r>
          </a:p>
          <a:p>
            <a:pPr lvl="1"/>
            <a:r>
              <a:rPr lang="en-US"/>
              <a:t>15%-35% các yêu cầu được thiết kế theo khung có khả năng mở rộng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Đặc điểm của khung đối tượng – quan hệ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Tài liệu hướng dẫn sử dụng API</a:t>
            </a:r>
          </a:p>
          <a:p>
            <a:r>
              <a:rPr lang="en-US"/>
              <a:t>Hỗ trợ ánh xạ đối tượng – quan hệ chung</a:t>
            </a:r>
          </a:p>
          <a:p>
            <a:r>
              <a:rPr lang="en-US"/>
              <a:t>Các giao diện</a:t>
            </a:r>
          </a:p>
          <a:p>
            <a:pPr lvl="1"/>
            <a:r>
              <a:rPr lang="en-US"/>
              <a:t>Thí dụ save, delete và find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3E6EBC-C222-459B-870B-49B8F4B3FB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52d96-1458-420b-8b8e-02e733c65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1E523B-52C0-4BA0-92CF-266B388E1F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291571-ED3B-476B-934D-2F6E807C89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857</Words>
  <Application>Microsoft Office PowerPoint</Application>
  <PresentationFormat>On-screen Show (4:3)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Calibri</vt:lpstr>
      <vt:lpstr>Wingdings</vt:lpstr>
      <vt:lpstr>Office Theme</vt:lpstr>
      <vt:lpstr>Phân tích thiết kế hệ thống</vt:lpstr>
      <vt:lpstr>Nội dung</vt:lpstr>
      <vt:lpstr>Thiết kế cơ sở dữ liệu</vt:lpstr>
      <vt:lpstr>Cơ sở dữ liệu quan hệ và hướng đối tượng</vt:lpstr>
      <vt:lpstr>Mô hình dữ liệu quan hệ</vt:lpstr>
      <vt:lpstr>Mô hình đối tượng</vt:lpstr>
      <vt:lpstr>Framework lưu trữ dữ liệu</vt:lpstr>
      <vt:lpstr>Đặc điểm của khung đối tượng – quan hệ</vt:lpstr>
      <vt:lpstr>Đặc điểm của khung đối tượng – quan hệ</vt:lpstr>
      <vt:lpstr>Các dịch vụ đối tượng – quan hệ chung</vt:lpstr>
      <vt:lpstr>Ánh xạ các lớp cần lưu trữ vào bảng</vt:lpstr>
      <vt:lpstr>Ánh xạ các liên kết</vt:lpstr>
      <vt:lpstr>Ánh xạ tổ hợp vào mô hình dữ liệu</vt:lpstr>
      <vt:lpstr>Thừa kế trong mô hình dữ liệu</vt:lpstr>
      <vt:lpstr>Chuyển hành vi vào CSDL</vt:lpstr>
      <vt:lpstr>Ánh xạ hành vi lớp vào CSDL</vt:lpstr>
      <vt:lpstr>Thí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Le Hai Ha</cp:lastModifiedBy>
  <cp:revision>244</cp:revision>
  <dcterms:created xsi:type="dcterms:W3CDTF">2006-08-16T00:00:00Z</dcterms:created>
  <dcterms:modified xsi:type="dcterms:W3CDTF">2023-01-31T05:50:07Z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