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sldIdLst>
    <p:sldId id="256" r:id="rId5"/>
    <p:sldId id="262" r:id="rId6"/>
    <p:sldId id="28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E2A7E-45C8-47A8-8D1A-7E142EE35786}" type="datetimeFigureOut">
              <a:rPr lang="en-US" smtClean="0"/>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CD9B6-BEB3-4104-8CE1-8D1C8983BE40}" type="slidenum">
              <a:rPr lang="en-US" smtClean="0"/>
              <a:t>‹#›</a:t>
            </a:fld>
            <a:endParaRPr lang="en-US"/>
          </a:p>
        </p:txBody>
      </p:sp>
    </p:spTree>
    <p:extLst>
      <p:ext uri="{BB962C8B-B14F-4D97-AF65-F5344CB8AC3E}">
        <p14:creationId xmlns:p14="http://schemas.microsoft.com/office/powerpoint/2010/main" val="25624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76D0D-3349-4277-A9AC-9664C892EA59}"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0109B3-F5CE-492F-B815-CA720890A0F4}"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C1E3D-2B88-40CC-94C9-202F8A8C33E2}"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idx="1"/>
          </p:nvPr>
        </p:nvSpPr>
        <p:spPr>
          <a:xfrm>
            <a:off x="457200" y="974726"/>
            <a:ext cx="8229600" cy="5151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2133600" cy="244475"/>
          </a:xfrm>
        </p:spPr>
        <p:txBody>
          <a:bodyPr/>
          <a:lstStyle>
            <a:lvl1pPr>
              <a:defRPr>
                <a:solidFill>
                  <a:schemeClr val="bg1"/>
                </a:solidFill>
              </a:defRPr>
            </a:lvl1pPr>
          </a:lstStyle>
          <a:p>
            <a:fld id="{B799F825-BC49-432D-B569-812397B32290}" type="datetime1">
              <a:rPr lang="en-US" smtClean="0"/>
              <a:t>2/7/2023</a:t>
            </a:fld>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AEE1C-244B-46F0-968A-947F11981FC7}"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7C563-DCAC-4705-ACC3-A707CE0CA470}"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3F845-8EAA-4508-8D7D-01B509F82F8D}" type="datetime1">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C7BF84-0B24-40D8-8E3A-F0F857F35253}" type="datetime1">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280B8-F67D-4362-9002-4900C5DD3F86}" type="datetime1">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F8B6C-6126-471C-8695-4D12DDE8C073}"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CCF4-7A29-4AB4-AC43-75CED07AF067}"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2D775-FE9C-4FE0-8388-1B836E79981C}" type="datetime1">
              <a:rPr lang="en-US" smtClean="0"/>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Subtitle 2"/>
          <p:cNvSpPr>
            <a:spLocks noGrp="1"/>
          </p:cNvSpPr>
          <p:nvPr>
            <p:ph type="subTitle" idx="1"/>
          </p:nvPr>
        </p:nvSpPr>
        <p:spPr>
          <a:xfrm>
            <a:off x="1371600" y="3581400"/>
            <a:ext cx="6400800" cy="1752600"/>
          </a:xfrm>
        </p:spPr>
        <p:txBody>
          <a:bodyPr/>
          <a:lstStyle/>
          <a:p>
            <a:r>
              <a:rPr lang="en-US"/>
              <a:t>Một số mẫu thiết kế (tiếp)</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0882-430A-28F4-1DA0-C8E9D7152678}"/>
              </a:ext>
            </a:extLst>
          </p:cNvPr>
          <p:cNvSpPr>
            <a:spLocks noGrp="1"/>
          </p:cNvSpPr>
          <p:nvPr>
            <p:ph type="title"/>
          </p:nvPr>
        </p:nvSpPr>
        <p:spPr/>
        <p:txBody>
          <a:bodyPr>
            <a:noAutofit/>
          </a:bodyPr>
          <a:lstStyle/>
          <a:p>
            <a:r>
              <a:rPr lang="en-US" sz="2800"/>
              <a:t>Example of BusinessLogic and DataAccess classes</a:t>
            </a:r>
          </a:p>
        </p:txBody>
      </p:sp>
      <p:sp>
        <p:nvSpPr>
          <p:cNvPr id="4" name="Slide Number Placeholder 3">
            <a:extLst>
              <a:ext uri="{FF2B5EF4-FFF2-40B4-BE49-F238E27FC236}">
                <a16:creationId xmlns:a16="http://schemas.microsoft.com/office/drawing/2014/main" id="{1D37EC03-477B-3742-D2F1-DC6099C902C9}"/>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id="{8C1144EB-9A8C-DB63-FD1C-29EA917D3F5D}"/>
              </a:ext>
            </a:extLst>
          </p:cNvPr>
          <p:cNvPicPr>
            <a:picLocks noChangeAspect="1"/>
          </p:cNvPicPr>
          <p:nvPr/>
        </p:nvPicPr>
        <p:blipFill>
          <a:blip r:embed="rId2"/>
          <a:stretch>
            <a:fillRect/>
          </a:stretch>
        </p:blipFill>
        <p:spPr>
          <a:xfrm>
            <a:off x="1905000" y="1066800"/>
            <a:ext cx="5201376" cy="485843"/>
          </a:xfrm>
          <a:prstGeom prst="rect">
            <a:avLst/>
          </a:prstGeom>
        </p:spPr>
      </p:pic>
      <p:pic>
        <p:nvPicPr>
          <p:cNvPr id="8" name="Picture 7">
            <a:extLst>
              <a:ext uri="{FF2B5EF4-FFF2-40B4-BE49-F238E27FC236}">
                <a16:creationId xmlns:a16="http://schemas.microsoft.com/office/drawing/2014/main" id="{82DB612B-1208-80BC-01E2-4637158A4181}"/>
              </a:ext>
            </a:extLst>
          </p:cNvPr>
          <p:cNvPicPr>
            <a:picLocks noChangeAspect="1"/>
          </p:cNvPicPr>
          <p:nvPr/>
        </p:nvPicPr>
        <p:blipFill>
          <a:blip r:embed="rId3"/>
          <a:stretch>
            <a:fillRect/>
          </a:stretch>
        </p:blipFill>
        <p:spPr>
          <a:xfrm>
            <a:off x="2667000" y="1705043"/>
            <a:ext cx="4659667" cy="4676798"/>
          </a:xfrm>
          <a:prstGeom prst="rect">
            <a:avLst/>
          </a:prstGeom>
        </p:spPr>
      </p:pic>
    </p:spTree>
    <p:extLst>
      <p:ext uri="{BB962C8B-B14F-4D97-AF65-F5344CB8AC3E}">
        <p14:creationId xmlns:p14="http://schemas.microsoft.com/office/powerpoint/2010/main" val="53659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7E05-1D3F-DD1E-A051-CCB144D997F4}"/>
              </a:ext>
            </a:extLst>
          </p:cNvPr>
          <p:cNvSpPr>
            <a:spLocks noGrp="1"/>
          </p:cNvSpPr>
          <p:nvPr>
            <p:ph type="title"/>
          </p:nvPr>
        </p:nvSpPr>
        <p:spPr/>
        <p:txBody>
          <a:bodyPr>
            <a:normAutofit fontScale="90000"/>
          </a:bodyPr>
          <a:lstStyle/>
          <a:p>
            <a:r>
              <a:rPr lang="en-US"/>
              <a:t>Problems in tightly coupled classes</a:t>
            </a:r>
          </a:p>
        </p:txBody>
      </p:sp>
      <p:sp>
        <p:nvSpPr>
          <p:cNvPr id="3" name="Content Placeholder 2">
            <a:extLst>
              <a:ext uri="{FF2B5EF4-FFF2-40B4-BE49-F238E27FC236}">
                <a16:creationId xmlns:a16="http://schemas.microsoft.com/office/drawing/2014/main" id="{6AC121C5-38AA-D36B-78C6-1268AF4A2336}"/>
              </a:ext>
            </a:extLst>
          </p:cNvPr>
          <p:cNvSpPr>
            <a:spLocks noGrp="1"/>
          </p:cNvSpPr>
          <p:nvPr>
            <p:ph idx="1"/>
          </p:nvPr>
        </p:nvSpPr>
        <p:spPr/>
        <p:txBody>
          <a:bodyPr>
            <a:normAutofit/>
          </a:bodyPr>
          <a:lstStyle/>
          <a:p>
            <a:pPr marL="457200" indent="-457200">
              <a:buFont typeface="+mj-lt"/>
              <a:buAutoNum type="arabicPeriod"/>
            </a:pPr>
            <a:r>
              <a:rPr lang="en-US" sz="2000"/>
              <a:t>CustomerBusinessLogic and DataAccess classes are tightly coupled classes. So, changes in the DataAccess class will lead to changes in the CustomerBusinessLogic class</a:t>
            </a:r>
          </a:p>
          <a:p>
            <a:pPr marL="457200" indent="-457200">
              <a:buFont typeface="+mj-lt"/>
              <a:buAutoNum type="arabicPeriod"/>
            </a:pPr>
            <a:r>
              <a:rPr lang="en-US" sz="2000"/>
              <a:t>Suppose the customer data comes from different databases or web services and, in the future, we may need to create different classes, so this will lead to changes in the CustomerBusinessLogic class.</a:t>
            </a:r>
          </a:p>
          <a:p>
            <a:pPr marL="457200" indent="-457200">
              <a:buFont typeface="+mj-lt"/>
              <a:buAutoNum type="arabicPeriod"/>
            </a:pPr>
            <a:r>
              <a:rPr lang="en-US" sz="2000"/>
              <a:t>The CustomerBusinessLogic class creates an object of the DataAccess class using the new keyword. There may be multiple classes which use the DataAccess class and create its objects. So, if you change the name of the class, then you need to find all the places in your source code where you created objects of DataAccess and make the changes throughout the code. This is repetitive code for creating objects of the same class and maintaining their dependencies.</a:t>
            </a:r>
          </a:p>
          <a:p>
            <a:pPr marL="457200" indent="-457200">
              <a:buFont typeface="+mj-lt"/>
              <a:buAutoNum type="arabicPeriod"/>
            </a:pPr>
            <a:r>
              <a:rPr lang="en-US" sz="2000"/>
              <a:t>Because the CustomerBusinessLogic class creates an object of the concrete DataAccess class, it cannot be tested independently (TDD). The DataAccess class cannot be replaced with a mock class.</a:t>
            </a:r>
          </a:p>
        </p:txBody>
      </p:sp>
      <p:sp>
        <p:nvSpPr>
          <p:cNvPr id="4" name="Slide Number Placeholder 3">
            <a:extLst>
              <a:ext uri="{FF2B5EF4-FFF2-40B4-BE49-F238E27FC236}">
                <a16:creationId xmlns:a16="http://schemas.microsoft.com/office/drawing/2014/main" id="{BEC51B73-551A-7770-BAA1-55449B4354B3}"/>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521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5C6B-EA1A-FB6E-B3C2-3978F56B194D}"/>
              </a:ext>
            </a:extLst>
          </p:cNvPr>
          <p:cNvSpPr>
            <a:spLocks noGrp="1"/>
          </p:cNvSpPr>
          <p:nvPr>
            <p:ph type="title"/>
          </p:nvPr>
        </p:nvSpPr>
        <p:spPr/>
        <p:txBody>
          <a:bodyPr>
            <a:normAutofit fontScale="90000"/>
          </a:bodyPr>
          <a:lstStyle/>
          <a:p>
            <a:r>
              <a:rPr lang="en-US"/>
              <a:t>Patterns implement the IoC principle</a:t>
            </a:r>
          </a:p>
        </p:txBody>
      </p:sp>
      <p:sp>
        <p:nvSpPr>
          <p:cNvPr id="4" name="Slide Number Placeholder 3">
            <a:extLst>
              <a:ext uri="{FF2B5EF4-FFF2-40B4-BE49-F238E27FC236}">
                <a16:creationId xmlns:a16="http://schemas.microsoft.com/office/drawing/2014/main" id="{0C9DE65D-D407-73EA-ECA3-AD7759F3E765}"/>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2050" name="Picture 2" descr="Pattern for IOC">
            <a:extLst>
              <a:ext uri="{FF2B5EF4-FFF2-40B4-BE49-F238E27FC236}">
                <a16:creationId xmlns:a16="http://schemas.microsoft.com/office/drawing/2014/main" id="{74B19F77-1F6B-523F-FCC8-25D40328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573405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4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9F7F-6F03-6C09-0606-9D943B3970F5}"/>
              </a:ext>
            </a:extLst>
          </p:cNvPr>
          <p:cNvSpPr>
            <a:spLocks noGrp="1"/>
          </p:cNvSpPr>
          <p:nvPr>
            <p:ph type="title"/>
          </p:nvPr>
        </p:nvSpPr>
        <p:spPr/>
        <p:txBody>
          <a:bodyPr>
            <a:normAutofit fontScale="90000"/>
          </a:bodyPr>
          <a:lstStyle/>
          <a:p>
            <a:r>
              <a:rPr lang="en-US"/>
              <a:t>IOC using Factory</a:t>
            </a:r>
          </a:p>
        </p:txBody>
      </p:sp>
      <p:sp>
        <p:nvSpPr>
          <p:cNvPr id="4" name="Slide Number Placeholder 3">
            <a:extLst>
              <a:ext uri="{FF2B5EF4-FFF2-40B4-BE49-F238E27FC236}">
                <a16:creationId xmlns:a16="http://schemas.microsoft.com/office/drawing/2014/main" id="{838CF1BE-0F49-DFA0-1137-0FB78FC85F99}"/>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a16="http://schemas.microsoft.com/office/drawing/2014/main" id="{96D210C7-1D02-E816-694F-DBC1E845A592}"/>
              </a:ext>
            </a:extLst>
          </p:cNvPr>
          <p:cNvPicPr>
            <a:picLocks noChangeAspect="1"/>
          </p:cNvPicPr>
          <p:nvPr/>
        </p:nvPicPr>
        <p:blipFill>
          <a:blip r:embed="rId2"/>
          <a:stretch>
            <a:fillRect/>
          </a:stretch>
        </p:blipFill>
        <p:spPr>
          <a:xfrm>
            <a:off x="2776287" y="1371600"/>
            <a:ext cx="3591426" cy="1457528"/>
          </a:xfrm>
          <a:prstGeom prst="rect">
            <a:avLst/>
          </a:prstGeom>
        </p:spPr>
      </p:pic>
      <p:pic>
        <p:nvPicPr>
          <p:cNvPr id="8" name="Picture 7">
            <a:extLst>
              <a:ext uri="{FF2B5EF4-FFF2-40B4-BE49-F238E27FC236}">
                <a16:creationId xmlns:a16="http://schemas.microsoft.com/office/drawing/2014/main" id="{7B7938A6-87A7-3BAC-38B6-B6F768D62B97}"/>
              </a:ext>
            </a:extLst>
          </p:cNvPr>
          <p:cNvPicPr>
            <a:picLocks noChangeAspect="1"/>
          </p:cNvPicPr>
          <p:nvPr/>
        </p:nvPicPr>
        <p:blipFill>
          <a:blip r:embed="rId3"/>
          <a:stretch>
            <a:fillRect/>
          </a:stretch>
        </p:blipFill>
        <p:spPr>
          <a:xfrm>
            <a:off x="2201389" y="3282701"/>
            <a:ext cx="5391902" cy="2886478"/>
          </a:xfrm>
          <a:prstGeom prst="rect">
            <a:avLst/>
          </a:prstGeom>
        </p:spPr>
      </p:pic>
    </p:spTree>
    <p:extLst>
      <p:ext uri="{BB962C8B-B14F-4D97-AF65-F5344CB8AC3E}">
        <p14:creationId xmlns:p14="http://schemas.microsoft.com/office/powerpoint/2010/main" val="13641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10B0-1D26-B49E-953A-D3ACA36CE7D2}"/>
              </a:ext>
            </a:extLst>
          </p:cNvPr>
          <p:cNvSpPr>
            <a:spLocks noGrp="1"/>
          </p:cNvSpPr>
          <p:nvPr>
            <p:ph type="title"/>
          </p:nvPr>
        </p:nvSpPr>
        <p:spPr/>
        <p:txBody>
          <a:bodyPr>
            <a:normAutofit fontScale="90000"/>
          </a:bodyPr>
          <a:lstStyle/>
          <a:p>
            <a:r>
              <a:rPr lang="en-US"/>
              <a:t>Dependency Inversion Principle</a:t>
            </a:r>
          </a:p>
        </p:txBody>
      </p:sp>
      <p:sp>
        <p:nvSpPr>
          <p:cNvPr id="4" name="Slide Number Placeholder 3">
            <a:extLst>
              <a:ext uri="{FF2B5EF4-FFF2-40B4-BE49-F238E27FC236}">
                <a16:creationId xmlns:a16="http://schemas.microsoft.com/office/drawing/2014/main" id="{60C295EE-8BDA-2F60-DE96-96D7455CE618}"/>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a16="http://schemas.microsoft.com/office/drawing/2014/main" id="{ADF9CF4F-47F5-0373-B019-6D1CD921003F}"/>
              </a:ext>
            </a:extLst>
          </p:cNvPr>
          <p:cNvPicPr>
            <a:picLocks noChangeAspect="1"/>
          </p:cNvPicPr>
          <p:nvPr/>
        </p:nvPicPr>
        <p:blipFill>
          <a:blip r:embed="rId2"/>
          <a:stretch>
            <a:fillRect/>
          </a:stretch>
        </p:blipFill>
        <p:spPr>
          <a:xfrm>
            <a:off x="1695048" y="1295400"/>
            <a:ext cx="5753903" cy="2029108"/>
          </a:xfrm>
          <a:prstGeom prst="rect">
            <a:avLst/>
          </a:prstGeom>
        </p:spPr>
      </p:pic>
      <p:sp>
        <p:nvSpPr>
          <p:cNvPr id="8" name="TextBox 7">
            <a:extLst>
              <a:ext uri="{FF2B5EF4-FFF2-40B4-BE49-F238E27FC236}">
                <a16:creationId xmlns:a16="http://schemas.microsoft.com/office/drawing/2014/main" id="{4A55A9E8-0B6A-B4AF-C3B9-F1F503296599}"/>
              </a:ext>
            </a:extLst>
          </p:cNvPr>
          <p:cNvSpPr txBox="1"/>
          <p:nvPr/>
        </p:nvSpPr>
        <p:spPr>
          <a:xfrm>
            <a:off x="762000" y="3757884"/>
            <a:ext cx="4572000" cy="369332"/>
          </a:xfrm>
          <a:prstGeom prst="rect">
            <a:avLst/>
          </a:prstGeom>
          <a:noFill/>
        </p:spPr>
        <p:txBody>
          <a:bodyPr wrap="square">
            <a:spAutoFit/>
          </a:bodyPr>
          <a:lstStyle/>
          <a:p>
            <a:pPr algn="l"/>
            <a:r>
              <a:rPr lang="en-US" b="1" i="0">
                <a:solidFill>
                  <a:srgbClr val="181717"/>
                </a:solidFill>
                <a:effectLst/>
                <a:latin typeface="Segoe UI" panose="020B0502040204020203" pitchFamily="34" charset="0"/>
              </a:rPr>
              <a:t>DIP Definition</a:t>
            </a:r>
          </a:p>
        </p:txBody>
      </p:sp>
      <p:sp>
        <p:nvSpPr>
          <p:cNvPr id="10" name="TextBox 9">
            <a:extLst>
              <a:ext uri="{FF2B5EF4-FFF2-40B4-BE49-F238E27FC236}">
                <a16:creationId xmlns:a16="http://schemas.microsoft.com/office/drawing/2014/main" id="{CC36DC1E-9458-2A9F-EA2E-7FB9A93BEB47}"/>
              </a:ext>
            </a:extLst>
          </p:cNvPr>
          <p:cNvSpPr txBox="1"/>
          <p:nvPr/>
        </p:nvSpPr>
        <p:spPr>
          <a:xfrm>
            <a:off x="1219200" y="4343400"/>
            <a:ext cx="6934200" cy="1323439"/>
          </a:xfrm>
          <a:prstGeom prst="rect">
            <a:avLst/>
          </a:prstGeom>
          <a:noFill/>
        </p:spPr>
        <p:txBody>
          <a:bodyPr wrap="square">
            <a:spAutoFit/>
          </a:bodyPr>
          <a:lstStyle/>
          <a:p>
            <a:pPr marL="457200" indent="-457200" algn="just">
              <a:buFont typeface="+mj-lt"/>
              <a:buAutoNum type="arabicPeriod"/>
            </a:pPr>
            <a:r>
              <a:rPr lang="en-US" sz="2000" b="0" i="0">
                <a:solidFill>
                  <a:srgbClr val="181717"/>
                </a:solidFill>
                <a:effectLst/>
                <a:latin typeface="Times New Roman" panose="02020603050405020304" pitchFamily="18" charset="0"/>
                <a:cs typeface="Times New Roman" panose="02020603050405020304" pitchFamily="18" charset="0"/>
              </a:rPr>
              <a:t>High-level modules should not depend on low-level modules. Both should depend on the abstraction.</a:t>
            </a:r>
          </a:p>
          <a:p>
            <a:pPr marL="457200" indent="-457200" algn="just">
              <a:buFont typeface="+mj-lt"/>
              <a:buAutoNum type="arabicPeriod"/>
            </a:pPr>
            <a:r>
              <a:rPr lang="en-US" sz="2000" b="0" i="0">
                <a:solidFill>
                  <a:srgbClr val="181717"/>
                </a:solidFill>
                <a:effectLst/>
                <a:latin typeface="Times New Roman" panose="02020603050405020304" pitchFamily="18" charset="0"/>
                <a:cs typeface="Times New Roman" panose="02020603050405020304" pitchFamily="18" charset="0"/>
              </a:rPr>
              <a:t>Abstractions should not depend on details. Details should depend on abstractions.</a:t>
            </a:r>
          </a:p>
        </p:txBody>
      </p:sp>
    </p:spTree>
    <p:extLst>
      <p:ext uri="{BB962C8B-B14F-4D97-AF65-F5344CB8AC3E}">
        <p14:creationId xmlns:p14="http://schemas.microsoft.com/office/powerpoint/2010/main" val="280711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200AC6-BE9F-7C0C-C9A8-BEFEA3AC1B9C}"/>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a:extLst>
              <a:ext uri="{FF2B5EF4-FFF2-40B4-BE49-F238E27FC236}">
                <a16:creationId xmlns:a16="http://schemas.microsoft.com/office/drawing/2014/main" id="{BBB16C76-2171-74A4-2F77-A87010988ABB}"/>
              </a:ext>
            </a:extLst>
          </p:cNvPr>
          <p:cNvPicPr>
            <a:picLocks noChangeAspect="1"/>
          </p:cNvPicPr>
          <p:nvPr/>
        </p:nvPicPr>
        <p:blipFill>
          <a:blip r:embed="rId2"/>
          <a:stretch>
            <a:fillRect/>
          </a:stretch>
        </p:blipFill>
        <p:spPr>
          <a:xfrm>
            <a:off x="1828800" y="152400"/>
            <a:ext cx="5219136" cy="6277436"/>
          </a:xfrm>
          <a:prstGeom prst="rect">
            <a:avLst/>
          </a:prstGeom>
        </p:spPr>
      </p:pic>
    </p:spTree>
    <p:extLst>
      <p:ext uri="{BB962C8B-B14F-4D97-AF65-F5344CB8AC3E}">
        <p14:creationId xmlns:p14="http://schemas.microsoft.com/office/powerpoint/2010/main" val="420253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50E0-FCE7-8F4A-9CC7-2765D535BAA9}"/>
              </a:ext>
            </a:extLst>
          </p:cNvPr>
          <p:cNvSpPr>
            <a:spLocks noGrp="1"/>
          </p:cNvSpPr>
          <p:nvPr>
            <p:ph type="title"/>
          </p:nvPr>
        </p:nvSpPr>
        <p:spPr/>
        <p:txBody>
          <a:bodyPr>
            <a:normAutofit fontScale="90000"/>
          </a:bodyPr>
          <a:lstStyle/>
          <a:p>
            <a:r>
              <a:rPr lang="en-US"/>
              <a:t>High and low level</a:t>
            </a:r>
          </a:p>
        </p:txBody>
      </p:sp>
      <p:sp>
        <p:nvSpPr>
          <p:cNvPr id="3" name="Content Placeholder 2">
            <a:extLst>
              <a:ext uri="{FF2B5EF4-FFF2-40B4-BE49-F238E27FC236}">
                <a16:creationId xmlns:a16="http://schemas.microsoft.com/office/drawing/2014/main" id="{B55EBFA5-E64F-9DC4-012F-26364B113691}"/>
              </a:ext>
            </a:extLst>
          </p:cNvPr>
          <p:cNvSpPr>
            <a:spLocks noGrp="1"/>
          </p:cNvSpPr>
          <p:nvPr>
            <p:ph idx="1"/>
          </p:nvPr>
        </p:nvSpPr>
        <p:spPr/>
        <p:txBody>
          <a:bodyPr>
            <a:normAutofit/>
          </a:bodyPr>
          <a:lstStyle/>
          <a:p>
            <a:r>
              <a:rPr lang="en-US" sz="2000"/>
              <a:t>CustomerBusinessLogic is a high-level module and DataAccess is a low-level module.</a:t>
            </a:r>
          </a:p>
          <a:p>
            <a:r>
              <a:rPr lang="en-US" sz="2000"/>
              <a:t>So, as per the first rule of DIP, CustomerBusinessLogic should not depend on the concrete DataAccess class, instead both classes should depend on abstraction.</a:t>
            </a:r>
          </a:p>
          <a:p>
            <a:r>
              <a:rPr lang="en-US" sz="2000"/>
              <a:t>The second rule in DIP is "Abstractions should not depend on details. Details should depend on abstractions".</a:t>
            </a:r>
          </a:p>
          <a:p>
            <a:endParaRPr lang="en-US" sz="2000"/>
          </a:p>
        </p:txBody>
      </p:sp>
      <p:sp>
        <p:nvSpPr>
          <p:cNvPr id="4" name="Slide Number Placeholder 3">
            <a:extLst>
              <a:ext uri="{FF2B5EF4-FFF2-40B4-BE49-F238E27FC236}">
                <a16:creationId xmlns:a16="http://schemas.microsoft.com/office/drawing/2014/main" id="{22330B80-102C-1817-B5FF-473A9BCA2BA2}"/>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6593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6FD4-8CB4-BE9F-F6C3-5590F3E11FEA}"/>
              </a:ext>
            </a:extLst>
          </p:cNvPr>
          <p:cNvSpPr>
            <a:spLocks noGrp="1"/>
          </p:cNvSpPr>
          <p:nvPr>
            <p:ph type="title"/>
          </p:nvPr>
        </p:nvSpPr>
        <p:spPr/>
        <p:txBody>
          <a:bodyPr>
            <a:normAutofit fontScale="90000"/>
          </a:bodyPr>
          <a:lstStyle/>
          <a:p>
            <a:r>
              <a:rPr lang="en-US"/>
              <a:t>What is an Abstraction?</a:t>
            </a:r>
          </a:p>
        </p:txBody>
      </p:sp>
      <p:sp>
        <p:nvSpPr>
          <p:cNvPr id="3" name="Content Placeholder 2">
            <a:extLst>
              <a:ext uri="{FF2B5EF4-FFF2-40B4-BE49-F238E27FC236}">
                <a16:creationId xmlns:a16="http://schemas.microsoft.com/office/drawing/2014/main" id="{F3ED465E-8945-1BE9-7099-3F528B3A5131}"/>
              </a:ext>
            </a:extLst>
          </p:cNvPr>
          <p:cNvSpPr>
            <a:spLocks noGrp="1"/>
          </p:cNvSpPr>
          <p:nvPr>
            <p:ph idx="1"/>
          </p:nvPr>
        </p:nvSpPr>
        <p:spPr/>
        <p:txBody>
          <a:bodyPr>
            <a:normAutofit/>
          </a:bodyPr>
          <a:lstStyle/>
          <a:p>
            <a:r>
              <a:rPr lang="en-US" sz="2400" i="1"/>
              <a:t>Abstraction</a:t>
            </a:r>
            <a:r>
              <a:rPr lang="en-US" sz="2400"/>
              <a:t> and </a:t>
            </a:r>
            <a:r>
              <a:rPr lang="en-US" sz="2400" i="1"/>
              <a:t>encapsulation</a:t>
            </a:r>
            <a:r>
              <a:rPr lang="en-US" sz="2400"/>
              <a:t> are important principles of object-oriented programming.</a:t>
            </a:r>
          </a:p>
          <a:p>
            <a:r>
              <a:rPr lang="en-US" sz="2400"/>
              <a:t>Abstraction means something which is non-concrete. In programming terms, the above </a:t>
            </a:r>
            <a:r>
              <a:rPr lang="en-US" sz="2400" i="1"/>
              <a:t>CustomerBusinessLogic</a:t>
            </a:r>
            <a:r>
              <a:rPr lang="en-US" sz="2400"/>
              <a:t> and </a:t>
            </a:r>
            <a:r>
              <a:rPr lang="en-US" sz="2400" i="1"/>
              <a:t>DataAccess</a:t>
            </a:r>
            <a:r>
              <a:rPr lang="en-US" sz="2400"/>
              <a:t> are concrete classes, meaning we can create objects of them. So, abstraction in programming means to create an </a:t>
            </a:r>
            <a:r>
              <a:rPr lang="en-US" sz="2400" i="1"/>
              <a:t>interface</a:t>
            </a:r>
            <a:r>
              <a:rPr lang="en-US" sz="2400"/>
              <a:t> or an </a:t>
            </a:r>
            <a:r>
              <a:rPr lang="en-US" sz="2400" i="1"/>
              <a:t>abstract</a:t>
            </a:r>
            <a:r>
              <a:rPr lang="en-US" sz="2400"/>
              <a:t> class which is non-concrete.</a:t>
            </a:r>
          </a:p>
          <a:p>
            <a:r>
              <a:rPr lang="en-US" sz="2400"/>
              <a:t>Both classes should depend on abstractions, meaning both classes should depend on an interface or an abstract class.</a:t>
            </a:r>
          </a:p>
        </p:txBody>
      </p:sp>
      <p:sp>
        <p:nvSpPr>
          <p:cNvPr id="4" name="Slide Number Placeholder 3">
            <a:extLst>
              <a:ext uri="{FF2B5EF4-FFF2-40B4-BE49-F238E27FC236}">
                <a16:creationId xmlns:a16="http://schemas.microsoft.com/office/drawing/2014/main" id="{11DAF579-586F-2A92-6C8A-CDC876AD3060}"/>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6487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CE102D-7096-94C8-CD14-1F7AFAFC26D1}"/>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a:extLst>
              <a:ext uri="{FF2B5EF4-FFF2-40B4-BE49-F238E27FC236}">
                <a16:creationId xmlns:a16="http://schemas.microsoft.com/office/drawing/2014/main" id="{16FCD4DA-E63C-178F-4E6B-663E4E54E505}"/>
              </a:ext>
            </a:extLst>
          </p:cNvPr>
          <p:cNvPicPr>
            <a:picLocks noChangeAspect="1"/>
          </p:cNvPicPr>
          <p:nvPr/>
        </p:nvPicPr>
        <p:blipFill>
          <a:blip r:embed="rId2"/>
          <a:stretch>
            <a:fillRect/>
          </a:stretch>
        </p:blipFill>
        <p:spPr>
          <a:xfrm>
            <a:off x="304799" y="304800"/>
            <a:ext cx="3048425" cy="838317"/>
          </a:xfrm>
          <a:prstGeom prst="rect">
            <a:avLst/>
          </a:prstGeom>
        </p:spPr>
      </p:pic>
      <p:pic>
        <p:nvPicPr>
          <p:cNvPr id="8" name="Picture 7">
            <a:extLst>
              <a:ext uri="{FF2B5EF4-FFF2-40B4-BE49-F238E27FC236}">
                <a16:creationId xmlns:a16="http://schemas.microsoft.com/office/drawing/2014/main" id="{D7473B34-26EA-F0E4-9DC3-6BC0D552BFDB}"/>
              </a:ext>
            </a:extLst>
          </p:cNvPr>
          <p:cNvPicPr>
            <a:picLocks noChangeAspect="1"/>
          </p:cNvPicPr>
          <p:nvPr/>
        </p:nvPicPr>
        <p:blipFill>
          <a:blip r:embed="rId3"/>
          <a:stretch>
            <a:fillRect/>
          </a:stretch>
        </p:blipFill>
        <p:spPr>
          <a:xfrm>
            <a:off x="4724400" y="66642"/>
            <a:ext cx="4229690" cy="2152950"/>
          </a:xfrm>
          <a:prstGeom prst="rect">
            <a:avLst/>
          </a:prstGeom>
        </p:spPr>
      </p:pic>
      <p:pic>
        <p:nvPicPr>
          <p:cNvPr id="10" name="Picture 9">
            <a:extLst>
              <a:ext uri="{FF2B5EF4-FFF2-40B4-BE49-F238E27FC236}">
                <a16:creationId xmlns:a16="http://schemas.microsoft.com/office/drawing/2014/main" id="{3952DDAF-8643-D1F0-337D-226165F0A5D6}"/>
              </a:ext>
            </a:extLst>
          </p:cNvPr>
          <p:cNvPicPr>
            <a:picLocks noChangeAspect="1"/>
          </p:cNvPicPr>
          <p:nvPr/>
        </p:nvPicPr>
        <p:blipFill>
          <a:blip r:embed="rId4"/>
          <a:stretch>
            <a:fillRect/>
          </a:stretch>
        </p:blipFill>
        <p:spPr>
          <a:xfrm>
            <a:off x="282803" y="2177424"/>
            <a:ext cx="4953691" cy="1495634"/>
          </a:xfrm>
          <a:prstGeom prst="rect">
            <a:avLst/>
          </a:prstGeom>
        </p:spPr>
      </p:pic>
      <p:pic>
        <p:nvPicPr>
          <p:cNvPr id="12" name="Picture 11">
            <a:extLst>
              <a:ext uri="{FF2B5EF4-FFF2-40B4-BE49-F238E27FC236}">
                <a16:creationId xmlns:a16="http://schemas.microsoft.com/office/drawing/2014/main" id="{9A4AD711-4FAA-A4CB-9171-0C587C7791F5}"/>
              </a:ext>
            </a:extLst>
          </p:cNvPr>
          <p:cNvPicPr>
            <a:picLocks noChangeAspect="1"/>
          </p:cNvPicPr>
          <p:nvPr/>
        </p:nvPicPr>
        <p:blipFill>
          <a:blip r:embed="rId5"/>
          <a:stretch>
            <a:fillRect/>
          </a:stretch>
        </p:blipFill>
        <p:spPr>
          <a:xfrm>
            <a:off x="2781645" y="3876259"/>
            <a:ext cx="5572903" cy="2981741"/>
          </a:xfrm>
          <a:prstGeom prst="rect">
            <a:avLst/>
          </a:prstGeom>
        </p:spPr>
      </p:pic>
    </p:spTree>
    <p:extLst>
      <p:ext uri="{BB962C8B-B14F-4D97-AF65-F5344CB8AC3E}">
        <p14:creationId xmlns:p14="http://schemas.microsoft.com/office/powerpoint/2010/main" val="72750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69A05-3AA8-C27E-721F-CA1175AFAFF3}"/>
              </a:ext>
            </a:extLst>
          </p:cNvPr>
          <p:cNvSpPr>
            <a:spLocks noGrp="1"/>
          </p:cNvSpPr>
          <p:nvPr>
            <p:ph idx="1"/>
          </p:nvPr>
        </p:nvSpPr>
        <p:spPr/>
        <p:txBody>
          <a:bodyPr>
            <a:normAutofit/>
          </a:bodyPr>
          <a:lstStyle/>
          <a:p>
            <a:r>
              <a:rPr lang="en-US" sz="2400"/>
              <a:t>The advantages of implementing DIP in the above example is that the CustomerBusinessLogic and CustomerDataAccess classes are loosely coupled classes because CustomerBusinessLogic does not depend on the concrete DataAccess class, instead it includes a reference of the ICustomerDataAccess interface. So now, we can easily use another class which implements ICustomerDataAccess with a different implementation.</a:t>
            </a:r>
          </a:p>
        </p:txBody>
      </p:sp>
      <p:sp>
        <p:nvSpPr>
          <p:cNvPr id="4" name="Slide Number Placeholder 3">
            <a:extLst>
              <a:ext uri="{FF2B5EF4-FFF2-40B4-BE49-F238E27FC236}">
                <a16:creationId xmlns:a16="http://schemas.microsoft.com/office/drawing/2014/main" id="{40E5BCA7-71C5-7F2C-BEBC-CD5F0B39C87D}"/>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4137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a:t>
            </a:r>
          </a:p>
        </p:txBody>
      </p:sp>
      <p:sp>
        <p:nvSpPr>
          <p:cNvPr id="3" name="Content Placeholder 2"/>
          <p:cNvSpPr>
            <a:spLocks noGrp="1"/>
          </p:cNvSpPr>
          <p:nvPr>
            <p:ph idx="1"/>
          </p:nvPr>
        </p:nvSpPr>
        <p:spPr>
          <a:xfrm>
            <a:off x="1371600" y="1143000"/>
            <a:ext cx="7315200" cy="2286000"/>
          </a:xfrm>
          <a:solidFill>
            <a:schemeClr val="accent6">
              <a:lumMod val="60000"/>
              <a:lumOff val="40000"/>
            </a:schemeClr>
          </a:solidFill>
        </p:spPr>
        <p:txBody>
          <a:bodyPr>
            <a:normAutofit lnSpcReduction="10000"/>
          </a:bodyPr>
          <a:lstStyle/>
          <a:p>
            <a:r>
              <a:rPr lang="en-US"/>
              <a:t>Inversion of Control Principle</a:t>
            </a:r>
          </a:p>
          <a:p>
            <a:r>
              <a:rPr lang="en-US"/>
              <a:t>Dependency Inversion Principle</a:t>
            </a:r>
          </a:p>
          <a:p>
            <a:r>
              <a:rPr lang="en-US"/>
              <a:t>Dependency Injection</a:t>
            </a:r>
          </a:p>
          <a:p>
            <a:r>
              <a:rPr lang="en-US"/>
              <a:t>IOC Container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a:extLst>
              <a:ext uri="{FF2B5EF4-FFF2-40B4-BE49-F238E27FC236}">
                <a16:creationId xmlns:a16="http://schemas.microsoft.com/office/drawing/2014/main" id="{AFDF7609-1DCB-AFAA-6DD9-9029BAAD8767}"/>
              </a:ext>
            </a:extLst>
          </p:cNvPr>
          <p:cNvPicPr>
            <a:picLocks noChangeAspect="1"/>
          </p:cNvPicPr>
          <p:nvPr/>
        </p:nvPicPr>
        <p:blipFill>
          <a:blip r:embed="rId2"/>
          <a:stretch>
            <a:fillRect/>
          </a:stretch>
        </p:blipFill>
        <p:spPr>
          <a:xfrm>
            <a:off x="609600" y="3953010"/>
            <a:ext cx="3613712" cy="1457464"/>
          </a:xfrm>
          <a:prstGeom prst="rect">
            <a:avLst/>
          </a:prstGeom>
        </p:spPr>
      </p:pic>
      <p:pic>
        <p:nvPicPr>
          <p:cNvPr id="8" name="Picture 7">
            <a:extLst>
              <a:ext uri="{FF2B5EF4-FFF2-40B4-BE49-F238E27FC236}">
                <a16:creationId xmlns:a16="http://schemas.microsoft.com/office/drawing/2014/main" id="{B31FA09F-967F-3867-7EE2-93CFC7230728}"/>
              </a:ext>
            </a:extLst>
          </p:cNvPr>
          <p:cNvPicPr>
            <a:picLocks noChangeAspect="1"/>
          </p:cNvPicPr>
          <p:nvPr/>
        </p:nvPicPr>
        <p:blipFill>
          <a:blip r:embed="rId3"/>
          <a:stretch>
            <a:fillRect/>
          </a:stretch>
        </p:blipFill>
        <p:spPr>
          <a:xfrm>
            <a:off x="4572000" y="3953010"/>
            <a:ext cx="4129483" cy="1457464"/>
          </a:xfrm>
          <a:prstGeom prst="rect">
            <a:avLst/>
          </a:prstGeom>
        </p:spPr>
      </p:pic>
    </p:spTree>
    <p:extLst>
      <p:ext uri="{BB962C8B-B14F-4D97-AF65-F5344CB8AC3E}">
        <p14:creationId xmlns:p14="http://schemas.microsoft.com/office/powerpoint/2010/main" val="1937327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19C-E3F4-CA73-2D8A-45971AFB2B5D}"/>
              </a:ext>
            </a:extLst>
          </p:cNvPr>
          <p:cNvSpPr>
            <a:spLocks noGrp="1"/>
          </p:cNvSpPr>
          <p:nvPr>
            <p:ph type="title"/>
          </p:nvPr>
        </p:nvSpPr>
        <p:spPr/>
        <p:txBody>
          <a:bodyPr>
            <a:normAutofit fontScale="90000"/>
          </a:bodyPr>
          <a:lstStyle/>
          <a:p>
            <a:r>
              <a:rPr lang="en-US"/>
              <a:t>Dependency Injection</a:t>
            </a:r>
          </a:p>
        </p:txBody>
      </p:sp>
      <p:sp>
        <p:nvSpPr>
          <p:cNvPr id="3" name="Content Placeholder 2">
            <a:extLst>
              <a:ext uri="{FF2B5EF4-FFF2-40B4-BE49-F238E27FC236}">
                <a16:creationId xmlns:a16="http://schemas.microsoft.com/office/drawing/2014/main" id="{B1A17746-7B72-946C-CDD5-DB6D1B56C73C}"/>
              </a:ext>
            </a:extLst>
          </p:cNvPr>
          <p:cNvSpPr>
            <a:spLocks noGrp="1"/>
          </p:cNvSpPr>
          <p:nvPr>
            <p:ph idx="1"/>
          </p:nvPr>
        </p:nvSpPr>
        <p:spPr>
          <a:xfrm>
            <a:off x="457200" y="4114800"/>
            <a:ext cx="8229600" cy="2011364"/>
          </a:xfrm>
        </p:spPr>
        <p:txBody>
          <a:bodyPr>
            <a:normAutofit fontScale="92500"/>
          </a:bodyPr>
          <a:lstStyle/>
          <a:p>
            <a:r>
              <a:rPr lang="en-US" sz="2400"/>
              <a:t>Dependency Injection (DI) 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p:txBody>
      </p:sp>
      <p:sp>
        <p:nvSpPr>
          <p:cNvPr id="4" name="Slide Number Placeholder 3">
            <a:extLst>
              <a:ext uri="{FF2B5EF4-FFF2-40B4-BE49-F238E27FC236}">
                <a16:creationId xmlns:a16="http://schemas.microsoft.com/office/drawing/2014/main" id="{77D51CBA-8E77-AC23-B246-86B2619A7EFE}"/>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a:extLst>
              <a:ext uri="{FF2B5EF4-FFF2-40B4-BE49-F238E27FC236}">
                <a16:creationId xmlns:a16="http://schemas.microsoft.com/office/drawing/2014/main" id="{3B1040DA-20DB-CB4B-19E0-1CECCD5B092D}"/>
              </a:ext>
            </a:extLst>
          </p:cNvPr>
          <p:cNvPicPr>
            <a:picLocks noChangeAspect="1"/>
          </p:cNvPicPr>
          <p:nvPr/>
        </p:nvPicPr>
        <p:blipFill>
          <a:blip r:embed="rId2"/>
          <a:stretch>
            <a:fillRect/>
          </a:stretch>
        </p:blipFill>
        <p:spPr>
          <a:xfrm>
            <a:off x="1600200" y="1281648"/>
            <a:ext cx="5801535" cy="2143424"/>
          </a:xfrm>
          <a:prstGeom prst="rect">
            <a:avLst/>
          </a:prstGeom>
        </p:spPr>
      </p:pic>
    </p:spTree>
    <p:extLst>
      <p:ext uri="{BB962C8B-B14F-4D97-AF65-F5344CB8AC3E}">
        <p14:creationId xmlns:p14="http://schemas.microsoft.com/office/powerpoint/2010/main" val="372237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746-16ED-A485-551A-3FC236F8256E}"/>
              </a:ext>
            </a:extLst>
          </p:cNvPr>
          <p:cNvSpPr>
            <a:spLocks noGrp="1"/>
          </p:cNvSpPr>
          <p:nvPr>
            <p:ph type="title"/>
          </p:nvPr>
        </p:nvSpPr>
        <p:spPr/>
        <p:txBody>
          <a:bodyPr>
            <a:normAutofit fontScale="90000"/>
          </a:bodyPr>
          <a:lstStyle/>
          <a:p>
            <a:r>
              <a:rPr lang="en-US"/>
              <a:t>Dependency Injection</a:t>
            </a:r>
          </a:p>
        </p:txBody>
      </p:sp>
      <p:sp>
        <p:nvSpPr>
          <p:cNvPr id="3" name="Content Placeholder 2">
            <a:extLst>
              <a:ext uri="{FF2B5EF4-FFF2-40B4-BE49-F238E27FC236}">
                <a16:creationId xmlns:a16="http://schemas.microsoft.com/office/drawing/2014/main" id="{72EF8DBD-3079-B73E-65AE-724DF1CC4307}"/>
              </a:ext>
            </a:extLst>
          </p:cNvPr>
          <p:cNvSpPr>
            <a:spLocks noGrp="1"/>
          </p:cNvSpPr>
          <p:nvPr>
            <p:ph idx="1"/>
          </p:nvPr>
        </p:nvSpPr>
        <p:spPr/>
        <p:txBody>
          <a:bodyPr>
            <a:normAutofit fontScale="92500" lnSpcReduction="20000"/>
          </a:bodyPr>
          <a:lstStyle/>
          <a:p>
            <a:r>
              <a:rPr lang="en-US" sz="2400"/>
              <a:t>The Dependency Injection pattern involves 3 types of classes.</a:t>
            </a:r>
          </a:p>
          <a:p>
            <a:pPr marL="914400" lvl="1" indent="-457200">
              <a:buFont typeface="+mj-lt"/>
              <a:buAutoNum type="arabicPeriod"/>
            </a:pPr>
            <a:r>
              <a:rPr lang="en-US" sz="2000" b="1"/>
              <a:t>Client Class</a:t>
            </a:r>
            <a:r>
              <a:rPr lang="en-US" sz="2000"/>
              <a:t>: The client class (dependent class) is a class which depends on the service class</a:t>
            </a:r>
          </a:p>
          <a:p>
            <a:pPr marL="914400" lvl="1" indent="-457200">
              <a:buFont typeface="+mj-lt"/>
              <a:buAutoNum type="arabicPeriod"/>
            </a:pPr>
            <a:r>
              <a:rPr lang="en-US" sz="2000" b="1"/>
              <a:t>Service Class</a:t>
            </a:r>
            <a:r>
              <a:rPr lang="en-US" sz="2000"/>
              <a:t>: The service class (dependency) is a class that provides service to the client class.</a:t>
            </a:r>
          </a:p>
          <a:p>
            <a:pPr marL="914400" lvl="1" indent="-457200">
              <a:buFont typeface="+mj-lt"/>
              <a:buAutoNum type="arabicPeriod"/>
            </a:pPr>
            <a:r>
              <a:rPr lang="en-US" sz="2000" b="1"/>
              <a:t>Injector Class</a:t>
            </a:r>
            <a:r>
              <a:rPr lang="en-US" sz="2000"/>
              <a:t>: The injector class injects the service class object into the client class.</a:t>
            </a:r>
          </a:p>
          <a:p>
            <a:pPr marL="514350" indent="-457200"/>
            <a:endParaRPr lang="en-US" sz="2400"/>
          </a:p>
          <a:p>
            <a:pPr marL="514350" indent="-457200"/>
            <a:endParaRPr lang="en-US" sz="2400"/>
          </a:p>
          <a:p>
            <a:pPr marL="514350" indent="-457200"/>
            <a:endParaRPr lang="en-US" sz="2400"/>
          </a:p>
          <a:p>
            <a:pPr marL="514350" indent="-457200"/>
            <a:endParaRPr lang="en-US" sz="2400"/>
          </a:p>
          <a:p>
            <a:pPr marL="514350" indent="-457200"/>
            <a:endParaRPr lang="en-US" sz="2400"/>
          </a:p>
          <a:p>
            <a:pPr marL="514350" indent="-457200"/>
            <a:endParaRPr lang="en-US" sz="2400"/>
          </a:p>
          <a:p>
            <a:pPr marL="514350" indent="-457200"/>
            <a:r>
              <a:rPr lang="en-US" sz="2400"/>
              <a:t>The injector class creates an object of the service class, and injects that object to a client object. In this way, the DI pattern separates the responsibility of creating an object of the service class out of the client class.</a:t>
            </a:r>
          </a:p>
        </p:txBody>
      </p:sp>
      <p:sp>
        <p:nvSpPr>
          <p:cNvPr id="4" name="Slide Number Placeholder 3">
            <a:extLst>
              <a:ext uri="{FF2B5EF4-FFF2-40B4-BE49-F238E27FC236}">
                <a16:creationId xmlns:a16="http://schemas.microsoft.com/office/drawing/2014/main" id="{23A45179-D64B-A92D-8621-D2AFB16F00FB}"/>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id="{1B39BDB9-2178-8C26-E5A3-20C8B413DD62}"/>
              </a:ext>
            </a:extLst>
          </p:cNvPr>
          <p:cNvPicPr>
            <a:picLocks noChangeAspect="1"/>
          </p:cNvPicPr>
          <p:nvPr/>
        </p:nvPicPr>
        <p:blipFill>
          <a:blip r:embed="rId2"/>
          <a:stretch>
            <a:fillRect/>
          </a:stretch>
        </p:blipFill>
        <p:spPr>
          <a:xfrm>
            <a:off x="3124200" y="2819400"/>
            <a:ext cx="3248478" cy="1781424"/>
          </a:xfrm>
          <a:prstGeom prst="rect">
            <a:avLst/>
          </a:prstGeom>
        </p:spPr>
      </p:pic>
    </p:spTree>
    <p:extLst>
      <p:ext uri="{BB962C8B-B14F-4D97-AF65-F5344CB8AC3E}">
        <p14:creationId xmlns:p14="http://schemas.microsoft.com/office/powerpoint/2010/main" val="357294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79D3-BDE2-8378-1AFF-B4DD7E9818F5}"/>
              </a:ext>
            </a:extLst>
          </p:cNvPr>
          <p:cNvSpPr>
            <a:spLocks noGrp="1"/>
          </p:cNvSpPr>
          <p:nvPr>
            <p:ph type="title"/>
          </p:nvPr>
        </p:nvSpPr>
        <p:spPr/>
        <p:txBody>
          <a:bodyPr>
            <a:normAutofit fontScale="90000"/>
          </a:bodyPr>
          <a:lstStyle/>
          <a:p>
            <a:r>
              <a:rPr lang="en-US"/>
              <a:t>Types of Dependency Injection</a:t>
            </a:r>
          </a:p>
        </p:txBody>
      </p:sp>
      <p:sp>
        <p:nvSpPr>
          <p:cNvPr id="3" name="Content Placeholder 2">
            <a:extLst>
              <a:ext uri="{FF2B5EF4-FFF2-40B4-BE49-F238E27FC236}">
                <a16:creationId xmlns:a16="http://schemas.microsoft.com/office/drawing/2014/main" id="{83C78760-6782-B780-AE4A-17DE85EB7604}"/>
              </a:ext>
            </a:extLst>
          </p:cNvPr>
          <p:cNvSpPr>
            <a:spLocks noGrp="1"/>
          </p:cNvSpPr>
          <p:nvPr>
            <p:ph idx="1"/>
          </p:nvPr>
        </p:nvSpPr>
        <p:spPr>
          <a:xfrm>
            <a:off x="457200" y="974726"/>
            <a:ext cx="8229600" cy="3216274"/>
          </a:xfrm>
        </p:spPr>
        <p:txBody>
          <a:bodyPr>
            <a:normAutofit fontScale="92500" lnSpcReduction="20000"/>
          </a:bodyPr>
          <a:lstStyle/>
          <a:p>
            <a:r>
              <a:rPr lang="en-US" sz="2400" b="1"/>
              <a:t>Constructor Injection</a:t>
            </a:r>
            <a:r>
              <a:rPr lang="en-US" sz="2400"/>
              <a:t>: In the constructor injection, the injector supplies the service (dependency) through the client class constructor.</a:t>
            </a:r>
          </a:p>
          <a:p>
            <a:r>
              <a:rPr lang="en-US" sz="2400" b="1"/>
              <a:t>Property Injection</a:t>
            </a:r>
            <a:r>
              <a:rPr lang="en-US" sz="2400"/>
              <a:t>: In the property injection (aka the Setter Injection), the injector supplies the dependency through a public property of the client class.</a:t>
            </a:r>
          </a:p>
          <a:p>
            <a:r>
              <a:rPr lang="en-US" sz="2400" b="1"/>
              <a:t>Method Injection</a:t>
            </a:r>
            <a:r>
              <a:rPr lang="en-US" sz="2400"/>
              <a:t>: In this type of injection, the client class implements an interface which declares the method(s) to supply the dependency and the injector uses this interface to supply the dependency to the client class.</a:t>
            </a:r>
          </a:p>
        </p:txBody>
      </p:sp>
      <p:sp>
        <p:nvSpPr>
          <p:cNvPr id="4" name="Slide Number Placeholder 3">
            <a:extLst>
              <a:ext uri="{FF2B5EF4-FFF2-40B4-BE49-F238E27FC236}">
                <a16:creationId xmlns:a16="http://schemas.microsoft.com/office/drawing/2014/main" id="{4C03DFBA-D6B6-9A2A-AA09-AF59FC77C50B}"/>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a:extLst>
              <a:ext uri="{FF2B5EF4-FFF2-40B4-BE49-F238E27FC236}">
                <a16:creationId xmlns:a16="http://schemas.microsoft.com/office/drawing/2014/main" id="{B2F6192B-E551-0F01-BDD4-E92BD74AD5F7}"/>
              </a:ext>
            </a:extLst>
          </p:cNvPr>
          <p:cNvPicPr>
            <a:picLocks noChangeAspect="1"/>
          </p:cNvPicPr>
          <p:nvPr/>
        </p:nvPicPr>
        <p:blipFill>
          <a:blip r:embed="rId2"/>
          <a:stretch>
            <a:fillRect/>
          </a:stretch>
        </p:blipFill>
        <p:spPr>
          <a:xfrm>
            <a:off x="2362200" y="4241114"/>
            <a:ext cx="3943900" cy="1848108"/>
          </a:xfrm>
          <a:prstGeom prst="rect">
            <a:avLst/>
          </a:prstGeom>
        </p:spPr>
      </p:pic>
    </p:spTree>
    <p:extLst>
      <p:ext uri="{BB962C8B-B14F-4D97-AF65-F5344CB8AC3E}">
        <p14:creationId xmlns:p14="http://schemas.microsoft.com/office/powerpoint/2010/main" val="995552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76EE-92E6-46C7-F872-C1DFB928FEEC}"/>
              </a:ext>
            </a:extLst>
          </p:cNvPr>
          <p:cNvSpPr>
            <a:spLocks noGrp="1"/>
          </p:cNvSpPr>
          <p:nvPr>
            <p:ph type="title"/>
          </p:nvPr>
        </p:nvSpPr>
        <p:spPr/>
        <p:txBody>
          <a:bodyPr>
            <a:normAutofit fontScale="90000"/>
          </a:bodyPr>
          <a:lstStyle/>
          <a:p>
            <a:r>
              <a:rPr lang="en-US"/>
              <a:t>Constructor Injection</a:t>
            </a:r>
          </a:p>
        </p:txBody>
      </p:sp>
      <p:sp>
        <p:nvSpPr>
          <p:cNvPr id="4" name="Slide Number Placeholder 3">
            <a:extLst>
              <a:ext uri="{FF2B5EF4-FFF2-40B4-BE49-F238E27FC236}">
                <a16:creationId xmlns:a16="http://schemas.microsoft.com/office/drawing/2014/main" id="{020D549E-02DC-3154-0F80-B8212C55BAD4}"/>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a:extLst>
              <a:ext uri="{FF2B5EF4-FFF2-40B4-BE49-F238E27FC236}">
                <a16:creationId xmlns:a16="http://schemas.microsoft.com/office/drawing/2014/main" id="{C6626281-EEE2-8A0F-B6C5-D0D4DECBC145}"/>
              </a:ext>
            </a:extLst>
          </p:cNvPr>
          <p:cNvPicPr>
            <a:picLocks noChangeAspect="1"/>
          </p:cNvPicPr>
          <p:nvPr/>
        </p:nvPicPr>
        <p:blipFill>
          <a:blip r:embed="rId2"/>
          <a:stretch>
            <a:fillRect/>
          </a:stretch>
        </p:blipFill>
        <p:spPr>
          <a:xfrm>
            <a:off x="304801" y="1219201"/>
            <a:ext cx="4939412" cy="3733800"/>
          </a:xfrm>
          <a:prstGeom prst="rect">
            <a:avLst/>
          </a:prstGeom>
        </p:spPr>
      </p:pic>
      <p:pic>
        <p:nvPicPr>
          <p:cNvPr id="8" name="Picture 7">
            <a:extLst>
              <a:ext uri="{FF2B5EF4-FFF2-40B4-BE49-F238E27FC236}">
                <a16:creationId xmlns:a16="http://schemas.microsoft.com/office/drawing/2014/main" id="{14DBD23D-C1AF-5456-9975-57988BB36C2A}"/>
              </a:ext>
            </a:extLst>
          </p:cNvPr>
          <p:cNvPicPr>
            <a:picLocks noChangeAspect="1"/>
          </p:cNvPicPr>
          <p:nvPr/>
        </p:nvPicPr>
        <p:blipFill>
          <a:blip r:embed="rId3"/>
          <a:stretch>
            <a:fillRect/>
          </a:stretch>
        </p:blipFill>
        <p:spPr>
          <a:xfrm>
            <a:off x="4522654" y="2825686"/>
            <a:ext cx="4587567" cy="3352800"/>
          </a:xfrm>
          <a:prstGeom prst="rect">
            <a:avLst/>
          </a:prstGeom>
        </p:spPr>
      </p:pic>
    </p:spTree>
    <p:extLst>
      <p:ext uri="{BB962C8B-B14F-4D97-AF65-F5344CB8AC3E}">
        <p14:creationId xmlns:p14="http://schemas.microsoft.com/office/powerpoint/2010/main" val="351968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E8A519-66FB-CAB6-DD35-9F505B8E2C3C}"/>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a:extLst>
              <a:ext uri="{FF2B5EF4-FFF2-40B4-BE49-F238E27FC236}">
                <a16:creationId xmlns:a16="http://schemas.microsoft.com/office/drawing/2014/main" id="{A545621A-688B-E720-BED1-50FD65103F21}"/>
              </a:ext>
            </a:extLst>
          </p:cNvPr>
          <p:cNvPicPr>
            <a:picLocks noChangeAspect="1"/>
          </p:cNvPicPr>
          <p:nvPr/>
        </p:nvPicPr>
        <p:blipFill>
          <a:blip r:embed="rId2"/>
          <a:stretch>
            <a:fillRect/>
          </a:stretch>
        </p:blipFill>
        <p:spPr>
          <a:xfrm>
            <a:off x="1742680" y="2090550"/>
            <a:ext cx="5658640" cy="2676899"/>
          </a:xfrm>
          <a:prstGeom prst="rect">
            <a:avLst/>
          </a:prstGeom>
        </p:spPr>
      </p:pic>
    </p:spTree>
    <p:extLst>
      <p:ext uri="{BB962C8B-B14F-4D97-AF65-F5344CB8AC3E}">
        <p14:creationId xmlns:p14="http://schemas.microsoft.com/office/powerpoint/2010/main" val="245779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BAA8-FA0B-D835-D695-E79E8DEDC918}"/>
              </a:ext>
            </a:extLst>
          </p:cNvPr>
          <p:cNvSpPr>
            <a:spLocks noGrp="1"/>
          </p:cNvSpPr>
          <p:nvPr>
            <p:ph type="title"/>
          </p:nvPr>
        </p:nvSpPr>
        <p:spPr/>
        <p:txBody>
          <a:bodyPr>
            <a:normAutofit fontScale="90000"/>
          </a:bodyPr>
          <a:lstStyle/>
          <a:p>
            <a:r>
              <a:rPr lang="en-US"/>
              <a:t>Property Injection</a:t>
            </a:r>
          </a:p>
        </p:txBody>
      </p:sp>
      <p:sp>
        <p:nvSpPr>
          <p:cNvPr id="4" name="Slide Number Placeholder 3">
            <a:extLst>
              <a:ext uri="{FF2B5EF4-FFF2-40B4-BE49-F238E27FC236}">
                <a16:creationId xmlns:a16="http://schemas.microsoft.com/office/drawing/2014/main" id="{BD934D19-C7FD-3F75-4046-55D1FD2E0AE1}"/>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a:extLst>
              <a:ext uri="{FF2B5EF4-FFF2-40B4-BE49-F238E27FC236}">
                <a16:creationId xmlns:a16="http://schemas.microsoft.com/office/drawing/2014/main" id="{1FF4A018-E9D4-5701-9B02-00AA3110ADA2}"/>
              </a:ext>
            </a:extLst>
          </p:cNvPr>
          <p:cNvPicPr>
            <a:picLocks noChangeAspect="1"/>
          </p:cNvPicPr>
          <p:nvPr/>
        </p:nvPicPr>
        <p:blipFill>
          <a:blip r:embed="rId2"/>
          <a:stretch>
            <a:fillRect/>
          </a:stretch>
        </p:blipFill>
        <p:spPr>
          <a:xfrm>
            <a:off x="332623" y="1066800"/>
            <a:ext cx="3886200" cy="2477015"/>
          </a:xfrm>
          <a:prstGeom prst="rect">
            <a:avLst/>
          </a:prstGeom>
        </p:spPr>
      </p:pic>
      <p:pic>
        <p:nvPicPr>
          <p:cNvPr id="8" name="Picture 7">
            <a:extLst>
              <a:ext uri="{FF2B5EF4-FFF2-40B4-BE49-F238E27FC236}">
                <a16:creationId xmlns:a16="http://schemas.microsoft.com/office/drawing/2014/main" id="{71DE1476-5328-1320-56AF-70C70E9DD7FA}"/>
              </a:ext>
            </a:extLst>
          </p:cNvPr>
          <p:cNvPicPr>
            <a:picLocks noChangeAspect="1"/>
          </p:cNvPicPr>
          <p:nvPr/>
        </p:nvPicPr>
        <p:blipFill>
          <a:blip r:embed="rId3"/>
          <a:stretch>
            <a:fillRect/>
          </a:stretch>
        </p:blipFill>
        <p:spPr>
          <a:xfrm>
            <a:off x="4343400" y="3657600"/>
            <a:ext cx="4227968" cy="2743200"/>
          </a:xfrm>
          <a:prstGeom prst="rect">
            <a:avLst/>
          </a:prstGeom>
        </p:spPr>
      </p:pic>
    </p:spTree>
    <p:extLst>
      <p:ext uri="{BB962C8B-B14F-4D97-AF65-F5344CB8AC3E}">
        <p14:creationId xmlns:p14="http://schemas.microsoft.com/office/powerpoint/2010/main" val="152581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B2B4-3F61-67F8-EB03-C7E986286B14}"/>
              </a:ext>
            </a:extLst>
          </p:cNvPr>
          <p:cNvSpPr>
            <a:spLocks noGrp="1"/>
          </p:cNvSpPr>
          <p:nvPr>
            <p:ph type="title"/>
          </p:nvPr>
        </p:nvSpPr>
        <p:spPr/>
        <p:txBody>
          <a:bodyPr>
            <a:normAutofit fontScale="90000"/>
          </a:bodyPr>
          <a:lstStyle/>
          <a:p>
            <a:r>
              <a:rPr lang="en-US"/>
              <a:t>Method Injection</a:t>
            </a:r>
          </a:p>
        </p:txBody>
      </p:sp>
      <p:sp>
        <p:nvSpPr>
          <p:cNvPr id="4" name="Slide Number Placeholder 3">
            <a:extLst>
              <a:ext uri="{FF2B5EF4-FFF2-40B4-BE49-F238E27FC236}">
                <a16:creationId xmlns:a16="http://schemas.microsoft.com/office/drawing/2014/main" id="{90808FDC-8B2D-F1D7-7BF6-10058010F126}"/>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6" name="Picture 5">
            <a:extLst>
              <a:ext uri="{FF2B5EF4-FFF2-40B4-BE49-F238E27FC236}">
                <a16:creationId xmlns:a16="http://schemas.microsoft.com/office/drawing/2014/main" id="{01D7EDB4-8FC2-B6D9-FF0F-A29174DDB2EC}"/>
              </a:ext>
            </a:extLst>
          </p:cNvPr>
          <p:cNvPicPr>
            <a:picLocks noChangeAspect="1"/>
          </p:cNvPicPr>
          <p:nvPr/>
        </p:nvPicPr>
        <p:blipFill>
          <a:blip r:embed="rId2"/>
          <a:stretch>
            <a:fillRect/>
          </a:stretch>
        </p:blipFill>
        <p:spPr>
          <a:xfrm>
            <a:off x="2133600" y="1350465"/>
            <a:ext cx="5277587" cy="4782217"/>
          </a:xfrm>
          <a:prstGeom prst="rect">
            <a:avLst/>
          </a:prstGeom>
        </p:spPr>
      </p:pic>
    </p:spTree>
    <p:extLst>
      <p:ext uri="{BB962C8B-B14F-4D97-AF65-F5344CB8AC3E}">
        <p14:creationId xmlns:p14="http://schemas.microsoft.com/office/powerpoint/2010/main" val="2373587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B8540-32E7-27CF-2BED-8FFC6B9CBEEF}"/>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5">
            <a:extLst>
              <a:ext uri="{FF2B5EF4-FFF2-40B4-BE49-F238E27FC236}">
                <a16:creationId xmlns:a16="http://schemas.microsoft.com/office/drawing/2014/main" id="{D8B9F5CA-C6A0-1584-863C-BFC5C02C2753}"/>
              </a:ext>
            </a:extLst>
          </p:cNvPr>
          <p:cNvPicPr>
            <a:picLocks noChangeAspect="1"/>
          </p:cNvPicPr>
          <p:nvPr/>
        </p:nvPicPr>
        <p:blipFill>
          <a:blip r:embed="rId2"/>
          <a:stretch>
            <a:fillRect/>
          </a:stretch>
        </p:blipFill>
        <p:spPr>
          <a:xfrm>
            <a:off x="1347337" y="1980998"/>
            <a:ext cx="6449325" cy="2896004"/>
          </a:xfrm>
          <a:prstGeom prst="rect">
            <a:avLst/>
          </a:prstGeom>
        </p:spPr>
      </p:pic>
    </p:spTree>
    <p:extLst>
      <p:ext uri="{BB962C8B-B14F-4D97-AF65-F5344CB8AC3E}">
        <p14:creationId xmlns:p14="http://schemas.microsoft.com/office/powerpoint/2010/main" val="161469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E828-8152-930A-34BC-A8A6E6103B7E}"/>
              </a:ext>
            </a:extLst>
          </p:cNvPr>
          <p:cNvSpPr>
            <a:spLocks noGrp="1"/>
          </p:cNvSpPr>
          <p:nvPr>
            <p:ph type="title"/>
          </p:nvPr>
        </p:nvSpPr>
        <p:spPr/>
        <p:txBody>
          <a:bodyPr>
            <a:normAutofit fontScale="90000"/>
          </a:bodyPr>
          <a:lstStyle/>
          <a:p>
            <a:r>
              <a:rPr lang="en-US"/>
              <a:t>IoC Container</a:t>
            </a:r>
          </a:p>
        </p:txBody>
      </p:sp>
      <p:sp>
        <p:nvSpPr>
          <p:cNvPr id="3" name="Content Placeholder 2">
            <a:extLst>
              <a:ext uri="{FF2B5EF4-FFF2-40B4-BE49-F238E27FC236}">
                <a16:creationId xmlns:a16="http://schemas.microsoft.com/office/drawing/2014/main" id="{9599BFE5-F075-E87F-0261-A7845FA113F1}"/>
              </a:ext>
            </a:extLst>
          </p:cNvPr>
          <p:cNvSpPr>
            <a:spLocks noGrp="1"/>
          </p:cNvSpPr>
          <p:nvPr>
            <p:ph idx="1"/>
          </p:nvPr>
        </p:nvSpPr>
        <p:spPr/>
        <p:txBody>
          <a:bodyPr>
            <a:normAutofit/>
          </a:bodyPr>
          <a:lstStyle/>
          <a:p>
            <a:r>
              <a:rPr lang="en-US" sz="2400"/>
              <a:t>IoC Container (a.k.a. DI Container) is a framework for implementing automatic dependency injection. It manages object creation and it's life-time, and also injects dependencies to the class.</a:t>
            </a:r>
          </a:p>
          <a:p>
            <a:r>
              <a:rPr lang="en-US" sz="2400"/>
              <a:t>The IoC container creates an object of the specified class and also injects all the dependency objects through a constructor, a property or a method at run time and disposes it at the appropriate time.</a:t>
            </a:r>
          </a:p>
        </p:txBody>
      </p:sp>
      <p:sp>
        <p:nvSpPr>
          <p:cNvPr id="4" name="Slide Number Placeholder 3">
            <a:extLst>
              <a:ext uri="{FF2B5EF4-FFF2-40B4-BE49-F238E27FC236}">
                <a16:creationId xmlns:a16="http://schemas.microsoft.com/office/drawing/2014/main" id="{31061508-71DD-323F-E9CB-41AB31A7A3CA}"/>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9773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F94C-392F-497A-ED40-F64A5CB46AC7}"/>
              </a:ext>
            </a:extLst>
          </p:cNvPr>
          <p:cNvSpPr>
            <a:spLocks noGrp="1"/>
          </p:cNvSpPr>
          <p:nvPr>
            <p:ph type="title"/>
          </p:nvPr>
        </p:nvSpPr>
        <p:spPr/>
        <p:txBody>
          <a:bodyPr>
            <a:normAutofit fontScale="90000"/>
          </a:bodyPr>
          <a:lstStyle/>
          <a:p>
            <a:r>
              <a:rPr lang="en-US"/>
              <a:t>IoC Container</a:t>
            </a:r>
          </a:p>
        </p:txBody>
      </p:sp>
      <p:sp>
        <p:nvSpPr>
          <p:cNvPr id="3" name="Content Placeholder 2">
            <a:extLst>
              <a:ext uri="{FF2B5EF4-FFF2-40B4-BE49-F238E27FC236}">
                <a16:creationId xmlns:a16="http://schemas.microsoft.com/office/drawing/2014/main" id="{BFC0A234-2547-42D7-9C3C-4704C179B923}"/>
              </a:ext>
            </a:extLst>
          </p:cNvPr>
          <p:cNvSpPr>
            <a:spLocks noGrp="1"/>
          </p:cNvSpPr>
          <p:nvPr>
            <p:ph idx="1"/>
          </p:nvPr>
        </p:nvSpPr>
        <p:spPr/>
        <p:txBody>
          <a:bodyPr>
            <a:normAutofit/>
          </a:bodyPr>
          <a:lstStyle/>
          <a:p>
            <a:r>
              <a:rPr lang="en-US" sz="2400"/>
              <a:t>All the containers must provide easy support for the following DI lifecycle.</a:t>
            </a:r>
          </a:p>
          <a:p>
            <a:pPr lvl="1"/>
            <a:r>
              <a:rPr lang="en-US" sz="2000" b="1"/>
              <a:t>Register</a:t>
            </a:r>
            <a:r>
              <a:rPr lang="en-US" sz="2000"/>
              <a:t>: The container must know which dependency to instantiate when it encounters a particular type. This process is called registration. Basically, it must include some way to register type-mapping.</a:t>
            </a:r>
          </a:p>
          <a:p>
            <a:pPr lvl="1"/>
            <a:r>
              <a:rPr lang="en-US" sz="2000" b="1"/>
              <a:t>Resolve</a:t>
            </a:r>
            <a:r>
              <a:rPr lang="en-US" sz="2000"/>
              <a:t>: When using the IoC container, we don't need to create objects manually. The container does it for us. This is called resolution. The container must include some methods to resolve the specified type; the container creates an object of the specified type, injects the required dependencies if any and returns the object.</a:t>
            </a:r>
          </a:p>
          <a:p>
            <a:pPr lvl="1"/>
            <a:r>
              <a:rPr lang="en-US" sz="2000" b="1"/>
              <a:t>Dispose</a:t>
            </a:r>
            <a:r>
              <a:rPr lang="en-US" sz="2000"/>
              <a:t>: The container must manage the lifetime of the dependent objects. Most IoC containers include different lifetimemanagers to manage an object's lifecycle and dispose it.</a:t>
            </a:r>
          </a:p>
        </p:txBody>
      </p:sp>
      <p:sp>
        <p:nvSpPr>
          <p:cNvPr id="4" name="Slide Number Placeholder 3">
            <a:extLst>
              <a:ext uri="{FF2B5EF4-FFF2-40B4-BE49-F238E27FC236}">
                <a16:creationId xmlns:a16="http://schemas.microsoft.com/office/drawing/2014/main" id="{E2281C6A-113B-17F6-5E1B-0C09B1E55A4C}"/>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9527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8C2-F0F6-8C5D-EEB1-B42C4E2BD8B5}"/>
              </a:ext>
            </a:extLst>
          </p:cNvPr>
          <p:cNvSpPr>
            <a:spLocks noGrp="1"/>
          </p:cNvSpPr>
          <p:nvPr>
            <p:ph type="title"/>
          </p:nvPr>
        </p:nvSpPr>
        <p:spPr/>
        <p:txBody>
          <a:bodyPr>
            <a:normAutofit fontScale="90000"/>
          </a:bodyPr>
          <a:lstStyle/>
          <a:p>
            <a:r>
              <a:rPr lang="en-US"/>
              <a:t>Design Principle vs Design Pattern</a:t>
            </a:r>
          </a:p>
        </p:txBody>
      </p:sp>
      <p:sp>
        <p:nvSpPr>
          <p:cNvPr id="3" name="Content Placeholder 2">
            <a:extLst>
              <a:ext uri="{FF2B5EF4-FFF2-40B4-BE49-F238E27FC236}">
                <a16:creationId xmlns:a16="http://schemas.microsoft.com/office/drawing/2014/main" id="{0A8B2CD1-7803-1C9E-4A16-BF6FFD2EB6D6}"/>
              </a:ext>
            </a:extLst>
          </p:cNvPr>
          <p:cNvSpPr>
            <a:spLocks noGrp="1"/>
          </p:cNvSpPr>
          <p:nvPr>
            <p:ph idx="1"/>
          </p:nvPr>
        </p:nvSpPr>
        <p:spPr/>
        <p:txBody>
          <a:bodyPr>
            <a:normAutofit/>
          </a:bodyPr>
          <a:lstStyle/>
          <a:p>
            <a:r>
              <a:rPr lang="en-US" sz="2400">
                <a:solidFill>
                  <a:srgbClr val="FF0000"/>
                </a:solidFill>
              </a:rPr>
              <a:t>Design principles </a:t>
            </a:r>
            <a:r>
              <a:rPr lang="en-US" sz="2400"/>
              <a:t>provide high level guidelines to design better software applications. They do not provide implementation guidelines and are not bound to any programming language. The SOLID (SRP, OCP, LSP, ISP, DIP) principles are one of the most popular sets of design principles.</a:t>
            </a:r>
          </a:p>
          <a:p>
            <a:r>
              <a:rPr lang="en-US" sz="2400">
                <a:solidFill>
                  <a:srgbClr val="FF0000"/>
                </a:solidFill>
              </a:rPr>
              <a:t>Design Pattern </a:t>
            </a:r>
            <a:r>
              <a:rPr lang="en-US" sz="2400"/>
              <a:t>provides low-level solutions related to implementation, of commonly occurring object-oriented problems. In other words, design pattern suggests a specific implementation for the specific object-oriented programming problem.</a:t>
            </a:r>
          </a:p>
        </p:txBody>
      </p:sp>
      <p:sp>
        <p:nvSpPr>
          <p:cNvPr id="4" name="Slide Number Placeholder 3">
            <a:extLst>
              <a:ext uri="{FF2B5EF4-FFF2-40B4-BE49-F238E27FC236}">
                <a16:creationId xmlns:a16="http://schemas.microsoft.com/office/drawing/2014/main" id="{1C26CA0D-27BA-DA7F-2F3A-0AAD1171F179}"/>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3250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0D22-1F3B-2588-754B-3AA8BF966A05}"/>
              </a:ext>
            </a:extLst>
          </p:cNvPr>
          <p:cNvSpPr>
            <a:spLocks noGrp="1"/>
          </p:cNvSpPr>
          <p:nvPr>
            <p:ph type="title"/>
          </p:nvPr>
        </p:nvSpPr>
        <p:spPr/>
        <p:txBody>
          <a:bodyPr>
            <a:normAutofit fontScale="90000"/>
          </a:bodyPr>
          <a:lstStyle/>
          <a:p>
            <a:r>
              <a:rPr lang="en-US"/>
              <a:t>Inversion of Control (IoC) Principle</a:t>
            </a:r>
          </a:p>
        </p:txBody>
      </p:sp>
      <p:sp>
        <p:nvSpPr>
          <p:cNvPr id="3" name="Content Placeholder 2">
            <a:extLst>
              <a:ext uri="{FF2B5EF4-FFF2-40B4-BE49-F238E27FC236}">
                <a16:creationId xmlns:a16="http://schemas.microsoft.com/office/drawing/2014/main" id="{2927BAC0-F487-D8FF-C2B4-97152AFBF9D7}"/>
              </a:ext>
            </a:extLst>
          </p:cNvPr>
          <p:cNvSpPr>
            <a:spLocks noGrp="1"/>
          </p:cNvSpPr>
          <p:nvPr>
            <p:ph idx="1"/>
          </p:nvPr>
        </p:nvSpPr>
        <p:spPr/>
        <p:txBody>
          <a:bodyPr>
            <a:normAutofit/>
          </a:bodyPr>
          <a:lstStyle/>
          <a:p>
            <a:r>
              <a:rPr lang="en-US" sz="2400"/>
              <a:t>IoC is a </a:t>
            </a:r>
            <a:r>
              <a:rPr lang="en-US" sz="2400">
                <a:solidFill>
                  <a:srgbClr val="C00000"/>
                </a:solidFill>
              </a:rPr>
              <a:t>design principle </a:t>
            </a:r>
            <a:r>
              <a:rPr lang="en-US" sz="2400"/>
              <a:t>which recommends the inversion of different kinds of controls in object-oriented design to achieve </a:t>
            </a:r>
            <a:r>
              <a:rPr lang="en-US" sz="2400">
                <a:solidFill>
                  <a:srgbClr val="C00000"/>
                </a:solidFill>
              </a:rPr>
              <a:t>loose coupling </a:t>
            </a:r>
            <a:r>
              <a:rPr lang="en-US" sz="2400"/>
              <a:t>between application classes.</a:t>
            </a:r>
          </a:p>
          <a:p>
            <a:r>
              <a:rPr lang="en-US" sz="2400"/>
              <a:t>In this case, </a:t>
            </a:r>
            <a:r>
              <a:rPr lang="en-US" sz="2400">
                <a:solidFill>
                  <a:srgbClr val="C00000"/>
                </a:solidFill>
              </a:rPr>
              <a:t>control</a:t>
            </a:r>
            <a:r>
              <a:rPr lang="en-US" sz="2400"/>
              <a:t> refers to any additional responsibilities a class has, other than its main responsibility, such as control over the flow of an application, or control over the dependent object creation and binding (Remember SRP - Single Responsibility Principle).</a:t>
            </a:r>
          </a:p>
          <a:p>
            <a:r>
              <a:rPr lang="en-US" sz="2400"/>
              <a:t>If we want to do </a:t>
            </a:r>
            <a:r>
              <a:rPr lang="en-US" sz="2400">
                <a:solidFill>
                  <a:srgbClr val="C00000"/>
                </a:solidFill>
              </a:rPr>
              <a:t>TDD</a:t>
            </a:r>
            <a:r>
              <a:rPr lang="en-US" sz="2400"/>
              <a:t> (Test Driven Development), then we must use the IoC principle, without which TDD is not possible.</a:t>
            </a:r>
          </a:p>
        </p:txBody>
      </p:sp>
      <p:sp>
        <p:nvSpPr>
          <p:cNvPr id="4" name="Slide Number Placeholder 3">
            <a:extLst>
              <a:ext uri="{FF2B5EF4-FFF2-40B4-BE49-F238E27FC236}">
                <a16:creationId xmlns:a16="http://schemas.microsoft.com/office/drawing/2014/main" id="{E45E0F49-534C-9106-C291-D8A9362D7268}"/>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941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6A8B-5C8C-81D7-DFFD-099520741AC1}"/>
              </a:ext>
            </a:extLst>
          </p:cNvPr>
          <p:cNvSpPr>
            <a:spLocks noGrp="1"/>
          </p:cNvSpPr>
          <p:nvPr>
            <p:ph type="title"/>
          </p:nvPr>
        </p:nvSpPr>
        <p:spPr/>
        <p:txBody>
          <a:bodyPr>
            <a:normAutofit fontScale="90000"/>
          </a:bodyPr>
          <a:lstStyle/>
          <a:p>
            <a:r>
              <a:rPr lang="en-US"/>
              <a:t>Inversion of Control</a:t>
            </a:r>
          </a:p>
        </p:txBody>
      </p:sp>
      <p:sp>
        <p:nvSpPr>
          <p:cNvPr id="3" name="Content Placeholder 2">
            <a:extLst>
              <a:ext uri="{FF2B5EF4-FFF2-40B4-BE49-F238E27FC236}">
                <a16:creationId xmlns:a16="http://schemas.microsoft.com/office/drawing/2014/main" id="{50ABB608-52CC-ABD1-4970-9B4BEE83017A}"/>
              </a:ext>
            </a:extLst>
          </p:cNvPr>
          <p:cNvSpPr>
            <a:spLocks noGrp="1"/>
          </p:cNvSpPr>
          <p:nvPr>
            <p:ph idx="1"/>
          </p:nvPr>
        </p:nvSpPr>
        <p:spPr/>
        <p:txBody>
          <a:bodyPr>
            <a:normAutofit/>
          </a:bodyPr>
          <a:lstStyle/>
          <a:p>
            <a:r>
              <a:rPr lang="en-US" sz="2400"/>
              <a:t>IOC is the first step towards achieving loose coupled design</a:t>
            </a:r>
          </a:p>
          <a:p>
            <a:r>
              <a:rPr lang="en-US" sz="2400"/>
              <a:t>IoC principle helps in designing loosely coupled classes which make them testable, maintainable and extensible.</a:t>
            </a:r>
          </a:p>
        </p:txBody>
      </p:sp>
      <p:sp>
        <p:nvSpPr>
          <p:cNvPr id="4" name="Slide Number Placeholder 3">
            <a:extLst>
              <a:ext uri="{FF2B5EF4-FFF2-40B4-BE49-F238E27FC236}">
                <a16:creationId xmlns:a16="http://schemas.microsoft.com/office/drawing/2014/main" id="{3A4BDC8F-C3C9-EBF5-9F70-C079D0470E41}"/>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a:extLst>
              <a:ext uri="{FF2B5EF4-FFF2-40B4-BE49-F238E27FC236}">
                <a16:creationId xmlns:a16="http://schemas.microsoft.com/office/drawing/2014/main" id="{162810C2-FDC3-ED31-2221-67793885C1B1}"/>
              </a:ext>
            </a:extLst>
          </p:cNvPr>
          <p:cNvPicPr>
            <a:picLocks noChangeAspect="1"/>
          </p:cNvPicPr>
          <p:nvPr/>
        </p:nvPicPr>
        <p:blipFill>
          <a:blip r:embed="rId2"/>
          <a:stretch>
            <a:fillRect/>
          </a:stretch>
        </p:blipFill>
        <p:spPr>
          <a:xfrm>
            <a:off x="1304044" y="2819400"/>
            <a:ext cx="6315956" cy="2219635"/>
          </a:xfrm>
          <a:prstGeom prst="rect">
            <a:avLst/>
          </a:prstGeom>
        </p:spPr>
      </p:pic>
    </p:spTree>
    <p:extLst>
      <p:ext uri="{BB962C8B-B14F-4D97-AF65-F5344CB8AC3E}">
        <p14:creationId xmlns:p14="http://schemas.microsoft.com/office/powerpoint/2010/main" val="157571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97B2-96C0-C2C7-80C5-0579A8DD34BC}"/>
              </a:ext>
            </a:extLst>
          </p:cNvPr>
          <p:cNvSpPr>
            <a:spLocks noGrp="1"/>
          </p:cNvSpPr>
          <p:nvPr>
            <p:ph type="title"/>
          </p:nvPr>
        </p:nvSpPr>
        <p:spPr/>
        <p:txBody>
          <a:bodyPr>
            <a:normAutofit fontScale="90000"/>
          </a:bodyPr>
          <a:lstStyle/>
          <a:p>
            <a:r>
              <a:rPr lang="en-US"/>
              <a:t>Thí dụ</a:t>
            </a:r>
          </a:p>
        </p:txBody>
      </p:sp>
      <p:sp>
        <p:nvSpPr>
          <p:cNvPr id="3" name="Content Placeholder 2">
            <a:extLst>
              <a:ext uri="{FF2B5EF4-FFF2-40B4-BE49-F238E27FC236}">
                <a16:creationId xmlns:a16="http://schemas.microsoft.com/office/drawing/2014/main" id="{2DC3F62C-70CA-03DE-573A-71DEBA5D8A2D}"/>
              </a:ext>
            </a:extLst>
          </p:cNvPr>
          <p:cNvSpPr>
            <a:spLocks noGrp="1"/>
          </p:cNvSpPr>
          <p:nvPr>
            <p:ph idx="1"/>
          </p:nvPr>
        </p:nvSpPr>
        <p:spPr/>
        <p:txBody>
          <a:bodyPr>
            <a:normAutofit/>
          </a:bodyPr>
          <a:lstStyle/>
          <a:p>
            <a:r>
              <a:rPr lang="en-US" sz="2000"/>
              <a:t>Suppose you drive a car to your work place.</a:t>
            </a:r>
          </a:p>
          <a:p>
            <a:r>
              <a:rPr lang="en-US" sz="2000"/>
              <a:t>This means you control the car. The IoC principle suggests to invert the control, meaning that instead of driving the car yourself, you hire a cab, where another person will drive the car.</a:t>
            </a:r>
          </a:p>
          <a:p>
            <a:r>
              <a:rPr lang="en-US" sz="2000"/>
              <a:t>Thus, this is called inversion of the control - from you to the cab driver.</a:t>
            </a:r>
          </a:p>
          <a:p>
            <a:r>
              <a:rPr lang="en-US" sz="2000"/>
              <a:t>You don't have to drive a car yourself and you can let the driver do the driving so that you can focus on your main work.</a:t>
            </a:r>
          </a:p>
        </p:txBody>
      </p:sp>
      <p:sp>
        <p:nvSpPr>
          <p:cNvPr id="4" name="Slide Number Placeholder 3">
            <a:extLst>
              <a:ext uri="{FF2B5EF4-FFF2-40B4-BE49-F238E27FC236}">
                <a16:creationId xmlns:a16="http://schemas.microsoft.com/office/drawing/2014/main" id="{5B7AA703-CDB8-7B0F-495D-CD2DFACEEF36}"/>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1856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C203-C7FE-D788-B246-45987C3E2582}"/>
              </a:ext>
            </a:extLst>
          </p:cNvPr>
          <p:cNvSpPr>
            <a:spLocks noGrp="1"/>
          </p:cNvSpPr>
          <p:nvPr>
            <p:ph type="title"/>
          </p:nvPr>
        </p:nvSpPr>
        <p:spPr/>
        <p:txBody>
          <a:bodyPr>
            <a:normAutofit fontScale="90000"/>
          </a:bodyPr>
          <a:lstStyle/>
          <a:p>
            <a:r>
              <a:rPr lang="en-US"/>
              <a:t>Control Over the Flow of a Program</a:t>
            </a:r>
          </a:p>
        </p:txBody>
      </p:sp>
      <p:sp>
        <p:nvSpPr>
          <p:cNvPr id="4" name="Slide Number Placeholder 3">
            <a:extLst>
              <a:ext uri="{FF2B5EF4-FFF2-40B4-BE49-F238E27FC236}">
                <a16:creationId xmlns:a16="http://schemas.microsoft.com/office/drawing/2014/main" id="{DF6B8299-974B-71A6-D1E2-FFD4BDD0715B}"/>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7">
            <a:extLst>
              <a:ext uri="{FF2B5EF4-FFF2-40B4-BE49-F238E27FC236}">
                <a16:creationId xmlns:a16="http://schemas.microsoft.com/office/drawing/2014/main" id="{225996C0-300C-3F62-EF91-1E1558DFA750}"/>
              </a:ext>
            </a:extLst>
          </p:cNvPr>
          <p:cNvPicPr>
            <a:picLocks noChangeAspect="1"/>
          </p:cNvPicPr>
          <p:nvPr/>
        </p:nvPicPr>
        <p:blipFill>
          <a:blip r:embed="rId2"/>
          <a:stretch>
            <a:fillRect/>
          </a:stretch>
        </p:blipFill>
        <p:spPr>
          <a:xfrm>
            <a:off x="183968" y="906544"/>
            <a:ext cx="4055474" cy="5510673"/>
          </a:xfrm>
          <a:prstGeom prst="rect">
            <a:avLst/>
          </a:prstGeom>
        </p:spPr>
      </p:pic>
      <p:pic>
        <p:nvPicPr>
          <p:cNvPr id="10" name="Picture 9">
            <a:extLst>
              <a:ext uri="{FF2B5EF4-FFF2-40B4-BE49-F238E27FC236}">
                <a16:creationId xmlns:a16="http://schemas.microsoft.com/office/drawing/2014/main" id="{75B68659-9400-FB9E-881F-B626B6A1828E}"/>
              </a:ext>
            </a:extLst>
          </p:cNvPr>
          <p:cNvPicPr>
            <a:picLocks noChangeAspect="1"/>
          </p:cNvPicPr>
          <p:nvPr/>
        </p:nvPicPr>
        <p:blipFill>
          <a:blip r:embed="rId3"/>
          <a:stretch>
            <a:fillRect/>
          </a:stretch>
        </p:blipFill>
        <p:spPr>
          <a:xfrm>
            <a:off x="4765368" y="1143000"/>
            <a:ext cx="4205662" cy="986052"/>
          </a:xfrm>
          <a:prstGeom prst="rect">
            <a:avLst/>
          </a:prstGeom>
        </p:spPr>
      </p:pic>
      <p:sp>
        <p:nvSpPr>
          <p:cNvPr id="11" name="Rectangle 1">
            <a:extLst>
              <a:ext uri="{FF2B5EF4-FFF2-40B4-BE49-F238E27FC236}">
                <a16:creationId xmlns:a16="http://schemas.microsoft.com/office/drawing/2014/main" id="{C5A8051E-99B6-A630-4F7E-58EBA3960EDB}"/>
              </a:ext>
            </a:extLst>
          </p:cNvPr>
          <p:cNvSpPr>
            <a:spLocks noChangeArrowheads="1"/>
          </p:cNvSpPr>
          <p:nvPr/>
        </p:nvSpPr>
        <p:spPr bwMode="auto">
          <a:xfrm>
            <a:off x="4840462" y="2427940"/>
            <a:ext cx="4055474" cy="138499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181717"/>
                </a:solidFill>
                <a:effectLst/>
                <a:latin typeface="Times New Roman" panose="02020603050405020304" pitchFamily="18" charset="0"/>
                <a:cs typeface="Times New Roman" panose="02020603050405020304" pitchFamily="18" charset="0"/>
              </a:rPr>
              <a:t>The Main() function of the program class controls the flow of a program. It takes the user's input for the first name and last name. It saves the data, and continues or exits the console, depending upon the user's input. So here, the flow is controlled through the </a:t>
            </a:r>
            <a:r>
              <a:rPr kumimoji="0" lang="en-US" altLang="en-US"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a:ln>
                  <a:noFill/>
                </a:ln>
                <a:solidFill>
                  <a:srgbClr val="181717"/>
                </a:solidFill>
                <a:effectLst/>
                <a:latin typeface="Times New Roman" panose="02020603050405020304" pitchFamily="18" charset="0"/>
                <a:cs typeface="Times New Roman" panose="02020603050405020304" pitchFamily="18" charset="0"/>
              </a:rPr>
              <a:t> function.</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03295DA5-D4D1-414B-CD15-47E70F70B4E2}"/>
              </a:ext>
            </a:extLst>
          </p:cNvPr>
          <p:cNvPicPr>
            <a:picLocks noChangeAspect="1"/>
          </p:cNvPicPr>
          <p:nvPr/>
        </p:nvPicPr>
        <p:blipFill>
          <a:blip r:embed="rId4"/>
          <a:stretch>
            <a:fillRect/>
          </a:stretch>
        </p:blipFill>
        <p:spPr>
          <a:xfrm>
            <a:off x="5423184" y="4754705"/>
            <a:ext cx="2814935" cy="1662512"/>
          </a:xfrm>
          <a:prstGeom prst="rect">
            <a:avLst/>
          </a:prstGeom>
        </p:spPr>
      </p:pic>
      <p:sp>
        <p:nvSpPr>
          <p:cNvPr id="15" name="TextBox 14">
            <a:extLst>
              <a:ext uri="{FF2B5EF4-FFF2-40B4-BE49-F238E27FC236}">
                <a16:creationId xmlns:a16="http://schemas.microsoft.com/office/drawing/2014/main" id="{DC6A1525-8315-C7F9-62A4-C5F50FA07829}"/>
              </a:ext>
            </a:extLst>
          </p:cNvPr>
          <p:cNvSpPr txBox="1"/>
          <p:nvPr/>
        </p:nvSpPr>
        <p:spPr>
          <a:xfrm>
            <a:off x="4765368" y="3830217"/>
            <a:ext cx="4130568" cy="954107"/>
          </a:xfrm>
          <a:prstGeom prst="rect">
            <a:avLst/>
          </a:prstGeom>
          <a:noFill/>
        </p:spPr>
        <p:txBody>
          <a:bodyPr wrap="square">
            <a:spAutoFit/>
          </a:bodyPr>
          <a:lstStyle/>
          <a:p>
            <a:r>
              <a:rPr lang="en-US" sz="1400" b="0" i="0">
                <a:solidFill>
                  <a:srgbClr val="181717"/>
                </a:solidFill>
                <a:effectLst/>
                <a:latin typeface="Times New Roman" panose="02020603050405020304" pitchFamily="18" charset="0"/>
                <a:cs typeface="Times New Roman" panose="02020603050405020304" pitchFamily="18" charset="0"/>
              </a:rPr>
              <a:t>IoC can be applied to the above program by creating a GUI-based application such as the following windows-based application, wherein the framework will handle the flow of a program by using events.</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7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A1B1-A6EF-5E63-5F39-606B31E78EB3}"/>
              </a:ext>
            </a:extLst>
          </p:cNvPr>
          <p:cNvSpPr>
            <a:spLocks noGrp="1"/>
          </p:cNvSpPr>
          <p:nvPr>
            <p:ph type="title"/>
          </p:nvPr>
        </p:nvSpPr>
        <p:spPr/>
        <p:txBody>
          <a:bodyPr>
            <a:noAutofit/>
          </a:bodyPr>
          <a:lstStyle/>
          <a:p>
            <a:r>
              <a:rPr lang="en-US" sz="3200"/>
              <a:t>Control Over the Dependent Object Creation</a:t>
            </a:r>
          </a:p>
        </p:txBody>
      </p:sp>
      <p:sp>
        <p:nvSpPr>
          <p:cNvPr id="4" name="Slide Number Placeholder 3">
            <a:extLst>
              <a:ext uri="{FF2B5EF4-FFF2-40B4-BE49-F238E27FC236}">
                <a16:creationId xmlns:a16="http://schemas.microsoft.com/office/drawing/2014/main" id="{7006CF7A-FCA2-2D7C-B149-EBCCD1FF89E5}"/>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D997096F-B6AA-32AB-2A88-A207FD47C74F}"/>
              </a:ext>
            </a:extLst>
          </p:cNvPr>
          <p:cNvPicPr>
            <a:picLocks noChangeAspect="1"/>
          </p:cNvPicPr>
          <p:nvPr/>
        </p:nvPicPr>
        <p:blipFill>
          <a:blip r:embed="rId2"/>
          <a:stretch>
            <a:fillRect/>
          </a:stretch>
        </p:blipFill>
        <p:spPr>
          <a:xfrm>
            <a:off x="609600" y="1219200"/>
            <a:ext cx="2991267" cy="4753638"/>
          </a:xfrm>
          <a:prstGeom prst="rect">
            <a:avLst/>
          </a:prstGeom>
        </p:spPr>
      </p:pic>
      <p:sp>
        <p:nvSpPr>
          <p:cNvPr id="8" name="TextBox 7">
            <a:extLst>
              <a:ext uri="{FF2B5EF4-FFF2-40B4-BE49-F238E27FC236}">
                <a16:creationId xmlns:a16="http://schemas.microsoft.com/office/drawing/2014/main" id="{1BC71CAD-6CFE-5F8E-EC61-F111FB5B17E2}"/>
              </a:ext>
            </a:extLst>
          </p:cNvPr>
          <p:cNvSpPr txBox="1"/>
          <p:nvPr/>
        </p:nvSpPr>
        <p:spPr>
          <a:xfrm>
            <a:off x="4081806" y="1077091"/>
            <a:ext cx="4572000" cy="2862322"/>
          </a:xfrm>
          <a:prstGeom prst="rect">
            <a:avLst/>
          </a:prstGeom>
          <a:noFill/>
        </p:spPr>
        <p:txBody>
          <a:bodyPr wrap="square">
            <a:spAutoFit/>
          </a:bodyPr>
          <a:lstStyle/>
          <a:p>
            <a:pPr marL="285750" indent="-285750">
              <a:buFont typeface="Arial" panose="020B0604020202020204" pitchFamily="34" charset="0"/>
              <a:buChar char="•"/>
            </a:pPr>
            <a:r>
              <a:rPr lang="en-US">
                <a:solidFill>
                  <a:srgbClr val="181717"/>
                </a:solidFill>
                <a:latin typeface="Times New Roman" panose="02020603050405020304" pitchFamily="18" charset="0"/>
                <a:cs typeface="Times New Roman" panose="02020603050405020304" pitchFamily="18" charset="0"/>
              </a:rPr>
              <a:t>C</a:t>
            </a:r>
            <a:r>
              <a:rPr lang="en-US" b="0" i="0">
                <a:solidFill>
                  <a:srgbClr val="181717"/>
                </a:solidFill>
                <a:effectLst/>
                <a:latin typeface="Times New Roman" panose="02020603050405020304" pitchFamily="18" charset="0"/>
                <a:cs typeface="Times New Roman" panose="02020603050405020304" pitchFamily="18" charset="0"/>
              </a:rPr>
              <a:t>lass </a:t>
            </a:r>
            <a:r>
              <a:rPr lang="en-US" b="0" i="1">
                <a:solidFill>
                  <a:srgbClr val="181717"/>
                </a:solidFill>
                <a:effectLst/>
                <a:latin typeface="Times New Roman" panose="02020603050405020304" pitchFamily="18" charset="0"/>
                <a:cs typeface="Times New Roman" panose="02020603050405020304" pitchFamily="18" charset="0"/>
              </a:rPr>
              <a:t>A</a:t>
            </a:r>
            <a:r>
              <a:rPr lang="en-US" b="0" i="0">
                <a:solidFill>
                  <a:srgbClr val="181717"/>
                </a:solidFill>
                <a:effectLst/>
                <a:latin typeface="Times New Roman" panose="02020603050405020304" pitchFamily="18" charset="0"/>
                <a:cs typeface="Times New Roman" panose="02020603050405020304" pitchFamily="18" charset="0"/>
              </a:rPr>
              <a:t> calls </a:t>
            </a:r>
            <a:r>
              <a:rPr lang="en-US" b="0" i="1">
                <a:solidFill>
                  <a:srgbClr val="181717"/>
                </a:solidFill>
                <a:effectLst/>
                <a:latin typeface="Times New Roman" panose="02020603050405020304" pitchFamily="18" charset="0"/>
                <a:cs typeface="Times New Roman" panose="02020603050405020304" pitchFamily="18" charset="0"/>
              </a:rPr>
              <a:t>b.SomeMethod()</a:t>
            </a:r>
            <a:r>
              <a:rPr lang="en-US" b="0" i="0">
                <a:solidFill>
                  <a:srgbClr val="181717"/>
                </a:solidFill>
                <a:effectLst/>
                <a:latin typeface="Times New Roman" panose="02020603050405020304" pitchFamily="18" charset="0"/>
                <a:cs typeface="Times New Roman" panose="02020603050405020304" pitchFamily="18" charset="0"/>
              </a:rPr>
              <a:t> to complete its </a:t>
            </a:r>
            <a:r>
              <a:rPr lang="en-US" b="0" i="1">
                <a:solidFill>
                  <a:srgbClr val="181717"/>
                </a:solidFill>
                <a:effectLst/>
                <a:latin typeface="Times New Roman" panose="02020603050405020304" pitchFamily="18" charset="0"/>
                <a:cs typeface="Times New Roman" panose="02020603050405020304" pitchFamily="18" charset="0"/>
              </a:rPr>
              <a:t>task1</a:t>
            </a:r>
            <a:r>
              <a:rPr lang="en-US" b="0" i="0">
                <a:solidFill>
                  <a:srgbClr val="181717"/>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0" i="0">
                <a:solidFill>
                  <a:srgbClr val="181717"/>
                </a:solidFill>
                <a:effectLst/>
                <a:latin typeface="Times New Roman" panose="02020603050405020304" pitchFamily="18" charset="0"/>
                <a:cs typeface="Times New Roman" panose="02020603050405020304" pitchFamily="18" charset="0"/>
              </a:rPr>
              <a:t>Class </a:t>
            </a:r>
            <a:r>
              <a:rPr lang="en-US" b="0" i="1">
                <a:solidFill>
                  <a:srgbClr val="181717"/>
                </a:solidFill>
                <a:effectLst/>
                <a:latin typeface="Times New Roman" panose="02020603050405020304" pitchFamily="18" charset="0"/>
                <a:cs typeface="Times New Roman" panose="02020603050405020304" pitchFamily="18" charset="0"/>
              </a:rPr>
              <a:t>A</a:t>
            </a:r>
            <a:r>
              <a:rPr lang="en-US" b="0" i="0">
                <a:solidFill>
                  <a:srgbClr val="181717"/>
                </a:solidFill>
                <a:effectLst/>
                <a:latin typeface="Times New Roman" panose="02020603050405020304" pitchFamily="18" charset="0"/>
                <a:cs typeface="Times New Roman" panose="02020603050405020304" pitchFamily="18" charset="0"/>
              </a:rPr>
              <a:t> cannot complete its task without class </a:t>
            </a:r>
            <a:r>
              <a:rPr lang="en-US" b="0" i="1">
                <a:solidFill>
                  <a:srgbClr val="181717"/>
                </a:solidFill>
                <a:effectLst/>
                <a:latin typeface="Times New Roman" panose="02020603050405020304" pitchFamily="18" charset="0"/>
                <a:cs typeface="Times New Roman" panose="02020603050405020304" pitchFamily="18" charset="0"/>
              </a:rPr>
              <a:t>B</a:t>
            </a:r>
            <a:r>
              <a:rPr lang="en-US" b="0" i="0">
                <a:solidFill>
                  <a:srgbClr val="181717"/>
                </a:solidFill>
                <a:effectLst/>
                <a:latin typeface="Times New Roman" panose="02020603050405020304" pitchFamily="18" charset="0"/>
                <a:cs typeface="Times New Roman" panose="02020603050405020304" pitchFamily="18" charset="0"/>
              </a:rPr>
              <a:t> and so you can say that "</a:t>
            </a:r>
            <a:r>
              <a:rPr lang="en-US" b="0" i="1">
                <a:solidFill>
                  <a:srgbClr val="181717"/>
                </a:solidFill>
                <a:effectLst/>
                <a:latin typeface="Times New Roman" panose="02020603050405020304" pitchFamily="18" charset="0"/>
                <a:cs typeface="Times New Roman" panose="02020603050405020304" pitchFamily="18" charset="0"/>
              </a:rPr>
              <a:t>Class A is dependent on class B</a:t>
            </a:r>
            <a:r>
              <a:rPr lang="en-US" b="0" i="0">
                <a:solidFill>
                  <a:srgbClr val="181717"/>
                </a:solidFill>
                <a:effectLst/>
                <a:latin typeface="Times New Roman" panose="02020603050405020304" pitchFamily="18" charset="0"/>
                <a:cs typeface="Times New Roman" panose="02020603050405020304" pitchFamily="18" charset="0"/>
              </a:rPr>
              <a:t>" or "</a:t>
            </a:r>
            <a:r>
              <a:rPr lang="en-US" b="0" i="1">
                <a:solidFill>
                  <a:srgbClr val="181717"/>
                </a:solidFill>
                <a:effectLst/>
                <a:latin typeface="Times New Roman" panose="02020603050405020304" pitchFamily="18" charset="0"/>
                <a:cs typeface="Times New Roman" panose="02020603050405020304" pitchFamily="18" charset="0"/>
              </a:rPr>
              <a:t>class B is a dependency of class A</a:t>
            </a:r>
            <a:r>
              <a:rPr lang="en-US" b="0" i="0">
                <a:solidFill>
                  <a:srgbClr val="181717"/>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Class </a:t>
            </a:r>
            <a:r>
              <a:rPr lang="en-US" i="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creates and manages the life time of an object of class </a:t>
            </a:r>
            <a:r>
              <a:rPr lang="en-US" i="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solidFill>
                  <a:srgbClr val="FF0000"/>
                </a:solidFill>
                <a:latin typeface="Times New Roman" panose="02020603050405020304" pitchFamily="18" charset="0"/>
                <a:cs typeface="Times New Roman" panose="02020603050405020304" pitchFamily="18" charset="0"/>
              </a:rPr>
              <a:t>Essentially, it controls the creation and life time of objects of the dependency class.</a:t>
            </a:r>
          </a:p>
        </p:txBody>
      </p:sp>
    </p:spTree>
    <p:extLst>
      <p:ext uri="{BB962C8B-B14F-4D97-AF65-F5344CB8AC3E}">
        <p14:creationId xmlns:p14="http://schemas.microsoft.com/office/powerpoint/2010/main" val="133144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FC66-58E4-4BC4-6C4C-B3E7A549B277}"/>
              </a:ext>
            </a:extLst>
          </p:cNvPr>
          <p:cNvSpPr>
            <a:spLocks noGrp="1"/>
          </p:cNvSpPr>
          <p:nvPr>
            <p:ph type="title"/>
          </p:nvPr>
        </p:nvSpPr>
        <p:spPr/>
        <p:txBody>
          <a:bodyPr>
            <a:normAutofit fontScale="90000"/>
          </a:bodyPr>
          <a:lstStyle/>
          <a:p>
            <a:r>
              <a:rPr lang="en-US"/>
              <a:t>IOC using Factory</a:t>
            </a:r>
          </a:p>
        </p:txBody>
      </p:sp>
      <p:sp>
        <p:nvSpPr>
          <p:cNvPr id="4" name="Slide Number Placeholder 3">
            <a:extLst>
              <a:ext uri="{FF2B5EF4-FFF2-40B4-BE49-F238E27FC236}">
                <a16:creationId xmlns:a16="http://schemas.microsoft.com/office/drawing/2014/main" id="{C2212079-7606-7954-E0E9-0705A6D3CDE5}"/>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id="{CC3E3C21-4B98-841F-800D-CC13BF04B8B7}"/>
              </a:ext>
            </a:extLst>
          </p:cNvPr>
          <p:cNvPicPr>
            <a:picLocks noChangeAspect="1"/>
          </p:cNvPicPr>
          <p:nvPr/>
        </p:nvPicPr>
        <p:blipFill>
          <a:blip r:embed="rId2"/>
          <a:stretch>
            <a:fillRect/>
          </a:stretch>
        </p:blipFill>
        <p:spPr>
          <a:xfrm>
            <a:off x="3609564" y="1353806"/>
            <a:ext cx="2943636" cy="4744112"/>
          </a:xfrm>
          <a:prstGeom prst="rect">
            <a:avLst/>
          </a:prstGeom>
        </p:spPr>
      </p:pic>
    </p:spTree>
    <p:extLst>
      <p:ext uri="{BB962C8B-B14F-4D97-AF65-F5344CB8AC3E}">
        <p14:creationId xmlns:p14="http://schemas.microsoft.com/office/powerpoint/2010/main" val="1005806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B49E0-B4A9-49DE-A8E9-7451FED237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C81CCF-1DB3-45FD-BA2C-99290C614156}">
  <ds:schemaRefs>
    <ds:schemaRef ds:uri="http://schemas.microsoft.com/sharepoint/v3/contenttype/forms"/>
  </ds:schemaRefs>
</ds:datastoreItem>
</file>

<file path=customXml/itemProps3.xml><?xml version="1.0" encoding="utf-8"?>
<ds:datastoreItem xmlns:ds="http://schemas.openxmlformats.org/officeDocument/2006/customXml" ds:itemID="{6AA70A8E-021F-4E0A-9909-CC5475887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52d96-1458-420b-8b8e-02e733c65e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3172</TotalTime>
  <Words>1476</Words>
  <Application>Microsoft Office PowerPoint</Application>
  <PresentationFormat>On-screen Show (4:3)</PresentationFormat>
  <Paragraphs>109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Segoe UI</vt:lpstr>
      <vt:lpstr>Times New Roman</vt:lpstr>
      <vt:lpstr>Office Theme</vt:lpstr>
      <vt:lpstr>Phân tích thiết kế hệ thống</vt:lpstr>
      <vt:lpstr>Nội dung</vt:lpstr>
      <vt:lpstr>Design Principle vs Design Pattern</vt:lpstr>
      <vt:lpstr>Inversion of Control (IoC) Principle</vt:lpstr>
      <vt:lpstr>Inversion of Control</vt:lpstr>
      <vt:lpstr>Thí dụ</vt:lpstr>
      <vt:lpstr>Control Over the Flow of a Program</vt:lpstr>
      <vt:lpstr>Control Over the Dependent Object Creation</vt:lpstr>
      <vt:lpstr>IOC using Factory</vt:lpstr>
      <vt:lpstr>Example of BusinessLogic and DataAccess classes</vt:lpstr>
      <vt:lpstr>Problems in tightly coupled classes</vt:lpstr>
      <vt:lpstr>Patterns implement the IoC principle</vt:lpstr>
      <vt:lpstr>IOC using Factory</vt:lpstr>
      <vt:lpstr>Dependency Inversion Principle</vt:lpstr>
      <vt:lpstr>PowerPoint Presentation</vt:lpstr>
      <vt:lpstr>High and low level</vt:lpstr>
      <vt:lpstr>What is an Abstraction?</vt:lpstr>
      <vt:lpstr>PowerPoint Presentation</vt:lpstr>
      <vt:lpstr>PowerPoint Presentation</vt:lpstr>
      <vt:lpstr>Dependency Injection</vt:lpstr>
      <vt:lpstr>Dependency Injection</vt:lpstr>
      <vt:lpstr>Types of Dependency Injection</vt:lpstr>
      <vt:lpstr>Constructor Injection</vt:lpstr>
      <vt:lpstr>PowerPoint Presentation</vt:lpstr>
      <vt:lpstr>Property Injection</vt:lpstr>
      <vt:lpstr>Method Injection</vt:lpstr>
      <vt:lpstr>PowerPoint Presentation</vt:lpstr>
      <vt:lpstr>IoC Container</vt:lpstr>
      <vt:lpstr>IoC 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Le Hai Ha</cp:lastModifiedBy>
  <cp:revision>294</cp:revision>
  <dcterms:created xsi:type="dcterms:W3CDTF">2006-08-16T00:00:00Z</dcterms:created>
  <dcterms:modified xsi:type="dcterms:W3CDTF">2023-02-07T07:00:48Z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