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3"/>
  </p:notesMasterIdLst>
  <p:sldIdLst>
    <p:sldId id="256" r:id="rId5"/>
    <p:sldId id="257" r:id="rId6"/>
    <p:sldId id="258" r:id="rId7"/>
    <p:sldId id="271" r:id="rId8"/>
    <p:sldId id="278" r:id="rId9"/>
    <p:sldId id="281" r:id="rId10"/>
    <p:sldId id="274" r:id="rId11"/>
    <p:sldId id="275" r:id="rId12"/>
    <p:sldId id="276" r:id="rId13"/>
    <p:sldId id="282" r:id="rId14"/>
    <p:sldId id="277" r:id="rId15"/>
    <p:sldId id="259" r:id="rId16"/>
    <p:sldId id="261" r:id="rId17"/>
    <p:sldId id="272" r:id="rId18"/>
    <p:sldId id="283" r:id="rId19"/>
    <p:sldId id="279" r:id="rId20"/>
    <p:sldId id="280" r:id="rId21"/>
    <p:sldId id="284" r:id="rId22"/>
    <p:sldId id="285" r:id="rId23"/>
    <p:sldId id="286" r:id="rId24"/>
    <p:sldId id="287" r:id="rId25"/>
    <p:sldId id="267" r:id="rId26"/>
    <p:sldId id="288" r:id="rId27"/>
    <p:sldId id="289" r:id="rId28"/>
    <p:sldId id="268" r:id="rId29"/>
    <p:sldId id="291" r:id="rId30"/>
    <p:sldId id="290" r:id="rId31"/>
    <p:sldId id="29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4" autoAdjust="0"/>
  </p:normalViewPr>
  <p:slideViewPr>
    <p:cSldViewPr>
      <p:cViewPr varScale="1">
        <p:scale>
          <a:sx n="103" d="100"/>
          <a:sy n="103" d="100"/>
        </p:scale>
        <p:origin x="1776"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40"/>
    </p:cViewPr>
  </p:sorterViewPr>
  <p:notesViewPr>
    <p:cSldViewPr>
      <p:cViewPr varScale="1">
        <p:scale>
          <a:sx n="53" d="100"/>
          <a:sy n="53" d="100"/>
        </p:scale>
        <p:origin x="-280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6470EE-B583-493A-B735-1F7BD8B7821A}" type="datetimeFigureOut">
              <a:rPr lang="en-US" smtClean="0"/>
              <a:t>09/28/2021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9CB43-520E-413C-BFE2-691B9A0516D6}" type="slidenum">
              <a:rPr lang="en-US" smtClean="0"/>
              <a:t>‹#›</a:t>
            </a:fld>
            <a:endParaRPr lang="en-US"/>
          </a:p>
        </p:txBody>
      </p:sp>
    </p:spTree>
    <p:extLst>
      <p:ext uri="{BB962C8B-B14F-4D97-AF65-F5344CB8AC3E}">
        <p14:creationId xmlns:p14="http://schemas.microsoft.com/office/powerpoint/2010/main" val="349219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9CB43-520E-413C-BFE2-691B9A0516D6}" type="slidenum">
              <a:rPr lang="en-US" smtClean="0"/>
              <a:t>2</a:t>
            </a:fld>
            <a:endParaRPr lang="en-US"/>
          </a:p>
        </p:txBody>
      </p:sp>
    </p:spTree>
    <p:extLst>
      <p:ext uri="{BB962C8B-B14F-4D97-AF65-F5344CB8AC3E}">
        <p14:creationId xmlns:p14="http://schemas.microsoft.com/office/powerpoint/2010/main" val="1687508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9CB43-520E-413C-BFE2-691B9A0516D6}" type="slidenum">
              <a:rPr lang="en-US" smtClean="0"/>
              <a:t>24</a:t>
            </a:fld>
            <a:endParaRPr lang="en-US"/>
          </a:p>
        </p:txBody>
      </p:sp>
    </p:spTree>
    <p:extLst>
      <p:ext uri="{BB962C8B-B14F-4D97-AF65-F5344CB8AC3E}">
        <p14:creationId xmlns:p14="http://schemas.microsoft.com/office/powerpoint/2010/main" val="35198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4C9CB43-520E-413C-BFE2-691B9A0516D6}" type="slidenum">
              <a:rPr lang="en-US" smtClean="0"/>
              <a:t>25</a:t>
            </a:fld>
            <a:endParaRPr lang="en-US"/>
          </a:p>
        </p:txBody>
      </p:sp>
    </p:spTree>
    <p:extLst>
      <p:ext uri="{BB962C8B-B14F-4D97-AF65-F5344CB8AC3E}">
        <p14:creationId xmlns:p14="http://schemas.microsoft.com/office/powerpoint/2010/main" val="3150310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F6D4B8-22E1-4B82-B686-39646DACC38B}" type="datetime1">
              <a:rPr lang="en-US" smtClean="0"/>
              <a:t>09/28/2021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DFF6C1-7653-413E-A4A1-AE7D0A3AC382}" type="datetime1">
              <a:rPr lang="en-US" smtClean="0"/>
              <a:t>09/28/2021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78C057-FD0F-443E-A8A7-267561488B7D}" type="datetime1">
              <a:rPr lang="en-US" smtClean="0"/>
              <a:t>09/28/2021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868362"/>
          </a:xfrm>
        </p:spPr>
        <p:txBody>
          <a:bodyPr/>
          <a:lstStyle/>
          <a:p>
            <a:r>
              <a:rPr lang="en-US"/>
              <a:t>Click to edit Master title style</a:t>
            </a:r>
          </a:p>
        </p:txBody>
      </p:sp>
      <p:sp>
        <p:nvSpPr>
          <p:cNvPr id="3" name="Content Placeholder 2"/>
          <p:cNvSpPr>
            <a:spLocks noGrp="1"/>
          </p:cNvSpPr>
          <p:nvPr>
            <p:ph idx="1"/>
          </p:nvPr>
        </p:nvSpPr>
        <p:spPr>
          <a:xfrm>
            <a:off x="457200" y="1219200"/>
            <a:ext cx="822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09368"/>
            <a:ext cx="2133600" cy="304800"/>
          </a:xfrm>
        </p:spPr>
        <p:txBody>
          <a:bodyPr/>
          <a:lstStyle>
            <a:lvl1pPr>
              <a:defRPr>
                <a:solidFill>
                  <a:schemeClr val="bg1"/>
                </a:solidFill>
              </a:defRPr>
            </a:lvl1pPr>
          </a:lstStyle>
          <a:p>
            <a:fld id="{A8E75696-9A64-40E1-912B-2E81847389A7}" type="datetime1">
              <a:rPr lang="en-US" smtClean="0"/>
              <a:t>09/28/2021</a:t>
            </a:fld>
            <a:endParaRPr lang="en-US"/>
          </a:p>
        </p:txBody>
      </p:sp>
      <p:sp>
        <p:nvSpPr>
          <p:cNvPr id="5" name="Footer Placeholder 4"/>
          <p:cNvSpPr>
            <a:spLocks noGrp="1"/>
          </p:cNvSpPr>
          <p:nvPr>
            <p:ph type="ftr" sz="quarter" idx="11"/>
          </p:nvPr>
        </p:nvSpPr>
        <p:spPr>
          <a:xfrm>
            <a:off x="3124200" y="6509368"/>
            <a:ext cx="2895600" cy="304800"/>
          </a:xfrm>
        </p:spPr>
        <p:txBody>
          <a:bodyPr/>
          <a:lstStyle>
            <a:lvl1pPr>
              <a:defRPr>
                <a:solidFill>
                  <a:schemeClr val="bg1"/>
                </a:solidFill>
              </a:defRPr>
            </a:lvl1pPr>
          </a:lstStyle>
          <a:p>
            <a:endParaRPr lang="en-US"/>
          </a:p>
        </p:txBody>
      </p:sp>
      <p:sp>
        <p:nvSpPr>
          <p:cNvPr id="9" name="Footer Placeholder 4"/>
          <p:cNvSpPr txBox="1">
            <a:spLocks/>
          </p:cNvSpPr>
          <p:nvPr userDrawn="1"/>
        </p:nvSpPr>
        <p:spPr>
          <a:xfrm>
            <a:off x="6324600" y="6515100"/>
            <a:ext cx="2514600" cy="304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79389ED-B202-4C5C-9664-980C398DDB8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3DCC74-9832-45DA-A246-4037FCAEA5C1}" type="datetime1">
              <a:rPr lang="en-US" smtClean="0"/>
              <a:t>09/28/2021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D7484C-E070-4536-B841-1BD89C10C6A3}" type="datetime1">
              <a:rPr lang="en-US" smtClean="0"/>
              <a:t>09/28/2021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B311D-8F1E-4332-9353-61EB96D8A1CA}" type="datetime1">
              <a:rPr lang="en-US" smtClean="0"/>
              <a:t>09/28/2021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CCB979-3844-4523-8322-FCAEBEC81BFF}" type="datetime1">
              <a:rPr lang="en-US" smtClean="0"/>
              <a:t>09/28/2021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FED8D2-D07C-4CF8-B891-F991DF38D26A}" type="datetime1">
              <a:rPr lang="en-US" smtClean="0"/>
              <a:t>09/28/2021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4748E-24FA-49BF-88CC-61E21F0EDC8F}" type="datetime1">
              <a:rPr lang="en-US" smtClean="0"/>
              <a:t>09/28/2021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D4E4DF-5F0D-4DAB-9E40-1C659379FBD5}" type="datetime1">
              <a:rPr lang="en-US" smtClean="0"/>
              <a:t>09/28/2021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BB506-CBD7-4CB6-A387-F05D55600637}" type="datetime1">
              <a:rPr lang="en-US" smtClean="0"/>
              <a:t>09/28/2021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gif"/></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isual-paradigm.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812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err="1"/>
              <a:t>hệ</a:t>
            </a:r>
            <a:r>
              <a:rPr lang="en-US"/>
              <a:t> thống</a:t>
            </a:r>
            <a:endParaRPr lang="en-US" dirty="0"/>
          </a:p>
        </p:txBody>
      </p:sp>
      <p:sp>
        <p:nvSpPr>
          <p:cNvPr id="3" name="Subtitle 2"/>
          <p:cNvSpPr>
            <a:spLocks noGrp="1"/>
          </p:cNvSpPr>
          <p:nvPr>
            <p:ph type="subTitle" idx="1"/>
          </p:nvPr>
        </p:nvSpPr>
        <p:spPr/>
        <p:txBody>
          <a:bodyPr/>
          <a:lstStyle/>
          <a:p>
            <a:r>
              <a:rPr lang="en-US"/>
              <a:t>Giới </a:t>
            </a:r>
            <a:r>
              <a:rPr lang="en-US" dirty="0" err="1"/>
              <a:t>thiệu</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a:t>Khái niệm phân tích, thiết kế, hệ thống</a:t>
            </a:r>
          </a:p>
          <a:p>
            <a:pPr marL="514350" indent="-514350">
              <a:buFont typeface="+mj-lt"/>
              <a:buAutoNum type="arabicParenR"/>
            </a:pPr>
            <a:r>
              <a:rPr lang="en-US">
                <a:solidFill>
                  <a:srgbClr val="FF0000"/>
                </a:solidFill>
              </a:rPr>
              <a:t>Hệ thống thông tin trong hệ thống KDDV</a:t>
            </a:r>
          </a:p>
          <a:p>
            <a:pPr marL="514350" indent="-514350">
              <a:buFont typeface="+mj-lt"/>
              <a:buAutoNum type="arabicParenR"/>
            </a:pPr>
            <a:r>
              <a:rPr lang="en-US"/>
              <a:t>Xử lý thông tin</a:t>
            </a:r>
          </a:p>
          <a:p>
            <a:pPr marL="514350" indent="-514350">
              <a:buFont typeface="+mj-lt"/>
              <a:buAutoNum type="arabicParenR"/>
            </a:pPr>
            <a:r>
              <a:rPr lang="en-US"/>
              <a:t>Mô hình hóa hệ thống</a:t>
            </a:r>
          </a:p>
          <a:p>
            <a:pPr marL="514350" indent="-514350">
              <a:buFont typeface="+mj-lt"/>
              <a:buAutoNum type="arabicParenR"/>
            </a:pPr>
            <a:r>
              <a:rPr lang="en-US"/>
              <a:t>Các ph</a:t>
            </a:r>
            <a:r>
              <a:rPr lang="vi-VN"/>
              <a:t>ư</a:t>
            </a:r>
            <a:r>
              <a:rPr lang="en-US"/>
              <a:t>ơng pháp mô hình hóa</a:t>
            </a:r>
          </a:p>
          <a:p>
            <a:pPr marL="514350" indent="-514350">
              <a:buFont typeface="+mj-lt"/>
              <a:buAutoNum type="arabicParenR"/>
            </a:pPr>
            <a:endParaRPr lang="en-US"/>
          </a:p>
          <a:p>
            <a:pPr marL="514350" indent="-514350">
              <a:buFont typeface="+mj-lt"/>
              <a:buAutoNum type="arabicParenR"/>
            </a:pPr>
            <a:endParaRPr lang="en-US"/>
          </a:p>
        </p:txBody>
      </p:sp>
    </p:spTree>
    <p:extLst>
      <p:ext uri="{BB962C8B-B14F-4D97-AF65-F5344CB8AC3E}">
        <p14:creationId xmlns:p14="http://schemas.microsoft.com/office/powerpoint/2010/main" val="91194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A8940-3C42-438E-B0A2-66E5F56FF1E1}"/>
              </a:ext>
            </a:extLst>
          </p:cNvPr>
          <p:cNvSpPr>
            <a:spLocks noGrp="1"/>
          </p:cNvSpPr>
          <p:nvPr>
            <p:ph type="title"/>
          </p:nvPr>
        </p:nvSpPr>
        <p:spPr/>
        <p:txBody>
          <a:bodyPr/>
          <a:lstStyle/>
          <a:p>
            <a:r>
              <a:rPr lang="en-US"/>
              <a:t>Hệ thống kinh doanh dịch vụ</a:t>
            </a:r>
          </a:p>
        </p:txBody>
      </p:sp>
      <p:sp>
        <p:nvSpPr>
          <p:cNvPr id="3" name="Content Placeholder 2">
            <a:extLst>
              <a:ext uri="{FF2B5EF4-FFF2-40B4-BE49-F238E27FC236}">
                <a16:creationId xmlns:a16="http://schemas.microsoft.com/office/drawing/2014/main" id="{BDB51202-3EA4-466E-B4F8-2505C49E0EC8}"/>
              </a:ext>
            </a:extLst>
          </p:cNvPr>
          <p:cNvSpPr>
            <a:spLocks noGrp="1"/>
          </p:cNvSpPr>
          <p:nvPr>
            <p:ph idx="1"/>
          </p:nvPr>
        </p:nvSpPr>
        <p:spPr>
          <a:xfrm>
            <a:off x="457200" y="1219200"/>
            <a:ext cx="8229600" cy="2057400"/>
          </a:xfrm>
        </p:spPr>
        <p:txBody>
          <a:bodyPr>
            <a:normAutofit/>
          </a:bodyPr>
          <a:lstStyle/>
          <a:p>
            <a:r>
              <a:rPr lang="en-US" sz="2800"/>
              <a:t>Kinh doanh</a:t>
            </a:r>
          </a:p>
          <a:p>
            <a:r>
              <a:rPr lang="en-US" sz="2800"/>
              <a:t>Dịch vụ</a:t>
            </a:r>
          </a:p>
          <a:p>
            <a:r>
              <a:rPr lang="en-US" sz="2800"/>
              <a:t>Hệ thống của con ng</a:t>
            </a:r>
            <a:r>
              <a:rPr lang="vi-VN" sz="2800"/>
              <a:t>ư</a:t>
            </a:r>
            <a:r>
              <a:rPr lang="en-US" sz="2800"/>
              <a:t>ời, phục vụ mục đích của con ng</a:t>
            </a:r>
            <a:r>
              <a:rPr lang="vi-VN" sz="2800"/>
              <a:t>ư</a:t>
            </a:r>
            <a:r>
              <a:rPr lang="en-US" sz="2800"/>
              <a:t>ời</a:t>
            </a:r>
          </a:p>
        </p:txBody>
      </p:sp>
      <p:pic>
        <p:nvPicPr>
          <p:cNvPr id="2050" name="Picture 2" descr="Related image">
            <a:extLst>
              <a:ext uri="{FF2B5EF4-FFF2-40B4-BE49-F238E27FC236}">
                <a16:creationId xmlns:a16="http://schemas.microsoft.com/office/drawing/2014/main" id="{47594C67-7A5E-48AE-99EA-36F29B0EC0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3321561"/>
            <a:ext cx="5372100" cy="312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12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Hệ</a:t>
            </a:r>
            <a:r>
              <a:rPr lang="en-US" sz="3600" dirty="0"/>
              <a:t> </a:t>
            </a:r>
            <a:r>
              <a:rPr lang="en-US" sz="3600" dirty="0" err="1"/>
              <a:t>thống</a:t>
            </a:r>
            <a:r>
              <a:rPr lang="en-US" sz="3600" dirty="0"/>
              <a:t> </a:t>
            </a:r>
            <a:r>
              <a:rPr lang="en-US" sz="3600" err="1"/>
              <a:t>thông</a:t>
            </a:r>
            <a:r>
              <a:rPr lang="en-US" sz="3600"/>
              <a:t> tin trong hệ thống KDDV</a:t>
            </a:r>
            <a:endParaRPr lang="en-US" sz="3600" dirty="0"/>
          </a:p>
        </p:txBody>
      </p:sp>
      <p:sp>
        <p:nvSpPr>
          <p:cNvPr id="3" name="Content Placeholder 2"/>
          <p:cNvSpPr>
            <a:spLocks noGrp="1"/>
          </p:cNvSpPr>
          <p:nvPr>
            <p:ph idx="1"/>
          </p:nvPr>
        </p:nvSpPr>
        <p:spPr>
          <a:xfrm>
            <a:off x="457200" y="1219200"/>
            <a:ext cx="8229600" cy="2234422"/>
          </a:xfrm>
        </p:spPr>
        <p:txBody>
          <a:bodyPr>
            <a:normAutofit/>
          </a:bodyPr>
          <a:lstStyle/>
          <a:p>
            <a:r>
              <a:rPr lang="en-US" sz="2800"/>
              <a:t>Hệ </a:t>
            </a:r>
            <a:r>
              <a:rPr lang="en-US" sz="2800" dirty="0" err="1"/>
              <a:t>thống</a:t>
            </a:r>
            <a:r>
              <a:rPr lang="en-US" sz="2800" dirty="0"/>
              <a:t> </a:t>
            </a:r>
            <a:r>
              <a:rPr lang="en-US" sz="2800" dirty="0" err="1"/>
              <a:t>kinh</a:t>
            </a:r>
            <a:r>
              <a:rPr lang="en-US" sz="2800" dirty="0"/>
              <a:t> </a:t>
            </a:r>
            <a:r>
              <a:rPr lang="en-US" sz="2800" dirty="0" err="1"/>
              <a:t>doanh</a:t>
            </a:r>
            <a:r>
              <a:rPr lang="en-US" sz="2800" dirty="0"/>
              <a:t>/</a:t>
            </a:r>
            <a:r>
              <a:rPr lang="en-US" sz="2800" dirty="0" err="1"/>
              <a:t>dịch</a:t>
            </a:r>
            <a:r>
              <a:rPr lang="en-US" sz="2800" dirty="0"/>
              <a:t> </a:t>
            </a:r>
            <a:r>
              <a:rPr lang="en-US" sz="2800" dirty="0" err="1"/>
              <a:t>vụ</a:t>
            </a:r>
            <a:endParaRPr lang="en-US" sz="2800" dirty="0"/>
          </a:p>
          <a:p>
            <a:pPr lvl="1"/>
            <a:r>
              <a:rPr lang="en-US" sz="2400" dirty="0" err="1"/>
              <a:t>Hệ</a:t>
            </a:r>
            <a:r>
              <a:rPr lang="en-US" sz="2400" dirty="0"/>
              <a:t> </a:t>
            </a:r>
            <a:r>
              <a:rPr lang="en-US" sz="2400" dirty="0" err="1"/>
              <a:t>thống</a:t>
            </a:r>
            <a:r>
              <a:rPr lang="en-US" sz="2400" dirty="0"/>
              <a:t> </a:t>
            </a:r>
            <a:r>
              <a:rPr lang="en-US" sz="2400" dirty="0" err="1"/>
              <a:t>tác</a:t>
            </a:r>
            <a:r>
              <a:rPr lang="en-US" sz="2400" dirty="0"/>
              <a:t> </a:t>
            </a:r>
            <a:r>
              <a:rPr lang="en-US" sz="2400" dirty="0" err="1"/>
              <a:t>nghiệp</a:t>
            </a:r>
            <a:endParaRPr lang="en-US" sz="2400" dirty="0"/>
          </a:p>
          <a:p>
            <a:pPr lvl="1"/>
            <a:r>
              <a:rPr lang="en-US" sz="2400" dirty="0" err="1"/>
              <a:t>Hệ</a:t>
            </a:r>
            <a:r>
              <a:rPr lang="en-US" sz="2400" dirty="0"/>
              <a:t> </a:t>
            </a:r>
            <a:r>
              <a:rPr lang="en-US" sz="2400" dirty="0" err="1"/>
              <a:t>thống</a:t>
            </a:r>
            <a:r>
              <a:rPr lang="en-US" sz="2400" dirty="0"/>
              <a:t> </a:t>
            </a:r>
            <a:r>
              <a:rPr lang="en-US" sz="2400" err="1"/>
              <a:t>quản</a:t>
            </a:r>
            <a:r>
              <a:rPr lang="en-US" sz="2400"/>
              <a:t> lý</a:t>
            </a:r>
          </a:p>
          <a:p>
            <a:pPr lvl="2"/>
            <a:r>
              <a:rPr lang="en-US" sz="2000"/>
              <a:t>Hệ ra quyết định</a:t>
            </a:r>
          </a:p>
          <a:p>
            <a:pPr lvl="2"/>
            <a:r>
              <a:rPr lang="en-US" sz="2000"/>
              <a:t>Hệ thông tin</a:t>
            </a:r>
            <a:endParaRPr lang="en-US" sz="2000" dirty="0"/>
          </a:p>
        </p:txBody>
      </p:sp>
      <p:grpSp>
        <p:nvGrpSpPr>
          <p:cNvPr id="26" name="Group 25">
            <a:extLst>
              <a:ext uri="{FF2B5EF4-FFF2-40B4-BE49-F238E27FC236}">
                <a16:creationId xmlns:a16="http://schemas.microsoft.com/office/drawing/2014/main" id="{B2338D7E-CF28-4E3E-868E-339545CB83A5}"/>
              </a:ext>
            </a:extLst>
          </p:cNvPr>
          <p:cNvGrpSpPr/>
          <p:nvPr/>
        </p:nvGrpSpPr>
        <p:grpSpPr>
          <a:xfrm>
            <a:off x="1676400" y="2819400"/>
            <a:ext cx="7162800" cy="3602799"/>
            <a:chOff x="1676400" y="2819400"/>
            <a:chExt cx="7162800" cy="3602799"/>
          </a:xfrm>
        </p:grpSpPr>
        <p:sp>
          <p:nvSpPr>
            <p:cNvPr id="4" name="Oval 3">
              <a:extLst>
                <a:ext uri="{FF2B5EF4-FFF2-40B4-BE49-F238E27FC236}">
                  <a16:creationId xmlns:a16="http://schemas.microsoft.com/office/drawing/2014/main" id="{7C29D2C4-0786-41BA-920F-786F1FFC6A04}"/>
                </a:ext>
              </a:extLst>
            </p:cNvPr>
            <p:cNvSpPr/>
            <p:nvPr/>
          </p:nvSpPr>
          <p:spPr>
            <a:xfrm>
              <a:off x="3352800" y="2819400"/>
              <a:ext cx="3581400" cy="3429000"/>
            </a:xfrm>
            <a:prstGeom prst="ellipse">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3FBFACA6-53F4-40FE-AE49-9984D0E61FE3}"/>
                </a:ext>
              </a:extLst>
            </p:cNvPr>
            <p:cNvSpPr txBox="1"/>
            <p:nvPr/>
          </p:nvSpPr>
          <p:spPr>
            <a:xfrm>
              <a:off x="4495800" y="3124200"/>
              <a:ext cx="1509516" cy="369332"/>
            </a:xfrm>
            <a:prstGeom prst="rect">
              <a:avLst/>
            </a:prstGeom>
            <a:noFill/>
            <a:ln>
              <a:noFill/>
            </a:ln>
          </p:spPr>
          <p:txBody>
            <a:bodyPr wrap="none" rtlCol="0">
              <a:spAutoFit/>
            </a:bodyPr>
            <a:lstStyle/>
            <a:p>
              <a:r>
                <a:rPr lang="en-US" dirty="0" err="1"/>
                <a:t>Hệ</a:t>
              </a:r>
              <a:r>
                <a:rPr lang="en-US" dirty="0"/>
                <a:t> </a:t>
              </a:r>
              <a:r>
                <a:rPr lang="en-US" dirty="0" err="1"/>
                <a:t>quyết</a:t>
              </a:r>
              <a:r>
                <a:rPr lang="en-US" dirty="0"/>
                <a:t> </a:t>
              </a:r>
              <a:r>
                <a:rPr lang="en-US" dirty="0" err="1"/>
                <a:t>định</a:t>
              </a:r>
              <a:endParaRPr lang="en-US" dirty="0"/>
            </a:p>
          </p:txBody>
        </p:sp>
        <p:sp>
          <p:nvSpPr>
            <p:cNvPr id="6" name="TextBox 5">
              <a:extLst>
                <a:ext uri="{FF2B5EF4-FFF2-40B4-BE49-F238E27FC236}">
                  <a16:creationId xmlns:a16="http://schemas.microsoft.com/office/drawing/2014/main" id="{53914D83-5022-45DF-AF8E-37A345AF4117}"/>
                </a:ext>
              </a:extLst>
            </p:cNvPr>
            <p:cNvSpPr txBox="1"/>
            <p:nvPr/>
          </p:nvSpPr>
          <p:spPr>
            <a:xfrm>
              <a:off x="4495800" y="5562600"/>
              <a:ext cx="1475469" cy="369332"/>
            </a:xfrm>
            <a:prstGeom prst="rect">
              <a:avLst/>
            </a:prstGeom>
            <a:noFill/>
            <a:ln>
              <a:noFill/>
            </a:ln>
          </p:spPr>
          <p:txBody>
            <a:bodyPr wrap="none" rtlCol="0">
              <a:spAutoFit/>
            </a:bodyPr>
            <a:lstStyle/>
            <a:p>
              <a:r>
                <a:rPr lang="en-US" dirty="0" err="1"/>
                <a:t>Hệ</a:t>
              </a:r>
              <a:r>
                <a:rPr lang="en-US" dirty="0"/>
                <a:t> </a:t>
              </a:r>
              <a:r>
                <a:rPr lang="en-US" dirty="0" err="1"/>
                <a:t>tác</a:t>
              </a:r>
              <a:r>
                <a:rPr lang="en-US" dirty="0"/>
                <a:t> </a:t>
              </a:r>
              <a:r>
                <a:rPr lang="en-US" dirty="0" err="1"/>
                <a:t>nghiệp</a:t>
              </a:r>
              <a:endParaRPr lang="en-US" dirty="0"/>
            </a:p>
          </p:txBody>
        </p:sp>
        <p:cxnSp>
          <p:nvCxnSpPr>
            <p:cNvPr id="7" name="Straight Arrow Connector 6">
              <a:extLst>
                <a:ext uri="{FF2B5EF4-FFF2-40B4-BE49-F238E27FC236}">
                  <a16:creationId xmlns:a16="http://schemas.microsoft.com/office/drawing/2014/main" id="{AD54102D-ADA4-4817-9446-23F839D53811}"/>
                </a:ext>
              </a:extLst>
            </p:cNvPr>
            <p:cNvCxnSpPr/>
            <p:nvPr/>
          </p:nvCxnSpPr>
          <p:spPr>
            <a:xfrm>
              <a:off x="1752600" y="5747266"/>
              <a:ext cx="2590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80565D7-DC4C-4FB8-AFAF-9E5AC50C0CB1}"/>
                </a:ext>
              </a:extLst>
            </p:cNvPr>
            <p:cNvCxnSpPr>
              <a:stCxn id="6" idx="3"/>
            </p:cNvCxnSpPr>
            <p:nvPr/>
          </p:nvCxnSpPr>
          <p:spPr>
            <a:xfrm>
              <a:off x="5971269" y="5747266"/>
              <a:ext cx="286793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7E0635-98C4-485A-BC7B-094788A8A941}"/>
                </a:ext>
              </a:extLst>
            </p:cNvPr>
            <p:cNvCxnSpPr/>
            <p:nvPr/>
          </p:nvCxnSpPr>
          <p:spPr>
            <a:xfrm>
              <a:off x="1752600" y="5029200"/>
              <a:ext cx="243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F00D76-46C1-419B-A273-DD08649DF7A7}"/>
                </a:ext>
              </a:extLst>
            </p:cNvPr>
            <p:cNvCxnSpPr/>
            <p:nvPr/>
          </p:nvCxnSpPr>
          <p:spPr>
            <a:xfrm>
              <a:off x="4191000" y="5029200"/>
              <a:ext cx="0" cy="53340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6A5115D-9C00-4CDE-AE24-79907FCD061F}"/>
                </a:ext>
              </a:extLst>
            </p:cNvPr>
            <p:cNvCxnSpPr/>
            <p:nvPr/>
          </p:nvCxnSpPr>
          <p:spPr>
            <a:xfrm>
              <a:off x="1752600" y="4038600"/>
              <a:ext cx="2438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5B7D66B-D7B5-4EA9-AB2A-EB1D32040E8E}"/>
                </a:ext>
              </a:extLst>
            </p:cNvPr>
            <p:cNvCxnSpPr/>
            <p:nvPr/>
          </p:nvCxnSpPr>
          <p:spPr>
            <a:xfrm flipV="1">
              <a:off x="4191000" y="3657600"/>
              <a:ext cx="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C0B4841-BA63-493E-A550-48CC3651903E}"/>
                </a:ext>
              </a:extLst>
            </p:cNvPr>
            <p:cNvSpPr txBox="1"/>
            <p:nvPr/>
          </p:nvSpPr>
          <p:spPr>
            <a:xfrm>
              <a:off x="1676400" y="4349234"/>
              <a:ext cx="1462067" cy="369332"/>
            </a:xfrm>
            <a:prstGeom prst="rect">
              <a:avLst/>
            </a:prstGeom>
            <a:noFill/>
            <a:ln>
              <a:noFill/>
            </a:ln>
          </p:spPr>
          <p:txBody>
            <a:bodyPr wrap="none" rtlCol="0">
              <a:spAutoFit/>
            </a:bodyPr>
            <a:lstStyle/>
            <a:p>
              <a:r>
                <a:rPr lang="en-US" dirty="0" err="1"/>
                <a:t>Thông</a:t>
              </a:r>
              <a:r>
                <a:rPr lang="en-US" dirty="0"/>
                <a:t> tin </a:t>
              </a:r>
              <a:r>
                <a:rPr lang="en-US" dirty="0" err="1"/>
                <a:t>vào</a:t>
              </a:r>
              <a:endParaRPr lang="en-US" dirty="0"/>
            </a:p>
          </p:txBody>
        </p:sp>
        <p:sp>
          <p:nvSpPr>
            <p:cNvPr id="14" name="TextBox 13">
              <a:extLst>
                <a:ext uri="{FF2B5EF4-FFF2-40B4-BE49-F238E27FC236}">
                  <a16:creationId xmlns:a16="http://schemas.microsoft.com/office/drawing/2014/main" id="{D76033CF-1BFE-48A0-BBFD-F5E16F2983FF}"/>
                </a:ext>
              </a:extLst>
            </p:cNvPr>
            <p:cNvSpPr txBox="1"/>
            <p:nvPr/>
          </p:nvSpPr>
          <p:spPr>
            <a:xfrm>
              <a:off x="7239000" y="4267200"/>
              <a:ext cx="1314847" cy="369332"/>
            </a:xfrm>
            <a:prstGeom prst="rect">
              <a:avLst/>
            </a:prstGeom>
            <a:noFill/>
            <a:ln>
              <a:noFill/>
            </a:ln>
          </p:spPr>
          <p:txBody>
            <a:bodyPr wrap="none" rtlCol="0">
              <a:spAutoFit/>
            </a:bodyPr>
            <a:lstStyle/>
            <a:p>
              <a:r>
                <a:rPr lang="en-US" dirty="0" err="1"/>
                <a:t>Thông</a:t>
              </a:r>
              <a:r>
                <a:rPr lang="en-US" dirty="0"/>
                <a:t> tin </a:t>
              </a:r>
              <a:r>
                <a:rPr lang="en-US" dirty="0" err="1"/>
                <a:t>ra</a:t>
              </a:r>
              <a:endParaRPr lang="en-US" dirty="0"/>
            </a:p>
          </p:txBody>
        </p:sp>
        <p:sp>
          <p:nvSpPr>
            <p:cNvPr id="15" name="TextBox 14">
              <a:extLst>
                <a:ext uri="{FF2B5EF4-FFF2-40B4-BE49-F238E27FC236}">
                  <a16:creationId xmlns:a16="http://schemas.microsoft.com/office/drawing/2014/main" id="{4B29F879-FF96-4335-B59B-F25B3688EC8D}"/>
                </a:ext>
              </a:extLst>
            </p:cNvPr>
            <p:cNvSpPr txBox="1"/>
            <p:nvPr/>
          </p:nvSpPr>
          <p:spPr>
            <a:xfrm>
              <a:off x="6935638" y="5356368"/>
              <a:ext cx="1903562" cy="369332"/>
            </a:xfrm>
            <a:prstGeom prst="rect">
              <a:avLst/>
            </a:prstGeom>
            <a:noFill/>
            <a:ln>
              <a:noFill/>
            </a:ln>
          </p:spPr>
          <p:txBody>
            <a:bodyPr wrap="square" rtlCol="0">
              <a:spAutoFit/>
            </a:bodyPr>
            <a:lstStyle/>
            <a:p>
              <a:r>
                <a:rPr lang="en-US" dirty="0" err="1"/>
                <a:t>Sản</a:t>
              </a:r>
              <a:r>
                <a:rPr lang="en-US" dirty="0"/>
                <a:t> </a:t>
              </a:r>
              <a:r>
                <a:rPr lang="en-US" dirty="0" err="1"/>
                <a:t>phẩm</a:t>
              </a:r>
              <a:r>
                <a:rPr lang="en-US" dirty="0"/>
                <a:t>/</a:t>
              </a:r>
              <a:r>
                <a:rPr lang="en-US" dirty="0" err="1"/>
                <a:t>dịch</a:t>
              </a:r>
              <a:r>
                <a:rPr lang="en-US" dirty="0"/>
                <a:t> </a:t>
              </a:r>
              <a:r>
                <a:rPr lang="en-US" dirty="0" err="1"/>
                <a:t>vụ</a:t>
              </a:r>
              <a:endParaRPr lang="en-US" dirty="0"/>
            </a:p>
          </p:txBody>
        </p:sp>
        <p:cxnSp>
          <p:nvCxnSpPr>
            <p:cNvPr id="16" name="Straight Connector 15">
              <a:extLst>
                <a:ext uri="{FF2B5EF4-FFF2-40B4-BE49-F238E27FC236}">
                  <a16:creationId xmlns:a16="http://schemas.microsoft.com/office/drawing/2014/main" id="{EA1C54A0-186D-469A-A3BC-B00D52397C01}"/>
                </a:ext>
              </a:extLst>
            </p:cNvPr>
            <p:cNvCxnSpPr/>
            <p:nvPr/>
          </p:nvCxnSpPr>
          <p:spPr>
            <a:xfrm flipV="1">
              <a:off x="6091687" y="5029200"/>
              <a:ext cx="0" cy="5768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4F2AC96-9E35-4E57-BCDE-1F0773CE9080}"/>
                </a:ext>
              </a:extLst>
            </p:cNvPr>
            <p:cNvCxnSpPr/>
            <p:nvPr/>
          </p:nvCxnSpPr>
          <p:spPr>
            <a:xfrm>
              <a:off x="6091687" y="5029200"/>
              <a:ext cx="26713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A9481F-D73A-41EF-A8C0-3E6626EB79D2}"/>
                </a:ext>
              </a:extLst>
            </p:cNvPr>
            <p:cNvCxnSpPr/>
            <p:nvPr/>
          </p:nvCxnSpPr>
          <p:spPr>
            <a:xfrm>
              <a:off x="5971269" y="3657600"/>
              <a:ext cx="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9BC1FE-4717-4D85-8F46-0A6A48F5904F}"/>
                </a:ext>
              </a:extLst>
            </p:cNvPr>
            <p:cNvCxnSpPr/>
            <p:nvPr/>
          </p:nvCxnSpPr>
          <p:spPr>
            <a:xfrm>
              <a:off x="5971269" y="4038600"/>
              <a:ext cx="271553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3965E9D-8D5F-4A16-9C79-E50E244055A4}"/>
                </a:ext>
              </a:extLst>
            </p:cNvPr>
            <p:cNvSpPr txBox="1"/>
            <p:nvPr/>
          </p:nvSpPr>
          <p:spPr>
            <a:xfrm>
              <a:off x="4766121" y="4019592"/>
              <a:ext cx="754758" cy="923330"/>
            </a:xfrm>
            <a:prstGeom prst="rect">
              <a:avLst/>
            </a:prstGeom>
            <a:noFill/>
            <a:ln>
              <a:noFill/>
            </a:ln>
          </p:spPr>
          <p:txBody>
            <a:bodyPr wrap="square" rtlCol="0">
              <a:spAutoFit/>
            </a:bodyPr>
            <a:lstStyle/>
            <a:p>
              <a:pPr algn="ctr"/>
              <a:r>
                <a:rPr lang="en-US" dirty="0" err="1"/>
                <a:t>Hệ</a:t>
              </a:r>
              <a:r>
                <a:rPr lang="en-US" dirty="0"/>
                <a:t> </a:t>
              </a:r>
              <a:r>
                <a:rPr lang="en-US" dirty="0" err="1"/>
                <a:t>thông</a:t>
              </a:r>
              <a:r>
                <a:rPr lang="en-US" dirty="0"/>
                <a:t> tin</a:t>
              </a:r>
            </a:p>
          </p:txBody>
        </p:sp>
        <p:cxnSp>
          <p:nvCxnSpPr>
            <p:cNvPr id="21" name="Straight Arrow Connector 20">
              <a:extLst>
                <a:ext uri="{FF2B5EF4-FFF2-40B4-BE49-F238E27FC236}">
                  <a16:creationId xmlns:a16="http://schemas.microsoft.com/office/drawing/2014/main" id="{D1261555-EBE0-4F85-8B58-985F62148CAC}"/>
                </a:ext>
              </a:extLst>
            </p:cNvPr>
            <p:cNvCxnSpPr/>
            <p:nvPr/>
          </p:nvCxnSpPr>
          <p:spPr>
            <a:xfrm flipV="1">
              <a:off x="4724400" y="3581400"/>
              <a:ext cx="0" cy="17749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8CC3A4-16CA-4509-95C5-21BC9BDEBBAE}"/>
                </a:ext>
              </a:extLst>
            </p:cNvPr>
            <p:cNvCxnSpPr/>
            <p:nvPr/>
          </p:nvCxnSpPr>
          <p:spPr>
            <a:xfrm>
              <a:off x="5613788" y="3657600"/>
              <a:ext cx="0" cy="1752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F337220-5A2E-4161-8A00-FE6FABE03073}"/>
                </a:ext>
              </a:extLst>
            </p:cNvPr>
            <p:cNvSpPr txBox="1"/>
            <p:nvPr/>
          </p:nvSpPr>
          <p:spPr>
            <a:xfrm rot="16200000">
              <a:off x="3650199" y="4365048"/>
              <a:ext cx="1755737" cy="369332"/>
            </a:xfrm>
            <a:prstGeom prst="rect">
              <a:avLst/>
            </a:prstGeom>
            <a:noFill/>
            <a:ln>
              <a:noFill/>
            </a:ln>
          </p:spPr>
          <p:txBody>
            <a:bodyPr wrap="none" rtlCol="0">
              <a:spAutoFit/>
            </a:bodyPr>
            <a:lstStyle/>
            <a:p>
              <a:r>
                <a:rPr lang="en-US" dirty="0" err="1"/>
                <a:t>Báo</a:t>
              </a:r>
              <a:r>
                <a:rPr lang="en-US" dirty="0"/>
                <a:t> </a:t>
              </a:r>
              <a:r>
                <a:rPr lang="en-US" dirty="0" err="1"/>
                <a:t>cáo</a:t>
              </a:r>
              <a:r>
                <a:rPr lang="en-US" dirty="0"/>
                <a:t> </a:t>
              </a:r>
              <a:r>
                <a:rPr lang="en-US" dirty="0" err="1"/>
                <a:t>sản</a:t>
              </a:r>
              <a:r>
                <a:rPr lang="en-US" dirty="0"/>
                <a:t> </a:t>
              </a:r>
              <a:r>
                <a:rPr lang="en-US" dirty="0" err="1"/>
                <a:t>xuất</a:t>
              </a:r>
              <a:endParaRPr lang="en-US" dirty="0"/>
            </a:p>
          </p:txBody>
        </p:sp>
        <p:sp>
          <p:nvSpPr>
            <p:cNvPr id="24" name="TextBox 23">
              <a:extLst>
                <a:ext uri="{FF2B5EF4-FFF2-40B4-BE49-F238E27FC236}">
                  <a16:creationId xmlns:a16="http://schemas.microsoft.com/office/drawing/2014/main" id="{2C8E1A43-03C0-42E5-ACCF-4B51A4729330}"/>
                </a:ext>
              </a:extLst>
            </p:cNvPr>
            <p:cNvSpPr txBox="1"/>
            <p:nvPr/>
          </p:nvSpPr>
          <p:spPr>
            <a:xfrm rot="16200000">
              <a:off x="4923003" y="4365048"/>
              <a:ext cx="1727204" cy="369332"/>
            </a:xfrm>
            <a:prstGeom prst="rect">
              <a:avLst/>
            </a:prstGeom>
            <a:noFill/>
            <a:ln>
              <a:noFill/>
            </a:ln>
          </p:spPr>
          <p:txBody>
            <a:bodyPr wrap="none" rtlCol="0">
              <a:spAutoFit/>
            </a:bodyPr>
            <a:lstStyle/>
            <a:p>
              <a:r>
                <a:rPr lang="en-US" dirty="0" err="1"/>
                <a:t>Chỉ</a:t>
              </a:r>
              <a:r>
                <a:rPr lang="en-US" dirty="0"/>
                <a:t> </a:t>
              </a:r>
              <a:r>
                <a:rPr lang="en-US" dirty="0" err="1"/>
                <a:t>đạo</a:t>
              </a:r>
              <a:r>
                <a:rPr lang="en-US" dirty="0"/>
                <a:t> </a:t>
              </a:r>
              <a:r>
                <a:rPr lang="en-US" dirty="0" err="1"/>
                <a:t>sản</a:t>
              </a:r>
              <a:r>
                <a:rPr lang="en-US" dirty="0"/>
                <a:t> </a:t>
              </a:r>
              <a:r>
                <a:rPr lang="en-US" dirty="0" err="1"/>
                <a:t>xuất</a:t>
              </a:r>
              <a:endParaRPr lang="en-US" dirty="0"/>
            </a:p>
          </p:txBody>
        </p:sp>
        <p:sp>
          <p:nvSpPr>
            <p:cNvPr id="25" name="TextBox 24">
              <a:extLst>
                <a:ext uri="{FF2B5EF4-FFF2-40B4-BE49-F238E27FC236}">
                  <a16:creationId xmlns:a16="http://schemas.microsoft.com/office/drawing/2014/main" id="{4805AA90-B32A-4EED-943F-7E18B4DB68BE}"/>
                </a:ext>
              </a:extLst>
            </p:cNvPr>
            <p:cNvSpPr txBox="1"/>
            <p:nvPr/>
          </p:nvSpPr>
          <p:spPr>
            <a:xfrm>
              <a:off x="6540600" y="6052867"/>
              <a:ext cx="1269899" cy="369332"/>
            </a:xfrm>
            <a:prstGeom prst="rect">
              <a:avLst/>
            </a:prstGeom>
            <a:noFill/>
            <a:ln>
              <a:noFill/>
            </a:ln>
          </p:spPr>
          <p:txBody>
            <a:bodyPr wrap="none" rtlCol="0">
              <a:spAutoFit/>
            </a:bodyPr>
            <a:lstStyle/>
            <a:p>
              <a:r>
                <a:rPr lang="en-US" dirty="0" err="1"/>
                <a:t>Môi</a:t>
              </a:r>
              <a:r>
                <a:rPr lang="en-US" dirty="0"/>
                <a:t> </a:t>
              </a:r>
              <a:r>
                <a:rPr lang="en-US" dirty="0" err="1"/>
                <a:t>trường</a:t>
              </a:r>
              <a:endParaRPr lang="en-US" dirty="0"/>
            </a:p>
          </p:txBody>
        </p:sp>
      </p:grpSp>
    </p:spTree>
    <p:extLst>
      <p:ext uri="{BB962C8B-B14F-4D97-AF65-F5344CB8AC3E}">
        <p14:creationId xmlns:p14="http://schemas.microsoft.com/office/powerpoint/2010/main" val="1848944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Hai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HTTT</a:t>
            </a:r>
          </a:p>
        </p:txBody>
      </p:sp>
      <p:sp>
        <p:nvSpPr>
          <p:cNvPr id="3" name="Content Placeholder 2"/>
          <p:cNvSpPr>
            <a:spLocks noGrp="1"/>
          </p:cNvSpPr>
          <p:nvPr>
            <p:ph idx="1"/>
          </p:nvPr>
        </p:nvSpPr>
        <p:spPr/>
        <p:txBody>
          <a:bodyPr/>
          <a:lstStyle/>
          <a:p>
            <a:r>
              <a:rPr lang="en-US"/>
              <a:t>Hệ thống thông tin là hệ thống có nhiệm vụ </a:t>
            </a:r>
            <a:r>
              <a:rPr lang="en-US">
                <a:solidFill>
                  <a:schemeClr val="accent6">
                    <a:lumMod val="75000"/>
                  </a:schemeClr>
                </a:solidFill>
              </a:rPr>
              <a:t>thu thập</a:t>
            </a:r>
            <a:r>
              <a:rPr lang="en-US"/>
              <a:t>, </a:t>
            </a:r>
            <a:r>
              <a:rPr lang="en-US">
                <a:solidFill>
                  <a:schemeClr val="accent6">
                    <a:lumMod val="75000"/>
                  </a:schemeClr>
                </a:solidFill>
              </a:rPr>
              <a:t>l</a:t>
            </a:r>
            <a:r>
              <a:rPr lang="vi-VN">
                <a:solidFill>
                  <a:schemeClr val="accent6">
                    <a:lumMod val="75000"/>
                  </a:schemeClr>
                </a:solidFill>
              </a:rPr>
              <a:t>ư</a:t>
            </a:r>
            <a:r>
              <a:rPr lang="en-US">
                <a:solidFill>
                  <a:schemeClr val="accent6">
                    <a:lumMod val="75000"/>
                  </a:schemeClr>
                </a:solidFill>
              </a:rPr>
              <a:t>u trữ </a:t>
            </a:r>
            <a:r>
              <a:rPr lang="en-US"/>
              <a:t>và </a:t>
            </a:r>
            <a:r>
              <a:rPr lang="en-US">
                <a:solidFill>
                  <a:schemeClr val="accent6">
                    <a:lumMod val="75000"/>
                  </a:schemeClr>
                </a:solidFill>
              </a:rPr>
              <a:t>xử lý </a:t>
            </a:r>
            <a:r>
              <a:rPr lang="en-US"/>
              <a:t>thông tin.</a:t>
            </a:r>
          </a:p>
          <a:p>
            <a:r>
              <a:rPr lang="en-US" b="1">
                <a:solidFill>
                  <a:schemeClr val="accent6">
                    <a:lumMod val="50000"/>
                  </a:schemeClr>
                </a:solidFill>
              </a:rPr>
              <a:t>Các </a:t>
            </a:r>
            <a:r>
              <a:rPr lang="en-US" b="1" dirty="0" err="1">
                <a:solidFill>
                  <a:schemeClr val="accent6">
                    <a:lumMod val="50000"/>
                  </a:schemeClr>
                </a:solidFill>
              </a:rPr>
              <a:t>dữ</a:t>
            </a:r>
            <a:r>
              <a:rPr lang="en-US" b="1" dirty="0">
                <a:solidFill>
                  <a:schemeClr val="accent6">
                    <a:lumMod val="50000"/>
                  </a:schemeClr>
                </a:solidFill>
              </a:rPr>
              <a:t> </a:t>
            </a:r>
            <a:r>
              <a:rPr lang="en-US" b="1" dirty="0" err="1">
                <a:solidFill>
                  <a:schemeClr val="accent6">
                    <a:lumMod val="50000"/>
                  </a:schemeClr>
                </a:solidFill>
              </a:rPr>
              <a:t>liệu</a:t>
            </a:r>
            <a:endParaRPr lang="en-US" b="1" dirty="0">
              <a:solidFill>
                <a:schemeClr val="accent6">
                  <a:lumMod val="50000"/>
                </a:schemeClr>
              </a:solidFill>
            </a:endParaRPr>
          </a:p>
          <a:p>
            <a:pPr lvl="1"/>
            <a:r>
              <a:rPr lang="en-US" dirty="0" err="1"/>
              <a:t>Phản</a:t>
            </a:r>
            <a:r>
              <a:rPr lang="en-US" dirty="0"/>
              <a:t> </a:t>
            </a:r>
            <a:r>
              <a:rPr lang="en-US" dirty="0" err="1"/>
              <a:t>ánh</a:t>
            </a:r>
            <a:r>
              <a:rPr lang="en-US" dirty="0"/>
              <a:t> </a:t>
            </a:r>
            <a:r>
              <a:rPr lang="en-US" dirty="0" err="1"/>
              <a:t>cấu</a:t>
            </a:r>
            <a:r>
              <a:rPr lang="en-US" dirty="0"/>
              <a:t> </a:t>
            </a:r>
            <a:r>
              <a:rPr lang="en-US" dirty="0" err="1"/>
              <a:t>trúc</a:t>
            </a:r>
            <a:r>
              <a:rPr lang="en-US" dirty="0"/>
              <a:t> </a:t>
            </a:r>
            <a:r>
              <a:rPr lang="en-US" dirty="0" err="1"/>
              <a:t>nội</a:t>
            </a:r>
            <a:r>
              <a:rPr lang="en-US" dirty="0"/>
              <a:t> </a:t>
            </a:r>
            <a:r>
              <a:rPr lang="en-US" dirty="0" err="1"/>
              <a:t>bộ</a:t>
            </a:r>
            <a:endParaRPr lang="en-US" dirty="0"/>
          </a:p>
          <a:p>
            <a:pPr lvl="1"/>
            <a:r>
              <a:rPr lang="en-US" dirty="0" err="1"/>
              <a:t>Phản</a:t>
            </a:r>
            <a:r>
              <a:rPr lang="en-US" dirty="0"/>
              <a:t> </a:t>
            </a:r>
            <a:r>
              <a:rPr lang="en-US" dirty="0" err="1"/>
              <a:t>ánh</a:t>
            </a:r>
            <a:r>
              <a:rPr lang="en-US" dirty="0"/>
              <a:t> </a:t>
            </a:r>
            <a:r>
              <a:rPr lang="en-US" dirty="0" err="1"/>
              <a:t>hoạt</a:t>
            </a:r>
            <a:r>
              <a:rPr lang="en-US" dirty="0"/>
              <a:t> </a:t>
            </a:r>
            <a:r>
              <a:rPr lang="en-US" dirty="0" err="1"/>
              <a:t>động</a:t>
            </a:r>
            <a:r>
              <a:rPr lang="en-US" dirty="0"/>
              <a:t> </a:t>
            </a:r>
            <a:r>
              <a:rPr lang="en-US" dirty="0" err="1"/>
              <a:t>kinh</a:t>
            </a:r>
            <a:r>
              <a:rPr lang="en-US" dirty="0"/>
              <a:t> </a:t>
            </a:r>
            <a:r>
              <a:rPr lang="en-US" dirty="0" err="1"/>
              <a:t>doanh</a:t>
            </a:r>
            <a:r>
              <a:rPr lang="en-US" dirty="0"/>
              <a:t>/</a:t>
            </a:r>
            <a:r>
              <a:rPr lang="en-US" dirty="0" err="1"/>
              <a:t>dịch</a:t>
            </a:r>
            <a:r>
              <a:rPr lang="en-US" dirty="0"/>
              <a:t> </a:t>
            </a:r>
            <a:r>
              <a:rPr lang="en-US" dirty="0" err="1"/>
              <a:t>vụ</a:t>
            </a:r>
            <a:endParaRPr lang="en-US" dirty="0"/>
          </a:p>
          <a:p>
            <a:r>
              <a:rPr lang="en-US" b="1" dirty="0" err="1">
                <a:solidFill>
                  <a:schemeClr val="accent6">
                    <a:lumMod val="50000"/>
                  </a:schemeClr>
                </a:solidFill>
              </a:rPr>
              <a:t>Các</a:t>
            </a:r>
            <a:r>
              <a:rPr lang="en-US" b="1" dirty="0">
                <a:solidFill>
                  <a:schemeClr val="accent6">
                    <a:lumMod val="50000"/>
                  </a:schemeClr>
                </a:solidFill>
              </a:rPr>
              <a:t> </a:t>
            </a:r>
            <a:r>
              <a:rPr lang="en-US" b="1" dirty="0" err="1">
                <a:solidFill>
                  <a:schemeClr val="accent6">
                    <a:lumMod val="50000"/>
                  </a:schemeClr>
                </a:solidFill>
              </a:rPr>
              <a:t>xử</a:t>
            </a:r>
            <a:r>
              <a:rPr lang="en-US" b="1" dirty="0">
                <a:solidFill>
                  <a:schemeClr val="accent6">
                    <a:lumMod val="50000"/>
                  </a:schemeClr>
                </a:solidFill>
              </a:rPr>
              <a:t> </a:t>
            </a:r>
            <a:r>
              <a:rPr lang="en-US" b="1" dirty="0" err="1">
                <a:solidFill>
                  <a:schemeClr val="accent6">
                    <a:lumMod val="50000"/>
                  </a:schemeClr>
                </a:solidFill>
              </a:rPr>
              <a:t>lý</a:t>
            </a:r>
            <a:endParaRPr lang="en-US" b="1" dirty="0">
              <a:solidFill>
                <a:schemeClr val="accent6">
                  <a:lumMod val="50000"/>
                </a:schemeClr>
              </a:solidFill>
            </a:endParaRPr>
          </a:p>
          <a:p>
            <a:pPr lvl="1"/>
            <a:r>
              <a:rPr lang="en-US" dirty="0" err="1"/>
              <a:t>Sản</a:t>
            </a:r>
            <a:r>
              <a:rPr lang="en-US" dirty="0"/>
              <a:t> </a:t>
            </a:r>
            <a:r>
              <a:rPr lang="en-US" dirty="0" err="1"/>
              <a:t>sinh</a:t>
            </a:r>
            <a:r>
              <a:rPr lang="en-US" dirty="0"/>
              <a:t> </a:t>
            </a:r>
            <a:r>
              <a:rPr lang="en-US" dirty="0" err="1"/>
              <a:t>các</a:t>
            </a:r>
            <a:r>
              <a:rPr lang="en-US" dirty="0"/>
              <a:t> </a:t>
            </a:r>
            <a:r>
              <a:rPr lang="en-US" dirty="0" err="1"/>
              <a:t>thông</a:t>
            </a:r>
            <a:r>
              <a:rPr lang="en-US" dirty="0"/>
              <a:t> tin </a:t>
            </a:r>
            <a:r>
              <a:rPr lang="en-US" dirty="0" err="1"/>
              <a:t>theo</a:t>
            </a:r>
            <a:r>
              <a:rPr lang="en-US" dirty="0"/>
              <a:t> </a:t>
            </a:r>
            <a:r>
              <a:rPr lang="en-US" dirty="0" err="1"/>
              <a:t>thể</a:t>
            </a:r>
            <a:r>
              <a:rPr lang="en-US" dirty="0"/>
              <a:t> </a:t>
            </a:r>
            <a:r>
              <a:rPr lang="en-US" dirty="0" err="1"/>
              <a:t>thức</a:t>
            </a:r>
            <a:r>
              <a:rPr lang="en-US" dirty="0"/>
              <a:t> </a:t>
            </a:r>
            <a:r>
              <a:rPr lang="en-US" dirty="0" err="1"/>
              <a:t>quy</a:t>
            </a:r>
            <a:r>
              <a:rPr lang="en-US" dirty="0"/>
              <a:t> </a:t>
            </a:r>
            <a:r>
              <a:rPr lang="en-US" dirty="0" err="1"/>
              <a:t>định</a:t>
            </a:r>
            <a:endParaRPr lang="en-US" dirty="0"/>
          </a:p>
          <a:p>
            <a:pPr lvl="1"/>
            <a:r>
              <a:rPr lang="en-US" dirty="0" err="1"/>
              <a:t>Trợ</a:t>
            </a:r>
            <a:r>
              <a:rPr lang="en-US" dirty="0"/>
              <a:t> </a:t>
            </a:r>
            <a:r>
              <a:rPr lang="en-US" dirty="0" err="1"/>
              <a:t>giúp</a:t>
            </a:r>
            <a:r>
              <a:rPr lang="en-US" dirty="0"/>
              <a:t> </a:t>
            </a:r>
            <a:r>
              <a:rPr lang="en-US" dirty="0" err="1"/>
              <a:t>cho</a:t>
            </a:r>
            <a:r>
              <a:rPr lang="en-US" dirty="0"/>
              <a:t> </a:t>
            </a:r>
            <a:r>
              <a:rPr lang="en-US" dirty="0" err="1"/>
              <a:t>các</a:t>
            </a:r>
            <a:r>
              <a:rPr lang="en-US" dirty="0"/>
              <a:t> </a:t>
            </a:r>
            <a:r>
              <a:rPr lang="en-US" dirty="0" err="1"/>
              <a:t>quyết</a:t>
            </a:r>
            <a:r>
              <a:rPr lang="en-US" dirty="0"/>
              <a:t> </a:t>
            </a:r>
            <a:r>
              <a:rPr lang="en-US" dirty="0" err="1"/>
              <a:t>định</a:t>
            </a:r>
            <a:endParaRPr lang="en-US" dirty="0"/>
          </a:p>
        </p:txBody>
      </p:sp>
    </p:spTree>
    <p:extLst>
      <p:ext uri="{BB962C8B-B14F-4D97-AF65-F5344CB8AC3E}">
        <p14:creationId xmlns:p14="http://schemas.microsoft.com/office/powerpoint/2010/main" val="319311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Doanh nghiệp cần HTTT?</a:t>
            </a:r>
          </a:p>
        </p:txBody>
      </p:sp>
      <p:sp>
        <p:nvSpPr>
          <p:cNvPr id="3" name="Content Placeholder 2"/>
          <p:cNvSpPr>
            <a:spLocks noGrp="1"/>
          </p:cNvSpPr>
          <p:nvPr>
            <p:ph idx="1"/>
          </p:nvPr>
        </p:nvSpPr>
        <p:spPr/>
        <p:txBody>
          <a:bodyPr/>
          <a:lstStyle/>
          <a:p>
            <a:r>
              <a:rPr lang="en-US"/>
              <a:t>Phát triển kinh doanh (thương mại điện tử, tuyển dụng qua nhiều kênh, sử dụng nguồn lực ngoài hiệu quả)</a:t>
            </a:r>
          </a:p>
          <a:p>
            <a:r>
              <a:rPr lang="en-US"/>
              <a:t>Quản lý tốt (nắm rõ tính hình, đảm bảo thông tin chính xác, tổng hợp – tránh các hiện tượng như của VinaShin, Vinalines)</a:t>
            </a:r>
          </a:p>
          <a:p>
            <a:r>
              <a:rPr lang="en-US"/>
              <a:t>Hỗ trợ ra quyết định chính xác, kịp thời.</a:t>
            </a:r>
          </a:p>
        </p:txBody>
      </p:sp>
    </p:spTree>
    <p:extLst>
      <p:ext uri="{BB962C8B-B14F-4D97-AF65-F5344CB8AC3E}">
        <p14:creationId xmlns:p14="http://schemas.microsoft.com/office/powerpoint/2010/main" val="113946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a:t>Khái niệm phân tích, thiết kế, hệ thống</a:t>
            </a:r>
          </a:p>
          <a:p>
            <a:pPr marL="514350" indent="-514350">
              <a:buFont typeface="+mj-lt"/>
              <a:buAutoNum type="arabicParenR"/>
            </a:pPr>
            <a:r>
              <a:rPr lang="en-US"/>
              <a:t>Hệ thống thông tin trong hệ thống KDDV</a:t>
            </a:r>
          </a:p>
          <a:p>
            <a:pPr marL="514350" indent="-514350">
              <a:buFont typeface="+mj-lt"/>
              <a:buAutoNum type="arabicParenR"/>
            </a:pPr>
            <a:r>
              <a:rPr lang="en-US">
                <a:solidFill>
                  <a:srgbClr val="FF0000"/>
                </a:solidFill>
              </a:rPr>
              <a:t>Xử lý thông tin</a:t>
            </a:r>
          </a:p>
          <a:p>
            <a:pPr marL="514350" indent="-514350">
              <a:buFont typeface="+mj-lt"/>
              <a:buAutoNum type="arabicParenR"/>
            </a:pPr>
            <a:r>
              <a:rPr lang="en-US"/>
              <a:t>Mô hình hóa hệ thống</a:t>
            </a:r>
          </a:p>
          <a:p>
            <a:pPr marL="514350" indent="-514350">
              <a:buFont typeface="+mj-lt"/>
              <a:buAutoNum type="arabicParenR"/>
            </a:pPr>
            <a:r>
              <a:rPr lang="en-US"/>
              <a:t>Các ph</a:t>
            </a:r>
            <a:r>
              <a:rPr lang="vi-VN"/>
              <a:t>ư</a:t>
            </a:r>
            <a:r>
              <a:rPr lang="en-US"/>
              <a:t>ơng pháp mô hình hóa</a:t>
            </a:r>
          </a:p>
          <a:p>
            <a:pPr marL="514350" indent="-514350">
              <a:buFont typeface="+mj-lt"/>
              <a:buAutoNum type="arabicParenR"/>
            </a:pPr>
            <a:endParaRPr lang="en-US"/>
          </a:p>
          <a:p>
            <a:pPr marL="514350" indent="-514350">
              <a:buFont typeface="+mj-lt"/>
              <a:buAutoNum type="arabicParenR"/>
            </a:pPr>
            <a:endParaRPr lang="en-US"/>
          </a:p>
        </p:txBody>
      </p:sp>
    </p:spTree>
    <p:extLst>
      <p:ext uri="{BB962C8B-B14F-4D97-AF65-F5344CB8AC3E}">
        <p14:creationId xmlns:p14="http://schemas.microsoft.com/office/powerpoint/2010/main" val="2543571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1FA2-BD01-4EB0-823A-7C5B5D4E250D}"/>
              </a:ext>
            </a:extLst>
          </p:cNvPr>
          <p:cNvSpPr>
            <a:spLocks noGrp="1"/>
          </p:cNvSpPr>
          <p:nvPr>
            <p:ph type="title"/>
          </p:nvPr>
        </p:nvSpPr>
        <p:spPr/>
        <p:txBody>
          <a:bodyPr/>
          <a:lstStyle/>
          <a:p>
            <a:r>
              <a:rPr lang="en-US"/>
              <a:t>Xử lý thông tin</a:t>
            </a:r>
          </a:p>
        </p:txBody>
      </p:sp>
      <p:sp>
        <p:nvSpPr>
          <p:cNvPr id="3" name="Content Placeholder 2">
            <a:extLst>
              <a:ext uri="{FF2B5EF4-FFF2-40B4-BE49-F238E27FC236}">
                <a16:creationId xmlns:a16="http://schemas.microsoft.com/office/drawing/2014/main" id="{DA894385-1581-4A52-A8E9-3A07C4D98DB3}"/>
              </a:ext>
            </a:extLst>
          </p:cNvPr>
          <p:cNvSpPr>
            <a:spLocks noGrp="1"/>
          </p:cNvSpPr>
          <p:nvPr>
            <p:ph idx="1"/>
          </p:nvPr>
        </p:nvSpPr>
        <p:spPr/>
        <p:txBody>
          <a:bodyPr/>
          <a:lstStyle/>
          <a:p>
            <a:r>
              <a:rPr lang="en-US"/>
              <a:t>Chính xác là xử lý dữ liệu để tạo ra thông tin</a:t>
            </a:r>
          </a:p>
          <a:p>
            <a:r>
              <a:rPr lang="en-US"/>
              <a:t>Bao gồm việc sắp xếp, tổ chức, phân tích, tổng hợp thông tin</a:t>
            </a:r>
          </a:p>
          <a:p>
            <a:r>
              <a:rPr lang="en-US"/>
              <a:t>Trích chọn thông tin từ dữ liệu (thô)</a:t>
            </a:r>
          </a:p>
        </p:txBody>
      </p:sp>
      <p:pic>
        <p:nvPicPr>
          <p:cNvPr id="3074" name="Picture 2" descr="Image result for BI">
            <a:extLst>
              <a:ext uri="{FF2B5EF4-FFF2-40B4-BE49-F238E27FC236}">
                <a16:creationId xmlns:a16="http://schemas.microsoft.com/office/drawing/2014/main" id="{7CA9F557-7601-4C57-B78D-337C69E90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93" y="3646488"/>
            <a:ext cx="3886200" cy="28003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elated image">
            <a:extLst>
              <a:ext uri="{FF2B5EF4-FFF2-40B4-BE49-F238E27FC236}">
                <a16:creationId xmlns:a16="http://schemas.microsoft.com/office/drawing/2014/main" id="{8818E360-6F6F-47E3-9922-8FB19FF80A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7158" y="4114800"/>
            <a:ext cx="3406740" cy="1761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6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involvement arrow">
            <a:extLst>
              <a:ext uri="{FF2B5EF4-FFF2-40B4-BE49-F238E27FC236}">
                <a16:creationId xmlns:a16="http://schemas.microsoft.com/office/drawing/2014/main" id="{95AFE5C6-5C7B-44DE-B790-A5C7E1A13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7162800" cy="37903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8EE0C-F7FA-4E28-BF89-8A61B257DD3F}"/>
              </a:ext>
            </a:extLst>
          </p:cNvPr>
          <p:cNvSpPr>
            <a:spLocks noGrp="1"/>
          </p:cNvSpPr>
          <p:nvPr>
            <p:ph type="title"/>
          </p:nvPr>
        </p:nvSpPr>
        <p:spPr/>
        <p:txBody>
          <a:bodyPr/>
          <a:lstStyle/>
          <a:p>
            <a:r>
              <a:rPr lang="en-US"/>
              <a:t>Sự tiến triển trong xử lý thông tin</a:t>
            </a:r>
          </a:p>
        </p:txBody>
      </p:sp>
      <p:sp>
        <p:nvSpPr>
          <p:cNvPr id="3" name="Content Placeholder 2">
            <a:extLst>
              <a:ext uri="{FF2B5EF4-FFF2-40B4-BE49-F238E27FC236}">
                <a16:creationId xmlns:a16="http://schemas.microsoft.com/office/drawing/2014/main" id="{BFF53D00-07F9-4E2E-9D9A-AF9A45C6A3D5}"/>
              </a:ext>
            </a:extLst>
          </p:cNvPr>
          <p:cNvSpPr>
            <a:spLocks noGrp="1"/>
          </p:cNvSpPr>
          <p:nvPr>
            <p:ph idx="1"/>
          </p:nvPr>
        </p:nvSpPr>
        <p:spPr/>
        <p:txBody>
          <a:bodyPr/>
          <a:lstStyle/>
          <a:p>
            <a:r>
              <a:rPr lang="en-US"/>
              <a:t>Sắp xếp, tổ chức</a:t>
            </a:r>
          </a:p>
          <a:p>
            <a:r>
              <a:rPr lang="en-US"/>
              <a:t>Tổng hợp, báo cáo</a:t>
            </a:r>
          </a:p>
          <a:p>
            <a:r>
              <a:rPr lang="en-US"/>
              <a:t>Thể hiện kịch bản, phân tích động</a:t>
            </a:r>
          </a:p>
          <a:p>
            <a:r>
              <a:rPr lang="en-US"/>
              <a:t>Phân tích trực tuyến, xử lý theo lô</a:t>
            </a:r>
          </a:p>
          <a:p>
            <a:r>
              <a:rPr lang="en-US"/>
              <a:t>Khai phá dữ liệu</a:t>
            </a:r>
          </a:p>
          <a:p>
            <a:r>
              <a:rPr lang="en-US"/>
              <a:t>Dự báo (máy học)</a:t>
            </a:r>
          </a:p>
        </p:txBody>
      </p:sp>
    </p:spTree>
    <p:extLst>
      <p:ext uri="{BB962C8B-B14F-4D97-AF65-F5344CB8AC3E}">
        <p14:creationId xmlns:p14="http://schemas.microsoft.com/office/powerpoint/2010/main" val="401709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a:t>Khái niệm phân tích, thiết kế, hệ thống</a:t>
            </a:r>
          </a:p>
          <a:p>
            <a:pPr marL="514350" indent="-514350">
              <a:buFont typeface="+mj-lt"/>
              <a:buAutoNum type="arabicParenR"/>
            </a:pPr>
            <a:r>
              <a:rPr lang="en-US"/>
              <a:t>Hệ thống thông tin trong hệ thống KDDV</a:t>
            </a:r>
          </a:p>
          <a:p>
            <a:pPr marL="514350" indent="-514350">
              <a:buFont typeface="+mj-lt"/>
              <a:buAutoNum type="arabicParenR"/>
            </a:pPr>
            <a:r>
              <a:rPr lang="en-US"/>
              <a:t>Xử lý thông tin</a:t>
            </a:r>
          </a:p>
          <a:p>
            <a:pPr marL="514350" indent="-514350">
              <a:buFont typeface="+mj-lt"/>
              <a:buAutoNum type="arabicParenR"/>
            </a:pPr>
            <a:r>
              <a:rPr lang="en-US">
                <a:solidFill>
                  <a:srgbClr val="FF0000"/>
                </a:solidFill>
              </a:rPr>
              <a:t>Mô hình hóa hệ thống</a:t>
            </a:r>
          </a:p>
          <a:p>
            <a:pPr marL="514350" indent="-514350">
              <a:buFont typeface="+mj-lt"/>
              <a:buAutoNum type="arabicParenR"/>
            </a:pPr>
            <a:r>
              <a:rPr lang="en-US"/>
              <a:t>Các ph</a:t>
            </a:r>
            <a:r>
              <a:rPr lang="vi-VN"/>
              <a:t>ư</a:t>
            </a:r>
            <a:r>
              <a:rPr lang="en-US"/>
              <a:t>ơng pháp mô hình hóa</a:t>
            </a:r>
          </a:p>
          <a:p>
            <a:pPr marL="514350" indent="-514350">
              <a:buFont typeface="+mj-lt"/>
              <a:buAutoNum type="arabicParenR"/>
            </a:pPr>
            <a:endParaRPr lang="en-US"/>
          </a:p>
          <a:p>
            <a:pPr marL="514350" indent="-514350">
              <a:buFont typeface="+mj-lt"/>
              <a:buAutoNum type="arabicParenR"/>
            </a:pPr>
            <a:endParaRPr lang="en-US"/>
          </a:p>
        </p:txBody>
      </p:sp>
    </p:spTree>
    <p:extLst>
      <p:ext uri="{BB962C8B-B14F-4D97-AF65-F5344CB8AC3E}">
        <p14:creationId xmlns:p14="http://schemas.microsoft.com/office/powerpoint/2010/main" val="3583500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thống</a:t>
            </a:r>
            <a:endParaRPr lang="en-US" dirty="0"/>
          </a:p>
        </p:txBody>
      </p:sp>
      <p:sp>
        <p:nvSpPr>
          <p:cNvPr id="3" name="Content Placeholder 2"/>
          <p:cNvSpPr>
            <a:spLocks noGrp="1"/>
          </p:cNvSpPr>
          <p:nvPr>
            <p:ph idx="1"/>
          </p:nvPr>
        </p:nvSpPr>
        <p:spPr/>
        <p:txBody>
          <a:bodyPr>
            <a:normAutofit lnSpcReduction="10000"/>
          </a:bodyPr>
          <a:lstStyle/>
          <a:p>
            <a:r>
              <a:rPr lang="en-US" dirty="0" err="1">
                <a:solidFill>
                  <a:srgbClr val="FF0000"/>
                </a:solidFill>
              </a:rPr>
              <a:t>Trừu</a:t>
            </a:r>
            <a:r>
              <a:rPr lang="en-US" dirty="0">
                <a:solidFill>
                  <a:srgbClr val="FF0000"/>
                </a:solidFill>
              </a:rPr>
              <a:t> </a:t>
            </a:r>
            <a:r>
              <a:rPr lang="en-US" err="1">
                <a:solidFill>
                  <a:srgbClr val="FF0000"/>
                </a:solidFill>
              </a:rPr>
              <a:t>tượng</a:t>
            </a:r>
            <a:r>
              <a:rPr lang="en-US">
                <a:solidFill>
                  <a:srgbClr val="FF0000"/>
                </a:solidFill>
              </a:rPr>
              <a:t> hóa</a:t>
            </a:r>
          </a:p>
          <a:p>
            <a:pPr marL="0" indent="0" algn="ctr">
              <a:buNone/>
            </a:pPr>
            <a:r>
              <a:rPr lang="en-US"/>
              <a:t>“</a:t>
            </a:r>
            <a:r>
              <a:rPr lang="en-US" i="1"/>
              <a:t>Trừu tượng hóa (hay còn gọi là trừu xuất) là một nguyên lý của sự nhận thức, đòi hỏi phải bỏ qua các sắc thái (của một chủ đề) không liên quan tới chủ định hiện thời, để tập trung hoàn toàn vào các sắc thái liên quan tới chủ định đó (từ điển Oxford)</a:t>
            </a:r>
            <a:r>
              <a:rPr lang="en-US"/>
              <a:t>”</a:t>
            </a:r>
          </a:p>
          <a:p>
            <a:r>
              <a:rPr lang="en-US">
                <a:solidFill>
                  <a:srgbClr val="FF0000"/>
                </a:solidFill>
              </a:rPr>
              <a:t>Mô hình</a:t>
            </a:r>
          </a:p>
          <a:p>
            <a:pPr marL="0" indent="0" algn="ctr">
              <a:buNone/>
            </a:pPr>
            <a:r>
              <a:rPr lang="en-US"/>
              <a:t>“</a:t>
            </a:r>
            <a:r>
              <a:rPr lang="en-US" i="1"/>
              <a:t>Mô hình (model) là một dạng trừu tượng hóa cụ thể của hệ thống</a:t>
            </a:r>
            <a:r>
              <a:rPr lang="en-US"/>
              <a:t>”</a:t>
            </a:r>
            <a:endParaRPr lang="en-US" dirty="0"/>
          </a:p>
        </p:txBody>
      </p:sp>
    </p:spTree>
    <p:extLst>
      <p:ext uri="{BB962C8B-B14F-4D97-AF65-F5344CB8AC3E}">
        <p14:creationId xmlns:p14="http://schemas.microsoft.com/office/powerpoint/2010/main" val="298597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3" name="Content Placeholder 2"/>
          <p:cNvSpPr>
            <a:spLocks noGrp="1"/>
          </p:cNvSpPr>
          <p:nvPr>
            <p:ph idx="1"/>
          </p:nvPr>
        </p:nvSpPr>
        <p:spPr/>
        <p:txBody>
          <a:bodyPr/>
          <a:lstStyle/>
          <a:p>
            <a:r>
              <a:rPr lang="en-US" dirty="0" err="1"/>
              <a:t>Trang</a:t>
            </a:r>
            <a:r>
              <a:rPr lang="en-US" dirty="0"/>
              <a:t> </a:t>
            </a:r>
            <a:r>
              <a:rPr lang="en-US" dirty="0" err="1"/>
              <a:t>bị</a:t>
            </a:r>
            <a:r>
              <a:rPr lang="en-US" dirty="0"/>
              <a:t> </a:t>
            </a:r>
            <a:r>
              <a:rPr lang="en-US" dirty="0" err="1"/>
              <a:t>kiến</a:t>
            </a:r>
            <a:r>
              <a:rPr lang="en-US" dirty="0"/>
              <a:t> </a:t>
            </a:r>
            <a:r>
              <a:rPr lang="en-US" dirty="0" err="1"/>
              <a:t>thức</a:t>
            </a:r>
            <a:r>
              <a:rPr lang="en-US" dirty="0"/>
              <a:t> </a:t>
            </a:r>
            <a:r>
              <a:rPr lang="en-US" dirty="0" err="1"/>
              <a:t>về</a:t>
            </a:r>
            <a:r>
              <a:rPr lang="en-US" dirty="0"/>
              <a:t>:</a:t>
            </a:r>
          </a:p>
          <a:p>
            <a:pPr lvl="1"/>
            <a:r>
              <a:rPr lang="en-US"/>
              <a:t>Quy trình phát triển phần mềm</a:t>
            </a:r>
          </a:p>
          <a:p>
            <a:pPr lvl="1"/>
            <a:r>
              <a:rPr lang="en-US"/>
              <a:t>Phương pháp phân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các</a:t>
            </a:r>
            <a:r>
              <a:rPr lang="en-US" dirty="0"/>
              <a:t> </a:t>
            </a:r>
            <a:r>
              <a:rPr lang="en-US" dirty="0" err="1"/>
              <a:t>hệ</a:t>
            </a:r>
            <a:r>
              <a:rPr lang="en-US" dirty="0"/>
              <a:t> </a:t>
            </a:r>
            <a:r>
              <a:rPr lang="en-US" dirty="0" err="1"/>
              <a:t>thống</a:t>
            </a:r>
            <a:r>
              <a:rPr lang="en-US" dirty="0"/>
              <a:t> </a:t>
            </a:r>
            <a:r>
              <a:rPr lang="en-US" dirty="0" err="1"/>
              <a:t>thông</a:t>
            </a:r>
            <a:r>
              <a:rPr lang="en-US" dirty="0"/>
              <a:t> tin</a:t>
            </a:r>
          </a:p>
          <a:p>
            <a:r>
              <a:rPr lang="en-US"/>
              <a:t>Vận dụng các kiến thức vào việc phát triển các ứng </a:t>
            </a:r>
            <a:r>
              <a:rPr lang="en-US" dirty="0" err="1"/>
              <a:t>dụng</a:t>
            </a:r>
            <a:r>
              <a:rPr lang="en-US" dirty="0"/>
              <a:t> </a:t>
            </a:r>
            <a:r>
              <a:rPr lang="en-US" err="1"/>
              <a:t>thực</a:t>
            </a:r>
            <a:r>
              <a:rPr lang="en-US"/>
              <a:t> tế</a:t>
            </a:r>
          </a:p>
          <a:p>
            <a:r>
              <a:rPr lang="en-US"/>
              <a:t>Sinh viên có đ</a:t>
            </a:r>
            <a:r>
              <a:rPr lang="vi-VN"/>
              <a:t>ư</a:t>
            </a:r>
            <a:r>
              <a:rPr lang="en-US"/>
              <a:t>ợc các kỹ năng và thực tiễn phát triển ứng dụng CNTT</a:t>
            </a:r>
            <a:endParaRPr lang="en-US" dirty="0"/>
          </a:p>
          <a:p>
            <a:endParaRPr lang="en-US" dirty="0"/>
          </a:p>
        </p:txBody>
      </p:sp>
    </p:spTree>
    <p:extLst>
      <p:ext uri="{BB962C8B-B14F-4D97-AF65-F5344CB8AC3E}">
        <p14:creationId xmlns:p14="http://schemas.microsoft.com/office/powerpoint/2010/main" val="1968840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8AB8-3F09-4EB0-8FAC-87A7FEFAFA59}"/>
              </a:ext>
            </a:extLst>
          </p:cNvPr>
          <p:cNvSpPr>
            <a:spLocks noGrp="1"/>
          </p:cNvSpPr>
          <p:nvPr>
            <p:ph type="title"/>
          </p:nvPr>
        </p:nvSpPr>
        <p:spPr>
          <a:xfrm>
            <a:off x="457200" y="228600"/>
            <a:ext cx="8229600" cy="868362"/>
          </a:xfrm>
        </p:spPr>
        <p:txBody>
          <a:bodyPr>
            <a:noAutofit/>
          </a:bodyPr>
          <a:lstStyle/>
          <a:p>
            <a:r>
              <a:rPr lang="en-US" sz="3600"/>
              <a:t>Mục đích và chất l</a:t>
            </a:r>
            <a:r>
              <a:rPr lang="vi-VN" sz="3600"/>
              <a:t>ư</a:t>
            </a:r>
            <a:r>
              <a:rPr lang="en-US" sz="3600"/>
              <a:t>ợng của mô hình hóa</a:t>
            </a:r>
          </a:p>
        </p:txBody>
      </p:sp>
      <p:sp>
        <p:nvSpPr>
          <p:cNvPr id="3" name="Content Placeholder 2">
            <a:extLst>
              <a:ext uri="{FF2B5EF4-FFF2-40B4-BE49-F238E27FC236}">
                <a16:creationId xmlns:a16="http://schemas.microsoft.com/office/drawing/2014/main" id="{1ACA0836-6961-49BC-9327-8C516C05ECB4}"/>
              </a:ext>
            </a:extLst>
          </p:cNvPr>
          <p:cNvSpPr>
            <a:spLocks noGrp="1"/>
          </p:cNvSpPr>
          <p:nvPr>
            <p:ph idx="1"/>
          </p:nvPr>
        </p:nvSpPr>
        <p:spPr>
          <a:xfrm>
            <a:off x="457200" y="1219200"/>
            <a:ext cx="8229600" cy="5105400"/>
          </a:xfrm>
        </p:spPr>
        <p:txBody>
          <a:bodyPr/>
          <a:lstStyle/>
          <a:p>
            <a:r>
              <a:rPr lang="en-US"/>
              <a:t>Mục đích:</a:t>
            </a:r>
          </a:p>
          <a:p>
            <a:pPr lvl="1"/>
            <a:r>
              <a:rPr lang="en-US"/>
              <a:t>Để hiểu</a:t>
            </a:r>
          </a:p>
          <a:p>
            <a:pPr lvl="1"/>
            <a:r>
              <a:rPr lang="en-US"/>
              <a:t>Để trao đổi</a:t>
            </a:r>
          </a:p>
          <a:p>
            <a:pPr lvl="1"/>
            <a:r>
              <a:rPr lang="en-US"/>
              <a:t>Để hoàn chỉnh</a:t>
            </a:r>
          </a:p>
          <a:p>
            <a:r>
              <a:rPr lang="en-US"/>
              <a:t>Chất l</a:t>
            </a:r>
            <a:r>
              <a:rPr lang="vi-VN"/>
              <a:t>ư</a:t>
            </a:r>
            <a:r>
              <a:rPr lang="en-US"/>
              <a:t>ợng:</a:t>
            </a:r>
          </a:p>
          <a:p>
            <a:pPr lvl="1"/>
            <a:r>
              <a:rPr lang="en-US"/>
              <a:t>Dễ đọc</a:t>
            </a:r>
          </a:p>
          <a:p>
            <a:pPr lvl="1"/>
            <a:r>
              <a:rPr lang="en-US"/>
              <a:t>Dễ hiểu</a:t>
            </a:r>
          </a:p>
          <a:p>
            <a:pPr lvl="1"/>
            <a:r>
              <a:rPr lang="en-US"/>
              <a:t>Dễ trao đổi</a:t>
            </a:r>
          </a:p>
          <a:p>
            <a:pPr lvl="1"/>
            <a:r>
              <a:rPr lang="en-US"/>
              <a:t>Xác thực, chặc chẽ, đầy đủ, dễ thực hiện</a:t>
            </a:r>
          </a:p>
        </p:txBody>
      </p:sp>
      <p:pic>
        <p:nvPicPr>
          <p:cNvPr id="9218" name="Picture 2" descr="Image result for building design">
            <a:extLst>
              <a:ext uri="{FF2B5EF4-FFF2-40B4-BE49-F238E27FC236}">
                <a16:creationId xmlns:a16="http://schemas.microsoft.com/office/drawing/2014/main" id="{3DECBE6D-9CCE-41E7-8055-8BFDC4483E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1676400"/>
            <a:ext cx="442306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03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B51-2EDB-42DC-8494-C88E02C97977}"/>
              </a:ext>
            </a:extLst>
          </p:cNvPr>
          <p:cNvSpPr>
            <a:spLocks noGrp="1"/>
          </p:cNvSpPr>
          <p:nvPr>
            <p:ph type="title"/>
          </p:nvPr>
        </p:nvSpPr>
        <p:spPr/>
        <p:txBody>
          <a:bodyPr/>
          <a:lstStyle/>
          <a:p>
            <a:r>
              <a:rPr lang="en-US"/>
              <a:t>Hai mức độ mô hình hóa</a:t>
            </a:r>
          </a:p>
        </p:txBody>
      </p:sp>
      <p:sp>
        <p:nvSpPr>
          <p:cNvPr id="3" name="Content Placeholder 2">
            <a:extLst>
              <a:ext uri="{FF2B5EF4-FFF2-40B4-BE49-F238E27FC236}">
                <a16:creationId xmlns:a16="http://schemas.microsoft.com/office/drawing/2014/main" id="{E9F4F312-6F86-45A0-8089-B15D32DAA0BE}"/>
              </a:ext>
            </a:extLst>
          </p:cNvPr>
          <p:cNvSpPr>
            <a:spLocks noGrp="1"/>
          </p:cNvSpPr>
          <p:nvPr>
            <p:ph idx="1"/>
          </p:nvPr>
        </p:nvSpPr>
        <p:spPr/>
        <p:txBody>
          <a:bodyPr/>
          <a:lstStyle/>
          <a:p>
            <a:r>
              <a:rPr lang="en-US" b="1">
                <a:solidFill>
                  <a:schemeClr val="accent6">
                    <a:lumMod val="50000"/>
                  </a:schemeClr>
                </a:solidFill>
              </a:rPr>
              <a:t>Mức logic</a:t>
            </a:r>
            <a:r>
              <a:rPr lang="en-US"/>
              <a:t>: tập trung mô tả bản chất của hệ thống và mục đích hoạt động của hệ thống. Bỏ qua các yếu tố về tổ chức thực hiện, về biện pháp cài đặt;</a:t>
            </a:r>
          </a:p>
          <a:p>
            <a:r>
              <a:rPr lang="en-US" b="1">
                <a:solidFill>
                  <a:schemeClr val="accent6">
                    <a:lumMod val="50000"/>
                  </a:schemeClr>
                </a:solidFill>
              </a:rPr>
              <a:t>Mức vật lý</a:t>
            </a:r>
            <a:r>
              <a:rPr lang="en-US"/>
              <a:t>: tập trung mô tả giải pháp, ph</a:t>
            </a:r>
            <a:r>
              <a:rPr lang="vi-VN"/>
              <a:t>ư</a:t>
            </a:r>
            <a:r>
              <a:rPr lang="en-US"/>
              <a:t>ơng pháp, biện pháp, công cụ, tác nhân, địa điểm</a:t>
            </a:r>
          </a:p>
          <a:p>
            <a:endParaRPr lang="en-US"/>
          </a:p>
        </p:txBody>
      </p:sp>
      <p:sp>
        <p:nvSpPr>
          <p:cNvPr id="4" name="Arrow: Right 3">
            <a:extLst>
              <a:ext uri="{FF2B5EF4-FFF2-40B4-BE49-F238E27FC236}">
                <a16:creationId xmlns:a16="http://schemas.microsoft.com/office/drawing/2014/main" id="{C6BED47E-C6FB-42B5-A674-7D197B171A09}"/>
              </a:ext>
            </a:extLst>
          </p:cNvPr>
          <p:cNvSpPr/>
          <p:nvPr/>
        </p:nvSpPr>
        <p:spPr>
          <a:xfrm>
            <a:off x="980502" y="5239435"/>
            <a:ext cx="914400" cy="457200"/>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5B17AC3-B8FB-47BF-9C59-313385C72B37}"/>
              </a:ext>
            </a:extLst>
          </p:cNvPr>
          <p:cNvSpPr txBox="1"/>
          <p:nvPr/>
        </p:nvSpPr>
        <p:spPr>
          <a:xfrm>
            <a:off x="2428302" y="5144869"/>
            <a:ext cx="3972498" cy="646331"/>
          </a:xfrm>
          <a:prstGeom prst="rect">
            <a:avLst/>
          </a:prstGeom>
          <a:noFill/>
        </p:spPr>
        <p:txBody>
          <a:bodyPr wrap="none" rtlCol="0">
            <a:spAutoFit/>
          </a:bodyPr>
          <a:lstStyle/>
          <a:p>
            <a:r>
              <a:rPr lang="en-US" sz="3600">
                <a:solidFill>
                  <a:schemeClr val="accent6">
                    <a:lumMod val="50000"/>
                  </a:schemeClr>
                </a:solidFill>
              </a:rPr>
              <a:t>Phân tích và thiết kế</a:t>
            </a:r>
          </a:p>
        </p:txBody>
      </p:sp>
    </p:spTree>
    <p:extLst>
      <p:ext uri="{BB962C8B-B14F-4D97-AF65-F5344CB8AC3E}">
        <p14:creationId xmlns:p14="http://schemas.microsoft.com/office/powerpoint/2010/main" val="2866821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Bốn trục mô tả của mô hình hóa</a:t>
            </a:r>
            <a:endParaRPr lang="en-US" dirty="0"/>
          </a:p>
        </p:txBody>
      </p:sp>
      <p:sp>
        <p:nvSpPr>
          <p:cNvPr id="3" name="Content Placeholder 2"/>
          <p:cNvSpPr>
            <a:spLocks noGrp="1"/>
          </p:cNvSpPr>
          <p:nvPr>
            <p:ph idx="1"/>
          </p:nvPr>
        </p:nvSpPr>
        <p:spPr/>
        <p:txBody>
          <a:bodyPr/>
          <a:lstStyle/>
          <a:p>
            <a:r>
              <a:rPr lang="en-US"/>
              <a:t>Mô tả </a:t>
            </a:r>
            <a:r>
              <a:rPr lang="en-US">
                <a:solidFill>
                  <a:schemeClr val="accent6">
                    <a:lumMod val="50000"/>
                  </a:schemeClr>
                </a:solidFill>
              </a:rPr>
              <a:t>chức năng </a:t>
            </a:r>
            <a:r>
              <a:rPr lang="en-US"/>
              <a:t>mà hệ thống phải thực hiện</a:t>
            </a:r>
          </a:p>
          <a:p>
            <a:r>
              <a:rPr lang="en-US"/>
              <a:t>Mô tả đặc điểm tĩnh (</a:t>
            </a:r>
            <a:r>
              <a:rPr lang="en-US">
                <a:solidFill>
                  <a:schemeClr val="accent6">
                    <a:lumMod val="50000"/>
                  </a:schemeClr>
                </a:solidFill>
              </a:rPr>
              <a:t>dữ liệu</a:t>
            </a:r>
            <a:r>
              <a:rPr lang="en-US"/>
              <a:t>) của hệ thống</a:t>
            </a:r>
          </a:p>
          <a:p>
            <a:r>
              <a:rPr lang="en-US"/>
              <a:t>Mô tả cách </a:t>
            </a:r>
            <a:r>
              <a:rPr lang="en-US">
                <a:solidFill>
                  <a:schemeClr val="accent6">
                    <a:lumMod val="50000"/>
                  </a:schemeClr>
                </a:solidFill>
              </a:rPr>
              <a:t>ứng xử </a:t>
            </a:r>
            <a:r>
              <a:rPr lang="en-US"/>
              <a:t>(động thái) của hệ thống</a:t>
            </a:r>
          </a:p>
          <a:p>
            <a:r>
              <a:rPr lang="en-US"/>
              <a:t>Mô tả các thành phần, </a:t>
            </a:r>
            <a:r>
              <a:rPr lang="en-US">
                <a:solidFill>
                  <a:schemeClr val="accent6">
                    <a:lumMod val="50000"/>
                  </a:schemeClr>
                </a:solidFill>
              </a:rPr>
              <a:t>kiến trúc </a:t>
            </a:r>
            <a:r>
              <a:rPr lang="en-US"/>
              <a:t>hệ thống</a:t>
            </a:r>
            <a:endParaRPr lang="en-US" dirty="0"/>
          </a:p>
        </p:txBody>
      </p:sp>
      <p:grpSp>
        <p:nvGrpSpPr>
          <p:cNvPr id="11" name="Group 10">
            <a:extLst>
              <a:ext uri="{FF2B5EF4-FFF2-40B4-BE49-F238E27FC236}">
                <a16:creationId xmlns:a16="http://schemas.microsoft.com/office/drawing/2014/main" id="{E06B71A9-6649-4DB2-AE22-2F0AF8114552}"/>
              </a:ext>
            </a:extLst>
          </p:cNvPr>
          <p:cNvGrpSpPr/>
          <p:nvPr/>
        </p:nvGrpSpPr>
        <p:grpSpPr>
          <a:xfrm>
            <a:off x="2380634" y="3972232"/>
            <a:ext cx="3834537" cy="2198132"/>
            <a:chOff x="2380634" y="3972232"/>
            <a:chExt cx="3834537" cy="2198132"/>
          </a:xfrm>
        </p:grpSpPr>
        <p:grpSp>
          <p:nvGrpSpPr>
            <p:cNvPr id="6" name="Group 5"/>
            <p:cNvGrpSpPr/>
            <p:nvPr/>
          </p:nvGrpSpPr>
          <p:grpSpPr>
            <a:xfrm>
              <a:off x="3733800" y="4419600"/>
              <a:ext cx="1447800" cy="1219200"/>
              <a:chOff x="3124200" y="4267200"/>
              <a:chExt cx="2362200" cy="2133600"/>
            </a:xfrm>
          </p:grpSpPr>
          <p:sp>
            <p:nvSpPr>
              <p:cNvPr id="4" name="Left-Right Arrow 3"/>
              <p:cNvSpPr/>
              <p:nvPr/>
            </p:nvSpPr>
            <p:spPr>
              <a:xfrm>
                <a:off x="3124200" y="5067300"/>
                <a:ext cx="23622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Down Arrow 4"/>
              <p:cNvSpPr/>
              <p:nvPr/>
            </p:nvSpPr>
            <p:spPr>
              <a:xfrm>
                <a:off x="4038600" y="4267200"/>
                <a:ext cx="609600" cy="21336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2380634" y="4844534"/>
              <a:ext cx="1183337" cy="369332"/>
            </a:xfrm>
            <a:prstGeom prst="rect">
              <a:avLst/>
            </a:prstGeom>
            <a:noFill/>
          </p:spPr>
          <p:txBody>
            <a:bodyPr wrap="none" rtlCol="0">
              <a:spAutoFit/>
            </a:bodyPr>
            <a:lstStyle/>
            <a:p>
              <a:r>
                <a:rPr lang="en-US"/>
                <a:t>Chức năng</a:t>
              </a:r>
            </a:p>
          </p:txBody>
        </p:sp>
        <p:sp>
          <p:nvSpPr>
            <p:cNvPr id="8" name="TextBox 7"/>
            <p:cNvSpPr txBox="1"/>
            <p:nvPr/>
          </p:nvSpPr>
          <p:spPr>
            <a:xfrm>
              <a:off x="5352434" y="4812268"/>
              <a:ext cx="862737" cy="369332"/>
            </a:xfrm>
            <a:prstGeom prst="rect">
              <a:avLst/>
            </a:prstGeom>
            <a:noFill/>
          </p:spPr>
          <p:txBody>
            <a:bodyPr wrap="none" rtlCol="0">
              <a:spAutoFit/>
            </a:bodyPr>
            <a:lstStyle/>
            <a:p>
              <a:r>
                <a:rPr lang="en-US"/>
                <a:t>Dữ liệu</a:t>
              </a:r>
            </a:p>
          </p:txBody>
        </p:sp>
        <p:sp>
          <p:nvSpPr>
            <p:cNvPr id="9" name="TextBox 8"/>
            <p:cNvSpPr txBox="1"/>
            <p:nvPr/>
          </p:nvSpPr>
          <p:spPr>
            <a:xfrm>
              <a:off x="4026331" y="5801032"/>
              <a:ext cx="1024639" cy="369332"/>
            </a:xfrm>
            <a:prstGeom prst="rect">
              <a:avLst/>
            </a:prstGeom>
            <a:noFill/>
          </p:spPr>
          <p:txBody>
            <a:bodyPr wrap="none" rtlCol="0">
              <a:spAutoFit/>
            </a:bodyPr>
            <a:lstStyle/>
            <a:p>
              <a:r>
                <a:rPr lang="en-US"/>
                <a:t>Kiến trúc</a:t>
              </a:r>
            </a:p>
          </p:txBody>
        </p:sp>
        <p:sp>
          <p:nvSpPr>
            <p:cNvPr id="10" name="TextBox 9"/>
            <p:cNvSpPr txBox="1"/>
            <p:nvPr/>
          </p:nvSpPr>
          <p:spPr>
            <a:xfrm>
              <a:off x="3945380" y="3972232"/>
              <a:ext cx="863826" cy="369332"/>
            </a:xfrm>
            <a:prstGeom prst="rect">
              <a:avLst/>
            </a:prstGeom>
            <a:noFill/>
          </p:spPr>
          <p:txBody>
            <a:bodyPr wrap="none" rtlCol="0">
              <a:spAutoFit/>
            </a:bodyPr>
            <a:lstStyle/>
            <a:p>
              <a:r>
                <a:rPr lang="en-US"/>
                <a:t>Ứng xử</a:t>
              </a:r>
            </a:p>
          </p:txBody>
        </p:sp>
      </p:grpSp>
    </p:spTree>
    <p:extLst>
      <p:ext uri="{BB962C8B-B14F-4D97-AF65-F5344CB8AC3E}">
        <p14:creationId xmlns:p14="http://schemas.microsoft.com/office/powerpoint/2010/main" val="204829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a:t>Khái niệm phân tích, thiết kế, hệ thống</a:t>
            </a:r>
          </a:p>
          <a:p>
            <a:pPr marL="514350" indent="-514350">
              <a:buFont typeface="+mj-lt"/>
              <a:buAutoNum type="arabicParenR"/>
            </a:pPr>
            <a:r>
              <a:rPr lang="en-US"/>
              <a:t>Hệ thống thông tin trong hệ thống KDDV</a:t>
            </a:r>
          </a:p>
          <a:p>
            <a:pPr marL="514350" indent="-514350">
              <a:buFont typeface="+mj-lt"/>
              <a:buAutoNum type="arabicParenR"/>
            </a:pPr>
            <a:r>
              <a:rPr lang="en-US"/>
              <a:t>Xử lý thông tin</a:t>
            </a:r>
          </a:p>
          <a:p>
            <a:pPr marL="514350" indent="-514350">
              <a:buFont typeface="+mj-lt"/>
              <a:buAutoNum type="arabicParenR"/>
            </a:pPr>
            <a:r>
              <a:rPr lang="en-US"/>
              <a:t>Mô hình hóa hệ thống</a:t>
            </a:r>
          </a:p>
          <a:p>
            <a:pPr marL="514350" indent="-514350">
              <a:buFont typeface="+mj-lt"/>
              <a:buAutoNum type="arabicParenR"/>
            </a:pPr>
            <a:r>
              <a:rPr lang="en-US">
                <a:solidFill>
                  <a:srgbClr val="C00000"/>
                </a:solidFill>
              </a:rPr>
              <a:t>Các ph</a:t>
            </a:r>
            <a:r>
              <a:rPr lang="vi-VN">
                <a:solidFill>
                  <a:srgbClr val="C00000"/>
                </a:solidFill>
              </a:rPr>
              <a:t>ư</a:t>
            </a:r>
            <a:r>
              <a:rPr lang="en-US">
                <a:solidFill>
                  <a:srgbClr val="C00000"/>
                </a:solidFill>
              </a:rPr>
              <a:t>ơng pháp mô hình hóa</a:t>
            </a:r>
          </a:p>
          <a:p>
            <a:pPr marL="514350" indent="-514350">
              <a:buFont typeface="+mj-lt"/>
              <a:buAutoNum type="arabicParenR"/>
            </a:pPr>
            <a:endParaRPr lang="en-US"/>
          </a:p>
          <a:p>
            <a:pPr marL="514350" indent="-514350">
              <a:buFont typeface="+mj-lt"/>
              <a:buAutoNum type="arabicParenR"/>
            </a:pPr>
            <a:endParaRPr lang="en-US"/>
          </a:p>
        </p:txBody>
      </p:sp>
    </p:spTree>
    <p:extLst>
      <p:ext uri="{BB962C8B-B14F-4D97-AF65-F5344CB8AC3E}">
        <p14:creationId xmlns:p14="http://schemas.microsoft.com/office/powerpoint/2010/main" val="1823227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a:t>Các</a:t>
            </a:r>
            <a:r>
              <a:rPr lang="en-US" sz="3600" dirty="0"/>
              <a:t> </a:t>
            </a:r>
            <a:r>
              <a:rPr lang="en-US" sz="3600" dirty="0" err="1"/>
              <a:t>phương</a:t>
            </a:r>
            <a:r>
              <a:rPr lang="en-US" sz="3600" dirty="0"/>
              <a:t> </a:t>
            </a:r>
            <a:r>
              <a:rPr lang="en-US" sz="3600" dirty="0" err="1"/>
              <a:t>pháp</a:t>
            </a:r>
            <a:r>
              <a:rPr lang="en-US" sz="3600" dirty="0"/>
              <a:t> </a:t>
            </a:r>
            <a:r>
              <a:rPr lang="en-US" sz="3600" dirty="0" err="1"/>
              <a:t>mô</a:t>
            </a:r>
            <a:r>
              <a:rPr lang="en-US" sz="3600" dirty="0"/>
              <a:t> </a:t>
            </a:r>
            <a:r>
              <a:rPr lang="en-US" sz="3600" dirty="0" err="1"/>
              <a:t>hình</a:t>
            </a:r>
            <a:r>
              <a:rPr lang="en-US" sz="3600" dirty="0"/>
              <a:t> </a:t>
            </a:r>
            <a:r>
              <a:rPr lang="en-US" sz="3600" dirty="0" err="1"/>
              <a:t>hóa</a:t>
            </a:r>
            <a:r>
              <a:rPr lang="en-US" sz="3600" dirty="0"/>
              <a:t> </a:t>
            </a:r>
            <a:r>
              <a:rPr lang="en-US" sz="3600" dirty="0" err="1"/>
              <a:t>hệ</a:t>
            </a:r>
            <a:r>
              <a:rPr lang="en-US" sz="3600" dirty="0"/>
              <a:t> </a:t>
            </a:r>
            <a:r>
              <a:rPr lang="en-US" sz="3600" dirty="0" err="1"/>
              <a:t>thống</a:t>
            </a:r>
            <a:endParaRPr lang="en-US" sz="3600" dirty="0"/>
          </a:p>
        </p:txBody>
      </p:sp>
      <p:sp>
        <p:nvSpPr>
          <p:cNvPr id="3" name="Content Placeholder 2"/>
          <p:cNvSpPr>
            <a:spLocks noGrp="1"/>
          </p:cNvSpPr>
          <p:nvPr>
            <p:ph idx="1"/>
          </p:nvPr>
        </p:nvSpPr>
        <p:spPr/>
        <p:txBody>
          <a:bodyPr/>
          <a:lstStyle/>
          <a:p>
            <a:r>
              <a:rPr lang="en-US" dirty="0"/>
              <a:t>Ba </a:t>
            </a:r>
            <a:r>
              <a:rPr lang="en-US" dirty="0" err="1"/>
              <a:t>thành</a:t>
            </a:r>
            <a:r>
              <a:rPr lang="en-US" dirty="0"/>
              <a:t> </a:t>
            </a:r>
            <a:r>
              <a:rPr lang="en-US" dirty="0" err="1"/>
              <a:t>phần</a:t>
            </a:r>
            <a:r>
              <a:rPr lang="en-US" dirty="0"/>
              <a:t> </a:t>
            </a:r>
            <a:r>
              <a:rPr lang="en-US" dirty="0" err="1"/>
              <a:t>cơ</a:t>
            </a:r>
            <a:r>
              <a:rPr lang="en-US" dirty="0"/>
              <a:t> </a:t>
            </a:r>
            <a:r>
              <a:rPr lang="en-US" dirty="0" err="1"/>
              <a:t>bản</a:t>
            </a:r>
            <a:r>
              <a:rPr lang="en-US" dirty="0"/>
              <a:t> </a:t>
            </a:r>
            <a:r>
              <a:rPr lang="en-US" dirty="0" err="1"/>
              <a:t>của</a:t>
            </a:r>
            <a:r>
              <a:rPr lang="en-US" dirty="0"/>
              <a:t> </a:t>
            </a:r>
            <a:r>
              <a:rPr lang="en-US" dirty="0" err="1"/>
              <a:t>một</a:t>
            </a:r>
            <a:r>
              <a:rPr lang="en-US" dirty="0"/>
              <a:t> </a:t>
            </a:r>
            <a:r>
              <a:rPr lang="en-US" err="1"/>
              <a:t>phương</a:t>
            </a:r>
            <a:r>
              <a:rPr lang="en-US"/>
              <a:t> pháp</a:t>
            </a:r>
          </a:p>
          <a:p>
            <a:pPr lvl="1"/>
            <a:r>
              <a:rPr lang="en-US"/>
              <a:t>Tập hợp các khái niệm và mô hình</a:t>
            </a:r>
          </a:p>
          <a:p>
            <a:pPr lvl="1"/>
            <a:r>
              <a:rPr lang="en-US"/>
              <a:t>Quy trình phát triển</a:t>
            </a:r>
          </a:p>
          <a:p>
            <a:pPr lvl="1"/>
            <a:r>
              <a:rPr lang="en-US"/>
              <a:t>Công cụ hỗ trợ</a:t>
            </a:r>
            <a:endParaRPr lang="en-US" dirty="0"/>
          </a:p>
        </p:txBody>
      </p:sp>
      <p:pic>
        <p:nvPicPr>
          <p:cNvPr id="5122" name="Picture 2" descr="Image result for uml symbols">
            <a:extLst>
              <a:ext uri="{FF2B5EF4-FFF2-40B4-BE49-F238E27FC236}">
                <a16:creationId xmlns:a16="http://schemas.microsoft.com/office/drawing/2014/main" id="{E8105076-3683-4126-AA98-96923390D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905000"/>
            <a:ext cx="1576614" cy="22574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RUP">
            <a:extLst>
              <a:ext uri="{FF2B5EF4-FFF2-40B4-BE49-F238E27FC236}">
                <a16:creationId xmlns:a16="http://schemas.microsoft.com/office/drawing/2014/main" id="{5D7B0F99-171A-439E-A78D-8BA4C9C8C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673007"/>
            <a:ext cx="3733800" cy="25580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Related image">
            <a:extLst>
              <a:ext uri="{FF2B5EF4-FFF2-40B4-BE49-F238E27FC236}">
                <a16:creationId xmlns:a16="http://schemas.microsoft.com/office/drawing/2014/main" id="{38D65D9C-EFCC-4785-89CA-14B3169E38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9678" y="4439124"/>
            <a:ext cx="3289921" cy="182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27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a:t>Một số phương pháp mô hình hóa</a:t>
            </a:r>
            <a:endParaRPr lang="en-US" sz="3600" dirty="0"/>
          </a:p>
        </p:txBody>
      </p:sp>
      <p:sp>
        <p:nvSpPr>
          <p:cNvPr id="3" name="Content Placeholder 2"/>
          <p:cNvSpPr>
            <a:spLocks noGrp="1"/>
          </p:cNvSpPr>
          <p:nvPr>
            <p:ph idx="1"/>
          </p:nvPr>
        </p:nvSpPr>
        <p:spPr/>
        <p:txBody>
          <a:bodyPr/>
          <a:lstStyle/>
          <a:p>
            <a:r>
              <a:rPr lang="en-US"/>
              <a:t>Các </a:t>
            </a:r>
            <a:r>
              <a:rPr lang="en-US" dirty="0" err="1"/>
              <a:t>phương</a:t>
            </a:r>
            <a:r>
              <a:rPr lang="en-US" dirty="0"/>
              <a:t> </a:t>
            </a:r>
            <a:r>
              <a:rPr lang="en-US" dirty="0" err="1"/>
              <a:t>pháp</a:t>
            </a:r>
            <a:r>
              <a:rPr lang="en-US" dirty="0"/>
              <a:t> </a:t>
            </a:r>
            <a:r>
              <a:rPr lang="en-US" err="1"/>
              <a:t>cấu</a:t>
            </a:r>
            <a:r>
              <a:rPr lang="en-US"/>
              <a:t> trúc</a:t>
            </a:r>
          </a:p>
          <a:p>
            <a:pPr lvl="1"/>
            <a:r>
              <a:rPr lang="en-US"/>
              <a:t>Structured Analysis (SA)</a:t>
            </a:r>
          </a:p>
          <a:p>
            <a:pPr lvl="1"/>
            <a:r>
              <a:rPr lang="en-US"/>
              <a:t>Entity/Association (E/A)</a:t>
            </a:r>
          </a:p>
          <a:p>
            <a:pPr lvl="1"/>
            <a:r>
              <a:rPr lang="en-US"/>
              <a:t>Structured Design (SD)</a:t>
            </a:r>
            <a:endParaRPr lang="en-US" dirty="0"/>
          </a:p>
          <a:p>
            <a:r>
              <a:rPr lang="en-US" dirty="0" err="1"/>
              <a:t>Các</a:t>
            </a:r>
            <a:r>
              <a:rPr lang="en-US" dirty="0"/>
              <a:t> </a:t>
            </a:r>
            <a:r>
              <a:rPr lang="en-US" dirty="0" err="1"/>
              <a:t>phương</a:t>
            </a:r>
            <a:r>
              <a:rPr lang="en-US" dirty="0"/>
              <a:t> </a:t>
            </a:r>
            <a:r>
              <a:rPr lang="en-US" dirty="0" err="1"/>
              <a:t>pháp</a:t>
            </a:r>
            <a:r>
              <a:rPr lang="en-US" dirty="0"/>
              <a:t> </a:t>
            </a:r>
            <a:r>
              <a:rPr lang="en-US" dirty="0" err="1"/>
              <a:t>hướng</a:t>
            </a:r>
            <a:r>
              <a:rPr lang="en-US" dirty="0"/>
              <a:t> </a:t>
            </a:r>
            <a:r>
              <a:rPr lang="en-US" err="1"/>
              <a:t>đối</a:t>
            </a:r>
            <a:r>
              <a:rPr lang="en-US"/>
              <a:t> tượng</a:t>
            </a:r>
          </a:p>
          <a:p>
            <a:pPr lvl="1"/>
            <a:r>
              <a:rPr lang="en-US"/>
              <a:t>UML + RUP + OOAD</a:t>
            </a:r>
            <a:endParaRPr lang="en-US" dirty="0"/>
          </a:p>
        </p:txBody>
      </p:sp>
      <p:pic>
        <p:nvPicPr>
          <p:cNvPr id="6146" name="Picture 2" descr="Image result for UML">
            <a:extLst>
              <a:ext uri="{FF2B5EF4-FFF2-40B4-BE49-F238E27FC236}">
                <a16:creationId xmlns:a16="http://schemas.microsoft.com/office/drawing/2014/main" id="{BDC39622-CA5B-42BF-BB46-0A83B79767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4572000"/>
            <a:ext cx="2057400" cy="149661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a:extLst>
              <a:ext uri="{FF2B5EF4-FFF2-40B4-BE49-F238E27FC236}">
                <a16:creationId xmlns:a16="http://schemas.microsoft.com/office/drawing/2014/main" id="{9127250E-AB7D-4851-8DE8-BF45AC4E5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900" y="4600956"/>
            <a:ext cx="2057400" cy="161848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OOAD">
            <a:extLst>
              <a:ext uri="{FF2B5EF4-FFF2-40B4-BE49-F238E27FC236}">
                <a16:creationId xmlns:a16="http://schemas.microsoft.com/office/drawing/2014/main" id="{83F964FC-33EB-4CE3-9BB7-6CE2D860744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29400" y="4267200"/>
            <a:ext cx="1745330" cy="16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113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0792-A45C-45B4-B136-66121B2EDCA8}"/>
              </a:ext>
            </a:extLst>
          </p:cNvPr>
          <p:cNvSpPr>
            <a:spLocks noGrp="1"/>
          </p:cNvSpPr>
          <p:nvPr>
            <p:ph type="title"/>
          </p:nvPr>
        </p:nvSpPr>
        <p:spPr/>
        <p:txBody>
          <a:bodyPr/>
          <a:lstStyle/>
          <a:p>
            <a:r>
              <a:rPr lang="en-US"/>
              <a:t>Công cụ</a:t>
            </a:r>
          </a:p>
        </p:txBody>
      </p:sp>
      <p:sp>
        <p:nvSpPr>
          <p:cNvPr id="3" name="Content Placeholder 2">
            <a:extLst>
              <a:ext uri="{FF2B5EF4-FFF2-40B4-BE49-F238E27FC236}">
                <a16:creationId xmlns:a16="http://schemas.microsoft.com/office/drawing/2014/main" id="{E1FBC667-C38B-4400-B6D9-2DAF2F037DB2}"/>
              </a:ext>
            </a:extLst>
          </p:cNvPr>
          <p:cNvSpPr>
            <a:spLocks noGrp="1"/>
          </p:cNvSpPr>
          <p:nvPr>
            <p:ph idx="1"/>
          </p:nvPr>
        </p:nvSpPr>
        <p:spPr/>
        <p:txBody>
          <a:bodyPr/>
          <a:lstStyle/>
          <a:p>
            <a:r>
              <a:rPr lang="en-US" dirty="0"/>
              <a:t>Microsoft Word/</a:t>
            </a:r>
            <a:r>
              <a:rPr lang="en-US" dirty="0" err="1"/>
              <a:t>Powerpoint</a:t>
            </a:r>
            <a:endParaRPr lang="en-US" dirty="0"/>
          </a:p>
          <a:p>
            <a:r>
              <a:rPr lang="en-US" dirty="0"/>
              <a:t>Microsoft Visio</a:t>
            </a:r>
          </a:p>
          <a:p>
            <a:r>
              <a:rPr lang="en-US" dirty="0"/>
              <a:t>Draw.io</a:t>
            </a:r>
          </a:p>
          <a:p>
            <a:r>
              <a:rPr lang="en-US" dirty="0"/>
              <a:t>Visual-Paradigm Community edition</a:t>
            </a:r>
          </a:p>
        </p:txBody>
      </p:sp>
      <p:pic>
        <p:nvPicPr>
          <p:cNvPr id="8194" name="Picture 2" descr="Image result for draw io">
            <a:extLst>
              <a:ext uri="{FF2B5EF4-FFF2-40B4-BE49-F238E27FC236}">
                <a16:creationId xmlns:a16="http://schemas.microsoft.com/office/drawing/2014/main" id="{0874CAB5-836F-4AC3-8072-047E8B993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4038600"/>
            <a:ext cx="57340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07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6B06-0752-4D82-93B6-B72FF9B405EB}"/>
              </a:ext>
            </a:extLst>
          </p:cNvPr>
          <p:cNvSpPr>
            <a:spLocks noGrp="1"/>
          </p:cNvSpPr>
          <p:nvPr>
            <p:ph type="title"/>
          </p:nvPr>
        </p:nvSpPr>
        <p:spPr/>
        <p:txBody>
          <a:bodyPr/>
          <a:lstStyle/>
          <a:p>
            <a:r>
              <a:rPr lang="en-US"/>
              <a:t>Bài tập</a:t>
            </a:r>
          </a:p>
        </p:txBody>
      </p:sp>
      <p:sp>
        <p:nvSpPr>
          <p:cNvPr id="3" name="Content Placeholder 2">
            <a:extLst>
              <a:ext uri="{FF2B5EF4-FFF2-40B4-BE49-F238E27FC236}">
                <a16:creationId xmlns:a16="http://schemas.microsoft.com/office/drawing/2014/main" id="{412C3A8F-224E-415A-8382-3D05908F5751}"/>
              </a:ext>
            </a:extLst>
          </p:cNvPr>
          <p:cNvSpPr>
            <a:spLocks noGrp="1"/>
          </p:cNvSpPr>
          <p:nvPr>
            <p:ph idx="1"/>
          </p:nvPr>
        </p:nvSpPr>
        <p:spPr/>
        <p:txBody>
          <a:bodyPr/>
          <a:lstStyle/>
          <a:p>
            <a:r>
              <a:rPr lang="en-US" dirty="0" err="1"/>
              <a:t>Thảo</a:t>
            </a:r>
            <a:r>
              <a:rPr lang="en-US" dirty="0"/>
              <a:t> </a:t>
            </a:r>
            <a:r>
              <a:rPr lang="en-US" dirty="0" err="1"/>
              <a:t>luận</a:t>
            </a:r>
            <a:r>
              <a:rPr lang="en-US" dirty="0"/>
              <a:t> </a:t>
            </a:r>
            <a:r>
              <a:rPr lang="en-US" dirty="0" err="1"/>
              <a:t>một</a:t>
            </a:r>
            <a:r>
              <a:rPr lang="en-US" dirty="0"/>
              <a:t> </a:t>
            </a:r>
            <a:r>
              <a:rPr lang="en-US" dirty="0" err="1"/>
              <a:t>số</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trong</a:t>
            </a:r>
            <a:r>
              <a:rPr lang="en-US" dirty="0"/>
              <a:t> </a:t>
            </a:r>
            <a:r>
              <a:rPr lang="en-US" dirty="0" err="1"/>
              <a:t>doanh</a:t>
            </a:r>
            <a:r>
              <a:rPr lang="en-US" dirty="0"/>
              <a:t> </a:t>
            </a:r>
            <a:r>
              <a:rPr lang="en-US" dirty="0" err="1"/>
              <a:t>nghiệp</a:t>
            </a:r>
            <a:endParaRPr lang="en-US" dirty="0"/>
          </a:p>
          <a:p>
            <a:r>
              <a:rPr lang="en-US" dirty="0" err="1"/>
              <a:t>Lựa</a:t>
            </a:r>
            <a:r>
              <a:rPr lang="en-US" dirty="0"/>
              <a:t> </a:t>
            </a:r>
            <a:r>
              <a:rPr lang="en-US" dirty="0" err="1"/>
              <a:t>chọn</a:t>
            </a:r>
            <a:r>
              <a:rPr lang="en-US" dirty="0"/>
              <a:t>, </a:t>
            </a:r>
            <a:r>
              <a:rPr lang="en-US" dirty="0" err="1"/>
              <a:t>phân</a:t>
            </a:r>
            <a:r>
              <a:rPr lang="en-US" dirty="0"/>
              <a:t> </a:t>
            </a:r>
            <a:r>
              <a:rPr lang="en-US" dirty="0" err="1"/>
              <a:t>công</a:t>
            </a:r>
            <a:r>
              <a:rPr lang="en-US" dirty="0"/>
              <a:t> </a:t>
            </a:r>
            <a:r>
              <a:rPr lang="en-US" dirty="0" err="1"/>
              <a:t>nghiên</a:t>
            </a:r>
            <a:r>
              <a:rPr lang="en-US" dirty="0"/>
              <a:t> </a:t>
            </a:r>
            <a:r>
              <a:rPr lang="en-US" dirty="0" err="1"/>
              <a:t>cứu</a:t>
            </a:r>
            <a:r>
              <a:rPr lang="en-US" dirty="0"/>
              <a:t>, </a:t>
            </a:r>
            <a:r>
              <a:rPr lang="en-US" dirty="0" err="1"/>
              <a:t>phân</a:t>
            </a:r>
            <a:r>
              <a:rPr lang="en-US" dirty="0"/>
              <a:t> </a:t>
            </a:r>
            <a:r>
              <a:rPr lang="en-US" dirty="0" err="1"/>
              <a:t>tích</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pic>
        <p:nvPicPr>
          <p:cNvPr id="7170" name="Picture 2" descr="Image result for working group">
            <a:extLst>
              <a:ext uri="{FF2B5EF4-FFF2-40B4-BE49-F238E27FC236}">
                <a16:creationId xmlns:a16="http://schemas.microsoft.com/office/drawing/2014/main" id="{1D1791DA-74F6-486F-99E5-945602108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550167"/>
            <a:ext cx="4495800" cy="2809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16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E28D9-CA33-4C83-B43D-DF02C8DBF898}"/>
              </a:ext>
            </a:extLst>
          </p:cNvPr>
          <p:cNvSpPr>
            <a:spLocks noGrp="1"/>
          </p:cNvSpPr>
          <p:nvPr>
            <p:ph type="title"/>
          </p:nvPr>
        </p:nvSpPr>
        <p:spPr/>
        <p:txBody>
          <a:bodyPr/>
          <a:lstStyle/>
          <a:p>
            <a:r>
              <a:rPr lang="en-US"/>
              <a:t>Một số hệ thống thông tin</a:t>
            </a:r>
          </a:p>
        </p:txBody>
      </p:sp>
      <p:sp>
        <p:nvSpPr>
          <p:cNvPr id="3" name="Content Placeholder 2">
            <a:extLst>
              <a:ext uri="{FF2B5EF4-FFF2-40B4-BE49-F238E27FC236}">
                <a16:creationId xmlns:a16="http://schemas.microsoft.com/office/drawing/2014/main" id="{C5126C76-B77F-4F90-B4AB-1D8CAD8D99BA}"/>
              </a:ext>
            </a:extLst>
          </p:cNvPr>
          <p:cNvSpPr>
            <a:spLocks noGrp="1"/>
          </p:cNvSpPr>
          <p:nvPr>
            <p:ph idx="1"/>
          </p:nvPr>
        </p:nvSpPr>
        <p:spPr/>
        <p:txBody>
          <a:bodyPr>
            <a:normAutofit lnSpcReduction="10000"/>
          </a:bodyPr>
          <a:lstStyle/>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bán</a:t>
            </a:r>
            <a:r>
              <a:rPr lang="en-US" sz="2800" dirty="0"/>
              <a:t> </a:t>
            </a:r>
            <a:r>
              <a:rPr lang="en-US" sz="2800" dirty="0" err="1"/>
              <a:t>hàng</a:t>
            </a:r>
            <a:endParaRPr lang="en-US" sz="2800" dirty="0"/>
          </a:p>
          <a:p>
            <a:pPr marL="914400" lvl="1" indent="-514350"/>
            <a:r>
              <a:rPr lang="en-US" sz="2400" dirty="0" err="1"/>
              <a:t>Thời</a:t>
            </a:r>
            <a:r>
              <a:rPr lang="en-US" sz="2400" dirty="0"/>
              <a:t> </a:t>
            </a:r>
            <a:r>
              <a:rPr lang="en-US" sz="2400" dirty="0" err="1"/>
              <a:t>trang</a:t>
            </a:r>
            <a:endParaRPr lang="en-US" sz="2400" dirty="0"/>
          </a:p>
          <a:p>
            <a:pPr marL="914400" lvl="1" indent="-514350"/>
            <a:r>
              <a:rPr lang="en-US" sz="2400" dirty="0" err="1"/>
              <a:t>Sách</a:t>
            </a:r>
            <a:endParaRPr lang="en-US" sz="2400" dirty="0"/>
          </a:p>
          <a:p>
            <a:pPr marL="914400" lvl="1" indent="-514350"/>
            <a:r>
              <a:rPr lang="en-US" sz="2400" dirty="0"/>
              <a:t>…</a:t>
            </a:r>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giao</a:t>
            </a:r>
            <a:r>
              <a:rPr lang="en-US" sz="2800" dirty="0"/>
              <a:t> </a:t>
            </a:r>
            <a:r>
              <a:rPr lang="en-US" sz="2800" dirty="0" err="1"/>
              <a:t>vận</a:t>
            </a:r>
            <a:endParaRPr lang="en-US" sz="2800" dirty="0"/>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nhân</a:t>
            </a:r>
            <a:r>
              <a:rPr lang="en-US" sz="2800" dirty="0"/>
              <a:t> </a:t>
            </a:r>
            <a:r>
              <a:rPr lang="en-US" sz="2800" dirty="0" err="1"/>
              <a:t>sự</a:t>
            </a:r>
            <a:endParaRPr lang="en-US" sz="2800" dirty="0"/>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thời</a:t>
            </a:r>
            <a:r>
              <a:rPr lang="en-US" sz="2800" dirty="0"/>
              <a:t> </a:t>
            </a:r>
            <a:r>
              <a:rPr lang="en-US" sz="2800" dirty="0" err="1"/>
              <a:t>gian</a:t>
            </a:r>
            <a:r>
              <a:rPr lang="en-US" sz="2800" dirty="0"/>
              <a:t> </a:t>
            </a:r>
            <a:r>
              <a:rPr lang="en-US" sz="2800" dirty="0" err="1"/>
              <a:t>làm</a:t>
            </a:r>
            <a:r>
              <a:rPr lang="en-US" sz="2800" dirty="0"/>
              <a:t> </a:t>
            </a:r>
            <a:r>
              <a:rPr lang="en-US" sz="2800" dirty="0" err="1"/>
              <a:t>việc</a:t>
            </a:r>
            <a:endParaRPr lang="en-US" sz="2800" dirty="0"/>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th</a:t>
            </a:r>
            <a:r>
              <a:rPr lang="vi-VN" sz="2800" dirty="0"/>
              <a:t>ư</a:t>
            </a:r>
            <a:r>
              <a:rPr lang="en-US" sz="2800" dirty="0"/>
              <a:t> </a:t>
            </a:r>
            <a:r>
              <a:rPr lang="en-US" sz="2800" dirty="0" err="1"/>
              <a:t>viện</a:t>
            </a:r>
            <a:endParaRPr lang="en-US" sz="2800" dirty="0"/>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sinh</a:t>
            </a:r>
            <a:r>
              <a:rPr lang="en-US" sz="2800" dirty="0"/>
              <a:t> </a:t>
            </a:r>
            <a:r>
              <a:rPr lang="en-US" sz="2800" dirty="0" err="1"/>
              <a:t>viên</a:t>
            </a:r>
            <a:endParaRPr lang="en-US" sz="2800" dirty="0"/>
          </a:p>
          <a:p>
            <a:pPr marL="514350" indent="-514350">
              <a:buFont typeface="+mj-lt"/>
              <a:buAutoNum type="arabicPeriod"/>
            </a:pPr>
            <a:r>
              <a:rPr lang="en-US" sz="2800" dirty="0" err="1"/>
              <a:t>Hệ</a:t>
            </a:r>
            <a:r>
              <a:rPr lang="en-US" sz="2800" dirty="0"/>
              <a:t> </a:t>
            </a:r>
            <a:r>
              <a:rPr lang="en-US" sz="2800" dirty="0" err="1"/>
              <a:t>thống</a:t>
            </a:r>
            <a:r>
              <a:rPr lang="en-US" sz="2800" dirty="0"/>
              <a:t> </a:t>
            </a:r>
            <a:r>
              <a:rPr lang="en-US" sz="2800" dirty="0" err="1"/>
              <a:t>thông</a:t>
            </a:r>
            <a:r>
              <a:rPr lang="en-US" sz="2800" dirty="0"/>
              <a:t> tin </a:t>
            </a:r>
            <a:r>
              <a:rPr lang="en-US" sz="2800" dirty="0" err="1"/>
              <a:t>quản</a:t>
            </a:r>
            <a:r>
              <a:rPr lang="en-US" sz="2800" dirty="0"/>
              <a:t> </a:t>
            </a:r>
            <a:r>
              <a:rPr lang="en-US" sz="2800" dirty="0" err="1"/>
              <a:t>lý</a:t>
            </a:r>
            <a:r>
              <a:rPr lang="en-US" sz="2800" dirty="0"/>
              <a:t> </a:t>
            </a:r>
            <a:r>
              <a:rPr lang="en-US" sz="2800" dirty="0" err="1"/>
              <a:t>ngân</a:t>
            </a:r>
            <a:r>
              <a:rPr lang="en-US" sz="2800" dirty="0"/>
              <a:t> </a:t>
            </a:r>
            <a:r>
              <a:rPr lang="en-US" sz="2800" dirty="0" err="1"/>
              <a:t>hàng</a:t>
            </a:r>
            <a:r>
              <a:rPr lang="en-US" sz="2800" dirty="0"/>
              <a:t> </a:t>
            </a:r>
            <a:r>
              <a:rPr lang="en-US" sz="2800" dirty="0" err="1"/>
              <a:t>câu</a:t>
            </a:r>
            <a:r>
              <a:rPr lang="en-US" sz="2800" dirty="0"/>
              <a:t> </a:t>
            </a:r>
            <a:r>
              <a:rPr lang="en-US" sz="2800" dirty="0" err="1"/>
              <a:t>hỏi</a:t>
            </a:r>
            <a:endParaRPr lang="en-US" sz="2800" dirty="0"/>
          </a:p>
          <a:p>
            <a:pPr marL="514350" indent="-514350">
              <a:buFont typeface="+mj-lt"/>
              <a:buAutoNum type="arabicPeriod"/>
            </a:pPr>
            <a:r>
              <a:rPr lang="en-US" sz="2800" dirty="0"/>
              <a:t>…</a:t>
            </a:r>
          </a:p>
        </p:txBody>
      </p:sp>
    </p:spTree>
    <p:extLst>
      <p:ext uri="{BB962C8B-B14F-4D97-AF65-F5344CB8AC3E}">
        <p14:creationId xmlns:p14="http://schemas.microsoft.com/office/powerpoint/2010/main" val="3184616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a:xfrm>
            <a:off x="457200" y="1600201"/>
            <a:ext cx="8229600" cy="3505200"/>
          </a:xfrm>
        </p:spPr>
        <p:txBody>
          <a:bodyPr>
            <a:normAutofit fontScale="70000" lnSpcReduction="20000"/>
          </a:bodyPr>
          <a:lstStyle/>
          <a:p>
            <a:r>
              <a:rPr lang="en-US" dirty="0">
                <a:solidFill>
                  <a:schemeClr val="accent6">
                    <a:lumMod val="50000"/>
                  </a:schemeClr>
                </a:solidFill>
              </a:rPr>
              <a:t>[1] </a:t>
            </a:r>
            <a:r>
              <a:rPr lang="en-US" dirty="0" err="1">
                <a:solidFill>
                  <a:schemeClr val="accent6">
                    <a:lumMod val="50000"/>
                  </a:schemeClr>
                </a:solidFill>
              </a:rPr>
              <a:t>Nguyễn</a:t>
            </a:r>
            <a:r>
              <a:rPr lang="en-US" dirty="0">
                <a:solidFill>
                  <a:schemeClr val="accent6">
                    <a:lumMod val="50000"/>
                  </a:schemeClr>
                </a:solidFill>
              </a:rPr>
              <a:t> </a:t>
            </a:r>
            <a:r>
              <a:rPr lang="en-US" dirty="0" err="1">
                <a:solidFill>
                  <a:schemeClr val="accent6">
                    <a:lumMod val="50000"/>
                  </a:schemeClr>
                </a:solidFill>
              </a:rPr>
              <a:t>Văn</a:t>
            </a:r>
            <a:r>
              <a:rPr lang="en-US" dirty="0">
                <a:solidFill>
                  <a:schemeClr val="accent6">
                    <a:lumMod val="50000"/>
                  </a:schemeClr>
                </a:solidFill>
              </a:rPr>
              <a:t> Ba. </a:t>
            </a:r>
            <a:r>
              <a:rPr lang="en-US" i="1" dirty="0" err="1">
                <a:solidFill>
                  <a:schemeClr val="accent6">
                    <a:lumMod val="50000"/>
                  </a:schemeClr>
                </a:solidFill>
              </a:rPr>
              <a:t>Phân</a:t>
            </a:r>
            <a:r>
              <a:rPr lang="en-US" i="1" dirty="0">
                <a:solidFill>
                  <a:schemeClr val="accent6">
                    <a:lumMod val="50000"/>
                  </a:schemeClr>
                </a:solidFill>
              </a:rPr>
              <a:t> </a:t>
            </a:r>
            <a:r>
              <a:rPr lang="en-US" i="1" dirty="0" err="1">
                <a:solidFill>
                  <a:schemeClr val="accent6">
                    <a:lumMod val="50000"/>
                  </a:schemeClr>
                </a:solidFill>
              </a:rPr>
              <a:t>tích</a:t>
            </a:r>
            <a:r>
              <a:rPr lang="en-US" i="1" dirty="0">
                <a:solidFill>
                  <a:schemeClr val="accent6">
                    <a:lumMod val="50000"/>
                  </a:schemeClr>
                </a:solidFill>
              </a:rPr>
              <a:t> </a:t>
            </a:r>
            <a:r>
              <a:rPr lang="en-US" i="1" dirty="0" err="1">
                <a:solidFill>
                  <a:schemeClr val="accent6">
                    <a:lumMod val="50000"/>
                  </a:schemeClr>
                </a:solidFill>
              </a:rPr>
              <a:t>và</a:t>
            </a:r>
            <a:r>
              <a:rPr lang="en-US" i="1" dirty="0">
                <a:solidFill>
                  <a:schemeClr val="accent6">
                    <a:lumMod val="50000"/>
                  </a:schemeClr>
                </a:solidFill>
              </a:rPr>
              <a:t> </a:t>
            </a:r>
            <a:r>
              <a:rPr lang="en-US" i="1" dirty="0" err="1">
                <a:solidFill>
                  <a:schemeClr val="accent6">
                    <a:lumMod val="50000"/>
                  </a:schemeClr>
                </a:solidFill>
              </a:rPr>
              <a:t>thiết</a:t>
            </a:r>
            <a:r>
              <a:rPr lang="en-US" i="1" dirty="0">
                <a:solidFill>
                  <a:schemeClr val="accent6">
                    <a:lumMod val="50000"/>
                  </a:schemeClr>
                </a:solidFill>
              </a:rPr>
              <a:t> </a:t>
            </a:r>
            <a:r>
              <a:rPr lang="en-US" i="1" dirty="0" err="1">
                <a:solidFill>
                  <a:schemeClr val="accent6">
                    <a:lumMod val="50000"/>
                  </a:schemeClr>
                </a:solidFill>
              </a:rPr>
              <a:t>kế</a:t>
            </a:r>
            <a:r>
              <a:rPr lang="en-US" i="1" dirty="0">
                <a:solidFill>
                  <a:schemeClr val="accent6">
                    <a:lumMod val="50000"/>
                  </a:schemeClr>
                </a:solidFill>
              </a:rPr>
              <a:t> </a:t>
            </a:r>
            <a:r>
              <a:rPr lang="en-US" i="1" dirty="0" err="1">
                <a:solidFill>
                  <a:schemeClr val="accent6">
                    <a:lumMod val="50000"/>
                  </a:schemeClr>
                </a:solidFill>
              </a:rPr>
              <a:t>hệ</a:t>
            </a:r>
            <a:r>
              <a:rPr lang="en-US" i="1" dirty="0">
                <a:solidFill>
                  <a:schemeClr val="accent6">
                    <a:lumMod val="50000"/>
                  </a:schemeClr>
                </a:solidFill>
              </a:rPr>
              <a:t> </a:t>
            </a:r>
            <a:r>
              <a:rPr lang="en-US" i="1" dirty="0" err="1">
                <a:solidFill>
                  <a:schemeClr val="accent6">
                    <a:lumMod val="50000"/>
                  </a:schemeClr>
                </a:solidFill>
              </a:rPr>
              <a:t>thống</a:t>
            </a:r>
            <a:r>
              <a:rPr lang="en-US" i="1" dirty="0">
                <a:solidFill>
                  <a:schemeClr val="accent6">
                    <a:lumMod val="50000"/>
                  </a:schemeClr>
                </a:solidFill>
              </a:rPr>
              <a:t> </a:t>
            </a:r>
            <a:r>
              <a:rPr lang="en-US" i="1" dirty="0" err="1">
                <a:solidFill>
                  <a:schemeClr val="accent6">
                    <a:lumMod val="50000"/>
                  </a:schemeClr>
                </a:solidFill>
              </a:rPr>
              <a:t>thông</a:t>
            </a:r>
            <a:r>
              <a:rPr lang="en-US" i="1" dirty="0">
                <a:solidFill>
                  <a:schemeClr val="accent6">
                    <a:lumMod val="50000"/>
                  </a:schemeClr>
                </a:solidFill>
              </a:rPr>
              <a:t> tin – </a:t>
            </a:r>
            <a:r>
              <a:rPr lang="en-US" i="1" dirty="0" err="1">
                <a:solidFill>
                  <a:schemeClr val="accent6">
                    <a:lumMod val="50000"/>
                  </a:schemeClr>
                </a:solidFill>
              </a:rPr>
              <a:t>các</a:t>
            </a:r>
            <a:r>
              <a:rPr lang="en-US" i="1" dirty="0">
                <a:solidFill>
                  <a:schemeClr val="accent6">
                    <a:lumMod val="50000"/>
                  </a:schemeClr>
                </a:solidFill>
              </a:rPr>
              <a:t> </a:t>
            </a:r>
            <a:r>
              <a:rPr lang="en-US" i="1" dirty="0" err="1">
                <a:solidFill>
                  <a:schemeClr val="accent6">
                    <a:lumMod val="50000"/>
                  </a:schemeClr>
                </a:solidFill>
              </a:rPr>
              <a:t>phương</a:t>
            </a:r>
            <a:r>
              <a:rPr lang="en-US" i="1" dirty="0">
                <a:solidFill>
                  <a:schemeClr val="accent6">
                    <a:lumMod val="50000"/>
                  </a:schemeClr>
                </a:solidFill>
              </a:rPr>
              <a:t> </a:t>
            </a:r>
            <a:r>
              <a:rPr lang="en-US" i="1" dirty="0" err="1">
                <a:solidFill>
                  <a:schemeClr val="accent6">
                    <a:lumMod val="50000"/>
                  </a:schemeClr>
                </a:solidFill>
              </a:rPr>
              <a:t>pháp</a:t>
            </a:r>
            <a:r>
              <a:rPr lang="en-US" i="1" dirty="0">
                <a:solidFill>
                  <a:schemeClr val="accent6">
                    <a:lumMod val="50000"/>
                  </a:schemeClr>
                </a:solidFill>
              </a:rPr>
              <a:t> </a:t>
            </a:r>
            <a:r>
              <a:rPr lang="en-US" i="1" dirty="0" err="1">
                <a:solidFill>
                  <a:schemeClr val="accent6">
                    <a:lumMod val="50000"/>
                  </a:schemeClr>
                </a:solidFill>
              </a:rPr>
              <a:t>có</a:t>
            </a:r>
            <a:r>
              <a:rPr lang="en-US" i="1" dirty="0">
                <a:solidFill>
                  <a:schemeClr val="accent6">
                    <a:lumMod val="50000"/>
                  </a:schemeClr>
                </a:solidFill>
              </a:rPr>
              <a:t> </a:t>
            </a:r>
            <a:r>
              <a:rPr lang="en-US" i="1" dirty="0" err="1">
                <a:solidFill>
                  <a:schemeClr val="accent6">
                    <a:lumMod val="50000"/>
                  </a:schemeClr>
                </a:solidFill>
              </a:rPr>
              <a:t>cấu</a:t>
            </a:r>
            <a:r>
              <a:rPr lang="en-US" i="1" dirty="0">
                <a:solidFill>
                  <a:schemeClr val="accent6">
                    <a:lumMod val="50000"/>
                  </a:schemeClr>
                </a:solidFill>
              </a:rPr>
              <a:t> </a:t>
            </a:r>
            <a:r>
              <a:rPr lang="en-US" i="1" dirty="0" err="1">
                <a:solidFill>
                  <a:schemeClr val="accent6">
                    <a:lumMod val="50000"/>
                  </a:schemeClr>
                </a:solidFill>
              </a:rPr>
              <a:t>trúc</a:t>
            </a:r>
            <a:r>
              <a:rPr lang="en-US" dirty="0">
                <a:solidFill>
                  <a:schemeClr val="accent6">
                    <a:lumMod val="50000"/>
                  </a:schemeClr>
                </a:solidFill>
              </a:rPr>
              <a:t>.  NXB ĐH </a:t>
            </a:r>
            <a:r>
              <a:rPr lang="en-US" dirty="0" err="1">
                <a:solidFill>
                  <a:schemeClr val="accent6">
                    <a:lumMod val="50000"/>
                  </a:schemeClr>
                </a:solidFill>
              </a:rPr>
              <a:t>Quốc</a:t>
            </a:r>
            <a:r>
              <a:rPr lang="en-US" dirty="0">
                <a:solidFill>
                  <a:schemeClr val="accent6">
                    <a:lumMod val="50000"/>
                  </a:schemeClr>
                </a:solidFill>
              </a:rPr>
              <a:t> </a:t>
            </a:r>
            <a:r>
              <a:rPr lang="en-US" dirty="0" err="1">
                <a:solidFill>
                  <a:schemeClr val="accent6">
                    <a:lumMod val="50000"/>
                  </a:schemeClr>
                </a:solidFill>
              </a:rPr>
              <a:t>Gia</a:t>
            </a:r>
            <a:r>
              <a:rPr lang="en-US" dirty="0">
                <a:solidFill>
                  <a:schemeClr val="accent6">
                    <a:lumMod val="50000"/>
                  </a:schemeClr>
                </a:solidFill>
              </a:rPr>
              <a:t>, 2009.</a:t>
            </a:r>
          </a:p>
          <a:p>
            <a:r>
              <a:rPr lang="en-US" dirty="0">
                <a:solidFill>
                  <a:schemeClr val="accent6">
                    <a:lumMod val="50000"/>
                  </a:schemeClr>
                </a:solidFill>
              </a:rPr>
              <a:t>[2] Raul </a:t>
            </a:r>
            <a:r>
              <a:rPr lang="en-US" dirty="0" err="1">
                <a:solidFill>
                  <a:schemeClr val="accent6">
                    <a:lumMod val="50000"/>
                  </a:schemeClr>
                </a:solidFill>
              </a:rPr>
              <a:t>Sidnei</a:t>
            </a:r>
            <a:r>
              <a:rPr lang="en-US" dirty="0">
                <a:solidFill>
                  <a:schemeClr val="accent6">
                    <a:lumMod val="50000"/>
                  </a:schemeClr>
                </a:solidFill>
              </a:rPr>
              <a:t> </a:t>
            </a:r>
            <a:r>
              <a:rPr lang="en-US" dirty="0" err="1">
                <a:solidFill>
                  <a:schemeClr val="accent6">
                    <a:lumMod val="50000"/>
                  </a:schemeClr>
                </a:solidFill>
              </a:rPr>
              <a:t>Wazlawick</a:t>
            </a:r>
            <a:r>
              <a:rPr lang="en-US" dirty="0">
                <a:solidFill>
                  <a:schemeClr val="accent6">
                    <a:lumMod val="50000"/>
                  </a:schemeClr>
                </a:solidFill>
              </a:rPr>
              <a:t>. </a:t>
            </a:r>
            <a:r>
              <a:rPr lang="en-US" i="1" dirty="0">
                <a:solidFill>
                  <a:schemeClr val="accent6">
                    <a:lumMod val="50000"/>
                  </a:schemeClr>
                </a:solidFill>
              </a:rPr>
              <a:t>Object-oriented Analysis and Design for Information Systems: Modeling with UML, OCL and IFML</a:t>
            </a:r>
            <a:r>
              <a:rPr lang="en-US" dirty="0">
                <a:solidFill>
                  <a:schemeClr val="accent6">
                    <a:lumMod val="50000"/>
                  </a:schemeClr>
                </a:solidFill>
              </a:rPr>
              <a:t>. Elsevier, 2014.</a:t>
            </a:r>
          </a:p>
          <a:p>
            <a:r>
              <a:rPr lang="en-US" dirty="0"/>
              <a:t>[3] </a:t>
            </a:r>
            <a:r>
              <a:rPr lang="en-US" i="1" dirty="0"/>
              <a:t>DEV475 Mastering Object-Oriented Analysis and Design with UML 2.0. Student Guide</a:t>
            </a:r>
          </a:p>
          <a:p>
            <a:r>
              <a:rPr lang="en-US" dirty="0"/>
              <a:t>[4] James Rumbaugh, Ivar Jacobson, Grady </a:t>
            </a:r>
            <a:r>
              <a:rPr lang="en-US" dirty="0" err="1"/>
              <a:t>Booch</a:t>
            </a:r>
            <a:r>
              <a:rPr lang="en-US" dirty="0"/>
              <a:t>. </a:t>
            </a:r>
            <a:r>
              <a:rPr lang="en-US" i="1" dirty="0"/>
              <a:t>The Unified Modeling Language Reference Manual – Second Edition.</a:t>
            </a:r>
            <a:r>
              <a:rPr lang="en-US" dirty="0"/>
              <a:t> Addison-Wesley, 2004.</a:t>
            </a:r>
          </a:p>
          <a:p>
            <a:r>
              <a:rPr lang="en-US" dirty="0"/>
              <a:t>[5] Visual Paradigm (</a:t>
            </a:r>
            <a:r>
              <a:rPr lang="en-US" dirty="0">
                <a:hlinkClick r:id="rId2"/>
              </a:rPr>
              <a:t>https://www.visual-paradigm.com/</a:t>
            </a:r>
            <a:r>
              <a:rPr lang="en-US" dirty="0"/>
              <a:t>)</a:t>
            </a:r>
          </a:p>
        </p:txBody>
      </p:sp>
    </p:spTree>
    <p:extLst>
      <p:ext uri="{BB962C8B-B14F-4D97-AF65-F5344CB8AC3E}">
        <p14:creationId xmlns:p14="http://schemas.microsoft.com/office/powerpoint/2010/main" val="278945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1 3"/>
          <p:cNvSpPr/>
          <p:nvPr/>
        </p:nvSpPr>
        <p:spPr>
          <a:xfrm>
            <a:off x="552893" y="1249354"/>
            <a:ext cx="4267200" cy="2209800"/>
          </a:xfrm>
          <a:prstGeom prst="irregularSeal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a:t>Phân tích ???</a:t>
            </a:r>
          </a:p>
        </p:txBody>
      </p:sp>
      <p:sp>
        <p:nvSpPr>
          <p:cNvPr id="5" name="Explosion 1 4"/>
          <p:cNvSpPr/>
          <p:nvPr/>
        </p:nvSpPr>
        <p:spPr>
          <a:xfrm>
            <a:off x="4820093" y="2506646"/>
            <a:ext cx="4267200" cy="2209800"/>
          </a:xfrm>
          <a:prstGeom prst="irregularSeal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a:t>Thiết kế ???</a:t>
            </a:r>
          </a:p>
        </p:txBody>
      </p:sp>
      <p:sp>
        <p:nvSpPr>
          <p:cNvPr id="6" name="Explosion 1 5"/>
          <p:cNvSpPr/>
          <p:nvPr/>
        </p:nvSpPr>
        <p:spPr>
          <a:xfrm>
            <a:off x="762000" y="3645216"/>
            <a:ext cx="4267200" cy="2209800"/>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a:t>Hệ thống ???</a:t>
            </a:r>
          </a:p>
        </p:txBody>
      </p:sp>
      <p:sp>
        <p:nvSpPr>
          <p:cNvPr id="7" name="Title 1">
            <a:extLst>
              <a:ext uri="{FF2B5EF4-FFF2-40B4-BE49-F238E27FC236}">
                <a16:creationId xmlns:a16="http://schemas.microsoft.com/office/drawing/2014/main" id="{F7AB7F25-A15D-4805-9EC0-75FDF44E2C7D}"/>
              </a:ext>
            </a:extLst>
          </p:cNvPr>
          <p:cNvSpPr>
            <a:spLocks noGrp="1"/>
          </p:cNvSpPr>
          <p:nvPr>
            <p:ph type="title"/>
          </p:nvPr>
        </p:nvSpPr>
        <p:spPr>
          <a:xfrm>
            <a:off x="457200" y="228600"/>
            <a:ext cx="8229600" cy="868362"/>
          </a:xfrm>
        </p:spPr>
        <p:txBody>
          <a:bodyPr/>
          <a:lstStyle/>
          <a:p>
            <a:r>
              <a:rPr lang="en-US"/>
              <a:t>Bài 1: Giới thiệu chung</a:t>
            </a:r>
            <a:endParaRPr lang="en-US" dirty="0"/>
          </a:p>
        </p:txBody>
      </p:sp>
    </p:spTree>
    <p:extLst>
      <p:ext uri="{BB962C8B-B14F-4D97-AF65-F5344CB8AC3E}">
        <p14:creationId xmlns:p14="http://schemas.microsoft.com/office/powerpoint/2010/main" val="138650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dirty="0" err="1"/>
              <a:t>Khái</a:t>
            </a:r>
            <a:r>
              <a:rPr lang="en-US" dirty="0"/>
              <a:t> </a:t>
            </a:r>
            <a:r>
              <a:rPr lang="en-US" dirty="0" err="1"/>
              <a:t>niệm</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a:p>
            <a:pPr marL="514350" indent="-514350">
              <a:buFont typeface="+mj-lt"/>
              <a:buAutoNum type="arabicParenR"/>
            </a:pPr>
            <a:r>
              <a:rPr lang="en-US" dirty="0" err="1"/>
              <a:t>Hệ</a:t>
            </a:r>
            <a:r>
              <a:rPr lang="en-US" dirty="0"/>
              <a:t> </a:t>
            </a:r>
            <a:r>
              <a:rPr lang="en-US" dirty="0" err="1"/>
              <a:t>thống</a:t>
            </a:r>
            <a:r>
              <a:rPr lang="en-US" dirty="0"/>
              <a:t> </a:t>
            </a:r>
            <a:r>
              <a:rPr lang="en-US" dirty="0" err="1"/>
              <a:t>thông</a:t>
            </a:r>
            <a:r>
              <a:rPr lang="en-US" dirty="0"/>
              <a:t> tin </a:t>
            </a:r>
            <a:r>
              <a:rPr lang="en-US" dirty="0" err="1"/>
              <a:t>trong</a:t>
            </a:r>
            <a:r>
              <a:rPr lang="en-US" dirty="0"/>
              <a:t> </a:t>
            </a:r>
            <a:r>
              <a:rPr lang="en-US" dirty="0" err="1"/>
              <a:t>hệ</a:t>
            </a:r>
            <a:r>
              <a:rPr lang="en-US" dirty="0"/>
              <a:t> </a:t>
            </a:r>
            <a:r>
              <a:rPr lang="en-US" dirty="0" err="1"/>
              <a:t>thống</a:t>
            </a:r>
            <a:r>
              <a:rPr lang="en-US" dirty="0"/>
              <a:t> KDDV</a:t>
            </a:r>
          </a:p>
          <a:p>
            <a:pPr marL="514350" indent="-514350">
              <a:buFont typeface="+mj-lt"/>
              <a:buAutoNum type="arabicParenR"/>
            </a:pPr>
            <a:r>
              <a:rPr lang="en-US" dirty="0" err="1"/>
              <a:t>Xử</a:t>
            </a:r>
            <a:r>
              <a:rPr lang="en-US" dirty="0"/>
              <a:t> </a:t>
            </a:r>
            <a:r>
              <a:rPr lang="en-US" dirty="0" err="1"/>
              <a:t>lý</a:t>
            </a:r>
            <a:r>
              <a:rPr lang="en-US" dirty="0"/>
              <a:t> </a:t>
            </a:r>
            <a:r>
              <a:rPr lang="en-US" dirty="0" err="1"/>
              <a:t>thông</a:t>
            </a:r>
            <a:r>
              <a:rPr lang="en-US" dirty="0"/>
              <a:t> tin</a:t>
            </a:r>
          </a:p>
          <a:p>
            <a:pPr marL="514350" indent="-514350">
              <a:buFont typeface="+mj-lt"/>
              <a:buAutoNum type="arabicParenR"/>
            </a:pPr>
            <a:r>
              <a:rPr lang="en-US" dirty="0" err="1"/>
              <a:t>Mô</a:t>
            </a:r>
            <a:r>
              <a:rPr lang="en-US" dirty="0"/>
              <a:t> </a:t>
            </a:r>
            <a:r>
              <a:rPr lang="en-US" dirty="0" err="1"/>
              <a:t>hình</a:t>
            </a:r>
            <a:r>
              <a:rPr lang="en-US" dirty="0"/>
              <a:t> </a:t>
            </a:r>
            <a:r>
              <a:rPr lang="en-US" dirty="0" err="1"/>
              <a:t>hóa</a:t>
            </a:r>
            <a:r>
              <a:rPr lang="en-US" dirty="0"/>
              <a:t> </a:t>
            </a:r>
            <a:r>
              <a:rPr lang="en-US" dirty="0" err="1"/>
              <a:t>hệ</a:t>
            </a:r>
            <a:r>
              <a:rPr lang="en-US" dirty="0"/>
              <a:t> </a:t>
            </a:r>
            <a:r>
              <a:rPr lang="en-US" dirty="0" err="1"/>
              <a:t>thống</a:t>
            </a:r>
            <a:endParaRPr lang="en-US" dirty="0"/>
          </a:p>
          <a:p>
            <a:pPr marL="514350" indent="-514350">
              <a:buFont typeface="+mj-lt"/>
              <a:buAutoNum type="arabicParenR"/>
            </a:pPr>
            <a:r>
              <a:rPr lang="en-US" dirty="0" err="1"/>
              <a:t>Các</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mô</a:t>
            </a:r>
            <a:r>
              <a:rPr lang="en-US" dirty="0"/>
              <a:t> </a:t>
            </a:r>
            <a:r>
              <a:rPr lang="en-US" dirty="0" err="1"/>
              <a:t>hình</a:t>
            </a:r>
            <a:r>
              <a:rPr lang="en-US" dirty="0"/>
              <a:t> </a:t>
            </a:r>
            <a:r>
              <a:rPr lang="en-US" dirty="0" err="1"/>
              <a:t>hóa</a:t>
            </a:r>
            <a:endParaRPr lang="en-US" dirty="0"/>
          </a:p>
          <a:p>
            <a:pPr marL="514350" indent="-514350">
              <a:buFont typeface="+mj-lt"/>
              <a:buAutoNum type="arabicParenR"/>
            </a:pPr>
            <a:endParaRPr lang="en-US" dirty="0"/>
          </a:p>
          <a:p>
            <a:pPr marL="514350" indent="-514350">
              <a:buFont typeface="+mj-lt"/>
              <a:buAutoNum type="arabicParenR"/>
            </a:pPr>
            <a:endParaRPr lang="en-US" dirty="0"/>
          </a:p>
        </p:txBody>
      </p:sp>
    </p:spTree>
    <p:extLst>
      <p:ext uri="{BB962C8B-B14F-4D97-AF65-F5344CB8AC3E}">
        <p14:creationId xmlns:p14="http://schemas.microsoft.com/office/powerpoint/2010/main" val="45946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6C568-4B7E-4601-BD84-E18D4BEB5109}"/>
              </a:ext>
            </a:extLst>
          </p:cNvPr>
          <p:cNvSpPr>
            <a:spLocks noGrp="1"/>
          </p:cNvSpPr>
          <p:nvPr>
            <p:ph type="title"/>
          </p:nvPr>
        </p:nvSpPr>
        <p:spPr/>
        <p:txBody>
          <a:bodyPr/>
          <a:lstStyle/>
          <a:p>
            <a:r>
              <a:rPr lang="en-US"/>
              <a:t>Nội dung</a:t>
            </a:r>
          </a:p>
        </p:txBody>
      </p:sp>
      <p:sp>
        <p:nvSpPr>
          <p:cNvPr id="3" name="Content Placeholder 2">
            <a:extLst>
              <a:ext uri="{FF2B5EF4-FFF2-40B4-BE49-F238E27FC236}">
                <a16:creationId xmlns:a16="http://schemas.microsoft.com/office/drawing/2014/main" id="{2581917E-71AA-4491-8D99-A5D672174D43}"/>
              </a:ext>
            </a:extLst>
          </p:cNvPr>
          <p:cNvSpPr>
            <a:spLocks noGrp="1"/>
          </p:cNvSpPr>
          <p:nvPr>
            <p:ph idx="1"/>
          </p:nvPr>
        </p:nvSpPr>
        <p:spPr>
          <a:xfrm>
            <a:off x="800100" y="1676400"/>
            <a:ext cx="7543800" cy="3276600"/>
          </a:xfrm>
          <a:solidFill>
            <a:schemeClr val="accent6">
              <a:lumMod val="40000"/>
              <a:lumOff val="60000"/>
            </a:schemeClr>
          </a:solidFill>
        </p:spPr>
        <p:txBody>
          <a:bodyPr/>
          <a:lstStyle/>
          <a:p>
            <a:pPr marL="514350" indent="-514350">
              <a:buFont typeface="+mj-lt"/>
              <a:buAutoNum type="arabicParenR"/>
            </a:pPr>
            <a:r>
              <a:rPr lang="en-US">
                <a:solidFill>
                  <a:srgbClr val="FF0000"/>
                </a:solidFill>
              </a:rPr>
              <a:t>Khái niệm phân tích, thiết kế, hệ thống</a:t>
            </a:r>
          </a:p>
          <a:p>
            <a:pPr marL="514350" indent="-514350">
              <a:buFont typeface="+mj-lt"/>
              <a:buAutoNum type="arabicParenR"/>
            </a:pPr>
            <a:r>
              <a:rPr lang="en-US"/>
              <a:t>Hệ thống thông tin trong hệ thống KDDV</a:t>
            </a:r>
          </a:p>
          <a:p>
            <a:pPr marL="514350" indent="-514350">
              <a:buFont typeface="+mj-lt"/>
              <a:buAutoNum type="arabicParenR"/>
            </a:pPr>
            <a:r>
              <a:rPr lang="en-US"/>
              <a:t>Xử lý thông tin</a:t>
            </a:r>
          </a:p>
          <a:p>
            <a:pPr marL="514350" indent="-514350">
              <a:buFont typeface="+mj-lt"/>
              <a:buAutoNum type="arabicParenR"/>
            </a:pPr>
            <a:r>
              <a:rPr lang="en-US"/>
              <a:t>Mô hình hóa hệ thống</a:t>
            </a:r>
          </a:p>
          <a:p>
            <a:pPr marL="514350" indent="-514350">
              <a:buFont typeface="+mj-lt"/>
              <a:buAutoNum type="arabicParenR"/>
            </a:pPr>
            <a:r>
              <a:rPr lang="en-US"/>
              <a:t>Các ph</a:t>
            </a:r>
            <a:r>
              <a:rPr lang="vi-VN"/>
              <a:t>ư</a:t>
            </a:r>
            <a:r>
              <a:rPr lang="en-US"/>
              <a:t>ơng pháp mô hình hóa</a:t>
            </a:r>
          </a:p>
          <a:p>
            <a:pPr marL="514350" indent="-514350">
              <a:buFont typeface="+mj-lt"/>
              <a:buAutoNum type="arabicParenR"/>
            </a:pPr>
            <a:endParaRPr lang="en-US"/>
          </a:p>
          <a:p>
            <a:pPr marL="514350" indent="-514350">
              <a:buFont typeface="+mj-lt"/>
              <a:buAutoNum type="arabicParenR"/>
            </a:pPr>
            <a:endParaRPr lang="en-US"/>
          </a:p>
        </p:txBody>
      </p:sp>
    </p:spTree>
    <p:extLst>
      <p:ext uri="{BB962C8B-B14F-4D97-AF65-F5344CB8AC3E}">
        <p14:creationId xmlns:p14="http://schemas.microsoft.com/office/powerpoint/2010/main" val="94058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CC44-765D-4CE0-B2CD-C35890CEAC96}"/>
              </a:ext>
            </a:extLst>
          </p:cNvPr>
          <p:cNvSpPr>
            <a:spLocks noGrp="1"/>
          </p:cNvSpPr>
          <p:nvPr>
            <p:ph type="title"/>
          </p:nvPr>
        </p:nvSpPr>
        <p:spPr/>
        <p:txBody>
          <a:bodyPr/>
          <a:lstStyle/>
          <a:p>
            <a:r>
              <a:rPr lang="en-US"/>
              <a:t>Phân tích</a:t>
            </a:r>
          </a:p>
        </p:txBody>
      </p:sp>
      <p:sp>
        <p:nvSpPr>
          <p:cNvPr id="3" name="Content Placeholder 2">
            <a:extLst>
              <a:ext uri="{FF2B5EF4-FFF2-40B4-BE49-F238E27FC236}">
                <a16:creationId xmlns:a16="http://schemas.microsoft.com/office/drawing/2014/main" id="{49C2AFE4-E813-497A-884A-6AF0D533224D}"/>
              </a:ext>
            </a:extLst>
          </p:cNvPr>
          <p:cNvSpPr>
            <a:spLocks noGrp="1"/>
          </p:cNvSpPr>
          <p:nvPr>
            <p:ph idx="1"/>
          </p:nvPr>
        </p:nvSpPr>
        <p:spPr/>
        <p:txBody>
          <a:bodyPr/>
          <a:lstStyle/>
          <a:p>
            <a:r>
              <a:rPr lang="en-US" dirty="0" err="1">
                <a:solidFill>
                  <a:schemeClr val="accent6">
                    <a:lumMod val="75000"/>
                  </a:schemeClr>
                </a:solidFill>
              </a:rPr>
              <a:t>Phân</a:t>
            </a:r>
            <a:r>
              <a:rPr lang="en-US" dirty="0">
                <a:solidFill>
                  <a:schemeClr val="accent6">
                    <a:lumMod val="75000"/>
                  </a:schemeClr>
                </a:solidFill>
              </a:rPr>
              <a:t> </a:t>
            </a:r>
            <a:r>
              <a:rPr lang="en-US" dirty="0" err="1">
                <a:solidFill>
                  <a:schemeClr val="accent6">
                    <a:lumMod val="75000"/>
                  </a:schemeClr>
                </a:solidFill>
              </a:rPr>
              <a:t>tích</a:t>
            </a:r>
            <a:r>
              <a:rPr lang="en-US" dirty="0"/>
              <a:t> </a:t>
            </a:r>
            <a:r>
              <a:rPr lang="en-US" dirty="0" err="1"/>
              <a:t>là</a:t>
            </a:r>
            <a:r>
              <a:rPr lang="en-US" dirty="0"/>
              <a:t> </a:t>
            </a:r>
            <a:r>
              <a:rPr lang="en-US" dirty="0" err="1"/>
              <a:t>việc</a:t>
            </a:r>
            <a:r>
              <a:rPr lang="en-US" dirty="0"/>
              <a:t> </a:t>
            </a:r>
            <a:r>
              <a:rPr lang="en-US" dirty="0" err="1">
                <a:solidFill>
                  <a:schemeClr val="accent6">
                    <a:lumMod val="75000"/>
                  </a:schemeClr>
                </a:solidFill>
              </a:rPr>
              <a:t>bóc</a:t>
            </a:r>
            <a:r>
              <a:rPr lang="en-US" dirty="0">
                <a:solidFill>
                  <a:schemeClr val="accent6">
                    <a:lumMod val="75000"/>
                  </a:schemeClr>
                </a:solidFill>
              </a:rPr>
              <a:t> </a:t>
            </a:r>
            <a:r>
              <a:rPr lang="en-US" dirty="0" err="1">
                <a:solidFill>
                  <a:schemeClr val="accent6">
                    <a:lumMod val="75000"/>
                  </a:schemeClr>
                </a:solidFill>
              </a:rPr>
              <a:t>tách</a:t>
            </a:r>
            <a:r>
              <a:rPr lang="en-US" dirty="0">
                <a:solidFill>
                  <a:schemeClr val="accent6">
                    <a:lumMod val="75000"/>
                  </a:schemeClr>
                </a:solidFill>
              </a:rPr>
              <a:t>, </a:t>
            </a:r>
            <a:r>
              <a:rPr lang="en-US" dirty="0" err="1">
                <a:solidFill>
                  <a:schemeClr val="accent6">
                    <a:lumMod val="75000"/>
                  </a:schemeClr>
                </a:solidFill>
              </a:rPr>
              <a:t>mổ</a:t>
            </a:r>
            <a:r>
              <a:rPr lang="en-US" dirty="0">
                <a:solidFill>
                  <a:schemeClr val="accent6">
                    <a:lumMod val="75000"/>
                  </a:schemeClr>
                </a:solidFill>
              </a:rPr>
              <a:t> </a:t>
            </a:r>
            <a:r>
              <a:rPr lang="en-US" dirty="0" err="1">
                <a:solidFill>
                  <a:schemeClr val="accent6">
                    <a:lumMod val="75000"/>
                  </a:schemeClr>
                </a:solidFill>
              </a:rPr>
              <a:t>xẻ</a:t>
            </a:r>
            <a:r>
              <a:rPr lang="en-US" dirty="0">
                <a:solidFill>
                  <a:schemeClr val="accent6">
                    <a:lumMod val="75000"/>
                  </a:schemeClr>
                </a:solidFill>
              </a:rPr>
              <a:t> </a:t>
            </a:r>
            <a:r>
              <a:rPr lang="en-US" dirty="0" err="1"/>
              <a:t>vấn</a:t>
            </a:r>
            <a:r>
              <a:rPr lang="en-US" dirty="0"/>
              <a:t> </a:t>
            </a:r>
            <a:r>
              <a:rPr lang="en-US" dirty="0" err="1"/>
              <a:t>đề</a:t>
            </a:r>
            <a:r>
              <a:rPr lang="en-US" dirty="0"/>
              <a:t> </a:t>
            </a:r>
            <a:r>
              <a:rPr lang="en-US" dirty="0" err="1">
                <a:solidFill>
                  <a:schemeClr val="accent6">
                    <a:lumMod val="75000"/>
                  </a:schemeClr>
                </a:solidFill>
              </a:rPr>
              <a:t>để</a:t>
            </a:r>
            <a:r>
              <a:rPr lang="en-US" dirty="0">
                <a:solidFill>
                  <a:schemeClr val="accent6">
                    <a:lumMod val="75000"/>
                  </a:schemeClr>
                </a:solidFill>
              </a:rPr>
              <a:t> </a:t>
            </a:r>
            <a:r>
              <a:rPr lang="en-US" dirty="0" err="1">
                <a:solidFill>
                  <a:schemeClr val="accent6">
                    <a:lumMod val="75000"/>
                  </a:schemeClr>
                </a:solidFill>
              </a:rPr>
              <a:t>hiểu</a:t>
            </a:r>
            <a:r>
              <a:rPr lang="en-US" dirty="0"/>
              <a:t> </a:t>
            </a:r>
            <a:r>
              <a:rPr lang="en-US" dirty="0" err="1"/>
              <a:t>đúng</a:t>
            </a:r>
            <a:r>
              <a:rPr lang="en-US" dirty="0"/>
              <a:t> </a:t>
            </a:r>
            <a:r>
              <a:rPr lang="en-US" dirty="0" err="1"/>
              <a:t>bản</a:t>
            </a:r>
            <a:r>
              <a:rPr lang="en-US" dirty="0"/>
              <a:t> </a:t>
            </a:r>
            <a:r>
              <a:rPr lang="en-US" dirty="0" err="1"/>
              <a:t>chất</a:t>
            </a:r>
            <a:r>
              <a:rPr lang="en-US" dirty="0"/>
              <a:t> </a:t>
            </a:r>
            <a:r>
              <a:rPr lang="en-US" dirty="0" err="1"/>
              <a:t>của</a:t>
            </a:r>
            <a:r>
              <a:rPr lang="en-US" dirty="0"/>
              <a:t> </a:t>
            </a:r>
            <a:r>
              <a:rPr lang="en-US" dirty="0" err="1"/>
              <a:t>vấn</a:t>
            </a:r>
            <a:r>
              <a:rPr lang="en-US" dirty="0"/>
              <a:t> </a:t>
            </a:r>
            <a:r>
              <a:rPr lang="en-US" dirty="0" err="1"/>
              <a:t>đề</a:t>
            </a:r>
            <a:r>
              <a:rPr lang="en-US" dirty="0"/>
              <a:t>.</a:t>
            </a:r>
          </a:p>
          <a:p>
            <a:r>
              <a:rPr lang="en-US" dirty="0" err="1"/>
              <a:t>Phân</a:t>
            </a:r>
            <a:r>
              <a:rPr lang="en-US" dirty="0"/>
              <a:t> </a:t>
            </a:r>
            <a:r>
              <a:rPr lang="en-US" dirty="0" err="1"/>
              <a:t>tích</a:t>
            </a:r>
            <a:r>
              <a:rPr lang="en-US" dirty="0"/>
              <a:t> </a:t>
            </a:r>
            <a:r>
              <a:rPr lang="en-US" dirty="0" err="1"/>
              <a:t>th</a:t>
            </a:r>
            <a:r>
              <a:rPr lang="vi-VN" dirty="0"/>
              <a:t>ư</a:t>
            </a:r>
            <a:r>
              <a:rPr lang="en-US" dirty="0" err="1"/>
              <a:t>ờng</a:t>
            </a:r>
            <a:r>
              <a:rPr lang="en-US" dirty="0"/>
              <a:t> </a:t>
            </a:r>
            <a:r>
              <a:rPr lang="en-US" dirty="0" err="1"/>
              <a:t>đi</a:t>
            </a:r>
            <a:r>
              <a:rPr lang="en-US" dirty="0"/>
              <a:t> </a:t>
            </a:r>
            <a:r>
              <a:rPr lang="en-US" dirty="0" err="1"/>
              <a:t>kèm</a:t>
            </a:r>
            <a:r>
              <a:rPr lang="en-US" dirty="0"/>
              <a:t> </a:t>
            </a:r>
            <a:r>
              <a:rPr lang="en-US" dirty="0" err="1"/>
              <a:t>với</a:t>
            </a:r>
            <a:r>
              <a:rPr lang="en-US" dirty="0"/>
              <a:t> </a:t>
            </a:r>
            <a:r>
              <a:rPr lang="en-US" dirty="0" err="1">
                <a:solidFill>
                  <a:schemeClr val="accent6">
                    <a:lumMod val="75000"/>
                  </a:schemeClr>
                </a:solidFill>
              </a:rPr>
              <a:t>tổng</a:t>
            </a:r>
            <a:r>
              <a:rPr lang="en-US" dirty="0">
                <a:solidFill>
                  <a:schemeClr val="accent6">
                    <a:lumMod val="75000"/>
                  </a:schemeClr>
                </a:solidFill>
              </a:rPr>
              <a:t> </a:t>
            </a:r>
            <a:r>
              <a:rPr lang="en-US" dirty="0" err="1">
                <a:solidFill>
                  <a:schemeClr val="accent6">
                    <a:lumMod val="75000"/>
                  </a:schemeClr>
                </a:solidFill>
              </a:rPr>
              <a:t>hợp</a:t>
            </a:r>
            <a:r>
              <a:rPr lang="en-US" dirty="0">
                <a:solidFill>
                  <a:schemeClr val="accent6">
                    <a:lumMod val="75000"/>
                  </a:schemeClr>
                </a:solidFill>
              </a:rPr>
              <a:t> </a:t>
            </a:r>
            <a:r>
              <a:rPr lang="en-US" dirty="0" err="1"/>
              <a:t>để</a:t>
            </a:r>
            <a:r>
              <a:rPr lang="en-US" dirty="0"/>
              <a:t> </a:t>
            </a:r>
            <a:r>
              <a:rPr lang="en-US" dirty="0" err="1"/>
              <a:t>tạo</a:t>
            </a:r>
            <a:r>
              <a:rPr lang="en-US" dirty="0"/>
              <a:t> </a:t>
            </a:r>
            <a:r>
              <a:rPr lang="en-US" dirty="0" err="1"/>
              <a:t>nên</a:t>
            </a:r>
            <a:r>
              <a:rPr lang="en-US" dirty="0"/>
              <a:t> </a:t>
            </a:r>
            <a:r>
              <a:rPr lang="en-US" dirty="0" err="1"/>
              <a:t>một</a:t>
            </a:r>
            <a:r>
              <a:rPr lang="en-US" dirty="0"/>
              <a:t> </a:t>
            </a:r>
            <a:r>
              <a:rPr lang="en-US" dirty="0" err="1"/>
              <a:t>thể</a:t>
            </a:r>
            <a:r>
              <a:rPr lang="en-US" dirty="0"/>
              <a:t> </a:t>
            </a:r>
            <a:r>
              <a:rPr lang="en-US" dirty="0" err="1"/>
              <a:t>hoàn</a:t>
            </a:r>
            <a:r>
              <a:rPr lang="en-US" dirty="0"/>
              <a:t> </a:t>
            </a:r>
            <a:r>
              <a:rPr lang="en-US" dirty="0" err="1"/>
              <a:t>chỉnh</a:t>
            </a:r>
            <a:r>
              <a:rPr lang="en-US" dirty="0"/>
              <a:t> </a:t>
            </a:r>
            <a:r>
              <a:rPr lang="en-US" dirty="0" err="1"/>
              <a:t>của</a:t>
            </a:r>
            <a:r>
              <a:rPr lang="en-US" dirty="0"/>
              <a:t> </a:t>
            </a:r>
            <a:r>
              <a:rPr lang="en-US" dirty="0" err="1"/>
              <a:t>một</a:t>
            </a:r>
            <a:r>
              <a:rPr lang="en-US" dirty="0"/>
              <a:t> </a:t>
            </a:r>
            <a:r>
              <a:rPr lang="en-US" dirty="0" err="1"/>
              <a:t>công</a:t>
            </a:r>
            <a:r>
              <a:rPr lang="en-US" dirty="0"/>
              <a:t> </a:t>
            </a:r>
            <a:r>
              <a:rPr lang="en-US" dirty="0" err="1"/>
              <a:t>việc</a:t>
            </a:r>
            <a:r>
              <a:rPr lang="en-US" dirty="0"/>
              <a:t> </a:t>
            </a:r>
            <a:r>
              <a:rPr lang="en-US" dirty="0" err="1"/>
              <a:t>cụ</a:t>
            </a:r>
            <a:r>
              <a:rPr lang="en-US" dirty="0"/>
              <a:t> </a:t>
            </a:r>
            <a:r>
              <a:rPr lang="en-US" dirty="0" err="1"/>
              <a:t>thể</a:t>
            </a:r>
            <a:r>
              <a:rPr lang="en-US" dirty="0"/>
              <a:t>.</a:t>
            </a:r>
          </a:p>
          <a:p>
            <a:r>
              <a:rPr lang="en-US" dirty="0" err="1"/>
              <a:t>Trong</a:t>
            </a:r>
            <a:r>
              <a:rPr lang="en-US" dirty="0"/>
              <a:t> </a:t>
            </a:r>
            <a:r>
              <a:rPr lang="en-US" dirty="0" err="1"/>
              <a:t>lĩnh</a:t>
            </a:r>
            <a:r>
              <a:rPr lang="en-US" dirty="0"/>
              <a:t> </a:t>
            </a:r>
            <a:r>
              <a:rPr lang="en-US" dirty="0" err="1"/>
              <a:t>vực</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phần</a:t>
            </a:r>
            <a:r>
              <a:rPr lang="en-US" dirty="0"/>
              <a:t> </a:t>
            </a:r>
            <a:r>
              <a:rPr lang="en-US" dirty="0" err="1"/>
              <a:t>mềm</a:t>
            </a:r>
            <a:r>
              <a:rPr lang="en-US" dirty="0"/>
              <a:t> </a:t>
            </a:r>
            <a:r>
              <a:rPr lang="en-US" dirty="0" err="1"/>
              <a:t>hệ</a:t>
            </a:r>
            <a:r>
              <a:rPr lang="en-US" dirty="0"/>
              <a:t> </a:t>
            </a:r>
            <a:r>
              <a:rPr lang="en-US" dirty="0" err="1"/>
              <a:t>thống</a:t>
            </a:r>
            <a:r>
              <a:rPr lang="en-US" dirty="0"/>
              <a:t> </a:t>
            </a:r>
            <a:r>
              <a:rPr lang="en-US" dirty="0" err="1"/>
              <a:t>thông</a:t>
            </a:r>
            <a:r>
              <a:rPr lang="en-US" dirty="0"/>
              <a:t> tin, </a:t>
            </a:r>
            <a:r>
              <a:rPr lang="en-US" dirty="0" err="1"/>
              <a:t>phân</a:t>
            </a:r>
            <a:r>
              <a:rPr lang="en-US" dirty="0"/>
              <a:t> </a:t>
            </a:r>
            <a:r>
              <a:rPr lang="en-US" dirty="0" err="1"/>
              <a:t>tích</a:t>
            </a:r>
            <a:r>
              <a:rPr lang="en-US" dirty="0"/>
              <a:t> </a:t>
            </a:r>
            <a:r>
              <a:rPr lang="en-US" dirty="0" err="1"/>
              <a:t>là</a:t>
            </a:r>
            <a:r>
              <a:rPr lang="en-US" dirty="0"/>
              <a:t> </a:t>
            </a:r>
            <a:r>
              <a:rPr lang="en-US" dirty="0" err="1"/>
              <a:t>quá</a:t>
            </a:r>
            <a:r>
              <a:rPr lang="en-US" dirty="0"/>
              <a:t> </a:t>
            </a:r>
            <a:r>
              <a:rPr lang="en-US" dirty="0" err="1"/>
              <a:t>trình</a:t>
            </a:r>
            <a:r>
              <a:rPr lang="en-US" dirty="0"/>
              <a:t> </a:t>
            </a:r>
            <a:r>
              <a:rPr lang="en-US" dirty="0" err="1"/>
              <a:t>mổ</a:t>
            </a:r>
            <a:r>
              <a:rPr lang="en-US" dirty="0"/>
              <a:t> </a:t>
            </a:r>
            <a:r>
              <a:rPr lang="en-US" dirty="0" err="1"/>
              <a:t>xẻ</a:t>
            </a:r>
            <a:r>
              <a:rPr lang="en-US" dirty="0"/>
              <a:t> </a:t>
            </a:r>
            <a:r>
              <a:rPr lang="en-US" dirty="0" err="1"/>
              <a:t>yêu</a:t>
            </a:r>
            <a:r>
              <a:rPr lang="en-US" dirty="0"/>
              <a:t> </a:t>
            </a:r>
            <a:r>
              <a:rPr lang="en-US" dirty="0" err="1"/>
              <a:t>cầu</a:t>
            </a:r>
            <a:r>
              <a:rPr lang="en-US" dirty="0"/>
              <a:t> </a:t>
            </a:r>
            <a:r>
              <a:rPr lang="en-US" dirty="0" err="1"/>
              <a:t>để</a:t>
            </a:r>
            <a:r>
              <a:rPr lang="en-US" dirty="0"/>
              <a:t> </a:t>
            </a:r>
            <a:r>
              <a:rPr lang="en-US" dirty="0" err="1"/>
              <a:t>hiểu</a:t>
            </a:r>
            <a:r>
              <a:rPr lang="en-US" dirty="0"/>
              <a:t> </a:t>
            </a:r>
            <a:r>
              <a:rPr lang="en-US" dirty="0" err="1"/>
              <a:t>và</a:t>
            </a:r>
            <a:r>
              <a:rPr lang="en-US" dirty="0"/>
              <a:t> </a:t>
            </a:r>
            <a:r>
              <a:rPr lang="en-US" dirty="0" err="1">
                <a:solidFill>
                  <a:schemeClr val="accent6">
                    <a:lumMod val="75000"/>
                  </a:schemeClr>
                </a:solidFill>
              </a:rPr>
              <a:t>xác</a:t>
            </a:r>
            <a:r>
              <a:rPr lang="en-US" dirty="0">
                <a:solidFill>
                  <a:schemeClr val="accent6">
                    <a:lumMod val="75000"/>
                  </a:schemeClr>
                </a:solidFill>
              </a:rPr>
              <a:t> </a:t>
            </a:r>
            <a:r>
              <a:rPr lang="en-US" dirty="0" err="1">
                <a:solidFill>
                  <a:schemeClr val="accent6">
                    <a:lumMod val="75000"/>
                  </a:schemeClr>
                </a:solidFill>
              </a:rPr>
              <a:t>định</a:t>
            </a:r>
            <a:r>
              <a:rPr lang="en-US" dirty="0">
                <a:solidFill>
                  <a:schemeClr val="accent6">
                    <a:lumMod val="75000"/>
                  </a:schemeClr>
                </a:solidFill>
              </a:rPr>
              <a:t> </a:t>
            </a:r>
            <a:r>
              <a:rPr lang="en-US" dirty="0" err="1">
                <a:solidFill>
                  <a:schemeClr val="accent6">
                    <a:lumMod val="75000"/>
                  </a:schemeClr>
                </a:solidFill>
              </a:rPr>
              <a:t>rõ</a:t>
            </a:r>
            <a:r>
              <a:rPr lang="en-US" dirty="0">
                <a:solidFill>
                  <a:schemeClr val="accent6">
                    <a:lumMod val="75000"/>
                  </a:schemeClr>
                </a:solidFill>
              </a:rPr>
              <a:t> h</a:t>
            </a:r>
            <a:r>
              <a:rPr lang="vi-VN" dirty="0">
                <a:solidFill>
                  <a:schemeClr val="accent6">
                    <a:lumMod val="75000"/>
                  </a:schemeClr>
                </a:solidFill>
              </a:rPr>
              <a:t>ơ</a:t>
            </a:r>
            <a:r>
              <a:rPr lang="en-US" dirty="0">
                <a:solidFill>
                  <a:schemeClr val="accent6">
                    <a:lumMod val="75000"/>
                  </a:schemeClr>
                </a:solidFill>
              </a:rPr>
              <a:t>n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yêu</a:t>
            </a:r>
            <a:r>
              <a:rPr lang="en-US" dirty="0">
                <a:solidFill>
                  <a:schemeClr val="accent6">
                    <a:lumMod val="75000"/>
                  </a:schemeClr>
                </a:solidFill>
              </a:rPr>
              <a:t> </a:t>
            </a:r>
            <a:r>
              <a:rPr lang="en-US" dirty="0" err="1">
                <a:solidFill>
                  <a:schemeClr val="accent6">
                    <a:lumMod val="75000"/>
                  </a:schemeClr>
                </a:solidFill>
              </a:rPr>
              <a:t>cầu</a:t>
            </a:r>
            <a:r>
              <a:rPr lang="en-US" dirty="0">
                <a:solidFill>
                  <a:schemeClr val="accent6">
                    <a:lumMod val="75000"/>
                  </a:schemeClr>
                </a:solidFill>
              </a:rPr>
              <a:t> </a:t>
            </a:r>
            <a:r>
              <a:rPr lang="en-US" dirty="0" err="1">
                <a:solidFill>
                  <a:schemeClr val="accent6">
                    <a:lumMod val="75000"/>
                  </a:schemeClr>
                </a:solidFill>
              </a:rPr>
              <a:t>phát</a:t>
            </a:r>
            <a:r>
              <a:rPr lang="en-US" dirty="0">
                <a:solidFill>
                  <a:schemeClr val="accent6">
                    <a:lumMod val="75000"/>
                  </a:schemeClr>
                </a:solidFill>
              </a:rPr>
              <a:t> </a:t>
            </a:r>
            <a:r>
              <a:rPr lang="en-US" dirty="0" err="1">
                <a:solidFill>
                  <a:schemeClr val="accent6">
                    <a:lumMod val="75000"/>
                  </a:schemeClr>
                </a:solidFill>
              </a:rPr>
              <a:t>triển</a:t>
            </a:r>
            <a:r>
              <a:rPr lang="en-US" dirty="0">
                <a:solidFill>
                  <a:schemeClr val="accent6">
                    <a:lumMod val="75000"/>
                  </a:schemeClr>
                </a:solidFill>
              </a:rPr>
              <a:t> </a:t>
            </a:r>
            <a:r>
              <a:rPr lang="en-US" dirty="0" err="1">
                <a:solidFill>
                  <a:schemeClr val="accent6">
                    <a:lumMod val="75000"/>
                  </a:schemeClr>
                </a:solidFill>
              </a:rPr>
              <a:t>hệ</a:t>
            </a:r>
            <a:r>
              <a:rPr lang="en-US" dirty="0">
                <a:solidFill>
                  <a:schemeClr val="accent6">
                    <a:lumMod val="75000"/>
                  </a:schemeClr>
                </a:solidFill>
              </a:rPr>
              <a:t> </a:t>
            </a:r>
            <a:r>
              <a:rPr lang="en-US" dirty="0" err="1">
                <a:solidFill>
                  <a:schemeClr val="accent6">
                    <a:lumMod val="75000"/>
                  </a:schemeClr>
                </a:solidFill>
              </a:rPr>
              <a:t>thống</a:t>
            </a:r>
            <a:r>
              <a:rPr lang="en-US" dirty="0">
                <a:solidFill>
                  <a:schemeClr val="accent6">
                    <a:lumMod val="75000"/>
                  </a:schemeClr>
                </a:solidFill>
              </a:rPr>
              <a:t>.</a:t>
            </a:r>
          </a:p>
        </p:txBody>
      </p:sp>
    </p:spTree>
    <p:extLst>
      <p:ext uri="{BB962C8B-B14F-4D97-AF65-F5344CB8AC3E}">
        <p14:creationId xmlns:p14="http://schemas.microsoft.com/office/powerpoint/2010/main" val="422123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A54-1525-4DDA-92E0-C50480868D4E}"/>
              </a:ext>
            </a:extLst>
          </p:cNvPr>
          <p:cNvSpPr>
            <a:spLocks noGrp="1"/>
          </p:cNvSpPr>
          <p:nvPr>
            <p:ph type="title"/>
          </p:nvPr>
        </p:nvSpPr>
        <p:spPr/>
        <p:txBody>
          <a:bodyPr/>
          <a:lstStyle/>
          <a:p>
            <a:r>
              <a:rPr lang="en-US"/>
              <a:t>Thiết kế</a:t>
            </a:r>
          </a:p>
        </p:txBody>
      </p:sp>
      <p:sp>
        <p:nvSpPr>
          <p:cNvPr id="3" name="Content Placeholder 2">
            <a:extLst>
              <a:ext uri="{FF2B5EF4-FFF2-40B4-BE49-F238E27FC236}">
                <a16:creationId xmlns:a16="http://schemas.microsoft.com/office/drawing/2014/main" id="{C73F62F9-72CB-43CF-A5DB-FE0C563DC63C}"/>
              </a:ext>
            </a:extLst>
          </p:cNvPr>
          <p:cNvSpPr>
            <a:spLocks noGrp="1"/>
          </p:cNvSpPr>
          <p:nvPr>
            <p:ph idx="1"/>
          </p:nvPr>
        </p:nvSpPr>
        <p:spPr/>
        <p:txBody>
          <a:bodyPr/>
          <a:lstStyle/>
          <a:p>
            <a:r>
              <a:rPr lang="en-US">
                <a:solidFill>
                  <a:schemeClr val="accent6">
                    <a:lumMod val="75000"/>
                  </a:schemeClr>
                </a:solidFill>
              </a:rPr>
              <a:t>Thiết kế </a:t>
            </a:r>
            <a:r>
              <a:rPr lang="en-US"/>
              <a:t>là việc xây dựng </a:t>
            </a:r>
            <a:r>
              <a:rPr lang="en-US">
                <a:solidFill>
                  <a:schemeClr val="accent6">
                    <a:lumMod val="75000"/>
                  </a:schemeClr>
                </a:solidFill>
              </a:rPr>
              <a:t>giải pháp </a:t>
            </a:r>
            <a:r>
              <a:rPr lang="en-US"/>
              <a:t>cho vấn đề cần giải quyết (vấn đề đã đ</a:t>
            </a:r>
            <a:r>
              <a:rPr lang="vi-VN"/>
              <a:t>ư</a:t>
            </a:r>
            <a:r>
              <a:rPr lang="en-US"/>
              <a:t>ợc hiểu rõ bởi quá trình phân tích).</a:t>
            </a:r>
          </a:p>
          <a:p>
            <a:r>
              <a:rPr lang="en-US"/>
              <a:t>Thiết kế trả lời câu hỏi “</a:t>
            </a:r>
            <a:r>
              <a:rPr lang="en-US">
                <a:solidFill>
                  <a:schemeClr val="accent6">
                    <a:lumMod val="75000"/>
                  </a:schemeClr>
                </a:solidFill>
              </a:rPr>
              <a:t>làm nh</a:t>
            </a:r>
            <a:r>
              <a:rPr lang="vi-VN">
                <a:solidFill>
                  <a:schemeClr val="accent6">
                    <a:lumMod val="75000"/>
                  </a:schemeClr>
                </a:solidFill>
              </a:rPr>
              <a:t>ư</a:t>
            </a:r>
            <a:r>
              <a:rPr lang="en-US">
                <a:solidFill>
                  <a:schemeClr val="accent6">
                    <a:lumMod val="75000"/>
                  </a:schemeClr>
                </a:solidFill>
              </a:rPr>
              <a:t> thế nào?</a:t>
            </a:r>
            <a:r>
              <a:rPr lang="en-US"/>
              <a:t>”.</a:t>
            </a:r>
          </a:p>
          <a:p>
            <a:r>
              <a:rPr lang="en-US"/>
              <a:t>Thiết kế là </a:t>
            </a:r>
            <a:r>
              <a:rPr lang="en-US">
                <a:solidFill>
                  <a:schemeClr val="accent6">
                    <a:lumMod val="75000"/>
                  </a:schemeClr>
                </a:solidFill>
              </a:rPr>
              <a:t>chỉ dẫn </a:t>
            </a:r>
            <a:r>
              <a:rPr lang="en-US"/>
              <a:t>cho ng</a:t>
            </a:r>
            <a:r>
              <a:rPr lang="vi-VN"/>
              <a:t>ư</a:t>
            </a:r>
            <a:r>
              <a:rPr lang="en-US"/>
              <a:t>ời thực hiện, xây dựng hệ thống đáp ứng yêu cầu đặt ra.</a:t>
            </a:r>
          </a:p>
          <a:p>
            <a:r>
              <a:rPr lang="en-US"/>
              <a:t>Thiết kế phụ thuộc các yếu tố kỹ thuật, công nghệ và môi tr</a:t>
            </a:r>
            <a:r>
              <a:rPr lang="vi-VN"/>
              <a:t>ư</a:t>
            </a:r>
            <a:r>
              <a:rPr lang="en-US"/>
              <a:t>ờng của hệ thống.</a:t>
            </a:r>
          </a:p>
        </p:txBody>
      </p:sp>
    </p:spTree>
    <p:extLst>
      <p:ext uri="{BB962C8B-B14F-4D97-AF65-F5344CB8AC3E}">
        <p14:creationId xmlns:p14="http://schemas.microsoft.com/office/powerpoint/2010/main" val="43538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F4A3C-BDD9-4201-AEA6-2CA9A8107C02}"/>
              </a:ext>
            </a:extLst>
          </p:cNvPr>
          <p:cNvSpPr>
            <a:spLocks noGrp="1"/>
          </p:cNvSpPr>
          <p:nvPr>
            <p:ph type="title"/>
          </p:nvPr>
        </p:nvSpPr>
        <p:spPr/>
        <p:txBody>
          <a:bodyPr/>
          <a:lstStyle/>
          <a:p>
            <a:r>
              <a:rPr lang="en-US"/>
              <a:t>Hệ thống</a:t>
            </a:r>
          </a:p>
        </p:txBody>
      </p:sp>
      <p:sp>
        <p:nvSpPr>
          <p:cNvPr id="3" name="Content Placeholder 2">
            <a:extLst>
              <a:ext uri="{FF2B5EF4-FFF2-40B4-BE49-F238E27FC236}">
                <a16:creationId xmlns:a16="http://schemas.microsoft.com/office/drawing/2014/main" id="{4D300DD7-65AC-4DF5-8176-6D08BA5B1310}"/>
              </a:ext>
            </a:extLst>
          </p:cNvPr>
          <p:cNvSpPr>
            <a:spLocks noGrp="1"/>
          </p:cNvSpPr>
          <p:nvPr>
            <p:ph idx="1"/>
          </p:nvPr>
        </p:nvSpPr>
        <p:spPr>
          <a:xfrm>
            <a:off x="457200" y="1219200"/>
            <a:ext cx="8229600" cy="2362200"/>
          </a:xfrm>
        </p:spPr>
        <p:txBody>
          <a:bodyPr/>
          <a:lstStyle/>
          <a:p>
            <a:r>
              <a:rPr lang="en-US"/>
              <a:t>Các </a:t>
            </a:r>
            <a:r>
              <a:rPr lang="en-US">
                <a:solidFill>
                  <a:srgbClr val="FF0000"/>
                </a:solidFill>
              </a:rPr>
              <a:t>phân tử</a:t>
            </a:r>
          </a:p>
          <a:p>
            <a:r>
              <a:rPr lang="en-US"/>
              <a:t>Các </a:t>
            </a:r>
            <a:r>
              <a:rPr lang="en-US">
                <a:solidFill>
                  <a:srgbClr val="FF0000"/>
                </a:solidFill>
              </a:rPr>
              <a:t>mối quan hệ</a:t>
            </a:r>
          </a:p>
          <a:p>
            <a:r>
              <a:rPr lang="en-US"/>
              <a:t>Sự hoạt động và </a:t>
            </a:r>
            <a:r>
              <a:rPr lang="en-US">
                <a:solidFill>
                  <a:srgbClr val="FF0000"/>
                </a:solidFill>
              </a:rPr>
              <a:t>mục đích</a:t>
            </a:r>
            <a:r>
              <a:rPr lang="en-US"/>
              <a:t> của hệ thống</a:t>
            </a:r>
          </a:p>
          <a:p>
            <a:endParaRPr lang="en-US"/>
          </a:p>
        </p:txBody>
      </p:sp>
      <p:pic>
        <p:nvPicPr>
          <p:cNvPr id="1026" name="Picture 2" descr="Image result for system">
            <a:extLst>
              <a:ext uri="{FF2B5EF4-FFF2-40B4-BE49-F238E27FC236}">
                <a16:creationId xmlns:a16="http://schemas.microsoft.com/office/drawing/2014/main" id="{9ED64F4E-1712-47EE-876D-CE872751AA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977" y="3731991"/>
            <a:ext cx="2106612" cy="22768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a:extLst>
              <a:ext uri="{FF2B5EF4-FFF2-40B4-BE49-F238E27FC236}">
                <a16:creationId xmlns:a16="http://schemas.microsoft.com/office/drawing/2014/main" id="{AE52B8FD-C3DF-4CC9-BC34-3582619234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9223" y="3396900"/>
            <a:ext cx="3733800" cy="277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241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4B794C-32DD-4E95-85B2-5CBD7807683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FE242A5-ABB0-4B03-B54E-AF33CE87D93C}">
  <ds:schemaRefs>
    <ds:schemaRef ds:uri="http://schemas.microsoft.com/sharepoint/v3/contenttype/forms"/>
  </ds:schemaRefs>
</ds:datastoreItem>
</file>

<file path=customXml/itemProps3.xml><?xml version="1.0" encoding="utf-8"?>
<ds:datastoreItem xmlns:ds="http://schemas.openxmlformats.org/officeDocument/2006/customXml" ds:itemID="{4797D6DC-92D2-4863-8384-C1EFFC9C71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52d96-1458-420b-8b8e-02e733c65e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1135</TotalTime>
  <Words>1385</Words>
  <Application>Microsoft Office PowerPoint</Application>
  <PresentationFormat>On-screen Show (4:3)</PresentationFormat>
  <Paragraphs>172</Paragraphs>
  <Slides>28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Phân tích thiết kế hệ thống</vt:lpstr>
      <vt:lpstr>Mục tiêu</vt:lpstr>
      <vt:lpstr>Tài liệu tham khảo</vt:lpstr>
      <vt:lpstr>Bài 1: Giới thiệu chung</vt:lpstr>
      <vt:lpstr>Nội dung</vt:lpstr>
      <vt:lpstr>Nội dung</vt:lpstr>
      <vt:lpstr>Phân tích</vt:lpstr>
      <vt:lpstr>Thiết kế</vt:lpstr>
      <vt:lpstr>Hệ thống</vt:lpstr>
      <vt:lpstr>Nội dung</vt:lpstr>
      <vt:lpstr>Hệ thống kinh doanh dịch vụ</vt:lpstr>
      <vt:lpstr>Hệ thống thông tin trong hệ thống KDDV</vt:lpstr>
      <vt:lpstr>Hai thành phần cơ bản của HTTT</vt:lpstr>
      <vt:lpstr>Doanh nghiệp cần HTTT?</vt:lpstr>
      <vt:lpstr>Nội dung</vt:lpstr>
      <vt:lpstr>Xử lý thông tin</vt:lpstr>
      <vt:lpstr>Sự tiến triển trong xử lý thông tin</vt:lpstr>
      <vt:lpstr>Nội dung</vt:lpstr>
      <vt:lpstr>Mô hình hóa hệ thống</vt:lpstr>
      <vt:lpstr>Mục đích và chất lượng của mô hình hóa</vt:lpstr>
      <vt:lpstr>Hai mức độ mô hình hóa</vt:lpstr>
      <vt:lpstr>Bốn trục mô tả của mô hình hóa</vt:lpstr>
      <vt:lpstr>Nội dung</vt:lpstr>
      <vt:lpstr>Các phương pháp mô hình hóa hệ thống</vt:lpstr>
      <vt:lpstr>Một số phương pháp mô hình hóa</vt:lpstr>
      <vt:lpstr>Công cụ</vt:lpstr>
      <vt:lpstr>Bài tập</vt:lpstr>
      <vt:lpstr>Một số hệ thống thông tin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Le Hai Ha</cp:lastModifiedBy>
  <cp:revision>66</cp:revision>
  <dcterms:created xsi:type="dcterms:W3CDTF">2006-08-16T00:00:00Z</dcterms:created>
  <dcterms:modified xsi:type="dcterms:W3CDTF">2021-09-28T14:12:14Z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