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56" r:id="rId2"/>
    <p:sldId id="273" r:id="rId3"/>
    <p:sldId id="291" r:id="rId4"/>
    <p:sldId id="274" r:id="rId5"/>
    <p:sldId id="275" r:id="rId6"/>
    <p:sldId id="276" r:id="rId7"/>
    <p:sldId id="277" r:id="rId8"/>
    <p:sldId id="278" r:id="rId9"/>
    <p:sldId id="279" r:id="rId10"/>
    <p:sldId id="284" r:id="rId11"/>
    <p:sldId id="280" r:id="rId12"/>
    <p:sldId id="281" r:id="rId13"/>
    <p:sldId id="282" r:id="rId14"/>
    <p:sldId id="283" r:id="rId15"/>
    <p:sldId id="285" r:id="rId16"/>
    <p:sldId id="286" r:id="rId17"/>
    <p:sldId id="287" r:id="rId18"/>
    <p:sldId id="288" r:id="rId19"/>
    <p:sldId id="289" r:id="rId20"/>
    <p:sldId id="290" r:id="rId21"/>
    <p:sldId id="292" r:id="rId22"/>
    <p:sldId id="293" r:id="rId23"/>
    <p:sldId id="294" r:id="rId24"/>
    <p:sldId id="295" r:id="rId25"/>
    <p:sldId id="296" r:id="rId26"/>
    <p:sldId id="297" r:id="rId27"/>
    <p:sldId id="305" r:id="rId28"/>
    <p:sldId id="306" r:id="rId29"/>
    <p:sldId id="307" r:id="rId30"/>
    <p:sldId id="308" r:id="rId31"/>
    <p:sldId id="309" r:id="rId32"/>
    <p:sldId id="304" r:id="rId33"/>
    <p:sldId id="298" r:id="rId34"/>
    <p:sldId id="299" r:id="rId35"/>
    <p:sldId id="300" r:id="rId36"/>
    <p:sldId id="301" r:id="rId37"/>
    <p:sldId id="302" r:id="rId38"/>
    <p:sldId id="303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94" autoAdjust="0"/>
  </p:normalViewPr>
  <p:slideViewPr>
    <p:cSldViewPr>
      <p:cViewPr varScale="1">
        <p:scale>
          <a:sx n="59" d="100"/>
          <a:sy n="59" d="100"/>
        </p:scale>
        <p:origin x="1428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40"/>
    </p:cViewPr>
  </p:sorterViewPr>
  <p:notesViewPr>
    <p:cSldViewPr>
      <p:cViewPr varScale="1">
        <p:scale>
          <a:sx n="53" d="100"/>
          <a:sy n="53" d="100"/>
        </p:scale>
        <p:origin x="-280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47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470EE-B583-493A-B735-1F7BD8B7821A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C9CB43-520E-413C-BFE2-691B9A051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98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D4B8-22E1-4B82-B686-39646DACC38B}" type="datetime1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F6C1-7653-413E-A4A1-AE7D0A3AC382}" type="datetime1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8C057-FD0F-443E-A8A7-267561488B7D}" type="datetime1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09368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8E75696-9A64-40E1-912B-2E81847389A7}" type="datetime1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09368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6324600" y="6515100"/>
            <a:ext cx="2514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79389ED-B202-4C5C-9664-980C398DDB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DCC74-9832-45DA-A246-4037FCAEA5C1}" type="datetime1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484C-E070-4536-B841-1BD89C10C6A3}" type="datetime1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311D-8F1E-4332-9353-61EB96D8A1CA}" type="datetime1">
              <a:rPr lang="en-US" smtClean="0"/>
              <a:t>9/3/2019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CB979-3844-4523-8322-FCAEBEC81BFF}" type="datetime1">
              <a:rPr lang="en-US" smtClean="0"/>
              <a:t>9/3/2019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ED8D2-D07C-4CF8-B891-F991DF38D26A}" type="datetime1">
              <a:rPr lang="en-US" smtClean="0"/>
              <a:t>9/3/2019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748E-24FA-49BF-88CC-61E21F0EDC8F}" type="datetime1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E4DF-5F0D-4DAB-9E40-1C659379FBD5}" type="datetime1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BB506-CBD7-4CB6-A387-F05D55600637}" type="datetime1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981200"/>
            <a:ext cx="7772400" cy="1470025"/>
          </a:xfrm>
        </p:spPr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err="1"/>
              <a:t>hệ</a:t>
            </a:r>
            <a:r>
              <a:rPr lang="en-US"/>
              <a:t> thống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Quy trình phát triển phần mềm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891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C02D4-7E89-441B-A7EB-0CAB1DB7D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Quy trình lặp, tăng tr</a:t>
            </a:r>
            <a:r>
              <a:rPr lang="vi-VN"/>
              <a:t>ư</a:t>
            </a:r>
            <a:r>
              <a:rPr lang="en-US"/>
              <a:t>ởng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9D81B-DBAE-48D7-A823-4D9CBFD2B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1905000"/>
          </a:xfrm>
        </p:spPr>
        <p:txBody>
          <a:bodyPr/>
          <a:lstStyle/>
          <a:p>
            <a:r>
              <a:rPr lang="en-US"/>
              <a:t>Lập kế hoạch: phân tích rủi ro, xác định công việc trong vòng lặp</a:t>
            </a:r>
          </a:p>
          <a:p>
            <a:r>
              <a:rPr lang="en-US"/>
              <a:t>Đánh giá kết quả của vòng lặp</a:t>
            </a:r>
          </a:p>
        </p:txBody>
      </p:sp>
      <p:pic>
        <p:nvPicPr>
          <p:cNvPr id="1030" name="Picture 6" descr="https://upload.wikimedia.org/wikipedia/commons/thumb/3/39/Iterative_development_model.svg/512px-Iterative_development_model.svg.png">
            <a:extLst>
              <a:ext uri="{FF2B5EF4-FFF2-40B4-BE49-F238E27FC236}">
                <a16:creationId xmlns:a16="http://schemas.microsoft.com/office/drawing/2014/main" id="{9EF832E1-08A2-44A7-90BD-BB7939537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371600"/>
            <a:ext cx="487680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180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8324B-D737-4C50-BB1D-D10308ECA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Quy trình lặp, tăng tr</a:t>
            </a:r>
            <a:r>
              <a:rPr lang="vi-VN"/>
              <a:t>ư</a:t>
            </a:r>
            <a:r>
              <a:rPr lang="en-US"/>
              <a:t>ởng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F0FF0-B859-4C6F-9C37-032AD3883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US"/>
              <a:t>Quy trình lặp bắt đầu với những thể hiện đ</a:t>
            </a:r>
            <a:r>
              <a:rPr lang="vi-VN"/>
              <a:t>ơ</a:t>
            </a:r>
            <a:r>
              <a:rPr lang="en-US"/>
              <a:t>n giản của tập nhỏ các yêu cầu phần mềm, sau đó tiến triển dần tới khi hoàn chỉnh hệ thống.</a:t>
            </a:r>
          </a:p>
          <a:p>
            <a:pPr>
              <a:spcBef>
                <a:spcPts val="1200"/>
              </a:spcBef>
            </a:pPr>
            <a:r>
              <a:rPr lang="en-US"/>
              <a:t>Không cố để hoàn chỉnh tất cả các đặc tả yêu cầu tr</a:t>
            </a:r>
            <a:r>
              <a:rPr lang="vi-VN"/>
              <a:t>ư</a:t>
            </a:r>
            <a:r>
              <a:rPr lang="en-US"/>
              <a:t>ớc khi bắt đầu thể hiện</a:t>
            </a:r>
          </a:p>
          <a:p>
            <a:pPr>
              <a:spcBef>
                <a:spcPts val="1200"/>
              </a:spcBef>
            </a:pPr>
            <a:r>
              <a:rPr lang="en-US"/>
              <a:t>Ở mỗi vòng lặp, thiết kế đ</a:t>
            </a:r>
            <a:r>
              <a:rPr lang="vi-VN"/>
              <a:t>ư</a:t>
            </a:r>
            <a:r>
              <a:rPr lang="en-US"/>
              <a:t>ợc hiệu chỉnh, chức năng mới đ</a:t>
            </a:r>
            <a:r>
              <a:rPr lang="vi-VN"/>
              <a:t>ư</a:t>
            </a:r>
            <a:r>
              <a:rPr lang="en-US"/>
              <a:t>ợc bổ sung</a:t>
            </a:r>
          </a:p>
          <a:p>
            <a:pPr>
              <a:spcBef>
                <a:spcPts val="1200"/>
              </a:spcBef>
            </a:pPr>
            <a:r>
              <a:rPr lang="en-US"/>
              <a:t>Mỗi vòng lặp module đ</a:t>
            </a:r>
            <a:r>
              <a:rPr lang="vi-VN"/>
              <a:t>ư</a:t>
            </a:r>
            <a:r>
              <a:rPr lang="en-US"/>
              <a:t>ợc phát triển qua các giai đoạn: yêu cầu, thiết kế, thể hiện và kiểm định</a:t>
            </a:r>
          </a:p>
        </p:txBody>
      </p:sp>
    </p:spTree>
    <p:extLst>
      <p:ext uri="{BB962C8B-B14F-4D97-AF65-F5344CB8AC3E}">
        <p14:creationId xmlns:p14="http://schemas.microsoft.com/office/powerpoint/2010/main" val="4185487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05048-5F71-4AA5-B42D-CA6261EA0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/>
              <a:t>Ứng dụng của quy trình lặp, tăng tr</a:t>
            </a:r>
            <a:r>
              <a:rPr lang="vi-VN" sz="3600"/>
              <a:t>ư</a:t>
            </a:r>
            <a:r>
              <a:rPr lang="en-US" sz="3600"/>
              <a:t>ởng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3C63B-5926-42BE-BA83-D42426A57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Tiến trình đ</a:t>
            </a:r>
            <a:r>
              <a:rPr lang="vi-VN"/>
              <a:t>ư</a:t>
            </a:r>
            <a:r>
              <a:rPr lang="en-US"/>
              <a:t>ợc sử dụng trong các điều kiện sau:</a:t>
            </a:r>
          </a:p>
          <a:p>
            <a:pPr lvl="1"/>
            <a:r>
              <a:rPr lang="en-US"/>
              <a:t>Các yêu cầu của toàn bộ hệ thống đ</a:t>
            </a:r>
            <a:r>
              <a:rPr lang="vi-VN"/>
              <a:t>ư</a:t>
            </a:r>
            <a:r>
              <a:rPr lang="en-US"/>
              <a:t>ợc hiểu và xác định rõ ràng</a:t>
            </a:r>
          </a:p>
          <a:p>
            <a:pPr lvl="1"/>
            <a:r>
              <a:rPr lang="en-US"/>
              <a:t>Các yêu cầu chính đ</a:t>
            </a:r>
            <a:r>
              <a:rPr lang="vi-VN"/>
              <a:t>ư</a:t>
            </a:r>
            <a:r>
              <a:rPr lang="en-US"/>
              <a:t>ợc xác định, tuy nhiên các chức năng và yêu cầu nâng cao sẽ tiến triển theo thời gian</a:t>
            </a:r>
          </a:p>
          <a:p>
            <a:pPr lvl="1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Sử dụng công nghệ mới và đang đ</a:t>
            </a:r>
            <a:r>
              <a:rPr lang="vi-VN">
                <a:solidFill>
                  <a:schemeClr val="accent6">
                    <a:lumMod val="75000"/>
                  </a:schemeClr>
                </a:solidFill>
              </a:rPr>
              <a:t>ư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ợc học bởi nhóm phát triển</a:t>
            </a:r>
          </a:p>
          <a:p>
            <a:pPr lvl="1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Nguồn lực với các kỹ năng cần thiết ch</a:t>
            </a:r>
            <a:r>
              <a:rPr lang="vi-VN">
                <a:solidFill>
                  <a:schemeClr val="accent6">
                    <a:lumMod val="75000"/>
                  </a:schemeClr>
                </a:solidFill>
              </a:rPr>
              <a:t>ư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a sẵn sàng và đ</a:t>
            </a:r>
            <a:r>
              <a:rPr lang="vi-VN">
                <a:solidFill>
                  <a:schemeClr val="accent6">
                    <a:lumMod val="75000"/>
                  </a:schemeClr>
                </a:solidFill>
              </a:rPr>
              <a:t>ư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ợc lập kế hoạch sử dụng dựa trên các vòng lặp xác định</a:t>
            </a:r>
          </a:p>
          <a:p>
            <a:pPr lvl="1"/>
            <a:r>
              <a:rPr lang="en-US"/>
              <a:t>Có một số rủi ro cao và mục tiêu cũng có thể thay đổi</a:t>
            </a:r>
          </a:p>
        </p:txBody>
      </p:sp>
    </p:spTree>
    <p:extLst>
      <p:ext uri="{BB962C8B-B14F-4D97-AF65-F5344CB8AC3E}">
        <p14:creationId xmlns:p14="http://schemas.microsoft.com/office/powerpoint/2010/main" val="1445665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AB11-B00A-4BBB-9CA1-5FB56EFA6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Ưu điểm của quy trình lặp, tăng tr</a:t>
            </a:r>
            <a:r>
              <a:rPr lang="vi-VN"/>
              <a:t>ư</a:t>
            </a:r>
            <a:r>
              <a:rPr lang="en-US"/>
              <a:t>ởng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D16E1-3C26-4EBE-A706-CBF1C2C78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Một số chức năng có thể đ</a:t>
            </a:r>
            <a:r>
              <a:rPr lang="vi-VN"/>
              <a:t>ư</a:t>
            </a:r>
            <a:r>
              <a:rPr lang="en-US"/>
              <a:t>ợc phát triển nhanh và sớm</a:t>
            </a:r>
          </a:p>
          <a:p>
            <a:r>
              <a:rPr lang="en-US"/>
              <a:t>Có kết quả theo từng chu kỳ phát triển</a:t>
            </a:r>
          </a:p>
          <a:p>
            <a:r>
              <a:rPr lang="en-US"/>
              <a:t>Có thể phát triển song song</a:t>
            </a:r>
          </a:p>
          <a:p>
            <a:r>
              <a:rPr lang="en-US"/>
              <a:t>Tiến trình có thể đ</a:t>
            </a:r>
            <a:r>
              <a:rPr lang="vi-VN"/>
              <a:t>ư</a:t>
            </a:r>
            <a:r>
              <a:rPr lang="en-US"/>
              <a:t>ợc đánh giá, quản lý</a:t>
            </a:r>
          </a:p>
          <a:p>
            <a:r>
              <a:rPr lang="en-US"/>
              <a:t>Giảm giá phải trả cho việc thay đổi yêu cầu</a:t>
            </a:r>
          </a:p>
          <a:p>
            <a:r>
              <a:rPr lang="en-US"/>
              <a:t>Quản lý rủi ro dễ h</a:t>
            </a:r>
            <a:r>
              <a:rPr lang="vi-VN"/>
              <a:t>ơ</a:t>
            </a:r>
            <a:r>
              <a:rPr lang="en-US"/>
              <a:t>n</a:t>
            </a:r>
          </a:p>
          <a:p>
            <a:r>
              <a:rPr lang="en-US"/>
              <a:t>Phù hợp hơn với các dự án lớn và quan trọng</a:t>
            </a:r>
          </a:p>
          <a:p>
            <a:r>
              <a:rPr lang="en-US"/>
              <a:t>Sớm đáp ứng các đánh giá và phản hồi của khách hàng</a:t>
            </a:r>
          </a:p>
        </p:txBody>
      </p:sp>
    </p:spTree>
    <p:extLst>
      <p:ext uri="{BB962C8B-B14F-4D97-AF65-F5344CB8AC3E}">
        <p14:creationId xmlns:p14="http://schemas.microsoft.com/office/powerpoint/2010/main" val="3199630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5C9A9-D84A-4A6E-8258-48D3D74D8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/>
              <a:t>Nh</a:t>
            </a:r>
            <a:r>
              <a:rPr lang="vi-VN" sz="3600"/>
              <a:t>ư</a:t>
            </a:r>
            <a:r>
              <a:rPr lang="en-US" sz="3600"/>
              <a:t>ợc điểm của quy trình lặp, tăng tr</a:t>
            </a:r>
            <a:r>
              <a:rPr lang="vi-VN" sz="3600"/>
              <a:t>ư</a:t>
            </a:r>
            <a:r>
              <a:rPr lang="en-US" sz="3600"/>
              <a:t>ởng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7FCCD-8276-4681-B574-9EA893962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800"/>
              <a:t>Yêu cầu nhiều nguồn lực</a:t>
            </a:r>
          </a:p>
          <a:p>
            <a:pPr>
              <a:spcBef>
                <a:spcPts val="1200"/>
              </a:spcBef>
            </a:pPr>
            <a:r>
              <a:rPr lang="en-US" sz="2800"/>
              <a:t>Đòi hỏi nhiều nỗ lực quản lý</a:t>
            </a:r>
          </a:p>
          <a:p>
            <a:pPr>
              <a:spcBef>
                <a:spcPts val="1200"/>
              </a:spcBef>
            </a:pPr>
            <a:r>
              <a:rPr lang="en-US" sz="2800"/>
              <a:t>Tồi tại các vấn đề về thiết kế và kiến trúc hệ thống</a:t>
            </a:r>
          </a:p>
          <a:p>
            <a:pPr>
              <a:spcBef>
                <a:spcPts val="1200"/>
              </a:spcBef>
            </a:pPr>
            <a:r>
              <a:rPr lang="en-US" sz="2800"/>
              <a:t>Không phù hợp với các dự án nhỏ</a:t>
            </a:r>
          </a:p>
          <a:p>
            <a:pPr>
              <a:spcBef>
                <a:spcPts val="1200"/>
              </a:spcBef>
            </a:pPr>
            <a:r>
              <a:rPr lang="en-US" sz="2800"/>
              <a:t>Yêu cầu nguồn lực kỹ năng cao cho phân tích rủi ro</a:t>
            </a:r>
          </a:p>
          <a:p>
            <a:pPr>
              <a:spcBef>
                <a:spcPts val="1200"/>
              </a:spcBef>
            </a:pPr>
            <a:r>
              <a:rPr lang="en-US" sz="2800"/>
              <a:t>Tiến trình dự án phụ thuộc pha phân tích rủi ro</a:t>
            </a:r>
          </a:p>
          <a:p>
            <a:pPr>
              <a:spcBef>
                <a:spcPts val="1200"/>
              </a:spcBef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829345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piral SDLC Model scheme">
            <a:extLst>
              <a:ext uri="{FF2B5EF4-FFF2-40B4-BE49-F238E27FC236}">
                <a16:creationId xmlns:a16="http://schemas.microsoft.com/office/drawing/2014/main" id="{A8575D75-9503-432D-8341-15B76FBD1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47800"/>
            <a:ext cx="7848600" cy="441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694B3B-82BB-4CA6-A935-63C7935E6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Mô hình xoắn ốc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0C92A-54C0-452D-83DB-7A93D19EF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3048000"/>
            <a:ext cx="2743200" cy="1828800"/>
          </a:xfrm>
        </p:spPr>
        <p:txBody>
          <a:bodyPr>
            <a:normAutofit/>
          </a:bodyPr>
          <a:lstStyle/>
          <a:p>
            <a:r>
              <a:rPr lang="en-US" sz="2400"/>
              <a:t>Là mô hình risk-driven</a:t>
            </a:r>
          </a:p>
          <a:p>
            <a:r>
              <a:rPr lang="en-US" sz="2400"/>
              <a:t>Đề xuất bởi Barry Boehm năm 1986</a:t>
            </a:r>
          </a:p>
        </p:txBody>
      </p:sp>
    </p:spTree>
    <p:extLst>
      <p:ext uri="{BB962C8B-B14F-4D97-AF65-F5344CB8AC3E}">
        <p14:creationId xmlns:p14="http://schemas.microsoft.com/office/powerpoint/2010/main" val="1578733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E2FB3-8200-4A1F-B21F-88B21ADA0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Mô hình xoắn ốc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2B59F-5D84-4CCF-892C-2DE8689FB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Mỗi vòng đại diện cho 1 pha phát triển</a:t>
            </a:r>
          </a:p>
          <a:p>
            <a:r>
              <a:rPr lang="en-US"/>
              <a:t>Vòng trong cùng tập trung vào tính khả thi</a:t>
            </a:r>
          </a:p>
          <a:p>
            <a:r>
              <a:rPr lang="en-US"/>
              <a:t>Vòng tiếp theo tập trung vào xác định các yêu cầu</a:t>
            </a:r>
          </a:p>
          <a:p>
            <a:r>
              <a:rPr lang="en-US"/>
              <a:t>Vòng kế tiếp tập trung vào thiết kế, vận hành</a:t>
            </a:r>
          </a:p>
          <a:p>
            <a:r>
              <a:rPr lang="en-US"/>
              <a:t>Mỗi vòng gồm 4 phần:</a:t>
            </a:r>
          </a:p>
          <a:p>
            <a:pPr lvl="1"/>
            <a:r>
              <a:rPr lang="en-US"/>
              <a:t>Xác định đối t</a:t>
            </a:r>
            <a:r>
              <a:rPr lang="vi-VN"/>
              <a:t>ư</a:t>
            </a:r>
            <a:r>
              <a:rPr lang="en-US"/>
              <a:t>ợng</a:t>
            </a:r>
          </a:p>
          <a:p>
            <a:pPr lvl="1"/>
            <a:r>
              <a:rPr lang="en-US"/>
              <a:t>Định l</a:t>
            </a:r>
            <a:r>
              <a:rPr lang="vi-VN"/>
              <a:t>ư</a:t>
            </a:r>
            <a:r>
              <a:rPr lang="en-US"/>
              <a:t>ợng và giảm thiểu rủi ro</a:t>
            </a:r>
          </a:p>
          <a:p>
            <a:pPr lvl="1"/>
            <a:r>
              <a:rPr lang="en-US"/>
              <a:t>Phát triển và đánh giá</a:t>
            </a:r>
          </a:p>
          <a:p>
            <a:pPr lvl="1"/>
            <a:r>
              <a:rPr lang="en-US"/>
              <a:t>Lập kế hoạch</a:t>
            </a:r>
          </a:p>
        </p:txBody>
      </p:sp>
    </p:spTree>
    <p:extLst>
      <p:ext uri="{BB962C8B-B14F-4D97-AF65-F5344CB8AC3E}">
        <p14:creationId xmlns:p14="http://schemas.microsoft.com/office/powerpoint/2010/main" val="833203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82799-395B-4522-A161-D1BAD10FA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Ứng dụng của quy trình xoắn ốc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DE791-C730-4A00-8B17-E11064533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Quy trình xoắn ốc đ</a:t>
            </a:r>
            <a:r>
              <a:rPr lang="vi-VN"/>
              <a:t>ư</a:t>
            </a:r>
            <a:r>
              <a:rPr lang="en-US"/>
              <a:t>ợc sử dụng trong các điều kiện sau:</a:t>
            </a:r>
          </a:p>
          <a:p>
            <a:pPr lvl="1"/>
            <a:r>
              <a:rPr lang="en-US"/>
              <a:t>Khi có ràng buộc về tài chính và việc đánh giá rủi ro là quan trọng</a:t>
            </a:r>
          </a:p>
          <a:p>
            <a:pPr lvl="1"/>
            <a:r>
              <a:rPr lang="en-US"/>
              <a:t>Dự án với độ rủi ro từ trung bình tới cao</a:t>
            </a:r>
          </a:p>
          <a:p>
            <a:pPr lvl="1"/>
            <a:r>
              <a:rPr lang="en-US"/>
              <a:t>Cam kết dự án dài h</a:t>
            </a:r>
            <a:r>
              <a:rPr lang="vi-VN"/>
              <a:t>ơ</a:t>
            </a:r>
            <a:r>
              <a:rPr lang="en-US"/>
              <a:t>i</a:t>
            </a:r>
          </a:p>
          <a:p>
            <a:pPr lvl="1"/>
            <a:r>
              <a:rPr lang="en-US"/>
              <a:t>Khách hàng không chắc chắn về yêu cầu</a:t>
            </a:r>
          </a:p>
          <a:p>
            <a:pPr lvl="1"/>
            <a:r>
              <a:rPr lang="en-US"/>
              <a:t>Các yêu cầu phức tạp và cần đ</a:t>
            </a:r>
            <a:r>
              <a:rPr lang="vi-VN"/>
              <a:t>ư</a:t>
            </a:r>
            <a:r>
              <a:rPr lang="en-US"/>
              <a:t>ợc đánh giá kỹ càng</a:t>
            </a:r>
          </a:p>
          <a:p>
            <a:pPr lvl="1"/>
            <a:r>
              <a:rPr lang="en-US"/>
              <a:t>Sản phẩm cần nhận phản hồi của khách hàng ở các giai đoạn</a:t>
            </a:r>
          </a:p>
          <a:p>
            <a:pPr lvl="1"/>
            <a:r>
              <a:rPr lang="en-US"/>
              <a:t>Mong muốn các thay đổi đáng kể trong quá trình phát triển</a:t>
            </a:r>
          </a:p>
        </p:txBody>
      </p:sp>
    </p:spTree>
    <p:extLst>
      <p:ext uri="{BB962C8B-B14F-4D97-AF65-F5344CB8AC3E}">
        <p14:creationId xmlns:p14="http://schemas.microsoft.com/office/powerpoint/2010/main" val="839008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FF8DD-628F-4DA0-A494-E5D4E2FAD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Ưu điểm của quy trình xoắn ốc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87D6B-AA1B-4119-980D-8F0130E2A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Thích ứng các yêu cầu thay đổi</a:t>
            </a:r>
          </a:p>
          <a:p>
            <a:r>
              <a:rPr lang="en-US"/>
              <a:t>Cho phép sử dụng nguyên mẫu</a:t>
            </a:r>
          </a:p>
          <a:p>
            <a:r>
              <a:rPr lang="en-US"/>
              <a:t>Thu thập các yêu cầu chính xác h</a:t>
            </a:r>
            <a:r>
              <a:rPr lang="vi-VN"/>
              <a:t>ơ</a:t>
            </a:r>
            <a:r>
              <a:rPr lang="en-US"/>
              <a:t>n</a:t>
            </a:r>
          </a:p>
          <a:p>
            <a:r>
              <a:rPr lang="en-US"/>
              <a:t>Người dùng đ</a:t>
            </a:r>
            <a:r>
              <a:rPr lang="vi-VN"/>
              <a:t>ư</a:t>
            </a:r>
            <a:r>
              <a:rPr lang="en-US"/>
              <a:t>ợc thấy hệ thống sớm</a:t>
            </a:r>
          </a:p>
          <a:p>
            <a:r>
              <a:rPr lang="en-US"/>
              <a:t>Việc phát triển đ</a:t>
            </a:r>
            <a:r>
              <a:rPr lang="vi-VN"/>
              <a:t>ư</a:t>
            </a:r>
            <a:r>
              <a:rPr lang="en-US"/>
              <a:t>ợc chia vào các phần nhỏ, các phần rủi ro đ</a:t>
            </a:r>
            <a:r>
              <a:rPr lang="vi-VN"/>
              <a:t>ư</a:t>
            </a:r>
            <a:r>
              <a:rPr lang="en-US"/>
              <a:t>ợc thực hiện sớm giúp quản lý rủi ro tốt h</a:t>
            </a:r>
            <a:r>
              <a:rPr lang="vi-VN"/>
              <a:t>ơ</a:t>
            </a:r>
            <a:r>
              <a:rPr lang="en-US"/>
              <a:t>n.</a:t>
            </a:r>
          </a:p>
        </p:txBody>
      </p:sp>
    </p:spTree>
    <p:extLst>
      <p:ext uri="{BB962C8B-B14F-4D97-AF65-F5344CB8AC3E}">
        <p14:creationId xmlns:p14="http://schemas.microsoft.com/office/powerpoint/2010/main" val="2954843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936A9-D983-40FF-BA02-E9B798E91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Nh</a:t>
            </a:r>
            <a:r>
              <a:rPr lang="vi-VN"/>
              <a:t>ư</a:t>
            </a:r>
            <a:r>
              <a:rPr lang="en-US"/>
              <a:t>ợc điểm của quy trình xoắn ốc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BE211-5106-4DC8-8415-D753C4376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Quản lý phức tạp</a:t>
            </a:r>
          </a:p>
          <a:p>
            <a:r>
              <a:rPr lang="en-US"/>
              <a:t>Không biết sớm điểm kết thúc của dự án</a:t>
            </a:r>
          </a:p>
          <a:p>
            <a:r>
              <a:rPr lang="en-US"/>
              <a:t>Không phù hợp với dự án nhỏ, rủi ro thấp</a:t>
            </a:r>
          </a:p>
          <a:p>
            <a:r>
              <a:rPr lang="en-US"/>
              <a:t>Quy trình phức tạp</a:t>
            </a:r>
          </a:p>
          <a:p>
            <a:r>
              <a:rPr lang="en-US"/>
              <a:t>Vòng lặp có thể vô hạn</a:t>
            </a:r>
          </a:p>
          <a:p>
            <a:r>
              <a:rPr lang="en-US"/>
              <a:t>Số lớn các giai đoạn trung gian đòi hỏi nhiều công sức viết tài liệu</a:t>
            </a:r>
          </a:p>
        </p:txBody>
      </p:sp>
    </p:spTree>
    <p:extLst>
      <p:ext uri="{BB962C8B-B14F-4D97-AF65-F5344CB8AC3E}">
        <p14:creationId xmlns:p14="http://schemas.microsoft.com/office/powerpoint/2010/main" val="3125373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Quy trình phát triển HTTT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Quy trình là tuần tự các bước, các thao tác được thực hiện để xây dựng hệ thống</a:t>
            </a:r>
          </a:p>
          <a:p>
            <a:r>
              <a:rPr lang="en-US"/>
              <a:t>Quy trình cho biết phải bắt đầu từ đâu, làm gì và làm xong thì làm việc gì tiếp</a:t>
            </a:r>
          </a:p>
        </p:txBody>
      </p:sp>
      <p:pic>
        <p:nvPicPr>
          <p:cNvPr id="1026" name="Picture 2" descr="Image result for bang chuyền sản xuấ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844104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Image result for bang chuyền sản xuấ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3871143"/>
            <a:ext cx="26193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400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C1204-890A-4254-8782-0955A6F83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Quy trình chữ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6A2CD-4BC3-4BE8-8D91-12F90EF38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990600"/>
          </a:xfrm>
        </p:spPr>
        <p:txBody>
          <a:bodyPr>
            <a:normAutofit fontScale="70000" lnSpcReduction="20000"/>
          </a:bodyPr>
          <a:lstStyle/>
          <a:p>
            <a:r>
              <a:rPr lang="en-US"/>
              <a:t>Còn gọi là quy trình kiểm định và xác thực</a:t>
            </a:r>
          </a:p>
          <a:p>
            <a:r>
              <a:rPr lang="en-US"/>
              <a:t>Pha kiểm định và pha phát triển đ</a:t>
            </a:r>
            <a:r>
              <a:rPr lang="vi-VN"/>
              <a:t>ư</a:t>
            </a:r>
            <a:r>
              <a:rPr lang="en-US"/>
              <a:t>ợc lập kế hoạch song song</a:t>
            </a:r>
          </a:p>
        </p:txBody>
      </p:sp>
      <p:pic>
        <p:nvPicPr>
          <p:cNvPr id="3074" name="Picture 2" descr="SDLC V-Model">
            <a:extLst>
              <a:ext uri="{FF2B5EF4-FFF2-40B4-BE49-F238E27FC236}">
                <a16:creationId xmlns:a16="http://schemas.microsoft.com/office/drawing/2014/main" id="{0ED5D37F-947A-4F60-9D18-5A056015C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514600"/>
            <a:ext cx="5715000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5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2EDE1-C0F8-403A-BF27-53E4657C0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Quy trình chữ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E9EFE-4469-4DE8-AB21-2E3E3884D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</a:pP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Phân tích yêu cầu</a:t>
            </a:r>
            <a:r>
              <a:rPr lang="en-US"/>
              <a:t>: xác định chính xác mong muốn và đòi hỏi của khác hàng; thiết kế kiểm định chấp nhận cũng đ</a:t>
            </a:r>
            <a:r>
              <a:rPr lang="vi-VN"/>
              <a:t>ư</a:t>
            </a:r>
            <a:r>
              <a:rPr lang="en-US"/>
              <a:t>ợc tạo ra.</a:t>
            </a:r>
          </a:p>
          <a:p>
            <a:pPr>
              <a:spcBef>
                <a:spcPts val="1200"/>
              </a:spcBef>
            </a:pP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Thiết kế hệ thống</a:t>
            </a:r>
            <a:r>
              <a:rPr lang="en-US"/>
              <a:t>: xây dựng tài liệu đặc tả và s</a:t>
            </a:r>
            <a:r>
              <a:rPr lang="vi-VN"/>
              <a:t>ơ</a:t>
            </a:r>
            <a:r>
              <a:rPr lang="en-US"/>
              <a:t> l</a:t>
            </a:r>
            <a:r>
              <a:rPr lang="vi-VN"/>
              <a:t>ư</a:t>
            </a:r>
            <a:r>
              <a:rPr lang="en-US"/>
              <a:t>ợc các thành phần kỹ thuật nh</a:t>
            </a:r>
            <a:r>
              <a:rPr lang="vi-VN"/>
              <a:t>ư</a:t>
            </a:r>
            <a:r>
              <a:rPr lang="en-US"/>
              <a:t> các tầng dữ liệu, logic nghiệp vụ. Thiết kế kiểm định hệ thống cũng đ</a:t>
            </a:r>
            <a:r>
              <a:rPr lang="vi-VN"/>
              <a:t>ư</a:t>
            </a:r>
            <a:r>
              <a:rPr lang="en-US"/>
              <a:t>ợc tạo ra.</a:t>
            </a:r>
          </a:p>
          <a:p>
            <a:pPr>
              <a:spcBef>
                <a:spcPts val="1200"/>
              </a:spcBef>
            </a:pP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Thiết kế kiến trúc</a:t>
            </a:r>
            <a:r>
              <a:rPr lang="en-US"/>
              <a:t>: chi tiết liên kết giữa các thành phần của ứng dụng thông qua việc tích hợp trong hay ngoài. Thiết kế kiểm định tích hợp cũng đ</a:t>
            </a:r>
            <a:r>
              <a:rPr lang="vi-VN"/>
              <a:t>ư</a:t>
            </a:r>
            <a:r>
              <a:rPr lang="en-US"/>
              <a:t>ợc thực hiện.</a:t>
            </a:r>
          </a:p>
        </p:txBody>
      </p:sp>
    </p:spTree>
    <p:extLst>
      <p:ext uri="{BB962C8B-B14F-4D97-AF65-F5344CB8AC3E}">
        <p14:creationId xmlns:p14="http://schemas.microsoft.com/office/powerpoint/2010/main" val="1560295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82126-8C06-4C94-BD8E-79F6935AC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Quy trình chữ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85D93-49E2-433E-930A-82A566963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Thiết kế module</a:t>
            </a:r>
            <a:r>
              <a:rPr lang="en-US"/>
              <a:t>: thiết kế chi tiết bên trong cho tất cả các module (thiết kế mức thấp). Thiết kế cần t</a:t>
            </a:r>
            <a:r>
              <a:rPr lang="vi-VN"/>
              <a:t>ư</a:t>
            </a:r>
            <a:r>
              <a:rPr lang="en-US"/>
              <a:t>ơng thích giữa các module và với các hệ thống bên ngoài. Thiết kế kiểm định đ</a:t>
            </a:r>
            <a:r>
              <a:rPr lang="vi-VN"/>
              <a:t>ơ</a:t>
            </a:r>
            <a:r>
              <a:rPr lang="en-US"/>
              <a:t>n nguyên cũng đ</a:t>
            </a:r>
            <a:r>
              <a:rPr lang="vi-VN"/>
              <a:t>ư</a:t>
            </a:r>
            <a:r>
              <a:rPr lang="en-US"/>
              <a:t>ợc thực hiện</a:t>
            </a:r>
          </a:p>
          <a:p>
            <a:pPr>
              <a:spcBef>
                <a:spcPts val="1200"/>
              </a:spcBef>
            </a:pP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Mã hóa</a:t>
            </a:r>
            <a:r>
              <a:rPr lang="en-US"/>
              <a:t>: code thực sự của hệ thống đ</a:t>
            </a:r>
            <a:r>
              <a:rPr lang="vi-VN"/>
              <a:t>ư</a:t>
            </a:r>
            <a:r>
              <a:rPr lang="en-US"/>
              <a:t>ợc viết tuân thủ các chuẩn và quy </a:t>
            </a:r>
            <a:r>
              <a:rPr lang="vi-VN"/>
              <a:t>ư</a:t>
            </a:r>
            <a:r>
              <a:rPr lang="en-US"/>
              <a:t>ớc mã</a:t>
            </a:r>
          </a:p>
          <a:p>
            <a:pPr>
              <a:spcBef>
                <a:spcPts val="1200"/>
              </a:spcBef>
            </a:pP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Kiểm định đ</a:t>
            </a:r>
            <a:r>
              <a:rPr lang="vi-VN">
                <a:solidFill>
                  <a:schemeClr val="accent6">
                    <a:lumMod val="50000"/>
                  </a:schemeClr>
                </a:solidFill>
              </a:rPr>
              <a:t>ơ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n nguyên</a:t>
            </a:r>
            <a:r>
              <a:rPr lang="en-US"/>
              <a:t>: thực hiện kiểm định các đ</a:t>
            </a:r>
            <a:r>
              <a:rPr lang="vi-VN"/>
              <a:t>ơ</a:t>
            </a:r>
            <a:r>
              <a:rPr lang="en-US"/>
              <a:t>n nguyên đã đ</a:t>
            </a:r>
            <a:r>
              <a:rPr lang="vi-VN"/>
              <a:t>ư</a:t>
            </a:r>
            <a:r>
              <a:rPr lang="en-US"/>
              <a:t>ợc thiết kế</a:t>
            </a:r>
          </a:p>
        </p:txBody>
      </p:sp>
    </p:spTree>
    <p:extLst>
      <p:ext uri="{BB962C8B-B14F-4D97-AF65-F5344CB8AC3E}">
        <p14:creationId xmlns:p14="http://schemas.microsoft.com/office/powerpoint/2010/main" val="4147319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BAC72-017A-4549-927F-934BA247A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Quy trình chữ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54EE9-1366-4762-A8AF-FE5447ED8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Bef>
                <a:spcPts val="1200"/>
              </a:spcBef>
            </a:pP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Kiểm định tích hợp</a:t>
            </a:r>
            <a:r>
              <a:rPr lang="en-US"/>
              <a:t>: kiểm định tích hợp đ</a:t>
            </a:r>
            <a:r>
              <a:rPr lang="vi-VN"/>
              <a:t>ư</a:t>
            </a:r>
            <a:r>
              <a:rPr lang="en-US"/>
              <a:t>ợc thực hiện để kiểm định sự giao tiếp giữa các module trong hệ thống</a:t>
            </a:r>
          </a:p>
          <a:p>
            <a:pPr>
              <a:spcBef>
                <a:spcPts val="1200"/>
              </a:spcBef>
            </a:pP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Kiểm định hệ thống</a:t>
            </a:r>
            <a:r>
              <a:rPr lang="en-US"/>
              <a:t>: kiểm định toàn bộ chức năng của hệ thống, giao tiếp giữa hệ thống và các hệ thống bên ngoài. Kiểm định sự tư</a:t>
            </a:r>
            <a:r>
              <a:rPr lang="vi-VN"/>
              <a:t>ơ</a:t>
            </a:r>
            <a:r>
              <a:rPr lang="en-US"/>
              <a:t>ng thích phần cứng và phần mềm</a:t>
            </a:r>
          </a:p>
          <a:p>
            <a:pPr>
              <a:spcBef>
                <a:spcPts val="1200"/>
              </a:spcBef>
            </a:pP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Kiểm định chấp nhận</a:t>
            </a:r>
            <a:r>
              <a:rPr lang="en-US"/>
              <a:t>: kiểm định sản phẩm trong môi tr</a:t>
            </a:r>
            <a:r>
              <a:rPr lang="vi-VN"/>
              <a:t>ư</a:t>
            </a:r>
            <a:r>
              <a:rPr lang="en-US"/>
              <a:t>ờng của ng</a:t>
            </a:r>
            <a:r>
              <a:rPr lang="vi-VN"/>
              <a:t>ư</a:t>
            </a:r>
            <a:r>
              <a:rPr lang="en-US"/>
              <a:t>ời dùng cuối. Nó có thể phát hiện các vấn đề t</a:t>
            </a:r>
            <a:r>
              <a:rPr lang="vi-VN"/>
              <a:t>ư</a:t>
            </a:r>
            <a:r>
              <a:rPr lang="en-US"/>
              <a:t>ơng thích với các hệ thống khác cũng nh</a:t>
            </a:r>
            <a:r>
              <a:rPr lang="vi-VN"/>
              <a:t>ư</a:t>
            </a:r>
            <a:r>
              <a:rPr lang="en-US"/>
              <a:t> các vấn đề phi chức năng khác nh</a:t>
            </a:r>
            <a:r>
              <a:rPr lang="vi-VN"/>
              <a:t>ư</a:t>
            </a:r>
            <a:r>
              <a:rPr lang="en-US"/>
              <a:t> tải trọng, hiệu năng trong môi tr</a:t>
            </a:r>
            <a:r>
              <a:rPr lang="vi-VN"/>
              <a:t>ư</a:t>
            </a:r>
            <a:r>
              <a:rPr lang="en-US"/>
              <a:t>ờng vận hành thực.</a:t>
            </a:r>
          </a:p>
        </p:txBody>
      </p:sp>
    </p:spTree>
    <p:extLst>
      <p:ext uri="{BB962C8B-B14F-4D97-AF65-F5344CB8AC3E}">
        <p14:creationId xmlns:p14="http://schemas.microsoft.com/office/powerpoint/2010/main" val="292492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8A92C-6F36-4B8C-8A0C-C642E6743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Ứng dụng mô hình chữ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CB263-1CB3-4AD6-9667-25576C99C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Các yêu cầu đ</a:t>
            </a:r>
            <a:r>
              <a:rPr lang="vi-VN" sz="2800"/>
              <a:t>ư</a:t>
            </a:r>
            <a:r>
              <a:rPr lang="en-US" sz="2800"/>
              <a:t>ợc xác định, tài liệu hóa rõ ràng và không thay đổi.</a:t>
            </a:r>
          </a:p>
          <a:p>
            <a:r>
              <a:rPr lang="en-US" sz="2800"/>
              <a:t>Định nghĩa sản phẩm ổn định</a:t>
            </a:r>
          </a:p>
          <a:p>
            <a:r>
              <a:rPr lang="en-US" sz="2800"/>
              <a:t>Công nghệ không động và đ</a:t>
            </a:r>
            <a:r>
              <a:rPr lang="vi-VN" sz="2800"/>
              <a:t>ư</a:t>
            </a:r>
            <a:r>
              <a:rPr lang="en-US" sz="2800"/>
              <a:t>ợc hiểu tốt bởi đội ngũ phát triển</a:t>
            </a:r>
          </a:p>
          <a:p>
            <a:r>
              <a:rPr lang="en-US" sz="2800"/>
              <a:t>Không có các yêu cầu m</a:t>
            </a:r>
            <a:r>
              <a:rPr lang="vi-VN" sz="2800"/>
              <a:t>ơ</a:t>
            </a:r>
            <a:r>
              <a:rPr lang="en-US" sz="2800"/>
              <a:t> hồ hay không xác định</a:t>
            </a:r>
          </a:p>
          <a:p>
            <a:r>
              <a:rPr lang="en-US" sz="2800"/>
              <a:t>Dự án ngắn</a:t>
            </a:r>
          </a:p>
        </p:txBody>
      </p:sp>
    </p:spTree>
    <p:extLst>
      <p:ext uri="{BB962C8B-B14F-4D97-AF65-F5344CB8AC3E}">
        <p14:creationId xmlns:p14="http://schemas.microsoft.com/office/powerpoint/2010/main" val="15024917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AF3CE-CF57-4DB5-BA54-D95BBE7E8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Ưu điểm của quy trình chữ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8737F-12C5-428A-8B7A-0B8BC562F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r>
              <a:rPr lang="en-US" sz="2800"/>
              <a:t>Quy trình chặt chẽ, các giai đoạn đ</a:t>
            </a:r>
            <a:r>
              <a:rPr lang="vi-VN" sz="2800"/>
              <a:t>ư</a:t>
            </a:r>
            <a:r>
              <a:rPr lang="en-US" sz="2800"/>
              <a:t>ợc thực hiện tuần tự</a:t>
            </a:r>
          </a:p>
          <a:p>
            <a:r>
              <a:rPr lang="en-US" sz="2800"/>
              <a:t>Tốt cho các dự án nhỏ với các yêu cầu đ</a:t>
            </a:r>
            <a:r>
              <a:rPr lang="vi-VN" sz="2800"/>
              <a:t>ư</a:t>
            </a:r>
            <a:r>
              <a:rPr lang="en-US" sz="2800"/>
              <a:t>ợc xác định và hiểu rõ ràng</a:t>
            </a:r>
          </a:p>
          <a:p>
            <a:r>
              <a:rPr lang="en-US" sz="2800"/>
              <a:t>Đ</a:t>
            </a:r>
            <a:r>
              <a:rPr lang="vi-VN" sz="2800"/>
              <a:t>ơ</a:t>
            </a:r>
            <a:r>
              <a:rPr lang="en-US" sz="2800"/>
              <a:t>n giải, dễ hiểu và sử dụng</a:t>
            </a:r>
          </a:p>
          <a:p>
            <a:r>
              <a:rPr lang="en-US" sz="2800"/>
              <a:t>Dễ quản lý, mỗi giai đoạn xác định rõ các kết quả đầu ra cũng nh</a:t>
            </a:r>
            <a:r>
              <a:rPr lang="vi-VN" sz="2800"/>
              <a:t>ư</a:t>
            </a:r>
            <a:r>
              <a:rPr lang="en-US" sz="2800"/>
              <a:t> việc xem xét đánh giá</a:t>
            </a:r>
          </a:p>
        </p:txBody>
      </p:sp>
    </p:spTree>
    <p:extLst>
      <p:ext uri="{BB962C8B-B14F-4D97-AF65-F5344CB8AC3E}">
        <p14:creationId xmlns:p14="http://schemas.microsoft.com/office/powerpoint/2010/main" val="13592368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4BFFC-0540-40C7-9661-E55764738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Nh</a:t>
            </a:r>
            <a:r>
              <a:rPr lang="vi-VN"/>
              <a:t>ư</a:t>
            </a:r>
            <a:r>
              <a:rPr lang="en-US"/>
              <a:t>ợc điểm của quy trình chữ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A0A9E-1837-4A8F-BBA1-DBF9DBD2A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Rủi ro cao và không chắc chắn</a:t>
            </a:r>
          </a:p>
          <a:p>
            <a:r>
              <a:rPr lang="en-US"/>
              <a:t>Không tốt cho các dự án phức tạp</a:t>
            </a:r>
          </a:p>
          <a:p>
            <a:r>
              <a:rPr lang="en-US"/>
              <a:t>Không tốt cho dự án dài hạn</a:t>
            </a:r>
          </a:p>
          <a:p>
            <a:r>
              <a:rPr lang="en-US"/>
              <a:t>Không phù hợp với các dự án mà các yêu cầu gánh chịu sự thay đổi ở mức trung bình và cao</a:t>
            </a:r>
          </a:p>
          <a:p>
            <a:r>
              <a:rPr lang="en-US"/>
              <a:t>Một khi ứng dụng ở giai đoạn kiểm định, khó để thay đổi chức năng của nó</a:t>
            </a:r>
          </a:p>
          <a:p>
            <a:r>
              <a:rPr lang="en-US"/>
              <a:t>Không tạo sản phẩm phần mềm cho tới khi kết thúc giai đoạn sau cùng.</a:t>
            </a:r>
          </a:p>
        </p:txBody>
      </p:sp>
    </p:spTree>
    <p:extLst>
      <p:ext uri="{BB962C8B-B14F-4D97-AF65-F5344CB8AC3E}">
        <p14:creationId xmlns:p14="http://schemas.microsoft.com/office/powerpoint/2010/main" val="4348514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8B8B2-B561-40AC-90ED-50396F2B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Quy trình phát triển linh hoạt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DAAD5-70C7-4FC6-98E5-13EA21500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3355199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1200"/>
              </a:spcBef>
            </a:pPr>
            <a:r>
              <a:rPr lang="en-US"/>
              <a:t>Quy trình phát triển linh hoạt (Agile)  và các ph</a:t>
            </a:r>
            <a:r>
              <a:rPr lang="vi-VN"/>
              <a:t>ư</a:t>
            </a:r>
            <a:r>
              <a:rPr lang="en-US"/>
              <a:t>ơng pháp luận linh hoạt bắt nguồn từ tuyên ngôn linh hoạt năm 2001</a:t>
            </a:r>
          </a:p>
          <a:p>
            <a:pPr>
              <a:spcBef>
                <a:spcPts val="1200"/>
              </a:spcBef>
            </a:pPr>
            <a:r>
              <a:rPr lang="en-US"/>
              <a:t>Agile là sự kết hợp của các mô hình lặp có tăng tr</a:t>
            </a:r>
            <a:r>
              <a:rPr lang="vi-VN"/>
              <a:t>ư</a:t>
            </a:r>
            <a:r>
              <a:rPr lang="en-US"/>
              <a:t>ởng tập trung vào việc thích ứng và thỏa mãn khách hàng bằng việc phát hành nhanh các sản phẩm phần mềm hoạt động.</a:t>
            </a:r>
          </a:p>
          <a:p>
            <a:pPr>
              <a:spcBef>
                <a:spcPts val="1200"/>
              </a:spcBef>
            </a:pPr>
            <a:r>
              <a:rPr lang="en-US"/>
              <a:t>Mỗi vòng lặp nên khoảng từ 1 tới 3 tuần</a:t>
            </a:r>
          </a:p>
        </p:txBody>
      </p:sp>
      <p:pic>
        <p:nvPicPr>
          <p:cNvPr id="3074" name="Picture 2" descr="Image result for agile software development">
            <a:extLst>
              <a:ext uri="{FF2B5EF4-FFF2-40B4-BE49-F238E27FC236}">
                <a16:creationId xmlns:a16="http://schemas.microsoft.com/office/drawing/2014/main" id="{ACE84993-2298-4E43-BA18-D13B00C78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542501"/>
            <a:ext cx="2667000" cy="17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7414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65C26-21D0-494F-9032-68F869BAC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Quy trình phát triển linh hoạt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A5785-18BF-4E78-8E95-A24C5EE76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567" y="2319337"/>
            <a:ext cx="2514600" cy="31242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92500"/>
          </a:bodyPr>
          <a:lstStyle/>
          <a:p>
            <a:r>
              <a:rPr lang="en-US" sz="2400"/>
              <a:t>Tiếp cận thích ứng</a:t>
            </a:r>
          </a:p>
          <a:p>
            <a:r>
              <a:rPr lang="en-US" sz="2400"/>
              <a:t>T</a:t>
            </a:r>
            <a:r>
              <a:rPr lang="vi-VN" sz="2400"/>
              <a:t>ư</a:t>
            </a:r>
            <a:r>
              <a:rPr lang="en-US" sz="2400"/>
              <a:t>ơng tác khách hàng</a:t>
            </a:r>
          </a:p>
          <a:p>
            <a:r>
              <a:rPr lang="en-US" sz="2400"/>
              <a:t>Agile phát hành sản phẩm theo những khoảng thời gian cố định</a:t>
            </a:r>
          </a:p>
        </p:txBody>
      </p:sp>
      <p:pic>
        <p:nvPicPr>
          <p:cNvPr id="4098" name="Picture 2" descr="SDLC Agile Model">
            <a:extLst>
              <a:ext uri="{FF2B5EF4-FFF2-40B4-BE49-F238E27FC236}">
                <a16:creationId xmlns:a16="http://schemas.microsoft.com/office/drawing/2014/main" id="{7FF9FB6A-E1BD-4022-B775-9B0F2A199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752600"/>
            <a:ext cx="5715000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2202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415E8-759D-4280-AE7B-AD7C02216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Quy trình phát triển linh hoạt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F553A74-EA7B-4AE3-8F15-C8B5171E7FCA}"/>
              </a:ext>
            </a:extLst>
          </p:cNvPr>
          <p:cNvGrpSpPr/>
          <p:nvPr/>
        </p:nvGrpSpPr>
        <p:grpSpPr>
          <a:xfrm>
            <a:off x="914400" y="1447800"/>
            <a:ext cx="7315200" cy="4339651"/>
            <a:chOff x="838200" y="1748134"/>
            <a:chExt cx="7315200" cy="433965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0D2CA2B-12BD-4E23-9ABA-2E1A795CC71C}"/>
                </a:ext>
              </a:extLst>
            </p:cNvPr>
            <p:cNvSpPr txBox="1"/>
            <p:nvPr/>
          </p:nvSpPr>
          <p:spPr>
            <a:xfrm>
              <a:off x="838200" y="2209800"/>
              <a:ext cx="7315200" cy="387798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/>
                <a:t> </a:t>
              </a:r>
            </a:p>
            <a:p>
              <a:r>
                <a:rPr lang="en-US" i="1" err="1"/>
                <a:t>Chúng</a:t>
              </a:r>
              <a:r>
                <a:rPr lang="en-US" i="1"/>
                <a:t> </a:t>
              </a:r>
              <a:r>
                <a:rPr lang="en-US" i="1" err="1"/>
                <a:t>tôi</a:t>
              </a:r>
              <a:r>
                <a:rPr lang="en-US" i="1"/>
                <a:t> </a:t>
              </a:r>
              <a:r>
                <a:rPr lang="en-US" i="1" err="1"/>
                <a:t>đã</a:t>
              </a:r>
              <a:r>
                <a:rPr lang="en-US" i="1"/>
                <a:t> </a:t>
              </a:r>
              <a:r>
                <a:rPr lang="en-US" i="1" err="1"/>
                <a:t>phát</a:t>
              </a:r>
              <a:r>
                <a:rPr lang="en-US" i="1"/>
                <a:t> </a:t>
              </a:r>
              <a:r>
                <a:rPr lang="en-US" i="1" err="1"/>
                <a:t>hiện</a:t>
              </a:r>
              <a:r>
                <a:rPr lang="en-US" i="1"/>
                <a:t> </a:t>
              </a:r>
              <a:r>
                <a:rPr lang="en-US" i="1" err="1"/>
                <a:t>ra</a:t>
              </a:r>
              <a:r>
                <a:rPr lang="en-US" i="1"/>
                <a:t> </a:t>
              </a:r>
              <a:r>
                <a:rPr lang="en-US" i="1" err="1"/>
                <a:t>cách</a:t>
              </a:r>
              <a:r>
                <a:rPr lang="en-US" i="1"/>
                <a:t> </a:t>
              </a:r>
              <a:r>
                <a:rPr lang="en-US" i="1" err="1"/>
                <a:t>phát</a:t>
              </a:r>
              <a:r>
                <a:rPr lang="en-US" i="1"/>
                <a:t> </a:t>
              </a:r>
              <a:r>
                <a:rPr lang="en-US" i="1" err="1"/>
                <a:t>triển</a:t>
              </a:r>
              <a:r>
                <a:rPr lang="en-US" i="1"/>
                <a:t> </a:t>
              </a:r>
              <a:r>
                <a:rPr lang="en-US" i="1" err="1"/>
                <a:t>phần</a:t>
              </a:r>
              <a:r>
                <a:rPr lang="en-US" i="1"/>
                <a:t> </a:t>
              </a:r>
              <a:r>
                <a:rPr lang="en-US" i="1" err="1"/>
                <a:t>mềm</a:t>
              </a:r>
              <a:r>
                <a:rPr lang="en-US" i="1"/>
                <a:t> </a:t>
              </a:r>
              <a:r>
                <a:rPr lang="en-US" i="1" err="1"/>
                <a:t>tốt</a:t>
              </a:r>
              <a:r>
                <a:rPr lang="en-US" i="1"/>
                <a:t> </a:t>
              </a:r>
              <a:r>
                <a:rPr lang="en-US" i="1" err="1"/>
                <a:t>hơn</a:t>
              </a:r>
              <a:r>
                <a:rPr lang="en-US" i="1"/>
                <a:t> </a:t>
              </a:r>
              <a:r>
                <a:rPr lang="en-US" i="1" err="1"/>
                <a:t>bằng</a:t>
              </a:r>
              <a:r>
                <a:rPr lang="en-US" i="1"/>
                <a:t> </a:t>
              </a:r>
              <a:r>
                <a:rPr lang="en-US" i="1" err="1"/>
                <a:t>cách</a:t>
              </a:r>
              <a:r>
                <a:rPr lang="en-US" i="1"/>
                <a:t> </a:t>
              </a:r>
              <a:r>
                <a:rPr lang="en-US" i="1" err="1"/>
                <a:t>thực</a:t>
              </a:r>
              <a:r>
                <a:rPr lang="en-US" i="1"/>
                <a:t> </a:t>
              </a:r>
              <a:r>
                <a:rPr lang="en-US" i="1" err="1"/>
                <a:t>hiện</a:t>
              </a:r>
              <a:r>
                <a:rPr lang="en-US" i="1"/>
                <a:t> </a:t>
              </a:r>
              <a:r>
                <a:rPr lang="en-US" i="1" err="1"/>
                <a:t>nó</a:t>
              </a:r>
              <a:r>
                <a:rPr lang="en-US" i="1"/>
                <a:t> </a:t>
              </a:r>
              <a:r>
                <a:rPr lang="en-US" i="1" err="1"/>
                <a:t>và</a:t>
              </a:r>
              <a:r>
                <a:rPr lang="en-US" i="1"/>
                <a:t> </a:t>
              </a:r>
              <a:r>
                <a:rPr lang="en-US" i="1" err="1"/>
                <a:t>giúp</a:t>
              </a:r>
              <a:r>
                <a:rPr lang="en-US" i="1"/>
                <a:t> </a:t>
              </a:r>
              <a:r>
                <a:rPr lang="en-US" i="1" err="1"/>
                <a:t>đỡ</a:t>
              </a:r>
              <a:r>
                <a:rPr lang="en-US" i="1"/>
                <a:t> </a:t>
              </a:r>
              <a:r>
                <a:rPr lang="en-US" i="1" err="1"/>
                <a:t>người</a:t>
              </a:r>
              <a:r>
                <a:rPr lang="en-US" i="1"/>
                <a:t> </a:t>
              </a:r>
              <a:r>
                <a:rPr lang="en-US" i="1" err="1"/>
                <a:t>khác</a:t>
              </a:r>
              <a:r>
                <a:rPr lang="en-US" i="1"/>
                <a:t> </a:t>
              </a:r>
              <a:r>
                <a:rPr lang="en-US" i="1" err="1"/>
                <a:t>thực</a:t>
              </a:r>
              <a:r>
                <a:rPr lang="en-US" i="1"/>
                <a:t> </a:t>
              </a:r>
              <a:r>
                <a:rPr lang="en-US" i="1" err="1"/>
                <a:t>hiện</a:t>
              </a:r>
              <a:r>
                <a:rPr lang="en-US" i="1"/>
                <a:t>.</a:t>
              </a:r>
              <a:br>
                <a:rPr lang="en-US" i="1"/>
              </a:br>
              <a:r>
                <a:rPr lang="en-US" i="1"/>
                <a:t>Qua </a:t>
              </a:r>
              <a:r>
                <a:rPr lang="en-US" i="1" err="1"/>
                <a:t>công</a:t>
              </a:r>
              <a:r>
                <a:rPr lang="en-US" i="1"/>
                <a:t> </a:t>
              </a:r>
              <a:r>
                <a:rPr lang="en-US" i="1" err="1"/>
                <a:t>việc</a:t>
              </a:r>
              <a:r>
                <a:rPr lang="en-US" i="1"/>
                <a:t> </a:t>
              </a:r>
              <a:r>
                <a:rPr lang="en-US" i="1" err="1"/>
                <a:t>này</a:t>
              </a:r>
              <a:r>
                <a:rPr lang="en-US" i="1"/>
                <a:t>, </a:t>
              </a:r>
              <a:r>
                <a:rPr lang="en-US" i="1" err="1"/>
                <a:t>chúng</a:t>
              </a:r>
              <a:r>
                <a:rPr lang="en-US" i="1"/>
                <a:t> </a:t>
              </a:r>
              <a:r>
                <a:rPr lang="en-US" i="1" err="1"/>
                <a:t>tôi</a:t>
              </a:r>
              <a:r>
                <a:rPr lang="en-US" i="1"/>
                <a:t> </a:t>
              </a:r>
              <a:r>
                <a:rPr lang="en-US" i="1" err="1"/>
                <a:t>đã</a:t>
              </a:r>
              <a:r>
                <a:rPr lang="en-US" i="1"/>
                <a:t> </a:t>
              </a:r>
              <a:r>
                <a:rPr lang="en-US" i="1" err="1"/>
                <a:t>đi</a:t>
              </a:r>
              <a:r>
                <a:rPr lang="en-US" i="1"/>
                <a:t> </a:t>
              </a:r>
              <a:r>
                <a:rPr lang="en-US" i="1" err="1"/>
                <a:t>đến</a:t>
              </a:r>
              <a:r>
                <a:rPr lang="en-US" i="1"/>
                <a:t> </a:t>
              </a:r>
              <a:r>
                <a:rPr lang="en-US" i="1" err="1"/>
                <a:t>việc</a:t>
              </a:r>
              <a:r>
                <a:rPr lang="en-US" i="1"/>
                <a:t> </a:t>
              </a:r>
              <a:r>
                <a:rPr lang="en-US" i="1" err="1"/>
                <a:t>đánh</a:t>
              </a:r>
              <a:r>
                <a:rPr lang="en-US" i="1"/>
                <a:t> </a:t>
              </a:r>
              <a:r>
                <a:rPr lang="en-US" i="1" err="1"/>
                <a:t>giá</a:t>
              </a:r>
              <a:r>
                <a:rPr lang="en-US" i="1"/>
                <a:t> </a:t>
              </a:r>
              <a:r>
                <a:rPr lang="en-US" i="1" err="1"/>
                <a:t>cao</a:t>
              </a:r>
              <a:r>
                <a:rPr lang="en-US" i="1"/>
                <a:t>:</a:t>
              </a:r>
              <a:br>
                <a:rPr lang="en-US"/>
              </a:br>
              <a:endParaRPr lang="en-US" sz="2400"/>
            </a:p>
            <a:p>
              <a:pPr algn="ctr"/>
              <a:r>
                <a:rPr lang="en-US" sz="2400" b="1" err="1"/>
                <a:t>Cá</a:t>
              </a:r>
              <a:r>
                <a:rPr lang="en-US" sz="2400" b="1"/>
                <a:t> </a:t>
              </a:r>
              <a:r>
                <a:rPr lang="en-US" sz="2400" b="1" err="1"/>
                <a:t>nhân</a:t>
              </a:r>
              <a:r>
                <a:rPr lang="en-US" sz="2400" b="1"/>
                <a:t> </a:t>
              </a:r>
              <a:r>
                <a:rPr lang="en-US" sz="2400" b="1" err="1"/>
                <a:t>và</a:t>
              </a:r>
              <a:r>
                <a:rPr lang="en-US" sz="2400" b="1"/>
                <a:t> </a:t>
              </a:r>
              <a:r>
                <a:rPr lang="en-US" sz="2400" b="1" err="1"/>
                <a:t>sự</a:t>
              </a:r>
              <a:r>
                <a:rPr lang="en-US" sz="2400" b="1"/>
                <a:t> </a:t>
              </a:r>
              <a:r>
                <a:rPr lang="en-US" sz="2400" b="1" err="1"/>
                <a:t>tương</a:t>
              </a:r>
              <a:r>
                <a:rPr lang="en-US" sz="2400" b="1"/>
                <a:t> tác </a:t>
              </a:r>
              <a:r>
                <a:rPr lang="en-US" sz="2400"/>
                <a:t>hơn </a:t>
              </a:r>
              <a:r>
                <a:rPr lang="en-US" sz="2400" err="1"/>
                <a:t>là</a:t>
              </a:r>
              <a:r>
                <a:rPr lang="en-US" sz="2400"/>
                <a:t> </a:t>
              </a:r>
              <a:r>
                <a:rPr lang="en-US" sz="2400" err="1"/>
                <a:t>quy</a:t>
              </a:r>
              <a:r>
                <a:rPr lang="en-US" sz="2400"/>
                <a:t> </a:t>
              </a:r>
              <a:r>
                <a:rPr lang="en-US" sz="2400" err="1"/>
                <a:t>trình</a:t>
              </a:r>
              <a:r>
                <a:rPr lang="en-US" sz="2400"/>
                <a:t> </a:t>
              </a:r>
              <a:r>
                <a:rPr lang="en-US" sz="2400" err="1"/>
                <a:t>và</a:t>
              </a:r>
              <a:r>
                <a:rPr lang="en-US" sz="2400"/>
                <a:t> </a:t>
              </a:r>
              <a:r>
                <a:rPr lang="en-US" sz="2400" err="1"/>
                <a:t>công</a:t>
              </a:r>
              <a:r>
                <a:rPr lang="en-US" sz="2400"/>
                <a:t> </a:t>
              </a:r>
              <a:r>
                <a:rPr lang="en-US" sz="2400" err="1"/>
                <a:t>cụ</a:t>
              </a:r>
              <a:r>
                <a:rPr lang="en-US" sz="2400"/>
                <a:t>;</a:t>
              </a:r>
              <a:br>
                <a:rPr lang="en-US" sz="2400"/>
              </a:br>
              <a:r>
                <a:rPr lang="en-US" sz="2400" b="1" err="1"/>
                <a:t>Phần</a:t>
              </a:r>
              <a:r>
                <a:rPr lang="en-US" sz="2400" b="1"/>
                <a:t> </a:t>
              </a:r>
              <a:r>
                <a:rPr lang="en-US" sz="2400" b="1" err="1"/>
                <a:t>mềm</a:t>
              </a:r>
              <a:r>
                <a:rPr lang="en-US" sz="2400" b="1"/>
                <a:t> </a:t>
              </a:r>
              <a:r>
                <a:rPr lang="en-US" sz="2400" b="1" err="1"/>
                <a:t>chạy</a:t>
              </a:r>
              <a:r>
                <a:rPr lang="en-US" sz="2400" b="1"/>
                <a:t> </a:t>
              </a:r>
              <a:r>
                <a:rPr lang="en-US" sz="2400" b="1" err="1"/>
                <a:t>tốt</a:t>
              </a:r>
              <a:r>
                <a:rPr lang="en-US" sz="2400"/>
                <a:t> </a:t>
              </a:r>
              <a:r>
                <a:rPr lang="en-US" sz="2400" err="1"/>
                <a:t>hơn</a:t>
              </a:r>
              <a:r>
                <a:rPr lang="en-US" sz="2400"/>
                <a:t> </a:t>
              </a:r>
              <a:r>
                <a:rPr lang="en-US" sz="2400" err="1"/>
                <a:t>là</a:t>
              </a:r>
              <a:r>
                <a:rPr lang="en-US" sz="2400"/>
                <a:t> </a:t>
              </a:r>
              <a:r>
                <a:rPr lang="en-US" sz="2400" err="1"/>
                <a:t>tài</a:t>
              </a:r>
              <a:r>
                <a:rPr lang="en-US" sz="2400"/>
                <a:t> </a:t>
              </a:r>
              <a:r>
                <a:rPr lang="en-US" sz="2400" err="1"/>
                <a:t>liệu</a:t>
              </a:r>
              <a:r>
                <a:rPr lang="en-US" sz="2400"/>
                <a:t> </a:t>
              </a:r>
              <a:r>
                <a:rPr lang="en-US" sz="2400" err="1"/>
                <a:t>đầy</a:t>
              </a:r>
              <a:r>
                <a:rPr lang="en-US" sz="2400"/>
                <a:t> </a:t>
              </a:r>
              <a:r>
                <a:rPr lang="en-US" sz="2400" err="1"/>
                <a:t>đủ</a:t>
              </a:r>
              <a:r>
                <a:rPr lang="en-US" sz="2400"/>
                <a:t>;</a:t>
              </a:r>
              <a:br>
                <a:rPr lang="en-US" sz="2400"/>
              </a:br>
              <a:r>
                <a:rPr lang="en-US" sz="2400" b="1" err="1"/>
                <a:t>Cộng</a:t>
              </a:r>
              <a:r>
                <a:rPr lang="en-US" sz="2400" b="1"/>
                <a:t> tác với </a:t>
              </a:r>
              <a:r>
                <a:rPr lang="en-US" sz="2400" b="1" err="1"/>
                <a:t>khách</a:t>
              </a:r>
              <a:r>
                <a:rPr lang="en-US" sz="2400" b="1"/>
                <a:t> </a:t>
              </a:r>
              <a:r>
                <a:rPr lang="en-US" sz="2400" b="1" err="1"/>
                <a:t>hàng</a:t>
              </a:r>
              <a:r>
                <a:rPr lang="en-US" sz="2400"/>
                <a:t> </a:t>
              </a:r>
              <a:r>
                <a:rPr lang="en-US" sz="2400" err="1"/>
                <a:t>hơn</a:t>
              </a:r>
              <a:r>
                <a:rPr lang="en-US" sz="2400"/>
                <a:t> </a:t>
              </a:r>
              <a:r>
                <a:rPr lang="en-US" sz="2400" err="1"/>
                <a:t>là</a:t>
              </a:r>
              <a:r>
                <a:rPr lang="en-US" sz="2400"/>
                <a:t> </a:t>
              </a:r>
              <a:r>
                <a:rPr lang="en-US" sz="2400" err="1"/>
                <a:t>đàm</a:t>
              </a:r>
              <a:r>
                <a:rPr lang="en-US" sz="2400"/>
                <a:t> </a:t>
              </a:r>
              <a:r>
                <a:rPr lang="en-US" sz="2400" err="1"/>
                <a:t>phán</a:t>
              </a:r>
              <a:r>
                <a:rPr lang="en-US" sz="2400"/>
                <a:t> </a:t>
              </a:r>
              <a:r>
                <a:rPr lang="en-US" sz="2400" err="1"/>
                <a:t>hợp</a:t>
              </a:r>
              <a:r>
                <a:rPr lang="en-US" sz="2400"/>
                <a:t> </a:t>
              </a:r>
              <a:r>
                <a:rPr lang="en-US" sz="2400" err="1"/>
                <a:t>đồng</a:t>
              </a:r>
              <a:r>
                <a:rPr lang="en-US" sz="2400"/>
                <a:t>;</a:t>
              </a:r>
              <a:br>
                <a:rPr lang="en-US" sz="2400"/>
              </a:br>
              <a:r>
                <a:rPr lang="en-US" sz="2400" b="1" err="1"/>
                <a:t>Phản</a:t>
              </a:r>
              <a:r>
                <a:rPr lang="en-US" sz="2400" b="1"/>
                <a:t> </a:t>
              </a:r>
              <a:r>
                <a:rPr lang="en-US" sz="2400" b="1" err="1"/>
                <a:t>hồi</a:t>
              </a:r>
              <a:r>
                <a:rPr lang="en-US" sz="2400" b="1"/>
                <a:t> </a:t>
              </a:r>
              <a:r>
                <a:rPr lang="en-US" sz="2400" b="1" err="1"/>
                <a:t>với</a:t>
              </a:r>
              <a:r>
                <a:rPr lang="en-US" sz="2400" b="1"/>
                <a:t> </a:t>
              </a:r>
              <a:r>
                <a:rPr lang="en-US" sz="2400" b="1" err="1"/>
                <a:t>các</a:t>
              </a:r>
              <a:r>
                <a:rPr lang="en-US" sz="2400" b="1"/>
                <a:t> </a:t>
              </a:r>
              <a:r>
                <a:rPr lang="en-US" sz="2400" b="1" err="1"/>
                <a:t>thay</a:t>
              </a:r>
              <a:r>
                <a:rPr lang="en-US" sz="2400" b="1"/>
                <a:t> đổi </a:t>
              </a:r>
              <a:r>
                <a:rPr lang="en-US" sz="2400"/>
                <a:t>hơn </a:t>
              </a:r>
              <a:r>
                <a:rPr lang="en-US" sz="2400" err="1"/>
                <a:t>là</a:t>
              </a:r>
              <a:r>
                <a:rPr lang="en-US" sz="2400"/>
                <a:t> </a:t>
              </a:r>
              <a:r>
                <a:rPr lang="en-US" sz="2400" err="1"/>
                <a:t>bám</a:t>
              </a:r>
              <a:r>
                <a:rPr lang="en-US" sz="2400"/>
                <a:t> </a:t>
              </a:r>
              <a:r>
                <a:rPr lang="en-US" sz="2400" err="1"/>
                <a:t>sát</a:t>
              </a:r>
              <a:r>
                <a:rPr lang="en-US" sz="2400"/>
                <a:t> </a:t>
              </a:r>
              <a:r>
                <a:rPr lang="en-US" sz="2400" err="1"/>
                <a:t>kế</a:t>
              </a:r>
              <a:r>
                <a:rPr lang="en-US" sz="2400"/>
                <a:t> </a:t>
              </a:r>
              <a:r>
                <a:rPr lang="en-US" sz="2400" err="1"/>
                <a:t>hoạch</a:t>
              </a:r>
              <a:r>
                <a:rPr lang="en-US" sz="2400"/>
                <a:t>.</a:t>
              </a:r>
            </a:p>
            <a:p>
              <a:r>
                <a:rPr lang="en-US"/>
                <a:t> </a:t>
              </a:r>
            </a:p>
            <a:p>
              <a:r>
                <a:rPr lang="en-US" i="1" err="1"/>
                <a:t>Mặc</a:t>
              </a:r>
              <a:r>
                <a:rPr lang="en-US" i="1"/>
                <a:t> </a:t>
              </a:r>
              <a:r>
                <a:rPr lang="en-US" i="1" err="1"/>
                <a:t>dù</a:t>
              </a:r>
              <a:r>
                <a:rPr lang="en-US" i="1"/>
                <a:t> </a:t>
              </a:r>
              <a:r>
                <a:rPr lang="en-US" i="1" err="1"/>
                <a:t>các</a:t>
              </a:r>
              <a:r>
                <a:rPr lang="en-US" i="1"/>
                <a:t> </a:t>
              </a:r>
              <a:r>
                <a:rPr lang="en-US" i="1" err="1"/>
                <a:t>điều</a:t>
              </a:r>
              <a:r>
                <a:rPr lang="en-US" i="1"/>
                <a:t> </a:t>
              </a:r>
              <a:r>
                <a:rPr lang="en-US" i="1" err="1"/>
                <a:t>bên</a:t>
              </a:r>
              <a:r>
                <a:rPr lang="en-US" i="1"/>
                <a:t> </a:t>
              </a:r>
              <a:r>
                <a:rPr lang="en-US" i="1" err="1"/>
                <a:t>phải</a:t>
              </a:r>
              <a:r>
                <a:rPr lang="en-US" i="1"/>
                <a:t> </a:t>
              </a:r>
              <a:r>
                <a:rPr lang="en-US" i="1" err="1"/>
                <a:t>vẫn</a:t>
              </a:r>
              <a:r>
                <a:rPr lang="en-US" i="1"/>
                <a:t> </a:t>
              </a:r>
              <a:r>
                <a:rPr lang="en-US" i="1" err="1"/>
                <a:t>còn</a:t>
              </a:r>
              <a:r>
                <a:rPr lang="en-US" i="1"/>
                <a:t> </a:t>
              </a:r>
              <a:r>
                <a:rPr lang="en-US" i="1" err="1"/>
                <a:t>giá</a:t>
              </a:r>
              <a:r>
                <a:rPr lang="en-US" i="1"/>
                <a:t> </a:t>
              </a:r>
              <a:r>
                <a:rPr lang="en-US" i="1" err="1"/>
                <a:t>trị</a:t>
              </a:r>
              <a:r>
                <a:rPr lang="en-US" i="1"/>
                <a:t>, </a:t>
              </a:r>
              <a:r>
                <a:rPr lang="en-US" i="1" err="1"/>
                <a:t>nhưng</a:t>
              </a:r>
              <a:r>
                <a:rPr lang="en-US" i="1"/>
                <a:t> </a:t>
              </a:r>
              <a:r>
                <a:rPr lang="en-US" i="1" err="1"/>
                <a:t>chúng</a:t>
              </a:r>
              <a:r>
                <a:rPr lang="en-US" i="1"/>
                <a:t> </a:t>
              </a:r>
              <a:r>
                <a:rPr lang="en-US" i="1" err="1"/>
                <a:t>tôi</a:t>
              </a:r>
              <a:r>
                <a:rPr lang="en-US" i="1"/>
                <a:t> </a:t>
              </a:r>
              <a:r>
                <a:rPr lang="en-US" i="1" err="1"/>
                <a:t>đánh</a:t>
              </a:r>
              <a:r>
                <a:rPr lang="en-US" i="1"/>
                <a:t> </a:t>
              </a:r>
              <a:r>
                <a:rPr lang="en-US" i="1" err="1"/>
                <a:t>giá</a:t>
              </a:r>
              <a:r>
                <a:rPr lang="en-US" i="1"/>
                <a:t> </a:t>
              </a:r>
              <a:r>
                <a:rPr lang="en-US" i="1" err="1"/>
                <a:t>cao</a:t>
              </a:r>
              <a:r>
                <a:rPr lang="en-US" i="1"/>
                <a:t> </a:t>
              </a:r>
              <a:r>
                <a:rPr lang="en-US" i="1" err="1"/>
                <a:t>hơn</a:t>
              </a:r>
              <a:r>
                <a:rPr lang="en-US" i="1"/>
                <a:t> </a:t>
              </a:r>
              <a:r>
                <a:rPr lang="en-US" i="1" err="1"/>
                <a:t>các</a:t>
              </a:r>
              <a:r>
                <a:rPr lang="en-US" i="1"/>
                <a:t> </a:t>
              </a:r>
              <a:r>
                <a:rPr lang="en-US" i="1" err="1"/>
                <a:t>mục</a:t>
              </a:r>
              <a:r>
                <a:rPr lang="en-US" i="1"/>
                <a:t> ở </a:t>
              </a:r>
              <a:r>
                <a:rPr lang="en-US" i="1" err="1"/>
                <a:t>bên</a:t>
              </a:r>
              <a:r>
                <a:rPr lang="en-US" i="1"/>
                <a:t> </a:t>
              </a:r>
              <a:r>
                <a:rPr lang="en-US" i="1" err="1"/>
                <a:t>trái</a:t>
              </a:r>
              <a:r>
                <a:rPr lang="en-US" i="1"/>
                <a:t>.</a:t>
              </a: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1E2C9A7-8B3F-4C85-AA5B-9E31B977D0FD}"/>
                </a:ext>
              </a:extLst>
            </p:cNvPr>
            <p:cNvSpPr/>
            <p:nvPr/>
          </p:nvSpPr>
          <p:spPr>
            <a:xfrm>
              <a:off x="838200" y="1748134"/>
              <a:ext cx="7315200" cy="46166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err="1"/>
                <a:t>Tuyên</a:t>
              </a:r>
              <a:r>
                <a:rPr lang="en-US" sz="2400" b="1"/>
                <a:t> </a:t>
              </a:r>
              <a:r>
                <a:rPr lang="en-US" sz="2400" b="1" err="1"/>
                <a:t>ngôn</a:t>
              </a:r>
              <a:r>
                <a:rPr lang="en-US" sz="2400" b="1"/>
                <a:t> </a:t>
              </a:r>
              <a:r>
                <a:rPr lang="en-US" sz="2400" b="1" err="1"/>
                <a:t>Phát</a:t>
              </a:r>
              <a:r>
                <a:rPr lang="en-US" sz="2400" b="1"/>
                <a:t> </a:t>
              </a:r>
              <a:r>
                <a:rPr lang="en-US" sz="2400" b="1" err="1"/>
                <a:t>triển</a:t>
              </a:r>
              <a:r>
                <a:rPr lang="en-US" sz="2400" b="1"/>
                <a:t> </a:t>
              </a:r>
              <a:r>
                <a:rPr lang="en-US" sz="2400" b="1" err="1"/>
                <a:t>phần</a:t>
              </a:r>
              <a:r>
                <a:rPr lang="en-US" sz="2400" b="1"/>
                <a:t> </a:t>
              </a:r>
              <a:r>
                <a:rPr lang="en-US" sz="2400" b="1" err="1"/>
                <a:t>mềm</a:t>
              </a:r>
              <a:r>
                <a:rPr lang="en-US" sz="2400" b="1"/>
                <a:t> </a:t>
              </a:r>
              <a:r>
                <a:rPr lang="en-US" sz="2400" b="1" err="1"/>
                <a:t>linh</a:t>
              </a:r>
              <a:r>
                <a:rPr lang="en-US" sz="2400" b="1"/>
                <a:t> </a:t>
              </a:r>
              <a:r>
                <a:rPr lang="en-US" sz="2400" b="1" err="1"/>
                <a:t>hoạt</a:t>
              </a:r>
              <a:endParaRPr lang="en-US" sz="2400" b="1"/>
            </a:p>
          </p:txBody>
        </p:sp>
      </p:grpSp>
    </p:spTree>
    <p:extLst>
      <p:ext uri="{BB962C8B-B14F-4D97-AF65-F5344CB8AC3E}">
        <p14:creationId xmlns:p14="http://schemas.microsoft.com/office/powerpoint/2010/main" val="1324235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B1E29-E291-44A2-AD9C-1FEDD3266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Quy trình phát triển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3B522-85FC-465E-AD1D-882A49EFD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066800"/>
          </a:xfrm>
        </p:spPr>
        <p:txBody>
          <a:bodyPr/>
          <a:lstStyle/>
          <a:p>
            <a:r>
              <a:rPr lang="en-US"/>
              <a:t>Software Development Life Cycle (SDLC)</a:t>
            </a:r>
          </a:p>
        </p:txBody>
      </p:sp>
      <p:pic>
        <p:nvPicPr>
          <p:cNvPr id="4098" name="Picture 2" descr="development_life_cycle">
            <a:extLst>
              <a:ext uri="{FF2B5EF4-FFF2-40B4-BE49-F238E27FC236}">
                <a16:creationId xmlns:a16="http://schemas.microsoft.com/office/drawing/2014/main" id="{8039668F-E8D4-45E3-891B-4CB507B1F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441908"/>
            <a:ext cx="3952875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0515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558BE-0B62-4E67-94AD-1A53720F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/>
              <a:t>Ưu điểm của quy trình phát triển linh hoạt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87021-FA20-4AFA-8846-C4D35C67A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Phù hợp cho cả các yêu cầu cố định và thay đổi</a:t>
            </a:r>
          </a:p>
          <a:p>
            <a:r>
              <a:rPr lang="en-US" sz="2800"/>
              <a:t>Thúc đẩy nhóm phát triển và đào tạo chéo</a:t>
            </a:r>
          </a:p>
          <a:p>
            <a:r>
              <a:rPr lang="en-US" sz="2800"/>
              <a:t>Chức năng đ</a:t>
            </a:r>
            <a:r>
              <a:rPr lang="vi-VN" sz="2800"/>
              <a:t>ư</a:t>
            </a:r>
            <a:r>
              <a:rPr lang="en-US" sz="2800"/>
              <a:t>ợc phát triển nhanh và giới thiệu với khách hàng</a:t>
            </a:r>
          </a:p>
          <a:p>
            <a:r>
              <a:rPr lang="en-US" sz="2800"/>
              <a:t>Không đòi hỏi nhiều tài nguyên</a:t>
            </a:r>
          </a:p>
          <a:p>
            <a:r>
              <a:rPr lang="en-US" sz="2800"/>
              <a:t>Phát hành sản phẩm từng phần sớm</a:t>
            </a:r>
          </a:p>
          <a:p>
            <a:r>
              <a:rPr lang="en-US" sz="2800"/>
              <a:t>Cho phép phát triển đồng thời</a:t>
            </a:r>
          </a:p>
        </p:txBody>
      </p:sp>
    </p:spTree>
    <p:extLst>
      <p:ext uri="{BB962C8B-B14F-4D97-AF65-F5344CB8AC3E}">
        <p14:creationId xmlns:p14="http://schemas.microsoft.com/office/powerpoint/2010/main" val="28300047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B82D1-3C66-447F-B26B-F6ED2FB5F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/>
              <a:t>Nh</a:t>
            </a:r>
            <a:r>
              <a:rPr lang="vi-VN" sz="3200"/>
              <a:t>ư</a:t>
            </a:r>
            <a:r>
              <a:rPr lang="en-US" sz="3200"/>
              <a:t>ợc điểm của quy trình phát triển linh hoạt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9A98B-1B77-46DF-822D-EB56DAAA5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800"/>
              <a:t>Không phù hợp cho các vấn đề có sự phụ thuộc phức tạp</a:t>
            </a:r>
          </a:p>
          <a:p>
            <a:pPr>
              <a:spcBef>
                <a:spcPts val="1200"/>
              </a:spcBef>
            </a:pPr>
            <a:r>
              <a:rPr lang="en-US" sz="2800"/>
              <a:t>Phụ thuộc nhiều vào khách hàng, nếu khách hàng không rõ ràng, nhóm phát triển có thể đi sai h</a:t>
            </a:r>
            <a:r>
              <a:rPr lang="vi-VN" sz="2800"/>
              <a:t>ư</a:t>
            </a:r>
            <a:r>
              <a:rPr lang="en-US" sz="2800"/>
              <a:t>ớng</a:t>
            </a:r>
          </a:p>
          <a:p>
            <a:pPr>
              <a:spcBef>
                <a:spcPts val="1200"/>
              </a:spcBef>
            </a:pPr>
            <a:r>
              <a:rPr lang="en-US" sz="2800"/>
              <a:t>Phụ thuộc nhiều vào các cá nhân</a:t>
            </a:r>
          </a:p>
          <a:p>
            <a:pPr>
              <a:spcBef>
                <a:spcPts val="1200"/>
              </a:spcBef>
            </a:pPr>
            <a:r>
              <a:rPr lang="en-US" sz="2800"/>
              <a:t>Khó chuyển giao công nghệ cho nhóm mới do thiếu vắng tài liệu</a:t>
            </a:r>
          </a:p>
        </p:txBody>
      </p:sp>
    </p:spTree>
    <p:extLst>
      <p:ext uri="{BB962C8B-B14F-4D97-AF65-F5344CB8AC3E}">
        <p14:creationId xmlns:p14="http://schemas.microsoft.com/office/powerpoint/2010/main" val="20610988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D7852-1BAD-4253-B6D4-6080BC50D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2"/>
          </a:xfrm>
        </p:spPr>
        <p:txBody>
          <a:bodyPr/>
          <a:lstStyle/>
          <a:p>
            <a:r>
              <a:rPr lang="en-US"/>
              <a:t>Quy trình phát triển nhanh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50043-EABC-4B43-8E68-19E1B6E77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49580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1200"/>
              </a:spcBef>
            </a:pPr>
            <a:r>
              <a:rPr lang="en-US" sz="2800"/>
              <a:t>Quy trình phát triển nhanh (Rapid Application Development  - 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</a:rPr>
              <a:t>RAD</a:t>
            </a:r>
            <a:r>
              <a:rPr lang="en-US" sz="2800"/>
              <a:t>) được đề xuất bởi James Martin, năm 1991</a:t>
            </a:r>
          </a:p>
          <a:p>
            <a:pPr>
              <a:spcBef>
                <a:spcPts val="1200"/>
              </a:spcBef>
            </a:pPr>
            <a:r>
              <a:rPr lang="en-US" sz="2800"/>
              <a:t>RAD là quy trình dựa trên mô hình phát triển nguyên mẫu và lặp mà không lập kế hoạch chi tiết.</a:t>
            </a:r>
          </a:p>
          <a:p>
            <a:pPr>
              <a:spcBef>
                <a:spcPts val="1200"/>
              </a:spcBef>
            </a:pPr>
            <a:r>
              <a:rPr lang="en-US" sz="2800"/>
              <a:t>RAD tập trung vào việc thu thập yêu cầu ng</a:t>
            </a:r>
            <a:r>
              <a:rPr lang="vi-VN" sz="2800"/>
              <a:t>ư</a:t>
            </a:r>
            <a:r>
              <a:rPr lang="en-US" sz="2800"/>
              <a:t>ời dùng thông qua các hội thảo, nhóm làm việc</a:t>
            </a:r>
          </a:p>
          <a:p>
            <a:pPr>
              <a:spcBef>
                <a:spcPts val="1200"/>
              </a:spcBef>
            </a:pPr>
            <a:r>
              <a:rPr lang="en-US" sz="2800"/>
              <a:t>Kiểm định sớm các nguyên mẫu bởi người dùng</a:t>
            </a:r>
          </a:p>
          <a:p>
            <a:pPr>
              <a:spcBef>
                <a:spcPts val="1200"/>
              </a:spcBef>
            </a:pPr>
            <a:r>
              <a:rPr lang="en-US" sz="2800"/>
              <a:t>Sử dụng khái niệm lặp với sự sử dụng lại các nguyên mẫu (các thành phần)</a:t>
            </a:r>
          </a:p>
          <a:p>
            <a:pPr>
              <a:spcBef>
                <a:spcPts val="1200"/>
              </a:spcBef>
            </a:pPr>
            <a:r>
              <a:rPr lang="en-US" sz="2800"/>
              <a:t>Tích hợp liên tục và phát hành sản phẩm nhanh</a:t>
            </a:r>
          </a:p>
        </p:txBody>
      </p:sp>
      <p:pic>
        <p:nvPicPr>
          <p:cNvPr id="2050" name="Picture 2" descr="Image result for rapid application development">
            <a:extLst>
              <a:ext uri="{FF2B5EF4-FFF2-40B4-BE49-F238E27FC236}">
                <a16:creationId xmlns:a16="http://schemas.microsoft.com/office/drawing/2014/main" id="{5B587948-0D9D-44B5-AA37-10A2E4361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334000"/>
            <a:ext cx="2819400" cy="111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3851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D7852-1BAD-4253-B6D4-6080BC50D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Quy trình phát triển nhanh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50043-EABC-4B43-8E68-19E1B6E77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447800"/>
          </a:xfrm>
        </p:spPr>
        <p:txBody>
          <a:bodyPr>
            <a:normAutofit/>
          </a:bodyPr>
          <a:lstStyle/>
          <a:p>
            <a:r>
              <a:rPr lang="en-US" sz="2400"/>
              <a:t>Tạo nguyên mẫu nhanh, giảm thiểu lập kế hoạch</a:t>
            </a:r>
          </a:p>
          <a:p>
            <a:r>
              <a:rPr lang="en-US" sz="2400"/>
              <a:t>Các nguyên mẫu (module chức năng, thành phần) đ</a:t>
            </a:r>
            <a:r>
              <a:rPr lang="vi-VN" sz="2400"/>
              <a:t>ư</a:t>
            </a:r>
            <a:r>
              <a:rPr lang="en-US" sz="2400"/>
              <a:t>ợc phát triển song song và đ</a:t>
            </a:r>
            <a:r>
              <a:rPr lang="vi-VN" sz="2400"/>
              <a:t>ư</a:t>
            </a:r>
            <a:r>
              <a:rPr lang="en-US" sz="2400"/>
              <a:t>ợc tích hợp vào sản phẩm cuối</a:t>
            </a:r>
          </a:p>
        </p:txBody>
      </p:sp>
      <p:pic>
        <p:nvPicPr>
          <p:cNvPr id="1028" name="Picture 4" descr="SDLC RAD Model">
            <a:extLst>
              <a:ext uri="{FF2B5EF4-FFF2-40B4-BE49-F238E27FC236}">
                <a16:creationId xmlns:a16="http://schemas.microsoft.com/office/drawing/2014/main" id="{59A1EBFD-4277-400F-82B8-95134169F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743200"/>
            <a:ext cx="533400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F3D0996-9B4E-408F-A87C-FDEF96AB6925}"/>
              </a:ext>
            </a:extLst>
          </p:cNvPr>
          <p:cNvSpPr/>
          <p:nvPr/>
        </p:nvSpPr>
        <p:spPr>
          <a:xfrm>
            <a:off x="304800" y="2573562"/>
            <a:ext cx="3276600" cy="34778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RAD tuân theo mô hình </a:t>
            </a:r>
            <a:r>
              <a:rPr lang="en-US" sz="2000">
                <a:solidFill>
                  <a:schemeClr val="accent6">
                    <a:lumMod val="75000"/>
                  </a:schemeClr>
                </a:solidFill>
              </a:rPr>
              <a:t>lặp có tăng tr</a:t>
            </a:r>
            <a:r>
              <a:rPr lang="vi-VN" sz="2000">
                <a:solidFill>
                  <a:schemeClr val="accent6">
                    <a:lumMod val="75000"/>
                  </a:schemeClr>
                </a:solidFill>
              </a:rPr>
              <a:t>ư</a:t>
            </a:r>
            <a:r>
              <a:rPr lang="en-US" sz="2000">
                <a:solidFill>
                  <a:schemeClr val="accent6">
                    <a:lumMod val="75000"/>
                  </a:schemeClr>
                </a:solidFill>
              </a:rPr>
              <a:t>ởng</a:t>
            </a:r>
            <a:r>
              <a:rPr lang="en-US" sz="2000"/>
              <a:t>, có các nhóm nhỏ ng</a:t>
            </a:r>
            <a:r>
              <a:rPr lang="vi-VN" sz="2000"/>
              <a:t>ư</a:t>
            </a:r>
            <a:r>
              <a:rPr lang="en-US" sz="2000"/>
              <a:t>ời phát triển, chuyên gia nghiệp vụ, đại diện khách hàng và các nguồn lực IT khác xây dựng nguyên mẫu hay thành phần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accent6">
                    <a:lumMod val="75000"/>
                  </a:schemeClr>
                </a:solidFill>
              </a:rPr>
              <a:t>Điểm mấu chốt là các nguyên mẫu sẽ đ</a:t>
            </a:r>
            <a:r>
              <a:rPr lang="vi-VN" sz="2000">
                <a:solidFill>
                  <a:schemeClr val="accent6">
                    <a:lumMod val="75000"/>
                  </a:schemeClr>
                </a:solidFill>
              </a:rPr>
              <a:t>ư</a:t>
            </a:r>
            <a:r>
              <a:rPr lang="en-US" sz="2000">
                <a:solidFill>
                  <a:schemeClr val="accent6">
                    <a:lumMod val="75000"/>
                  </a:schemeClr>
                </a:solidFill>
              </a:rPr>
              <a:t>ợc sử dụng lại</a:t>
            </a:r>
          </a:p>
        </p:txBody>
      </p:sp>
    </p:spTree>
    <p:extLst>
      <p:ext uri="{BB962C8B-B14F-4D97-AF65-F5344CB8AC3E}">
        <p14:creationId xmlns:p14="http://schemas.microsoft.com/office/powerpoint/2010/main" val="29307159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BB1ED-9BEE-4E38-A658-FDFFFE521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Quy trình phát triển nhanh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08DA-A488-4454-A4E6-69062CFA8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>
                <a:solidFill>
                  <a:schemeClr val="accent6">
                    <a:lumMod val="75000"/>
                  </a:schemeClr>
                </a:solidFill>
              </a:rPr>
              <a:t>RAD</a:t>
            </a:r>
            <a:r>
              <a:rPr lang="en-US" sz="3600"/>
              <a:t> phân phối các pha phân tích, thiết kế, xây dựng, kiểm định vào chuỗi các vòng lặp phát triển ngắn gồm:</a:t>
            </a:r>
          </a:p>
          <a:p>
            <a:pPr lvl="1"/>
            <a:r>
              <a:rPr lang="en-US" sz="2400">
                <a:solidFill>
                  <a:schemeClr val="accent6">
                    <a:lumMod val="75000"/>
                  </a:schemeClr>
                </a:solidFill>
              </a:rPr>
              <a:t>Mô hình hóa nghiệp vụ</a:t>
            </a:r>
            <a:r>
              <a:rPr lang="en-US" sz="2400"/>
              <a:t>: mô tả luồng thông tin và sự phân phối của thông tin giữa các kênh nghiệp vụ</a:t>
            </a:r>
          </a:p>
          <a:p>
            <a:pPr lvl="1"/>
            <a:r>
              <a:rPr lang="en-US" sz="2400">
                <a:solidFill>
                  <a:schemeClr val="accent6">
                    <a:lumMod val="75000"/>
                  </a:schemeClr>
                </a:solidFill>
              </a:rPr>
              <a:t>Mô hình hóa dữ liệu</a:t>
            </a:r>
            <a:r>
              <a:rPr lang="en-US" sz="2400"/>
              <a:t>: mô tả tập các đối t</a:t>
            </a:r>
            <a:r>
              <a:rPr lang="vi-VN" sz="2400"/>
              <a:t>ư</a:t>
            </a:r>
            <a:r>
              <a:rPr lang="en-US" sz="2400"/>
              <a:t>ợng dữ liệu gồm thuộc tính của đối t</a:t>
            </a:r>
            <a:r>
              <a:rPr lang="vi-VN" sz="2400"/>
              <a:t>ư</a:t>
            </a:r>
            <a:r>
              <a:rPr lang="en-US" sz="2400"/>
              <a:t>ợng và mối quan hệ giữa các đối t</a:t>
            </a:r>
            <a:r>
              <a:rPr lang="vi-VN" sz="2400"/>
              <a:t>ư</a:t>
            </a:r>
            <a:r>
              <a:rPr lang="en-US" sz="2400"/>
              <a:t>ợng</a:t>
            </a:r>
          </a:p>
        </p:txBody>
      </p:sp>
    </p:spTree>
    <p:extLst>
      <p:ext uri="{BB962C8B-B14F-4D97-AF65-F5344CB8AC3E}">
        <p14:creationId xmlns:p14="http://schemas.microsoft.com/office/powerpoint/2010/main" val="37621587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BB1ED-9BEE-4E38-A658-FDFFFE521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Quy trình phát triển nhanh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08DA-A488-4454-A4E6-69062CFA8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3276600"/>
          </a:xfrm>
        </p:spPr>
        <p:txBody>
          <a:bodyPr>
            <a:normAutofit fontScale="92500"/>
          </a:bodyPr>
          <a:lstStyle/>
          <a:p>
            <a:pPr lvl="1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Mô hình hóa xử lý</a:t>
            </a:r>
            <a:r>
              <a:rPr lang="en-US"/>
              <a:t>: mô tả luồng thông tin cần thiết để đạt mục tiêu nghiệp vụ cụ thể, mô tả bao gồm việc thêm, hủy bỏ, thu thập và biến đổi đối t</a:t>
            </a:r>
            <a:r>
              <a:rPr lang="vi-VN"/>
              <a:t>ư</a:t>
            </a:r>
            <a:r>
              <a:rPr lang="en-US"/>
              <a:t>ợng dữ liệu</a:t>
            </a:r>
          </a:p>
          <a:p>
            <a:pPr lvl="1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Xây dựng ứng dụng</a:t>
            </a:r>
            <a:r>
              <a:rPr lang="en-US"/>
              <a:t>: viết mã và xây dựng nguyên mẫu</a:t>
            </a:r>
          </a:p>
          <a:p>
            <a:pPr lvl="1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Kiểm định và chuyển giao</a:t>
            </a:r>
            <a:r>
              <a:rPr lang="en-US"/>
              <a:t>: kiểm định nguyên mẫu của mỗi vòng lặp và kiểm định luồng dữ liệu và giao diện giữa các thành phần. Chuyển giao nguyên mẫu</a:t>
            </a:r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2C31C-4FC8-47BE-9238-101206C84240}"/>
              </a:ext>
            </a:extLst>
          </p:cNvPr>
          <p:cNvSpPr txBox="1"/>
          <p:nvPr/>
        </p:nvSpPr>
        <p:spPr>
          <a:xfrm>
            <a:off x="622156" y="5054025"/>
            <a:ext cx="8064644" cy="58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/>
              <a:t>Các nguyên mẫu đ</a:t>
            </a:r>
            <a:r>
              <a:rPr lang="vi-VN" sz="3200"/>
              <a:t>ư</a:t>
            </a:r>
            <a:r>
              <a:rPr lang="en-US" sz="3200"/>
              <a:t>ợc phát triển và sử dụng lại</a:t>
            </a:r>
          </a:p>
        </p:txBody>
      </p:sp>
    </p:spTree>
    <p:extLst>
      <p:ext uri="{BB962C8B-B14F-4D97-AF65-F5344CB8AC3E}">
        <p14:creationId xmlns:p14="http://schemas.microsoft.com/office/powerpoint/2010/main" val="24882454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41F08-88ED-4C36-967F-9CDE37A0B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Ứng dụng quy trình phát triển nhanh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F2C3C-A222-4C12-974B-01A47B53C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Hệ thống có thể đ</a:t>
            </a:r>
            <a:r>
              <a:rPr lang="vi-VN" sz="2800"/>
              <a:t>ư</a:t>
            </a:r>
            <a:r>
              <a:rPr lang="en-US" sz="2800"/>
              <a:t>ợc module hóa và có thể phân phối tăng dần</a:t>
            </a:r>
          </a:p>
          <a:p>
            <a:r>
              <a:rPr lang="en-US" sz="2800"/>
              <a:t>Đội ngũ thiết kế viên sẵn sàng cho việc mô hình hóa</a:t>
            </a:r>
          </a:p>
          <a:p>
            <a:r>
              <a:rPr lang="en-US" sz="2800"/>
              <a:t>Đội ngũ chuyên gia nghiệp vụ sẵn sàng</a:t>
            </a:r>
          </a:p>
          <a:p>
            <a:r>
              <a:rPr lang="en-US" sz="2800"/>
              <a:t>Các yêu cầu thay đổi trong quá trình phát triển</a:t>
            </a:r>
          </a:p>
        </p:txBody>
      </p:sp>
    </p:spTree>
    <p:extLst>
      <p:ext uri="{BB962C8B-B14F-4D97-AF65-F5344CB8AC3E}">
        <p14:creationId xmlns:p14="http://schemas.microsoft.com/office/powerpoint/2010/main" val="3218024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3969A-BDD5-4EF3-AD5B-D8712F059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Ưu điểm của quy trình RAD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EE817-713E-4552-9570-DC0C1B7E9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Các yêu cầu thay đổi đ</a:t>
            </a:r>
            <a:r>
              <a:rPr lang="vi-VN" sz="2800"/>
              <a:t>ư</a:t>
            </a:r>
            <a:r>
              <a:rPr lang="en-US" sz="2800"/>
              <a:t>ợc đáp ứng</a:t>
            </a:r>
          </a:p>
          <a:p>
            <a:r>
              <a:rPr lang="en-US" sz="2800"/>
              <a:t>Quy trình có thể đo đạc đ</a:t>
            </a:r>
            <a:r>
              <a:rPr lang="vi-VN" sz="2800"/>
              <a:t>ư</a:t>
            </a:r>
            <a:r>
              <a:rPr lang="en-US" sz="2800"/>
              <a:t>ợc</a:t>
            </a:r>
          </a:p>
          <a:p>
            <a:r>
              <a:rPr lang="en-US" sz="2800"/>
              <a:t>Hiệu quả với dự án ít ng</a:t>
            </a:r>
            <a:r>
              <a:rPr lang="vi-VN" sz="2800"/>
              <a:t>ư</a:t>
            </a:r>
            <a:r>
              <a:rPr lang="en-US" sz="2800"/>
              <a:t>ời, thời gian ngắn</a:t>
            </a:r>
          </a:p>
          <a:p>
            <a:r>
              <a:rPr lang="en-US" sz="2800"/>
              <a:t>Giảm thời gian phát triển</a:t>
            </a:r>
          </a:p>
          <a:p>
            <a:r>
              <a:rPr lang="en-US" sz="2800"/>
              <a:t>Tăng khả năng sử dụng lại các thành phần</a:t>
            </a:r>
          </a:p>
          <a:p>
            <a:r>
              <a:rPr lang="en-US" sz="2800"/>
              <a:t>Nhanh chóng có đánh giá ban đầu</a:t>
            </a:r>
          </a:p>
          <a:p>
            <a:r>
              <a:rPr lang="en-US" sz="2800"/>
              <a:t>Khuyến khích phản hồi của khách hàng</a:t>
            </a:r>
          </a:p>
          <a:p>
            <a:r>
              <a:rPr lang="en-US" sz="2800"/>
              <a:t>Tích hợp sớm nên giải quyết đ</a:t>
            </a:r>
            <a:r>
              <a:rPr lang="vi-VN" sz="2800"/>
              <a:t>ư</a:t>
            </a:r>
            <a:r>
              <a:rPr lang="en-US" sz="2800"/>
              <a:t>ợc các khó khăn của việc tích hợp</a:t>
            </a:r>
          </a:p>
        </p:txBody>
      </p:sp>
    </p:spTree>
    <p:extLst>
      <p:ext uri="{BB962C8B-B14F-4D97-AF65-F5344CB8AC3E}">
        <p14:creationId xmlns:p14="http://schemas.microsoft.com/office/powerpoint/2010/main" val="27353668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3A2B4-C241-4315-B2E7-93A8D13D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Nh</a:t>
            </a:r>
            <a:r>
              <a:rPr lang="vi-VN"/>
              <a:t>ư</a:t>
            </a:r>
            <a:r>
              <a:rPr lang="en-US"/>
              <a:t>ợc điểm của quy trình RAD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07F0A-59B8-4EC4-B578-9AE3490D0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Bef>
                <a:spcPts val="1200"/>
              </a:spcBef>
            </a:pPr>
            <a:r>
              <a:rPr lang="en-US" sz="2800"/>
              <a:t>Phụ thuộc nhiều vào khả năng của đội phát triển trong việc xác định yêu cầu</a:t>
            </a:r>
          </a:p>
          <a:p>
            <a:pPr>
              <a:spcBef>
                <a:spcPts val="1200"/>
              </a:spcBef>
            </a:pPr>
            <a:r>
              <a:rPr lang="en-US" sz="2800"/>
              <a:t>Chỉ phù hợp với các hệ thống có khả năng module hóa</a:t>
            </a:r>
          </a:p>
          <a:p>
            <a:pPr>
              <a:spcBef>
                <a:spcPts val="1200"/>
              </a:spcBef>
            </a:pPr>
            <a:r>
              <a:rPr lang="en-US" sz="2800"/>
              <a:t>Đòi hỏi kỹ năng lập trình và thiết kế cao</a:t>
            </a:r>
          </a:p>
          <a:p>
            <a:pPr>
              <a:spcBef>
                <a:spcPts val="1200"/>
              </a:spcBef>
            </a:pPr>
            <a:r>
              <a:rPr lang="en-US" sz="2800"/>
              <a:t>Quản lý phức tạp</a:t>
            </a:r>
          </a:p>
          <a:p>
            <a:pPr>
              <a:spcBef>
                <a:spcPts val="1200"/>
              </a:spcBef>
            </a:pPr>
            <a:r>
              <a:rPr lang="en-US" sz="2800"/>
              <a:t>Chỉ thích hợp với các hệ thống dựa trên thành phần và có khả năng mở rộng</a:t>
            </a:r>
          </a:p>
          <a:p>
            <a:pPr>
              <a:spcBef>
                <a:spcPts val="1200"/>
              </a:spcBef>
            </a:pPr>
            <a:r>
              <a:rPr lang="en-US" sz="2800"/>
              <a:t>Đòi hỏi ng</a:t>
            </a:r>
            <a:r>
              <a:rPr lang="vi-VN" sz="2800"/>
              <a:t>ư</a:t>
            </a:r>
            <a:r>
              <a:rPr lang="en-US" sz="2800"/>
              <a:t>ời dùng cuối tham gia vào quy trình phát triển</a:t>
            </a:r>
          </a:p>
          <a:p>
            <a:pPr>
              <a:spcBef>
                <a:spcPts val="1200"/>
              </a:spcBef>
            </a:pPr>
            <a:r>
              <a:rPr lang="en-US" sz="2800"/>
              <a:t>Chỉ phù hợp với các dự án ngắn</a:t>
            </a:r>
          </a:p>
        </p:txBody>
      </p:sp>
    </p:spTree>
    <p:extLst>
      <p:ext uri="{BB962C8B-B14F-4D97-AF65-F5344CB8AC3E}">
        <p14:creationId xmlns:p14="http://schemas.microsoft.com/office/powerpoint/2010/main" val="2281832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43D07-DB18-4746-9408-AEB052D7B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Quy trình thác n</a:t>
            </a:r>
            <a:r>
              <a:rPr lang="vi-VN"/>
              <a:t>ư</a:t>
            </a:r>
            <a:r>
              <a:rPr lang="en-US"/>
              <a:t>ớc (waterfall)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F01FA-C990-436C-AECE-9C89F2986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Do Winston W. Royce đề xuất năm 1970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29E0B5-00CF-4B41-BA24-AFB664505C07}"/>
              </a:ext>
            </a:extLst>
          </p:cNvPr>
          <p:cNvSpPr txBox="1"/>
          <p:nvPr/>
        </p:nvSpPr>
        <p:spPr>
          <a:xfrm>
            <a:off x="2095500" y="2209063"/>
            <a:ext cx="1143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5F7809-9EB6-497B-B526-2E2E0103EB82}"/>
              </a:ext>
            </a:extLst>
          </p:cNvPr>
          <p:cNvSpPr txBox="1"/>
          <p:nvPr/>
        </p:nvSpPr>
        <p:spPr>
          <a:xfrm>
            <a:off x="2857500" y="2818663"/>
            <a:ext cx="1143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268D10-2903-4F63-9A28-67800C9844E4}"/>
              </a:ext>
            </a:extLst>
          </p:cNvPr>
          <p:cNvSpPr txBox="1"/>
          <p:nvPr/>
        </p:nvSpPr>
        <p:spPr>
          <a:xfrm>
            <a:off x="3543300" y="3428263"/>
            <a:ext cx="1143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Thể hiện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3D69F5-9E98-40E1-B4CC-340663329EB4}"/>
              </a:ext>
            </a:extLst>
          </p:cNvPr>
          <p:cNvSpPr txBox="1"/>
          <p:nvPr/>
        </p:nvSpPr>
        <p:spPr>
          <a:xfrm>
            <a:off x="4114800" y="4037863"/>
            <a:ext cx="1143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A10530-85C9-40D3-A2EB-9C2BFC6817EB}"/>
              </a:ext>
            </a:extLst>
          </p:cNvPr>
          <p:cNvSpPr txBox="1"/>
          <p:nvPr/>
        </p:nvSpPr>
        <p:spPr>
          <a:xfrm>
            <a:off x="4914900" y="4647463"/>
            <a:ext cx="1295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Triển khai</a:t>
            </a:r>
            <a:endParaRPr lang="en-US" dirty="0"/>
          </a:p>
        </p:txBody>
      </p:sp>
      <p:cxnSp>
        <p:nvCxnSpPr>
          <p:cNvPr id="9" name="Elbow Connector 13">
            <a:extLst>
              <a:ext uri="{FF2B5EF4-FFF2-40B4-BE49-F238E27FC236}">
                <a16:creationId xmlns:a16="http://schemas.microsoft.com/office/drawing/2014/main" id="{42B4A6BF-B891-4397-B5B8-6AB593BE758B}"/>
              </a:ext>
            </a:extLst>
          </p:cNvPr>
          <p:cNvCxnSpPr>
            <a:stCxn id="4" idx="3"/>
            <a:endCxn id="5" idx="0"/>
          </p:cNvCxnSpPr>
          <p:nvPr/>
        </p:nvCxnSpPr>
        <p:spPr>
          <a:xfrm>
            <a:off x="3238500" y="2393729"/>
            <a:ext cx="190500" cy="42493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15">
            <a:extLst>
              <a:ext uri="{FF2B5EF4-FFF2-40B4-BE49-F238E27FC236}">
                <a16:creationId xmlns:a16="http://schemas.microsoft.com/office/drawing/2014/main" id="{5FE74F0F-8456-483A-BEE7-281D14DAFC7F}"/>
              </a:ext>
            </a:extLst>
          </p:cNvPr>
          <p:cNvCxnSpPr>
            <a:stCxn id="5" idx="3"/>
          </p:cNvCxnSpPr>
          <p:nvPr/>
        </p:nvCxnSpPr>
        <p:spPr>
          <a:xfrm>
            <a:off x="4000500" y="3003329"/>
            <a:ext cx="304800" cy="42493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7">
            <a:extLst>
              <a:ext uri="{FF2B5EF4-FFF2-40B4-BE49-F238E27FC236}">
                <a16:creationId xmlns:a16="http://schemas.microsoft.com/office/drawing/2014/main" id="{6B5FD7FB-2E92-4746-99F5-644A044C187F}"/>
              </a:ext>
            </a:extLst>
          </p:cNvPr>
          <p:cNvCxnSpPr>
            <a:stCxn id="6" idx="3"/>
          </p:cNvCxnSpPr>
          <p:nvPr/>
        </p:nvCxnSpPr>
        <p:spPr>
          <a:xfrm>
            <a:off x="4686300" y="3612929"/>
            <a:ext cx="228600" cy="42493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9">
            <a:extLst>
              <a:ext uri="{FF2B5EF4-FFF2-40B4-BE49-F238E27FC236}">
                <a16:creationId xmlns:a16="http://schemas.microsoft.com/office/drawing/2014/main" id="{5FA527E6-E3F0-4D56-BBFE-1D9F1690A41C}"/>
              </a:ext>
            </a:extLst>
          </p:cNvPr>
          <p:cNvCxnSpPr>
            <a:stCxn id="7" idx="3"/>
            <a:endCxn id="8" idx="0"/>
          </p:cNvCxnSpPr>
          <p:nvPr/>
        </p:nvCxnSpPr>
        <p:spPr>
          <a:xfrm>
            <a:off x="5257800" y="4222529"/>
            <a:ext cx="304800" cy="424934"/>
          </a:xfrm>
          <a:prstGeom prst="bentConnector2">
            <a:avLst/>
          </a:prstGeom>
          <a:ln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CFEEB17-85B7-4FC3-9F48-824327818E48}"/>
              </a:ext>
            </a:extLst>
          </p:cNvPr>
          <p:cNvSpPr txBox="1"/>
          <p:nvPr/>
        </p:nvSpPr>
        <p:spPr>
          <a:xfrm>
            <a:off x="5867400" y="5257063"/>
            <a:ext cx="1295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Bảo trì</a:t>
            </a:r>
            <a:endParaRPr lang="en-US" dirty="0"/>
          </a:p>
        </p:txBody>
      </p:sp>
      <p:cxnSp>
        <p:nvCxnSpPr>
          <p:cNvPr id="14" name="Elbow Connector 19">
            <a:extLst>
              <a:ext uri="{FF2B5EF4-FFF2-40B4-BE49-F238E27FC236}">
                <a16:creationId xmlns:a16="http://schemas.microsoft.com/office/drawing/2014/main" id="{16FFFA21-0B67-42E6-BDC9-85D761C5861B}"/>
              </a:ext>
            </a:extLst>
          </p:cNvPr>
          <p:cNvCxnSpPr>
            <a:endCxn id="13" idx="0"/>
          </p:cNvCxnSpPr>
          <p:nvPr/>
        </p:nvCxnSpPr>
        <p:spPr>
          <a:xfrm>
            <a:off x="6210300" y="4832129"/>
            <a:ext cx="304800" cy="424934"/>
          </a:xfrm>
          <a:prstGeom prst="bentConnector2">
            <a:avLst/>
          </a:prstGeom>
          <a:ln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817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A8CCB-33D7-4DAF-AD7C-0324A1828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Quy trình thác n</a:t>
            </a:r>
            <a:r>
              <a:rPr lang="vi-VN"/>
              <a:t>ư</a:t>
            </a:r>
            <a:r>
              <a:rPr lang="en-US"/>
              <a:t>ớc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99C57-494F-429E-81B2-6EC8B1B4C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1200"/>
              </a:spcBef>
            </a:pPr>
            <a:r>
              <a:rPr lang="en-US"/>
              <a:t>B</a:t>
            </a:r>
            <a:r>
              <a:rPr lang="vi-VN"/>
              <a:t>ư</a:t>
            </a:r>
            <a:r>
              <a:rPr lang="en-US"/>
              <a:t>ớc 1 – Thu thập và phân tích yêu cầu: tất cả các yêu cầu của phần mềm đang đ</a:t>
            </a:r>
            <a:r>
              <a:rPr lang="vi-VN"/>
              <a:t>ư</a:t>
            </a:r>
            <a:r>
              <a:rPr lang="en-US"/>
              <a:t>ợc phát triển phải đ</a:t>
            </a:r>
            <a:r>
              <a:rPr lang="vi-VN"/>
              <a:t>ư</a:t>
            </a:r>
            <a:r>
              <a:rPr lang="en-US"/>
              <a:t>ợc thu thập, phân tích và viết tài liệu trong tài liệu “đặc tả yêu cầu”</a:t>
            </a:r>
          </a:p>
          <a:p>
            <a:pPr>
              <a:spcBef>
                <a:spcPts val="1200"/>
              </a:spcBef>
            </a:pPr>
            <a:r>
              <a:rPr lang="en-US"/>
              <a:t>Bước 2 – Thiết kế hệ thống: giải pháp xây dựng hệ thống đ</a:t>
            </a:r>
            <a:r>
              <a:rPr lang="vi-VN"/>
              <a:t>ư</a:t>
            </a:r>
            <a:r>
              <a:rPr lang="en-US"/>
              <a:t>ợc đề xuất. Thiết kế này xác định yêu cầu phần cứng, phần mềm và kiến trúc tổng thể hệ thống</a:t>
            </a:r>
          </a:p>
          <a:p>
            <a:pPr>
              <a:spcBef>
                <a:spcPts val="1200"/>
              </a:spcBef>
            </a:pPr>
            <a:r>
              <a:rPr lang="en-US"/>
              <a:t>Bước 3 – Thể hiện/lập trình: các ch</a:t>
            </a:r>
            <a:r>
              <a:rPr lang="vi-VN"/>
              <a:t>ư</a:t>
            </a:r>
            <a:r>
              <a:rPr lang="en-US"/>
              <a:t>ơng trình nhỏ (các đ</a:t>
            </a:r>
            <a:r>
              <a:rPr lang="vi-VN"/>
              <a:t>ơ</a:t>
            </a:r>
            <a:r>
              <a:rPr lang="en-US"/>
              <a:t>n vị) đ</a:t>
            </a:r>
            <a:r>
              <a:rPr lang="vi-VN"/>
              <a:t>ư</a:t>
            </a:r>
            <a:r>
              <a:rPr lang="en-US"/>
              <a:t>ợc phát triển. Các đ</a:t>
            </a:r>
            <a:r>
              <a:rPr lang="vi-VN"/>
              <a:t>ơ</a:t>
            </a:r>
            <a:r>
              <a:rPr lang="en-US"/>
              <a:t>n vị đ</a:t>
            </a:r>
            <a:r>
              <a:rPr lang="vi-VN"/>
              <a:t>ư</a:t>
            </a:r>
            <a:r>
              <a:rPr lang="en-US"/>
              <a:t>ợc phát triển và kiểm định chức năng của nó (gọi là unit test)</a:t>
            </a:r>
          </a:p>
        </p:txBody>
      </p:sp>
    </p:spTree>
    <p:extLst>
      <p:ext uri="{BB962C8B-B14F-4D97-AF65-F5344CB8AC3E}">
        <p14:creationId xmlns:p14="http://schemas.microsoft.com/office/powerpoint/2010/main" val="1413152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0B9A3-B795-455C-B375-7D428072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Quy trình thác n</a:t>
            </a:r>
            <a:r>
              <a:rPr lang="vi-VN"/>
              <a:t>ư</a:t>
            </a:r>
            <a:r>
              <a:rPr lang="en-US"/>
              <a:t>ớc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8E505-4330-4BA0-83FF-A4F9DC04C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</a:pPr>
            <a:r>
              <a:rPr lang="en-US"/>
              <a:t>B</a:t>
            </a:r>
            <a:r>
              <a:rPr lang="vi-VN"/>
              <a:t>ư</a:t>
            </a:r>
            <a:r>
              <a:rPr lang="en-US"/>
              <a:t>ớc 4 – Tích hợp và kiểm thử: tất cả các đ</a:t>
            </a:r>
            <a:r>
              <a:rPr lang="vi-VN"/>
              <a:t>ơ</a:t>
            </a:r>
            <a:r>
              <a:rPr lang="en-US"/>
              <a:t>n vị đ</a:t>
            </a:r>
            <a:r>
              <a:rPr lang="vi-VN"/>
              <a:t>ư</a:t>
            </a:r>
            <a:r>
              <a:rPr lang="en-US"/>
              <a:t>ợc phát triển trong b</a:t>
            </a:r>
            <a:r>
              <a:rPr lang="vi-VN"/>
              <a:t>ư</a:t>
            </a:r>
            <a:r>
              <a:rPr lang="en-US"/>
              <a:t>ớc 3 đ</a:t>
            </a:r>
            <a:r>
              <a:rPr lang="vi-VN"/>
              <a:t>ư</a:t>
            </a:r>
            <a:r>
              <a:rPr lang="en-US"/>
              <a:t>ợc tích hợp vào hệ thống và kiểm thử</a:t>
            </a:r>
          </a:p>
          <a:p>
            <a:pPr>
              <a:spcBef>
                <a:spcPts val="1200"/>
              </a:spcBef>
            </a:pPr>
            <a:r>
              <a:rPr lang="en-US"/>
              <a:t>Bước 5 – Triển khai hệ thống: một khi các kiểm thử chức năng và phi chức năng đã đ</a:t>
            </a:r>
            <a:r>
              <a:rPr lang="vi-VN"/>
              <a:t>ư</a:t>
            </a:r>
            <a:r>
              <a:rPr lang="en-US"/>
              <a:t>ợc thực hiện, sản phẩm đ</a:t>
            </a:r>
            <a:r>
              <a:rPr lang="vi-VN"/>
              <a:t>ư</a:t>
            </a:r>
            <a:r>
              <a:rPr lang="en-US"/>
              <a:t>ợc triển khai ở môi tr</a:t>
            </a:r>
            <a:r>
              <a:rPr lang="vi-VN"/>
              <a:t>ư</a:t>
            </a:r>
            <a:r>
              <a:rPr lang="en-US"/>
              <a:t>ờng của khác hàng hay công bố ra thị tr</a:t>
            </a:r>
            <a:r>
              <a:rPr lang="vi-VN"/>
              <a:t>ư</a:t>
            </a:r>
            <a:r>
              <a:rPr lang="en-US"/>
              <a:t>ờng.</a:t>
            </a:r>
          </a:p>
          <a:p>
            <a:pPr>
              <a:spcBef>
                <a:spcPts val="1200"/>
              </a:spcBef>
            </a:pPr>
            <a:r>
              <a:rPr lang="en-US"/>
              <a:t>B</a:t>
            </a:r>
            <a:r>
              <a:rPr lang="vi-VN"/>
              <a:t>ư</a:t>
            </a:r>
            <a:r>
              <a:rPr lang="en-US"/>
              <a:t>ớc 6 – Bảo trì: khi có lỗi đ</a:t>
            </a:r>
            <a:r>
              <a:rPr lang="vi-VN"/>
              <a:t>ư</a:t>
            </a:r>
            <a:r>
              <a:rPr lang="en-US"/>
              <a:t>ợc phát hiện trong môi tr</a:t>
            </a:r>
            <a:r>
              <a:rPr lang="vi-VN"/>
              <a:t>ư</a:t>
            </a:r>
            <a:r>
              <a:rPr lang="en-US"/>
              <a:t>ờng khách hàng. Các bản vá lỗi cần đ</a:t>
            </a:r>
            <a:r>
              <a:rPr lang="vi-VN"/>
              <a:t>ư</a:t>
            </a:r>
            <a:r>
              <a:rPr lang="en-US"/>
              <a:t>ợc công bố. Sản phẩm với phiên bản tốt h</a:t>
            </a:r>
            <a:r>
              <a:rPr lang="vi-VN"/>
              <a:t>ơ</a:t>
            </a:r>
            <a:r>
              <a:rPr lang="en-US"/>
              <a:t>n cũng có thể đ</a:t>
            </a:r>
            <a:r>
              <a:rPr lang="vi-VN"/>
              <a:t>ư</a:t>
            </a:r>
            <a:r>
              <a:rPr lang="en-US"/>
              <a:t>ợc công bố.</a:t>
            </a:r>
          </a:p>
        </p:txBody>
      </p:sp>
    </p:spTree>
    <p:extLst>
      <p:ext uri="{BB962C8B-B14F-4D97-AF65-F5344CB8AC3E}">
        <p14:creationId xmlns:p14="http://schemas.microsoft.com/office/powerpoint/2010/main" val="649430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03DA5-925A-42AB-9231-BFD6657E0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Ứng dụng của quy trình thác n</a:t>
            </a:r>
            <a:r>
              <a:rPr lang="vi-VN"/>
              <a:t>ư</a:t>
            </a:r>
            <a:r>
              <a:rPr lang="en-US"/>
              <a:t>ớc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9A61F-3707-4560-8BAC-7ECD97274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Các phần mềm khác nhau th</a:t>
            </a:r>
            <a:r>
              <a:rPr lang="vi-VN"/>
              <a:t>ư</a:t>
            </a:r>
            <a:r>
              <a:rPr lang="en-US"/>
              <a:t>ờng đòi hỏi các quy trình phát triển khác nhau (tùy biến) phụ thuộc vào nhiều nhân tố bên trong và bên ngoài.</a:t>
            </a:r>
          </a:p>
          <a:p>
            <a:r>
              <a:rPr lang="en-US"/>
              <a:t>Mô hình thác n</a:t>
            </a:r>
            <a:r>
              <a:rPr lang="vi-VN"/>
              <a:t>ư</a:t>
            </a:r>
            <a:r>
              <a:rPr lang="en-US"/>
              <a:t>ớc phù hợp nhất khi:</a:t>
            </a:r>
          </a:p>
          <a:p>
            <a:pPr lvl="1"/>
            <a:r>
              <a:rPr lang="en-US"/>
              <a:t>Các yêu cầu đ</a:t>
            </a:r>
            <a:r>
              <a:rPr lang="vi-VN"/>
              <a:t>ư</a:t>
            </a:r>
            <a:r>
              <a:rPr lang="en-US"/>
              <a:t>ợc tài liệu rõ ràng và không thay đổi</a:t>
            </a:r>
          </a:p>
          <a:p>
            <a:pPr lvl="1"/>
            <a:r>
              <a:rPr lang="en-US"/>
              <a:t>Xác định sản phẩm ổn định</a:t>
            </a:r>
          </a:p>
          <a:p>
            <a:pPr lvl="1"/>
            <a:r>
              <a:rPr lang="en-US"/>
              <a:t>Công nghệ đ</a:t>
            </a:r>
            <a:r>
              <a:rPr lang="vi-VN"/>
              <a:t>ư</a:t>
            </a:r>
            <a:r>
              <a:rPr lang="en-US"/>
              <a:t>ợc hiểu rõ ràng và ổn định</a:t>
            </a:r>
          </a:p>
          <a:p>
            <a:pPr lvl="1"/>
            <a:r>
              <a:rPr lang="en-US"/>
              <a:t>Không có yêu cầu m</a:t>
            </a:r>
            <a:r>
              <a:rPr lang="vi-VN"/>
              <a:t>ơ</a:t>
            </a:r>
            <a:r>
              <a:rPr lang="en-US"/>
              <a:t> hồ</a:t>
            </a:r>
          </a:p>
          <a:p>
            <a:pPr lvl="1"/>
            <a:r>
              <a:rPr lang="en-US"/>
              <a:t>Các tài nguyên phong phú sẵn sàng hỗ trợ</a:t>
            </a:r>
          </a:p>
          <a:p>
            <a:pPr lvl="1"/>
            <a:r>
              <a:rPr lang="en-US"/>
              <a:t>Dự án ngắn</a:t>
            </a:r>
          </a:p>
        </p:txBody>
      </p:sp>
    </p:spTree>
    <p:extLst>
      <p:ext uri="{BB962C8B-B14F-4D97-AF65-F5344CB8AC3E}">
        <p14:creationId xmlns:p14="http://schemas.microsoft.com/office/powerpoint/2010/main" val="2984774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BD311-8183-47E0-81A6-5CEAC0330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Ưu điểm của quy trình thác n</a:t>
            </a:r>
            <a:r>
              <a:rPr lang="vi-VN"/>
              <a:t>ư</a:t>
            </a:r>
            <a:r>
              <a:rPr lang="en-US"/>
              <a:t>ớc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006A-1148-4F08-A78D-AE6BC6496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Đơn giản, dễ hiểu và dễ sử dụng</a:t>
            </a:r>
          </a:p>
          <a:p>
            <a:r>
              <a:rPr lang="en-US"/>
              <a:t>Dễ quản lý.</a:t>
            </a:r>
          </a:p>
          <a:p>
            <a:r>
              <a:rPr lang="en-US"/>
              <a:t>Mỗi giai đoạn có một số sản phẩm xác định</a:t>
            </a:r>
          </a:p>
          <a:p>
            <a:r>
              <a:rPr lang="en-US"/>
              <a:t>Các giai đoạn đ</a:t>
            </a:r>
            <a:r>
              <a:rPr lang="vi-VN"/>
              <a:t>ư</a:t>
            </a:r>
            <a:r>
              <a:rPr lang="en-US"/>
              <a:t>ợc thực hiện và hoàn thành không chồng lấn nhau</a:t>
            </a:r>
          </a:p>
          <a:p>
            <a:r>
              <a:rPr lang="en-US"/>
              <a:t>Dễ tổ chức các công việc</a:t>
            </a:r>
          </a:p>
          <a:p>
            <a:r>
              <a:rPr lang="en-US"/>
              <a:t>Tiến trình và các kết quả đ</a:t>
            </a:r>
            <a:r>
              <a:rPr lang="vi-VN"/>
              <a:t>ư</a:t>
            </a:r>
            <a:r>
              <a:rPr lang="en-US"/>
              <a:t>ợc tài liệu tốt</a:t>
            </a:r>
          </a:p>
        </p:txBody>
      </p:sp>
    </p:spTree>
    <p:extLst>
      <p:ext uri="{BB962C8B-B14F-4D97-AF65-F5344CB8AC3E}">
        <p14:creationId xmlns:p14="http://schemas.microsoft.com/office/powerpoint/2010/main" val="2428203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2E6C8-3C3A-4FCA-9A9F-9841A59F2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Nhược điểm của quy trình thác n</a:t>
            </a:r>
            <a:r>
              <a:rPr lang="vi-VN"/>
              <a:t>ư</a:t>
            </a:r>
            <a:r>
              <a:rPr lang="en-US"/>
              <a:t>ớc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8A01E-B7B2-45FE-9F4C-35E7A6459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Phần mềm không đ</a:t>
            </a:r>
            <a:r>
              <a:rPr lang="vi-VN"/>
              <a:t>ư</a:t>
            </a:r>
            <a:r>
              <a:rPr lang="en-US"/>
              <a:t>ợc tạo ra cho tới cuối quy trình</a:t>
            </a:r>
          </a:p>
          <a:p>
            <a:r>
              <a:rPr lang="en-US"/>
              <a:t>Rủi ro cao và không chắc chắn</a:t>
            </a:r>
          </a:p>
          <a:p>
            <a:r>
              <a:rPr lang="en-US"/>
              <a:t>Không phù hợp cho các thay đổi yêu cầu</a:t>
            </a:r>
          </a:p>
          <a:p>
            <a:r>
              <a:rPr lang="en-US"/>
              <a:t>Điều chỉnh phạm vi chỉ ở cuối quy trình</a:t>
            </a:r>
          </a:p>
          <a:p>
            <a:r>
              <a:rPr lang="en-US"/>
              <a:t>Tích hợp là một công việc khó khăn</a:t>
            </a:r>
          </a:p>
          <a:p>
            <a:r>
              <a:rPr lang="en-US"/>
              <a:t>Không cho phép xác định các điểm nghẽn về công nghệ và kinh doanh sớm</a:t>
            </a:r>
          </a:p>
        </p:txBody>
      </p:sp>
    </p:spTree>
    <p:extLst>
      <p:ext uri="{BB962C8B-B14F-4D97-AF65-F5344CB8AC3E}">
        <p14:creationId xmlns:p14="http://schemas.microsoft.com/office/powerpoint/2010/main" val="416401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85E60D66153B4097280C7FF0CAF345" ma:contentTypeVersion="2" ma:contentTypeDescription="Create a new document." ma:contentTypeScope="" ma:versionID="0a496d12c6e727b6375c8ef62cfdf20e">
  <xsd:schema xmlns:xsd="http://www.w3.org/2001/XMLSchema" xmlns:xs="http://www.w3.org/2001/XMLSchema" xmlns:p="http://schemas.microsoft.com/office/2006/metadata/properties" xmlns:ns2="ac152d96-1458-420b-8b8e-02e733c65ed7" targetNamespace="http://schemas.microsoft.com/office/2006/metadata/properties" ma:root="true" ma:fieldsID="3a39bd31e8f2aa50ed6543a86e223001" ns2:_="">
    <xsd:import namespace="ac152d96-1458-420b-8b8e-02e733c65ed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152d96-1458-420b-8b8e-02e733c65e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674AC2F-084D-417D-9154-222BD430D2EF}"/>
</file>

<file path=customXml/itemProps2.xml><?xml version="1.0" encoding="utf-8"?>
<ds:datastoreItem xmlns:ds="http://schemas.openxmlformats.org/officeDocument/2006/customXml" ds:itemID="{22535E07-D0AA-4DD6-B5B1-EBDFAB604673}"/>
</file>

<file path=customXml/itemProps3.xml><?xml version="1.0" encoding="utf-8"?>
<ds:datastoreItem xmlns:ds="http://schemas.openxmlformats.org/officeDocument/2006/customXml" ds:itemID="{278552B2-15B7-451C-A9F3-DEDCB6D8FCAC}"/>
</file>

<file path=docProps/app.xml><?xml version="1.0" encoding="utf-8"?>
<Properties xmlns="http://schemas.openxmlformats.org/officeDocument/2006/extended-properties" xmlns:vt="http://schemas.openxmlformats.org/officeDocument/2006/docPropsVTypes">
  <TotalTime>1901</TotalTime>
  <Words>2858</Words>
  <Application>Microsoft Office PowerPoint</Application>
  <PresentationFormat>On-screen Show (4:3)</PresentationFormat>
  <Paragraphs>215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Times New Roman</vt:lpstr>
      <vt:lpstr>Office Theme</vt:lpstr>
      <vt:lpstr>Phân tích thiết kế hệ thống</vt:lpstr>
      <vt:lpstr>Quy trình phát triển HTTT</vt:lpstr>
      <vt:lpstr>Quy trình phát triển</vt:lpstr>
      <vt:lpstr>Quy trình thác nước (waterfall)</vt:lpstr>
      <vt:lpstr>Quy trình thác nước</vt:lpstr>
      <vt:lpstr>Quy trình thác nước</vt:lpstr>
      <vt:lpstr>Ứng dụng của quy trình thác nước</vt:lpstr>
      <vt:lpstr>Ưu điểm của quy trình thác nước</vt:lpstr>
      <vt:lpstr>Nhược điểm của quy trình thác nước</vt:lpstr>
      <vt:lpstr>Quy trình lặp, tăng trưởng</vt:lpstr>
      <vt:lpstr>Quy trình lặp, tăng trưởng</vt:lpstr>
      <vt:lpstr>Ứng dụng của quy trình lặp, tăng trưởng</vt:lpstr>
      <vt:lpstr>Ưu điểm của quy trình lặp, tăng trưởng</vt:lpstr>
      <vt:lpstr>Nhược điểm của quy trình lặp, tăng trưởng</vt:lpstr>
      <vt:lpstr>Mô hình xoắn ốc</vt:lpstr>
      <vt:lpstr>Mô hình xoắn ốc</vt:lpstr>
      <vt:lpstr>Ứng dụng của quy trình xoắn ốc</vt:lpstr>
      <vt:lpstr>Ưu điểm của quy trình xoắn ốc</vt:lpstr>
      <vt:lpstr>Nhược điểm của quy trình xoắn ốc</vt:lpstr>
      <vt:lpstr>Quy trình chữ V</vt:lpstr>
      <vt:lpstr>Quy trình chữ V</vt:lpstr>
      <vt:lpstr>Quy trình chữ V</vt:lpstr>
      <vt:lpstr>Quy trình chữ V</vt:lpstr>
      <vt:lpstr>Ứng dụng mô hình chữ V</vt:lpstr>
      <vt:lpstr>Ưu điểm của quy trình chữ V</vt:lpstr>
      <vt:lpstr>Nhược điểm của quy trình chữ V</vt:lpstr>
      <vt:lpstr>Quy trình phát triển linh hoạt</vt:lpstr>
      <vt:lpstr>Quy trình phát triển linh hoạt</vt:lpstr>
      <vt:lpstr>Quy trình phát triển linh hoạt</vt:lpstr>
      <vt:lpstr>Ưu điểm của quy trình phát triển linh hoạt</vt:lpstr>
      <vt:lpstr>Nhược điểm của quy trình phát triển linh hoạt</vt:lpstr>
      <vt:lpstr>Quy trình phát triển nhanh</vt:lpstr>
      <vt:lpstr>Quy trình phát triển nhanh</vt:lpstr>
      <vt:lpstr>Quy trình phát triển nhanh</vt:lpstr>
      <vt:lpstr>Quy trình phát triển nhanh</vt:lpstr>
      <vt:lpstr>Ứng dụng quy trình phát triển nhanh</vt:lpstr>
      <vt:lpstr>Ưu điểm của quy trình RAD</vt:lpstr>
      <vt:lpstr>Nhược điểm của quy trình RAD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hệ thống</dc:title>
  <dc:creator>Hai Ha Le</dc:creator>
  <cp:lastModifiedBy>HP</cp:lastModifiedBy>
  <cp:revision>117</cp:revision>
  <dcterms:created xsi:type="dcterms:W3CDTF">2006-08-16T00:00:00Z</dcterms:created>
  <dcterms:modified xsi:type="dcterms:W3CDTF">2019-09-03T14:19:46Z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0x010100B285E60D66153B4097280C7FF0CAF345</vt:lpwstr>
  </property>
</Properties>
</file>