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sldIdLst>
    <p:sldId id="256"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8" r:id="rId29"/>
    <p:sldId id="327" r:id="rId30"/>
    <p:sldId id="329" r:id="rId31"/>
    <p:sldId id="330" r:id="rId32"/>
    <p:sldId id="331" r:id="rId33"/>
    <p:sldId id="332" r:id="rId34"/>
    <p:sldId id="33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varScale="1">
        <p:scale>
          <a:sx n="101" d="100"/>
          <a:sy n="101" d="100"/>
        </p:scale>
        <p:origin x="183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
    </p:cViewPr>
  </p:sorterViewPr>
  <p:notesViewPr>
    <p:cSldViewPr>
      <p:cViewPr varScale="1">
        <p:scale>
          <a:sx n="53" d="100"/>
          <a:sy n="53" d="100"/>
        </p:scale>
        <p:origin x="-28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6470EE-B583-493A-B735-1F7BD8B7821A}" type="datetimeFigureOut">
              <a:rPr lang="en-US" smtClean="0"/>
              <a:t>10/25/2022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9CB43-520E-413C-BFE2-691B9A0516D6}" type="slidenum">
              <a:rPr lang="en-US" smtClean="0"/>
              <a:t>‹#›</a:t>
            </a:fld>
            <a:endParaRPr lang="en-US"/>
          </a:p>
        </p:txBody>
      </p:sp>
    </p:spTree>
    <p:extLst>
      <p:ext uri="{BB962C8B-B14F-4D97-AF65-F5344CB8AC3E}">
        <p14:creationId xmlns:p14="http://schemas.microsoft.com/office/powerpoint/2010/main" val="349219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6D4B8-22E1-4B82-B686-39646DACC38B}"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DFF6C1-7653-413E-A4A1-AE7D0A3AC382}"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8C057-FD0F-443E-A8A7-267561488B7D}"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868362"/>
          </a:xfrm>
        </p:spPr>
        <p:txBody>
          <a:bodyPr/>
          <a:lstStyle/>
          <a:p>
            <a:r>
              <a:rPr lang="en-US"/>
              <a:t>Click to edit Master title style</a:t>
            </a:r>
          </a:p>
        </p:txBody>
      </p:sp>
      <p:sp>
        <p:nvSpPr>
          <p:cNvPr id="3" name="Content Placeholder 2"/>
          <p:cNvSpPr>
            <a:spLocks noGrp="1"/>
          </p:cNvSpPr>
          <p:nvPr>
            <p:ph idx="1"/>
          </p:nvPr>
        </p:nvSpPr>
        <p:spPr>
          <a:xfrm>
            <a:off x="457200" y="1219200"/>
            <a:ext cx="822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09368"/>
            <a:ext cx="2133600" cy="304800"/>
          </a:xfrm>
        </p:spPr>
        <p:txBody>
          <a:bodyPr/>
          <a:lstStyle>
            <a:lvl1pPr>
              <a:defRPr>
                <a:solidFill>
                  <a:schemeClr val="bg1"/>
                </a:solidFill>
              </a:defRPr>
            </a:lvl1pPr>
          </a:lstStyle>
          <a:p>
            <a:fld id="{A8E75696-9A64-40E1-912B-2E81847389A7}" type="datetime1">
              <a:rPr lang="en-US" smtClean="0"/>
              <a:t>10/25/2022</a:t>
            </a:fld>
            <a:endParaRPr lang="en-US"/>
          </a:p>
        </p:txBody>
      </p:sp>
      <p:sp>
        <p:nvSpPr>
          <p:cNvPr id="5" name="Footer Placeholder 4"/>
          <p:cNvSpPr>
            <a:spLocks noGrp="1"/>
          </p:cNvSpPr>
          <p:nvPr>
            <p:ph type="ftr" sz="quarter" idx="11"/>
          </p:nvPr>
        </p:nvSpPr>
        <p:spPr>
          <a:xfrm>
            <a:off x="3124200" y="6509368"/>
            <a:ext cx="2895600" cy="304800"/>
          </a:xfrm>
        </p:spPr>
        <p:txBody>
          <a:bodyPr/>
          <a:lstStyle>
            <a:lvl1pPr>
              <a:defRPr>
                <a:solidFill>
                  <a:schemeClr val="bg1"/>
                </a:solidFill>
              </a:defRPr>
            </a:lvl1pPr>
          </a:lstStyle>
          <a:p>
            <a:endParaRPr lang="en-US"/>
          </a:p>
        </p:txBody>
      </p:sp>
      <p:sp>
        <p:nvSpPr>
          <p:cNvPr id="9" name="Footer Placeholder 4"/>
          <p:cNvSpPr txBox="1">
            <a:spLocks/>
          </p:cNvSpPr>
          <p:nvPr userDrawn="1"/>
        </p:nvSpPr>
        <p:spPr>
          <a:xfrm>
            <a:off x="6324600" y="6515100"/>
            <a:ext cx="2514600" cy="304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79389ED-B202-4C5C-9664-980C398DD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DCC74-9832-45DA-A246-4037FCAEA5C1}"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D7484C-E070-4536-B841-1BD89C10C6A3}"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B311D-8F1E-4332-9353-61EB96D8A1CA}" type="datetime1">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CCB979-3844-4523-8322-FCAEBEC81BFF}" type="datetime1">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ED8D2-D07C-4CF8-B891-F991DF38D26A}" type="datetime1">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4748E-24FA-49BF-88CC-61E21F0EDC8F}"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4E4DF-5F0D-4DAB-9E40-1C659379FBD5}"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BB506-CBD7-4CB6-A387-F05D55600637}" type="datetime1">
              <a:rPr lang="en-US" smtClean="0"/>
              <a:t>10/25/2022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812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err="1"/>
              <a:t>hệ</a:t>
            </a:r>
            <a:r>
              <a:rPr lang="en-US"/>
              <a:t> thống</a:t>
            </a:r>
            <a:endParaRPr lang="en-US" dirty="0"/>
          </a:p>
        </p:txBody>
      </p:sp>
      <p:sp>
        <p:nvSpPr>
          <p:cNvPr id="3" name="Subtitle 2"/>
          <p:cNvSpPr>
            <a:spLocks noGrp="1"/>
          </p:cNvSpPr>
          <p:nvPr>
            <p:ph type="subTitle" idx="1"/>
          </p:nvPr>
        </p:nvSpPr>
        <p:spPr/>
        <p:txBody>
          <a:bodyPr/>
          <a:lstStyle/>
          <a:p>
            <a:r>
              <a:rPr lang="en-US"/>
              <a:t>Quy trình phát triển phần mềm RUP</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53C8-B11E-4FAB-86EC-738E89CFCD84}"/>
              </a:ext>
            </a:extLst>
          </p:cNvPr>
          <p:cNvSpPr>
            <a:spLocks noGrp="1"/>
          </p:cNvSpPr>
          <p:nvPr>
            <p:ph type="title"/>
          </p:nvPr>
        </p:nvSpPr>
        <p:spPr/>
        <p:txBody>
          <a:bodyPr/>
          <a:lstStyle/>
          <a:p>
            <a:r>
              <a:rPr lang="en-US"/>
              <a:t>Phác thảo</a:t>
            </a:r>
          </a:p>
        </p:txBody>
      </p:sp>
      <p:sp>
        <p:nvSpPr>
          <p:cNvPr id="3" name="Content Placeholder 2">
            <a:extLst>
              <a:ext uri="{FF2B5EF4-FFF2-40B4-BE49-F238E27FC236}">
                <a16:creationId xmlns:a16="http://schemas.microsoft.com/office/drawing/2014/main" id="{F525D1B5-6655-45DA-9EFE-563E9714679D}"/>
              </a:ext>
            </a:extLst>
          </p:cNvPr>
          <p:cNvSpPr>
            <a:spLocks noGrp="1"/>
          </p:cNvSpPr>
          <p:nvPr>
            <p:ph idx="1"/>
          </p:nvPr>
        </p:nvSpPr>
        <p:spPr>
          <a:xfrm>
            <a:off x="457200" y="4267200"/>
            <a:ext cx="5715000" cy="2057400"/>
          </a:xfrm>
        </p:spPr>
        <p:txBody>
          <a:bodyPr>
            <a:normAutofit fontScale="92500" lnSpcReduction="10000"/>
          </a:bodyPr>
          <a:lstStyle/>
          <a:p>
            <a:r>
              <a:rPr lang="en-US"/>
              <a:t>Phân tích các vấn đề nghiệp vụ</a:t>
            </a:r>
          </a:p>
          <a:p>
            <a:r>
              <a:rPr lang="en-US"/>
              <a:t>Xác định kiến trúc hợp lý</a:t>
            </a:r>
          </a:p>
          <a:p>
            <a:r>
              <a:rPr lang="en-US"/>
              <a:t>Kế hoạch chi tiết</a:t>
            </a:r>
          </a:p>
          <a:p>
            <a:r>
              <a:rPr lang="en-US"/>
              <a:t>Giới hạn các rủi ro cao</a:t>
            </a:r>
          </a:p>
          <a:p>
            <a:endParaRPr lang="en-US"/>
          </a:p>
        </p:txBody>
      </p:sp>
      <p:pic>
        <p:nvPicPr>
          <p:cNvPr id="4" name="Picture 3">
            <a:extLst>
              <a:ext uri="{FF2B5EF4-FFF2-40B4-BE49-F238E27FC236}">
                <a16:creationId xmlns:a16="http://schemas.microsoft.com/office/drawing/2014/main" id="{747BDDCF-621F-4DDA-9964-3F4897034A01}"/>
              </a:ext>
            </a:extLst>
          </p:cNvPr>
          <p:cNvPicPr>
            <a:picLocks noChangeAspect="1"/>
          </p:cNvPicPr>
          <p:nvPr/>
        </p:nvPicPr>
        <p:blipFill>
          <a:blip r:embed="rId2"/>
          <a:stretch>
            <a:fillRect/>
          </a:stretch>
        </p:blipFill>
        <p:spPr>
          <a:xfrm>
            <a:off x="228600" y="1219200"/>
            <a:ext cx="8686800" cy="2835814"/>
          </a:xfrm>
          <a:prstGeom prst="rect">
            <a:avLst/>
          </a:prstGeom>
        </p:spPr>
      </p:pic>
      <p:sp>
        <p:nvSpPr>
          <p:cNvPr id="5" name="TextBox 4">
            <a:extLst>
              <a:ext uri="{FF2B5EF4-FFF2-40B4-BE49-F238E27FC236}">
                <a16:creationId xmlns:a16="http://schemas.microsoft.com/office/drawing/2014/main" id="{CAA58B61-19F7-4FE1-9387-8A1957CAE023}"/>
              </a:ext>
            </a:extLst>
          </p:cNvPr>
          <p:cNvSpPr txBox="1"/>
          <p:nvPr/>
        </p:nvSpPr>
        <p:spPr>
          <a:xfrm>
            <a:off x="5766145" y="4953000"/>
            <a:ext cx="2904706" cy="954107"/>
          </a:xfrm>
          <a:prstGeom prst="rect">
            <a:avLst/>
          </a:prstGeom>
          <a:solidFill>
            <a:schemeClr val="accent5">
              <a:lumMod val="60000"/>
              <a:lumOff val="40000"/>
            </a:schemeClr>
          </a:solidFill>
        </p:spPr>
        <p:txBody>
          <a:bodyPr wrap="none" rtlCol="0">
            <a:spAutoFit/>
          </a:bodyPr>
          <a:lstStyle/>
          <a:p>
            <a:r>
              <a:rPr lang="en-US" sz="2800"/>
              <a:t>Xây dựng kiến trúc</a:t>
            </a:r>
          </a:p>
          <a:p>
            <a:pPr algn="ctr"/>
            <a:r>
              <a:rPr lang="en-US" sz="2800"/>
              <a:t>hệ thống</a:t>
            </a:r>
          </a:p>
        </p:txBody>
      </p:sp>
    </p:spTree>
    <p:extLst>
      <p:ext uri="{BB962C8B-B14F-4D97-AF65-F5344CB8AC3E}">
        <p14:creationId xmlns:p14="http://schemas.microsoft.com/office/powerpoint/2010/main" val="320020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6212-E590-46D2-B2FA-45B274223A9C}"/>
              </a:ext>
            </a:extLst>
          </p:cNvPr>
          <p:cNvSpPr>
            <a:spLocks noGrp="1"/>
          </p:cNvSpPr>
          <p:nvPr>
            <p:ph type="title"/>
          </p:nvPr>
        </p:nvSpPr>
        <p:spPr/>
        <p:txBody>
          <a:bodyPr/>
          <a:lstStyle/>
          <a:p>
            <a:r>
              <a:rPr lang="en-US"/>
              <a:t>Phác thảo</a:t>
            </a:r>
          </a:p>
        </p:txBody>
      </p:sp>
      <p:sp>
        <p:nvSpPr>
          <p:cNvPr id="3" name="Content Placeholder 2">
            <a:extLst>
              <a:ext uri="{FF2B5EF4-FFF2-40B4-BE49-F238E27FC236}">
                <a16:creationId xmlns:a16="http://schemas.microsoft.com/office/drawing/2014/main" id="{4F5ADD5D-0D14-43DB-B631-DBEB6B94B972}"/>
              </a:ext>
            </a:extLst>
          </p:cNvPr>
          <p:cNvSpPr>
            <a:spLocks noGrp="1"/>
          </p:cNvSpPr>
          <p:nvPr>
            <p:ph idx="1"/>
          </p:nvPr>
        </p:nvSpPr>
        <p:spPr/>
        <p:txBody>
          <a:bodyPr>
            <a:normAutofit/>
          </a:bodyPr>
          <a:lstStyle/>
          <a:p>
            <a:r>
              <a:rPr lang="en-US" sz="2800">
                <a:latin typeface="Arial" panose="020B0604020202020204" pitchFamily="34" charset="0"/>
                <a:cs typeface="Arial" panose="020B0604020202020204" pitchFamily="34" charset="0"/>
              </a:rPr>
              <a:t>Quyết định về kiến trúc cần đ</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ợc đ</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a ra cho toàn hệ thống</a:t>
            </a:r>
          </a:p>
          <a:p>
            <a:r>
              <a:rPr lang="en-US" sz="2800">
                <a:latin typeface="Arial" panose="020B0604020202020204" pitchFamily="34" charset="0"/>
                <a:cs typeface="Arial" panose="020B0604020202020204" pitchFamily="34" charset="0"/>
              </a:rPr>
              <a:t>Cần mô tả hầu hết các yêu cầu của hệ thống</a:t>
            </a:r>
          </a:p>
          <a:p>
            <a:r>
              <a:rPr lang="en-US" sz="2800">
                <a:latin typeface="Arial" panose="020B0604020202020204" pitchFamily="34" charset="0"/>
                <a:cs typeface="Arial" panose="020B0604020202020204" pitchFamily="34" charset="0"/>
              </a:rPr>
              <a:t>Cuối giai đoạn này cần kiểm tra:</a:t>
            </a:r>
          </a:p>
          <a:p>
            <a:pPr lvl="1"/>
            <a:r>
              <a:rPr lang="en-US" sz="2400">
                <a:latin typeface="Arial" panose="020B0604020202020204" pitchFamily="34" charset="0"/>
                <a:cs typeface="Arial" panose="020B0604020202020204" pitchFamily="34" charset="0"/>
              </a:rPr>
              <a:t>Các mục tiêu và phạm vi chi tiết của hệ thống</a:t>
            </a:r>
          </a:p>
          <a:p>
            <a:pPr lvl="1"/>
            <a:r>
              <a:rPr lang="en-US" sz="2400">
                <a:latin typeface="Arial" panose="020B0604020202020204" pitchFamily="34" charset="0"/>
                <a:cs typeface="Arial" panose="020B0604020202020204" pitchFamily="34" charset="0"/>
              </a:rPr>
              <a:t>Sự lựa chọn về kiến trúc</a:t>
            </a:r>
          </a:p>
          <a:p>
            <a:pPr lvl="1"/>
            <a:r>
              <a:rPr lang="en-US" sz="2400">
                <a:latin typeface="Arial" panose="020B0604020202020204" pitchFamily="34" charset="0"/>
                <a:cs typeface="Arial" panose="020B0604020202020204" pitchFamily="34" charset="0"/>
              </a:rPr>
              <a:t>Cách xử lý các rủi ro</a:t>
            </a:r>
          </a:p>
        </p:txBody>
      </p:sp>
    </p:spTree>
    <p:extLst>
      <p:ext uri="{BB962C8B-B14F-4D97-AF65-F5344CB8AC3E}">
        <p14:creationId xmlns:p14="http://schemas.microsoft.com/office/powerpoint/2010/main" val="387339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4E72-C6DF-482B-B72F-0905B4CBDDD8}"/>
              </a:ext>
            </a:extLst>
          </p:cNvPr>
          <p:cNvSpPr>
            <a:spLocks noGrp="1"/>
          </p:cNvSpPr>
          <p:nvPr>
            <p:ph type="title"/>
          </p:nvPr>
        </p:nvSpPr>
        <p:spPr/>
        <p:txBody>
          <a:bodyPr/>
          <a:lstStyle/>
          <a:p>
            <a:r>
              <a:rPr lang="en-US"/>
              <a:t>Xây dựng</a:t>
            </a:r>
          </a:p>
        </p:txBody>
      </p:sp>
      <p:sp>
        <p:nvSpPr>
          <p:cNvPr id="3" name="Content Placeholder 2">
            <a:extLst>
              <a:ext uri="{FF2B5EF4-FFF2-40B4-BE49-F238E27FC236}">
                <a16:creationId xmlns:a16="http://schemas.microsoft.com/office/drawing/2014/main" id="{4F970902-F28C-4396-A5B5-EBA0311F5B15}"/>
              </a:ext>
            </a:extLst>
          </p:cNvPr>
          <p:cNvSpPr>
            <a:spLocks noGrp="1"/>
          </p:cNvSpPr>
          <p:nvPr>
            <p:ph idx="1"/>
          </p:nvPr>
        </p:nvSpPr>
        <p:spPr>
          <a:xfrm>
            <a:off x="457200" y="4038600"/>
            <a:ext cx="8229600" cy="2286000"/>
          </a:xfrm>
        </p:spPr>
        <p:txBody>
          <a:bodyPr>
            <a:normAutofit/>
          </a:bodyPr>
          <a:lstStyle/>
          <a:p>
            <a:r>
              <a:rPr lang="en-US" sz="2800">
                <a:latin typeface="Arial" panose="020B0604020202020204" pitchFamily="34" charset="0"/>
                <a:cs typeface="Arial" panose="020B0604020202020204" pitchFamily="34" charset="0"/>
              </a:rPr>
              <a:t>Phát triển lặp, tăng dần toàn bộ sản phẩm đầy đủ của dự án</a:t>
            </a:r>
          </a:p>
          <a:p>
            <a:r>
              <a:rPr lang="en-US" sz="2800">
                <a:latin typeface="Arial" panose="020B0604020202020204" pitchFamily="34" charset="0"/>
                <a:cs typeface="Arial" panose="020B0604020202020204" pitchFamily="34" charset="0"/>
              </a:rPr>
              <a:t>Cũng bao gồm việc mô tả các yêu cầu ch</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a đ</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ợc xác định</a:t>
            </a:r>
          </a:p>
        </p:txBody>
      </p:sp>
      <p:pic>
        <p:nvPicPr>
          <p:cNvPr id="4" name="Picture 3">
            <a:extLst>
              <a:ext uri="{FF2B5EF4-FFF2-40B4-BE49-F238E27FC236}">
                <a16:creationId xmlns:a16="http://schemas.microsoft.com/office/drawing/2014/main" id="{D20179FE-3048-44BC-9776-357E139A84E9}"/>
              </a:ext>
            </a:extLst>
          </p:cNvPr>
          <p:cNvPicPr>
            <a:picLocks noChangeAspect="1"/>
          </p:cNvPicPr>
          <p:nvPr/>
        </p:nvPicPr>
        <p:blipFill>
          <a:blip r:embed="rId2"/>
          <a:stretch>
            <a:fillRect/>
          </a:stretch>
        </p:blipFill>
        <p:spPr>
          <a:xfrm>
            <a:off x="189614" y="990600"/>
            <a:ext cx="8534400" cy="2892532"/>
          </a:xfrm>
          <a:prstGeom prst="rect">
            <a:avLst/>
          </a:prstGeom>
        </p:spPr>
      </p:pic>
    </p:spTree>
    <p:extLst>
      <p:ext uri="{BB962C8B-B14F-4D97-AF65-F5344CB8AC3E}">
        <p14:creationId xmlns:p14="http://schemas.microsoft.com/office/powerpoint/2010/main" val="378789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0CBF-DD0E-4A3A-A9FB-2B76C9A67F52}"/>
              </a:ext>
            </a:extLst>
          </p:cNvPr>
          <p:cNvSpPr>
            <a:spLocks noGrp="1"/>
          </p:cNvSpPr>
          <p:nvPr>
            <p:ph type="title"/>
          </p:nvPr>
        </p:nvSpPr>
        <p:spPr/>
        <p:txBody>
          <a:bodyPr/>
          <a:lstStyle/>
          <a:p>
            <a:r>
              <a:rPr lang="en-US"/>
              <a:t>Xây dựng</a:t>
            </a:r>
          </a:p>
        </p:txBody>
      </p:sp>
      <p:sp>
        <p:nvSpPr>
          <p:cNvPr id="3" name="Content Placeholder 2">
            <a:extLst>
              <a:ext uri="{FF2B5EF4-FFF2-40B4-BE49-F238E27FC236}">
                <a16:creationId xmlns:a16="http://schemas.microsoft.com/office/drawing/2014/main" id="{9300E28F-A7A6-4824-A406-86299E6BDED9}"/>
              </a:ext>
            </a:extLst>
          </p:cNvPr>
          <p:cNvSpPr>
            <a:spLocks noGrp="1"/>
          </p:cNvSpPr>
          <p:nvPr>
            <p:ph idx="1"/>
          </p:nvPr>
        </p:nvSpPr>
        <p:spPr/>
        <p:txBody>
          <a:bodyPr>
            <a:normAutofit/>
          </a:bodyPr>
          <a:lstStyle/>
          <a:p>
            <a:r>
              <a:rPr lang="en-US" sz="2800">
                <a:latin typeface="Calibri (Body)"/>
              </a:rPr>
              <a:t>Xác định các tiêu chuẩn, làm mịn thiết kế và hoàn thành việc lập trình ứng dụng</a:t>
            </a:r>
          </a:p>
          <a:p>
            <a:r>
              <a:rPr lang="en-US" sz="2800">
                <a:latin typeface="Calibri (Body)"/>
              </a:rPr>
              <a:t>Cuối giai đoạn này cần x</a:t>
            </a:r>
            <a:r>
              <a:rPr lang="vi-VN" sz="2800">
                <a:latin typeface="Calibri (Body)"/>
              </a:rPr>
              <a:t>ác định liệu hệ thống phần mềm, các điểm triển khai và người dùng đã</a:t>
            </a:r>
            <a:r>
              <a:rPr lang="en-US" sz="2800">
                <a:latin typeface="Calibri (Body)"/>
              </a:rPr>
              <a:t> </a:t>
            </a:r>
            <a:r>
              <a:rPr lang="vi-VN" sz="2800">
                <a:latin typeface="Calibri (Body)"/>
              </a:rPr>
              <a:t>sẵn sàng đi vào hoạt động chưa để có thể chuyển giao cho người dùng</a:t>
            </a:r>
            <a:endParaRPr lang="en-US" sz="2800">
              <a:latin typeface="Calibri (Body)"/>
            </a:endParaRPr>
          </a:p>
          <a:p>
            <a:r>
              <a:rPr lang="vi-VN" sz="2800">
                <a:latin typeface="Calibri (Body)"/>
              </a:rPr>
              <a:t>Giai đoạn này sẽ được kết luận dựa vào các mốc là khả năng thực hiện các chức năng yêu cầu</a:t>
            </a:r>
            <a:r>
              <a:rPr lang="en-US" sz="2800">
                <a:latin typeface="Calibri (Body)"/>
              </a:rPr>
              <a:t> </a:t>
            </a:r>
            <a:r>
              <a:rPr lang="vi-VN" sz="2800">
                <a:latin typeface="Calibri (Body)"/>
              </a:rPr>
              <a:t>ban đầu đã xác định.</a:t>
            </a:r>
            <a:endParaRPr lang="en-US" sz="2800">
              <a:latin typeface="Calibri (Body)"/>
            </a:endParaRPr>
          </a:p>
        </p:txBody>
      </p:sp>
    </p:spTree>
    <p:extLst>
      <p:ext uri="{BB962C8B-B14F-4D97-AF65-F5344CB8AC3E}">
        <p14:creationId xmlns:p14="http://schemas.microsoft.com/office/powerpoint/2010/main" val="314818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6D9A-5D1F-43F5-921F-729EBD2EB050}"/>
              </a:ext>
            </a:extLst>
          </p:cNvPr>
          <p:cNvSpPr>
            <a:spLocks noGrp="1"/>
          </p:cNvSpPr>
          <p:nvPr>
            <p:ph type="title"/>
          </p:nvPr>
        </p:nvSpPr>
        <p:spPr/>
        <p:txBody>
          <a:bodyPr/>
          <a:lstStyle/>
          <a:p>
            <a:r>
              <a:rPr lang="en-US"/>
              <a:t>Chuyển giao</a:t>
            </a:r>
          </a:p>
        </p:txBody>
      </p:sp>
      <p:sp>
        <p:nvSpPr>
          <p:cNvPr id="3" name="Content Placeholder 2">
            <a:extLst>
              <a:ext uri="{FF2B5EF4-FFF2-40B4-BE49-F238E27FC236}">
                <a16:creationId xmlns:a16="http://schemas.microsoft.com/office/drawing/2014/main" id="{660C3743-DBED-482E-A848-BBEACF196674}"/>
              </a:ext>
            </a:extLst>
          </p:cNvPr>
          <p:cNvSpPr>
            <a:spLocks noGrp="1"/>
          </p:cNvSpPr>
          <p:nvPr>
            <p:ph idx="1"/>
          </p:nvPr>
        </p:nvSpPr>
        <p:spPr>
          <a:xfrm>
            <a:off x="457200" y="4343400"/>
            <a:ext cx="8229600" cy="1981200"/>
          </a:xfrm>
        </p:spPr>
        <p:txBody>
          <a:bodyPr>
            <a:normAutofit/>
          </a:bodyPr>
          <a:lstStyle/>
          <a:p>
            <a:r>
              <a:rPr lang="en-US" sz="2800">
                <a:latin typeface="Arial" panose="020B0604020202020204" pitchFamily="34" charset="0"/>
                <a:cs typeface="Arial" panose="020B0604020202020204" pitchFamily="34" charset="0"/>
              </a:rPr>
              <a:t>Thiết lập hệ thống trong môi tr</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ờng sản xuất cho ng</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ời dùng sử dụng</a:t>
            </a:r>
          </a:p>
          <a:p>
            <a:r>
              <a:rPr lang="en-US" sz="2800">
                <a:latin typeface="Arial" panose="020B0604020202020204" pitchFamily="34" charset="0"/>
                <a:cs typeface="Arial" panose="020B0604020202020204" pitchFamily="34" charset="0"/>
              </a:rPr>
              <a:t>Xác định các vấn đề ch</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a đ</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ợc xác định</a:t>
            </a:r>
          </a:p>
        </p:txBody>
      </p:sp>
      <p:pic>
        <p:nvPicPr>
          <p:cNvPr id="4" name="Picture 3">
            <a:extLst>
              <a:ext uri="{FF2B5EF4-FFF2-40B4-BE49-F238E27FC236}">
                <a16:creationId xmlns:a16="http://schemas.microsoft.com/office/drawing/2014/main" id="{23F771A9-345E-4960-9859-10101ABDE00B}"/>
              </a:ext>
            </a:extLst>
          </p:cNvPr>
          <p:cNvPicPr>
            <a:picLocks noChangeAspect="1"/>
          </p:cNvPicPr>
          <p:nvPr/>
        </p:nvPicPr>
        <p:blipFill>
          <a:blip r:embed="rId2"/>
          <a:stretch>
            <a:fillRect/>
          </a:stretch>
        </p:blipFill>
        <p:spPr>
          <a:xfrm>
            <a:off x="342900" y="1096962"/>
            <a:ext cx="8458200" cy="2811472"/>
          </a:xfrm>
          <a:prstGeom prst="rect">
            <a:avLst/>
          </a:prstGeom>
        </p:spPr>
      </p:pic>
    </p:spTree>
    <p:extLst>
      <p:ext uri="{BB962C8B-B14F-4D97-AF65-F5344CB8AC3E}">
        <p14:creationId xmlns:p14="http://schemas.microsoft.com/office/powerpoint/2010/main" val="215088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1D57-4FD1-435C-96DE-B56D8F406222}"/>
              </a:ext>
            </a:extLst>
          </p:cNvPr>
          <p:cNvSpPr>
            <a:spLocks noGrp="1"/>
          </p:cNvSpPr>
          <p:nvPr>
            <p:ph type="title"/>
          </p:nvPr>
        </p:nvSpPr>
        <p:spPr/>
        <p:txBody>
          <a:bodyPr/>
          <a:lstStyle/>
          <a:p>
            <a:r>
              <a:rPr lang="en-US"/>
              <a:t>Chuyển giao</a:t>
            </a:r>
          </a:p>
        </p:txBody>
      </p:sp>
      <p:sp>
        <p:nvSpPr>
          <p:cNvPr id="3" name="Content Placeholder 2">
            <a:extLst>
              <a:ext uri="{FF2B5EF4-FFF2-40B4-BE49-F238E27FC236}">
                <a16:creationId xmlns:a16="http://schemas.microsoft.com/office/drawing/2014/main" id="{478FFCAD-85FA-4C3A-9AE9-883A99B421B2}"/>
              </a:ext>
            </a:extLst>
          </p:cNvPr>
          <p:cNvSpPr>
            <a:spLocks noGrp="1"/>
          </p:cNvSpPr>
          <p:nvPr>
            <p:ph idx="1"/>
          </p:nvPr>
        </p:nvSpPr>
        <p:spPr/>
        <p:txBody>
          <a:bodyPr>
            <a:normAutofit/>
          </a:bodyPr>
          <a:lstStyle/>
          <a:p>
            <a:r>
              <a:rPr lang="en-US" sz="2800">
                <a:latin typeface="Calibri (Body)"/>
              </a:rPr>
              <a:t>Th</a:t>
            </a:r>
            <a:r>
              <a:rPr lang="vi-VN" sz="2800">
                <a:latin typeface="Calibri (Body)"/>
              </a:rPr>
              <a:t>ư</a:t>
            </a:r>
            <a:r>
              <a:rPr lang="en-US" sz="2800">
                <a:latin typeface="Calibri (Body)"/>
              </a:rPr>
              <a:t>ờng thực hiện bằng việc đ</a:t>
            </a:r>
            <a:r>
              <a:rPr lang="vi-VN" sz="2800">
                <a:latin typeface="Calibri (Body)"/>
              </a:rPr>
              <a:t>ư</a:t>
            </a:r>
            <a:r>
              <a:rPr lang="en-US" sz="2800">
                <a:latin typeface="Calibri (Body)"/>
              </a:rPr>
              <a:t>a ra phiên bản Beta và sau đó thay thế bằng bản ch</a:t>
            </a:r>
            <a:r>
              <a:rPr lang="vi-VN" sz="2800">
                <a:latin typeface="Calibri (Body)"/>
              </a:rPr>
              <a:t>ư</a:t>
            </a:r>
            <a:r>
              <a:rPr lang="en-US" sz="2800">
                <a:latin typeface="Calibri (Body)"/>
              </a:rPr>
              <a:t>ơng trình đầy đủ</a:t>
            </a:r>
          </a:p>
          <a:p>
            <a:r>
              <a:rPr lang="vi-VN" sz="2800">
                <a:latin typeface="Calibri (Body)"/>
              </a:rPr>
              <a:t>Chuyển giao sản phẩm cho những người sử dụng bao gồm: hoàn chỉnh sản phẩm, phân phối,</a:t>
            </a:r>
            <a:r>
              <a:rPr lang="en-US" sz="2800">
                <a:latin typeface="Calibri (Body)"/>
              </a:rPr>
              <a:t> </a:t>
            </a:r>
            <a:r>
              <a:rPr lang="vi-VN" sz="2800">
                <a:latin typeface="Calibri (Body)"/>
              </a:rPr>
              <a:t>huấn luyện, hỗ trợ và bảo trì cho đến khi người sử dụng hài lòng.</a:t>
            </a:r>
          </a:p>
          <a:p>
            <a:r>
              <a:rPr lang="vi-VN" sz="2800">
                <a:latin typeface="Calibri (Body)"/>
              </a:rPr>
              <a:t>Giai đoạn này được kết luận thông qua mốc các phiên bản của sản phẩm, kết thúc từng chu trình</a:t>
            </a:r>
            <a:r>
              <a:rPr lang="en-US" sz="2800">
                <a:latin typeface="Calibri (Body)"/>
              </a:rPr>
              <a:t> </a:t>
            </a:r>
            <a:r>
              <a:rPr lang="vi-VN" sz="2800">
                <a:latin typeface="Calibri (Body)"/>
              </a:rPr>
              <a:t>lặp của giai đoạn này.</a:t>
            </a:r>
            <a:endParaRPr lang="en-US" sz="2800">
              <a:latin typeface="Calibri (Body)"/>
            </a:endParaRPr>
          </a:p>
        </p:txBody>
      </p:sp>
    </p:spTree>
    <p:extLst>
      <p:ext uri="{BB962C8B-B14F-4D97-AF65-F5344CB8AC3E}">
        <p14:creationId xmlns:p14="http://schemas.microsoft.com/office/powerpoint/2010/main" val="261431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DF6-ADF8-4FD5-B988-0B4211129395}"/>
              </a:ext>
            </a:extLst>
          </p:cNvPr>
          <p:cNvSpPr>
            <a:spLocks noGrp="1"/>
          </p:cNvSpPr>
          <p:nvPr>
            <p:ph type="title"/>
          </p:nvPr>
        </p:nvSpPr>
        <p:spPr/>
        <p:txBody>
          <a:bodyPr/>
          <a:lstStyle/>
          <a:p>
            <a:r>
              <a:rPr lang="en-US"/>
              <a:t>Các công việc chính</a:t>
            </a:r>
          </a:p>
        </p:txBody>
      </p:sp>
      <p:sp>
        <p:nvSpPr>
          <p:cNvPr id="3" name="Content Placeholder 2">
            <a:extLst>
              <a:ext uri="{FF2B5EF4-FFF2-40B4-BE49-F238E27FC236}">
                <a16:creationId xmlns:a16="http://schemas.microsoft.com/office/drawing/2014/main" id="{EFCF868F-60A7-484D-A64E-6E469658FA26}"/>
              </a:ext>
            </a:extLst>
          </p:cNvPr>
          <p:cNvSpPr>
            <a:spLocks noGrp="1"/>
          </p:cNvSpPr>
          <p:nvPr>
            <p:ph idx="1"/>
          </p:nvPr>
        </p:nvSpPr>
        <p:spPr/>
        <p:txBody>
          <a:bodyPr>
            <a:normAutofit lnSpcReduction="10000"/>
          </a:bodyPr>
          <a:lstStyle/>
          <a:p>
            <a:r>
              <a:rPr lang="en-US"/>
              <a:t>Mô hình hóa nghiệp vụ</a:t>
            </a:r>
          </a:p>
          <a:p>
            <a:r>
              <a:rPr lang="en-US"/>
              <a:t>Quản lý yêu cầu</a:t>
            </a:r>
          </a:p>
          <a:p>
            <a:r>
              <a:rPr lang="en-US"/>
              <a:t>Phân tích và thiết kế</a:t>
            </a:r>
          </a:p>
          <a:p>
            <a:r>
              <a:rPr lang="en-US"/>
              <a:t>Thể hiện</a:t>
            </a:r>
          </a:p>
          <a:p>
            <a:r>
              <a:rPr lang="en-US"/>
              <a:t>Kiểm định</a:t>
            </a:r>
          </a:p>
          <a:p>
            <a:r>
              <a:rPr lang="en-US"/>
              <a:t>Triển khai ứng dụng</a:t>
            </a:r>
          </a:p>
          <a:p>
            <a:r>
              <a:rPr lang="en-US">
                <a:solidFill>
                  <a:schemeClr val="tx1">
                    <a:lumMod val="50000"/>
                    <a:lumOff val="50000"/>
                  </a:schemeClr>
                </a:solidFill>
              </a:rPr>
              <a:t>Quản lý cấu hình và sự thay đổi</a:t>
            </a:r>
          </a:p>
          <a:p>
            <a:r>
              <a:rPr lang="en-US">
                <a:solidFill>
                  <a:schemeClr val="tx1">
                    <a:lumMod val="50000"/>
                    <a:lumOff val="50000"/>
                  </a:schemeClr>
                </a:solidFill>
              </a:rPr>
              <a:t>Quản lý dự án</a:t>
            </a:r>
          </a:p>
          <a:p>
            <a:r>
              <a:rPr lang="en-US">
                <a:solidFill>
                  <a:schemeClr val="tx1">
                    <a:lumMod val="50000"/>
                    <a:lumOff val="50000"/>
                  </a:schemeClr>
                </a:solidFill>
              </a:rPr>
              <a:t>Quản lý môi tr</a:t>
            </a:r>
            <a:r>
              <a:rPr lang="vi-VN">
                <a:solidFill>
                  <a:schemeClr val="tx1">
                    <a:lumMod val="50000"/>
                    <a:lumOff val="50000"/>
                  </a:schemeClr>
                </a:solidFill>
              </a:rPr>
              <a:t>ư</a:t>
            </a:r>
            <a:r>
              <a:rPr lang="en-US">
                <a:solidFill>
                  <a:schemeClr val="tx1">
                    <a:lumMod val="50000"/>
                    <a:lumOff val="50000"/>
                  </a:schemeClr>
                </a:solidFill>
              </a:rPr>
              <a:t>ờng ứng dụng</a:t>
            </a:r>
          </a:p>
          <a:p>
            <a:endParaRPr lang="en-US"/>
          </a:p>
        </p:txBody>
      </p:sp>
    </p:spTree>
    <p:extLst>
      <p:ext uri="{BB962C8B-B14F-4D97-AF65-F5344CB8AC3E}">
        <p14:creationId xmlns:p14="http://schemas.microsoft.com/office/powerpoint/2010/main" val="28944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5023-6876-41F8-8576-7C8A5E2A0191}"/>
              </a:ext>
            </a:extLst>
          </p:cNvPr>
          <p:cNvSpPr>
            <a:spLocks noGrp="1"/>
          </p:cNvSpPr>
          <p:nvPr>
            <p:ph type="title"/>
          </p:nvPr>
        </p:nvSpPr>
        <p:spPr/>
        <p:txBody>
          <a:bodyPr/>
          <a:lstStyle/>
          <a:p>
            <a:r>
              <a:rPr lang="en-US"/>
              <a:t>Mô hình hóa nghiệp vụ</a:t>
            </a:r>
          </a:p>
        </p:txBody>
      </p:sp>
      <p:sp>
        <p:nvSpPr>
          <p:cNvPr id="3" name="Content Placeholder 2">
            <a:extLst>
              <a:ext uri="{FF2B5EF4-FFF2-40B4-BE49-F238E27FC236}">
                <a16:creationId xmlns:a16="http://schemas.microsoft.com/office/drawing/2014/main" id="{39675F03-6D42-4A2E-81C1-50577E8F1427}"/>
              </a:ext>
            </a:extLst>
          </p:cNvPr>
          <p:cNvSpPr>
            <a:spLocks noGrp="1"/>
          </p:cNvSpPr>
          <p:nvPr>
            <p:ph idx="1"/>
          </p:nvPr>
        </p:nvSpPr>
        <p:spPr/>
        <p:txBody>
          <a:bodyPr>
            <a:normAutofit/>
          </a:bodyPr>
          <a:lstStyle/>
          <a:p>
            <a:r>
              <a:rPr lang="vi-VN" sz="2800"/>
              <a:t>Hiểu được vấn đề đang tồn tại trong tổ chức và đề xuất cải tiến</a:t>
            </a:r>
            <a:endParaRPr lang="en-US" sz="2800"/>
          </a:p>
          <a:p>
            <a:r>
              <a:rPr lang="vi-VN" sz="2800"/>
              <a:t>Để đảm bảo khách hàng, người dùng cuối, người phát triển có sự hiểu biết thống nhất về hệ thống</a:t>
            </a:r>
          </a:p>
          <a:p>
            <a:r>
              <a:rPr lang="vi-VN" sz="2800"/>
              <a:t>Để tìm ra những yêu cầu hệ thống cần thiết</a:t>
            </a:r>
            <a:endParaRPr lang="en-US" sz="2800"/>
          </a:p>
        </p:txBody>
      </p:sp>
    </p:spTree>
    <p:extLst>
      <p:ext uri="{BB962C8B-B14F-4D97-AF65-F5344CB8AC3E}">
        <p14:creationId xmlns:p14="http://schemas.microsoft.com/office/powerpoint/2010/main" val="4183634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8E0-162A-41CD-9F0D-6656FE92BB6E}"/>
              </a:ext>
            </a:extLst>
          </p:cNvPr>
          <p:cNvSpPr>
            <a:spLocks noGrp="1"/>
          </p:cNvSpPr>
          <p:nvPr>
            <p:ph type="title"/>
          </p:nvPr>
        </p:nvSpPr>
        <p:spPr/>
        <p:txBody>
          <a:bodyPr/>
          <a:lstStyle/>
          <a:p>
            <a:r>
              <a:rPr lang="en-US"/>
              <a:t>Các ký hiệu</a:t>
            </a:r>
          </a:p>
        </p:txBody>
      </p:sp>
      <p:pic>
        <p:nvPicPr>
          <p:cNvPr id="4" name="Picture 3">
            <a:extLst>
              <a:ext uri="{FF2B5EF4-FFF2-40B4-BE49-F238E27FC236}">
                <a16:creationId xmlns:a16="http://schemas.microsoft.com/office/drawing/2014/main" id="{8DA0DA48-2FDA-4961-A526-67131C77D938}"/>
              </a:ext>
            </a:extLst>
          </p:cNvPr>
          <p:cNvPicPr>
            <a:picLocks noChangeAspect="1"/>
          </p:cNvPicPr>
          <p:nvPr/>
        </p:nvPicPr>
        <p:blipFill>
          <a:blip r:embed="rId2"/>
          <a:stretch>
            <a:fillRect/>
          </a:stretch>
        </p:blipFill>
        <p:spPr>
          <a:xfrm>
            <a:off x="762000" y="1096962"/>
            <a:ext cx="7315200" cy="5313553"/>
          </a:xfrm>
          <a:prstGeom prst="rect">
            <a:avLst/>
          </a:prstGeom>
        </p:spPr>
      </p:pic>
    </p:spTree>
    <p:extLst>
      <p:ext uri="{BB962C8B-B14F-4D97-AF65-F5344CB8AC3E}">
        <p14:creationId xmlns:p14="http://schemas.microsoft.com/office/powerpoint/2010/main" val="419738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550-A71B-471D-AE96-C0743C12148A}"/>
              </a:ext>
            </a:extLst>
          </p:cNvPr>
          <p:cNvSpPr>
            <a:spLocks noGrp="1"/>
          </p:cNvSpPr>
          <p:nvPr>
            <p:ph type="title"/>
          </p:nvPr>
        </p:nvSpPr>
        <p:spPr/>
        <p:txBody>
          <a:bodyPr/>
          <a:lstStyle/>
          <a:p>
            <a:r>
              <a:rPr lang="en-US"/>
              <a:t>Quản lý yêu cầu</a:t>
            </a:r>
          </a:p>
        </p:txBody>
      </p:sp>
      <p:sp>
        <p:nvSpPr>
          <p:cNvPr id="3" name="Content Placeholder 2">
            <a:extLst>
              <a:ext uri="{FF2B5EF4-FFF2-40B4-BE49-F238E27FC236}">
                <a16:creationId xmlns:a16="http://schemas.microsoft.com/office/drawing/2014/main" id="{1D5AF47B-68F2-4871-AA42-8B4AA2673928}"/>
              </a:ext>
            </a:extLst>
          </p:cNvPr>
          <p:cNvSpPr>
            <a:spLocks noGrp="1"/>
          </p:cNvSpPr>
          <p:nvPr>
            <p:ph idx="1"/>
          </p:nvPr>
        </p:nvSpPr>
        <p:spPr/>
        <p:txBody>
          <a:bodyPr>
            <a:normAutofit fontScale="70000" lnSpcReduction="20000"/>
          </a:bodyPr>
          <a:lstStyle/>
          <a:p>
            <a:pPr>
              <a:lnSpc>
                <a:spcPct val="150000"/>
              </a:lnSpc>
              <a:spcBef>
                <a:spcPts val="1200"/>
              </a:spcBef>
            </a:pPr>
            <a:r>
              <a:rPr lang="vi-VN"/>
              <a:t>Mô tả nghiệp vụ bằng phương pháp “tình huống sử dụng” (use case base method). Mục tiêu của</a:t>
            </a:r>
            <a:r>
              <a:rPr lang="en-US"/>
              <a:t> </a:t>
            </a:r>
            <a:r>
              <a:rPr lang="vi-VN"/>
              <a:t>luồng công việc này là:</a:t>
            </a:r>
            <a:endParaRPr lang="en-US"/>
          </a:p>
          <a:p>
            <a:pPr lvl="1">
              <a:lnSpc>
                <a:spcPct val="150000"/>
              </a:lnSpc>
              <a:spcBef>
                <a:spcPts val="1200"/>
              </a:spcBef>
            </a:pPr>
            <a:r>
              <a:rPr lang="vi-VN"/>
              <a:t>Thiết lập và duy trì sự đúng đắn về yêu cầu của khách hàng hoặc các nhân tố khác về những</a:t>
            </a:r>
            <a:r>
              <a:rPr lang="en-US"/>
              <a:t> </a:t>
            </a:r>
            <a:r>
              <a:rPr lang="vi-VN"/>
              <a:t>gì mà hệ thống sẽ thực hiện</a:t>
            </a:r>
          </a:p>
          <a:p>
            <a:pPr lvl="1">
              <a:lnSpc>
                <a:spcPct val="150000"/>
              </a:lnSpc>
              <a:spcBef>
                <a:spcPts val="1200"/>
              </a:spcBef>
            </a:pPr>
            <a:r>
              <a:rPr lang="vi-VN"/>
              <a:t>Giúp cho người phát triển hiểu rõ hơn về những yêu cầu của hệ thống</a:t>
            </a:r>
          </a:p>
          <a:p>
            <a:pPr lvl="1">
              <a:lnSpc>
                <a:spcPct val="150000"/>
              </a:lnSpc>
              <a:spcBef>
                <a:spcPts val="1200"/>
              </a:spcBef>
            </a:pPr>
            <a:r>
              <a:rPr lang="vi-VN"/>
              <a:t>Xác định giới hạn của hệ thống</a:t>
            </a:r>
          </a:p>
          <a:p>
            <a:pPr lvl="1">
              <a:lnSpc>
                <a:spcPct val="150000"/>
              </a:lnSpc>
              <a:spcBef>
                <a:spcPts val="1200"/>
              </a:spcBef>
            </a:pPr>
            <a:r>
              <a:rPr lang="vi-VN"/>
              <a:t>Giúp cho việc ước lượng thời gian và chi phí phát triển hệ thống</a:t>
            </a:r>
            <a:endParaRPr lang="en-US"/>
          </a:p>
          <a:p>
            <a:pPr>
              <a:lnSpc>
                <a:spcPct val="150000"/>
              </a:lnSpc>
              <a:spcBef>
                <a:spcPts val="1200"/>
              </a:spcBef>
            </a:pPr>
            <a:r>
              <a:rPr lang="en-US"/>
              <a:t>Các yêu cầu gồm yêu cầu chức năng và yêu cầu phi chức năng (độ tin cậy, hiệu suất, sự hỗ trợ,..)</a:t>
            </a:r>
          </a:p>
        </p:txBody>
      </p:sp>
    </p:spTree>
    <p:extLst>
      <p:ext uri="{BB962C8B-B14F-4D97-AF65-F5344CB8AC3E}">
        <p14:creationId xmlns:p14="http://schemas.microsoft.com/office/powerpoint/2010/main" val="290688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B47C-6765-4DAB-9F5C-F1C4D8677687}"/>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55D4FC93-0D0A-460B-AD11-46F35DFCFA9D}"/>
              </a:ext>
            </a:extLst>
          </p:cNvPr>
          <p:cNvSpPr>
            <a:spLocks noGrp="1"/>
          </p:cNvSpPr>
          <p:nvPr>
            <p:ph idx="1"/>
          </p:nvPr>
        </p:nvSpPr>
        <p:spPr>
          <a:xfrm>
            <a:off x="2209800" y="1600200"/>
            <a:ext cx="4724400" cy="3124200"/>
          </a:xfrm>
          <a:solidFill>
            <a:schemeClr val="accent6">
              <a:lumMod val="40000"/>
              <a:lumOff val="60000"/>
            </a:schemeClr>
          </a:solidFill>
        </p:spPr>
        <p:txBody>
          <a:bodyPr>
            <a:normAutofit/>
          </a:bodyPr>
          <a:lstStyle/>
          <a:p>
            <a:pPr>
              <a:buFont typeface="Wingdings 2" panose="05020102010507070707" pitchFamily="18" charset="2"/>
              <a:buChar char="u"/>
            </a:pPr>
            <a:r>
              <a:rPr lang="en-US" sz="3600">
                <a:sym typeface="Wingdings 2" panose="05020102010507070707" pitchFamily="18" charset="2"/>
              </a:rPr>
              <a:t> Giới thiệu</a:t>
            </a:r>
          </a:p>
          <a:p>
            <a:pPr>
              <a:buFont typeface="Wingdings 2" panose="05020102010507070707" pitchFamily="18" charset="2"/>
              <a:buChar char="v"/>
            </a:pPr>
            <a:r>
              <a:rPr lang="en-US" sz="3600">
                <a:sym typeface="Wingdings 2" panose="05020102010507070707" pitchFamily="18" charset="2"/>
              </a:rPr>
              <a:t> Kiến trúc của RUP</a:t>
            </a:r>
          </a:p>
          <a:p>
            <a:pPr>
              <a:buFont typeface="Wingdings 2" panose="05020102010507070707" pitchFamily="18" charset="2"/>
              <a:buChar char="w"/>
            </a:pPr>
            <a:r>
              <a:rPr lang="en-US" sz="3600">
                <a:sym typeface="Wingdings 2" panose="05020102010507070707" pitchFamily="18" charset="2"/>
              </a:rPr>
              <a:t> Các giai đoạn</a:t>
            </a:r>
          </a:p>
          <a:p>
            <a:pPr marL="0" indent="0">
              <a:buNone/>
            </a:pPr>
            <a:r>
              <a:rPr lang="en-US" sz="3600">
                <a:sym typeface="Wingdings 2" panose="05020102010507070707" pitchFamily="18" charset="2"/>
              </a:rPr>
              <a:t> Các công việc chính</a:t>
            </a:r>
            <a:endParaRPr lang="en-US" sz="3600"/>
          </a:p>
        </p:txBody>
      </p:sp>
    </p:spTree>
    <p:extLst>
      <p:ext uri="{BB962C8B-B14F-4D97-AF65-F5344CB8AC3E}">
        <p14:creationId xmlns:p14="http://schemas.microsoft.com/office/powerpoint/2010/main" val="181200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B8C0-B232-4B5E-9931-BC53D41A228E}"/>
              </a:ext>
            </a:extLst>
          </p:cNvPr>
          <p:cNvSpPr>
            <a:spLocks noGrp="1"/>
          </p:cNvSpPr>
          <p:nvPr>
            <p:ph type="title"/>
          </p:nvPr>
        </p:nvSpPr>
        <p:spPr/>
        <p:txBody>
          <a:bodyPr/>
          <a:lstStyle/>
          <a:p>
            <a:r>
              <a:rPr lang="en-US"/>
              <a:t>Phân tích và thiết kế</a:t>
            </a:r>
          </a:p>
        </p:txBody>
      </p:sp>
      <p:sp>
        <p:nvSpPr>
          <p:cNvPr id="3" name="Content Placeholder 2">
            <a:extLst>
              <a:ext uri="{FF2B5EF4-FFF2-40B4-BE49-F238E27FC236}">
                <a16:creationId xmlns:a16="http://schemas.microsoft.com/office/drawing/2014/main" id="{B5A1436A-84B6-4909-8CED-C20107A435DF}"/>
              </a:ext>
            </a:extLst>
          </p:cNvPr>
          <p:cNvSpPr>
            <a:spLocks noGrp="1"/>
          </p:cNvSpPr>
          <p:nvPr>
            <p:ph idx="1"/>
          </p:nvPr>
        </p:nvSpPr>
        <p:spPr/>
        <p:txBody>
          <a:bodyPr/>
          <a:lstStyle/>
          <a:p>
            <a:r>
              <a:rPr lang="en-US"/>
              <a:t>Mô tả kiến trúc hệ thống</a:t>
            </a:r>
          </a:p>
        </p:txBody>
      </p:sp>
      <p:pic>
        <p:nvPicPr>
          <p:cNvPr id="4" name="Picture 3">
            <a:extLst>
              <a:ext uri="{FF2B5EF4-FFF2-40B4-BE49-F238E27FC236}">
                <a16:creationId xmlns:a16="http://schemas.microsoft.com/office/drawing/2014/main" id="{13BBED87-9B19-4DE5-A090-6BF6046D8AB7}"/>
              </a:ext>
            </a:extLst>
          </p:cNvPr>
          <p:cNvPicPr>
            <a:picLocks noChangeAspect="1"/>
          </p:cNvPicPr>
          <p:nvPr/>
        </p:nvPicPr>
        <p:blipFill>
          <a:blip r:embed="rId2"/>
          <a:stretch>
            <a:fillRect/>
          </a:stretch>
        </p:blipFill>
        <p:spPr>
          <a:xfrm>
            <a:off x="382772" y="1905000"/>
            <a:ext cx="8305800" cy="4282327"/>
          </a:xfrm>
          <a:prstGeom prst="rect">
            <a:avLst/>
          </a:prstGeom>
        </p:spPr>
      </p:pic>
    </p:spTree>
    <p:extLst>
      <p:ext uri="{BB962C8B-B14F-4D97-AF65-F5344CB8AC3E}">
        <p14:creationId xmlns:p14="http://schemas.microsoft.com/office/powerpoint/2010/main" val="126911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5A7E-C17A-4DF1-9277-5FBD5670B151}"/>
              </a:ext>
            </a:extLst>
          </p:cNvPr>
          <p:cNvSpPr>
            <a:spLocks noGrp="1"/>
          </p:cNvSpPr>
          <p:nvPr>
            <p:ph type="title"/>
          </p:nvPr>
        </p:nvSpPr>
        <p:spPr/>
        <p:txBody>
          <a:bodyPr/>
          <a:lstStyle/>
          <a:p>
            <a:r>
              <a:rPr lang="en-US"/>
              <a:t>Vai trò ng</a:t>
            </a:r>
            <a:r>
              <a:rPr lang="vi-VN"/>
              <a:t>ư</a:t>
            </a:r>
            <a:r>
              <a:rPr lang="en-US"/>
              <a:t>ời thiết kế</a:t>
            </a:r>
          </a:p>
        </p:txBody>
      </p:sp>
      <p:pic>
        <p:nvPicPr>
          <p:cNvPr id="4" name="Picture 3">
            <a:extLst>
              <a:ext uri="{FF2B5EF4-FFF2-40B4-BE49-F238E27FC236}">
                <a16:creationId xmlns:a16="http://schemas.microsoft.com/office/drawing/2014/main" id="{2B9DF8BB-A449-4E99-9C89-3911502433B8}"/>
              </a:ext>
            </a:extLst>
          </p:cNvPr>
          <p:cNvPicPr>
            <a:picLocks noChangeAspect="1"/>
          </p:cNvPicPr>
          <p:nvPr/>
        </p:nvPicPr>
        <p:blipFill>
          <a:blip r:embed="rId2"/>
          <a:stretch>
            <a:fillRect/>
          </a:stretch>
        </p:blipFill>
        <p:spPr>
          <a:xfrm>
            <a:off x="160399" y="1293974"/>
            <a:ext cx="8823201" cy="4270052"/>
          </a:xfrm>
          <a:prstGeom prst="rect">
            <a:avLst/>
          </a:prstGeom>
        </p:spPr>
      </p:pic>
    </p:spTree>
    <p:extLst>
      <p:ext uri="{BB962C8B-B14F-4D97-AF65-F5344CB8AC3E}">
        <p14:creationId xmlns:p14="http://schemas.microsoft.com/office/powerpoint/2010/main" val="151431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A8F7CE-7982-49B1-876A-64138C647BAD}"/>
              </a:ext>
            </a:extLst>
          </p:cNvPr>
          <p:cNvPicPr>
            <a:picLocks noChangeAspect="1"/>
          </p:cNvPicPr>
          <p:nvPr/>
        </p:nvPicPr>
        <p:blipFill>
          <a:blip r:embed="rId2"/>
          <a:stretch>
            <a:fillRect/>
          </a:stretch>
        </p:blipFill>
        <p:spPr>
          <a:xfrm>
            <a:off x="2438400" y="98984"/>
            <a:ext cx="4038600" cy="6365700"/>
          </a:xfrm>
          <a:prstGeom prst="rect">
            <a:avLst/>
          </a:prstGeom>
        </p:spPr>
      </p:pic>
      <p:sp>
        <p:nvSpPr>
          <p:cNvPr id="5" name="TextBox 4">
            <a:extLst>
              <a:ext uri="{FF2B5EF4-FFF2-40B4-BE49-F238E27FC236}">
                <a16:creationId xmlns:a16="http://schemas.microsoft.com/office/drawing/2014/main" id="{E64D06DF-6D74-4D0C-9DE1-6961A5034578}"/>
              </a:ext>
            </a:extLst>
          </p:cNvPr>
          <p:cNvSpPr txBox="1"/>
          <p:nvPr/>
        </p:nvSpPr>
        <p:spPr>
          <a:xfrm>
            <a:off x="533400" y="381000"/>
            <a:ext cx="1676400" cy="1569660"/>
          </a:xfrm>
          <a:prstGeom prst="rect">
            <a:avLst/>
          </a:prstGeom>
          <a:solidFill>
            <a:schemeClr val="accent5">
              <a:lumMod val="60000"/>
              <a:lumOff val="40000"/>
            </a:schemeClr>
          </a:solidFill>
        </p:spPr>
        <p:txBody>
          <a:bodyPr wrap="square" rtlCol="0">
            <a:spAutoFit/>
          </a:bodyPr>
          <a:lstStyle/>
          <a:p>
            <a:r>
              <a:rPr lang="en-US" sz="2400"/>
              <a:t>Luồng công việc trong phân tích và thiết kế</a:t>
            </a:r>
          </a:p>
        </p:txBody>
      </p:sp>
    </p:spTree>
    <p:extLst>
      <p:ext uri="{BB962C8B-B14F-4D97-AF65-F5344CB8AC3E}">
        <p14:creationId xmlns:p14="http://schemas.microsoft.com/office/powerpoint/2010/main" val="204691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0FD2-D714-4C8D-A5F9-F2BB26C3F199}"/>
              </a:ext>
            </a:extLst>
          </p:cNvPr>
          <p:cNvSpPr>
            <a:spLocks noGrp="1"/>
          </p:cNvSpPr>
          <p:nvPr>
            <p:ph type="title"/>
          </p:nvPr>
        </p:nvSpPr>
        <p:spPr/>
        <p:txBody>
          <a:bodyPr/>
          <a:lstStyle/>
          <a:p>
            <a:r>
              <a:rPr lang="en-US"/>
              <a:t>Thực hiện</a:t>
            </a:r>
          </a:p>
        </p:txBody>
      </p:sp>
      <p:sp>
        <p:nvSpPr>
          <p:cNvPr id="3" name="Content Placeholder 2">
            <a:extLst>
              <a:ext uri="{FF2B5EF4-FFF2-40B4-BE49-F238E27FC236}">
                <a16:creationId xmlns:a16="http://schemas.microsoft.com/office/drawing/2014/main" id="{EF0C3B96-9150-4712-AF5F-F13DCFD29CD4}"/>
              </a:ext>
            </a:extLst>
          </p:cNvPr>
          <p:cNvSpPr>
            <a:spLocks noGrp="1"/>
          </p:cNvSpPr>
          <p:nvPr>
            <p:ph idx="1"/>
          </p:nvPr>
        </p:nvSpPr>
        <p:spPr/>
        <p:txBody>
          <a:bodyPr>
            <a:normAutofit/>
          </a:bodyPr>
          <a:lstStyle/>
          <a:p>
            <a:r>
              <a:rPr lang="en-US" sz="2800"/>
              <a:t>Thực hiện việc xây dựng chư</a:t>
            </a:r>
            <a:r>
              <a:rPr lang="vi-VN" sz="2800"/>
              <a:t>ơ</a:t>
            </a:r>
            <a:r>
              <a:rPr lang="en-US" sz="2800"/>
              <a:t>ng trình bằng ngôn ngữ lập trình</a:t>
            </a:r>
          </a:p>
          <a:p>
            <a:r>
              <a:rPr lang="en-US" sz="2800"/>
              <a:t>Mục đích là:</a:t>
            </a:r>
          </a:p>
          <a:p>
            <a:pPr lvl="1"/>
            <a:r>
              <a:rPr lang="vi-VN" sz="2400"/>
              <a:t>Xác định cách thức viết mã cài đặt</a:t>
            </a:r>
          </a:p>
          <a:p>
            <a:pPr lvl="1"/>
            <a:r>
              <a:rPr lang="vi-VN" sz="2400"/>
              <a:t>Cài đặt các lớp và đối tượng như là các thành phần</a:t>
            </a:r>
          </a:p>
          <a:p>
            <a:pPr lvl="1"/>
            <a:r>
              <a:rPr lang="vi-VN" sz="2400"/>
              <a:t>Tích hợp vào trong một hệ thống có thể thực thi được</a:t>
            </a:r>
            <a:endParaRPr lang="en-US" sz="2400"/>
          </a:p>
        </p:txBody>
      </p:sp>
    </p:spTree>
    <p:extLst>
      <p:ext uri="{BB962C8B-B14F-4D97-AF65-F5344CB8AC3E}">
        <p14:creationId xmlns:p14="http://schemas.microsoft.com/office/powerpoint/2010/main" val="40329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8C3C-E7FE-4624-9886-639332E95E8E}"/>
              </a:ext>
            </a:extLst>
          </p:cNvPr>
          <p:cNvSpPr>
            <a:spLocks noGrp="1"/>
          </p:cNvSpPr>
          <p:nvPr>
            <p:ph type="title"/>
          </p:nvPr>
        </p:nvSpPr>
        <p:spPr/>
        <p:txBody>
          <a:bodyPr/>
          <a:lstStyle/>
          <a:p>
            <a:r>
              <a:rPr lang="en-US"/>
              <a:t>Ng</a:t>
            </a:r>
            <a:r>
              <a:rPr lang="vi-VN"/>
              <a:t>ư</a:t>
            </a:r>
            <a:r>
              <a:rPr lang="en-US"/>
              <a:t>ời thực hiện và tài liệu</a:t>
            </a:r>
          </a:p>
        </p:txBody>
      </p:sp>
      <p:pic>
        <p:nvPicPr>
          <p:cNvPr id="4" name="Picture 3">
            <a:extLst>
              <a:ext uri="{FF2B5EF4-FFF2-40B4-BE49-F238E27FC236}">
                <a16:creationId xmlns:a16="http://schemas.microsoft.com/office/drawing/2014/main" id="{0729867A-30AD-431F-8411-B09C685998C7}"/>
              </a:ext>
            </a:extLst>
          </p:cNvPr>
          <p:cNvPicPr>
            <a:picLocks noChangeAspect="1"/>
          </p:cNvPicPr>
          <p:nvPr/>
        </p:nvPicPr>
        <p:blipFill>
          <a:blip r:embed="rId2"/>
          <a:stretch>
            <a:fillRect/>
          </a:stretch>
        </p:blipFill>
        <p:spPr>
          <a:xfrm>
            <a:off x="1295400" y="1219200"/>
            <a:ext cx="6357349" cy="5069677"/>
          </a:xfrm>
          <a:prstGeom prst="rect">
            <a:avLst/>
          </a:prstGeom>
        </p:spPr>
      </p:pic>
    </p:spTree>
    <p:extLst>
      <p:ext uri="{BB962C8B-B14F-4D97-AF65-F5344CB8AC3E}">
        <p14:creationId xmlns:p14="http://schemas.microsoft.com/office/powerpoint/2010/main" val="79830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4D06DF-6D74-4D0C-9DE1-6961A5034578}"/>
              </a:ext>
            </a:extLst>
          </p:cNvPr>
          <p:cNvSpPr txBox="1"/>
          <p:nvPr/>
        </p:nvSpPr>
        <p:spPr>
          <a:xfrm>
            <a:off x="533400" y="381000"/>
            <a:ext cx="1676400" cy="1200329"/>
          </a:xfrm>
          <a:prstGeom prst="rect">
            <a:avLst/>
          </a:prstGeom>
          <a:solidFill>
            <a:schemeClr val="accent5">
              <a:lumMod val="60000"/>
              <a:lumOff val="40000"/>
            </a:schemeClr>
          </a:solidFill>
        </p:spPr>
        <p:txBody>
          <a:bodyPr wrap="square" rtlCol="0">
            <a:spAutoFit/>
          </a:bodyPr>
          <a:lstStyle/>
          <a:p>
            <a:r>
              <a:rPr lang="en-US" sz="2400"/>
              <a:t>Luồng công việc thực hiện</a:t>
            </a:r>
          </a:p>
        </p:txBody>
      </p:sp>
      <p:pic>
        <p:nvPicPr>
          <p:cNvPr id="2" name="Picture 1">
            <a:extLst>
              <a:ext uri="{FF2B5EF4-FFF2-40B4-BE49-F238E27FC236}">
                <a16:creationId xmlns:a16="http://schemas.microsoft.com/office/drawing/2014/main" id="{AEE9B798-3234-4AA7-B8F7-627FA7C192AA}"/>
              </a:ext>
            </a:extLst>
          </p:cNvPr>
          <p:cNvPicPr>
            <a:picLocks noChangeAspect="1"/>
          </p:cNvPicPr>
          <p:nvPr/>
        </p:nvPicPr>
        <p:blipFill>
          <a:blip r:embed="rId2"/>
          <a:stretch>
            <a:fillRect/>
          </a:stretch>
        </p:blipFill>
        <p:spPr>
          <a:xfrm>
            <a:off x="3048000" y="228600"/>
            <a:ext cx="3963537" cy="6096000"/>
          </a:xfrm>
          <a:prstGeom prst="rect">
            <a:avLst/>
          </a:prstGeom>
        </p:spPr>
      </p:pic>
    </p:spTree>
    <p:extLst>
      <p:ext uri="{BB962C8B-B14F-4D97-AF65-F5344CB8AC3E}">
        <p14:creationId xmlns:p14="http://schemas.microsoft.com/office/powerpoint/2010/main" val="75985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2FC0-8A63-4EB1-949B-EA811899F1D5}"/>
              </a:ext>
            </a:extLst>
          </p:cNvPr>
          <p:cNvSpPr>
            <a:spLocks noGrp="1"/>
          </p:cNvSpPr>
          <p:nvPr>
            <p:ph type="title"/>
          </p:nvPr>
        </p:nvSpPr>
        <p:spPr/>
        <p:txBody>
          <a:bodyPr/>
          <a:lstStyle/>
          <a:p>
            <a:r>
              <a:rPr lang="en-US"/>
              <a:t>Kiểm định</a:t>
            </a:r>
          </a:p>
        </p:txBody>
      </p:sp>
      <p:sp>
        <p:nvSpPr>
          <p:cNvPr id="3" name="Content Placeholder 2">
            <a:extLst>
              <a:ext uri="{FF2B5EF4-FFF2-40B4-BE49-F238E27FC236}">
                <a16:creationId xmlns:a16="http://schemas.microsoft.com/office/drawing/2014/main" id="{3D077492-7137-4F45-9FFE-52B98E2970A6}"/>
              </a:ext>
            </a:extLst>
          </p:cNvPr>
          <p:cNvSpPr>
            <a:spLocks noGrp="1"/>
          </p:cNvSpPr>
          <p:nvPr>
            <p:ph idx="1"/>
          </p:nvPr>
        </p:nvSpPr>
        <p:spPr/>
        <p:txBody>
          <a:bodyPr>
            <a:normAutofit fontScale="77500" lnSpcReduction="20000"/>
          </a:bodyPr>
          <a:lstStyle/>
          <a:p>
            <a:r>
              <a:rPr lang="en-US"/>
              <a:t>Mục đích đảm bảo chất l</a:t>
            </a:r>
            <a:r>
              <a:rPr lang="vi-VN"/>
              <a:t>ư</a:t>
            </a:r>
            <a:r>
              <a:rPr lang="en-US"/>
              <a:t>ợng</a:t>
            </a:r>
          </a:p>
          <a:p>
            <a:r>
              <a:rPr lang="en-US"/>
              <a:t>Mô tả các tình huống và kịch bản thử nghiệm, tiến hành thử nghiệm hệ thống phần mềm</a:t>
            </a:r>
          </a:p>
          <a:p>
            <a:r>
              <a:rPr lang="en-US"/>
              <a:t>Luồng công việc:</a:t>
            </a:r>
          </a:p>
          <a:p>
            <a:pPr lvl="1"/>
            <a:r>
              <a:rPr lang="vi-VN"/>
              <a:t>Xét duyệt sự tương tác giữa các thành phần trong hệ thống</a:t>
            </a:r>
          </a:p>
          <a:p>
            <a:pPr lvl="1"/>
            <a:r>
              <a:rPr lang="vi-VN"/>
              <a:t>Xét duyệt sự tích hợp đúng đắn các thành phần</a:t>
            </a:r>
          </a:p>
          <a:p>
            <a:pPr lvl="1"/>
            <a:r>
              <a:rPr lang="vi-VN"/>
              <a:t>Xét duyệt tất cả các yêu cầu đã được cài đặt</a:t>
            </a:r>
          </a:p>
          <a:p>
            <a:pPr lvl="1"/>
            <a:r>
              <a:rPr lang="vi-VN"/>
              <a:t>Đảm bảo rằng phát hiện các lỗi trước khi triển khai hệ thống</a:t>
            </a:r>
            <a:endParaRPr lang="en-US"/>
          </a:p>
          <a:p>
            <a:r>
              <a:rPr lang="en-US"/>
              <a:t>Các b</a:t>
            </a:r>
            <a:r>
              <a:rPr lang="vi-VN"/>
              <a:t>ư</a:t>
            </a:r>
            <a:r>
              <a:rPr lang="en-US"/>
              <a:t>ớc: </a:t>
            </a:r>
          </a:p>
          <a:p>
            <a:pPr lvl="1"/>
            <a:r>
              <a:rPr lang="vi-VN"/>
              <a:t>Kiểm thử đơn vị</a:t>
            </a:r>
          </a:p>
          <a:p>
            <a:pPr lvl="1"/>
            <a:r>
              <a:rPr lang="vi-VN"/>
              <a:t>Kiểm thử tích hợp</a:t>
            </a:r>
          </a:p>
          <a:p>
            <a:pPr lvl="1"/>
            <a:r>
              <a:rPr lang="vi-VN"/>
              <a:t>Kiểm thử hệ thống</a:t>
            </a:r>
          </a:p>
          <a:p>
            <a:pPr lvl="1"/>
            <a:r>
              <a:rPr lang="vi-VN"/>
              <a:t>Kiểm thử chấp nhận</a:t>
            </a:r>
            <a:endParaRPr lang="en-US"/>
          </a:p>
        </p:txBody>
      </p:sp>
    </p:spTree>
    <p:extLst>
      <p:ext uri="{BB962C8B-B14F-4D97-AF65-F5344CB8AC3E}">
        <p14:creationId xmlns:p14="http://schemas.microsoft.com/office/powerpoint/2010/main" val="121554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0BB88-A021-4DA8-9B6A-321E14623517}"/>
              </a:ext>
            </a:extLst>
          </p:cNvPr>
          <p:cNvPicPr>
            <a:picLocks noChangeAspect="1"/>
          </p:cNvPicPr>
          <p:nvPr/>
        </p:nvPicPr>
        <p:blipFill>
          <a:blip r:embed="rId2"/>
          <a:stretch>
            <a:fillRect/>
          </a:stretch>
        </p:blipFill>
        <p:spPr>
          <a:xfrm>
            <a:off x="2362200" y="304800"/>
            <a:ext cx="4549772" cy="5948868"/>
          </a:xfrm>
          <a:prstGeom prst="rect">
            <a:avLst/>
          </a:prstGeom>
        </p:spPr>
      </p:pic>
    </p:spTree>
    <p:extLst>
      <p:ext uri="{BB962C8B-B14F-4D97-AF65-F5344CB8AC3E}">
        <p14:creationId xmlns:p14="http://schemas.microsoft.com/office/powerpoint/2010/main" val="312559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8F353-807A-4ACF-9925-BCECB97A9A73}"/>
              </a:ext>
            </a:extLst>
          </p:cNvPr>
          <p:cNvPicPr>
            <a:picLocks noChangeAspect="1"/>
          </p:cNvPicPr>
          <p:nvPr/>
        </p:nvPicPr>
        <p:blipFill>
          <a:blip r:embed="rId2"/>
          <a:stretch>
            <a:fillRect/>
          </a:stretch>
        </p:blipFill>
        <p:spPr>
          <a:xfrm>
            <a:off x="2666999" y="152400"/>
            <a:ext cx="3802961" cy="6096000"/>
          </a:xfrm>
          <a:prstGeom prst="rect">
            <a:avLst/>
          </a:prstGeom>
        </p:spPr>
      </p:pic>
    </p:spTree>
    <p:extLst>
      <p:ext uri="{BB962C8B-B14F-4D97-AF65-F5344CB8AC3E}">
        <p14:creationId xmlns:p14="http://schemas.microsoft.com/office/powerpoint/2010/main" val="116915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0AC-052A-4323-94A3-33C712697120}"/>
              </a:ext>
            </a:extLst>
          </p:cNvPr>
          <p:cNvSpPr>
            <a:spLocks noGrp="1"/>
          </p:cNvSpPr>
          <p:nvPr>
            <p:ph type="title"/>
          </p:nvPr>
        </p:nvSpPr>
        <p:spPr/>
        <p:txBody>
          <a:bodyPr/>
          <a:lstStyle/>
          <a:p>
            <a:r>
              <a:rPr lang="en-US"/>
              <a:t>Triển khai ứng dụng</a:t>
            </a:r>
          </a:p>
        </p:txBody>
      </p:sp>
      <p:sp>
        <p:nvSpPr>
          <p:cNvPr id="3" name="Content Placeholder 2">
            <a:extLst>
              <a:ext uri="{FF2B5EF4-FFF2-40B4-BE49-F238E27FC236}">
                <a16:creationId xmlns:a16="http://schemas.microsoft.com/office/drawing/2014/main" id="{1F0514EE-7DFC-46F4-8D41-C89331D4026E}"/>
              </a:ext>
            </a:extLst>
          </p:cNvPr>
          <p:cNvSpPr>
            <a:spLocks noGrp="1"/>
          </p:cNvSpPr>
          <p:nvPr>
            <p:ph idx="1"/>
          </p:nvPr>
        </p:nvSpPr>
        <p:spPr/>
        <p:txBody>
          <a:bodyPr>
            <a:normAutofit/>
          </a:bodyPr>
          <a:lstStyle/>
          <a:p>
            <a:r>
              <a:rPr lang="en-US" sz="2800"/>
              <a:t>Mục đích </a:t>
            </a:r>
            <a:r>
              <a:rPr lang="vi-VN" sz="2800"/>
              <a:t>đưa sản phẩm phần mềm đến người sử dụng</a:t>
            </a:r>
            <a:endParaRPr lang="en-US" sz="2800"/>
          </a:p>
          <a:p>
            <a:r>
              <a:rPr lang="en-US" sz="2800"/>
              <a:t>Các hoạt động:</a:t>
            </a:r>
          </a:p>
          <a:p>
            <a:pPr lvl="1"/>
            <a:r>
              <a:rPr lang="vi-VN" sz="2400"/>
              <a:t>Kiểm thử phần mềm trong môi trường sử dụng cuối cùng</a:t>
            </a:r>
          </a:p>
          <a:p>
            <a:pPr lvl="1"/>
            <a:r>
              <a:rPr lang="vi-VN" sz="2400"/>
              <a:t>Đóng gói phần mềm để chuyển giao</a:t>
            </a:r>
          </a:p>
          <a:p>
            <a:pPr lvl="1"/>
            <a:r>
              <a:rPr lang="vi-VN" sz="2400"/>
              <a:t>Cài đặt phần mềm</a:t>
            </a:r>
          </a:p>
          <a:p>
            <a:pPr lvl="1"/>
            <a:r>
              <a:rPr lang="vi-VN" sz="2400"/>
              <a:t>Huấn luyện người sử dụng</a:t>
            </a:r>
            <a:endParaRPr lang="en-US" sz="2400"/>
          </a:p>
        </p:txBody>
      </p:sp>
    </p:spTree>
    <p:extLst>
      <p:ext uri="{BB962C8B-B14F-4D97-AF65-F5344CB8AC3E}">
        <p14:creationId xmlns:p14="http://schemas.microsoft.com/office/powerpoint/2010/main" val="9250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AE87-6B83-4C8C-933E-D774CE3E1F07}"/>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8A05F18E-B57A-4626-A44A-1976F8EF38A8}"/>
              </a:ext>
            </a:extLst>
          </p:cNvPr>
          <p:cNvSpPr>
            <a:spLocks noGrp="1"/>
          </p:cNvSpPr>
          <p:nvPr>
            <p:ph idx="1"/>
          </p:nvPr>
        </p:nvSpPr>
        <p:spPr/>
        <p:txBody>
          <a:bodyPr>
            <a:normAutofit fontScale="92500"/>
          </a:bodyPr>
          <a:lstStyle/>
          <a:p>
            <a:r>
              <a:rPr lang="en-US" sz="2800">
                <a:latin typeface="Calibri (Body)"/>
              </a:rPr>
              <a:t>Quy trình phát triển hợp nhất Rational (Rational Unified Process - RUP), tạo bởi công ty Rational Software/IBM</a:t>
            </a:r>
          </a:p>
          <a:p>
            <a:r>
              <a:rPr lang="vi-VN" sz="2800">
                <a:latin typeface="Calibri (Body)"/>
              </a:rPr>
              <a:t>RUP là một quy trình lặp</a:t>
            </a:r>
            <a:endParaRPr lang="en-US" sz="2800">
              <a:latin typeface="Calibri (Body)"/>
            </a:endParaRPr>
          </a:p>
          <a:p>
            <a:r>
              <a:rPr lang="vi-VN" sz="2800">
                <a:latin typeface="Calibri (Body)"/>
              </a:rPr>
              <a:t>RUP không phải là một quy trình cụ thể đơn nhất</a:t>
            </a:r>
            <a:r>
              <a:rPr lang="en-US" sz="2800">
                <a:latin typeface="Calibri (Body)"/>
              </a:rPr>
              <a:t> mà là một “</a:t>
            </a:r>
            <a:r>
              <a:rPr lang="en-US" sz="2800">
                <a:solidFill>
                  <a:srgbClr val="C00000"/>
                </a:solidFill>
                <a:latin typeface="Calibri (Body)"/>
              </a:rPr>
              <a:t>khung</a:t>
            </a:r>
            <a:r>
              <a:rPr lang="en-US" sz="2800">
                <a:latin typeface="Calibri (Body)"/>
              </a:rPr>
              <a:t>” tùy biến quy trình phù hợp với từng tổ chức, dự án.</a:t>
            </a:r>
          </a:p>
          <a:p>
            <a:r>
              <a:rPr lang="en-US" sz="2800">
                <a:latin typeface="Calibri (Body)"/>
              </a:rPr>
              <a:t>RUP hỗ trợ các hoạt động giữa các nhóm, phân chia công việc cho từng thành viên trong nhóm, trong từng giai đoạn khác nhau của quá trình phát triển phần mềm</a:t>
            </a:r>
          </a:p>
          <a:p>
            <a:r>
              <a:rPr lang="vi-VN" sz="2800">
                <a:latin typeface="Calibri (Body)"/>
              </a:rPr>
              <a:t>RUP sử dụng hệ thống ký hiệu trực quan của</a:t>
            </a:r>
            <a:r>
              <a:rPr lang="en-US" sz="2800">
                <a:latin typeface="Calibri (Body)"/>
              </a:rPr>
              <a:t> UML, là quy trình phát triển phần mềm h</a:t>
            </a:r>
            <a:r>
              <a:rPr lang="vi-VN" sz="2800">
                <a:latin typeface="Calibri (Body)"/>
              </a:rPr>
              <a:t>ư</a:t>
            </a:r>
            <a:r>
              <a:rPr lang="en-US" sz="2800">
                <a:latin typeface="Calibri (Body)"/>
              </a:rPr>
              <a:t>ớng đối t</a:t>
            </a:r>
            <a:r>
              <a:rPr lang="vi-VN" sz="2800">
                <a:latin typeface="Calibri (Body)"/>
              </a:rPr>
              <a:t>ư</a:t>
            </a:r>
            <a:r>
              <a:rPr lang="en-US" sz="2800">
                <a:latin typeface="Calibri (Body)"/>
              </a:rPr>
              <a:t>ợng</a:t>
            </a:r>
          </a:p>
        </p:txBody>
      </p:sp>
    </p:spTree>
    <p:extLst>
      <p:ext uri="{BB962C8B-B14F-4D97-AF65-F5344CB8AC3E}">
        <p14:creationId xmlns:p14="http://schemas.microsoft.com/office/powerpoint/2010/main" val="3751216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0897-F6D6-4C45-BFB9-07D869747D78}"/>
              </a:ext>
            </a:extLst>
          </p:cNvPr>
          <p:cNvSpPr>
            <a:spLocks noGrp="1"/>
          </p:cNvSpPr>
          <p:nvPr>
            <p:ph type="title"/>
          </p:nvPr>
        </p:nvSpPr>
        <p:spPr/>
        <p:txBody>
          <a:bodyPr/>
          <a:lstStyle/>
          <a:p>
            <a:r>
              <a:rPr lang="en-US"/>
              <a:t>Ng</a:t>
            </a:r>
            <a:r>
              <a:rPr lang="vi-VN"/>
              <a:t>ư</a:t>
            </a:r>
            <a:r>
              <a:rPr lang="en-US"/>
              <a:t>ời thực hiện và tài liệu</a:t>
            </a:r>
          </a:p>
        </p:txBody>
      </p:sp>
      <p:pic>
        <p:nvPicPr>
          <p:cNvPr id="4" name="Picture 3">
            <a:extLst>
              <a:ext uri="{FF2B5EF4-FFF2-40B4-BE49-F238E27FC236}">
                <a16:creationId xmlns:a16="http://schemas.microsoft.com/office/drawing/2014/main" id="{F3330046-4731-48FD-A888-C80B445DB21D}"/>
              </a:ext>
            </a:extLst>
          </p:cNvPr>
          <p:cNvPicPr>
            <a:picLocks noChangeAspect="1"/>
          </p:cNvPicPr>
          <p:nvPr/>
        </p:nvPicPr>
        <p:blipFill>
          <a:blip r:embed="rId2"/>
          <a:stretch>
            <a:fillRect/>
          </a:stretch>
        </p:blipFill>
        <p:spPr>
          <a:xfrm>
            <a:off x="727001" y="1447800"/>
            <a:ext cx="7591425" cy="4953041"/>
          </a:xfrm>
          <a:prstGeom prst="rect">
            <a:avLst/>
          </a:prstGeom>
        </p:spPr>
      </p:pic>
    </p:spTree>
    <p:extLst>
      <p:ext uri="{BB962C8B-B14F-4D97-AF65-F5344CB8AC3E}">
        <p14:creationId xmlns:p14="http://schemas.microsoft.com/office/powerpoint/2010/main" val="189336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AD5AB4-0C89-46D2-9502-93F339752A65}"/>
              </a:ext>
            </a:extLst>
          </p:cNvPr>
          <p:cNvPicPr>
            <a:picLocks noChangeAspect="1"/>
          </p:cNvPicPr>
          <p:nvPr/>
        </p:nvPicPr>
        <p:blipFill>
          <a:blip r:embed="rId2"/>
          <a:stretch>
            <a:fillRect/>
          </a:stretch>
        </p:blipFill>
        <p:spPr>
          <a:xfrm>
            <a:off x="2560091" y="0"/>
            <a:ext cx="4023817" cy="6400800"/>
          </a:xfrm>
          <a:prstGeom prst="rect">
            <a:avLst/>
          </a:prstGeom>
        </p:spPr>
      </p:pic>
    </p:spTree>
    <p:extLst>
      <p:ext uri="{BB962C8B-B14F-4D97-AF65-F5344CB8AC3E}">
        <p14:creationId xmlns:p14="http://schemas.microsoft.com/office/powerpoint/2010/main" val="1408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81C1-1290-4CFB-83E2-1F3612BD1A8C}"/>
              </a:ext>
            </a:extLst>
          </p:cNvPr>
          <p:cNvSpPr>
            <a:spLocks noGrp="1"/>
          </p:cNvSpPr>
          <p:nvPr>
            <p:ph type="title"/>
          </p:nvPr>
        </p:nvSpPr>
        <p:spPr/>
        <p:txBody>
          <a:bodyPr/>
          <a:lstStyle/>
          <a:p>
            <a:r>
              <a:rPr lang="en-US"/>
              <a:t>Kiến trúc của RUP</a:t>
            </a:r>
          </a:p>
        </p:txBody>
      </p:sp>
      <p:pic>
        <p:nvPicPr>
          <p:cNvPr id="4" name="Picture 2">
            <a:extLst>
              <a:ext uri="{FF2B5EF4-FFF2-40B4-BE49-F238E27FC236}">
                <a16:creationId xmlns:a16="http://schemas.microsoft.com/office/drawing/2014/main" id="{E8046D1A-2035-4D42-A38D-61D5381E8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096962"/>
            <a:ext cx="7667625"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10BE-C2FB-485C-93B9-3F1FE4658BCB}"/>
              </a:ext>
            </a:extLst>
          </p:cNvPr>
          <p:cNvSpPr>
            <a:spLocks noGrp="1"/>
          </p:cNvSpPr>
          <p:nvPr>
            <p:ph type="title"/>
          </p:nvPr>
        </p:nvSpPr>
        <p:spPr/>
        <p:txBody>
          <a:bodyPr/>
          <a:lstStyle/>
          <a:p>
            <a:r>
              <a:rPr lang="en-US"/>
              <a:t>Kiến trúc của RUP</a:t>
            </a:r>
          </a:p>
        </p:txBody>
      </p:sp>
      <p:sp>
        <p:nvSpPr>
          <p:cNvPr id="3" name="Content Placeholder 2">
            <a:extLst>
              <a:ext uri="{FF2B5EF4-FFF2-40B4-BE49-F238E27FC236}">
                <a16:creationId xmlns:a16="http://schemas.microsoft.com/office/drawing/2014/main" id="{6FBBE753-2E87-4C6B-8543-B43AB01BC47D}"/>
              </a:ext>
            </a:extLst>
          </p:cNvPr>
          <p:cNvSpPr>
            <a:spLocks noGrp="1"/>
          </p:cNvSpPr>
          <p:nvPr>
            <p:ph idx="1"/>
          </p:nvPr>
        </p:nvSpPr>
        <p:spPr/>
        <p:txBody>
          <a:bodyPr>
            <a:normAutofit/>
          </a:bodyPr>
          <a:lstStyle/>
          <a:p>
            <a:pPr>
              <a:spcBef>
                <a:spcPts val="1200"/>
              </a:spcBef>
            </a:pPr>
            <a:r>
              <a:rPr lang="en-US" sz="2800">
                <a:solidFill>
                  <a:srgbClr val="C00000"/>
                </a:solidFill>
                <a:latin typeface="Calibri (Body)"/>
              </a:rPr>
              <a:t>Trục hoành</a:t>
            </a:r>
            <a:r>
              <a:rPr lang="en-US" sz="2800">
                <a:latin typeface="Calibri (Body)"/>
              </a:rPr>
              <a:t>: chiều thời gian và vòng đời của quy trình, các giai đoạn (phase), các vòng lặp (interations) và các mốc thời gian (milestones)</a:t>
            </a:r>
          </a:p>
          <a:p>
            <a:pPr>
              <a:spcBef>
                <a:spcPts val="1200"/>
              </a:spcBef>
            </a:pPr>
            <a:r>
              <a:rPr lang="vi-VN" sz="2800">
                <a:solidFill>
                  <a:srgbClr val="C00000"/>
                </a:solidFill>
                <a:latin typeface="Calibri (Body)"/>
              </a:rPr>
              <a:t>Trục tung</a:t>
            </a:r>
            <a:r>
              <a:rPr lang="vi-VN" sz="2800">
                <a:latin typeface="Calibri (Body)"/>
              </a:rPr>
              <a:t>: chiều biểu diễn các tiến trình</a:t>
            </a:r>
            <a:r>
              <a:rPr lang="en-US" sz="2800">
                <a:latin typeface="Calibri (Body)"/>
              </a:rPr>
              <a:t>, </a:t>
            </a:r>
            <a:r>
              <a:rPr lang="vi-VN" sz="2800">
                <a:latin typeface="Calibri (Body)"/>
              </a:rPr>
              <a:t>các công việc được nhóm lại</a:t>
            </a:r>
            <a:r>
              <a:rPr lang="en-US" sz="2800">
                <a:latin typeface="Calibri (Body)"/>
              </a:rPr>
              <a:t> </a:t>
            </a:r>
            <a:r>
              <a:rPr lang="vi-VN" sz="2800">
                <a:latin typeface="Calibri (Body)"/>
              </a:rPr>
              <a:t>một cách logic theo bản chất của chúng, thể hiện mặt tĩnh dưới dạng các thành phần của chu trình</a:t>
            </a:r>
            <a:r>
              <a:rPr lang="en-US" sz="2800">
                <a:latin typeface="Calibri (Body)"/>
              </a:rPr>
              <a:t> </a:t>
            </a:r>
            <a:r>
              <a:rPr lang="vi-VN" sz="2800">
                <a:latin typeface="Calibri (Body)"/>
              </a:rPr>
              <a:t>như các tiến trình, các kết quả sinh ra (artifacts), cá nhân hay một nhóm thực hiện</a:t>
            </a:r>
            <a:r>
              <a:rPr lang="en-US" sz="2800">
                <a:latin typeface="Calibri (Body)"/>
              </a:rPr>
              <a:t> </a:t>
            </a:r>
            <a:r>
              <a:rPr lang="vi-VN" sz="2800">
                <a:latin typeface="Calibri (Body)"/>
              </a:rPr>
              <a:t>(worker), giai đoạn công việc hoạt động liên quan với nhau (workflows) và các đơn</a:t>
            </a:r>
            <a:r>
              <a:rPr lang="en-US" sz="2800">
                <a:latin typeface="Calibri (Body)"/>
              </a:rPr>
              <a:t> </a:t>
            </a:r>
            <a:r>
              <a:rPr lang="vi-VN" sz="2800">
                <a:latin typeface="Calibri (Body)"/>
              </a:rPr>
              <a:t>vị công việc (activities).</a:t>
            </a:r>
            <a:endParaRPr lang="en-US" sz="2800">
              <a:latin typeface="Calibri (Body)"/>
            </a:endParaRPr>
          </a:p>
        </p:txBody>
      </p:sp>
    </p:spTree>
    <p:extLst>
      <p:ext uri="{BB962C8B-B14F-4D97-AF65-F5344CB8AC3E}">
        <p14:creationId xmlns:p14="http://schemas.microsoft.com/office/powerpoint/2010/main" val="176202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B0F5-E2BB-4B64-919C-13814E433B93}"/>
              </a:ext>
            </a:extLst>
          </p:cNvPr>
          <p:cNvSpPr>
            <a:spLocks noGrp="1"/>
          </p:cNvSpPr>
          <p:nvPr>
            <p:ph type="title"/>
          </p:nvPr>
        </p:nvSpPr>
        <p:spPr/>
        <p:txBody>
          <a:bodyPr/>
          <a:lstStyle/>
          <a:p>
            <a:r>
              <a:rPr lang="en-US"/>
              <a:t>Các công việc</a:t>
            </a:r>
          </a:p>
        </p:txBody>
      </p:sp>
      <p:sp>
        <p:nvSpPr>
          <p:cNvPr id="3" name="Content Placeholder 2">
            <a:extLst>
              <a:ext uri="{FF2B5EF4-FFF2-40B4-BE49-F238E27FC236}">
                <a16:creationId xmlns:a16="http://schemas.microsoft.com/office/drawing/2014/main" id="{223FB5A4-1043-4042-A81B-9A10397DE2D0}"/>
              </a:ext>
            </a:extLst>
          </p:cNvPr>
          <p:cNvSpPr>
            <a:spLocks noGrp="1"/>
          </p:cNvSpPr>
          <p:nvPr>
            <p:ph idx="1"/>
          </p:nvPr>
        </p:nvSpPr>
        <p:spPr/>
        <p:txBody>
          <a:bodyPr>
            <a:normAutofit fontScale="92500" lnSpcReduction="10000"/>
          </a:bodyPr>
          <a:lstStyle/>
          <a:p>
            <a:r>
              <a:rPr lang="en-US"/>
              <a:t>Các công việc chính:</a:t>
            </a:r>
          </a:p>
          <a:p>
            <a:pPr lvl="1"/>
            <a:r>
              <a:rPr lang="en-US"/>
              <a:t>Business modeling</a:t>
            </a:r>
          </a:p>
          <a:p>
            <a:pPr lvl="1"/>
            <a:r>
              <a:rPr lang="en-US"/>
              <a:t>Requirement</a:t>
            </a:r>
          </a:p>
          <a:p>
            <a:pPr lvl="1"/>
            <a:r>
              <a:rPr lang="en-US"/>
              <a:t>Analysis &amp; Design</a:t>
            </a:r>
          </a:p>
          <a:p>
            <a:pPr lvl="1"/>
            <a:r>
              <a:rPr lang="en-US"/>
              <a:t>Implemention</a:t>
            </a:r>
          </a:p>
          <a:p>
            <a:pPr lvl="1"/>
            <a:r>
              <a:rPr lang="en-US"/>
              <a:t>Test</a:t>
            </a:r>
          </a:p>
          <a:p>
            <a:pPr lvl="1"/>
            <a:r>
              <a:rPr lang="en-US"/>
              <a:t>Deployment</a:t>
            </a:r>
          </a:p>
          <a:p>
            <a:r>
              <a:rPr lang="en-US"/>
              <a:t>Các công việc phụ</a:t>
            </a:r>
          </a:p>
          <a:p>
            <a:pPr lvl="1"/>
            <a:r>
              <a:rPr lang="en-US"/>
              <a:t>Project Management</a:t>
            </a:r>
          </a:p>
          <a:p>
            <a:pPr lvl="1"/>
            <a:r>
              <a:rPr lang="en-US"/>
              <a:t>Configuration and Change Management</a:t>
            </a:r>
          </a:p>
          <a:p>
            <a:pPr lvl="1"/>
            <a:r>
              <a:rPr lang="en-US"/>
              <a:t>Environment</a:t>
            </a:r>
          </a:p>
        </p:txBody>
      </p:sp>
    </p:spTree>
    <p:extLst>
      <p:ext uri="{BB962C8B-B14F-4D97-AF65-F5344CB8AC3E}">
        <p14:creationId xmlns:p14="http://schemas.microsoft.com/office/powerpoint/2010/main" val="168155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E4A4-F3E1-4F83-9B5B-12F81C896DEF}"/>
              </a:ext>
            </a:extLst>
          </p:cNvPr>
          <p:cNvSpPr>
            <a:spLocks noGrp="1"/>
          </p:cNvSpPr>
          <p:nvPr>
            <p:ph type="title"/>
          </p:nvPr>
        </p:nvSpPr>
        <p:spPr/>
        <p:txBody>
          <a:bodyPr/>
          <a:lstStyle/>
          <a:p>
            <a:r>
              <a:rPr lang="en-US"/>
              <a:t>Vòng đời dự án trong RUP</a:t>
            </a:r>
          </a:p>
        </p:txBody>
      </p:sp>
      <p:sp>
        <p:nvSpPr>
          <p:cNvPr id="3" name="Content Placeholder 2">
            <a:extLst>
              <a:ext uri="{FF2B5EF4-FFF2-40B4-BE49-F238E27FC236}">
                <a16:creationId xmlns:a16="http://schemas.microsoft.com/office/drawing/2014/main" id="{17365F70-272D-4487-A6F5-EEDC9BE53834}"/>
              </a:ext>
            </a:extLst>
          </p:cNvPr>
          <p:cNvSpPr>
            <a:spLocks noGrp="1"/>
          </p:cNvSpPr>
          <p:nvPr>
            <p:ph idx="1"/>
          </p:nvPr>
        </p:nvSpPr>
        <p:spPr/>
        <p:txBody>
          <a:bodyPr>
            <a:normAutofit/>
          </a:bodyPr>
          <a:lstStyle/>
          <a:p>
            <a:r>
              <a:rPr lang="en-US"/>
              <a:t>Bốn giai đoạn nối tiếp nhau:</a:t>
            </a:r>
          </a:p>
          <a:p>
            <a:pPr lvl="1"/>
            <a:r>
              <a:rPr lang="en-US"/>
              <a:t>Khởi tạo (</a:t>
            </a:r>
            <a:r>
              <a:rPr lang="en-US">
                <a:solidFill>
                  <a:srgbClr val="C00000"/>
                </a:solidFill>
              </a:rPr>
              <a:t>Inception</a:t>
            </a:r>
            <a:r>
              <a:rPr lang="en-US"/>
              <a:t>)</a:t>
            </a:r>
          </a:p>
          <a:p>
            <a:pPr lvl="1"/>
            <a:r>
              <a:rPr lang="en-US"/>
              <a:t>Phác thảo (</a:t>
            </a:r>
            <a:r>
              <a:rPr lang="en-US">
                <a:solidFill>
                  <a:srgbClr val="C00000"/>
                </a:solidFill>
              </a:rPr>
              <a:t>Elaboration</a:t>
            </a:r>
            <a:r>
              <a:rPr lang="en-US"/>
              <a:t>)</a:t>
            </a:r>
          </a:p>
          <a:p>
            <a:pPr lvl="1"/>
            <a:r>
              <a:rPr lang="en-US"/>
              <a:t>Xây dựng (</a:t>
            </a:r>
            <a:r>
              <a:rPr lang="en-US">
                <a:solidFill>
                  <a:srgbClr val="C00000"/>
                </a:solidFill>
              </a:rPr>
              <a:t>Construction</a:t>
            </a:r>
            <a:r>
              <a:rPr lang="en-US"/>
              <a:t>)</a:t>
            </a:r>
          </a:p>
          <a:p>
            <a:pPr lvl="1"/>
            <a:r>
              <a:rPr lang="en-US"/>
              <a:t>Chuyển giao (</a:t>
            </a:r>
            <a:r>
              <a:rPr lang="en-US">
                <a:solidFill>
                  <a:srgbClr val="C00000"/>
                </a:solidFill>
              </a:rPr>
              <a:t>Transition</a:t>
            </a:r>
            <a:r>
              <a:rPr lang="en-US"/>
              <a:t>)</a:t>
            </a:r>
          </a:p>
          <a:p>
            <a:r>
              <a:rPr lang="en-US"/>
              <a:t>Mỗi giai đoạn đánh dấu một mốc quan trọng</a:t>
            </a:r>
          </a:p>
          <a:p>
            <a:r>
              <a:rPr lang="en-US"/>
              <a:t>Mỗi giai đoạn sẽ đ</a:t>
            </a:r>
            <a:r>
              <a:rPr lang="vi-VN"/>
              <a:t>ư</a:t>
            </a:r>
            <a:r>
              <a:rPr lang="en-US"/>
              <a:t>ợc thẩm định kết quả tr</a:t>
            </a:r>
            <a:r>
              <a:rPr lang="vi-VN"/>
              <a:t>ư</a:t>
            </a:r>
            <a:r>
              <a:rPr lang="en-US"/>
              <a:t>ớc khi bước sang giai đoạn tiếp theo</a:t>
            </a:r>
          </a:p>
        </p:txBody>
      </p:sp>
    </p:spTree>
    <p:extLst>
      <p:ext uri="{BB962C8B-B14F-4D97-AF65-F5344CB8AC3E}">
        <p14:creationId xmlns:p14="http://schemas.microsoft.com/office/powerpoint/2010/main" val="319117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CEE5-2229-4153-8ED5-C89D6CFE8A28}"/>
              </a:ext>
            </a:extLst>
          </p:cNvPr>
          <p:cNvSpPr>
            <a:spLocks noGrp="1"/>
          </p:cNvSpPr>
          <p:nvPr>
            <p:ph type="title"/>
          </p:nvPr>
        </p:nvSpPr>
        <p:spPr/>
        <p:txBody>
          <a:bodyPr/>
          <a:lstStyle/>
          <a:p>
            <a:r>
              <a:rPr lang="en-US"/>
              <a:t>Khởi tạo</a:t>
            </a:r>
          </a:p>
        </p:txBody>
      </p:sp>
      <p:sp>
        <p:nvSpPr>
          <p:cNvPr id="3" name="Content Placeholder 2">
            <a:extLst>
              <a:ext uri="{FF2B5EF4-FFF2-40B4-BE49-F238E27FC236}">
                <a16:creationId xmlns:a16="http://schemas.microsoft.com/office/drawing/2014/main" id="{0A34021F-12E1-4A03-A8EF-07A59D899993}"/>
              </a:ext>
            </a:extLst>
          </p:cNvPr>
          <p:cNvSpPr>
            <a:spLocks noGrp="1"/>
          </p:cNvSpPr>
          <p:nvPr>
            <p:ph idx="1"/>
          </p:nvPr>
        </p:nvSpPr>
        <p:spPr>
          <a:xfrm>
            <a:off x="457200" y="3962400"/>
            <a:ext cx="8229600" cy="2362200"/>
          </a:xfrm>
        </p:spPr>
        <p:txBody>
          <a:bodyPr>
            <a:normAutofit/>
          </a:bodyPr>
          <a:lstStyle/>
          <a:p>
            <a:r>
              <a:rPr lang="en-US" sz="2800"/>
              <a:t>Đánh giá sự thành công, khả thi</a:t>
            </a:r>
          </a:p>
          <a:p>
            <a:r>
              <a:rPr lang="en-US" sz="2800"/>
              <a:t>Đánh giá rủi ro</a:t>
            </a:r>
          </a:p>
          <a:p>
            <a:r>
              <a:rPr lang="en-US" sz="2800"/>
              <a:t>Xác định nguồn lực cần thiết </a:t>
            </a:r>
          </a:p>
          <a:p>
            <a:r>
              <a:rPr lang="en-US" sz="2800"/>
              <a:t>Kế hoạch thực hiện</a:t>
            </a:r>
          </a:p>
          <a:p>
            <a:endParaRPr lang="en-US" sz="2800"/>
          </a:p>
        </p:txBody>
      </p:sp>
      <p:pic>
        <p:nvPicPr>
          <p:cNvPr id="4" name="Picture 3">
            <a:extLst>
              <a:ext uri="{FF2B5EF4-FFF2-40B4-BE49-F238E27FC236}">
                <a16:creationId xmlns:a16="http://schemas.microsoft.com/office/drawing/2014/main" id="{D8169B1B-CC80-43C1-A119-CB847BCA2900}"/>
              </a:ext>
            </a:extLst>
          </p:cNvPr>
          <p:cNvPicPr>
            <a:picLocks noChangeAspect="1"/>
          </p:cNvPicPr>
          <p:nvPr/>
        </p:nvPicPr>
        <p:blipFill>
          <a:blip r:embed="rId2"/>
          <a:stretch>
            <a:fillRect/>
          </a:stretch>
        </p:blipFill>
        <p:spPr>
          <a:xfrm>
            <a:off x="228600" y="1026291"/>
            <a:ext cx="8686800" cy="2936109"/>
          </a:xfrm>
          <a:prstGeom prst="rect">
            <a:avLst/>
          </a:prstGeom>
        </p:spPr>
      </p:pic>
    </p:spTree>
    <p:extLst>
      <p:ext uri="{BB962C8B-B14F-4D97-AF65-F5344CB8AC3E}">
        <p14:creationId xmlns:p14="http://schemas.microsoft.com/office/powerpoint/2010/main" val="112190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916E-8EB1-49D7-898B-F7D8EBCD7C21}"/>
              </a:ext>
            </a:extLst>
          </p:cNvPr>
          <p:cNvSpPr>
            <a:spLocks noGrp="1"/>
          </p:cNvSpPr>
          <p:nvPr>
            <p:ph type="title"/>
          </p:nvPr>
        </p:nvSpPr>
        <p:spPr/>
        <p:txBody>
          <a:bodyPr/>
          <a:lstStyle/>
          <a:p>
            <a:r>
              <a:rPr lang="en-US"/>
              <a:t>Khởi tạo</a:t>
            </a:r>
          </a:p>
        </p:txBody>
      </p:sp>
      <p:sp>
        <p:nvSpPr>
          <p:cNvPr id="3" name="Content Placeholder 2">
            <a:extLst>
              <a:ext uri="{FF2B5EF4-FFF2-40B4-BE49-F238E27FC236}">
                <a16:creationId xmlns:a16="http://schemas.microsoft.com/office/drawing/2014/main" id="{DA6BD06C-BF69-45B7-A6C7-E2FA87FE29A9}"/>
              </a:ext>
            </a:extLst>
          </p:cNvPr>
          <p:cNvSpPr>
            <a:spLocks noGrp="1"/>
          </p:cNvSpPr>
          <p:nvPr>
            <p:ph idx="1"/>
          </p:nvPr>
        </p:nvSpPr>
        <p:spPr/>
        <p:txBody>
          <a:bodyPr>
            <a:normAutofit fontScale="92500"/>
          </a:bodyPr>
          <a:lstStyle/>
          <a:p>
            <a:pPr>
              <a:spcBef>
                <a:spcPts val="1200"/>
              </a:spcBef>
            </a:pPr>
            <a:r>
              <a:rPr lang="en-US" sz="2800">
                <a:latin typeface="Calibri (Body)"/>
              </a:rPr>
              <a:t>Thiết lập phạm vi phần mềm và các điều kiện biên của dự án, bao gồm: nhìn nhận khả năng thực hiện, các điều kiện thỏa thuận và những gì sản phẩm mong đợi và không mong đợi</a:t>
            </a:r>
          </a:p>
          <a:p>
            <a:pPr>
              <a:spcBef>
                <a:spcPts val="1200"/>
              </a:spcBef>
            </a:pPr>
            <a:r>
              <a:rPr lang="vi-VN" sz="2800">
                <a:latin typeface="Calibri (Body)"/>
              </a:rPr>
              <a:t>Nhận định đúng đắn về các chức năng của hệ thống, kịch bản của các hành vi trong hệ thống sẽ</a:t>
            </a:r>
            <a:r>
              <a:rPr lang="en-US" sz="2800">
                <a:latin typeface="Calibri (Body)"/>
              </a:rPr>
              <a:t> </a:t>
            </a:r>
            <a:r>
              <a:rPr lang="vi-VN" sz="2800">
                <a:latin typeface="Calibri (Body)"/>
              </a:rPr>
              <a:t>đóng vai trò định hướng quan trọng cho kết quả của phần thiết kế.</a:t>
            </a:r>
          </a:p>
          <a:p>
            <a:pPr>
              <a:spcBef>
                <a:spcPts val="1200"/>
              </a:spcBef>
            </a:pPr>
            <a:r>
              <a:rPr lang="vi-VN" sz="2800">
                <a:latin typeface="Calibri (Body)"/>
              </a:rPr>
              <a:t>Trình bày, demo một số kiến trúc ứng cử viên cho một vài kịch bản chính.</a:t>
            </a:r>
            <a:endParaRPr lang="en-US" sz="2800">
              <a:latin typeface="Calibri (Body)"/>
            </a:endParaRPr>
          </a:p>
          <a:p>
            <a:pPr>
              <a:spcBef>
                <a:spcPts val="1200"/>
              </a:spcBef>
            </a:pPr>
            <a:r>
              <a:rPr lang="en-US" sz="2800">
                <a:latin typeface="Calibri (Body)"/>
              </a:rPr>
              <a:t>Dự trù rủi ro tiềm ẩn</a:t>
            </a:r>
          </a:p>
          <a:p>
            <a:pPr>
              <a:spcBef>
                <a:spcPts val="1200"/>
              </a:spcBef>
            </a:pPr>
            <a:r>
              <a:rPr lang="en-US" sz="2800">
                <a:latin typeface="Calibri (Body)"/>
              </a:rPr>
              <a:t>Chuẩn bị môi tr</a:t>
            </a:r>
            <a:r>
              <a:rPr lang="vi-VN" sz="2800">
                <a:latin typeface="Calibri (Body)"/>
              </a:rPr>
              <a:t>ư</a:t>
            </a:r>
            <a:r>
              <a:rPr lang="en-US" sz="2800">
                <a:latin typeface="Calibri (Body)"/>
              </a:rPr>
              <a:t>ờng hỗ trợ cho dự án</a:t>
            </a:r>
          </a:p>
        </p:txBody>
      </p:sp>
    </p:spTree>
    <p:extLst>
      <p:ext uri="{BB962C8B-B14F-4D97-AF65-F5344CB8AC3E}">
        <p14:creationId xmlns:p14="http://schemas.microsoft.com/office/powerpoint/2010/main" val="2077235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4E322-9973-45DF-BC63-725E4EF1E0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52d96-1458-420b-8b8e-02e733c65e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51EA3F-D19F-4204-99DD-20664979ED4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57DA6DC-A8C6-499F-BAC8-1B826460DF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1894</TotalTime>
  <Words>1311</Words>
  <Application>Microsoft Office PowerPoint</Application>
  <PresentationFormat>On-screen Show (4:3)</PresentationFormat>
  <Paragraphs>131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Times New Roman</vt:lpstr>
      <vt:lpstr>Wingdings 2</vt:lpstr>
      <vt:lpstr>Office Theme</vt:lpstr>
      <vt:lpstr>Phân tích thiết kế hệ thống</vt:lpstr>
      <vt:lpstr>Nội dung</vt:lpstr>
      <vt:lpstr>Giới thiệu</vt:lpstr>
      <vt:lpstr>Kiến trúc của RUP</vt:lpstr>
      <vt:lpstr>Kiến trúc của RUP</vt:lpstr>
      <vt:lpstr>Các công việc</vt:lpstr>
      <vt:lpstr>Vòng đời dự án trong RUP</vt:lpstr>
      <vt:lpstr>Khởi tạo</vt:lpstr>
      <vt:lpstr>Khởi tạo</vt:lpstr>
      <vt:lpstr>Phác thảo</vt:lpstr>
      <vt:lpstr>Phác thảo</vt:lpstr>
      <vt:lpstr>Xây dựng</vt:lpstr>
      <vt:lpstr>Xây dựng</vt:lpstr>
      <vt:lpstr>Chuyển giao</vt:lpstr>
      <vt:lpstr>Chuyển giao</vt:lpstr>
      <vt:lpstr>Các công việc chính</vt:lpstr>
      <vt:lpstr>Mô hình hóa nghiệp vụ</vt:lpstr>
      <vt:lpstr>Các ký hiệu</vt:lpstr>
      <vt:lpstr>Quản lý yêu cầu</vt:lpstr>
      <vt:lpstr>Phân tích và thiết kế</vt:lpstr>
      <vt:lpstr>Vai trò người thiết kế</vt:lpstr>
      <vt:lpstr>PowerPoint Presentation</vt:lpstr>
      <vt:lpstr>Thực hiện</vt:lpstr>
      <vt:lpstr>Người thực hiện và tài liệu</vt:lpstr>
      <vt:lpstr>PowerPoint Presentation</vt:lpstr>
      <vt:lpstr>Kiểm định</vt:lpstr>
      <vt:lpstr>PowerPoint Presentation</vt:lpstr>
      <vt:lpstr>PowerPoint Presentation</vt:lpstr>
      <vt:lpstr>Triển khai ứng dụng</vt:lpstr>
      <vt:lpstr>Người thực hiện và tài liệu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Le Hai Ha</cp:lastModifiedBy>
  <cp:revision>135</cp:revision>
  <dcterms:created xsi:type="dcterms:W3CDTF">2006-08-16T00:00:00Z</dcterms:created>
  <dcterms:modified xsi:type="dcterms:W3CDTF">2022-10-25T13:10:56Z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