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67" r:id="rId3"/>
    <p:sldId id="268" r:id="rId4"/>
    <p:sldId id="272" r:id="rId5"/>
    <p:sldId id="273" r:id="rId6"/>
    <p:sldId id="257" r:id="rId7"/>
    <p:sldId id="258" r:id="rId8"/>
    <p:sldId id="259" r:id="rId9"/>
    <p:sldId id="260" r:id="rId10"/>
    <p:sldId id="261" r:id="rId11"/>
    <p:sldId id="262" r:id="rId12"/>
    <p:sldId id="263" r:id="rId13"/>
    <p:sldId id="269" r:id="rId14"/>
    <p:sldId id="270" r:id="rId15"/>
    <p:sldId id="264" r:id="rId16"/>
    <p:sldId id="265" r:id="rId17"/>
    <p:sldId id="266"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AA29DC-26FA-42BA-94D4-08E713417F3D}" type="datetimeFigureOut">
              <a:rPr lang="en-US" smtClean="0"/>
              <a:t>9/17/2019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A3AD1-AA18-4670-AD5E-5DB1A6E36B82}" type="slidenum">
              <a:rPr lang="en-US" smtClean="0"/>
              <a:t>‹#›</a:t>
            </a:fld>
            <a:endParaRPr lang="en-US"/>
          </a:p>
        </p:txBody>
      </p:sp>
    </p:spTree>
    <p:extLst>
      <p:ext uri="{BB962C8B-B14F-4D97-AF65-F5344CB8AC3E}">
        <p14:creationId xmlns:p14="http://schemas.microsoft.com/office/powerpoint/2010/main" val="497454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FE2FBD-8EB8-4FE2-9742-7E9C28CB68E3}"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1ADDB3-0E1D-44B5-BD73-5508B98CA589}"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8BD43-75F2-4784-80E8-08DD6940E431}"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477000"/>
            <a:ext cx="91440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17460"/>
            <a:ext cx="2133600" cy="304800"/>
          </a:xfrm>
        </p:spPr>
        <p:txBody>
          <a:bodyPr/>
          <a:lstStyle>
            <a:lvl1pPr>
              <a:defRPr>
                <a:solidFill>
                  <a:schemeClr val="bg1"/>
                </a:solidFill>
              </a:defRPr>
            </a:lvl1pPr>
          </a:lstStyle>
          <a:p>
            <a:fld id="{BEC06E74-EBE0-4B88-BE33-3807589CC076}" type="datetime1">
              <a:rPr lang="en-US" smtClean="0"/>
              <a:t>9/17/2019</a:t>
            </a:fld>
            <a:endParaRPr lang="en-US"/>
          </a:p>
        </p:txBody>
      </p:sp>
      <p:sp>
        <p:nvSpPr>
          <p:cNvPr id="5" name="Footer Placeholder 4"/>
          <p:cNvSpPr>
            <a:spLocks noGrp="1"/>
          </p:cNvSpPr>
          <p:nvPr>
            <p:ph type="ftr" sz="quarter" idx="11"/>
          </p:nvPr>
        </p:nvSpPr>
        <p:spPr>
          <a:xfrm>
            <a:off x="3124200" y="6517460"/>
            <a:ext cx="2895600" cy="304800"/>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6553200" y="6517460"/>
            <a:ext cx="2133600" cy="304800"/>
          </a:xfrm>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8E6A3-CC30-456C-ACA7-78BFB99D7446}"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7D089-612A-4220-9378-7AD3D814135D}" type="datetime1">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1B13F-247A-4DB7-91E7-9D96BA3D5E77}" type="datetime1">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31B9-9389-472C-83AB-B137DA6A64E1}" type="datetime1">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57625-9C6E-4179-92B1-DF115D1EA451}" type="datetime1">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ABE6E-8614-474E-A6A8-B725D58F4CDD}" type="datetime1">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70D974-A823-4401-9486-87D52C9302DD}" type="datetime1">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41FD-8136-411B-AF58-6869C4A78829}" type="datetime1">
              <a:rPr lang="en-US" smtClean="0"/>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Subtitle 2"/>
          <p:cNvSpPr>
            <a:spLocks noGrp="1"/>
          </p:cNvSpPr>
          <p:nvPr>
            <p:ph type="subTitle" idx="1"/>
          </p:nvPr>
        </p:nvSpPr>
        <p:spPr>
          <a:xfrm>
            <a:off x="1524000" y="3810000"/>
            <a:ext cx="5943600" cy="1752600"/>
          </a:xfrm>
        </p:spPr>
        <p:txBody>
          <a:bodyPr/>
          <a:lstStyle/>
          <a:p>
            <a:r>
              <a:rPr lang="en-US"/>
              <a:t>Mô hình hóa nghiệp vụ và đặc tả yêu cầu phần mềm</a:t>
            </a:r>
            <a:endParaRPr lang="en-US" dirty="0"/>
          </a:p>
        </p:txBody>
      </p:sp>
    </p:spTree>
    <p:extLst>
      <p:ext uri="{BB962C8B-B14F-4D97-AF65-F5344CB8AC3E}">
        <p14:creationId xmlns:p14="http://schemas.microsoft.com/office/powerpoint/2010/main" val="244789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a:t>
            </a:r>
            <a:r>
              <a:rPr lang="en-US" dirty="0" err="1"/>
              <a:t>quy</a:t>
            </a:r>
            <a:r>
              <a:rPr lang="en-US" dirty="0"/>
              <a:t> </a:t>
            </a:r>
            <a:r>
              <a:rPr lang="en-US" dirty="0" err="1"/>
              <a:t>trình</a:t>
            </a:r>
            <a:r>
              <a:rPr lang="en-US" dirty="0"/>
              <a:t> </a:t>
            </a:r>
            <a:r>
              <a:rPr lang="en-US" dirty="0" err="1"/>
              <a:t>điều</a:t>
            </a:r>
            <a:r>
              <a:rPr lang="en-US" dirty="0"/>
              <a:t> </a:t>
            </a:r>
            <a:r>
              <a:rPr lang="en-US" dirty="0" err="1"/>
              <a:t>tra</a:t>
            </a:r>
            <a:endParaRPr lang="en-US" dirty="0"/>
          </a:p>
        </p:txBody>
      </p:sp>
      <p:sp>
        <p:nvSpPr>
          <p:cNvPr id="3" name="Content Placeholder 2"/>
          <p:cNvSpPr>
            <a:spLocks noGrp="1"/>
          </p:cNvSpPr>
          <p:nvPr>
            <p:ph idx="1"/>
          </p:nvPr>
        </p:nvSpPr>
        <p:spPr/>
        <p:txBody>
          <a:bodyPr/>
          <a:lstStyle/>
          <a:p>
            <a:r>
              <a:rPr lang="en-US" dirty="0" err="1"/>
              <a:t>Quy</a:t>
            </a:r>
            <a:r>
              <a:rPr lang="en-US" dirty="0"/>
              <a:t> </a:t>
            </a:r>
            <a:r>
              <a:rPr lang="en-US" dirty="0" err="1"/>
              <a:t>trình</a:t>
            </a:r>
            <a:r>
              <a:rPr lang="en-US" dirty="0"/>
              <a:t> </a:t>
            </a:r>
            <a:r>
              <a:rPr lang="en-US" dirty="0" err="1"/>
              <a:t>điều</a:t>
            </a:r>
            <a:r>
              <a:rPr lang="en-US" dirty="0"/>
              <a:t> </a:t>
            </a:r>
            <a:r>
              <a:rPr lang="en-US" dirty="0" err="1"/>
              <a:t>tra</a:t>
            </a:r>
            <a:r>
              <a:rPr lang="en-US" dirty="0"/>
              <a:t> </a:t>
            </a:r>
            <a:r>
              <a:rPr lang="en-US" dirty="0" err="1"/>
              <a:t>phải</a:t>
            </a:r>
            <a:r>
              <a:rPr lang="en-US" dirty="0"/>
              <a:t> </a:t>
            </a:r>
            <a:r>
              <a:rPr lang="en-US" dirty="0" err="1"/>
              <a:t>hỗ</a:t>
            </a:r>
            <a:r>
              <a:rPr lang="en-US" dirty="0"/>
              <a:t> </a:t>
            </a:r>
            <a:r>
              <a:rPr lang="en-US" dirty="0" err="1"/>
              <a:t>trợ</a:t>
            </a:r>
            <a:r>
              <a:rPr lang="en-US" dirty="0"/>
              <a:t> </a:t>
            </a:r>
            <a:r>
              <a:rPr lang="en-US" dirty="0" err="1"/>
              <a:t>một</a:t>
            </a:r>
            <a:r>
              <a:rPr lang="en-US" dirty="0"/>
              <a:t> </a:t>
            </a:r>
            <a:r>
              <a:rPr lang="en-US" dirty="0" err="1"/>
              <a:t>cách</a:t>
            </a:r>
            <a:r>
              <a:rPr lang="en-US" dirty="0"/>
              <a:t> </a:t>
            </a:r>
            <a:r>
              <a:rPr lang="en-US" dirty="0" err="1"/>
              <a:t>đắc</a:t>
            </a:r>
            <a:r>
              <a:rPr lang="en-US" dirty="0"/>
              <a:t> </a:t>
            </a:r>
            <a:r>
              <a:rPr lang="en-US" dirty="0" err="1"/>
              <a:t>lực</a:t>
            </a:r>
            <a:r>
              <a:rPr lang="en-US" dirty="0"/>
              <a:t> </a:t>
            </a:r>
            <a:r>
              <a:rPr lang="en-US" dirty="0" err="1"/>
              <a:t>nhất</a:t>
            </a:r>
            <a:r>
              <a:rPr lang="en-US" dirty="0"/>
              <a:t> </a:t>
            </a:r>
            <a:r>
              <a:rPr lang="en-US" dirty="0" err="1"/>
              <a:t>cho</a:t>
            </a:r>
            <a:r>
              <a:rPr lang="en-US" dirty="0"/>
              <a:t> </a:t>
            </a:r>
            <a:r>
              <a:rPr lang="en-US" dirty="0" err="1"/>
              <a:t>phương</a:t>
            </a:r>
            <a:r>
              <a:rPr lang="en-US" dirty="0"/>
              <a:t> </a:t>
            </a:r>
            <a:r>
              <a:rPr lang="en-US" dirty="0" err="1"/>
              <a:t>pháp</a:t>
            </a:r>
            <a:r>
              <a:rPr lang="en-US" dirty="0"/>
              <a:t> </a:t>
            </a:r>
            <a:r>
              <a:rPr lang="en-US" dirty="0" err="1"/>
              <a:t>mô</a:t>
            </a:r>
            <a:r>
              <a:rPr lang="en-US" dirty="0"/>
              <a:t> </a:t>
            </a:r>
            <a:r>
              <a:rPr lang="en-US" dirty="0" err="1"/>
              <a:t>hình</a:t>
            </a:r>
            <a:r>
              <a:rPr lang="en-US" dirty="0"/>
              <a:t> </a:t>
            </a:r>
            <a:r>
              <a:rPr lang="en-US" dirty="0" err="1"/>
              <a:t>hóa</a:t>
            </a:r>
            <a:endParaRPr lang="en-US" dirty="0"/>
          </a:p>
          <a:p>
            <a:r>
              <a:rPr lang="en-US" dirty="0" err="1"/>
              <a:t>Quy</a:t>
            </a:r>
            <a:r>
              <a:rPr lang="en-US" dirty="0"/>
              <a:t> </a:t>
            </a:r>
            <a:r>
              <a:rPr lang="en-US" dirty="0" err="1"/>
              <a:t>trình</a:t>
            </a:r>
            <a:r>
              <a:rPr lang="en-US" dirty="0"/>
              <a:t> </a:t>
            </a:r>
            <a:r>
              <a:rPr lang="en-US" dirty="0" err="1"/>
              <a:t>điều</a:t>
            </a:r>
            <a:r>
              <a:rPr lang="en-US" dirty="0"/>
              <a:t> </a:t>
            </a:r>
            <a:r>
              <a:rPr lang="en-US" dirty="0" err="1"/>
              <a:t>tra</a:t>
            </a:r>
            <a:r>
              <a:rPr lang="en-US" dirty="0"/>
              <a:t> </a:t>
            </a:r>
            <a:r>
              <a:rPr lang="en-US" dirty="0" err="1"/>
              <a:t>phải</a:t>
            </a:r>
            <a:r>
              <a:rPr lang="en-US" dirty="0"/>
              <a:t> </a:t>
            </a:r>
            <a:r>
              <a:rPr lang="en-US" dirty="0" err="1"/>
              <a:t>được</a:t>
            </a:r>
            <a:r>
              <a:rPr lang="en-US" dirty="0"/>
              <a:t> </a:t>
            </a:r>
            <a:r>
              <a:rPr lang="en-US" dirty="0" err="1"/>
              <a:t>tiến</a:t>
            </a:r>
            <a:r>
              <a:rPr lang="en-US" dirty="0"/>
              <a:t> </a:t>
            </a:r>
            <a:r>
              <a:rPr lang="en-US" dirty="0" err="1"/>
              <a:t>hành</a:t>
            </a:r>
            <a:r>
              <a:rPr lang="en-US" dirty="0"/>
              <a:t> </a:t>
            </a:r>
            <a:r>
              <a:rPr lang="en-US" dirty="0" err="1"/>
              <a:t>từ</a:t>
            </a:r>
            <a:r>
              <a:rPr lang="en-US" dirty="0"/>
              <a:t> </a:t>
            </a:r>
            <a:r>
              <a:rPr lang="en-US" dirty="0" err="1"/>
              <a:t>trên</a:t>
            </a:r>
            <a:r>
              <a:rPr lang="en-US" dirty="0"/>
              <a:t> </a:t>
            </a:r>
            <a:r>
              <a:rPr lang="en-US" dirty="0" err="1"/>
              <a:t>xuống</a:t>
            </a:r>
            <a:endParaRPr lang="en-US" dirty="0"/>
          </a:p>
          <a:p>
            <a:r>
              <a:rPr lang="en-US" dirty="0" err="1"/>
              <a:t>Quá</a:t>
            </a:r>
            <a:r>
              <a:rPr lang="en-US" dirty="0"/>
              <a:t> </a:t>
            </a:r>
            <a:r>
              <a:rPr lang="en-US" dirty="0" err="1"/>
              <a:t>trình</a:t>
            </a:r>
            <a:r>
              <a:rPr lang="en-US" dirty="0"/>
              <a:t> </a:t>
            </a:r>
            <a:r>
              <a:rPr lang="en-US" dirty="0" err="1"/>
              <a:t>điều</a:t>
            </a:r>
            <a:r>
              <a:rPr lang="en-US" dirty="0"/>
              <a:t> </a:t>
            </a:r>
            <a:r>
              <a:rPr lang="en-US" dirty="0" err="1"/>
              <a:t>tra</a:t>
            </a:r>
            <a:r>
              <a:rPr lang="en-US" dirty="0"/>
              <a:t> </a:t>
            </a:r>
            <a:r>
              <a:rPr lang="en-US" dirty="0" err="1"/>
              <a:t>phải</a:t>
            </a:r>
            <a:r>
              <a:rPr lang="en-US" dirty="0"/>
              <a:t> </a:t>
            </a:r>
            <a:r>
              <a:rPr lang="en-US" dirty="0" err="1"/>
              <a:t>được</a:t>
            </a:r>
            <a:r>
              <a:rPr lang="en-US" dirty="0"/>
              <a:t> </a:t>
            </a:r>
            <a:r>
              <a:rPr lang="en-US" dirty="0" err="1"/>
              <a:t>tiến</a:t>
            </a:r>
            <a:r>
              <a:rPr lang="en-US" dirty="0"/>
              <a:t> </a:t>
            </a:r>
            <a:r>
              <a:rPr lang="en-US" dirty="0" err="1"/>
              <a:t>hành</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42711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Phân </a:t>
            </a:r>
            <a:r>
              <a:rPr lang="en-US" dirty="0" err="1"/>
              <a:t>loại</a:t>
            </a:r>
            <a:r>
              <a:rPr lang="en-US" dirty="0"/>
              <a:t> </a:t>
            </a:r>
            <a:r>
              <a:rPr lang="en-US" dirty="0" err="1"/>
              <a:t>và</a:t>
            </a:r>
            <a:r>
              <a:rPr lang="en-US" dirty="0"/>
              <a:t> </a:t>
            </a:r>
            <a:r>
              <a:rPr lang="en-US" dirty="0" err="1"/>
              <a:t>biên</a:t>
            </a:r>
            <a:r>
              <a:rPr lang="en-US" dirty="0"/>
              <a:t> </a:t>
            </a:r>
            <a:r>
              <a:rPr lang="en-US" dirty="0" err="1"/>
              <a:t>tập</a:t>
            </a:r>
            <a:r>
              <a:rPr lang="en-US" dirty="0"/>
              <a:t> </a:t>
            </a:r>
            <a:r>
              <a:rPr lang="en-US" dirty="0" err="1"/>
              <a:t>các</a:t>
            </a:r>
            <a:r>
              <a:rPr lang="en-US" dirty="0"/>
              <a:t> </a:t>
            </a:r>
            <a:r>
              <a:rPr lang="en-US" dirty="0" err="1"/>
              <a:t>thông</a:t>
            </a:r>
            <a:r>
              <a:rPr lang="en-US" dirty="0"/>
              <a:t> tin </a:t>
            </a:r>
            <a:r>
              <a:rPr lang="en-US" dirty="0" err="1"/>
              <a:t>điều</a:t>
            </a:r>
            <a:r>
              <a:rPr lang="en-US" dirty="0"/>
              <a:t> </a:t>
            </a:r>
            <a:r>
              <a:rPr lang="en-US" dirty="0" err="1"/>
              <a:t>tra</a:t>
            </a:r>
            <a:endParaRPr lang="en-US" dirty="0"/>
          </a:p>
        </p:txBody>
      </p:sp>
      <p:sp>
        <p:nvSpPr>
          <p:cNvPr id="3" name="Content Placeholder 2"/>
          <p:cNvSpPr>
            <a:spLocks noGrp="1"/>
          </p:cNvSpPr>
          <p:nvPr>
            <p:ph idx="1"/>
          </p:nvPr>
        </p:nvSpPr>
        <p:spPr/>
        <p:txBody>
          <a:bodyPr/>
          <a:lstStyle/>
          <a:p>
            <a:r>
              <a:rPr lang="en-US" dirty="0" err="1"/>
              <a:t>Hiện</a:t>
            </a:r>
            <a:r>
              <a:rPr lang="en-US" dirty="0"/>
              <a:t> </a:t>
            </a:r>
            <a:r>
              <a:rPr lang="en-US" dirty="0" err="1"/>
              <a:t>trạng</a:t>
            </a:r>
            <a:r>
              <a:rPr lang="en-US" dirty="0"/>
              <a:t>/</a:t>
            </a:r>
            <a:r>
              <a:rPr lang="en-US" dirty="0" err="1"/>
              <a:t>tương</a:t>
            </a:r>
            <a:r>
              <a:rPr lang="en-US" dirty="0"/>
              <a:t> </a:t>
            </a:r>
            <a:r>
              <a:rPr lang="en-US" dirty="0" err="1"/>
              <a:t>lai</a:t>
            </a:r>
            <a:endParaRPr lang="en-US" dirty="0"/>
          </a:p>
          <a:p>
            <a:r>
              <a:rPr lang="en-US" dirty="0" err="1"/>
              <a:t>Nội</a:t>
            </a:r>
            <a:r>
              <a:rPr lang="en-US" dirty="0"/>
              <a:t> </a:t>
            </a:r>
            <a:r>
              <a:rPr lang="en-US" dirty="0" err="1"/>
              <a:t>bộ</a:t>
            </a:r>
            <a:r>
              <a:rPr lang="en-US" dirty="0"/>
              <a:t>/</a:t>
            </a:r>
            <a:r>
              <a:rPr lang="en-US" dirty="0" err="1"/>
              <a:t>môi</a:t>
            </a:r>
            <a:r>
              <a:rPr lang="en-US" dirty="0"/>
              <a:t> </a:t>
            </a:r>
            <a:r>
              <a:rPr lang="en-US" dirty="0" err="1"/>
              <a:t>trường</a:t>
            </a:r>
            <a:endParaRPr lang="en-US" dirty="0"/>
          </a:p>
          <a:p>
            <a:r>
              <a:rPr lang="en-US" dirty="0" err="1"/>
              <a:t>Tĩnh</a:t>
            </a:r>
            <a:r>
              <a:rPr lang="en-US" dirty="0"/>
              <a:t>/</a:t>
            </a:r>
            <a:r>
              <a:rPr lang="en-US" dirty="0" err="1"/>
              <a:t>động</a:t>
            </a:r>
            <a:r>
              <a:rPr lang="en-US" dirty="0"/>
              <a:t>/</a:t>
            </a:r>
            <a:r>
              <a:rPr lang="en-US" err="1"/>
              <a:t>biến</a:t>
            </a:r>
            <a:r>
              <a:rPr lang="en-US"/>
              <a:t> đổi (</a:t>
            </a:r>
            <a:r>
              <a:rPr lang="en-US" i="1"/>
              <a:t>công thức, thuật toán</a:t>
            </a:r>
            <a:r>
              <a:rPr lang="en-US"/>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97875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Đánh giá, phê phán hiện </a:t>
            </a:r>
            <a:r>
              <a:rPr lang="en-US" dirty="0" err="1"/>
              <a:t>trạng</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a:t>Đánh giá các ưu, nhược điểm</a:t>
            </a:r>
          </a:p>
          <a:p>
            <a:pPr>
              <a:buFont typeface="Wingdings" panose="05000000000000000000" pitchFamily="2" charset="2"/>
              <a:buChar char="v"/>
            </a:pPr>
            <a:r>
              <a:rPr lang="en-US"/>
              <a:t>Phê phán</a:t>
            </a:r>
          </a:p>
          <a:p>
            <a:pPr lvl="1"/>
            <a:r>
              <a:rPr lang="en-US"/>
              <a:t>Sự </a:t>
            </a:r>
            <a:r>
              <a:rPr lang="en-US" dirty="0" err="1"/>
              <a:t>thiếu</a:t>
            </a:r>
            <a:r>
              <a:rPr lang="en-US" dirty="0"/>
              <a:t> </a:t>
            </a:r>
            <a:r>
              <a:rPr lang="en-US" dirty="0" err="1"/>
              <a:t>vắng</a:t>
            </a:r>
            <a:endParaRPr lang="en-US" dirty="0"/>
          </a:p>
          <a:p>
            <a:pPr lvl="1"/>
            <a:r>
              <a:rPr lang="en-US" dirty="0" err="1"/>
              <a:t>Sự</a:t>
            </a:r>
            <a:r>
              <a:rPr lang="en-US" dirty="0"/>
              <a:t> </a:t>
            </a:r>
            <a:r>
              <a:rPr lang="en-US" dirty="0" err="1"/>
              <a:t>kém</a:t>
            </a:r>
            <a:r>
              <a:rPr lang="en-US" dirty="0"/>
              <a:t> </a:t>
            </a:r>
            <a:r>
              <a:rPr lang="en-US" dirty="0" err="1"/>
              <a:t>hiệu</a:t>
            </a:r>
            <a:r>
              <a:rPr lang="en-US" dirty="0"/>
              <a:t> </a:t>
            </a:r>
            <a:r>
              <a:rPr lang="en-US" dirty="0" err="1"/>
              <a:t>lực</a:t>
            </a:r>
            <a:endParaRPr lang="en-US" dirty="0"/>
          </a:p>
          <a:p>
            <a:pPr lvl="1"/>
            <a:r>
              <a:rPr lang="en-US" dirty="0" err="1"/>
              <a:t>Sự</a:t>
            </a:r>
            <a:r>
              <a:rPr lang="en-US" dirty="0"/>
              <a:t> </a:t>
            </a:r>
            <a:r>
              <a:rPr lang="en-US" dirty="0" err="1"/>
              <a:t>tốn</a:t>
            </a:r>
            <a:r>
              <a:rPr lang="en-US" dirty="0"/>
              <a:t> </a:t>
            </a:r>
            <a:r>
              <a:rPr lang="en-US" dirty="0" err="1"/>
              <a:t>kém</a:t>
            </a:r>
            <a:endParaRPr lang="en-US" dirty="0"/>
          </a:p>
          <a:p>
            <a:pPr lvl="1"/>
            <a:r>
              <a:rPr lang="en-US" dirty="0" err="1"/>
              <a:t>Các</a:t>
            </a:r>
            <a:r>
              <a:rPr lang="en-US" dirty="0"/>
              <a:t> </a:t>
            </a:r>
            <a:r>
              <a:rPr lang="en-US" dirty="0" err="1"/>
              <a:t>yêu</a:t>
            </a:r>
            <a:r>
              <a:rPr lang="en-US" dirty="0"/>
              <a:t> </a:t>
            </a:r>
            <a:r>
              <a:rPr lang="en-US" dirty="0" err="1"/>
              <a:t>cầu</a:t>
            </a:r>
            <a:r>
              <a:rPr lang="en-US" dirty="0"/>
              <a:t> </a:t>
            </a:r>
            <a:r>
              <a:rPr lang="en-US" dirty="0" err="1"/>
              <a:t>nảy</a:t>
            </a:r>
            <a:r>
              <a:rPr lang="en-US" dirty="0"/>
              <a:t> </a:t>
            </a:r>
            <a:r>
              <a:rPr lang="en-US" dirty="0" err="1"/>
              <a:t>sinh</a:t>
            </a:r>
            <a:endParaRPr lang="en-US" dirty="0"/>
          </a:p>
          <a:p>
            <a:pPr lvl="2"/>
            <a:r>
              <a:rPr lang="en-US" dirty="0" err="1"/>
              <a:t>Các</a:t>
            </a:r>
            <a:r>
              <a:rPr lang="en-US" dirty="0"/>
              <a:t> </a:t>
            </a:r>
            <a:r>
              <a:rPr lang="en-US" dirty="0" err="1"/>
              <a:t>nhu</a:t>
            </a:r>
            <a:r>
              <a:rPr lang="en-US" dirty="0"/>
              <a:t> </a:t>
            </a:r>
            <a:r>
              <a:rPr lang="en-US" dirty="0" err="1"/>
              <a:t>cầu</a:t>
            </a:r>
            <a:r>
              <a:rPr lang="en-US" dirty="0"/>
              <a:t> </a:t>
            </a:r>
            <a:r>
              <a:rPr lang="en-US" dirty="0" err="1"/>
              <a:t>về</a:t>
            </a:r>
            <a:r>
              <a:rPr lang="en-US" dirty="0"/>
              <a:t> </a:t>
            </a:r>
            <a:r>
              <a:rPr lang="en-US" dirty="0" err="1"/>
              <a:t>thông</a:t>
            </a:r>
            <a:r>
              <a:rPr lang="en-US" dirty="0"/>
              <a:t> tin </a:t>
            </a:r>
            <a:r>
              <a:rPr lang="en-US" dirty="0" err="1"/>
              <a:t>chưa</a:t>
            </a:r>
            <a:r>
              <a:rPr lang="en-US" dirty="0"/>
              <a:t> </a:t>
            </a:r>
            <a:r>
              <a:rPr lang="en-US" dirty="0" err="1"/>
              <a:t>được</a:t>
            </a:r>
            <a:r>
              <a:rPr lang="en-US" dirty="0"/>
              <a:t> </a:t>
            </a:r>
            <a:r>
              <a:rPr lang="en-US" dirty="0" err="1"/>
              <a:t>đáp</a:t>
            </a:r>
            <a:r>
              <a:rPr lang="en-US" dirty="0"/>
              <a:t> </a:t>
            </a:r>
            <a:r>
              <a:rPr lang="en-US" dirty="0" err="1"/>
              <a:t>ứng</a:t>
            </a:r>
            <a:endParaRPr lang="en-US" dirty="0"/>
          </a:p>
          <a:p>
            <a:pPr lvl="2"/>
            <a:r>
              <a:rPr lang="en-US" dirty="0" err="1"/>
              <a:t>Các</a:t>
            </a:r>
            <a:r>
              <a:rPr lang="en-US" dirty="0"/>
              <a:t> </a:t>
            </a:r>
            <a:r>
              <a:rPr lang="en-US" dirty="0" err="1"/>
              <a:t>mong</a:t>
            </a:r>
            <a:r>
              <a:rPr lang="en-US" dirty="0"/>
              <a:t> </a:t>
            </a:r>
            <a:r>
              <a:rPr lang="en-US" dirty="0" err="1"/>
              <a:t>muốn</a:t>
            </a:r>
            <a:r>
              <a:rPr lang="en-US" dirty="0"/>
              <a:t>, </a:t>
            </a:r>
            <a:r>
              <a:rPr lang="en-US" dirty="0" err="1"/>
              <a:t>nguyện</a:t>
            </a:r>
            <a:r>
              <a:rPr lang="en-US" dirty="0"/>
              <a:t> </a:t>
            </a:r>
            <a:r>
              <a:rPr lang="en-US" dirty="0" err="1"/>
              <a:t>vọng</a:t>
            </a:r>
            <a:r>
              <a:rPr lang="en-US" dirty="0"/>
              <a:t> </a:t>
            </a:r>
            <a:r>
              <a:rPr lang="en-US" dirty="0" err="1"/>
              <a:t>của</a:t>
            </a:r>
            <a:r>
              <a:rPr lang="en-US" dirty="0"/>
              <a:t> </a:t>
            </a:r>
            <a:r>
              <a:rPr lang="en-US" dirty="0" err="1"/>
              <a:t>nhân</a:t>
            </a:r>
            <a:r>
              <a:rPr lang="en-US" dirty="0"/>
              <a:t> </a:t>
            </a:r>
            <a:r>
              <a:rPr lang="en-US" dirty="0" err="1"/>
              <a:t>viên</a:t>
            </a:r>
            <a:endParaRPr lang="en-US" dirty="0"/>
          </a:p>
          <a:p>
            <a:pPr lvl="2"/>
            <a:r>
              <a:rPr lang="en-US" dirty="0" err="1"/>
              <a:t>Các</a:t>
            </a:r>
            <a:r>
              <a:rPr lang="en-US" dirty="0"/>
              <a:t> </a:t>
            </a:r>
            <a:r>
              <a:rPr lang="en-US" dirty="0" err="1"/>
              <a:t>dự</a:t>
            </a:r>
            <a:r>
              <a:rPr lang="en-US" dirty="0"/>
              <a:t> </a:t>
            </a:r>
            <a:r>
              <a:rPr lang="en-US" dirty="0" err="1"/>
              <a:t>kiến</a:t>
            </a:r>
            <a:r>
              <a:rPr lang="en-US" dirty="0"/>
              <a:t>, </a:t>
            </a:r>
            <a:r>
              <a:rPr lang="en-US" dirty="0" err="1"/>
              <a:t>kế</a:t>
            </a:r>
            <a:r>
              <a:rPr lang="en-US" dirty="0"/>
              <a:t> </a:t>
            </a:r>
            <a:r>
              <a:rPr lang="en-US" dirty="0" err="1"/>
              <a:t>hoạch</a:t>
            </a:r>
            <a:r>
              <a:rPr lang="en-US" dirty="0"/>
              <a:t> </a:t>
            </a:r>
            <a:r>
              <a:rPr lang="en-US" dirty="0" err="1"/>
              <a:t>phát</a:t>
            </a:r>
            <a:r>
              <a:rPr lang="en-US" dirty="0"/>
              <a:t> </a:t>
            </a:r>
            <a:r>
              <a:rPr lang="en-US" dirty="0" err="1"/>
              <a:t>triển</a:t>
            </a:r>
            <a:r>
              <a:rPr lang="en-US" dirty="0"/>
              <a:t> </a:t>
            </a:r>
            <a:r>
              <a:rPr lang="en-US" dirty="0" err="1"/>
              <a:t>từ</a:t>
            </a:r>
            <a:r>
              <a:rPr lang="en-US" dirty="0"/>
              <a:t> </a:t>
            </a:r>
            <a:r>
              <a:rPr lang="en-US" dirty="0" err="1"/>
              <a:t>phía</a:t>
            </a:r>
            <a:r>
              <a:rPr lang="en-US" dirty="0"/>
              <a:t> </a:t>
            </a:r>
            <a:r>
              <a:rPr lang="en-US" dirty="0" err="1"/>
              <a:t>lãnh</a:t>
            </a:r>
            <a:r>
              <a:rPr lang="en-US" dirty="0"/>
              <a:t> </a:t>
            </a:r>
            <a:r>
              <a:rPr lang="en-US" dirty="0" err="1"/>
              <a:t>đạo</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98178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hóa nghiệp vụ</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descr="Image result for nghiệp vụ bán hàng 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039" y="1431925"/>
            <a:ext cx="5810250" cy="30670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457200" y="1600200"/>
            <a:ext cx="2362200" cy="4525963"/>
          </a:xfrm>
        </p:spPr>
        <p:txBody>
          <a:bodyPr>
            <a:normAutofit/>
          </a:bodyPr>
          <a:lstStyle/>
          <a:p>
            <a:pPr>
              <a:buFont typeface="Wingdings" panose="05000000000000000000" pitchFamily="2" charset="2"/>
              <a:buChar char="v"/>
            </a:pPr>
            <a:r>
              <a:rPr lang="en-US"/>
              <a:t>Mô tả các nghiệp vụ dưới dạng biểu đồ</a:t>
            </a:r>
            <a:endParaRPr lang="en-US" dirty="0"/>
          </a:p>
        </p:txBody>
      </p:sp>
      <p:pic>
        <p:nvPicPr>
          <p:cNvPr id="1028" name="Picture 4" descr="https://upload.wikimedia.org/wikipedia/commons/thumb/b/b8/BPMN-AProcesswithNormalFlow.svg/400px-BPMN-AProcesswithNormalFlow.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28004"/>
            <a:ext cx="3810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08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tả yêu cầu phần mềm</a:t>
            </a:r>
          </a:p>
        </p:txBody>
      </p:sp>
      <p:sp>
        <p:nvSpPr>
          <p:cNvPr id="3" name="Content Placeholder 2"/>
          <p:cNvSpPr>
            <a:spLocks noGrp="1"/>
          </p:cNvSpPr>
          <p:nvPr>
            <p:ph idx="1"/>
          </p:nvPr>
        </p:nvSpPr>
        <p:spPr>
          <a:xfrm>
            <a:off x="457200" y="1600200"/>
            <a:ext cx="3962400" cy="4525963"/>
          </a:xfrm>
        </p:spPr>
        <p:txBody>
          <a:bodyPr/>
          <a:lstStyle/>
          <a:p>
            <a:r>
              <a:rPr lang="en-US"/>
              <a:t>Mô tả đầy đủ hành vi của hệ thống sẽ được phát triển</a:t>
            </a:r>
          </a:p>
          <a:p>
            <a:r>
              <a:rPr lang="en-US"/>
              <a:t>Mô tả tương tác giữa người dùng và phần mềm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2050" name="Picture 2" descr="Image result for software requir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905000"/>
            <a:ext cx="4633965" cy="291465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447800" y="5257800"/>
            <a:ext cx="6324600" cy="800100"/>
          </a:xfrm>
          <a:prstGeom prst="roundRect">
            <a:avLst/>
          </a:prstGeom>
          <a:solidFill>
            <a:schemeClr val="accent5">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Là hợp đồng giữa chủ đầu tư và người phát triển</a:t>
            </a:r>
          </a:p>
        </p:txBody>
      </p:sp>
    </p:spTree>
    <p:extLst>
      <p:ext uri="{BB962C8B-B14F-4D97-AF65-F5344CB8AC3E}">
        <p14:creationId xmlns:p14="http://schemas.microsoft.com/office/powerpoint/2010/main" val="246677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a:t>
            </a:r>
            <a:r>
              <a:rPr lang="en-US" dirty="0" err="1"/>
              <a:t>lập</a:t>
            </a:r>
            <a:r>
              <a:rPr lang="en-US" dirty="0"/>
              <a:t> </a:t>
            </a:r>
            <a:r>
              <a:rPr lang="en-US" dirty="0" err="1"/>
              <a:t>và</a:t>
            </a:r>
            <a:r>
              <a:rPr lang="en-US" dirty="0"/>
              <a:t> </a:t>
            </a:r>
            <a:r>
              <a:rPr lang="en-US" dirty="0" err="1"/>
              <a:t>khởi</a:t>
            </a:r>
            <a:r>
              <a:rPr lang="en-US" dirty="0"/>
              <a:t> </a:t>
            </a:r>
            <a:r>
              <a:rPr lang="en-US" dirty="0" err="1"/>
              <a:t>đầu</a:t>
            </a:r>
            <a:r>
              <a:rPr lang="en-US" dirty="0"/>
              <a:t> </a:t>
            </a:r>
            <a:r>
              <a:rPr lang="en-US" dirty="0" err="1"/>
              <a:t>dự</a:t>
            </a:r>
            <a:r>
              <a:rPr lang="en-US" dirty="0"/>
              <a:t> </a:t>
            </a:r>
            <a:r>
              <a:rPr lang="en-US" dirty="0" err="1"/>
              <a:t>án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a:t> Xác </a:t>
            </a:r>
            <a:r>
              <a:rPr lang="en-US" dirty="0" err="1"/>
              <a:t>định</a:t>
            </a:r>
            <a:r>
              <a:rPr lang="en-US" dirty="0"/>
              <a:t> </a:t>
            </a:r>
            <a:r>
              <a:rPr lang="en-US" dirty="0" err="1"/>
              <a:t>phạm</a:t>
            </a:r>
            <a:r>
              <a:rPr lang="en-US" dirty="0"/>
              <a:t> vi </a:t>
            </a:r>
            <a:r>
              <a:rPr lang="en-US" dirty="0" err="1"/>
              <a:t>và</a:t>
            </a:r>
            <a:r>
              <a:rPr lang="en-US" dirty="0"/>
              <a:t> </a:t>
            </a:r>
            <a:r>
              <a:rPr lang="en-US" dirty="0" err="1"/>
              <a:t>các</a:t>
            </a:r>
            <a:r>
              <a:rPr lang="en-US" dirty="0"/>
              <a:t> </a:t>
            </a:r>
            <a:r>
              <a:rPr lang="en-US" dirty="0" err="1"/>
              <a:t>hạn</a:t>
            </a:r>
            <a:r>
              <a:rPr lang="en-US" dirty="0"/>
              <a:t> </a:t>
            </a:r>
            <a:r>
              <a:rPr lang="en-US" dirty="0" err="1"/>
              <a:t>chế</a:t>
            </a:r>
            <a:endParaRPr lang="en-US" dirty="0"/>
          </a:p>
          <a:p>
            <a:pPr lvl="1"/>
            <a:r>
              <a:rPr lang="en-US" dirty="0" err="1"/>
              <a:t>Hạn</a:t>
            </a:r>
            <a:r>
              <a:rPr lang="en-US" dirty="0"/>
              <a:t> </a:t>
            </a:r>
            <a:r>
              <a:rPr lang="en-US" dirty="0" err="1"/>
              <a:t>chế</a:t>
            </a:r>
            <a:r>
              <a:rPr lang="en-US" dirty="0"/>
              <a:t> </a:t>
            </a:r>
            <a:r>
              <a:rPr lang="en-US" dirty="0" err="1"/>
              <a:t>về</a:t>
            </a:r>
            <a:r>
              <a:rPr lang="en-US" dirty="0"/>
              <a:t> </a:t>
            </a:r>
            <a:r>
              <a:rPr lang="en-US" dirty="0" err="1"/>
              <a:t>nhân</a:t>
            </a:r>
            <a:r>
              <a:rPr lang="en-US" dirty="0"/>
              <a:t> </a:t>
            </a:r>
            <a:r>
              <a:rPr lang="en-US" dirty="0" err="1"/>
              <a:t>lực</a:t>
            </a:r>
            <a:endParaRPr lang="en-US" dirty="0"/>
          </a:p>
          <a:p>
            <a:pPr lvl="1"/>
            <a:r>
              <a:rPr lang="en-US" dirty="0" err="1"/>
              <a:t>Hạn</a:t>
            </a:r>
            <a:r>
              <a:rPr lang="en-US" dirty="0"/>
              <a:t> </a:t>
            </a:r>
            <a:r>
              <a:rPr lang="en-US" dirty="0" err="1"/>
              <a:t>chế</a:t>
            </a:r>
            <a:r>
              <a:rPr lang="en-US" dirty="0"/>
              <a:t> </a:t>
            </a:r>
            <a:r>
              <a:rPr lang="en-US" dirty="0" err="1"/>
              <a:t>về</a:t>
            </a:r>
            <a:r>
              <a:rPr lang="en-US" dirty="0"/>
              <a:t> </a:t>
            </a:r>
            <a:r>
              <a:rPr lang="en-US" dirty="0" err="1"/>
              <a:t>thiết</a:t>
            </a:r>
            <a:r>
              <a:rPr lang="en-US" dirty="0"/>
              <a:t> </a:t>
            </a:r>
            <a:r>
              <a:rPr lang="en-US" dirty="0" err="1"/>
              <a:t>bị</a:t>
            </a:r>
            <a:r>
              <a:rPr lang="en-US" dirty="0"/>
              <a:t>, </a:t>
            </a:r>
            <a:r>
              <a:rPr lang="en-US" dirty="0" err="1"/>
              <a:t>kỹ</a:t>
            </a:r>
            <a:r>
              <a:rPr lang="en-US" dirty="0"/>
              <a:t> </a:t>
            </a:r>
            <a:r>
              <a:rPr lang="en-US" dirty="0" err="1"/>
              <a:t>thuật</a:t>
            </a:r>
            <a:endParaRPr lang="en-US" dirty="0"/>
          </a:p>
          <a:p>
            <a:pPr lvl="1"/>
            <a:r>
              <a:rPr lang="en-US" dirty="0" err="1"/>
              <a:t>Hạn</a:t>
            </a:r>
            <a:r>
              <a:rPr lang="en-US" dirty="0"/>
              <a:t> </a:t>
            </a:r>
            <a:r>
              <a:rPr lang="en-US" dirty="0" err="1"/>
              <a:t>chế</a:t>
            </a:r>
            <a:r>
              <a:rPr lang="en-US" dirty="0"/>
              <a:t> </a:t>
            </a:r>
            <a:r>
              <a:rPr lang="en-US" dirty="0" err="1"/>
              <a:t>về</a:t>
            </a:r>
            <a:r>
              <a:rPr lang="en-US" dirty="0"/>
              <a:t> </a:t>
            </a:r>
            <a:r>
              <a:rPr lang="en-US" dirty="0" err="1"/>
              <a:t>tài</a:t>
            </a:r>
            <a:r>
              <a:rPr lang="en-US" dirty="0"/>
              <a:t> </a:t>
            </a:r>
            <a:r>
              <a:rPr lang="en-US" dirty="0" err="1"/>
              <a:t>chính</a:t>
            </a:r>
            <a:endParaRPr lang="en-US" dirty="0"/>
          </a:p>
          <a:p>
            <a:pPr>
              <a:buFont typeface="Wingdings" panose="05000000000000000000" pitchFamily="2" charset="2"/>
              <a:buChar char="v"/>
            </a:pPr>
            <a:r>
              <a:rPr lang="en-US"/>
              <a:t> Xác </a:t>
            </a:r>
            <a:r>
              <a:rPr lang="en-US" dirty="0" err="1"/>
              <a:t>định</a:t>
            </a:r>
            <a:r>
              <a:rPr lang="en-US" dirty="0"/>
              <a:t> </a:t>
            </a:r>
            <a:r>
              <a:rPr lang="en-US" dirty="0" err="1"/>
              <a:t>các</a:t>
            </a:r>
            <a:r>
              <a:rPr lang="en-US" dirty="0"/>
              <a:t> </a:t>
            </a:r>
            <a:r>
              <a:rPr lang="en-US" dirty="0" err="1"/>
              <a:t>mục</a:t>
            </a:r>
            <a:r>
              <a:rPr lang="en-US" dirty="0"/>
              <a:t> </a:t>
            </a:r>
            <a:r>
              <a:rPr lang="en-US" dirty="0" err="1"/>
              <a:t>tiêu</a:t>
            </a:r>
            <a:r>
              <a:rPr lang="en-US" dirty="0"/>
              <a:t> </a:t>
            </a:r>
            <a:r>
              <a:rPr lang="en-US" dirty="0" err="1"/>
              <a:t>và</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dự</a:t>
            </a:r>
            <a:r>
              <a:rPr lang="en-US" dirty="0"/>
              <a:t> </a:t>
            </a:r>
            <a:r>
              <a:rPr lang="en-US" dirty="0" err="1"/>
              <a:t>án</a:t>
            </a:r>
            <a:endParaRPr lang="en-US" dirty="0"/>
          </a:p>
          <a:p>
            <a:pPr lvl="1"/>
            <a:r>
              <a:rPr lang="en-US" dirty="0" err="1"/>
              <a:t>Mang</a:t>
            </a:r>
            <a:r>
              <a:rPr lang="en-US" dirty="0"/>
              <a:t> </a:t>
            </a:r>
            <a:r>
              <a:rPr lang="en-US" dirty="0" err="1"/>
              <a:t>lại</a:t>
            </a:r>
            <a:r>
              <a:rPr lang="en-US" dirty="0"/>
              <a:t> </a:t>
            </a:r>
            <a:r>
              <a:rPr lang="en-US" dirty="0" err="1"/>
              <a:t>lợi</a:t>
            </a:r>
            <a:r>
              <a:rPr lang="en-US" dirty="0"/>
              <a:t> </a:t>
            </a:r>
            <a:r>
              <a:rPr lang="en-US" dirty="0" err="1"/>
              <a:t>ích</a:t>
            </a:r>
            <a:r>
              <a:rPr lang="en-US" dirty="0"/>
              <a:t> </a:t>
            </a:r>
            <a:r>
              <a:rPr lang="en-US" dirty="0" err="1"/>
              <a:t>nghiệp</a:t>
            </a:r>
            <a:r>
              <a:rPr lang="en-US" dirty="0"/>
              <a:t> </a:t>
            </a:r>
            <a:r>
              <a:rPr lang="en-US" dirty="0" err="1"/>
              <a:t>vụ</a:t>
            </a:r>
            <a:endParaRPr lang="en-US" dirty="0"/>
          </a:p>
          <a:p>
            <a:pPr lvl="1"/>
            <a:r>
              <a:rPr lang="en-US" dirty="0" err="1"/>
              <a:t>Mang</a:t>
            </a:r>
            <a:r>
              <a:rPr lang="en-US" dirty="0"/>
              <a:t> </a:t>
            </a:r>
            <a:r>
              <a:rPr lang="en-US" dirty="0" err="1"/>
              <a:t>lại</a:t>
            </a:r>
            <a:r>
              <a:rPr lang="en-US" dirty="0"/>
              <a:t> </a:t>
            </a:r>
            <a:r>
              <a:rPr lang="en-US" dirty="0" err="1"/>
              <a:t>lợi</a:t>
            </a:r>
            <a:r>
              <a:rPr lang="en-US" dirty="0"/>
              <a:t> </a:t>
            </a:r>
            <a:r>
              <a:rPr lang="en-US" dirty="0" err="1"/>
              <a:t>ích</a:t>
            </a:r>
            <a:r>
              <a:rPr lang="en-US" dirty="0"/>
              <a:t> </a:t>
            </a:r>
            <a:r>
              <a:rPr lang="en-US" dirty="0" err="1"/>
              <a:t>kinh</a:t>
            </a:r>
            <a:r>
              <a:rPr lang="en-US" dirty="0"/>
              <a:t> </a:t>
            </a:r>
            <a:r>
              <a:rPr lang="en-US" dirty="0" err="1"/>
              <a:t>tế</a:t>
            </a:r>
            <a:endParaRPr lang="en-US" dirty="0"/>
          </a:p>
          <a:p>
            <a:pPr lvl="1"/>
            <a:r>
              <a:rPr lang="en-US" dirty="0" err="1"/>
              <a:t>Mang</a:t>
            </a:r>
            <a:r>
              <a:rPr lang="en-US" dirty="0"/>
              <a:t> </a:t>
            </a:r>
            <a:r>
              <a:rPr lang="en-US" dirty="0" err="1"/>
              <a:t>lại</a:t>
            </a:r>
            <a:r>
              <a:rPr lang="en-US" dirty="0"/>
              <a:t> </a:t>
            </a:r>
            <a:r>
              <a:rPr lang="en-US" dirty="0" err="1"/>
              <a:t>lợi</a:t>
            </a:r>
            <a:r>
              <a:rPr lang="en-US" dirty="0"/>
              <a:t> </a:t>
            </a:r>
            <a:r>
              <a:rPr lang="en-US" dirty="0" err="1"/>
              <a:t>ích</a:t>
            </a:r>
            <a:r>
              <a:rPr lang="en-US" dirty="0"/>
              <a:t> </a:t>
            </a:r>
            <a:r>
              <a:rPr lang="en-US" dirty="0" err="1"/>
              <a:t>sử</a:t>
            </a:r>
            <a:r>
              <a:rPr lang="en-US" dirty="0"/>
              <a:t> </a:t>
            </a:r>
            <a:r>
              <a:rPr lang="en-US" dirty="0" err="1"/>
              <a:t>dụng</a:t>
            </a:r>
            <a:endParaRPr lang="en-US" dirty="0"/>
          </a:p>
          <a:p>
            <a:pPr lvl="1"/>
            <a:r>
              <a:rPr lang="en-US" dirty="0" err="1"/>
              <a:t>Khắc</a:t>
            </a:r>
            <a:r>
              <a:rPr lang="en-US" dirty="0"/>
              <a:t> </a:t>
            </a:r>
            <a:r>
              <a:rPr lang="en-US" dirty="0" err="1"/>
              <a:t>phục</a:t>
            </a:r>
            <a:r>
              <a:rPr lang="en-US" dirty="0"/>
              <a:t> </a:t>
            </a:r>
            <a:r>
              <a:rPr lang="en-US" dirty="0" err="1"/>
              <a:t>các</a:t>
            </a:r>
            <a:r>
              <a:rPr lang="en-US" dirty="0"/>
              <a:t> </a:t>
            </a:r>
            <a:r>
              <a:rPr lang="en-US" dirty="0" err="1"/>
              <a:t>khiếm</a:t>
            </a:r>
            <a:r>
              <a:rPr lang="en-US" dirty="0"/>
              <a:t> </a:t>
            </a:r>
            <a:r>
              <a:rPr lang="en-US" dirty="0" err="1"/>
              <a:t>khuyết</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cũ</a:t>
            </a:r>
            <a:endParaRPr lang="en-US" dirty="0"/>
          </a:p>
          <a:p>
            <a:pPr lvl="1"/>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ưu</a:t>
            </a:r>
            <a:r>
              <a:rPr lang="en-US" dirty="0">
                <a:solidFill>
                  <a:schemeClr val="accent6">
                    <a:lumMod val="75000"/>
                  </a:schemeClr>
                </a:solidFill>
              </a:rPr>
              <a:t> </a:t>
            </a:r>
            <a:r>
              <a:rPr lang="en-US" dirty="0" err="1">
                <a:solidFill>
                  <a:schemeClr val="accent6">
                    <a:lumMod val="75000"/>
                  </a:schemeClr>
                </a:solidFill>
              </a:rPr>
              <a:t>tiên</a:t>
            </a:r>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87714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381000"/>
            <a:ext cx="8229600" cy="5745163"/>
          </a:xfrm>
        </p:spPr>
        <p:txBody>
          <a:bodyPr>
            <a:normAutofit/>
          </a:bodyPr>
          <a:lstStyle/>
          <a:p>
            <a:pPr>
              <a:buFont typeface="Wingdings" panose="05000000000000000000" pitchFamily="2" charset="2"/>
              <a:buChar char="v"/>
            </a:pPr>
            <a:r>
              <a:rPr lang="en-US"/>
              <a:t> Phác </a:t>
            </a:r>
            <a:r>
              <a:rPr lang="en-US" dirty="0" err="1"/>
              <a:t>họa</a:t>
            </a:r>
            <a:r>
              <a:rPr lang="en-US" dirty="0"/>
              <a:t> </a:t>
            </a:r>
            <a:r>
              <a:rPr lang="en-US" dirty="0" err="1"/>
              <a:t>giải</a:t>
            </a:r>
            <a:r>
              <a:rPr lang="en-US" dirty="0"/>
              <a:t> </a:t>
            </a:r>
            <a:r>
              <a:rPr lang="en-US" dirty="0" err="1"/>
              <a:t>pháp</a:t>
            </a:r>
            <a:r>
              <a:rPr lang="en-US" dirty="0"/>
              <a:t> </a:t>
            </a:r>
            <a:r>
              <a:rPr lang="en-US" dirty="0" err="1"/>
              <a:t>và</a:t>
            </a:r>
            <a:r>
              <a:rPr lang="en-US" dirty="0"/>
              <a:t> </a:t>
            </a:r>
            <a:r>
              <a:rPr lang="en-US" dirty="0" err="1"/>
              <a:t>cân</a:t>
            </a:r>
            <a:r>
              <a:rPr lang="en-US" dirty="0"/>
              <a:t> </a:t>
            </a:r>
            <a:r>
              <a:rPr lang="en-US" dirty="0" err="1"/>
              <a:t>nhắc</a:t>
            </a:r>
            <a:r>
              <a:rPr lang="en-US" dirty="0"/>
              <a:t> </a:t>
            </a:r>
            <a:r>
              <a:rPr lang="en-US" dirty="0" err="1"/>
              <a:t>tính</a:t>
            </a:r>
            <a:r>
              <a:rPr lang="en-US" dirty="0"/>
              <a:t> </a:t>
            </a:r>
            <a:r>
              <a:rPr lang="en-US" dirty="0" err="1"/>
              <a:t>khả</a:t>
            </a:r>
            <a:r>
              <a:rPr lang="en-US" dirty="0"/>
              <a:t> thi</a:t>
            </a:r>
          </a:p>
          <a:p>
            <a:pPr marL="914400" lvl="1" indent="-514350"/>
            <a:r>
              <a:rPr lang="en-US" dirty="0" err="1"/>
              <a:t>Giải</a:t>
            </a:r>
            <a:r>
              <a:rPr lang="en-US" dirty="0"/>
              <a:t> </a:t>
            </a:r>
            <a:r>
              <a:rPr lang="en-US" dirty="0" err="1"/>
              <a:t>pháp</a:t>
            </a:r>
            <a:r>
              <a:rPr lang="en-US" dirty="0"/>
              <a:t> </a:t>
            </a:r>
            <a:r>
              <a:rPr lang="en-US" dirty="0" err="1"/>
              <a:t>thô</a:t>
            </a:r>
            <a:r>
              <a:rPr lang="en-US" dirty="0"/>
              <a:t>:</a:t>
            </a:r>
          </a:p>
          <a:p>
            <a:pPr marL="1314450" lvl="2" indent="-514350"/>
            <a:r>
              <a:rPr lang="en-US" dirty="0" err="1"/>
              <a:t>Chức</a:t>
            </a:r>
            <a:r>
              <a:rPr lang="en-US" dirty="0"/>
              <a:t> </a:t>
            </a:r>
            <a:r>
              <a:rPr lang="en-US" dirty="0" err="1"/>
              <a:t>năng</a:t>
            </a:r>
            <a:r>
              <a:rPr lang="en-US" dirty="0"/>
              <a:t> </a:t>
            </a:r>
            <a:r>
              <a:rPr lang="en-US" dirty="0" err="1"/>
              <a:t>chính</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đầu</a:t>
            </a:r>
            <a:r>
              <a:rPr lang="en-US" dirty="0"/>
              <a:t> </a:t>
            </a:r>
            <a:r>
              <a:rPr lang="en-US" dirty="0" err="1"/>
              <a:t>vào</a:t>
            </a:r>
            <a:r>
              <a:rPr lang="en-US" dirty="0"/>
              <a:t>, </a:t>
            </a:r>
            <a:r>
              <a:rPr lang="en-US" dirty="0" err="1"/>
              <a:t>đầu</a:t>
            </a:r>
            <a:r>
              <a:rPr lang="en-US" dirty="0"/>
              <a:t> </a:t>
            </a:r>
            <a:r>
              <a:rPr lang="en-US" dirty="0" err="1"/>
              <a:t>ra</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chính</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người</a:t>
            </a:r>
            <a:r>
              <a:rPr lang="en-US" dirty="0"/>
              <a:t> </a:t>
            </a:r>
            <a:r>
              <a:rPr lang="en-US" dirty="0" err="1"/>
              <a:t>dùng</a:t>
            </a:r>
            <a:r>
              <a:rPr lang="en-US" dirty="0"/>
              <a:t>.</a:t>
            </a:r>
          </a:p>
          <a:p>
            <a:pPr marL="1314450" lvl="2" indent="-514350"/>
            <a:r>
              <a:rPr lang="en-US" dirty="0" err="1"/>
              <a:t>Kiến</a:t>
            </a:r>
            <a:r>
              <a:rPr lang="en-US" dirty="0"/>
              <a:t> </a:t>
            </a:r>
            <a:r>
              <a:rPr lang="en-US" dirty="0" err="1"/>
              <a:t>trúc</a:t>
            </a:r>
            <a:r>
              <a:rPr lang="en-US" dirty="0"/>
              <a:t> </a:t>
            </a:r>
            <a:r>
              <a:rPr lang="en-US" dirty="0" err="1"/>
              <a:t>tổng</a:t>
            </a:r>
            <a:r>
              <a:rPr lang="en-US" dirty="0"/>
              <a:t> </a:t>
            </a:r>
            <a:r>
              <a:rPr lang="en-US" dirty="0" err="1"/>
              <a:t>thể</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gồm</a:t>
            </a:r>
            <a:r>
              <a:rPr lang="en-US" dirty="0"/>
              <a:t> </a:t>
            </a:r>
            <a:r>
              <a:rPr lang="en-US" dirty="0" err="1"/>
              <a:t>kiến</a:t>
            </a:r>
            <a:r>
              <a:rPr lang="en-US" dirty="0"/>
              <a:t> </a:t>
            </a:r>
            <a:r>
              <a:rPr lang="en-US" dirty="0" err="1"/>
              <a:t>trúc</a:t>
            </a:r>
            <a:r>
              <a:rPr lang="en-US" dirty="0"/>
              <a:t> </a:t>
            </a:r>
            <a:r>
              <a:rPr lang="en-US" dirty="0" err="1"/>
              <a:t>phần</a:t>
            </a:r>
            <a:r>
              <a:rPr lang="en-US" dirty="0"/>
              <a:t> </a:t>
            </a:r>
            <a:r>
              <a:rPr lang="en-US" dirty="0" err="1"/>
              <a:t>mềm</a:t>
            </a:r>
            <a:r>
              <a:rPr lang="en-US" dirty="0"/>
              <a:t>, </a:t>
            </a:r>
            <a:r>
              <a:rPr lang="en-US" dirty="0" err="1"/>
              <a:t>kiến</a:t>
            </a:r>
            <a:r>
              <a:rPr lang="en-US" dirty="0"/>
              <a:t> </a:t>
            </a:r>
            <a:r>
              <a:rPr lang="en-US" dirty="0" err="1"/>
              <a:t>trúc</a:t>
            </a:r>
            <a:r>
              <a:rPr lang="en-US" dirty="0"/>
              <a:t> </a:t>
            </a:r>
            <a:r>
              <a:rPr lang="en-US" dirty="0" err="1"/>
              <a:t>phần</a:t>
            </a:r>
            <a:r>
              <a:rPr lang="en-US" dirty="0"/>
              <a:t> </a:t>
            </a:r>
            <a:r>
              <a:rPr lang="en-US" dirty="0" err="1"/>
              <a:t>cứng</a:t>
            </a:r>
            <a:endParaRPr lang="en-US" dirty="0"/>
          </a:p>
          <a:p>
            <a:pPr marL="914400" lvl="1" indent="-514350"/>
            <a:r>
              <a:rPr lang="en-US" dirty="0" err="1"/>
              <a:t>Tính</a:t>
            </a:r>
            <a:r>
              <a:rPr lang="en-US" dirty="0"/>
              <a:t> </a:t>
            </a:r>
            <a:r>
              <a:rPr lang="en-US" dirty="0" err="1"/>
              <a:t>khả</a:t>
            </a:r>
            <a:r>
              <a:rPr lang="en-US" dirty="0"/>
              <a:t> thi:</a:t>
            </a:r>
          </a:p>
          <a:p>
            <a:pPr marL="1314450" lvl="2" indent="-514350"/>
            <a:r>
              <a:rPr lang="en-US" dirty="0" err="1"/>
              <a:t>Khả</a:t>
            </a:r>
            <a:r>
              <a:rPr lang="en-US" dirty="0"/>
              <a:t> thi </a:t>
            </a:r>
            <a:r>
              <a:rPr lang="en-US" dirty="0" err="1"/>
              <a:t>về</a:t>
            </a:r>
            <a:r>
              <a:rPr lang="en-US" dirty="0"/>
              <a:t> </a:t>
            </a:r>
            <a:r>
              <a:rPr lang="en-US" dirty="0" err="1"/>
              <a:t>nghiệp</a:t>
            </a:r>
            <a:r>
              <a:rPr lang="en-US" dirty="0"/>
              <a:t> </a:t>
            </a:r>
            <a:r>
              <a:rPr lang="en-US" dirty="0" err="1"/>
              <a:t>vụ</a:t>
            </a:r>
            <a:endParaRPr lang="en-US" dirty="0"/>
          </a:p>
          <a:p>
            <a:pPr marL="1314450" lvl="2" indent="-514350"/>
            <a:r>
              <a:rPr lang="en-US" dirty="0" err="1"/>
              <a:t>Khả</a:t>
            </a:r>
            <a:r>
              <a:rPr lang="en-US" dirty="0"/>
              <a:t> thi </a:t>
            </a:r>
            <a:r>
              <a:rPr lang="en-US" dirty="0" err="1"/>
              <a:t>về</a:t>
            </a:r>
            <a:r>
              <a:rPr lang="en-US" dirty="0"/>
              <a:t> </a:t>
            </a:r>
            <a:r>
              <a:rPr lang="en-US" dirty="0" err="1"/>
              <a:t>kỹ</a:t>
            </a:r>
            <a:r>
              <a:rPr lang="en-US" dirty="0"/>
              <a:t> </a:t>
            </a:r>
            <a:r>
              <a:rPr lang="en-US" dirty="0" err="1"/>
              <a:t>thuật</a:t>
            </a:r>
            <a:endParaRPr lang="en-US" dirty="0"/>
          </a:p>
          <a:p>
            <a:pPr marL="1314450" lvl="2" indent="-514350"/>
            <a:r>
              <a:rPr lang="en-US" dirty="0" err="1"/>
              <a:t>Khả</a:t>
            </a:r>
            <a:r>
              <a:rPr lang="en-US" dirty="0"/>
              <a:t> thi </a:t>
            </a:r>
            <a:r>
              <a:rPr lang="en-US" dirty="0" err="1"/>
              <a:t>về</a:t>
            </a:r>
            <a:r>
              <a:rPr lang="en-US" dirty="0"/>
              <a:t> </a:t>
            </a:r>
            <a:r>
              <a:rPr lang="en-US" dirty="0" err="1"/>
              <a:t>kinh</a:t>
            </a:r>
            <a:r>
              <a:rPr lang="en-US" dirty="0"/>
              <a:t> </a:t>
            </a:r>
            <a:r>
              <a:rPr lang="en-US" dirty="0" err="1"/>
              <a:t>tế</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57955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381000"/>
            <a:ext cx="8229600" cy="5745163"/>
          </a:xfrm>
        </p:spPr>
        <p:txBody>
          <a:bodyPr>
            <a:normAutofit lnSpcReduction="10000"/>
          </a:bodyPr>
          <a:lstStyle/>
          <a:p>
            <a:pPr>
              <a:buFont typeface="Wingdings" panose="05000000000000000000" pitchFamily="2" charset="2"/>
              <a:buChar char="v"/>
            </a:pPr>
            <a:r>
              <a:rPr lang="en-US"/>
              <a:t> Lập </a:t>
            </a:r>
            <a:r>
              <a:rPr lang="en-US" dirty="0" err="1"/>
              <a:t>kế</a:t>
            </a:r>
            <a:r>
              <a:rPr lang="en-US" dirty="0"/>
              <a:t> </a:t>
            </a:r>
            <a:r>
              <a:rPr lang="en-US" dirty="0" err="1"/>
              <a:t>hoạch</a:t>
            </a:r>
            <a:r>
              <a:rPr lang="en-US" dirty="0"/>
              <a:t> </a:t>
            </a:r>
            <a:r>
              <a:rPr lang="en-US" dirty="0" err="1"/>
              <a:t>triển</a:t>
            </a:r>
            <a:r>
              <a:rPr lang="en-US" dirty="0"/>
              <a:t> </a:t>
            </a:r>
            <a:r>
              <a:rPr lang="en-US" dirty="0" err="1"/>
              <a:t>khai</a:t>
            </a:r>
            <a:r>
              <a:rPr lang="en-US" dirty="0"/>
              <a:t> </a:t>
            </a:r>
            <a:r>
              <a:rPr lang="en-US" dirty="0" err="1"/>
              <a:t>dự</a:t>
            </a:r>
            <a:r>
              <a:rPr lang="en-US" dirty="0"/>
              <a:t> </a:t>
            </a:r>
            <a:r>
              <a:rPr lang="en-US" dirty="0" err="1"/>
              <a:t>án</a:t>
            </a:r>
            <a:endParaRPr lang="en-US" dirty="0"/>
          </a:p>
          <a:p>
            <a:pPr marL="914400" lvl="1" indent="-514350"/>
            <a:r>
              <a:rPr lang="en-US" dirty="0" err="1"/>
              <a:t>Hợp</a:t>
            </a:r>
            <a:r>
              <a:rPr lang="en-US" dirty="0"/>
              <a:t> </a:t>
            </a:r>
            <a:r>
              <a:rPr lang="en-US" dirty="0" err="1"/>
              <a:t>đồng</a:t>
            </a:r>
            <a:r>
              <a:rPr lang="en-US" dirty="0"/>
              <a:t> </a:t>
            </a:r>
            <a:r>
              <a:rPr lang="en-US" dirty="0" err="1"/>
              <a:t>triển</a:t>
            </a:r>
            <a:r>
              <a:rPr lang="en-US" dirty="0"/>
              <a:t> </a:t>
            </a:r>
            <a:r>
              <a:rPr lang="en-US" dirty="0" err="1"/>
              <a:t>khai</a:t>
            </a:r>
            <a:r>
              <a:rPr lang="en-US" dirty="0"/>
              <a:t> </a:t>
            </a:r>
            <a:r>
              <a:rPr lang="en-US" dirty="0" err="1"/>
              <a:t>dự</a:t>
            </a:r>
            <a:r>
              <a:rPr lang="en-US" dirty="0"/>
              <a:t> </a:t>
            </a:r>
            <a:r>
              <a:rPr lang="en-US" dirty="0" err="1"/>
              <a:t>án</a:t>
            </a:r>
            <a:endParaRPr lang="en-US" dirty="0"/>
          </a:p>
          <a:p>
            <a:pPr marL="1314450" lvl="2" indent="-514350"/>
            <a:r>
              <a:rPr lang="en-US" dirty="0" err="1"/>
              <a:t>Vấn</a:t>
            </a:r>
            <a:r>
              <a:rPr lang="en-US" dirty="0"/>
              <a:t> </a:t>
            </a:r>
            <a:r>
              <a:rPr lang="en-US" dirty="0" err="1"/>
              <a:t>đề</a:t>
            </a:r>
            <a:r>
              <a:rPr lang="en-US" dirty="0"/>
              <a:t> </a:t>
            </a:r>
            <a:r>
              <a:rPr lang="en-US" dirty="0" err="1"/>
              <a:t>đặt</a:t>
            </a:r>
            <a:r>
              <a:rPr lang="en-US" dirty="0"/>
              <a:t> </a:t>
            </a:r>
            <a:r>
              <a:rPr lang="en-US" dirty="0" err="1"/>
              <a:t>ra</a:t>
            </a:r>
            <a:r>
              <a:rPr lang="en-US" dirty="0"/>
              <a:t> </a:t>
            </a:r>
            <a:r>
              <a:rPr lang="en-US" dirty="0" err="1"/>
              <a:t>và</a:t>
            </a:r>
            <a:r>
              <a:rPr lang="en-US" dirty="0"/>
              <a:t> </a:t>
            </a:r>
            <a:r>
              <a:rPr lang="en-US" dirty="0" err="1"/>
              <a:t>các</a:t>
            </a:r>
            <a:r>
              <a:rPr lang="en-US" dirty="0"/>
              <a:t> </a:t>
            </a:r>
            <a:r>
              <a:rPr lang="en-US" dirty="0" err="1"/>
              <a:t>nhu</a:t>
            </a:r>
            <a:r>
              <a:rPr lang="en-US" dirty="0"/>
              <a:t> </a:t>
            </a:r>
            <a:r>
              <a:rPr lang="en-US" dirty="0" err="1"/>
              <a:t>cầu</a:t>
            </a:r>
            <a:r>
              <a:rPr lang="en-US" dirty="0"/>
              <a:t> </a:t>
            </a:r>
            <a:r>
              <a:rPr lang="en-US" dirty="0" err="1"/>
              <a:t>về</a:t>
            </a:r>
            <a:r>
              <a:rPr lang="en-US" dirty="0"/>
              <a:t> </a:t>
            </a:r>
            <a:r>
              <a:rPr lang="en-US" dirty="0" err="1"/>
              <a:t>thông</a:t>
            </a:r>
            <a:r>
              <a:rPr lang="en-US" dirty="0"/>
              <a:t> tin</a:t>
            </a:r>
          </a:p>
          <a:p>
            <a:pPr marL="1314450" lvl="2" indent="-514350"/>
            <a:r>
              <a:rPr lang="en-US" dirty="0" err="1"/>
              <a:t>Phạm</a:t>
            </a:r>
            <a:r>
              <a:rPr lang="en-US" dirty="0"/>
              <a:t> vi </a:t>
            </a:r>
            <a:r>
              <a:rPr lang="en-US" dirty="0" err="1"/>
              <a:t>và</a:t>
            </a:r>
            <a:r>
              <a:rPr lang="en-US" dirty="0"/>
              <a:t> </a:t>
            </a:r>
            <a:r>
              <a:rPr lang="en-US" dirty="0" err="1"/>
              <a:t>hạn</a:t>
            </a:r>
            <a:r>
              <a:rPr lang="en-US" dirty="0"/>
              <a:t> </a:t>
            </a:r>
            <a:r>
              <a:rPr lang="en-US" dirty="0" err="1"/>
              <a:t>chế</a:t>
            </a:r>
            <a:endParaRPr lang="en-US" dirty="0"/>
          </a:p>
          <a:p>
            <a:pPr marL="1314450" lvl="2" indent="-514350"/>
            <a:r>
              <a:rPr lang="en-US" dirty="0" err="1"/>
              <a:t>Mục</a:t>
            </a:r>
            <a:r>
              <a:rPr lang="en-US" dirty="0"/>
              <a:t> </a:t>
            </a:r>
            <a:r>
              <a:rPr lang="en-US" dirty="0" err="1"/>
              <a:t>tiêu</a:t>
            </a:r>
            <a:r>
              <a:rPr lang="en-US" dirty="0"/>
              <a:t> </a:t>
            </a:r>
            <a:r>
              <a:rPr lang="en-US" dirty="0" err="1"/>
              <a:t>và</a:t>
            </a:r>
            <a:r>
              <a:rPr lang="en-US" dirty="0"/>
              <a:t> </a:t>
            </a:r>
            <a:r>
              <a:rPr lang="en-US" dirty="0" err="1"/>
              <a:t>ưu</a:t>
            </a:r>
            <a:r>
              <a:rPr lang="en-US" dirty="0"/>
              <a:t> </a:t>
            </a:r>
            <a:r>
              <a:rPr lang="en-US" dirty="0" err="1"/>
              <a:t>tiên</a:t>
            </a:r>
            <a:endParaRPr lang="en-US" dirty="0"/>
          </a:p>
          <a:p>
            <a:pPr marL="1314450" lvl="2" indent="-514350"/>
            <a:r>
              <a:rPr lang="en-US" dirty="0" err="1"/>
              <a:t>Giải</a:t>
            </a:r>
            <a:r>
              <a:rPr lang="en-US" dirty="0"/>
              <a:t> </a:t>
            </a:r>
            <a:r>
              <a:rPr lang="en-US" dirty="0" err="1"/>
              <a:t>pháp</a:t>
            </a:r>
            <a:r>
              <a:rPr lang="en-US" dirty="0"/>
              <a:t> </a:t>
            </a:r>
            <a:r>
              <a:rPr lang="en-US" dirty="0" err="1"/>
              <a:t>và</a:t>
            </a:r>
            <a:r>
              <a:rPr lang="en-US" dirty="0"/>
              <a:t> </a:t>
            </a:r>
            <a:r>
              <a:rPr lang="en-US" dirty="0" err="1"/>
              <a:t>tính</a:t>
            </a:r>
            <a:r>
              <a:rPr lang="en-US" dirty="0"/>
              <a:t> </a:t>
            </a:r>
            <a:r>
              <a:rPr lang="en-US" dirty="0" err="1"/>
              <a:t>khả</a:t>
            </a:r>
            <a:r>
              <a:rPr lang="en-US" dirty="0"/>
              <a:t> thi</a:t>
            </a:r>
          </a:p>
          <a:p>
            <a:pPr marL="1314450" lvl="2" indent="-514350"/>
            <a:r>
              <a:rPr lang="en-US" dirty="0" err="1"/>
              <a:t>Dự</a:t>
            </a:r>
            <a:r>
              <a:rPr lang="en-US" dirty="0"/>
              <a:t> </a:t>
            </a:r>
            <a:r>
              <a:rPr lang="en-US" dirty="0" err="1"/>
              <a:t>trù</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kinh</a:t>
            </a:r>
            <a:r>
              <a:rPr lang="en-US" dirty="0"/>
              <a:t> </a:t>
            </a:r>
            <a:r>
              <a:rPr lang="en-US" dirty="0" err="1"/>
              <a:t>phí</a:t>
            </a:r>
            <a:endParaRPr lang="en-US" dirty="0"/>
          </a:p>
          <a:p>
            <a:pPr marL="1314450" lvl="2" indent="-514350"/>
            <a:r>
              <a:rPr lang="en-US" dirty="0" err="1"/>
              <a:t>Phân</a:t>
            </a:r>
            <a:r>
              <a:rPr lang="en-US" dirty="0"/>
              <a:t> </a:t>
            </a:r>
            <a:r>
              <a:rPr lang="en-US" dirty="0" err="1"/>
              <a:t>công</a:t>
            </a:r>
            <a:r>
              <a:rPr lang="en-US" dirty="0"/>
              <a:t> </a:t>
            </a:r>
            <a:r>
              <a:rPr lang="en-US" dirty="0" err="1"/>
              <a:t>trách</a:t>
            </a:r>
            <a:r>
              <a:rPr lang="en-US" dirty="0"/>
              <a:t> </a:t>
            </a:r>
            <a:r>
              <a:rPr lang="en-US" dirty="0" err="1"/>
              <a:t>nhiệm</a:t>
            </a:r>
            <a:r>
              <a:rPr lang="en-US" dirty="0"/>
              <a:t> </a:t>
            </a:r>
            <a:r>
              <a:rPr lang="en-US" dirty="0" err="1"/>
              <a:t>và</a:t>
            </a:r>
            <a:r>
              <a:rPr lang="en-US" dirty="0"/>
              <a:t> </a:t>
            </a:r>
            <a:r>
              <a:rPr lang="en-US" dirty="0" err="1"/>
              <a:t>nhân</a:t>
            </a:r>
            <a:r>
              <a:rPr lang="en-US" dirty="0"/>
              <a:t> </a:t>
            </a:r>
            <a:r>
              <a:rPr lang="en-US" dirty="0" err="1"/>
              <a:t>sự</a:t>
            </a:r>
            <a:endParaRPr lang="en-US" dirty="0"/>
          </a:p>
          <a:p>
            <a:pPr marL="1314450" lvl="2" indent="-514350"/>
            <a:r>
              <a:rPr lang="en-US" dirty="0" err="1"/>
              <a:t>Phương</a:t>
            </a:r>
            <a:r>
              <a:rPr lang="en-US" dirty="0"/>
              <a:t> </a:t>
            </a:r>
            <a:r>
              <a:rPr lang="en-US" dirty="0" err="1"/>
              <a:t>pháp</a:t>
            </a:r>
            <a:r>
              <a:rPr lang="en-US" dirty="0"/>
              <a:t> </a:t>
            </a:r>
            <a:r>
              <a:rPr lang="en-US" dirty="0" err="1"/>
              <a:t>và</a:t>
            </a:r>
            <a:r>
              <a:rPr lang="en-US" dirty="0"/>
              <a:t> </a:t>
            </a:r>
            <a:r>
              <a:rPr lang="en-US" dirty="0" err="1"/>
              <a:t>tiến</a:t>
            </a:r>
            <a:r>
              <a:rPr lang="en-US" dirty="0"/>
              <a:t> </a:t>
            </a:r>
            <a:r>
              <a:rPr lang="en-US" dirty="0" err="1"/>
              <a:t>trình</a:t>
            </a:r>
            <a:r>
              <a:rPr lang="en-US" dirty="0"/>
              <a:t> </a:t>
            </a:r>
            <a:r>
              <a:rPr lang="en-US" dirty="0" err="1"/>
              <a:t>triển</a:t>
            </a:r>
            <a:r>
              <a:rPr lang="en-US" dirty="0"/>
              <a:t> </a:t>
            </a:r>
            <a:r>
              <a:rPr lang="en-US" dirty="0" err="1"/>
              <a:t>khai</a:t>
            </a:r>
            <a:endParaRPr lang="en-US" dirty="0"/>
          </a:p>
          <a:p>
            <a:pPr marL="914400" lvl="1" indent="-514350"/>
            <a:r>
              <a:rPr lang="en-US" dirty="0" err="1"/>
              <a:t>Dự</a:t>
            </a:r>
            <a:r>
              <a:rPr lang="en-US" dirty="0"/>
              <a:t> </a:t>
            </a:r>
            <a:r>
              <a:rPr lang="en-US" dirty="0" err="1"/>
              <a:t>trù</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kinh</a:t>
            </a:r>
            <a:r>
              <a:rPr lang="en-US" dirty="0"/>
              <a:t> </a:t>
            </a:r>
            <a:r>
              <a:rPr lang="en-US" dirty="0" err="1"/>
              <a:t>phí</a:t>
            </a:r>
            <a:endParaRPr lang="en-US" dirty="0"/>
          </a:p>
          <a:p>
            <a:pPr marL="914400" lvl="1" indent="-514350"/>
            <a:r>
              <a:rPr lang="en-US" dirty="0" err="1"/>
              <a:t>Tổ</a:t>
            </a:r>
            <a:r>
              <a:rPr lang="en-US" dirty="0"/>
              <a:t> </a:t>
            </a:r>
            <a:r>
              <a:rPr lang="en-US" dirty="0" err="1"/>
              <a:t>chức</a:t>
            </a:r>
            <a:r>
              <a:rPr lang="en-US" dirty="0"/>
              <a:t> </a:t>
            </a:r>
            <a:r>
              <a:rPr lang="en-US" dirty="0" err="1"/>
              <a:t>nhóm</a:t>
            </a:r>
            <a:r>
              <a:rPr lang="en-US" dirty="0"/>
              <a:t> </a:t>
            </a:r>
            <a:r>
              <a:rPr lang="en-US" dirty="0" err="1"/>
              <a:t>làm</a:t>
            </a:r>
            <a:r>
              <a:rPr lang="en-US" dirty="0"/>
              <a:t> </a:t>
            </a:r>
            <a:r>
              <a:rPr lang="en-US" dirty="0" err="1"/>
              <a:t>việc</a:t>
            </a:r>
            <a:endParaRPr lang="en-US" dirty="0"/>
          </a:p>
          <a:p>
            <a:pPr marL="914400" lvl="1" indent="-514350"/>
            <a:r>
              <a:rPr lang="en-US" dirty="0" err="1"/>
              <a:t>Sự</a:t>
            </a:r>
            <a:r>
              <a:rPr lang="en-US" dirty="0"/>
              <a:t> </a:t>
            </a:r>
            <a:r>
              <a:rPr lang="en-US" dirty="0" err="1"/>
              <a:t>điều</a:t>
            </a:r>
            <a:r>
              <a:rPr lang="en-US" dirty="0"/>
              <a:t> </a:t>
            </a:r>
            <a:r>
              <a:rPr lang="en-US" dirty="0" err="1"/>
              <a:t>hành</a:t>
            </a:r>
            <a:r>
              <a:rPr lang="en-US" dirty="0"/>
              <a:t> </a:t>
            </a:r>
            <a:r>
              <a:rPr lang="en-US" dirty="0" err="1"/>
              <a:t>dự</a:t>
            </a:r>
            <a:r>
              <a:rPr lang="en-US" dirty="0"/>
              <a:t> </a:t>
            </a:r>
            <a:r>
              <a:rPr lang="en-US" dirty="0" err="1"/>
              <a:t>án</a:t>
            </a:r>
            <a:endParaRPr lang="en-US" dirty="0"/>
          </a:p>
          <a:p>
            <a:pPr marL="914400" lvl="1" indent="-514350"/>
            <a:r>
              <a:rPr lang="en-US" dirty="0" err="1"/>
              <a:t>Tiến</a:t>
            </a:r>
            <a:r>
              <a:rPr lang="en-US" dirty="0"/>
              <a:t> </a:t>
            </a:r>
            <a:r>
              <a:rPr lang="en-US" dirty="0" err="1"/>
              <a:t>trình</a:t>
            </a:r>
            <a:r>
              <a:rPr lang="en-US" dirty="0"/>
              <a:t> </a:t>
            </a:r>
            <a:r>
              <a:rPr lang="en-US" dirty="0" err="1"/>
              <a:t>của</a:t>
            </a:r>
            <a:r>
              <a:rPr lang="en-US" dirty="0"/>
              <a:t> </a:t>
            </a:r>
            <a:r>
              <a:rPr lang="en-US" dirty="0" err="1"/>
              <a:t>dự</a:t>
            </a:r>
            <a:r>
              <a:rPr lang="en-US" dirty="0"/>
              <a:t> </a:t>
            </a:r>
            <a:r>
              <a:rPr lang="en-US" dirty="0" err="1"/>
              <a:t>án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734531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a:t>
            </a:r>
          </a:p>
        </p:txBody>
      </p:sp>
      <p:sp>
        <p:nvSpPr>
          <p:cNvPr id="3" name="Content Placeholder 2"/>
          <p:cNvSpPr>
            <a:spLocks noGrp="1"/>
          </p:cNvSpPr>
          <p:nvPr>
            <p:ph idx="1"/>
          </p:nvPr>
        </p:nvSpPr>
        <p:spPr/>
        <p:txBody>
          <a:bodyPr>
            <a:normAutofit lnSpcReduction="10000"/>
          </a:bodyPr>
          <a:lstStyle/>
          <a:p>
            <a:r>
              <a:rPr lang="en-US">
                <a:latin typeface="Arial" panose="020B0604020202020204" pitchFamily="34" charset="0"/>
                <a:cs typeface="Arial" panose="020B0604020202020204" pitchFamily="34" charset="0"/>
              </a:rPr>
              <a:t>Mô hình hóa nghiệp vụ và đặc tả yêu cầu phần mềm quản lý bán hàng:</a:t>
            </a:r>
          </a:p>
          <a:p>
            <a:pPr lvl="1"/>
            <a:r>
              <a:rPr lang="en-US">
                <a:latin typeface="Arial" panose="020B0604020202020204" pitchFamily="34" charset="0"/>
                <a:cs typeface="Arial" panose="020B0604020202020204" pitchFamily="34" charset="0"/>
              </a:rPr>
              <a:t>Quản lý sản phẩm</a:t>
            </a:r>
          </a:p>
          <a:p>
            <a:pPr lvl="1"/>
            <a:r>
              <a:rPr lang="en-US">
                <a:latin typeface="Arial" panose="020B0604020202020204" pitchFamily="34" charset="0"/>
                <a:cs typeface="Arial" panose="020B0604020202020204" pitchFamily="34" charset="0"/>
              </a:rPr>
              <a:t>Quản lý ng</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ời dùng (ng</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ời quản lý, ng</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ời bán hàng)</a:t>
            </a:r>
          </a:p>
          <a:p>
            <a:pPr lvl="1"/>
            <a:r>
              <a:rPr lang="en-US">
                <a:latin typeface="Arial" panose="020B0604020202020204" pitchFamily="34" charset="0"/>
                <a:cs typeface="Arial" panose="020B0604020202020204" pitchFamily="34" charset="0"/>
              </a:rPr>
              <a:t>Quản lý nhập hàng</a:t>
            </a:r>
          </a:p>
          <a:p>
            <a:pPr lvl="1"/>
            <a:r>
              <a:rPr lang="en-US">
                <a:latin typeface="Arial" panose="020B0604020202020204" pitchFamily="34" charset="0"/>
                <a:cs typeface="Arial" panose="020B0604020202020204" pitchFamily="34" charset="0"/>
              </a:rPr>
              <a:t>Quản lý hóa đ</a:t>
            </a:r>
            <a:r>
              <a:rPr lang="vi-VN">
                <a:latin typeface="Arial" panose="020B0604020202020204" pitchFamily="34" charset="0"/>
                <a:cs typeface="Arial" panose="020B0604020202020204" pitchFamily="34" charset="0"/>
              </a:rPr>
              <a:t>ơ</a:t>
            </a:r>
            <a:r>
              <a:rPr lang="en-US">
                <a:latin typeface="Arial" panose="020B0604020202020204" pitchFamily="34" charset="0"/>
                <a:cs typeface="Arial" panose="020B0604020202020204" pitchFamily="34" charset="0"/>
              </a:rPr>
              <a:t>n bán hàng</a:t>
            </a:r>
          </a:p>
          <a:p>
            <a:pPr lvl="1"/>
            <a:r>
              <a:rPr lang="en-US">
                <a:latin typeface="Arial" panose="020B0604020202020204" pitchFamily="34" charset="0"/>
                <a:cs typeface="Arial" panose="020B0604020202020204" pitchFamily="34" charset="0"/>
              </a:rPr>
              <a:t>Tìm kiếm</a:t>
            </a:r>
          </a:p>
          <a:p>
            <a:pPr lvl="1"/>
            <a:r>
              <a:rPr lang="en-US">
                <a:latin typeface="Arial" panose="020B0604020202020204" pitchFamily="34" charset="0"/>
                <a:cs typeface="Arial" panose="020B0604020202020204" pitchFamily="34" charset="0"/>
              </a:rPr>
              <a:t>Báo cáo thống kê</a:t>
            </a:r>
          </a:p>
          <a:p>
            <a:pPr lvl="1"/>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9810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 Vị trí của công việc/giai đoạn</a:t>
            </a:r>
          </a:p>
          <a:p>
            <a:pPr>
              <a:buFont typeface="Wingdings" panose="05000000000000000000" pitchFamily="2" charset="2"/>
              <a:buChar char="v"/>
            </a:pPr>
            <a:r>
              <a:rPr lang="en-US"/>
              <a:t> Khảo sát hiện trạng</a:t>
            </a:r>
          </a:p>
          <a:p>
            <a:pPr>
              <a:buFont typeface="Wingdings" panose="05000000000000000000" pitchFamily="2" charset="2"/>
              <a:buChar char="v"/>
            </a:pPr>
            <a:r>
              <a:rPr lang="en-US"/>
              <a:t> Đánh giá, phê phán hiện trạng</a:t>
            </a:r>
          </a:p>
          <a:p>
            <a:pPr>
              <a:buFont typeface="Wingdings" panose="05000000000000000000" pitchFamily="2" charset="2"/>
              <a:buChar char="v"/>
            </a:pPr>
            <a:r>
              <a:rPr lang="en-US"/>
              <a:t> Mô hình hóa nghiệp vụ</a:t>
            </a:r>
          </a:p>
          <a:p>
            <a:pPr>
              <a:buFont typeface="Wingdings" panose="05000000000000000000" pitchFamily="2" charset="2"/>
              <a:buChar char="v"/>
            </a:pPr>
            <a:r>
              <a:rPr lang="en-US"/>
              <a:t> Đặc tả yêu cầu phần mềm</a:t>
            </a:r>
          </a:p>
          <a:p>
            <a:pPr>
              <a:buFont typeface="Wingdings" panose="05000000000000000000" pitchFamily="2" charset="2"/>
              <a:buChar char="v"/>
            </a:pPr>
            <a:r>
              <a:rPr lang="en-US"/>
              <a:t> Xác lập và khởi đầu dự án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16106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Vị trí của công việc/giai đoạn</a:t>
            </a:r>
          </a:p>
        </p:txBody>
      </p:sp>
      <p:sp>
        <p:nvSpPr>
          <p:cNvPr id="3" name="Content Placeholder 2"/>
          <p:cNvSpPr>
            <a:spLocks noGrp="1"/>
          </p:cNvSpPr>
          <p:nvPr>
            <p:ph idx="1"/>
          </p:nvPr>
        </p:nvSpPr>
        <p:spPr>
          <a:xfrm>
            <a:off x="457200" y="1600200"/>
            <a:ext cx="3429000" cy="4525963"/>
          </a:xfrm>
        </p:spPr>
        <p:txBody>
          <a:bodyPr/>
          <a:lstStyle/>
          <a:p>
            <a:r>
              <a:rPr lang="en-US"/>
              <a:t>Thác nước</a:t>
            </a:r>
          </a:p>
          <a:p>
            <a:r>
              <a:rPr lang="en-US"/>
              <a:t>Xoắn ốc</a:t>
            </a:r>
          </a:p>
          <a:p>
            <a:r>
              <a:rPr lang="en-US"/>
              <a:t>Lặp có tăng trưởng</a:t>
            </a:r>
          </a:p>
          <a:p>
            <a:r>
              <a:rPr lang="en-US"/>
              <a:t>RUP</a:t>
            </a:r>
          </a:p>
          <a:p>
            <a:r>
              <a:rPr lang="en-US"/>
              <a:t>Agile</a:t>
            </a:r>
          </a:p>
        </p:txBody>
      </p:sp>
      <p:sp>
        <p:nvSpPr>
          <p:cNvPr id="5" name="Rectangle 4"/>
          <p:cNvSpPr/>
          <p:nvPr/>
        </p:nvSpPr>
        <p:spPr>
          <a:xfrm>
            <a:off x="3810000" y="1683657"/>
            <a:ext cx="2362200" cy="685800"/>
          </a:xfrm>
          <a:prstGeom prst="rect">
            <a:avLst/>
          </a:prstGeom>
          <a:solidFill>
            <a:schemeClr val="accent6">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Mô hình hóa nghiệp vụ và Đặc tả yêu cầu</a:t>
            </a:r>
          </a:p>
        </p:txBody>
      </p:sp>
      <p:sp>
        <p:nvSpPr>
          <p:cNvPr id="6" name="Rectangle 5"/>
          <p:cNvSpPr/>
          <p:nvPr/>
        </p:nvSpPr>
        <p:spPr>
          <a:xfrm>
            <a:off x="3810000" y="2826657"/>
            <a:ext cx="2362200" cy="685800"/>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Phân tích, thiết kế</a:t>
            </a:r>
          </a:p>
        </p:txBody>
      </p:sp>
      <p:sp>
        <p:nvSpPr>
          <p:cNvPr id="7" name="Rectangle 6"/>
          <p:cNvSpPr/>
          <p:nvPr/>
        </p:nvSpPr>
        <p:spPr>
          <a:xfrm>
            <a:off x="3810000" y="3893457"/>
            <a:ext cx="2362201" cy="685800"/>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Lập trình/mã hóa</a:t>
            </a:r>
          </a:p>
        </p:txBody>
      </p:sp>
      <p:sp>
        <p:nvSpPr>
          <p:cNvPr id="8" name="Rectangle 7"/>
          <p:cNvSpPr/>
          <p:nvPr/>
        </p:nvSpPr>
        <p:spPr>
          <a:xfrm>
            <a:off x="3810000" y="5036457"/>
            <a:ext cx="2362200" cy="685800"/>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Triển khai</a:t>
            </a:r>
          </a:p>
        </p:txBody>
      </p:sp>
      <p:cxnSp>
        <p:nvCxnSpPr>
          <p:cNvPr id="10" name="Straight Arrow Connector 9"/>
          <p:cNvCxnSpPr>
            <a:stCxn id="5" idx="2"/>
            <a:endCxn id="6" idx="0"/>
          </p:cNvCxnSpPr>
          <p:nvPr/>
        </p:nvCxnSpPr>
        <p:spPr>
          <a:xfrm>
            <a:off x="4991100" y="2369457"/>
            <a:ext cx="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991100" y="3512457"/>
            <a:ext cx="1"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965291" y="4579257"/>
            <a:ext cx="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Oval Callout 14"/>
          <p:cNvSpPr/>
          <p:nvPr/>
        </p:nvSpPr>
        <p:spPr>
          <a:xfrm>
            <a:off x="6400800" y="2124528"/>
            <a:ext cx="2667000" cy="1485900"/>
          </a:xfrm>
          <a:prstGeom prst="wedgeEllipseCallout">
            <a:avLst>
              <a:gd name="adj1" fmla="val -58735"/>
              <a:gd name="adj2" fmla="val -57646"/>
            </a:avLst>
          </a:prstGeom>
          <a:solidFill>
            <a:schemeClr val="accent5">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en-US">
                <a:solidFill>
                  <a:schemeClr val="accent6">
                    <a:lumMod val="50000"/>
                  </a:schemeClr>
                </a:solidFill>
              </a:rPr>
              <a:t>Hiểu nghiệp vụ</a:t>
            </a:r>
          </a:p>
          <a:p>
            <a:pPr marL="285750" indent="-285750">
              <a:buFontTx/>
              <a:buChar char="-"/>
            </a:pPr>
            <a:r>
              <a:rPr lang="en-US">
                <a:solidFill>
                  <a:schemeClr val="accent6">
                    <a:lumMod val="50000"/>
                  </a:schemeClr>
                </a:solidFill>
              </a:rPr>
              <a:t>Mô tả được yêu cầu</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75030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75DB32-4C75-4274-9559-69281AF7DAAA}"/>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a:extLst>
              <a:ext uri="{FF2B5EF4-FFF2-40B4-BE49-F238E27FC236}">
                <a16:creationId xmlns:a16="http://schemas.microsoft.com/office/drawing/2014/main" id="{05848216-2DBB-4647-AA85-F40E50BADB41}"/>
              </a:ext>
            </a:extLst>
          </p:cNvPr>
          <p:cNvSpPr txBox="1"/>
          <p:nvPr/>
        </p:nvSpPr>
        <p:spPr>
          <a:xfrm>
            <a:off x="2971800" y="1447800"/>
            <a:ext cx="2826415" cy="584775"/>
          </a:xfrm>
          <a:prstGeom prst="rect">
            <a:avLst/>
          </a:prstGeom>
          <a:noFill/>
        </p:spPr>
        <p:txBody>
          <a:bodyPr wrap="none" rtlCol="0">
            <a:spAutoFit/>
          </a:bodyPr>
          <a:lstStyle/>
          <a:p>
            <a:r>
              <a:rPr lang="en-US" sz="3200"/>
              <a:t>Nghiệp vụ là gì?</a:t>
            </a:r>
          </a:p>
        </p:txBody>
      </p:sp>
      <p:pic>
        <p:nvPicPr>
          <p:cNvPr id="1028" name="Picture 4" descr="https://1.bp.blogspot.com/-3NbmNE_fcVg/Wl8RsSQrLeI/AAAAAAAAAL8/z-e5Oos9wds4kD3N6QNzpr-HvUMbsV0qwCEwYBhgL/s400/nghiep-vu-phuc-vu-tot-rat-co-loi.jpg">
            <a:extLst>
              <a:ext uri="{FF2B5EF4-FFF2-40B4-BE49-F238E27FC236}">
                <a16:creationId xmlns:a16="http://schemas.microsoft.com/office/drawing/2014/main" id="{9C60B13A-5253-4D50-B68D-530126FB9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007" y="2590800"/>
            <a:ext cx="38100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59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2D40BE-2113-4043-8113-1D53D20F6771}"/>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a:extLst>
              <a:ext uri="{FF2B5EF4-FFF2-40B4-BE49-F238E27FC236}">
                <a16:creationId xmlns:a16="http://schemas.microsoft.com/office/drawing/2014/main" id="{526E54A4-06C5-4A51-B990-581C86F46E78}"/>
              </a:ext>
            </a:extLst>
          </p:cNvPr>
          <p:cNvSpPr txBox="1"/>
          <p:nvPr/>
        </p:nvSpPr>
        <p:spPr>
          <a:xfrm>
            <a:off x="990600" y="457200"/>
            <a:ext cx="6934200" cy="954107"/>
          </a:xfrm>
          <a:prstGeom prst="rect">
            <a:avLst/>
          </a:prstGeom>
          <a:solidFill>
            <a:schemeClr val="accent6">
              <a:lumMod val="40000"/>
              <a:lumOff val="60000"/>
            </a:schemeClr>
          </a:solidFill>
        </p:spPr>
        <p:txBody>
          <a:bodyPr wrap="square" rtlCol="0">
            <a:spAutoFit/>
          </a:bodyPr>
          <a:lstStyle/>
          <a:p>
            <a:pPr algn="ctr"/>
            <a:r>
              <a:rPr lang="en-US" sz="2800"/>
              <a:t>Nghiệp vụ là “kỹ năng, biện pháp để thực hiện công việc chuyên môn của một nghề”</a:t>
            </a:r>
          </a:p>
        </p:txBody>
      </p:sp>
      <p:sp>
        <p:nvSpPr>
          <p:cNvPr id="6" name="Rectangle 5">
            <a:extLst>
              <a:ext uri="{FF2B5EF4-FFF2-40B4-BE49-F238E27FC236}">
                <a16:creationId xmlns:a16="http://schemas.microsoft.com/office/drawing/2014/main" id="{0727E61A-5E34-40E6-9B41-B273B0B9D4C3}"/>
              </a:ext>
            </a:extLst>
          </p:cNvPr>
          <p:cNvSpPr/>
          <p:nvPr/>
        </p:nvSpPr>
        <p:spPr>
          <a:xfrm>
            <a:off x="457200" y="1676400"/>
            <a:ext cx="4114800" cy="4616648"/>
          </a:xfrm>
          <a:prstGeom prst="rect">
            <a:avLst/>
          </a:prstGeom>
        </p:spPr>
        <p:txBody>
          <a:bodyPr wrap="square">
            <a:spAutoFit/>
          </a:bodyPr>
          <a:lstStyle/>
          <a:p>
            <a:pPr marL="342900" indent="-342900">
              <a:buFont typeface="+mj-lt"/>
              <a:buAutoNum type="arabicPeriod"/>
            </a:pPr>
            <a:r>
              <a:rPr lang="vi-VN" sz="1400"/>
              <a:t>Khi khách vào phòng ăn, nhân viên phục vụ phải chào đón khách niềm nở, hướng dẫn khách về bàn và kéo ghế cho khách ngồi</a:t>
            </a:r>
            <a:endParaRPr lang="en-US" sz="1400"/>
          </a:p>
          <a:p>
            <a:pPr marL="342900" indent="-342900">
              <a:buFont typeface="+mj-lt"/>
              <a:buAutoNum type="arabicPeriod"/>
            </a:pPr>
            <a:r>
              <a:rPr lang="vi-VN" sz="1400"/>
              <a:t>Trình thực đơn và gợi ý thức uống cho khách trước </a:t>
            </a:r>
            <a:endParaRPr lang="en-US" sz="1400"/>
          </a:p>
          <a:p>
            <a:pPr marL="342900" indent="-342900">
              <a:buFont typeface="+mj-lt"/>
              <a:buAutoNum type="arabicPeriod"/>
            </a:pPr>
            <a:r>
              <a:rPr lang="vi-VN" sz="1400"/>
              <a:t>Giới thiệu thực đơn cho khách và gợi ý nếu khách chưa biết chọn món</a:t>
            </a:r>
            <a:endParaRPr lang="en-US" sz="1400"/>
          </a:p>
          <a:p>
            <a:pPr marL="342900" indent="-342900">
              <a:buFont typeface="+mj-lt"/>
              <a:buAutoNum type="arabicPeriod"/>
            </a:pPr>
            <a:r>
              <a:rPr lang="vi-VN" sz="1400"/>
              <a:t>Ghi nhận order và nhắc lại cho khách xác nhận</a:t>
            </a:r>
            <a:endParaRPr lang="en-US" sz="1400"/>
          </a:p>
          <a:p>
            <a:pPr marL="342900" indent="-342900">
              <a:buFont typeface="+mj-lt"/>
              <a:buAutoNum type="arabicPeriod"/>
            </a:pPr>
            <a:r>
              <a:rPr lang="vi-VN" sz="1400"/>
              <a:t>Khi thức ăn sẵn sàng, nhân viên kiểm tra lại xem đã đúng với yêu cầu trên order chưa rồi mới bưng ra cho khách</a:t>
            </a:r>
            <a:endParaRPr lang="en-US" sz="1400"/>
          </a:p>
          <a:p>
            <a:pPr marL="342900" indent="-342900">
              <a:buFont typeface="+mj-lt"/>
              <a:buAutoNum type="arabicPeriod"/>
            </a:pPr>
            <a:r>
              <a:rPr lang="vi-VN" sz="1400"/>
              <a:t>Trong khi khách dùng bữa, nhân viên phục vụ sẽ đứng quan sát khi nào khách có nhu cầu thay bát mới, thay gạt tàn… cũng như tiếp nước thêm cho khách </a:t>
            </a:r>
            <a:endParaRPr lang="en-US" sz="1400"/>
          </a:p>
          <a:p>
            <a:pPr marL="342900" indent="-342900">
              <a:buFont typeface="+mj-lt"/>
              <a:buAutoNum type="arabicPeriod"/>
            </a:pPr>
            <a:r>
              <a:rPr lang="vi-VN" sz="1400"/>
              <a:t>Chủ động thu dọn dao nĩa, chén dĩa khách đã dùng xong </a:t>
            </a:r>
            <a:endParaRPr lang="en-US" sz="1400"/>
          </a:p>
          <a:p>
            <a:pPr marL="342900" indent="-342900">
              <a:buFont typeface="+mj-lt"/>
              <a:buAutoNum type="arabicPeriod"/>
            </a:pPr>
            <a:r>
              <a:rPr lang="vi-VN" sz="1400"/>
              <a:t>Khi khách dùng bữa xong, nếu khách muốn dùng tráng miệng thì thu dọn bát đĩa cũ, thay bát đĩa mới</a:t>
            </a:r>
            <a:endParaRPr lang="en-US" sz="1400"/>
          </a:p>
        </p:txBody>
      </p:sp>
      <p:sp>
        <p:nvSpPr>
          <p:cNvPr id="7" name="Rectangle 6">
            <a:extLst>
              <a:ext uri="{FF2B5EF4-FFF2-40B4-BE49-F238E27FC236}">
                <a16:creationId xmlns:a16="http://schemas.microsoft.com/office/drawing/2014/main" id="{B695BCC6-431C-4E78-9262-A31F7C475186}"/>
              </a:ext>
            </a:extLst>
          </p:cNvPr>
          <p:cNvSpPr/>
          <p:nvPr/>
        </p:nvSpPr>
        <p:spPr>
          <a:xfrm>
            <a:off x="4953000" y="1676400"/>
            <a:ext cx="3996070" cy="4616648"/>
          </a:xfrm>
          <a:prstGeom prst="rect">
            <a:avLst/>
          </a:prstGeom>
        </p:spPr>
        <p:txBody>
          <a:bodyPr wrap="square">
            <a:spAutoFit/>
          </a:bodyPr>
          <a:lstStyle/>
          <a:p>
            <a:pPr marL="342900" indent="-342900">
              <a:buFont typeface="+mj-lt"/>
              <a:buAutoNum type="arabicPeriod" startAt="9"/>
            </a:pPr>
            <a:r>
              <a:rPr lang="en-US" sz="1400"/>
              <a:t>Trình thực đơn tráng miệng và ghi nhận order của khách. Nếu khách gặp khó khăn khi lựa món, nhân viên phục vụ sẽ gợi ý cho khách bằng cách giới thiệu xuất xứ, cách chế biến, mùi vị đặc trưng… </a:t>
            </a:r>
          </a:p>
          <a:p>
            <a:pPr marL="342900" indent="-342900">
              <a:buFont typeface="+mj-lt"/>
              <a:buAutoNum type="arabicPeriod" startAt="9"/>
            </a:pPr>
            <a:r>
              <a:rPr lang="en-US" sz="1400"/>
              <a:t>Kiểm tra và mang món tráng miệng ra cho khách theo đúng yêu cầu </a:t>
            </a:r>
          </a:p>
          <a:p>
            <a:pPr marL="342900" indent="-342900">
              <a:buFont typeface="+mj-lt"/>
              <a:buAutoNum type="arabicPeriod" startAt="9"/>
            </a:pPr>
            <a:r>
              <a:rPr lang="en-US" sz="1400"/>
              <a:t>Nhân viên phục vụ quan sát để đoán biết khi nào khách muốn thanh toán để thông báo trước cho bộ phận thu ngân chuẩn bị </a:t>
            </a:r>
          </a:p>
          <a:p>
            <a:pPr marL="342900" indent="-342900">
              <a:buFont typeface="+mj-lt"/>
              <a:buAutoNum type="arabicPeriod" startAt="9"/>
            </a:pPr>
            <a:r>
              <a:rPr lang="en-US" sz="1400"/>
              <a:t>Khi khách gọi thanh toán, nhân viên trình hóa đơn cho khách và giải thích nếu khách có thắc mắc </a:t>
            </a:r>
          </a:p>
          <a:p>
            <a:pPr marL="342900" indent="-342900">
              <a:buFont typeface="+mj-lt"/>
              <a:buAutoNum type="arabicPeriod" startAt="9"/>
            </a:pPr>
            <a:r>
              <a:rPr lang="en-US" sz="1400"/>
              <a:t>Giao tiền cho thu ngân và trả lại tiền thừa cho khách kèm hóa đơn </a:t>
            </a:r>
          </a:p>
          <a:p>
            <a:pPr marL="342900" indent="-342900">
              <a:buFont typeface="+mj-lt"/>
              <a:buAutoNum type="arabicPeriod" startAt="9"/>
            </a:pPr>
            <a:r>
              <a:rPr lang="en-US" sz="1400"/>
              <a:t>Hỏi ý kiến về mức độ hài lòng của khách khi dùng bữa </a:t>
            </a:r>
          </a:p>
          <a:p>
            <a:pPr marL="342900" indent="-342900">
              <a:buFont typeface="+mj-lt"/>
              <a:buAutoNum type="arabicPeriod" startAt="9"/>
            </a:pPr>
            <a:r>
              <a:rPr lang="en-US" sz="1400"/>
              <a:t>Giúp khách lấy túi xách và kiểm tra khách có để quên đồ gì không </a:t>
            </a:r>
          </a:p>
          <a:p>
            <a:pPr marL="342900" indent="-342900">
              <a:buFont typeface="+mj-lt"/>
              <a:buAutoNum type="arabicPeriod" startAt="9"/>
            </a:pPr>
            <a:r>
              <a:rPr lang="en-US" sz="1400"/>
              <a:t>Cảm ơn, chào tạm biệt và chúc khách một ngày tốt lành </a:t>
            </a:r>
          </a:p>
        </p:txBody>
      </p:sp>
    </p:spTree>
    <p:extLst>
      <p:ext uri="{BB962C8B-B14F-4D97-AF65-F5344CB8AC3E}">
        <p14:creationId xmlns:p14="http://schemas.microsoft.com/office/powerpoint/2010/main" val="331219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Khảo </a:t>
            </a:r>
            <a:r>
              <a:rPr lang="en-US" err="1"/>
              <a:t>sát</a:t>
            </a:r>
            <a:r>
              <a:rPr lang="en-US"/>
              <a:t> hiện </a:t>
            </a:r>
            <a:r>
              <a:rPr lang="en-US" dirty="0" err="1"/>
              <a:t>trạng</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v"/>
            </a:pPr>
            <a:r>
              <a:rPr lang="en-US"/>
              <a:t>Mục đích</a:t>
            </a:r>
            <a:endParaRPr lang="en-US" dirty="0"/>
          </a:p>
          <a:p>
            <a:pPr marL="857250" lvl="1" indent="-457200"/>
            <a:r>
              <a:rPr lang="en-US"/>
              <a:t>Tiếp </a:t>
            </a:r>
            <a:r>
              <a:rPr lang="en-US" dirty="0" err="1"/>
              <a:t>cận</a:t>
            </a:r>
            <a:r>
              <a:rPr lang="en-US" dirty="0"/>
              <a:t> </a:t>
            </a:r>
            <a:r>
              <a:rPr lang="en-US" dirty="0" err="1"/>
              <a:t>với</a:t>
            </a:r>
            <a:r>
              <a:rPr lang="en-US" dirty="0"/>
              <a:t> </a:t>
            </a:r>
            <a:r>
              <a:rPr lang="en-US" dirty="0" err="1"/>
              <a:t>nghiệp</a:t>
            </a:r>
            <a:r>
              <a:rPr lang="en-US" dirty="0"/>
              <a:t> </a:t>
            </a:r>
            <a:r>
              <a:rPr lang="en-US" dirty="0" err="1"/>
              <a:t>vụ</a:t>
            </a:r>
            <a:endParaRPr lang="en-US" dirty="0"/>
          </a:p>
          <a:p>
            <a:pPr marL="857250" lvl="1" indent="-457200"/>
            <a:r>
              <a:rPr lang="en-US" dirty="0" err="1"/>
              <a:t>Tìm</a:t>
            </a:r>
            <a:r>
              <a:rPr lang="en-US" dirty="0"/>
              <a:t> </a:t>
            </a:r>
            <a:r>
              <a:rPr lang="en-US" dirty="0" err="1"/>
              <a:t>hiểu</a:t>
            </a:r>
            <a:r>
              <a:rPr lang="en-US" dirty="0"/>
              <a:t> </a:t>
            </a:r>
            <a:r>
              <a:rPr lang="en-US" dirty="0" err="1"/>
              <a:t>các</a:t>
            </a:r>
            <a:r>
              <a:rPr lang="en-US" dirty="0"/>
              <a:t> </a:t>
            </a:r>
            <a:r>
              <a:rPr lang="en-US" err="1"/>
              <a:t>chức</a:t>
            </a:r>
            <a:r>
              <a:rPr lang="en-US"/>
              <a:t> năng, quy trình</a:t>
            </a:r>
            <a:endParaRPr lang="en-US" dirty="0"/>
          </a:p>
          <a:p>
            <a:pPr marL="857250" lvl="1" indent="-457200"/>
            <a:r>
              <a:rPr lang="en-US"/>
              <a:t>Mô hình hóa/hiểu được nghiệp vụ</a:t>
            </a:r>
            <a:endParaRPr lang="en-US" dirty="0"/>
          </a:p>
          <a:p>
            <a:pPr marL="514350" indent="-514350">
              <a:buFont typeface="Wingdings" panose="05000000000000000000" pitchFamily="2" charset="2"/>
              <a:buChar char="v"/>
            </a:pPr>
            <a:r>
              <a:rPr lang="en-US" dirty="0" err="1"/>
              <a:t>Nội</a:t>
            </a:r>
            <a:r>
              <a:rPr lang="en-US" dirty="0"/>
              <a:t> dung </a:t>
            </a:r>
            <a:r>
              <a:rPr lang="en-US" err="1"/>
              <a:t>khảo</a:t>
            </a:r>
            <a:r>
              <a:rPr lang="en-US"/>
              <a:t> sát</a:t>
            </a:r>
            <a:endParaRPr lang="en-US" dirty="0"/>
          </a:p>
          <a:p>
            <a:pPr marL="857250" lvl="1" indent="-457200">
              <a:buFontTx/>
              <a:buChar char="-"/>
            </a:pPr>
            <a:r>
              <a:rPr lang="en-US" dirty="0" err="1"/>
              <a:t>Tìm</a:t>
            </a:r>
            <a:r>
              <a:rPr lang="en-US" dirty="0"/>
              <a:t> </a:t>
            </a:r>
            <a:r>
              <a:rPr lang="en-US" dirty="0" err="1"/>
              <a:t>hiểu</a:t>
            </a:r>
            <a:r>
              <a:rPr lang="en-US" dirty="0"/>
              <a:t> </a:t>
            </a:r>
            <a:r>
              <a:rPr lang="en-US" dirty="0" err="1"/>
              <a:t>môi</a:t>
            </a:r>
            <a:r>
              <a:rPr lang="en-US" dirty="0"/>
              <a:t> </a:t>
            </a:r>
            <a:r>
              <a:rPr lang="en-US" dirty="0" err="1"/>
              <a:t>trường</a:t>
            </a:r>
            <a:endParaRPr lang="en-US" dirty="0"/>
          </a:p>
          <a:p>
            <a:pPr marL="857250" lvl="1" indent="-457200">
              <a:buFontTx/>
              <a:buChar char="-"/>
            </a:pPr>
            <a:r>
              <a:rPr lang="en-US" dirty="0" err="1"/>
              <a:t>Nghiên</a:t>
            </a:r>
            <a:r>
              <a:rPr lang="en-US" dirty="0"/>
              <a:t> </a:t>
            </a:r>
            <a:r>
              <a:rPr lang="en-US" dirty="0" err="1"/>
              <a:t>cứu</a:t>
            </a:r>
            <a:r>
              <a:rPr lang="en-US" dirty="0"/>
              <a:t> </a:t>
            </a:r>
            <a:r>
              <a:rPr lang="en-US" dirty="0" err="1"/>
              <a:t>các</a:t>
            </a:r>
            <a:r>
              <a:rPr lang="en-US" dirty="0"/>
              <a:t> </a:t>
            </a:r>
            <a:r>
              <a:rPr lang="en-US" dirty="0" err="1"/>
              <a:t>chức</a:t>
            </a:r>
            <a:r>
              <a:rPr lang="en-US" dirty="0"/>
              <a:t> </a:t>
            </a:r>
            <a:r>
              <a:rPr lang="en-US" dirty="0" err="1"/>
              <a:t>trách</a:t>
            </a:r>
            <a:r>
              <a:rPr lang="en-US" dirty="0"/>
              <a:t>, </a:t>
            </a:r>
            <a:r>
              <a:rPr lang="en-US" dirty="0" err="1"/>
              <a:t>nhiệm</a:t>
            </a:r>
            <a:r>
              <a:rPr lang="en-US" dirty="0"/>
              <a:t> </a:t>
            </a:r>
            <a:r>
              <a:rPr lang="en-US" dirty="0" err="1"/>
              <a:t>vụ</a:t>
            </a:r>
            <a:endParaRPr lang="en-US" dirty="0"/>
          </a:p>
          <a:p>
            <a:pPr marL="857250" lvl="1" indent="-457200">
              <a:buFontTx/>
              <a:buChar char="-"/>
            </a:pPr>
            <a:r>
              <a:rPr lang="en-US" dirty="0"/>
              <a:t>Thu </a:t>
            </a:r>
            <a:r>
              <a:rPr lang="en-US" dirty="0" err="1"/>
              <a:t>thập</a:t>
            </a:r>
            <a:r>
              <a:rPr lang="en-US" dirty="0"/>
              <a:t> </a:t>
            </a:r>
            <a:r>
              <a:rPr lang="en-US" dirty="0" err="1"/>
              <a:t>và</a:t>
            </a:r>
            <a:r>
              <a:rPr lang="en-US" dirty="0"/>
              <a:t> </a:t>
            </a:r>
            <a:r>
              <a:rPr lang="en-US" dirty="0" err="1"/>
              <a:t>nghiên</a:t>
            </a:r>
            <a:r>
              <a:rPr lang="en-US" dirty="0"/>
              <a:t> </a:t>
            </a:r>
            <a:r>
              <a:rPr lang="en-US" dirty="0" err="1"/>
              <a:t>cứu</a:t>
            </a:r>
            <a:r>
              <a:rPr lang="en-US" dirty="0"/>
              <a:t> </a:t>
            </a:r>
            <a:r>
              <a:rPr lang="en-US" dirty="0" err="1"/>
              <a:t>các</a:t>
            </a:r>
            <a:r>
              <a:rPr lang="en-US" dirty="0"/>
              <a:t> </a:t>
            </a:r>
            <a:r>
              <a:rPr lang="en-US" dirty="0" err="1"/>
              <a:t>hồ</a:t>
            </a:r>
            <a:r>
              <a:rPr lang="en-US" dirty="0"/>
              <a:t> </a:t>
            </a:r>
            <a:r>
              <a:rPr lang="en-US" dirty="0" err="1"/>
              <a:t>sơ</a:t>
            </a:r>
            <a:endParaRPr lang="en-US" dirty="0"/>
          </a:p>
          <a:p>
            <a:pPr marL="857250" lvl="1" indent="-457200">
              <a:buFontTx/>
              <a:buChar char="-"/>
            </a:pPr>
            <a:r>
              <a:rPr lang="en-US" dirty="0"/>
              <a:t>Thu </a:t>
            </a:r>
            <a:r>
              <a:rPr lang="en-US" dirty="0" err="1"/>
              <a:t>thập</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quản</a:t>
            </a:r>
            <a:r>
              <a:rPr lang="en-US" dirty="0"/>
              <a:t> </a:t>
            </a:r>
            <a:r>
              <a:rPr lang="en-US" dirty="0" err="1"/>
              <a:t>lý</a:t>
            </a:r>
            <a:endParaRPr lang="en-US" dirty="0"/>
          </a:p>
          <a:p>
            <a:pPr marL="857250" lvl="1" indent="-457200">
              <a:buFontTx/>
              <a:buChar char="-"/>
            </a:pPr>
            <a:r>
              <a:rPr lang="en-US" dirty="0" err="1"/>
              <a:t>Thống</a:t>
            </a:r>
            <a:r>
              <a:rPr lang="en-US" dirty="0"/>
              <a:t> </a:t>
            </a:r>
            <a:r>
              <a:rPr lang="en-US" dirty="0" err="1"/>
              <a:t>kê</a:t>
            </a:r>
            <a:r>
              <a:rPr lang="en-US" dirty="0"/>
              <a:t> </a:t>
            </a:r>
            <a:r>
              <a:rPr lang="en-US" dirty="0" err="1"/>
              <a:t>các</a:t>
            </a:r>
            <a:r>
              <a:rPr lang="en-US" dirty="0"/>
              <a:t> </a:t>
            </a:r>
            <a:r>
              <a:rPr lang="en-US" dirty="0" err="1"/>
              <a:t>phương</a:t>
            </a:r>
            <a:r>
              <a:rPr lang="en-US" dirty="0"/>
              <a:t> </a:t>
            </a:r>
            <a:r>
              <a:rPr lang="en-US" dirty="0" err="1"/>
              <a:t>tiện</a:t>
            </a:r>
            <a:r>
              <a:rPr lang="en-US" dirty="0"/>
              <a:t> </a:t>
            </a:r>
            <a:r>
              <a:rPr lang="en-US" dirty="0" err="1"/>
              <a:t>và</a:t>
            </a:r>
            <a:r>
              <a:rPr lang="en-US" dirty="0"/>
              <a:t> </a:t>
            </a:r>
            <a:r>
              <a:rPr lang="en-US" dirty="0" err="1"/>
              <a:t>tài</a:t>
            </a:r>
            <a:r>
              <a:rPr lang="en-US" dirty="0"/>
              <a:t> </a:t>
            </a:r>
            <a:r>
              <a:rPr lang="en-US" dirty="0" err="1"/>
              <a:t>nguyên</a:t>
            </a:r>
            <a:endParaRPr lang="en-US" dirty="0"/>
          </a:p>
          <a:p>
            <a:pPr marL="857250" lvl="1" indent="-457200">
              <a:buFontTx/>
              <a:buChar char="-"/>
            </a:pPr>
            <a:r>
              <a:rPr lang="en-US" dirty="0"/>
              <a:t>Thu </a:t>
            </a:r>
            <a:r>
              <a:rPr lang="en-US" dirty="0" err="1"/>
              <a:t>thập</a:t>
            </a:r>
            <a:r>
              <a:rPr lang="en-US" dirty="0"/>
              <a:t> </a:t>
            </a:r>
            <a:r>
              <a:rPr lang="en-US" dirty="0" err="1"/>
              <a:t>về</a:t>
            </a:r>
            <a:r>
              <a:rPr lang="en-US" dirty="0"/>
              <a:t> </a:t>
            </a:r>
            <a:r>
              <a:rPr lang="en-US" dirty="0" err="1"/>
              <a:t>đòi</a:t>
            </a:r>
            <a:r>
              <a:rPr lang="en-US" dirty="0"/>
              <a:t> </a:t>
            </a:r>
            <a:r>
              <a:rPr lang="en-US" dirty="0" err="1"/>
              <a:t>hỏi</a:t>
            </a:r>
            <a:r>
              <a:rPr lang="en-US" dirty="0"/>
              <a:t>, ý </a:t>
            </a:r>
            <a:r>
              <a:rPr lang="en-US" dirty="0" err="1"/>
              <a:t>kiến</a:t>
            </a:r>
            <a:r>
              <a:rPr lang="en-US" dirty="0"/>
              <a:t> </a:t>
            </a:r>
            <a:r>
              <a:rPr lang="en-US" dirty="0" err="1"/>
              <a:t>phê</a:t>
            </a:r>
            <a:r>
              <a:rPr lang="en-US" dirty="0"/>
              <a:t> </a:t>
            </a:r>
            <a:r>
              <a:rPr lang="en-US" dirty="0" err="1"/>
              <a:t>phán</a:t>
            </a:r>
            <a:endParaRPr lang="en-US" dirty="0"/>
          </a:p>
          <a:p>
            <a:pPr marL="857250" lvl="1" indent="-457200">
              <a:buFontTx/>
              <a:buChar char="-"/>
            </a:pPr>
            <a:r>
              <a:rPr lang="en-US"/>
              <a:t>Lập </a:t>
            </a:r>
            <a:r>
              <a:rPr lang="en-US" dirty="0" err="1"/>
              <a:t>hồ</a:t>
            </a:r>
            <a:r>
              <a:rPr lang="en-US" dirty="0"/>
              <a:t> </a:t>
            </a:r>
            <a:r>
              <a:rPr lang="en-US" dirty="0" err="1"/>
              <a:t>sơ</a:t>
            </a:r>
            <a:r>
              <a:rPr lang="en-US" dirty="0"/>
              <a:t> </a:t>
            </a:r>
            <a:r>
              <a:rPr lang="en-US" dirty="0" err="1"/>
              <a:t>tổng</a:t>
            </a:r>
            <a:r>
              <a:rPr lang="en-US" dirty="0"/>
              <a:t> </a:t>
            </a:r>
            <a:r>
              <a:rPr lang="en-US" dirty="0" err="1"/>
              <a:t>hợp</a:t>
            </a:r>
            <a:r>
              <a:rPr lang="en-US" dirty="0"/>
              <a:t> </a:t>
            </a:r>
            <a:r>
              <a:rPr lang="en-US" dirty="0" err="1"/>
              <a:t>về</a:t>
            </a:r>
            <a:r>
              <a:rPr lang="en-US" dirty="0"/>
              <a:t> </a:t>
            </a:r>
            <a:r>
              <a:rPr lang="en-US" dirty="0" err="1"/>
              <a:t>hiện</a:t>
            </a:r>
            <a:r>
              <a:rPr lang="en-US" dirty="0"/>
              <a:t> </a:t>
            </a:r>
            <a:r>
              <a:rPr lang="en-US" dirty="0" err="1"/>
              <a:t>trạng</a:t>
            </a:r>
            <a:endParaRPr lang="en-US" dirty="0"/>
          </a:p>
          <a:p>
            <a:pPr marL="40005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9232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457201"/>
            <a:ext cx="8229600" cy="2362199"/>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v"/>
            </a:pPr>
            <a:r>
              <a:rPr lang="en-US"/>
              <a:t>Các </a:t>
            </a:r>
            <a:r>
              <a:rPr lang="en-US" dirty="0" err="1"/>
              <a:t>yêu</a:t>
            </a:r>
            <a:r>
              <a:rPr lang="en-US" dirty="0"/>
              <a:t> </a:t>
            </a:r>
            <a:r>
              <a:rPr lang="en-US" dirty="0" err="1"/>
              <a:t>cầu</a:t>
            </a:r>
            <a:r>
              <a:rPr lang="en-US" dirty="0"/>
              <a:t> </a:t>
            </a:r>
            <a:r>
              <a:rPr lang="en-US" dirty="0" err="1"/>
              <a:t>đối</a:t>
            </a:r>
            <a:r>
              <a:rPr lang="en-US" dirty="0"/>
              <a:t> </a:t>
            </a:r>
            <a:r>
              <a:rPr lang="en-US" dirty="0" err="1"/>
              <a:t>với</a:t>
            </a:r>
            <a:r>
              <a:rPr lang="en-US" dirty="0"/>
              <a:t> </a:t>
            </a:r>
            <a:r>
              <a:rPr lang="en-US" dirty="0" err="1"/>
              <a:t>một</a:t>
            </a:r>
            <a:r>
              <a:rPr lang="en-US" dirty="0"/>
              <a:t> </a:t>
            </a:r>
            <a:r>
              <a:rPr lang="en-US" dirty="0" err="1"/>
              <a:t>cuộc</a:t>
            </a:r>
            <a:r>
              <a:rPr lang="en-US" dirty="0"/>
              <a:t> </a:t>
            </a:r>
            <a:r>
              <a:rPr lang="en-US" dirty="0" err="1"/>
              <a:t>điều</a:t>
            </a:r>
            <a:r>
              <a:rPr lang="en-US" dirty="0"/>
              <a:t> </a:t>
            </a:r>
            <a:r>
              <a:rPr lang="en-US" dirty="0" err="1"/>
              <a:t>tra</a:t>
            </a:r>
            <a:endParaRPr lang="en-US" dirty="0"/>
          </a:p>
          <a:p>
            <a:pPr marL="857250" lvl="1" indent="-457200">
              <a:buFontTx/>
              <a:buChar char="-"/>
            </a:pPr>
            <a:r>
              <a:rPr lang="en-US" dirty="0" err="1"/>
              <a:t>Trung</a:t>
            </a:r>
            <a:r>
              <a:rPr lang="en-US" dirty="0"/>
              <a:t> </a:t>
            </a:r>
            <a:r>
              <a:rPr lang="en-US" dirty="0" err="1"/>
              <a:t>thực</a:t>
            </a:r>
            <a:r>
              <a:rPr lang="en-US" dirty="0"/>
              <a:t>, </a:t>
            </a:r>
            <a:r>
              <a:rPr lang="en-US" dirty="0" err="1"/>
              <a:t>khách</a:t>
            </a:r>
            <a:r>
              <a:rPr lang="en-US" dirty="0"/>
              <a:t> </a:t>
            </a:r>
            <a:r>
              <a:rPr lang="en-US" dirty="0" err="1"/>
              <a:t>quan</a:t>
            </a:r>
            <a:endParaRPr lang="en-US" dirty="0"/>
          </a:p>
          <a:p>
            <a:pPr marL="857250" lvl="1" indent="-457200">
              <a:buFontTx/>
              <a:buChar char="-"/>
            </a:pPr>
            <a:r>
              <a:rPr lang="en-US" dirty="0" err="1"/>
              <a:t>Không</a:t>
            </a:r>
            <a:r>
              <a:rPr lang="en-US" dirty="0"/>
              <a:t> </a:t>
            </a:r>
            <a:r>
              <a:rPr lang="en-US" dirty="0" err="1"/>
              <a:t>bỏ</a:t>
            </a:r>
            <a:r>
              <a:rPr lang="en-US" dirty="0"/>
              <a:t> </a:t>
            </a:r>
            <a:r>
              <a:rPr lang="en-US" dirty="0" err="1"/>
              <a:t>sót</a:t>
            </a:r>
            <a:r>
              <a:rPr lang="en-US" dirty="0"/>
              <a:t> </a:t>
            </a:r>
            <a:r>
              <a:rPr lang="en-US" dirty="0" err="1"/>
              <a:t>thông</a:t>
            </a:r>
            <a:r>
              <a:rPr lang="en-US" dirty="0"/>
              <a:t> tin</a:t>
            </a:r>
          </a:p>
          <a:p>
            <a:pPr marL="857250" lvl="1" indent="-457200">
              <a:buFontTx/>
              <a:buChar char="-"/>
            </a:pPr>
            <a:r>
              <a:rPr lang="en-US" dirty="0" err="1"/>
              <a:t>Các</a:t>
            </a:r>
            <a:r>
              <a:rPr lang="en-US" dirty="0"/>
              <a:t> </a:t>
            </a:r>
            <a:r>
              <a:rPr lang="en-US" dirty="0" err="1"/>
              <a:t>thông</a:t>
            </a:r>
            <a:r>
              <a:rPr lang="en-US" dirty="0"/>
              <a:t> tin </a:t>
            </a:r>
            <a:r>
              <a:rPr lang="en-US" dirty="0" err="1"/>
              <a:t>thu</a:t>
            </a:r>
            <a:r>
              <a:rPr lang="en-US" dirty="0"/>
              <a:t> </a:t>
            </a:r>
            <a:r>
              <a:rPr lang="en-US" dirty="0" err="1"/>
              <a:t>thập</a:t>
            </a:r>
            <a:r>
              <a:rPr lang="en-US" dirty="0"/>
              <a:t> </a:t>
            </a:r>
            <a:r>
              <a:rPr lang="en-US" dirty="0" err="1"/>
              <a:t>phải</a:t>
            </a:r>
            <a:r>
              <a:rPr lang="en-US" dirty="0"/>
              <a:t> </a:t>
            </a:r>
            <a:r>
              <a:rPr lang="en-US" dirty="0" err="1"/>
              <a:t>được</a:t>
            </a:r>
            <a:r>
              <a:rPr lang="en-US" dirty="0"/>
              <a:t> </a:t>
            </a:r>
            <a:r>
              <a:rPr lang="en-US" dirty="0" err="1"/>
              <a:t>đo</a:t>
            </a:r>
            <a:r>
              <a:rPr lang="en-US" dirty="0"/>
              <a:t> </a:t>
            </a:r>
            <a:r>
              <a:rPr lang="en-US" dirty="0" err="1"/>
              <a:t>đếm</a:t>
            </a:r>
            <a:endParaRPr lang="en-US" dirty="0"/>
          </a:p>
          <a:p>
            <a:pPr marL="857250" lvl="1" indent="-457200">
              <a:buFontTx/>
              <a:buChar char="-"/>
            </a:pPr>
            <a:r>
              <a:rPr lang="en-US" dirty="0" err="1"/>
              <a:t>Không</a:t>
            </a:r>
            <a:r>
              <a:rPr lang="en-US" dirty="0"/>
              <a:t> </a:t>
            </a:r>
            <a:r>
              <a:rPr lang="en-US" dirty="0" err="1"/>
              <a:t>trùng</a:t>
            </a:r>
            <a:r>
              <a:rPr lang="en-US" dirty="0"/>
              <a:t> </a:t>
            </a:r>
            <a:r>
              <a:rPr lang="en-US" dirty="0" err="1"/>
              <a:t>lặp</a:t>
            </a:r>
            <a:endParaRPr lang="en-US" dirty="0"/>
          </a:p>
          <a:p>
            <a:pPr marL="857250" lvl="1" indent="-457200">
              <a:buFontTx/>
              <a:buChar char="-"/>
            </a:pPr>
            <a:r>
              <a:rPr lang="en-US" dirty="0" err="1"/>
              <a:t>Không</a:t>
            </a:r>
            <a:r>
              <a:rPr lang="en-US" dirty="0"/>
              <a:t> </a:t>
            </a:r>
            <a:r>
              <a:rPr lang="en-US" dirty="0" err="1"/>
              <a:t>gây</a:t>
            </a:r>
            <a:r>
              <a:rPr lang="en-US" dirty="0"/>
              <a:t> </a:t>
            </a:r>
            <a:r>
              <a:rPr lang="en-US" dirty="0" err="1"/>
              <a:t>cảm</a:t>
            </a:r>
            <a:r>
              <a:rPr lang="en-US" dirty="0"/>
              <a:t> </a:t>
            </a:r>
            <a:r>
              <a:rPr lang="en-US" dirty="0" err="1"/>
              <a:t>giác</a:t>
            </a:r>
            <a:r>
              <a:rPr lang="en-US" dirty="0"/>
              <a:t> </a:t>
            </a:r>
            <a:r>
              <a:rPr lang="en-US" dirty="0" err="1"/>
              <a:t>xấu</a:t>
            </a:r>
            <a:r>
              <a:rPr lang="en-US" dirty="0"/>
              <a:t> hay </a:t>
            </a:r>
            <a:r>
              <a:rPr lang="en-US" dirty="0" err="1"/>
              <a:t>phản</a:t>
            </a:r>
            <a:r>
              <a:rPr lang="en-US" dirty="0"/>
              <a:t> </a:t>
            </a:r>
            <a:r>
              <a:rPr lang="en-US" dirty="0" err="1"/>
              <a:t>ứng</a:t>
            </a:r>
            <a:r>
              <a:rPr lang="en-US" dirty="0"/>
              <a:t> </a:t>
            </a:r>
            <a:r>
              <a:rPr lang="en-US" err="1"/>
              <a:t>tiêu</a:t>
            </a:r>
            <a:r>
              <a:rPr lang="en-US"/>
              <a:t> cực</a:t>
            </a:r>
            <a:endParaRPr lang="en-US" dirty="0"/>
          </a:p>
          <a:p>
            <a:pPr>
              <a:buFont typeface="Wingdings" panose="05000000000000000000" pitchFamily="2" charset="2"/>
              <a:buChar char="v"/>
            </a:pPr>
            <a:r>
              <a:rPr lang="en-US"/>
              <a:t>Chiến </a:t>
            </a:r>
            <a:r>
              <a:rPr lang="en-US" dirty="0" err="1"/>
              <a:t>lược</a:t>
            </a:r>
            <a:r>
              <a:rPr lang="en-US" dirty="0"/>
              <a:t> </a:t>
            </a:r>
            <a:r>
              <a:rPr lang="en-US" dirty="0" err="1"/>
              <a:t>điều</a:t>
            </a:r>
            <a:r>
              <a:rPr lang="en-US" dirty="0"/>
              <a:t> </a:t>
            </a:r>
            <a:r>
              <a:rPr lang="en-US" dirty="0" err="1"/>
              <a:t>tra</a:t>
            </a:r>
            <a:endParaRPr lang="en-US" dirty="0"/>
          </a:p>
        </p:txBody>
      </p:sp>
      <p:sp>
        <p:nvSpPr>
          <p:cNvPr id="3" name="TextBox 2"/>
          <p:cNvSpPr txBox="1"/>
          <p:nvPr/>
        </p:nvSpPr>
        <p:spPr>
          <a:xfrm>
            <a:off x="1524000" y="2889849"/>
            <a:ext cx="1524000" cy="646331"/>
          </a:xfrm>
          <a:prstGeom prst="rect">
            <a:avLst/>
          </a:prstGeom>
          <a:noFill/>
          <a:ln>
            <a:solidFill>
              <a:schemeClr val="tx1"/>
            </a:solidFill>
          </a:ln>
        </p:spPr>
        <p:txBody>
          <a:bodyPr wrap="square" rtlCol="0">
            <a:spAutoFit/>
          </a:bodyPr>
          <a:lstStyle/>
          <a:p>
            <a:pPr algn="ctr"/>
            <a:r>
              <a:rPr lang="en-US" dirty="0" err="1"/>
              <a:t>Các</a:t>
            </a:r>
            <a:r>
              <a:rPr lang="en-US" dirty="0"/>
              <a:t> </a:t>
            </a:r>
            <a:r>
              <a:rPr lang="en-US" dirty="0" err="1"/>
              <a:t>nguồn</a:t>
            </a:r>
            <a:r>
              <a:rPr lang="en-US" dirty="0"/>
              <a:t> </a:t>
            </a:r>
            <a:r>
              <a:rPr lang="en-US" dirty="0" err="1"/>
              <a:t>điều</a:t>
            </a:r>
            <a:r>
              <a:rPr lang="en-US" dirty="0"/>
              <a:t> </a:t>
            </a:r>
            <a:r>
              <a:rPr lang="en-US" dirty="0" err="1"/>
              <a:t>tra</a:t>
            </a:r>
            <a:endParaRPr lang="en-US" dirty="0"/>
          </a:p>
        </p:txBody>
      </p:sp>
      <p:sp>
        <p:nvSpPr>
          <p:cNvPr id="4" name="TextBox 3"/>
          <p:cNvSpPr txBox="1"/>
          <p:nvPr/>
        </p:nvSpPr>
        <p:spPr>
          <a:xfrm>
            <a:off x="3810000" y="2889848"/>
            <a:ext cx="1524000" cy="646331"/>
          </a:xfrm>
          <a:prstGeom prst="rect">
            <a:avLst/>
          </a:prstGeom>
          <a:noFill/>
          <a:ln>
            <a:solidFill>
              <a:schemeClr val="tx1"/>
            </a:solidFill>
          </a:ln>
        </p:spPr>
        <p:txBody>
          <a:bodyPr wrap="square" rtlCol="0">
            <a:spAutoFit/>
          </a:bodyPr>
          <a:lstStyle/>
          <a:p>
            <a:pPr algn="ctr"/>
            <a:r>
              <a:rPr lang="en-US" dirty="0" err="1"/>
              <a:t>Các</a:t>
            </a:r>
            <a:r>
              <a:rPr lang="en-US" dirty="0"/>
              <a:t> </a:t>
            </a:r>
            <a:r>
              <a:rPr lang="en-US" dirty="0" err="1"/>
              <a:t>phương</a:t>
            </a:r>
            <a:r>
              <a:rPr lang="en-US" dirty="0"/>
              <a:t> </a:t>
            </a:r>
            <a:r>
              <a:rPr lang="en-US" dirty="0" err="1"/>
              <a:t>pháp</a:t>
            </a:r>
            <a:r>
              <a:rPr lang="en-US" dirty="0"/>
              <a:t> </a:t>
            </a:r>
            <a:r>
              <a:rPr lang="en-US" dirty="0" err="1"/>
              <a:t>điều</a:t>
            </a:r>
            <a:r>
              <a:rPr lang="en-US" dirty="0"/>
              <a:t> </a:t>
            </a:r>
            <a:r>
              <a:rPr lang="en-US" dirty="0" err="1"/>
              <a:t>tra</a:t>
            </a:r>
            <a:endParaRPr lang="en-US" dirty="0"/>
          </a:p>
        </p:txBody>
      </p:sp>
      <p:sp>
        <p:nvSpPr>
          <p:cNvPr id="5" name="TextBox 4"/>
          <p:cNvSpPr txBox="1"/>
          <p:nvPr/>
        </p:nvSpPr>
        <p:spPr>
          <a:xfrm>
            <a:off x="6248400" y="2889847"/>
            <a:ext cx="1828800" cy="646331"/>
          </a:xfrm>
          <a:prstGeom prst="rect">
            <a:avLst/>
          </a:prstGeom>
          <a:noFill/>
          <a:ln>
            <a:solidFill>
              <a:schemeClr val="tx1"/>
            </a:solidFill>
          </a:ln>
        </p:spPr>
        <p:txBody>
          <a:bodyPr wrap="square" rtlCol="0">
            <a:spAutoFit/>
          </a:bodyPr>
          <a:lstStyle/>
          <a:p>
            <a:pPr algn="ctr"/>
            <a:r>
              <a:rPr lang="en-US" dirty="0" err="1"/>
              <a:t>Các</a:t>
            </a:r>
            <a:r>
              <a:rPr lang="en-US" dirty="0"/>
              <a:t> </a:t>
            </a:r>
            <a:r>
              <a:rPr lang="en-US" dirty="0" err="1"/>
              <a:t>phương</a:t>
            </a:r>
            <a:r>
              <a:rPr lang="en-US" dirty="0"/>
              <a:t> </a:t>
            </a:r>
            <a:r>
              <a:rPr lang="en-US" dirty="0" err="1"/>
              <a:t>pháp</a:t>
            </a:r>
            <a:r>
              <a:rPr lang="en-US" dirty="0"/>
              <a:t> </a:t>
            </a:r>
            <a:r>
              <a:rPr lang="en-US" dirty="0" err="1"/>
              <a:t>mô</a:t>
            </a:r>
            <a:r>
              <a:rPr lang="en-US" dirty="0"/>
              <a:t> </a:t>
            </a:r>
            <a:r>
              <a:rPr lang="en-US" dirty="0" err="1"/>
              <a:t>hình</a:t>
            </a:r>
            <a:r>
              <a:rPr lang="en-US" dirty="0"/>
              <a:t> </a:t>
            </a:r>
            <a:r>
              <a:rPr lang="en-US" dirty="0" err="1"/>
              <a:t>hóa</a:t>
            </a:r>
            <a:endParaRPr lang="en-US" dirty="0"/>
          </a:p>
        </p:txBody>
      </p:sp>
      <p:sp>
        <p:nvSpPr>
          <p:cNvPr id="6" name="Oval 5"/>
          <p:cNvSpPr/>
          <p:nvPr/>
        </p:nvSpPr>
        <p:spPr>
          <a:xfrm>
            <a:off x="3657600" y="3902015"/>
            <a:ext cx="2133600" cy="9690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Chọn</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nguồn</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pháp</a:t>
            </a:r>
            <a:endParaRPr lang="en-US" dirty="0">
              <a:solidFill>
                <a:schemeClr val="tx1"/>
              </a:solidFill>
            </a:endParaRPr>
          </a:p>
        </p:txBody>
      </p:sp>
      <p:sp>
        <p:nvSpPr>
          <p:cNvPr id="7" name="Oval 6"/>
          <p:cNvSpPr/>
          <p:nvPr/>
        </p:nvSpPr>
        <p:spPr>
          <a:xfrm>
            <a:off x="3657600" y="5279366"/>
            <a:ext cx="2133600" cy="9690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Chọn</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điều</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thích</a:t>
            </a:r>
            <a:r>
              <a:rPr lang="en-US" dirty="0">
                <a:solidFill>
                  <a:schemeClr val="tx1"/>
                </a:solidFill>
              </a:rPr>
              <a:t> </a:t>
            </a:r>
            <a:r>
              <a:rPr lang="en-US" dirty="0" err="1">
                <a:solidFill>
                  <a:schemeClr val="tx1"/>
                </a:solidFill>
              </a:rPr>
              <a:t>hợp</a:t>
            </a:r>
            <a:endParaRPr lang="en-US" dirty="0">
              <a:solidFill>
                <a:schemeClr val="tx1"/>
              </a:solidFill>
            </a:endParaRPr>
          </a:p>
        </p:txBody>
      </p:sp>
      <p:cxnSp>
        <p:nvCxnSpPr>
          <p:cNvPr id="9" name="Straight Arrow Connector 8"/>
          <p:cNvCxnSpPr>
            <a:stCxn id="3" idx="2"/>
          </p:cNvCxnSpPr>
          <p:nvPr/>
        </p:nvCxnSpPr>
        <p:spPr>
          <a:xfrm>
            <a:off x="2286000" y="3536180"/>
            <a:ext cx="1447800" cy="67638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a:off x="4572000" y="3536179"/>
            <a:ext cx="0" cy="3658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p:cNvCxnSpPr>
          <p:nvPr/>
        </p:nvCxnSpPr>
        <p:spPr>
          <a:xfrm flipH="1">
            <a:off x="5638800" y="3536178"/>
            <a:ext cx="1524000" cy="6001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7" idx="0"/>
          </p:cNvCxnSpPr>
          <p:nvPr/>
        </p:nvCxnSpPr>
        <p:spPr>
          <a:xfrm>
            <a:off x="4724400" y="4871049"/>
            <a:ext cx="0" cy="40831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05742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a:t>
            </a:r>
            <a:r>
              <a:rPr lang="en-US" dirty="0" err="1"/>
              <a:t>nguồn</a:t>
            </a:r>
            <a:r>
              <a:rPr lang="en-US" dirty="0"/>
              <a:t> </a:t>
            </a:r>
            <a:r>
              <a:rPr lang="en-US" dirty="0" err="1"/>
              <a:t>điều</a:t>
            </a:r>
            <a:r>
              <a:rPr lang="en-US" dirty="0"/>
              <a:t> </a:t>
            </a:r>
            <a:r>
              <a:rPr lang="en-US" dirty="0" err="1"/>
              <a:t>tra</a:t>
            </a:r>
            <a:endParaRPr lang="en-US" dirty="0"/>
          </a:p>
        </p:txBody>
      </p:sp>
      <p:sp>
        <p:nvSpPr>
          <p:cNvPr id="3" name="Content Placeholder 2"/>
          <p:cNvSpPr>
            <a:spLocks noGrp="1"/>
          </p:cNvSpPr>
          <p:nvPr>
            <p:ph idx="1"/>
          </p:nvPr>
        </p:nvSpPr>
        <p:spPr/>
        <p:txBody>
          <a:bodyPr/>
          <a:lstStyle/>
          <a:p>
            <a:r>
              <a:rPr lang="en-US" dirty="0" err="1"/>
              <a:t>Các</a:t>
            </a:r>
            <a:r>
              <a:rPr lang="en-US" dirty="0"/>
              <a:t> </a:t>
            </a:r>
            <a:r>
              <a:rPr lang="en-US" dirty="0" err="1"/>
              <a:t>người</a:t>
            </a:r>
            <a:r>
              <a:rPr lang="en-US" dirty="0"/>
              <a:t> </a:t>
            </a:r>
            <a:r>
              <a:rPr lang="en-US" dirty="0" err="1"/>
              <a:t>dùng</a:t>
            </a:r>
            <a:r>
              <a:rPr lang="en-US" dirty="0"/>
              <a:t> </a:t>
            </a:r>
            <a:r>
              <a:rPr lang="en-US" dirty="0" err="1"/>
              <a:t>hệ</a:t>
            </a:r>
            <a:r>
              <a:rPr lang="en-US" dirty="0"/>
              <a:t> </a:t>
            </a:r>
            <a:r>
              <a:rPr lang="en-US" dirty="0" err="1"/>
              <a:t>thống</a:t>
            </a:r>
            <a:endParaRPr lang="en-US" dirty="0"/>
          </a:p>
          <a:p>
            <a:r>
              <a:rPr lang="en-US" dirty="0" err="1"/>
              <a:t>Các</a:t>
            </a:r>
            <a:r>
              <a:rPr lang="en-US" dirty="0"/>
              <a:t> </a:t>
            </a:r>
            <a:r>
              <a:rPr lang="en-US" dirty="0" err="1"/>
              <a:t>sổ</a:t>
            </a:r>
            <a:r>
              <a:rPr lang="en-US" dirty="0"/>
              <a:t> </a:t>
            </a:r>
            <a:r>
              <a:rPr lang="en-US" dirty="0" err="1"/>
              <a:t>sách</a:t>
            </a:r>
            <a:r>
              <a:rPr lang="en-US" dirty="0"/>
              <a:t> </a:t>
            </a:r>
            <a:r>
              <a:rPr lang="en-US" dirty="0" err="1"/>
              <a:t>tài</a:t>
            </a:r>
            <a:r>
              <a:rPr lang="en-US" dirty="0"/>
              <a:t> </a:t>
            </a:r>
            <a:r>
              <a:rPr lang="en-US" dirty="0" err="1"/>
              <a:t>liệu</a:t>
            </a:r>
            <a:endParaRPr lang="en-US" dirty="0"/>
          </a:p>
          <a:p>
            <a:r>
              <a:rPr lang="en-US" dirty="0" err="1"/>
              <a:t>Các</a:t>
            </a:r>
            <a:r>
              <a:rPr lang="en-US" dirty="0"/>
              <a:t> </a:t>
            </a:r>
            <a:r>
              <a:rPr lang="en-US" dirty="0" err="1"/>
              <a:t>chương</a:t>
            </a:r>
            <a:r>
              <a:rPr lang="en-US" dirty="0"/>
              <a:t> </a:t>
            </a:r>
            <a:r>
              <a:rPr lang="en-US" dirty="0" err="1"/>
              <a:t>trình</a:t>
            </a:r>
            <a:r>
              <a:rPr lang="en-US" dirty="0"/>
              <a:t> </a:t>
            </a:r>
            <a:r>
              <a:rPr lang="en-US" dirty="0" err="1"/>
              <a:t>máy</a:t>
            </a:r>
            <a:r>
              <a:rPr lang="en-US" dirty="0"/>
              <a:t> </a:t>
            </a:r>
            <a:r>
              <a:rPr lang="en-US" dirty="0" err="1"/>
              <a:t>tính</a:t>
            </a:r>
            <a:endParaRPr lang="en-US" dirty="0"/>
          </a:p>
          <a:p>
            <a:r>
              <a:rPr lang="en-US" dirty="0" err="1"/>
              <a:t>Các</a:t>
            </a:r>
            <a:r>
              <a:rPr lang="en-US" dirty="0"/>
              <a:t> </a:t>
            </a:r>
            <a:r>
              <a:rPr lang="en-US" dirty="0" err="1"/>
              <a:t>tài</a:t>
            </a:r>
            <a:r>
              <a:rPr lang="en-US" dirty="0"/>
              <a:t> </a:t>
            </a:r>
            <a:r>
              <a:rPr lang="en-US" dirty="0" err="1"/>
              <a:t>liệu</a:t>
            </a:r>
            <a:r>
              <a:rPr lang="en-US" dirty="0"/>
              <a:t> </a:t>
            </a:r>
            <a:r>
              <a:rPr lang="en-US" dirty="0" err="1"/>
              <a:t>mô</a:t>
            </a:r>
            <a:r>
              <a:rPr lang="en-US" dirty="0"/>
              <a:t> </a:t>
            </a:r>
            <a:r>
              <a:rPr lang="en-US" dirty="0" err="1"/>
              <a:t>tả</a:t>
            </a:r>
            <a:r>
              <a:rPr lang="en-US" dirty="0"/>
              <a:t> </a:t>
            </a:r>
            <a:r>
              <a:rPr lang="en-US" dirty="0" err="1"/>
              <a:t>quy</a:t>
            </a:r>
            <a:r>
              <a:rPr lang="en-US" dirty="0"/>
              <a:t> </a:t>
            </a:r>
            <a:r>
              <a:rPr lang="en-US" dirty="0" err="1"/>
              <a:t>trình</a:t>
            </a:r>
            <a:r>
              <a:rPr lang="en-US" dirty="0"/>
              <a:t>, </a:t>
            </a:r>
            <a:r>
              <a:rPr lang="en-US" dirty="0" err="1"/>
              <a:t>chức</a:t>
            </a:r>
            <a:r>
              <a:rPr lang="en-US" dirty="0"/>
              <a:t> </a:t>
            </a:r>
            <a:r>
              <a:rPr lang="en-US" dirty="0" err="1"/>
              <a:t>trách</a:t>
            </a:r>
            <a:endParaRPr lang="en-US" dirty="0"/>
          </a:p>
          <a:p>
            <a:r>
              <a:rPr lang="en-US" dirty="0" err="1"/>
              <a:t>Các</a:t>
            </a:r>
            <a:r>
              <a:rPr lang="en-US" dirty="0"/>
              <a:t> </a:t>
            </a:r>
            <a:r>
              <a:rPr lang="en-US" dirty="0" err="1"/>
              <a:t>thông</a:t>
            </a:r>
            <a:r>
              <a:rPr lang="en-US" dirty="0"/>
              <a:t> </a:t>
            </a:r>
            <a:r>
              <a:rPr lang="en-US" dirty="0" err="1"/>
              <a:t>báo</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84847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a:t>
            </a:r>
            <a:r>
              <a:rPr lang="en-US" dirty="0" err="1"/>
              <a:t>phương</a:t>
            </a:r>
            <a:r>
              <a:rPr lang="en-US" dirty="0"/>
              <a:t> </a:t>
            </a:r>
            <a:r>
              <a:rPr lang="en-US" dirty="0" err="1"/>
              <a:t>pháp</a:t>
            </a:r>
            <a:r>
              <a:rPr lang="en-US" dirty="0"/>
              <a:t> </a:t>
            </a:r>
            <a:r>
              <a:rPr lang="en-US" dirty="0" err="1"/>
              <a:t>điều</a:t>
            </a:r>
            <a:r>
              <a:rPr lang="en-US" dirty="0"/>
              <a:t> </a:t>
            </a:r>
            <a:r>
              <a:rPr lang="en-US" dirty="0" err="1"/>
              <a:t>tra</a:t>
            </a:r>
            <a:endParaRPr lang="en-US" dirty="0"/>
          </a:p>
        </p:txBody>
      </p:sp>
      <p:sp>
        <p:nvSpPr>
          <p:cNvPr id="3" name="Content Placeholder 2"/>
          <p:cNvSpPr>
            <a:spLocks noGrp="1"/>
          </p:cNvSpPr>
          <p:nvPr>
            <p:ph idx="1"/>
          </p:nvPr>
        </p:nvSpPr>
        <p:spPr/>
        <p:txBody>
          <a:bodyPr/>
          <a:lstStyle/>
          <a:p>
            <a:r>
              <a:rPr lang="en-US" dirty="0" err="1"/>
              <a:t>Nghiên</a:t>
            </a:r>
            <a:r>
              <a:rPr lang="en-US" dirty="0"/>
              <a:t> </a:t>
            </a:r>
            <a:r>
              <a:rPr lang="en-US" dirty="0" err="1"/>
              <a:t>cứu</a:t>
            </a:r>
            <a:r>
              <a:rPr lang="en-US" dirty="0"/>
              <a:t> </a:t>
            </a:r>
            <a:r>
              <a:rPr lang="en-US" dirty="0" err="1"/>
              <a:t>tài</a:t>
            </a:r>
            <a:r>
              <a:rPr lang="en-US" dirty="0"/>
              <a:t> </a:t>
            </a:r>
            <a:r>
              <a:rPr lang="en-US" dirty="0" err="1"/>
              <a:t>liệu</a:t>
            </a:r>
            <a:r>
              <a:rPr lang="en-US" dirty="0"/>
              <a:t> </a:t>
            </a:r>
            <a:r>
              <a:rPr lang="en-US" dirty="0" err="1"/>
              <a:t>viết</a:t>
            </a:r>
            <a:endParaRPr lang="en-US" dirty="0"/>
          </a:p>
          <a:p>
            <a:r>
              <a:rPr lang="en-US" dirty="0" err="1"/>
              <a:t>Quan</a:t>
            </a:r>
            <a:r>
              <a:rPr lang="en-US" dirty="0"/>
              <a:t> </a:t>
            </a:r>
            <a:r>
              <a:rPr lang="en-US" dirty="0" err="1"/>
              <a:t>sát</a:t>
            </a:r>
            <a:endParaRPr lang="en-US" dirty="0"/>
          </a:p>
          <a:p>
            <a:r>
              <a:rPr lang="en-US" dirty="0" err="1"/>
              <a:t>Phỏng</a:t>
            </a:r>
            <a:r>
              <a:rPr lang="en-US" dirty="0"/>
              <a:t> </a:t>
            </a:r>
            <a:r>
              <a:rPr lang="en-US" dirty="0" err="1"/>
              <a:t>vấn</a:t>
            </a:r>
            <a:endParaRPr lang="en-US" dirty="0"/>
          </a:p>
          <a:p>
            <a:r>
              <a:rPr lang="en-US" dirty="0" err="1"/>
              <a:t>Phiếu</a:t>
            </a:r>
            <a:r>
              <a:rPr lang="en-US" dirty="0"/>
              <a:t> </a:t>
            </a:r>
            <a:r>
              <a:rPr lang="en-US" dirty="0" err="1"/>
              <a:t>điều</a:t>
            </a:r>
            <a:r>
              <a:rPr lang="en-US" dirty="0"/>
              <a:t> </a:t>
            </a:r>
            <a:r>
              <a:rPr lang="en-US" dirty="0" err="1"/>
              <a:t>tra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3269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85E60D66153B4097280C7FF0CAF345" ma:contentTypeVersion="2" ma:contentTypeDescription="Create a new document." ma:contentTypeScope="" ma:versionID="0a496d12c6e727b6375c8ef62cfdf20e">
  <xsd:schema xmlns:xsd="http://www.w3.org/2001/XMLSchema" xmlns:xs="http://www.w3.org/2001/XMLSchema" xmlns:p="http://schemas.microsoft.com/office/2006/metadata/properties" xmlns:ns2="ac152d96-1458-420b-8b8e-02e733c65ed7" targetNamespace="http://schemas.microsoft.com/office/2006/metadata/properties" ma:root="true" ma:fieldsID="3a39bd31e8f2aa50ed6543a86e223001" ns2:_="">
    <xsd:import namespace="ac152d96-1458-420b-8b8e-02e733c65ed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52d96-1458-420b-8b8e-02e733c65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861933-0463-4D80-86CC-A58E2094DA0C}"/>
</file>

<file path=customXml/itemProps2.xml><?xml version="1.0" encoding="utf-8"?>
<ds:datastoreItem xmlns:ds="http://schemas.openxmlformats.org/officeDocument/2006/customXml" ds:itemID="{2E995C51-33D6-4577-B70B-F082DA38F855}"/>
</file>

<file path=customXml/itemProps3.xml><?xml version="1.0" encoding="utf-8"?>
<ds:datastoreItem xmlns:ds="http://schemas.openxmlformats.org/officeDocument/2006/customXml" ds:itemID="{9A795198-E4BA-4803-A7F5-16E036CA6CEC}"/>
</file>

<file path=docProps/app.xml><?xml version="1.0" encoding="utf-8"?>
<Properties xmlns="http://schemas.openxmlformats.org/officeDocument/2006/extended-properties" xmlns:vt="http://schemas.openxmlformats.org/officeDocument/2006/docPropsVTypes">
  <TotalTime>1165</TotalTime>
  <Words>1058</Words>
  <Application>Microsoft Office PowerPoint</Application>
  <PresentationFormat>On-screen Show (4:3)</PresentationFormat>
  <Paragraphs>156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Phân tích thiết kế hệ thống</vt:lpstr>
      <vt:lpstr>Nội dung</vt:lpstr>
      <vt:lpstr>Vị trí của công việc/giai đoạn</vt:lpstr>
      <vt:lpstr>PowerPoint Presentation</vt:lpstr>
      <vt:lpstr>PowerPoint Presentation</vt:lpstr>
      <vt:lpstr>Khảo sát hiện trạng</vt:lpstr>
      <vt:lpstr>PowerPoint Presentation</vt:lpstr>
      <vt:lpstr>Các nguồn điều tra</vt:lpstr>
      <vt:lpstr>Các phương pháp điều tra</vt:lpstr>
      <vt:lpstr>Các quy trình điều tra</vt:lpstr>
      <vt:lpstr>Phân loại và biên tập các thông tin điều tra</vt:lpstr>
      <vt:lpstr>Đánh giá, phê phán hiện trạng</vt:lpstr>
      <vt:lpstr>Mô hình hóa nghiệp vụ</vt:lpstr>
      <vt:lpstr>Đặc tả yêu cầu phần mềm</vt:lpstr>
      <vt:lpstr>Xác lập và khởi đầu dự án</vt:lpstr>
      <vt:lpstr>PowerPoint Presentation</vt:lpstr>
      <vt:lpstr>PowerPoint Presentation</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Hai Ha Le</dc:creator>
  <cp:lastModifiedBy>HP</cp:lastModifiedBy>
  <cp:revision>42</cp:revision>
  <dcterms:created xsi:type="dcterms:W3CDTF">2006-08-16T00:00:00Z</dcterms:created>
  <dcterms:modified xsi:type="dcterms:W3CDTF">2019-09-17T15:07:00Z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0x010100B285E60D66153B4097280C7FF0CAF345</vt:lpwstr>
  </property>
</Properties>
</file>