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57" r:id="rId5"/>
    <p:sldId id="273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0EEF3-21B4-4FA6-85E1-FF8D465E2944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F45B-3BD2-4CD0-9863-EAD07F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ADB-CA79-4A95-8D66-AD2F9A2CFBAB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3143-77E3-4B79-AC91-A1AB5FCC9F49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F6B8-2084-44B5-8A11-3827DA326E69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93433-A441-4293-8AC9-F0125E13347D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123D4-93AE-491A-BB7D-AABA20B54D51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20AA-DFDC-4CEC-A887-086C5649B3B7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B04-6A48-4C29-A9FF-E09CF79CC348}" type="datetime1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7222-48A4-4103-82F5-3EC4E133F283}" type="datetime1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5C28-9967-4EAD-AFBA-A840EFE61EA1}" type="datetime1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FC05-734B-42DF-BA60-CF40A3B6BE94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29D3-B444-4E26-9BAD-C1167193C34C}" type="datetime1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4F8F-75C4-422A-9642-70B421455C54}" type="datetime1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err="1"/>
              <a:t>hệ</a:t>
            </a:r>
            <a:r>
              <a:rPr lang="en-US"/>
              <a:t>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9049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i="1" u="sng" dirty="0" err="1"/>
              <a:t>Định</a:t>
            </a:r>
            <a:r>
              <a:rPr lang="en-US" i="1" u="sng" dirty="0"/>
              <a:t> </a:t>
            </a:r>
            <a:r>
              <a:rPr lang="en-US" i="1" u="sng" dirty="0" err="1"/>
              <a:t>nghĩa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hay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marL="0" indent="0">
              <a:buNone/>
            </a:pPr>
            <a:r>
              <a:rPr lang="en-US" i="1" u="sng" dirty="0" err="1"/>
              <a:t>Biểu</a:t>
            </a:r>
            <a:r>
              <a:rPr lang="en-US" i="1" u="sng" dirty="0"/>
              <a:t> </a:t>
            </a:r>
            <a:r>
              <a:rPr lang="en-US" i="1" u="sng" dirty="0" err="1"/>
              <a:t>diễn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/>
              <a:t>mũi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2636282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9690" y="2209800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00600" y="2636282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96607" y="22098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43000" y="3245882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33600" y="2941082"/>
            <a:ext cx="6858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3600" y="3245882"/>
            <a:ext cx="6858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6800" y="3093482"/>
            <a:ext cx="7620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876800" y="3398282"/>
            <a:ext cx="76200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8800" y="3398282"/>
            <a:ext cx="1143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3703082"/>
            <a:ext cx="8229600" cy="2164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3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i="1" u="sng" dirty="0" err="1"/>
              <a:t>Định</a:t>
            </a:r>
            <a:r>
              <a:rPr lang="en-US" i="1" u="sng" dirty="0"/>
              <a:t> </a:t>
            </a:r>
            <a:r>
              <a:rPr lang="en-US" i="1" u="sng" dirty="0" err="1"/>
              <a:t>nghĩa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đơn</a:t>
            </a:r>
            <a:r>
              <a:rPr lang="en-US" dirty="0"/>
              <a:t> hay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i="1" u="sng" dirty="0" err="1"/>
              <a:t>Biểu</a:t>
            </a:r>
            <a:r>
              <a:rPr lang="en-US" i="1" u="sng" dirty="0"/>
              <a:t> </a:t>
            </a:r>
            <a:r>
              <a:rPr lang="en-US" i="1" u="sng" dirty="0" err="1"/>
              <a:t>diễn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kẹp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6800" y="6031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66800" y="6031468"/>
            <a:ext cx="175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66800" y="6400800"/>
            <a:ext cx="1752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82692" y="59552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982692" y="5955268"/>
            <a:ext cx="1409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82692" y="6324600"/>
            <a:ext cx="1409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381000"/>
            <a:ext cx="6096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143000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1447800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5"/>
          </p:cNvCxnSpPr>
          <p:nvPr/>
        </p:nvCxnSpPr>
        <p:spPr>
          <a:xfrm flipH="1" flipV="1">
            <a:off x="1206126" y="901326"/>
            <a:ext cx="394074" cy="2416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81400" y="352425"/>
            <a:ext cx="6096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14800" y="1114425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1419225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" idx="5"/>
          </p:cNvCxnSpPr>
          <p:nvPr/>
        </p:nvCxnSpPr>
        <p:spPr>
          <a:xfrm flipH="1" flipV="1">
            <a:off x="4101726" y="872751"/>
            <a:ext cx="394074" cy="24167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53200" y="352425"/>
            <a:ext cx="609600" cy="609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86600" y="1114425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6600" y="1419225"/>
            <a:ext cx="76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5"/>
          </p:cNvCxnSpPr>
          <p:nvPr/>
        </p:nvCxnSpPr>
        <p:spPr>
          <a:xfrm flipH="1" flipV="1">
            <a:off x="7073526" y="872751"/>
            <a:ext cx="394074" cy="24167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5139" y="154519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đọc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73813" y="1600200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8000" y="1545193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962150" y="3357964"/>
            <a:ext cx="1371600" cy="7355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sơ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70862" y="2624539"/>
            <a:ext cx="1400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70862" y="3005539"/>
            <a:ext cx="1400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1"/>
            <a:endCxn id="37" idx="2"/>
          </p:cNvCxnSpPr>
          <p:nvPr/>
        </p:nvCxnSpPr>
        <p:spPr>
          <a:xfrm flipH="1" flipV="1">
            <a:off x="1905999" y="3005539"/>
            <a:ext cx="257017" cy="4601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1550" y="4251766"/>
            <a:ext cx="26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01223" y="3164288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</a:p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70862" y="263620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527320" y="3484900"/>
            <a:ext cx="1464030" cy="73556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giấy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thi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736032" y="2751475"/>
            <a:ext cx="1400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736032" y="3132475"/>
            <a:ext cx="1400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1"/>
            <a:endCxn id="49" idx="2"/>
          </p:cNvCxnSpPr>
          <p:nvPr/>
        </p:nvCxnSpPr>
        <p:spPr>
          <a:xfrm flipH="1" flipV="1">
            <a:off x="5471169" y="3132475"/>
            <a:ext cx="270553" cy="46014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3433" y="4370740"/>
            <a:ext cx="279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736032" y="276314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21335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marL="0" indent="0">
              <a:buNone/>
            </a:pPr>
            <a:r>
              <a:rPr lang="en-US" i="1" u="sng" dirty="0" err="1"/>
              <a:t>Định</a:t>
            </a:r>
            <a:r>
              <a:rPr lang="en-US" i="1" u="sng" dirty="0"/>
              <a:t> </a:t>
            </a:r>
            <a:r>
              <a:rPr lang="en-US" i="1" u="sng" dirty="0" err="1"/>
              <a:t>nghĩa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(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0" indent="0">
              <a:buNone/>
            </a:pPr>
            <a:r>
              <a:rPr lang="en-US" i="1" u="sng" dirty="0" err="1"/>
              <a:t>Biểu</a:t>
            </a:r>
            <a:r>
              <a:rPr lang="en-US" i="1" u="sng" dirty="0"/>
              <a:t> </a:t>
            </a:r>
            <a:r>
              <a:rPr lang="en-US" i="1" u="sng" dirty="0" err="1"/>
              <a:t>diễn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619968"/>
            <a:ext cx="137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600918"/>
            <a:ext cx="13716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153368"/>
            <a:ext cx="8229600" cy="2775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5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i="1" u="sng" dirty="0" err="1"/>
              <a:t>Định</a:t>
            </a:r>
            <a:r>
              <a:rPr lang="en-US" i="1" u="sng" dirty="0"/>
              <a:t> </a:t>
            </a:r>
            <a:r>
              <a:rPr lang="en-US" i="1" u="sng" dirty="0" err="1"/>
              <a:t>nghĩa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i="1" u="sng" dirty="0" err="1"/>
              <a:t>Biểu</a:t>
            </a:r>
            <a:r>
              <a:rPr lang="en-US" i="1" u="sng" dirty="0"/>
              <a:t> </a:t>
            </a:r>
            <a:r>
              <a:rPr lang="en-US" i="1" u="sng" dirty="0" err="1"/>
              <a:t>diễn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5955268"/>
            <a:ext cx="2057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676400" y="5955268"/>
            <a:ext cx="0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6324600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33800" y="5955268"/>
            <a:ext cx="0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3500" y="5942051"/>
            <a:ext cx="205740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43500" y="5942051"/>
            <a:ext cx="0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43500" y="6311383"/>
            <a:ext cx="2057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200900" y="5942051"/>
            <a:ext cx="0" cy="369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/>
              <a:t>Các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endParaRPr lang="en-US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Phương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tích</a:t>
            </a:r>
            <a:r>
              <a:rPr lang="en-US" sz="3600" dirty="0"/>
              <a:t> 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(SA)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mức</a:t>
            </a:r>
            <a:endParaRPr lang="en-US" dirty="0"/>
          </a:p>
          <a:p>
            <a:pPr marL="914400" lvl="1" indent="-514350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endParaRPr lang="en-US" dirty="0"/>
          </a:p>
          <a:p>
            <a:pPr marL="914400" lvl="1" indent="-514350"/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(BPC)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(BLD)</a:t>
            </a:r>
          </a:p>
          <a:p>
            <a:pPr marL="914400" lvl="1" indent="-514350"/>
            <a:r>
              <a:rPr lang="en-US" dirty="0"/>
              <a:t>BPC: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41148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47244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47244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7244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47244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54102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3300" y="5410200"/>
            <a:ext cx="2095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600200" y="4572000"/>
            <a:ext cx="6019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0200" y="4572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0"/>
          </p:cNvCxnSpPr>
          <p:nvPr/>
        </p:nvCxnSpPr>
        <p:spPr>
          <a:xfrm flipV="1">
            <a:off x="3543300" y="4572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</p:cNvCxnSpPr>
          <p:nvPr/>
        </p:nvCxnSpPr>
        <p:spPr>
          <a:xfrm flipV="1">
            <a:off x="5448300" y="4572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0"/>
          </p:cNvCxnSpPr>
          <p:nvPr/>
        </p:nvCxnSpPr>
        <p:spPr>
          <a:xfrm flipV="1">
            <a:off x="7620000" y="45720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</p:cNvCxnSpPr>
          <p:nvPr/>
        </p:nvCxnSpPr>
        <p:spPr>
          <a:xfrm>
            <a:off x="4914900" y="4484132"/>
            <a:ext cx="0" cy="87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24100" y="5257800"/>
            <a:ext cx="228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0" idx="0"/>
          </p:cNvCxnSpPr>
          <p:nvPr/>
        </p:nvCxnSpPr>
        <p:spPr>
          <a:xfrm>
            <a:off x="2324100" y="52578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2"/>
          </p:cNvCxnSpPr>
          <p:nvPr/>
        </p:nvCxnSpPr>
        <p:spPr>
          <a:xfrm>
            <a:off x="3543300" y="5093732"/>
            <a:ext cx="0" cy="164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1" idx="0"/>
          </p:cNvCxnSpPr>
          <p:nvPr/>
        </p:nvCxnSpPr>
        <p:spPr>
          <a:xfrm>
            <a:off x="4591050" y="52578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lvl="1"/>
            <a:r>
              <a:rPr lang="en-US" dirty="0"/>
              <a:t>BLD:</a:t>
            </a:r>
          </a:p>
          <a:p>
            <a:pPr lvl="2"/>
            <a:r>
              <a:rPr lang="en-US" dirty="0" err="1"/>
              <a:t>Mức</a:t>
            </a:r>
            <a:r>
              <a:rPr lang="en-US" dirty="0"/>
              <a:t> 0,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hay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 BLD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2"/>
            <a:r>
              <a:rPr lang="en-US" dirty="0" err="1"/>
              <a:t>Mức</a:t>
            </a:r>
            <a:r>
              <a:rPr lang="en-US" dirty="0"/>
              <a:t> 1,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 BLD.</a:t>
            </a:r>
          </a:p>
          <a:p>
            <a:pPr lvl="2"/>
            <a:r>
              <a:rPr lang="en-US" dirty="0" err="1"/>
              <a:t>Mức</a:t>
            </a:r>
            <a:r>
              <a:rPr lang="en-US" dirty="0"/>
              <a:t> 2, 3, 4, …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BLD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dưới</a:t>
            </a:r>
            <a:endParaRPr lang="en-US" dirty="0"/>
          </a:p>
          <a:p>
            <a:pPr lvl="2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lvl="2"/>
            <a:r>
              <a:rPr lang="en-US" dirty="0"/>
              <a:t>Kho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BLD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5145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BLD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BLD </a:t>
            </a:r>
            <a:r>
              <a:rPr lang="en-US" dirty="0" err="1"/>
              <a:t>lôgic</a:t>
            </a:r>
            <a:endParaRPr lang="en-US" dirty="0"/>
          </a:p>
          <a:p>
            <a:pPr lvl="1"/>
            <a:r>
              <a:rPr lang="en-US" dirty="0"/>
              <a:t>Ba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BLD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hay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71355" y="36576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80955" y="3657600"/>
            <a:ext cx="533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14355" y="3657600"/>
            <a:ext cx="0" cy="685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14355" y="4343400"/>
            <a:ext cx="0" cy="106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14355" y="541020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71555" y="5410200"/>
            <a:ext cx="533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04955" y="4495800"/>
            <a:ext cx="0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04955" y="3657600"/>
            <a:ext cx="0" cy="83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04955" y="365760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38355" y="3657600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3334434"/>
            <a:ext cx="109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BLD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algn="ctr"/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0362" y="4172634"/>
            <a:ext cx="298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thấp</a:t>
            </a:r>
            <a:endParaRPr lang="en-US" dirty="0"/>
          </a:p>
          <a:p>
            <a:pPr algn="ctr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93528" y="5181600"/>
            <a:ext cx="1916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algn="ctr"/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07148" y="5087034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82619" y="4175050"/>
            <a:ext cx="262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algn="ctr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BLD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19820" y="3334434"/>
            <a:ext cx="109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BLD </a:t>
            </a:r>
            <a:r>
              <a:rPr lang="en-US" dirty="0" err="1"/>
              <a:t>lôgic</a:t>
            </a:r>
            <a:endParaRPr lang="en-US" dirty="0"/>
          </a:p>
          <a:p>
            <a:pPr algn="ctr"/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đỉnh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BLD </a:t>
            </a:r>
            <a:r>
              <a:rPr lang="en-US" dirty="0" err="1"/>
              <a:t>của</a:t>
            </a:r>
            <a:r>
              <a:rPr lang="en-US" dirty="0"/>
              <a:t> HT </a:t>
            </a:r>
            <a:r>
              <a:rPr lang="en-US" dirty="0" err="1"/>
              <a:t>cũ</a:t>
            </a:r>
            <a:r>
              <a:rPr lang="en-US" dirty="0"/>
              <a:t> sang BLD </a:t>
            </a:r>
            <a:r>
              <a:rPr lang="en-US" dirty="0" err="1"/>
              <a:t>của</a:t>
            </a:r>
            <a:r>
              <a:rPr lang="en-US" dirty="0"/>
              <a:t> HT </a:t>
            </a:r>
            <a:r>
              <a:rPr lang="en-US" dirty="0" err="1"/>
              <a:t>mới</a:t>
            </a:r>
            <a:endParaRPr lang="en-US" dirty="0"/>
          </a:p>
          <a:p>
            <a:pPr marL="914400" lvl="1" indent="-514350"/>
            <a:r>
              <a:rPr lang="en-US"/>
              <a:t>Khoanh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914400" lvl="1" indent="-514350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BLD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</a:t>
            </a:r>
            <a:r>
              <a:rPr lang="en-US" dirty="0" err="1"/>
              <a:t>ra</a:t>
            </a:r>
            <a:endParaRPr lang="en-US" dirty="0"/>
          </a:p>
          <a:p>
            <a:pPr marL="914400" lvl="1" indent="-51435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 marL="914400" lvl="1" indent="-51435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5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Khái niệm phân tích hệ thống</a:t>
            </a:r>
          </a:p>
          <a:p>
            <a:r>
              <a:rPr lang="en-US"/>
              <a:t>Phân tích theo phương pháp có cấu trúc</a:t>
            </a:r>
          </a:p>
          <a:p>
            <a:r>
              <a:rPr lang="en-US"/>
              <a:t>Một số mô hình và phương tiện diễn tả chức năng</a:t>
            </a:r>
          </a:p>
          <a:p>
            <a:r>
              <a:rPr lang="en-US"/>
              <a:t>Phương pháp phân tích có cấu trúc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Phân tích là “mổ xẻ” vấn đề để hiểu, để chuẩn hóa và để tìm ra lời giải cho vấn đề.</a:t>
            </a:r>
          </a:p>
          <a:p>
            <a:r>
              <a:rPr lang="en-US"/>
              <a:t>Đầu vào: đặc tả yêu cầu phần mềm</a:t>
            </a:r>
          </a:p>
          <a:p>
            <a:r>
              <a:rPr lang="en-US"/>
              <a:t>Đầu ra: mô tả hệ thống “làm gì” và lời giải lôgíc cho vấn đề.</a:t>
            </a:r>
          </a:p>
          <a:p>
            <a:r>
              <a:rPr lang="en-US"/>
              <a:t>Phân tích nhằm diễn tả hệ thống ở mức lôgíc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Phân tích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/>
              <a:t>Diễn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lôgic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2825151"/>
            <a:ext cx="2667000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tả</a:t>
            </a:r>
            <a:r>
              <a:rPr lang="en-US" dirty="0">
                <a:solidFill>
                  <a:schemeClr val="tx1"/>
                </a:solidFill>
              </a:rPr>
              <a:t> HT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nào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685800" y="4501551"/>
            <a:ext cx="2667000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tả</a:t>
            </a:r>
            <a:r>
              <a:rPr lang="en-US" dirty="0">
                <a:solidFill>
                  <a:schemeClr val="tx1"/>
                </a:solidFill>
              </a:rPr>
              <a:t> HT </a:t>
            </a:r>
            <a:r>
              <a:rPr lang="en-US" dirty="0" err="1">
                <a:solidFill>
                  <a:schemeClr val="tx1"/>
                </a:solidFill>
              </a:rPr>
              <a:t>cũ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487174"/>
            <a:ext cx="2667000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tả</a:t>
            </a:r>
            <a:r>
              <a:rPr lang="en-US" dirty="0">
                <a:solidFill>
                  <a:schemeClr val="tx1"/>
                </a:solidFill>
              </a:rPr>
              <a:t> HT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2819400"/>
            <a:ext cx="2667000" cy="914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Diễn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tả</a:t>
            </a:r>
            <a:r>
              <a:rPr lang="en-US" dirty="0">
                <a:solidFill>
                  <a:schemeClr val="tx1"/>
                </a:solidFill>
              </a:rPr>
              <a:t> HT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nào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120551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1981200" y="3739551"/>
            <a:ext cx="45719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05200" y="4958751"/>
            <a:ext cx="1371600" cy="4571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6362700" y="3815751"/>
            <a:ext cx="45719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6553" y="38150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9625" y="45750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04135" y="38150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43800" y="371311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43800" y="424068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Lôgic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4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Phân tích theo phương pháp có cấu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Tư tưởng “có cấu trúc” là tư tưởng “chia để trị”</a:t>
            </a:r>
          </a:p>
          <a:p>
            <a:r>
              <a:rPr lang="en-US"/>
              <a:t>Tư tưởng top-down.</a:t>
            </a:r>
          </a:p>
          <a:p>
            <a:r>
              <a:rPr lang="en-US"/>
              <a:t>Luôn đặt câu hỏi “làm gì” và để làm việc đó thì phải “làm gì” khác</a:t>
            </a:r>
          </a:p>
          <a:p>
            <a:r>
              <a:rPr lang="en-US"/>
              <a:t>Hướng vào chức năng, dữ liệu của hệ thống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2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61" y="1752600"/>
            <a:ext cx="8229600" cy="137160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 Biểu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914400" lvl="1" indent="-514350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3275681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QL Bán hàng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0386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QL hàng hóa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4038600"/>
            <a:ext cx="1866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QL hóa đơn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038600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QL khách hàng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40386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QL nhà cung cấp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4985266"/>
            <a:ext cx="2438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Quản lý hóa đơn bán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2399" y="5001717"/>
            <a:ext cx="24383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Quản lý hóa đơn nhập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00" y="3886200"/>
            <a:ext cx="6324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5" idx="0"/>
          </p:cNvCxnSpPr>
          <p:nvPr/>
        </p:nvCxnSpPr>
        <p:spPr>
          <a:xfrm>
            <a:off x="1371600" y="3886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0"/>
          </p:cNvCxnSpPr>
          <p:nvPr/>
        </p:nvCxnSpPr>
        <p:spPr>
          <a:xfrm>
            <a:off x="3524250" y="3886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0"/>
          </p:cNvCxnSpPr>
          <p:nvPr/>
        </p:nvCxnSpPr>
        <p:spPr>
          <a:xfrm>
            <a:off x="5562600" y="3886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96200" y="3886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2"/>
          </p:cNvCxnSpPr>
          <p:nvPr/>
        </p:nvCxnSpPr>
        <p:spPr>
          <a:xfrm>
            <a:off x="4457700" y="3645013"/>
            <a:ext cx="0" cy="241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0800" y="4724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9" idx="0"/>
          </p:cNvCxnSpPr>
          <p:nvPr/>
        </p:nvCxnSpPr>
        <p:spPr>
          <a:xfrm>
            <a:off x="2590800" y="4724400"/>
            <a:ext cx="0" cy="260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181600" y="4724400"/>
            <a:ext cx="0" cy="2608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</p:cNvCxnSpPr>
          <p:nvPr/>
        </p:nvCxnSpPr>
        <p:spPr>
          <a:xfrm>
            <a:off x="3524250" y="4407932"/>
            <a:ext cx="0" cy="316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Một số mô hình và phương tiện diễn tả chức 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6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err="1"/>
              <a:t>từ</a:t>
            </a:r>
            <a:r>
              <a:rPr lang="en-US"/>
              <a:t> đại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,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,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vắng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/>
              <a:t>Biểu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lôgic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(con)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0" indent="0">
              <a:buNone/>
            </a:pPr>
            <a:r>
              <a:rPr lang="en-US" i="1" u="sng" dirty="0" err="1"/>
              <a:t>Định</a:t>
            </a:r>
            <a:r>
              <a:rPr lang="en-US" i="1" u="sng" dirty="0"/>
              <a:t> </a:t>
            </a:r>
            <a:r>
              <a:rPr lang="en-US" i="1" u="sng" dirty="0" err="1"/>
              <a:t>nghĩa</a:t>
            </a:r>
            <a:r>
              <a:rPr lang="en-US" i="1" u="sng" dirty="0"/>
              <a:t>: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i="1" u="sng" dirty="0" err="1"/>
              <a:t>Biểu</a:t>
            </a:r>
            <a:r>
              <a:rPr lang="en-US" i="1" u="sng" dirty="0"/>
              <a:t> </a:t>
            </a:r>
            <a:r>
              <a:rPr lang="en-US" i="1" u="sng" dirty="0" err="1"/>
              <a:t>diễn</a:t>
            </a:r>
            <a:r>
              <a:rPr lang="en-US" i="1" u="sng" dirty="0"/>
              <a:t>: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ôvan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</a:t>
            </a:r>
          </a:p>
        </p:txBody>
      </p:sp>
      <p:sp>
        <p:nvSpPr>
          <p:cNvPr id="4" name="Oval 3"/>
          <p:cNvSpPr/>
          <p:nvPr/>
        </p:nvSpPr>
        <p:spPr>
          <a:xfrm>
            <a:off x="1828800" y="3886200"/>
            <a:ext cx="1600200" cy="1600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86200" y="4162425"/>
            <a:ext cx="1600200" cy="1047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4133850"/>
            <a:ext cx="1600200" cy="104775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hóa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đơn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222930-F5BD-42ED-ACCC-41EE69C60A50}"/>
</file>

<file path=customXml/itemProps2.xml><?xml version="1.0" encoding="utf-8"?>
<ds:datastoreItem xmlns:ds="http://schemas.openxmlformats.org/officeDocument/2006/customXml" ds:itemID="{07A38AA5-8ECD-4258-BDF0-AD1EEB347F79}"/>
</file>

<file path=customXml/itemProps3.xml><?xml version="1.0" encoding="utf-8"?>
<ds:datastoreItem xmlns:ds="http://schemas.openxmlformats.org/officeDocument/2006/customXml" ds:itemID="{2E820B6B-88C3-41F4-AEAE-BDE1A05140BE}"/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1201</Words>
  <Application>Microsoft Office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Phân tích thiết kế hệ thống</vt:lpstr>
      <vt:lpstr>Nội dung</vt:lpstr>
      <vt:lpstr>Phân tích hệ thống</vt:lpstr>
      <vt:lpstr>Phân tích hệ thống</vt:lpstr>
      <vt:lpstr>Phân tích theo phương pháp có cấu trúc</vt:lpstr>
      <vt:lpstr>Một số mô hình và phương tiện diễn tả chức năng</vt:lpstr>
      <vt:lpstr>PowerPoint Presentation</vt:lpstr>
      <vt:lpstr>Biểu đồ luồng dữ liệu</vt:lpstr>
      <vt:lpstr>5 yếu tố biểu diễn</vt:lpstr>
      <vt:lpstr>PowerPoint Presentation</vt:lpstr>
      <vt:lpstr>PowerPoint Presentation</vt:lpstr>
      <vt:lpstr>PowerPoint Presentation</vt:lpstr>
      <vt:lpstr>Các phương tiện đặc tả chức năng</vt:lpstr>
      <vt:lpstr>Phương pháp phân tích có cấu trúc (SA)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Le Hai Ha</cp:lastModifiedBy>
  <cp:revision>57</cp:revision>
  <dcterms:created xsi:type="dcterms:W3CDTF">2006-08-16T00:00:00Z</dcterms:created>
  <dcterms:modified xsi:type="dcterms:W3CDTF">2020-10-06T12:43:10Z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