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8" r:id="rId4"/>
    <p:sldId id="269" r:id="rId5"/>
    <p:sldId id="259" r:id="rId6"/>
    <p:sldId id="260" r:id="rId7"/>
    <p:sldId id="261" r:id="rId8"/>
    <p:sldId id="270" r:id="rId9"/>
    <p:sldId id="271" r:id="rId10"/>
    <p:sldId id="262" r:id="rId11"/>
    <p:sldId id="263" r:id="rId12"/>
    <p:sldId id="272" r:id="rId13"/>
    <p:sldId id="264" r:id="rId14"/>
    <p:sldId id="265" r:id="rId15"/>
    <p:sldId id="266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9C8F-3EEB-4652-95BE-0523499F15B5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79AD8-81AE-4009-88D7-54BC8AD4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567D-0C04-46C1-A768-9F363D2936A3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FC2-C2B4-4A43-8E91-414E0200C1C1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5FD6-5BA3-4AAE-B409-11D0170D610A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CCF084-5BAB-4EFE-81EA-B9B5130AF00C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2A4-82A2-4A4A-8E20-18C67225CADB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01C5-A6C7-4B61-948F-1B4DBBD8AF45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23-8946-44E9-A2A4-41257DA04776}" type="datetime1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F5C8-F894-44EB-B605-360241DCB76B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0CC-FCA5-4209-9225-5B05D1D42308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28E-45C5-4A42-B4E9-357BE1934ADE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1C97-BCE6-4A4F-8FCE-1F7482180673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C2F7-E3C6-4D20-9E87-B5FAF5985878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295400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err="1"/>
              <a:t>dữ</a:t>
            </a:r>
            <a:r>
              <a:rPr lang="en-US"/>
              <a:t> liệu – mô hình thực thể liên 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err="1"/>
              <a:t>kết</a:t>
            </a:r>
            <a:r>
              <a:rPr lang="en-US"/>
              <a:t> kinh điển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85000" lnSpcReduction="20000"/>
          </a:bodyPr>
          <a:lstStyle/>
          <a:p>
            <a:r>
              <a:rPr lang="en-US" err="1"/>
              <a:t>Các</a:t>
            </a:r>
            <a:r>
              <a:rPr lang="en-US"/>
              <a:t> ràng buộc</a:t>
            </a:r>
            <a:endParaRPr lang="en-US" dirty="0"/>
          </a:p>
          <a:p>
            <a:pPr lvl="1"/>
            <a:r>
              <a:rPr lang="en-US"/>
              <a:t>Các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err="1"/>
              <a:t>tính</a:t>
            </a:r>
            <a:r>
              <a:rPr lang="en-US"/>
              <a:t> đơn </a:t>
            </a:r>
            <a:r>
              <a:rPr lang="en-US" dirty="0" err="1"/>
              <a:t>trị</a:t>
            </a:r>
            <a:endParaRPr lang="en-US" dirty="0"/>
          </a:p>
          <a:p>
            <a:pPr lvl="1"/>
            <a:r>
              <a:rPr lang="en-US"/>
              <a:t>Các kiểu thuộc tính s</a:t>
            </a:r>
            <a:r>
              <a:rPr lang="vi-VN"/>
              <a:t>ơ</a:t>
            </a:r>
            <a:r>
              <a:rPr lang="en-US"/>
              <a:t> đẳng</a:t>
            </a:r>
          </a:p>
          <a:p>
            <a:pPr lvl="1"/>
            <a:r>
              <a:rPr lang="en-US"/>
              <a:t>Không có kiểu thực </a:t>
            </a:r>
            <a:r>
              <a:rPr lang="en-US" dirty="0" err="1"/>
              <a:t>thể</a:t>
            </a:r>
            <a:r>
              <a:rPr lang="en-US" dirty="0"/>
              <a:t> con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err="1"/>
              <a:t>đổi</a:t>
            </a:r>
            <a:r>
              <a:rPr lang="en-US"/>
              <a:t> biểu </a:t>
            </a:r>
            <a:r>
              <a:rPr lang="en-US" dirty="0" err="1"/>
              <a:t>đồ</a:t>
            </a:r>
            <a:r>
              <a:rPr lang="en-US" dirty="0"/>
              <a:t> E/A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err="1"/>
              <a:t>về</a:t>
            </a:r>
            <a:r>
              <a:rPr lang="en-US"/>
              <a:t> biểu </a:t>
            </a:r>
            <a:r>
              <a:rPr lang="en-US" dirty="0" err="1"/>
              <a:t>đồ</a:t>
            </a:r>
            <a:r>
              <a:rPr lang="en-US" dirty="0"/>
              <a:t> E/A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điển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958" y="4114800"/>
            <a:ext cx="73152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1: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: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T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A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E-T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nối</a:t>
            </a:r>
            <a:r>
              <a:rPr lang="en-US" sz="2000" dirty="0"/>
              <a:t> A </a:t>
            </a:r>
            <a:r>
              <a:rPr lang="en-US" sz="2000" dirty="0" err="1"/>
              <a:t>với</a:t>
            </a:r>
            <a:r>
              <a:rPr lang="en-US" sz="2000" dirty="0"/>
              <a:t> E-T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.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E-T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t,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T.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(</a:t>
            </a:r>
            <a:r>
              <a:rPr lang="en-US" sz="2000" dirty="0" err="1"/>
              <a:t>giữa</a:t>
            </a:r>
            <a:r>
              <a:rPr lang="en-US" sz="2000" dirty="0"/>
              <a:t> A </a:t>
            </a:r>
            <a:r>
              <a:rPr lang="en-US" sz="2000" dirty="0" err="1"/>
              <a:t>và</a:t>
            </a:r>
            <a:r>
              <a:rPr lang="en-US" sz="2000" dirty="0"/>
              <a:t> E-T).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731520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2: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: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1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lập</a:t>
            </a:r>
            <a:r>
              <a:rPr lang="en-US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3: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: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2590800"/>
            <a:ext cx="73152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4: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con: </a:t>
            </a:r>
            <a:r>
              <a:rPr lang="en-US" sz="2000" dirty="0" err="1"/>
              <a:t>Giả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A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con </a:t>
            </a:r>
            <a:r>
              <a:rPr lang="en-US" sz="2000" dirty="0" err="1"/>
              <a:t>là</a:t>
            </a:r>
            <a:r>
              <a:rPr lang="en-US" sz="2000" dirty="0"/>
              <a:t> B.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tùy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4.1: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B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bổ</a:t>
            </a:r>
            <a:r>
              <a:rPr lang="en-US" sz="2000" dirty="0"/>
              <a:t> sung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B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A,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A (</a:t>
            </a:r>
            <a:r>
              <a:rPr lang="en-US" sz="2000" dirty="0" err="1"/>
              <a:t>thuộc</a:t>
            </a:r>
            <a:r>
              <a:rPr lang="en-US" sz="2000" dirty="0"/>
              <a:t> B hay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B).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mọi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B sang A,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chúng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4.2: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mối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A </a:t>
            </a:r>
            <a:r>
              <a:rPr lang="en-US" sz="2000" dirty="0" err="1"/>
              <a:t>và</a:t>
            </a:r>
            <a:r>
              <a:rPr lang="en-US" sz="2000" dirty="0"/>
              <a:t> B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A </a:t>
            </a:r>
            <a:r>
              <a:rPr lang="en-US" sz="2000" dirty="0" err="1"/>
              <a:t>và</a:t>
            </a:r>
            <a:r>
              <a:rPr lang="en-US" sz="2000" dirty="0"/>
              <a:t> B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đa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1. </a:t>
            </a: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en-US" sz="2000" dirty="0" err="1"/>
              <a:t>cứu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tối</a:t>
            </a:r>
            <a:r>
              <a:rPr lang="en-US" sz="2000" dirty="0"/>
              <a:t> </a:t>
            </a:r>
            <a:r>
              <a:rPr lang="en-US" sz="2000" dirty="0" err="1"/>
              <a:t>thiểu</a:t>
            </a:r>
            <a:r>
              <a:rPr lang="en-US" sz="2000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dụ: quản lý hóa đơn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Image result for hóa đơ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3" y="1219200"/>
            <a:ext cx="3515419" cy="497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89600" y="1447821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Hóa đơn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9600" y="1817153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08500" y="3271207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Hóa đơn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08500" y="3640539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221715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Sản phẩm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591047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8870" y="4904266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CT hóa đơn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58870" y="5273598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Notched Right Arrow 4"/>
          <p:cNvSpPr/>
          <p:nvPr/>
        </p:nvSpPr>
        <p:spPr>
          <a:xfrm rot="5400000">
            <a:off x="6201770" y="2471383"/>
            <a:ext cx="457200" cy="304800"/>
          </a:xfrm>
          <a:prstGeom prst="notched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1" idx="2"/>
            <a:endCxn id="16" idx="0"/>
          </p:cNvCxnSpPr>
          <p:nvPr/>
        </p:nvCxnSpPr>
        <p:spPr>
          <a:xfrm rot="5400000">
            <a:off x="7675728" y="4244437"/>
            <a:ext cx="571230" cy="31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/>
          <p:cNvSpPr/>
          <p:nvPr/>
        </p:nvSpPr>
        <p:spPr>
          <a:xfrm>
            <a:off x="7502586" y="4531609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6" idx="2"/>
            <a:endCxn id="13" idx="3"/>
          </p:cNvCxnSpPr>
          <p:nvPr/>
        </p:nvCxnSpPr>
        <p:spPr>
          <a:xfrm rot="5400000">
            <a:off x="7423816" y="4922294"/>
            <a:ext cx="418824" cy="6531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06670" y="52096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58100" y="3973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" name="Elbow Connector 22"/>
          <p:cNvCxnSpPr>
            <a:stCxn id="9" idx="2"/>
            <a:endCxn id="24" idx="0"/>
          </p:cNvCxnSpPr>
          <p:nvPr/>
        </p:nvCxnSpPr>
        <p:spPr>
          <a:xfrm rot="5400000">
            <a:off x="5024026" y="4218245"/>
            <a:ext cx="41674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4775200" y="4426619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24" idx="2"/>
            <a:endCxn id="13" idx="1"/>
          </p:cNvCxnSpPr>
          <p:nvPr/>
        </p:nvCxnSpPr>
        <p:spPr>
          <a:xfrm rot="16200000" flipH="1">
            <a:off x="5283728" y="4883122"/>
            <a:ext cx="523814" cy="6264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50826" y="52096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906686" y="3975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8110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2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1-nhiều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ngôi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E/A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E/A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752600"/>
            <a:ext cx="731520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5: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1-1</a:t>
            </a:r>
          </a:p>
          <a:p>
            <a:r>
              <a:rPr lang="en-US" sz="2000" dirty="0" err="1"/>
              <a:t>Tùy</a:t>
            </a:r>
            <a:r>
              <a:rPr lang="en-US" sz="2000" dirty="0"/>
              <a:t> ý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2 </a:t>
            </a:r>
            <a:r>
              <a:rPr lang="en-US" sz="2000" dirty="0" err="1"/>
              <a:t>cách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Cách</a:t>
            </a:r>
            <a:r>
              <a:rPr lang="en-US" sz="2000" dirty="0"/>
              <a:t> 1: </a:t>
            </a:r>
            <a:r>
              <a:rPr lang="en-US" sz="2000" dirty="0" err="1"/>
              <a:t>Xem</a:t>
            </a:r>
            <a:r>
              <a:rPr lang="en-US" sz="2000" dirty="0"/>
              <a:t> 1-1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riêng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1- </a:t>
            </a:r>
            <a:r>
              <a:rPr lang="en-US" sz="2000" dirty="0" err="1"/>
              <a:t>nhiều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Cách</a:t>
            </a:r>
            <a:r>
              <a:rPr lang="en-US" sz="2000" dirty="0"/>
              <a:t> 2: </a:t>
            </a:r>
            <a:r>
              <a:rPr lang="en-US" sz="2000" dirty="0" err="1"/>
              <a:t>Gộp</a:t>
            </a:r>
            <a:r>
              <a:rPr lang="en-US" sz="2000" dirty="0"/>
              <a:t> 2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1-1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duy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,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trộn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sách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3810000"/>
            <a:ext cx="73152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6: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2 </a:t>
            </a:r>
            <a:r>
              <a:rPr lang="en-US" sz="2000" dirty="0" err="1"/>
              <a:t>ngôi</a:t>
            </a:r>
            <a:r>
              <a:rPr lang="en-US" sz="2000" dirty="0"/>
              <a:t> </a:t>
            </a:r>
            <a:r>
              <a:rPr lang="en-US" sz="2000" dirty="0" err="1"/>
              <a:t>nhiều-nhiều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ngôi</a:t>
            </a:r>
            <a:r>
              <a:rPr lang="en-US" sz="2000" dirty="0"/>
              <a:t>: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(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dirty="0" err="1"/>
              <a:t>bội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). </a:t>
            </a:r>
            <a:r>
              <a:rPr lang="en-US" sz="2000" dirty="0" err="1"/>
              <a:t>Nối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1-nhiều.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E/A: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,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r>
              <a:rPr lang="en-US" dirty="0"/>
              <a:t>Hai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E28EF-480D-493E-A53A-160B25939801}"/>
              </a:ext>
            </a:extLst>
          </p:cNvPr>
          <p:cNvSpPr txBox="1"/>
          <p:nvPr/>
        </p:nvSpPr>
        <p:spPr>
          <a:xfrm>
            <a:off x="571500" y="4114800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E/A mở rộng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55553-B387-476E-977C-CD4105BDAD35}"/>
              </a:ext>
            </a:extLst>
          </p:cNvPr>
          <p:cNvSpPr txBox="1"/>
          <p:nvPr/>
        </p:nvSpPr>
        <p:spPr>
          <a:xfrm>
            <a:off x="3467100" y="4114800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E/A kinh điển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E7011-73C6-406E-BC37-38393FA3C3BA}"/>
              </a:ext>
            </a:extLst>
          </p:cNvPr>
          <p:cNvSpPr txBox="1"/>
          <p:nvPr/>
        </p:nvSpPr>
        <p:spPr>
          <a:xfrm>
            <a:off x="6226629" y="4114799"/>
            <a:ext cx="22098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E/A hạn chế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53585D-7427-493F-8A6D-B341F4616747}"/>
              </a:ext>
            </a:extLst>
          </p:cNvPr>
          <p:cNvSpPr/>
          <p:nvPr/>
        </p:nvSpPr>
        <p:spPr>
          <a:xfrm>
            <a:off x="2933700" y="4267200"/>
            <a:ext cx="397329" cy="152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350167-4094-4C79-BCEF-E2F6E64D0D3A}"/>
              </a:ext>
            </a:extLst>
          </p:cNvPr>
          <p:cNvSpPr/>
          <p:nvPr/>
        </p:nvSpPr>
        <p:spPr>
          <a:xfrm>
            <a:off x="5774871" y="4256314"/>
            <a:ext cx="397329" cy="1524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5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8BD5-E3FB-42EB-99F5-42E5ADE8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l</a:t>
            </a:r>
            <a:r>
              <a:rPr lang="vi-VN"/>
              <a:t>ư</a:t>
            </a:r>
            <a:r>
              <a:rPr lang="en-US"/>
              <a:t>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1413-0227-4154-B651-AD3A8C1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Thuộc tính: là </a:t>
            </a:r>
            <a:r>
              <a:rPr lang="en-US">
                <a:solidFill>
                  <a:srgbClr val="FF0000"/>
                </a:solidFill>
              </a:rPr>
              <a:t>thông tin </a:t>
            </a:r>
            <a:r>
              <a:rPr lang="en-US"/>
              <a:t>chữ, số hay các phần tử nguyên thủy nh</a:t>
            </a:r>
            <a:r>
              <a:rPr lang="vi-VN"/>
              <a:t>ư</a:t>
            </a:r>
            <a:r>
              <a:rPr lang="en-US"/>
              <a:t> ngày tháng, tiền tệ, số hay chuỗi.</a:t>
            </a:r>
          </a:p>
          <a:p>
            <a:r>
              <a:rPr lang="en-US"/>
              <a:t>Thực thể/Khái niệm: là </a:t>
            </a:r>
            <a:r>
              <a:rPr lang="en-US">
                <a:solidFill>
                  <a:srgbClr val="FF0000"/>
                </a:solidFill>
              </a:rPr>
              <a:t>thông tin </a:t>
            </a:r>
            <a:r>
              <a:rPr lang="en-US"/>
              <a:t>phức, có ý nghĩa nghiệp vụ và là tổ hợp của các thuộc tính</a:t>
            </a:r>
          </a:p>
          <a:p>
            <a:r>
              <a:rPr lang="en-US"/>
              <a:t>Liên kết: là </a:t>
            </a:r>
            <a:r>
              <a:rPr lang="en-US">
                <a:solidFill>
                  <a:srgbClr val="FF0000"/>
                </a:solidFill>
              </a:rPr>
              <a:t>thông tin </a:t>
            </a:r>
            <a:r>
              <a:rPr lang="en-US"/>
              <a:t>liên kết các thực thể với nhau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17130-A670-400C-A1A5-E6266074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9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9C5F-3405-4933-9688-215089AE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Thuộc tính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F2F49-CD0F-4F59-BBB2-51C15041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Thuộc tính có thể đ</a:t>
            </a:r>
            <a:r>
              <a:rPr lang="vi-VN"/>
              <a:t>ư</a:t>
            </a:r>
            <a:r>
              <a:rPr lang="en-US"/>
              <a:t>ợc thể hiện bởi các cấu trúc dữ liệu nh</a:t>
            </a:r>
            <a:r>
              <a:rPr lang="vi-VN"/>
              <a:t>ư</a:t>
            </a:r>
            <a:r>
              <a:rPr lang="en-US"/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lists, arrays, sets, trees</a:t>
            </a:r>
            <a:r>
              <a:rPr lang="en-US"/>
              <a:t>, … Tuy nhiên trong tr</a:t>
            </a:r>
            <a:r>
              <a:rPr lang="vi-VN"/>
              <a:t>ư</a:t>
            </a:r>
            <a:r>
              <a:rPr lang="en-US"/>
              <a:t>ờng hợp này, nó nên đ</a:t>
            </a:r>
            <a:r>
              <a:rPr lang="vi-VN"/>
              <a:t>ư</a:t>
            </a:r>
            <a:r>
              <a:rPr lang="en-US"/>
              <a:t>ợc thể hiện thành các liên kết</a:t>
            </a:r>
          </a:p>
          <a:p>
            <a:r>
              <a:rPr lang="en-US"/>
              <a:t>Các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khái niệm phức tạp </a:t>
            </a:r>
            <a:r>
              <a:rPr lang="en-US"/>
              <a:t>không nên là thuộc tính của các khái niệm khác. Nó nên đ</a:t>
            </a:r>
            <a:r>
              <a:rPr lang="vi-VN"/>
              <a:t>ư</a:t>
            </a:r>
            <a:r>
              <a:rPr lang="en-US"/>
              <a:t>ợc thể hiện thành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thực thể </a:t>
            </a:r>
            <a:r>
              <a:rPr lang="en-US"/>
              <a:t>và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có liên kết </a:t>
            </a:r>
            <a:r>
              <a:rPr lang="en-US"/>
              <a:t>với thực thể khác (ngoại lệ với các dữ liệu nguyên thủy nh</a:t>
            </a:r>
            <a:r>
              <a:rPr lang="vi-VN"/>
              <a:t>ư</a:t>
            </a:r>
            <a:r>
              <a:rPr lang="en-US"/>
              <a:t> date)</a:t>
            </a:r>
          </a:p>
          <a:p>
            <a:r>
              <a:rPr lang="en-US"/>
              <a:t>Nên xác định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kiểu của thuộc tính </a:t>
            </a:r>
            <a:r>
              <a:rPr lang="en-US"/>
              <a:t>(không bắt buộc ở mức mô hình khái niệm)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11912-1681-448A-B678-81729C8D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16EC-3471-4912-B16D-9E1CE22A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thể/Khái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A02D-FC3F-41B0-81BF-84E0BA71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Khái niệm không đ</a:t>
            </a:r>
            <a:r>
              <a:rPr lang="vi-VN"/>
              <a:t>ơ</a:t>
            </a:r>
            <a:r>
              <a:rPr lang="en-US"/>
              <a:t>n thuần là tập các thuộc tính mà nó còn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mang ý nghĩa </a:t>
            </a:r>
            <a:r>
              <a:rPr lang="en-US"/>
              <a:t>và có thể có liên kết với các khái niệm khác</a:t>
            </a:r>
          </a:p>
          <a:p>
            <a:r>
              <a:rPr lang="en-US"/>
              <a:t>Khái niệm th</a:t>
            </a:r>
            <a:r>
              <a:rPr lang="vi-VN"/>
              <a:t>ư</a:t>
            </a:r>
            <a:r>
              <a:rPr lang="en-US"/>
              <a:t>ờng có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các thuộc tính unique </a:t>
            </a:r>
            <a:r>
              <a:rPr lang="en-US"/>
              <a:t>(khóa ứng cử)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B8AFC-E43C-432D-BCD0-4DB47D7F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0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D730-40DD-4001-B2B1-C6B34A91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Liên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55FB-CE5C-4816-A2A6-B6D12EBE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Thể hiện các khái niệm phức tạp có liên quan</a:t>
            </a:r>
          </a:p>
          <a:p>
            <a:r>
              <a:rPr lang="en-US" sz="2800"/>
              <a:t>Thường là liên kết giữa 2 khái niệm, nh</a:t>
            </a:r>
            <a:r>
              <a:rPr lang="vi-VN" sz="2800"/>
              <a:t>ư</a:t>
            </a:r>
            <a:r>
              <a:rPr lang="en-US" sz="2800"/>
              <a:t>ng nó có thể là liên kết nhiều khái niệm, hay giữa các thể hiện của 1 khái niệm</a:t>
            </a:r>
          </a:p>
          <a:p>
            <a:r>
              <a:rPr lang="en-US" sz="2800"/>
              <a:t>Phân biệt giữa hoạt động và liên kết: ví dụ giữa chủ sở hữu và xe ô tô.</a:t>
            </a:r>
          </a:p>
          <a:p>
            <a:r>
              <a:rPr lang="en-US" sz="2800"/>
              <a:t>Có thể mô tả vai trò của các khái niệm trong liên kết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5875C-A7B8-47A9-835B-B6A74119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64872-0866-46FC-BBA8-615E6818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4962525"/>
            <a:ext cx="60102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5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Phân tích hệ thống về dữ liệu</a:t>
            </a:r>
          </a:p>
          <a:p>
            <a:r>
              <a:rPr lang="en-US"/>
              <a:t>Một số ph</a:t>
            </a:r>
            <a:r>
              <a:rPr lang="vi-VN"/>
              <a:t>ư</a:t>
            </a:r>
            <a:r>
              <a:rPr lang="en-US"/>
              <a:t>ơng tiện s</a:t>
            </a:r>
            <a:r>
              <a:rPr lang="vi-VN"/>
              <a:t>ơ</a:t>
            </a:r>
            <a:r>
              <a:rPr lang="en-US"/>
              <a:t> đẳng để QLDL</a:t>
            </a:r>
          </a:p>
          <a:p>
            <a:r>
              <a:rPr lang="en-US"/>
              <a:t>Mô hình thực thể liên kết (mở rộng)</a:t>
            </a:r>
          </a:p>
          <a:p>
            <a:r>
              <a:rPr lang="en-US"/>
              <a:t>Mô hình thực thể liên kết kinh điển</a:t>
            </a:r>
          </a:p>
          <a:p>
            <a:r>
              <a:rPr lang="en-US"/>
              <a:t>Mô hình thực thể liên kết hạn chế</a:t>
            </a:r>
          </a:p>
          <a:p>
            <a:r>
              <a:rPr lang="en-US"/>
              <a:t>Phương pháp phân tích dữ liệu theo mô hình E/A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B7D-1C48-4F68-B9C1-5CDD7D74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CBEE-2824-40B2-8A3C-409E6EFB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Hệ thống quản lý thời gian làm việc</a:t>
            </a:r>
          </a:p>
          <a:p>
            <a:r>
              <a:rPr lang="en-US"/>
              <a:t>Hệ thống quản lý giao vận</a:t>
            </a:r>
          </a:p>
          <a:p>
            <a:r>
              <a:rPr lang="en-US"/>
              <a:t>Hệ thống quản lý bán hàng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BD708-16DC-42E5-B2E4-5116C59B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1AF4-568B-4943-A067-1849A1B2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hình E/A Hệ thống quản lý thời gian làm việc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7A1D56-CFA9-4EB3-AA71-C6DDE452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79" y="1600200"/>
            <a:ext cx="6422841" cy="472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C9339-B721-413E-94D9-4260511B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0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CC5F-78E4-42C7-92E1-DEC7C096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hình EA hệ thống quản lý giao vận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569B8D-6B8C-437C-B9FF-B341DAA7E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62" y="1295400"/>
            <a:ext cx="9187176" cy="4800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4A9D8-A021-4368-B729-E7F0D198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73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824E-4E9A-4D22-A84D-AF5A9511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86"/>
            <a:ext cx="8229600" cy="1143000"/>
          </a:xfrm>
        </p:spPr>
        <p:txBody>
          <a:bodyPr>
            <a:noAutofit/>
          </a:bodyPr>
          <a:lstStyle/>
          <a:p>
            <a:r>
              <a:rPr lang="en-US" sz="3600"/>
              <a:t>Mô hình E/A hệ thống quản lý bán hàng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17CD73-09A4-4F22-BA95-88CDA33FC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4400"/>
            <a:ext cx="8382000" cy="55235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2AD16-2274-4DE4-ADE3-661151AD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tích hệ thống về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“Mổ xẻ” yêu cầu về đối tượng cần quản lý</a:t>
            </a:r>
          </a:p>
          <a:p>
            <a:r>
              <a:rPr lang="en-US"/>
              <a:t>Trả lời câu hỏi “quản lý cái gì?”</a:t>
            </a:r>
          </a:p>
          <a:p>
            <a:r>
              <a:rPr lang="en-US"/>
              <a:t>Mô tả ở mức lôgíc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ph</a:t>
            </a:r>
            <a:r>
              <a:rPr lang="vi-VN"/>
              <a:t>ư</a:t>
            </a:r>
            <a:r>
              <a:rPr lang="en-US"/>
              <a:t>ơng tiện s</a:t>
            </a:r>
            <a:r>
              <a:rPr lang="vi-VN"/>
              <a:t>ơ</a:t>
            </a:r>
            <a:r>
              <a:rPr lang="en-US"/>
              <a:t> đẳng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Gán tên gọi vắn tắt/mã cho các đối t</a:t>
            </a:r>
            <a:r>
              <a:rPr lang="vi-VN"/>
              <a:t>ư</a:t>
            </a:r>
            <a:r>
              <a:rPr lang="en-US"/>
              <a:t>ợng cần quản lý</a:t>
            </a:r>
          </a:p>
          <a:p>
            <a:pPr lvl="1"/>
            <a:r>
              <a:rPr lang="en-US"/>
              <a:t>Một số loại mã hóa</a:t>
            </a:r>
          </a:p>
          <a:p>
            <a:pPr lvl="2"/>
            <a:r>
              <a:rPr lang="en-US"/>
              <a:t>Mã hóa liên tiếp</a:t>
            </a:r>
          </a:p>
          <a:p>
            <a:pPr lvl="2"/>
            <a:r>
              <a:rPr lang="en-US"/>
              <a:t>Mã hóa theo lát</a:t>
            </a:r>
          </a:p>
          <a:p>
            <a:pPr lvl="2"/>
            <a:r>
              <a:rPr lang="en-US"/>
              <a:t>Mã hóa phân đoạn</a:t>
            </a:r>
          </a:p>
          <a:p>
            <a:pPr lvl="2"/>
            <a:r>
              <a:rPr lang="en-US"/>
              <a:t>Mã hóa phân cấp</a:t>
            </a:r>
          </a:p>
          <a:p>
            <a:pPr lvl="2"/>
            <a:r>
              <a:rPr lang="en-US"/>
              <a:t>Mã hóa diễn nghĩa</a:t>
            </a:r>
          </a:p>
          <a:p>
            <a:pPr lvl="1"/>
            <a:r>
              <a:rPr lang="en-US"/>
              <a:t>Tiêu chuẩn chất lượng của mã: </a:t>
            </a:r>
            <a:r>
              <a:rPr lang="en-US" sz="2200"/>
              <a:t>Không nhập nhằng; Thích hợp với phương thức sử dụng; Có khả năng mở rộng và xen thêm; Ngắn gọn; Có tính gợi ý</a:t>
            </a:r>
          </a:p>
          <a:p>
            <a:r>
              <a:rPr lang="en-US" sz="2800"/>
              <a:t>Xây dựng bộ từ điển</a:t>
            </a:r>
            <a:endParaRPr lang="en-US" sz="2600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50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err="1"/>
              <a:t>kết</a:t>
            </a:r>
            <a:r>
              <a:rPr lang="en-US"/>
              <a:t> (mở rộng)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Wingdings" panose="05000000000000000000" pitchFamily="2" charset="2"/>
              <a:buChar char="v"/>
            </a:pPr>
            <a:r>
              <a:rPr lang="en-US"/>
              <a:t>Các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E/A</a:t>
            </a:r>
          </a:p>
          <a:p>
            <a:pPr marL="1314450" lvl="2" indent="-514350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hay </a:t>
            </a: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,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1314450" lvl="2" indent="-514350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khía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pPr lvl="2" indent="-342900"/>
            <a:r>
              <a:rPr lang="en-US"/>
              <a:t>Liên </a:t>
            </a:r>
            <a:r>
              <a:rPr lang="en-US" dirty="0" err="1"/>
              <a:t>kết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0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2 </a:t>
            </a:r>
            <a:r>
              <a:rPr lang="en-US" dirty="0" err="1"/>
              <a:t>ngôi</a:t>
            </a:r>
            <a:endParaRPr lang="en-US" dirty="0"/>
          </a:p>
          <a:p>
            <a:pPr lvl="1"/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ngôi</a:t>
            </a:r>
            <a:endParaRPr lang="en-US" dirty="0"/>
          </a:p>
          <a:p>
            <a:pPr lvl="1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2 </a:t>
            </a:r>
            <a:r>
              <a:rPr lang="en-US" dirty="0" err="1"/>
              <a:t>ngôi</a:t>
            </a:r>
            <a:endParaRPr lang="en-US" dirty="0"/>
          </a:p>
          <a:p>
            <a:pPr marL="571500" indent="-514350">
              <a:buFont typeface="+mj-lt"/>
              <a:buAutoNum type="alphaLcParenR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E/A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506" y="457200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9506" y="826532"/>
            <a:ext cx="1447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Mã</a:t>
            </a:r>
            <a:r>
              <a:rPr lang="en-US" u="sng" dirty="0"/>
              <a:t> KH</a:t>
            </a:r>
          </a:p>
          <a:p>
            <a:r>
              <a:rPr lang="en-US" dirty="0" err="1"/>
              <a:t>Tên</a:t>
            </a:r>
            <a:r>
              <a:rPr lang="en-US" dirty="0"/>
              <a:t> KH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066800"/>
            <a:ext cx="23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743200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112532"/>
            <a:ext cx="1447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Mã</a:t>
            </a:r>
            <a:r>
              <a:rPr lang="en-US" u="sng" dirty="0"/>
              <a:t> KH</a:t>
            </a:r>
          </a:p>
          <a:p>
            <a:r>
              <a:rPr lang="en-US" dirty="0" err="1"/>
              <a:t>Tên</a:t>
            </a:r>
            <a:r>
              <a:rPr lang="en-US" dirty="0"/>
              <a:t> KH</a:t>
            </a:r>
          </a:p>
          <a:p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endParaRPr lang="en-US" dirty="0"/>
          </a:p>
          <a:p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1216" y="3074991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đơn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1216" y="3444323"/>
            <a:ext cx="1447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/>
              <a:t>Mã</a:t>
            </a:r>
            <a:r>
              <a:rPr lang="en-US" u="sng" dirty="0"/>
              <a:t> HD</a:t>
            </a:r>
          </a:p>
          <a:p>
            <a:r>
              <a:rPr lang="en-US" dirty="0" err="1"/>
              <a:t>Ngày</a:t>
            </a:r>
            <a:r>
              <a:rPr lang="en-US" dirty="0"/>
              <a:t> HD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3962400" y="3259657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>
            <a:off x="3048000" y="3513572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</p:cNvCxnSpPr>
          <p:nvPr/>
        </p:nvCxnSpPr>
        <p:spPr>
          <a:xfrm flipV="1">
            <a:off x="4876800" y="3513572"/>
            <a:ext cx="8044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5620" y="3144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48698" y="314424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0" y="4128195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63406" y="4953000"/>
            <a:ext cx="326179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ngôi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1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Thí dụ: quản lý tài chính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Khoản chi: số tiền, lý do, ngày, danh mục, tài khoản</a:t>
            </a:r>
          </a:p>
          <a:p>
            <a:r>
              <a:rPr lang="en-US"/>
              <a:t>Khoản thu: số tiền, lý do, ngày, danh mục, tài khoản</a:t>
            </a:r>
          </a:p>
          <a:p>
            <a:r>
              <a:rPr lang="en-US"/>
              <a:t>Tài khoản: số tk, số dư, loại tk</a:t>
            </a:r>
          </a:p>
          <a:p>
            <a:r>
              <a:rPr lang="en-US"/>
              <a:t>Kế hoạch: danh mục, số tiền, thời gian (tháng)</a:t>
            </a:r>
          </a:p>
          <a:p>
            <a:r>
              <a:rPr lang="en-US"/>
              <a:t>Danh mục: tên, danh mục cha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0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76969" y="16830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8318" y="28365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990600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Danh mục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1359932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8494" y="1008797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Tài khoản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18494" y="1378129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21323" y="3147551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Khoản chi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21323" y="3516883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39136" y="3201361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Khoản thu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9136" y="3570693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87886" y="4581688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Kế hoạch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87886" y="495102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3253489" y="2039140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13" idx="2"/>
            <a:endCxn id="22" idx="0"/>
          </p:cNvCxnSpPr>
          <p:nvPr/>
        </p:nvCxnSpPr>
        <p:spPr>
          <a:xfrm rot="16200000" flipH="1">
            <a:off x="3281556" y="1610007"/>
            <a:ext cx="309876" cy="54838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2"/>
            <a:endCxn id="16" idx="0"/>
          </p:cNvCxnSpPr>
          <p:nvPr/>
        </p:nvCxnSpPr>
        <p:spPr>
          <a:xfrm rot="5400000">
            <a:off x="2777666" y="2214528"/>
            <a:ext cx="600580" cy="12654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cision 28"/>
          <p:cNvSpPr/>
          <p:nvPr/>
        </p:nvSpPr>
        <p:spPr>
          <a:xfrm>
            <a:off x="4193471" y="2577220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29" idx="2"/>
            <a:endCxn id="17" idx="3"/>
          </p:cNvCxnSpPr>
          <p:nvPr/>
        </p:nvCxnSpPr>
        <p:spPr>
          <a:xfrm rot="5400000">
            <a:off x="3601648" y="2652526"/>
            <a:ext cx="616498" cy="148154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2"/>
            <a:endCxn id="29" idx="0"/>
          </p:cNvCxnSpPr>
          <p:nvPr/>
        </p:nvCxnSpPr>
        <p:spPr>
          <a:xfrm rot="5400000">
            <a:off x="4731654" y="1666479"/>
            <a:ext cx="829759" cy="991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98029" y="33283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734487" y="1784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86200" y="121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Flowchart: Decision 45"/>
          <p:cNvSpPr/>
          <p:nvPr/>
        </p:nvSpPr>
        <p:spPr>
          <a:xfrm>
            <a:off x="5380528" y="2331806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Elbow Connector 46"/>
          <p:cNvCxnSpPr>
            <a:stCxn id="46" idx="2"/>
            <a:endCxn id="19" idx="1"/>
          </p:cNvCxnSpPr>
          <p:nvPr/>
        </p:nvCxnSpPr>
        <p:spPr>
          <a:xfrm rot="16200000" flipH="1">
            <a:off x="5680571" y="2996794"/>
            <a:ext cx="915722" cy="6014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5" idx="3"/>
            <a:endCxn id="49" idx="0"/>
          </p:cNvCxnSpPr>
          <p:nvPr/>
        </p:nvCxnSpPr>
        <p:spPr>
          <a:xfrm>
            <a:off x="6366294" y="1562795"/>
            <a:ext cx="794987" cy="3842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Decision 48"/>
          <p:cNvSpPr/>
          <p:nvPr/>
        </p:nvSpPr>
        <p:spPr>
          <a:xfrm>
            <a:off x="6704081" y="1947014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0" name="Elbow Connector 49"/>
          <p:cNvCxnSpPr>
            <a:stCxn id="49" idx="2"/>
            <a:endCxn id="18" idx="0"/>
          </p:cNvCxnSpPr>
          <p:nvPr/>
        </p:nvCxnSpPr>
        <p:spPr>
          <a:xfrm rot="16200000" flipH="1">
            <a:off x="6788900" y="2827225"/>
            <a:ext cx="746516" cy="17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3" idx="3"/>
            <a:endCxn id="46" idx="1"/>
          </p:cNvCxnSpPr>
          <p:nvPr/>
        </p:nvCxnSpPr>
        <p:spPr>
          <a:xfrm>
            <a:off x="3886200" y="1544598"/>
            <a:ext cx="1494328" cy="1041124"/>
          </a:xfrm>
          <a:prstGeom prst="bentConnector3">
            <a:avLst>
              <a:gd name="adj1" fmla="val 627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087844" y="3462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175981" y="2869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394729" y="1251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17675" y="1193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14718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  <a:endParaRPr lang="en-US" dirty="0"/>
          </a:p>
        </p:txBody>
      </p:sp>
      <p:sp>
        <p:nvSpPr>
          <p:cNvPr id="74" name="Flowchart: Decision 73"/>
          <p:cNvSpPr/>
          <p:nvPr/>
        </p:nvSpPr>
        <p:spPr>
          <a:xfrm>
            <a:off x="2193124" y="4883750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13" idx="1"/>
            <a:endCxn id="74" idx="1"/>
          </p:cNvCxnSpPr>
          <p:nvPr/>
        </p:nvCxnSpPr>
        <p:spPr>
          <a:xfrm rot="10800000" flipV="1">
            <a:off x="2193124" y="1544598"/>
            <a:ext cx="245276" cy="3593068"/>
          </a:xfrm>
          <a:prstGeom prst="bentConnector3">
            <a:avLst>
              <a:gd name="adj1" fmla="val 443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74" idx="3"/>
            <a:endCxn id="21" idx="1"/>
          </p:cNvCxnSpPr>
          <p:nvPr/>
        </p:nvCxnSpPr>
        <p:spPr>
          <a:xfrm flipV="1">
            <a:off x="3107524" y="5135686"/>
            <a:ext cx="1080362" cy="19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03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D08F37-9927-4B82-A336-472C0C9F6B3C}"/>
</file>

<file path=customXml/itemProps2.xml><?xml version="1.0" encoding="utf-8"?>
<ds:datastoreItem xmlns:ds="http://schemas.openxmlformats.org/officeDocument/2006/customXml" ds:itemID="{C81E27EC-0268-41F9-882B-4E59F70F1ACF}"/>
</file>

<file path=customXml/itemProps3.xml><?xml version="1.0" encoding="utf-8"?>
<ds:datastoreItem xmlns:ds="http://schemas.openxmlformats.org/officeDocument/2006/customXml" ds:itemID="{97B4C62B-6E8B-4FEC-89A9-4CED99CA04ED}"/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1523</Words>
  <Application>Microsoft Office PowerPoint</Application>
  <PresentationFormat>On-screen Show (4:3)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Phân tích thiết kế hệ thống</vt:lpstr>
      <vt:lpstr>Nội dung</vt:lpstr>
      <vt:lpstr>Phân tích hệ thống về dữ liệu</vt:lpstr>
      <vt:lpstr>Một số phương tiện sơ đẳng</vt:lpstr>
      <vt:lpstr>Mô hình thực thể liên kết (mở rộng)</vt:lpstr>
      <vt:lpstr>PowerPoint Presentation</vt:lpstr>
      <vt:lpstr>PowerPoint Presentation</vt:lpstr>
      <vt:lpstr>Thí dụ: quản lý tài chính cá nhân</vt:lpstr>
      <vt:lpstr>PowerPoint Presentation</vt:lpstr>
      <vt:lpstr>Mô hình thực thể liên kết kinh điển</vt:lpstr>
      <vt:lpstr>PowerPoint Presentation</vt:lpstr>
      <vt:lpstr>Thí dụ: quản lý hóa đơn</vt:lpstr>
      <vt:lpstr>Mô hình thực thể liên kết hạn chế</vt:lpstr>
      <vt:lpstr>Cách biến đổi mô hình E/A kinh điển về mô hình E/A hạn chế</vt:lpstr>
      <vt:lpstr>Phương pháp phân tích dữ liệu theo mô hình E/A</vt:lpstr>
      <vt:lpstr>Một số lưu ý</vt:lpstr>
      <vt:lpstr>Thuộc tính</vt:lpstr>
      <vt:lpstr>Thực thể/Khái niệm</vt:lpstr>
      <vt:lpstr>Liên kết</vt:lpstr>
      <vt:lpstr>Thí dụ</vt:lpstr>
      <vt:lpstr>Mô hình E/A Hệ thống quản lý thời gian làm việc</vt:lpstr>
      <vt:lpstr>Mô hình EA hệ thống quản lý giao vận</vt:lpstr>
      <vt:lpstr>Mô hình E/A hệ thống quản lý bán hàng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HP</cp:lastModifiedBy>
  <cp:revision>81</cp:revision>
  <dcterms:created xsi:type="dcterms:W3CDTF">2006-08-16T00:00:00Z</dcterms:created>
  <dcterms:modified xsi:type="dcterms:W3CDTF">2019-10-10T00:51:04Z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