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C5379-E261-448E-8285-67965D1B046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9E89-9D26-4F16-B6F1-E559FD90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9806-F139-4CB8-B6F4-F86EBEF355BD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A65E-D211-4643-AF1A-D10F8A2A9D77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F2F-8053-4361-A4FA-B941831EAD49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3387F6-4A9D-4081-9262-F2C473970844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0B8E-0637-4CDF-AB2D-CB962728AC49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01D8-2090-412C-AA1A-D3CD9650ECE7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E1B-AC90-4175-9365-092F5DA8C443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A73C-F205-43F2-9B51-0968BD07328C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1CC-1244-413A-BF16-A341A4C6AA72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029D-ACC7-446A-A4E9-2FF820EAA30D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5445-CFFD-4E04-886E-3E086ACA3D06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3E1-CCA2-4178-8EE6-6D9F8180B852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858000" cy="1752600"/>
          </a:xfrm>
        </p:spPr>
        <p:txBody>
          <a:bodyPr/>
          <a:lstStyle/>
          <a:p>
            <a:r>
              <a:rPr lang="en-US"/>
              <a:t>Thiết kế hệ thống về dữ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/>
              <a:t> - mô hình dữ liệu quan 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có liên quan">
            <a:extLst>
              <a:ext uri="{FF2B5EF4-FFF2-40B4-BE49-F238E27FC236}">
                <a16:creationId xmlns:a16="http://schemas.microsoft.com/office/drawing/2014/main" id="{1C4D3A7D-743E-4D3D-93FC-B90B556D9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27635"/>
            <a:ext cx="5410200" cy="207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lvl="1"/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endParaRPr lang="en-US" sz="2400" dirty="0"/>
          </a:p>
          <a:p>
            <a:pPr lvl="1"/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endParaRPr lang="en-US" sz="2400" dirty="0"/>
          </a:p>
          <a:p>
            <a:pPr lvl="1"/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lvl="1"/>
            <a:r>
              <a:rPr lang="en-US" sz="2400" dirty="0" err="1"/>
              <a:t>Khóa</a:t>
            </a:r>
            <a:endParaRPr lang="en-US" sz="2400" dirty="0"/>
          </a:p>
          <a:p>
            <a:pPr lvl="1"/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endParaRPr lang="en-US" sz="2400" dirty="0"/>
          </a:p>
          <a:p>
            <a:pPr lvl="1"/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endParaRPr lang="en-US" sz="2400" dirty="0"/>
          </a:p>
          <a:p>
            <a:pPr lvl="1"/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lvl="1"/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endParaRPr lang="en-US" sz="2400" dirty="0"/>
          </a:p>
          <a:p>
            <a:pPr lvl="1"/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vẹn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981D7-8EDD-4A1E-9516-7517E0BB2F52}"/>
              </a:ext>
            </a:extLst>
          </p:cNvPr>
          <p:cNvSpPr txBox="1"/>
          <p:nvPr/>
        </p:nvSpPr>
        <p:spPr>
          <a:xfrm>
            <a:off x="4724400" y="1752599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rgbClr val="C00000"/>
                </a:solidFill>
              </a:rPr>
              <a:t>Các điều kiện mà CSDL phải thỏa mãn vào bất kỳ thời điểm nào</a:t>
            </a:r>
          </a:p>
        </p:txBody>
      </p:sp>
    </p:spTree>
    <p:extLst>
      <p:ext uri="{BB962C8B-B14F-4D97-AF65-F5344CB8AC3E}">
        <p14:creationId xmlns:p14="http://schemas.microsoft.com/office/powerpoint/2010/main" val="15065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>
                <a:solidFill>
                  <a:srgbClr val="C00000"/>
                </a:solidFill>
              </a:rPr>
              <a:t>Là các đặc tả một thay đổi trạng thái đúng đắn của CSDL</a:t>
            </a:r>
          </a:p>
          <a:p>
            <a:r>
              <a:rPr lang="en-US"/>
              <a:t>Các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err="1"/>
              <a:t>loại</a:t>
            </a:r>
            <a:r>
              <a:rPr lang="en-US"/>
              <a:t> tiền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err="1"/>
              <a:t>buộc</a:t>
            </a:r>
            <a:r>
              <a:rPr lang="en-US"/>
              <a:t> tiền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err="1"/>
              <a:t>ứng</a:t>
            </a:r>
            <a:r>
              <a:rPr lang="en-US"/>
              <a:t> xử (</a:t>
            </a:r>
            <a:r>
              <a:rPr lang="en-US" i="1"/>
              <a:t>chỉ ra các hành động phải thực hiện khi có một thay đổi nào đó trong CSDL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1131"/>
              </p:ext>
            </p:extLst>
          </p:nvPr>
        </p:nvGraphicFramePr>
        <p:xfrm>
          <a:off x="1219200" y="2590799"/>
          <a:ext cx="6781799" cy="2667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7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Tên trường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Diễn giải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FK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NULL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Default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  <a:ea typeface="Times New Roman"/>
                        </a:rPr>
                        <a:t>Ghi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/>
                          <a:ea typeface="Times New Roman"/>
                        </a:rPr>
                        <a:t>chú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MaSV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Mã sinh viên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TenSV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Tên sinh viên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NgaySinh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Ngày sinh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DiaChi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Địa chỉ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DienThoai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Điện thoại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1; nếu dừng học; 0 nếu đang học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GhiChu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Ghi chú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các phi chuẩn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Thiết kế là sự thỏa hiệp giữa logic thuần và điều kiện vật lý</a:t>
            </a:r>
          </a:p>
          <a:p>
            <a:r>
              <a:rPr lang="en-US"/>
              <a:t>Thí dụ thỏa hiệp giữa tối ưu hóa kích thước dữ liệu lưu trữ và tốc độ xử lý</a:t>
            </a:r>
          </a:p>
          <a:p>
            <a:r>
              <a:rPr lang="en-US"/>
              <a:t>Nguyên tắc đảm bảo tính sẵn sàng: dư thừa =&gt; phi chuẩn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các chỉ mục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Chỉ mục giúp tăng tốc độ tìm kiếm</a:t>
            </a:r>
          </a:p>
          <a:p>
            <a:r>
              <a:rPr lang="en-US"/>
              <a:t>Hiểu biết về chỉ mục và các truy vấn giúp thiết kế các chỉ mục tốt</a:t>
            </a:r>
          </a:p>
          <a:p>
            <a:r>
              <a:rPr lang="en-US"/>
              <a:t>Nguyên tắc: </a:t>
            </a:r>
            <a:r>
              <a:rPr lang="en-US" i="1">
                <a:solidFill>
                  <a:srgbClr val="C00000"/>
                </a:solidFill>
              </a:rPr>
              <a:t>tìm kiếm trên thuộc tính gì thì lập chỉ mục trên thuộc tính đó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các thủ tục lưu sẵn,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Nguyên tắc: chức năng của hệ thống càng được đặt sâu (các tầng thấp) càng tốt</a:t>
            </a:r>
          </a:p>
          <a:p>
            <a:r>
              <a:rPr lang="en-US"/>
              <a:t>Thủ tục (ràng buộc/logic nghiệp vụ) được đặt càng gần dữ liệu càng tốt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 mô hình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A2EE8-2DDF-46BD-9F1B-E286568E1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83895"/>
            <a:ext cx="5224463" cy="47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8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E/A sang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err="1"/>
              <a:t>toàn</a:t>
            </a:r>
            <a:r>
              <a:rPr lang="en-US"/>
              <a:t> vẹn</a:t>
            </a:r>
          </a:p>
          <a:p>
            <a:r>
              <a:rPr lang="en-US"/>
              <a:t>Thiết kế các phi chuẩn</a:t>
            </a:r>
          </a:p>
          <a:p>
            <a:r>
              <a:rPr lang="en-US"/>
              <a:t>Thiết kế các chỉ mục</a:t>
            </a:r>
          </a:p>
          <a:p>
            <a:r>
              <a:rPr lang="en-US"/>
              <a:t>Thiết kế các thủ tục lưu sẵn, trigger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: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1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lvl="1"/>
            <a:r>
              <a:rPr lang="en-US" sz="2400" dirty="0" err="1"/>
              <a:t>Chặt</a:t>
            </a:r>
            <a:r>
              <a:rPr lang="en-US" sz="2400" dirty="0"/>
              <a:t> </a:t>
            </a:r>
            <a:r>
              <a:rPr lang="en-US" sz="2400" dirty="0" err="1"/>
              <a:t>chẽ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,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pPr lvl="1"/>
            <a:r>
              <a:rPr lang="en-US" sz="2400" dirty="0" err="1"/>
              <a:t>Trừu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: ở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,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endParaRPr lang="en-US" sz="2400" dirty="0"/>
          </a:p>
          <a:p>
            <a:pPr lvl="1"/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Quan </a:t>
                </a:r>
                <a:r>
                  <a:rPr lang="en-US" dirty="0" err="1"/>
                  <a:t>hệ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×…×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endParaRPr lang="en-US" dirty="0"/>
              </a:p>
              <a:p>
                <a:pPr lvl="1"/>
                <a:r>
                  <a:rPr lang="en-US" dirty="0" err="1"/>
                  <a:t>Tên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endParaRPr lang="en-US" dirty="0"/>
              </a:p>
              <a:p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endParaRPr lang="en-US" dirty="0"/>
              </a:p>
              <a:p>
                <a:pPr lvl="1"/>
                <a:r>
                  <a:rPr lang="en-US" dirty="0" err="1"/>
                  <a:t>Khuôn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họ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</a:t>
                </a:r>
                <a:r>
                  <a:rPr lang="en-US" dirty="0" err="1"/>
                  <a:t>ngữ</a:t>
                </a:r>
                <a:r>
                  <a:rPr lang="en-US" dirty="0"/>
                  <a:t> </a:t>
                </a:r>
                <a:r>
                  <a:rPr lang="en-US" dirty="0" err="1"/>
                  <a:t>nghĩa</a:t>
                </a:r>
                <a:endParaRPr lang="en-US" dirty="0"/>
              </a:p>
              <a:p>
                <a:pPr lvl="1"/>
                <a:r>
                  <a:rPr lang="en-US" dirty="0" err="1"/>
                  <a:t>Gồm</a:t>
                </a:r>
                <a:r>
                  <a:rPr lang="en-US" dirty="0"/>
                  <a:t> 2 </a:t>
                </a:r>
                <a:r>
                  <a:rPr lang="en-US" dirty="0" err="1"/>
                  <a:t>yếu</a:t>
                </a:r>
                <a:r>
                  <a:rPr lang="en-US" dirty="0"/>
                  <a:t> </a:t>
                </a:r>
                <a:r>
                  <a:rPr lang="en-US" dirty="0" err="1"/>
                  <a:t>tố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ràng</a:t>
                </a:r>
                <a:r>
                  <a:rPr lang="en-US" dirty="0"/>
                  <a:t> </a:t>
                </a:r>
                <a:r>
                  <a:rPr lang="en-US" dirty="0" err="1"/>
                  <a:t>buộc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vẹn</a:t>
                </a:r>
                <a:r>
                  <a:rPr lang="en-US" dirty="0"/>
                  <a:t>, </a:t>
                </a:r>
                <a:r>
                  <a:rPr lang="en-US" dirty="0" err="1"/>
                  <a:t>tức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ràng</a:t>
                </a:r>
                <a:r>
                  <a:rPr lang="en-US" dirty="0"/>
                  <a:t> </a:t>
                </a:r>
                <a:r>
                  <a:rPr lang="en-US" dirty="0" err="1"/>
                  <a:t>buộc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mọi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đều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thỏa</a:t>
                </a:r>
                <a:r>
                  <a:rPr lang="en-US" dirty="0"/>
                  <a:t> </a:t>
                </a:r>
                <a:r>
                  <a:rPr lang="en-US" dirty="0" err="1"/>
                  <a:t>mãn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Phép </a:t>
                </a:r>
                <a:r>
                  <a:rPr lang="en-US" dirty="0" err="1"/>
                  <a:t>chiếu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nối</a:t>
                </a:r>
                <a:r>
                  <a:rPr lang="en-US" dirty="0"/>
                  <a:t>,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rã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Tách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R </a:t>
                </a:r>
                <a:r>
                  <a:rPr lang="en-US" dirty="0" err="1"/>
                  <a:t>thành</a:t>
                </a:r>
                <a:r>
                  <a:rPr lang="en-US" dirty="0"/>
                  <a:t> 2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S </a:t>
                </a:r>
                <a:r>
                  <a:rPr lang="en-US" dirty="0" err="1"/>
                  <a:t>và</a:t>
                </a:r>
                <a:r>
                  <a:rPr lang="en-US" dirty="0"/>
                  <a:t> T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tin:</a:t>
                </a:r>
              </a:p>
              <a:p>
                <a:pPr lvl="2"/>
                <a:r>
                  <a:rPr lang="en-US" dirty="0"/>
                  <a:t>S, T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chiếu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R</a:t>
                </a:r>
              </a:p>
              <a:p>
                <a:pPr lvl="2"/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S </a:t>
                </a:r>
                <a:r>
                  <a:rPr lang="en-US" dirty="0" err="1"/>
                  <a:t>và</a:t>
                </a:r>
                <a:r>
                  <a:rPr lang="en-US" dirty="0"/>
                  <a:t> T </a:t>
                </a:r>
                <a:r>
                  <a:rPr lang="en-US" dirty="0" err="1"/>
                  <a:t>là</a:t>
                </a:r>
                <a:r>
                  <a:rPr lang="en-US" dirty="0"/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Phụ </a:t>
                </a:r>
                <a:r>
                  <a:rPr lang="en-US" dirty="0" err="1">
                    <a:solidFill>
                      <a:srgbClr val="C00000"/>
                    </a:solidFill>
                  </a:rPr>
                  <a:t>thuộc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hàm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r>
                  <a:rPr lang="en-US" dirty="0" err="1"/>
                  <a:t>Nói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hiểu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nghĩa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mọi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sơ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đẳng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sơ</a:t>
                </a:r>
                <a:r>
                  <a:rPr lang="en-US" dirty="0"/>
                  <a:t> </a:t>
                </a:r>
                <a:r>
                  <a:rPr lang="en-US" dirty="0" err="1"/>
                  <a:t>đẳng</a:t>
                </a:r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′→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trực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tiếp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R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trực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C </a:t>
                </a:r>
                <a:r>
                  <a:rPr lang="en-US" dirty="0" err="1"/>
                  <a:t>trong</a:t>
                </a:r>
                <a:r>
                  <a:rPr lang="en-US" dirty="0"/>
                  <a:t> R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A, B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khóa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R(A,B)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sơ</a:t>
                </a:r>
                <a:r>
                  <a:rPr lang="en-US" dirty="0"/>
                  <a:t> </a:t>
                </a:r>
                <a:r>
                  <a:rPr lang="en-US" dirty="0" err="1"/>
                  <a:t>đẳng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630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Armstrong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71500" indent="-571500">
                  <a:buFont typeface="+mj-lt"/>
                  <a:buAutoNum type="romanL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Tính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phản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xạ</a:t>
                </a:r>
                <a:r>
                  <a:rPr lang="en-US" sz="2400" dirty="0">
                    <a:solidFill>
                      <a:srgbClr val="C00000"/>
                    </a:solidFill>
                  </a:rPr>
                  <a:t> (reflexivity):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Nếu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C00000"/>
                  </a:solidFill>
                  <a:ea typeface="Cambria Math"/>
                </a:endParaRP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sz="2400" dirty="0" err="1">
                    <a:solidFill>
                      <a:srgbClr val="C00000"/>
                    </a:solidFill>
                  </a:rPr>
                  <a:t>Tính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tăng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cường</a:t>
                </a:r>
                <a:r>
                  <a:rPr lang="en-US" sz="2400" dirty="0">
                    <a:solidFill>
                      <a:srgbClr val="C00000"/>
                    </a:solidFill>
                  </a:rPr>
                  <a:t> (augmentation):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Nếu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thì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 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với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bất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kỳ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sz="2400" dirty="0" err="1">
                    <a:solidFill>
                      <a:srgbClr val="C00000"/>
                    </a:solidFill>
                  </a:rPr>
                  <a:t>Tính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bắc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cầu</a:t>
                </a:r>
                <a:r>
                  <a:rPr lang="en-US" sz="2400" dirty="0">
                    <a:solidFill>
                      <a:srgbClr val="C00000"/>
                    </a:solidFill>
                  </a:rPr>
                  <a:t> (transitivity):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Nếu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và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C0000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ea typeface="Cambria Math"/>
                  </a:rPr>
                  <a:t>Một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số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dẫn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xuất</a:t>
                </a:r>
                <a:r>
                  <a:rPr lang="en-US" sz="2400" dirty="0">
                    <a:ea typeface="Cambria Math"/>
                  </a:rPr>
                  <a:t>:</a:t>
                </a:r>
              </a:p>
              <a:p>
                <a:pPr marL="514350" indent="-514350">
                  <a:buFont typeface="+mj-lt"/>
                  <a:buAutoNum type="romanLcPeriod" startAt="4"/>
                </a:pPr>
                <a:r>
                  <a:rPr lang="en-US" sz="2400" dirty="0" err="1">
                    <a:ea typeface="Cambria Math"/>
                  </a:rPr>
                  <a:t>Tính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phân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rã</a:t>
                </a:r>
                <a:r>
                  <a:rPr lang="en-US" sz="2400" dirty="0">
                    <a:ea typeface="Cambria Math"/>
                  </a:rPr>
                  <a:t> (decomposition): </a:t>
                </a:r>
                <a:r>
                  <a:rPr lang="en-US" sz="2400" dirty="0" err="1">
                    <a:ea typeface="Cambria Math"/>
                  </a:rPr>
                  <a:t>Nếu</a:t>
                </a:r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ea typeface="Cambria Math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pPr marL="514350" indent="-514350">
                  <a:buFont typeface="+mj-lt"/>
                  <a:buAutoNum type="romanLcPeriod" startAt="4"/>
                </a:pPr>
                <a:r>
                  <a:rPr lang="en-US" sz="2400" dirty="0" err="1">
                    <a:ea typeface="Cambria Math"/>
                  </a:rPr>
                  <a:t>Tính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gộp</a:t>
                </a:r>
                <a:r>
                  <a:rPr lang="en-US" sz="2400" dirty="0">
                    <a:ea typeface="Cambria Math"/>
                  </a:rPr>
                  <a:t> (union): </a:t>
                </a:r>
                <a:r>
                  <a:rPr lang="en-US" sz="2400" dirty="0" err="1">
                    <a:ea typeface="Cambria Math"/>
                  </a:rPr>
                  <a:t>Nếu</a:t>
                </a:r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ea typeface="Cambria Math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ea typeface="Cambria Math"/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pPr marL="514350" indent="-514350">
                  <a:buFont typeface="+mj-lt"/>
                  <a:buAutoNum type="romanLcPeriod" startAt="4"/>
                </a:pPr>
                <a:r>
                  <a:rPr lang="en-US" sz="2400" dirty="0" err="1">
                    <a:ea typeface="Cambria Math"/>
                  </a:rPr>
                  <a:t>Tính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giả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bắc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>
                    <a:ea typeface="Cambria Math"/>
                  </a:rPr>
                  <a:t>cầu</a:t>
                </a:r>
                <a:r>
                  <a:rPr lang="en-US" sz="2400" dirty="0">
                    <a:ea typeface="Cambria Math"/>
                  </a:rPr>
                  <a:t> (</a:t>
                </a:r>
                <a:r>
                  <a:rPr lang="en-US" sz="2400" dirty="0" err="1">
                    <a:ea typeface="Cambria Math"/>
                  </a:rPr>
                  <a:t>pseudotransivity</a:t>
                </a:r>
                <a:r>
                  <a:rPr lang="en-US" sz="2400" dirty="0">
                    <a:ea typeface="Cambria Math"/>
                  </a:rPr>
                  <a:t>): </a:t>
                </a:r>
                <a:r>
                  <a:rPr lang="en-US" sz="2400" dirty="0" err="1">
                    <a:ea typeface="Cambria Math"/>
                  </a:rPr>
                  <a:t>Nếu</a:t>
                </a:r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ea typeface="Cambria Math"/>
                  </a:rPr>
                  <a:t> và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B</m:t>
                    </m:r>
                    <m:r>
                      <a:rPr lang="en-US" sz="24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ea typeface="Cambria Math"/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pPr marL="0" indent="0">
                  <a:buNone/>
                </a:pPr>
                <a:endParaRPr lang="en-US" sz="24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Chuẩn</a:t>
            </a:r>
            <a:r>
              <a:rPr lang="en-US" dirty="0"/>
              <a:t> 1 (</a:t>
            </a:r>
            <a:r>
              <a:rPr lang="en-US" b="1" dirty="0"/>
              <a:t>1NF</a:t>
            </a:r>
            <a:r>
              <a:rPr lang="en-US" dirty="0"/>
              <a:t>):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 err="1"/>
              <a:t>Chuẩn</a:t>
            </a:r>
            <a:r>
              <a:rPr lang="en-US" dirty="0"/>
              <a:t> 2 (</a:t>
            </a:r>
            <a:r>
              <a:rPr lang="en-US" b="1" dirty="0"/>
              <a:t>2NF</a:t>
            </a:r>
            <a:r>
              <a:rPr lang="en-US" dirty="0"/>
              <a:t>): </a:t>
            </a:r>
            <a:r>
              <a:rPr lang="en-US" dirty="0" err="1"/>
              <a:t>là</a:t>
            </a:r>
            <a:r>
              <a:rPr lang="en-US" dirty="0"/>
              <a:t> 1NF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en-US" dirty="0" err="1"/>
              <a:t>Chuẩn</a:t>
            </a:r>
            <a:r>
              <a:rPr lang="en-US" dirty="0"/>
              <a:t> 3 (</a:t>
            </a:r>
            <a:r>
              <a:rPr lang="en-US" b="1" dirty="0"/>
              <a:t>3NF</a:t>
            </a:r>
            <a:r>
              <a:rPr lang="en-US" dirty="0"/>
              <a:t>): </a:t>
            </a:r>
            <a:r>
              <a:rPr lang="en-US" dirty="0" err="1"/>
              <a:t>là</a:t>
            </a:r>
            <a:r>
              <a:rPr lang="en-US" dirty="0"/>
              <a:t> 2NF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bỏ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(integrity constraint)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/>
              <a:t>Các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4BAE1-E3BF-4364-AD3A-3F3B66C9702A}"/>
</file>

<file path=customXml/itemProps2.xml><?xml version="1.0" encoding="utf-8"?>
<ds:datastoreItem xmlns:ds="http://schemas.openxmlformats.org/officeDocument/2006/customXml" ds:itemID="{41CAFE32-CA2B-40A7-803D-338B5BF6101E}"/>
</file>

<file path=customXml/itemProps3.xml><?xml version="1.0" encoding="utf-8"?>
<ds:datastoreItem xmlns:ds="http://schemas.openxmlformats.org/officeDocument/2006/customXml" ds:itemID="{BDE3DB8E-86B5-46AF-A591-387EC15AC45F}"/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1038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Office Theme</vt:lpstr>
      <vt:lpstr>Phân tích thiết kế hệ thống</vt:lpstr>
      <vt:lpstr>Nội dung</vt:lpstr>
      <vt:lpstr>Mô hình quan hệ</vt:lpstr>
      <vt:lpstr>Quan hệ, thuộc tính, lược đồ quan hệ</vt:lpstr>
      <vt:lpstr>Chiếu, chọn, kết nối</vt:lpstr>
      <vt:lpstr>Phụ thuộc hàm</vt:lpstr>
      <vt:lpstr>Tiên đề Armstrong</vt:lpstr>
      <vt:lpstr>Một số dạng chuẩn</vt:lpstr>
      <vt:lpstr>Các ràng buộc toàn vẹn</vt:lpstr>
      <vt:lpstr>Các ràng buộc toàn vẹn tĩnh</vt:lpstr>
      <vt:lpstr>Các ràng buộc toàn vẹn động</vt:lpstr>
      <vt:lpstr>Biểu diễn các ràng buộc</vt:lpstr>
      <vt:lpstr>Thiết kế các phi chuẩn</vt:lpstr>
      <vt:lpstr>Thiết kế các chỉ mục</vt:lpstr>
      <vt:lpstr>Thiết kế các thủ tục lưu sẵn, trigger</vt:lpstr>
      <vt:lpstr>Thí dụ mô hình dữ liệu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Le Hai Ha</cp:lastModifiedBy>
  <cp:revision>75</cp:revision>
  <dcterms:created xsi:type="dcterms:W3CDTF">2006-08-16T00:00:00Z</dcterms:created>
  <dcterms:modified xsi:type="dcterms:W3CDTF">2020-04-07T01:39:39Z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