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63" r:id="rId4"/>
    <p:sldId id="264" r:id="rId5"/>
    <p:sldId id="283" r:id="rId6"/>
    <p:sldId id="284" r:id="rId7"/>
    <p:sldId id="28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67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E2A7E-45C8-47A8-8D1A-7E142EE35786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CD9B6-BEB3-4104-8CE1-8D1C8983B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D0D-3349-4277-A9AC-9664C892EA59}" type="datetime1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09B3-F5CE-492F-B815-CA720890A0F4}" type="datetime1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1E3D-2B88-40CC-94C9-202F8A8C33E2}" type="datetime1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99F825-BC49-432D-B569-812397B32290}" type="datetime1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EE1C-244B-46F0-968A-947F11981FC7}" type="datetime1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C563-DCAC-4705-ACC3-A707CE0CA470}" type="datetime1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F845-8EAA-4508-8D7D-01B509F82F8D}" type="datetime1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BF84-0B24-40D8-8E3A-F0F857F35253}" type="datetime1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80B8-F67D-4362-9002-4900C5DD3F86}" type="datetime1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8B6C-6126-471C-8695-4D12DDE8C073}" type="datetime1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CCF4-7A29-4AB4-AC43-75CED07AF067}" type="datetime1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2D775-FE9C-4FE0-8388-1B836E79981C}" type="datetime1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/>
              <a:t>Quy trình phát triển RUP, xác định yêu cầu và phân tích thiết kế theo phương pháp hướng đối 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9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Các khái niệm chính của mô hình Use-case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Tác nhân là người hay hệ thống nào đó có tương tác với hệ thống đang xây dựng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Use-case là tuần tự các hoạt động mà hệ thống thực hiện nhằm đạt được kết quả có giá trị cho tác nhân cụ thể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267200" y="2662650"/>
            <a:ext cx="756380" cy="1200531"/>
            <a:chOff x="4724400" y="2895600"/>
            <a:chExt cx="756380" cy="1200531"/>
          </a:xfrm>
        </p:grpSpPr>
        <p:sp>
          <p:nvSpPr>
            <p:cNvPr id="5" name="Oval 35"/>
            <p:cNvSpPr>
              <a:spLocks noChangeArrowheads="1"/>
            </p:cNvSpPr>
            <p:nvPr/>
          </p:nvSpPr>
          <p:spPr bwMode="auto">
            <a:xfrm>
              <a:off x="4976110" y="2895600"/>
              <a:ext cx="254833" cy="2650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6" name="Line 36"/>
            <p:cNvSpPr>
              <a:spLocks noChangeShapeType="1"/>
            </p:cNvSpPr>
            <p:nvPr/>
          </p:nvSpPr>
          <p:spPr bwMode="auto">
            <a:xfrm>
              <a:off x="5103526" y="3160614"/>
              <a:ext cx="0" cy="2815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7" name="Line 37"/>
            <p:cNvSpPr>
              <a:spLocks noChangeShapeType="1"/>
            </p:cNvSpPr>
            <p:nvPr/>
          </p:nvSpPr>
          <p:spPr bwMode="auto">
            <a:xfrm>
              <a:off x="4878674" y="3269737"/>
              <a:ext cx="4497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8" name="Text Box 40"/>
            <p:cNvSpPr txBox="1">
              <a:spLocks noChangeArrowheads="1"/>
            </p:cNvSpPr>
            <p:nvPr/>
          </p:nvSpPr>
          <p:spPr bwMode="auto">
            <a:xfrm>
              <a:off x="4724400" y="3710128"/>
              <a:ext cx="756380" cy="386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07950" tIns="53975" rIns="107950" bIns="53975">
              <a:spAutoFit/>
            </a:bodyPr>
            <a:lstStyle/>
            <a:p>
              <a:r>
                <a:rPr lang="en-US" sz="1800"/>
                <a:t>Actor</a:t>
              </a:r>
            </a:p>
          </p:txBody>
        </p:sp>
        <p:sp>
          <p:nvSpPr>
            <p:cNvPr id="9" name="Freeform 41"/>
            <p:cNvSpPr>
              <a:spLocks/>
            </p:cNvSpPr>
            <p:nvPr/>
          </p:nvSpPr>
          <p:spPr bwMode="auto">
            <a:xfrm>
              <a:off x="4876800" y="3441217"/>
              <a:ext cx="457200" cy="241630"/>
            </a:xfrm>
            <a:custGeom>
              <a:avLst/>
              <a:gdLst>
                <a:gd name="T0" fmla="*/ 0 w 488"/>
                <a:gd name="T1" fmla="*/ 240 h 248"/>
                <a:gd name="T2" fmla="*/ 240 w 488"/>
                <a:gd name="T3" fmla="*/ 0 h 248"/>
                <a:gd name="T4" fmla="*/ 488 w 488"/>
                <a:gd name="T5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248">
                  <a:moveTo>
                    <a:pt x="0" y="240"/>
                  </a:moveTo>
                  <a:lnTo>
                    <a:pt x="240" y="0"/>
                  </a:lnTo>
                  <a:lnTo>
                    <a:pt x="488" y="248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en-US"/>
            </a:p>
          </p:txBody>
        </p:sp>
      </p:grpSp>
      <p:sp>
        <p:nvSpPr>
          <p:cNvPr id="12" name="Oval 32"/>
          <p:cNvSpPr>
            <a:spLocks noChangeArrowheads="1"/>
          </p:cNvSpPr>
          <p:nvPr/>
        </p:nvSpPr>
        <p:spPr bwMode="auto">
          <a:xfrm>
            <a:off x="3794255" y="5347494"/>
            <a:ext cx="1958975" cy="98425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4080005" y="5612607"/>
            <a:ext cx="125996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/>
              <a:t>UseCase</a:t>
            </a:r>
          </a:p>
        </p:txBody>
      </p:sp>
    </p:spTree>
    <p:extLst>
      <p:ext uri="{BB962C8B-B14F-4D97-AF65-F5344CB8AC3E}">
        <p14:creationId xmlns:p14="http://schemas.microsoft.com/office/powerpoint/2010/main" val="727532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use-case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Mô hình mô tả các đòi hỏi chức năng của hệ thống dưới dạng các use-case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Oval 31"/>
          <p:cNvSpPr>
            <a:spLocks noChangeArrowheads="1"/>
          </p:cNvSpPr>
          <p:nvPr/>
        </p:nvSpPr>
        <p:spPr bwMode="auto">
          <a:xfrm>
            <a:off x="4445000" y="2800350"/>
            <a:ext cx="2416175" cy="88265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4673600" y="3054350"/>
            <a:ext cx="18255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View Report Card</a:t>
            </a:r>
          </a:p>
        </p:txBody>
      </p:sp>
      <p:sp>
        <p:nvSpPr>
          <p:cNvPr id="7" name="Oval 33"/>
          <p:cNvSpPr>
            <a:spLocks noChangeArrowheads="1"/>
          </p:cNvSpPr>
          <p:nvPr/>
        </p:nvSpPr>
        <p:spPr bwMode="auto">
          <a:xfrm>
            <a:off x="1701800" y="3619500"/>
            <a:ext cx="431800" cy="431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8" name="Line 34"/>
          <p:cNvSpPr>
            <a:spLocks noChangeShapeType="1"/>
          </p:cNvSpPr>
          <p:nvPr/>
        </p:nvSpPr>
        <p:spPr bwMode="auto">
          <a:xfrm>
            <a:off x="1917700" y="4051300"/>
            <a:ext cx="0" cy="45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9" name="Line 35"/>
          <p:cNvSpPr>
            <a:spLocks noChangeShapeType="1"/>
          </p:cNvSpPr>
          <p:nvPr/>
        </p:nvSpPr>
        <p:spPr bwMode="auto">
          <a:xfrm>
            <a:off x="1536700" y="42291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1428750" y="4946650"/>
            <a:ext cx="956480" cy="38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800"/>
              <a:t>Student</a:t>
            </a:r>
          </a:p>
        </p:txBody>
      </p:sp>
      <p:sp>
        <p:nvSpPr>
          <p:cNvPr id="11" name="Freeform 37"/>
          <p:cNvSpPr>
            <a:spLocks/>
          </p:cNvSpPr>
          <p:nvPr/>
        </p:nvSpPr>
        <p:spPr bwMode="auto">
          <a:xfrm>
            <a:off x="1533525" y="4508500"/>
            <a:ext cx="774700" cy="393700"/>
          </a:xfrm>
          <a:custGeom>
            <a:avLst/>
            <a:gdLst>
              <a:gd name="T0" fmla="*/ 0 w 488"/>
              <a:gd name="T1" fmla="*/ 240 h 248"/>
              <a:gd name="T2" fmla="*/ 240 w 488"/>
              <a:gd name="T3" fmla="*/ 0 h 248"/>
              <a:gd name="T4" fmla="*/ 488 w 488"/>
              <a:gd name="T5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8" h="248">
                <a:moveTo>
                  <a:pt x="0" y="240"/>
                </a:moveTo>
                <a:lnTo>
                  <a:pt x="240" y="0"/>
                </a:lnTo>
                <a:lnTo>
                  <a:pt x="488" y="248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12" name="Oval 38"/>
          <p:cNvSpPr>
            <a:spLocks noChangeArrowheads="1"/>
          </p:cNvSpPr>
          <p:nvPr/>
        </p:nvSpPr>
        <p:spPr bwMode="auto">
          <a:xfrm>
            <a:off x="4445000" y="3879850"/>
            <a:ext cx="2416175" cy="88265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4527550" y="4138613"/>
            <a:ext cx="205312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Register for Courses</a:t>
            </a:r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auto">
          <a:xfrm>
            <a:off x="4445000" y="4979988"/>
            <a:ext cx="2416175" cy="88265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41"/>
          <p:cNvSpPr>
            <a:spLocks noChangeArrowheads="1"/>
          </p:cNvSpPr>
          <p:nvPr/>
        </p:nvSpPr>
        <p:spPr bwMode="auto">
          <a:xfrm>
            <a:off x="5295900" y="5238750"/>
            <a:ext cx="68929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Login</a:t>
            </a:r>
          </a:p>
        </p:txBody>
      </p:sp>
      <p:sp>
        <p:nvSpPr>
          <p:cNvPr id="16" name="Line 43"/>
          <p:cNvSpPr>
            <a:spLocks noChangeShapeType="1"/>
          </p:cNvSpPr>
          <p:nvPr/>
        </p:nvSpPr>
        <p:spPr bwMode="auto">
          <a:xfrm flipH="1">
            <a:off x="2451100" y="4337050"/>
            <a:ext cx="195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17" name="Line 44"/>
          <p:cNvSpPr>
            <a:spLocks noChangeShapeType="1"/>
          </p:cNvSpPr>
          <p:nvPr/>
        </p:nvSpPr>
        <p:spPr bwMode="auto">
          <a:xfrm flipH="1">
            <a:off x="2438400" y="3352800"/>
            <a:ext cx="2006600" cy="85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18" name="Line 45"/>
          <p:cNvSpPr>
            <a:spLocks noChangeShapeType="1"/>
          </p:cNvSpPr>
          <p:nvPr/>
        </p:nvSpPr>
        <p:spPr bwMode="auto">
          <a:xfrm flipH="1" flipV="1">
            <a:off x="2438400" y="4457700"/>
            <a:ext cx="2006600" cy="85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44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Thí dụ một mô hình use-case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Oval 92"/>
          <p:cNvSpPr>
            <a:spLocks noChangeArrowheads="1"/>
          </p:cNvSpPr>
          <p:nvPr/>
        </p:nvSpPr>
        <p:spPr bwMode="auto">
          <a:xfrm>
            <a:off x="2330450" y="1533526"/>
            <a:ext cx="1844675" cy="674687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93"/>
          <p:cNvSpPr>
            <a:spLocks noChangeArrowheads="1"/>
          </p:cNvSpPr>
          <p:nvPr/>
        </p:nvSpPr>
        <p:spPr bwMode="auto">
          <a:xfrm>
            <a:off x="2530475" y="1719263"/>
            <a:ext cx="1306383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 b="1"/>
              <a:t>View Report Card</a:t>
            </a:r>
          </a:p>
        </p:txBody>
      </p:sp>
      <p:sp>
        <p:nvSpPr>
          <p:cNvPr id="7" name="Text Box 97"/>
          <p:cNvSpPr txBox="1">
            <a:spLocks noChangeArrowheads="1"/>
          </p:cNvSpPr>
          <p:nvPr/>
        </p:nvSpPr>
        <p:spPr bwMode="auto">
          <a:xfrm>
            <a:off x="635000" y="3114676"/>
            <a:ext cx="873316" cy="35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600"/>
              <a:t>Student</a:t>
            </a:r>
          </a:p>
        </p:txBody>
      </p:sp>
      <p:grpSp>
        <p:nvGrpSpPr>
          <p:cNvPr id="8" name="Group 106"/>
          <p:cNvGrpSpPr>
            <a:grpSpLocks/>
          </p:cNvGrpSpPr>
          <p:nvPr/>
        </p:nvGrpSpPr>
        <p:grpSpPr bwMode="auto">
          <a:xfrm>
            <a:off x="838200" y="2268538"/>
            <a:ext cx="523875" cy="866775"/>
            <a:chOff x="1254" y="2352"/>
            <a:chExt cx="488" cy="808"/>
          </a:xfrm>
        </p:grpSpPr>
        <p:sp>
          <p:nvSpPr>
            <p:cNvPr id="9" name="Oval 94"/>
            <p:cNvSpPr>
              <a:spLocks noChangeArrowheads="1"/>
            </p:cNvSpPr>
            <p:nvPr/>
          </p:nvSpPr>
          <p:spPr bwMode="auto">
            <a:xfrm>
              <a:off x="1360" y="2352"/>
              <a:ext cx="272" cy="27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0" name="Line 95"/>
            <p:cNvSpPr>
              <a:spLocks noChangeShapeType="1"/>
            </p:cNvSpPr>
            <p:nvPr/>
          </p:nvSpPr>
          <p:spPr bwMode="auto">
            <a:xfrm>
              <a:off x="1496" y="2624"/>
              <a:ext cx="0" cy="2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1" name="Line 96"/>
            <p:cNvSpPr>
              <a:spLocks noChangeShapeType="1"/>
            </p:cNvSpPr>
            <p:nvPr/>
          </p:nvSpPr>
          <p:spPr bwMode="auto">
            <a:xfrm>
              <a:off x="1256" y="273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12" name="Freeform 98"/>
            <p:cNvSpPr>
              <a:spLocks/>
            </p:cNvSpPr>
            <p:nvPr/>
          </p:nvSpPr>
          <p:spPr bwMode="auto">
            <a:xfrm>
              <a:off x="1254" y="2912"/>
              <a:ext cx="488" cy="248"/>
            </a:xfrm>
            <a:custGeom>
              <a:avLst/>
              <a:gdLst>
                <a:gd name="T0" fmla="*/ 0 w 488"/>
                <a:gd name="T1" fmla="*/ 240 h 248"/>
                <a:gd name="T2" fmla="*/ 240 w 488"/>
                <a:gd name="T3" fmla="*/ 0 h 248"/>
                <a:gd name="T4" fmla="*/ 488 w 488"/>
                <a:gd name="T5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248">
                  <a:moveTo>
                    <a:pt x="0" y="240"/>
                  </a:moveTo>
                  <a:lnTo>
                    <a:pt x="240" y="0"/>
                  </a:lnTo>
                  <a:lnTo>
                    <a:pt x="488" y="248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en-US"/>
            </a:p>
          </p:txBody>
        </p:sp>
      </p:grpSp>
      <p:sp>
        <p:nvSpPr>
          <p:cNvPr id="13" name="Oval 99"/>
          <p:cNvSpPr>
            <a:spLocks noChangeArrowheads="1"/>
          </p:cNvSpPr>
          <p:nvPr/>
        </p:nvSpPr>
        <p:spPr bwMode="auto">
          <a:xfrm>
            <a:off x="2330450" y="2486026"/>
            <a:ext cx="1844675" cy="674687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00"/>
          <p:cNvSpPr>
            <a:spLocks noChangeArrowheads="1"/>
          </p:cNvSpPr>
          <p:nvPr/>
        </p:nvSpPr>
        <p:spPr bwMode="auto">
          <a:xfrm>
            <a:off x="2413000" y="2676526"/>
            <a:ext cx="1455142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 b="1"/>
              <a:t>Register for Courses</a:t>
            </a:r>
          </a:p>
        </p:txBody>
      </p:sp>
      <p:sp>
        <p:nvSpPr>
          <p:cNvPr id="15" name="Oval 101"/>
          <p:cNvSpPr>
            <a:spLocks noChangeArrowheads="1"/>
          </p:cNvSpPr>
          <p:nvPr/>
        </p:nvSpPr>
        <p:spPr bwMode="auto">
          <a:xfrm>
            <a:off x="2330450" y="3446463"/>
            <a:ext cx="1844675" cy="674688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02"/>
          <p:cNvSpPr>
            <a:spLocks noChangeArrowheads="1"/>
          </p:cNvSpPr>
          <p:nvPr/>
        </p:nvSpPr>
        <p:spPr bwMode="auto">
          <a:xfrm>
            <a:off x="2957513" y="3636963"/>
            <a:ext cx="530594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 b="1"/>
              <a:t>Login</a:t>
            </a:r>
          </a:p>
        </p:txBody>
      </p:sp>
      <p:sp>
        <p:nvSpPr>
          <p:cNvPr id="17" name="Line 103"/>
          <p:cNvSpPr>
            <a:spLocks noChangeShapeType="1"/>
          </p:cNvSpPr>
          <p:nvPr/>
        </p:nvSpPr>
        <p:spPr bwMode="auto">
          <a:xfrm flipH="1">
            <a:off x="1428750" y="2811463"/>
            <a:ext cx="876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18" name="Oval 107"/>
          <p:cNvSpPr>
            <a:spLocks noChangeArrowheads="1"/>
          </p:cNvSpPr>
          <p:nvPr/>
        </p:nvSpPr>
        <p:spPr bwMode="auto">
          <a:xfrm>
            <a:off x="2330450" y="4416426"/>
            <a:ext cx="1844675" cy="674687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08"/>
          <p:cNvSpPr>
            <a:spLocks noChangeArrowheads="1"/>
          </p:cNvSpPr>
          <p:nvPr/>
        </p:nvSpPr>
        <p:spPr bwMode="auto">
          <a:xfrm>
            <a:off x="2621222" y="4556126"/>
            <a:ext cx="127265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200" b="1"/>
              <a:t>Select Courses to</a:t>
            </a:r>
          </a:p>
          <a:p>
            <a:pPr algn="ctr"/>
            <a:r>
              <a:rPr lang="en-US" sz="1200" b="1"/>
              <a:t>Teach</a:t>
            </a:r>
          </a:p>
        </p:txBody>
      </p:sp>
      <p:sp>
        <p:nvSpPr>
          <p:cNvPr id="20" name="Oval 109"/>
          <p:cNvSpPr>
            <a:spLocks noChangeArrowheads="1"/>
          </p:cNvSpPr>
          <p:nvPr/>
        </p:nvSpPr>
        <p:spPr bwMode="auto">
          <a:xfrm>
            <a:off x="2330450" y="5376863"/>
            <a:ext cx="1844675" cy="674688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10"/>
          <p:cNvSpPr>
            <a:spLocks noChangeArrowheads="1"/>
          </p:cNvSpPr>
          <p:nvPr/>
        </p:nvSpPr>
        <p:spPr bwMode="auto">
          <a:xfrm>
            <a:off x="2624138" y="5567363"/>
            <a:ext cx="112191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 b="1"/>
              <a:t>Submit Grades</a:t>
            </a:r>
          </a:p>
        </p:txBody>
      </p:sp>
      <p:sp>
        <p:nvSpPr>
          <p:cNvPr id="22" name="Text Box 111"/>
          <p:cNvSpPr txBox="1">
            <a:spLocks noChangeArrowheads="1"/>
          </p:cNvSpPr>
          <p:nvPr/>
        </p:nvSpPr>
        <p:spPr bwMode="auto">
          <a:xfrm>
            <a:off x="558800" y="5057776"/>
            <a:ext cx="1003031" cy="35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600"/>
              <a:t>Professor</a:t>
            </a:r>
          </a:p>
        </p:txBody>
      </p:sp>
      <p:grpSp>
        <p:nvGrpSpPr>
          <p:cNvPr id="23" name="Group 112"/>
          <p:cNvGrpSpPr>
            <a:grpSpLocks/>
          </p:cNvGrpSpPr>
          <p:nvPr/>
        </p:nvGrpSpPr>
        <p:grpSpPr bwMode="auto">
          <a:xfrm>
            <a:off x="838200" y="4211638"/>
            <a:ext cx="523875" cy="866775"/>
            <a:chOff x="1254" y="2352"/>
            <a:chExt cx="488" cy="808"/>
          </a:xfrm>
        </p:grpSpPr>
        <p:sp>
          <p:nvSpPr>
            <p:cNvPr id="24" name="Oval 113"/>
            <p:cNvSpPr>
              <a:spLocks noChangeArrowheads="1"/>
            </p:cNvSpPr>
            <p:nvPr/>
          </p:nvSpPr>
          <p:spPr bwMode="auto">
            <a:xfrm>
              <a:off x="1360" y="2352"/>
              <a:ext cx="272" cy="27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25" name="Line 114"/>
            <p:cNvSpPr>
              <a:spLocks noChangeShapeType="1"/>
            </p:cNvSpPr>
            <p:nvPr/>
          </p:nvSpPr>
          <p:spPr bwMode="auto">
            <a:xfrm>
              <a:off x="1496" y="2624"/>
              <a:ext cx="0" cy="2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26" name="Line 115"/>
            <p:cNvSpPr>
              <a:spLocks noChangeShapeType="1"/>
            </p:cNvSpPr>
            <p:nvPr/>
          </p:nvSpPr>
          <p:spPr bwMode="auto">
            <a:xfrm>
              <a:off x="1256" y="273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en-US"/>
            </a:p>
          </p:txBody>
        </p:sp>
        <p:sp>
          <p:nvSpPr>
            <p:cNvPr id="27" name="Freeform 116"/>
            <p:cNvSpPr>
              <a:spLocks/>
            </p:cNvSpPr>
            <p:nvPr/>
          </p:nvSpPr>
          <p:spPr bwMode="auto">
            <a:xfrm>
              <a:off x="1254" y="2912"/>
              <a:ext cx="488" cy="248"/>
            </a:xfrm>
            <a:custGeom>
              <a:avLst/>
              <a:gdLst>
                <a:gd name="T0" fmla="*/ 0 w 488"/>
                <a:gd name="T1" fmla="*/ 240 h 248"/>
                <a:gd name="T2" fmla="*/ 240 w 488"/>
                <a:gd name="T3" fmla="*/ 0 h 248"/>
                <a:gd name="T4" fmla="*/ 488 w 488"/>
                <a:gd name="T5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8" h="248">
                  <a:moveTo>
                    <a:pt x="0" y="240"/>
                  </a:moveTo>
                  <a:lnTo>
                    <a:pt x="240" y="0"/>
                  </a:lnTo>
                  <a:lnTo>
                    <a:pt x="488" y="248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/>
            <a:lstStyle/>
            <a:p>
              <a:endParaRPr lang="en-US"/>
            </a:p>
          </p:txBody>
        </p:sp>
      </p:grpSp>
      <p:sp>
        <p:nvSpPr>
          <p:cNvPr id="28" name="Line 122"/>
          <p:cNvSpPr>
            <a:spLocks noChangeShapeType="1"/>
          </p:cNvSpPr>
          <p:nvPr/>
        </p:nvSpPr>
        <p:spPr bwMode="auto">
          <a:xfrm flipH="1">
            <a:off x="1428750" y="4754563"/>
            <a:ext cx="876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grpSp>
        <p:nvGrpSpPr>
          <p:cNvPr id="29" name="Group 149"/>
          <p:cNvGrpSpPr>
            <a:grpSpLocks/>
          </p:cNvGrpSpPr>
          <p:nvPr/>
        </p:nvGrpSpPr>
        <p:grpSpPr bwMode="auto">
          <a:xfrm>
            <a:off x="5219700" y="3240088"/>
            <a:ext cx="957263" cy="1201738"/>
            <a:chOff x="3540" y="1726"/>
            <a:chExt cx="603" cy="757"/>
          </a:xfrm>
        </p:grpSpPr>
        <p:sp>
          <p:nvSpPr>
            <p:cNvPr id="30" name="Text Box 123"/>
            <p:cNvSpPr txBox="1">
              <a:spLocks noChangeArrowheads="1"/>
            </p:cNvSpPr>
            <p:nvPr/>
          </p:nvSpPr>
          <p:spPr bwMode="auto">
            <a:xfrm>
              <a:off x="3540" y="2259"/>
              <a:ext cx="603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>
              <a:spAutoFit/>
            </a:bodyPr>
            <a:lstStyle/>
            <a:p>
              <a:r>
                <a:rPr lang="en-US" sz="1600"/>
                <a:t>Registrar</a:t>
              </a:r>
            </a:p>
          </p:txBody>
        </p:sp>
        <p:grpSp>
          <p:nvGrpSpPr>
            <p:cNvPr id="31" name="Group 124"/>
            <p:cNvGrpSpPr>
              <a:grpSpLocks/>
            </p:cNvGrpSpPr>
            <p:nvPr/>
          </p:nvGrpSpPr>
          <p:grpSpPr bwMode="auto">
            <a:xfrm>
              <a:off x="3700" y="1726"/>
              <a:ext cx="330" cy="546"/>
              <a:chOff x="1254" y="2352"/>
              <a:chExt cx="488" cy="808"/>
            </a:xfrm>
          </p:grpSpPr>
          <p:sp>
            <p:nvSpPr>
              <p:cNvPr id="32" name="Oval 125"/>
              <p:cNvSpPr>
                <a:spLocks noChangeArrowheads="1"/>
              </p:cNvSpPr>
              <p:nvPr/>
            </p:nvSpPr>
            <p:spPr bwMode="auto">
              <a:xfrm>
                <a:off x="1360" y="2352"/>
                <a:ext cx="272" cy="27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  <p:sp>
            <p:nvSpPr>
              <p:cNvPr id="33" name="Line 126"/>
              <p:cNvSpPr>
                <a:spLocks noChangeShapeType="1"/>
              </p:cNvSpPr>
              <p:nvPr/>
            </p:nvSpPr>
            <p:spPr bwMode="auto">
              <a:xfrm>
                <a:off x="1496" y="2624"/>
                <a:ext cx="0" cy="2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  <p:sp>
            <p:nvSpPr>
              <p:cNvPr id="34" name="Line 127"/>
              <p:cNvSpPr>
                <a:spLocks noChangeShapeType="1"/>
              </p:cNvSpPr>
              <p:nvPr/>
            </p:nvSpPr>
            <p:spPr bwMode="auto">
              <a:xfrm>
                <a:off x="1256" y="273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  <p:sp>
            <p:nvSpPr>
              <p:cNvPr id="35" name="Freeform 128"/>
              <p:cNvSpPr>
                <a:spLocks/>
              </p:cNvSpPr>
              <p:nvPr/>
            </p:nvSpPr>
            <p:spPr bwMode="auto">
              <a:xfrm>
                <a:off x="1254" y="2912"/>
                <a:ext cx="488" cy="248"/>
              </a:xfrm>
              <a:custGeom>
                <a:avLst/>
                <a:gdLst>
                  <a:gd name="T0" fmla="*/ 0 w 488"/>
                  <a:gd name="T1" fmla="*/ 240 h 248"/>
                  <a:gd name="T2" fmla="*/ 240 w 488"/>
                  <a:gd name="T3" fmla="*/ 0 h 248"/>
                  <a:gd name="T4" fmla="*/ 488 w 488"/>
                  <a:gd name="T5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8" h="248">
                    <a:moveTo>
                      <a:pt x="0" y="240"/>
                    </a:moveTo>
                    <a:lnTo>
                      <a:pt x="240" y="0"/>
                    </a:lnTo>
                    <a:lnTo>
                      <a:pt x="488" y="248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</p:grpSp>
      </p:grpSp>
      <p:grpSp>
        <p:nvGrpSpPr>
          <p:cNvPr id="36" name="Group 148"/>
          <p:cNvGrpSpPr>
            <a:grpSpLocks/>
          </p:cNvGrpSpPr>
          <p:nvPr/>
        </p:nvGrpSpPr>
        <p:grpSpPr bwMode="auto">
          <a:xfrm>
            <a:off x="5003802" y="5062538"/>
            <a:ext cx="1360488" cy="1201738"/>
            <a:chOff x="3404" y="2838"/>
            <a:chExt cx="857" cy="757"/>
          </a:xfrm>
        </p:grpSpPr>
        <p:sp>
          <p:nvSpPr>
            <p:cNvPr id="37" name="Text Box 129"/>
            <p:cNvSpPr txBox="1">
              <a:spLocks noChangeArrowheads="1"/>
            </p:cNvSpPr>
            <p:nvPr/>
          </p:nvSpPr>
          <p:spPr bwMode="auto">
            <a:xfrm>
              <a:off x="3404" y="3371"/>
              <a:ext cx="857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>
              <a:spAutoFit/>
            </a:bodyPr>
            <a:lstStyle/>
            <a:p>
              <a:r>
                <a:rPr lang="en-US" sz="1600"/>
                <a:t>Billing System</a:t>
              </a:r>
            </a:p>
          </p:txBody>
        </p:sp>
        <p:grpSp>
          <p:nvGrpSpPr>
            <p:cNvPr id="38" name="Group 130"/>
            <p:cNvGrpSpPr>
              <a:grpSpLocks/>
            </p:cNvGrpSpPr>
            <p:nvPr/>
          </p:nvGrpSpPr>
          <p:grpSpPr bwMode="auto">
            <a:xfrm>
              <a:off x="3700" y="2838"/>
              <a:ext cx="330" cy="546"/>
              <a:chOff x="1254" y="2352"/>
              <a:chExt cx="488" cy="808"/>
            </a:xfrm>
          </p:grpSpPr>
          <p:sp>
            <p:nvSpPr>
              <p:cNvPr id="39" name="Oval 131"/>
              <p:cNvSpPr>
                <a:spLocks noChangeArrowheads="1"/>
              </p:cNvSpPr>
              <p:nvPr/>
            </p:nvSpPr>
            <p:spPr bwMode="auto">
              <a:xfrm>
                <a:off x="1360" y="2352"/>
                <a:ext cx="272" cy="27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  <p:sp>
            <p:nvSpPr>
              <p:cNvPr id="40" name="Line 132"/>
              <p:cNvSpPr>
                <a:spLocks noChangeShapeType="1"/>
              </p:cNvSpPr>
              <p:nvPr/>
            </p:nvSpPr>
            <p:spPr bwMode="auto">
              <a:xfrm>
                <a:off x="1496" y="2624"/>
                <a:ext cx="0" cy="2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  <p:sp>
            <p:nvSpPr>
              <p:cNvPr id="41" name="Line 133"/>
              <p:cNvSpPr>
                <a:spLocks noChangeShapeType="1"/>
              </p:cNvSpPr>
              <p:nvPr/>
            </p:nvSpPr>
            <p:spPr bwMode="auto">
              <a:xfrm>
                <a:off x="1256" y="273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  <p:sp>
            <p:nvSpPr>
              <p:cNvPr id="42" name="Freeform 134"/>
              <p:cNvSpPr>
                <a:spLocks/>
              </p:cNvSpPr>
              <p:nvPr/>
            </p:nvSpPr>
            <p:spPr bwMode="auto">
              <a:xfrm>
                <a:off x="1254" y="2912"/>
                <a:ext cx="488" cy="248"/>
              </a:xfrm>
              <a:custGeom>
                <a:avLst/>
                <a:gdLst>
                  <a:gd name="T0" fmla="*/ 0 w 488"/>
                  <a:gd name="T1" fmla="*/ 240 h 248"/>
                  <a:gd name="T2" fmla="*/ 240 w 488"/>
                  <a:gd name="T3" fmla="*/ 0 h 248"/>
                  <a:gd name="T4" fmla="*/ 488 w 488"/>
                  <a:gd name="T5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8" h="248">
                    <a:moveTo>
                      <a:pt x="0" y="240"/>
                    </a:moveTo>
                    <a:lnTo>
                      <a:pt x="240" y="0"/>
                    </a:lnTo>
                    <a:lnTo>
                      <a:pt x="488" y="248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</p:grpSp>
      </p:grpSp>
      <p:sp>
        <p:nvSpPr>
          <p:cNvPr id="43" name="Oval 135"/>
          <p:cNvSpPr>
            <a:spLocks noChangeArrowheads="1"/>
          </p:cNvSpPr>
          <p:nvPr/>
        </p:nvSpPr>
        <p:spPr bwMode="auto">
          <a:xfrm>
            <a:off x="6965950" y="2341563"/>
            <a:ext cx="1844675" cy="674688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36"/>
          <p:cNvSpPr>
            <a:spLocks noChangeArrowheads="1"/>
          </p:cNvSpPr>
          <p:nvPr/>
        </p:nvSpPr>
        <p:spPr bwMode="auto">
          <a:xfrm>
            <a:off x="7189875" y="2481263"/>
            <a:ext cx="139999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200" b="1"/>
              <a:t>Maintain Professor</a:t>
            </a:r>
          </a:p>
          <a:p>
            <a:pPr algn="ctr"/>
            <a:r>
              <a:rPr lang="en-US" sz="1200" b="1"/>
              <a:t>Information</a:t>
            </a:r>
          </a:p>
        </p:txBody>
      </p:sp>
      <p:sp>
        <p:nvSpPr>
          <p:cNvPr id="45" name="Oval 137"/>
          <p:cNvSpPr>
            <a:spLocks noChangeArrowheads="1"/>
          </p:cNvSpPr>
          <p:nvPr/>
        </p:nvSpPr>
        <p:spPr bwMode="auto">
          <a:xfrm>
            <a:off x="6965950" y="3438526"/>
            <a:ext cx="1844675" cy="674687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138"/>
          <p:cNvSpPr>
            <a:spLocks noChangeArrowheads="1"/>
          </p:cNvSpPr>
          <p:nvPr/>
        </p:nvSpPr>
        <p:spPr bwMode="auto">
          <a:xfrm>
            <a:off x="7254666" y="3578226"/>
            <a:ext cx="130375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200" b="1"/>
              <a:t>Maintain Student</a:t>
            </a:r>
          </a:p>
          <a:p>
            <a:pPr algn="ctr"/>
            <a:r>
              <a:rPr lang="en-US" sz="1200" b="1"/>
              <a:t>Information</a:t>
            </a:r>
          </a:p>
        </p:txBody>
      </p:sp>
      <p:sp>
        <p:nvSpPr>
          <p:cNvPr id="47" name="Oval 139"/>
          <p:cNvSpPr>
            <a:spLocks noChangeArrowheads="1"/>
          </p:cNvSpPr>
          <p:nvPr/>
        </p:nvSpPr>
        <p:spPr bwMode="auto">
          <a:xfrm>
            <a:off x="6965950" y="4525963"/>
            <a:ext cx="1844675" cy="674688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140"/>
          <p:cNvSpPr>
            <a:spLocks noChangeArrowheads="1"/>
          </p:cNvSpPr>
          <p:nvPr/>
        </p:nvSpPr>
        <p:spPr bwMode="auto">
          <a:xfrm>
            <a:off x="7150100" y="4716463"/>
            <a:ext cx="1331326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 b="1"/>
              <a:t>Close Registration</a:t>
            </a:r>
          </a:p>
        </p:txBody>
      </p:sp>
      <p:grpSp>
        <p:nvGrpSpPr>
          <p:cNvPr id="49" name="Group 147"/>
          <p:cNvGrpSpPr>
            <a:grpSpLocks/>
          </p:cNvGrpSpPr>
          <p:nvPr/>
        </p:nvGrpSpPr>
        <p:grpSpPr bwMode="auto">
          <a:xfrm>
            <a:off x="4927601" y="1417638"/>
            <a:ext cx="1462088" cy="1201738"/>
            <a:chOff x="2468" y="3222"/>
            <a:chExt cx="921" cy="757"/>
          </a:xfrm>
        </p:grpSpPr>
        <p:sp>
          <p:nvSpPr>
            <p:cNvPr id="50" name="Text Box 141"/>
            <p:cNvSpPr txBox="1">
              <a:spLocks noChangeArrowheads="1"/>
            </p:cNvSpPr>
            <p:nvPr/>
          </p:nvSpPr>
          <p:spPr bwMode="auto">
            <a:xfrm>
              <a:off x="2468" y="3755"/>
              <a:ext cx="921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>
              <a:spAutoFit/>
            </a:bodyPr>
            <a:lstStyle/>
            <a:p>
              <a:r>
                <a:rPr lang="en-US" sz="1600"/>
                <a:t>Course Catalog</a:t>
              </a:r>
            </a:p>
          </p:txBody>
        </p:sp>
        <p:grpSp>
          <p:nvGrpSpPr>
            <p:cNvPr id="51" name="Group 142"/>
            <p:cNvGrpSpPr>
              <a:grpSpLocks/>
            </p:cNvGrpSpPr>
            <p:nvPr/>
          </p:nvGrpSpPr>
          <p:grpSpPr bwMode="auto">
            <a:xfrm>
              <a:off x="2812" y="3222"/>
              <a:ext cx="330" cy="546"/>
              <a:chOff x="1254" y="2352"/>
              <a:chExt cx="488" cy="808"/>
            </a:xfrm>
          </p:grpSpPr>
          <p:sp>
            <p:nvSpPr>
              <p:cNvPr id="52" name="Oval 143"/>
              <p:cNvSpPr>
                <a:spLocks noChangeArrowheads="1"/>
              </p:cNvSpPr>
              <p:nvPr/>
            </p:nvSpPr>
            <p:spPr bwMode="auto">
              <a:xfrm>
                <a:off x="1360" y="2352"/>
                <a:ext cx="272" cy="27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  <p:sp>
            <p:nvSpPr>
              <p:cNvPr id="53" name="Line 144"/>
              <p:cNvSpPr>
                <a:spLocks noChangeShapeType="1"/>
              </p:cNvSpPr>
              <p:nvPr/>
            </p:nvSpPr>
            <p:spPr bwMode="auto">
              <a:xfrm>
                <a:off x="1496" y="2624"/>
                <a:ext cx="0" cy="2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  <p:sp>
            <p:nvSpPr>
              <p:cNvPr id="54" name="Line 145"/>
              <p:cNvSpPr>
                <a:spLocks noChangeShapeType="1"/>
              </p:cNvSpPr>
              <p:nvPr/>
            </p:nvSpPr>
            <p:spPr bwMode="auto">
              <a:xfrm>
                <a:off x="1256" y="2736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  <p:sp>
            <p:nvSpPr>
              <p:cNvPr id="55" name="Freeform 146"/>
              <p:cNvSpPr>
                <a:spLocks/>
              </p:cNvSpPr>
              <p:nvPr/>
            </p:nvSpPr>
            <p:spPr bwMode="auto">
              <a:xfrm>
                <a:off x="1254" y="2912"/>
                <a:ext cx="488" cy="248"/>
              </a:xfrm>
              <a:custGeom>
                <a:avLst/>
                <a:gdLst>
                  <a:gd name="T0" fmla="*/ 0 w 488"/>
                  <a:gd name="T1" fmla="*/ 240 h 248"/>
                  <a:gd name="T2" fmla="*/ 240 w 488"/>
                  <a:gd name="T3" fmla="*/ 0 h 248"/>
                  <a:gd name="T4" fmla="*/ 488 w 488"/>
                  <a:gd name="T5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8" h="248">
                    <a:moveTo>
                      <a:pt x="0" y="240"/>
                    </a:moveTo>
                    <a:lnTo>
                      <a:pt x="240" y="0"/>
                    </a:lnTo>
                    <a:lnTo>
                      <a:pt x="488" y="248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7950" tIns="53975" rIns="107950" bIns="53975"/>
              <a:lstStyle/>
              <a:p>
                <a:endParaRPr lang="en-US"/>
              </a:p>
            </p:txBody>
          </p:sp>
        </p:grpSp>
      </p:grpSp>
      <p:sp>
        <p:nvSpPr>
          <p:cNvPr id="56" name="Line 150"/>
          <p:cNvSpPr>
            <a:spLocks noChangeShapeType="1"/>
          </p:cNvSpPr>
          <p:nvPr/>
        </p:nvSpPr>
        <p:spPr bwMode="auto">
          <a:xfrm flipV="1">
            <a:off x="4057650" y="2665413"/>
            <a:ext cx="1244600" cy="1930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57" name="Line 151"/>
          <p:cNvSpPr>
            <a:spLocks noChangeShapeType="1"/>
          </p:cNvSpPr>
          <p:nvPr/>
        </p:nvSpPr>
        <p:spPr bwMode="auto">
          <a:xfrm flipV="1">
            <a:off x="4095750" y="2068513"/>
            <a:ext cx="12065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58" name="Line 152"/>
          <p:cNvSpPr>
            <a:spLocks noChangeShapeType="1"/>
          </p:cNvSpPr>
          <p:nvPr/>
        </p:nvSpPr>
        <p:spPr bwMode="auto">
          <a:xfrm flipH="1">
            <a:off x="6064250" y="3789363"/>
            <a:ext cx="876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59" name="Line 153"/>
          <p:cNvSpPr>
            <a:spLocks noChangeShapeType="1"/>
          </p:cNvSpPr>
          <p:nvPr/>
        </p:nvSpPr>
        <p:spPr bwMode="auto">
          <a:xfrm flipV="1">
            <a:off x="6064250" y="5094288"/>
            <a:ext cx="109220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60" name="Line 154"/>
          <p:cNvSpPr>
            <a:spLocks noChangeShapeType="1"/>
          </p:cNvSpPr>
          <p:nvPr/>
        </p:nvSpPr>
        <p:spPr bwMode="auto">
          <a:xfrm>
            <a:off x="4171950" y="3789363"/>
            <a:ext cx="1206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61" name="Line 155"/>
          <p:cNvSpPr>
            <a:spLocks noChangeShapeType="1"/>
          </p:cNvSpPr>
          <p:nvPr/>
        </p:nvSpPr>
        <p:spPr bwMode="auto">
          <a:xfrm flipH="1">
            <a:off x="1428750" y="2036763"/>
            <a:ext cx="93980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62" name="Line 156"/>
          <p:cNvSpPr>
            <a:spLocks noChangeShapeType="1"/>
          </p:cNvSpPr>
          <p:nvPr/>
        </p:nvSpPr>
        <p:spPr bwMode="auto">
          <a:xfrm flipH="1" flipV="1">
            <a:off x="1428750" y="2963863"/>
            <a:ext cx="93980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63" name="Line 158"/>
          <p:cNvSpPr>
            <a:spLocks noChangeShapeType="1"/>
          </p:cNvSpPr>
          <p:nvPr/>
        </p:nvSpPr>
        <p:spPr bwMode="auto">
          <a:xfrm flipH="1">
            <a:off x="1428750" y="3979863"/>
            <a:ext cx="93980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64" name="Line 159"/>
          <p:cNvSpPr>
            <a:spLocks noChangeShapeType="1"/>
          </p:cNvSpPr>
          <p:nvPr/>
        </p:nvSpPr>
        <p:spPr bwMode="auto">
          <a:xfrm flipH="1" flipV="1">
            <a:off x="1428750" y="4906963"/>
            <a:ext cx="93980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65" name="Line 161"/>
          <p:cNvSpPr>
            <a:spLocks noChangeShapeType="1"/>
          </p:cNvSpPr>
          <p:nvPr/>
        </p:nvSpPr>
        <p:spPr bwMode="auto">
          <a:xfrm flipH="1">
            <a:off x="6064250" y="2933701"/>
            <a:ext cx="1062038" cy="703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66" name="Line 162"/>
          <p:cNvSpPr>
            <a:spLocks noChangeShapeType="1"/>
          </p:cNvSpPr>
          <p:nvPr/>
        </p:nvSpPr>
        <p:spPr bwMode="auto">
          <a:xfrm flipH="1" flipV="1">
            <a:off x="6064250" y="3941763"/>
            <a:ext cx="1041400" cy="688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18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Đặc tả use-case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295400"/>
            <a:ext cx="3829050" cy="504348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Tên</a:t>
            </a:r>
          </a:p>
          <a:p>
            <a:r>
              <a:rPr lang="en-US" sz="2800"/>
              <a:t>Mô tả ngắn gọn</a:t>
            </a:r>
          </a:p>
          <a:p>
            <a:r>
              <a:rPr lang="en-GB" sz="2800"/>
              <a:t>Luồng các sự kiện</a:t>
            </a:r>
          </a:p>
          <a:p>
            <a:r>
              <a:rPr lang="en-GB" sz="2800"/>
              <a:t>Các quan hệ </a:t>
            </a:r>
          </a:p>
          <a:p>
            <a:r>
              <a:rPr lang="en-GB" sz="2800"/>
              <a:t>Các biểu đồ hoạt động</a:t>
            </a:r>
          </a:p>
          <a:p>
            <a:r>
              <a:rPr lang="en-GB" sz="2800"/>
              <a:t>Các yêu cầu đặc biệt</a:t>
            </a:r>
          </a:p>
          <a:p>
            <a:r>
              <a:rPr lang="en-GB" sz="2800"/>
              <a:t>Tiền điều kiện</a:t>
            </a:r>
          </a:p>
          <a:p>
            <a:r>
              <a:rPr lang="en-GB" sz="2800"/>
              <a:t>Hậu điều kiện</a:t>
            </a:r>
          </a:p>
          <a:p>
            <a:r>
              <a:rPr lang="en-GB" sz="2800"/>
              <a:t>Các biểu đồ khác</a:t>
            </a:r>
            <a:endParaRPr lang="en-US" sz="28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381500" y="1219200"/>
            <a:ext cx="4343400" cy="4816475"/>
          </a:xfrm>
          <a:prstGeom prst="rect">
            <a:avLst/>
          </a:prstGeom>
          <a:noFill/>
          <a:ln w="28575">
            <a:solidFill>
              <a:srgbClr val="DDDDD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5334000" y="3822700"/>
            <a:ext cx="1162050" cy="1600200"/>
            <a:chOff x="365" y="2533"/>
            <a:chExt cx="754" cy="1008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5" y="2533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687" y="2821"/>
              <a:ext cx="432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975" y="2821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975" y="282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975" y="296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735" y="3061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735" y="310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735" y="3157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735" y="325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735" y="320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735" y="3301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735" y="334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735" y="3397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735" y="344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735" y="3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735" y="301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735" y="2917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735" y="2869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735" y="2965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5229225" y="5499100"/>
            <a:ext cx="283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Use-Case Specifications</a:t>
            </a:r>
          </a:p>
        </p:txBody>
      </p:sp>
      <p:grpSp>
        <p:nvGrpSpPr>
          <p:cNvPr id="28" name="Group 28"/>
          <p:cNvGrpSpPr>
            <a:grpSpLocks/>
          </p:cNvGrpSpPr>
          <p:nvPr/>
        </p:nvGrpSpPr>
        <p:grpSpPr bwMode="auto">
          <a:xfrm>
            <a:off x="6591300" y="3822700"/>
            <a:ext cx="1160463" cy="1600200"/>
            <a:chOff x="365" y="2533"/>
            <a:chExt cx="754" cy="1008"/>
          </a:xfrm>
        </p:grpSpPr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365" y="2533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687" y="2821"/>
              <a:ext cx="432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975" y="2821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975" y="282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H="1">
              <a:off x="975" y="296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735" y="3061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735" y="310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735" y="3157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735" y="325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735" y="320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735" y="3301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735" y="334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735" y="3397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735" y="344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735" y="3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735" y="301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735" y="2917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735" y="2869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735" y="2965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6591300" y="4737100"/>
            <a:ext cx="44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...</a:t>
            </a:r>
          </a:p>
        </p:txBody>
      </p:sp>
      <p:grpSp>
        <p:nvGrpSpPr>
          <p:cNvPr id="49" name="Group 49"/>
          <p:cNvGrpSpPr>
            <a:grpSpLocks/>
          </p:cNvGrpSpPr>
          <p:nvPr/>
        </p:nvGrpSpPr>
        <p:grpSpPr bwMode="auto">
          <a:xfrm>
            <a:off x="4632325" y="1854200"/>
            <a:ext cx="681038" cy="801688"/>
            <a:chOff x="7654" y="3380"/>
            <a:chExt cx="554" cy="75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" name="Oval 54"/>
          <p:cNvSpPr>
            <a:spLocks noChangeArrowheads="1"/>
          </p:cNvSpPr>
          <p:nvPr/>
        </p:nvSpPr>
        <p:spPr bwMode="auto">
          <a:xfrm>
            <a:off x="6110288" y="1701800"/>
            <a:ext cx="962025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55"/>
          <p:cNvSpPr>
            <a:spLocks noChangeArrowheads="1"/>
          </p:cNvSpPr>
          <p:nvPr/>
        </p:nvSpPr>
        <p:spPr bwMode="auto">
          <a:xfrm>
            <a:off x="5554663" y="2616200"/>
            <a:ext cx="962025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6"/>
          <p:cNvSpPr>
            <a:spLocks noChangeShapeType="1"/>
          </p:cNvSpPr>
          <p:nvPr/>
        </p:nvSpPr>
        <p:spPr bwMode="auto">
          <a:xfrm flipV="1">
            <a:off x="5445125" y="1930400"/>
            <a:ext cx="665163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9"/>
          <p:cNvSpPr>
            <a:spLocks noChangeShapeType="1"/>
          </p:cNvSpPr>
          <p:nvPr/>
        </p:nvSpPr>
        <p:spPr bwMode="auto">
          <a:xfrm>
            <a:off x="5343525" y="2387600"/>
            <a:ext cx="592138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66"/>
          <p:cNvSpPr txBox="1">
            <a:spLocks noChangeArrowheads="1"/>
          </p:cNvSpPr>
          <p:nvPr/>
        </p:nvSpPr>
        <p:spPr bwMode="auto">
          <a:xfrm>
            <a:off x="5256213" y="1219200"/>
            <a:ext cx="2701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C00000"/>
                </a:solidFill>
              </a:rPr>
              <a:t>Use-Case Model</a:t>
            </a:r>
          </a:p>
        </p:txBody>
      </p:sp>
      <p:sp>
        <p:nvSpPr>
          <p:cNvPr id="59" name="Text Box 67"/>
          <p:cNvSpPr txBox="1">
            <a:spLocks noChangeArrowheads="1"/>
          </p:cNvSpPr>
          <p:nvPr/>
        </p:nvSpPr>
        <p:spPr bwMode="auto">
          <a:xfrm>
            <a:off x="4503738" y="2667000"/>
            <a:ext cx="931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Actors</a:t>
            </a:r>
          </a:p>
        </p:txBody>
      </p:sp>
      <p:sp>
        <p:nvSpPr>
          <p:cNvPr id="60" name="Text Box 68"/>
          <p:cNvSpPr txBox="1">
            <a:spLocks noChangeArrowheads="1"/>
          </p:cNvSpPr>
          <p:nvPr/>
        </p:nvSpPr>
        <p:spPr bwMode="auto">
          <a:xfrm>
            <a:off x="5859463" y="3175000"/>
            <a:ext cx="1404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Use Cases</a:t>
            </a:r>
          </a:p>
        </p:txBody>
      </p:sp>
      <p:sp>
        <p:nvSpPr>
          <p:cNvPr id="61" name="AutoShape 69"/>
          <p:cNvSpPr>
            <a:spLocks noChangeArrowheads="1"/>
          </p:cNvSpPr>
          <p:nvPr/>
        </p:nvSpPr>
        <p:spPr bwMode="auto">
          <a:xfrm>
            <a:off x="4778375" y="3708400"/>
            <a:ext cx="3563938" cy="21717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CC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AutoShape 70"/>
          <p:cNvSpPr>
            <a:spLocks noChangeArrowheads="1"/>
          </p:cNvSpPr>
          <p:nvPr/>
        </p:nvSpPr>
        <p:spPr bwMode="auto">
          <a:xfrm>
            <a:off x="5486400" y="2513013"/>
            <a:ext cx="1090613" cy="6619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CC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Oval 74"/>
          <p:cNvSpPr>
            <a:spLocks noChangeArrowheads="1"/>
          </p:cNvSpPr>
          <p:nvPr/>
        </p:nvSpPr>
        <p:spPr bwMode="auto">
          <a:xfrm flipH="1">
            <a:off x="6638925" y="2616200"/>
            <a:ext cx="962025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75"/>
          <p:cNvSpPr>
            <a:spLocks noChangeShapeType="1"/>
          </p:cNvSpPr>
          <p:nvPr/>
        </p:nvSpPr>
        <p:spPr bwMode="auto">
          <a:xfrm flipH="1">
            <a:off x="7219950" y="2387600"/>
            <a:ext cx="592138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5" name="Group 77"/>
          <p:cNvGrpSpPr>
            <a:grpSpLocks/>
          </p:cNvGrpSpPr>
          <p:nvPr/>
        </p:nvGrpSpPr>
        <p:grpSpPr bwMode="auto">
          <a:xfrm>
            <a:off x="7820025" y="1854200"/>
            <a:ext cx="681038" cy="801688"/>
            <a:chOff x="7654" y="3380"/>
            <a:chExt cx="554" cy="754"/>
          </a:xfrm>
        </p:grpSpPr>
        <p:sp>
          <p:nvSpPr>
            <p:cNvPr id="66" name="Oval 78"/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79"/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80"/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81"/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50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Luồng sự kiện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05199"/>
          </a:xfrm>
        </p:spPr>
        <p:txBody>
          <a:bodyPr>
            <a:normAutofit/>
          </a:bodyPr>
          <a:lstStyle/>
          <a:p>
            <a:r>
              <a:rPr lang="en-US"/>
              <a:t>Một luồng chính</a:t>
            </a:r>
          </a:p>
          <a:p>
            <a:r>
              <a:rPr lang="en-US"/>
              <a:t>Một vài luồng phụ</a:t>
            </a:r>
          </a:p>
          <a:p>
            <a:pPr lvl="1"/>
            <a:r>
              <a:rPr lang="en-US"/>
              <a:t>Các biến thể</a:t>
            </a:r>
          </a:p>
          <a:p>
            <a:pPr lvl="1"/>
            <a:r>
              <a:rPr lang="en-US"/>
              <a:t>Các kỳ dị</a:t>
            </a:r>
          </a:p>
          <a:p>
            <a:pPr lvl="1"/>
            <a:r>
              <a:rPr lang="en-US"/>
              <a:t>Luồng ngoại lệ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029200" y="1752600"/>
            <a:ext cx="2819400" cy="2133600"/>
            <a:chOff x="3264" y="1200"/>
            <a:chExt cx="1776" cy="1632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4176" y="1200"/>
              <a:ext cx="0" cy="163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4176" y="1537"/>
              <a:ext cx="337" cy="336"/>
              <a:chOff x="4176" y="1537"/>
              <a:chExt cx="337" cy="336"/>
            </a:xfrm>
          </p:grpSpPr>
          <p:sp>
            <p:nvSpPr>
              <p:cNvPr id="26" name="Arc 7"/>
              <p:cNvSpPr>
                <a:spLocks/>
              </p:cNvSpPr>
              <p:nvPr/>
            </p:nvSpPr>
            <p:spPr bwMode="auto">
              <a:xfrm>
                <a:off x="4176" y="1537"/>
                <a:ext cx="337" cy="192"/>
              </a:xfrm>
              <a:custGeom>
                <a:avLst/>
                <a:gdLst>
                  <a:gd name="G0" fmla="+- 64 0 0"/>
                  <a:gd name="G1" fmla="+- 21600 0 0"/>
                  <a:gd name="G2" fmla="+- 21600 0 0"/>
                  <a:gd name="T0" fmla="*/ 0 w 21664"/>
                  <a:gd name="T1" fmla="*/ 0 h 21600"/>
                  <a:gd name="T2" fmla="*/ 21664 w 21664"/>
                  <a:gd name="T3" fmla="*/ 21600 h 21600"/>
                  <a:gd name="T4" fmla="*/ 64 w 2166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64" h="21600" fill="none" extrusionOk="0">
                    <a:moveTo>
                      <a:pt x="0" y="0"/>
                    </a:moveTo>
                    <a:cubicBezTo>
                      <a:pt x="21" y="0"/>
                      <a:pt x="42" y="-1"/>
                      <a:pt x="64" y="0"/>
                    </a:cubicBezTo>
                    <a:cubicBezTo>
                      <a:pt x="11993" y="0"/>
                      <a:pt x="21664" y="9670"/>
                      <a:pt x="21664" y="21600"/>
                    </a:cubicBezTo>
                  </a:path>
                  <a:path w="21664" h="21600" stroke="0" extrusionOk="0">
                    <a:moveTo>
                      <a:pt x="0" y="0"/>
                    </a:moveTo>
                    <a:cubicBezTo>
                      <a:pt x="21" y="0"/>
                      <a:pt x="42" y="-1"/>
                      <a:pt x="64" y="0"/>
                    </a:cubicBezTo>
                    <a:cubicBezTo>
                      <a:pt x="11993" y="0"/>
                      <a:pt x="21664" y="9670"/>
                      <a:pt x="21664" y="21600"/>
                    </a:cubicBezTo>
                    <a:lnTo>
                      <a:pt x="64" y="2160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rc 8"/>
              <p:cNvSpPr>
                <a:spLocks/>
              </p:cNvSpPr>
              <p:nvPr/>
            </p:nvSpPr>
            <p:spPr bwMode="auto">
              <a:xfrm rot="10800000">
                <a:off x="4177" y="1682"/>
                <a:ext cx="336" cy="191"/>
              </a:xfrm>
              <a:custGeom>
                <a:avLst/>
                <a:gdLst>
                  <a:gd name="G0" fmla="+- 21600 0 0"/>
                  <a:gd name="G1" fmla="+- 21497 0 0"/>
                  <a:gd name="G2" fmla="+- 21600 0 0"/>
                  <a:gd name="T0" fmla="*/ 0 w 21600"/>
                  <a:gd name="T1" fmla="*/ 21497 h 21497"/>
                  <a:gd name="T2" fmla="*/ 19489 w 21600"/>
                  <a:gd name="T3" fmla="*/ 0 h 21497"/>
                  <a:gd name="T4" fmla="*/ 21600 w 21600"/>
                  <a:gd name="T5" fmla="*/ 21497 h 21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497" fill="none" extrusionOk="0">
                    <a:moveTo>
                      <a:pt x="0" y="21496"/>
                    </a:moveTo>
                    <a:cubicBezTo>
                      <a:pt x="0" y="10385"/>
                      <a:pt x="8430" y="1086"/>
                      <a:pt x="19489" y="0"/>
                    </a:cubicBezTo>
                  </a:path>
                  <a:path w="21600" h="21497" stroke="0" extrusionOk="0">
                    <a:moveTo>
                      <a:pt x="0" y="21496"/>
                    </a:moveTo>
                    <a:cubicBezTo>
                      <a:pt x="0" y="10385"/>
                      <a:pt x="8430" y="1086"/>
                      <a:pt x="19489" y="0"/>
                    </a:cubicBezTo>
                    <a:lnTo>
                      <a:pt x="21600" y="21497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3792" y="1345"/>
              <a:ext cx="337" cy="430"/>
              <a:chOff x="3792" y="1345"/>
              <a:chExt cx="337" cy="430"/>
            </a:xfrm>
          </p:grpSpPr>
          <p:sp>
            <p:nvSpPr>
              <p:cNvPr id="24" name="Arc 10"/>
              <p:cNvSpPr>
                <a:spLocks/>
              </p:cNvSpPr>
              <p:nvPr/>
            </p:nvSpPr>
            <p:spPr bwMode="auto">
              <a:xfrm rot="10800000">
                <a:off x="3792" y="1556"/>
                <a:ext cx="336" cy="2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Arc 11"/>
              <p:cNvSpPr>
                <a:spLocks/>
              </p:cNvSpPr>
              <p:nvPr/>
            </p:nvSpPr>
            <p:spPr bwMode="auto">
              <a:xfrm>
                <a:off x="3793" y="1345"/>
                <a:ext cx="336" cy="218"/>
              </a:xfrm>
              <a:custGeom>
                <a:avLst/>
                <a:gdLst>
                  <a:gd name="G0" fmla="+- 21600 0 0"/>
                  <a:gd name="G1" fmla="+- 21496 0 0"/>
                  <a:gd name="G2" fmla="+- 21600 0 0"/>
                  <a:gd name="T0" fmla="*/ 0 w 21600"/>
                  <a:gd name="T1" fmla="*/ 21496 h 21496"/>
                  <a:gd name="T2" fmla="*/ 19479 w 21600"/>
                  <a:gd name="T3" fmla="*/ 0 h 21496"/>
                  <a:gd name="T4" fmla="*/ 21600 w 21600"/>
                  <a:gd name="T5" fmla="*/ 21496 h 21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496" fill="none" extrusionOk="0">
                    <a:moveTo>
                      <a:pt x="0" y="21495"/>
                    </a:moveTo>
                    <a:cubicBezTo>
                      <a:pt x="0" y="10388"/>
                      <a:pt x="8424" y="1091"/>
                      <a:pt x="19479" y="0"/>
                    </a:cubicBezTo>
                  </a:path>
                  <a:path w="21600" h="21496" stroke="0" extrusionOk="0">
                    <a:moveTo>
                      <a:pt x="0" y="21495"/>
                    </a:moveTo>
                    <a:cubicBezTo>
                      <a:pt x="0" y="10388"/>
                      <a:pt x="8424" y="1091"/>
                      <a:pt x="19479" y="0"/>
                    </a:cubicBezTo>
                    <a:lnTo>
                      <a:pt x="21600" y="21496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accent2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4512" y="1729"/>
              <a:ext cx="528" cy="479"/>
              <a:chOff x="4512" y="1729"/>
              <a:chExt cx="528" cy="479"/>
            </a:xfrm>
          </p:grpSpPr>
          <p:sp>
            <p:nvSpPr>
              <p:cNvPr id="20" name="Arc 13"/>
              <p:cNvSpPr>
                <a:spLocks/>
              </p:cNvSpPr>
              <p:nvPr/>
            </p:nvSpPr>
            <p:spPr bwMode="auto">
              <a:xfrm>
                <a:off x="4512" y="1729"/>
                <a:ext cx="433" cy="384"/>
              </a:xfrm>
              <a:custGeom>
                <a:avLst/>
                <a:gdLst>
                  <a:gd name="G0" fmla="+- 50 0 0"/>
                  <a:gd name="G1" fmla="+- 21600 0 0"/>
                  <a:gd name="G2" fmla="+- 21600 0 0"/>
                  <a:gd name="T0" fmla="*/ 0 w 21650"/>
                  <a:gd name="T1" fmla="*/ 0 h 21600"/>
                  <a:gd name="T2" fmla="*/ 21650 w 21650"/>
                  <a:gd name="T3" fmla="*/ 21600 h 21600"/>
                  <a:gd name="T4" fmla="*/ 50 w 2165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50" h="21600" fill="none" extrusionOk="0">
                    <a:moveTo>
                      <a:pt x="0" y="0"/>
                    </a:moveTo>
                    <a:cubicBezTo>
                      <a:pt x="16" y="0"/>
                      <a:pt x="33" y="-1"/>
                      <a:pt x="50" y="0"/>
                    </a:cubicBezTo>
                    <a:cubicBezTo>
                      <a:pt x="11979" y="0"/>
                      <a:pt x="21650" y="9670"/>
                      <a:pt x="21650" y="21600"/>
                    </a:cubicBezTo>
                  </a:path>
                  <a:path w="21650" h="21600" stroke="0" extrusionOk="0">
                    <a:moveTo>
                      <a:pt x="0" y="0"/>
                    </a:moveTo>
                    <a:cubicBezTo>
                      <a:pt x="16" y="0"/>
                      <a:pt x="33" y="-1"/>
                      <a:pt x="50" y="0"/>
                    </a:cubicBezTo>
                    <a:cubicBezTo>
                      <a:pt x="11979" y="0"/>
                      <a:pt x="21650" y="9670"/>
                      <a:pt x="21650" y="21600"/>
                    </a:cubicBezTo>
                    <a:lnTo>
                      <a:pt x="50" y="2160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99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4800" y="2112"/>
                <a:ext cx="240" cy="0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>
                <a:off x="4848" y="2160"/>
                <a:ext cx="144" cy="0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4896" y="2208"/>
                <a:ext cx="48" cy="0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3600" y="1969"/>
              <a:ext cx="529" cy="479"/>
              <a:chOff x="3600" y="1969"/>
              <a:chExt cx="529" cy="479"/>
            </a:xfrm>
          </p:grpSpPr>
          <p:sp>
            <p:nvSpPr>
              <p:cNvPr id="16" name="Arc 18"/>
              <p:cNvSpPr>
                <a:spLocks/>
              </p:cNvSpPr>
              <p:nvPr/>
            </p:nvSpPr>
            <p:spPr bwMode="auto">
              <a:xfrm>
                <a:off x="3697" y="1969"/>
                <a:ext cx="432" cy="38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5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</a:path>
                  <a:path w="21600" h="21600" stroke="0" extrusionOk="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 flipH="1">
                <a:off x="3600" y="2352"/>
                <a:ext cx="240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 flipH="1">
                <a:off x="3648" y="2400"/>
                <a:ext cx="144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 flipH="1">
                <a:off x="3696" y="2448"/>
                <a:ext cx="48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3264" y="1537"/>
              <a:ext cx="529" cy="479"/>
              <a:chOff x="3264" y="1537"/>
              <a:chExt cx="529" cy="479"/>
            </a:xfrm>
          </p:grpSpPr>
          <p:sp>
            <p:nvSpPr>
              <p:cNvPr id="12" name="Arc 23"/>
              <p:cNvSpPr>
                <a:spLocks/>
              </p:cNvSpPr>
              <p:nvPr/>
            </p:nvSpPr>
            <p:spPr bwMode="auto">
              <a:xfrm>
                <a:off x="3361" y="1537"/>
                <a:ext cx="432" cy="38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5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</a:path>
                  <a:path w="21600" h="21600" stroke="0" extrusionOk="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99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24"/>
              <p:cNvSpPr>
                <a:spLocks noChangeShapeType="1"/>
              </p:cNvSpPr>
              <p:nvPr/>
            </p:nvSpPr>
            <p:spPr bwMode="auto">
              <a:xfrm flipH="1">
                <a:off x="3264" y="1920"/>
                <a:ext cx="240" cy="0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25"/>
              <p:cNvSpPr>
                <a:spLocks noChangeShapeType="1"/>
              </p:cNvSpPr>
              <p:nvPr/>
            </p:nvSpPr>
            <p:spPr bwMode="auto">
              <a:xfrm flipH="1">
                <a:off x="3312" y="1968"/>
                <a:ext cx="144" cy="0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26"/>
              <p:cNvSpPr>
                <a:spLocks noChangeShapeType="1"/>
              </p:cNvSpPr>
              <p:nvPr/>
            </p:nvSpPr>
            <p:spPr bwMode="auto">
              <a:xfrm flipH="1">
                <a:off x="3360" y="2016"/>
                <a:ext cx="48" cy="0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3483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Kịch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/>
          <a:lstStyle/>
          <a:p>
            <a:r>
              <a:rPr lang="en-US"/>
              <a:t>Kịch bản là một thể hiện cụ thể của use-case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657600" y="2774156"/>
            <a:ext cx="1447800" cy="1295400"/>
            <a:chOff x="2064" y="1440"/>
            <a:chExt cx="912" cy="816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2976" y="1440"/>
              <a:ext cx="0" cy="57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2592" y="1585"/>
              <a:ext cx="337" cy="430"/>
              <a:chOff x="3792" y="1345"/>
              <a:chExt cx="337" cy="430"/>
            </a:xfrm>
          </p:grpSpPr>
          <p:sp>
            <p:nvSpPr>
              <p:cNvPr id="13" name="Arc 6"/>
              <p:cNvSpPr>
                <a:spLocks/>
              </p:cNvSpPr>
              <p:nvPr/>
            </p:nvSpPr>
            <p:spPr bwMode="auto">
              <a:xfrm rot="10800000">
                <a:off x="3792" y="1556"/>
                <a:ext cx="336" cy="2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7"/>
              <p:cNvSpPr>
                <a:spLocks/>
              </p:cNvSpPr>
              <p:nvPr/>
            </p:nvSpPr>
            <p:spPr bwMode="auto">
              <a:xfrm>
                <a:off x="3793" y="1345"/>
                <a:ext cx="336" cy="218"/>
              </a:xfrm>
              <a:custGeom>
                <a:avLst/>
                <a:gdLst>
                  <a:gd name="G0" fmla="+- 21600 0 0"/>
                  <a:gd name="G1" fmla="+- 21496 0 0"/>
                  <a:gd name="G2" fmla="+- 21600 0 0"/>
                  <a:gd name="T0" fmla="*/ 0 w 21600"/>
                  <a:gd name="T1" fmla="*/ 21496 h 21496"/>
                  <a:gd name="T2" fmla="*/ 19479 w 21600"/>
                  <a:gd name="T3" fmla="*/ 0 h 21496"/>
                  <a:gd name="T4" fmla="*/ 21600 w 21600"/>
                  <a:gd name="T5" fmla="*/ 21496 h 21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496" fill="none" extrusionOk="0">
                    <a:moveTo>
                      <a:pt x="0" y="21495"/>
                    </a:moveTo>
                    <a:cubicBezTo>
                      <a:pt x="0" y="10388"/>
                      <a:pt x="8424" y="1091"/>
                      <a:pt x="19479" y="0"/>
                    </a:cubicBezTo>
                  </a:path>
                  <a:path w="21600" h="21496" stroke="0" extrusionOk="0">
                    <a:moveTo>
                      <a:pt x="0" y="21495"/>
                    </a:moveTo>
                    <a:cubicBezTo>
                      <a:pt x="0" y="10388"/>
                      <a:pt x="8424" y="1091"/>
                      <a:pt x="19479" y="0"/>
                    </a:cubicBezTo>
                    <a:lnTo>
                      <a:pt x="21600" y="21496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accent2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064" y="1777"/>
              <a:ext cx="529" cy="479"/>
              <a:chOff x="3264" y="1537"/>
              <a:chExt cx="529" cy="479"/>
            </a:xfrm>
          </p:grpSpPr>
          <p:sp>
            <p:nvSpPr>
              <p:cNvPr id="9" name="Arc 9"/>
              <p:cNvSpPr>
                <a:spLocks/>
              </p:cNvSpPr>
              <p:nvPr/>
            </p:nvSpPr>
            <p:spPr bwMode="auto">
              <a:xfrm>
                <a:off x="3361" y="1537"/>
                <a:ext cx="432" cy="38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5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</a:path>
                  <a:path w="21600" h="21600" stroke="0" extrusionOk="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H="1">
                <a:off x="3264" y="1920"/>
                <a:ext cx="240" cy="0"/>
              </a:xfrm>
              <a:prstGeom prst="line">
                <a:avLst/>
              </a:prstGeom>
              <a:noFill/>
              <a:ln w="508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>
                <a:off x="3312" y="1968"/>
                <a:ext cx="144" cy="0"/>
              </a:xfrm>
              <a:prstGeom prst="line">
                <a:avLst/>
              </a:prstGeom>
              <a:noFill/>
              <a:ln w="508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 flipH="1">
                <a:off x="3360" y="2016"/>
                <a:ext cx="48" cy="0"/>
              </a:xfrm>
              <a:prstGeom prst="line">
                <a:avLst/>
              </a:prstGeom>
              <a:noFill/>
              <a:ln w="508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6896100" y="2774156"/>
            <a:ext cx="1371600" cy="1752600"/>
            <a:chOff x="4704" y="2160"/>
            <a:chExt cx="864" cy="1104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4752" y="2160"/>
              <a:ext cx="0" cy="43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4704" y="2593"/>
              <a:ext cx="337" cy="336"/>
              <a:chOff x="4176" y="1537"/>
              <a:chExt cx="337" cy="336"/>
            </a:xfrm>
          </p:grpSpPr>
          <p:sp>
            <p:nvSpPr>
              <p:cNvPr id="23" name="Arc 16"/>
              <p:cNvSpPr>
                <a:spLocks/>
              </p:cNvSpPr>
              <p:nvPr/>
            </p:nvSpPr>
            <p:spPr bwMode="auto">
              <a:xfrm>
                <a:off x="4176" y="1537"/>
                <a:ext cx="337" cy="192"/>
              </a:xfrm>
              <a:custGeom>
                <a:avLst/>
                <a:gdLst>
                  <a:gd name="G0" fmla="+- 64 0 0"/>
                  <a:gd name="G1" fmla="+- 21600 0 0"/>
                  <a:gd name="G2" fmla="+- 21600 0 0"/>
                  <a:gd name="T0" fmla="*/ 0 w 21664"/>
                  <a:gd name="T1" fmla="*/ 0 h 21600"/>
                  <a:gd name="T2" fmla="*/ 21664 w 21664"/>
                  <a:gd name="T3" fmla="*/ 21600 h 21600"/>
                  <a:gd name="T4" fmla="*/ 64 w 2166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64" h="21600" fill="none" extrusionOk="0">
                    <a:moveTo>
                      <a:pt x="0" y="0"/>
                    </a:moveTo>
                    <a:cubicBezTo>
                      <a:pt x="21" y="0"/>
                      <a:pt x="42" y="-1"/>
                      <a:pt x="64" y="0"/>
                    </a:cubicBezTo>
                    <a:cubicBezTo>
                      <a:pt x="11993" y="0"/>
                      <a:pt x="21664" y="9670"/>
                      <a:pt x="21664" y="21600"/>
                    </a:cubicBezTo>
                  </a:path>
                  <a:path w="21664" h="21600" stroke="0" extrusionOk="0">
                    <a:moveTo>
                      <a:pt x="0" y="0"/>
                    </a:moveTo>
                    <a:cubicBezTo>
                      <a:pt x="21" y="0"/>
                      <a:pt x="42" y="-1"/>
                      <a:pt x="64" y="0"/>
                    </a:cubicBezTo>
                    <a:cubicBezTo>
                      <a:pt x="11993" y="0"/>
                      <a:pt x="21664" y="9670"/>
                      <a:pt x="21664" y="21600"/>
                    </a:cubicBezTo>
                    <a:lnTo>
                      <a:pt x="64" y="2160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rc 17"/>
              <p:cNvSpPr>
                <a:spLocks/>
              </p:cNvSpPr>
              <p:nvPr/>
            </p:nvSpPr>
            <p:spPr bwMode="auto">
              <a:xfrm rot="10800000">
                <a:off x="4177" y="1682"/>
                <a:ext cx="336" cy="191"/>
              </a:xfrm>
              <a:custGeom>
                <a:avLst/>
                <a:gdLst>
                  <a:gd name="G0" fmla="+- 21600 0 0"/>
                  <a:gd name="G1" fmla="+- 21497 0 0"/>
                  <a:gd name="G2" fmla="+- 21600 0 0"/>
                  <a:gd name="T0" fmla="*/ 0 w 21600"/>
                  <a:gd name="T1" fmla="*/ 21497 h 21497"/>
                  <a:gd name="T2" fmla="*/ 19489 w 21600"/>
                  <a:gd name="T3" fmla="*/ 0 h 21497"/>
                  <a:gd name="T4" fmla="*/ 21600 w 21600"/>
                  <a:gd name="T5" fmla="*/ 21497 h 21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497" fill="none" extrusionOk="0">
                    <a:moveTo>
                      <a:pt x="0" y="21496"/>
                    </a:moveTo>
                    <a:cubicBezTo>
                      <a:pt x="0" y="10385"/>
                      <a:pt x="8430" y="1086"/>
                      <a:pt x="19489" y="0"/>
                    </a:cubicBezTo>
                  </a:path>
                  <a:path w="21600" h="21497" stroke="0" extrusionOk="0">
                    <a:moveTo>
                      <a:pt x="0" y="21496"/>
                    </a:moveTo>
                    <a:cubicBezTo>
                      <a:pt x="0" y="10385"/>
                      <a:pt x="8430" y="1086"/>
                      <a:pt x="19489" y="0"/>
                    </a:cubicBezTo>
                    <a:lnTo>
                      <a:pt x="21600" y="21497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5040" y="2785"/>
              <a:ext cx="528" cy="479"/>
              <a:chOff x="4512" y="1729"/>
              <a:chExt cx="528" cy="479"/>
            </a:xfrm>
          </p:grpSpPr>
          <p:sp>
            <p:nvSpPr>
              <p:cNvPr id="19" name="Arc 19"/>
              <p:cNvSpPr>
                <a:spLocks/>
              </p:cNvSpPr>
              <p:nvPr/>
            </p:nvSpPr>
            <p:spPr bwMode="auto">
              <a:xfrm>
                <a:off x="4512" y="1729"/>
                <a:ext cx="433" cy="384"/>
              </a:xfrm>
              <a:custGeom>
                <a:avLst/>
                <a:gdLst>
                  <a:gd name="G0" fmla="+- 50 0 0"/>
                  <a:gd name="G1" fmla="+- 21600 0 0"/>
                  <a:gd name="G2" fmla="+- 21600 0 0"/>
                  <a:gd name="T0" fmla="*/ 0 w 21650"/>
                  <a:gd name="T1" fmla="*/ 0 h 21600"/>
                  <a:gd name="T2" fmla="*/ 21650 w 21650"/>
                  <a:gd name="T3" fmla="*/ 21600 h 21600"/>
                  <a:gd name="T4" fmla="*/ 50 w 2165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50" h="21600" fill="none" extrusionOk="0">
                    <a:moveTo>
                      <a:pt x="0" y="0"/>
                    </a:moveTo>
                    <a:cubicBezTo>
                      <a:pt x="16" y="0"/>
                      <a:pt x="33" y="-1"/>
                      <a:pt x="50" y="0"/>
                    </a:cubicBezTo>
                    <a:cubicBezTo>
                      <a:pt x="11979" y="0"/>
                      <a:pt x="21650" y="9670"/>
                      <a:pt x="21650" y="21600"/>
                    </a:cubicBezTo>
                  </a:path>
                  <a:path w="21650" h="21600" stroke="0" extrusionOk="0">
                    <a:moveTo>
                      <a:pt x="0" y="0"/>
                    </a:moveTo>
                    <a:cubicBezTo>
                      <a:pt x="16" y="0"/>
                      <a:pt x="33" y="-1"/>
                      <a:pt x="50" y="0"/>
                    </a:cubicBezTo>
                    <a:cubicBezTo>
                      <a:pt x="11979" y="0"/>
                      <a:pt x="21650" y="9670"/>
                      <a:pt x="21650" y="21600"/>
                    </a:cubicBezTo>
                    <a:lnTo>
                      <a:pt x="50" y="2160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99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4800" y="2112"/>
                <a:ext cx="240" cy="0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4848" y="2160"/>
                <a:ext cx="144" cy="0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4896" y="2208"/>
                <a:ext cx="48" cy="0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1028700" y="2774156"/>
            <a:ext cx="1449388" cy="2208213"/>
            <a:chOff x="576" y="576"/>
            <a:chExt cx="913" cy="1391"/>
          </a:xfrm>
        </p:grpSpPr>
        <p:grpSp>
          <p:nvGrpSpPr>
            <p:cNvPr id="26" name="Group 24"/>
            <p:cNvGrpSpPr>
              <a:grpSpLocks/>
            </p:cNvGrpSpPr>
            <p:nvPr/>
          </p:nvGrpSpPr>
          <p:grpSpPr bwMode="auto">
            <a:xfrm>
              <a:off x="1152" y="1153"/>
              <a:ext cx="337" cy="336"/>
              <a:chOff x="4176" y="1537"/>
              <a:chExt cx="337" cy="336"/>
            </a:xfrm>
          </p:grpSpPr>
          <p:sp>
            <p:nvSpPr>
              <p:cNvPr id="33" name="Arc 25"/>
              <p:cNvSpPr>
                <a:spLocks/>
              </p:cNvSpPr>
              <p:nvPr/>
            </p:nvSpPr>
            <p:spPr bwMode="auto">
              <a:xfrm>
                <a:off x="4176" y="1537"/>
                <a:ext cx="337" cy="192"/>
              </a:xfrm>
              <a:custGeom>
                <a:avLst/>
                <a:gdLst>
                  <a:gd name="G0" fmla="+- 64 0 0"/>
                  <a:gd name="G1" fmla="+- 21600 0 0"/>
                  <a:gd name="G2" fmla="+- 21600 0 0"/>
                  <a:gd name="T0" fmla="*/ 0 w 21664"/>
                  <a:gd name="T1" fmla="*/ 0 h 21600"/>
                  <a:gd name="T2" fmla="*/ 21664 w 21664"/>
                  <a:gd name="T3" fmla="*/ 21600 h 21600"/>
                  <a:gd name="T4" fmla="*/ 64 w 2166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64" h="21600" fill="none" extrusionOk="0">
                    <a:moveTo>
                      <a:pt x="0" y="0"/>
                    </a:moveTo>
                    <a:cubicBezTo>
                      <a:pt x="21" y="0"/>
                      <a:pt x="42" y="-1"/>
                      <a:pt x="64" y="0"/>
                    </a:cubicBezTo>
                    <a:cubicBezTo>
                      <a:pt x="11993" y="0"/>
                      <a:pt x="21664" y="9670"/>
                      <a:pt x="21664" y="21600"/>
                    </a:cubicBezTo>
                  </a:path>
                  <a:path w="21664" h="21600" stroke="0" extrusionOk="0">
                    <a:moveTo>
                      <a:pt x="0" y="0"/>
                    </a:moveTo>
                    <a:cubicBezTo>
                      <a:pt x="21" y="0"/>
                      <a:pt x="42" y="-1"/>
                      <a:pt x="64" y="0"/>
                    </a:cubicBezTo>
                    <a:cubicBezTo>
                      <a:pt x="11993" y="0"/>
                      <a:pt x="21664" y="9670"/>
                      <a:pt x="21664" y="21600"/>
                    </a:cubicBezTo>
                    <a:lnTo>
                      <a:pt x="64" y="2160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rc 26"/>
              <p:cNvSpPr>
                <a:spLocks/>
              </p:cNvSpPr>
              <p:nvPr/>
            </p:nvSpPr>
            <p:spPr bwMode="auto">
              <a:xfrm rot="10800000">
                <a:off x="4177" y="1682"/>
                <a:ext cx="336" cy="191"/>
              </a:xfrm>
              <a:custGeom>
                <a:avLst/>
                <a:gdLst>
                  <a:gd name="G0" fmla="+- 21600 0 0"/>
                  <a:gd name="G1" fmla="+- 21497 0 0"/>
                  <a:gd name="G2" fmla="+- 21600 0 0"/>
                  <a:gd name="T0" fmla="*/ 0 w 21600"/>
                  <a:gd name="T1" fmla="*/ 21497 h 21497"/>
                  <a:gd name="T2" fmla="*/ 19489 w 21600"/>
                  <a:gd name="T3" fmla="*/ 0 h 21497"/>
                  <a:gd name="T4" fmla="*/ 21600 w 21600"/>
                  <a:gd name="T5" fmla="*/ 21497 h 21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497" fill="none" extrusionOk="0">
                    <a:moveTo>
                      <a:pt x="0" y="21496"/>
                    </a:moveTo>
                    <a:cubicBezTo>
                      <a:pt x="0" y="10385"/>
                      <a:pt x="8430" y="1086"/>
                      <a:pt x="19489" y="0"/>
                    </a:cubicBezTo>
                  </a:path>
                  <a:path w="21600" h="21497" stroke="0" extrusionOk="0">
                    <a:moveTo>
                      <a:pt x="0" y="21496"/>
                    </a:moveTo>
                    <a:cubicBezTo>
                      <a:pt x="0" y="10385"/>
                      <a:pt x="8430" y="1086"/>
                      <a:pt x="19489" y="0"/>
                    </a:cubicBezTo>
                    <a:lnTo>
                      <a:pt x="21600" y="21497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tx2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" name="Group 27"/>
            <p:cNvGrpSpPr>
              <a:grpSpLocks/>
            </p:cNvGrpSpPr>
            <p:nvPr/>
          </p:nvGrpSpPr>
          <p:grpSpPr bwMode="auto">
            <a:xfrm>
              <a:off x="576" y="1488"/>
              <a:ext cx="576" cy="479"/>
              <a:chOff x="3600" y="1969"/>
              <a:chExt cx="529" cy="479"/>
            </a:xfrm>
          </p:grpSpPr>
          <p:sp>
            <p:nvSpPr>
              <p:cNvPr id="29" name="Arc 28"/>
              <p:cNvSpPr>
                <a:spLocks/>
              </p:cNvSpPr>
              <p:nvPr/>
            </p:nvSpPr>
            <p:spPr bwMode="auto">
              <a:xfrm>
                <a:off x="3697" y="1969"/>
                <a:ext cx="432" cy="38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5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</a:path>
                  <a:path w="21600" h="21600" stroke="0" extrusionOk="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29"/>
              <p:cNvSpPr>
                <a:spLocks noChangeShapeType="1"/>
              </p:cNvSpPr>
              <p:nvPr/>
            </p:nvSpPr>
            <p:spPr bwMode="auto">
              <a:xfrm flipH="1">
                <a:off x="3600" y="2352"/>
                <a:ext cx="240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30"/>
              <p:cNvSpPr>
                <a:spLocks noChangeShapeType="1"/>
              </p:cNvSpPr>
              <p:nvPr/>
            </p:nvSpPr>
            <p:spPr bwMode="auto">
              <a:xfrm flipH="1">
                <a:off x="3648" y="2400"/>
                <a:ext cx="144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31"/>
              <p:cNvSpPr>
                <a:spLocks noChangeShapeType="1"/>
              </p:cNvSpPr>
              <p:nvPr/>
            </p:nvSpPr>
            <p:spPr bwMode="auto">
              <a:xfrm flipH="1">
                <a:off x="3696" y="2448"/>
                <a:ext cx="48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>
              <a:off x="1152" y="576"/>
              <a:ext cx="0" cy="57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9683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Biểu đồ hoạt động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en-US"/>
              <a:t>Biểu đồ hoạt động trong mô hình use-case có thể được sử dụng để mô tả các hoạt động của một use-case. Nó mô tả luồng điều khiển từ hoạt động này tới hoạt động khác.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reeform 37"/>
          <p:cNvSpPr>
            <a:spLocks/>
          </p:cNvSpPr>
          <p:nvPr/>
        </p:nvSpPr>
        <p:spPr bwMode="auto">
          <a:xfrm>
            <a:off x="4507552" y="4435475"/>
            <a:ext cx="649287" cy="795338"/>
          </a:xfrm>
          <a:custGeom>
            <a:avLst/>
            <a:gdLst>
              <a:gd name="T0" fmla="*/ 0 w 274"/>
              <a:gd name="T1" fmla="*/ 501 h 501"/>
              <a:gd name="T2" fmla="*/ 0 w 274"/>
              <a:gd name="T3" fmla="*/ 0 h 501"/>
              <a:gd name="T4" fmla="*/ 274 w 274"/>
              <a:gd name="T5" fmla="*/ 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4" h="501">
                <a:moveTo>
                  <a:pt x="0" y="501"/>
                </a:moveTo>
                <a:lnTo>
                  <a:pt x="0" y="0"/>
                </a:lnTo>
                <a:lnTo>
                  <a:pt x="274" y="0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26"/>
          <p:cNvSpPr>
            <a:spLocks/>
          </p:cNvSpPr>
          <p:nvPr/>
        </p:nvSpPr>
        <p:spPr bwMode="auto">
          <a:xfrm>
            <a:off x="3155002" y="4678363"/>
            <a:ext cx="1587" cy="460375"/>
          </a:xfrm>
          <a:custGeom>
            <a:avLst/>
            <a:gdLst>
              <a:gd name="T0" fmla="*/ 0 w 1"/>
              <a:gd name="T1" fmla="*/ 0 h 290"/>
              <a:gd name="T2" fmla="*/ 0 w 1"/>
              <a:gd name="T3" fmla="*/ 290 h 29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90">
                <a:moveTo>
                  <a:pt x="0" y="0"/>
                </a:moveTo>
                <a:lnTo>
                  <a:pt x="0" y="290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28"/>
          <p:cNvSpPr>
            <a:spLocks/>
          </p:cNvSpPr>
          <p:nvPr/>
        </p:nvSpPr>
        <p:spPr bwMode="auto">
          <a:xfrm>
            <a:off x="4234502" y="5230813"/>
            <a:ext cx="522287" cy="249237"/>
          </a:xfrm>
          <a:custGeom>
            <a:avLst/>
            <a:gdLst>
              <a:gd name="T0" fmla="*/ 0 w 329"/>
              <a:gd name="T1" fmla="*/ 86 h 157"/>
              <a:gd name="T2" fmla="*/ 172 w 329"/>
              <a:gd name="T3" fmla="*/ 0 h 157"/>
              <a:gd name="T4" fmla="*/ 329 w 329"/>
              <a:gd name="T5" fmla="*/ 86 h 157"/>
              <a:gd name="T6" fmla="*/ 172 w 329"/>
              <a:gd name="T7" fmla="*/ 157 h 157"/>
              <a:gd name="T8" fmla="*/ 0 w 329"/>
              <a:gd name="T9" fmla="*/ 8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9" h="157">
                <a:moveTo>
                  <a:pt x="0" y="86"/>
                </a:moveTo>
                <a:lnTo>
                  <a:pt x="172" y="0"/>
                </a:lnTo>
                <a:lnTo>
                  <a:pt x="329" y="86"/>
                </a:lnTo>
                <a:lnTo>
                  <a:pt x="172" y="157"/>
                </a:lnTo>
                <a:lnTo>
                  <a:pt x="0" y="86"/>
                </a:lnTo>
                <a:close/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30"/>
          <p:cNvSpPr>
            <a:spLocks/>
          </p:cNvSpPr>
          <p:nvPr/>
        </p:nvSpPr>
        <p:spPr bwMode="auto">
          <a:xfrm>
            <a:off x="3747139" y="5367338"/>
            <a:ext cx="482600" cy="42862"/>
          </a:xfrm>
          <a:custGeom>
            <a:avLst/>
            <a:gdLst>
              <a:gd name="T0" fmla="*/ 0 w 166"/>
              <a:gd name="T1" fmla="*/ 0 h 1"/>
              <a:gd name="T2" fmla="*/ 166 w 16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6" h="1">
                <a:moveTo>
                  <a:pt x="0" y="0"/>
                </a:moveTo>
                <a:lnTo>
                  <a:pt x="166" y="0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39"/>
          <p:cNvSpPr>
            <a:spLocks noChangeArrowheads="1"/>
          </p:cNvSpPr>
          <p:nvPr/>
        </p:nvSpPr>
        <p:spPr bwMode="auto">
          <a:xfrm>
            <a:off x="3013714" y="4448175"/>
            <a:ext cx="261938" cy="261938"/>
          </a:xfrm>
          <a:prstGeom prst="ellipse">
            <a:avLst/>
          </a:prstGeom>
          <a:solidFill>
            <a:srgbClr val="9900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40"/>
          <p:cNvSpPr>
            <a:spLocks noChangeArrowheads="1"/>
          </p:cNvSpPr>
          <p:nvPr/>
        </p:nvSpPr>
        <p:spPr bwMode="auto">
          <a:xfrm>
            <a:off x="2477139" y="5162550"/>
            <a:ext cx="1358900" cy="406400"/>
          </a:xfrm>
          <a:prstGeom prst="flowChartTerminator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11" name="AutoShape 41"/>
          <p:cNvSpPr>
            <a:spLocks noChangeArrowheads="1"/>
          </p:cNvSpPr>
          <p:nvPr/>
        </p:nvSpPr>
        <p:spPr bwMode="auto">
          <a:xfrm>
            <a:off x="5180652" y="4233863"/>
            <a:ext cx="1358900" cy="406400"/>
          </a:xfrm>
          <a:prstGeom prst="flowChartTerminator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12" name="AutoShape 42"/>
          <p:cNvSpPr>
            <a:spLocks noChangeArrowheads="1"/>
          </p:cNvSpPr>
          <p:nvPr/>
        </p:nvSpPr>
        <p:spPr bwMode="auto">
          <a:xfrm>
            <a:off x="5180652" y="5167313"/>
            <a:ext cx="1358900" cy="406400"/>
          </a:xfrm>
          <a:prstGeom prst="flowChartTerminator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2678752" y="5181600"/>
            <a:ext cx="985837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Activity1</a:t>
            </a:r>
          </a:p>
        </p:txBody>
      </p:sp>
      <p:sp>
        <p:nvSpPr>
          <p:cNvPr id="14" name="Text Box 45"/>
          <p:cNvSpPr txBox="1">
            <a:spLocks noChangeArrowheads="1"/>
          </p:cNvSpPr>
          <p:nvPr/>
        </p:nvSpPr>
        <p:spPr bwMode="auto">
          <a:xfrm>
            <a:off x="5369564" y="4257675"/>
            <a:ext cx="985838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Activity2</a:t>
            </a:r>
          </a:p>
        </p:txBody>
      </p:sp>
      <p:sp>
        <p:nvSpPr>
          <p:cNvPr id="15" name="Text Box 46"/>
          <p:cNvSpPr txBox="1">
            <a:spLocks noChangeArrowheads="1"/>
          </p:cNvSpPr>
          <p:nvPr/>
        </p:nvSpPr>
        <p:spPr bwMode="auto">
          <a:xfrm>
            <a:off x="5369564" y="5191125"/>
            <a:ext cx="985838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Activity3</a:t>
            </a:r>
          </a:p>
        </p:txBody>
      </p:sp>
      <p:sp>
        <p:nvSpPr>
          <p:cNvPr id="16" name="Freeform 48"/>
          <p:cNvSpPr>
            <a:spLocks/>
          </p:cNvSpPr>
          <p:nvPr/>
        </p:nvSpPr>
        <p:spPr bwMode="auto">
          <a:xfrm>
            <a:off x="4756789" y="5367338"/>
            <a:ext cx="396875" cy="42862"/>
          </a:xfrm>
          <a:custGeom>
            <a:avLst/>
            <a:gdLst>
              <a:gd name="T0" fmla="*/ 0 w 166"/>
              <a:gd name="T1" fmla="*/ 0 h 1"/>
              <a:gd name="T2" fmla="*/ 166 w 16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6" h="1">
                <a:moveTo>
                  <a:pt x="0" y="0"/>
                </a:moveTo>
                <a:lnTo>
                  <a:pt x="166" y="0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26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Thí dụ một biểu đồ hoạt động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reeform 339"/>
          <p:cNvSpPr>
            <a:spLocks/>
          </p:cNvSpPr>
          <p:nvPr/>
        </p:nvSpPr>
        <p:spPr bwMode="auto">
          <a:xfrm>
            <a:off x="3822700" y="2065337"/>
            <a:ext cx="1588" cy="282575"/>
          </a:xfrm>
          <a:custGeom>
            <a:avLst/>
            <a:gdLst>
              <a:gd name="T0" fmla="*/ 0 w 1"/>
              <a:gd name="T1" fmla="*/ 0 h 178"/>
              <a:gd name="T2" fmla="*/ 0 w 1"/>
              <a:gd name="T3" fmla="*/ 178 h 1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78">
                <a:moveTo>
                  <a:pt x="0" y="0"/>
                </a:moveTo>
                <a:lnTo>
                  <a:pt x="0" y="17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371"/>
          <p:cNvSpPr>
            <a:spLocks/>
          </p:cNvSpPr>
          <p:nvPr/>
        </p:nvSpPr>
        <p:spPr bwMode="auto">
          <a:xfrm>
            <a:off x="4054475" y="2481262"/>
            <a:ext cx="1498600" cy="1588"/>
          </a:xfrm>
          <a:custGeom>
            <a:avLst/>
            <a:gdLst>
              <a:gd name="T0" fmla="*/ 0 w 944"/>
              <a:gd name="T1" fmla="*/ 0 h 1"/>
              <a:gd name="T2" fmla="*/ 944 w 94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44" h="1">
                <a:moveTo>
                  <a:pt x="0" y="0"/>
                </a:moveTo>
                <a:lnTo>
                  <a:pt x="94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314"/>
          <p:cNvSpPr>
            <a:spLocks/>
          </p:cNvSpPr>
          <p:nvPr/>
        </p:nvSpPr>
        <p:spPr bwMode="auto">
          <a:xfrm flipH="1">
            <a:off x="3303588" y="3686175"/>
            <a:ext cx="325437" cy="334962"/>
          </a:xfrm>
          <a:custGeom>
            <a:avLst/>
            <a:gdLst>
              <a:gd name="T0" fmla="*/ 316 w 316"/>
              <a:gd name="T1" fmla="*/ 0 h 211"/>
              <a:gd name="T2" fmla="*/ 0 w 316"/>
              <a:gd name="T3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6" h="211">
                <a:moveTo>
                  <a:pt x="316" y="0"/>
                </a:moveTo>
                <a:lnTo>
                  <a:pt x="0" y="211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374"/>
          <p:cNvSpPr>
            <a:spLocks/>
          </p:cNvSpPr>
          <p:nvPr/>
        </p:nvSpPr>
        <p:spPr bwMode="auto">
          <a:xfrm>
            <a:off x="3208338" y="5942012"/>
            <a:ext cx="533400" cy="312738"/>
          </a:xfrm>
          <a:custGeom>
            <a:avLst/>
            <a:gdLst>
              <a:gd name="T0" fmla="*/ 0 w 303"/>
              <a:gd name="T1" fmla="*/ 0 h 178"/>
              <a:gd name="T2" fmla="*/ 303 w 303"/>
              <a:gd name="T3" fmla="*/ 178 h 1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3" h="178">
                <a:moveTo>
                  <a:pt x="0" y="0"/>
                </a:moveTo>
                <a:lnTo>
                  <a:pt x="303" y="17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382"/>
          <p:cNvSpPr>
            <a:spLocks/>
          </p:cNvSpPr>
          <p:nvPr/>
        </p:nvSpPr>
        <p:spPr bwMode="auto">
          <a:xfrm>
            <a:off x="4002088" y="5354637"/>
            <a:ext cx="892175" cy="887413"/>
          </a:xfrm>
          <a:custGeom>
            <a:avLst/>
            <a:gdLst>
              <a:gd name="T0" fmla="*/ 490 w 490"/>
              <a:gd name="T1" fmla="*/ 0 h 529"/>
              <a:gd name="T2" fmla="*/ 0 w 490"/>
              <a:gd name="T3" fmla="*/ 529 h 5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90" h="529">
                <a:moveTo>
                  <a:pt x="490" y="0"/>
                </a:moveTo>
                <a:lnTo>
                  <a:pt x="0" y="529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378"/>
          <p:cNvSpPr>
            <a:spLocks/>
          </p:cNvSpPr>
          <p:nvPr/>
        </p:nvSpPr>
        <p:spPr bwMode="auto">
          <a:xfrm>
            <a:off x="4035425" y="2671762"/>
            <a:ext cx="2139950" cy="3681413"/>
          </a:xfrm>
          <a:custGeom>
            <a:avLst/>
            <a:gdLst>
              <a:gd name="T0" fmla="*/ 1366 w 1366"/>
              <a:gd name="T1" fmla="*/ 0 h 2319"/>
              <a:gd name="T2" fmla="*/ 1366 w 1366"/>
              <a:gd name="T3" fmla="*/ 2319 h 2319"/>
              <a:gd name="T4" fmla="*/ 0 w 1366"/>
              <a:gd name="T5" fmla="*/ 2319 h 2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6" h="2319">
                <a:moveTo>
                  <a:pt x="1366" y="0"/>
                </a:moveTo>
                <a:lnTo>
                  <a:pt x="1366" y="2319"/>
                </a:lnTo>
                <a:lnTo>
                  <a:pt x="0" y="2319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AutoShape 397"/>
          <p:cNvSpPr>
            <a:spLocks noChangeArrowheads="1"/>
          </p:cNvSpPr>
          <p:nvPr/>
        </p:nvSpPr>
        <p:spPr bwMode="auto">
          <a:xfrm>
            <a:off x="4240213" y="4967287"/>
            <a:ext cx="1247775" cy="381000"/>
          </a:xfrm>
          <a:prstGeom prst="flowChartTerminator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12" name="AutoShape 398"/>
          <p:cNvSpPr>
            <a:spLocks noChangeArrowheads="1"/>
          </p:cNvSpPr>
          <p:nvPr/>
        </p:nvSpPr>
        <p:spPr bwMode="auto">
          <a:xfrm>
            <a:off x="2320925" y="5586412"/>
            <a:ext cx="1247775" cy="381000"/>
          </a:xfrm>
          <a:prstGeom prst="flowChartTerminator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13" name="AutoShape 399"/>
          <p:cNvSpPr>
            <a:spLocks noChangeArrowheads="1"/>
          </p:cNvSpPr>
          <p:nvPr/>
        </p:nvSpPr>
        <p:spPr bwMode="auto">
          <a:xfrm>
            <a:off x="4092575" y="3319462"/>
            <a:ext cx="1247775" cy="381000"/>
          </a:xfrm>
          <a:prstGeom prst="flowChartTerminator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14" name="AutoShape 400"/>
          <p:cNvSpPr>
            <a:spLocks noChangeArrowheads="1"/>
          </p:cNvSpPr>
          <p:nvPr/>
        </p:nvSpPr>
        <p:spPr bwMode="auto">
          <a:xfrm>
            <a:off x="2368550" y="3319462"/>
            <a:ext cx="1247775" cy="381000"/>
          </a:xfrm>
          <a:prstGeom prst="flowChartTerminator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15" name="AutoShape 401"/>
          <p:cNvSpPr>
            <a:spLocks noChangeArrowheads="1"/>
          </p:cNvSpPr>
          <p:nvPr/>
        </p:nvSpPr>
        <p:spPr bwMode="auto">
          <a:xfrm>
            <a:off x="3178175" y="1690687"/>
            <a:ext cx="1247775" cy="381000"/>
          </a:xfrm>
          <a:prstGeom prst="flowChartTerminator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16" name="AutoShape 402"/>
          <p:cNvSpPr>
            <a:spLocks noChangeArrowheads="1"/>
          </p:cNvSpPr>
          <p:nvPr/>
        </p:nvSpPr>
        <p:spPr bwMode="auto">
          <a:xfrm>
            <a:off x="5568950" y="2290762"/>
            <a:ext cx="1247775" cy="381000"/>
          </a:xfrm>
          <a:prstGeom prst="flowChartTerminator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17" name="AutoShape 395"/>
          <p:cNvSpPr>
            <a:spLocks noChangeArrowheads="1"/>
          </p:cNvSpPr>
          <p:nvPr/>
        </p:nvSpPr>
        <p:spPr bwMode="auto">
          <a:xfrm>
            <a:off x="2311400" y="4967287"/>
            <a:ext cx="1247775" cy="381000"/>
          </a:xfrm>
          <a:prstGeom prst="flowChartTerminator">
            <a:avLst/>
          </a:prstGeom>
          <a:solidFill>
            <a:srgbClr val="FFFFCC"/>
          </a:solidFill>
          <a:ln w="9525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18" name="Freeform 316"/>
          <p:cNvSpPr>
            <a:spLocks/>
          </p:cNvSpPr>
          <p:nvPr/>
        </p:nvSpPr>
        <p:spPr bwMode="auto">
          <a:xfrm flipH="1">
            <a:off x="3343275" y="2897187"/>
            <a:ext cx="400050" cy="400050"/>
          </a:xfrm>
          <a:custGeom>
            <a:avLst/>
            <a:gdLst>
              <a:gd name="T0" fmla="*/ 0 w 270"/>
              <a:gd name="T1" fmla="*/ 0 h 140"/>
              <a:gd name="T2" fmla="*/ 270 w 270"/>
              <a:gd name="T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70" h="140">
                <a:moveTo>
                  <a:pt x="0" y="0"/>
                </a:moveTo>
                <a:lnTo>
                  <a:pt x="270" y="14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386"/>
          <p:cNvSpPr>
            <a:spLocks/>
          </p:cNvSpPr>
          <p:nvPr/>
        </p:nvSpPr>
        <p:spPr bwMode="auto">
          <a:xfrm>
            <a:off x="3916363" y="2909887"/>
            <a:ext cx="395287" cy="387350"/>
          </a:xfrm>
          <a:custGeom>
            <a:avLst/>
            <a:gdLst>
              <a:gd name="T0" fmla="*/ 0 w 270"/>
              <a:gd name="T1" fmla="*/ 0 h 140"/>
              <a:gd name="T2" fmla="*/ 270 w 270"/>
              <a:gd name="T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70" h="140">
                <a:moveTo>
                  <a:pt x="0" y="0"/>
                </a:moveTo>
                <a:lnTo>
                  <a:pt x="270" y="14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313"/>
          <p:cNvSpPr>
            <a:spLocks/>
          </p:cNvSpPr>
          <p:nvPr/>
        </p:nvSpPr>
        <p:spPr bwMode="auto">
          <a:xfrm>
            <a:off x="3873500" y="4076700"/>
            <a:ext cx="1588" cy="319087"/>
          </a:xfrm>
          <a:custGeom>
            <a:avLst/>
            <a:gdLst>
              <a:gd name="T0" fmla="*/ 0 w 1"/>
              <a:gd name="T1" fmla="*/ 0 h 201"/>
              <a:gd name="T2" fmla="*/ 1 w 1"/>
              <a:gd name="T3" fmla="*/ 201 h 20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01">
                <a:moveTo>
                  <a:pt x="0" y="0"/>
                </a:moveTo>
                <a:lnTo>
                  <a:pt x="1" y="201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317"/>
          <p:cNvSpPr>
            <a:spLocks/>
          </p:cNvSpPr>
          <p:nvPr/>
        </p:nvSpPr>
        <p:spPr bwMode="auto">
          <a:xfrm>
            <a:off x="3819525" y="2566987"/>
            <a:ext cx="1588" cy="282575"/>
          </a:xfrm>
          <a:custGeom>
            <a:avLst/>
            <a:gdLst>
              <a:gd name="T0" fmla="*/ 0 w 1"/>
              <a:gd name="T1" fmla="*/ 0 h 178"/>
              <a:gd name="T2" fmla="*/ 0 w 1"/>
              <a:gd name="T3" fmla="*/ 178 h 1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78">
                <a:moveTo>
                  <a:pt x="0" y="0"/>
                </a:moveTo>
                <a:lnTo>
                  <a:pt x="0" y="17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18"/>
          <p:cNvSpPr>
            <a:spLocks noChangeShapeType="1"/>
          </p:cNvSpPr>
          <p:nvPr/>
        </p:nvSpPr>
        <p:spPr bwMode="auto">
          <a:xfrm flipV="1">
            <a:off x="6832600" y="1801812"/>
            <a:ext cx="584200" cy="584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3" name="Text Box 319"/>
          <p:cNvSpPr txBox="1">
            <a:spLocks noChangeArrowheads="1"/>
          </p:cNvSpPr>
          <p:nvPr/>
        </p:nvSpPr>
        <p:spPr bwMode="auto">
          <a:xfrm>
            <a:off x="7350125" y="1262062"/>
            <a:ext cx="9556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r>
              <a:rPr lang="en-US" sz="1800"/>
              <a:t>Activity</a:t>
            </a:r>
            <a:r>
              <a:rPr lang="fr-FR" sz="1800"/>
              <a:t> State</a:t>
            </a:r>
            <a:endParaRPr lang="en-US" sz="1800"/>
          </a:p>
        </p:txBody>
      </p:sp>
      <p:sp>
        <p:nvSpPr>
          <p:cNvPr id="24" name="Line 320"/>
          <p:cNvSpPr>
            <a:spLocks noChangeShapeType="1"/>
          </p:cNvSpPr>
          <p:nvPr/>
        </p:nvSpPr>
        <p:spPr bwMode="auto">
          <a:xfrm flipV="1">
            <a:off x="4425950" y="2889250"/>
            <a:ext cx="241935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5" name="Text Box 321"/>
          <p:cNvSpPr txBox="1">
            <a:spLocks noChangeArrowheads="1"/>
          </p:cNvSpPr>
          <p:nvPr/>
        </p:nvSpPr>
        <p:spPr bwMode="auto">
          <a:xfrm>
            <a:off x="6800850" y="2714625"/>
            <a:ext cx="18732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r>
              <a:rPr lang="en-US" sz="1800"/>
              <a:t>Synchronization</a:t>
            </a:r>
            <a:endParaRPr lang="fr-FR" sz="1800"/>
          </a:p>
          <a:p>
            <a:r>
              <a:rPr lang="en-US" sz="1800"/>
              <a:t>Bar (Fork)</a:t>
            </a:r>
          </a:p>
        </p:txBody>
      </p:sp>
      <p:sp>
        <p:nvSpPr>
          <p:cNvPr id="26" name="Line 322"/>
          <p:cNvSpPr>
            <a:spLocks noChangeShapeType="1"/>
          </p:cNvSpPr>
          <p:nvPr/>
        </p:nvSpPr>
        <p:spPr bwMode="auto">
          <a:xfrm flipH="1" flipV="1">
            <a:off x="1771650" y="3841750"/>
            <a:ext cx="449263" cy="4540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7" name="Text Box 323"/>
          <p:cNvSpPr txBox="1">
            <a:spLocks noChangeArrowheads="1"/>
          </p:cNvSpPr>
          <p:nvPr/>
        </p:nvSpPr>
        <p:spPr bwMode="auto">
          <a:xfrm>
            <a:off x="644525" y="3305175"/>
            <a:ext cx="1198563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r>
              <a:rPr lang="en-US" sz="1800"/>
              <a:t>Guard</a:t>
            </a:r>
          </a:p>
          <a:p>
            <a:r>
              <a:rPr lang="en-US" sz="1800"/>
              <a:t>Condition</a:t>
            </a:r>
          </a:p>
        </p:txBody>
      </p:sp>
      <p:sp>
        <p:nvSpPr>
          <p:cNvPr id="28" name="Text Box 324"/>
          <p:cNvSpPr txBox="1">
            <a:spLocks noChangeArrowheads="1"/>
          </p:cNvSpPr>
          <p:nvPr/>
        </p:nvSpPr>
        <p:spPr bwMode="auto">
          <a:xfrm>
            <a:off x="6800850" y="3776662"/>
            <a:ext cx="18732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r>
              <a:rPr lang="en-US" sz="1800"/>
              <a:t>Synchronization</a:t>
            </a:r>
            <a:endParaRPr lang="fr-FR" sz="1800"/>
          </a:p>
          <a:p>
            <a:r>
              <a:rPr lang="en-US" sz="1800"/>
              <a:t>Bar (Join)</a:t>
            </a:r>
          </a:p>
        </p:txBody>
      </p:sp>
      <p:sp>
        <p:nvSpPr>
          <p:cNvPr id="29" name="Line 325"/>
          <p:cNvSpPr>
            <a:spLocks noChangeShapeType="1"/>
          </p:cNvSpPr>
          <p:nvPr/>
        </p:nvSpPr>
        <p:spPr bwMode="auto">
          <a:xfrm flipV="1">
            <a:off x="3987800" y="1643062"/>
            <a:ext cx="1079500" cy="762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0" name="Text Box 326"/>
          <p:cNvSpPr txBox="1">
            <a:spLocks noChangeArrowheads="1"/>
          </p:cNvSpPr>
          <p:nvPr/>
        </p:nvSpPr>
        <p:spPr bwMode="auto">
          <a:xfrm>
            <a:off x="4914900" y="1262062"/>
            <a:ext cx="1111250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r>
              <a:rPr lang="en-US" sz="1800"/>
              <a:t>Decision</a:t>
            </a:r>
          </a:p>
        </p:txBody>
      </p:sp>
      <p:sp>
        <p:nvSpPr>
          <p:cNvPr id="31" name="Text Box 327"/>
          <p:cNvSpPr txBox="1">
            <a:spLocks noChangeArrowheads="1"/>
          </p:cNvSpPr>
          <p:nvPr/>
        </p:nvSpPr>
        <p:spPr bwMode="auto">
          <a:xfrm>
            <a:off x="482600" y="1824037"/>
            <a:ext cx="152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 algn="r"/>
            <a:r>
              <a:rPr lang="en-US" sz="1800"/>
              <a:t>Concurrent Threads</a:t>
            </a:r>
          </a:p>
        </p:txBody>
      </p:sp>
      <p:sp>
        <p:nvSpPr>
          <p:cNvPr id="32" name="Line 328"/>
          <p:cNvSpPr>
            <a:spLocks noChangeShapeType="1"/>
          </p:cNvSpPr>
          <p:nvPr/>
        </p:nvSpPr>
        <p:spPr bwMode="auto">
          <a:xfrm flipV="1">
            <a:off x="6197600" y="5116512"/>
            <a:ext cx="12192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3" name="Text Box 329"/>
          <p:cNvSpPr txBox="1">
            <a:spLocks noChangeArrowheads="1"/>
          </p:cNvSpPr>
          <p:nvPr/>
        </p:nvSpPr>
        <p:spPr bwMode="auto">
          <a:xfrm>
            <a:off x="7378700" y="4919662"/>
            <a:ext cx="1295400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r>
              <a:rPr lang="en-US" sz="1800"/>
              <a:t>Transition</a:t>
            </a:r>
          </a:p>
        </p:txBody>
      </p:sp>
      <p:sp>
        <p:nvSpPr>
          <p:cNvPr id="34" name="Oval 330"/>
          <p:cNvSpPr>
            <a:spLocks noChangeArrowheads="1"/>
          </p:cNvSpPr>
          <p:nvPr/>
        </p:nvSpPr>
        <p:spPr bwMode="auto">
          <a:xfrm>
            <a:off x="3721100" y="1185862"/>
            <a:ext cx="204788" cy="192088"/>
          </a:xfrm>
          <a:prstGeom prst="ellipse">
            <a:avLst/>
          </a:prstGeom>
          <a:solidFill>
            <a:srgbClr val="9900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 331"/>
          <p:cNvSpPr>
            <a:spLocks/>
          </p:cNvSpPr>
          <p:nvPr/>
        </p:nvSpPr>
        <p:spPr bwMode="auto">
          <a:xfrm>
            <a:off x="3822700" y="1377950"/>
            <a:ext cx="52388" cy="303212"/>
          </a:xfrm>
          <a:custGeom>
            <a:avLst/>
            <a:gdLst>
              <a:gd name="T0" fmla="*/ 0 w 5"/>
              <a:gd name="T1" fmla="*/ 0 h 30"/>
              <a:gd name="T2" fmla="*/ 0 w 5"/>
              <a:gd name="T3" fmla="*/ 30 h 30"/>
              <a:gd name="T4" fmla="*/ 5 w 5"/>
              <a:gd name="T5" fmla="*/ 18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" h="30">
                <a:moveTo>
                  <a:pt x="0" y="0"/>
                </a:moveTo>
                <a:lnTo>
                  <a:pt x="0" y="30"/>
                </a:lnTo>
                <a:lnTo>
                  <a:pt x="5" y="1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32"/>
          <p:cNvSpPr>
            <a:spLocks noChangeShapeType="1"/>
          </p:cNvSpPr>
          <p:nvPr/>
        </p:nvSpPr>
        <p:spPr bwMode="auto">
          <a:xfrm flipH="1" flipV="1">
            <a:off x="3771900" y="1560512"/>
            <a:ext cx="50800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333"/>
          <p:cNvSpPr>
            <a:spLocks/>
          </p:cNvSpPr>
          <p:nvPr/>
        </p:nvSpPr>
        <p:spPr bwMode="auto">
          <a:xfrm>
            <a:off x="3578225" y="2366962"/>
            <a:ext cx="469900" cy="212725"/>
          </a:xfrm>
          <a:custGeom>
            <a:avLst/>
            <a:gdLst>
              <a:gd name="T0" fmla="*/ 0 w 326"/>
              <a:gd name="T1" fmla="*/ 78 h 149"/>
              <a:gd name="T2" fmla="*/ 170 w 326"/>
              <a:gd name="T3" fmla="*/ 0 h 149"/>
              <a:gd name="T4" fmla="*/ 326 w 326"/>
              <a:gd name="T5" fmla="*/ 78 h 149"/>
              <a:gd name="T6" fmla="*/ 170 w 326"/>
              <a:gd name="T7" fmla="*/ 149 h 149"/>
              <a:gd name="T8" fmla="*/ 0 w 326"/>
              <a:gd name="T9" fmla="*/ 7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" h="149">
                <a:moveTo>
                  <a:pt x="0" y="78"/>
                </a:moveTo>
                <a:lnTo>
                  <a:pt x="170" y="0"/>
                </a:lnTo>
                <a:lnTo>
                  <a:pt x="326" y="78"/>
                </a:lnTo>
                <a:lnTo>
                  <a:pt x="170" y="149"/>
                </a:lnTo>
                <a:lnTo>
                  <a:pt x="0" y="78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Freeform 334"/>
          <p:cNvSpPr>
            <a:spLocks/>
          </p:cNvSpPr>
          <p:nvPr/>
        </p:nvSpPr>
        <p:spPr bwMode="auto">
          <a:xfrm>
            <a:off x="3822700" y="1377950"/>
            <a:ext cx="52388" cy="303212"/>
          </a:xfrm>
          <a:custGeom>
            <a:avLst/>
            <a:gdLst>
              <a:gd name="T0" fmla="*/ 0 w 5"/>
              <a:gd name="T1" fmla="*/ 0 h 30"/>
              <a:gd name="T2" fmla="*/ 0 w 5"/>
              <a:gd name="T3" fmla="*/ 30 h 30"/>
              <a:gd name="T4" fmla="*/ 5 w 5"/>
              <a:gd name="T5" fmla="*/ 18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" h="30">
                <a:moveTo>
                  <a:pt x="0" y="0"/>
                </a:moveTo>
                <a:lnTo>
                  <a:pt x="0" y="30"/>
                </a:lnTo>
                <a:lnTo>
                  <a:pt x="5" y="1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35"/>
          <p:cNvSpPr>
            <a:spLocks noChangeShapeType="1"/>
          </p:cNvSpPr>
          <p:nvPr/>
        </p:nvSpPr>
        <p:spPr bwMode="auto">
          <a:xfrm flipH="1" flipV="1">
            <a:off x="3771900" y="1560512"/>
            <a:ext cx="50800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338"/>
          <p:cNvSpPr>
            <a:spLocks noChangeArrowheads="1"/>
          </p:cNvSpPr>
          <p:nvPr/>
        </p:nvSpPr>
        <p:spPr bwMode="auto">
          <a:xfrm>
            <a:off x="3349625" y="1725612"/>
            <a:ext cx="95408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>
                <a:solidFill>
                  <a:srgbClr val="000000"/>
                </a:solidFill>
              </a:rPr>
              <a:t>Select Course</a:t>
            </a:r>
            <a:endParaRPr lang="en-US"/>
          </a:p>
        </p:txBody>
      </p:sp>
      <p:sp>
        <p:nvSpPr>
          <p:cNvPr id="41" name="Rectangle 340"/>
          <p:cNvSpPr>
            <a:spLocks noChangeArrowheads="1"/>
          </p:cNvSpPr>
          <p:nvPr/>
        </p:nvSpPr>
        <p:spPr bwMode="auto">
          <a:xfrm>
            <a:off x="3435350" y="2536825"/>
            <a:ext cx="10080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[ add  course ] </a:t>
            </a:r>
            <a:endParaRPr lang="en-US"/>
          </a:p>
        </p:txBody>
      </p:sp>
      <p:sp>
        <p:nvSpPr>
          <p:cNvPr id="42" name="Rectangle 342"/>
          <p:cNvSpPr>
            <a:spLocks noChangeArrowheads="1"/>
          </p:cNvSpPr>
          <p:nvPr/>
        </p:nvSpPr>
        <p:spPr bwMode="auto">
          <a:xfrm>
            <a:off x="2781300" y="3321050"/>
            <a:ext cx="473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Check </a:t>
            </a:r>
            <a:endParaRPr lang="en-US"/>
          </a:p>
        </p:txBody>
      </p:sp>
      <p:sp>
        <p:nvSpPr>
          <p:cNvPr id="43" name="Rectangle 343"/>
          <p:cNvSpPr>
            <a:spLocks noChangeArrowheads="1"/>
          </p:cNvSpPr>
          <p:nvPr/>
        </p:nvSpPr>
        <p:spPr bwMode="auto">
          <a:xfrm>
            <a:off x="2709863" y="3482975"/>
            <a:ext cx="6318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Schedule</a:t>
            </a:r>
            <a:endParaRPr lang="en-US"/>
          </a:p>
        </p:txBody>
      </p:sp>
      <p:sp>
        <p:nvSpPr>
          <p:cNvPr id="44" name="Rectangle 345"/>
          <p:cNvSpPr>
            <a:spLocks noChangeArrowheads="1"/>
          </p:cNvSpPr>
          <p:nvPr/>
        </p:nvSpPr>
        <p:spPr bwMode="auto">
          <a:xfrm>
            <a:off x="4497388" y="3321050"/>
            <a:ext cx="4730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Check </a:t>
            </a:r>
            <a:endParaRPr lang="en-US"/>
          </a:p>
        </p:txBody>
      </p:sp>
      <p:sp>
        <p:nvSpPr>
          <p:cNvPr id="45" name="Rectangle 346"/>
          <p:cNvSpPr>
            <a:spLocks noChangeArrowheads="1"/>
          </p:cNvSpPr>
          <p:nvPr/>
        </p:nvSpPr>
        <p:spPr bwMode="auto">
          <a:xfrm>
            <a:off x="4303713" y="3482975"/>
            <a:ext cx="9366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Pre-requisites</a:t>
            </a:r>
            <a:endParaRPr lang="en-US"/>
          </a:p>
        </p:txBody>
      </p:sp>
      <p:sp>
        <p:nvSpPr>
          <p:cNvPr id="46" name="Rectangle 348"/>
          <p:cNvSpPr>
            <a:spLocks noChangeArrowheads="1"/>
          </p:cNvSpPr>
          <p:nvPr/>
        </p:nvSpPr>
        <p:spPr bwMode="auto">
          <a:xfrm>
            <a:off x="2636838" y="4968875"/>
            <a:ext cx="6683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Assign to </a:t>
            </a:r>
            <a:endParaRPr lang="en-US"/>
          </a:p>
        </p:txBody>
      </p:sp>
      <p:sp>
        <p:nvSpPr>
          <p:cNvPr id="47" name="Rectangle 349"/>
          <p:cNvSpPr>
            <a:spLocks noChangeArrowheads="1"/>
          </p:cNvSpPr>
          <p:nvPr/>
        </p:nvSpPr>
        <p:spPr bwMode="auto">
          <a:xfrm>
            <a:off x="2719388" y="5132387"/>
            <a:ext cx="4889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Course</a:t>
            </a:r>
            <a:endParaRPr lang="en-US"/>
          </a:p>
        </p:txBody>
      </p:sp>
      <p:sp>
        <p:nvSpPr>
          <p:cNvPr id="48" name="Freeform 350"/>
          <p:cNvSpPr>
            <a:spLocks/>
          </p:cNvSpPr>
          <p:nvPr/>
        </p:nvSpPr>
        <p:spPr bwMode="auto">
          <a:xfrm>
            <a:off x="2933700" y="5354637"/>
            <a:ext cx="1588" cy="222250"/>
          </a:xfrm>
          <a:custGeom>
            <a:avLst/>
            <a:gdLst>
              <a:gd name="T0" fmla="*/ 0 w 1"/>
              <a:gd name="T1" fmla="*/ 0 h 140"/>
              <a:gd name="T2" fmla="*/ 0 w 1"/>
              <a:gd name="T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40">
                <a:moveTo>
                  <a:pt x="0" y="0"/>
                </a:moveTo>
                <a:lnTo>
                  <a:pt x="0" y="14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352"/>
          <p:cNvSpPr>
            <a:spLocks/>
          </p:cNvSpPr>
          <p:nvPr/>
        </p:nvSpPr>
        <p:spPr bwMode="auto">
          <a:xfrm>
            <a:off x="2943225" y="4535487"/>
            <a:ext cx="687388" cy="423863"/>
          </a:xfrm>
          <a:custGeom>
            <a:avLst/>
            <a:gdLst>
              <a:gd name="T0" fmla="*/ 433 w 433"/>
              <a:gd name="T1" fmla="*/ 0 h 267"/>
              <a:gd name="T2" fmla="*/ 0 w 433"/>
              <a:gd name="T3" fmla="*/ 0 h 267"/>
              <a:gd name="T4" fmla="*/ 0 w 433"/>
              <a:gd name="T5" fmla="*/ 26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3" h="267">
                <a:moveTo>
                  <a:pt x="433" y="0"/>
                </a:moveTo>
                <a:lnTo>
                  <a:pt x="0" y="0"/>
                </a:lnTo>
                <a:lnTo>
                  <a:pt x="0" y="267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Rectangle 354"/>
          <p:cNvSpPr>
            <a:spLocks noChangeArrowheads="1"/>
          </p:cNvSpPr>
          <p:nvPr/>
        </p:nvSpPr>
        <p:spPr bwMode="auto">
          <a:xfrm>
            <a:off x="4584700" y="4968875"/>
            <a:ext cx="5905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Resolve </a:t>
            </a:r>
            <a:endParaRPr lang="en-US"/>
          </a:p>
        </p:txBody>
      </p:sp>
      <p:sp>
        <p:nvSpPr>
          <p:cNvPr id="51" name="Rectangle 355"/>
          <p:cNvSpPr>
            <a:spLocks noChangeArrowheads="1"/>
          </p:cNvSpPr>
          <p:nvPr/>
        </p:nvSpPr>
        <p:spPr bwMode="auto">
          <a:xfrm>
            <a:off x="4584700" y="5132387"/>
            <a:ext cx="5826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Conflicts</a:t>
            </a:r>
            <a:endParaRPr lang="en-US"/>
          </a:p>
        </p:txBody>
      </p:sp>
      <p:sp>
        <p:nvSpPr>
          <p:cNvPr id="52" name="Freeform 358"/>
          <p:cNvSpPr>
            <a:spLocks/>
          </p:cNvSpPr>
          <p:nvPr/>
        </p:nvSpPr>
        <p:spPr bwMode="auto">
          <a:xfrm>
            <a:off x="4119563" y="4535487"/>
            <a:ext cx="755650" cy="423863"/>
          </a:xfrm>
          <a:custGeom>
            <a:avLst/>
            <a:gdLst>
              <a:gd name="T0" fmla="*/ 0 w 476"/>
              <a:gd name="T1" fmla="*/ 0 h 267"/>
              <a:gd name="T2" fmla="*/ 476 w 476"/>
              <a:gd name="T3" fmla="*/ 0 h 267"/>
              <a:gd name="T4" fmla="*/ 476 w 476"/>
              <a:gd name="T5" fmla="*/ 26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6" h="267">
                <a:moveTo>
                  <a:pt x="0" y="0"/>
                </a:moveTo>
                <a:lnTo>
                  <a:pt x="476" y="0"/>
                </a:lnTo>
                <a:lnTo>
                  <a:pt x="476" y="267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360"/>
          <p:cNvSpPr>
            <a:spLocks noChangeArrowheads="1"/>
          </p:cNvSpPr>
          <p:nvPr/>
        </p:nvSpPr>
        <p:spPr bwMode="auto">
          <a:xfrm>
            <a:off x="2709863" y="5597525"/>
            <a:ext cx="5318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Update </a:t>
            </a:r>
            <a:endParaRPr lang="en-US"/>
          </a:p>
        </p:txBody>
      </p:sp>
      <p:sp>
        <p:nvSpPr>
          <p:cNvPr id="54" name="Rectangle 361"/>
          <p:cNvSpPr>
            <a:spLocks noChangeArrowheads="1"/>
          </p:cNvSpPr>
          <p:nvPr/>
        </p:nvSpPr>
        <p:spPr bwMode="auto">
          <a:xfrm>
            <a:off x="2659063" y="5759450"/>
            <a:ext cx="6318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Schedule</a:t>
            </a:r>
            <a:endParaRPr lang="en-US"/>
          </a:p>
        </p:txBody>
      </p:sp>
      <p:sp>
        <p:nvSpPr>
          <p:cNvPr id="55" name="Rectangle 369"/>
          <p:cNvSpPr>
            <a:spLocks noChangeArrowheads="1"/>
          </p:cNvSpPr>
          <p:nvPr/>
        </p:nvSpPr>
        <p:spPr bwMode="auto">
          <a:xfrm>
            <a:off x="5689600" y="2335212"/>
            <a:ext cx="9699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Delete Course</a:t>
            </a:r>
            <a:endParaRPr lang="en-US"/>
          </a:p>
        </p:txBody>
      </p:sp>
      <p:sp>
        <p:nvSpPr>
          <p:cNvPr id="56" name="Oval 372"/>
          <p:cNvSpPr>
            <a:spLocks noChangeArrowheads="1"/>
          </p:cNvSpPr>
          <p:nvPr/>
        </p:nvSpPr>
        <p:spPr bwMode="auto">
          <a:xfrm>
            <a:off x="3741738" y="6215062"/>
            <a:ext cx="265112" cy="2619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Oval 373"/>
          <p:cNvSpPr>
            <a:spLocks noChangeArrowheads="1"/>
          </p:cNvSpPr>
          <p:nvPr/>
        </p:nvSpPr>
        <p:spPr bwMode="auto">
          <a:xfrm>
            <a:off x="3771900" y="6243637"/>
            <a:ext cx="204788" cy="203200"/>
          </a:xfrm>
          <a:prstGeom prst="ellipse">
            <a:avLst/>
          </a:prstGeom>
          <a:solidFill>
            <a:srgbClr val="9900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Freeform 384"/>
          <p:cNvSpPr>
            <a:spLocks/>
          </p:cNvSpPr>
          <p:nvPr/>
        </p:nvSpPr>
        <p:spPr bwMode="auto">
          <a:xfrm>
            <a:off x="3630613" y="4413250"/>
            <a:ext cx="468312" cy="223837"/>
          </a:xfrm>
          <a:custGeom>
            <a:avLst/>
            <a:gdLst>
              <a:gd name="T0" fmla="*/ 0 w 326"/>
              <a:gd name="T1" fmla="*/ 85 h 156"/>
              <a:gd name="T2" fmla="*/ 170 w 326"/>
              <a:gd name="T3" fmla="*/ 0 h 156"/>
              <a:gd name="T4" fmla="*/ 326 w 326"/>
              <a:gd name="T5" fmla="*/ 85 h 156"/>
              <a:gd name="T6" fmla="*/ 170 w 326"/>
              <a:gd name="T7" fmla="*/ 156 h 156"/>
              <a:gd name="T8" fmla="*/ 0 w 326"/>
              <a:gd name="T9" fmla="*/ 8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" h="156">
                <a:moveTo>
                  <a:pt x="0" y="85"/>
                </a:moveTo>
                <a:lnTo>
                  <a:pt x="170" y="0"/>
                </a:lnTo>
                <a:lnTo>
                  <a:pt x="326" y="85"/>
                </a:lnTo>
                <a:lnTo>
                  <a:pt x="170" y="156"/>
                </a:lnTo>
                <a:lnTo>
                  <a:pt x="0" y="85"/>
                </a:lnTo>
                <a:close/>
              </a:path>
            </a:pathLst>
          </a:custGeom>
          <a:solidFill>
            <a:srgbClr val="FFFFCC"/>
          </a:solidFill>
          <a:ln w="12700">
            <a:solidFill>
              <a:srgbClr val="9900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" name="Rectangle 385"/>
          <p:cNvSpPr>
            <a:spLocks noChangeArrowheads="1"/>
          </p:cNvSpPr>
          <p:nvPr/>
        </p:nvSpPr>
        <p:spPr bwMode="auto">
          <a:xfrm>
            <a:off x="3343275" y="2865437"/>
            <a:ext cx="981075" cy="60325"/>
          </a:xfrm>
          <a:prstGeom prst="rect">
            <a:avLst/>
          </a:prstGeom>
          <a:solidFill>
            <a:srgbClr val="990033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Rectangle 387"/>
          <p:cNvSpPr>
            <a:spLocks noChangeArrowheads="1"/>
          </p:cNvSpPr>
          <p:nvPr/>
        </p:nvSpPr>
        <p:spPr bwMode="auto">
          <a:xfrm>
            <a:off x="3382963" y="4040187"/>
            <a:ext cx="981075" cy="58738"/>
          </a:xfrm>
          <a:prstGeom prst="rect">
            <a:avLst/>
          </a:prstGeom>
          <a:solidFill>
            <a:srgbClr val="990033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Rectangle 389"/>
          <p:cNvSpPr>
            <a:spLocks noChangeArrowheads="1"/>
          </p:cNvSpPr>
          <p:nvPr/>
        </p:nvSpPr>
        <p:spPr bwMode="auto">
          <a:xfrm>
            <a:off x="2268538" y="4305300"/>
            <a:ext cx="13874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[ checks completed ]</a:t>
            </a:r>
            <a:endParaRPr lang="en-US"/>
          </a:p>
        </p:txBody>
      </p:sp>
      <p:sp>
        <p:nvSpPr>
          <p:cNvPr id="62" name="Rectangle 390"/>
          <p:cNvSpPr>
            <a:spLocks noChangeArrowheads="1"/>
          </p:cNvSpPr>
          <p:nvPr/>
        </p:nvSpPr>
        <p:spPr bwMode="auto">
          <a:xfrm>
            <a:off x="4108450" y="4305300"/>
            <a:ext cx="10493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[ checks failed ]</a:t>
            </a:r>
            <a:endParaRPr lang="en-US"/>
          </a:p>
        </p:txBody>
      </p:sp>
      <p:sp>
        <p:nvSpPr>
          <p:cNvPr id="63" name="Rectangle 391"/>
          <p:cNvSpPr>
            <a:spLocks noChangeArrowheads="1"/>
          </p:cNvSpPr>
          <p:nvPr/>
        </p:nvSpPr>
        <p:spPr bwMode="auto">
          <a:xfrm>
            <a:off x="4425950" y="2236787"/>
            <a:ext cx="10826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[ delete course ]</a:t>
            </a:r>
            <a:endParaRPr lang="en-US"/>
          </a:p>
        </p:txBody>
      </p:sp>
      <p:sp>
        <p:nvSpPr>
          <p:cNvPr id="64" name="Line 392"/>
          <p:cNvSpPr>
            <a:spLocks noChangeShapeType="1"/>
          </p:cNvSpPr>
          <p:nvPr/>
        </p:nvSpPr>
        <p:spPr bwMode="auto">
          <a:xfrm flipH="1" flipV="1">
            <a:off x="1946275" y="2306637"/>
            <a:ext cx="1589088" cy="8080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65" name="Line 393"/>
          <p:cNvSpPr>
            <a:spLocks noChangeShapeType="1"/>
          </p:cNvSpPr>
          <p:nvPr/>
        </p:nvSpPr>
        <p:spPr bwMode="auto">
          <a:xfrm flipH="1" flipV="1">
            <a:off x="1943100" y="2303462"/>
            <a:ext cx="2149475" cy="79216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66" name="Line 394"/>
          <p:cNvSpPr>
            <a:spLocks noChangeShapeType="1"/>
          </p:cNvSpPr>
          <p:nvPr/>
        </p:nvSpPr>
        <p:spPr bwMode="auto">
          <a:xfrm>
            <a:off x="4470400" y="4081462"/>
            <a:ext cx="2352675" cy="31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67" name="Freeform 404"/>
          <p:cNvSpPr>
            <a:spLocks/>
          </p:cNvSpPr>
          <p:nvPr/>
        </p:nvSpPr>
        <p:spPr bwMode="auto">
          <a:xfrm>
            <a:off x="4117975" y="3686175"/>
            <a:ext cx="325438" cy="334962"/>
          </a:xfrm>
          <a:custGeom>
            <a:avLst/>
            <a:gdLst>
              <a:gd name="T0" fmla="*/ 316 w 316"/>
              <a:gd name="T1" fmla="*/ 0 h 211"/>
              <a:gd name="T2" fmla="*/ 0 w 316"/>
              <a:gd name="T3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6" h="211">
                <a:moveTo>
                  <a:pt x="316" y="0"/>
                </a:moveTo>
                <a:lnTo>
                  <a:pt x="0" y="211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2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Bảng từ vựng và các đặc tả bổ sung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011" y="1600201"/>
            <a:ext cx="3921789" cy="3429000"/>
          </a:xfrm>
        </p:spPr>
        <p:txBody>
          <a:bodyPr>
            <a:normAutofit/>
          </a:bodyPr>
          <a:lstStyle/>
          <a:p>
            <a:r>
              <a:rPr lang="en-US" sz="2800"/>
              <a:t>Chức năng</a:t>
            </a:r>
          </a:p>
          <a:p>
            <a:r>
              <a:rPr lang="en-US" sz="2800"/>
              <a:t>Tính khả dụng</a:t>
            </a:r>
          </a:p>
          <a:p>
            <a:r>
              <a:rPr lang="en-US" sz="2800"/>
              <a:t>Tính tin cậy</a:t>
            </a:r>
          </a:p>
          <a:p>
            <a:r>
              <a:rPr lang="en-US" sz="2800"/>
              <a:t>Hiệu năng</a:t>
            </a:r>
          </a:p>
          <a:p>
            <a:r>
              <a:rPr lang="en-US" sz="2800"/>
              <a:t>Khả năng hỗ trợ</a:t>
            </a:r>
          </a:p>
          <a:p>
            <a:r>
              <a:rPr lang="en-US" sz="2800"/>
              <a:t>Các ràng buộc thiết kế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762000" y="1761070"/>
            <a:ext cx="1185863" cy="2090738"/>
            <a:chOff x="4285" y="1776"/>
            <a:chExt cx="458" cy="933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4297" y="1776"/>
              <a:ext cx="432" cy="720"/>
              <a:chOff x="1249" y="2496"/>
              <a:chExt cx="432" cy="720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1249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 flipH="1">
                <a:off x="1537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1297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>
                <a:off x="1297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>
                <a:off x="1297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1297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1297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1297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1297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1297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1297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1297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1297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1297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>
                <a:off x="1297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4285" y="2532"/>
              <a:ext cx="458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Glossary</a:t>
              </a:r>
            </a:p>
          </p:txBody>
        </p:sp>
      </p:grpSp>
      <p:grpSp>
        <p:nvGrpSpPr>
          <p:cNvPr id="26" name="Group 32"/>
          <p:cNvGrpSpPr>
            <a:grpSpLocks/>
          </p:cNvGrpSpPr>
          <p:nvPr/>
        </p:nvGrpSpPr>
        <p:grpSpPr bwMode="auto">
          <a:xfrm>
            <a:off x="2626603" y="1736591"/>
            <a:ext cx="1564398" cy="2115218"/>
            <a:chOff x="4250" y="1776"/>
            <a:chExt cx="526" cy="987"/>
          </a:xfrm>
        </p:grpSpPr>
        <p:grpSp>
          <p:nvGrpSpPr>
            <p:cNvPr id="27" name="Group 33"/>
            <p:cNvGrpSpPr>
              <a:grpSpLocks/>
            </p:cNvGrpSpPr>
            <p:nvPr/>
          </p:nvGrpSpPr>
          <p:grpSpPr bwMode="auto">
            <a:xfrm>
              <a:off x="4297" y="1776"/>
              <a:ext cx="432" cy="720"/>
              <a:chOff x="1249" y="2496"/>
              <a:chExt cx="432" cy="720"/>
            </a:xfrm>
          </p:grpSpPr>
          <p:sp>
            <p:nvSpPr>
              <p:cNvPr id="29" name="Rectangle 34"/>
              <p:cNvSpPr>
                <a:spLocks noChangeArrowheads="1"/>
              </p:cNvSpPr>
              <p:nvPr/>
            </p:nvSpPr>
            <p:spPr bwMode="auto">
              <a:xfrm>
                <a:off x="1249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35"/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36"/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37"/>
              <p:cNvSpPr>
                <a:spLocks noChangeShapeType="1"/>
              </p:cNvSpPr>
              <p:nvPr/>
            </p:nvSpPr>
            <p:spPr bwMode="auto">
              <a:xfrm flipH="1">
                <a:off x="1537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38"/>
              <p:cNvSpPr>
                <a:spLocks noChangeShapeType="1"/>
              </p:cNvSpPr>
              <p:nvPr/>
            </p:nvSpPr>
            <p:spPr bwMode="auto">
              <a:xfrm>
                <a:off x="1297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39"/>
              <p:cNvSpPr>
                <a:spLocks noChangeShapeType="1"/>
              </p:cNvSpPr>
              <p:nvPr/>
            </p:nvSpPr>
            <p:spPr bwMode="auto">
              <a:xfrm>
                <a:off x="1297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40"/>
              <p:cNvSpPr>
                <a:spLocks noChangeShapeType="1"/>
              </p:cNvSpPr>
              <p:nvPr/>
            </p:nvSpPr>
            <p:spPr bwMode="auto">
              <a:xfrm>
                <a:off x="1297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41"/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42"/>
              <p:cNvSpPr>
                <a:spLocks noChangeShapeType="1"/>
              </p:cNvSpPr>
              <p:nvPr/>
            </p:nvSpPr>
            <p:spPr bwMode="auto">
              <a:xfrm>
                <a:off x="1297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43"/>
              <p:cNvSpPr>
                <a:spLocks noChangeShapeType="1"/>
              </p:cNvSpPr>
              <p:nvPr/>
            </p:nvSpPr>
            <p:spPr bwMode="auto">
              <a:xfrm>
                <a:off x="1297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44"/>
              <p:cNvSpPr>
                <a:spLocks noChangeShapeType="1"/>
              </p:cNvSpPr>
              <p:nvPr/>
            </p:nvSpPr>
            <p:spPr bwMode="auto">
              <a:xfrm>
                <a:off x="1297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45"/>
              <p:cNvSpPr>
                <a:spLocks noChangeShapeType="1"/>
              </p:cNvSpPr>
              <p:nvPr/>
            </p:nvSpPr>
            <p:spPr bwMode="auto">
              <a:xfrm>
                <a:off x="1297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46"/>
              <p:cNvSpPr>
                <a:spLocks noChangeShapeType="1"/>
              </p:cNvSpPr>
              <p:nvPr/>
            </p:nvSpPr>
            <p:spPr bwMode="auto">
              <a:xfrm>
                <a:off x="1297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47"/>
              <p:cNvSpPr>
                <a:spLocks noChangeShapeType="1"/>
              </p:cNvSpPr>
              <p:nvPr/>
            </p:nvSpPr>
            <p:spPr bwMode="auto">
              <a:xfrm>
                <a:off x="1297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48"/>
              <p:cNvSpPr>
                <a:spLocks noChangeShapeType="1"/>
              </p:cNvSpPr>
              <p:nvPr/>
            </p:nvSpPr>
            <p:spPr bwMode="auto">
              <a:xfrm>
                <a:off x="1297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49"/>
              <p:cNvSpPr>
                <a:spLocks noChangeShapeType="1"/>
              </p:cNvSpPr>
              <p:nvPr/>
            </p:nvSpPr>
            <p:spPr bwMode="auto">
              <a:xfrm>
                <a:off x="1297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50"/>
              <p:cNvSpPr>
                <a:spLocks noChangeShapeType="1"/>
              </p:cNvSpPr>
              <p:nvPr/>
            </p:nvSpPr>
            <p:spPr bwMode="auto">
              <a:xfrm>
                <a:off x="1297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51"/>
              <p:cNvSpPr>
                <a:spLocks noChangeShapeType="1"/>
              </p:cNvSpPr>
              <p:nvPr/>
            </p:nvSpPr>
            <p:spPr bwMode="auto">
              <a:xfrm>
                <a:off x="1297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" name="Text Box 52"/>
            <p:cNvSpPr txBox="1">
              <a:spLocks noChangeArrowheads="1"/>
            </p:cNvSpPr>
            <p:nvPr/>
          </p:nvSpPr>
          <p:spPr bwMode="auto">
            <a:xfrm>
              <a:off x="4250" y="2532"/>
              <a:ext cx="5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Supplementary</a:t>
              </a:r>
            </a:p>
            <a:p>
              <a:pPr algn="ctr"/>
              <a:r>
                <a:rPr lang="en-US" sz="2000"/>
                <a:t>Specification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9238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tích &amp; Thiết kế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50" descr="RUP_gr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905000"/>
            <a:ext cx="4621212" cy="31654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152400" y="2057400"/>
            <a:ext cx="4067175" cy="2960687"/>
            <a:chOff x="100" y="639"/>
            <a:chExt cx="2562" cy="1865"/>
          </a:xfrm>
        </p:grpSpPr>
        <p:sp>
          <p:nvSpPr>
            <p:cNvPr id="7" name="Rectangle 52"/>
            <p:cNvSpPr>
              <a:spLocks noChangeArrowheads="1"/>
            </p:cNvSpPr>
            <p:nvPr/>
          </p:nvSpPr>
          <p:spPr bwMode="auto">
            <a:xfrm>
              <a:off x="100" y="639"/>
              <a:ext cx="2562" cy="1865"/>
            </a:xfrm>
            <a:prstGeom prst="rect">
              <a:avLst/>
            </a:prstGeom>
            <a:solidFill>
              <a:srgbClr val="CCFFFF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107950" tIns="53975" rIns="107950" bIns="53975" anchor="ctr"/>
            <a:lstStyle>
              <a:lvl1pPr marL="339725" indent="-339725" algn="l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82625" indent="-228600" algn="l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25525" indent="-228600" algn="l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68425" indent="-228600" algn="l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711325" indent="-228600" algn="l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68525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625725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82925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40125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500"/>
                </a:spcBef>
                <a:spcAft>
                  <a:spcPts val="500"/>
                </a:spcAft>
              </a:pPr>
              <a:r>
                <a:rPr lang="en-US" sz="1600" b="1"/>
                <a:t>Mục đích của phân tích và thiết kế là:</a:t>
              </a:r>
            </a:p>
            <a:p>
              <a:pPr>
                <a:spcBef>
                  <a:spcPts val="500"/>
                </a:spcBef>
                <a:spcAft>
                  <a:spcPts val="500"/>
                </a:spcAft>
                <a:buFont typeface="Symbol" panose="05050102010706020507" pitchFamily="18" charset="2"/>
                <a:buChar char="·"/>
              </a:pPr>
              <a:r>
                <a:rPr lang="en-US" sz="1600" b="1"/>
                <a:t>Chuyển đổi các yêu cầu vào các thiết kế của hệ thống tương lai. </a:t>
              </a:r>
            </a:p>
            <a:p>
              <a:pPr>
                <a:spcBef>
                  <a:spcPts val="500"/>
                </a:spcBef>
                <a:spcAft>
                  <a:spcPts val="500"/>
                </a:spcAft>
                <a:buFont typeface="Symbol" panose="05050102010706020507" pitchFamily="18" charset="2"/>
                <a:buChar char="·"/>
              </a:pPr>
              <a:r>
                <a:rPr lang="en-US" sz="1600" b="1"/>
                <a:t>Phát triển kiến trúc mạnh cho hệ thống. </a:t>
              </a:r>
            </a:p>
            <a:p>
              <a:pPr>
                <a:spcBef>
                  <a:spcPts val="500"/>
                </a:spcBef>
                <a:spcAft>
                  <a:spcPts val="500"/>
                </a:spcAft>
                <a:buFont typeface="Symbol" panose="05050102010706020507" pitchFamily="18" charset="2"/>
                <a:buChar char="·"/>
              </a:pPr>
              <a:r>
                <a:rPr lang="en-US" sz="1600" b="1"/>
                <a:t>Điều chỉnh thiết kế để phù hợp với môi trường, thiết kế đạt hiệu năng.</a:t>
              </a:r>
            </a:p>
          </p:txBody>
        </p:sp>
        <p:sp>
          <p:nvSpPr>
            <p:cNvPr id="8" name="Rectangle 56"/>
            <p:cNvSpPr>
              <a:spLocks noChangeArrowheads="1"/>
            </p:cNvSpPr>
            <p:nvPr/>
          </p:nvSpPr>
          <p:spPr bwMode="auto">
            <a:xfrm>
              <a:off x="112" y="659"/>
              <a:ext cx="2534" cy="182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034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05000"/>
            <a:ext cx="6553200" cy="21336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Quy trình phát triển</a:t>
            </a:r>
          </a:p>
          <a:p>
            <a:r>
              <a:rPr lang="en-US"/>
              <a:t>Xác định yêu cầu</a:t>
            </a:r>
          </a:p>
          <a:p>
            <a:r>
              <a:rPr lang="en-US"/>
              <a:t>Phân tích và thiết kế theo PPHĐT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7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tích và thiết kế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828800" y="3914775"/>
            <a:ext cx="1720850" cy="1860550"/>
            <a:chOff x="3971" y="1776"/>
            <a:chExt cx="1084" cy="1172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4297" y="1776"/>
              <a:ext cx="432" cy="720"/>
              <a:chOff x="1249" y="2496"/>
              <a:chExt cx="432" cy="720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1249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 flipH="1">
                <a:off x="1537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1297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>
                <a:off x="1297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>
                <a:off x="1297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1297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1297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1297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1297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1297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1297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1297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1297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1297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>
                <a:off x="1297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3971" y="2544"/>
              <a:ext cx="10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Supplementary</a:t>
              </a:r>
            </a:p>
            <a:p>
              <a:r>
                <a:rPr lang="en-US" sz="1800"/>
                <a:t>Specification</a:t>
              </a:r>
            </a:p>
          </p:txBody>
        </p:sp>
      </p:grp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381000" y="1476375"/>
            <a:ext cx="2522538" cy="1544638"/>
            <a:chOff x="700" y="713"/>
            <a:chExt cx="1589" cy="973"/>
          </a:xfrm>
        </p:grpSpPr>
        <p:grpSp>
          <p:nvGrpSpPr>
            <p:cNvPr id="27" name="Group 24"/>
            <p:cNvGrpSpPr>
              <a:grpSpLocks/>
            </p:cNvGrpSpPr>
            <p:nvPr/>
          </p:nvGrpSpPr>
          <p:grpSpPr bwMode="auto">
            <a:xfrm>
              <a:off x="700" y="713"/>
              <a:ext cx="1589" cy="681"/>
              <a:chOff x="700" y="713"/>
              <a:chExt cx="1589" cy="681"/>
            </a:xfrm>
          </p:grpSpPr>
          <p:grpSp>
            <p:nvGrpSpPr>
              <p:cNvPr id="29" name="Group 25"/>
              <p:cNvGrpSpPr>
                <a:grpSpLocks/>
              </p:cNvGrpSpPr>
              <p:nvPr/>
            </p:nvGrpSpPr>
            <p:grpSpPr bwMode="auto">
              <a:xfrm>
                <a:off x="700" y="713"/>
                <a:ext cx="320" cy="403"/>
                <a:chOff x="7654" y="3380"/>
                <a:chExt cx="554" cy="754"/>
              </a:xfrm>
            </p:grpSpPr>
            <p:sp>
              <p:nvSpPr>
                <p:cNvPr id="36" name="Oval 26"/>
                <p:cNvSpPr>
                  <a:spLocks noChangeArrowheads="1"/>
                </p:cNvSpPr>
                <p:nvPr/>
              </p:nvSpPr>
              <p:spPr bwMode="auto">
                <a:xfrm>
                  <a:off x="7805" y="3380"/>
                  <a:ext cx="253" cy="2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Line 27"/>
                <p:cNvSpPr>
                  <a:spLocks noChangeShapeType="1"/>
                </p:cNvSpPr>
                <p:nvPr/>
              </p:nvSpPr>
              <p:spPr bwMode="auto">
                <a:xfrm>
                  <a:off x="7931" y="3630"/>
                  <a:ext cx="1" cy="2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Line 28"/>
                <p:cNvSpPr>
                  <a:spLocks noChangeShapeType="1"/>
                </p:cNvSpPr>
                <p:nvPr/>
              </p:nvSpPr>
              <p:spPr bwMode="auto">
                <a:xfrm>
                  <a:off x="7731" y="3695"/>
                  <a:ext cx="401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Freeform 29"/>
                <p:cNvSpPr>
                  <a:spLocks/>
                </p:cNvSpPr>
                <p:nvPr/>
              </p:nvSpPr>
              <p:spPr bwMode="auto">
                <a:xfrm>
                  <a:off x="7654" y="3862"/>
                  <a:ext cx="554" cy="272"/>
                </a:xfrm>
                <a:custGeom>
                  <a:avLst/>
                  <a:gdLst>
                    <a:gd name="T0" fmla="*/ 0 w 108"/>
                    <a:gd name="T1" fmla="*/ 54 h 54"/>
                    <a:gd name="T2" fmla="*/ 54 w 108"/>
                    <a:gd name="T3" fmla="*/ 0 h 54"/>
                    <a:gd name="T4" fmla="*/ 108 w 108"/>
                    <a:gd name="T5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8" h="54">
                      <a:moveTo>
                        <a:pt x="0" y="54"/>
                      </a:moveTo>
                      <a:lnTo>
                        <a:pt x="54" y="0"/>
                      </a:lnTo>
                      <a:lnTo>
                        <a:pt x="108" y="54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" name="Oval 30"/>
              <p:cNvSpPr>
                <a:spLocks noChangeArrowheads="1"/>
              </p:cNvSpPr>
              <p:nvPr/>
            </p:nvSpPr>
            <p:spPr bwMode="auto">
              <a:xfrm>
                <a:off x="1434" y="799"/>
                <a:ext cx="499" cy="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Oval 31"/>
              <p:cNvSpPr>
                <a:spLocks noChangeArrowheads="1"/>
              </p:cNvSpPr>
              <p:nvPr/>
            </p:nvSpPr>
            <p:spPr bwMode="auto">
              <a:xfrm>
                <a:off x="1121" y="1164"/>
                <a:ext cx="499" cy="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Oval 32"/>
              <p:cNvSpPr>
                <a:spLocks noChangeArrowheads="1"/>
              </p:cNvSpPr>
              <p:nvPr/>
            </p:nvSpPr>
            <p:spPr bwMode="auto">
              <a:xfrm>
                <a:off x="1790" y="1164"/>
                <a:ext cx="499" cy="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33"/>
              <p:cNvSpPr>
                <a:spLocks noChangeShapeType="1"/>
              </p:cNvSpPr>
              <p:nvPr/>
            </p:nvSpPr>
            <p:spPr bwMode="auto">
              <a:xfrm>
                <a:off x="965" y="914"/>
                <a:ext cx="46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34"/>
              <p:cNvSpPr>
                <a:spLocks noChangeShapeType="1"/>
              </p:cNvSpPr>
              <p:nvPr/>
            </p:nvSpPr>
            <p:spPr bwMode="auto">
              <a:xfrm flipV="1">
                <a:off x="1476" y="1029"/>
                <a:ext cx="144" cy="1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35"/>
              <p:cNvSpPr>
                <a:spLocks noChangeShapeType="1"/>
              </p:cNvSpPr>
              <p:nvPr/>
            </p:nvSpPr>
            <p:spPr bwMode="auto">
              <a:xfrm flipH="1" flipV="1">
                <a:off x="1790" y="1029"/>
                <a:ext cx="143" cy="1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" name="Text Box 36"/>
            <p:cNvSpPr txBox="1">
              <a:spLocks noChangeArrowheads="1"/>
            </p:cNvSpPr>
            <p:nvPr/>
          </p:nvSpPr>
          <p:spPr bwMode="auto">
            <a:xfrm>
              <a:off x="901" y="1455"/>
              <a:ext cx="1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Use-Case Model</a:t>
              </a:r>
            </a:p>
          </p:txBody>
        </p:sp>
      </p:grpSp>
      <p:grpSp>
        <p:nvGrpSpPr>
          <p:cNvPr id="40" name="Group 37"/>
          <p:cNvGrpSpPr>
            <a:grpSpLocks/>
          </p:cNvGrpSpPr>
          <p:nvPr/>
        </p:nvGrpSpPr>
        <p:grpSpPr bwMode="auto">
          <a:xfrm>
            <a:off x="6858000" y="1095375"/>
            <a:ext cx="1976438" cy="1724025"/>
            <a:chOff x="1309" y="1072"/>
            <a:chExt cx="1245" cy="1086"/>
          </a:xfrm>
        </p:grpSpPr>
        <p:grpSp>
          <p:nvGrpSpPr>
            <p:cNvPr id="41" name="Group 38"/>
            <p:cNvGrpSpPr>
              <a:grpSpLocks/>
            </p:cNvGrpSpPr>
            <p:nvPr/>
          </p:nvGrpSpPr>
          <p:grpSpPr bwMode="auto">
            <a:xfrm>
              <a:off x="1309" y="1072"/>
              <a:ext cx="1245" cy="766"/>
              <a:chOff x="1309" y="1072"/>
              <a:chExt cx="1245" cy="766"/>
            </a:xfrm>
          </p:grpSpPr>
          <p:grpSp>
            <p:nvGrpSpPr>
              <p:cNvPr id="43" name="Group 39"/>
              <p:cNvGrpSpPr>
                <a:grpSpLocks/>
              </p:cNvGrpSpPr>
              <p:nvPr/>
            </p:nvGrpSpPr>
            <p:grpSpPr bwMode="auto">
              <a:xfrm>
                <a:off x="1309" y="1231"/>
                <a:ext cx="302" cy="175"/>
                <a:chOff x="144" y="1440"/>
                <a:chExt cx="881" cy="510"/>
              </a:xfrm>
            </p:grpSpPr>
            <p:sp>
              <p:nvSpPr>
                <p:cNvPr id="60" name="Rectangle 40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3"/>
              <p:cNvGrpSpPr>
                <a:grpSpLocks/>
              </p:cNvGrpSpPr>
              <p:nvPr/>
            </p:nvGrpSpPr>
            <p:grpSpPr bwMode="auto">
              <a:xfrm>
                <a:off x="1950" y="1072"/>
                <a:ext cx="302" cy="175"/>
                <a:chOff x="144" y="1440"/>
                <a:chExt cx="881" cy="510"/>
              </a:xfrm>
            </p:grpSpPr>
            <p:sp>
              <p:nvSpPr>
                <p:cNvPr id="57" name="Rectangle 44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Line 45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Line 46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47"/>
              <p:cNvGrpSpPr>
                <a:grpSpLocks/>
              </p:cNvGrpSpPr>
              <p:nvPr/>
            </p:nvGrpSpPr>
            <p:grpSpPr bwMode="auto">
              <a:xfrm>
                <a:off x="1648" y="1663"/>
                <a:ext cx="302" cy="175"/>
                <a:chOff x="144" y="1440"/>
                <a:chExt cx="881" cy="510"/>
              </a:xfrm>
            </p:grpSpPr>
            <p:sp>
              <p:nvSpPr>
                <p:cNvPr id="54" name="Rectangle 48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Line 49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Line 50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51"/>
              <p:cNvGrpSpPr>
                <a:grpSpLocks/>
              </p:cNvGrpSpPr>
              <p:nvPr/>
            </p:nvGrpSpPr>
            <p:grpSpPr bwMode="auto">
              <a:xfrm>
                <a:off x="2252" y="1581"/>
                <a:ext cx="302" cy="175"/>
                <a:chOff x="144" y="1440"/>
                <a:chExt cx="881" cy="510"/>
              </a:xfrm>
            </p:grpSpPr>
            <p:sp>
              <p:nvSpPr>
                <p:cNvPr id="51" name="Rectangle 52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Line 53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Line 54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7" name="Line 55"/>
              <p:cNvSpPr>
                <a:spLocks noChangeShapeType="1"/>
              </p:cNvSpPr>
              <p:nvPr/>
            </p:nvSpPr>
            <p:spPr bwMode="auto">
              <a:xfrm flipH="1" flipV="1">
                <a:off x="1463" y="1406"/>
                <a:ext cx="312" cy="2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56"/>
              <p:cNvSpPr>
                <a:spLocks noChangeShapeType="1"/>
              </p:cNvSpPr>
              <p:nvPr/>
            </p:nvSpPr>
            <p:spPr bwMode="auto">
              <a:xfrm flipV="1">
                <a:off x="1611" y="1160"/>
                <a:ext cx="339" cy="1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57"/>
              <p:cNvSpPr>
                <a:spLocks noChangeShapeType="1"/>
              </p:cNvSpPr>
              <p:nvPr/>
            </p:nvSpPr>
            <p:spPr bwMode="auto">
              <a:xfrm flipV="1">
                <a:off x="1950" y="1663"/>
                <a:ext cx="302" cy="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58"/>
              <p:cNvSpPr>
                <a:spLocks noChangeShapeType="1"/>
              </p:cNvSpPr>
              <p:nvPr/>
            </p:nvSpPr>
            <p:spPr bwMode="auto">
              <a:xfrm flipV="1">
                <a:off x="1775" y="1247"/>
                <a:ext cx="329" cy="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Text Box 59"/>
            <p:cNvSpPr txBox="1">
              <a:spLocks noChangeArrowheads="1"/>
            </p:cNvSpPr>
            <p:nvPr/>
          </p:nvSpPr>
          <p:spPr bwMode="auto">
            <a:xfrm>
              <a:off x="1434" y="1927"/>
              <a:ext cx="9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Design Model</a:t>
              </a:r>
            </a:p>
          </p:txBody>
        </p:sp>
      </p:grp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5638800" y="4600575"/>
            <a:ext cx="1976438" cy="1724025"/>
            <a:chOff x="3552" y="3024"/>
            <a:chExt cx="1245" cy="1086"/>
          </a:xfrm>
        </p:grpSpPr>
        <p:sp>
          <p:nvSpPr>
            <p:cNvPr id="64" name="Line 61"/>
            <p:cNvSpPr>
              <a:spLocks noChangeShapeType="1"/>
            </p:cNvSpPr>
            <p:nvPr/>
          </p:nvSpPr>
          <p:spPr bwMode="auto">
            <a:xfrm flipH="1" flipV="1">
              <a:off x="3706" y="3358"/>
              <a:ext cx="312" cy="257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62"/>
            <p:cNvSpPr>
              <a:spLocks noChangeShapeType="1"/>
            </p:cNvSpPr>
            <p:nvPr/>
          </p:nvSpPr>
          <p:spPr bwMode="auto">
            <a:xfrm flipV="1">
              <a:off x="3854" y="3112"/>
              <a:ext cx="339" cy="153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 flipV="1">
              <a:off x="4193" y="3615"/>
              <a:ext cx="302" cy="8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4"/>
            <p:cNvSpPr>
              <a:spLocks noChangeShapeType="1"/>
            </p:cNvSpPr>
            <p:nvPr/>
          </p:nvSpPr>
          <p:spPr bwMode="auto">
            <a:xfrm flipV="1">
              <a:off x="4018" y="3199"/>
              <a:ext cx="329" cy="41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65"/>
            <p:cNvSpPr txBox="1">
              <a:spLocks noChangeArrowheads="1"/>
            </p:cNvSpPr>
            <p:nvPr/>
          </p:nvSpPr>
          <p:spPr bwMode="auto">
            <a:xfrm>
              <a:off x="3749" y="3879"/>
              <a:ext cx="8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folHlink"/>
                  </a:solidFill>
                </a:rPr>
                <a:t>Data Model</a:t>
              </a:r>
            </a:p>
          </p:txBody>
        </p:sp>
        <p:grpSp>
          <p:nvGrpSpPr>
            <p:cNvPr id="69" name="Group 66"/>
            <p:cNvGrpSpPr>
              <a:grpSpLocks/>
            </p:cNvGrpSpPr>
            <p:nvPr/>
          </p:nvGrpSpPr>
          <p:grpSpPr bwMode="auto">
            <a:xfrm>
              <a:off x="3552" y="3181"/>
              <a:ext cx="302" cy="177"/>
              <a:chOff x="2986" y="2723"/>
              <a:chExt cx="302" cy="177"/>
            </a:xfrm>
          </p:grpSpPr>
          <p:sp>
            <p:nvSpPr>
              <p:cNvPr id="85" name="Rectangle 67"/>
              <p:cNvSpPr>
                <a:spLocks noChangeArrowheads="1"/>
              </p:cNvSpPr>
              <p:nvPr/>
            </p:nvSpPr>
            <p:spPr bwMode="auto">
              <a:xfrm>
                <a:off x="2986" y="2725"/>
                <a:ext cx="302" cy="175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Line 68"/>
              <p:cNvSpPr>
                <a:spLocks noChangeShapeType="1"/>
              </p:cNvSpPr>
              <p:nvPr/>
            </p:nvSpPr>
            <p:spPr bwMode="auto">
              <a:xfrm>
                <a:off x="2986" y="2807"/>
                <a:ext cx="30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Line 69"/>
              <p:cNvSpPr>
                <a:spLocks noChangeShapeType="1"/>
              </p:cNvSpPr>
              <p:nvPr/>
            </p:nvSpPr>
            <p:spPr bwMode="auto">
              <a:xfrm>
                <a:off x="3184" y="2723"/>
                <a:ext cx="0" cy="173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70"/>
              <p:cNvSpPr>
                <a:spLocks noChangeShapeType="1"/>
              </p:cNvSpPr>
              <p:nvPr/>
            </p:nvSpPr>
            <p:spPr bwMode="auto">
              <a:xfrm>
                <a:off x="3077" y="2727"/>
                <a:ext cx="0" cy="173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71"/>
            <p:cNvGrpSpPr>
              <a:grpSpLocks/>
            </p:cNvGrpSpPr>
            <p:nvPr/>
          </p:nvGrpSpPr>
          <p:grpSpPr bwMode="auto">
            <a:xfrm>
              <a:off x="4193" y="3024"/>
              <a:ext cx="302" cy="177"/>
              <a:chOff x="2986" y="2723"/>
              <a:chExt cx="302" cy="177"/>
            </a:xfrm>
          </p:grpSpPr>
          <p:sp>
            <p:nvSpPr>
              <p:cNvPr id="81" name="Rectangle 72"/>
              <p:cNvSpPr>
                <a:spLocks noChangeArrowheads="1"/>
              </p:cNvSpPr>
              <p:nvPr/>
            </p:nvSpPr>
            <p:spPr bwMode="auto">
              <a:xfrm>
                <a:off x="2986" y="2725"/>
                <a:ext cx="302" cy="175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" name="Line 73"/>
              <p:cNvSpPr>
                <a:spLocks noChangeShapeType="1"/>
              </p:cNvSpPr>
              <p:nvPr/>
            </p:nvSpPr>
            <p:spPr bwMode="auto">
              <a:xfrm>
                <a:off x="2986" y="2807"/>
                <a:ext cx="30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Line 74"/>
              <p:cNvSpPr>
                <a:spLocks noChangeShapeType="1"/>
              </p:cNvSpPr>
              <p:nvPr/>
            </p:nvSpPr>
            <p:spPr bwMode="auto">
              <a:xfrm>
                <a:off x="3184" y="2723"/>
                <a:ext cx="0" cy="173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75"/>
              <p:cNvSpPr>
                <a:spLocks noChangeShapeType="1"/>
              </p:cNvSpPr>
              <p:nvPr/>
            </p:nvSpPr>
            <p:spPr bwMode="auto">
              <a:xfrm>
                <a:off x="3077" y="2727"/>
                <a:ext cx="0" cy="173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76"/>
            <p:cNvGrpSpPr>
              <a:grpSpLocks/>
            </p:cNvGrpSpPr>
            <p:nvPr/>
          </p:nvGrpSpPr>
          <p:grpSpPr bwMode="auto">
            <a:xfrm>
              <a:off x="3891" y="3615"/>
              <a:ext cx="302" cy="177"/>
              <a:chOff x="2986" y="2723"/>
              <a:chExt cx="302" cy="177"/>
            </a:xfrm>
          </p:grpSpPr>
          <p:sp>
            <p:nvSpPr>
              <p:cNvPr id="77" name="Rectangle 77"/>
              <p:cNvSpPr>
                <a:spLocks noChangeArrowheads="1"/>
              </p:cNvSpPr>
              <p:nvPr/>
            </p:nvSpPr>
            <p:spPr bwMode="auto">
              <a:xfrm>
                <a:off x="2986" y="2725"/>
                <a:ext cx="302" cy="175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78"/>
              <p:cNvSpPr>
                <a:spLocks noChangeShapeType="1"/>
              </p:cNvSpPr>
              <p:nvPr/>
            </p:nvSpPr>
            <p:spPr bwMode="auto">
              <a:xfrm>
                <a:off x="2986" y="2807"/>
                <a:ext cx="30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79"/>
              <p:cNvSpPr>
                <a:spLocks noChangeShapeType="1"/>
              </p:cNvSpPr>
              <p:nvPr/>
            </p:nvSpPr>
            <p:spPr bwMode="auto">
              <a:xfrm>
                <a:off x="3184" y="2723"/>
                <a:ext cx="0" cy="173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80"/>
              <p:cNvSpPr>
                <a:spLocks noChangeShapeType="1"/>
              </p:cNvSpPr>
              <p:nvPr/>
            </p:nvSpPr>
            <p:spPr bwMode="auto">
              <a:xfrm>
                <a:off x="3077" y="2727"/>
                <a:ext cx="0" cy="173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81"/>
            <p:cNvGrpSpPr>
              <a:grpSpLocks/>
            </p:cNvGrpSpPr>
            <p:nvPr/>
          </p:nvGrpSpPr>
          <p:grpSpPr bwMode="auto">
            <a:xfrm>
              <a:off x="4495" y="3530"/>
              <a:ext cx="302" cy="177"/>
              <a:chOff x="2986" y="2723"/>
              <a:chExt cx="302" cy="177"/>
            </a:xfrm>
          </p:grpSpPr>
          <p:sp>
            <p:nvSpPr>
              <p:cNvPr id="73" name="Rectangle 82"/>
              <p:cNvSpPr>
                <a:spLocks noChangeArrowheads="1"/>
              </p:cNvSpPr>
              <p:nvPr/>
            </p:nvSpPr>
            <p:spPr bwMode="auto">
              <a:xfrm>
                <a:off x="2986" y="2725"/>
                <a:ext cx="302" cy="175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83"/>
              <p:cNvSpPr>
                <a:spLocks noChangeShapeType="1"/>
              </p:cNvSpPr>
              <p:nvPr/>
            </p:nvSpPr>
            <p:spPr bwMode="auto">
              <a:xfrm>
                <a:off x="2986" y="2807"/>
                <a:ext cx="30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84"/>
              <p:cNvSpPr>
                <a:spLocks noChangeShapeType="1"/>
              </p:cNvSpPr>
              <p:nvPr/>
            </p:nvSpPr>
            <p:spPr bwMode="auto">
              <a:xfrm>
                <a:off x="3184" y="2723"/>
                <a:ext cx="0" cy="173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85"/>
              <p:cNvSpPr>
                <a:spLocks noChangeShapeType="1"/>
              </p:cNvSpPr>
              <p:nvPr/>
            </p:nvSpPr>
            <p:spPr bwMode="auto">
              <a:xfrm>
                <a:off x="3077" y="2727"/>
                <a:ext cx="0" cy="173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9" name="Group 86"/>
          <p:cNvGrpSpPr>
            <a:grpSpLocks/>
          </p:cNvGrpSpPr>
          <p:nvPr/>
        </p:nvGrpSpPr>
        <p:grpSpPr bwMode="auto">
          <a:xfrm>
            <a:off x="7391400" y="3228975"/>
            <a:ext cx="1403350" cy="1860550"/>
            <a:chOff x="4071" y="1776"/>
            <a:chExt cx="884" cy="1172"/>
          </a:xfrm>
        </p:grpSpPr>
        <p:grpSp>
          <p:nvGrpSpPr>
            <p:cNvPr id="90" name="Group 87"/>
            <p:cNvGrpSpPr>
              <a:grpSpLocks/>
            </p:cNvGrpSpPr>
            <p:nvPr/>
          </p:nvGrpSpPr>
          <p:grpSpPr bwMode="auto">
            <a:xfrm>
              <a:off x="4297" y="1776"/>
              <a:ext cx="432" cy="720"/>
              <a:chOff x="1249" y="2496"/>
              <a:chExt cx="432" cy="720"/>
            </a:xfrm>
          </p:grpSpPr>
          <p:sp>
            <p:nvSpPr>
              <p:cNvPr id="92" name="Rectangle 88"/>
              <p:cNvSpPr>
                <a:spLocks noChangeArrowheads="1"/>
              </p:cNvSpPr>
              <p:nvPr/>
            </p:nvSpPr>
            <p:spPr bwMode="auto">
              <a:xfrm>
                <a:off x="1249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Line 89"/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90"/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Line 91"/>
              <p:cNvSpPr>
                <a:spLocks noChangeShapeType="1"/>
              </p:cNvSpPr>
              <p:nvPr/>
            </p:nvSpPr>
            <p:spPr bwMode="auto">
              <a:xfrm flipH="1">
                <a:off x="1537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Line 92"/>
              <p:cNvSpPr>
                <a:spLocks noChangeShapeType="1"/>
              </p:cNvSpPr>
              <p:nvPr/>
            </p:nvSpPr>
            <p:spPr bwMode="auto">
              <a:xfrm>
                <a:off x="1297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Line 93"/>
              <p:cNvSpPr>
                <a:spLocks noChangeShapeType="1"/>
              </p:cNvSpPr>
              <p:nvPr/>
            </p:nvSpPr>
            <p:spPr bwMode="auto">
              <a:xfrm>
                <a:off x="1297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94"/>
              <p:cNvSpPr>
                <a:spLocks noChangeShapeType="1"/>
              </p:cNvSpPr>
              <p:nvPr/>
            </p:nvSpPr>
            <p:spPr bwMode="auto">
              <a:xfrm>
                <a:off x="1297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95"/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96"/>
              <p:cNvSpPr>
                <a:spLocks noChangeShapeType="1"/>
              </p:cNvSpPr>
              <p:nvPr/>
            </p:nvSpPr>
            <p:spPr bwMode="auto">
              <a:xfrm>
                <a:off x="1297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97"/>
              <p:cNvSpPr>
                <a:spLocks noChangeShapeType="1"/>
              </p:cNvSpPr>
              <p:nvPr/>
            </p:nvSpPr>
            <p:spPr bwMode="auto">
              <a:xfrm>
                <a:off x="1297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98"/>
              <p:cNvSpPr>
                <a:spLocks noChangeShapeType="1"/>
              </p:cNvSpPr>
              <p:nvPr/>
            </p:nvSpPr>
            <p:spPr bwMode="auto">
              <a:xfrm>
                <a:off x="1297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99"/>
              <p:cNvSpPr>
                <a:spLocks noChangeShapeType="1"/>
              </p:cNvSpPr>
              <p:nvPr/>
            </p:nvSpPr>
            <p:spPr bwMode="auto">
              <a:xfrm>
                <a:off x="1297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100"/>
              <p:cNvSpPr>
                <a:spLocks noChangeShapeType="1"/>
              </p:cNvSpPr>
              <p:nvPr/>
            </p:nvSpPr>
            <p:spPr bwMode="auto">
              <a:xfrm>
                <a:off x="1297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101"/>
              <p:cNvSpPr>
                <a:spLocks noChangeShapeType="1"/>
              </p:cNvSpPr>
              <p:nvPr/>
            </p:nvSpPr>
            <p:spPr bwMode="auto">
              <a:xfrm>
                <a:off x="1297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02"/>
              <p:cNvSpPr>
                <a:spLocks noChangeShapeType="1"/>
              </p:cNvSpPr>
              <p:nvPr/>
            </p:nvSpPr>
            <p:spPr bwMode="auto">
              <a:xfrm>
                <a:off x="1297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103"/>
              <p:cNvSpPr>
                <a:spLocks noChangeShapeType="1"/>
              </p:cNvSpPr>
              <p:nvPr/>
            </p:nvSpPr>
            <p:spPr bwMode="auto">
              <a:xfrm>
                <a:off x="1297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104"/>
              <p:cNvSpPr>
                <a:spLocks noChangeShapeType="1"/>
              </p:cNvSpPr>
              <p:nvPr/>
            </p:nvSpPr>
            <p:spPr bwMode="auto">
              <a:xfrm>
                <a:off x="1297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105"/>
              <p:cNvSpPr>
                <a:spLocks noChangeShapeType="1"/>
              </p:cNvSpPr>
              <p:nvPr/>
            </p:nvSpPr>
            <p:spPr bwMode="auto">
              <a:xfrm>
                <a:off x="1297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1" name="Text Box 106"/>
            <p:cNvSpPr txBox="1">
              <a:spLocks noChangeArrowheads="1"/>
            </p:cNvSpPr>
            <p:nvPr/>
          </p:nvSpPr>
          <p:spPr bwMode="auto">
            <a:xfrm>
              <a:off x="4071" y="2544"/>
              <a:ext cx="8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Architecture</a:t>
              </a:r>
            </a:p>
            <a:p>
              <a:r>
                <a:rPr lang="en-US" sz="1800"/>
                <a:t>Document</a:t>
              </a:r>
            </a:p>
          </p:txBody>
        </p:sp>
      </p:grpSp>
      <p:grpSp>
        <p:nvGrpSpPr>
          <p:cNvPr id="110" name="Group 107"/>
          <p:cNvGrpSpPr>
            <a:grpSpLocks/>
          </p:cNvGrpSpPr>
          <p:nvPr/>
        </p:nvGrpSpPr>
        <p:grpSpPr bwMode="auto">
          <a:xfrm>
            <a:off x="3429000" y="2314575"/>
            <a:ext cx="2362200" cy="1524000"/>
            <a:chOff x="2256" y="1440"/>
            <a:chExt cx="1488" cy="960"/>
          </a:xfrm>
        </p:grpSpPr>
        <p:sp>
          <p:nvSpPr>
            <p:cNvPr id="111" name="Rectangle 108"/>
            <p:cNvSpPr>
              <a:spLocks noChangeArrowheads="1"/>
            </p:cNvSpPr>
            <p:nvPr/>
          </p:nvSpPr>
          <p:spPr bwMode="auto">
            <a:xfrm>
              <a:off x="2256" y="1440"/>
              <a:ext cx="1488" cy="9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Text Box 109"/>
            <p:cNvSpPr txBox="1">
              <a:spLocks noChangeArrowheads="1"/>
            </p:cNvSpPr>
            <p:nvPr/>
          </p:nvSpPr>
          <p:spPr bwMode="auto">
            <a:xfrm>
              <a:off x="2400" y="1661"/>
              <a:ext cx="120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solidFill>
                    <a:srgbClr val="C00000"/>
                  </a:solidFill>
                </a:rPr>
                <a:t>Analysis and Design</a:t>
              </a:r>
            </a:p>
          </p:txBody>
        </p:sp>
      </p:grpSp>
      <p:sp>
        <p:nvSpPr>
          <p:cNvPr id="113" name="AutoShape 132"/>
          <p:cNvSpPr>
            <a:spLocks noChangeArrowheads="1"/>
          </p:cNvSpPr>
          <p:nvPr/>
        </p:nvSpPr>
        <p:spPr bwMode="auto">
          <a:xfrm>
            <a:off x="2590800" y="2847975"/>
            <a:ext cx="685800" cy="495300"/>
          </a:xfrm>
          <a:prstGeom prst="rightArrow">
            <a:avLst>
              <a:gd name="adj1" fmla="val 50000"/>
              <a:gd name="adj2" fmla="val 34615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AutoShape 133"/>
          <p:cNvSpPr>
            <a:spLocks noChangeArrowheads="1"/>
          </p:cNvSpPr>
          <p:nvPr/>
        </p:nvSpPr>
        <p:spPr bwMode="auto">
          <a:xfrm>
            <a:off x="6019800" y="2847975"/>
            <a:ext cx="762000" cy="495300"/>
          </a:xfrm>
          <a:prstGeom prst="rightArrow">
            <a:avLst>
              <a:gd name="adj1" fmla="val 50000"/>
              <a:gd name="adj2" fmla="val 38462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5" name="Group 135"/>
          <p:cNvGrpSpPr>
            <a:grpSpLocks/>
          </p:cNvGrpSpPr>
          <p:nvPr/>
        </p:nvGrpSpPr>
        <p:grpSpPr bwMode="auto">
          <a:xfrm>
            <a:off x="546100" y="3686175"/>
            <a:ext cx="1085850" cy="1585913"/>
            <a:chOff x="4171" y="1776"/>
            <a:chExt cx="684" cy="999"/>
          </a:xfrm>
        </p:grpSpPr>
        <p:grpSp>
          <p:nvGrpSpPr>
            <p:cNvPr id="116" name="Group 136"/>
            <p:cNvGrpSpPr>
              <a:grpSpLocks/>
            </p:cNvGrpSpPr>
            <p:nvPr/>
          </p:nvGrpSpPr>
          <p:grpSpPr bwMode="auto">
            <a:xfrm>
              <a:off x="4297" y="1776"/>
              <a:ext cx="432" cy="720"/>
              <a:chOff x="1249" y="2496"/>
              <a:chExt cx="432" cy="720"/>
            </a:xfrm>
          </p:grpSpPr>
          <p:sp>
            <p:nvSpPr>
              <p:cNvPr id="118" name="Rectangle 137"/>
              <p:cNvSpPr>
                <a:spLocks noChangeArrowheads="1"/>
              </p:cNvSpPr>
              <p:nvPr/>
            </p:nvSpPr>
            <p:spPr bwMode="auto">
              <a:xfrm>
                <a:off x="1249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Line 138"/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139"/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Line 140"/>
              <p:cNvSpPr>
                <a:spLocks noChangeShapeType="1"/>
              </p:cNvSpPr>
              <p:nvPr/>
            </p:nvSpPr>
            <p:spPr bwMode="auto">
              <a:xfrm flipH="1">
                <a:off x="1537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Line 141"/>
              <p:cNvSpPr>
                <a:spLocks noChangeShapeType="1"/>
              </p:cNvSpPr>
              <p:nvPr/>
            </p:nvSpPr>
            <p:spPr bwMode="auto">
              <a:xfrm>
                <a:off x="1297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Line 142"/>
              <p:cNvSpPr>
                <a:spLocks noChangeShapeType="1"/>
              </p:cNvSpPr>
              <p:nvPr/>
            </p:nvSpPr>
            <p:spPr bwMode="auto">
              <a:xfrm>
                <a:off x="1297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Line 143"/>
              <p:cNvSpPr>
                <a:spLocks noChangeShapeType="1"/>
              </p:cNvSpPr>
              <p:nvPr/>
            </p:nvSpPr>
            <p:spPr bwMode="auto">
              <a:xfrm>
                <a:off x="1297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Line 144"/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145"/>
              <p:cNvSpPr>
                <a:spLocks noChangeShapeType="1"/>
              </p:cNvSpPr>
              <p:nvPr/>
            </p:nvSpPr>
            <p:spPr bwMode="auto">
              <a:xfrm>
                <a:off x="1297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Line 146"/>
              <p:cNvSpPr>
                <a:spLocks noChangeShapeType="1"/>
              </p:cNvSpPr>
              <p:nvPr/>
            </p:nvSpPr>
            <p:spPr bwMode="auto">
              <a:xfrm>
                <a:off x="1297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Line 147"/>
              <p:cNvSpPr>
                <a:spLocks noChangeShapeType="1"/>
              </p:cNvSpPr>
              <p:nvPr/>
            </p:nvSpPr>
            <p:spPr bwMode="auto">
              <a:xfrm>
                <a:off x="1297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148"/>
              <p:cNvSpPr>
                <a:spLocks noChangeShapeType="1"/>
              </p:cNvSpPr>
              <p:nvPr/>
            </p:nvSpPr>
            <p:spPr bwMode="auto">
              <a:xfrm>
                <a:off x="1297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149"/>
              <p:cNvSpPr>
                <a:spLocks noChangeShapeType="1"/>
              </p:cNvSpPr>
              <p:nvPr/>
            </p:nvSpPr>
            <p:spPr bwMode="auto">
              <a:xfrm>
                <a:off x="1297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150"/>
              <p:cNvSpPr>
                <a:spLocks noChangeShapeType="1"/>
              </p:cNvSpPr>
              <p:nvPr/>
            </p:nvSpPr>
            <p:spPr bwMode="auto">
              <a:xfrm>
                <a:off x="1297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151"/>
              <p:cNvSpPr>
                <a:spLocks noChangeShapeType="1"/>
              </p:cNvSpPr>
              <p:nvPr/>
            </p:nvSpPr>
            <p:spPr bwMode="auto">
              <a:xfrm>
                <a:off x="1297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152"/>
              <p:cNvSpPr>
                <a:spLocks noChangeShapeType="1"/>
              </p:cNvSpPr>
              <p:nvPr/>
            </p:nvSpPr>
            <p:spPr bwMode="auto">
              <a:xfrm>
                <a:off x="1297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153"/>
              <p:cNvSpPr>
                <a:spLocks noChangeShapeType="1"/>
              </p:cNvSpPr>
              <p:nvPr/>
            </p:nvSpPr>
            <p:spPr bwMode="auto">
              <a:xfrm>
                <a:off x="1297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154"/>
              <p:cNvSpPr>
                <a:spLocks noChangeShapeType="1"/>
              </p:cNvSpPr>
              <p:nvPr/>
            </p:nvSpPr>
            <p:spPr bwMode="auto">
              <a:xfrm>
                <a:off x="1297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7" name="Text Box 155"/>
            <p:cNvSpPr txBox="1">
              <a:spLocks noChangeArrowheads="1"/>
            </p:cNvSpPr>
            <p:nvPr/>
          </p:nvSpPr>
          <p:spPr bwMode="auto">
            <a:xfrm>
              <a:off x="4171" y="2544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Glossary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3650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PTTK theo phương pháp hướng đối tượng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5" name="Group 149"/>
          <p:cNvGrpSpPr>
            <a:grpSpLocks/>
          </p:cNvGrpSpPr>
          <p:nvPr/>
        </p:nvGrpSpPr>
        <p:grpSpPr bwMode="auto">
          <a:xfrm>
            <a:off x="4495800" y="3060700"/>
            <a:ext cx="2362200" cy="1752600"/>
            <a:chOff x="2496" y="1680"/>
            <a:chExt cx="2112" cy="1104"/>
          </a:xfrm>
        </p:grpSpPr>
        <p:sp>
          <p:nvSpPr>
            <p:cNvPr id="6" name="Line 146"/>
            <p:cNvSpPr>
              <a:spLocks noChangeShapeType="1"/>
            </p:cNvSpPr>
            <p:nvPr/>
          </p:nvSpPr>
          <p:spPr bwMode="auto">
            <a:xfrm>
              <a:off x="2496" y="1680"/>
              <a:ext cx="2112" cy="0"/>
            </a:xfrm>
            <a:prstGeom prst="line">
              <a:avLst/>
            </a:prstGeom>
            <a:noFill/>
            <a:ln w="19050">
              <a:solidFill>
                <a:srgbClr val="33CC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7" name="Line 147"/>
            <p:cNvSpPr>
              <a:spLocks noChangeShapeType="1"/>
            </p:cNvSpPr>
            <p:nvPr/>
          </p:nvSpPr>
          <p:spPr bwMode="auto">
            <a:xfrm>
              <a:off x="2496" y="2784"/>
              <a:ext cx="2112" cy="0"/>
            </a:xfrm>
            <a:prstGeom prst="line">
              <a:avLst/>
            </a:prstGeom>
            <a:noFill/>
            <a:ln w="19050">
              <a:solidFill>
                <a:srgbClr val="33CC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</p:grp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880100" y="4737100"/>
            <a:ext cx="576263" cy="576263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166"/>
          <p:cNvGrpSpPr>
            <a:grpSpLocks/>
          </p:cNvGrpSpPr>
          <p:nvPr/>
        </p:nvGrpSpPr>
        <p:grpSpPr bwMode="auto">
          <a:xfrm>
            <a:off x="6489700" y="4965700"/>
            <a:ext cx="1587500" cy="1223963"/>
            <a:chOff x="4088" y="2976"/>
            <a:chExt cx="1000" cy="771"/>
          </a:xfrm>
        </p:grpSpPr>
        <p:grpSp>
          <p:nvGrpSpPr>
            <p:cNvPr id="10" name="Group 165"/>
            <p:cNvGrpSpPr>
              <a:grpSpLocks/>
            </p:cNvGrpSpPr>
            <p:nvPr/>
          </p:nvGrpSpPr>
          <p:grpSpPr bwMode="auto">
            <a:xfrm>
              <a:off x="4234" y="2976"/>
              <a:ext cx="708" cy="528"/>
              <a:chOff x="4224" y="2976"/>
              <a:chExt cx="708" cy="528"/>
            </a:xfrm>
          </p:grpSpPr>
          <p:grpSp>
            <p:nvGrpSpPr>
              <p:cNvPr id="12" name="Group 8"/>
              <p:cNvGrpSpPr>
                <a:grpSpLocks/>
              </p:cNvGrpSpPr>
              <p:nvPr/>
            </p:nvGrpSpPr>
            <p:grpSpPr bwMode="auto">
              <a:xfrm>
                <a:off x="4224" y="3072"/>
                <a:ext cx="269" cy="184"/>
                <a:chOff x="144" y="1440"/>
                <a:chExt cx="881" cy="602"/>
              </a:xfrm>
            </p:grpSpPr>
            <p:grpSp>
              <p:nvGrpSpPr>
                <p:cNvPr id="31" name="Group 9"/>
                <p:cNvGrpSpPr>
                  <a:grpSpLocks/>
                </p:cNvGrpSpPr>
                <p:nvPr/>
              </p:nvGrpSpPr>
              <p:grpSpPr bwMode="auto">
                <a:xfrm>
                  <a:off x="144" y="1440"/>
                  <a:ext cx="881" cy="510"/>
                  <a:chOff x="144" y="1440"/>
                  <a:chExt cx="881" cy="510"/>
                </a:xfrm>
              </p:grpSpPr>
              <p:sp>
                <p:nvSpPr>
                  <p:cNvPr id="33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87" y="1477"/>
                  <a:ext cx="0" cy="5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800"/>
                </a:p>
              </p:txBody>
            </p:sp>
          </p:grpSp>
          <p:grpSp>
            <p:nvGrpSpPr>
              <p:cNvPr id="13" name="Group 14"/>
              <p:cNvGrpSpPr>
                <a:grpSpLocks/>
              </p:cNvGrpSpPr>
              <p:nvPr/>
            </p:nvGrpSpPr>
            <p:grpSpPr bwMode="auto">
              <a:xfrm>
                <a:off x="4279" y="3319"/>
                <a:ext cx="269" cy="185"/>
                <a:chOff x="144" y="1440"/>
                <a:chExt cx="881" cy="604"/>
              </a:xfrm>
            </p:grpSpPr>
            <p:grpSp>
              <p:nvGrpSpPr>
                <p:cNvPr id="26" name="Group 15"/>
                <p:cNvGrpSpPr>
                  <a:grpSpLocks/>
                </p:cNvGrpSpPr>
                <p:nvPr/>
              </p:nvGrpSpPr>
              <p:grpSpPr bwMode="auto">
                <a:xfrm>
                  <a:off x="144" y="1440"/>
                  <a:ext cx="881" cy="510"/>
                  <a:chOff x="144" y="1440"/>
                  <a:chExt cx="881" cy="510"/>
                </a:xfrm>
              </p:grpSpPr>
              <p:sp>
                <p:nvSpPr>
                  <p:cNvPr id="2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87" y="1477"/>
                  <a:ext cx="0" cy="5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800"/>
                </a:p>
              </p:txBody>
            </p:sp>
          </p:grpSp>
          <p:grpSp>
            <p:nvGrpSpPr>
              <p:cNvPr id="14" name="Group 20"/>
              <p:cNvGrpSpPr>
                <a:grpSpLocks/>
              </p:cNvGrpSpPr>
              <p:nvPr/>
            </p:nvGrpSpPr>
            <p:grpSpPr bwMode="auto">
              <a:xfrm>
                <a:off x="4625" y="2976"/>
                <a:ext cx="269" cy="184"/>
                <a:chOff x="144" y="1440"/>
                <a:chExt cx="881" cy="602"/>
              </a:xfrm>
            </p:grpSpPr>
            <p:grpSp>
              <p:nvGrpSpPr>
                <p:cNvPr id="21" name="Group 21"/>
                <p:cNvGrpSpPr>
                  <a:grpSpLocks/>
                </p:cNvGrpSpPr>
                <p:nvPr/>
              </p:nvGrpSpPr>
              <p:grpSpPr bwMode="auto">
                <a:xfrm>
                  <a:off x="144" y="1440"/>
                  <a:ext cx="881" cy="510"/>
                  <a:chOff x="144" y="1440"/>
                  <a:chExt cx="881" cy="510"/>
                </a:xfrm>
              </p:grpSpPr>
              <p:sp>
                <p:nvSpPr>
                  <p:cNvPr id="23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87" y="1477"/>
                  <a:ext cx="0" cy="5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800"/>
                </a:p>
              </p:txBody>
            </p:sp>
          </p:grpSp>
          <p:grpSp>
            <p:nvGrpSpPr>
              <p:cNvPr id="15" name="Group 26"/>
              <p:cNvGrpSpPr>
                <a:grpSpLocks/>
              </p:cNvGrpSpPr>
              <p:nvPr/>
            </p:nvGrpSpPr>
            <p:grpSpPr bwMode="auto">
              <a:xfrm>
                <a:off x="4663" y="3264"/>
                <a:ext cx="269" cy="184"/>
                <a:chOff x="144" y="1440"/>
                <a:chExt cx="881" cy="602"/>
              </a:xfrm>
            </p:grpSpPr>
            <p:grpSp>
              <p:nvGrpSpPr>
                <p:cNvPr id="16" name="Group 27"/>
                <p:cNvGrpSpPr>
                  <a:grpSpLocks/>
                </p:cNvGrpSpPr>
                <p:nvPr/>
              </p:nvGrpSpPr>
              <p:grpSpPr bwMode="auto">
                <a:xfrm>
                  <a:off x="144" y="1440"/>
                  <a:ext cx="881" cy="510"/>
                  <a:chOff x="144" y="1440"/>
                  <a:chExt cx="881" cy="510"/>
                </a:xfrm>
              </p:grpSpPr>
              <p:sp>
                <p:nvSpPr>
                  <p:cNvPr id="1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1440"/>
                    <a:ext cx="881" cy="51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81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44" y="1680"/>
                    <a:ext cx="8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587" y="1477"/>
                  <a:ext cx="0" cy="5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800"/>
                </a:p>
              </p:txBody>
            </p:sp>
          </p:grpSp>
        </p:grpSp>
        <p:sp>
          <p:nvSpPr>
            <p:cNvPr id="11" name="Text Box 32"/>
            <p:cNvSpPr txBox="1">
              <a:spLocks noChangeArrowheads="1"/>
            </p:cNvSpPr>
            <p:nvPr/>
          </p:nvSpPr>
          <p:spPr bwMode="auto">
            <a:xfrm>
              <a:off x="4088" y="3574"/>
              <a:ext cx="10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/>
                <a:t>Design Classes</a:t>
              </a:r>
            </a:p>
          </p:txBody>
        </p:sp>
      </p:grpSp>
      <p:grpSp>
        <p:nvGrpSpPr>
          <p:cNvPr id="36" name="Group 142"/>
          <p:cNvGrpSpPr>
            <a:grpSpLocks/>
          </p:cNvGrpSpPr>
          <p:nvPr/>
        </p:nvGrpSpPr>
        <p:grpSpPr bwMode="auto">
          <a:xfrm>
            <a:off x="6642100" y="1758950"/>
            <a:ext cx="1244600" cy="1149350"/>
            <a:chOff x="4128" y="864"/>
            <a:chExt cx="784" cy="724"/>
          </a:xfrm>
        </p:grpSpPr>
        <p:grpSp>
          <p:nvGrpSpPr>
            <p:cNvPr id="37" name="Group 133"/>
            <p:cNvGrpSpPr>
              <a:grpSpLocks/>
            </p:cNvGrpSpPr>
            <p:nvPr/>
          </p:nvGrpSpPr>
          <p:grpSpPr bwMode="auto">
            <a:xfrm>
              <a:off x="4179" y="864"/>
              <a:ext cx="629" cy="494"/>
              <a:chOff x="3918" y="864"/>
              <a:chExt cx="786" cy="618"/>
            </a:xfrm>
          </p:grpSpPr>
          <p:grpSp>
            <p:nvGrpSpPr>
              <p:cNvPr id="39" name="Group 131"/>
              <p:cNvGrpSpPr>
                <a:grpSpLocks/>
              </p:cNvGrpSpPr>
              <p:nvPr/>
            </p:nvGrpSpPr>
            <p:grpSpPr bwMode="auto">
              <a:xfrm>
                <a:off x="3918" y="1221"/>
                <a:ext cx="321" cy="261"/>
                <a:chOff x="3903" y="1371"/>
                <a:chExt cx="321" cy="261"/>
              </a:xfrm>
            </p:grpSpPr>
            <p:sp>
              <p:nvSpPr>
                <p:cNvPr id="49" name="Rectangle 35"/>
                <p:cNvSpPr>
                  <a:spLocks noChangeArrowheads="1"/>
                </p:cNvSpPr>
                <p:nvPr/>
              </p:nvSpPr>
              <p:spPr bwMode="auto">
                <a:xfrm>
                  <a:off x="3903" y="1428"/>
                  <a:ext cx="321" cy="20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Rectangle 36"/>
                <p:cNvSpPr>
                  <a:spLocks noChangeArrowheads="1"/>
                </p:cNvSpPr>
                <p:nvPr/>
              </p:nvSpPr>
              <p:spPr bwMode="auto">
                <a:xfrm>
                  <a:off x="3903" y="1371"/>
                  <a:ext cx="112" cy="5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" name="Group 129"/>
              <p:cNvGrpSpPr>
                <a:grpSpLocks/>
              </p:cNvGrpSpPr>
              <p:nvPr/>
            </p:nvGrpSpPr>
            <p:grpSpPr bwMode="auto">
              <a:xfrm>
                <a:off x="4383" y="1221"/>
                <a:ext cx="321" cy="261"/>
                <a:chOff x="4527" y="1371"/>
                <a:chExt cx="321" cy="261"/>
              </a:xfrm>
            </p:grpSpPr>
            <p:sp>
              <p:nvSpPr>
                <p:cNvPr id="47" name="Rectangle 40"/>
                <p:cNvSpPr>
                  <a:spLocks noChangeArrowheads="1"/>
                </p:cNvSpPr>
                <p:nvPr/>
              </p:nvSpPr>
              <p:spPr bwMode="auto">
                <a:xfrm>
                  <a:off x="4527" y="1428"/>
                  <a:ext cx="321" cy="20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Rectangle 41"/>
                <p:cNvSpPr>
                  <a:spLocks noChangeArrowheads="1"/>
                </p:cNvSpPr>
                <p:nvPr/>
              </p:nvSpPr>
              <p:spPr bwMode="auto">
                <a:xfrm>
                  <a:off x="4527" y="1371"/>
                  <a:ext cx="112" cy="5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oup 130"/>
              <p:cNvGrpSpPr>
                <a:grpSpLocks/>
              </p:cNvGrpSpPr>
              <p:nvPr/>
            </p:nvGrpSpPr>
            <p:grpSpPr bwMode="auto">
              <a:xfrm>
                <a:off x="4383" y="864"/>
                <a:ext cx="321" cy="261"/>
                <a:chOff x="4527" y="939"/>
                <a:chExt cx="321" cy="261"/>
              </a:xfrm>
            </p:grpSpPr>
            <p:sp>
              <p:nvSpPr>
                <p:cNvPr id="45" name="Rectangle 45"/>
                <p:cNvSpPr>
                  <a:spLocks noChangeArrowheads="1"/>
                </p:cNvSpPr>
                <p:nvPr/>
              </p:nvSpPr>
              <p:spPr bwMode="auto">
                <a:xfrm>
                  <a:off x="4527" y="996"/>
                  <a:ext cx="321" cy="20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Rectangle 46"/>
                <p:cNvSpPr>
                  <a:spLocks noChangeArrowheads="1"/>
                </p:cNvSpPr>
                <p:nvPr/>
              </p:nvSpPr>
              <p:spPr bwMode="auto">
                <a:xfrm>
                  <a:off x="4527" y="939"/>
                  <a:ext cx="112" cy="5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132"/>
              <p:cNvGrpSpPr>
                <a:grpSpLocks/>
              </p:cNvGrpSpPr>
              <p:nvPr/>
            </p:nvGrpSpPr>
            <p:grpSpPr bwMode="auto">
              <a:xfrm>
                <a:off x="3918" y="864"/>
                <a:ext cx="321" cy="261"/>
                <a:chOff x="3903" y="939"/>
                <a:chExt cx="321" cy="261"/>
              </a:xfrm>
            </p:grpSpPr>
            <p:sp>
              <p:nvSpPr>
                <p:cNvPr id="43" name="Rectangle 50"/>
                <p:cNvSpPr>
                  <a:spLocks noChangeArrowheads="1"/>
                </p:cNvSpPr>
                <p:nvPr/>
              </p:nvSpPr>
              <p:spPr bwMode="auto">
                <a:xfrm>
                  <a:off x="3903" y="996"/>
                  <a:ext cx="321" cy="20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Rectangle 51"/>
                <p:cNvSpPr>
                  <a:spLocks noChangeArrowheads="1"/>
                </p:cNvSpPr>
                <p:nvPr/>
              </p:nvSpPr>
              <p:spPr bwMode="auto">
                <a:xfrm>
                  <a:off x="3903" y="939"/>
                  <a:ext cx="112" cy="5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8" name="Text Box 73"/>
            <p:cNvSpPr txBox="1">
              <a:spLocks noChangeArrowheads="1"/>
            </p:cNvSpPr>
            <p:nvPr/>
          </p:nvSpPr>
          <p:spPr bwMode="auto">
            <a:xfrm>
              <a:off x="4128" y="1415"/>
              <a:ext cx="7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/>
                <a:t>Subsystems</a:t>
              </a:r>
            </a:p>
          </p:txBody>
        </p:sp>
      </p:grpSp>
      <p:grpSp>
        <p:nvGrpSpPr>
          <p:cNvPr id="51" name="Group 145"/>
          <p:cNvGrpSpPr>
            <a:grpSpLocks/>
          </p:cNvGrpSpPr>
          <p:nvPr/>
        </p:nvGrpSpPr>
        <p:grpSpPr bwMode="auto">
          <a:xfrm>
            <a:off x="2819400" y="3167063"/>
            <a:ext cx="1117600" cy="1447800"/>
            <a:chOff x="192" y="1728"/>
            <a:chExt cx="704" cy="912"/>
          </a:xfrm>
        </p:grpSpPr>
        <p:grpSp>
          <p:nvGrpSpPr>
            <p:cNvPr id="52" name="Group 53"/>
            <p:cNvGrpSpPr>
              <a:grpSpLocks/>
            </p:cNvGrpSpPr>
            <p:nvPr/>
          </p:nvGrpSpPr>
          <p:grpSpPr bwMode="auto">
            <a:xfrm>
              <a:off x="192" y="1728"/>
              <a:ext cx="513" cy="685"/>
              <a:chOff x="446" y="2208"/>
              <a:chExt cx="754" cy="1008"/>
            </a:xfrm>
          </p:grpSpPr>
          <p:sp>
            <p:nvSpPr>
              <p:cNvPr id="54" name="Oval 54"/>
              <p:cNvSpPr>
                <a:spLocks noChangeArrowheads="1"/>
              </p:cNvSpPr>
              <p:nvPr/>
            </p:nvSpPr>
            <p:spPr bwMode="auto">
              <a:xfrm>
                <a:off x="446" y="2208"/>
                <a:ext cx="624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Rectangle 55"/>
              <p:cNvSpPr>
                <a:spLocks noChangeArrowheads="1"/>
              </p:cNvSpPr>
              <p:nvPr/>
            </p:nvSpPr>
            <p:spPr bwMode="auto">
              <a:xfrm>
                <a:off x="768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56"/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57"/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58"/>
              <p:cNvSpPr>
                <a:spLocks noChangeShapeType="1"/>
              </p:cNvSpPr>
              <p:nvPr/>
            </p:nvSpPr>
            <p:spPr bwMode="auto">
              <a:xfrm flipH="1">
                <a:off x="1056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59"/>
              <p:cNvSpPr>
                <a:spLocks noChangeShapeType="1"/>
              </p:cNvSpPr>
              <p:nvPr/>
            </p:nvSpPr>
            <p:spPr bwMode="auto">
              <a:xfrm>
                <a:off x="816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60"/>
              <p:cNvSpPr>
                <a:spLocks noChangeShapeType="1"/>
              </p:cNvSpPr>
              <p:nvPr/>
            </p:nvSpPr>
            <p:spPr bwMode="auto">
              <a:xfrm>
                <a:off x="816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61"/>
              <p:cNvSpPr>
                <a:spLocks noChangeShapeType="1"/>
              </p:cNvSpPr>
              <p:nvPr/>
            </p:nvSpPr>
            <p:spPr bwMode="auto">
              <a:xfrm>
                <a:off x="816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62"/>
              <p:cNvSpPr>
                <a:spLocks noChangeShapeType="1"/>
              </p:cNvSpPr>
              <p:nvPr/>
            </p:nvSpPr>
            <p:spPr bwMode="auto">
              <a:xfrm>
                <a:off x="816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63"/>
              <p:cNvSpPr>
                <a:spLocks noChangeShapeType="1"/>
              </p:cNvSpPr>
              <p:nvPr/>
            </p:nvSpPr>
            <p:spPr bwMode="auto">
              <a:xfrm>
                <a:off x="816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64"/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65"/>
              <p:cNvSpPr>
                <a:spLocks noChangeShapeType="1"/>
              </p:cNvSpPr>
              <p:nvPr/>
            </p:nvSpPr>
            <p:spPr bwMode="auto">
              <a:xfrm>
                <a:off x="816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66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67"/>
              <p:cNvSpPr>
                <a:spLocks noChangeShapeType="1"/>
              </p:cNvSpPr>
              <p:nvPr/>
            </p:nvSpPr>
            <p:spPr bwMode="auto">
              <a:xfrm>
                <a:off x="816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68"/>
              <p:cNvSpPr>
                <a:spLocks noChangeShapeType="1"/>
              </p:cNvSpPr>
              <p:nvPr/>
            </p:nvSpPr>
            <p:spPr bwMode="auto">
              <a:xfrm>
                <a:off x="816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69"/>
              <p:cNvSpPr>
                <a:spLocks noChangeShapeType="1"/>
              </p:cNvSpPr>
              <p:nvPr/>
            </p:nvSpPr>
            <p:spPr bwMode="auto">
              <a:xfrm>
                <a:off x="816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70"/>
              <p:cNvSpPr>
                <a:spLocks noChangeShapeType="1"/>
              </p:cNvSpPr>
              <p:nvPr/>
            </p:nvSpPr>
            <p:spPr bwMode="auto">
              <a:xfrm>
                <a:off x="816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71"/>
              <p:cNvSpPr>
                <a:spLocks noChangeShapeType="1"/>
              </p:cNvSpPr>
              <p:nvPr/>
            </p:nvSpPr>
            <p:spPr bwMode="auto">
              <a:xfrm>
                <a:off x="816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72"/>
              <p:cNvSpPr>
                <a:spLocks noChangeShapeType="1"/>
              </p:cNvSpPr>
              <p:nvPr/>
            </p:nvSpPr>
            <p:spPr bwMode="auto">
              <a:xfrm>
                <a:off x="816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Text Box 74"/>
            <p:cNvSpPr txBox="1">
              <a:spLocks noChangeArrowheads="1"/>
            </p:cNvSpPr>
            <p:nvPr/>
          </p:nvSpPr>
          <p:spPr bwMode="auto">
            <a:xfrm>
              <a:off x="192" y="2467"/>
              <a:ext cx="7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/>
                <a:t>Use Cases</a:t>
              </a:r>
            </a:p>
          </p:txBody>
        </p:sp>
      </p:grpSp>
      <p:grpSp>
        <p:nvGrpSpPr>
          <p:cNvPr id="73" name="Group 143"/>
          <p:cNvGrpSpPr>
            <a:grpSpLocks/>
          </p:cNvGrpSpPr>
          <p:nvPr/>
        </p:nvGrpSpPr>
        <p:grpSpPr bwMode="auto">
          <a:xfrm>
            <a:off x="4813300" y="3289300"/>
            <a:ext cx="1727200" cy="1325563"/>
            <a:chOff x="2544" y="1824"/>
            <a:chExt cx="1088" cy="835"/>
          </a:xfrm>
        </p:grpSpPr>
        <p:grpSp>
          <p:nvGrpSpPr>
            <p:cNvPr id="74" name="Group 75"/>
            <p:cNvGrpSpPr>
              <a:grpSpLocks/>
            </p:cNvGrpSpPr>
            <p:nvPr/>
          </p:nvGrpSpPr>
          <p:grpSpPr bwMode="auto">
            <a:xfrm>
              <a:off x="2568" y="1824"/>
              <a:ext cx="996" cy="613"/>
              <a:chOff x="1309" y="1072"/>
              <a:chExt cx="1245" cy="766"/>
            </a:xfrm>
          </p:grpSpPr>
          <p:grpSp>
            <p:nvGrpSpPr>
              <p:cNvPr id="76" name="Group 76"/>
              <p:cNvGrpSpPr>
                <a:grpSpLocks/>
              </p:cNvGrpSpPr>
              <p:nvPr/>
            </p:nvGrpSpPr>
            <p:grpSpPr bwMode="auto">
              <a:xfrm>
                <a:off x="1309" y="1231"/>
                <a:ext cx="302" cy="175"/>
                <a:chOff x="144" y="1440"/>
                <a:chExt cx="881" cy="510"/>
              </a:xfrm>
            </p:grpSpPr>
            <p:sp>
              <p:nvSpPr>
                <p:cNvPr id="93" name="Rectangle 77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Line 78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Line 79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7" name="Group 80"/>
              <p:cNvGrpSpPr>
                <a:grpSpLocks/>
              </p:cNvGrpSpPr>
              <p:nvPr/>
            </p:nvGrpSpPr>
            <p:grpSpPr bwMode="auto">
              <a:xfrm>
                <a:off x="1950" y="1072"/>
                <a:ext cx="302" cy="175"/>
                <a:chOff x="144" y="1440"/>
                <a:chExt cx="881" cy="510"/>
              </a:xfrm>
            </p:grpSpPr>
            <p:sp>
              <p:nvSpPr>
                <p:cNvPr id="90" name="Rectangle 81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82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83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8" name="Group 84"/>
              <p:cNvGrpSpPr>
                <a:grpSpLocks/>
              </p:cNvGrpSpPr>
              <p:nvPr/>
            </p:nvGrpSpPr>
            <p:grpSpPr bwMode="auto">
              <a:xfrm>
                <a:off x="1648" y="1663"/>
                <a:ext cx="302" cy="175"/>
                <a:chOff x="144" y="1440"/>
                <a:chExt cx="881" cy="510"/>
              </a:xfrm>
            </p:grpSpPr>
            <p:sp>
              <p:nvSpPr>
                <p:cNvPr id="87" name="Rectangle 85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Line 86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Line 87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9" name="Group 88"/>
              <p:cNvGrpSpPr>
                <a:grpSpLocks/>
              </p:cNvGrpSpPr>
              <p:nvPr/>
            </p:nvGrpSpPr>
            <p:grpSpPr bwMode="auto">
              <a:xfrm>
                <a:off x="2252" y="1581"/>
                <a:ext cx="302" cy="175"/>
                <a:chOff x="144" y="1440"/>
                <a:chExt cx="881" cy="510"/>
              </a:xfrm>
            </p:grpSpPr>
            <p:sp>
              <p:nvSpPr>
                <p:cNvPr id="84" name="Rectangle 89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Line 90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Line 91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0" name="Line 92"/>
              <p:cNvSpPr>
                <a:spLocks noChangeShapeType="1"/>
              </p:cNvSpPr>
              <p:nvPr/>
            </p:nvSpPr>
            <p:spPr bwMode="auto">
              <a:xfrm flipH="1" flipV="1">
                <a:off x="1463" y="1406"/>
                <a:ext cx="312" cy="2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93"/>
              <p:cNvSpPr>
                <a:spLocks noChangeShapeType="1"/>
              </p:cNvSpPr>
              <p:nvPr/>
            </p:nvSpPr>
            <p:spPr bwMode="auto">
              <a:xfrm flipV="1">
                <a:off x="1611" y="1160"/>
                <a:ext cx="339" cy="1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94"/>
              <p:cNvSpPr>
                <a:spLocks noChangeShapeType="1"/>
              </p:cNvSpPr>
              <p:nvPr/>
            </p:nvSpPr>
            <p:spPr bwMode="auto">
              <a:xfrm flipV="1">
                <a:off x="1950" y="1663"/>
                <a:ext cx="302" cy="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95"/>
              <p:cNvSpPr>
                <a:spLocks noChangeShapeType="1"/>
              </p:cNvSpPr>
              <p:nvPr/>
            </p:nvSpPr>
            <p:spPr bwMode="auto">
              <a:xfrm flipV="1">
                <a:off x="1775" y="1247"/>
                <a:ext cx="329" cy="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" name="Text Box 98"/>
            <p:cNvSpPr txBox="1">
              <a:spLocks noChangeArrowheads="1"/>
            </p:cNvSpPr>
            <p:nvPr/>
          </p:nvSpPr>
          <p:spPr bwMode="auto">
            <a:xfrm>
              <a:off x="2544" y="2486"/>
              <a:ext cx="10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/>
                <a:t>Analysis Classes</a:t>
              </a:r>
            </a:p>
          </p:txBody>
        </p:sp>
      </p:grpSp>
      <p:sp>
        <p:nvSpPr>
          <p:cNvPr id="96" name="AutoShape 3"/>
          <p:cNvSpPr>
            <a:spLocks noChangeArrowheads="1"/>
          </p:cNvSpPr>
          <p:nvPr/>
        </p:nvSpPr>
        <p:spPr bwMode="auto">
          <a:xfrm>
            <a:off x="923925" y="4229100"/>
            <a:ext cx="1628775" cy="1905000"/>
          </a:xfrm>
          <a:prstGeom prst="upArrow">
            <a:avLst>
              <a:gd name="adj1" fmla="val 52778"/>
              <a:gd name="adj2" fmla="val 63028"/>
            </a:avLst>
          </a:prstGeom>
          <a:noFill/>
          <a:ln w="28575">
            <a:solidFill>
              <a:srgbClr val="C0C0C0"/>
            </a:solidFill>
            <a:miter lim="800000"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CCFF"/>
              </a:solidFill>
            </a:endParaRPr>
          </a:p>
        </p:txBody>
      </p:sp>
      <p:sp>
        <p:nvSpPr>
          <p:cNvPr id="97" name="Text Box 114"/>
          <p:cNvSpPr txBox="1">
            <a:spLocks noChangeArrowheads="1"/>
          </p:cNvSpPr>
          <p:nvPr/>
        </p:nvSpPr>
        <p:spPr bwMode="auto">
          <a:xfrm>
            <a:off x="1016000" y="4838700"/>
            <a:ext cx="1444625" cy="72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Bottom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Up</a:t>
            </a:r>
          </a:p>
        </p:txBody>
      </p:sp>
      <p:grpSp>
        <p:nvGrpSpPr>
          <p:cNvPr id="98" name="Group 117"/>
          <p:cNvGrpSpPr>
            <a:grpSpLocks/>
          </p:cNvGrpSpPr>
          <p:nvPr/>
        </p:nvGrpSpPr>
        <p:grpSpPr bwMode="auto">
          <a:xfrm>
            <a:off x="1130300" y="4689475"/>
            <a:ext cx="1216025" cy="1216025"/>
            <a:chOff x="2640" y="3552"/>
            <a:chExt cx="720" cy="720"/>
          </a:xfrm>
        </p:grpSpPr>
        <p:sp>
          <p:nvSpPr>
            <p:cNvPr id="99" name="Oval 115"/>
            <p:cNvSpPr>
              <a:spLocks noChangeArrowheads="1"/>
            </p:cNvSpPr>
            <p:nvPr/>
          </p:nvSpPr>
          <p:spPr bwMode="auto">
            <a:xfrm>
              <a:off x="2640" y="3552"/>
              <a:ext cx="720" cy="72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00" name="Line 116"/>
            <p:cNvSpPr>
              <a:spLocks noChangeShapeType="1"/>
            </p:cNvSpPr>
            <p:nvPr/>
          </p:nvSpPr>
          <p:spPr bwMode="auto">
            <a:xfrm rot="18900000" flipH="1">
              <a:off x="2647" y="3913"/>
              <a:ext cx="705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</p:grpSp>
      <p:sp>
        <p:nvSpPr>
          <p:cNvPr id="101" name="AutoShape 2"/>
          <p:cNvSpPr>
            <a:spLocks noChangeArrowheads="1"/>
          </p:cNvSpPr>
          <p:nvPr/>
        </p:nvSpPr>
        <p:spPr bwMode="auto">
          <a:xfrm>
            <a:off x="884238" y="1638300"/>
            <a:ext cx="1706562" cy="1909763"/>
          </a:xfrm>
          <a:prstGeom prst="downArrow">
            <a:avLst>
              <a:gd name="adj1" fmla="val 49917"/>
              <a:gd name="adj2" fmla="val 61849"/>
            </a:avLst>
          </a:prstGeom>
          <a:noFill/>
          <a:ln w="28575">
            <a:solidFill>
              <a:srgbClr val="C0C0C0"/>
            </a:solidFill>
            <a:miter lim="800000"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CCFF"/>
              </a:solidFill>
            </a:endParaRPr>
          </a:p>
        </p:txBody>
      </p:sp>
      <p:sp>
        <p:nvSpPr>
          <p:cNvPr id="102" name="Text Box 113"/>
          <p:cNvSpPr txBox="1">
            <a:spLocks noChangeArrowheads="1"/>
          </p:cNvSpPr>
          <p:nvPr/>
        </p:nvSpPr>
        <p:spPr bwMode="auto">
          <a:xfrm>
            <a:off x="1016000" y="2144713"/>
            <a:ext cx="1444625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Top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Down</a:t>
            </a:r>
          </a:p>
        </p:txBody>
      </p:sp>
      <p:grpSp>
        <p:nvGrpSpPr>
          <p:cNvPr id="103" name="Group 118"/>
          <p:cNvGrpSpPr>
            <a:grpSpLocks/>
          </p:cNvGrpSpPr>
          <p:nvPr/>
        </p:nvGrpSpPr>
        <p:grpSpPr bwMode="auto">
          <a:xfrm>
            <a:off x="1130300" y="1871663"/>
            <a:ext cx="1216025" cy="1216025"/>
            <a:chOff x="2640" y="3552"/>
            <a:chExt cx="720" cy="720"/>
          </a:xfrm>
        </p:grpSpPr>
        <p:sp>
          <p:nvSpPr>
            <p:cNvPr id="104" name="Oval 119"/>
            <p:cNvSpPr>
              <a:spLocks noChangeArrowheads="1"/>
            </p:cNvSpPr>
            <p:nvPr/>
          </p:nvSpPr>
          <p:spPr bwMode="auto">
            <a:xfrm>
              <a:off x="2640" y="3552"/>
              <a:ext cx="720" cy="72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5" name="Line 120"/>
            <p:cNvSpPr>
              <a:spLocks noChangeShapeType="1"/>
            </p:cNvSpPr>
            <p:nvPr/>
          </p:nvSpPr>
          <p:spPr bwMode="auto">
            <a:xfrm rot="18900000" flipH="1">
              <a:off x="2647" y="3913"/>
              <a:ext cx="705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06" name="Text Box 148"/>
          <p:cNvSpPr txBox="1">
            <a:spLocks noChangeArrowheads="1"/>
          </p:cNvSpPr>
          <p:nvPr/>
        </p:nvSpPr>
        <p:spPr bwMode="auto">
          <a:xfrm>
            <a:off x="2743200" y="4584700"/>
            <a:ext cx="1295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(Define a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/>
              <a:t>middle level)</a:t>
            </a:r>
          </a:p>
        </p:txBody>
      </p:sp>
      <p:sp>
        <p:nvSpPr>
          <p:cNvPr id="107" name="Text Box 151"/>
          <p:cNvSpPr txBox="1">
            <a:spLocks noChangeArrowheads="1"/>
          </p:cNvSpPr>
          <p:nvPr/>
        </p:nvSpPr>
        <p:spPr bwMode="auto">
          <a:xfrm>
            <a:off x="2781300" y="1177925"/>
            <a:ext cx="35052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C00000"/>
                </a:solidFill>
              </a:rPr>
              <a:t>Analysis and Design</a:t>
            </a:r>
          </a:p>
        </p:txBody>
      </p:sp>
      <p:sp>
        <p:nvSpPr>
          <p:cNvPr id="108" name="Line 157"/>
          <p:cNvSpPr>
            <a:spLocks noChangeShapeType="1"/>
          </p:cNvSpPr>
          <p:nvPr/>
        </p:nvSpPr>
        <p:spPr bwMode="auto">
          <a:xfrm flipV="1">
            <a:off x="5880100" y="2560638"/>
            <a:ext cx="576263" cy="576262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9" name="Group 164"/>
          <p:cNvGrpSpPr>
            <a:grpSpLocks/>
          </p:cNvGrpSpPr>
          <p:nvPr/>
        </p:nvGrpSpPr>
        <p:grpSpPr bwMode="auto">
          <a:xfrm>
            <a:off x="609600" y="1371600"/>
            <a:ext cx="7924800" cy="5029200"/>
            <a:chOff x="384" y="712"/>
            <a:chExt cx="4992" cy="3168"/>
          </a:xfrm>
        </p:grpSpPr>
        <p:grpSp>
          <p:nvGrpSpPr>
            <p:cNvPr id="110" name="Group 162"/>
            <p:cNvGrpSpPr>
              <a:grpSpLocks/>
            </p:cNvGrpSpPr>
            <p:nvPr/>
          </p:nvGrpSpPr>
          <p:grpSpPr bwMode="auto">
            <a:xfrm>
              <a:off x="384" y="712"/>
              <a:ext cx="4992" cy="3168"/>
              <a:chOff x="384" y="720"/>
              <a:chExt cx="4992" cy="3168"/>
            </a:xfrm>
          </p:grpSpPr>
          <p:sp>
            <p:nvSpPr>
              <p:cNvPr id="113" name="AutoShape 152"/>
              <p:cNvSpPr>
                <a:spLocks noChangeArrowheads="1"/>
              </p:cNvSpPr>
              <p:nvPr/>
            </p:nvSpPr>
            <p:spPr bwMode="auto">
              <a:xfrm>
                <a:off x="384" y="720"/>
                <a:ext cx="4992" cy="3168"/>
              </a:xfrm>
              <a:prstGeom prst="bracketPair">
                <a:avLst>
                  <a:gd name="adj" fmla="val 16403"/>
                </a:avLst>
              </a:prstGeom>
              <a:noFill/>
              <a:ln w="28575">
                <a:solidFill>
                  <a:srgbClr val="33CC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  <p:sp>
            <p:nvSpPr>
              <p:cNvPr id="114" name="Line 153"/>
              <p:cNvSpPr>
                <a:spLocks noChangeShapeType="1"/>
              </p:cNvSpPr>
              <p:nvPr/>
            </p:nvSpPr>
            <p:spPr bwMode="auto">
              <a:xfrm>
                <a:off x="864" y="3888"/>
                <a:ext cx="4032" cy="0"/>
              </a:xfrm>
              <a:prstGeom prst="line">
                <a:avLst/>
              </a:prstGeom>
              <a:noFill/>
              <a:ln w="28575">
                <a:solidFill>
                  <a:srgbClr val="33CC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</p:grpSp>
        <p:sp>
          <p:nvSpPr>
            <p:cNvPr id="111" name="Line 155"/>
            <p:cNvSpPr>
              <a:spLocks noChangeShapeType="1"/>
            </p:cNvSpPr>
            <p:nvPr/>
          </p:nvSpPr>
          <p:spPr bwMode="auto">
            <a:xfrm>
              <a:off x="864" y="714"/>
              <a:ext cx="1078" cy="0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112" name="Line 159"/>
            <p:cNvSpPr>
              <a:spLocks noChangeShapeType="1"/>
            </p:cNvSpPr>
            <p:nvPr/>
          </p:nvSpPr>
          <p:spPr bwMode="auto">
            <a:xfrm>
              <a:off x="3774" y="714"/>
              <a:ext cx="1122" cy="0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</p:grpSp>
      <p:sp>
        <p:nvSpPr>
          <p:cNvPr id="115" name="Rectangle 160"/>
          <p:cNvSpPr>
            <a:spLocks noChangeArrowheads="1"/>
          </p:cNvSpPr>
          <p:nvPr/>
        </p:nvSpPr>
        <p:spPr bwMode="auto">
          <a:xfrm>
            <a:off x="3086100" y="1155700"/>
            <a:ext cx="2895600" cy="457200"/>
          </a:xfrm>
          <a:prstGeom prst="rect">
            <a:avLst/>
          </a:prstGeom>
          <a:noFill/>
          <a:ln w="127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116" name="Line 161"/>
          <p:cNvSpPr>
            <a:spLocks noChangeShapeType="1"/>
          </p:cNvSpPr>
          <p:nvPr/>
        </p:nvSpPr>
        <p:spPr bwMode="auto">
          <a:xfrm rot="18900000">
            <a:off x="3995738" y="3703638"/>
            <a:ext cx="576262" cy="576262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7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4+1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60450" y="1625600"/>
            <a:ext cx="3576638" cy="20462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0450" y="3733800"/>
            <a:ext cx="3576638" cy="2006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18050" y="1625600"/>
            <a:ext cx="3644900" cy="20462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08250" y="4368800"/>
            <a:ext cx="1706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ko-KR" sz="1800" b="1">
                <a:ea typeface="굴림" charset="-127"/>
              </a:rPr>
              <a:t>Process View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730750" y="3733800"/>
            <a:ext cx="3644900" cy="2006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022850" y="4368800"/>
            <a:ext cx="2319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ko-KR" sz="1800" b="1">
                <a:ea typeface="굴림" charset="-127"/>
              </a:rPr>
              <a:t>Deployment View</a:t>
            </a:r>
          </a:p>
        </p:txBody>
      </p:sp>
      <p:graphicFrame>
        <p:nvGraphicFramePr>
          <p:cNvPr id="11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59985"/>
              </p:ext>
            </p:extLst>
          </p:nvPr>
        </p:nvGraphicFramePr>
        <p:xfrm>
          <a:off x="7232650" y="1701800"/>
          <a:ext cx="1041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CorelDRAW 6.0" r:id="rId3" imgW="741240" imgH="475920" progId="CorelDRAW.Graphic.6">
                  <p:embed/>
                </p:oleObj>
              </mc:Choice>
              <mc:Fallback>
                <p:oleObj name="CorelDRAW 6.0" r:id="rId3" imgW="741240" imgH="47592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650" y="1701800"/>
                        <a:ext cx="10414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508250" y="2235200"/>
            <a:ext cx="1611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ko-KR" sz="1800" b="1">
                <a:ea typeface="굴림" charset="-127"/>
              </a:rPr>
              <a:t>Logical View</a:t>
            </a:r>
          </a:p>
        </p:txBody>
      </p:sp>
      <p:graphicFrame>
        <p:nvGraphicFramePr>
          <p:cNvPr id="13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5813256"/>
              </p:ext>
            </p:extLst>
          </p:nvPr>
        </p:nvGraphicFramePr>
        <p:xfrm>
          <a:off x="1136650" y="1778000"/>
          <a:ext cx="9652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CorelDRAW 6.0" r:id="rId5" imgW="674640" imgH="483840" progId="CorelDRAW.Graphic.6">
                  <p:embed/>
                </p:oleObj>
              </mc:Choice>
              <mc:Fallback>
                <p:oleObj name="CorelDRAW 6.0" r:id="rId5" imgW="674640" imgH="48384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1778000"/>
                        <a:ext cx="9652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3335338" y="2692400"/>
            <a:ext cx="2830512" cy="1514475"/>
          </a:xfrm>
          <a:prstGeom prst="ellipse">
            <a:avLst/>
          </a:prstGeom>
          <a:solidFill>
            <a:srgbClr val="FFFF99"/>
          </a:solidFill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879850" y="3606800"/>
            <a:ext cx="1811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ko-KR" sz="1800" b="1">
                <a:ea typeface="굴림" charset="-127"/>
              </a:rPr>
              <a:t>Use-Case View</a:t>
            </a:r>
          </a:p>
        </p:txBody>
      </p:sp>
      <p:graphicFrame>
        <p:nvGraphicFramePr>
          <p:cNvPr id="16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909961"/>
              </p:ext>
            </p:extLst>
          </p:nvPr>
        </p:nvGraphicFramePr>
        <p:xfrm>
          <a:off x="4260850" y="2768600"/>
          <a:ext cx="11985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CorelDRAW 6.0" r:id="rId7" imgW="852480" imgH="433080" progId="CorelDRAW.Graphic.6">
                  <p:embed/>
                </p:oleObj>
              </mc:Choice>
              <mc:Fallback>
                <p:oleObj name="CorelDRAW 6.0" r:id="rId7" imgW="852480" imgH="43308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768600"/>
                        <a:ext cx="11985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022850" y="2235200"/>
            <a:ext cx="2525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ko-KR" sz="1800" b="1">
                <a:ea typeface="굴림" charset="-127"/>
              </a:rPr>
              <a:t>Implementation View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2971800" y="2976563"/>
            <a:ext cx="1316038" cy="538162"/>
            <a:chOff x="1056" y="755"/>
            <a:chExt cx="829" cy="339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056" y="755"/>
              <a:ext cx="649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600" tIns="50800" rIns="101600" bIns="50800">
              <a:spAutoFit/>
            </a:bodyPr>
            <a:lstStyle>
              <a:lvl1pPr algn="l" defTabSz="1014413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08000" algn="l" defTabSz="1014413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14413" algn="l" defTabSz="1014413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522413" algn="l" defTabSz="1014413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30413" algn="l" defTabSz="1014413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487613" defTabSz="1014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44813" defTabSz="1014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02013" defTabSz="1014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59213" defTabSz="1014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b="1">
                  <a:solidFill>
                    <a:srgbClr val="FF0000"/>
                  </a:solidFill>
                  <a:ea typeface="굴림" charset="-127"/>
                </a:rPr>
                <a:t>End-user 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056" y="894"/>
              <a:ext cx="829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600" tIns="50800" rIns="101600" bIns="50800">
              <a:spAutoFit/>
            </a:bodyPr>
            <a:lstStyle>
              <a:lvl1pPr algn="l" defTabSz="1014413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08000" algn="l" defTabSz="1014413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14413" algn="l" defTabSz="1014413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522413" algn="l" defTabSz="1014413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30413" algn="l" defTabSz="1014413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487613" defTabSz="1014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44813" defTabSz="1014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02013" defTabSz="1014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59213" defTabSz="1014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b="1" i="1">
                  <a:ea typeface="굴림" charset="-127"/>
                </a:rPr>
                <a:t>Functionality</a:t>
              </a:r>
            </a:p>
          </p:txBody>
        </p:sp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6318250" y="3073400"/>
            <a:ext cx="21526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0" tIns="50800" rIns="101600" bIns="50800">
            <a:spAutoFit/>
          </a:bodyPr>
          <a:lstStyle>
            <a:lvl1pPr algn="l" defTabSz="10144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8000" algn="l" defTabSz="10144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4413" algn="l" defTabSz="10144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2413" algn="l" defTabSz="10144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0413" algn="l" defTabSz="10144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87613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44813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2013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59213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ko-KR" sz="1400" b="1">
                <a:solidFill>
                  <a:srgbClr val="FF0000"/>
                </a:solidFill>
                <a:ea typeface="굴림" charset="-127"/>
              </a:rPr>
              <a:t>Programmers </a:t>
            </a:r>
          </a:p>
          <a:p>
            <a:pPr algn="r"/>
            <a:r>
              <a:rPr lang="en-US" altLang="ko-KR" sz="1400" b="1" i="1">
                <a:ea typeface="굴림" charset="-127"/>
              </a:rPr>
              <a:t>Software management</a:t>
            </a:r>
            <a:r>
              <a:rPr lang="en-US" altLang="ko-KR" sz="1600" b="1">
                <a:ea typeface="굴림" charset="-127"/>
              </a:rPr>
              <a:t> </a:t>
            </a:r>
          </a:p>
        </p:txBody>
      </p: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1060451" y="4749800"/>
            <a:ext cx="1827213" cy="977900"/>
            <a:chOff x="1680" y="2832"/>
            <a:chExt cx="1151" cy="616"/>
          </a:xfrm>
        </p:grpSpPr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680" y="2976"/>
              <a:ext cx="820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600" tIns="50800" rIns="101600" bIns="50800">
              <a:spAutoFit/>
            </a:bodyPr>
            <a:lstStyle>
              <a:lvl1pPr algn="l" defTabSz="1014413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08000" algn="l" defTabSz="1014413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14413" algn="l" defTabSz="1014413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522413" algn="l" defTabSz="1014413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30413" algn="l" defTabSz="1014413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487613" defTabSz="1014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44813" defTabSz="1014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02013" defTabSz="1014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59213" defTabSz="1014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b="1" i="1">
                  <a:ea typeface="굴림" charset="-127"/>
                </a:rPr>
                <a:t>Performance</a:t>
              </a:r>
            </a:p>
            <a:p>
              <a:r>
                <a:rPr lang="en-US" altLang="ko-KR" sz="1400" b="1" i="1">
                  <a:ea typeface="굴림" charset="-127"/>
                </a:rPr>
                <a:t>Scalability</a:t>
              </a:r>
            </a:p>
            <a:p>
              <a:r>
                <a:rPr lang="en-US" altLang="ko-KR" sz="1400" b="1" i="1">
                  <a:ea typeface="굴림" charset="-127"/>
                </a:rPr>
                <a:t>Throughput</a:t>
              </a:r>
              <a:r>
                <a:rPr lang="en-US" altLang="ko-KR" sz="1400" b="1">
                  <a:ea typeface="굴림" charset="-127"/>
                </a:rPr>
                <a:t> 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680" y="2832"/>
              <a:ext cx="1151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600" tIns="50800" rIns="101600" bIns="50800">
              <a:spAutoFit/>
            </a:bodyPr>
            <a:lstStyle>
              <a:lvl1pPr algn="l" defTabSz="1014413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08000" algn="l" defTabSz="1014413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14413" algn="l" defTabSz="1014413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522413" algn="l" defTabSz="1014413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30413" algn="l" defTabSz="1014413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487613" defTabSz="1014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44813" defTabSz="1014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02013" defTabSz="1014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59213" defTabSz="10144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b="1">
                  <a:solidFill>
                    <a:srgbClr val="FF0000"/>
                  </a:solidFill>
                  <a:ea typeface="굴림" charset="-127"/>
                </a:rPr>
                <a:t>System integrators</a:t>
              </a:r>
            </a:p>
          </p:txBody>
        </p:sp>
      </p:grp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5784850" y="4978400"/>
            <a:ext cx="2566988" cy="74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0" tIns="50800" rIns="101600" bIns="50800">
            <a:spAutoFit/>
          </a:bodyPr>
          <a:lstStyle>
            <a:lvl1pPr algn="l" defTabSz="10144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8000" algn="l" defTabSz="10144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4413" algn="l" defTabSz="10144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2413" algn="l" defTabSz="10144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0413" algn="l" defTabSz="10144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87613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44813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2013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59213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ko-KR" sz="1400" b="1" i="1">
                <a:ea typeface="굴림" charset="-127"/>
              </a:rPr>
              <a:t>System topology</a:t>
            </a:r>
            <a:r>
              <a:rPr lang="en-US" altLang="ko-KR" sz="1400" b="1">
                <a:ea typeface="굴림" charset="-127"/>
              </a:rPr>
              <a:t> </a:t>
            </a:r>
          </a:p>
          <a:p>
            <a:pPr algn="r"/>
            <a:r>
              <a:rPr lang="en-US" altLang="ko-KR" sz="1400" b="1" i="1">
                <a:ea typeface="굴림" charset="-127"/>
              </a:rPr>
              <a:t>Delivery, installation</a:t>
            </a:r>
          </a:p>
          <a:p>
            <a:pPr algn="r"/>
            <a:r>
              <a:rPr lang="en-US" altLang="ko-KR" sz="1400" b="1" i="1">
                <a:ea typeface="굴림" charset="-127"/>
              </a:rPr>
              <a:t>communication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6376017" y="4749800"/>
            <a:ext cx="1905971" cy="318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0" tIns="50800" rIns="101600" bIns="50800">
            <a:spAutoFit/>
          </a:bodyPr>
          <a:lstStyle>
            <a:lvl1pPr algn="l" defTabSz="10144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8000" algn="l" defTabSz="10144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14413" algn="l" defTabSz="10144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2413" algn="l" defTabSz="10144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30413" algn="l" defTabSz="101441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87613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44813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02013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59213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ko-KR" sz="1400" b="1">
                <a:solidFill>
                  <a:srgbClr val="FF0000"/>
                </a:solidFill>
                <a:ea typeface="굴림" charset="-127"/>
              </a:rPr>
              <a:t>System engineering</a:t>
            </a:r>
          </a:p>
        </p:txBody>
      </p:sp>
      <p:graphicFrame>
        <p:nvGraphicFramePr>
          <p:cNvPr id="27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176447"/>
              </p:ext>
            </p:extLst>
          </p:nvPr>
        </p:nvGraphicFramePr>
        <p:xfrm>
          <a:off x="1136650" y="3835400"/>
          <a:ext cx="1041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CorelDRAW 6.0" r:id="rId9" imgW="741240" imgH="475920" progId="CorelDRAW.Graphic.6">
                  <p:embed/>
                </p:oleObj>
              </mc:Choice>
              <mc:Fallback>
                <p:oleObj name="CorelDRAW 6.0" r:id="rId9" imgW="741240" imgH="47592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3835400"/>
                        <a:ext cx="10414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7229475" y="3913188"/>
            <a:ext cx="693738" cy="769937"/>
            <a:chOff x="5185" y="1876"/>
            <a:chExt cx="437" cy="485"/>
          </a:xfrm>
        </p:grpSpPr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5185" y="1897"/>
              <a:ext cx="102" cy="107"/>
            </a:xfrm>
            <a:prstGeom prst="rect">
              <a:avLst/>
            </a:prstGeom>
            <a:solidFill>
              <a:schemeClr val="bg2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5185" y="1876"/>
              <a:ext cx="142" cy="21"/>
            </a:xfrm>
            <a:custGeom>
              <a:avLst/>
              <a:gdLst>
                <a:gd name="T0" fmla="*/ 0 w 691"/>
                <a:gd name="T1" fmla="*/ 96 h 96"/>
                <a:gd name="T2" fmla="*/ 276 w 691"/>
                <a:gd name="T3" fmla="*/ 0 h 96"/>
                <a:gd name="T4" fmla="*/ 691 w 691"/>
                <a:gd name="T5" fmla="*/ 0 h 96"/>
                <a:gd name="T6" fmla="*/ 495 w 691"/>
                <a:gd name="T7" fmla="*/ 96 h 96"/>
                <a:gd name="T8" fmla="*/ 0 w 691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1" h="96">
                  <a:moveTo>
                    <a:pt x="0" y="96"/>
                  </a:moveTo>
                  <a:lnTo>
                    <a:pt x="276" y="0"/>
                  </a:lnTo>
                  <a:lnTo>
                    <a:pt x="691" y="0"/>
                  </a:lnTo>
                  <a:lnTo>
                    <a:pt x="495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5287" y="1876"/>
              <a:ext cx="40" cy="128"/>
            </a:xfrm>
            <a:custGeom>
              <a:avLst/>
              <a:gdLst>
                <a:gd name="T0" fmla="*/ 0 w 196"/>
                <a:gd name="T1" fmla="*/ 96 h 577"/>
                <a:gd name="T2" fmla="*/ 196 w 196"/>
                <a:gd name="T3" fmla="*/ 0 h 577"/>
                <a:gd name="T4" fmla="*/ 196 w 196"/>
                <a:gd name="T5" fmla="*/ 432 h 577"/>
                <a:gd name="T6" fmla="*/ 0 w 196"/>
                <a:gd name="T7" fmla="*/ 577 h 577"/>
                <a:gd name="T8" fmla="*/ 0 w 196"/>
                <a:gd name="T9" fmla="*/ 96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77">
                  <a:moveTo>
                    <a:pt x="0" y="96"/>
                  </a:moveTo>
                  <a:lnTo>
                    <a:pt x="196" y="0"/>
                  </a:lnTo>
                  <a:lnTo>
                    <a:pt x="196" y="432"/>
                  </a:lnTo>
                  <a:lnTo>
                    <a:pt x="0" y="577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5480" y="1924"/>
              <a:ext cx="102" cy="106"/>
            </a:xfrm>
            <a:prstGeom prst="rect">
              <a:avLst/>
            </a:prstGeom>
            <a:solidFill>
              <a:schemeClr val="bg2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5480" y="1902"/>
              <a:ext cx="142" cy="22"/>
            </a:xfrm>
            <a:custGeom>
              <a:avLst/>
              <a:gdLst>
                <a:gd name="T0" fmla="*/ 0 w 691"/>
                <a:gd name="T1" fmla="*/ 96 h 96"/>
                <a:gd name="T2" fmla="*/ 276 w 691"/>
                <a:gd name="T3" fmla="*/ 0 h 96"/>
                <a:gd name="T4" fmla="*/ 691 w 691"/>
                <a:gd name="T5" fmla="*/ 0 h 96"/>
                <a:gd name="T6" fmla="*/ 495 w 691"/>
                <a:gd name="T7" fmla="*/ 96 h 96"/>
                <a:gd name="T8" fmla="*/ 0 w 691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1" h="96">
                  <a:moveTo>
                    <a:pt x="0" y="96"/>
                  </a:moveTo>
                  <a:lnTo>
                    <a:pt x="276" y="0"/>
                  </a:lnTo>
                  <a:lnTo>
                    <a:pt x="691" y="0"/>
                  </a:lnTo>
                  <a:lnTo>
                    <a:pt x="495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bg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5582" y="1902"/>
              <a:ext cx="40" cy="128"/>
            </a:xfrm>
            <a:custGeom>
              <a:avLst/>
              <a:gdLst>
                <a:gd name="T0" fmla="*/ 0 w 196"/>
                <a:gd name="T1" fmla="*/ 96 h 577"/>
                <a:gd name="T2" fmla="*/ 196 w 196"/>
                <a:gd name="T3" fmla="*/ 0 h 577"/>
                <a:gd name="T4" fmla="*/ 196 w 196"/>
                <a:gd name="T5" fmla="*/ 433 h 577"/>
                <a:gd name="T6" fmla="*/ 0 w 196"/>
                <a:gd name="T7" fmla="*/ 577 h 577"/>
                <a:gd name="T8" fmla="*/ 0 w 196"/>
                <a:gd name="T9" fmla="*/ 96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77">
                  <a:moveTo>
                    <a:pt x="0" y="96"/>
                  </a:moveTo>
                  <a:lnTo>
                    <a:pt x="196" y="0"/>
                  </a:lnTo>
                  <a:lnTo>
                    <a:pt x="196" y="433"/>
                  </a:lnTo>
                  <a:lnTo>
                    <a:pt x="0" y="577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bg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5307" y="1940"/>
              <a:ext cx="173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5185" y="2096"/>
              <a:ext cx="102" cy="106"/>
            </a:xfrm>
            <a:prstGeom prst="rect">
              <a:avLst/>
            </a:prstGeom>
            <a:solidFill>
              <a:schemeClr val="bg2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5185" y="2074"/>
              <a:ext cx="142" cy="22"/>
            </a:xfrm>
            <a:custGeom>
              <a:avLst/>
              <a:gdLst>
                <a:gd name="T0" fmla="*/ 0 w 691"/>
                <a:gd name="T1" fmla="*/ 96 h 96"/>
                <a:gd name="T2" fmla="*/ 276 w 691"/>
                <a:gd name="T3" fmla="*/ 0 h 96"/>
                <a:gd name="T4" fmla="*/ 691 w 691"/>
                <a:gd name="T5" fmla="*/ 0 h 96"/>
                <a:gd name="T6" fmla="*/ 495 w 691"/>
                <a:gd name="T7" fmla="*/ 96 h 96"/>
                <a:gd name="T8" fmla="*/ 0 w 691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1" h="96">
                  <a:moveTo>
                    <a:pt x="0" y="96"/>
                  </a:moveTo>
                  <a:lnTo>
                    <a:pt x="276" y="0"/>
                  </a:lnTo>
                  <a:lnTo>
                    <a:pt x="691" y="0"/>
                  </a:lnTo>
                  <a:lnTo>
                    <a:pt x="495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5287" y="2074"/>
              <a:ext cx="40" cy="128"/>
            </a:xfrm>
            <a:custGeom>
              <a:avLst/>
              <a:gdLst>
                <a:gd name="T0" fmla="*/ 0 w 196"/>
                <a:gd name="T1" fmla="*/ 96 h 577"/>
                <a:gd name="T2" fmla="*/ 196 w 196"/>
                <a:gd name="T3" fmla="*/ 0 h 577"/>
                <a:gd name="T4" fmla="*/ 196 w 196"/>
                <a:gd name="T5" fmla="*/ 433 h 577"/>
                <a:gd name="T6" fmla="*/ 0 w 196"/>
                <a:gd name="T7" fmla="*/ 577 h 577"/>
                <a:gd name="T8" fmla="*/ 0 w 196"/>
                <a:gd name="T9" fmla="*/ 96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77">
                  <a:moveTo>
                    <a:pt x="0" y="96"/>
                  </a:moveTo>
                  <a:lnTo>
                    <a:pt x="196" y="0"/>
                  </a:lnTo>
                  <a:lnTo>
                    <a:pt x="196" y="433"/>
                  </a:lnTo>
                  <a:lnTo>
                    <a:pt x="0" y="577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V="1">
              <a:off x="5307" y="1966"/>
              <a:ext cx="173" cy="1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5480" y="2149"/>
              <a:ext cx="102" cy="106"/>
            </a:xfrm>
            <a:prstGeom prst="rect">
              <a:avLst/>
            </a:prstGeom>
            <a:solidFill>
              <a:schemeClr val="bg2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5480" y="2127"/>
              <a:ext cx="142" cy="22"/>
            </a:xfrm>
            <a:custGeom>
              <a:avLst/>
              <a:gdLst>
                <a:gd name="T0" fmla="*/ 0 w 691"/>
                <a:gd name="T1" fmla="*/ 97 h 97"/>
                <a:gd name="T2" fmla="*/ 276 w 691"/>
                <a:gd name="T3" fmla="*/ 0 h 97"/>
                <a:gd name="T4" fmla="*/ 691 w 691"/>
                <a:gd name="T5" fmla="*/ 0 h 97"/>
                <a:gd name="T6" fmla="*/ 495 w 691"/>
                <a:gd name="T7" fmla="*/ 97 h 97"/>
                <a:gd name="T8" fmla="*/ 0 w 691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1" h="97">
                  <a:moveTo>
                    <a:pt x="0" y="97"/>
                  </a:moveTo>
                  <a:lnTo>
                    <a:pt x="276" y="0"/>
                  </a:lnTo>
                  <a:lnTo>
                    <a:pt x="691" y="0"/>
                  </a:lnTo>
                  <a:lnTo>
                    <a:pt x="495" y="9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chemeClr val="bg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5582" y="2127"/>
              <a:ext cx="40" cy="128"/>
            </a:xfrm>
            <a:custGeom>
              <a:avLst/>
              <a:gdLst>
                <a:gd name="T0" fmla="*/ 0 w 196"/>
                <a:gd name="T1" fmla="*/ 97 h 577"/>
                <a:gd name="T2" fmla="*/ 196 w 196"/>
                <a:gd name="T3" fmla="*/ 0 h 577"/>
                <a:gd name="T4" fmla="*/ 196 w 196"/>
                <a:gd name="T5" fmla="*/ 433 h 577"/>
                <a:gd name="T6" fmla="*/ 0 w 196"/>
                <a:gd name="T7" fmla="*/ 577 h 577"/>
                <a:gd name="T8" fmla="*/ 0 w 196"/>
                <a:gd name="T9" fmla="*/ 9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77">
                  <a:moveTo>
                    <a:pt x="0" y="97"/>
                  </a:moveTo>
                  <a:lnTo>
                    <a:pt x="196" y="0"/>
                  </a:lnTo>
                  <a:lnTo>
                    <a:pt x="196" y="433"/>
                  </a:lnTo>
                  <a:lnTo>
                    <a:pt x="0" y="57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chemeClr val="bg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5185" y="2254"/>
              <a:ext cx="102" cy="107"/>
            </a:xfrm>
            <a:prstGeom prst="rect">
              <a:avLst/>
            </a:prstGeom>
            <a:solidFill>
              <a:schemeClr val="bg2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5185" y="2233"/>
              <a:ext cx="142" cy="21"/>
            </a:xfrm>
            <a:custGeom>
              <a:avLst/>
              <a:gdLst>
                <a:gd name="T0" fmla="*/ 0 w 691"/>
                <a:gd name="T1" fmla="*/ 97 h 97"/>
                <a:gd name="T2" fmla="*/ 276 w 691"/>
                <a:gd name="T3" fmla="*/ 0 h 97"/>
                <a:gd name="T4" fmla="*/ 691 w 691"/>
                <a:gd name="T5" fmla="*/ 0 h 97"/>
                <a:gd name="T6" fmla="*/ 495 w 691"/>
                <a:gd name="T7" fmla="*/ 97 h 97"/>
                <a:gd name="T8" fmla="*/ 0 w 691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1" h="97">
                  <a:moveTo>
                    <a:pt x="0" y="97"/>
                  </a:moveTo>
                  <a:lnTo>
                    <a:pt x="276" y="0"/>
                  </a:lnTo>
                  <a:lnTo>
                    <a:pt x="691" y="0"/>
                  </a:lnTo>
                  <a:lnTo>
                    <a:pt x="495" y="9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5287" y="2233"/>
              <a:ext cx="40" cy="128"/>
            </a:xfrm>
            <a:custGeom>
              <a:avLst/>
              <a:gdLst>
                <a:gd name="T0" fmla="*/ 0 w 196"/>
                <a:gd name="T1" fmla="*/ 97 h 577"/>
                <a:gd name="T2" fmla="*/ 196 w 196"/>
                <a:gd name="T3" fmla="*/ 0 h 577"/>
                <a:gd name="T4" fmla="*/ 196 w 196"/>
                <a:gd name="T5" fmla="*/ 433 h 577"/>
                <a:gd name="T6" fmla="*/ 0 w 196"/>
                <a:gd name="T7" fmla="*/ 577 h 577"/>
                <a:gd name="T8" fmla="*/ 0 w 196"/>
                <a:gd name="T9" fmla="*/ 9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77">
                  <a:moveTo>
                    <a:pt x="0" y="97"/>
                  </a:moveTo>
                  <a:lnTo>
                    <a:pt x="196" y="0"/>
                  </a:lnTo>
                  <a:lnTo>
                    <a:pt x="196" y="433"/>
                  </a:lnTo>
                  <a:lnTo>
                    <a:pt x="0" y="57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 flipV="1">
              <a:off x="5307" y="2191"/>
              <a:ext cx="173" cy="1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" name="Rectangle 44"/>
          <p:cNvSpPr>
            <a:spLocks noChangeArrowheads="1"/>
          </p:cNvSpPr>
          <p:nvPr/>
        </p:nvSpPr>
        <p:spPr bwMode="auto">
          <a:xfrm>
            <a:off x="1060450" y="3073400"/>
            <a:ext cx="1854077" cy="527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48" tIns="47874" rIns="95748" bIns="47874">
            <a:spAutoFit/>
          </a:bodyPr>
          <a:lstStyle>
            <a:lvl1pPr algn="l" defTabSz="9556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79425" algn="l" defTabSz="9556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55675" algn="l" defTabSz="9556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35100" algn="l" defTabSz="9556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12938" algn="l" defTabSz="9556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70138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27338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84538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41738" defTabSz="955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>
                <a:solidFill>
                  <a:srgbClr val="FF0000"/>
                </a:solidFill>
              </a:rPr>
              <a:t>Analysts/Designers</a:t>
            </a:r>
          </a:p>
          <a:p>
            <a:r>
              <a:rPr lang="en-US" sz="1400" b="1" i="1"/>
              <a:t>Structure</a:t>
            </a:r>
            <a:r>
              <a:rPr lang="en-US" sz="14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3183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Hiện thực hóa các use-case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Oval 119"/>
          <p:cNvSpPr>
            <a:spLocks noChangeArrowheads="1"/>
          </p:cNvSpPr>
          <p:nvPr/>
        </p:nvSpPr>
        <p:spPr bwMode="auto">
          <a:xfrm>
            <a:off x="3167063" y="3157538"/>
            <a:ext cx="5761037" cy="3167062"/>
          </a:xfrm>
          <a:prstGeom prst="ellipse">
            <a:avLst/>
          </a:prstGeom>
          <a:noFill/>
          <a:ln w="28575">
            <a:solidFill>
              <a:schemeClr val="folHlink"/>
            </a:solidFill>
            <a:prstDash val="dash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20"/>
          <p:cNvGrpSpPr>
            <a:grpSpLocks/>
          </p:cNvGrpSpPr>
          <p:nvPr/>
        </p:nvGrpSpPr>
        <p:grpSpPr bwMode="auto">
          <a:xfrm>
            <a:off x="5224463" y="5016500"/>
            <a:ext cx="1797050" cy="1195388"/>
            <a:chOff x="3231" y="2968"/>
            <a:chExt cx="1132" cy="753"/>
          </a:xfrm>
        </p:grpSpPr>
        <p:grpSp>
          <p:nvGrpSpPr>
            <p:cNvPr id="7" name="Group 121"/>
            <p:cNvGrpSpPr>
              <a:grpSpLocks/>
            </p:cNvGrpSpPr>
            <p:nvPr/>
          </p:nvGrpSpPr>
          <p:grpSpPr bwMode="auto">
            <a:xfrm>
              <a:off x="3393" y="2968"/>
              <a:ext cx="808" cy="511"/>
              <a:chOff x="1309" y="1072"/>
              <a:chExt cx="1245" cy="766"/>
            </a:xfrm>
          </p:grpSpPr>
          <p:grpSp>
            <p:nvGrpSpPr>
              <p:cNvPr id="9" name="Group 122"/>
              <p:cNvGrpSpPr>
                <a:grpSpLocks/>
              </p:cNvGrpSpPr>
              <p:nvPr/>
            </p:nvGrpSpPr>
            <p:grpSpPr bwMode="auto">
              <a:xfrm>
                <a:off x="1309" y="1231"/>
                <a:ext cx="302" cy="175"/>
                <a:chOff x="144" y="1440"/>
                <a:chExt cx="881" cy="510"/>
              </a:xfrm>
            </p:grpSpPr>
            <p:sp>
              <p:nvSpPr>
                <p:cNvPr id="26" name="Rectangle 123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Line 124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Line 125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26"/>
              <p:cNvGrpSpPr>
                <a:grpSpLocks/>
              </p:cNvGrpSpPr>
              <p:nvPr/>
            </p:nvGrpSpPr>
            <p:grpSpPr bwMode="auto">
              <a:xfrm>
                <a:off x="1950" y="1072"/>
                <a:ext cx="302" cy="175"/>
                <a:chOff x="144" y="1440"/>
                <a:chExt cx="881" cy="510"/>
              </a:xfrm>
            </p:grpSpPr>
            <p:sp>
              <p:nvSpPr>
                <p:cNvPr id="23" name="Rectangle 127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Line 128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Line 129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30"/>
              <p:cNvGrpSpPr>
                <a:grpSpLocks/>
              </p:cNvGrpSpPr>
              <p:nvPr/>
            </p:nvGrpSpPr>
            <p:grpSpPr bwMode="auto">
              <a:xfrm>
                <a:off x="1648" y="1663"/>
                <a:ext cx="302" cy="175"/>
                <a:chOff x="144" y="1440"/>
                <a:chExt cx="881" cy="510"/>
              </a:xfrm>
            </p:grpSpPr>
            <p:sp>
              <p:nvSpPr>
                <p:cNvPr id="20" name="Rectangle 131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Line 132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Line 133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34"/>
              <p:cNvGrpSpPr>
                <a:grpSpLocks/>
              </p:cNvGrpSpPr>
              <p:nvPr/>
            </p:nvGrpSpPr>
            <p:grpSpPr bwMode="auto">
              <a:xfrm>
                <a:off x="2252" y="1581"/>
                <a:ext cx="302" cy="175"/>
                <a:chOff x="144" y="1440"/>
                <a:chExt cx="881" cy="510"/>
              </a:xfrm>
            </p:grpSpPr>
            <p:sp>
              <p:nvSpPr>
                <p:cNvPr id="17" name="Rectangle 135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136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Line 137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" name="Line 138"/>
              <p:cNvSpPr>
                <a:spLocks noChangeShapeType="1"/>
              </p:cNvSpPr>
              <p:nvPr/>
            </p:nvSpPr>
            <p:spPr bwMode="auto">
              <a:xfrm flipH="1" flipV="1">
                <a:off x="1463" y="1406"/>
                <a:ext cx="312" cy="2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39"/>
              <p:cNvSpPr>
                <a:spLocks noChangeShapeType="1"/>
              </p:cNvSpPr>
              <p:nvPr/>
            </p:nvSpPr>
            <p:spPr bwMode="auto">
              <a:xfrm flipV="1">
                <a:off x="1611" y="1160"/>
                <a:ext cx="339" cy="1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40"/>
              <p:cNvSpPr>
                <a:spLocks noChangeShapeType="1"/>
              </p:cNvSpPr>
              <p:nvPr/>
            </p:nvSpPr>
            <p:spPr bwMode="auto">
              <a:xfrm flipV="1">
                <a:off x="1950" y="1663"/>
                <a:ext cx="302" cy="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41"/>
              <p:cNvSpPr>
                <a:spLocks noChangeShapeType="1"/>
              </p:cNvSpPr>
              <p:nvPr/>
            </p:nvSpPr>
            <p:spPr bwMode="auto">
              <a:xfrm flipV="1">
                <a:off x="1775" y="1247"/>
                <a:ext cx="329" cy="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Text Box 142"/>
            <p:cNvSpPr txBox="1">
              <a:spLocks noChangeArrowheads="1"/>
            </p:cNvSpPr>
            <p:nvPr/>
          </p:nvSpPr>
          <p:spPr bwMode="auto">
            <a:xfrm>
              <a:off x="3231" y="3490"/>
              <a:ext cx="11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Class Diagrams</a:t>
              </a:r>
            </a:p>
          </p:txBody>
        </p:sp>
      </p:grpSp>
      <p:grpSp>
        <p:nvGrpSpPr>
          <p:cNvPr id="29" name="Group 143"/>
          <p:cNvGrpSpPr>
            <a:grpSpLocks/>
          </p:cNvGrpSpPr>
          <p:nvPr/>
        </p:nvGrpSpPr>
        <p:grpSpPr bwMode="auto">
          <a:xfrm>
            <a:off x="647700" y="3378200"/>
            <a:ext cx="1476375" cy="2044700"/>
            <a:chOff x="365" y="2533"/>
            <a:chExt cx="754" cy="1008"/>
          </a:xfrm>
        </p:grpSpPr>
        <p:sp>
          <p:nvSpPr>
            <p:cNvPr id="30" name="Oval 144"/>
            <p:cNvSpPr>
              <a:spLocks noChangeArrowheads="1"/>
            </p:cNvSpPr>
            <p:nvPr/>
          </p:nvSpPr>
          <p:spPr bwMode="auto">
            <a:xfrm>
              <a:off x="365" y="2533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145"/>
            <p:cNvSpPr>
              <a:spLocks noChangeArrowheads="1"/>
            </p:cNvSpPr>
            <p:nvPr/>
          </p:nvSpPr>
          <p:spPr bwMode="auto">
            <a:xfrm>
              <a:off x="687" y="2821"/>
              <a:ext cx="432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46"/>
            <p:cNvSpPr>
              <a:spLocks noChangeShapeType="1"/>
            </p:cNvSpPr>
            <p:nvPr/>
          </p:nvSpPr>
          <p:spPr bwMode="auto">
            <a:xfrm>
              <a:off x="975" y="2821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47"/>
            <p:cNvSpPr>
              <a:spLocks noChangeShapeType="1"/>
            </p:cNvSpPr>
            <p:nvPr/>
          </p:nvSpPr>
          <p:spPr bwMode="auto">
            <a:xfrm>
              <a:off x="975" y="282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48"/>
            <p:cNvSpPr>
              <a:spLocks noChangeShapeType="1"/>
            </p:cNvSpPr>
            <p:nvPr/>
          </p:nvSpPr>
          <p:spPr bwMode="auto">
            <a:xfrm flipH="1">
              <a:off x="975" y="296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49"/>
            <p:cNvSpPr>
              <a:spLocks noChangeShapeType="1"/>
            </p:cNvSpPr>
            <p:nvPr/>
          </p:nvSpPr>
          <p:spPr bwMode="auto">
            <a:xfrm>
              <a:off x="735" y="3061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50"/>
            <p:cNvSpPr>
              <a:spLocks noChangeShapeType="1"/>
            </p:cNvSpPr>
            <p:nvPr/>
          </p:nvSpPr>
          <p:spPr bwMode="auto">
            <a:xfrm>
              <a:off x="735" y="310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51"/>
            <p:cNvSpPr>
              <a:spLocks noChangeShapeType="1"/>
            </p:cNvSpPr>
            <p:nvPr/>
          </p:nvSpPr>
          <p:spPr bwMode="auto">
            <a:xfrm>
              <a:off x="735" y="3157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52"/>
            <p:cNvSpPr>
              <a:spLocks noChangeShapeType="1"/>
            </p:cNvSpPr>
            <p:nvPr/>
          </p:nvSpPr>
          <p:spPr bwMode="auto">
            <a:xfrm>
              <a:off x="735" y="325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53"/>
            <p:cNvSpPr>
              <a:spLocks noChangeShapeType="1"/>
            </p:cNvSpPr>
            <p:nvPr/>
          </p:nvSpPr>
          <p:spPr bwMode="auto">
            <a:xfrm>
              <a:off x="735" y="320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54"/>
            <p:cNvSpPr>
              <a:spLocks noChangeShapeType="1"/>
            </p:cNvSpPr>
            <p:nvPr/>
          </p:nvSpPr>
          <p:spPr bwMode="auto">
            <a:xfrm>
              <a:off x="735" y="3301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55"/>
            <p:cNvSpPr>
              <a:spLocks noChangeShapeType="1"/>
            </p:cNvSpPr>
            <p:nvPr/>
          </p:nvSpPr>
          <p:spPr bwMode="auto">
            <a:xfrm>
              <a:off x="735" y="334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156"/>
            <p:cNvSpPr>
              <a:spLocks noChangeShapeType="1"/>
            </p:cNvSpPr>
            <p:nvPr/>
          </p:nvSpPr>
          <p:spPr bwMode="auto">
            <a:xfrm>
              <a:off x="735" y="3397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157"/>
            <p:cNvSpPr>
              <a:spLocks noChangeShapeType="1"/>
            </p:cNvSpPr>
            <p:nvPr/>
          </p:nvSpPr>
          <p:spPr bwMode="auto">
            <a:xfrm>
              <a:off x="735" y="344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58"/>
            <p:cNvSpPr>
              <a:spLocks noChangeShapeType="1"/>
            </p:cNvSpPr>
            <p:nvPr/>
          </p:nvSpPr>
          <p:spPr bwMode="auto">
            <a:xfrm>
              <a:off x="735" y="3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59"/>
            <p:cNvSpPr>
              <a:spLocks noChangeShapeType="1"/>
            </p:cNvSpPr>
            <p:nvPr/>
          </p:nvSpPr>
          <p:spPr bwMode="auto">
            <a:xfrm>
              <a:off x="735" y="301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60"/>
            <p:cNvSpPr>
              <a:spLocks noChangeShapeType="1"/>
            </p:cNvSpPr>
            <p:nvPr/>
          </p:nvSpPr>
          <p:spPr bwMode="auto">
            <a:xfrm>
              <a:off x="735" y="2917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61"/>
            <p:cNvSpPr>
              <a:spLocks noChangeShapeType="1"/>
            </p:cNvSpPr>
            <p:nvPr/>
          </p:nvSpPr>
          <p:spPr bwMode="auto">
            <a:xfrm>
              <a:off x="735" y="2869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62"/>
            <p:cNvSpPr>
              <a:spLocks noChangeShapeType="1"/>
            </p:cNvSpPr>
            <p:nvPr/>
          </p:nvSpPr>
          <p:spPr bwMode="auto">
            <a:xfrm>
              <a:off x="735" y="2965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Text Box 163"/>
          <p:cNvSpPr txBox="1">
            <a:spLocks noChangeArrowheads="1"/>
          </p:cNvSpPr>
          <p:nvPr/>
        </p:nvSpPr>
        <p:spPr bwMode="auto">
          <a:xfrm>
            <a:off x="939800" y="5511800"/>
            <a:ext cx="154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Use Case</a:t>
            </a:r>
          </a:p>
        </p:txBody>
      </p:sp>
      <p:grpSp>
        <p:nvGrpSpPr>
          <p:cNvPr id="50" name="Group 164"/>
          <p:cNvGrpSpPr>
            <a:grpSpLocks/>
          </p:cNvGrpSpPr>
          <p:nvPr/>
        </p:nvGrpSpPr>
        <p:grpSpPr bwMode="auto">
          <a:xfrm>
            <a:off x="6029325" y="3276600"/>
            <a:ext cx="2582863" cy="1457325"/>
            <a:chOff x="3408" y="2040"/>
            <a:chExt cx="1627" cy="918"/>
          </a:xfrm>
        </p:grpSpPr>
        <p:grpSp>
          <p:nvGrpSpPr>
            <p:cNvPr id="51" name="Group 165"/>
            <p:cNvGrpSpPr>
              <a:grpSpLocks/>
            </p:cNvGrpSpPr>
            <p:nvPr/>
          </p:nvGrpSpPr>
          <p:grpSpPr bwMode="auto">
            <a:xfrm>
              <a:off x="3606" y="2058"/>
              <a:ext cx="99" cy="148"/>
              <a:chOff x="7654" y="3380"/>
              <a:chExt cx="554" cy="754"/>
            </a:xfrm>
          </p:grpSpPr>
          <p:sp>
            <p:nvSpPr>
              <p:cNvPr id="70" name="Oval 166"/>
              <p:cNvSpPr>
                <a:spLocks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67"/>
              <p:cNvSpPr>
                <a:spLocks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168"/>
              <p:cNvSpPr>
                <a:spLocks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169"/>
              <p:cNvSpPr>
                <a:spLocks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>
                  <a:gd name="T0" fmla="*/ 0 w 108"/>
                  <a:gd name="T1" fmla="*/ 54 h 54"/>
                  <a:gd name="T2" fmla="*/ 54 w 108"/>
                  <a:gd name="T3" fmla="*/ 0 h 54"/>
                  <a:gd name="T4" fmla="*/ 108 w 108"/>
                  <a:gd name="T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" name="Line 170"/>
            <p:cNvSpPr>
              <a:spLocks noChangeShapeType="1"/>
            </p:cNvSpPr>
            <p:nvPr/>
          </p:nvSpPr>
          <p:spPr bwMode="auto">
            <a:xfrm>
              <a:off x="3717" y="2297"/>
              <a:ext cx="186" cy="1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3" name="Line 171"/>
            <p:cNvSpPr>
              <a:spLocks noChangeShapeType="1"/>
            </p:cNvSpPr>
            <p:nvPr/>
          </p:nvSpPr>
          <p:spPr bwMode="auto">
            <a:xfrm flipV="1">
              <a:off x="3717" y="2118"/>
              <a:ext cx="280" cy="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4" name="Line 172"/>
            <p:cNvSpPr>
              <a:spLocks noChangeShapeType="1"/>
            </p:cNvSpPr>
            <p:nvPr/>
          </p:nvSpPr>
          <p:spPr bwMode="auto">
            <a:xfrm>
              <a:off x="3967" y="2560"/>
              <a:ext cx="471" cy="1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5" name="Line 173"/>
            <p:cNvSpPr>
              <a:spLocks noChangeShapeType="1"/>
            </p:cNvSpPr>
            <p:nvPr/>
          </p:nvSpPr>
          <p:spPr bwMode="auto">
            <a:xfrm flipV="1">
              <a:off x="3967" y="2393"/>
              <a:ext cx="442" cy="1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6" name="Line 174"/>
            <p:cNvSpPr>
              <a:spLocks noChangeShapeType="1"/>
            </p:cNvSpPr>
            <p:nvPr/>
          </p:nvSpPr>
          <p:spPr bwMode="auto">
            <a:xfrm flipV="1">
              <a:off x="4489" y="2130"/>
              <a:ext cx="80" cy="2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7" name="Line 175"/>
            <p:cNvSpPr>
              <a:spLocks noChangeShapeType="1"/>
            </p:cNvSpPr>
            <p:nvPr/>
          </p:nvSpPr>
          <p:spPr bwMode="auto">
            <a:xfrm flipH="1">
              <a:off x="3937" y="2170"/>
              <a:ext cx="148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8" name="Line 176"/>
            <p:cNvSpPr>
              <a:spLocks noChangeShapeType="1"/>
            </p:cNvSpPr>
            <p:nvPr/>
          </p:nvSpPr>
          <p:spPr bwMode="auto">
            <a:xfrm>
              <a:off x="3806" y="2401"/>
              <a:ext cx="71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9" name="Line 177"/>
            <p:cNvSpPr>
              <a:spLocks noChangeShapeType="1"/>
            </p:cNvSpPr>
            <p:nvPr/>
          </p:nvSpPr>
          <p:spPr bwMode="auto">
            <a:xfrm flipH="1">
              <a:off x="3940" y="2380"/>
              <a:ext cx="5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0" name="Line 178"/>
            <p:cNvSpPr>
              <a:spLocks noChangeShapeType="1"/>
            </p:cNvSpPr>
            <p:nvPr/>
          </p:nvSpPr>
          <p:spPr bwMode="auto">
            <a:xfrm flipV="1">
              <a:off x="4299" y="2393"/>
              <a:ext cx="101" cy="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1" name="Line 179"/>
            <p:cNvSpPr>
              <a:spLocks noChangeShapeType="1"/>
            </p:cNvSpPr>
            <p:nvPr/>
          </p:nvSpPr>
          <p:spPr bwMode="auto">
            <a:xfrm>
              <a:off x="4336" y="2632"/>
              <a:ext cx="100" cy="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2" name="Line 180"/>
            <p:cNvSpPr>
              <a:spLocks noChangeShapeType="1"/>
            </p:cNvSpPr>
            <p:nvPr/>
          </p:nvSpPr>
          <p:spPr bwMode="auto">
            <a:xfrm flipV="1">
              <a:off x="4521" y="2146"/>
              <a:ext cx="40" cy="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3" name="Line 181"/>
            <p:cNvSpPr>
              <a:spLocks noChangeShapeType="1"/>
            </p:cNvSpPr>
            <p:nvPr/>
          </p:nvSpPr>
          <p:spPr bwMode="auto">
            <a:xfrm flipV="1">
              <a:off x="3867" y="2114"/>
              <a:ext cx="90" cy="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4" name="Text Box 182"/>
            <p:cNvSpPr txBox="1">
              <a:spLocks noChangeArrowheads="1"/>
            </p:cNvSpPr>
            <p:nvPr/>
          </p:nvSpPr>
          <p:spPr bwMode="auto">
            <a:xfrm>
              <a:off x="3408" y="2727"/>
              <a:ext cx="16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Collaboration Diagrams</a:t>
              </a:r>
            </a:p>
          </p:txBody>
        </p:sp>
        <p:sp>
          <p:nvSpPr>
            <p:cNvPr id="65" name="Rectangle 183"/>
            <p:cNvSpPr>
              <a:spLocks noChangeArrowheads="1"/>
            </p:cNvSpPr>
            <p:nvPr/>
          </p:nvSpPr>
          <p:spPr bwMode="auto">
            <a:xfrm>
              <a:off x="3994" y="2073"/>
              <a:ext cx="121" cy="9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66" name="Rectangle 184"/>
            <p:cNvSpPr>
              <a:spLocks noChangeArrowheads="1"/>
            </p:cNvSpPr>
            <p:nvPr/>
          </p:nvSpPr>
          <p:spPr bwMode="auto">
            <a:xfrm>
              <a:off x="3843" y="2496"/>
              <a:ext cx="121" cy="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67" name="Rectangle 185"/>
            <p:cNvSpPr>
              <a:spLocks noChangeArrowheads="1"/>
            </p:cNvSpPr>
            <p:nvPr/>
          </p:nvSpPr>
          <p:spPr bwMode="auto">
            <a:xfrm>
              <a:off x="4449" y="2626"/>
              <a:ext cx="121" cy="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68" name="Rectangle 186"/>
            <p:cNvSpPr>
              <a:spLocks noChangeArrowheads="1"/>
            </p:cNvSpPr>
            <p:nvPr/>
          </p:nvSpPr>
          <p:spPr bwMode="auto">
            <a:xfrm>
              <a:off x="4419" y="2333"/>
              <a:ext cx="121" cy="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69" name="Rectangle 187"/>
            <p:cNvSpPr>
              <a:spLocks noChangeArrowheads="1"/>
            </p:cNvSpPr>
            <p:nvPr/>
          </p:nvSpPr>
          <p:spPr bwMode="auto">
            <a:xfrm>
              <a:off x="4510" y="2040"/>
              <a:ext cx="121" cy="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</p:grpSp>
      <p:sp>
        <p:nvSpPr>
          <p:cNvPr id="74" name="Text Box 188"/>
          <p:cNvSpPr txBox="1">
            <a:spLocks noChangeArrowheads="1"/>
          </p:cNvSpPr>
          <p:nvPr/>
        </p:nvSpPr>
        <p:spPr bwMode="auto">
          <a:xfrm>
            <a:off x="685800" y="11811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i="1">
                <a:solidFill>
                  <a:srgbClr val="C00000"/>
                </a:solidFill>
              </a:rPr>
              <a:t>Use-Case Model</a:t>
            </a:r>
          </a:p>
        </p:txBody>
      </p:sp>
      <p:sp>
        <p:nvSpPr>
          <p:cNvPr id="75" name="Text Box 189"/>
          <p:cNvSpPr txBox="1">
            <a:spLocks noChangeArrowheads="1"/>
          </p:cNvSpPr>
          <p:nvPr/>
        </p:nvSpPr>
        <p:spPr bwMode="auto">
          <a:xfrm>
            <a:off x="5054600" y="11811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i="1">
                <a:solidFill>
                  <a:srgbClr val="C00000"/>
                </a:solidFill>
              </a:rPr>
              <a:t>Design Model</a:t>
            </a:r>
          </a:p>
        </p:txBody>
      </p:sp>
      <p:grpSp>
        <p:nvGrpSpPr>
          <p:cNvPr id="76" name="Group 190"/>
          <p:cNvGrpSpPr>
            <a:grpSpLocks/>
          </p:cNvGrpSpPr>
          <p:nvPr/>
        </p:nvGrpSpPr>
        <p:grpSpPr bwMode="auto">
          <a:xfrm>
            <a:off x="973138" y="1714500"/>
            <a:ext cx="1187450" cy="857250"/>
            <a:chOff x="2840" y="3541"/>
            <a:chExt cx="748" cy="540"/>
          </a:xfrm>
        </p:grpSpPr>
        <p:sp>
          <p:nvSpPr>
            <p:cNvPr id="77" name="Oval 191"/>
            <p:cNvSpPr>
              <a:spLocks noChangeArrowheads="1"/>
            </p:cNvSpPr>
            <p:nvPr/>
          </p:nvSpPr>
          <p:spPr bwMode="auto">
            <a:xfrm>
              <a:off x="2901" y="3541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Text Box 192"/>
            <p:cNvSpPr txBox="1">
              <a:spLocks noChangeArrowheads="1"/>
            </p:cNvSpPr>
            <p:nvPr/>
          </p:nvSpPr>
          <p:spPr bwMode="auto">
            <a:xfrm>
              <a:off x="2840" y="3850"/>
              <a:ext cx="7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Use Case</a:t>
              </a:r>
            </a:p>
          </p:txBody>
        </p:sp>
      </p:grpSp>
      <p:grpSp>
        <p:nvGrpSpPr>
          <p:cNvPr id="79" name="Group 193"/>
          <p:cNvGrpSpPr>
            <a:grpSpLocks/>
          </p:cNvGrpSpPr>
          <p:nvPr/>
        </p:nvGrpSpPr>
        <p:grpSpPr bwMode="auto">
          <a:xfrm>
            <a:off x="4803775" y="1714500"/>
            <a:ext cx="2393950" cy="857250"/>
            <a:chOff x="3484" y="3648"/>
            <a:chExt cx="1508" cy="540"/>
          </a:xfrm>
        </p:grpSpPr>
        <p:sp>
          <p:nvSpPr>
            <p:cNvPr id="80" name="Oval 194"/>
            <p:cNvSpPr>
              <a:spLocks noChangeArrowheads="1"/>
            </p:cNvSpPr>
            <p:nvPr/>
          </p:nvSpPr>
          <p:spPr bwMode="auto">
            <a:xfrm>
              <a:off x="3925" y="3648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195"/>
            <p:cNvSpPr txBox="1">
              <a:spLocks noChangeArrowheads="1"/>
            </p:cNvSpPr>
            <p:nvPr/>
          </p:nvSpPr>
          <p:spPr bwMode="auto">
            <a:xfrm>
              <a:off x="3484" y="3957"/>
              <a:ext cx="1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Use-Case Realization</a:t>
              </a:r>
            </a:p>
          </p:txBody>
        </p:sp>
      </p:grpSp>
      <p:sp>
        <p:nvSpPr>
          <p:cNvPr id="82" name="Line 196"/>
          <p:cNvSpPr>
            <a:spLocks noChangeShapeType="1"/>
          </p:cNvSpPr>
          <p:nvPr/>
        </p:nvSpPr>
        <p:spPr bwMode="auto">
          <a:xfrm flipH="1">
            <a:off x="2476500" y="1943100"/>
            <a:ext cx="30146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AutoShape 197"/>
          <p:cNvSpPr>
            <a:spLocks noChangeArrowheads="1"/>
          </p:cNvSpPr>
          <p:nvPr/>
        </p:nvSpPr>
        <p:spPr bwMode="auto">
          <a:xfrm rot="5400000" flipH="1" flipV="1">
            <a:off x="2095500" y="1778000"/>
            <a:ext cx="381000" cy="3048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84" name="AutoShape 198"/>
          <p:cNvSpPr>
            <a:spLocks noChangeArrowheads="1"/>
          </p:cNvSpPr>
          <p:nvPr/>
        </p:nvSpPr>
        <p:spPr bwMode="auto">
          <a:xfrm>
            <a:off x="2408238" y="4498975"/>
            <a:ext cx="539750" cy="533400"/>
          </a:xfrm>
          <a:prstGeom prst="rightArrow">
            <a:avLst>
              <a:gd name="adj1" fmla="val 55954"/>
              <a:gd name="adj2" fmla="val 50295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5" name="Group 228"/>
          <p:cNvGrpSpPr>
            <a:grpSpLocks/>
          </p:cNvGrpSpPr>
          <p:nvPr/>
        </p:nvGrpSpPr>
        <p:grpSpPr bwMode="auto">
          <a:xfrm>
            <a:off x="3495675" y="3481388"/>
            <a:ext cx="2268538" cy="1452562"/>
            <a:chOff x="2202" y="2025"/>
            <a:chExt cx="1429" cy="915"/>
          </a:xfrm>
        </p:grpSpPr>
        <p:sp>
          <p:nvSpPr>
            <p:cNvPr id="86" name="Text Box 200"/>
            <p:cNvSpPr txBox="1">
              <a:spLocks noChangeArrowheads="1"/>
            </p:cNvSpPr>
            <p:nvPr/>
          </p:nvSpPr>
          <p:spPr bwMode="auto">
            <a:xfrm>
              <a:off x="2202" y="2709"/>
              <a:ext cx="14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Sequence Diagrams</a:t>
              </a:r>
            </a:p>
          </p:txBody>
        </p:sp>
        <p:grpSp>
          <p:nvGrpSpPr>
            <p:cNvPr id="87" name="Group 227"/>
            <p:cNvGrpSpPr>
              <a:grpSpLocks/>
            </p:cNvGrpSpPr>
            <p:nvPr/>
          </p:nvGrpSpPr>
          <p:grpSpPr bwMode="auto">
            <a:xfrm>
              <a:off x="2244" y="2025"/>
              <a:ext cx="1300" cy="733"/>
              <a:chOff x="2244" y="2025"/>
              <a:chExt cx="1300" cy="733"/>
            </a:xfrm>
          </p:grpSpPr>
          <p:grpSp>
            <p:nvGrpSpPr>
              <p:cNvPr id="88" name="Group 202"/>
              <p:cNvGrpSpPr>
                <a:grpSpLocks/>
              </p:cNvGrpSpPr>
              <p:nvPr/>
            </p:nvGrpSpPr>
            <p:grpSpPr bwMode="auto">
              <a:xfrm>
                <a:off x="2244" y="2025"/>
                <a:ext cx="121" cy="162"/>
                <a:chOff x="7654" y="3380"/>
                <a:chExt cx="554" cy="754"/>
              </a:xfrm>
            </p:grpSpPr>
            <p:sp>
              <p:nvSpPr>
                <p:cNvPr id="109" name="Oval 203"/>
                <p:cNvSpPr>
                  <a:spLocks noChangeArrowheads="1"/>
                </p:cNvSpPr>
                <p:nvPr/>
              </p:nvSpPr>
              <p:spPr bwMode="auto">
                <a:xfrm>
                  <a:off x="7805" y="3380"/>
                  <a:ext cx="253" cy="2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Line 204"/>
                <p:cNvSpPr>
                  <a:spLocks noChangeShapeType="1"/>
                </p:cNvSpPr>
                <p:nvPr/>
              </p:nvSpPr>
              <p:spPr bwMode="auto">
                <a:xfrm>
                  <a:off x="7931" y="3630"/>
                  <a:ext cx="1" cy="2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Line 205"/>
                <p:cNvSpPr>
                  <a:spLocks noChangeShapeType="1"/>
                </p:cNvSpPr>
                <p:nvPr/>
              </p:nvSpPr>
              <p:spPr bwMode="auto">
                <a:xfrm>
                  <a:off x="7731" y="3695"/>
                  <a:ext cx="401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Freeform 206"/>
                <p:cNvSpPr>
                  <a:spLocks/>
                </p:cNvSpPr>
                <p:nvPr/>
              </p:nvSpPr>
              <p:spPr bwMode="auto">
                <a:xfrm>
                  <a:off x="7654" y="3862"/>
                  <a:ext cx="554" cy="272"/>
                </a:xfrm>
                <a:custGeom>
                  <a:avLst/>
                  <a:gdLst>
                    <a:gd name="T0" fmla="*/ 0 w 108"/>
                    <a:gd name="T1" fmla="*/ 54 h 54"/>
                    <a:gd name="T2" fmla="*/ 54 w 108"/>
                    <a:gd name="T3" fmla="*/ 0 h 54"/>
                    <a:gd name="T4" fmla="*/ 108 w 108"/>
                    <a:gd name="T5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8" h="54">
                      <a:moveTo>
                        <a:pt x="0" y="54"/>
                      </a:moveTo>
                      <a:lnTo>
                        <a:pt x="54" y="0"/>
                      </a:lnTo>
                      <a:lnTo>
                        <a:pt x="108" y="54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9" name="Line 207"/>
              <p:cNvSpPr>
                <a:spLocks noChangeShapeType="1"/>
              </p:cNvSpPr>
              <p:nvPr/>
            </p:nvSpPr>
            <p:spPr bwMode="auto">
              <a:xfrm>
                <a:off x="2300" y="2283"/>
                <a:ext cx="30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208"/>
              <p:cNvSpPr>
                <a:spLocks noChangeShapeType="1"/>
              </p:cNvSpPr>
              <p:nvPr/>
            </p:nvSpPr>
            <p:spPr bwMode="auto">
              <a:xfrm>
                <a:off x="2919" y="248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209"/>
              <p:cNvSpPr>
                <a:spLocks noChangeShapeType="1"/>
              </p:cNvSpPr>
              <p:nvPr/>
            </p:nvSpPr>
            <p:spPr bwMode="auto">
              <a:xfrm>
                <a:off x="2626" y="2380"/>
                <a:ext cx="2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210"/>
              <p:cNvSpPr>
                <a:spLocks noChangeShapeType="1"/>
              </p:cNvSpPr>
              <p:nvPr/>
            </p:nvSpPr>
            <p:spPr bwMode="auto">
              <a:xfrm>
                <a:off x="2302" y="2669"/>
                <a:ext cx="0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Line 211"/>
              <p:cNvSpPr>
                <a:spLocks noChangeShapeType="1"/>
              </p:cNvSpPr>
              <p:nvPr/>
            </p:nvSpPr>
            <p:spPr bwMode="auto">
              <a:xfrm>
                <a:off x="2609" y="2231"/>
                <a:ext cx="0" cy="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212"/>
              <p:cNvSpPr>
                <a:spLocks noChangeShapeType="1"/>
              </p:cNvSpPr>
              <p:nvPr/>
            </p:nvSpPr>
            <p:spPr bwMode="auto">
              <a:xfrm>
                <a:off x="2892" y="2231"/>
                <a:ext cx="0" cy="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Line 213"/>
              <p:cNvSpPr>
                <a:spLocks noChangeShapeType="1"/>
              </p:cNvSpPr>
              <p:nvPr/>
            </p:nvSpPr>
            <p:spPr bwMode="auto">
              <a:xfrm>
                <a:off x="3169" y="2565"/>
                <a:ext cx="0" cy="1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Line 214"/>
              <p:cNvSpPr>
                <a:spLocks noChangeShapeType="1"/>
              </p:cNvSpPr>
              <p:nvPr/>
            </p:nvSpPr>
            <p:spPr bwMode="auto">
              <a:xfrm>
                <a:off x="3426" y="2231"/>
                <a:ext cx="0" cy="5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Rectangle 215"/>
              <p:cNvSpPr>
                <a:spLocks noChangeArrowheads="1"/>
              </p:cNvSpPr>
              <p:nvPr/>
            </p:nvSpPr>
            <p:spPr bwMode="auto">
              <a:xfrm rot="16200000">
                <a:off x="2112" y="2454"/>
                <a:ext cx="380" cy="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216"/>
              <p:cNvSpPr>
                <a:spLocks noChangeShapeType="1"/>
              </p:cNvSpPr>
              <p:nvPr/>
            </p:nvSpPr>
            <p:spPr bwMode="auto">
              <a:xfrm>
                <a:off x="2302" y="2230"/>
                <a:ext cx="0" cy="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Rectangle 217"/>
              <p:cNvSpPr>
                <a:spLocks noChangeArrowheads="1"/>
              </p:cNvSpPr>
              <p:nvPr/>
            </p:nvSpPr>
            <p:spPr bwMode="auto">
              <a:xfrm rot="16200000">
                <a:off x="2455" y="2421"/>
                <a:ext cx="306" cy="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Line 218"/>
              <p:cNvSpPr>
                <a:spLocks noChangeShapeType="1"/>
              </p:cNvSpPr>
              <p:nvPr/>
            </p:nvSpPr>
            <p:spPr bwMode="auto">
              <a:xfrm>
                <a:off x="2609" y="2599"/>
                <a:ext cx="0" cy="1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Rectangle 219"/>
              <p:cNvSpPr>
                <a:spLocks noChangeArrowheads="1"/>
              </p:cNvSpPr>
              <p:nvPr/>
            </p:nvSpPr>
            <p:spPr bwMode="auto">
              <a:xfrm rot="16200000">
                <a:off x="2806" y="2450"/>
                <a:ext cx="170" cy="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" name="Line 220"/>
              <p:cNvSpPr>
                <a:spLocks noChangeShapeType="1"/>
              </p:cNvSpPr>
              <p:nvPr/>
            </p:nvSpPr>
            <p:spPr bwMode="auto">
              <a:xfrm>
                <a:off x="2891" y="2555"/>
                <a:ext cx="1" cy="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221"/>
              <p:cNvSpPr>
                <a:spLocks noChangeArrowheads="1"/>
              </p:cNvSpPr>
              <p:nvPr/>
            </p:nvSpPr>
            <p:spPr bwMode="auto">
              <a:xfrm rot="16200000">
                <a:off x="3135" y="2508"/>
                <a:ext cx="64" cy="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Line 222"/>
              <p:cNvSpPr>
                <a:spLocks noChangeShapeType="1"/>
              </p:cNvSpPr>
              <p:nvPr/>
            </p:nvSpPr>
            <p:spPr bwMode="auto">
              <a:xfrm>
                <a:off x="3169" y="2231"/>
                <a:ext cx="0" cy="2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223"/>
              <p:cNvSpPr>
                <a:spLocks noChangeArrowheads="1"/>
              </p:cNvSpPr>
              <p:nvPr/>
            </p:nvSpPr>
            <p:spPr bwMode="auto">
              <a:xfrm>
                <a:off x="2764" y="2086"/>
                <a:ext cx="219" cy="1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Rectangle 224"/>
              <p:cNvSpPr>
                <a:spLocks noChangeArrowheads="1"/>
              </p:cNvSpPr>
              <p:nvPr/>
            </p:nvSpPr>
            <p:spPr bwMode="auto">
              <a:xfrm>
                <a:off x="3325" y="2086"/>
                <a:ext cx="219" cy="1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Rectangle 225"/>
              <p:cNvSpPr>
                <a:spLocks noChangeArrowheads="1"/>
              </p:cNvSpPr>
              <p:nvPr/>
            </p:nvSpPr>
            <p:spPr bwMode="auto">
              <a:xfrm>
                <a:off x="3014" y="2086"/>
                <a:ext cx="279" cy="1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Rectangle 226"/>
              <p:cNvSpPr>
                <a:spLocks noChangeArrowheads="1"/>
              </p:cNvSpPr>
              <p:nvPr/>
            </p:nvSpPr>
            <p:spPr bwMode="auto">
              <a:xfrm>
                <a:off x="2510" y="2086"/>
                <a:ext cx="220" cy="1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0856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Phân tích và thiết kế trong tiến trình lặp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Line 1027"/>
          <p:cNvSpPr>
            <a:spLocks noChangeShapeType="1"/>
          </p:cNvSpPr>
          <p:nvPr/>
        </p:nvSpPr>
        <p:spPr bwMode="auto">
          <a:xfrm>
            <a:off x="2971800" y="1600200"/>
            <a:ext cx="0" cy="449580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6" name="Line 1029"/>
          <p:cNvSpPr>
            <a:spLocks noChangeShapeType="1"/>
          </p:cNvSpPr>
          <p:nvPr/>
        </p:nvSpPr>
        <p:spPr bwMode="auto">
          <a:xfrm>
            <a:off x="7010400" y="1676400"/>
            <a:ext cx="0" cy="441960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7" name="Line 1030"/>
          <p:cNvSpPr>
            <a:spLocks noChangeShapeType="1"/>
          </p:cNvSpPr>
          <p:nvPr/>
        </p:nvSpPr>
        <p:spPr bwMode="auto">
          <a:xfrm>
            <a:off x="4953000" y="1676400"/>
            <a:ext cx="0" cy="441960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8" name="Text Box 1031"/>
          <p:cNvSpPr txBox="1">
            <a:spLocks noChangeArrowheads="1"/>
          </p:cNvSpPr>
          <p:nvPr/>
        </p:nvSpPr>
        <p:spPr bwMode="auto">
          <a:xfrm>
            <a:off x="3122216" y="6169025"/>
            <a:ext cx="1219501" cy="38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pPr algn="l"/>
            <a:r>
              <a:rPr lang="en-US" sz="1800" b="1">
                <a:solidFill>
                  <a:srgbClr val="C00000"/>
                </a:solidFill>
              </a:rPr>
              <a:t>Iteration n</a:t>
            </a:r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4995466" y="6170613"/>
            <a:ext cx="1557734" cy="38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pPr algn="l"/>
            <a:r>
              <a:rPr lang="en-US" sz="1800" b="1">
                <a:solidFill>
                  <a:srgbClr val="C00000"/>
                </a:solidFill>
              </a:rPr>
              <a:t>Iteration n + 1</a:t>
            </a:r>
          </a:p>
        </p:txBody>
      </p:sp>
      <p:grpSp>
        <p:nvGrpSpPr>
          <p:cNvPr id="10" name="Group 1034"/>
          <p:cNvGrpSpPr>
            <a:grpSpLocks/>
          </p:cNvGrpSpPr>
          <p:nvPr/>
        </p:nvGrpSpPr>
        <p:grpSpPr bwMode="auto">
          <a:xfrm>
            <a:off x="3055938" y="1230312"/>
            <a:ext cx="1797050" cy="1131888"/>
            <a:chOff x="2648" y="3541"/>
            <a:chExt cx="1132" cy="713"/>
          </a:xfrm>
        </p:grpSpPr>
        <p:sp>
          <p:nvSpPr>
            <p:cNvPr id="11" name="Oval 1035"/>
            <p:cNvSpPr>
              <a:spLocks noChangeArrowheads="1"/>
            </p:cNvSpPr>
            <p:nvPr/>
          </p:nvSpPr>
          <p:spPr bwMode="auto">
            <a:xfrm>
              <a:off x="2901" y="3541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036"/>
            <p:cNvSpPr txBox="1">
              <a:spLocks noChangeArrowheads="1"/>
            </p:cNvSpPr>
            <p:nvPr/>
          </p:nvSpPr>
          <p:spPr bwMode="auto">
            <a:xfrm>
              <a:off x="2648" y="3850"/>
              <a:ext cx="11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Use Case A</a:t>
              </a:r>
            </a:p>
            <a:p>
              <a:r>
                <a:rPr lang="en-US" sz="1800"/>
                <a:t>Scenarios 1 &amp; 2</a:t>
              </a:r>
            </a:p>
          </p:txBody>
        </p:sp>
      </p:grpSp>
      <p:grpSp>
        <p:nvGrpSpPr>
          <p:cNvPr id="13" name="Group 1037"/>
          <p:cNvGrpSpPr>
            <a:grpSpLocks/>
          </p:cNvGrpSpPr>
          <p:nvPr/>
        </p:nvGrpSpPr>
        <p:grpSpPr bwMode="auto">
          <a:xfrm>
            <a:off x="3200400" y="4629150"/>
            <a:ext cx="1530350" cy="1131888"/>
            <a:chOff x="3756" y="3648"/>
            <a:chExt cx="964" cy="713"/>
          </a:xfrm>
        </p:grpSpPr>
        <p:sp>
          <p:nvSpPr>
            <p:cNvPr id="14" name="Oval 1038"/>
            <p:cNvSpPr>
              <a:spLocks noChangeArrowheads="1"/>
            </p:cNvSpPr>
            <p:nvPr/>
          </p:nvSpPr>
          <p:spPr bwMode="auto">
            <a:xfrm>
              <a:off x="3925" y="3648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039"/>
            <p:cNvSpPr txBox="1">
              <a:spLocks noChangeArrowheads="1"/>
            </p:cNvSpPr>
            <p:nvPr/>
          </p:nvSpPr>
          <p:spPr bwMode="auto">
            <a:xfrm>
              <a:off x="3756" y="3957"/>
              <a:ext cx="9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Use-Case </a:t>
              </a:r>
            </a:p>
            <a:p>
              <a:r>
                <a:rPr lang="en-US" sz="1800"/>
                <a:t>Realization A</a:t>
              </a:r>
            </a:p>
          </p:txBody>
        </p:sp>
      </p:grpSp>
      <p:sp>
        <p:nvSpPr>
          <p:cNvPr id="16" name="Text Box 1040"/>
          <p:cNvSpPr txBox="1">
            <a:spLocks noChangeArrowheads="1"/>
          </p:cNvSpPr>
          <p:nvPr/>
        </p:nvSpPr>
        <p:spPr bwMode="auto">
          <a:xfrm>
            <a:off x="1905000" y="1687512"/>
            <a:ext cx="8461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pPr algn="l"/>
            <a:r>
              <a:rPr lang="en-US" sz="1400"/>
              <a:t>Start of </a:t>
            </a:r>
          </a:p>
          <a:p>
            <a:pPr algn="l"/>
            <a:r>
              <a:rPr lang="en-US" sz="1400"/>
              <a:t>iteration</a:t>
            </a:r>
          </a:p>
        </p:txBody>
      </p:sp>
      <p:sp>
        <p:nvSpPr>
          <p:cNvPr id="17" name="Text Box 1041"/>
          <p:cNvSpPr txBox="1">
            <a:spLocks noChangeArrowheads="1"/>
          </p:cNvSpPr>
          <p:nvPr/>
        </p:nvSpPr>
        <p:spPr bwMode="auto">
          <a:xfrm>
            <a:off x="1912938" y="5410200"/>
            <a:ext cx="84613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pPr algn="l"/>
            <a:r>
              <a:rPr lang="en-US" sz="1400"/>
              <a:t>End of </a:t>
            </a:r>
          </a:p>
          <a:p>
            <a:pPr algn="l"/>
            <a:r>
              <a:rPr lang="en-US" sz="1400"/>
              <a:t>iteration</a:t>
            </a:r>
          </a:p>
        </p:txBody>
      </p:sp>
      <p:sp>
        <p:nvSpPr>
          <p:cNvPr id="18" name="Line 1043"/>
          <p:cNvSpPr>
            <a:spLocks noChangeShapeType="1"/>
          </p:cNvSpPr>
          <p:nvPr/>
        </p:nvSpPr>
        <p:spPr bwMode="auto">
          <a:xfrm>
            <a:off x="5943600" y="3505200"/>
            <a:ext cx="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grpSp>
        <p:nvGrpSpPr>
          <p:cNvPr id="19" name="Group 1045"/>
          <p:cNvGrpSpPr>
            <a:grpSpLocks/>
          </p:cNvGrpSpPr>
          <p:nvPr/>
        </p:nvGrpSpPr>
        <p:grpSpPr bwMode="auto">
          <a:xfrm>
            <a:off x="5157788" y="1230312"/>
            <a:ext cx="1466850" cy="1131888"/>
            <a:chOff x="2752" y="3541"/>
            <a:chExt cx="924" cy="713"/>
          </a:xfrm>
        </p:grpSpPr>
        <p:sp>
          <p:nvSpPr>
            <p:cNvPr id="20" name="Oval 1046"/>
            <p:cNvSpPr>
              <a:spLocks noChangeArrowheads="1"/>
            </p:cNvSpPr>
            <p:nvPr/>
          </p:nvSpPr>
          <p:spPr bwMode="auto">
            <a:xfrm>
              <a:off x="2901" y="3541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047"/>
            <p:cNvSpPr txBox="1">
              <a:spLocks noChangeArrowheads="1"/>
            </p:cNvSpPr>
            <p:nvPr/>
          </p:nvSpPr>
          <p:spPr bwMode="auto">
            <a:xfrm>
              <a:off x="2752" y="3850"/>
              <a:ext cx="9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Use Case B </a:t>
              </a:r>
            </a:p>
            <a:p>
              <a:r>
                <a:rPr lang="en-US" sz="1800"/>
                <a:t>Scenario 1</a:t>
              </a:r>
            </a:p>
          </p:txBody>
        </p:sp>
      </p:grpSp>
      <p:grpSp>
        <p:nvGrpSpPr>
          <p:cNvPr id="22" name="Group 1048"/>
          <p:cNvGrpSpPr>
            <a:grpSpLocks/>
          </p:cNvGrpSpPr>
          <p:nvPr/>
        </p:nvGrpSpPr>
        <p:grpSpPr bwMode="auto">
          <a:xfrm>
            <a:off x="5181600" y="3886200"/>
            <a:ext cx="1593850" cy="1131888"/>
            <a:chOff x="3736" y="3648"/>
            <a:chExt cx="1004" cy="713"/>
          </a:xfrm>
        </p:grpSpPr>
        <p:sp>
          <p:nvSpPr>
            <p:cNvPr id="23" name="Oval 1049"/>
            <p:cNvSpPr>
              <a:spLocks noChangeArrowheads="1"/>
            </p:cNvSpPr>
            <p:nvPr/>
          </p:nvSpPr>
          <p:spPr bwMode="auto">
            <a:xfrm>
              <a:off x="3925" y="3648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1050"/>
            <p:cNvSpPr txBox="1">
              <a:spLocks noChangeArrowheads="1"/>
            </p:cNvSpPr>
            <p:nvPr/>
          </p:nvSpPr>
          <p:spPr bwMode="auto">
            <a:xfrm>
              <a:off x="3736" y="3957"/>
              <a:ext cx="10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Use-Case </a:t>
              </a:r>
            </a:p>
            <a:p>
              <a:r>
                <a:rPr lang="en-US" sz="1800"/>
                <a:t>Realization A </a:t>
              </a:r>
            </a:p>
          </p:txBody>
        </p:sp>
      </p:grpSp>
      <p:grpSp>
        <p:nvGrpSpPr>
          <p:cNvPr id="25" name="Group 1054"/>
          <p:cNvGrpSpPr>
            <a:grpSpLocks/>
          </p:cNvGrpSpPr>
          <p:nvPr/>
        </p:nvGrpSpPr>
        <p:grpSpPr bwMode="auto">
          <a:xfrm>
            <a:off x="5226050" y="2373312"/>
            <a:ext cx="1403350" cy="1131888"/>
            <a:chOff x="2772" y="3541"/>
            <a:chExt cx="884" cy="713"/>
          </a:xfrm>
        </p:grpSpPr>
        <p:sp>
          <p:nvSpPr>
            <p:cNvPr id="26" name="Oval 1055"/>
            <p:cNvSpPr>
              <a:spLocks noChangeArrowheads="1"/>
            </p:cNvSpPr>
            <p:nvPr/>
          </p:nvSpPr>
          <p:spPr bwMode="auto">
            <a:xfrm>
              <a:off x="2901" y="3541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1056"/>
            <p:cNvSpPr txBox="1">
              <a:spLocks noChangeArrowheads="1"/>
            </p:cNvSpPr>
            <p:nvPr/>
          </p:nvSpPr>
          <p:spPr bwMode="auto">
            <a:xfrm>
              <a:off x="2772" y="3850"/>
              <a:ext cx="8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Use Case A</a:t>
              </a:r>
            </a:p>
            <a:p>
              <a:r>
                <a:rPr lang="en-US" sz="1800"/>
                <a:t>Scenario 3</a:t>
              </a:r>
            </a:p>
          </p:txBody>
        </p:sp>
      </p:grpSp>
      <p:sp>
        <p:nvSpPr>
          <p:cNvPr id="28" name="Line 1060"/>
          <p:cNvSpPr>
            <a:spLocks noChangeShapeType="1"/>
          </p:cNvSpPr>
          <p:nvPr/>
        </p:nvSpPr>
        <p:spPr bwMode="auto">
          <a:xfrm>
            <a:off x="3962400" y="2373312"/>
            <a:ext cx="0" cy="18938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grpSp>
        <p:nvGrpSpPr>
          <p:cNvPr id="29" name="Group 1071"/>
          <p:cNvGrpSpPr>
            <a:grpSpLocks/>
          </p:cNvGrpSpPr>
          <p:nvPr/>
        </p:nvGrpSpPr>
        <p:grpSpPr bwMode="auto">
          <a:xfrm>
            <a:off x="5187950" y="5029200"/>
            <a:ext cx="1593850" cy="1131888"/>
            <a:chOff x="3736" y="3648"/>
            <a:chExt cx="1004" cy="713"/>
          </a:xfrm>
        </p:grpSpPr>
        <p:sp>
          <p:nvSpPr>
            <p:cNvPr id="30" name="Oval 1072"/>
            <p:cNvSpPr>
              <a:spLocks noChangeArrowheads="1"/>
            </p:cNvSpPr>
            <p:nvPr/>
          </p:nvSpPr>
          <p:spPr bwMode="auto">
            <a:xfrm>
              <a:off x="3925" y="3648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1073"/>
            <p:cNvSpPr txBox="1">
              <a:spLocks noChangeArrowheads="1"/>
            </p:cNvSpPr>
            <p:nvPr/>
          </p:nvSpPr>
          <p:spPr bwMode="auto">
            <a:xfrm>
              <a:off x="3736" y="3957"/>
              <a:ext cx="10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Use-Case </a:t>
              </a:r>
            </a:p>
            <a:p>
              <a:r>
                <a:rPr lang="en-US" sz="1800"/>
                <a:t>Realization B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610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Quy trình RUP (Rational Unified Process)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25" descr="keyston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" t="11621" r="58725" b="42917"/>
          <a:stretch>
            <a:fillRect/>
          </a:stretch>
        </p:blipFill>
        <p:spPr bwMode="invGray">
          <a:xfrm>
            <a:off x="5216525" y="1758950"/>
            <a:ext cx="3775075" cy="3117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4987925" y="2725738"/>
            <a:ext cx="3459163" cy="18907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1E2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anchor="ctr" anchorCtr="1">
            <a:spAutoFit/>
          </a:bodyPr>
          <a:lstStyle/>
          <a:p>
            <a:pPr algn="ctr">
              <a:lnSpc>
                <a:spcPct val="45000"/>
              </a:lnSpc>
              <a:spcAft>
                <a:spcPct val="77000"/>
              </a:spcAft>
            </a:pPr>
            <a:r>
              <a:rPr lang="en-US" sz="1800" b="1">
                <a:solidFill>
                  <a:schemeClr val="bg1"/>
                </a:solidFill>
                <a:latin typeface="Arial Narrow" panose="020B0606020202030204" pitchFamily="34" charset="0"/>
              </a:rPr>
              <a:t>Develop Iteratively</a:t>
            </a:r>
          </a:p>
          <a:p>
            <a:pPr algn="ctr">
              <a:lnSpc>
                <a:spcPct val="45000"/>
              </a:lnSpc>
              <a:spcAft>
                <a:spcPct val="77000"/>
              </a:spcAft>
            </a:pPr>
            <a:r>
              <a:rPr lang="en-US" sz="1800" b="1">
                <a:solidFill>
                  <a:schemeClr val="bg1"/>
                </a:solidFill>
                <a:latin typeface="Arial Narrow" panose="020B0606020202030204" pitchFamily="34" charset="0"/>
              </a:rPr>
              <a:t>Manage Requirements</a:t>
            </a:r>
          </a:p>
          <a:p>
            <a:pPr algn="ctr">
              <a:lnSpc>
                <a:spcPct val="45000"/>
              </a:lnSpc>
              <a:spcAft>
                <a:spcPct val="77000"/>
              </a:spcAft>
            </a:pPr>
            <a:r>
              <a:rPr lang="en-US" sz="1800" b="1">
                <a:solidFill>
                  <a:schemeClr val="bg1"/>
                </a:solidFill>
                <a:latin typeface="Arial Narrow" panose="020B0606020202030204" pitchFamily="34" charset="0"/>
              </a:rPr>
              <a:t>Use Component Architectures</a:t>
            </a:r>
          </a:p>
          <a:p>
            <a:pPr algn="ctr">
              <a:lnSpc>
                <a:spcPct val="45000"/>
              </a:lnSpc>
              <a:spcAft>
                <a:spcPct val="77000"/>
              </a:spcAft>
            </a:pPr>
            <a:r>
              <a:rPr lang="en-US" sz="1800" b="1">
                <a:solidFill>
                  <a:schemeClr val="bg1"/>
                </a:solidFill>
                <a:latin typeface="Arial Narrow" panose="020B0606020202030204" pitchFamily="34" charset="0"/>
              </a:rPr>
              <a:t>Model Visually (UML)</a:t>
            </a:r>
          </a:p>
          <a:p>
            <a:pPr algn="ctr">
              <a:lnSpc>
                <a:spcPct val="45000"/>
              </a:lnSpc>
              <a:spcAft>
                <a:spcPct val="77000"/>
              </a:spcAft>
            </a:pPr>
            <a:r>
              <a:rPr lang="en-US" sz="1800" b="1">
                <a:solidFill>
                  <a:schemeClr val="bg1"/>
                </a:solidFill>
                <a:latin typeface="Arial Narrow" panose="020B0606020202030204" pitchFamily="34" charset="0"/>
              </a:rPr>
              <a:t>Continuously Verify Quality</a:t>
            </a:r>
          </a:p>
          <a:p>
            <a:pPr algn="ctr">
              <a:lnSpc>
                <a:spcPct val="45000"/>
              </a:lnSpc>
              <a:spcAft>
                <a:spcPct val="77000"/>
              </a:spcAft>
            </a:pPr>
            <a:r>
              <a:rPr lang="en-US" sz="1800" b="1">
                <a:solidFill>
                  <a:schemeClr val="bg1"/>
                </a:solidFill>
                <a:latin typeface="Arial Narrow" panose="020B0606020202030204" pitchFamily="34" charset="0"/>
              </a:rPr>
              <a:t>Manage Change  </a:t>
            </a:r>
          </a:p>
        </p:txBody>
      </p:sp>
      <p:sp>
        <p:nvSpPr>
          <p:cNvPr id="7" name="AutoShape 36"/>
          <p:cNvSpPr>
            <a:spLocks noChangeArrowheads="1"/>
          </p:cNvSpPr>
          <p:nvPr/>
        </p:nvSpPr>
        <p:spPr bwMode="auto">
          <a:xfrm>
            <a:off x="4264025" y="3048000"/>
            <a:ext cx="800100" cy="685800"/>
          </a:xfrm>
          <a:prstGeom prst="rightArrow">
            <a:avLst>
              <a:gd name="adj1" fmla="val 52778"/>
              <a:gd name="adj2" fmla="val 49999"/>
            </a:avLst>
          </a:prstGeom>
          <a:solidFill>
            <a:srgbClr val="CCCC00"/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339725" y="2286000"/>
            <a:ext cx="3733800" cy="1981200"/>
            <a:chOff x="96" y="1392"/>
            <a:chExt cx="2352" cy="1248"/>
          </a:xfrm>
        </p:grpSpPr>
        <p:sp>
          <p:nvSpPr>
            <p:cNvPr id="9" name="Rectangle 39"/>
            <p:cNvSpPr>
              <a:spLocks noChangeArrowheads="1"/>
            </p:cNvSpPr>
            <p:nvPr/>
          </p:nvSpPr>
          <p:spPr bwMode="auto">
            <a:xfrm>
              <a:off x="96" y="1392"/>
              <a:ext cx="2352" cy="12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pic>
          <p:nvPicPr>
            <p:cNvPr id="10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584"/>
              <a:ext cx="2160" cy="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5517175" y="1828044"/>
            <a:ext cx="2434000" cy="655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7190"/>
                    </a:gs>
                    <a:gs pos="100000">
                      <a:srgbClr val="007190">
                        <a:gamma/>
                        <a:tint val="72157"/>
                        <a:invGamma/>
                      </a:srgb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9728" tIns="54864" rIns="109728" bIns="54864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>
                <a:solidFill>
                  <a:schemeClr val="bg1"/>
                </a:solidFill>
              </a:rPr>
              <a:t>Best Practices</a:t>
            </a:r>
          </a:p>
          <a:p>
            <a:pPr algn="ctr">
              <a:lnSpc>
                <a:spcPct val="90000"/>
              </a:lnSpc>
            </a:pPr>
            <a:r>
              <a:rPr lang="en-US" sz="1800" i="1">
                <a:solidFill>
                  <a:srgbClr val="FFC000"/>
                </a:solidFill>
              </a:rPr>
              <a:t>Process Made Practical </a:t>
            </a:r>
          </a:p>
        </p:txBody>
      </p:sp>
    </p:spTree>
    <p:extLst>
      <p:ext uri="{BB962C8B-B14F-4D97-AF65-F5344CB8AC3E}">
        <p14:creationId xmlns:p14="http://schemas.microsoft.com/office/powerpoint/2010/main" val="346710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Quy trình RUP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r="5936"/>
          <a:stretch>
            <a:fillRect/>
          </a:stretch>
        </p:blipFill>
        <p:spPr bwMode="auto">
          <a:xfrm>
            <a:off x="762000" y="1405128"/>
            <a:ext cx="7145338" cy="4999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39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8D26-7883-4154-9CA1-D5097113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tiêu của các pha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7A1F3-7FE8-43CB-BE13-4197BEB9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AECF3-12F6-46CB-839E-CE33717BF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614"/>
            <a:ext cx="9144000" cy="329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8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C873-BE44-43AD-8A0D-16255C82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bổ nhân sự và thời gian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2B7DF-A262-4530-A07F-C1EDE48A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CCE37-EBFE-4B36-8F06-6BF954690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46" y="1428271"/>
            <a:ext cx="7932107" cy="474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9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9AB8-89FD-43BF-980F-6655F331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Xác định yêu cầu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A1634-E119-47BD-B0DB-96DC6EA7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A10D78-8B6E-4824-AF36-7386051A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4000"/>
            <a:ext cx="7239000" cy="46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Xác định yêu cầu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51" descr="C:\Documents and Settings\dmachado\My Documents\GIFs\RUP_gra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752600"/>
            <a:ext cx="4621212" cy="31654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3"/>
          <p:cNvSpPr txBox="1">
            <a:spLocks noChangeArrowheads="1"/>
          </p:cNvSpPr>
          <p:nvPr/>
        </p:nvSpPr>
        <p:spPr>
          <a:xfrm>
            <a:off x="175419" y="1439247"/>
            <a:ext cx="4067175" cy="4027487"/>
          </a:xfrm>
          <a:prstGeom prst="rect">
            <a:avLst/>
          </a:prstGeom>
          <a:solidFill>
            <a:srgbClr val="CCFFFF"/>
          </a:solidFill>
          <a:ln w="57150">
            <a:solidFill>
              <a:schemeClr val="accent2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sz="1600" b="1"/>
              <a:t>Mục đích của xác định yêu cầu là:</a:t>
            </a:r>
            <a:r>
              <a:rPr lang="en-US" sz="1400"/>
              <a:t> </a:t>
            </a:r>
          </a:p>
          <a:p>
            <a:pPr eaLnBrk="0" fontAlgn="t" hangingPunct="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·"/>
            </a:pPr>
            <a:r>
              <a:rPr lang="en-US" sz="1600" b="1"/>
              <a:t>Lập thỏa thuận với khách hàng về việc hệ thống cần phải làm gì. 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·"/>
            </a:pPr>
            <a:r>
              <a:rPr lang="en-US" sz="1600" b="1"/>
              <a:t>Làm cho người phát triển hiểu hơn về các yêu cầu của hệ thống.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·"/>
            </a:pPr>
            <a:r>
              <a:rPr lang="en-US" sz="1600" b="1"/>
              <a:t>Hạn chế phạm vi của hệ thống.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·"/>
            </a:pPr>
            <a:r>
              <a:rPr lang="en-US" sz="1600" b="1"/>
              <a:t>Là cơ sở cho việc lập kế hoạch và các vòng lặp.</a:t>
            </a:r>
          </a:p>
          <a:p>
            <a:pPr eaLnBrk="0" fontAlgn="t" hangingPunct="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·"/>
            </a:pPr>
            <a:r>
              <a:rPr lang="en-US" sz="1600" b="1"/>
              <a:t>Là cơ sở cho việc ước tính giá và thời gian phát triển hệ thống. 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  <a:buFont typeface="Symbol" panose="05050102010706020507" pitchFamily="18" charset="2"/>
              <a:buChar char="·"/>
            </a:pPr>
            <a:r>
              <a:rPr lang="en-US" sz="1600" b="1"/>
              <a:t>Xác định giao diện người dùng của hệ thống.</a:t>
            </a:r>
          </a:p>
        </p:txBody>
      </p:sp>
    </p:spTree>
    <p:extLst>
      <p:ext uri="{BB962C8B-B14F-4D97-AF65-F5344CB8AC3E}">
        <p14:creationId xmlns:p14="http://schemas.microsoft.com/office/powerpoint/2010/main" val="222863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tài liệu xác định yêu cầu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109"/>
          <p:cNvGrpSpPr>
            <a:grpSpLocks/>
          </p:cNvGrpSpPr>
          <p:nvPr/>
        </p:nvGrpSpPr>
        <p:grpSpPr bwMode="auto">
          <a:xfrm>
            <a:off x="7070725" y="4038600"/>
            <a:ext cx="685800" cy="1143000"/>
            <a:chOff x="1249" y="2496"/>
            <a:chExt cx="432" cy="720"/>
          </a:xfrm>
        </p:grpSpPr>
        <p:sp>
          <p:nvSpPr>
            <p:cNvPr id="6" name="Rectangle 110"/>
            <p:cNvSpPr>
              <a:spLocks noChangeArrowheads="1"/>
            </p:cNvSpPr>
            <p:nvPr/>
          </p:nvSpPr>
          <p:spPr bwMode="auto">
            <a:xfrm>
              <a:off x="1249" y="2496"/>
              <a:ext cx="432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111"/>
            <p:cNvSpPr>
              <a:spLocks noChangeShapeType="1"/>
            </p:cNvSpPr>
            <p:nvPr/>
          </p:nvSpPr>
          <p:spPr bwMode="auto">
            <a:xfrm>
              <a:off x="1537" y="2496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12"/>
            <p:cNvSpPr>
              <a:spLocks noChangeShapeType="1"/>
            </p:cNvSpPr>
            <p:nvPr/>
          </p:nvSpPr>
          <p:spPr bwMode="auto">
            <a:xfrm>
              <a:off x="1537" y="249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13"/>
            <p:cNvSpPr>
              <a:spLocks noChangeShapeType="1"/>
            </p:cNvSpPr>
            <p:nvPr/>
          </p:nvSpPr>
          <p:spPr bwMode="auto">
            <a:xfrm flipH="1">
              <a:off x="1537" y="26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14"/>
            <p:cNvSpPr>
              <a:spLocks noChangeShapeType="1"/>
            </p:cNvSpPr>
            <p:nvPr/>
          </p:nvSpPr>
          <p:spPr bwMode="auto">
            <a:xfrm>
              <a:off x="1297" y="273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5"/>
            <p:cNvSpPr>
              <a:spLocks noChangeShapeType="1"/>
            </p:cNvSpPr>
            <p:nvPr/>
          </p:nvSpPr>
          <p:spPr bwMode="auto">
            <a:xfrm>
              <a:off x="1297" y="278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6"/>
            <p:cNvSpPr>
              <a:spLocks noChangeShapeType="1"/>
            </p:cNvSpPr>
            <p:nvPr/>
          </p:nvSpPr>
          <p:spPr bwMode="auto">
            <a:xfrm>
              <a:off x="1297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17"/>
            <p:cNvSpPr>
              <a:spLocks noChangeShapeType="1"/>
            </p:cNvSpPr>
            <p:nvPr/>
          </p:nvSpPr>
          <p:spPr bwMode="auto">
            <a:xfrm>
              <a:off x="1297" y="292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8"/>
            <p:cNvSpPr>
              <a:spLocks noChangeShapeType="1"/>
            </p:cNvSpPr>
            <p:nvPr/>
          </p:nvSpPr>
          <p:spPr bwMode="auto">
            <a:xfrm>
              <a:off x="1297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19"/>
            <p:cNvSpPr>
              <a:spLocks noChangeShapeType="1"/>
            </p:cNvSpPr>
            <p:nvPr/>
          </p:nvSpPr>
          <p:spPr bwMode="auto">
            <a:xfrm>
              <a:off x="1297" y="297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20"/>
            <p:cNvSpPr>
              <a:spLocks noChangeShapeType="1"/>
            </p:cNvSpPr>
            <p:nvPr/>
          </p:nvSpPr>
          <p:spPr bwMode="auto">
            <a:xfrm>
              <a:off x="1297" y="302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1"/>
            <p:cNvSpPr>
              <a:spLocks noChangeShapeType="1"/>
            </p:cNvSpPr>
            <p:nvPr/>
          </p:nvSpPr>
          <p:spPr bwMode="auto">
            <a:xfrm>
              <a:off x="1297" y="30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22"/>
            <p:cNvSpPr>
              <a:spLocks noChangeShapeType="1"/>
            </p:cNvSpPr>
            <p:nvPr/>
          </p:nvSpPr>
          <p:spPr bwMode="auto">
            <a:xfrm>
              <a:off x="1297" y="312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23"/>
            <p:cNvSpPr>
              <a:spLocks noChangeShapeType="1"/>
            </p:cNvSpPr>
            <p:nvPr/>
          </p:nvSpPr>
          <p:spPr bwMode="auto">
            <a:xfrm>
              <a:off x="1297" y="316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24"/>
            <p:cNvSpPr>
              <a:spLocks noChangeShapeType="1"/>
            </p:cNvSpPr>
            <p:nvPr/>
          </p:nvSpPr>
          <p:spPr bwMode="auto">
            <a:xfrm>
              <a:off x="1297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25"/>
            <p:cNvSpPr>
              <a:spLocks noChangeShapeType="1"/>
            </p:cNvSpPr>
            <p:nvPr/>
          </p:nvSpPr>
          <p:spPr bwMode="auto">
            <a:xfrm>
              <a:off x="1297" y="2592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26"/>
            <p:cNvSpPr>
              <a:spLocks noChangeShapeType="1"/>
            </p:cNvSpPr>
            <p:nvPr/>
          </p:nvSpPr>
          <p:spPr bwMode="auto">
            <a:xfrm>
              <a:off x="1297" y="2544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27"/>
            <p:cNvSpPr>
              <a:spLocks noChangeShapeType="1"/>
            </p:cNvSpPr>
            <p:nvPr/>
          </p:nvSpPr>
          <p:spPr bwMode="auto">
            <a:xfrm>
              <a:off x="1297" y="2640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Text Box 128"/>
          <p:cNvSpPr txBox="1">
            <a:spLocks noChangeArrowheads="1"/>
          </p:cNvSpPr>
          <p:nvPr/>
        </p:nvSpPr>
        <p:spPr bwMode="auto">
          <a:xfrm>
            <a:off x="6496050" y="5257800"/>
            <a:ext cx="183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/>
              <a:t>Supplementary</a:t>
            </a:r>
          </a:p>
          <a:p>
            <a:pPr algn="ctr"/>
            <a:r>
              <a:rPr lang="en-US" sz="1800" b="1"/>
              <a:t>Specification</a:t>
            </a:r>
          </a:p>
        </p:txBody>
      </p:sp>
      <p:grpSp>
        <p:nvGrpSpPr>
          <p:cNvPr id="25" name="Group 129"/>
          <p:cNvGrpSpPr>
            <a:grpSpLocks/>
          </p:cNvGrpSpPr>
          <p:nvPr/>
        </p:nvGrpSpPr>
        <p:grpSpPr bwMode="auto">
          <a:xfrm>
            <a:off x="7058025" y="1524000"/>
            <a:ext cx="685800" cy="1143000"/>
            <a:chOff x="1249" y="2496"/>
            <a:chExt cx="432" cy="720"/>
          </a:xfrm>
        </p:grpSpPr>
        <p:sp>
          <p:nvSpPr>
            <p:cNvPr id="26" name="Rectangle 130"/>
            <p:cNvSpPr>
              <a:spLocks noChangeArrowheads="1"/>
            </p:cNvSpPr>
            <p:nvPr/>
          </p:nvSpPr>
          <p:spPr bwMode="auto">
            <a:xfrm>
              <a:off x="1249" y="2496"/>
              <a:ext cx="432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31"/>
            <p:cNvSpPr>
              <a:spLocks noChangeShapeType="1"/>
            </p:cNvSpPr>
            <p:nvPr/>
          </p:nvSpPr>
          <p:spPr bwMode="auto">
            <a:xfrm>
              <a:off x="1537" y="2496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32"/>
            <p:cNvSpPr>
              <a:spLocks noChangeShapeType="1"/>
            </p:cNvSpPr>
            <p:nvPr/>
          </p:nvSpPr>
          <p:spPr bwMode="auto">
            <a:xfrm>
              <a:off x="1537" y="249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33"/>
            <p:cNvSpPr>
              <a:spLocks noChangeShapeType="1"/>
            </p:cNvSpPr>
            <p:nvPr/>
          </p:nvSpPr>
          <p:spPr bwMode="auto">
            <a:xfrm flipH="1">
              <a:off x="1537" y="26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134"/>
            <p:cNvSpPr>
              <a:spLocks noChangeShapeType="1"/>
            </p:cNvSpPr>
            <p:nvPr/>
          </p:nvSpPr>
          <p:spPr bwMode="auto">
            <a:xfrm>
              <a:off x="1297" y="273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35"/>
            <p:cNvSpPr>
              <a:spLocks noChangeShapeType="1"/>
            </p:cNvSpPr>
            <p:nvPr/>
          </p:nvSpPr>
          <p:spPr bwMode="auto">
            <a:xfrm>
              <a:off x="1297" y="278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36"/>
            <p:cNvSpPr>
              <a:spLocks noChangeShapeType="1"/>
            </p:cNvSpPr>
            <p:nvPr/>
          </p:nvSpPr>
          <p:spPr bwMode="auto">
            <a:xfrm>
              <a:off x="1297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37"/>
            <p:cNvSpPr>
              <a:spLocks noChangeShapeType="1"/>
            </p:cNvSpPr>
            <p:nvPr/>
          </p:nvSpPr>
          <p:spPr bwMode="auto">
            <a:xfrm>
              <a:off x="1297" y="292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38"/>
            <p:cNvSpPr>
              <a:spLocks noChangeShapeType="1"/>
            </p:cNvSpPr>
            <p:nvPr/>
          </p:nvSpPr>
          <p:spPr bwMode="auto">
            <a:xfrm>
              <a:off x="1297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39"/>
            <p:cNvSpPr>
              <a:spLocks noChangeShapeType="1"/>
            </p:cNvSpPr>
            <p:nvPr/>
          </p:nvSpPr>
          <p:spPr bwMode="auto">
            <a:xfrm>
              <a:off x="1297" y="297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40"/>
            <p:cNvSpPr>
              <a:spLocks noChangeShapeType="1"/>
            </p:cNvSpPr>
            <p:nvPr/>
          </p:nvSpPr>
          <p:spPr bwMode="auto">
            <a:xfrm>
              <a:off x="1297" y="302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41"/>
            <p:cNvSpPr>
              <a:spLocks noChangeShapeType="1"/>
            </p:cNvSpPr>
            <p:nvPr/>
          </p:nvSpPr>
          <p:spPr bwMode="auto">
            <a:xfrm>
              <a:off x="1297" y="30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42"/>
            <p:cNvSpPr>
              <a:spLocks noChangeShapeType="1"/>
            </p:cNvSpPr>
            <p:nvPr/>
          </p:nvSpPr>
          <p:spPr bwMode="auto">
            <a:xfrm>
              <a:off x="1297" y="312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43"/>
            <p:cNvSpPr>
              <a:spLocks noChangeShapeType="1"/>
            </p:cNvSpPr>
            <p:nvPr/>
          </p:nvSpPr>
          <p:spPr bwMode="auto">
            <a:xfrm>
              <a:off x="1297" y="316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44"/>
            <p:cNvSpPr>
              <a:spLocks noChangeShapeType="1"/>
            </p:cNvSpPr>
            <p:nvPr/>
          </p:nvSpPr>
          <p:spPr bwMode="auto">
            <a:xfrm>
              <a:off x="1297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45"/>
            <p:cNvSpPr>
              <a:spLocks noChangeShapeType="1"/>
            </p:cNvSpPr>
            <p:nvPr/>
          </p:nvSpPr>
          <p:spPr bwMode="auto">
            <a:xfrm>
              <a:off x="1297" y="2592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146"/>
            <p:cNvSpPr>
              <a:spLocks noChangeShapeType="1"/>
            </p:cNvSpPr>
            <p:nvPr/>
          </p:nvSpPr>
          <p:spPr bwMode="auto">
            <a:xfrm>
              <a:off x="1297" y="2544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147"/>
            <p:cNvSpPr>
              <a:spLocks noChangeShapeType="1"/>
            </p:cNvSpPr>
            <p:nvPr/>
          </p:nvSpPr>
          <p:spPr bwMode="auto">
            <a:xfrm>
              <a:off x="1297" y="2640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Text Box 148"/>
          <p:cNvSpPr txBox="1">
            <a:spLocks noChangeArrowheads="1"/>
          </p:cNvSpPr>
          <p:nvPr/>
        </p:nvSpPr>
        <p:spPr bwMode="auto">
          <a:xfrm>
            <a:off x="6819900" y="2743200"/>
            <a:ext cx="116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/>
              <a:t>Glossary</a:t>
            </a:r>
          </a:p>
        </p:txBody>
      </p:sp>
      <p:sp>
        <p:nvSpPr>
          <p:cNvPr id="45" name="Rectangle 149"/>
          <p:cNvSpPr>
            <a:spLocks noChangeArrowheads="1"/>
          </p:cNvSpPr>
          <p:nvPr/>
        </p:nvSpPr>
        <p:spPr bwMode="auto">
          <a:xfrm>
            <a:off x="1143000" y="1371600"/>
            <a:ext cx="5105400" cy="495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150"/>
          <p:cNvGrpSpPr>
            <a:grpSpLocks/>
          </p:cNvGrpSpPr>
          <p:nvPr/>
        </p:nvGrpSpPr>
        <p:grpSpPr bwMode="auto">
          <a:xfrm>
            <a:off x="2400300" y="4038600"/>
            <a:ext cx="1196975" cy="1600200"/>
            <a:chOff x="365" y="2533"/>
            <a:chExt cx="754" cy="1008"/>
          </a:xfrm>
        </p:grpSpPr>
        <p:sp>
          <p:nvSpPr>
            <p:cNvPr id="47" name="Oval 151"/>
            <p:cNvSpPr>
              <a:spLocks noChangeArrowheads="1"/>
            </p:cNvSpPr>
            <p:nvPr/>
          </p:nvSpPr>
          <p:spPr bwMode="auto">
            <a:xfrm>
              <a:off x="365" y="2533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152"/>
            <p:cNvSpPr>
              <a:spLocks noChangeArrowheads="1"/>
            </p:cNvSpPr>
            <p:nvPr/>
          </p:nvSpPr>
          <p:spPr bwMode="auto">
            <a:xfrm>
              <a:off x="687" y="2821"/>
              <a:ext cx="432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3"/>
            <p:cNvSpPr>
              <a:spLocks noChangeShapeType="1"/>
            </p:cNvSpPr>
            <p:nvPr/>
          </p:nvSpPr>
          <p:spPr bwMode="auto">
            <a:xfrm>
              <a:off x="975" y="2821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54"/>
            <p:cNvSpPr>
              <a:spLocks noChangeShapeType="1"/>
            </p:cNvSpPr>
            <p:nvPr/>
          </p:nvSpPr>
          <p:spPr bwMode="auto">
            <a:xfrm>
              <a:off x="975" y="282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55"/>
            <p:cNvSpPr>
              <a:spLocks noChangeShapeType="1"/>
            </p:cNvSpPr>
            <p:nvPr/>
          </p:nvSpPr>
          <p:spPr bwMode="auto">
            <a:xfrm flipH="1">
              <a:off x="975" y="296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56"/>
            <p:cNvSpPr>
              <a:spLocks noChangeShapeType="1"/>
            </p:cNvSpPr>
            <p:nvPr/>
          </p:nvSpPr>
          <p:spPr bwMode="auto">
            <a:xfrm>
              <a:off x="735" y="3061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57"/>
            <p:cNvSpPr>
              <a:spLocks noChangeShapeType="1"/>
            </p:cNvSpPr>
            <p:nvPr/>
          </p:nvSpPr>
          <p:spPr bwMode="auto">
            <a:xfrm>
              <a:off x="735" y="310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58"/>
            <p:cNvSpPr>
              <a:spLocks noChangeShapeType="1"/>
            </p:cNvSpPr>
            <p:nvPr/>
          </p:nvSpPr>
          <p:spPr bwMode="auto">
            <a:xfrm>
              <a:off x="735" y="3157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59"/>
            <p:cNvSpPr>
              <a:spLocks noChangeShapeType="1"/>
            </p:cNvSpPr>
            <p:nvPr/>
          </p:nvSpPr>
          <p:spPr bwMode="auto">
            <a:xfrm>
              <a:off x="735" y="325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60"/>
            <p:cNvSpPr>
              <a:spLocks noChangeShapeType="1"/>
            </p:cNvSpPr>
            <p:nvPr/>
          </p:nvSpPr>
          <p:spPr bwMode="auto">
            <a:xfrm>
              <a:off x="735" y="320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61"/>
            <p:cNvSpPr>
              <a:spLocks noChangeShapeType="1"/>
            </p:cNvSpPr>
            <p:nvPr/>
          </p:nvSpPr>
          <p:spPr bwMode="auto">
            <a:xfrm>
              <a:off x="735" y="3301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2"/>
            <p:cNvSpPr>
              <a:spLocks noChangeShapeType="1"/>
            </p:cNvSpPr>
            <p:nvPr/>
          </p:nvSpPr>
          <p:spPr bwMode="auto">
            <a:xfrm>
              <a:off x="735" y="334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163"/>
            <p:cNvSpPr>
              <a:spLocks noChangeShapeType="1"/>
            </p:cNvSpPr>
            <p:nvPr/>
          </p:nvSpPr>
          <p:spPr bwMode="auto">
            <a:xfrm>
              <a:off x="735" y="3397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4"/>
            <p:cNvSpPr>
              <a:spLocks noChangeShapeType="1"/>
            </p:cNvSpPr>
            <p:nvPr/>
          </p:nvSpPr>
          <p:spPr bwMode="auto">
            <a:xfrm>
              <a:off x="735" y="344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65"/>
            <p:cNvSpPr>
              <a:spLocks noChangeShapeType="1"/>
            </p:cNvSpPr>
            <p:nvPr/>
          </p:nvSpPr>
          <p:spPr bwMode="auto">
            <a:xfrm>
              <a:off x="735" y="3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66"/>
            <p:cNvSpPr>
              <a:spLocks noChangeShapeType="1"/>
            </p:cNvSpPr>
            <p:nvPr/>
          </p:nvSpPr>
          <p:spPr bwMode="auto">
            <a:xfrm>
              <a:off x="735" y="301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67"/>
            <p:cNvSpPr>
              <a:spLocks noChangeShapeType="1"/>
            </p:cNvSpPr>
            <p:nvPr/>
          </p:nvSpPr>
          <p:spPr bwMode="auto">
            <a:xfrm>
              <a:off x="735" y="2917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68"/>
            <p:cNvSpPr>
              <a:spLocks noChangeShapeType="1"/>
            </p:cNvSpPr>
            <p:nvPr/>
          </p:nvSpPr>
          <p:spPr bwMode="auto">
            <a:xfrm>
              <a:off x="735" y="2869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169"/>
            <p:cNvSpPr>
              <a:spLocks noChangeShapeType="1"/>
            </p:cNvSpPr>
            <p:nvPr/>
          </p:nvSpPr>
          <p:spPr bwMode="auto">
            <a:xfrm>
              <a:off x="735" y="2965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" name="Text Box 170"/>
          <p:cNvSpPr txBox="1">
            <a:spLocks noChangeArrowheads="1"/>
          </p:cNvSpPr>
          <p:nvPr/>
        </p:nvSpPr>
        <p:spPr bwMode="auto">
          <a:xfrm>
            <a:off x="2514600" y="5791200"/>
            <a:ext cx="283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Use-Case Specifications</a:t>
            </a:r>
          </a:p>
        </p:txBody>
      </p:sp>
      <p:grpSp>
        <p:nvGrpSpPr>
          <p:cNvPr id="67" name="Group 171"/>
          <p:cNvGrpSpPr>
            <a:grpSpLocks/>
          </p:cNvGrpSpPr>
          <p:nvPr/>
        </p:nvGrpSpPr>
        <p:grpSpPr bwMode="auto">
          <a:xfrm>
            <a:off x="3695700" y="4038600"/>
            <a:ext cx="1196975" cy="1600200"/>
            <a:chOff x="365" y="2533"/>
            <a:chExt cx="754" cy="1008"/>
          </a:xfrm>
        </p:grpSpPr>
        <p:sp>
          <p:nvSpPr>
            <p:cNvPr id="68" name="Oval 172"/>
            <p:cNvSpPr>
              <a:spLocks noChangeArrowheads="1"/>
            </p:cNvSpPr>
            <p:nvPr/>
          </p:nvSpPr>
          <p:spPr bwMode="auto">
            <a:xfrm>
              <a:off x="365" y="2533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173"/>
            <p:cNvSpPr>
              <a:spLocks noChangeArrowheads="1"/>
            </p:cNvSpPr>
            <p:nvPr/>
          </p:nvSpPr>
          <p:spPr bwMode="auto">
            <a:xfrm>
              <a:off x="687" y="2821"/>
              <a:ext cx="432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174"/>
            <p:cNvSpPr>
              <a:spLocks noChangeShapeType="1"/>
            </p:cNvSpPr>
            <p:nvPr/>
          </p:nvSpPr>
          <p:spPr bwMode="auto">
            <a:xfrm>
              <a:off x="975" y="2821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175"/>
            <p:cNvSpPr>
              <a:spLocks noChangeShapeType="1"/>
            </p:cNvSpPr>
            <p:nvPr/>
          </p:nvSpPr>
          <p:spPr bwMode="auto">
            <a:xfrm>
              <a:off x="975" y="282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76"/>
            <p:cNvSpPr>
              <a:spLocks noChangeShapeType="1"/>
            </p:cNvSpPr>
            <p:nvPr/>
          </p:nvSpPr>
          <p:spPr bwMode="auto">
            <a:xfrm flipH="1">
              <a:off x="975" y="296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77"/>
            <p:cNvSpPr>
              <a:spLocks noChangeShapeType="1"/>
            </p:cNvSpPr>
            <p:nvPr/>
          </p:nvSpPr>
          <p:spPr bwMode="auto">
            <a:xfrm>
              <a:off x="735" y="3061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78"/>
            <p:cNvSpPr>
              <a:spLocks noChangeShapeType="1"/>
            </p:cNvSpPr>
            <p:nvPr/>
          </p:nvSpPr>
          <p:spPr bwMode="auto">
            <a:xfrm>
              <a:off x="735" y="310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79"/>
            <p:cNvSpPr>
              <a:spLocks noChangeShapeType="1"/>
            </p:cNvSpPr>
            <p:nvPr/>
          </p:nvSpPr>
          <p:spPr bwMode="auto">
            <a:xfrm>
              <a:off x="735" y="3157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80"/>
            <p:cNvSpPr>
              <a:spLocks noChangeShapeType="1"/>
            </p:cNvSpPr>
            <p:nvPr/>
          </p:nvSpPr>
          <p:spPr bwMode="auto">
            <a:xfrm>
              <a:off x="735" y="325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181"/>
            <p:cNvSpPr>
              <a:spLocks noChangeShapeType="1"/>
            </p:cNvSpPr>
            <p:nvPr/>
          </p:nvSpPr>
          <p:spPr bwMode="auto">
            <a:xfrm>
              <a:off x="735" y="320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82"/>
            <p:cNvSpPr>
              <a:spLocks noChangeShapeType="1"/>
            </p:cNvSpPr>
            <p:nvPr/>
          </p:nvSpPr>
          <p:spPr bwMode="auto">
            <a:xfrm>
              <a:off x="735" y="3301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83"/>
            <p:cNvSpPr>
              <a:spLocks noChangeShapeType="1"/>
            </p:cNvSpPr>
            <p:nvPr/>
          </p:nvSpPr>
          <p:spPr bwMode="auto">
            <a:xfrm>
              <a:off x="735" y="334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84"/>
            <p:cNvSpPr>
              <a:spLocks noChangeShapeType="1"/>
            </p:cNvSpPr>
            <p:nvPr/>
          </p:nvSpPr>
          <p:spPr bwMode="auto">
            <a:xfrm>
              <a:off x="735" y="3397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85"/>
            <p:cNvSpPr>
              <a:spLocks noChangeShapeType="1"/>
            </p:cNvSpPr>
            <p:nvPr/>
          </p:nvSpPr>
          <p:spPr bwMode="auto">
            <a:xfrm>
              <a:off x="735" y="344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86"/>
            <p:cNvSpPr>
              <a:spLocks noChangeShapeType="1"/>
            </p:cNvSpPr>
            <p:nvPr/>
          </p:nvSpPr>
          <p:spPr bwMode="auto">
            <a:xfrm>
              <a:off x="735" y="3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87"/>
            <p:cNvSpPr>
              <a:spLocks noChangeShapeType="1"/>
            </p:cNvSpPr>
            <p:nvPr/>
          </p:nvSpPr>
          <p:spPr bwMode="auto">
            <a:xfrm>
              <a:off x="735" y="301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88"/>
            <p:cNvSpPr>
              <a:spLocks noChangeShapeType="1"/>
            </p:cNvSpPr>
            <p:nvPr/>
          </p:nvSpPr>
          <p:spPr bwMode="auto">
            <a:xfrm>
              <a:off x="735" y="2917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89"/>
            <p:cNvSpPr>
              <a:spLocks noChangeShapeType="1"/>
            </p:cNvSpPr>
            <p:nvPr/>
          </p:nvSpPr>
          <p:spPr bwMode="auto">
            <a:xfrm>
              <a:off x="735" y="2869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90"/>
            <p:cNvSpPr>
              <a:spLocks noChangeShapeType="1"/>
            </p:cNvSpPr>
            <p:nvPr/>
          </p:nvSpPr>
          <p:spPr bwMode="auto">
            <a:xfrm>
              <a:off x="735" y="2965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" name="Text Box 191"/>
          <p:cNvSpPr txBox="1">
            <a:spLocks noChangeArrowheads="1"/>
          </p:cNvSpPr>
          <p:nvPr/>
        </p:nvSpPr>
        <p:spPr bwMode="auto">
          <a:xfrm>
            <a:off x="3695700" y="4953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...</a:t>
            </a:r>
          </a:p>
        </p:txBody>
      </p:sp>
      <p:grpSp>
        <p:nvGrpSpPr>
          <p:cNvPr id="88" name="Group 192"/>
          <p:cNvGrpSpPr>
            <a:grpSpLocks/>
          </p:cNvGrpSpPr>
          <p:nvPr/>
        </p:nvGrpSpPr>
        <p:grpSpPr bwMode="auto">
          <a:xfrm>
            <a:off x="1676400" y="2133600"/>
            <a:ext cx="701675" cy="801688"/>
            <a:chOff x="7654" y="3380"/>
            <a:chExt cx="554" cy="754"/>
          </a:xfrm>
        </p:grpSpPr>
        <p:sp>
          <p:nvSpPr>
            <p:cNvPr id="89" name="Oval 193"/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94"/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95"/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196"/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" name="Oval 197"/>
          <p:cNvSpPr>
            <a:spLocks noChangeArrowheads="1"/>
          </p:cNvSpPr>
          <p:nvPr/>
        </p:nvSpPr>
        <p:spPr bwMode="auto">
          <a:xfrm>
            <a:off x="3200400" y="1981200"/>
            <a:ext cx="9906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00CCFF"/>
              </a:solidFill>
            </a:endParaRPr>
          </a:p>
        </p:txBody>
      </p:sp>
      <p:sp>
        <p:nvSpPr>
          <p:cNvPr id="94" name="Oval 198"/>
          <p:cNvSpPr>
            <a:spLocks noChangeArrowheads="1"/>
          </p:cNvSpPr>
          <p:nvPr/>
        </p:nvSpPr>
        <p:spPr bwMode="auto">
          <a:xfrm>
            <a:off x="2667000" y="2895600"/>
            <a:ext cx="9906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00CCFF"/>
              </a:solidFill>
            </a:endParaRPr>
          </a:p>
        </p:txBody>
      </p:sp>
      <p:sp>
        <p:nvSpPr>
          <p:cNvPr id="95" name="Line 199"/>
          <p:cNvSpPr>
            <a:spLocks noChangeShapeType="1"/>
          </p:cNvSpPr>
          <p:nvPr/>
        </p:nvSpPr>
        <p:spPr bwMode="auto">
          <a:xfrm flipV="1">
            <a:off x="2489200" y="2209800"/>
            <a:ext cx="685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200"/>
          <p:cNvSpPr>
            <a:spLocks noChangeArrowheads="1"/>
          </p:cNvSpPr>
          <p:nvPr/>
        </p:nvSpPr>
        <p:spPr bwMode="auto">
          <a:xfrm>
            <a:off x="3724275" y="2905125"/>
            <a:ext cx="9906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201"/>
          <p:cNvSpPr>
            <a:spLocks noChangeShapeType="1"/>
          </p:cNvSpPr>
          <p:nvPr/>
        </p:nvSpPr>
        <p:spPr bwMode="auto">
          <a:xfrm>
            <a:off x="2463800" y="2616200"/>
            <a:ext cx="609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8" name="Group 202"/>
          <p:cNvGrpSpPr>
            <a:grpSpLocks/>
          </p:cNvGrpSpPr>
          <p:nvPr/>
        </p:nvGrpSpPr>
        <p:grpSpPr bwMode="auto">
          <a:xfrm>
            <a:off x="5029200" y="2209800"/>
            <a:ext cx="701675" cy="801688"/>
            <a:chOff x="7654" y="3380"/>
            <a:chExt cx="554" cy="754"/>
          </a:xfrm>
        </p:grpSpPr>
        <p:sp>
          <p:nvSpPr>
            <p:cNvPr id="99" name="Oval 203"/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204"/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205"/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206"/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" name="Line 207"/>
          <p:cNvSpPr>
            <a:spLocks noChangeShapeType="1"/>
          </p:cNvSpPr>
          <p:nvPr/>
        </p:nvSpPr>
        <p:spPr bwMode="auto">
          <a:xfrm flipV="1">
            <a:off x="4572000" y="2743200"/>
            <a:ext cx="533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Text Box 208"/>
          <p:cNvSpPr txBox="1">
            <a:spLocks noChangeArrowheads="1"/>
          </p:cNvSpPr>
          <p:nvPr/>
        </p:nvSpPr>
        <p:spPr bwMode="auto">
          <a:xfrm>
            <a:off x="1219200" y="13716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C00000"/>
                </a:solidFill>
              </a:rPr>
              <a:t>Use-Case Model</a:t>
            </a:r>
          </a:p>
        </p:txBody>
      </p:sp>
      <p:sp>
        <p:nvSpPr>
          <p:cNvPr id="105" name="Text Box 209"/>
          <p:cNvSpPr txBox="1">
            <a:spLocks noChangeArrowheads="1"/>
          </p:cNvSpPr>
          <p:nvPr/>
        </p:nvSpPr>
        <p:spPr bwMode="auto">
          <a:xfrm>
            <a:off x="1447800" y="3124200"/>
            <a:ext cx="990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Actors</a:t>
            </a:r>
          </a:p>
        </p:txBody>
      </p:sp>
      <p:sp>
        <p:nvSpPr>
          <p:cNvPr id="106" name="Text Box 210"/>
          <p:cNvSpPr txBox="1">
            <a:spLocks noChangeArrowheads="1"/>
          </p:cNvSpPr>
          <p:nvPr/>
        </p:nvSpPr>
        <p:spPr bwMode="auto">
          <a:xfrm>
            <a:off x="3124200" y="3505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2464843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85E60D66153B4097280C7FF0CAF345" ma:contentTypeVersion="2" ma:contentTypeDescription="Create a new document." ma:contentTypeScope="" ma:versionID="0a496d12c6e727b6375c8ef62cfdf20e">
  <xsd:schema xmlns:xsd="http://www.w3.org/2001/XMLSchema" xmlns:xs="http://www.w3.org/2001/XMLSchema" xmlns:p="http://schemas.microsoft.com/office/2006/metadata/properties" xmlns:ns2="ac152d96-1458-420b-8b8e-02e733c65ed7" targetNamespace="http://schemas.microsoft.com/office/2006/metadata/properties" ma:root="true" ma:fieldsID="3a39bd31e8f2aa50ed6543a86e223001" ns2:_="">
    <xsd:import namespace="ac152d96-1458-420b-8b8e-02e733c65e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52d96-1458-420b-8b8e-02e733c65e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127BDC-0EB3-44EC-B789-657BDE8FDEA3}"/>
</file>

<file path=customXml/itemProps2.xml><?xml version="1.0" encoding="utf-8"?>
<ds:datastoreItem xmlns:ds="http://schemas.openxmlformats.org/officeDocument/2006/customXml" ds:itemID="{45A674EE-DEE6-484E-A996-49E0D434A997}"/>
</file>

<file path=customXml/itemProps3.xml><?xml version="1.0" encoding="utf-8"?>
<ds:datastoreItem xmlns:ds="http://schemas.openxmlformats.org/officeDocument/2006/customXml" ds:itemID="{686A8CE2-BCE7-4918-A22F-10A263CFD4EB}"/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749</Words>
  <Application>Microsoft Office PowerPoint</Application>
  <PresentationFormat>On-screen Show (4:3)</PresentationFormat>
  <Paragraphs>229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Narrow</vt:lpstr>
      <vt:lpstr>Calibri</vt:lpstr>
      <vt:lpstr>Symbol</vt:lpstr>
      <vt:lpstr>Office Theme</vt:lpstr>
      <vt:lpstr>CorelDRAW 6.0</vt:lpstr>
      <vt:lpstr>Phân tích thiết kế hệ thống</vt:lpstr>
      <vt:lpstr>Nội dung</vt:lpstr>
      <vt:lpstr>Quy trình RUP (Rational Unified Process)</vt:lpstr>
      <vt:lpstr>Quy trình RUP</vt:lpstr>
      <vt:lpstr>Mục tiêu của các pha</vt:lpstr>
      <vt:lpstr>Phân bổ nhân sự và thời gian</vt:lpstr>
      <vt:lpstr>Xác định yêu cầu</vt:lpstr>
      <vt:lpstr>Xác định yêu cầu</vt:lpstr>
      <vt:lpstr>Các tài liệu xác định yêu cầu</vt:lpstr>
      <vt:lpstr>Các khái niệm chính của mô hình Use-case</vt:lpstr>
      <vt:lpstr>Mô hình use-case</vt:lpstr>
      <vt:lpstr>Thí dụ một mô hình use-case</vt:lpstr>
      <vt:lpstr>Đặc tả use-case</vt:lpstr>
      <vt:lpstr>Luồng sự kiện</vt:lpstr>
      <vt:lpstr>Kịch bản</vt:lpstr>
      <vt:lpstr>Biểu đồ hoạt động</vt:lpstr>
      <vt:lpstr>Thí dụ một biểu đồ hoạt động</vt:lpstr>
      <vt:lpstr>Bảng từ vựng và các đặc tả bổ sung</vt:lpstr>
      <vt:lpstr>Phân tích &amp; Thiết kế</vt:lpstr>
      <vt:lpstr>Phân tích và thiết kế</vt:lpstr>
      <vt:lpstr>PTTK theo phương pháp hướng đối tượng</vt:lpstr>
      <vt:lpstr>Mô hình 4+1</vt:lpstr>
      <vt:lpstr>Hiện thực hóa các use-case</vt:lpstr>
      <vt:lpstr>Phân tích và thiết kế trong tiến trình lặp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</dc:title>
  <dc:creator>Hai Ha Le</dc:creator>
  <cp:lastModifiedBy>HP</cp:lastModifiedBy>
  <cp:revision>109</cp:revision>
  <dcterms:created xsi:type="dcterms:W3CDTF">2006-08-16T00:00:00Z</dcterms:created>
  <dcterms:modified xsi:type="dcterms:W3CDTF">2019-04-21T14:50:43Z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0x010100B285E60D66153B4097280C7FF0CAF345</vt:lpwstr>
  </property>
</Properties>
</file>