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7"/>
  </p:notesMasterIdLst>
  <p:sldIdLst>
    <p:sldId id="256"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82"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2" d="100"/>
          <a:sy n="102" d="100"/>
        </p:scale>
        <p:origin x="180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2E2A7E-45C8-47A8-8D1A-7E142EE35786}" type="datetimeFigureOut">
              <a:rPr lang="en-US" smtClean="0"/>
              <a:t>11/30/2022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ECD9B6-BEB3-4104-8CE1-8D1C8983BE40}" type="slidenum">
              <a:rPr lang="en-US" smtClean="0"/>
              <a:t>‹#›</a:t>
            </a:fld>
            <a:endParaRPr lang="en-US"/>
          </a:p>
        </p:txBody>
      </p:sp>
    </p:spTree>
    <p:extLst>
      <p:ext uri="{BB962C8B-B14F-4D97-AF65-F5344CB8AC3E}">
        <p14:creationId xmlns:p14="http://schemas.microsoft.com/office/powerpoint/2010/main" val="256246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2476D0D-3349-4277-A9AC-9664C892EA59}"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0109B3-F5CE-492F-B815-CA720890A0F4}"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BC1E3D-2B88-40CC-94C9-202F8A8C33E2}"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6477000"/>
            <a:ext cx="9144000" cy="381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537325"/>
            <a:ext cx="2133600" cy="244475"/>
          </a:xfrm>
        </p:spPr>
        <p:txBody>
          <a:bodyPr/>
          <a:lstStyle>
            <a:lvl1pPr>
              <a:defRPr>
                <a:solidFill>
                  <a:schemeClr val="bg1"/>
                </a:solidFill>
              </a:defRPr>
            </a:lvl1pPr>
          </a:lstStyle>
          <a:p>
            <a:fld id="{B799F825-BC49-432D-B569-812397B32290}" type="datetime1">
              <a:rPr lang="en-US" smtClean="0"/>
              <a:t>11/30/2022</a:t>
            </a:fld>
            <a:endParaRPr lang="en-US"/>
          </a:p>
        </p:txBody>
      </p:sp>
      <p:sp>
        <p:nvSpPr>
          <p:cNvPr id="5" name="Footer Placeholder 4"/>
          <p:cNvSpPr>
            <a:spLocks noGrp="1"/>
          </p:cNvSpPr>
          <p:nvPr>
            <p:ph type="ftr" sz="quarter" idx="11"/>
          </p:nvPr>
        </p:nvSpPr>
        <p:spPr>
          <a:xfrm>
            <a:off x="3124200" y="6537325"/>
            <a:ext cx="2895600" cy="24447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6553200" y="6537325"/>
            <a:ext cx="2133600" cy="244475"/>
          </a:xfrm>
        </p:spPr>
        <p:txBody>
          <a:bodyPr/>
          <a:lstStyle>
            <a:lvl1pPr>
              <a:defRPr>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8AEE1C-244B-46F0-968A-947F11981FC7}" type="datetime1">
              <a:rPr lang="en-US" smtClean="0"/>
              <a:t>11/30/2022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C7C563-DCAC-4705-ACC3-A707CE0CA470}" type="datetime1">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E3F845-8EAA-4508-8D7D-01B509F82F8D}" type="datetime1">
              <a:rPr lang="en-US" smtClean="0"/>
              <a:t>11/30/2022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C7BF84-0B24-40D8-8E3A-F0F857F35253}" type="datetime1">
              <a:rPr lang="en-US" smtClean="0"/>
              <a:t>11/30/2022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280B8-F67D-4362-9002-4900C5DD3F86}" type="datetime1">
              <a:rPr lang="en-US" smtClean="0"/>
              <a:t>11/30/2022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4F8B6C-6126-471C-8695-4D12DDE8C073}" type="datetime1">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B0CCF4-7A29-4AB4-AC43-75CED07AF067}" type="datetime1">
              <a:rPr lang="en-US" smtClean="0"/>
              <a:t>11/30/2022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2D775-FE9C-4FE0-8388-1B836E79981C}" type="datetime1">
              <a:rPr lang="en-US" smtClean="0"/>
              <a:t>11/30/2022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1470025"/>
          </a:xfrm>
        </p:spPr>
        <p:txBody>
          <a:bodyPr/>
          <a:lstStyle/>
          <a:p>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
        <p:nvSpPr>
          <p:cNvPr id="3" name="Subtitle 2"/>
          <p:cNvSpPr>
            <a:spLocks noGrp="1"/>
          </p:cNvSpPr>
          <p:nvPr>
            <p:ph type="subTitle" idx="1"/>
          </p:nvPr>
        </p:nvSpPr>
        <p:spPr>
          <a:xfrm>
            <a:off x="1371600" y="3581400"/>
            <a:ext cx="6400800" cy="1752600"/>
          </a:xfrm>
        </p:spPr>
        <p:txBody>
          <a:bodyPr/>
          <a:lstStyle/>
          <a:p>
            <a:r>
              <a:rPr lang="en-US"/>
              <a:t>Phân tích kiến trúc</a:t>
            </a:r>
            <a:endParaRPr lang="en-US" dirty="0"/>
          </a:p>
        </p:txBody>
      </p:sp>
    </p:spTree>
    <p:extLst>
      <p:ext uri="{BB962C8B-B14F-4D97-AF65-F5344CB8AC3E}">
        <p14:creationId xmlns:p14="http://schemas.microsoft.com/office/powerpoint/2010/main" val="2447891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Tiếp cận phân tầng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AutoShape 1027"/>
          <p:cNvSpPr>
            <a:spLocks noChangeArrowheads="1"/>
          </p:cNvSpPr>
          <p:nvPr/>
        </p:nvSpPr>
        <p:spPr bwMode="auto">
          <a:xfrm>
            <a:off x="736600" y="1638300"/>
            <a:ext cx="808038" cy="4089400"/>
          </a:xfrm>
          <a:prstGeom prst="upDownArrow">
            <a:avLst>
              <a:gd name="adj1" fmla="val 50880"/>
              <a:gd name="adj2" fmla="val 102764"/>
            </a:avLst>
          </a:prstGeom>
          <a:gradFill rotWithShape="0">
            <a:gsLst>
              <a:gs pos="0">
                <a:srgbClr val="FF00FF">
                  <a:gamma/>
                  <a:shade val="46275"/>
                  <a:invGamma/>
                </a:srgbClr>
              </a:gs>
              <a:gs pos="50000">
                <a:srgbClr val="FF00FF"/>
              </a:gs>
              <a:gs pos="100000">
                <a:srgbClr val="FF00FF">
                  <a:gamma/>
                  <a:shade val="46275"/>
                  <a:invGamma/>
                </a:srgbClr>
              </a:gs>
            </a:gsLst>
            <a:lin ang="5400000" scaled="1"/>
          </a:gradFill>
          <a:ln>
            <a:noFill/>
          </a:ln>
          <a:effectLst/>
          <a:extLs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1028"/>
          <p:cNvSpPr txBox="1">
            <a:spLocks noChangeArrowheads="1"/>
          </p:cNvSpPr>
          <p:nvPr/>
        </p:nvSpPr>
        <p:spPr bwMode="auto">
          <a:xfrm>
            <a:off x="381000" y="5743575"/>
            <a:ext cx="1524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t>General functionality</a:t>
            </a:r>
          </a:p>
        </p:txBody>
      </p:sp>
      <p:sp>
        <p:nvSpPr>
          <p:cNvPr id="7" name="Text Box 1029"/>
          <p:cNvSpPr txBox="1">
            <a:spLocks noChangeArrowheads="1"/>
          </p:cNvSpPr>
          <p:nvPr/>
        </p:nvSpPr>
        <p:spPr bwMode="auto">
          <a:xfrm>
            <a:off x="381000" y="1033463"/>
            <a:ext cx="1524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b="1"/>
              <a:t>Specific functionality</a:t>
            </a:r>
          </a:p>
        </p:txBody>
      </p:sp>
      <p:sp>
        <p:nvSpPr>
          <p:cNvPr id="8" name="Text Box 1032"/>
          <p:cNvSpPr txBox="1">
            <a:spLocks noChangeArrowheads="1"/>
          </p:cNvSpPr>
          <p:nvPr/>
        </p:nvSpPr>
        <p:spPr bwMode="auto">
          <a:xfrm>
            <a:off x="5181600" y="1993900"/>
            <a:ext cx="34417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b="1"/>
              <a:t>Distinct application subsystems that make up an application </a:t>
            </a:r>
            <a:r>
              <a:rPr lang="en-US" sz="1200" b="1">
                <a:cs typeface="Arial" panose="020B0604020202020204" pitchFamily="34" charset="0"/>
              </a:rPr>
              <a:t>—</a:t>
            </a:r>
            <a:r>
              <a:rPr lang="en-US" sz="1200" b="1"/>
              <a:t> contains the value adding software  developed by the organization.</a:t>
            </a:r>
          </a:p>
        </p:txBody>
      </p:sp>
      <p:sp>
        <p:nvSpPr>
          <p:cNvPr id="9" name="Text Box 1033"/>
          <p:cNvSpPr txBox="1">
            <a:spLocks noChangeArrowheads="1"/>
          </p:cNvSpPr>
          <p:nvPr/>
        </p:nvSpPr>
        <p:spPr bwMode="auto">
          <a:xfrm>
            <a:off x="5181600" y="3238500"/>
            <a:ext cx="344170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b="1"/>
              <a:t>Business specific </a:t>
            </a:r>
            <a:r>
              <a:rPr lang="en-US" sz="1200" b="1">
                <a:cs typeface="Arial" panose="020B0604020202020204" pitchFamily="34" charset="0"/>
              </a:rPr>
              <a:t>—</a:t>
            </a:r>
            <a:r>
              <a:rPr lang="en-US" sz="1200" b="1"/>
              <a:t> contains a number of reusable subsystems specific to the type of business.</a:t>
            </a:r>
          </a:p>
        </p:txBody>
      </p:sp>
      <p:sp>
        <p:nvSpPr>
          <p:cNvPr id="10" name="Text Box 1034"/>
          <p:cNvSpPr txBox="1">
            <a:spLocks noChangeArrowheads="1"/>
          </p:cNvSpPr>
          <p:nvPr/>
        </p:nvSpPr>
        <p:spPr bwMode="auto">
          <a:xfrm>
            <a:off x="5181600" y="4013200"/>
            <a:ext cx="339725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b="1"/>
              <a:t>Middleware </a:t>
            </a:r>
            <a:r>
              <a:rPr lang="en-US" sz="1200" b="1">
                <a:cs typeface="Arial" panose="020B0604020202020204" pitchFamily="34" charset="0"/>
              </a:rPr>
              <a:t>—</a:t>
            </a:r>
            <a:r>
              <a:rPr lang="en-US" sz="1200" b="1"/>
              <a:t> offers subsystems for utility classes and platform-independent services for distributed object computing in heterogeneous environments and so on.</a:t>
            </a:r>
          </a:p>
        </p:txBody>
      </p:sp>
      <p:sp>
        <p:nvSpPr>
          <p:cNvPr id="11" name="Text Box 1035"/>
          <p:cNvSpPr txBox="1">
            <a:spLocks noChangeArrowheads="1"/>
          </p:cNvSpPr>
          <p:nvPr/>
        </p:nvSpPr>
        <p:spPr bwMode="auto">
          <a:xfrm>
            <a:off x="5181600" y="4876800"/>
            <a:ext cx="34417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b="1"/>
              <a:t>System software </a:t>
            </a:r>
            <a:r>
              <a:rPr lang="en-US" sz="1200" b="1">
                <a:cs typeface="Arial" panose="020B0604020202020204" pitchFamily="34" charset="0"/>
              </a:rPr>
              <a:t>—</a:t>
            </a:r>
            <a:r>
              <a:rPr lang="en-US" sz="1200" b="1"/>
              <a:t> contains the software for the actual infrastructure such as operating systems, interfaces to specific hardware, device drivers, and so on.</a:t>
            </a:r>
          </a:p>
        </p:txBody>
      </p:sp>
      <p:sp>
        <p:nvSpPr>
          <p:cNvPr id="12" name="Rectangle 1037" descr="60%"/>
          <p:cNvSpPr>
            <a:spLocks noChangeArrowheads="1"/>
          </p:cNvSpPr>
          <p:nvPr/>
        </p:nvSpPr>
        <p:spPr bwMode="auto">
          <a:xfrm>
            <a:off x="2286000" y="1625600"/>
            <a:ext cx="2895600" cy="1511300"/>
          </a:xfrm>
          <a:prstGeom prst="rect">
            <a:avLst/>
          </a:prstGeom>
          <a:pattFill prst="pct60">
            <a:fgClr>
              <a:srgbClr val="66CCFF"/>
            </a:fgClr>
            <a:bgClr>
              <a:srgbClr val="FFFFFF"/>
            </a:bgClr>
          </a:patt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3" name="Rectangle 1038" descr="90%"/>
          <p:cNvSpPr>
            <a:spLocks noChangeArrowheads="1"/>
          </p:cNvSpPr>
          <p:nvPr/>
        </p:nvSpPr>
        <p:spPr bwMode="auto">
          <a:xfrm>
            <a:off x="2286000" y="3136900"/>
            <a:ext cx="2895600" cy="868363"/>
          </a:xfrm>
          <a:prstGeom prst="rect">
            <a:avLst/>
          </a:prstGeom>
          <a:pattFill prst="pct90">
            <a:fgClr>
              <a:srgbClr val="FFCCCC"/>
            </a:fgClr>
            <a:bgClr>
              <a:srgbClr val="FFFFFF"/>
            </a:bgClr>
          </a:patt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4" name="Rectangle 1039" descr="Dark upward diagonal"/>
          <p:cNvSpPr>
            <a:spLocks noChangeArrowheads="1"/>
          </p:cNvSpPr>
          <p:nvPr/>
        </p:nvSpPr>
        <p:spPr bwMode="auto">
          <a:xfrm>
            <a:off x="2286000" y="4000500"/>
            <a:ext cx="2895600" cy="868363"/>
          </a:xfrm>
          <a:prstGeom prst="rect">
            <a:avLst/>
          </a:prstGeom>
          <a:pattFill prst="dkUpDiag">
            <a:fgClr>
              <a:srgbClr val="CCFF99"/>
            </a:fgClr>
            <a:bgClr>
              <a:srgbClr val="FFFFFF"/>
            </a:bgClr>
          </a:patt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5" name="Rectangle 1040" descr="Large confetti"/>
          <p:cNvSpPr>
            <a:spLocks noChangeArrowheads="1"/>
          </p:cNvSpPr>
          <p:nvPr/>
        </p:nvSpPr>
        <p:spPr bwMode="auto">
          <a:xfrm>
            <a:off x="2286000" y="4864100"/>
            <a:ext cx="2895600" cy="868363"/>
          </a:xfrm>
          <a:prstGeom prst="rect">
            <a:avLst/>
          </a:prstGeom>
          <a:pattFill prst="lgConfetti">
            <a:fgClr>
              <a:srgbClr val="FFCC66"/>
            </a:fgClr>
            <a:bgClr>
              <a:srgbClr val="FFFFFF"/>
            </a:bgClr>
          </a:patt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6" name="Text Box 1043"/>
          <p:cNvSpPr txBox="1">
            <a:spLocks noChangeArrowheads="1"/>
          </p:cNvSpPr>
          <p:nvPr/>
        </p:nvSpPr>
        <p:spPr bwMode="auto">
          <a:xfrm>
            <a:off x="2273300" y="2197100"/>
            <a:ext cx="2933700" cy="382588"/>
          </a:xfrm>
          <a:prstGeom prst="rect">
            <a:avLst/>
          </a:prstGeom>
          <a:noFill/>
          <a:ln>
            <a:noFill/>
          </a:ln>
          <a:effectLst>
            <a:outerShdw dist="35921" dir="2700000" algn="ctr" rotWithShape="0">
              <a:srgbClr val="66CCFF">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07950" tIns="53975" rIns="107950" bIns="53975">
            <a:spAutoFit/>
          </a:bodyPr>
          <a:lstStyle/>
          <a:p>
            <a:pPr algn="ctr">
              <a:spcBef>
                <a:spcPct val="50000"/>
              </a:spcBef>
            </a:pPr>
            <a:r>
              <a:rPr lang="en-US" sz="1800" b="1">
                <a:solidFill>
                  <a:srgbClr val="000099"/>
                </a:solidFill>
              </a:rPr>
              <a:t>Application Subsystems</a:t>
            </a:r>
          </a:p>
        </p:txBody>
      </p:sp>
      <p:sp>
        <p:nvSpPr>
          <p:cNvPr id="17" name="Text Box 1044"/>
          <p:cNvSpPr txBox="1">
            <a:spLocks noChangeArrowheads="1"/>
          </p:cNvSpPr>
          <p:nvPr/>
        </p:nvSpPr>
        <p:spPr bwMode="auto">
          <a:xfrm>
            <a:off x="2311400" y="3403600"/>
            <a:ext cx="2857500" cy="382588"/>
          </a:xfrm>
          <a:prstGeom prst="rect">
            <a:avLst/>
          </a:prstGeom>
          <a:noFill/>
          <a:ln>
            <a:noFill/>
          </a:ln>
          <a:effectLst>
            <a:outerShdw dist="35921" dir="2700000" algn="ctr" rotWithShape="0">
              <a:srgbClr val="FF99CC">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07950" tIns="53975" rIns="107950" bIns="53975">
            <a:spAutoFit/>
          </a:bodyPr>
          <a:lstStyle/>
          <a:p>
            <a:pPr algn="ctr">
              <a:spcBef>
                <a:spcPct val="50000"/>
              </a:spcBef>
            </a:pPr>
            <a:r>
              <a:rPr lang="en-US" sz="1800" b="1">
                <a:solidFill>
                  <a:srgbClr val="FF0066"/>
                </a:solidFill>
              </a:rPr>
              <a:t>Business-Specific</a:t>
            </a:r>
          </a:p>
        </p:txBody>
      </p:sp>
      <p:sp>
        <p:nvSpPr>
          <p:cNvPr id="18" name="Text Box 1045"/>
          <p:cNvSpPr txBox="1">
            <a:spLocks noChangeArrowheads="1"/>
          </p:cNvSpPr>
          <p:nvPr/>
        </p:nvSpPr>
        <p:spPr bwMode="auto">
          <a:xfrm>
            <a:off x="2286000" y="4254500"/>
            <a:ext cx="2895600" cy="382588"/>
          </a:xfrm>
          <a:prstGeom prst="rect">
            <a:avLst/>
          </a:prstGeom>
          <a:noFill/>
          <a:ln>
            <a:noFill/>
          </a:ln>
          <a:effectLst>
            <a:outerShdw dist="35921" dir="2700000" algn="ctr" rotWithShape="0">
              <a:srgbClr val="99FFCC">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07950" tIns="53975" rIns="107950" bIns="53975">
            <a:spAutoFit/>
          </a:bodyPr>
          <a:lstStyle/>
          <a:p>
            <a:pPr algn="ctr">
              <a:spcBef>
                <a:spcPct val="50000"/>
              </a:spcBef>
            </a:pPr>
            <a:r>
              <a:rPr lang="en-US" sz="1800" b="1">
                <a:solidFill>
                  <a:srgbClr val="339933"/>
                </a:solidFill>
              </a:rPr>
              <a:t>Middleware</a:t>
            </a:r>
          </a:p>
        </p:txBody>
      </p:sp>
      <p:sp>
        <p:nvSpPr>
          <p:cNvPr id="19" name="Text Box 1046"/>
          <p:cNvSpPr txBox="1">
            <a:spLocks noChangeArrowheads="1"/>
          </p:cNvSpPr>
          <p:nvPr/>
        </p:nvSpPr>
        <p:spPr bwMode="auto">
          <a:xfrm>
            <a:off x="2298700" y="5130800"/>
            <a:ext cx="2870200" cy="382588"/>
          </a:xfrm>
          <a:prstGeom prst="rect">
            <a:avLst/>
          </a:prstGeom>
          <a:noFill/>
          <a:ln>
            <a:noFill/>
          </a:ln>
          <a:effectLst>
            <a:outerShdw dist="35921" dir="2700000" algn="ctr" rotWithShape="0">
              <a:srgbClr val="FFCC99">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07950" tIns="53975" rIns="107950" bIns="53975">
            <a:spAutoFit/>
          </a:bodyPr>
          <a:lstStyle/>
          <a:p>
            <a:pPr algn="ctr">
              <a:spcBef>
                <a:spcPct val="50000"/>
              </a:spcBef>
            </a:pPr>
            <a:r>
              <a:rPr lang="en-US" sz="1800" b="1">
                <a:solidFill>
                  <a:srgbClr val="663300"/>
                </a:solidFill>
              </a:rPr>
              <a:t>System Software</a:t>
            </a:r>
          </a:p>
        </p:txBody>
      </p:sp>
    </p:spTree>
    <p:extLst>
      <p:ext uri="{BB962C8B-B14F-4D97-AF65-F5344CB8AC3E}">
        <p14:creationId xmlns:p14="http://schemas.microsoft.com/office/powerpoint/2010/main" val="2647084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kiến trúc Layers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grpSp>
        <p:nvGrpSpPr>
          <p:cNvPr id="5" name="Group 21"/>
          <p:cNvGrpSpPr>
            <a:grpSpLocks/>
          </p:cNvGrpSpPr>
          <p:nvPr/>
        </p:nvGrpSpPr>
        <p:grpSpPr bwMode="auto">
          <a:xfrm>
            <a:off x="3151188" y="3392488"/>
            <a:ext cx="995362" cy="877887"/>
            <a:chOff x="2086" y="1914"/>
            <a:chExt cx="1198" cy="1058"/>
          </a:xfrm>
        </p:grpSpPr>
        <p:sp>
          <p:nvSpPr>
            <p:cNvPr id="6" name="Rectangle 16"/>
            <p:cNvSpPr>
              <a:spLocks noChangeArrowheads="1"/>
            </p:cNvSpPr>
            <p:nvPr/>
          </p:nvSpPr>
          <p:spPr bwMode="auto">
            <a:xfrm>
              <a:off x="2086" y="2168"/>
              <a:ext cx="1198" cy="804"/>
            </a:xfrm>
            <a:prstGeom prst="rect">
              <a:avLst/>
            </a:prstGeom>
            <a:solidFill>
              <a:srgbClr val="99FF99"/>
            </a:solidFill>
            <a:ln w="0">
              <a:solidFill>
                <a:srgbClr val="000000"/>
              </a:solidFill>
              <a:miter lim="800000"/>
              <a:headEnd/>
              <a:tailEnd/>
            </a:ln>
          </p:spPr>
          <p:txBody>
            <a:bodyPr/>
            <a:lstStyle/>
            <a:p>
              <a:endParaRPr lang="en-US"/>
            </a:p>
          </p:txBody>
        </p:sp>
        <p:sp>
          <p:nvSpPr>
            <p:cNvPr id="7" name="Rectangle 17"/>
            <p:cNvSpPr>
              <a:spLocks noChangeArrowheads="1"/>
            </p:cNvSpPr>
            <p:nvPr/>
          </p:nvSpPr>
          <p:spPr bwMode="auto">
            <a:xfrm>
              <a:off x="2086" y="1914"/>
              <a:ext cx="534" cy="254"/>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 name="Rectangle 18"/>
            <p:cNvSpPr>
              <a:spLocks noChangeArrowheads="1"/>
            </p:cNvSpPr>
            <p:nvPr/>
          </p:nvSpPr>
          <p:spPr bwMode="auto">
            <a:xfrm>
              <a:off x="2086" y="1914"/>
              <a:ext cx="534" cy="254"/>
            </a:xfrm>
            <a:prstGeom prst="rect">
              <a:avLst/>
            </a:prstGeom>
            <a:solidFill>
              <a:srgbClr val="99FF99"/>
            </a:solidFill>
            <a:ln w="0">
              <a:solidFill>
                <a:srgbClr val="000000"/>
              </a:solidFill>
              <a:miter lim="800000"/>
              <a:headEnd/>
              <a:tailEnd/>
            </a:ln>
          </p:spPr>
          <p:txBody>
            <a:bodyPr/>
            <a:lstStyle/>
            <a:p>
              <a:endParaRPr lang="en-US"/>
            </a:p>
          </p:txBody>
        </p:sp>
      </p:grpSp>
      <p:sp>
        <p:nvSpPr>
          <p:cNvPr id="9" name="Text Box 22"/>
          <p:cNvSpPr txBox="1">
            <a:spLocks noChangeArrowheads="1"/>
          </p:cNvSpPr>
          <p:nvPr/>
        </p:nvSpPr>
        <p:spPr bwMode="auto">
          <a:xfrm>
            <a:off x="482600" y="1485900"/>
            <a:ext cx="2463800" cy="64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nSpc>
                <a:spcPct val="50000"/>
              </a:lnSpc>
              <a:spcBef>
                <a:spcPct val="50000"/>
              </a:spcBef>
            </a:pPr>
            <a:r>
              <a:rPr lang="en-US" sz="1400" b="1">
                <a:solidFill>
                  <a:schemeClr val="accent5">
                    <a:lumMod val="50000"/>
                  </a:schemeClr>
                </a:solidFill>
              </a:rPr>
              <a:t>Equipment and</a:t>
            </a:r>
          </a:p>
          <a:p>
            <a:pPr>
              <a:lnSpc>
                <a:spcPct val="50000"/>
              </a:lnSpc>
              <a:spcBef>
                <a:spcPct val="50000"/>
              </a:spcBef>
            </a:pPr>
            <a:r>
              <a:rPr lang="en-US" sz="1400" b="1">
                <a:solidFill>
                  <a:schemeClr val="accent5">
                    <a:lumMod val="50000"/>
                  </a:schemeClr>
                </a:solidFill>
              </a:rPr>
              <a:t>customer-specific</a:t>
            </a:r>
          </a:p>
          <a:p>
            <a:pPr>
              <a:lnSpc>
                <a:spcPct val="50000"/>
              </a:lnSpc>
              <a:spcBef>
                <a:spcPct val="50000"/>
              </a:spcBef>
            </a:pPr>
            <a:r>
              <a:rPr lang="en-US" sz="1400" b="1">
                <a:solidFill>
                  <a:schemeClr val="accent5">
                    <a:lumMod val="50000"/>
                  </a:schemeClr>
                </a:solidFill>
              </a:rPr>
              <a:t>code</a:t>
            </a:r>
          </a:p>
        </p:txBody>
      </p:sp>
      <p:sp>
        <p:nvSpPr>
          <p:cNvPr id="10" name="Text Box 23"/>
          <p:cNvSpPr txBox="1">
            <a:spLocks noChangeArrowheads="1"/>
          </p:cNvSpPr>
          <p:nvPr/>
        </p:nvSpPr>
        <p:spPr bwMode="auto">
          <a:xfrm>
            <a:off x="482600" y="2546350"/>
            <a:ext cx="24638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nSpc>
                <a:spcPct val="90000"/>
              </a:lnSpc>
              <a:spcBef>
                <a:spcPct val="50000"/>
              </a:spcBef>
            </a:pPr>
            <a:r>
              <a:rPr lang="en-US" sz="1400" b="1">
                <a:solidFill>
                  <a:schemeClr val="accent2">
                    <a:lumMod val="75000"/>
                  </a:schemeClr>
                </a:solidFill>
              </a:rPr>
              <a:t>Processes and other application code</a:t>
            </a:r>
          </a:p>
        </p:txBody>
      </p:sp>
      <p:sp>
        <p:nvSpPr>
          <p:cNvPr id="11" name="Text Box 25"/>
          <p:cNvSpPr txBox="1">
            <a:spLocks noChangeArrowheads="1"/>
          </p:cNvSpPr>
          <p:nvPr/>
        </p:nvSpPr>
        <p:spPr bwMode="auto">
          <a:xfrm>
            <a:off x="482600" y="3563938"/>
            <a:ext cx="24638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nSpc>
                <a:spcPct val="90000"/>
              </a:lnSpc>
              <a:spcBef>
                <a:spcPct val="50000"/>
              </a:spcBef>
            </a:pPr>
            <a:r>
              <a:rPr lang="en-US" sz="1400" b="1">
                <a:solidFill>
                  <a:schemeClr val="accent3">
                    <a:lumMod val="75000"/>
                  </a:schemeClr>
                </a:solidFill>
              </a:rPr>
              <a:t>Major abstractions, classes, etc.</a:t>
            </a:r>
          </a:p>
        </p:txBody>
      </p:sp>
      <p:sp>
        <p:nvSpPr>
          <p:cNvPr id="12" name="Text Box 26"/>
          <p:cNvSpPr txBox="1">
            <a:spLocks noChangeArrowheads="1"/>
          </p:cNvSpPr>
          <p:nvPr/>
        </p:nvSpPr>
        <p:spPr bwMode="auto">
          <a:xfrm>
            <a:off x="482600" y="4708525"/>
            <a:ext cx="1587500" cy="43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nSpc>
                <a:spcPct val="50000"/>
              </a:lnSpc>
              <a:spcBef>
                <a:spcPct val="50000"/>
              </a:spcBef>
            </a:pPr>
            <a:r>
              <a:rPr lang="en-US" sz="1400" b="1">
                <a:solidFill>
                  <a:schemeClr val="accent6">
                    <a:lumMod val="75000"/>
                  </a:schemeClr>
                </a:solidFill>
              </a:rPr>
              <a:t>Mechanisms, </a:t>
            </a:r>
          </a:p>
          <a:p>
            <a:pPr>
              <a:lnSpc>
                <a:spcPct val="50000"/>
              </a:lnSpc>
              <a:spcBef>
                <a:spcPct val="50000"/>
              </a:spcBef>
            </a:pPr>
            <a:r>
              <a:rPr lang="en-US" sz="1400" b="1">
                <a:solidFill>
                  <a:schemeClr val="accent6">
                    <a:lumMod val="75000"/>
                  </a:schemeClr>
                </a:solidFill>
              </a:rPr>
              <a:t>services</a:t>
            </a:r>
          </a:p>
        </p:txBody>
      </p:sp>
      <p:sp>
        <p:nvSpPr>
          <p:cNvPr id="13" name="Text Box 28"/>
          <p:cNvSpPr txBox="1">
            <a:spLocks noChangeArrowheads="1"/>
          </p:cNvSpPr>
          <p:nvPr/>
        </p:nvSpPr>
        <p:spPr bwMode="auto">
          <a:xfrm>
            <a:off x="482600" y="5473700"/>
            <a:ext cx="2463800" cy="690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nSpc>
                <a:spcPct val="90000"/>
              </a:lnSpc>
              <a:spcBef>
                <a:spcPct val="50000"/>
              </a:spcBef>
            </a:pPr>
            <a:r>
              <a:rPr lang="en-US" sz="1400" b="1">
                <a:solidFill>
                  <a:srgbClr val="00B050"/>
                </a:solidFill>
              </a:rPr>
              <a:t>H/W specific code, O/S specific code, general-purpose code (for example, ORB, MQS)</a:t>
            </a:r>
          </a:p>
        </p:txBody>
      </p:sp>
      <p:grpSp>
        <p:nvGrpSpPr>
          <p:cNvPr id="14" name="Group 215"/>
          <p:cNvGrpSpPr>
            <a:grpSpLocks/>
          </p:cNvGrpSpPr>
          <p:nvPr/>
        </p:nvGrpSpPr>
        <p:grpSpPr bwMode="auto">
          <a:xfrm>
            <a:off x="495300" y="1276350"/>
            <a:ext cx="6172200" cy="5119688"/>
            <a:chOff x="160" y="644"/>
            <a:chExt cx="3944" cy="3225"/>
          </a:xfrm>
        </p:grpSpPr>
        <p:sp>
          <p:nvSpPr>
            <p:cNvPr id="15" name="Rectangle 30"/>
            <p:cNvSpPr>
              <a:spLocks noChangeArrowheads="1"/>
            </p:cNvSpPr>
            <p:nvPr/>
          </p:nvSpPr>
          <p:spPr bwMode="auto">
            <a:xfrm>
              <a:off x="160" y="3224"/>
              <a:ext cx="3944" cy="6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6" name="Rectangle 35"/>
            <p:cNvSpPr>
              <a:spLocks noChangeArrowheads="1"/>
            </p:cNvSpPr>
            <p:nvPr/>
          </p:nvSpPr>
          <p:spPr bwMode="auto">
            <a:xfrm>
              <a:off x="160" y="644"/>
              <a:ext cx="3944" cy="6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7" name="Rectangle 36"/>
            <p:cNvSpPr>
              <a:spLocks noChangeArrowheads="1"/>
            </p:cNvSpPr>
            <p:nvPr/>
          </p:nvSpPr>
          <p:spPr bwMode="auto">
            <a:xfrm>
              <a:off x="160" y="1289"/>
              <a:ext cx="3944" cy="6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8" name="Rectangle 37"/>
            <p:cNvSpPr>
              <a:spLocks noChangeArrowheads="1"/>
            </p:cNvSpPr>
            <p:nvPr/>
          </p:nvSpPr>
          <p:spPr bwMode="auto">
            <a:xfrm>
              <a:off x="160" y="1934"/>
              <a:ext cx="3944" cy="6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9" name="Rectangle 38"/>
            <p:cNvSpPr>
              <a:spLocks noChangeArrowheads="1"/>
            </p:cNvSpPr>
            <p:nvPr/>
          </p:nvSpPr>
          <p:spPr bwMode="auto">
            <a:xfrm>
              <a:off x="160" y="2579"/>
              <a:ext cx="3944" cy="6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grpSp>
        <p:nvGrpSpPr>
          <p:cNvPr id="20" name="Group 43"/>
          <p:cNvGrpSpPr>
            <a:grpSpLocks/>
          </p:cNvGrpSpPr>
          <p:nvPr/>
        </p:nvGrpSpPr>
        <p:grpSpPr bwMode="auto">
          <a:xfrm>
            <a:off x="3227388" y="3671888"/>
            <a:ext cx="290512" cy="257175"/>
            <a:chOff x="2086" y="1914"/>
            <a:chExt cx="1198" cy="1058"/>
          </a:xfrm>
        </p:grpSpPr>
        <p:sp>
          <p:nvSpPr>
            <p:cNvPr id="21" name="Rectangle 44"/>
            <p:cNvSpPr>
              <a:spLocks noChangeArrowheads="1"/>
            </p:cNvSpPr>
            <p:nvPr/>
          </p:nvSpPr>
          <p:spPr bwMode="auto">
            <a:xfrm>
              <a:off x="2086" y="2168"/>
              <a:ext cx="1198" cy="804"/>
            </a:xfrm>
            <a:prstGeom prst="rect">
              <a:avLst/>
            </a:prstGeom>
            <a:solidFill>
              <a:srgbClr val="99FF99"/>
            </a:solidFill>
            <a:ln w="0">
              <a:solidFill>
                <a:srgbClr val="000000"/>
              </a:solidFill>
              <a:miter lim="800000"/>
              <a:headEnd/>
              <a:tailEnd/>
            </a:ln>
          </p:spPr>
          <p:txBody>
            <a:bodyPr/>
            <a:lstStyle/>
            <a:p>
              <a:endParaRPr lang="en-US"/>
            </a:p>
          </p:txBody>
        </p:sp>
        <p:sp>
          <p:nvSpPr>
            <p:cNvPr id="22" name="Rectangle 45"/>
            <p:cNvSpPr>
              <a:spLocks noChangeArrowheads="1"/>
            </p:cNvSpPr>
            <p:nvPr/>
          </p:nvSpPr>
          <p:spPr bwMode="auto">
            <a:xfrm>
              <a:off x="2086" y="1914"/>
              <a:ext cx="534" cy="254"/>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 name="Rectangle 46"/>
            <p:cNvSpPr>
              <a:spLocks noChangeArrowheads="1"/>
            </p:cNvSpPr>
            <p:nvPr/>
          </p:nvSpPr>
          <p:spPr bwMode="auto">
            <a:xfrm>
              <a:off x="2086" y="1914"/>
              <a:ext cx="534" cy="254"/>
            </a:xfrm>
            <a:prstGeom prst="rect">
              <a:avLst/>
            </a:prstGeom>
            <a:solidFill>
              <a:srgbClr val="99FF99"/>
            </a:solidFill>
            <a:ln w="0">
              <a:solidFill>
                <a:srgbClr val="000000"/>
              </a:solidFill>
              <a:miter lim="800000"/>
              <a:headEnd/>
              <a:tailEnd/>
            </a:ln>
          </p:spPr>
          <p:txBody>
            <a:bodyPr/>
            <a:lstStyle/>
            <a:p>
              <a:endParaRPr lang="en-US"/>
            </a:p>
          </p:txBody>
        </p:sp>
      </p:grpSp>
      <p:grpSp>
        <p:nvGrpSpPr>
          <p:cNvPr id="24" name="Group 47"/>
          <p:cNvGrpSpPr>
            <a:grpSpLocks/>
          </p:cNvGrpSpPr>
          <p:nvPr/>
        </p:nvGrpSpPr>
        <p:grpSpPr bwMode="auto">
          <a:xfrm>
            <a:off x="3532188" y="3963988"/>
            <a:ext cx="290512" cy="257175"/>
            <a:chOff x="2086" y="1914"/>
            <a:chExt cx="1198" cy="1058"/>
          </a:xfrm>
        </p:grpSpPr>
        <p:sp>
          <p:nvSpPr>
            <p:cNvPr id="25" name="Rectangle 48"/>
            <p:cNvSpPr>
              <a:spLocks noChangeArrowheads="1"/>
            </p:cNvSpPr>
            <p:nvPr/>
          </p:nvSpPr>
          <p:spPr bwMode="auto">
            <a:xfrm>
              <a:off x="2086" y="2168"/>
              <a:ext cx="1198" cy="804"/>
            </a:xfrm>
            <a:prstGeom prst="rect">
              <a:avLst/>
            </a:prstGeom>
            <a:solidFill>
              <a:srgbClr val="99FF99"/>
            </a:solidFill>
            <a:ln w="0">
              <a:solidFill>
                <a:srgbClr val="000000"/>
              </a:solidFill>
              <a:miter lim="800000"/>
              <a:headEnd/>
              <a:tailEnd/>
            </a:ln>
          </p:spPr>
          <p:txBody>
            <a:bodyPr/>
            <a:lstStyle/>
            <a:p>
              <a:endParaRPr lang="en-US"/>
            </a:p>
          </p:txBody>
        </p:sp>
        <p:sp>
          <p:nvSpPr>
            <p:cNvPr id="26" name="Rectangle 49"/>
            <p:cNvSpPr>
              <a:spLocks noChangeArrowheads="1"/>
            </p:cNvSpPr>
            <p:nvPr/>
          </p:nvSpPr>
          <p:spPr bwMode="auto">
            <a:xfrm>
              <a:off x="2086" y="1914"/>
              <a:ext cx="534" cy="254"/>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7" name="Rectangle 50"/>
            <p:cNvSpPr>
              <a:spLocks noChangeArrowheads="1"/>
            </p:cNvSpPr>
            <p:nvPr/>
          </p:nvSpPr>
          <p:spPr bwMode="auto">
            <a:xfrm>
              <a:off x="2086" y="1914"/>
              <a:ext cx="534" cy="254"/>
            </a:xfrm>
            <a:prstGeom prst="rect">
              <a:avLst/>
            </a:prstGeom>
            <a:solidFill>
              <a:srgbClr val="99FF99"/>
            </a:solidFill>
            <a:ln w="0">
              <a:solidFill>
                <a:srgbClr val="000000"/>
              </a:solidFill>
              <a:miter lim="800000"/>
              <a:headEnd/>
              <a:tailEnd/>
            </a:ln>
          </p:spPr>
          <p:txBody>
            <a:bodyPr/>
            <a:lstStyle/>
            <a:p>
              <a:endParaRPr lang="en-US"/>
            </a:p>
          </p:txBody>
        </p:sp>
      </p:grpSp>
      <p:grpSp>
        <p:nvGrpSpPr>
          <p:cNvPr id="28" name="Group 51"/>
          <p:cNvGrpSpPr>
            <a:grpSpLocks/>
          </p:cNvGrpSpPr>
          <p:nvPr/>
        </p:nvGrpSpPr>
        <p:grpSpPr bwMode="auto">
          <a:xfrm>
            <a:off x="3798888" y="3697288"/>
            <a:ext cx="290512" cy="257175"/>
            <a:chOff x="2086" y="1914"/>
            <a:chExt cx="1198" cy="1058"/>
          </a:xfrm>
        </p:grpSpPr>
        <p:sp>
          <p:nvSpPr>
            <p:cNvPr id="29" name="Rectangle 52"/>
            <p:cNvSpPr>
              <a:spLocks noChangeArrowheads="1"/>
            </p:cNvSpPr>
            <p:nvPr/>
          </p:nvSpPr>
          <p:spPr bwMode="auto">
            <a:xfrm>
              <a:off x="2086" y="2168"/>
              <a:ext cx="1198" cy="804"/>
            </a:xfrm>
            <a:prstGeom prst="rect">
              <a:avLst/>
            </a:prstGeom>
            <a:solidFill>
              <a:srgbClr val="99FF99"/>
            </a:solidFill>
            <a:ln w="0">
              <a:solidFill>
                <a:srgbClr val="000000"/>
              </a:solidFill>
              <a:miter lim="800000"/>
              <a:headEnd/>
              <a:tailEnd/>
            </a:ln>
          </p:spPr>
          <p:txBody>
            <a:bodyPr/>
            <a:lstStyle/>
            <a:p>
              <a:endParaRPr lang="en-US"/>
            </a:p>
          </p:txBody>
        </p:sp>
        <p:sp>
          <p:nvSpPr>
            <p:cNvPr id="30" name="Rectangle 53"/>
            <p:cNvSpPr>
              <a:spLocks noChangeArrowheads="1"/>
            </p:cNvSpPr>
            <p:nvPr/>
          </p:nvSpPr>
          <p:spPr bwMode="auto">
            <a:xfrm>
              <a:off x="2086" y="1914"/>
              <a:ext cx="534" cy="254"/>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1" name="Rectangle 54"/>
            <p:cNvSpPr>
              <a:spLocks noChangeArrowheads="1"/>
            </p:cNvSpPr>
            <p:nvPr/>
          </p:nvSpPr>
          <p:spPr bwMode="auto">
            <a:xfrm>
              <a:off x="2086" y="1914"/>
              <a:ext cx="534" cy="254"/>
            </a:xfrm>
            <a:prstGeom prst="rect">
              <a:avLst/>
            </a:prstGeom>
            <a:solidFill>
              <a:srgbClr val="99FF99"/>
            </a:solidFill>
            <a:ln w="0">
              <a:solidFill>
                <a:srgbClr val="000000"/>
              </a:solidFill>
              <a:miter lim="800000"/>
              <a:headEnd/>
              <a:tailEnd/>
            </a:ln>
          </p:spPr>
          <p:txBody>
            <a:bodyPr/>
            <a:lstStyle/>
            <a:p>
              <a:endParaRPr lang="en-US"/>
            </a:p>
          </p:txBody>
        </p:sp>
      </p:grpSp>
      <p:grpSp>
        <p:nvGrpSpPr>
          <p:cNvPr id="32" name="Group 55"/>
          <p:cNvGrpSpPr>
            <a:grpSpLocks/>
          </p:cNvGrpSpPr>
          <p:nvPr/>
        </p:nvGrpSpPr>
        <p:grpSpPr bwMode="auto">
          <a:xfrm>
            <a:off x="5106988" y="3392488"/>
            <a:ext cx="995362" cy="877887"/>
            <a:chOff x="2086" y="1914"/>
            <a:chExt cx="1198" cy="1058"/>
          </a:xfrm>
        </p:grpSpPr>
        <p:sp>
          <p:nvSpPr>
            <p:cNvPr id="33" name="Rectangle 56"/>
            <p:cNvSpPr>
              <a:spLocks noChangeArrowheads="1"/>
            </p:cNvSpPr>
            <p:nvPr/>
          </p:nvSpPr>
          <p:spPr bwMode="auto">
            <a:xfrm>
              <a:off x="2086" y="2168"/>
              <a:ext cx="1198" cy="804"/>
            </a:xfrm>
            <a:prstGeom prst="rect">
              <a:avLst/>
            </a:prstGeom>
            <a:solidFill>
              <a:srgbClr val="99FF99"/>
            </a:solidFill>
            <a:ln w="0">
              <a:solidFill>
                <a:srgbClr val="000000"/>
              </a:solidFill>
              <a:miter lim="800000"/>
              <a:headEnd/>
              <a:tailEnd/>
            </a:ln>
          </p:spPr>
          <p:txBody>
            <a:bodyPr/>
            <a:lstStyle/>
            <a:p>
              <a:endParaRPr lang="en-US"/>
            </a:p>
          </p:txBody>
        </p:sp>
        <p:sp>
          <p:nvSpPr>
            <p:cNvPr id="34" name="Rectangle 57"/>
            <p:cNvSpPr>
              <a:spLocks noChangeArrowheads="1"/>
            </p:cNvSpPr>
            <p:nvPr/>
          </p:nvSpPr>
          <p:spPr bwMode="auto">
            <a:xfrm>
              <a:off x="2086" y="1914"/>
              <a:ext cx="534" cy="254"/>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 name="Rectangle 58"/>
            <p:cNvSpPr>
              <a:spLocks noChangeArrowheads="1"/>
            </p:cNvSpPr>
            <p:nvPr/>
          </p:nvSpPr>
          <p:spPr bwMode="auto">
            <a:xfrm>
              <a:off x="2086" y="1914"/>
              <a:ext cx="534" cy="254"/>
            </a:xfrm>
            <a:prstGeom prst="rect">
              <a:avLst/>
            </a:prstGeom>
            <a:solidFill>
              <a:srgbClr val="99FF99"/>
            </a:solidFill>
            <a:ln w="0">
              <a:solidFill>
                <a:srgbClr val="000000"/>
              </a:solidFill>
              <a:miter lim="800000"/>
              <a:headEnd/>
              <a:tailEnd/>
            </a:ln>
          </p:spPr>
          <p:txBody>
            <a:bodyPr/>
            <a:lstStyle/>
            <a:p>
              <a:endParaRPr lang="en-US"/>
            </a:p>
          </p:txBody>
        </p:sp>
      </p:grpSp>
      <p:grpSp>
        <p:nvGrpSpPr>
          <p:cNvPr id="36" name="Group 59"/>
          <p:cNvGrpSpPr>
            <a:grpSpLocks/>
          </p:cNvGrpSpPr>
          <p:nvPr/>
        </p:nvGrpSpPr>
        <p:grpSpPr bwMode="auto">
          <a:xfrm>
            <a:off x="5183188" y="3671888"/>
            <a:ext cx="290512" cy="257175"/>
            <a:chOff x="2086" y="1914"/>
            <a:chExt cx="1198" cy="1058"/>
          </a:xfrm>
        </p:grpSpPr>
        <p:sp>
          <p:nvSpPr>
            <p:cNvPr id="37" name="Rectangle 60"/>
            <p:cNvSpPr>
              <a:spLocks noChangeArrowheads="1"/>
            </p:cNvSpPr>
            <p:nvPr/>
          </p:nvSpPr>
          <p:spPr bwMode="auto">
            <a:xfrm>
              <a:off x="2086" y="2168"/>
              <a:ext cx="1198" cy="804"/>
            </a:xfrm>
            <a:prstGeom prst="rect">
              <a:avLst/>
            </a:prstGeom>
            <a:solidFill>
              <a:srgbClr val="99FF99"/>
            </a:solidFill>
            <a:ln w="0">
              <a:solidFill>
                <a:srgbClr val="000000"/>
              </a:solidFill>
              <a:miter lim="800000"/>
              <a:headEnd/>
              <a:tailEnd/>
            </a:ln>
          </p:spPr>
          <p:txBody>
            <a:bodyPr/>
            <a:lstStyle/>
            <a:p>
              <a:endParaRPr lang="en-US"/>
            </a:p>
          </p:txBody>
        </p:sp>
        <p:sp>
          <p:nvSpPr>
            <p:cNvPr id="38" name="Rectangle 61"/>
            <p:cNvSpPr>
              <a:spLocks noChangeArrowheads="1"/>
            </p:cNvSpPr>
            <p:nvPr/>
          </p:nvSpPr>
          <p:spPr bwMode="auto">
            <a:xfrm>
              <a:off x="2086" y="1914"/>
              <a:ext cx="534" cy="254"/>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9" name="Rectangle 62"/>
            <p:cNvSpPr>
              <a:spLocks noChangeArrowheads="1"/>
            </p:cNvSpPr>
            <p:nvPr/>
          </p:nvSpPr>
          <p:spPr bwMode="auto">
            <a:xfrm>
              <a:off x="2086" y="1914"/>
              <a:ext cx="534" cy="254"/>
            </a:xfrm>
            <a:prstGeom prst="rect">
              <a:avLst/>
            </a:prstGeom>
            <a:solidFill>
              <a:srgbClr val="99FF99"/>
            </a:solidFill>
            <a:ln w="0">
              <a:solidFill>
                <a:srgbClr val="000000"/>
              </a:solidFill>
              <a:miter lim="800000"/>
              <a:headEnd/>
              <a:tailEnd/>
            </a:ln>
          </p:spPr>
          <p:txBody>
            <a:bodyPr/>
            <a:lstStyle/>
            <a:p>
              <a:endParaRPr lang="en-US"/>
            </a:p>
          </p:txBody>
        </p:sp>
      </p:grpSp>
      <p:grpSp>
        <p:nvGrpSpPr>
          <p:cNvPr id="40" name="Group 63"/>
          <p:cNvGrpSpPr>
            <a:grpSpLocks/>
          </p:cNvGrpSpPr>
          <p:nvPr/>
        </p:nvGrpSpPr>
        <p:grpSpPr bwMode="auto">
          <a:xfrm>
            <a:off x="5487988" y="3963988"/>
            <a:ext cx="290512" cy="257175"/>
            <a:chOff x="2086" y="1914"/>
            <a:chExt cx="1198" cy="1058"/>
          </a:xfrm>
        </p:grpSpPr>
        <p:sp>
          <p:nvSpPr>
            <p:cNvPr id="41" name="Rectangle 64"/>
            <p:cNvSpPr>
              <a:spLocks noChangeArrowheads="1"/>
            </p:cNvSpPr>
            <p:nvPr/>
          </p:nvSpPr>
          <p:spPr bwMode="auto">
            <a:xfrm>
              <a:off x="2086" y="2168"/>
              <a:ext cx="1198" cy="804"/>
            </a:xfrm>
            <a:prstGeom prst="rect">
              <a:avLst/>
            </a:prstGeom>
            <a:solidFill>
              <a:srgbClr val="99FF99"/>
            </a:solidFill>
            <a:ln w="0">
              <a:solidFill>
                <a:srgbClr val="000000"/>
              </a:solidFill>
              <a:miter lim="800000"/>
              <a:headEnd/>
              <a:tailEnd/>
            </a:ln>
          </p:spPr>
          <p:txBody>
            <a:bodyPr/>
            <a:lstStyle/>
            <a:p>
              <a:endParaRPr lang="en-US"/>
            </a:p>
          </p:txBody>
        </p:sp>
        <p:sp>
          <p:nvSpPr>
            <p:cNvPr id="42" name="Rectangle 65"/>
            <p:cNvSpPr>
              <a:spLocks noChangeArrowheads="1"/>
            </p:cNvSpPr>
            <p:nvPr/>
          </p:nvSpPr>
          <p:spPr bwMode="auto">
            <a:xfrm>
              <a:off x="2086" y="1914"/>
              <a:ext cx="534" cy="254"/>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3" name="Rectangle 66"/>
            <p:cNvSpPr>
              <a:spLocks noChangeArrowheads="1"/>
            </p:cNvSpPr>
            <p:nvPr/>
          </p:nvSpPr>
          <p:spPr bwMode="auto">
            <a:xfrm>
              <a:off x="2086" y="1914"/>
              <a:ext cx="534" cy="254"/>
            </a:xfrm>
            <a:prstGeom prst="rect">
              <a:avLst/>
            </a:prstGeom>
            <a:solidFill>
              <a:srgbClr val="99FF99"/>
            </a:solidFill>
            <a:ln w="0">
              <a:solidFill>
                <a:srgbClr val="000000"/>
              </a:solidFill>
              <a:miter lim="800000"/>
              <a:headEnd/>
              <a:tailEnd/>
            </a:ln>
          </p:spPr>
          <p:txBody>
            <a:bodyPr/>
            <a:lstStyle/>
            <a:p>
              <a:endParaRPr lang="en-US"/>
            </a:p>
          </p:txBody>
        </p:sp>
      </p:grpSp>
      <p:grpSp>
        <p:nvGrpSpPr>
          <p:cNvPr id="44" name="Group 67"/>
          <p:cNvGrpSpPr>
            <a:grpSpLocks/>
          </p:cNvGrpSpPr>
          <p:nvPr/>
        </p:nvGrpSpPr>
        <p:grpSpPr bwMode="auto">
          <a:xfrm>
            <a:off x="5754688" y="3697288"/>
            <a:ext cx="290512" cy="257175"/>
            <a:chOff x="2086" y="1914"/>
            <a:chExt cx="1198" cy="1058"/>
          </a:xfrm>
        </p:grpSpPr>
        <p:sp>
          <p:nvSpPr>
            <p:cNvPr id="45" name="Rectangle 68"/>
            <p:cNvSpPr>
              <a:spLocks noChangeArrowheads="1"/>
            </p:cNvSpPr>
            <p:nvPr/>
          </p:nvSpPr>
          <p:spPr bwMode="auto">
            <a:xfrm>
              <a:off x="2086" y="2168"/>
              <a:ext cx="1198" cy="804"/>
            </a:xfrm>
            <a:prstGeom prst="rect">
              <a:avLst/>
            </a:prstGeom>
            <a:solidFill>
              <a:srgbClr val="99FF99"/>
            </a:solidFill>
            <a:ln w="0">
              <a:solidFill>
                <a:srgbClr val="000000"/>
              </a:solidFill>
              <a:miter lim="800000"/>
              <a:headEnd/>
              <a:tailEnd/>
            </a:ln>
          </p:spPr>
          <p:txBody>
            <a:bodyPr/>
            <a:lstStyle/>
            <a:p>
              <a:endParaRPr lang="en-US"/>
            </a:p>
          </p:txBody>
        </p:sp>
        <p:sp>
          <p:nvSpPr>
            <p:cNvPr id="46" name="Rectangle 69"/>
            <p:cNvSpPr>
              <a:spLocks noChangeArrowheads="1"/>
            </p:cNvSpPr>
            <p:nvPr/>
          </p:nvSpPr>
          <p:spPr bwMode="auto">
            <a:xfrm>
              <a:off x="2086" y="1914"/>
              <a:ext cx="534" cy="254"/>
            </a:xfrm>
            <a:prstGeom prst="rect">
              <a:avLst/>
            </a:prstGeom>
            <a:solidFill>
              <a:srgbClr val="99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7" name="Rectangle 70"/>
            <p:cNvSpPr>
              <a:spLocks noChangeArrowheads="1"/>
            </p:cNvSpPr>
            <p:nvPr/>
          </p:nvSpPr>
          <p:spPr bwMode="auto">
            <a:xfrm>
              <a:off x="2086" y="1914"/>
              <a:ext cx="534" cy="254"/>
            </a:xfrm>
            <a:prstGeom prst="rect">
              <a:avLst/>
            </a:prstGeom>
            <a:solidFill>
              <a:srgbClr val="99FF99"/>
            </a:solidFill>
            <a:ln w="0">
              <a:solidFill>
                <a:srgbClr val="000000"/>
              </a:solidFill>
              <a:miter lim="800000"/>
              <a:headEnd/>
              <a:tailEnd/>
            </a:ln>
          </p:spPr>
          <p:txBody>
            <a:bodyPr/>
            <a:lstStyle/>
            <a:p>
              <a:endParaRPr lang="en-US"/>
            </a:p>
          </p:txBody>
        </p:sp>
      </p:grpSp>
      <p:grpSp>
        <p:nvGrpSpPr>
          <p:cNvPr id="48" name="Group 71"/>
          <p:cNvGrpSpPr>
            <a:grpSpLocks/>
          </p:cNvGrpSpPr>
          <p:nvPr/>
        </p:nvGrpSpPr>
        <p:grpSpPr bwMode="auto">
          <a:xfrm>
            <a:off x="3151188" y="4421188"/>
            <a:ext cx="995362" cy="877887"/>
            <a:chOff x="2086" y="1914"/>
            <a:chExt cx="1198" cy="1058"/>
          </a:xfrm>
        </p:grpSpPr>
        <p:sp>
          <p:nvSpPr>
            <p:cNvPr id="49" name="Rectangle 72"/>
            <p:cNvSpPr>
              <a:spLocks noChangeArrowheads="1"/>
            </p:cNvSpPr>
            <p:nvPr/>
          </p:nvSpPr>
          <p:spPr bwMode="auto">
            <a:xfrm>
              <a:off x="2086" y="2168"/>
              <a:ext cx="1198" cy="804"/>
            </a:xfrm>
            <a:prstGeom prst="rect">
              <a:avLst/>
            </a:prstGeom>
            <a:solidFill>
              <a:srgbClr val="FFFF99"/>
            </a:solidFill>
            <a:ln w="0">
              <a:solidFill>
                <a:srgbClr val="000000"/>
              </a:solidFill>
              <a:miter lim="800000"/>
              <a:headEnd/>
              <a:tailEnd/>
            </a:ln>
          </p:spPr>
          <p:txBody>
            <a:bodyPr/>
            <a:lstStyle/>
            <a:p>
              <a:endParaRPr lang="en-US"/>
            </a:p>
          </p:txBody>
        </p:sp>
        <p:sp>
          <p:nvSpPr>
            <p:cNvPr id="50" name="Rectangle 73"/>
            <p:cNvSpPr>
              <a:spLocks noChangeArrowheads="1"/>
            </p:cNvSpPr>
            <p:nvPr/>
          </p:nvSpPr>
          <p:spPr bwMode="auto">
            <a:xfrm>
              <a:off x="2086" y="1914"/>
              <a:ext cx="534" cy="25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 name="Rectangle 74"/>
            <p:cNvSpPr>
              <a:spLocks noChangeArrowheads="1"/>
            </p:cNvSpPr>
            <p:nvPr/>
          </p:nvSpPr>
          <p:spPr bwMode="auto">
            <a:xfrm>
              <a:off x="2086" y="1914"/>
              <a:ext cx="534" cy="254"/>
            </a:xfrm>
            <a:prstGeom prst="rect">
              <a:avLst/>
            </a:prstGeom>
            <a:solidFill>
              <a:srgbClr val="FFFF99"/>
            </a:solidFill>
            <a:ln w="0">
              <a:solidFill>
                <a:srgbClr val="000000"/>
              </a:solidFill>
              <a:miter lim="800000"/>
              <a:headEnd/>
              <a:tailEnd/>
            </a:ln>
          </p:spPr>
          <p:txBody>
            <a:bodyPr/>
            <a:lstStyle/>
            <a:p>
              <a:endParaRPr lang="en-US"/>
            </a:p>
          </p:txBody>
        </p:sp>
      </p:grpSp>
      <p:grpSp>
        <p:nvGrpSpPr>
          <p:cNvPr id="52" name="Group 75"/>
          <p:cNvGrpSpPr>
            <a:grpSpLocks/>
          </p:cNvGrpSpPr>
          <p:nvPr/>
        </p:nvGrpSpPr>
        <p:grpSpPr bwMode="auto">
          <a:xfrm>
            <a:off x="3278188" y="4840288"/>
            <a:ext cx="290512" cy="257175"/>
            <a:chOff x="2086" y="1914"/>
            <a:chExt cx="1198" cy="1058"/>
          </a:xfrm>
        </p:grpSpPr>
        <p:sp>
          <p:nvSpPr>
            <p:cNvPr id="53" name="Rectangle 76"/>
            <p:cNvSpPr>
              <a:spLocks noChangeArrowheads="1"/>
            </p:cNvSpPr>
            <p:nvPr/>
          </p:nvSpPr>
          <p:spPr bwMode="auto">
            <a:xfrm>
              <a:off x="2086" y="2168"/>
              <a:ext cx="1198" cy="804"/>
            </a:xfrm>
            <a:prstGeom prst="rect">
              <a:avLst/>
            </a:prstGeom>
            <a:solidFill>
              <a:srgbClr val="FFFF99"/>
            </a:solidFill>
            <a:ln w="0">
              <a:solidFill>
                <a:srgbClr val="000000"/>
              </a:solidFill>
              <a:miter lim="800000"/>
              <a:headEnd/>
              <a:tailEnd/>
            </a:ln>
          </p:spPr>
          <p:txBody>
            <a:bodyPr/>
            <a:lstStyle/>
            <a:p>
              <a:endParaRPr lang="en-US"/>
            </a:p>
          </p:txBody>
        </p:sp>
        <p:sp>
          <p:nvSpPr>
            <p:cNvPr id="54" name="Rectangle 77"/>
            <p:cNvSpPr>
              <a:spLocks noChangeArrowheads="1"/>
            </p:cNvSpPr>
            <p:nvPr/>
          </p:nvSpPr>
          <p:spPr bwMode="auto">
            <a:xfrm>
              <a:off x="2086" y="1914"/>
              <a:ext cx="534" cy="25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 name="Rectangle 78"/>
            <p:cNvSpPr>
              <a:spLocks noChangeArrowheads="1"/>
            </p:cNvSpPr>
            <p:nvPr/>
          </p:nvSpPr>
          <p:spPr bwMode="auto">
            <a:xfrm>
              <a:off x="2086" y="1914"/>
              <a:ext cx="534" cy="254"/>
            </a:xfrm>
            <a:prstGeom prst="rect">
              <a:avLst/>
            </a:prstGeom>
            <a:solidFill>
              <a:srgbClr val="FFFF99"/>
            </a:solidFill>
            <a:ln w="0">
              <a:solidFill>
                <a:srgbClr val="000000"/>
              </a:solidFill>
              <a:miter lim="800000"/>
              <a:headEnd/>
              <a:tailEnd/>
            </a:ln>
          </p:spPr>
          <p:txBody>
            <a:bodyPr/>
            <a:lstStyle/>
            <a:p>
              <a:endParaRPr lang="en-US"/>
            </a:p>
          </p:txBody>
        </p:sp>
      </p:grpSp>
      <p:grpSp>
        <p:nvGrpSpPr>
          <p:cNvPr id="56" name="Group 83"/>
          <p:cNvGrpSpPr>
            <a:grpSpLocks/>
          </p:cNvGrpSpPr>
          <p:nvPr/>
        </p:nvGrpSpPr>
        <p:grpSpPr bwMode="auto">
          <a:xfrm>
            <a:off x="3748088" y="4865688"/>
            <a:ext cx="290512" cy="257175"/>
            <a:chOff x="2086" y="1914"/>
            <a:chExt cx="1198" cy="1058"/>
          </a:xfrm>
        </p:grpSpPr>
        <p:sp>
          <p:nvSpPr>
            <p:cNvPr id="57" name="Rectangle 84"/>
            <p:cNvSpPr>
              <a:spLocks noChangeArrowheads="1"/>
            </p:cNvSpPr>
            <p:nvPr/>
          </p:nvSpPr>
          <p:spPr bwMode="auto">
            <a:xfrm>
              <a:off x="2086" y="2168"/>
              <a:ext cx="1198" cy="804"/>
            </a:xfrm>
            <a:prstGeom prst="rect">
              <a:avLst/>
            </a:prstGeom>
            <a:solidFill>
              <a:srgbClr val="FFFF99"/>
            </a:solidFill>
            <a:ln w="0">
              <a:solidFill>
                <a:srgbClr val="000000"/>
              </a:solidFill>
              <a:miter lim="800000"/>
              <a:headEnd/>
              <a:tailEnd/>
            </a:ln>
          </p:spPr>
          <p:txBody>
            <a:bodyPr/>
            <a:lstStyle/>
            <a:p>
              <a:endParaRPr lang="en-US"/>
            </a:p>
          </p:txBody>
        </p:sp>
        <p:sp>
          <p:nvSpPr>
            <p:cNvPr id="58" name="Rectangle 85"/>
            <p:cNvSpPr>
              <a:spLocks noChangeArrowheads="1"/>
            </p:cNvSpPr>
            <p:nvPr/>
          </p:nvSpPr>
          <p:spPr bwMode="auto">
            <a:xfrm>
              <a:off x="2086" y="1914"/>
              <a:ext cx="534" cy="25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 name="Rectangle 86"/>
            <p:cNvSpPr>
              <a:spLocks noChangeArrowheads="1"/>
            </p:cNvSpPr>
            <p:nvPr/>
          </p:nvSpPr>
          <p:spPr bwMode="auto">
            <a:xfrm>
              <a:off x="2086" y="1914"/>
              <a:ext cx="534" cy="254"/>
            </a:xfrm>
            <a:prstGeom prst="rect">
              <a:avLst/>
            </a:prstGeom>
            <a:solidFill>
              <a:srgbClr val="FFFF99"/>
            </a:solidFill>
            <a:ln w="0">
              <a:solidFill>
                <a:srgbClr val="000000"/>
              </a:solidFill>
              <a:miter lim="800000"/>
              <a:headEnd/>
              <a:tailEnd/>
            </a:ln>
          </p:spPr>
          <p:txBody>
            <a:bodyPr/>
            <a:lstStyle/>
            <a:p>
              <a:endParaRPr lang="en-US"/>
            </a:p>
          </p:txBody>
        </p:sp>
      </p:grpSp>
      <p:grpSp>
        <p:nvGrpSpPr>
          <p:cNvPr id="60" name="Group 87"/>
          <p:cNvGrpSpPr>
            <a:grpSpLocks/>
          </p:cNvGrpSpPr>
          <p:nvPr/>
        </p:nvGrpSpPr>
        <p:grpSpPr bwMode="auto">
          <a:xfrm>
            <a:off x="5106988" y="4421188"/>
            <a:ext cx="995362" cy="877887"/>
            <a:chOff x="2086" y="1914"/>
            <a:chExt cx="1198" cy="1058"/>
          </a:xfrm>
        </p:grpSpPr>
        <p:sp>
          <p:nvSpPr>
            <p:cNvPr id="61" name="Rectangle 88"/>
            <p:cNvSpPr>
              <a:spLocks noChangeArrowheads="1"/>
            </p:cNvSpPr>
            <p:nvPr/>
          </p:nvSpPr>
          <p:spPr bwMode="auto">
            <a:xfrm>
              <a:off x="2086" y="2168"/>
              <a:ext cx="1198" cy="804"/>
            </a:xfrm>
            <a:prstGeom prst="rect">
              <a:avLst/>
            </a:prstGeom>
            <a:solidFill>
              <a:srgbClr val="FFFF99"/>
            </a:solidFill>
            <a:ln w="0">
              <a:solidFill>
                <a:srgbClr val="000000"/>
              </a:solidFill>
              <a:miter lim="800000"/>
              <a:headEnd/>
              <a:tailEnd/>
            </a:ln>
          </p:spPr>
          <p:txBody>
            <a:bodyPr/>
            <a:lstStyle/>
            <a:p>
              <a:endParaRPr lang="en-US"/>
            </a:p>
          </p:txBody>
        </p:sp>
        <p:sp>
          <p:nvSpPr>
            <p:cNvPr id="62" name="Rectangle 89"/>
            <p:cNvSpPr>
              <a:spLocks noChangeArrowheads="1"/>
            </p:cNvSpPr>
            <p:nvPr/>
          </p:nvSpPr>
          <p:spPr bwMode="auto">
            <a:xfrm>
              <a:off x="2086" y="1914"/>
              <a:ext cx="534" cy="25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 name="Rectangle 90"/>
            <p:cNvSpPr>
              <a:spLocks noChangeArrowheads="1"/>
            </p:cNvSpPr>
            <p:nvPr/>
          </p:nvSpPr>
          <p:spPr bwMode="auto">
            <a:xfrm>
              <a:off x="2086" y="1914"/>
              <a:ext cx="534" cy="254"/>
            </a:xfrm>
            <a:prstGeom prst="rect">
              <a:avLst/>
            </a:prstGeom>
            <a:solidFill>
              <a:srgbClr val="FFFF99"/>
            </a:solidFill>
            <a:ln w="0">
              <a:solidFill>
                <a:srgbClr val="000000"/>
              </a:solidFill>
              <a:miter lim="800000"/>
              <a:headEnd/>
              <a:tailEnd/>
            </a:ln>
          </p:spPr>
          <p:txBody>
            <a:bodyPr/>
            <a:lstStyle/>
            <a:p>
              <a:endParaRPr lang="en-US"/>
            </a:p>
          </p:txBody>
        </p:sp>
      </p:grpSp>
      <p:grpSp>
        <p:nvGrpSpPr>
          <p:cNvPr id="64" name="Group 91"/>
          <p:cNvGrpSpPr>
            <a:grpSpLocks/>
          </p:cNvGrpSpPr>
          <p:nvPr/>
        </p:nvGrpSpPr>
        <p:grpSpPr bwMode="auto">
          <a:xfrm>
            <a:off x="5233988" y="4840288"/>
            <a:ext cx="290512" cy="257175"/>
            <a:chOff x="2086" y="1914"/>
            <a:chExt cx="1198" cy="1058"/>
          </a:xfrm>
        </p:grpSpPr>
        <p:sp>
          <p:nvSpPr>
            <p:cNvPr id="65" name="Rectangle 92"/>
            <p:cNvSpPr>
              <a:spLocks noChangeArrowheads="1"/>
            </p:cNvSpPr>
            <p:nvPr/>
          </p:nvSpPr>
          <p:spPr bwMode="auto">
            <a:xfrm>
              <a:off x="2086" y="2168"/>
              <a:ext cx="1198" cy="804"/>
            </a:xfrm>
            <a:prstGeom prst="rect">
              <a:avLst/>
            </a:prstGeom>
            <a:solidFill>
              <a:srgbClr val="FFFF99"/>
            </a:solidFill>
            <a:ln w="0">
              <a:solidFill>
                <a:srgbClr val="000000"/>
              </a:solidFill>
              <a:miter lim="800000"/>
              <a:headEnd/>
              <a:tailEnd/>
            </a:ln>
          </p:spPr>
          <p:txBody>
            <a:bodyPr/>
            <a:lstStyle/>
            <a:p>
              <a:endParaRPr lang="en-US"/>
            </a:p>
          </p:txBody>
        </p:sp>
        <p:sp>
          <p:nvSpPr>
            <p:cNvPr id="66" name="Rectangle 93"/>
            <p:cNvSpPr>
              <a:spLocks noChangeArrowheads="1"/>
            </p:cNvSpPr>
            <p:nvPr/>
          </p:nvSpPr>
          <p:spPr bwMode="auto">
            <a:xfrm>
              <a:off x="2086" y="1914"/>
              <a:ext cx="534" cy="25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7" name="Rectangle 94"/>
            <p:cNvSpPr>
              <a:spLocks noChangeArrowheads="1"/>
            </p:cNvSpPr>
            <p:nvPr/>
          </p:nvSpPr>
          <p:spPr bwMode="auto">
            <a:xfrm>
              <a:off x="2086" y="1914"/>
              <a:ext cx="534" cy="254"/>
            </a:xfrm>
            <a:prstGeom prst="rect">
              <a:avLst/>
            </a:prstGeom>
            <a:solidFill>
              <a:srgbClr val="FFFF99"/>
            </a:solidFill>
            <a:ln w="0">
              <a:solidFill>
                <a:srgbClr val="000000"/>
              </a:solidFill>
              <a:miter lim="800000"/>
              <a:headEnd/>
              <a:tailEnd/>
            </a:ln>
          </p:spPr>
          <p:txBody>
            <a:bodyPr/>
            <a:lstStyle/>
            <a:p>
              <a:endParaRPr lang="en-US"/>
            </a:p>
          </p:txBody>
        </p:sp>
      </p:grpSp>
      <p:grpSp>
        <p:nvGrpSpPr>
          <p:cNvPr id="68" name="Group 99"/>
          <p:cNvGrpSpPr>
            <a:grpSpLocks/>
          </p:cNvGrpSpPr>
          <p:nvPr/>
        </p:nvGrpSpPr>
        <p:grpSpPr bwMode="auto">
          <a:xfrm>
            <a:off x="5703888" y="4865688"/>
            <a:ext cx="290512" cy="257175"/>
            <a:chOff x="2086" y="1914"/>
            <a:chExt cx="1198" cy="1058"/>
          </a:xfrm>
        </p:grpSpPr>
        <p:sp>
          <p:nvSpPr>
            <p:cNvPr id="69" name="Rectangle 100"/>
            <p:cNvSpPr>
              <a:spLocks noChangeArrowheads="1"/>
            </p:cNvSpPr>
            <p:nvPr/>
          </p:nvSpPr>
          <p:spPr bwMode="auto">
            <a:xfrm>
              <a:off x="2086" y="2168"/>
              <a:ext cx="1198" cy="804"/>
            </a:xfrm>
            <a:prstGeom prst="rect">
              <a:avLst/>
            </a:prstGeom>
            <a:solidFill>
              <a:srgbClr val="FFFF99"/>
            </a:solidFill>
            <a:ln w="0">
              <a:solidFill>
                <a:srgbClr val="000000"/>
              </a:solidFill>
              <a:miter lim="800000"/>
              <a:headEnd/>
              <a:tailEnd/>
            </a:ln>
          </p:spPr>
          <p:txBody>
            <a:bodyPr/>
            <a:lstStyle/>
            <a:p>
              <a:endParaRPr lang="en-US"/>
            </a:p>
          </p:txBody>
        </p:sp>
        <p:sp>
          <p:nvSpPr>
            <p:cNvPr id="70" name="Rectangle 101"/>
            <p:cNvSpPr>
              <a:spLocks noChangeArrowheads="1"/>
            </p:cNvSpPr>
            <p:nvPr/>
          </p:nvSpPr>
          <p:spPr bwMode="auto">
            <a:xfrm>
              <a:off x="2086" y="1914"/>
              <a:ext cx="534" cy="25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1" name="Rectangle 102"/>
            <p:cNvSpPr>
              <a:spLocks noChangeArrowheads="1"/>
            </p:cNvSpPr>
            <p:nvPr/>
          </p:nvSpPr>
          <p:spPr bwMode="auto">
            <a:xfrm>
              <a:off x="2086" y="1914"/>
              <a:ext cx="534" cy="254"/>
            </a:xfrm>
            <a:prstGeom prst="rect">
              <a:avLst/>
            </a:prstGeom>
            <a:solidFill>
              <a:srgbClr val="FFFF99"/>
            </a:solidFill>
            <a:ln w="0">
              <a:solidFill>
                <a:srgbClr val="000000"/>
              </a:solidFill>
              <a:miter lim="800000"/>
              <a:headEnd/>
              <a:tailEnd/>
            </a:ln>
          </p:spPr>
          <p:txBody>
            <a:bodyPr/>
            <a:lstStyle/>
            <a:p>
              <a:endParaRPr lang="en-US"/>
            </a:p>
          </p:txBody>
        </p:sp>
      </p:grpSp>
      <p:grpSp>
        <p:nvGrpSpPr>
          <p:cNvPr id="72" name="Group 103"/>
          <p:cNvGrpSpPr>
            <a:grpSpLocks/>
          </p:cNvGrpSpPr>
          <p:nvPr/>
        </p:nvGrpSpPr>
        <p:grpSpPr bwMode="auto">
          <a:xfrm>
            <a:off x="3151188" y="5449888"/>
            <a:ext cx="995362" cy="877887"/>
            <a:chOff x="2086" y="1914"/>
            <a:chExt cx="1198" cy="1058"/>
          </a:xfrm>
        </p:grpSpPr>
        <p:sp>
          <p:nvSpPr>
            <p:cNvPr id="73" name="Rectangle 104"/>
            <p:cNvSpPr>
              <a:spLocks noChangeArrowheads="1"/>
            </p:cNvSpPr>
            <p:nvPr/>
          </p:nvSpPr>
          <p:spPr bwMode="auto">
            <a:xfrm>
              <a:off x="2086" y="2168"/>
              <a:ext cx="1198" cy="804"/>
            </a:xfrm>
            <a:prstGeom prst="rect">
              <a:avLst/>
            </a:prstGeom>
            <a:solidFill>
              <a:srgbClr val="99CCFF"/>
            </a:solidFill>
            <a:ln w="0">
              <a:solidFill>
                <a:srgbClr val="000000"/>
              </a:solidFill>
              <a:miter lim="800000"/>
              <a:headEnd/>
              <a:tailEnd/>
            </a:ln>
          </p:spPr>
          <p:txBody>
            <a:bodyPr/>
            <a:lstStyle/>
            <a:p>
              <a:endParaRPr lang="en-US"/>
            </a:p>
          </p:txBody>
        </p:sp>
        <p:sp>
          <p:nvSpPr>
            <p:cNvPr id="74" name="Rectangle 105"/>
            <p:cNvSpPr>
              <a:spLocks noChangeArrowheads="1"/>
            </p:cNvSpPr>
            <p:nvPr/>
          </p:nvSpPr>
          <p:spPr bwMode="auto">
            <a:xfrm>
              <a:off x="2086" y="1914"/>
              <a:ext cx="534" cy="25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 name="Rectangle 106"/>
            <p:cNvSpPr>
              <a:spLocks noChangeArrowheads="1"/>
            </p:cNvSpPr>
            <p:nvPr/>
          </p:nvSpPr>
          <p:spPr bwMode="auto">
            <a:xfrm>
              <a:off x="2086" y="1914"/>
              <a:ext cx="534" cy="254"/>
            </a:xfrm>
            <a:prstGeom prst="rect">
              <a:avLst/>
            </a:prstGeom>
            <a:solidFill>
              <a:srgbClr val="99CCFF"/>
            </a:solidFill>
            <a:ln w="0">
              <a:solidFill>
                <a:srgbClr val="000000"/>
              </a:solidFill>
              <a:miter lim="800000"/>
              <a:headEnd/>
              <a:tailEnd/>
            </a:ln>
          </p:spPr>
          <p:txBody>
            <a:bodyPr/>
            <a:lstStyle/>
            <a:p>
              <a:endParaRPr lang="en-US"/>
            </a:p>
          </p:txBody>
        </p:sp>
      </p:grpSp>
      <p:grpSp>
        <p:nvGrpSpPr>
          <p:cNvPr id="76" name="Group 107"/>
          <p:cNvGrpSpPr>
            <a:grpSpLocks/>
          </p:cNvGrpSpPr>
          <p:nvPr/>
        </p:nvGrpSpPr>
        <p:grpSpPr bwMode="auto">
          <a:xfrm>
            <a:off x="3227388" y="5729288"/>
            <a:ext cx="290512" cy="257175"/>
            <a:chOff x="2086" y="1914"/>
            <a:chExt cx="1198" cy="1058"/>
          </a:xfrm>
        </p:grpSpPr>
        <p:sp>
          <p:nvSpPr>
            <p:cNvPr id="77" name="Rectangle 108"/>
            <p:cNvSpPr>
              <a:spLocks noChangeArrowheads="1"/>
            </p:cNvSpPr>
            <p:nvPr/>
          </p:nvSpPr>
          <p:spPr bwMode="auto">
            <a:xfrm>
              <a:off x="2086" y="2168"/>
              <a:ext cx="1198" cy="804"/>
            </a:xfrm>
            <a:prstGeom prst="rect">
              <a:avLst/>
            </a:prstGeom>
            <a:solidFill>
              <a:srgbClr val="99CCFF"/>
            </a:solidFill>
            <a:ln w="0">
              <a:solidFill>
                <a:srgbClr val="000000"/>
              </a:solidFill>
              <a:miter lim="800000"/>
              <a:headEnd/>
              <a:tailEnd/>
            </a:ln>
          </p:spPr>
          <p:txBody>
            <a:bodyPr/>
            <a:lstStyle/>
            <a:p>
              <a:endParaRPr lang="en-US"/>
            </a:p>
          </p:txBody>
        </p:sp>
        <p:sp>
          <p:nvSpPr>
            <p:cNvPr id="78" name="Rectangle 109"/>
            <p:cNvSpPr>
              <a:spLocks noChangeArrowheads="1"/>
            </p:cNvSpPr>
            <p:nvPr/>
          </p:nvSpPr>
          <p:spPr bwMode="auto">
            <a:xfrm>
              <a:off x="2086" y="1914"/>
              <a:ext cx="534" cy="25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 name="Rectangle 110"/>
            <p:cNvSpPr>
              <a:spLocks noChangeArrowheads="1"/>
            </p:cNvSpPr>
            <p:nvPr/>
          </p:nvSpPr>
          <p:spPr bwMode="auto">
            <a:xfrm>
              <a:off x="2086" y="1914"/>
              <a:ext cx="534" cy="254"/>
            </a:xfrm>
            <a:prstGeom prst="rect">
              <a:avLst/>
            </a:prstGeom>
            <a:solidFill>
              <a:srgbClr val="99CCFF"/>
            </a:solidFill>
            <a:ln w="0">
              <a:solidFill>
                <a:srgbClr val="000000"/>
              </a:solidFill>
              <a:miter lim="800000"/>
              <a:headEnd/>
              <a:tailEnd/>
            </a:ln>
          </p:spPr>
          <p:txBody>
            <a:bodyPr/>
            <a:lstStyle/>
            <a:p>
              <a:endParaRPr lang="en-US"/>
            </a:p>
          </p:txBody>
        </p:sp>
      </p:grpSp>
      <p:grpSp>
        <p:nvGrpSpPr>
          <p:cNvPr id="80" name="Group 111"/>
          <p:cNvGrpSpPr>
            <a:grpSpLocks/>
          </p:cNvGrpSpPr>
          <p:nvPr/>
        </p:nvGrpSpPr>
        <p:grpSpPr bwMode="auto">
          <a:xfrm>
            <a:off x="3532188" y="6021388"/>
            <a:ext cx="290512" cy="257175"/>
            <a:chOff x="2086" y="1914"/>
            <a:chExt cx="1198" cy="1058"/>
          </a:xfrm>
        </p:grpSpPr>
        <p:sp>
          <p:nvSpPr>
            <p:cNvPr id="81" name="Rectangle 112"/>
            <p:cNvSpPr>
              <a:spLocks noChangeArrowheads="1"/>
            </p:cNvSpPr>
            <p:nvPr/>
          </p:nvSpPr>
          <p:spPr bwMode="auto">
            <a:xfrm>
              <a:off x="2086" y="2168"/>
              <a:ext cx="1198" cy="804"/>
            </a:xfrm>
            <a:prstGeom prst="rect">
              <a:avLst/>
            </a:prstGeom>
            <a:solidFill>
              <a:srgbClr val="99CCFF"/>
            </a:solidFill>
            <a:ln w="0">
              <a:solidFill>
                <a:srgbClr val="000000"/>
              </a:solidFill>
              <a:miter lim="800000"/>
              <a:headEnd/>
              <a:tailEnd/>
            </a:ln>
          </p:spPr>
          <p:txBody>
            <a:bodyPr/>
            <a:lstStyle/>
            <a:p>
              <a:endParaRPr lang="en-US"/>
            </a:p>
          </p:txBody>
        </p:sp>
        <p:sp>
          <p:nvSpPr>
            <p:cNvPr id="82" name="Rectangle 113"/>
            <p:cNvSpPr>
              <a:spLocks noChangeArrowheads="1"/>
            </p:cNvSpPr>
            <p:nvPr/>
          </p:nvSpPr>
          <p:spPr bwMode="auto">
            <a:xfrm>
              <a:off x="2086" y="1914"/>
              <a:ext cx="534" cy="25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 name="Rectangle 114"/>
            <p:cNvSpPr>
              <a:spLocks noChangeArrowheads="1"/>
            </p:cNvSpPr>
            <p:nvPr/>
          </p:nvSpPr>
          <p:spPr bwMode="auto">
            <a:xfrm>
              <a:off x="2086" y="1914"/>
              <a:ext cx="534" cy="254"/>
            </a:xfrm>
            <a:prstGeom prst="rect">
              <a:avLst/>
            </a:prstGeom>
            <a:solidFill>
              <a:srgbClr val="99CCFF"/>
            </a:solidFill>
            <a:ln w="0">
              <a:solidFill>
                <a:srgbClr val="000000"/>
              </a:solidFill>
              <a:miter lim="800000"/>
              <a:headEnd/>
              <a:tailEnd/>
            </a:ln>
          </p:spPr>
          <p:txBody>
            <a:bodyPr/>
            <a:lstStyle/>
            <a:p>
              <a:endParaRPr lang="en-US"/>
            </a:p>
          </p:txBody>
        </p:sp>
      </p:grpSp>
      <p:grpSp>
        <p:nvGrpSpPr>
          <p:cNvPr id="84" name="Group 115"/>
          <p:cNvGrpSpPr>
            <a:grpSpLocks/>
          </p:cNvGrpSpPr>
          <p:nvPr/>
        </p:nvGrpSpPr>
        <p:grpSpPr bwMode="auto">
          <a:xfrm>
            <a:off x="3798888" y="5754688"/>
            <a:ext cx="290512" cy="257175"/>
            <a:chOff x="2086" y="1914"/>
            <a:chExt cx="1198" cy="1058"/>
          </a:xfrm>
        </p:grpSpPr>
        <p:sp>
          <p:nvSpPr>
            <p:cNvPr id="85" name="Rectangle 116"/>
            <p:cNvSpPr>
              <a:spLocks noChangeArrowheads="1"/>
            </p:cNvSpPr>
            <p:nvPr/>
          </p:nvSpPr>
          <p:spPr bwMode="auto">
            <a:xfrm>
              <a:off x="2086" y="2168"/>
              <a:ext cx="1198" cy="804"/>
            </a:xfrm>
            <a:prstGeom prst="rect">
              <a:avLst/>
            </a:prstGeom>
            <a:solidFill>
              <a:srgbClr val="99CCFF"/>
            </a:solidFill>
            <a:ln w="0">
              <a:solidFill>
                <a:srgbClr val="000000"/>
              </a:solidFill>
              <a:miter lim="800000"/>
              <a:headEnd/>
              <a:tailEnd/>
            </a:ln>
          </p:spPr>
          <p:txBody>
            <a:bodyPr/>
            <a:lstStyle/>
            <a:p>
              <a:endParaRPr lang="en-US"/>
            </a:p>
          </p:txBody>
        </p:sp>
        <p:sp>
          <p:nvSpPr>
            <p:cNvPr id="86" name="Rectangle 117"/>
            <p:cNvSpPr>
              <a:spLocks noChangeArrowheads="1"/>
            </p:cNvSpPr>
            <p:nvPr/>
          </p:nvSpPr>
          <p:spPr bwMode="auto">
            <a:xfrm>
              <a:off x="2086" y="1914"/>
              <a:ext cx="534" cy="25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7" name="Rectangle 118"/>
            <p:cNvSpPr>
              <a:spLocks noChangeArrowheads="1"/>
            </p:cNvSpPr>
            <p:nvPr/>
          </p:nvSpPr>
          <p:spPr bwMode="auto">
            <a:xfrm>
              <a:off x="2086" y="1914"/>
              <a:ext cx="534" cy="254"/>
            </a:xfrm>
            <a:prstGeom prst="rect">
              <a:avLst/>
            </a:prstGeom>
            <a:solidFill>
              <a:srgbClr val="99CCFF"/>
            </a:solidFill>
            <a:ln w="0">
              <a:solidFill>
                <a:srgbClr val="000000"/>
              </a:solidFill>
              <a:miter lim="800000"/>
              <a:headEnd/>
              <a:tailEnd/>
            </a:ln>
          </p:spPr>
          <p:txBody>
            <a:bodyPr/>
            <a:lstStyle/>
            <a:p>
              <a:endParaRPr lang="en-US"/>
            </a:p>
          </p:txBody>
        </p:sp>
      </p:grpSp>
      <p:grpSp>
        <p:nvGrpSpPr>
          <p:cNvPr id="88" name="Group 119"/>
          <p:cNvGrpSpPr>
            <a:grpSpLocks/>
          </p:cNvGrpSpPr>
          <p:nvPr/>
        </p:nvGrpSpPr>
        <p:grpSpPr bwMode="auto">
          <a:xfrm>
            <a:off x="5106988" y="5449888"/>
            <a:ext cx="995362" cy="877887"/>
            <a:chOff x="2086" y="1914"/>
            <a:chExt cx="1198" cy="1058"/>
          </a:xfrm>
        </p:grpSpPr>
        <p:sp>
          <p:nvSpPr>
            <p:cNvPr id="89" name="Rectangle 120"/>
            <p:cNvSpPr>
              <a:spLocks noChangeArrowheads="1"/>
            </p:cNvSpPr>
            <p:nvPr/>
          </p:nvSpPr>
          <p:spPr bwMode="auto">
            <a:xfrm>
              <a:off x="2086" y="2168"/>
              <a:ext cx="1198" cy="804"/>
            </a:xfrm>
            <a:prstGeom prst="rect">
              <a:avLst/>
            </a:prstGeom>
            <a:solidFill>
              <a:srgbClr val="99CCFF"/>
            </a:solidFill>
            <a:ln w="0">
              <a:solidFill>
                <a:srgbClr val="000000"/>
              </a:solidFill>
              <a:miter lim="800000"/>
              <a:headEnd/>
              <a:tailEnd/>
            </a:ln>
          </p:spPr>
          <p:txBody>
            <a:bodyPr/>
            <a:lstStyle/>
            <a:p>
              <a:endParaRPr lang="en-US"/>
            </a:p>
          </p:txBody>
        </p:sp>
        <p:sp>
          <p:nvSpPr>
            <p:cNvPr id="90" name="Rectangle 121"/>
            <p:cNvSpPr>
              <a:spLocks noChangeArrowheads="1"/>
            </p:cNvSpPr>
            <p:nvPr/>
          </p:nvSpPr>
          <p:spPr bwMode="auto">
            <a:xfrm>
              <a:off x="2086" y="1914"/>
              <a:ext cx="534" cy="25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1" name="Rectangle 122"/>
            <p:cNvSpPr>
              <a:spLocks noChangeArrowheads="1"/>
            </p:cNvSpPr>
            <p:nvPr/>
          </p:nvSpPr>
          <p:spPr bwMode="auto">
            <a:xfrm>
              <a:off x="2086" y="1914"/>
              <a:ext cx="534" cy="254"/>
            </a:xfrm>
            <a:prstGeom prst="rect">
              <a:avLst/>
            </a:prstGeom>
            <a:solidFill>
              <a:srgbClr val="99CCFF"/>
            </a:solidFill>
            <a:ln w="0">
              <a:solidFill>
                <a:srgbClr val="000000"/>
              </a:solidFill>
              <a:miter lim="800000"/>
              <a:headEnd/>
              <a:tailEnd/>
            </a:ln>
          </p:spPr>
          <p:txBody>
            <a:bodyPr/>
            <a:lstStyle/>
            <a:p>
              <a:endParaRPr lang="en-US"/>
            </a:p>
          </p:txBody>
        </p:sp>
      </p:grpSp>
      <p:grpSp>
        <p:nvGrpSpPr>
          <p:cNvPr id="92" name="Group 123"/>
          <p:cNvGrpSpPr>
            <a:grpSpLocks/>
          </p:cNvGrpSpPr>
          <p:nvPr/>
        </p:nvGrpSpPr>
        <p:grpSpPr bwMode="auto">
          <a:xfrm>
            <a:off x="5233988" y="5856288"/>
            <a:ext cx="290512" cy="257175"/>
            <a:chOff x="2086" y="1914"/>
            <a:chExt cx="1198" cy="1058"/>
          </a:xfrm>
        </p:grpSpPr>
        <p:sp>
          <p:nvSpPr>
            <p:cNvPr id="93" name="Rectangle 124"/>
            <p:cNvSpPr>
              <a:spLocks noChangeArrowheads="1"/>
            </p:cNvSpPr>
            <p:nvPr/>
          </p:nvSpPr>
          <p:spPr bwMode="auto">
            <a:xfrm>
              <a:off x="2086" y="2168"/>
              <a:ext cx="1198" cy="804"/>
            </a:xfrm>
            <a:prstGeom prst="rect">
              <a:avLst/>
            </a:prstGeom>
            <a:solidFill>
              <a:srgbClr val="99CCFF"/>
            </a:solidFill>
            <a:ln w="0">
              <a:solidFill>
                <a:srgbClr val="000000"/>
              </a:solidFill>
              <a:miter lim="800000"/>
              <a:headEnd/>
              <a:tailEnd/>
            </a:ln>
          </p:spPr>
          <p:txBody>
            <a:bodyPr/>
            <a:lstStyle/>
            <a:p>
              <a:endParaRPr lang="en-US"/>
            </a:p>
          </p:txBody>
        </p:sp>
        <p:sp>
          <p:nvSpPr>
            <p:cNvPr id="94" name="Rectangle 125"/>
            <p:cNvSpPr>
              <a:spLocks noChangeArrowheads="1"/>
            </p:cNvSpPr>
            <p:nvPr/>
          </p:nvSpPr>
          <p:spPr bwMode="auto">
            <a:xfrm>
              <a:off x="2086" y="1914"/>
              <a:ext cx="534" cy="25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 name="Rectangle 126"/>
            <p:cNvSpPr>
              <a:spLocks noChangeArrowheads="1"/>
            </p:cNvSpPr>
            <p:nvPr/>
          </p:nvSpPr>
          <p:spPr bwMode="auto">
            <a:xfrm>
              <a:off x="2086" y="1914"/>
              <a:ext cx="534" cy="254"/>
            </a:xfrm>
            <a:prstGeom prst="rect">
              <a:avLst/>
            </a:prstGeom>
            <a:solidFill>
              <a:srgbClr val="99CCFF"/>
            </a:solidFill>
            <a:ln w="0">
              <a:solidFill>
                <a:srgbClr val="000000"/>
              </a:solidFill>
              <a:miter lim="800000"/>
              <a:headEnd/>
              <a:tailEnd/>
            </a:ln>
          </p:spPr>
          <p:txBody>
            <a:bodyPr/>
            <a:lstStyle/>
            <a:p>
              <a:endParaRPr lang="en-US"/>
            </a:p>
          </p:txBody>
        </p:sp>
      </p:grpSp>
      <p:grpSp>
        <p:nvGrpSpPr>
          <p:cNvPr id="96" name="Group 131"/>
          <p:cNvGrpSpPr>
            <a:grpSpLocks/>
          </p:cNvGrpSpPr>
          <p:nvPr/>
        </p:nvGrpSpPr>
        <p:grpSpPr bwMode="auto">
          <a:xfrm>
            <a:off x="5703888" y="5881688"/>
            <a:ext cx="290512" cy="257175"/>
            <a:chOff x="2086" y="1914"/>
            <a:chExt cx="1198" cy="1058"/>
          </a:xfrm>
        </p:grpSpPr>
        <p:sp>
          <p:nvSpPr>
            <p:cNvPr id="97" name="Rectangle 132"/>
            <p:cNvSpPr>
              <a:spLocks noChangeArrowheads="1"/>
            </p:cNvSpPr>
            <p:nvPr/>
          </p:nvSpPr>
          <p:spPr bwMode="auto">
            <a:xfrm>
              <a:off x="2086" y="2168"/>
              <a:ext cx="1198" cy="804"/>
            </a:xfrm>
            <a:prstGeom prst="rect">
              <a:avLst/>
            </a:prstGeom>
            <a:solidFill>
              <a:srgbClr val="99CCFF"/>
            </a:solidFill>
            <a:ln w="0">
              <a:solidFill>
                <a:srgbClr val="000000"/>
              </a:solidFill>
              <a:miter lim="800000"/>
              <a:headEnd/>
              <a:tailEnd/>
            </a:ln>
          </p:spPr>
          <p:txBody>
            <a:bodyPr/>
            <a:lstStyle/>
            <a:p>
              <a:endParaRPr lang="en-US"/>
            </a:p>
          </p:txBody>
        </p:sp>
        <p:sp>
          <p:nvSpPr>
            <p:cNvPr id="98" name="Rectangle 133"/>
            <p:cNvSpPr>
              <a:spLocks noChangeArrowheads="1"/>
            </p:cNvSpPr>
            <p:nvPr/>
          </p:nvSpPr>
          <p:spPr bwMode="auto">
            <a:xfrm>
              <a:off x="2086" y="1914"/>
              <a:ext cx="534" cy="25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9" name="Rectangle 134"/>
            <p:cNvSpPr>
              <a:spLocks noChangeArrowheads="1"/>
            </p:cNvSpPr>
            <p:nvPr/>
          </p:nvSpPr>
          <p:spPr bwMode="auto">
            <a:xfrm>
              <a:off x="2086" y="1914"/>
              <a:ext cx="534" cy="254"/>
            </a:xfrm>
            <a:prstGeom prst="rect">
              <a:avLst/>
            </a:prstGeom>
            <a:solidFill>
              <a:srgbClr val="99CCFF"/>
            </a:solidFill>
            <a:ln w="0">
              <a:solidFill>
                <a:srgbClr val="000000"/>
              </a:solidFill>
              <a:miter lim="800000"/>
              <a:headEnd/>
              <a:tailEnd/>
            </a:ln>
          </p:spPr>
          <p:txBody>
            <a:bodyPr/>
            <a:lstStyle/>
            <a:p>
              <a:endParaRPr lang="en-US"/>
            </a:p>
          </p:txBody>
        </p:sp>
      </p:grpSp>
      <p:grpSp>
        <p:nvGrpSpPr>
          <p:cNvPr id="100" name="Group 139"/>
          <p:cNvGrpSpPr>
            <a:grpSpLocks/>
          </p:cNvGrpSpPr>
          <p:nvPr/>
        </p:nvGrpSpPr>
        <p:grpSpPr bwMode="auto">
          <a:xfrm>
            <a:off x="4497388" y="4865688"/>
            <a:ext cx="290512" cy="257175"/>
            <a:chOff x="2086" y="1914"/>
            <a:chExt cx="1198" cy="1058"/>
          </a:xfrm>
        </p:grpSpPr>
        <p:sp>
          <p:nvSpPr>
            <p:cNvPr id="101" name="Rectangle 140"/>
            <p:cNvSpPr>
              <a:spLocks noChangeArrowheads="1"/>
            </p:cNvSpPr>
            <p:nvPr/>
          </p:nvSpPr>
          <p:spPr bwMode="auto">
            <a:xfrm>
              <a:off x="2086" y="2168"/>
              <a:ext cx="1198" cy="804"/>
            </a:xfrm>
            <a:prstGeom prst="rect">
              <a:avLst/>
            </a:prstGeom>
            <a:solidFill>
              <a:srgbClr val="FFFF99"/>
            </a:solidFill>
            <a:ln w="0">
              <a:solidFill>
                <a:srgbClr val="000000"/>
              </a:solidFill>
              <a:miter lim="800000"/>
              <a:headEnd/>
              <a:tailEnd/>
            </a:ln>
          </p:spPr>
          <p:txBody>
            <a:bodyPr/>
            <a:lstStyle/>
            <a:p>
              <a:endParaRPr lang="en-US"/>
            </a:p>
          </p:txBody>
        </p:sp>
        <p:sp>
          <p:nvSpPr>
            <p:cNvPr id="102" name="Rectangle 141"/>
            <p:cNvSpPr>
              <a:spLocks noChangeArrowheads="1"/>
            </p:cNvSpPr>
            <p:nvPr/>
          </p:nvSpPr>
          <p:spPr bwMode="auto">
            <a:xfrm>
              <a:off x="2086" y="1914"/>
              <a:ext cx="534" cy="25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 name="Rectangle 142"/>
            <p:cNvSpPr>
              <a:spLocks noChangeArrowheads="1"/>
            </p:cNvSpPr>
            <p:nvPr/>
          </p:nvSpPr>
          <p:spPr bwMode="auto">
            <a:xfrm>
              <a:off x="2086" y="1914"/>
              <a:ext cx="534" cy="254"/>
            </a:xfrm>
            <a:prstGeom prst="rect">
              <a:avLst/>
            </a:prstGeom>
            <a:solidFill>
              <a:srgbClr val="FFFF99"/>
            </a:solidFill>
            <a:ln w="0">
              <a:solidFill>
                <a:srgbClr val="000000"/>
              </a:solidFill>
              <a:miter lim="800000"/>
              <a:headEnd/>
              <a:tailEnd/>
            </a:ln>
          </p:spPr>
          <p:txBody>
            <a:bodyPr/>
            <a:lstStyle/>
            <a:p>
              <a:endParaRPr lang="en-US"/>
            </a:p>
          </p:txBody>
        </p:sp>
      </p:grpSp>
      <p:grpSp>
        <p:nvGrpSpPr>
          <p:cNvPr id="104" name="Group 143"/>
          <p:cNvGrpSpPr>
            <a:grpSpLocks/>
          </p:cNvGrpSpPr>
          <p:nvPr/>
        </p:nvGrpSpPr>
        <p:grpSpPr bwMode="auto">
          <a:xfrm>
            <a:off x="4129088" y="2376488"/>
            <a:ext cx="995362" cy="877887"/>
            <a:chOff x="2086" y="1914"/>
            <a:chExt cx="1198" cy="1058"/>
          </a:xfrm>
        </p:grpSpPr>
        <p:sp>
          <p:nvSpPr>
            <p:cNvPr id="105" name="Rectangle 144"/>
            <p:cNvSpPr>
              <a:spLocks noChangeArrowheads="1"/>
            </p:cNvSpPr>
            <p:nvPr/>
          </p:nvSpPr>
          <p:spPr bwMode="auto">
            <a:xfrm>
              <a:off x="2086" y="2168"/>
              <a:ext cx="1198" cy="804"/>
            </a:xfrm>
            <a:prstGeom prst="rect">
              <a:avLst/>
            </a:prstGeom>
            <a:solidFill>
              <a:srgbClr val="FF99CC"/>
            </a:solidFill>
            <a:ln w="0">
              <a:solidFill>
                <a:srgbClr val="000000"/>
              </a:solidFill>
              <a:miter lim="800000"/>
              <a:headEnd/>
              <a:tailEnd/>
            </a:ln>
          </p:spPr>
          <p:txBody>
            <a:bodyPr/>
            <a:lstStyle/>
            <a:p>
              <a:endParaRPr lang="en-US"/>
            </a:p>
          </p:txBody>
        </p:sp>
        <p:sp>
          <p:nvSpPr>
            <p:cNvPr id="106" name="Rectangle 145"/>
            <p:cNvSpPr>
              <a:spLocks noChangeArrowheads="1"/>
            </p:cNvSpPr>
            <p:nvPr/>
          </p:nvSpPr>
          <p:spPr bwMode="auto">
            <a:xfrm>
              <a:off x="2086" y="1914"/>
              <a:ext cx="534" cy="254"/>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7" name="Rectangle 146"/>
            <p:cNvSpPr>
              <a:spLocks noChangeArrowheads="1"/>
            </p:cNvSpPr>
            <p:nvPr/>
          </p:nvSpPr>
          <p:spPr bwMode="auto">
            <a:xfrm>
              <a:off x="2086" y="1914"/>
              <a:ext cx="534" cy="254"/>
            </a:xfrm>
            <a:prstGeom prst="rect">
              <a:avLst/>
            </a:prstGeom>
            <a:solidFill>
              <a:srgbClr val="FF99CC"/>
            </a:solidFill>
            <a:ln w="0">
              <a:solidFill>
                <a:srgbClr val="000000"/>
              </a:solidFill>
              <a:miter lim="800000"/>
              <a:headEnd/>
              <a:tailEnd/>
            </a:ln>
          </p:spPr>
          <p:txBody>
            <a:bodyPr/>
            <a:lstStyle/>
            <a:p>
              <a:endParaRPr lang="en-US"/>
            </a:p>
          </p:txBody>
        </p:sp>
      </p:grpSp>
      <p:grpSp>
        <p:nvGrpSpPr>
          <p:cNvPr id="108" name="Group 147"/>
          <p:cNvGrpSpPr>
            <a:grpSpLocks/>
          </p:cNvGrpSpPr>
          <p:nvPr/>
        </p:nvGrpSpPr>
        <p:grpSpPr bwMode="auto">
          <a:xfrm>
            <a:off x="4205288" y="2668588"/>
            <a:ext cx="290512" cy="257175"/>
            <a:chOff x="2086" y="1914"/>
            <a:chExt cx="1198" cy="1058"/>
          </a:xfrm>
        </p:grpSpPr>
        <p:sp>
          <p:nvSpPr>
            <p:cNvPr id="109" name="Rectangle 148"/>
            <p:cNvSpPr>
              <a:spLocks noChangeArrowheads="1"/>
            </p:cNvSpPr>
            <p:nvPr/>
          </p:nvSpPr>
          <p:spPr bwMode="auto">
            <a:xfrm>
              <a:off x="2086" y="2168"/>
              <a:ext cx="1198" cy="804"/>
            </a:xfrm>
            <a:prstGeom prst="rect">
              <a:avLst/>
            </a:prstGeom>
            <a:solidFill>
              <a:srgbClr val="FF99CC"/>
            </a:solidFill>
            <a:ln w="0">
              <a:solidFill>
                <a:srgbClr val="000000"/>
              </a:solidFill>
              <a:miter lim="800000"/>
              <a:headEnd/>
              <a:tailEnd/>
            </a:ln>
          </p:spPr>
          <p:txBody>
            <a:bodyPr/>
            <a:lstStyle/>
            <a:p>
              <a:endParaRPr lang="en-US"/>
            </a:p>
          </p:txBody>
        </p:sp>
        <p:sp>
          <p:nvSpPr>
            <p:cNvPr id="110" name="Rectangle 149"/>
            <p:cNvSpPr>
              <a:spLocks noChangeArrowheads="1"/>
            </p:cNvSpPr>
            <p:nvPr/>
          </p:nvSpPr>
          <p:spPr bwMode="auto">
            <a:xfrm>
              <a:off x="2086" y="1914"/>
              <a:ext cx="534" cy="254"/>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1" name="Rectangle 150"/>
            <p:cNvSpPr>
              <a:spLocks noChangeArrowheads="1"/>
            </p:cNvSpPr>
            <p:nvPr/>
          </p:nvSpPr>
          <p:spPr bwMode="auto">
            <a:xfrm>
              <a:off x="2086" y="1914"/>
              <a:ext cx="534" cy="254"/>
            </a:xfrm>
            <a:prstGeom prst="rect">
              <a:avLst/>
            </a:prstGeom>
            <a:solidFill>
              <a:srgbClr val="FF99CC"/>
            </a:solidFill>
            <a:ln w="0">
              <a:solidFill>
                <a:srgbClr val="000000"/>
              </a:solidFill>
              <a:miter lim="800000"/>
              <a:headEnd/>
              <a:tailEnd/>
            </a:ln>
          </p:spPr>
          <p:txBody>
            <a:bodyPr/>
            <a:lstStyle/>
            <a:p>
              <a:endParaRPr lang="en-US"/>
            </a:p>
          </p:txBody>
        </p:sp>
      </p:grpSp>
      <p:grpSp>
        <p:nvGrpSpPr>
          <p:cNvPr id="112" name="Group 151"/>
          <p:cNvGrpSpPr>
            <a:grpSpLocks/>
          </p:cNvGrpSpPr>
          <p:nvPr/>
        </p:nvGrpSpPr>
        <p:grpSpPr bwMode="auto">
          <a:xfrm>
            <a:off x="4510088" y="2960688"/>
            <a:ext cx="290512" cy="257175"/>
            <a:chOff x="2086" y="1914"/>
            <a:chExt cx="1198" cy="1058"/>
          </a:xfrm>
        </p:grpSpPr>
        <p:sp>
          <p:nvSpPr>
            <p:cNvPr id="113" name="Rectangle 152"/>
            <p:cNvSpPr>
              <a:spLocks noChangeArrowheads="1"/>
            </p:cNvSpPr>
            <p:nvPr/>
          </p:nvSpPr>
          <p:spPr bwMode="auto">
            <a:xfrm>
              <a:off x="2086" y="2168"/>
              <a:ext cx="1198" cy="804"/>
            </a:xfrm>
            <a:prstGeom prst="rect">
              <a:avLst/>
            </a:prstGeom>
            <a:solidFill>
              <a:srgbClr val="FF99CC"/>
            </a:solidFill>
            <a:ln w="0">
              <a:solidFill>
                <a:srgbClr val="000000"/>
              </a:solidFill>
              <a:miter lim="800000"/>
              <a:headEnd/>
              <a:tailEnd/>
            </a:ln>
          </p:spPr>
          <p:txBody>
            <a:bodyPr/>
            <a:lstStyle/>
            <a:p>
              <a:endParaRPr lang="en-US"/>
            </a:p>
          </p:txBody>
        </p:sp>
        <p:sp>
          <p:nvSpPr>
            <p:cNvPr id="114" name="Rectangle 153"/>
            <p:cNvSpPr>
              <a:spLocks noChangeArrowheads="1"/>
            </p:cNvSpPr>
            <p:nvPr/>
          </p:nvSpPr>
          <p:spPr bwMode="auto">
            <a:xfrm>
              <a:off x="2086" y="1914"/>
              <a:ext cx="534" cy="254"/>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 name="Rectangle 154"/>
            <p:cNvSpPr>
              <a:spLocks noChangeArrowheads="1"/>
            </p:cNvSpPr>
            <p:nvPr/>
          </p:nvSpPr>
          <p:spPr bwMode="auto">
            <a:xfrm>
              <a:off x="2086" y="1914"/>
              <a:ext cx="534" cy="254"/>
            </a:xfrm>
            <a:prstGeom prst="rect">
              <a:avLst/>
            </a:prstGeom>
            <a:solidFill>
              <a:srgbClr val="FF99CC"/>
            </a:solidFill>
            <a:ln w="0">
              <a:solidFill>
                <a:srgbClr val="000000"/>
              </a:solidFill>
              <a:miter lim="800000"/>
              <a:headEnd/>
              <a:tailEnd/>
            </a:ln>
          </p:spPr>
          <p:txBody>
            <a:bodyPr/>
            <a:lstStyle/>
            <a:p>
              <a:endParaRPr lang="en-US"/>
            </a:p>
          </p:txBody>
        </p:sp>
      </p:grpSp>
      <p:grpSp>
        <p:nvGrpSpPr>
          <p:cNvPr id="116" name="Group 155"/>
          <p:cNvGrpSpPr>
            <a:grpSpLocks/>
          </p:cNvGrpSpPr>
          <p:nvPr/>
        </p:nvGrpSpPr>
        <p:grpSpPr bwMode="auto">
          <a:xfrm>
            <a:off x="4776788" y="2693988"/>
            <a:ext cx="290512" cy="257175"/>
            <a:chOff x="2086" y="1914"/>
            <a:chExt cx="1198" cy="1058"/>
          </a:xfrm>
        </p:grpSpPr>
        <p:sp>
          <p:nvSpPr>
            <p:cNvPr id="117" name="Rectangle 156"/>
            <p:cNvSpPr>
              <a:spLocks noChangeArrowheads="1"/>
            </p:cNvSpPr>
            <p:nvPr/>
          </p:nvSpPr>
          <p:spPr bwMode="auto">
            <a:xfrm>
              <a:off x="2086" y="2168"/>
              <a:ext cx="1198" cy="804"/>
            </a:xfrm>
            <a:prstGeom prst="rect">
              <a:avLst/>
            </a:prstGeom>
            <a:solidFill>
              <a:srgbClr val="FF99CC"/>
            </a:solidFill>
            <a:ln w="0">
              <a:solidFill>
                <a:srgbClr val="000000"/>
              </a:solidFill>
              <a:miter lim="800000"/>
              <a:headEnd/>
              <a:tailEnd/>
            </a:ln>
          </p:spPr>
          <p:txBody>
            <a:bodyPr/>
            <a:lstStyle/>
            <a:p>
              <a:endParaRPr lang="en-US"/>
            </a:p>
          </p:txBody>
        </p:sp>
        <p:sp>
          <p:nvSpPr>
            <p:cNvPr id="118" name="Rectangle 157"/>
            <p:cNvSpPr>
              <a:spLocks noChangeArrowheads="1"/>
            </p:cNvSpPr>
            <p:nvPr/>
          </p:nvSpPr>
          <p:spPr bwMode="auto">
            <a:xfrm>
              <a:off x="2086" y="1914"/>
              <a:ext cx="534" cy="254"/>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 name="Rectangle 158"/>
            <p:cNvSpPr>
              <a:spLocks noChangeArrowheads="1"/>
            </p:cNvSpPr>
            <p:nvPr/>
          </p:nvSpPr>
          <p:spPr bwMode="auto">
            <a:xfrm>
              <a:off x="2086" y="1914"/>
              <a:ext cx="534" cy="254"/>
            </a:xfrm>
            <a:prstGeom prst="rect">
              <a:avLst/>
            </a:prstGeom>
            <a:solidFill>
              <a:srgbClr val="FF99CC"/>
            </a:solidFill>
            <a:ln w="0">
              <a:solidFill>
                <a:srgbClr val="000000"/>
              </a:solidFill>
              <a:miter lim="800000"/>
              <a:headEnd/>
              <a:tailEnd/>
            </a:ln>
          </p:spPr>
          <p:txBody>
            <a:bodyPr/>
            <a:lstStyle/>
            <a:p>
              <a:endParaRPr lang="en-US"/>
            </a:p>
          </p:txBody>
        </p:sp>
      </p:grpSp>
      <p:grpSp>
        <p:nvGrpSpPr>
          <p:cNvPr id="120" name="Group 159"/>
          <p:cNvGrpSpPr>
            <a:grpSpLocks/>
          </p:cNvGrpSpPr>
          <p:nvPr/>
        </p:nvGrpSpPr>
        <p:grpSpPr bwMode="auto">
          <a:xfrm>
            <a:off x="3201988" y="2490788"/>
            <a:ext cx="290512" cy="257175"/>
            <a:chOff x="2086" y="1914"/>
            <a:chExt cx="1198" cy="1058"/>
          </a:xfrm>
        </p:grpSpPr>
        <p:sp>
          <p:nvSpPr>
            <p:cNvPr id="121" name="Rectangle 160"/>
            <p:cNvSpPr>
              <a:spLocks noChangeArrowheads="1"/>
            </p:cNvSpPr>
            <p:nvPr/>
          </p:nvSpPr>
          <p:spPr bwMode="auto">
            <a:xfrm>
              <a:off x="2086" y="2168"/>
              <a:ext cx="1198" cy="804"/>
            </a:xfrm>
            <a:prstGeom prst="rect">
              <a:avLst/>
            </a:prstGeom>
            <a:solidFill>
              <a:srgbClr val="FF99CC"/>
            </a:solidFill>
            <a:ln w="0">
              <a:solidFill>
                <a:srgbClr val="000000"/>
              </a:solidFill>
              <a:miter lim="800000"/>
              <a:headEnd/>
              <a:tailEnd/>
            </a:ln>
          </p:spPr>
          <p:txBody>
            <a:bodyPr/>
            <a:lstStyle/>
            <a:p>
              <a:endParaRPr lang="en-US"/>
            </a:p>
          </p:txBody>
        </p:sp>
        <p:sp>
          <p:nvSpPr>
            <p:cNvPr id="122" name="Rectangle 161"/>
            <p:cNvSpPr>
              <a:spLocks noChangeArrowheads="1"/>
            </p:cNvSpPr>
            <p:nvPr/>
          </p:nvSpPr>
          <p:spPr bwMode="auto">
            <a:xfrm>
              <a:off x="2086" y="1914"/>
              <a:ext cx="534" cy="254"/>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 name="Rectangle 162"/>
            <p:cNvSpPr>
              <a:spLocks noChangeArrowheads="1"/>
            </p:cNvSpPr>
            <p:nvPr/>
          </p:nvSpPr>
          <p:spPr bwMode="auto">
            <a:xfrm>
              <a:off x="2086" y="1914"/>
              <a:ext cx="534" cy="254"/>
            </a:xfrm>
            <a:prstGeom prst="rect">
              <a:avLst/>
            </a:prstGeom>
            <a:solidFill>
              <a:srgbClr val="FF99CC"/>
            </a:solidFill>
            <a:ln w="0">
              <a:solidFill>
                <a:srgbClr val="000000"/>
              </a:solidFill>
              <a:miter lim="800000"/>
              <a:headEnd/>
              <a:tailEnd/>
            </a:ln>
          </p:spPr>
          <p:txBody>
            <a:bodyPr/>
            <a:lstStyle/>
            <a:p>
              <a:endParaRPr lang="en-US"/>
            </a:p>
          </p:txBody>
        </p:sp>
      </p:grpSp>
      <p:grpSp>
        <p:nvGrpSpPr>
          <p:cNvPr id="124" name="Group 163"/>
          <p:cNvGrpSpPr>
            <a:grpSpLocks/>
          </p:cNvGrpSpPr>
          <p:nvPr/>
        </p:nvGrpSpPr>
        <p:grpSpPr bwMode="auto">
          <a:xfrm>
            <a:off x="3646488" y="2871788"/>
            <a:ext cx="290512" cy="257175"/>
            <a:chOff x="2086" y="1914"/>
            <a:chExt cx="1198" cy="1058"/>
          </a:xfrm>
        </p:grpSpPr>
        <p:sp>
          <p:nvSpPr>
            <p:cNvPr id="125" name="Rectangle 164"/>
            <p:cNvSpPr>
              <a:spLocks noChangeArrowheads="1"/>
            </p:cNvSpPr>
            <p:nvPr/>
          </p:nvSpPr>
          <p:spPr bwMode="auto">
            <a:xfrm>
              <a:off x="2086" y="2168"/>
              <a:ext cx="1198" cy="804"/>
            </a:xfrm>
            <a:prstGeom prst="rect">
              <a:avLst/>
            </a:prstGeom>
            <a:solidFill>
              <a:srgbClr val="FF99CC"/>
            </a:solidFill>
            <a:ln w="0">
              <a:solidFill>
                <a:srgbClr val="000000"/>
              </a:solidFill>
              <a:miter lim="800000"/>
              <a:headEnd/>
              <a:tailEnd/>
            </a:ln>
          </p:spPr>
          <p:txBody>
            <a:bodyPr/>
            <a:lstStyle/>
            <a:p>
              <a:endParaRPr lang="en-US"/>
            </a:p>
          </p:txBody>
        </p:sp>
        <p:sp>
          <p:nvSpPr>
            <p:cNvPr id="126" name="Rectangle 165"/>
            <p:cNvSpPr>
              <a:spLocks noChangeArrowheads="1"/>
            </p:cNvSpPr>
            <p:nvPr/>
          </p:nvSpPr>
          <p:spPr bwMode="auto">
            <a:xfrm>
              <a:off x="2086" y="1914"/>
              <a:ext cx="534" cy="254"/>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7" name="Rectangle 166"/>
            <p:cNvSpPr>
              <a:spLocks noChangeArrowheads="1"/>
            </p:cNvSpPr>
            <p:nvPr/>
          </p:nvSpPr>
          <p:spPr bwMode="auto">
            <a:xfrm>
              <a:off x="2086" y="1914"/>
              <a:ext cx="534" cy="254"/>
            </a:xfrm>
            <a:prstGeom prst="rect">
              <a:avLst/>
            </a:prstGeom>
            <a:solidFill>
              <a:srgbClr val="FF99CC"/>
            </a:solidFill>
            <a:ln w="0">
              <a:solidFill>
                <a:srgbClr val="000000"/>
              </a:solidFill>
              <a:miter lim="800000"/>
              <a:headEnd/>
              <a:tailEnd/>
            </a:ln>
          </p:spPr>
          <p:txBody>
            <a:bodyPr/>
            <a:lstStyle/>
            <a:p>
              <a:endParaRPr lang="en-US"/>
            </a:p>
          </p:txBody>
        </p:sp>
      </p:grpSp>
      <p:grpSp>
        <p:nvGrpSpPr>
          <p:cNvPr id="128" name="Group 167"/>
          <p:cNvGrpSpPr>
            <a:grpSpLocks/>
          </p:cNvGrpSpPr>
          <p:nvPr/>
        </p:nvGrpSpPr>
        <p:grpSpPr bwMode="auto">
          <a:xfrm>
            <a:off x="5348288" y="2871788"/>
            <a:ext cx="290512" cy="257175"/>
            <a:chOff x="2086" y="1914"/>
            <a:chExt cx="1198" cy="1058"/>
          </a:xfrm>
        </p:grpSpPr>
        <p:sp>
          <p:nvSpPr>
            <p:cNvPr id="129" name="Rectangle 168"/>
            <p:cNvSpPr>
              <a:spLocks noChangeArrowheads="1"/>
            </p:cNvSpPr>
            <p:nvPr/>
          </p:nvSpPr>
          <p:spPr bwMode="auto">
            <a:xfrm>
              <a:off x="2086" y="2168"/>
              <a:ext cx="1198" cy="804"/>
            </a:xfrm>
            <a:prstGeom prst="rect">
              <a:avLst/>
            </a:prstGeom>
            <a:solidFill>
              <a:srgbClr val="FF99CC"/>
            </a:solidFill>
            <a:ln w="0">
              <a:solidFill>
                <a:srgbClr val="000000"/>
              </a:solidFill>
              <a:miter lim="800000"/>
              <a:headEnd/>
              <a:tailEnd/>
            </a:ln>
          </p:spPr>
          <p:txBody>
            <a:bodyPr/>
            <a:lstStyle/>
            <a:p>
              <a:endParaRPr lang="en-US"/>
            </a:p>
          </p:txBody>
        </p:sp>
        <p:sp>
          <p:nvSpPr>
            <p:cNvPr id="130" name="Rectangle 169"/>
            <p:cNvSpPr>
              <a:spLocks noChangeArrowheads="1"/>
            </p:cNvSpPr>
            <p:nvPr/>
          </p:nvSpPr>
          <p:spPr bwMode="auto">
            <a:xfrm>
              <a:off x="2086" y="1914"/>
              <a:ext cx="534" cy="254"/>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1" name="Rectangle 170"/>
            <p:cNvSpPr>
              <a:spLocks noChangeArrowheads="1"/>
            </p:cNvSpPr>
            <p:nvPr/>
          </p:nvSpPr>
          <p:spPr bwMode="auto">
            <a:xfrm>
              <a:off x="2086" y="1914"/>
              <a:ext cx="534" cy="254"/>
            </a:xfrm>
            <a:prstGeom prst="rect">
              <a:avLst/>
            </a:prstGeom>
            <a:solidFill>
              <a:srgbClr val="FF99CC"/>
            </a:solidFill>
            <a:ln w="0">
              <a:solidFill>
                <a:srgbClr val="000000"/>
              </a:solidFill>
              <a:miter lim="800000"/>
              <a:headEnd/>
              <a:tailEnd/>
            </a:ln>
          </p:spPr>
          <p:txBody>
            <a:bodyPr/>
            <a:lstStyle/>
            <a:p>
              <a:endParaRPr lang="en-US"/>
            </a:p>
          </p:txBody>
        </p:sp>
      </p:grpSp>
      <p:grpSp>
        <p:nvGrpSpPr>
          <p:cNvPr id="132" name="Group 171"/>
          <p:cNvGrpSpPr>
            <a:grpSpLocks/>
          </p:cNvGrpSpPr>
          <p:nvPr/>
        </p:nvGrpSpPr>
        <p:grpSpPr bwMode="auto">
          <a:xfrm>
            <a:off x="5780088" y="2490788"/>
            <a:ext cx="290512" cy="257175"/>
            <a:chOff x="2086" y="1914"/>
            <a:chExt cx="1198" cy="1058"/>
          </a:xfrm>
        </p:grpSpPr>
        <p:sp>
          <p:nvSpPr>
            <p:cNvPr id="133" name="Rectangle 172"/>
            <p:cNvSpPr>
              <a:spLocks noChangeArrowheads="1"/>
            </p:cNvSpPr>
            <p:nvPr/>
          </p:nvSpPr>
          <p:spPr bwMode="auto">
            <a:xfrm>
              <a:off x="2086" y="2168"/>
              <a:ext cx="1198" cy="804"/>
            </a:xfrm>
            <a:prstGeom prst="rect">
              <a:avLst/>
            </a:prstGeom>
            <a:solidFill>
              <a:srgbClr val="FF99CC"/>
            </a:solidFill>
            <a:ln w="0">
              <a:solidFill>
                <a:srgbClr val="000000"/>
              </a:solidFill>
              <a:miter lim="800000"/>
              <a:headEnd/>
              <a:tailEnd/>
            </a:ln>
          </p:spPr>
          <p:txBody>
            <a:bodyPr/>
            <a:lstStyle/>
            <a:p>
              <a:endParaRPr lang="en-US"/>
            </a:p>
          </p:txBody>
        </p:sp>
        <p:sp>
          <p:nvSpPr>
            <p:cNvPr id="134" name="Rectangle 173"/>
            <p:cNvSpPr>
              <a:spLocks noChangeArrowheads="1"/>
            </p:cNvSpPr>
            <p:nvPr/>
          </p:nvSpPr>
          <p:spPr bwMode="auto">
            <a:xfrm>
              <a:off x="2086" y="1914"/>
              <a:ext cx="534" cy="254"/>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 name="Rectangle 174"/>
            <p:cNvSpPr>
              <a:spLocks noChangeArrowheads="1"/>
            </p:cNvSpPr>
            <p:nvPr/>
          </p:nvSpPr>
          <p:spPr bwMode="auto">
            <a:xfrm>
              <a:off x="2086" y="1914"/>
              <a:ext cx="534" cy="254"/>
            </a:xfrm>
            <a:prstGeom prst="rect">
              <a:avLst/>
            </a:prstGeom>
            <a:solidFill>
              <a:srgbClr val="FF99CC"/>
            </a:solidFill>
            <a:ln w="0">
              <a:solidFill>
                <a:srgbClr val="000000"/>
              </a:solidFill>
              <a:miter lim="800000"/>
              <a:headEnd/>
              <a:tailEnd/>
            </a:ln>
          </p:spPr>
          <p:txBody>
            <a:bodyPr/>
            <a:lstStyle/>
            <a:p>
              <a:endParaRPr lang="en-US"/>
            </a:p>
          </p:txBody>
        </p:sp>
      </p:grpSp>
      <p:grpSp>
        <p:nvGrpSpPr>
          <p:cNvPr id="136" name="Group 175"/>
          <p:cNvGrpSpPr>
            <a:grpSpLocks/>
          </p:cNvGrpSpPr>
          <p:nvPr/>
        </p:nvGrpSpPr>
        <p:grpSpPr bwMode="auto">
          <a:xfrm>
            <a:off x="3176588" y="1500188"/>
            <a:ext cx="290512" cy="257175"/>
            <a:chOff x="2086" y="1914"/>
            <a:chExt cx="1198" cy="1058"/>
          </a:xfrm>
        </p:grpSpPr>
        <p:sp>
          <p:nvSpPr>
            <p:cNvPr id="137" name="Rectangle 176"/>
            <p:cNvSpPr>
              <a:spLocks noChangeArrowheads="1"/>
            </p:cNvSpPr>
            <p:nvPr/>
          </p:nvSpPr>
          <p:spPr bwMode="auto">
            <a:xfrm>
              <a:off x="2086" y="2168"/>
              <a:ext cx="1198" cy="804"/>
            </a:xfrm>
            <a:prstGeom prst="rect">
              <a:avLst/>
            </a:prstGeom>
            <a:solidFill>
              <a:srgbClr val="CCCCFF"/>
            </a:solidFill>
            <a:ln w="0">
              <a:solidFill>
                <a:srgbClr val="000000"/>
              </a:solidFill>
              <a:miter lim="800000"/>
              <a:headEnd/>
              <a:tailEnd/>
            </a:ln>
          </p:spPr>
          <p:txBody>
            <a:bodyPr/>
            <a:lstStyle/>
            <a:p>
              <a:endParaRPr lang="en-US"/>
            </a:p>
          </p:txBody>
        </p:sp>
        <p:sp>
          <p:nvSpPr>
            <p:cNvPr id="138" name="Rectangle 177"/>
            <p:cNvSpPr>
              <a:spLocks noChangeArrowheads="1"/>
            </p:cNvSpPr>
            <p:nvPr/>
          </p:nvSpPr>
          <p:spPr bwMode="auto">
            <a:xfrm>
              <a:off x="2086" y="1914"/>
              <a:ext cx="534" cy="25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 name="Rectangle 178"/>
            <p:cNvSpPr>
              <a:spLocks noChangeArrowheads="1"/>
            </p:cNvSpPr>
            <p:nvPr/>
          </p:nvSpPr>
          <p:spPr bwMode="auto">
            <a:xfrm>
              <a:off x="2086" y="1914"/>
              <a:ext cx="534" cy="254"/>
            </a:xfrm>
            <a:prstGeom prst="rect">
              <a:avLst/>
            </a:prstGeom>
            <a:solidFill>
              <a:srgbClr val="CCCCFF"/>
            </a:solidFill>
            <a:ln w="0">
              <a:solidFill>
                <a:srgbClr val="000000"/>
              </a:solidFill>
              <a:miter lim="800000"/>
              <a:headEnd/>
              <a:tailEnd/>
            </a:ln>
          </p:spPr>
          <p:txBody>
            <a:bodyPr/>
            <a:lstStyle/>
            <a:p>
              <a:endParaRPr lang="en-US"/>
            </a:p>
          </p:txBody>
        </p:sp>
      </p:grpSp>
      <p:grpSp>
        <p:nvGrpSpPr>
          <p:cNvPr id="140" name="Group 179"/>
          <p:cNvGrpSpPr>
            <a:grpSpLocks/>
          </p:cNvGrpSpPr>
          <p:nvPr/>
        </p:nvGrpSpPr>
        <p:grpSpPr bwMode="auto">
          <a:xfrm>
            <a:off x="3621088" y="1881188"/>
            <a:ext cx="290512" cy="257175"/>
            <a:chOff x="2086" y="1914"/>
            <a:chExt cx="1198" cy="1058"/>
          </a:xfrm>
        </p:grpSpPr>
        <p:sp>
          <p:nvSpPr>
            <p:cNvPr id="141" name="Rectangle 180"/>
            <p:cNvSpPr>
              <a:spLocks noChangeArrowheads="1"/>
            </p:cNvSpPr>
            <p:nvPr/>
          </p:nvSpPr>
          <p:spPr bwMode="auto">
            <a:xfrm>
              <a:off x="2086" y="2168"/>
              <a:ext cx="1198" cy="804"/>
            </a:xfrm>
            <a:prstGeom prst="rect">
              <a:avLst/>
            </a:prstGeom>
            <a:solidFill>
              <a:srgbClr val="CCCCFF"/>
            </a:solidFill>
            <a:ln w="0">
              <a:solidFill>
                <a:srgbClr val="000000"/>
              </a:solidFill>
              <a:miter lim="800000"/>
              <a:headEnd/>
              <a:tailEnd/>
            </a:ln>
          </p:spPr>
          <p:txBody>
            <a:bodyPr/>
            <a:lstStyle/>
            <a:p>
              <a:endParaRPr lang="en-US"/>
            </a:p>
          </p:txBody>
        </p:sp>
        <p:sp>
          <p:nvSpPr>
            <p:cNvPr id="142" name="Rectangle 181"/>
            <p:cNvSpPr>
              <a:spLocks noChangeArrowheads="1"/>
            </p:cNvSpPr>
            <p:nvPr/>
          </p:nvSpPr>
          <p:spPr bwMode="auto">
            <a:xfrm>
              <a:off x="2086" y="1914"/>
              <a:ext cx="534" cy="25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 name="Rectangle 182"/>
            <p:cNvSpPr>
              <a:spLocks noChangeArrowheads="1"/>
            </p:cNvSpPr>
            <p:nvPr/>
          </p:nvSpPr>
          <p:spPr bwMode="auto">
            <a:xfrm>
              <a:off x="2086" y="1914"/>
              <a:ext cx="534" cy="254"/>
            </a:xfrm>
            <a:prstGeom prst="rect">
              <a:avLst/>
            </a:prstGeom>
            <a:solidFill>
              <a:srgbClr val="CCCCFF"/>
            </a:solidFill>
            <a:ln w="0">
              <a:solidFill>
                <a:srgbClr val="000000"/>
              </a:solidFill>
              <a:miter lim="800000"/>
              <a:headEnd/>
              <a:tailEnd/>
            </a:ln>
          </p:spPr>
          <p:txBody>
            <a:bodyPr/>
            <a:lstStyle/>
            <a:p>
              <a:endParaRPr lang="en-US"/>
            </a:p>
          </p:txBody>
        </p:sp>
      </p:grpSp>
      <p:grpSp>
        <p:nvGrpSpPr>
          <p:cNvPr id="144" name="Group 191"/>
          <p:cNvGrpSpPr>
            <a:grpSpLocks/>
          </p:cNvGrpSpPr>
          <p:nvPr/>
        </p:nvGrpSpPr>
        <p:grpSpPr bwMode="auto">
          <a:xfrm>
            <a:off x="4040188" y="1500188"/>
            <a:ext cx="290512" cy="257175"/>
            <a:chOff x="2086" y="1914"/>
            <a:chExt cx="1198" cy="1058"/>
          </a:xfrm>
        </p:grpSpPr>
        <p:sp>
          <p:nvSpPr>
            <p:cNvPr id="145" name="Rectangle 192"/>
            <p:cNvSpPr>
              <a:spLocks noChangeArrowheads="1"/>
            </p:cNvSpPr>
            <p:nvPr/>
          </p:nvSpPr>
          <p:spPr bwMode="auto">
            <a:xfrm>
              <a:off x="2086" y="2168"/>
              <a:ext cx="1198" cy="804"/>
            </a:xfrm>
            <a:prstGeom prst="rect">
              <a:avLst/>
            </a:prstGeom>
            <a:solidFill>
              <a:srgbClr val="CCCCFF"/>
            </a:solidFill>
            <a:ln w="0">
              <a:solidFill>
                <a:srgbClr val="000000"/>
              </a:solidFill>
              <a:miter lim="800000"/>
              <a:headEnd/>
              <a:tailEnd/>
            </a:ln>
          </p:spPr>
          <p:txBody>
            <a:bodyPr/>
            <a:lstStyle/>
            <a:p>
              <a:endParaRPr lang="en-US"/>
            </a:p>
          </p:txBody>
        </p:sp>
        <p:sp>
          <p:nvSpPr>
            <p:cNvPr id="146" name="Rectangle 193"/>
            <p:cNvSpPr>
              <a:spLocks noChangeArrowheads="1"/>
            </p:cNvSpPr>
            <p:nvPr/>
          </p:nvSpPr>
          <p:spPr bwMode="auto">
            <a:xfrm>
              <a:off x="2086" y="1914"/>
              <a:ext cx="534" cy="25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7" name="Rectangle 194"/>
            <p:cNvSpPr>
              <a:spLocks noChangeArrowheads="1"/>
            </p:cNvSpPr>
            <p:nvPr/>
          </p:nvSpPr>
          <p:spPr bwMode="auto">
            <a:xfrm>
              <a:off x="2086" y="1914"/>
              <a:ext cx="534" cy="254"/>
            </a:xfrm>
            <a:prstGeom prst="rect">
              <a:avLst/>
            </a:prstGeom>
            <a:solidFill>
              <a:srgbClr val="CCCCFF"/>
            </a:solidFill>
            <a:ln w="0">
              <a:solidFill>
                <a:srgbClr val="000000"/>
              </a:solidFill>
              <a:miter lim="800000"/>
              <a:headEnd/>
              <a:tailEnd/>
            </a:ln>
          </p:spPr>
          <p:txBody>
            <a:bodyPr/>
            <a:lstStyle/>
            <a:p>
              <a:endParaRPr lang="en-US"/>
            </a:p>
          </p:txBody>
        </p:sp>
      </p:grpSp>
      <p:grpSp>
        <p:nvGrpSpPr>
          <p:cNvPr id="148" name="Group 195"/>
          <p:cNvGrpSpPr>
            <a:grpSpLocks/>
          </p:cNvGrpSpPr>
          <p:nvPr/>
        </p:nvGrpSpPr>
        <p:grpSpPr bwMode="auto">
          <a:xfrm>
            <a:off x="4484688" y="1881188"/>
            <a:ext cx="290512" cy="257175"/>
            <a:chOff x="2086" y="1914"/>
            <a:chExt cx="1198" cy="1058"/>
          </a:xfrm>
        </p:grpSpPr>
        <p:sp>
          <p:nvSpPr>
            <p:cNvPr id="149" name="Rectangle 196"/>
            <p:cNvSpPr>
              <a:spLocks noChangeArrowheads="1"/>
            </p:cNvSpPr>
            <p:nvPr/>
          </p:nvSpPr>
          <p:spPr bwMode="auto">
            <a:xfrm>
              <a:off x="2086" y="2168"/>
              <a:ext cx="1198" cy="804"/>
            </a:xfrm>
            <a:prstGeom prst="rect">
              <a:avLst/>
            </a:prstGeom>
            <a:solidFill>
              <a:srgbClr val="CCCCFF"/>
            </a:solidFill>
            <a:ln w="0">
              <a:solidFill>
                <a:srgbClr val="000000"/>
              </a:solidFill>
              <a:miter lim="800000"/>
              <a:headEnd/>
              <a:tailEnd/>
            </a:ln>
          </p:spPr>
          <p:txBody>
            <a:bodyPr/>
            <a:lstStyle/>
            <a:p>
              <a:endParaRPr lang="en-US"/>
            </a:p>
          </p:txBody>
        </p:sp>
        <p:sp>
          <p:nvSpPr>
            <p:cNvPr id="150" name="Rectangle 197"/>
            <p:cNvSpPr>
              <a:spLocks noChangeArrowheads="1"/>
            </p:cNvSpPr>
            <p:nvPr/>
          </p:nvSpPr>
          <p:spPr bwMode="auto">
            <a:xfrm>
              <a:off x="2086" y="1914"/>
              <a:ext cx="534" cy="25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1" name="Rectangle 198"/>
            <p:cNvSpPr>
              <a:spLocks noChangeArrowheads="1"/>
            </p:cNvSpPr>
            <p:nvPr/>
          </p:nvSpPr>
          <p:spPr bwMode="auto">
            <a:xfrm>
              <a:off x="2086" y="1914"/>
              <a:ext cx="534" cy="254"/>
            </a:xfrm>
            <a:prstGeom prst="rect">
              <a:avLst/>
            </a:prstGeom>
            <a:solidFill>
              <a:srgbClr val="CCCCFF"/>
            </a:solidFill>
            <a:ln w="0">
              <a:solidFill>
                <a:srgbClr val="000000"/>
              </a:solidFill>
              <a:miter lim="800000"/>
              <a:headEnd/>
              <a:tailEnd/>
            </a:ln>
          </p:spPr>
          <p:txBody>
            <a:bodyPr/>
            <a:lstStyle/>
            <a:p>
              <a:endParaRPr lang="en-US"/>
            </a:p>
          </p:txBody>
        </p:sp>
      </p:grpSp>
      <p:grpSp>
        <p:nvGrpSpPr>
          <p:cNvPr id="152" name="Group 199"/>
          <p:cNvGrpSpPr>
            <a:grpSpLocks/>
          </p:cNvGrpSpPr>
          <p:nvPr/>
        </p:nvGrpSpPr>
        <p:grpSpPr bwMode="auto">
          <a:xfrm>
            <a:off x="4903788" y="1500188"/>
            <a:ext cx="290512" cy="257175"/>
            <a:chOff x="2086" y="1914"/>
            <a:chExt cx="1198" cy="1058"/>
          </a:xfrm>
        </p:grpSpPr>
        <p:sp>
          <p:nvSpPr>
            <p:cNvPr id="153" name="Rectangle 200"/>
            <p:cNvSpPr>
              <a:spLocks noChangeArrowheads="1"/>
            </p:cNvSpPr>
            <p:nvPr/>
          </p:nvSpPr>
          <p:spPr bwMode="auto">
            <a:xfrm>
              <a:off x="2086" y="2168"/>
              <a:ext cx="1198" cy="804"/>
            </a:xfrm>
            <a:prstGeom prst="rect">
              <a:avLst/>
            </a:prstGeom>
            <a:solidFill>
              <a:srgbClr val="CCCCFF"/>
            </a:solidFill>
            <a:ln w="0">
              <a:solidFill>
                <a:srgbClr val="000000"/>
              </a:solidFill>
              <a:miter lim="800000"/>
              <a:headEnd/>
              <a:tailEnd/>
            </a:ln>
          </p:spPr>
          <p:txBody>
            <a:bodyPr/>
            <a:lstStyle/>
            <a:p>
              <a:endParaRPr lang="en-US"/>
            </a:p>
          </p:txBody>
        </p:sp>
        <p:sp>
          <p:nvSpPr>
            <p:cNvPr id="154" name="Rectangle 201"/>
            <p:cNvSpPr>
              <a:spLocks noChangeArrowheads="1"/>
            </p:cNvSpPr>
            <p:nvPr/>
          </p:nvSpPr>
          <p:spPr bwMode="auto">
            <a:xfrm>
              <a:off x="2086" y="1914"/>
              <a:ext cx="534" cy="25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 name="Rectangle 202"/>
            <p:cNvSpPr>
              <a:spLocks noChangeArrowheads="1"/>
            </p:cNvSpPr>
            <p:nvPr/>
          </p:nvSpPr>
          <p:spPr bwMode="auto">
            <a:xfrm>
              <a:off x="2086" y="1914"/>
              <a:ext cx="534" cy="254"/>
            </a:xfrm>
            <a:prstGeom prst="rect">
              <a:avLst/>
            </a:prstGeom>
            <a:solidFill>
              <a:srgbClr val="CCCCFF"/>
            </a:solidFill>
            <a:ln w="0">
              <a:solidFill>
                <a:srgbClr val="000000"/>
              </a:solidFill>
              <a:miter lim="800000"/>
              <a:headEnd/>
              <a:tailEnd/>
            </a:ln>
          </p:spPr>
          <p:txBody>
            <a:bodyPr/>
            <a:lstStyle/>
            <a:p>
              <a:endParaRPr lang="en-US"/>
            </a:p>
          </p:txBody>
        </p:sp>
      </p:grpSp>
      <p:grpSp>
        <p:nvGrpSpPr>
          <p:cNvPr id="156" name="Group 203"/>
          <p:cNvGrpSpPr>
            <a:grpSpLocks/>
          </p:cNvGrpSpPr>
          <p:nvPr/>
        </p:nvGrpSpPr>
        <p:grpSpPr bwMode="auto">
          <a:xfrm>
            <a:off x="5348288" y="1881188"/>
            <a:ext cx="290512" cy="257175"/>
            <a:chOff x="2086" y="1914"/>
            <a:chExt cx="1198" cy="1058"/>
          </a:xfrm>
        </p:grpSpPr>
        <p:sp>
          <p:nvSpPr>
            <p:cNvPr id="157" name="Rectangle 204"/>
            <p:cNvSpPr>
              <a:spLocks noChangeArrowheads="1"/>
            </p:cNvSpPr>
            <p:nvPr/>
          </p:nvSpPr>
          <p:spPr bwMode="auto">
            <a:xfrm>
              <a:off x="2086" y="2168"/>
              <a:ext cx="1198" cy="804"/>
            </a:xfrm>
            <a:prstGeom prst="rect">
              <a:avLst/>
            </a:prstGeom>
            <a:solidFill>
              <a:srgbClr val="CCCCFF"/>
            </a:solidFill>
            <a:ln w="0">
              <a:solidFill>
                <a:srgbClr val="000000"/>
              </a:solidFill>
              <a:miter lim="800000"/>
              <a:headEnd/>
              <a:tailEnd/>
            </a:ln>
          </p:spPr>
          <p:txBody>
            <a:bodyPr/>
            <a:lstStyle/>
            <a:p>
              <a:endParaRPr lang="en-US"/>
            </a:p>
          </p:txBody>
        </p:sp>
        <p:sp>
          <p:nvSpPr>
            <p:cNvPr id="158" name="Rectangle 205"/>
            <p:cNvSpPr>
              <a:spLocks noChangeArrowheads="1"/>
            </p:cNvSpPr>
            <p:nvPr/>
          </p:nvSpPr>
          <p:spPr bwMode="auto">
            <a:xfrm>
              <a:off x="2086" y="1914"/>
              <a:ext cx="534" cy="25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9" name="Rectangle 206"/>
            <p:cNvSpPr>
              <a:spLocks noChangeArrowheads="1"/>
            </p:cNvSpPr>
            <p:nvPr/>
          </p:nvSpPr>
          <p:spPr bwMode="auto">
            <a:xfrm>
              <a:off x="2086" y="1914"/>
              <a:ext cx="534" cy="254"/>
            </a:xfrm>
            <a:prstGeom prst="rect">
              <a:avLst/>
            </a:prstGeom>
            <a:solidFill>
              <a:srgbClr val="CCCCFF"/>
            </a:solidFill>
            <a:ln w="0">
              <a:solidFill>
                <a:srgbClr val="000000"/>
              </a:solidFill>
              <a:miter lim="800000"/>
              <a:headEnd/>
              <a:tailEnd/>
            </a:ln>
          </p:spPr>
          <p:txBody>
            <a:bodyPr/>
            <a:lstStyle/>
            <a:p>
              <a:endParaRPr lang="en-US"/>
            </a:p>
          </p:txBody>
        </p:sp>
      </p:grpSp>
      <p:grpSp>
        <p:nvGrpSpPr>
          <p:cNvPr id="160" name="Group 207"/>
          <p:cNvGrpSpPr>
            <a:grpSpLocks/>
          </p:cNvGrpSpPr>
          <p:nvPr/>
        </p:nvGrpSpPr>
        <p:grpSpPr bwMode="auto">
          <a:xfrm>
            <a:off x="5767388" y="1500188"/>
            <a:ext cx="290512" cy="257175"/>
            <a:chOff x="2086" y="1914"/>
            <a:chExt cx="1198" cy="1058"/>
          </a:xfrm>
        </p:grpSpPr>
        <p:sp>
          <p:nvSpPr>
            <p:cNvPr id="161" name="Rectangle 208"/>
            <p:cNvSpPr>
              <a:spLocks noChangeArrowheads="1"/>
            </p:cNvSpPr>
            <p:nvPr/>
          </p:nvSpPr>
          <p:spPr bwMode="auto">
            <a:xfrm>
              <a:off x="2086" y="2168"/>
              <a:ext cx="1198" cy="804"/>
            </a:xfrm>
            <a:prstGeom prst="rect">
              <a:avLst/>
            </a:prstGeom>
            <a:solidFill>
              <a:srgbClr val="CCCCFF"/>
            </a:solidFill>
            <a:ln w="0">
              <a:solidFill>
                <a:srgbClr val="000000"/>
              </a:solidFill>
              <a:miter lim="800000"/>
              <a:headEnd/>
              <a:tailEnd/>
            </a:ln>
          </p:spPr>
          <p:txBody>
            <a:bodyPr/>
            <a:lstStyle/>
            <a:p>
              <a:endParaRPr lang="en-US"/>
            </a:p>
          </p:txBody>
        </p:sp>
        <p:sp>
          <p:nvSpPr>
            <p:cNvPr id="162" name="Rectangle 209"/>
            <p:cNvSpPr>
              <a:spLocks noChangeArrowheads="1"/>
            </p:cNvSpPr>
            <p:nvPr/>
          </p:nvSpPr>
          <p:spPr bwMode="auto">
            <a:xfrm>
              <a:off x="2086" y="1914"/>
              <a:ext cx="534" cy="25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 name="Rectangle 210"/>
            <p:cNvSpPr>
              <a:spLocks noChangeArrowheads="1"/>
            </p:cNvSpPr>
            <p:nvPr/>
          </p:nvSpPr>
          <p:spPr bwMode="auto">
            <a:xfrm>
              <a:off x="2086" y="1914"/>
              <a:ext cx="534" cy="254"/>
            </a:xfrm>
            <a:prstGeom prst="rect">
              <a:avLst/>
            </a:prstGeom>
            <a:solidFill>
              <a:srgbClr val="CCCCFF"/>
            </a:solidFill>
            <a:ln w="0">
              <a:solidFill>
                <a:srgbClr val="000000"/>
              </a:solidFill>
              <a:miter lim="800000"/>
              <a:headEnd/>
              <a:tailEnd/>
            </a:ln>
          </p:spPr>
          <p:txBody>
            <a:bodyPr/>
            <a:lstStyle/>
            <a:p>
              <a:endParaRPr lang="en-US"/>
            </a:p>
          </p:txBody>
        </p:sp>
      </p:grpSp>
      <p:sp>
        <p:nvSpPr>
          <p:cNvPr id="164" name="Line 217"/>
          <p:cNvSpPr>
            <a:spLocks noChangeShapeType="1"/>
          </p:cNvSpPr>
          <p:nvPr/>
        </p:nvSpPr>
        <p:spPr bwMode="auto">
          <a:xfrm>
            <a:off x="6286500" y="1295400"/>
            <a:ext cx="0" cy="510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65" name="Text Box 224"/>
          <p:cNvSpPr txBox="1">
            <a:spLocks noChangeArrowheads="1"/>
          </p:cNvSpPr>
          <p:nvPr/>
        </p:nvSpPr>
        <p:spPr bwMode="auto">
          <a:xfrm>
            <a:off x="6327775" y="1635125"/>
            <a:ext cx="314325"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1800">
                <a:solidFill>
                  <a:schemeClr val="accent5">
                    <a:lumMod val="50000"/>
                  </a:schemeClr>
                </a:solidFill>
              </a:rPr>
              <a:t>5</a:t>
            </a:r>
          </a:p>
        </p:txBody>
      </p:sp>
      <p:sp>
        <p:nvSpPr>
          <p:cNvPr id="166" name="Text Box 225"/>
          <p:cNvSpPr txBox="1">
            <a:spLocks noChangeArrowheads="1"/>
          </p:cNvSpPr>
          <p:nvPr/>
        </p:nvSpPr>
        <p:spPr bwMode="auto">
          <a:xfrm>
            <a:off x="6327775" y="2616200"/>
            <a:ext cx="314325"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1800">
                <a:solidFill>
                  <a:schemeClr val="accent2">
                    <a:lumMod val="75000"/>
                  </a:schemeClr>
                </a:solidFill>
              </a:rPr>
              <a:t>4</a:t>
            </a:r>
          </a:p>
        </p:txBody>
      </p:sp>
      <p:sp>
        <p:nvSpPr>
          <p:cNvPr id="167" name="Text Box 226"/>
          <p:cNvSpPr txBox="1">
            <a:spLocks noChangeArrowheads="1"/>
          </p:cNvSpPr>
          <p:nvPr/>
        </p:nvSpPr>
        <p:spPr bwMode="auto">
          <a:xfrm>
            <a:off x="6327775" y="3654425"/>
            <a:ext cx="314325"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1800">
                <a:solidFill>
                  <a:schemeClr val="accent3">
                    <a:lumMod val="50000"/>
                  </a:schemeClr>
                </a:solidFill>
              </a:rPr>
              <a:t>3</a:t>
            </a:r>
          </a:p>
        </p:txBody>
      </p:sp>
      <p:sp>
        <p:nvSpPr>
          <p:cNvPr id="168" name="Text Box 227"/>
          <p:cNvSpPr txBox="1">
            <a:spLocks noChangeArrowheads="1"/>
          </p:cNvSpPr>
          <p:nvPr/>
        </p:nvSpPr>
        <p:spPr bwMode="auto">
          <a:xfrm>
            <a:off x="6315075" y="4645025"/>
            <a:ext cx="314325"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1800">
                <a:solidFill>
                  <a:schemeClr val="accent6">
                    <a:lumMod val="75000"/>
                  </a:schemeClr>
                </a:solidFill>
              </a:rPr>
              <a:t>2</a:t>
            </a:r>
          </a:p>
        </p:txBody>
      </p:sp>
      <p:sp>
        <p:nvSpPr>
          <p:cNvPr id="169" name="Text Box 228"/>
          <p:cNvSpPr txBox="1">
            <a:spLocks noChangeArrowheads="1"/>
          </p:cNvSpPr>
          <p:nvPr/>
        </p:nvSpPr>
        <p:spPr bwMode="auto">
          <a:xfrm>
            <a:off x="6315075" y="5683250"/>
            <a:ext cx="314325"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1800">
                <a:solidFill>
                  <a:srgbClr val="00B050"/>
                </a:solidFill>
              </a:rPr>
              <a:t>1</a:t>
            </a:r>
          </a:p>
        </p:txBody>
      </p:sp>
      <p:sp>
        <p:nvSpPr>
          <p:cNvPr id="170" name="AutoShape 232"/>
          <p:cNvSpPr>
            <a:spLocks noChangeArrowheads="1"/>
          </p:cNvSpPr>
          <p:nvPr/>
        </p:nvSpPr>
        <p:spPr bwMode="auto">
          <a:xfrm>
            <a:off x="8235950" y="1282700"/>
            <a:ext cx="309563" cy="2032000"/>
          </a:xfrm>
          <a:prstGeom prst="upDownArrow">
            <a:avLst>
              <a:gd name="adj1" fmla="val 41537"/>
              <a:gd name="adj2" fmla="val 94875"/>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71" name="AutoShape 234"/>
          <p:cNvSpPr>
            <a:spLocks noChangeArrowheads="1"/>
          </p:cNvSpPr>
          <p:nvPr/>
        </p:nvSpPr>
        <p:spPr bwMode="auto">
          <a:xfrm>
            <a:off x="8235950" y="3327400"/>
            <a:ext cx="309563" cy="3060700"/>
          </a:xfrm>
          <a:prstGeom prst="upDownArrow">
            <a:avLst>
              <a:gd name="adj1" fmla="val 41537"/>
              <a:gd name="adj2" fmla="val 88206"/>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72" name="AutoShape 238"/>
          <p:cNvSpPr>
            <a:spLocks noChangeArrowheads="1"/>
          </p:cNvSpPr>
          <p:nvPr/>
        </p:nvSpPr>
        <p:spPr bwMode="auto">
          <a:xfrm>
            <a:off x="7359650" y="4356100"/>
            <a:ext cx="309563" cy="2044700"/>
          </a:xfrm>
          <a:prstGeom prst="upDownArrow">
            <a:avLst>
              <a:gd name="adj1" fmla="val 41537"/>
              <a:gd name="adj2" fmla="val 91799"/>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73" name="Text Box 218"/>
          <p:cNvSpPr txBox="1">
            <a:spLocks noChangeArrowheads="1"/>
          </p:cNvSpPr>
          <p:nvPr/>
        </p:nvSpPr>
        <p:spPr bwMode="auto">
          <a:xfrm>
            <a:off x="7556500" y="2146300"/>
            <a:ext cx="1587500" cy="320675"/>
          </a:xfrm>
          <a:prstGeom prst="rect">
            <a:avLst/>
          </a:prstGeom>
          <a:noFill/>
          <a:ln>
            <a:noFill/>
          </a:ln>
          <a:effectLst>
            <a:outerShdw dist="28398" dir="1593903"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07950" tIns="53975" rIns="107950" bIns="53975">
            <a:spAutoFit/>
          </a:bodyPr>
          <a:lstStyle/>
          <a:p>
            <a:pPr algn="ctr">
              <a:spcBef>
                <a:spcPct val="50000"/>
              </a:spcBef>
            </a:pPr>
            <a:r>
              <a:rPr lang="en-US" sz="1400" b="1"/>
              <a:t>Application</a:t>
            </a:r>
          </a:p>
        </p:txBody>
      </p:sp>
      <p:sp>
        <p:nvSpPr>
          <p:cNvPr id="174" name="Text Box 219"/>
          <p:cNvSpPr txBox="1">
            <a:spLocks noChangeArrowheads="1"/>
          </p:cNvSpPr>
          <p:nvPr/>
        </p:nvSpPr>
        <p:spPr bwMode="auto">
          <a:xfrm>
            <a:off x="7721600" y="4178300"/>
            <a:ext cx="1295400" cy="427038"/>
          </a:xfrm>
          <a:prstGeom prst="rect">
            <a:avLst/>
          </a:prstGeom>
          <a:noFill/>
          <a:ln>
            <a:noFill/>
          </a:ln>
          <a:effectLst>
            <a:outerShdw dist="28398" dir="1593903"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07950" tIns="53975" rIns="107950" bIns="53975">
            <a:spAutoFit/>
          </a:bodyPr>
          <a:lstStyle/>
          <a:p>
            <a:pPr algn="ctr">
              <a:lnSpc>
                <a:spcPct val="50000"/>
              </a:lnSpc>
              <a:spcBef>
                <a:spcPct val="50000"/>
              </a:spcBef>
            </a:pPr>
            <a:r>
              <a:rPr lang="en-US" sz="1400" b="1"/>
              <a:t>Application </a:t>
            </a:r>
          </a:p>
          <a:p>
            <a:pPr algn="ctr">
              <a:lnSpc>
                <a:spcPct val="50000"/>
              </a:lnSpc>
              <a:spcBef>
                <a:spcPct val="50000"/>
              </a:spcBef>
            </a:pPr>
            <a:r>
              <a:rPr lang="en-US" sz="1400" b="1"/>
              <a:t>Framework</a:t>
            </a:r>
          </a:p>
        </p:txBody>
      </p:sp>
      <p:sp>
        <p:nvSpPr>
          <p:cNvPr id="175" name="Text Box 220"/>
          <p:cNvSpPr txBox="1">
            <a:spLocks noChangeArrowheads="1"/>
          </p:cNvSpPr>
          <p:nvPr/>
        </p:nvSpPr>
        <p:spPr bwMode="auto">
          <a:xfrm>
            <a:off x="6832600" y="5016500"/>
            <a:ext cx="1371600" cy="320675"/>
          </a:xfrm>
          <a:prstGeom prst="rect">
            <a:avLst/>
          </a:prstGeom>
          <a:noFill/>
          <a:ln>
            <a:noFill/>
          </a:ln>
          <a:effectLst>
            <a:outerShdw dist="28398" dir="1593903"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107950" tIns="53975" rIns="107950" bIns="53975">
            <a:spAutoFit/>
          </a:bodyPr>
          <a:lstStyle/>
          <a:p>
            <a:pPr algn="ctr">
              <a:spcBef>
                <a:spcPct val="50000"/>
              </a:spcBef>
            </a:pPr>
            <a:r>
              <a:rPr lang="en-US" sz="1400" b="1"/>
              <a:t>Infrastructure</a:t>
            </a:r>
          </a:p>
        </p:txBody>
      </p:sp>
    </p:spTree>
    <p:extLst>
      <p:ext uri="{BB962C8B-B14F-4D97-AF65-F5344CB8AC3E}">
        <p14:creationId xmlns:p14="http://schemas.microsoft.com/office/powerpoint/2010/main" val="4033635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hóa các tầng kiến trúc</a:t>
            </a:r>
          </a:p>
        </p:txBody>
      </p:sp>
      <p:sp>
        <p:nvSpPr>
          <p:cNvPr id="3" name="Content Placeholder 2"/>
          <p:cNvSpPr>
            <a:spLocks noGrp="1"/>
          </p:cNvSpPr>
          <p:nvPr>
            <p:ph idx="1"/>
          </p:nvPr>
        </p:nvSpPr>
        <p:spPr/>
        <p:txBody>
          <a:bodyPr/>
          <a:lstStyle/>
          <a:p>
            <a:r>
              <a:rPr lang="en-US"/>
              <a:t>Các tầng kiến trúc được mô hình hóa sử dụng mẫu gói (stereotyped package)</a:t>
            </a:r>
          </a:p>
          <a:p>
            <a:r>
              <a:rPr lang="en-US"/>
              <a:t>&lt;&lt;layer&gt;&gt; stereotype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Rectangle 1034"/>
          <p:cNvSpPr>
            <a:spLocks noChangeArrowheads="1"/>
          </p:cNvSpPr>
          <p:nvPr/>
        </p:nvSpPr>
        <p:spPr bwMode="auto">
          <a:xfrm>
            <a:off x="3352800" y="3395662"/>
            <a:ext cx="847725" cy="4016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 name="Rectangle 1033"/>
          <p:cNvSpPr>
            <a:spLocks noChangeArrowheads="1"/>
          </p:cNvSpPr>
          <p:nvPr/>
        </p:nvSpPr>
        <p:spPr bwMode="auto">
          <a:xfrm>
            <a:off x="3352800" y="3810000"/>
            <a:ext cx="2117725" cy="1290637"/>
          </a:xfrm>
          <a:prstGeom prst="rect">
            <a:avLst/>
          </a:prstGeom>
          <a:solidFill>
            <a:srgbClr val="FFFFCC"/>
          </a:solidFill>
          <a:ln w="0">
            <a:solidFill>
              <a:srgbClr val="990033"/>
            </a:solidFill>
            <a:miter lim="800000"/>
            <a:headEnd/>
            <a:tailEnd/>
          </a:ln>
        </p:spPr>
        <p:txBody>
          <a:bodyPr/>
          <a:lstStyle/>
          <a:p>
            <a:endParaRPr lang="en-US"/>
          </a:p>
        </p:txBody>
      </p:sp>
      <p:sp>
        <p:nvSpPr>
          <p:cNvPr id="7" name="Freeform 1035"/>
          <p:cNvSpPr>
            <a:spLocks/>
          </p:cNvSpPr>
          <p:nvPr/>
        </p:nvSpPr>
        <p:spPr bwMode="auto">
          <a:xfrm>
            <a:off x="3352800" y="3408362"/>
            <a:ext cx="847725" cy="401638"/>
          </a:xfrm>
          <a:custGeom>
            <a:avLst/>
            <a:gdLst>
              <a:gd name="T0" fmla="*/ 0 w 38"/>
              <a:gd name="T1" fmla="*/ 18 h 18"/>
              <a:gd name="T2" fmla="*/ 0 w 38"/>
              <a:gd name="T3" fmla="*/ 0 h 18"/>
              <a:gd name="T4" fmla="*/ 38 w 38"/>
              <a:gd name="T5" fmla="*/ 0 h 18"/>
              <a:gd name="T6" fmla="*/ 38 w 38"/>
              <a:gd name="T7" fmla="*/ 18 h 18"/>
            </a:gdLst>
            <a:ahLst/>
            <a:cxnLst>
              <a:cxn ang="0">
                <a:pos x="T0" y="T1"/>
              </a:cxn>
              <a:cxn ang="0">
                <a:pos x="T2" y="T3"/>
              </a:cxn>
              <a:cxn ang="0">
                <a:pos x="T4" y="T5"/>
              </a:cxn>
              <a:cxn ang="0">
                <a:pos x="T6" y="T7"/>
              </a:cxn>
            </a:cxnLst>
            <a:rect l="0" t="0" r="r" b="b"/>
            <a:pathLst>
              <a:path w="38" h="18">
                <a:moveTo>
                  <a:pt x="0" y="18"/>
                </a:moveTo>
                <a:lnTo>
                  <a:pt x="0" y="0"/>
                </a:lnTo>
                <a:lnTo>
                  <a:pt x="38" y="0"/>
                </a:lnTo>
                <a:lnTo>
                  <a:pt x="38" y="18"/>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Rectangle 1036"/>
          <p:cNvSpPr>
            <a:spLocks noChangeArrowheads="1"/>
          </p:cNvSpPr>
          <p:nvPr/>
        </p:nvSpPr>
        <p:spPr bwMode="auto">
          <a:xfrm>
            <a:off x="3527425" y="4111625"/>
            <a:ext cx="1793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1">
                <a:solidFill>
                  <a:srgbClr val="000000"/>
                </a:solidFill>
              </a:rPr>
              <a:t>Package Name</a:t>
            </a:r>
            <a:endParaRPr lang="en-US" sz="2000" b="1"/>
          </a:p>
        </p:txBody>
      </p:sp>
      <p:sp>
        <p:nvSpPr>
          <p:cNvPr id="9" name="Rectangle 1037"/>
          <p:cNvSpPr>
            <a:spLocks noChangeArrowheads="1"/>
          </p:cNvSpPr>
          <p:nvPr/>
        </p:nvSpPr>
        <p:spPr bwMode="auto">
          <a:xfrm>
            <a:off x="3862388" y="3841750"/>
            <a:ext cx="1028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&lt;&lt;layer&gt;&gt;</a:t>
            </a:r>
            <a:endParaRPr lang="en-US" sz="1800"/>
          </a:p>
        </p:txBody>
      </p:sp>
    </p:spTree>
    <p:extLst>
      <p:ext uri="{BB962C8B-B14F-4D97-AF65-F5344CB8AC3E}">
        <p14:creationId xmlns:p14="http://schemas.microsoft.com/office/powerpoint/2010/main" val="2400391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Thí dụ: tổ chức mức cao của mô hình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Rectangle 19"/>
          <p:cNvSpPr>
            <a:spLocks noChangeArrowheads="1"/>
          </p:cNvSpPr>
          <p:nvPr/>
        </p:nvSpPr>
        <p:spPr bwMode="auto">
          <a:xfrm>
            <a:off x="3556000" y="1927225"/>
            <a:ext cx="1995488" cy="1223963"/>
          </a:xfrm>
          <a:prstGeom prst="rect">
            <a:avLst/>
          </a:prstGeom>
          <a:solidFill>
            <a:srgbClr val="FFFFCC"/>
          </a:solidFill>
          <a:ln w="12700">
            <a:solidFill>
              <a:srgbClr val="990033"/>
            </a:solidFill>
            <a:miter lim="800000"/>
            <a:headEnd/>
            <a:tailEnd/>
          </a:ln>
        </p:spPr>
        <p:txBody>
          <a:bodyPr/>
          <a:lstStyle/>
          <a:p>
            <a:endParaRPr lang="en-US"/>
          </a:p>
        </p:txBody>
      </p:sp>
      <p:sp>
        <p:nvSpPr>
          <p:cNvPr id="6" name="Rectangle 20"/>
          <p:cNvSpPr>
            <a:spLocks noChangeArrowheads="1"/>
          </p:cNvSpPr>
          <p:nvPr/>
        </p:nvSpPr>
        <p:spPr bwMode="auto">
          <a:xfrm>
            <a:off x="3556000" y="1574800"/>
            <a:ext cx="790575" cy="352425"/>
          </a:xfrm>
          <a:prstGeom prst="rect">
            <a:avLst/>
          </a:prstGeom>
          <a:solidFill>
            <a:srgbClr val="FFFFCC"/>
          </a:solidFill>
          <a:ln w="12700">
            <a:solidFill>
              <a:srgbClr val="000000"/>
            </a:solidFill>
            <a:miter lim="800000"/>
            <a:headEnd/>
            <a:tailEnd/>
          </a:ln>
        </p:spPr>
        <p:txBody>
          <a:bodyPr/>
          <a:lstStyle/>
          <a:p>
            <a:endParaRPr lang="en-US"/>
          </a:p>
        </p:txBody>
      </p:sp>
      <p:sp>
        <p:nvSpPr>
          <p:cNvPr id="7" name="Rectangle 21"/>
          <p:cNvSpPr>
            <a:spLocks noChangeArrowheads="1"/>
          </p:cNvSpPr>
          <p:nvPr/>
        </p:nvSpPr>
        <p:spPr bwMode="auto">
          <a:xfrm>
            <a:off x="3556000" y="1574800"/>
            <a:ext cx="790575" cy="35242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Rectangle 22"/>
          <p:cNvSpPr>
            <a:spLocks noChangeArrowheads="1"/>
          </p:cNvSpPr>
          <p:nvPr/>
        </p:nvSpPr>
        <p:spPr bwMode="auto">
          <a:xfrm>
            <a:off x="3889375" y="2300288"/>
            <a:ext cx="13827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1">
                <a:solidFill>
                  <a:srgbClr val="000000"/>
                </a:solidFill>
              </a:rPr>
              <a:t>Application</a:t>
            </a:r>
            <a:endParaRPr lang="en-US" sz="2000" b="1"/>
          </a:p>
        </p:txBody>
      </p:sp>
      <p:sp>
        <p:nvSpPr>
          <p:cNvPr id="9" name="Rectangle 23"/>
          <p:cNvSpPr>
            <a:spLocks noChangeArrowheads="1"/>
          </p:cNvSpPr>
          <p:nvPr/>
        </p:nvSpPr>
        <p:spPr bwMode="auto">
          <a:xfrm>
            <a:off x="4057650" y="1968500"/>
            <a:ext cx="1028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&lt;&lt;layer&gt;&gt;</a:t>
            </a:r>
            <a:endParaRPr lang="en-US" sz="1800"/>
          </a:p>
        </p:txBody>
      </p:sp>
      <p:sp>
        <p:nvSpPr>
          <p:cNvPr id="10" name="Rectangle 24"/>
          <p:cNvSpPr>
            <a:spLocks noChangeArrowheads="1"/>
          </p:cNvSpPr>
          <p:nvPr/>
        </p:nvSpPr>
        <p:spPr bwMode="auto">
          <a:xfrm>
            <a:off x="3429000" y="4740275"/>
            <a:ext cx="2427288" cy="1203325"/>
          </a:xfrm>
          <a:prstGeom prst="rect">
            <a:avLst/>
          </a:prstGeom>
          <a:solidFill>
            <a:srgbClr val="FFFFCC"/>
          </a:solidFill>
          <a:ln w="12700">
            <a:solidFill>
              <a:srgbClr val="990033"/>
            </a:solidFill>
            <a:miter lim="800000"/>
            <a:headEnd/>
            <a:tailEnd/>
          </a:ln>
        </p:spPr>
        <p:txBody>
          <a:bodyPr/>
          <a:lstStyle/>
          <a:p>
            <a:endParaRPr lang="en-US"/>
          </a:p>
        </p:txBody>
      </p:sp>
      <p:sp>
        <p:nvSpPr>
          <p:cNvPr id="11" name="Rectangle 26"/>
          <p:cNvSpPr>
            <a:spLocks noChangeArrowheads="1"/>
          </p:cNvSpPr>
          <p:nvPr/>
        </p:nvSpPr>
        <p:spPr bwMode="auto">
          <a:xfrm>
            <a:off x="3429000" y="4367213"/>
            <a:ext cx="811213" cy="373062"/>
          </a:xfrm>
          <a:prstGeom prst="rect">
            <a:avLst/>
          </a:prstGeom>
          <a:solidFill>
            <a:srgbClr val="FFFFCC"/>
          </a:solidFill>
          <a:ln w="12700">
            <a:solidFill>
              <a:srgbClr val="990033"/>
            </a:solidFill>
            <a:miter lim="800000"/>
            <a:headEnd/>
            <a:tailEnd/>
          </a:ln>
        </p:spPr>
        <p:txBody>
          <a:bodyPr/>
          <a:lstStyle/>
          <a:p>
            <a:endParaRPr lang="en-US"/>
          </a:p>
        </p:txBody>
      </p:sp>
      <p:sp>
        <p:nvSpPr>
          <p:cNvPr id="12" name="Rectangle 27"/>
          <p:cNvSpPr>
            <a:spLocks noChangeArrowheads="1"/>
          </p:cNvSpPr>
          <p:nvPr/>
        </p:nvSpPr>
        <p:spPr bwMode="auto">
          <a:xfrm>
            <a:off x="3532188" y="5113338"/>
            <a:ext cx="2314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1">
                <a:solidFill>
                  <a:srgbClr val="000000"/>
                </a:solidFill>
              </a:rPr>
              <a:t>Business Services </a:t>
            </a:r>
          </a:p>
        </p:txBody>
      </p:sp>
      <p:sp>
        <p:nvSpPr>
          <p:cNvPr id="13" name="Rectangle 29"/>
          <p:cNvSpPr>
            <a:spLocks noChangeArrowheads="1"/>
          </p:cNvSpPr>
          <p:nvPr/>
        </p:nvSpPr>
        <p:spPr bwMode="auto">
          <a:xfrm>
            <a:off x="4146550" y="4781550"/>
            <a:ext cx="1028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&lt;&lt;layer&gt;&gt;</a:t>
            </a:r>
            <a:endParaRPr lang="en-US" sz="1800"/>
          </a:p>
        </p:txBody>
      </p:sp>
      <p:sp>
        <p:nvSpPr>
          <p:cNvPr id="14" name="Line 30"/>
          <p:cNvSpPr>
            <a:spLocks noChangeShapeType="1"/>
          </p:cNvSpPr>
          <p:nvPr/>
        </p:nvSpPr>
        <p:spPr bwMode="auto">
          <a:xfrm>
            <a:off x="4630738" y="3151188"/>
            <a:ext cx="1587" cy="1495425"/>
          </a:xfrm>
          <a:prstGeom prst="line">
            <a:avLst/>
          </a:prstGeom>
          <a:noFill/>
          <a:ln w="25400">
            <a:solidFill>
              <a:schemeClr val="tx1"/>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172675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chế kiến trúc (mechanism)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grpSp>
        <p:nvGrpSpPr>
          <p:cNvPr id="5" name="Group 2"/>
          <p:cNvGrpSpPr>
            <a:grpSpLocks/>
          </p:cNvGrpSpPr>
          <p:nvPr/>
        </p:nvGrpSpPr>
        <p:grpSpPr bwMode="auto">
          <a:xfrm>
            <a:off x="4076700" y="4661398"/>
            <a:ext cx="1047750" cy="1458913"/>
            <a:chOff x="385" y="1700"/>
            <a:chExt cx="660" cy="919"/>
          </a:xfrm>
        </p:grpSpPr>
        <p:sp>
          <p:nvSpPr>
            <p:cNvPr id="6" name="Text Box 3"/>
            <p:cNvSpPr txBox="1">
              <a:spLocks noChangeArrowheads="1"/>
            </p:cNvSpPr>
            <p:nvPr/>
          </p:nvSpPr>
          <p:spPr bwMode="auto">
            <a:xfrm>
              <a:off x="385" y="2386"/>
              <a:ext cx="6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1"/>
                <a:t>Architect</a:t>
              </a:r>
            </a:p>
          </p:txBody>
        </p:sp>
        <p:grpSp>
          <p:nvGrpSpPr>
            <p:cNvPr id="7" name="Group 4"/>
            <p:cNvGrpSpPr>
              <a:grpSpLocks/>
            </p:cNvGrpSpPr>
            <p:nvPr/>
          </p:nvGrpSpPr>
          <p:grpSpPr bwMode="auto">
            <a:xfrm>
              <a:off x="492" y="1700"/>
              <a:ext cx="446" cy="650"/>
              <a:chOff x="1098" y="1074"/>
              <a:chExt cx="222" cy="324"/>
            </a:xfrm>
          </p:grpSpPr>
          <p:sp>
            <p:nvSpPr>
              <p:cNvPr id="8" name="Oval 5"/>
              <p:cNvSpPr>
                <a:spLocks noChangeArrowheads="1"/>
              </p:cNvSpPr>
              <p:nvPr/>
            </p:nvSpPr>
            <p:spPr bwMode="auto">
              <a:xfrm>
                <a:off x="1176" y="1074"/>
                <a:ext cx="126" cy="126"/>
              </a:xfrm>
              <a:prstGeom prst="ellipse">
                <a:avLst/>
              </a:prstGeom>
              <a:solidFill>
                <a:srgbClr val="FFCC99"/>
              </a:solidFill>
              <a:ln w="12700">
                <a:solidFill>
                  <a:schemeClr val="bg2"/>
                </a:solidFill>
                <a:round/>
                <a:headEnd type="none" w="sm" len="sm"/>
                <a:tailEnd type="none" w="lg" len="lg"/>
              </a:ln>
              <a:effectLst/>
              <a:extLst>
                <a:ext uri="{AF507438-7753-43E0-B8FC-AC1667EBCBE1}">
                  <a14:hiddenEffects xmlns:a14="http://schemas.microsoft.com/office/drawing/2010/main">
                    <a:effectLst>
                      <a:outerShdw dist="28398" dir="1593903" algn="ctr" rotWithShape="0">
                        <a:srgbClr val="B2B2B2"/>
                      </a:outerShdw>
                    </a:effectLst>
                  </a14:hiddenEffects>
                </a:ext>
              </a:extLst>
            </p:spPr>
            <p:txBody>
              <a:bodyPr wrap="none" anchor="ctr"/>
              <a:lstStyle/>
              <a:p>
                <a:endParaRPr lang="en-US"/>
              </a:p>
            </p:txBody>
          </p:sp>
          <p:sp>
            <p:nvSpPr>
              <p:cNvPr id="9" name="AutoShape 6"/>
              <p:cNvSpPr>
                <a:spLocks noChangeArrowheads="1"/>
              </p:cNvSpPr>
              <p:nvPr/>
            </p:nvSpPr>
            <p:spPr bwMode="auto">
              <a:xfrm>
                <a:off x="1098" y="1227"/>
                <a:ext cx="222" cy="171"/>
              </a:xfrm>
              <a:prstGeom prst="parallelogram">
                <a:avLst>
                  <a:gd name="adj" fmla="val 32456"/>
                </a:avLst>
              </a:prstGeom>
              <a:solidFill>
                <a:srgbClr val="FFCC99"/>
              </a:solidFill>
              <a:ln w="12700">
                <a:solidFill>
                  <a:schemeClr val="bg2"/>
                </a:solidFill>
                <a:miter lim="800000"/>
                <a:headEnd type="none" w="sm" len="sm"/>
                <a:tailEnd type="none" w="lg" len="lg"/>
              </a:ln>
              <a:effectLst/>
              <a:extLst>
                <a:ext uri="{AF507438-7753-43E0-B8FC-AC1667EBCBE1}">
                  <a14:hiddenEffects xmlns:a14="http://schemas.microsoft.com/office/drawing/2010/main">
                    <a:effectLst>
                      <a:outerShdw dist="28398" dir="1593903" algn="ctr" rotWithShape="0">
                        <a:srgbClr val="B2B2B2"/>
                      </a:outerShdw>
                    </a:effectLst>
                  </a14:hiddenEffects>
                </a:ext>
              </a:extLst>
            </p:spPr>
            <p:txBody>
              <a:bodyPr wrap="none" anchor="ctr"/>
              <a:lstStyle/>
              <a:p>
                <a:endParaRPr lang="en-US"/>
              </a:p>
            </p:txBody>
          </p:sp>
        </p:grpSp>
      </p:grpSp>
      <p:grpSp>
        <p:nvGrpSpPr>
          <p:cNvPr id="10" name="Group 7"/>
          <p:cNvGrpSpPr>
            <a:grpSpLocks/>
          </p:cNvGrpSpPr>
          <p:nvPr/>
        </p:nvGrpSpPr>
        <p:grpSpPr bwMode="auto">
          <a:xfrm>
            <a:off x="612777" y="2134099"/>
            <a:ext cx="1614488" cy="1865313"/>
            <a:chOff x="4005" y="1776"/>
            <a:chExt cx="1017" cy="1175"/>
          </a:xfrm>
        </p:grpSpPr>
        <p:grpSp>
          <p:nvGrpSpPr>
            <p:cNvPr id="11" name="Group 8"/>
            <p:cNvGrpSpPr>
              <a:grpSpLocks/>
            </p:cNvGrpSpPr>
            <p:nvPr/>
          </p:nvGrpSpPr>
          <p:grpSpPr bwMode="auto">
            <a:xfrm>
              <a:off x="4297" y="1776"/>
              <a:ext cx="432" cy="720"/>
              <a:chOff x="1249" y="2496"/>
              <a:chExt cx="432" cy="720"/>
            </a:xfrm>
          </p:grpSpPr>
          <p:sp>
            <p:nvSpPr>
              <p:cNvPr id="13" name="Rectangle 9"/>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0"/>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1"/>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2"/>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3"/>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4"/>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5"/>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6"/>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7"/>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8"/>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9"/>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0"/>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1"/>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2"/>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3"/>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4"/>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5"/>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6"/>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Text Box 27"/>
            <p:cNvSpPr txBox="1">
              <a:spLocks noChangeArrowheads="1"/>
            </p:cNvSpPr>
            <p:nvPr/>
          </p:nvSpPr>
          <p:spPr bwMode="auto">
            <a:xfrm>
              <a:off x="4005" y="2544"/>
              <a:ext cx="1017"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Supplementary</a:t>
              </a:r>
            </a:p>
            <a:p>
              <a:pPr algn="ctr"/>
              <a:r>
                <a:rPr lang="en-US" sz="1800"/>
                <a:t>Specification</a:t>
              </a:r>
            </a:p>
          </p:txBody>
        </p:sp>
      </p:grpSp>
      <p:grpSp>
        <p:nvGrpSpPr>
          <p:cNvPr id="31" name="Group 28"/>
          <p:cNvGrpSpPr>
            <a:grpSpLocks/>
          </p:cNvGrpSpPr>
          <p:nvPr/>
        </p:nvGrpSpPr>
        <p:grpSpPr bwMode="auto">
          <a:xfrm>
            <a:off x="457200" y="4153398"/>
            <a:ext cx="2522538" cy="1547813"/>
            <a:chOff x="3464" y="2976"/>
            <a:chExt cx="1589" cy="975"/>
          </a:xfrm>
        </p:grpSpPr>
        <p:grpSp>
          <p:nvGrpSpPr>
            <p:cNvPr id="32" name="Group 29"/>
            <p:cNvGrpSpPr>
              <a:grpSpLocks/>
            </p:cNvGrpSpPr>
            <p:nvPr/>
          </p:nvGrpSpPr>
          <p:grpSpPr bwMode="auto">
            <a:xfrm>
              <a:off x="3464" y="2976"/>
              <a:ext cx="1589" cy="681"/>
              <a:chOff x="3464" y="2976"/>
              <a:chExt cx="1589" cy="681"/>
            </a:xfrm>
          </p:grpSpPr>
          <p:grpSp>
            <p:nvGrpSpPr>
              <p:cNvPr id="34" name="Group 30"/>
              <p:cNvGrpSpPr>
                <a:grpSpLocks/>
              </p:cNvGrpSpPr>
              <p:nvPr/>
            </p:nvGrpSpPr>
            <p:grpSpPr bwMode="auto">
              <a:xfrm>
                <a:off x="3464" y="2976"/>
                <a:ext cx="320" cy="403"/>
                <a:chOff x="7654" y="3380"/>
                <a:chExt cx="554" cy="754"/>
              </a:xfrm>
            </p:grpSpPr>
            <p:sp>
              <p:nvSpPr>
                <p:cNvPr id="41" name="Oval 31"/>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Line 32"/>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33"/>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Freeform 34"/>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5" name="Oval 35"/>
              <p:cNvSpPr>
                <a:spLocks noChangeArrowheads="1"/>
              </p:cNvSpPr>
              <p:nvPr/>
            </p:nvSpPr>
            <p:spPr bwMode="auto">
              <a:xfrm>
                <a:off x="4198" y="3062"/>
                <a:ext cx="499" cy="230"/>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36"/>
              <p:cNvSpPr>
                <a:spLocks noChangeArrowheads="1"/>
              </p:cNvSpPr>
              <p:nvPr/>
            </p:nvSpPr>
            <p:spPr bwMode="auto">
              <a:xfrm>
                <a:off x="3885" y="3427"/>
                <a:ext cx="499" cy="230"/>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37"/>
              <p:cNvSpPr>
                <a:spLocks noChangeArrowheads="1"/>
              </p:cNvSpPr>
              <p:nvPr/>
            </p:nvSpPr>
            <p:spPr bwMode="auto">
              <a:xfrm>
                <a:off x="4554" y="3427"/>
                <a:ext cx="499" cy="230"/>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8"/>
              <p:cNvSpPr>
                <a:spLocks noChangeShapeType="1"/>
              </p:cNvSpPr>
              <p:nvPr/>
            </p:nvSpPr>
            <p:spPr bwMode="auto">
              <a:xfrm>
                <a:off x="3729" y="3177"/>
                <a:ext cx="46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9"/>
              <p:cNvSpPr>
                <a:spLocks noChangeShapeType="1"/>
              </p:cNvSpPr>
              <p:nvPr/>
            </p:nvSpPr>
            <p:spPr bwMode="auto">
              <a:xfrm flipV="1">
                <a:off x="4240" y="3292"/>
                <a:ext cx="144" cy="135"/>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40"/>
              <p:cNvSpPr>
                <a:spLocks noChangeShapeType="1"/>
              </p:cNvSpPr>
              <p:nvPr/>
            </p:nvSpPr>
            <p:spPr bwMode="auto">
              <a:xfrm flipH="1" flipV="1">
                <a:off x="4554" y="3292"/>
                <a:ext cx="143" cy="135"/>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Text Box 41"/>
            <p:cNvSpPr txBox="1">
              <a:spLocks noChangeArrowheads="1"/>
            </p:cNvSpPr>
            <p:nvPr/>
          </p:nvSpPr>
          <p:spPr bwMode="auto">
            <a:xfrm>
              <a:off x="3721" y="3718"/>
              <a:ext cx="107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Use-Case Model</a:t>
              </a:r>
            </a:p>
          </p:txBody>
        </p:sp>
      </p:grpSp>
      <p:sp>
        <p:nvSpPr>
          <p:cNvPr id="45" name="AutoShape 42"/>
          <p:cNvSpPr>
            <a:spLocks noChangeArrowheads="1"/>
          </p:cNvSpPr>
          <p:nvPr/>
        </p:nvSpPr>
        <p:spPr bwMode="auto">
          <a:xfrm>
            <a:off x="2552700" y="2756398"/>
            <a:ext cx="838200" cy="762000"/>
          </a:xfrm>
          <a:prstGeom prst="rightArrow">
            <a:avLst>
              <a:gd name="adj1" fmla="val 46667"/>
              <a:gd name="adj2" fmla="val 49169"/>
            </a:avLst>
          </a:prstGeom>
          <a:solidFill>
            <a:schemeClr val="hlink"/>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46" name="Text Box 45"/>
          <p:cNvSpPr txBox="1">
            <a:spLocks noChangeArrowheads="1"/>
          </p:cNvSpPr>
          <p:nvPr/>
        </p:nvSpPr>
        <p:spPr bwMode="auto">
          <a:xfrm>
            <a:off x="3352800" y="2883398"/>
            <a:ext cx="2743200" cy="47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2400" b="1" i="1"/>
              <a:t>Mechanisms</a:t>
            </a:r>
          </a:p>
        </p:txBody>
      </p:sp>
      <p:sp>
        <p:nvSpPr>
          <p:cNvPr id="47" name="Text Box 46"/>
          <p:cNvSpPr txBox="1">
            <a:spLocks noChangeArrowheads="1"/>
          </p:cNvSpPr>
          <p:nvPr/>
        </p:nvSpPr>
        <p:spPr bwMode="auto">
          <a:xfrm>
            <a:off x="6934200" y="2680198"/>
            <a:ext cx="220980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800" b="1"/>
              <a:t>COTS Products</a:t>
            </a:r>
            <a:br>
              <a:rPr lang="en-US" sz="1800" b="1"/>
            </a:br>
            <a:r>
              <a:rPr lang="en-US" sz="1800" b="1"/>
              <a:t>Databases</a:t>
            </a:r>
            <a:br>
              <a:rPr lang="en-US" sz="1800" b="1"/>
            </a:br>
            <a:r>
              <a:rPr lang="en-US" sz="1800" b="1"/>
              <a:t>IPC Technology</a:t>
            </a:r>
            <a:br>
              <a:rPr lang="en-US" sz="1800" b="1"/>
            </a:br>
            <a:r>
              <a:rPr lang="en-US" sz="1800" b="1"/>
              <a:t>etc.</a:t>
            </a:r>
          </a:p>
        </p:txBody>
      </p:sp>
      <p:sp>
        <p:nvSpPr>
          <p:cNvPr id="48" name="Text Box 47"/>
          <p:cNvSpPr txBox="1">
            <a:spLocks noChangeArrowheads="1"/>
          </p:cNvSpPr>
          <p:nvPr/>
        </p:nvSpPr>
        <p:spPr bwMode="auto">
          <a:xfrm>
            <a:off x="1905000" y="2222998"/>
            <a:ext cx="213360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1500">
                <a:latin typeface="Times New Roman" panose="02020603050405020304" pitchFamily="18" charset="0"/>
              </a:rPr>
              <a:t>“realized by client classes using”</a:t>
            </a:r>
          </a:p>
        </p:txBody>
      </p:sp>
      <p:sp>
        <p:nvSpPr>
          <p:cNvPr id="49" name="Text Box 48"/>
          <p:cNvSpPr txBox="1">
            <a:spLocks noChangeArrowheads="1"/>
          </p:cNvSpPr>
          <p:nvPr/>
        </p:nvSpPr>
        <p:spPr bwMode="auto">
          <a:xfrm>
            <a:off x="3543300" y="4274048"/>
            <a:ext cx="2133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1500">
                <a:latin typeface="Times New Roman" panose="02020603050405020304" pitchFamily="18" charset="0"/>
              </a:rPr>
              <a:t>“responsible for”</a:t>
            </a:r>
          </a:p>
        </p:txBody>
      </p:sp>
      <p:sp>
        <p:nvSpPr>
          <p:cNvPr id="50" name="Text Box 49"/>
          <p:cNvSpPr txBox="1">
            <a:spLocks noChangeArrowheads="1"/>
          </p:cNvSpPr>
          <p:nvPr/>
        </p:nvSpPr>
        <p:spPr bwMode="auto">
          <a:xfrm>
            <a:off x="5257800" y="2451598"/>
            <a:ext cx="2133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1500">
                <a:latin typeface="Times New Roman" panose="02020603050405020304" pitchFamily="18" charset="0"/>
              </a:rPr>
              <a:t>“constrained by”</a:t>
            </a:r>
          </a:p>
        </p:txBody>
      </p:sp>
      <p:sp>
        <p:nvSpPr>
          <p:cNvPr id="51" name="Text Box 50"/>
          <p:cNvSpPr txBox="1">
            <a:spLocks noChangeArrowheads="1"/>
          </p:cNvSpPr>
          <p:nvPr/>
        </p:nvSpPr>
        <p:spPr bwMode="auto">
          <a:xfrm>
            <a:off x="685800" y="1295400"/>
            <a:ext cx="2743200" cy="47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2400" b="1">
                <a:solidFill>
                  <a:schemeClr val="accent2">
                    <a:lumMod val="75000"/>
                  </a:schemeClr>
                </a:solidFill>
              </a:rPr>
              <a:t>Đòi hỏi chức năng</a:t>
            </a:r>
          </a:p>
        </p:txBody>
      </p:sp>
      <p:sp>
        <p:nvSpPr>
          <p:cNvPr id="52" name="Text Box 51"/>
          <p:cNvSpPr txBox="1">
            <a:spLocks noChangeArrowheads="1"/>
          </p:cNvSpPr>
          <p:nvPr/>
        </p:nvSpPr>
        <p:spPr bwMode="auto">
          <a:xfrm>
            <a:off x="5562600" y="1600200"/>
            <a:ext cx="2971800" cy="478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2400" b="1">
                <a:solidFill>
                  <a:schemeClr val="accent2">
                    <a:lumMod val="75000"/>
                  </a:schemeClr>
                </a:solidFill>
              </a:rPr>
              <a:t>Môi trường thể hiện</a:t>
            </a:r>
          </a:p>
        </p:txBody>
      </p:sp>
      <p:sp>
        <p:nvSpPr>
          <p:cNvPr id="53" name="AutoShape 53"/>
          <p:cNvSpPr>
            <a:spLocks noChangeArrowheads="1"/>
          </p:cNvSpPr>
          <p:nvPr/>
        </p:nvSpPr>
        <p:spPr bwMode="auto">
          <a:xfrm flipH="1">
            <a:off x="5880100" y="2756398"/>
            <a:ext cx="838200" cy="762000"/>
          </a:xfrm>
          <a:prstGeom prst="rightArrow">
            <a:avLst>
              <a:gd name="adj1" fmla="val 46667"/>
              <a:gd name="adj2" fmla="val 49169"/>
            </a:avLst>
          </a:prstGeom>
          <a:solidFill>
            <a:schemeClr val="hlink"/>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54" name="AutoShape 54"/>
          <p:cNvSpPr>
            <a:spLocks noChangeArrowheads="1"/>
          </p:cNvSpPr>
          <p:nvPr/>
        </p:nvSpPr>
        <p:spPr bwMode="auto">
          <a:xfrm rot="16200000">
            <a:off x="4178300" y="3442198"/>
            <a:ext cx="838200" cy="762000"/>
          </a:xfrm>
          <a:prstGeom prst="rightArrow">
            <a:avLst>
              <a:gd name="adj1" fmla="val 46667"/>
              <a:gd name="adj2" fmla="val 49169"/>
            </a:avLst>
          </a:prstGeom>
          <a:solidFill>
            <a:schemeClr val="hlink"/>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Tree>
    <p:extLst>
      <p:ext uri="{BB962C8B-B14F-4D97-AF65-F5344CB8AC3E}">
        <p14:creationId xmlns:p14="http://schemas.microsoft.com/office/powerpoint/2010/main" val="3720219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Cơ chế kiến trúc</a:t>
            </a:r>
          </a:p>
        </p:txBody>
      </p:sp>
      <p:sp>
        <p:nvSpPr>
          <p:cNvPr id="3" name="Content Placeholder 2"/>
          <p:cNvSpPr>
            <a:spLocks noGrp="1"/>
          </p:cNvSpPr>
          <p:nvPr>
            <p:ph idx="1"/>
          </p:nvPr>
        </p:nvSpPr>
        <p:spPr/>
        <p:txBody>
          <a:bodyPr/>
          <a:lstStyle/>
          <a:p>
            <a:r>
              <a:rPr lang="en-US"/>
              <a:t>Ba nhóm cơ chế kiến trúc</a:t>
            </a:r>
          </a:p>
          <a:p>
            <a:pPr lvl="1"/>
            <a:r>
              <a:rPr lang="en-US"/>
              <a:t>Cơ chế phân tích (khái niệm)</a:t>
            </a:r>
          </a:p>
          <a:p>
            <a:pPr lvl="1"/>
            <a:r>
              <a:rPr lang="en-US"/>
              <a:t>Cơ chế thiết kế (cụ thể)</a:t>
            </a:r>
          </a:p>
          <a:p>
            <a:pPr lvl="1"/>
            <a:r>
              <a:rPr lang="en-US"/>
              <a:t>Cơ chế thể hiện (thực tế)</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873419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cơ chế phân tích</a:t>
            </a:r>
          </a:p>
        </p:txBody>
      </p:sp>
      <p:sp>
        <p:nvSpPr>
          <p:cNvPr id="3" name="Content Placeholder 2"/>
          <p:cNvSpPr>
            <a:spLocks noGrp="1"/>
          </p:cNvSpPr>
          <p:nvPr>
            <p:ph idx="1"/>
          </p:nvPr>
        </p:nvSpPr>
        <p:spPr/>
        <p:txBody>
          <a:bodyPr>
            <a:normAutofit fontScale="92500" lnSpcReduction="10000"/>
          </a:bodyPr>
          <a:lstStyle/>
          <a:p>
            <a:pPr>
              <a:lnSpc>
                <a:spcPct val="70000"/>
              </a:lnSpc>
            </a:pPr>
            <a:r>
              <a:rPr lang="en-US"/>
              <a:t>Persistency</a:t>
            </a:r>
          </a:p>
          <a:p>
            <a:pPr>
              <a:lnSpc>
                <a:spcPct val="70000"/>
              </a:lnSpc>
            </a:pPr>
            <a:r>
              <a:rPr lang="en-US"/>
              <a:t>Communication (IPC and RPC)</a:t>
            </a:r>
          </a:p>
          <a:p>
            <a:pPr>
              <a:lnSpc>
                <a:spcPct val="70000"/>
              </a:lnSpc>
            </a:pPr>
            <a:r>
              <a:rPr lang="en-US"/>
              <a:t>Message routing </a:t>
            </a:r>
          </a:p>
          <a:p>
            <a:pPr>
              <a:lnSpc>
                <a:spcPct val="70000"/>
              </a:lnSpc>
            </a:pPr>
            <a:r>
              <a:rPr lang="en-US"/>
              <a:t>Distribution</a:t>
            </a:r>
          </a:p>
          <a:p>
            <a:pPr>
              <a:lnSpc>
                <a:spcPct val="70000"/>
              </a:lnSpc>
            </a:pPr>
            <a:r>
              <a:rPr lang="en-US"/>
              <a:t>Transaction management </a:t>
            </a:r>
          </a:p>
          <a:p>
            <a:pPr>
              <a:lnSpc>
                <a:spcPct val="70000"/>
              </a:lnSpc>
            </a:pPr>
            <a:r>
              <a:rPr lang="en-US"/>
              <a:t>Process control and synchronization (resource contention)</a:t>
            </a:r>
          </a:p>
          <a:p>
            <a:pPr>
              <a:lnSpc>
                <a:spcPct val="70000"/>
              </a:lnSpc>
            </a:pPr>
            <a:r>
              <a:rPr lang="en-US"/>
              <a:t>Information exchange, format conversion</a:t>
            </a:r>
          </a:p>
          <a:p>
            <a:pPr>
              <a:lnSpc>
                <a:spcPct val="70000"/>
              </a:lnSpc>
            </a:pPr>
            <a:r>
              <a:rPr lang="en-US"/>
              <a:t>Security </a:t>
            </a:r>
          </a:p>
          <a:p>
            <a:pPr>
              <a:lnSpc>
                <a:spcPct val="70000"/>
              </a:lnSpc>
            </a:pPr>
            <a:r>
              <a:rPr lang="en-US"/>
              <a:t>Error detection / handling / reporting</a:t>
            </a:r>
          </a:p>
          <a:p>
            <a:pPr>
              <a:lnSpc>
                <a:spcPct val="70000"/>
              </a:lnSpc>
            </a:pPr>
            <a:r>
              <a:rPr lang="en-US"/>
              <a:t>Redundancy </a:t>
            </a:r>
          </a:p>
          <a:p>
            <a:pPr>
              <a:lnSpc>
                <a:spcPct val="70000"/>
              </a:lnSpc>
            </a:pPr>
            <a:r>
              <a:rPr lang="en-US"/>
              <a:t>Legacy Interface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062428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tả cơ chế phân tích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Text Box 45"/>
          <p:cNvSpPr txBox="1">
            <a:spLocks noChangeArrowheads="1"/>
          </p:cNvSpPr>
          <p:nvPr/>
        </p:nvSpPr>
        <p:spPr bwMode="auto">
          <a:xfrm>
            <a:off x="5397500" y="1493044"/>
            <a:ext cx="10414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600" b="1"/>
              <a:t>Classes</a:t>
            </a:r>
          </a:p>
        </p:txBody>
      </p:sp>
      <p:sp>
        <p:nvSpPr>
          <p:cNvPr id="6" name="Text Box 51"/>
          <p:cNvSpPr txBox="1">
            <a:spLocks noChangeArrowheads="1"/>
          </p:cNvSpPr>
          <p:nvPr/>
        </p:nvSpPr>
        <p:spPr bwMode="auto">
          <a:xfrm>
            <a:off x="7620000" y="4264819"/>
            <a:ext cx="876300" cy="32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400" b="1"/>
              <a:t>Parsing</a:t>
            </a:r>
          </a:p>
        </p:txBody>
      </p:sp>
      <p:sp>
        <p:nvSpPr>
          <p:cNvPr id="7" name="Text Box 52"/>
          <p:cNvSpPr txBox="1">
            <a:spLocks noChangeArrowheads="1"/>
          </p:cNvSpPr>
          <p:nvPr/>
        </p:nvSpPr>
        <p:spPr bwMode="auto">
          <a:xfrm>
            <a:off x="7315200" y="5125244"/>
            <a:ext cx="1485900" cy="32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400" b="1"/>
              <a:t>Authentication</a:t>
            </a:r>
          </a:p>
        </p:txBody>
      </p:sp>
      <p:sp>
        <p:nvSpPr>
          <p:cNvPr id="8" name="Text Box 53"/>
          <p:cNvSpPr txBox="1">
            <a:spLocks noChangeArrowheads="1"/>
          </p:cNvSpPr>
          <p:nvPr/>
        </p:nvSpPr>
        <p:spPr bwMode="auto">
          <a:xfrm>
            <a:off x="7251700" y="3405982"/>
            <a:ext cx="1587500" cy="32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400" b="1"/>
              <a:t>Communication</a:t>
            </a:r>
          </a:p>
        </p:txBody>
      </p:sp>
      <p:sp>
        <p:nvSpPr>
          <p:cNvPr id="9" name="Text Box 54"/>
          <p:cNvSpPr txBox="1">
            <a:spLocks noChangeArrowheads="1"/>
          </p:cNvSpPr>
          <p:nvPr/>
        </p:nvSpPr>
        <p:spPr bwMode="auto">
          <a:xfrm>
            <a:off x="7429500" y="2470944"/>
            <a:ext cx="1231900" cy="32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400" b="1"/>
              <a:t>Persistency</a:t>
            </a:r>
          </a:p>
        </p:txBody>
      </p:sp>
      <p:sp>
        <p:nvSpPr>
          <p:cNvPr id="10" name="Line 55"/>
          <p:cNvSpPr>
            <a:spLocks noChangeShapeType="1"/>
          </p:cNvSpPr>
          <p:nvPr/>
        </p:nvSpPr>
        <p:spPr bwMode="auto">
          <a:xfrm>
            <a:off x="6794500" y="1556544"/>
            <a:ext cx="0" cy="4572000"/>
          </a:xfrm>
          <a:prstGeom prst="line">
            <a:avLst/>
          </a:prstGeom>
          <a:noFill/>
          <a:ln w="28575">
            <a:solidFill>
              <a:srgbClr val="99FF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1" name="Text Box 56"/>
          <p:cNvSpPr txBox="1">
            <a:spLocks noChangeArrowheads="1"/>
          </p:cNvSpPr>
          <p:nvPr/>
        </p:nvSpPr>
        <p:spPr bwMode="auto">
          <a:xfrm>
            <a:off x="7124700" y="1248569"/>
            <a:ext cx="15621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lgn="ctr">
              <a:spcBef>
                <a:spcPct val="50000"/>
              </a:spcBef>
            </a:pPr>
            <a:r>
              <a:rPr lang="en-US" sz="1600" b="1"/>
              <a:t>Analysis Mechanisms</a:t>
            </a:r>
          </a:p>
        </p:txBody>
      </p:sp>
      <p:sp>
        <p:nvSpPr>
          <p:cNvPr id="12" name="Line 57"/>
          <p:cNvSpPr>
            <a:spLocks noChangeShapeType="1"/>
          </p:cNvSpPr>
          <p:nvPr/>
        </p:nvSpPr>
        <p:spPr bwMode="auto">
          <a:xfrm>
            <a:off x="6343650" y="2204244"/>
            <a:ext cx="877888" cy="280988"/>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3" name="Line 58"/>
          <p:cNvSpPr>
            <a:spLocks noChangeShapeType="1"/>
          </p:cNvSpPr>
          <p:nvPr/>
        </p:nvSpPr>
        <p:spPr bwMode="auto">
          <a:xfrm flipV="1">
            <a:off x="6337300" y="2548732"/>
            <a:ext cx="884238" cy="38576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4" name="Line 59"/>
          <p:cNvSpPr>
            <a:spLocks noChangeShapeType="1"/>
          </p:cNvSpPr>
          <p:nvPr/>
        </p:nvSpPr>
        <p:spPr bwMode="auto">
          <a:xfrm>
            <a:off x="6337300" y="3569494"/>
            <a:ext cx="882650" cy="1509713"/>
          </a:xfrm>
          <a:prstGeom prst="line">
            <a:avLst/>
          </a:prstGeom>
          <a:noFill/>
          <a:ln w="28575">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5" name="Line 62"/>
          <p:cNvSpPr>
            <a:spLocks noChangeShapeType="1"/>
          </p:cNvSpPr>
          <p:nvPr/>
        </p:nvSpPr>
        <p:spPr bwMode="auto">
          <a:xfrm flipV="1">
            <a:off x="6337300" y="2675732"/>
            <a:ext cx="881063" cy="881062"/>
          </a:xfrm>
          <a:prstGeom prst="line">
            <a:avLst/>
          </a:prstGeom>
          <a:noFill/>
          <a:ln w="28575">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6" name="Line 63"/>
          <p:cNvSpPr>
            <a:spLocks noChangeShapeType="1"/>
          </p:cNvSpPr>
          <p:nvPr/>
        </p:nvSpPr>
        <p:spPr bwMode="auto">
          <a:xfrm>
            <a:off x="6337300" y="3550444"/>
            <a:ext cx="889000" cy="0"/>
          </a:xfrm>
          <a:prstGeom prst="line">
            <a:avLst/>
          </a:prstGeom>
          <a:noFill/>
          <a:ln w="28575">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7" name="Line 64"/>
          <p:cNvSpPr>
            <a:spLocks noChangeShapeType="1"/>
          </p:cNvSpPr>
          <p:nvPr/>
        </p:nvSpPr>
        <p:spPr bwMode="auto">
          <a:xfrm>
            <a:off x="6356350" y="3575844"/>
            <a:ext cx="866775" cy="809625"/>
          </a:xfrm>
          <a:prstGeom prst="line">
            <a:avLst/>
          </a:prstGeom>
          <a:noFill/>
          <a:ln w="28575">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8" name="Line 61"/>
          <p:cNvSpPr>
            <a:spLocks noChangeShapeType="1"/>
          </p:cNvSpPr>
          <p:nvPr/>
        </p:nvSpPr>
        <p:spPr bwMode="auto">
          <a:xfrm flipV="1">
            <a:off x="6362700" y="3625057"/>
            <a:ext cx="855663" cy="674687"/>
          </a:xfrm>
          <a:prstGeom prst="line">
            <a:avLst/>
          </a:prstGeom>
          <a:noFill/>
          <a:ln w="28575">
            <a:solidFill>
              <a:srgbClr val="99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19" name="Line 65"/>
          <p:cNvSpPr>
            <a:spLocks noChangeShapeType="1"/>
          </p:cNvSpPr>
          <p:nvPr/>
        </p:nvSpPr>
        <p:spPr bwMode="auto">
          <a:xfrm flipV="1">
            <a:off x="6343650" y="5291932"/>
            <a:ext cx="871538" cy="347662"/>
          </a:xfrm>
          <a:prstGeom prst="line">
            <a:avLst/>
          </a:prstGeom>
          <a:noFill/>
          <a:ln w="2857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20" name="Line 66"/>
          <p:cNvSpPr>
            <a:spLocks noChangeShapeType="1"/>
          </p:cNvSpPr>
          <p:nvPr/>
        </p:nvSpPr>
        <p:spPr bwMode="auto">
          <a:xfrm flipV="1">
            <a:off x="6343650" y="2829719"/>
            <a:ext cx="876300" cy="1463675"/>
          </a:xfrm>
          <a:prstGeom prst="line">
            <a:avLst/>
          </a:prstGeom>
          <a:noFill/>
          <a:ln w="28575">
            <a:solidFill>
              <a:srgbClr val="99FF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21" name="Line 67"/>
          <p:cNvSpPr>
            <a:spLocks noChangeShapeType="1"/>
          </p:cNvSpPr>
          <p:nvPr/>
        </p:nvSpPr>
        <p:spPr bwMode="auto">
          <a:xfrm flipV="1">
            <a:off x="6318250" y="4466432"/>
            <a:ext cx="901700" cy="506412"/>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22" name="Rectangle 68"/>
          <p:cNvSpPr>
            <a:spLocks noChangeArrowheads="1"/>
          </p:cNvSpPr>
          <p:nvPr/>
        </p:nvSpPr>
        <p:spPr bwMode="auto">
          <a:xfrm>
            <a:off x="7226300" y="5087144"/>
            <a:ext cx="1612900" cy="393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3" name="Rectangle 69"/>
          <p:cNvSpPr>
            <a:spLocks noChangeArrowheads="1"/>
          </p:cNvSpPr>
          <p:nvPr/>
        </p:nvSpPr>
        <p:spPr bwMode="auto">
          <a:xfrm>
            <a:off x="7226300" y="4223544"/>
            <a:ext cx="1612900" cy="393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4" name="Rectangle 70"/>
          <p:cNvSpPr>
            <a:spLocks noChangeArrowheads="1"/>
          </p:cNvSpPr>
          <p:nvPr/>
        </p:nvSpPr>
        <p:spPr bwMode="auto">
          <a:xfrm>
            <a:off x="7226300" y="3372644"/>
            <a:ext cx="1612900" cy="393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25" name="Rectangle 71"/>
          <p:cNvSpPr>
            <a:spLocks noChangeArrowheads="1"/>
          </p:cNvSpPr>
          <p:nvPr/>
        </p:nvSpPr>
        <p:spPr bwMode="auto">
          <a:xfrm>
            <a:off x="7226300" y="2432844"/>
            <a:ext cx="1612900" cy="393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nvGrpSpPr>
          <p:cNvPr id="26" name="Group 13"/>
          <p:cNvGrpSpPr>
            <a:grpSpLocks/>
          </p:cNvGrpSpPr>
          <p:nvPr/>
        </p:nvGrpSpPr>
        <p:grpSpPr bwMode="auto">
          <a:xfrm>
            <a:off x="5438775" y="1943894"/>
            <a:ext cx="957263" cy="587375"/>
            <a:chOff x="2298" y="3084"/>
            <a:chExt cx="699" cy="450"/>
          </a:xfrm>
        </p:grpSpPr>
        <p:sp>
          <p:nvSpPr>
            <p:cNvPr id="27" name="Rectangle 6"/>
            <p:cNvSpPr>
              <a:spLocks noChangeArrowheads="1"/>
            </p:cNvSpPr>
            <p:nvPr/>
          </p:nvSpPr>
          <p:spPr bwMode="auto">
            <a:xfrm>
              <a:off x="2298" y="3084"/>
              <a:ext cx="698" cy="450"/>
            </a:xfrm>
            <a:prstGeom prst="rect">
              <a:avLst/>
            </a:prstGeom>
            <a:solidFill>
              <a:srgbClr val="FFFFCC"/>
            </a:solidFill>
            <a:ln w="9525">
              <a:solidFill>
                <a:srgbClr val="990033"/>
              </a:solidFill>
              <a:miter lim="800000"/>
              <a:headEnd/>
              <a:tailEnd/>
            </a:ln>
          </p:spPr>
          <p:txBody>
            <a:bodyPr/>
            <a:lstStyle/>
            <a:p>
              <a:endParaRPr lang="en-US"/>
            </a:p>
          </p:txBody>
        </p:sp>
        <p:sp>
          <p:nvSpPr>
            <p:cNvPr id="28" name="Line 10"/>
            <p:cNvSpPr>
              <a:spLocks noChangeShapeType="1"/>
            </p:cNvSpPr>
            <p:nvPr/>
          </p:nvSpPr>
          <p:spPr bwMode="auto">
            <a:xfrm>
              <a:off x="2298" y="3339"/>
              <a:ext cx="699" cy="0"/>
            </a:xfrm>
            <a:prstGeom prst="line">
              <a:avLst/>
            </a:prstGeom>
            <a:noFill/>
            <a:ln w="9525">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29" name="Line 12"/>
            <p:cNvSpPr>
              <a:spLocks noChangeShapeType="1"/>
            </p:cNvSpPr>
            <p:nvPr/>
          </p:nvSpPr>
          <p:spPr bwMode="auto">
            <a:xfrm>
              <a:off x="2298" y="3435"/>
              <a:ext cx="699" cy="0"/>
            </a:xfrm>
            <a:prstGeom prst="line">
              <a:avLst/>
            </a:prstGeom>
            <a:noFill/>
            <a:ln w="9525">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sp>
        <p:nvSpPr>
          <p:cNvPr id="30" name="Rectangle 7"/>
          <p:cNvSpPr>
            <a:spLocks noChangeArrowheads="1"/>
          </p:cNvSpPr>
          <p:nvPr/>
        </p:nvSpPr>
        <p:spPr bwMode="auto">
          <a:xfrm>
            <a:off x="5684838" y="2001044"/>
            <a:ext cx="4038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t>Flight</a:t>
            </a:r>
          </a:p>
        </p:txBody>
      </p:sp>
      <p:grpSp>
        <p:nvGrpSpPr>
          <p:cNvPr id="31" name="Group 16"/>
          <p:cNvGrpSpPr>
            <a:grpSpLocks/>
          </p:cNvGrpSpPr>
          <p:nvPr/>
        </p:nvGrpSpPr>
        <p:grpSpPr bwMode="auto">
          <a:xfrm>
            <a:off x="5438775" y="2632869"/>
            <a:ext cx="957263" cy="587375"/>
            <a:chOff x="2298" y="3084"/>
            <a:chExt cx="699" cy="450"/>
          </a:xfrm>
        </p:grpSpPr>
        <p:sp>
          <p:nvSpPr>
            <p:cNvPr id="32" name="Rectangle 17"/>
            <p:cNvSpPr>
              <a:spLocks noChangeArrowheads="1"/>
            </p:cNvSpPr>
            <p:nvPr/>
          </p:nvSpPr>
          <p:spPr bwMode="auto">
            <a:xfrm>
              <a:off x="2298" y="3084"/>
              <a:ext cx="698" cy="450"/>
            </a:xfrm>
            <a:prstGeom prst="rect">
              <a:avLst/>
            </a:prstGeom>
            <a:solidFill>
              <a:srgbClr val="FFFFCC"/>
            </a:solidFill>
            <a:ln w="9525">
              <a:solidFill>
                <a:srgbClr val="990033"/>
              </a:solidFill>
              <a:miter lim="800000"/>
              <a:headEnd/>
              <a:tailEnd/>
            </a:ln>
          </p:spPr>
          <p:txBody>
            <a:bodyPr/>
            <a:lstStyle/>
            <a:p>
              <a:endParaRPr lang="en-US"/>
            </a:p>
          </p:txBody>
        </p:sp>
        <p:sp>
          <p:nvSpPr>
            <p:cNvPr id="33" name="Line 18"/>
            <p:cNvSpPr>
              <a:spLocks noChangeShapeType="1"/>
            </p:cNvSpPr>
            <p:nvPr/>
          </p:nvSpPr>
          <p:spPr bwMode="auto">
            <a:xfrm>
              <a:off x="2298" y="3339"/>
              <a:ext cx="699" cy="0"/>
            </a:xfrm>
            <a:prstGeom prst="line">
              <a:avLst/>
            </a:prstGeom>
            <a:noFill/>
            <a:ln w="9525">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4" name="Line 19"/>
            <p:cNvSpPr>
              <a:spLocks noChangeShapeType="1"/>
            </p:cNvSpPr>
            <p:nvPr/>
          </p:nvSpPr>
          <p:spPr bwMode="auto">
            <a:xfrm>
              <a:off x="2298" y="3435"/>
              <a:ext cx="699" cy="0"/>
            </a:xfrm>
            <a:prstGeom prst="line">
              <a:avLst/>
            </a:prstGeom>
            <a:noFill/>
            <a:ln w="9525">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sp>
        <p:nvSpPr>
          <p:cNvPr id="35" name="Rectangle 20"/>
          <p:cNvSpPr>
            <a:spLocks noChangeArrowheads="1"/>
          </p:cNvSpPr>
          <p:nvPr/>
        </p:nvSpPr>
        <p:spPr bwMode="auto">
          <a:xfrm>
            <a:off x="5610225" y="2690019"/>
            <a:ext cx="54091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t>Aircraft</a:t>
            </a:r>
          </a:p>
        </p:txBody>
      </p:sp>
      <p:grpSp>
        <p:nvGrpSpPr>
          <p:cNvPr id="36" name="Group 22"/>
          <p:cNvGrpSpPr>
            <a:grpSpLocks/>
          </p:cNvGrpSpPr>
          <p:nvPr/>
        </p:nvGrpSpPr>
        <p:grpSpPr bwMode="auto">
          <a:xfrm>
            <a:off x="5438775" y="3321844"/>
            <a:ext cx="957263" cy="587375"/>
            <a:chOff x="2298" y="3084"/>
            <a:chExt cx="699" cy="450"/>
          </a:xfrm>
        </p:grpSpPr>
        <p:sp>
          <p:nvSpPr>
            <p:cNvPr id="37" name="Rectangle 23"/>
            <p:cNvSpPr>
              <a:spLocks noChangeArrowheads="1"/>
            </p:cNvSpPr>
            <p:nvPr/>
          </p:nvSpPr>
          <p:spPr bwMode="auto">
            <a:xfrm>
              <a:off x="2298" y="3084"/>
              <a:ext cx="698" cy="450"/>
            </a:xfrm>
            <a:prstGeom prst="rect">
              <a:avLst/>
            </a:prstGeom>
            <a:solidFill>
              <a:srgbClr val="FFFFCC"/>
            </a:solidFill>
            <a:ln w="9525">
              <a:solidFill>
                <a:srgbClr val="990033"/>
              </a:solidFill>
              <a:miter lim="800000"/>
              <a:headEnd/>
              <a:tailEnd/>
            </a:ln>
          </p:spPr>
          <p:txBody>
            <a:bodyPr/>
            <a:lstStyle/>
            <a:p>
              <a:endParaRPr lang="en-US"/>
            </a:p>
          </p:txBody>
        </p:sp>
        <p:sp>
          <p:nvSpPr>
            <p:cNvPr id="38" name="Line 24"/>
            <p:cNvSpPr>
              <a:spLocks noChangeShapeType="1"/>
            </p:cNvSpPr>
            <p:nvPr/>
          </p:nvSpPr>
          <p:spPr bwMode="auto">
            <a:xfrm>
              <a:off x="2298" y="3339"/>
              <a:ext cx="699" cy="0"/>
            </a:xfrm>
            <a:prstGeom prst="line">
              <a:avLst/>
            </a:prstGeom>
            <a:noFill/>
            <a:ln w="9525">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9" name="Line 25"/>
            <p:cNvSpPr>
              <a:spLocks noChangeShapeType="1"/>
            </p:cNvSpPr>
            <p:nvPr/>
          </p:nvSpPr>
          <p:spPr bwMode="auto">
            <a:xfrm>
              <a:off x="2298" y="3435"/>
              <a:ext cx="699" cy="0"/>
            </a:xfrm>
            <a:prstGeom prst="line">
              <a:avLst/>
            </a:prstGeom>
            <a:noFill/>
            <a:ln w="9525">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sp>
        <p:nvSpPr>
          <p:cNvPr id="40" name="Rectangle 26"/>
          <p:cNvSpPr>
            <a:spLocks noChangeArrowheads="1"/>
          </p:cNvSpPr>
          <p:nvPr/>
        </p:nvSpPr>
        <p:spPr bwMode="auto">
          <a:xfrm>
            <a:off x="5610225" y="3378994"/>
            <a:ext cx="5674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t>Mission</a:t>
            </a:r>
          </a:p>
        </p:txBody>
      </p:sp>
      <p:grpSp>
        <p:nvGrpSpPr>
          <p:cNvPr id="41" name="Group 28"/>
          <p:cNvGrpSpPr>
            <a:grpSpLocks/>
          </p:cNvGrpSpPr>
          <p:nvPr/>
        </p:nvGrpSpPr>
        <p:grpSpPr bwMode="auto">
          <a:xfrm>
            <a:off x="5438775" y="4009232"/>
            <a:ext cx="957263" cy="587375"/>
            <a:chOff x="2298" y="3084"/>
            <a:chExt cx="699" cy="450"/>
          </a:xfrm>
        </p:grpSpPr>
        <p:sp>
          <p:nvSpPr>
            <p:cNvPr id="42" name="Rectangle 29"/>
            <p:cNvSpPr>
              <a:spLocks noChangeArrowheads="1"/>
            </p:cNvSpPr>
            <p:nvPr/>
          </p:nvSpPr>
          <p:spPr bwMode="auto">
            <a:xfrm>
              <a:off x="2298" y="3084"/>
              <a:ext cx="698" cy="450"/>
            </a:xfrm>
            <a:prstGeom prst="rect">
              <a:avLst/>
            </a:prstGeom>
            <a:solidFill>
              <a:srgbClr val="FFFFCC"/>
            </a:solidFill>
            <a:ln w="9525">
              <a:solidFill>
                <a:srgbClr val="990033"/>
              </a:solidFill>
              <a:miter lim="800000"/>
              <a:headEnd/>
              <a:tailEnd/>
            </a:ln>
          </p:spPr>
          <p:txBody>
            <a:bodyPr/>
            <a:lstStyle/>
            <a:p>
              <a:endParaRPr lang="en-US"/>
            </a:p>
          </p:txBody>
        </p:sp>
        <p:sp>
          <p:nvSpPr>
            <p:cNvPr id="43" name="Line 30"/>
            <p:cNvSpPr>
              <a:spLocks noChangeShapeType="1"/>
            </p:cNvSpPr>
            <p:nvPr/>
          </p:nvSpPr>
          <p:spPr bwMode="auto">
            <a:xfrm>
              <a:off x="2298" y="3339"/>
              <a:ext cx="699" cy="0"/>
            </a:xfrm>
            <a:prstGeom prst="line">
              <a:avLst/>
            </a:prstGeom>
            <a:noFill/>
            <a:ln w="9525">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4" name="Line 31"/>
            <p:cNvSpPr>
              <a:spLocks noChangeShapeType="1"/>
            </p:cNvSpPr>
            <p:nvPr/>
          </p:nvSpPr>
          <p:spPr bwMode="auto">
            <a:xfrm>
              <a:off x="2298" y="3435"/>
              <a:ext cx="699" cy="0"/>
            </a:xfrm>
            <a:prstGeom prst="line">
              <a:avLst/>
            </a:prstGeom>
            <a:noFill/>
            <a:ln w="9525">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sp>
        <p:nvSpPr>
          <p:cNvPr id="45" name="Rectangle 32"/>
          <p:cNvSpPr>
            <a:spLocks noChangeArrowheads="1"/>
          </p:cNvSpPr>
          <p:nvPr/>
        </p:nvSpPr>
        <p:spPr bwMode="auto">
          <a:xfrm>
            <a:off x="5546725" y="4066382"/>
            <a:ext cx="66204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t>Schedule</a:t>
            </a:r>
          </a:p>
        </p:txBody>
      </p:sp>
      <p:grpSp>
        <p:nvGrpSpPr>
          <p:cNvPr id="46" name="Group 34"/>
          <p:cNvGrpSpPr>
            <a:grpSpLocks/>
          </p:cNvGrpSpPr>
          <p:nvPr/>
        </p:nvGrpSpPr>
        <p:grpSpPr bwMode="auto">
          <a:xfrm>
            <a:off x="5438775" y="4698207"/>
            <a:ext cx="957263" cy="587375"/>
            <a:chOff x="2298" y="3084"/>
            <a:chExt cx="699" cy="450"/>
          </a:xfrm>
        </p:grpSpPr>
        <p:sp>
          <p:nvSpPr>
            <p:cNvPr id="47" name="Rectangle 35"/>
            <p:cNvSpPr>
              <a:spLocks noChangeArrowheads="1"/>
            </p:cNvSpPr>
            <p:nvPr/>
          </p:nvSpPr>
          <p:spPr bwMode="auto">
            <a:xfrm>
              <a:off x="2298" y="3084"/>
              <a:ext cx="698" cy="450"/>
            </a:xfrm>
            <a:prstGeom prst="rect">
              <a:avLst/>
            </a:prstGeom>
            <a:solidFill>
              <a:srgbClr val="FFFFCC"/>
            </a:solidFill>
            <a:ln w="9525">
              <a:solidFill>
                <a:srgbClr val="990033"/>
              </a:solidFill>
              <a:miter lim="800000"/>
              <a:headEnd/>
              <a:tailEnd/>
            </a:ln>
          </p:spPr>
          <p:txBody>
            <a:bodyPr/>
            <a:lstStyle/>
            <a:p>
              <a:endParaRPr lang="en-US"/>
            </a:p>
          </p:txBody>
        </p:sp>
        <p:sp>
          <p:nvSpPr>
            <p:cNvPr id="48" name="Line 36"/>
            <p:cNvSpPr>
              <a:spLocks noChangeShapeType="1"/>
            </p:cNvSpPr>
            <p:nvPr/>
          </p:nvSpPr>
          <p:spPr bwMode="auto">
            <a:xfrm>
              <a:off x="2298" y="3339"/>
              <a:ext cx="699" cy="0"/>
            </a:xfrm>
            <a:prstGeom prst="line">
              <a:avLst/>
            </a:prstGeom>
            <a:noFill/>
            <a:ln w="9525">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49" name="Line 37"/>
            <p:cNvSpPr>
              <a:spLocks noChangeShapeType="1"/>
            </p:cNvSpPr>
            <p:nvPr/>
          </p:nvSpPr>
          <p:spPr bwMode="auto">
            <a:xfrm>
              <a:off x="2298" y="3435"/>
              <a:ext cx="699" cy="0"/>
            </a:xfrm>
            <a:prstGeom prst="line">
              <a:avLst/>
            </a:prstGeom>
            <a:noFill/>
            <a:ln w="9525">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sp>
        <p:nvSpPr>
          <p:cNvPr id="50" name="Rectangle 38"/>
          <p:cNvSpPr>
            <a:spLocks noChangeArrowheads="1"/>
          </p:cNvSpPr>
          <p:nvPr/>
        </p:nvSpPr>
        <p:spPr bwMode="auto">
          <a:xfrm>
            <a:off x="5664200" y="4755357"/>
            <a:ext cx="43204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t>Route</a:t>
            </a:r>
          </a:p>
        </p:txBody>
      </p:sp>
      <p:grpSp>
        <p:nvGrpSpPr>
          <p:cNvPr id="51" name="Group 40"/>
          <p:cNvGrpSpPr>
            <a:grpSpLocks/>
          </p:cNvGrpSpPr>
          <p:nvPr/>
        </p:nvGrpSpPr>
        <p:grpSpPr bwMode="auto">
          <a:xfrm>
            <a:off x="5438775" y="5385594"/>
            <a:ext cx="957263" cy="587375"/>
            <a:chOff x="2298" y="3084"/>
            <a:chExt cx="699" cy="450"/>
          </a:xfrm>
        </p:grpSpPr>
        <p:sp>
          <p:nvSpPr>
            <p:cNvPr id="52" name="Rectangle 41"/>
            <p:cNvSpPr>
              <a:spLocks noChangeArrowheads="1"/>
            </p:cNvSpPr>
            <p:nvPr/>
          </p:nvSpPr>
          <p:spPr bwMode="auto">
            <a:xfrm>
              <a:off x="2298" y="3084"/>
              <a:ext cx="698" cy="450"/>
            </a:xfrm>
            <a:prstGeom prst="rect">
              <a:avLst/>
            </a:prstGeom>
            <a:solidFill>
              <a:srgbClr val="FFFFCC"/>
            </a:solidFill>
            <a:ln w="9525">
              <a:solidFill>
                <a:srgbClr val="990033"/>
              </a:solidFill>
              <a:miter lim="800000"/>
              <a:headEnd/>
              <a:tailEnd/>
            </a:ln>
          </p:spPr>
          <p:txBody>
            <a:bodyPr/>
            <a:lstStyle/>
            <a:p>
              <a:endParaRPr lang="en-US"/>
            </a:p>
          </p:txBody>
        </p:sp>
        <p:sp>
          <p:nvSpPr>
            <p:cNvPr id="53" name="Line 42"/>
            <p:cNvSpPr>
              <a:spLocks noChangeShapeType="1"/>
            </p:cNvSpPr>
            <p:nvPr/>
          </p:nvSpPr>
          <p:spPr bwMode="auto">
            <a:xfrm>
              <a:off x="2298" y="3339"/>
              <a:ext cx="699" cy="0"/>
            </a:xfrm>
            <a:prstGeom prst="line">
              <a:avLst/>
            </a:prstGeom>
            <a:noFill/>
            <a:ln w="9525">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54" name="Line 43"/>
            <p:cNvSpPr>
              <a:spLocks noChangeShapeType="1"/>
            </p:cNvSpPr>
            <p:nvPr/>
          </p:nvSpPr>
          <p:spPr bwMode="auto">
            <a:xfrm>
              <a:off x="2298" y="3435"/>
              <a:ext cx="699" cy="0"/>
            </a:xfrm>
            <a:prstGeom prst="line">
              <a:avLst/>
            </a:prstGeom>
            <a:noFill/>
            <a:ln w="9525">
              <a:solidFill>
                <a:srgbClr val="9900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sp>
        <p:nvSpPr>
          <p:cNvPr id="55" name="Rectangle 44"/>
          <p:cNvSpPr>
            <a:spLocks noChangeArrowheads="1"/>
          </p:cNvSpPr>
          <p:nvPr/>
        </p:nvSpPr>
        <p:spPr bwMode="auto">
          <a:xfrm>
            <a:off x="5703888" y="5442744"/>
            <a:ext cx="35105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t>Load</a:t>
            </a:r>
          </a:p>
        </p:txBody>
      </p:sp>
      <p:sp>
        <p:nvSpPr>
          <p:cNvPr id="56" name="Rectangle 3"/>
          <p:cNvSpPr txBox="1">
            <a:spLocks noChangeArrowheads="1"/>
          </p:cNvSpPr>
          <p:nvPr/>
        </p:nvSpPr>
        <p:spPr>
          <a:xfrm>
            <a:off x="361950" y="1357313"/>
            <a:ext cx="4883150" cy="504348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Thành lập danh sách cơ chế phân tích</a:t>
            </a:r>
          </a:p>
          <a:p>
            <a:r>
              <a:rPr lang="en-US"/>
              <a:t>Vẽ ánh xạ từ các lớp tới các cơ chế phân tích</a:t>
            </a:r>
          </a:p>
          <a:p>
            <a:r>
              <a:rPr lang="en-US"/>
              <a:t>Nhận diện các tính chất của cơ chế phân tích</a:t>
            </a:r>
          </a:p>
          <a:p>
            <a:r>
              <a:rPr lang="en-US"/>
              <a:t>Mô hình sử dụng biểu đồ cộng tác</a:t>
            </a:r>
          </a:p>
        </p:txBody>
      </p:sp>
    </p:spTree>
    <p:extLst>
      <p:ext uri="{BB962C8B-B14F-4D97-AF65-F5344CB8AC3E}">
        <p14:creationId xmlns:p14="http://schemas.microsoft.com/office/powerpoint/2010/main" val="1658406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Nhận diện các trừu tượng chính</a:t>
            </a:r>
          </a:p>
        </p:txBody>
      </p:sp>
      <p:sp>
        <p:nvSpPr>
          <p:cNvPr id="3" name="Content Placeholder 2"/>
          <p:cNvSpPr>
            <a:spLocks noGrp="1"/>
          </p:cNvSpPr>
          <p:nvPr>
            <p:ph idx="1"/>
          </p:nvPr>
        </p:nvSpPr>
        <p:spPr/>
        <p:txBody>
          <a:bodyPr/>
          <a:lstStyle/>
          <a:p>
            <a:pPr fontAlgn="t"/>
            <a:r>
              <a:rPr lang="en-US"/>
              <a:t>Key abstraction là khái niệm. Nó thường được bộc lộ trong các yêu cầu</a:t>
            </a:r>
          </a:p>
          <a:p>
            <a:r>
              <a:rPr lang="en-US"/>
              <a:t>Các nguồn key abstractions</a:t>
            </a:r>
            <a:r>
              <a:rPr lang="en-US" sz="3500"/>
              <a:t> </a:t>
            </a:r>
            <a:endParaRPr lang="en-US" sz="280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pSp>
        <p:nvGrpSpPr>
          <p:cNvPr id="5" name="Group 178"/>
          <p:cNvGrpSpPr>
            <a:grpSpLocks/>
          </p:cNvGrpSpPr>
          <p:nvPr/>
        </p:nvGrpSpPr>
        <p:grpSpPr bwMode="auto">
          <a:xfrm rot="860499">
            <a:off x="6516688" y="4262438"/>
            <a:ext cx="2282825" cy="1644650"/>
            <a:chOff x="3721" y="1980"/>
            <a:chExt cx="1806" cy="1301"/>
          </a:xfrm>
        </p:grpSpPr>
        <p:sp>
          <p:nvSpPr>
            <p:cNvPr id="6" name="Freeform 179"/>
            <p:cNvSpPr>
              <a:spLocks/>
            </p:cNvSpPr>
            <p:nvPr/>
          </p:nvSpPr>
          <p:spPr bwMode="auto">
            <a:xfrm>
              <a:off x="3766" y="2357"/>
              <a:ext cx="74" cy="157"/>
            </a:xfrm>
            <a:custGeom>
              <a:avLst/>
              <a:gdLst>
                <a:gd name="T0" fmla="*/ 62 w 74"/>
                <a:gd name="T1" fmla="*/ 0 h 157"/>
                <a:gd name="T2" fmla="*/ 59 w 74"/>
                <a:gd name="T3" fmla="*/ 2 h 157"/>
                <a:gd name="T4" fmla="*/ 49 w 74"/>
                <a:gd name="T5" fmla="*/ 11 h 157"/>
                <a:gd name="T6" fmla="*/ 37 w 74"/>
                <a:gd name="T7" fmla="*/ 24 h 157"/>
                <a:gd name="T8" fmla="*/ 24 w 74"/>
                <a:gd name="T9" fmla="*/ 43 h 157"/>
                <a:gd name="T10" fmla="*/ 11 w 74"/>
                <a:gd name="T11" fmla="*/ 66 h 157"/>
                <a:gd name="T12" fmla="*/ 3 w 74"/>
                <a:gd name="T13" fmla="*/ 93 h 157"/>
                <a:gd name="T14" fmla="*/ 0 w 74"/>
                <a:gd name="T15" fmla="*/ 123 h 157"/>
                <a:gd name="T16" fmla="*/ 6 w 74"/>
                <a:gd name="T17" fmla="*/ 157 h 157"/>
                <a:gd name="T18" fmla="*/ 40 w 74"/>
                <a:gd name="T19" fmla="*/ 128 h 157"/>
                <a:gd name="T20" fmla="*/ 39 w 74"/>
                <a:gd name="T21" fmla="*/ 126 h 157"/>
                <a:gd name="T22" fmla="*/ 37 w 74"/>
                <a:gd name="T23" fmla="*/ 119 h 157"/>
                <a:gd name="T24" fmla="*/ 34 w 74"/>
                <a:gd name="T25" fmla="*/ 108 h 157"/>
                <a:gd name="T26" fmla="*/ 34 w 74"/>
                <a:gd name="T27" fmla="*/ 94 h 157"/>
                <a:gd name="T28" fmla="*/ 37 w 74"/>
                <a:gd name="T29" fmla="*/ 79 h 157"/>
                <a:gd name="T30" fmla="*/ 44 w 74"/>
                <a:gd name="T31" fmla="*/ 64 h 157"/>
                <a:gd name="T32" fmla="*/ 55 w 74"/>
                <a:gd name="T33" fmla="*/ 47 h 157"/>
                <a:gd name="T34" fmla="*/ 74 w 74"/>
                <a:gd name="T35" fmla="*/ 32 h 157"/>
                <a:gd name="T36" fmla="*/ 62 w 74"/>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157">
                  <a:moveTo>
                    <a:pt x="62" y="0"/>
                  </a:moveTo>
                  <a:lnTo>
                    <a:pt x="59" y="2"/>
                  </a:lnTo>
                  <a:lnTo>
                    <a:pt x="49" y="11"/>
                  </a:lnTo>
                  <a:lnTo>
                    <a:pt x="37" y="24"/>
                  </a:lnTo>
                  <a:lnTo>
                    <a:pt x="24" y="43"/>
                  </a:lnTo>
                  <a:lnTo>
                    <a:pt x="11" y="66"/>
                  </a:lnTo>
                  <a:lnTo>
                    <a:pt x="3" y="93"/>
                  </a:lnTo>
                  <a:lnTo>
                    <a:pt x="0" y="123"/>
                  </a:lnTo>
                  <a:lnTo>
                    <a:pt x="6" y="157"/>
                  </a:lnTo>
                  <a:lnTo>
                    <a:pt x="40" y="128"/>
                  </a:lnTo>
                  <a:lnTo>
                    <a:pt x="39" y="126"/>
                  </a:lnTo>
                  <a:lnTo>
                    <a:pt x="37" y="119"/>
                  </a:lnTo>
                  <a:lnTo>
                    <a:pt x="34" y="108"/>
                  </a:lnTo>
                  <a:lnTo>
                    <a:pt x="34" y="94"/>
                  </a:lnTo>
                  <a:lnTo>
                    <a:pt x="37" y="79"/>
                  </a:lnTo>
                  <a:lnTo>
                    <a:pt x="44" y="64"/>
                  </a:lnTo>
                  <a:lnTo>
                    <a:pt x="55" y="47"/>
                  </a:lnTo>
                  <a:lnTo>
                    <a:pt x="74" y="32"/>
                  </a:lnTo>
                  <a:lnTo>
                    <a:pt x="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180"/>
            <p:cNvSpPr>
              <a:spLocks/>
            </p:cNvSpPr>
            <p:nvPr/>
          </p:nvSpPr>
          <p:spPr bwMode="auto">
            <a:xfrm>
              <a:off x="3798" y="2396"/>
              <a:ext cx="33" cy="107"/>
            </a:xfrm>
            <a:custGeom>
              <a:avLst/>
              <a:gdLst>
                <a:gd name="T0" fmla="*/ 33 w 33"/>
                <a:gd name="T1" fmla="*/ 0 h 107"/>
                <a:gd name="T2" fmla="*/ 31 w 33"/>
                <a:gd name="T3" fmla="*/ 1 h 107"/>
                <a:gd name="T4" fmla="*/ 27 w 33"/>
                <a:gd name="T5" fmla="*/ 6 h 107"/>
                <a:gd name="T6" fmla="*/ 21 w 33"/>
                <a:gd name="T7" fmla="*/ 14 h 107"/>
                <a:gd name="T8" fmla="*/ 16 w 33"/>
                <a:gd name="T9" fmla="*/ 25 h 107"/>
                <a:gd name="T10" fmla="*/ 10 w 33"/>
                <a:gd name="T11" fmla="*/ 40 h 107"/>
                <a:gd name="T12" fmla="*/ 8 w 33"/>
                <a:gd name="T13" fmla="*/ 58 h 107"/>
                <a:gd name="T14" fmla="*/ 8 w 33"/>
                <a:gd name="T15" fmla="*/ 80 h 107"/>
                <a:gd name="T16" fmla="*/ 13 w 33"/>
                <a:gd name="T17" fmla="*/ 107 h 107"/>
                <a:gd name="T18" fmla="*/ 12 w 33"/>
                <a:gd name="T19" fmla="*/ 104 h 107"/>
                <a:gd name="T20" fmla="*/ 7 w 33"/>
                <a:gd name="T21" fmla="*/ 98 h 107"/>
                <a:gd name="T22" fmla="*/ 3 w 33"/>
                <a:gd name="T23" fmla="*/ 88 h 107"/>
                <a:gd name="T24" fmla="*/ 0 w 33"/>
                <a:gd name="T25" fmla="*/ 75 h 107"/>
                <a:gd name="T26" fmla="*/ 0 w 33"/>
                <a:gd name="T27" fmla="*/ 59 h 107"/>
                <a:gd name="T28" fmla="*/ 3 w 33"/>
                <a:gd name="T29" fmla="*/ 41 h 107"/>
                <a:gd name="T30" fmla="*/ 14 w 33"/>
                <a:gd name="T31" fmla="*/ 21 h 107"/>
                <a:gd name="T32" fmla="*/ 33 w 33"/>
                <a:gd name="T3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07">
                  <a:moveTo>
                    <a:pt x="33" y="0"/>
                  </a:moveTo>
                  <a:lnTo>
                    <a:pt x="31" y="1"/>
                  </a:lnTo>
                  <a:lnTo>
                    <a:pt x="27" y="6"/>
                  </a:lnTo>
                  <a:lnTo>
                    <a:pt x="21" y="14"/>
                  </a:lnTo>
                  <a:lnTo>
                    <a:pt x="16" y="25"/>
                  </a:lnTo>
                  <a:lnTo>
                    <a:pt x="10" y="40"/>
                  </a:lnTo>
                  <a:lnTo>
                    <a:pt x="8" y="58"/>
                  </a:lnTo>
                  <a:lnTo>
                    <a:pt x="8" y="80"/>
                  </a:lnTo>
                  <a:lnTo>
                    <a:pt x="13" y="107"/>
                  </a:lnTo>
                  <a:lnTo>
                    <a:pt x="12" y="104"/>
                  </a:lnTo>
                  <a:lnTo>
                    <a:pt x="7" y="98"/>
                  </a:lnTo>
                  <a:lnTo>
                    <a:pt x="3" y="88"/>
                  </a:lnTo>
                  <a:lnTo>
                    <a:pt x="0" y="75"/>
                  </a:lnTo>
                  <a:lnTo>
                    <a:pt x="0" y="59"/>
                  </a:lnTo>
                  <a:lnTo>
                    <a:pt x="3" y="41"/>
                  </a:lnTo>
                  <a:lnTo>
                    <a:pt x="14" y="21"/>
                  </a:lnTo>
                  <a:lnTo>
                    <a:pt x="3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181"/>
            <p:cNvSpPr>
              <a:spLocks/>
            </p:cNvSpPr>
            <p:nvPr/>
          </p:nvSpPr>
          <p:spPr bwMode="auto">
            <a:xfrm>
              <a:off x="3758" y="2366"/>
              <a:ext cx="57" cy="174"/>
            </a:xfrm>
            <a:custGeom>
              <a:avLst/>
              <a:gdLst>
                <a:gd name="T0" fmla="*/ 57 w 57"/>
                <a:gd name="T1" fmla="*/ 0 h 174"/>
                <a:gd name="T2" fmla="*/ 53 w 57"/>
                <a:gd name="T3" fmla="*/ 5 h 174"/>
                <a:gd name="T4" fmla="*/ 42 w 57"/>
                <a:gd name="T5" fmla="*/ 17 h 174"/>
                <a:gd name="T6" fmla="*/ 28 w 57"/>
                <a:gd name="T7" fmla="*/ 36 h 174"/>
                <a:gd name="T8" fmla="*/ 14 w 57"/>
                <a:gd name="T9" fmla="*/ 61 h 174"/>
                <a:gd name="T10" fmla="*/ 4 w 57"/>
                <a:gd name="T11" fmla="*/ 88 h 174"/>
                <a:gd name="T12" fmla="*/ 0 w 57"/>
                <a:gd name="T13" fmla="*/ 117 h 174"/>
                <a:gd name="T14" fmla="*/ 6 w 57"/>
                <a:gd name="T15" fmla="*/ 146 h 174"/>
                <a:gd name="T16" fmla="*/ 27 w 57"/>
                <a:gd name="T17" fmla="*/ 174 h 174"/>
                <a:gd name="T18" fmla="*/ 25 w 57"/>
                <a:gd name="T19" fmla="*/ 171 h 174"/>
                <a:gd name="T20" fmla="*/ 21 w 57"/>
                <a:gd name="T21" fmla="*/ 161 h 174"/>
                <a:gd name="T22" fmla="*/ 15 w 57"/>
                <a:gd name="T23" fmla="*/ 146 h 174"/>
                <a:gd name="T24" fmla="*/ 13 w 57"/>
                <a:gd name="T25" fmla="*/ 125 h 174"/>
                <a:gd name="T26" fmla="*/ 13 w 57"/>
                <a:gd name="T27" fmla="*/ 100 h 174"/>
                <a:gd name="T28" fmla="*/ 19 w 57"/>
                <a:gd name="T29" fmla="*/ 70 h 174"/>
                <a:gd name="T30" fmla="*/ 33 w 57"/>
                <a:gd name="T31" fmla="*/ 37 h 174"/>
                <a:gd name="T32" fmla="*/ 57 w 57"/>
                <a:gd name="T33"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174">
                  <a:moveTo>
                    <a:pt x="57" y="0"/>
                  </a:moveTo>
                  <a:lnTo>
                    <a:pt x="53" y="5"/>
                  </a:lnTo>
                  <a:lnTo>
                    <a:pt x="42" y="17"/>
                  </a:lnTo>
                  <a:lnTo>
                    <a:pt x="28" y="36"/>
                  </a:lnTo>
                  <a:lnTo>
                    <a:pt x="14" y="61"/>
                  </a:lnTo>
                  <a:lnTo>
                    <a:pt x="4" y="88"/>
                  </a:lnTo>
                  <a:lnTo>
                    <a:pt x="0" y="117"/>
                  </a:lnTo>
                  <a:lnTo>
                    <a:pt x="6" y="146"/>
                  </a:lnTo>
                  <a:lnTo>
                    <a:pt x="27" y="174"/>
                  </a:lnTo>
                  <a:lnTo>
                    <a:pt x="25" y="171"/>
                  </a:lnTo>
                  <a:lnTo>
                    <a:pt x="21" y="161"/>
                  </a:lnTo>
                  <a:lnTo>
                    <a:pt x="15" y="146"/>
                  </a:lnTo>
                  <a:lnTo>
                    <a:pt x="13" y="125"/>
                  </a:lnTo>
                  <a:lnTo>
                    <a:pt x="13" y="100"/>
                  </a:lnTo>
                  <a:lnTo>
                    <a:pt x="19" y="70"/>
                  </a:lnTo>
                  <a:lnTo>
                    <a:pt x="33" y="37"/>
                  </a:lnTo>
                  <a:lnTo>
                    <a:pt x="5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182"/>
            <p:cNvSpPr>
              <a:spLocks/>
            </p:cNvSpPr>
            <p:nvPr/>
          </p:nvSpPr>
          <p:spPr bwMode="auto">
            <a:xfrm>
              <a:off x="3721" y="2476"/>
              <a:ext cx="701" cy="791"/>
            </a:xfrm>
            <a:custGeom>
              <a:avLst/>
              <a:gdLst>
                <a:gd name="T0" fmla="*/ 613 w 701"/>
                <a:gd name="T1" fmla="*/ 197 h 791"/>
                <a:gd name="T2" fmla="*/ 618 w 701"/>
                <a:gd name="T3" fmla="*/ 203 h 791"/>
                <a:gd name="T4" fmla="*/ 631 w 701"/>
                <a:gd name="T5" fmla="*/ 220 h 791"/>
                <a:gd name="T6" fmla="*/ 647 w 701"/>
                <a:gd name="T7" fmla="*/ 245 h 791"/>
                <a:gd name="T8" fmla="*/ 666 w 701"/>
                <a:gd name="T9" fmla="*/ 279 h 791"/>
                <a:gd name="T10" fmla="*/ 684 w 701"/>
                <a:gd name="T11" fmla="*/ 318 h 791"/>
                <a:gd name="T12" fmla="*/ 696 w 701"/>
                <a:gd name="T13" fmla="*/ 361 h 791"/>
                <a:gd name="T14" fmla="*/ 701 w 701"/>
                <a:gd name="T15" fmla="*/ 408 h 791"/>
                <a:gd name="T16" fmla="*/ 696 w 701"/>
                <a:gd name="T17" fmla="*/ 455 h 791"/>
                <a:gd name="T18" fmla="*/ 696 w 701"/>
                <a:gd name="T19" fmla="*/ 462 h 791"/>
                <a:gd name="T20" fmla="*/ 694 w 701"/>
                <a:gd name="T21" fmla="*/ 483 h 791"/>
                <a:gd name="T22" fmla="*/ 689 w 701"/>
                <a:gd name="T23" fmla="*/ 514 h 791"/>
                <a:gd name="T24" fmla="*/ 677 w 701"/>
                <a:gd name="T25" fmla="*/ 554 h 791"/>
                <a:gd name="T26" fmla="*/ 657 w 701"/>
                <a:gd name="T27" fmla="*/ 598 h 791"/>
                <a:gd name="T28" fmla="*/ 624 w 701"/>
                <a:gd name="T29" fmla="*/ 646 h 791"/>
                <a:gd name="T30" fmla="*/ 579 w 701"/>
                <a:gd name="T31" fmla="*/ 694 h 791"/>
                <a:gd name="T32" fmla="*/ 519 w 701"/>
                <a:gd name="T33" fmla="*/ 741 h 791"/>
                <a:gd name="T34" fmla="*/ 518 w 701"/>
                <a:gd name="T35" fmla="*/ 742 h 791"/>
                <a:gd name="T36" fmla="*/ 512 w 701"/>
                <a:gd name="T37" fmla="*/ 745 h 791"/>
                <a:gd name="T38" fmla="*/ 504 w 701"/>
                <a:gd name="T39" fmla="*/ 747 h 791"/>
                <a:gd name="T40" fmla="*/ 493 w 701"/>
                <a:gd name="T41" fmla="*/ 752 h 791"/>
                <a:gd name="T42" fmla="*/ 480 w 701"/>
                <a:gd name="T43" fmla="*/ 756 h 791"/>
                <a:gd name="T44" fmla="*/ 464 w 701"/>
                <a:gd name="T45" fmla="*/ 762 h 791"/>
                <a:gd name="T46" fmla="*/ 445 w 701"/>
                <a:gd name="T47" fmla="*/ 768 h 791"/>
                <a:gd name="T48" fmla="*/ 425 w 701"/>
                <a:gd name="T49" fmla="*/ 774 h 791"/>
                <a:gd name="T50" fmla="*/ 403 w 701"/>
                <a:gd name="T51" fmla="*/ 778 h 791"/>
                <a:gd name="T52" fmla="*/ 378 w 701"/>
                <a:gd name="T53" fmla="*/ 783 h 791"/>
                <a:gd name="T54" fmla="*/ 354 w 701"/>
                <a:gd name="T55" fmla="*/ 787 h 791"/>
                <a:gd name="T56" fmla="*/ 327 w 701"/>
                <a:gd name="T57" fmla="*/ 790 h 791"/>
                <a:gd name="T58" fmla="*/ 299 w 701"/>
                <a:gd name="T59" fmla="*/ 791 h 791"/>
                <a:gd name="T60" fmla="*/ 271 w 701"/>
                <a:gd name="T61" fmla="*/ 791 h 791"/>
                <a:gd name="T62" fmla="*/ 242 w 701"/>
                <a:gd name="T63" fmla="*/ 789 h 791"/>
                <a:gd name="T64" fmla="*/ 211 w 701"/>
                <a:gd name="T65" fmla="*/ 786 h 791"/>
                <a:gd name="T66" fmla="*/ 34 w 701"/>
                <a:gd name="T67" fmla="*/ 692 h 791"/>
                <a:gd name="T68" fmla="*/ 22 w 701"/>
                <a:gd name="T69" fmla="*/ 657 h 791"/>
                <a:gd name="T70" fmla="*/ 0 w 701"/>
                <a:gd name="T71" fmla="*/ 174 h 791"/>
                <a:gd name="T72" fmla="*/ 0 w 701"/>
                <a:gd name="T73" fmla="*/ 169 h 791"/>
                <a:gd name="T74" fmla="*/ 2 w 701"/>
                <a:gd name="T75" fmla="*/ 156 h 791"/>
                <a:gd name="T76" fmla="*/ 6 w 701"/>
                <a:gd name="T77" fmla="*/ 138 h 791"/>
                <a:gd name="T78" fmla="*/ 10 w 701"/>
                <a:gd name="T79" fmla="*/ 116 h 791"/>
                <a:gd name="T80" fmla="*/ 17 w 701"/>
                <a:gd name="T81" fmla="*/ 92 h 791"/>
                <a:gd name="T82" fmla="*/ 25 w 701"/>
                <a:gd name="T83" fmla="*/ 70 h 791"/>
                <a:gd name="T84" fmla="*/ 36 w 701"/>
                <a:gd name="T85" fmla="*/ 51 h 791"/>
                <a:gd name="T86" fmla="*/ 49 w 701"/>
                <a:gd name="T87" fmla="*/ 38 h 791"/>
                <a:gd name="T88" fmla="*/ 52 w 701"/>
                <a:gd name="T89" fmla="*/ 36 h 791"/>
                <a:gd name="T90" fmla="*/ 62 w 701"/>
                <a:gd name="T91" fmla="*/ 28 h 791"/>
                <a:gd name="T92" fmla="*/ 76 w 701"/>
                <a:gd name="T93" fmla="*/ 18 h 791"/>
                <a:gd name="T94" fmla="*/ 96 w 701"/>
                <a:gd name="T95" fmla="*/ 9 h 791"/>
                <a:gd name="T96" fmla="*/ 118 w 701"/>
                <a:gd name="T97" fmla="*/ 2 h 791"/>
                <a:gd name="T98" fmla="*/ 145 w 701"/>
                <a:gd name="T99" fmla="*/ 0 h 791"/>
                <a:gd name="T100" fmla="*/ 174 w 701"/>
                <a:gd name="T101" fmla="*/ 3 h 791"/>
                <a:gd name="T102" fmla="*/ 204 w 701"/>
                <a:gd name="T103" fmla="*/ 15 h 791"/>
                <a:gd name="T104" fmla="*/ 613 w 701"/>
                <a:gd name="T105" fmla="*/ 197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1" h="791">
                  <a:moveTo>
                    <a:pt x="613" y="197"/>
                  </a:moveTo>
                  <a:lnTo>
                    <a:pt x="618" y="203"/>
                  </a:lnTo>
                  <a:lnTo>
                    <a:pt x="631" y="220"/>
                  </a:lnTo>
                  <a:lnTo>
                    <a:pt x="647" y="245"/>
                  </a:lnTo>
                  <a:lnTo>
                    <a:pt x="666" y="279"/>
                  </a:lnTo>
                  <a:lnTo>
                    <a:pt x="684" y="318"/>
                  </a:lnTo>
                  <a:lnTo>
                    <a:pt x="696" y="361"/>
                  </a:lnTo>
                  <a:lnTo>
                    <a:pt x="701" y="408"/>
                  </a:lnTo>
                  <a:lnTo>
                    <a:pt x="696" y="455"/>
                  </a:lnTo>
                  <a:lnTo>
                    <a:pt x="696" y="462"/>
                  </a:lnTo>
                  <a:lnTo>
                    <a:pt x="694" y="483"/>
                  </a:lnTo>
                  <a:lnTo>
                    <a:pt x="689" y="514"/>
                  </a:lnTo>
                  <a:lnTo>
                    <a:pt x="677" y="554"/>
                  </a:lnTo>
                  <a:lnTo>
                    <a:pt x="657" y="598"/>
                  </a:lnTo>
                  <a:lnTo>
                    <a:pt x="624" y="646"/>
                  </a:lnTo>
                  <a:lnTo>
                    <a:pt x="579" y="694"/>
                  </a:lnTo>
                  <a:lnTo>
                    <a:pt x="519" y="741"/>
                  </a:lnTo>
                  <a:lnTo>
                    <a:pt x="518" y="742"/>
                  </a:lnTo>
                  <a:lnTo>
                    <a:pt x="512" y="745"/>
                  </a:lnTo>
                  <a:lnTo>
                    <a:pt x="504" y="747"/>
                  </a:lnTo>
                  <a:lnTo>
                    <a:pt x="493" y="752"/>
                  </a:lnTo>
                  <a:lnTo>
                    <a:pt x="480" y="756"/>
                  </a:lnTo>
                  <a:lnTo>
                    <a:pt x="464" y="762"/>
                  </a:lnTo>
                  <a:lnTo>
                    <a:pt x="445" y="768"/>
                  </a:lnTo>
                  <a:lnTo>
                    <a:pt x="425" y="774"/>
                  </a:lnTo>
                  <a:lnTo>
                    <a:pt x="403" y="778"/>
                  </a:lnTo>
                  <a:lnTo>
                    <a:pt x="378" y="783"/>
                  </a:lnTo>
                  <a:lnTo>
                    <a:pt x="354" y="787"/>
                  </a:lnTo>
                  <a:lnTo>
                    <a:pt x="327" y="790"/>
                  </a:lnTo>
                  <a:lnTo>
                    <a:pt x="299" y="791"/>
                  </a:lnTo>
                  <a:lnTo>
                    <a:pt x="271" y="791"/>
                  </a:lnTo>
                  <a:lnTo>
                    <a:pt x="242" y="789"/>
                  </a:lnTo>
                  <a:lnTo>
                    <a:pt x="211" y="786"/>
                  </a:lnTo>
                  <a:lnTo>
                    <a:pt x="34" y="692"/>
                  </a:lnTo>
                  <a:lnTo>
                    <a:pt x="22" y="657"/>
                  </a:lnTo>
                  <a:lnTo>
                    <a:pt x="0" y="174"/>
                  </a:lnTo>
                  <a:lnTo>
                    <a:pt x="0" y="169"/>
                  </a:lnTo>
                  <a:lnTo>
                    <a:pt x="2" y="156"/>
                  </a:lnTo>
                  <a:lnTo>
                    <a:pt x="6" y="138"/>
                  </a:lnTo>
                  <a:lnTo>
                    <a:pt x="10" y="116"/>
                  </a:lnTo>
                  <a:lnTo>
                    <a:pt x="17" y="92"/>
                  </a:lnTo>
                  <a:lnTo>
                    <a:pt x="25" y="70"/>
                  </a:lnTo>
                  <a:lnTo>
                    <a:pt x="36" y="51"/>
                  </a:lnTo>
                  <a:lnTo>
                    <a:pt x="49" y="38"/>
                  </a:lnTo>
                  <a:lnTo>
                    <a:pt x="52" y="36"/>
                  </a:lnTo>
                  <a:lnTo>
                    <a:pt x="62" y="28"/>
                  </a:lnTo>
                  <a:lnTo>
                    <a:pt x="76" y="18"/>
                  </a:lnTo>
                  <a:lnTo>
                    <a:pt x="96" y="9"/>
                  </a:lnTo>
                  <a:lnTo>
                    <a:pt x="118" y="2"/>
                  </a:lnTo>
                  <a:lnTo>
                    <a:pt x="145" y="0"/>
                  </a:lnTo>
                  <a:lnTo>
                    <a:pt x="174" y="3"/>
                  </a:lnTo>
                  <a:lnTo>
                    <a:pt x="204" y="15"/>
                  </a:lnTo>
                  <a:lnTo>
                    <a:pt x="613"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83"/>
            <p:cNvSpPr>
              <a:spLocks/>
            </p:cNvSpPr>
            <p:nvPr/>
          </p:nvSpPr>
          <p:spPr bwMode="auto">
            <a:xfrm>
              <a:off x="3755" y="2496"/>
              <a:ext cx="627" cy="678"/>
            </a:xfrm>
            <a:custGeom>
              <a:avLst/>
              <a:gdLst>
                <a:gd name="T0" fmla="*/ 160 w 627"/>
                <a:gd name="T1" fmla="*/ 2 h 678"/>
                <a:gd name="T2" fmla="*/ 125 w 627"/>
                <a:gd name="T3" fmla="*/ 0 h 678"/>
                <a:gd name="T4" fmla="*/ 71 w 627"/>
                <a:gd name="T5" fmla="*/ 10 h 678"/>
                <a:gd name="T6" fmla="*/ 18 w 627"/>
                <a:gd name="T7" fmla="*/ 46 h 678"/>
                <a:gd name="T8" fmla="*/ 2 w 627"/>
                <a:gd name="T9" fmla="*/ 94 h 678"/>
                <a:gd name="T10" fmla="*/ 14 w 627"/>
                <a:gd name="T11" fmla="*/ 195 h 678"/>
                <a:gd name="T12" fmla="*/ 32 w 627"/>
                <a:gd name="T13" fmla="*/ 335 h 678"/>
                <a:gd name="T14" fmla="*/ 49 w 627"/>
                <a:gd name="T15" fmla="*/ 451 h 678"/>
                <a:gd name="T16" fmla="*/ 59 w 627"/>
                <a:gd name="T17" fmla="*/ 488 h 678"/>
                <a:gd name="T18" fmla="*/ 67 w 627"/>
                <a:gd name="T19" fmla="*/ 512 h 678"/>
                <a:gd name="T20" fmla="*/ 80 w 627"/>
                <a:gd name="T21" fmla="*/ 540 h 678"/>
                <a:gd name="T22" fmla="*/ 98 w 627"/>
                <a:gd name="T23" fmla="*/ 571 h 678"/>
                <a:gd name="T24" fmla="*/ 124 w 627"/>
                <a:gd name="T25" fmla="*/ 603 h 678"/>
                <a:gd name="T26" fmla="*/ 157 w 627"/>
                <a:gd name="T27" fmla="*/ 631 h 678"/>
                <a:gd name="T28" fmla="*/ 203 w 627"/>
                <a:gd name="T29" fmla="*/ 656 h 678"/>
                <a:gd name="T30" fmla="*/ 261 w 627"/>
                <a:gd name="T31" fmla="*/ 671 h 678"/>
                <a:gd name="T32" fmla="*/ 330 w 627"/>
                <a:gd name="T33" fmla="*/ 678 h 678"/>
                <a:gd name="T34" fmla="*/ 395 w 627"/>
                <a:gd name="T35" fmla="*/ 674 h 678"/>
                <a:gd name="T36" fmla="*/ 450 w 627"/>
                <a:gd name="T37" fmla="*/ 665 h 678"/>
                <a:gd name="T38" fmla="*/ 498 w 627"/>
                <a:gd name="T39" fmla="*/ 650 h 678"/>
                <a:gd name="T40" fmla="*/ 537 w 627"/>
                <a:gd name="T41" fmla="*/ 629 h 678"/>
                <a:gd name="T42" fmla="*/ 570 w 627"/>
                <a:gd name="T43" fmla="*/ 604 h 678"/>
                <a:gd name="T44" fmla="*/ 595 w 627"/>
                <a:gd name="T45" fmla="*/ 577 h 678"/>
                <a:gd name="T46" fmla="*/ 611 w 627"/>
                <a:gd name="T47" fmla="*/ 549 h 678"/>
                <a:gd name="T48" fmla="*/ 624 w 627"/>
                <a:gd name="T49" fmla="*/ 501 h 678"/>
                <a:gd name="T50" fmla="*/ 625 w 627"/>
                <a:gd name="T51" fmla="*/ 409 h 678"/>
                <a:gd name="T52" fmla="*/ 604 w 627"/>
                <a:gd name="T53" fmla="*/ 307 h 678"/>
                <a:gd name="T54" fmla="*/ 564 w 627"/>
                <a:gd name="T55" fmla="*/ 223 h 678"/>
                <a:gd name="T56" fmla="*/ 520 w 627"/>
                <a:gd name="T57" fmla="*/ 186 h 678"/>
                <a:gd name="T58" fmla="*/ 473 w 627"/>
                <a:gd name="T59" fmla="*/ 159 h 678"/>
                <a:gd name="T60" fmla="*/ 416 w 627"/>
                <a:gd name="T61" fmla="*/ 127 h 678"/>
                <a:gd name="T62" fmla="*/ 353 w 627"/>
                <a:gd name="T63" fmla="*/ 96 h 678"/>
                <a:gd name="T64" fmla="*/ 291 w 627"/>
                <a:gd name="T65" fmla="*/ 64 h 678"/>
                <a:gd name="T66" fmla="*/ 236 w 627"/>
                <a:gd name="T67" fmla="*/ 37 h 678"/>
                <a:gd name="T68" fmla="*/ 194 w 627"/>
                <a:gd name="T69" fmla="*/ 16 h 678"/>
                <a:gd name="T70" fmla="*/ 169 w 627"/>
                <a:gd name="T71" fmla="*/ 4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7" h="678">
                  <a:moveTo>
                    <a:pt x="166" y="3"/>
                  </a:moveTo>
                  <a:lnTo>
                    <a:pt x="160" y="2"/>
                  </a:lnTo>
                  <a:lnTo>
                    <a:pt x="146" y="1"/>
                  </a:lnTo>
                  <a:lnTo>
                    <a:pt x="125" y="0"/>
                  </a:lnTo>
                  <a:lnTo>
                    <a:pt x="99" y="2"/>
                  </a:lnTo>
                  <a:lnTo>
                    <a:pt x="71" y="10"/>
                  </a:lnTo>
                  <a:lnTo>
                    <a:pt x="43" y="24"/>
                  </a:lnTo>
                  <a:lnTo>
                    <a:pt x="18" y="46"/>
                  </a:lnTo>
                  <a:lnTo>
                    <a:pt x="0" y="79"/>
                  </a:lnTo>
                  <a:lnTo>
                    <a:pt x="2" y="94"/>
                  </a:lnTo>
                  <a:lnTo>
                    <a:pt x="7" y="136"/>
                  </a:lnTo>
                  <a:lnTo>
                    <a:pt x="14" y="195"/>
                  </a:lnTo>
                  <a:lnTo>
                    <a:pt x="23" y="264"/>
                  </a:lnTo>
                  <a:lnTo>
                    <a:pt x="32" y="335"/>
                  </a:lnTo>
                  <a:lnTo>
                    <a:pt x="41" y="401"/>
                  </a:lnTo>
                  <a:lnTo>
                    <a:pt x="49" y="451"/>
                  </a:lnTo>
                  <a:lnTo>
                    <a:pt x="56" y="480"/>
                  </a:lnTo>
                  <a:lnTo>
                    <a:pt x="59" y="488"/>
                  </a:lnTo>
                  <a:lnTo>
                    <a:pt x="63" y="499"/>
                  </a:lnTo>
                  <a:lnTo>
                    <a:pt x="67" y="512"/>
                  </a:lnTo>
                  <a:lnTo>
                    <a:pt x="73" y="526"/>
                  </a:lnTo>
                  <a:lnTo>
                    <a:pt x="80" y="540"/>
                  </a:lnTo>
                  <a:lnTo>
                    <a:pt x="88" y="555"/>
                  </a:lnTo>
                  <a:lnTo>
                    <a:pt x="98" y="571"/>
                  </a:lnTo>
                  <a:lnTo>
                    <a:pt x="109" y="587"/>
                  </a:lnTo>
                  <a:lnTo>
                    <a:pt x="124" y="603"/>
                  </a:lnTo>
                  <a:lnTo>
                    <a:pt x="139" y="617"/>
                  </a:lnTo>
                  <a:lnTo>
                    <a:pt x="157" y="631"/>
                  </a:lnTo>
                  <a:lnTo>
                    <a:pt x="178" y="644"/>
                  </a:lnTo>
                  <a:lnTo>
                    <a:pt x="203" y="656"/>
                  </a:lnTo>
                  <a:lnTo>
                    <a:pt x="230" y="664"/>
                  </a:lnTo>
                  <a:lnTo>
                    <a:pt x="261" y="671"/>
                  </a:lnTo>
                  <a:lnTo>
                    <a:pt x="295" y="675"/>
                  </a:lnTo>
                  <a:lnTo>
                    <a:pt x="330" y="678"/>
                  </a:lnTo>
                  <a:lnTo>
                    <a:pt x="363" y="677"/>
                  </a:lnTo>
                  <a:lnTo>
                    <a:pt x="395" y="674"/>
                  </a:lnTo>
                  <a:lnTo>
                    <a:pt x="423" y="671"/>
                  </a:lnTo>
                  <a:lnTo>
                    <a:pt x="450" y="665"/>
                  </a:lnTo>
                  <a:lnTo>
                    <a:pt x="475" y="658"/>
                  </a:lnTo>
                  <a:lnTo>
                    <a:pt x="498" y="650"/>
                  </a:lnTo>
                  <a:lnTo>
                    <a:pt x="519" y="639"/>
                  </a:lnTo>
                  <a:lnTo>
                    <a:pt x="537" y="629"/>
                  </a:lnTo>
                  <a:lnTo>
                    <a:pt x="555" y="617"/>
                  </a:lnTo>
                  <a:lnTo>
                    <a:pt x="570" y="604"/>
                  </a:lnTo>
                  <a:lnTo>
                    <a:pt x="583" y="591"/>
                  </a:lnTo>
                  <a:lnTo>
                    <a:pt x="595" y="577"/>
                  </a:lnTo>
                  <a:lnTo>
                    <a:pt x="604" y="563"/>
                  </a:lnTo>
                  <a:lnTo>
                    <a:pt x="611" y="549"/>
                  </a:lnTo>
                  <a:lnTo>
                    <a:pt x="617" y="535"/>
                  </a:lnTo>
                  <a:lnTo>
                    <a:pt x="624" y="501"/>
                  </a:lnTo>
                  <a:lnTo>
                    <a:pt x="627" y="458"/>
                  </a:lnTo>
                  <a:lnTo>
                    <a:pt x="625" y="409"/>
                  </a:lnTo>
                  <a:lnTo>
                    <a:pt x="617" y="357"/>
                  </a:lnTo>
                  <a:lnTo>
                    <a:pt x="604" y="307"/>
                  </a:lnTo>
                  <a:lnTo>
                    <a:pt x="588" y="260"/>
                  </a:lnTo>
                  <a:lnTo>
                    <a:pt x="564" y="223"/>
                  </a:lnTo>
                  <a:lnTo>
                    <a:pt x="537" y="196"/>
                  </a:lnTo>
                  <a:lnTo>
                    <a:pt x="520" y="186"/>
                  </a:lnTo>
                  <a:lnTo>
                    <a:pt x="499" y="173"/>
                  </a:lnTo>
                  <a:lnTo>
                    <a:pt x="473" y="159"/>
                  </a:lnTo>
                  <a:lnTo>
                    <a:pt x="446" y="143"/>
                  </a:lnTo>
                  <a:lnTo>
                    <a:pt x="416" y="127"/>
                  </a:lnTo>
                  <a:lnTo>
                    <a:pt x="385" y="112"/>
                  </a:lnTo>
                  <a:lnTo>
                    <a:pt x="353" y="96"/>
                  </a:lnTo>
                  <a:lnTo>
                    <a:pt x="322" y="79"/>
                  </a:lnTo>
                  <a:lnTo>
                    <a:pt x="291" y="64"/>
                  </a:lnTo>
                  <a:lnTo>
                    <a:pt x="263" y="50"/>
                  </a:lnTo>
                  <a:lnTo>
                    <a:pt x="236" y="37"/>
                  </a:lnTo>
                  <a:lnTo>
                    <a:pt x="212" y="25"/>
                  </a:lnTo>
                  <a:lnTo>
                    <a:pt x="194" y="16"/>
                  </a:lnTo>
                  <a:lnTo>
                    <a:pt x="178" y="9"/>
                  </a:lnTo>
                  <a:lnTo>
                    <a:pt x="169" y="4"/>
                  </a:lnTo>
                  <a:lnTo>
                    <a:pt x="166" y="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84"/>
            <p:cNvSpPr>
              <a:spLocks/>
            </p:cNvSpPr>
            <p:nvPr/>
          </p:nvSpPr>
          <p:spPr bwMode="auto">
            <a:xfrm>
              <a:off x="3834" y="2649"/>
              <a:ext cx="485" cy="482"/>
            </a:xfrm>
            <a:custGeom>
              <a:avLst/>
              <a:gdLst>
                <a:gd name="T0" fmla="*/ 445 w 485"/>
                <a:gd name="T1" fmla="*/ 104 h 482"/>
                <a:gd name="T2" fmla="*/ 461 w 485"/>
                <a:gd name="T3" fmla="*/ 132 h 482"/>
                <a:gd name="T4" fmla="*/ 478 w 485"/>
                <a:gd name="T5" fmla="*/ 183 h 482"/>
                <a:gd name="T6" fmla="*/ 485 w 485"/>
                <a:gd name="T7" fmla="*/ 251 h 482"/>
                <a:gd name="T8" fmla="*/ 478 w 485"/>
                <a:gd name="T9" fmla="*/ 294 h 482"/>
                <a:gd name="T10" fmla="*/ 466 w 485"/>
                <a:gd name="T11" fmla="*/ 328 h 482"/>
                <a:gd name="T12" fmla="*/ 435 w 485"/>
                <a:gd name="T13" fmla="*/ 381 h 482"/>
                <a:gd name="T14" fmla="*/ 379 w 485"/>
                <a:gd name="T15" fmla="*/ 438 h 482"/>
                <a:gd name="T16" fmla="*/ 338 w 485"/>
                <a:gd name="T17" fmla="*/ 463 h 482"/>
                <a:gd name="T18" fmla="*/ 332 w 485"/>
                <a:gd name="T19" fmla="*/ 466 h 482"/>
                <a:gd name="T20" fmla="*/ 318 w 485"/>
                <a:gd name="T21" fmla="*/ 472 h 482"/>
                <a:gd name="T22" fmla="*/ 299 w 485"/>
                <a:gd name="T23" fmla="*/ 478 h 482"/>
                <a:gd name="T24" fmla="*/ 275 w 485"/>
                <a:gd name="T25" fmla="*/ 482 h 482"/>
                <a:gd name="T26" fmla="*/ 244 w 485"/>
                <a:gd name="T27" fmla="*/ 482 h 482"/>
                <a:gd name="T28" fmla="*/ 209 w 485"/>
                <a:gd name="T29" fmla="*/ 477 h 482"/>
                <a:gd name="T30" fmla="*/ 168 w 485"/>
                <a:gd name="T31" fmla="*/ 465 h 482"/>
                <a:gd name="T32" fmla="*/ 143 w 485"/>
                <a:gd name="T33" fmla="*/ 455 h 482"/>
                <a:gd name="T34" fmla="*/ 109 w 485"/>
                <a:gd name="T35" fmla="*/ 434 h 482"/>
                <a:gd name="T36" fmla="*/ 61 w 485"/>
                <a:gd name="T37" fmla="*/ 393 h 482"/>
                <a:gd name="T38" fmla="*/ 19 w 485"/>
                <a:gd name="T39" fmla="*/ 333 h 482"/>
                <a:gd name="T40" fmla="*/ 6 w 485"/>
                <a:gd name="T41" fmla="*/ 294 h 482"/>
                <a:gd name="T42" fmla="*/ 1 w 485"/>
                <a:gd name="T43" fmla="*/ 275 h 482"/>
                <a:gd name="T44" fmla="*/ 0 w 485"/>
                <a:gd name="T45" fmla="*/ 238 h 482"/>
                <a:gd name="T46" fmla="*/ 9 w 485"/>
                <a:gd name="T47" fmla="*/ 186 h 482"/>
                <a:gd name="T48" fmla="*/ 23 w 485"/>
                <a:gd name="T49" fmla="*/ 149 h 482"/>
                <a:gd name="T50" fmla="*/ 47 w 485"/>
                <a:gd name="T51" fmla="*/ 114 h 482"/>
                <a:gd name="T52" fmla="*/ 91 w 485"/>
                <a:gd name="T53" fmla="*/ 65 h 482"/>
                <a:gd name="T54" fmla="*/ 157 w 485"/>
                <a:gd name="T55" fmla="*/ 21 h 482"/>
                <a:gd name="T56" fmla="*/ 201 w 485"/>
                <a:gd name="T57" fmla="*/ 4 h 482"/>
                <a:gd name="T58" fmla="*/ 225 w 485"/>
                <a:gd name="T59" fmla="*/ 1 h 482"/>
                <a:gd name="T60" fmla="*/ 267 w 485"/>
                <a:gd name="T61" fmla="*/ 1 h 482"/>
                <a:gd name="T62" fmla="*/ 322 w 485"/>
                <a:gd name="T63" fmla="*/ 13 h 482"/>
                <a:gd name="T64" fmla="*/ 357 w 485"/>
                <a:gd name="T65" fmla="*/ 28 h 482"/>
                <a:gd name="T66" fmla="*/ 380 w 485"/>
                <a:gd name="T67" fmla="*/ 47 h 482"/>
                <a:gd name="T68" fmla="*/ 412 w 485"/>
                <a:gd name="T69" fmla="*/ 72 h 482"/>
                <a:gd name="T70" fmla="*/ 437 w 485"/>
                <a:gd name="T71" fmla="*/ 95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85" h="482">
                  <a:moveTo>
                    <a:pt x="443" y="100"/>
                  </a:moveTo>
                  <a:lnTo>
                    <a:pt x="445" y="104"/>
                  </a:lnTo>
                  <a:lnTo>
                    <a:pt x="452" y="116"/>
                  </a:lnTo>
                  <a:lnTo>
                    <a:pt x="461" y="132"/>
                  </a:lnTo>
                  <a:lnTo>
                    <a:pt x="470" y="155"/>
                  </a:lnTo>
                  <a:lnTo>
                    <a:pt x="478" y="183"/>
                  </a:lnTo>
                  <a:lnTo>
                    <a:pt x="484" y="215"/>
                  </a:lnTo>
                  <a:lnTo>
                    <a:pt x="485" y="251"/>
                  </a:lnTo>
                  <a:lnTo>
                    <a:pt x="479" y="290"/>
                  </a:lnTo>
                  <a:lnTo>
                    <a:pt x="478" y="294"/>
                  </a:lnTo>
                  <a:lnTo>
                    <a:pt x="474" y="309"/>
                  </a:lnTo>
                  <a:lnTo>
                    <a:pt x="466" y="328"/>
                  </a:lnTo>
                  <a:lnTo>
                    <a:pt x="454" y="353"/>
                  </a:lnTo>
                  <a:lnTo>
                    <a:pt x="435" y="381"/>
                  </a:lnTo>
                  <a:lnTo>
                    <a:pt x="410" y="410"/>
                  </a:lnTo>
                  <a:lnTo>
                    <a:pt x="379" y="438"/>
                  </a:lnTo>
                  <a:lnTo>
                    <a:pt x="339" y="463"/>
                  </a:lnTo>
                  <a:lnTo>
                    <a:pt x="338" y="463"/>
                  </a:lnTo>
                  <a:lnTo>
                    <a:pt x="336" y="465"/>
                  </a:lnTo>
                  <a:lnTo>
                    <a:pt x="332" y="466"/>
                  </a:lnTo>
                  <a:lnTo>
                    <a:pt x="326" y="470"/>
                  </a:lnTo>
                  <a:lnTo>
                    <a:pt x="318" y="472"/>
                  </a:lnTo>
                  <a:lnTo>
                    <a:pt x="310" y="475"/>
                  </a:lnTo>
                  <a:lnTo>
                    <a:pt x="299" y="478"/>
                  </a:lnTo>
                  <a:lnTo>
                    <a:pt x="288" y="479"/>
                  </a:lnTo>
                  <a:lnTo>
                    <a:pt x="275" y="482"/>
                  </a:lnTo>
                  <a:lnTo>
                    <a:pt x="260" y="482"/>
                  </a:lnTo>
                  <a:lnTo>
                    <a:pt x="244" y="482"/>
                  </a:lnTo>
                  <a:lnTo>
                    <a:pt x="227" y="480"/>
                  </a:lnTo>
                  <a:lnTo>
                    <a:pt x="209" y="477"/>
                  </a:lnTo>
                  <a:lnTo>
                    <a:pt x="189" y="472"/>
                  </a:lnTo>
                  <a:lnTo>
                    <a:pt x="168" y="465"/>
                  </a:lnTo>
                  <a:lnTo>
                    <a:pt x="147" y="457"/>
                  </a:lnTo>
                  <a:lnTo>
                    <a:pt x="143" y="455"/>
                  </a:lnTo>
                  <a:lnTo>
                    <a:pt x="129" y="446"/>
                  </a:lnTo>
                  <a:lnTo>
                    <a:pt x="109" y="434"/>
                  </a:lnTo>
                  <a:lnTo>
                    <a:pt x="85" y="415"/>
                  </a:lnTo>
                  <a:lnTo>
                    <a:pt x="61" y="393"/>
                  </a:lnTo>
                  <a:lnTo>
                    <a:pt x="37" y="366"/>
                  </a:lnTo>
                  <a:lnTo>
                    <a:pt x="19" y="333"/>
                  </a:lnTo>
                  <a:lnTo>
                    <a:pt x="7" y="297"/>
                  </a:lnTo>
                  <a:lnTo>
                    <a:pt x="6" y="294"/>
                  </a:lnTo>
                  <a:lnTo>
                    <a:pt x="4" y="287"/>
                  </a:lnTo>
                  <a:lnTo>
                    <a:pt x="1" y="275"/>
                  </a:lnTo>
                  <a:lnTo>
                    <a:pt x="0" y="258"/>
                  </a:lnTo>
                  <a:lnTo>
                    <a:pt x="0" y="238"/>
                  </a:lnTo>
                  <a:lnTo>
                    <a:pt x="2" y="214"/>
                  </a:lnTo>
                  <a:lnTo>
                    <a:pt x="9" y="186"/>
                  </a:lnTo>
                  <a:lnTo>
                    <a:pt x="21" y="154"/>
                  </a:lnTo>
                  <a:lnTo>
                    <a:pt x="23" y="149"/>
                  </a:lnTo>
                  <a:lnTo>
                    <a:pt x="33" y="135"/>
                  </a:lnTo>
                  <a:lnTo>
                    <a:pt x="47" y="114"/>
                  </a:lnTo>
                  <a:lnTo>
                    <a:pt x="67" y="91"/>
                  </a:lnTo>
                  <a:lnTo>
                    <a:pt x="91" y="65"/>
                  </a:lnTo>
                  <a:lnTo>
                    <a:pt x="122" y="41"/>
                  </a:lnTo>
                  <a:lnTo>
                    <a:pt x="157" y="21"/>
                  </a:lnTo>
                  <a:lnTo>
                    <a:pt x="198" y="6"/>
                  </a:lnTo>
                  <a:lnTo>
                    <a:pt x="201" y="4"/>
                  </a:lnTo>
                  <a:lnTo>
                    <a:pt x="210" y="3"/>
                  </a:lnTo>
                  <a:lnTo>
                    <a:pt x="225" y="1"/>
                  </a:lnTo>
                  <a:lnTo>
                    <a:pt x="243" y="0"/>
                  </a:lnTo>
                  <a:lnTo>
                    <a:pt x="267" y="1"/>
                  </a:lnTo>
                  <a:lnTo>
                    <a:pt x="292" y="4"/>
                  </a:lnTo>
                  <a:lnTo>
                    <a:pt x="322" y="13"/>
                  </a:lnTo>
                  <a:lnTo>
                    <a:pt x="353" y="26"/>
                  </a:lnTo>
                  <a:lnTo>
                    <a:pt x="357" y="28"/>
                  </a:lnTo>
                  <a:lnTo>
                    <a:pt x="366" y="36"/>
                  </a:lnTo>
                  <a:lnTo>
                    <a:pt x="380" y="47"/>
                  </a:lnTo>
                  <a:lnTo>
                    <a:pt x="396" y="59"/>
                  </a:lnTo>
                  <a:lnTo>
                    <a:pt x="412" y="72"/>
                  </a:lnTo>
                  <a:lnTo>
                    <a:pt x="427" y="85"/>
                  </a:lnTo>
                  <a:lnTo>
                    <a:pt x="437" y="95"/>
                  </a:lnTo>
                  <a:lnTo>
                    <a:pt x="443"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85"/>
            <p:cNvSpPr>
              <a:spLocks/>
            </p:cNvSpPr>
            <p:nvPr/>
          </p:nvSpPr>
          <p:spPr bwMode="auto">
            <a:xfrm>
              <a:off x="3917" y="2742"/>
              <a:ext cx="274" cy="270"/>
            </a:xfrm>
            <a:custGeom>
              <a:avLst/>
              <a:gdLst>
                <a:gd name="T0" fmla="*/ 274 w 274"/>
                <a:gd name="T1" fmla="*/ 266 h 270"/>
                <a:gd name="T2" fmla="*/ 271 w 274"/>
                <a:gd name="T3" fmla="*/ 262 h 270"/>
                <a:gd name="T4" fmla="*/ 263 w 274"/>
                <a:gd name="T5" fmla="*/ 253 h 270"/>
                <a:gd name="T6" fmla="*/ 253 w 274"/>
                <a:gd name="T7" fmla="*/ 239 h 270"/>
                <a:gd name="T8" fmla="*/ 241 w 274"/>
                <a:gd name="T9" fmla="*/ 223 h 270"/>
                <a:gd name="T10" fmla="*/ 228 w 274"/>
                <a:gd name="T11" fmla="*/ 206 h 270"/>
                <a:gd name="T12" fmla="*/ 216 w 274"/>
                <a:gd name="T13" fmla="*/ 191 h 270"/>
                <a:gd name="T14" fmla="*/ 207 w 274"/>
                <a:gd name="T15" fmla="*/ 178 h 270"/>
                <a:gd name="T16" fmla="*/ 201 w 274"/>
                <a:gd name="T17" fmla="*/ 171 h 270"/>
                <a:gd name="T18" fmla="*/ 210 w 274"/>
                <a:gd name="T19" fmla="*/ 0 h 270"/>
                <a:gd name="T20" fmla="*/ 0 w 274"/>
                <a:gd name="T21" fmla="*/ 162 h 270"/>
                <a:gd name="T22" fmla="*/ 178 w 274"/>
                <a:gd name="T23" fmla="*/ 183 h 270"/>
                <a:gd name="T24" fmla="*/ 254 w 274"/>
                <a:gd name="T25" fmla="*/ 270 h 270"/>
                <a:gd name="T26" fmla="*/ 274 w 274"/>
                <a:gd name="T27" fmla="*/ 26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4" h="270">
                  <a:moveTo>
                    <a:pt x="274" y="266"/>
                  </a:moveTo>
                  <a:lnTo>
                    <a:pt x="271" y="262"/>
                  </a:lnTo>
                  <a:lnTo>
                    <a:pt x="263" y="253"/>
                  </a:lnTo>
                  <a:lnTo>
                    <a:pt x="253" y="239"/>
                  </a:lnTo>
                  <a:lnTo>
                    <a:pt x="241" y="223"/>
                  </a:lnTo>
                  <a:lnTo>
                    <a:pt x="228" y="206"/>
                  </a:lnTo>
                  <a:lnTo>
                    <a:pt x="216" y="191"/>
                  </a:lnTo>
                  <a:lnTo>
                    <a:pt x="207" y="178"/>
                  </a:lnTo>
                  <a:lnTo>
                    <a:pt x="201" y="171"/>
                  </a:lnTo>
                  <a:lnTo>
                    <a:pt x="210" y="0"/>
                  </a:lnTo>
                  <a:lnTo>
                    <a:pt x="0" y="162"/>
                  </a:lnTo>
                  <a:lnTo>
                    <a:pt x="178" y="183"/>
                  </a:lnTo>
                  <a:lnTo>
                    <a:pt x="254" y="270"/>
                  </a:lnTo>
                  <a:lnTo>
                    <a:pt x="274" y="2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86"/>
            <p:cNvSpPr>
              <a:spLocks/>
            </p:cNvSpPr>
            <p:nvPr/>
          </p:nvSpPr>
          <p:spPr bwMode="auto">
            <a:xfrm>
              <a:off x="3983" y="2872"/>
              <a:ext cx="42" cy="29"/>
            </a:xfrm>
            <a:custGeom>
              <a:avLst/>
              <a:gdLst>
                <a:gd name="T0" fmla="*/ 31 w 42"/>
                <a:gd name="T1" fmla="*/ 29 h 29"/>
                <a:gd name="T2" fmla="*/ 35 w 42"/>
                <a:gd name="T3" fmla="*/ 26 h 29"/>
                <a:gd name="T4" fmla="*/ 42 w 42"/>
                <a:gd name="T5" fmla="*/ 17 h 29"/>
                <a:gd name="T6" fmla="*/ 42 w 42"/>
                <a:gd name="T7" fmla="*/ 7 h 29"/>
                <a:gd name="T8" fmla="*/ 30 w 42"/>
                <a:gd name="T9" fmla="*/ 0 h 29"/>
                <a:gd name="T10" fmla="*/ 25 w 42"/>
                <a:gd name="T11" fmla="*/ 0 h 29"/>
                <a:gd name="T12" fmla="*/ 14 w 42"/>
                <a:gd name="T13" fmla="*/ 0 h 29"/>
                <a:gd name="T14" fmla="*/ 3 w 42"/>
                <a:gd name="T15" fmla="*/ 4 h 29"/>
                <a:gd name="T16" fmla="*/ 0 w 42"/>
                <a:gd name="T17" fmla="*/ 11 h 29"/>
                <a:gd name="T18" fmla="*/ 2 w 42"/>
                <a:gd name="T19" fmla="*/ 19 h 29"/>
                <a:gd name="T20" fmla="*/ 7 w 42"/>
                <a:gd name="T21" fmla="*/ 25 h 29"/>
                <a:gd name="T22" fmla="*/ 15 w 42"/>
                <a:gd name="T23" fmla="*/ 28 h 29"/>
                <a:gd name="T24" fmla="*/ 31 w 42"/>
                <a:gd name="T2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29">
                  <a:moveTo>
                    <a:pt x="31" y="29"/>
                  </a:moveTo>
                  <a:lnTo>
                    <a:pt x="35" y="26"/>
                  </a:lnTo>
                  <a:lnTo>
                    <a:pt x="42" y="17"/>
                  </a:lnTo>
                  <a:lnTo>
                    <a:pt x="42" y="7"/>
                  </a:lnTo>
                  <a:lnTo>
                    <a:pt x="30" y="0"/>
                  </a:lnTo>
                  <a:lnTo>
                    <a:pt x="25" y="0"/>
                  </a:lnTo>
                  <a:lnTo>
                    <a:pt x="14" y="0"/>
                  </a:lnTo>
                  <a:lnTo>
                    <a:pt x="3" y="4"/>
                  </a:lnTo>
                  <a:lnTo>
                    <a:pt x="0" y="11"/>
                  </a:lnTo>
                  <a:lnTo>
                    <a:pt x="2" y="19"/>
                  </a:lnTo>
                  <a:lnTo>
                    <a:pt x="7" y="25"/>
                  </a:lnTo>
                  <a:lnTo>
                    <a:pt x="15" y="28"/>
                  </a:lnTo>
                  <a:lnTo>
                    <a:pt x="31" y="2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87"/>
            <p:cNvSpPr>
              <a:spLocks/>
            </p:cNvSpPr>
            <p:nvPr/>
          </p:nvSpPr>
          <p:spPr bwMode="auto">
            <a:xfrm>
              <a:off x="3848" y="2666"/>
              <a:ext cx="455" cy="466"/>
            </a:xfrm>
            <a:custGeom>
              <a:avLst/>
              <a:gdLst>
                <a:gd name="T0" fmla="*/ 336 w 455"/>
                <a:gd name="T1" fmla="*/ 65 h 466"/>
                <a:gd name="T2" fmla="*/ 297 w 455"/>
                <a:gd name="T3" fmla="*/ 42 h 466"/>
                <a:gd name="T4" fmla="*/ 255 w 455"/>
                <a:gd name="T5" fmla="*/ 30 h 466"/>
                <a:gd name="T6" fmla="*/ 232 w 455"/>
                <a:gd name="T7" fmla="*/ 31 h 466"/>
                <a:gd name="T8" fmla="*/ 229 w 455"/>
                <a:gd name="T9" fmla="*/ 31 h 466"/>
                <a:gd name="T10" fmla="*/ 214 w 455"/>
                <a:gd name="T11" fmla="*/ 33 h 466"/>
                <a:gd name="T12" fmla="*/ 173 w 455"/>
                <a:gd name="T13" fmla="*/ 42 h 466"/>
                <a:gd name="T14" fmla="*/ 118 w 455"/>
                <a:gd name="T15" fmla="*/ 74 h 466"/>
                <a:gd name="T16" fmla="*/ 61 w 455"/>
                <a:gd name="T17" fmla="*/ 141 h 466"/>
                <a:gd name="T18" fmla="*/ 32 w 455"/>
                <a:gd name="T19" fmla="*/ 233 h 466"/>
                <a:gd name="T20" fmla="*/ 74 w 455"/>
                <a:gd name="T21" fmla="*/ 344 h 466"/>
                <a:gd name="T22" fmla="*/ 140 w 455"/>
                <a:gd name="T23" fmla="*/ 399 h 466"/>
                <a:gd name="T24" fmla="*/ 202 w 455"/>
                <a:gd name="T25" fmla="*/ 420 h 466"/>
                <a:gd name="T26" fmla="*/ 236 w 455"/>
                <a:gd name="T27" fmla="*/ 425 h 466"/>
                <a:gd name="T28" fmla="*/ 255 w 455"/>
                <a:gd name="T29" fmla="*/ 421 h 466"/>
                <a:gd name="T30" fmla="*/ 310 w 455"/>
                <a:gd name="T31" fmla="*/ 408 h 466"/>
                <a:gd name="T32" fmla="*/ 392 w 455"/>
                <a:gd name="T33" fmla="*/ 339 h 466"/>
                <a:gd name="T34" fmla="*/ 426 w 455"/>
                <a:gd name="T35" fmla="*/ 214 h 466"/>
                <a:gd name="T36" fmla="*/ 409 w 455"/>
                <a:gd name="T37" fmla="*/ 145 h 466"/>
                <a:gd name="T38" fmla="*/ 380 w 455"/>
                <a:gd name="T39" fmla="*/ 99 h 466"/>
                <a:gd name="T40" fmla="*/ 352 w 455"/>
                <a:gd name="T41" fmla="*/ 73 h 466"/>
                <a:gd name="T42" fmla="*/ 340 w 455"/>
                <a:gd name="T43" fmla="*/ 51 h 466"/>
                <a:gd name="T44" fmla="*/ 341 w 455"/>
                <a:gd name="T45" fmla="*/ 39 h 466"/>
                <a:gd name="T46" fmla="*/ 364 w 455"/>
                <a:gd name="T47" fmla="*/ 47 h 466"/>
                <a:gd name="T48" fmla="*/ 398 w 455"/>
                <a:gd name="T49" fmla="*/ 79 h 466"/>
                <a:gd name="T50" fmla="*/ 436 w 455"/>
                <a:gd name="T51" fmla="*/ 137 h 466"/>
                <a:gd name="T52" fmla="*/ 455 w 455"/>
                <a:gd name="T53" fmla="*/ 210 h 466"/>
                <a:gd name="T54" fmla="*/ 444 w 455"/>
                <a:gd name="T55" fmla="*/ 304 h 466"/>
                <a:gd name="T56" fmla="*/ 410 w 455"/>
                <a:gd name="T57" fmla="*/ 376 h 466"/>
                <a:gd name="T58" fmla="*/ 361 w 455"/>
                <a:gd name="T59" fmla="*/ 425 h 466"/>
                <a:gd name="T60" fmla="*/ 326 w 455"/>
                <a:gd name="T61" fmla="*/ 446 h 466"/>
                <a:gd name="T62" fmla="*/ 288 w 455"/>
                <a:gd name="T63" fmla="*/ 460 h 466"/>
                <a:gd name="T64" fmla="*/ 248 w 455"/>
                <a:gd name="T65" fmla="*/ 466 h 466"/>
                <a:gd name="T66" fmla="*/ 207 w 455"/>
                <a:gd name="T67" fmla="*/ 463 h 466"/>
                <a:gd name="T68" fmla="*/ 165 w 455"/>
                <a:gd name="T69" fmla="*/ 456 h 466"/>
                <a:gd name="T70" fmla="*/ 110 w 455"/>
                <a:gd name="T71" fmla="*/ 426 h 466"/>
                <a:gd name="T72" fmla="*/ 22 w 455"/>
                <a:gd name="T73" fmla="*/ 331 h 466"/>
                <a:gd name="T74" fmla="*/ 9 w 455"/>
                <a:gd name="T75" fmla="*/ 172 h 466"/>
                <a:gd name="T76" fmla="*/ 89 w 455"/>
                <a:gd name="T77" fmla="*/ 56 h 466"/>
                <a:gd name="T78" fmla="*/ 171 w 455"/>
                <a:gd name="T79" fmla="*/ 7 h 466"/>
                <a:gd name="T80" fmla="*/ 188 w 455"/>
                <a:gd name="T81" fmla="*/ 2 h 466"/>
                <a:gd name="T82" fmla="*/ 213 w 455"/>
                <a:gd name="T83" fmla="*/ 0 h 466"/>
                <a:gd name="T84" fmla="*/ 250 w 455"/>
                <a:gd name="T85" fmla="*/ 2 h 466"/>
                <a:gd name="T86" fmla="*/ 297 w 455"/>
                <a:gd name="T87" fmla="*/ 12 h 466"/>
                <a:gd name="T88" fmla="*/ 345 w 455"/>
                <a:gd name="T89" fmla="*/ 35 h 466"/>
                <a:gd name="T90" fmla="*/ 346 w 455"/>
                <a:gd name="T91" fmla="*/ 72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5" h="466">
                  <a:moveTo>
                    <a:pt x="346" y="72"/>
                  </a:moveTo>
                  <a:lnTo>
                    <a:pt x="344" y="69"/>
                  </a:lnTo>
                  <a:lnTo>
                    <a:pt x="336" y="65"/>
                  </a:lnTo>
                  <a:lnTo>
                    <a:pt x="325" y="59"/>
                  </a:lnTo>
                  <a:lnTo>
                    <a:pt x="311" y="51"/>
                  </a:lnTo>
                  <a:lnTo>
                    <a:pt x="297" y="42"/>
                  </a:lnTo>
                  <a:lnTo>
                    <a:pt x="282" y="37"/>
                  </a:lnTo>
                  <a:lnTo>
                    <a:pt x="268" y="32"/>
                  </a:lnTo>
                  <a:lnTo>
                    <a:pt x="255" y="30"/>
                  </a:lnTo>
                  <a:lnTo>
                    <a:pt x="243" y="31"/>
                  </a:lnTo>
                  <a:lnTo>
                    <a:pt x="235" y="31"/>
                  </a:lnTo>
                  <a:lnTo>
                    <a:pt x="232" y="31"/>
                  </a:lnTo>
                  <a:lnTo>
                    <a:pt x="230" y="31"/>
                  </a:lnTo>
                  <a:lnTo>
                    <a:pt x="229" y="31"/>
                  </a:lnTo>
                  <a:lnTo>
                    <a:pt x="229" y="31"/>
                  </a:lnTo>
                  <a:lnTo>
                    <a:pt x="227" y="31"/>
                  </a:lnTo>
                  <a:lnTo>
                    <a:pt x="222" y="32"/>
                  </a:lnTo>
                  <a:lnTo>
                    <a:pt x="214" y="33"/>
                  </a:lnTo>
                  <a:lnTo>
                    <a:pt x="204" y="34"/>
                  </a:lnTo>
                  <a:lnTo>
                    <a:pt x="189" y="38"/>
                  </a:lnTo>
                  <a:lnTo>
                    <a:pt x="173" y="42"/>
                  </a:lnTo>
                  <a:lnTo>
                    <a:pt x="156" y="51"/>
                  </a:lnTo>
                  <a:lnTo>
                    <a:pt x="138" y="60"/>
                  </a:lnTo>
                  <a:lnTo>
                    <a:pt x="118" y="74"/>
                  </a:lnTo>
                  <a:lnTo>
                    <a:pt x="99" y="92"/>
                  </a:lnTo>
                  <a:lnTo>
                    <a:pt x="80" y="115"/>
                  </a:lnTo>
                  <a:lnTo>
                    <a:pt x="61" y="141"/>
                  </a:lnTo>
                  <a:lnTo>
                    <a:pt x="46" y="169"/>
                  </a:lnTo>
                  <a:lnTo>
                    <a:pt x="36" y="199"/>
                  </a:lnTo>
                  <a:lnTo>
                    <a:pt x="32" y="233"/>
                  </a:lnTo>
                  <a:lnTo>
                    <a:pt x="36" y="268"/>
                  </a:lnTo>
                  <a:lnTo>
                    <a:pt x="49" y="306"/>
                  </a:lnTo>
                  <a:lnTo>
                    <a:pt x="74" y="344"/>
                  </a:lnTo>
                  <a:lnTo>
                    <a:pt x="95" y="366"/>
                  </a:lnTo>
                  <a:lnTo>
                    <a:pt x="117" y="385"/>
                  </a:lnTo>
                  <a:lnTo>
                    <a:pt x="140" y="399"/>
                  </a:lnTo>
                  <a:lnTo>
                    <a:pt x="163" y="408"/>
                  </a:lnTo>
                  <a:lnTo>
                    <a:pt x="184" y="415"/>
                  </a:lnTo>
                  <a:lnTo>
                    <a:pt x="202" y="420"/>
                  </a:lnTo>
                  <a:lnTo>
                    <a:pt x="216" y="424"/>
                  </a:lnTo>
                  <a:lnTo>
                    <a:pt x="226" y="425"/>
                  </a:lnTo>
                  <a:lnTo>
                    <a:pt x="236" y="425"/>
                  </a:lnTo>
                  <a:lnTo>
                    <a:pt x="242" y="424"/>
                  </a:lnTo>
                  <a:lnTo>
                    <a:pt x="248" y="422"/>
                  </a:lnTo>
                  <a:lnTo>
                    <a:pt x="255" y="421"/>
                  </a:lnTo>
                  <a:lnTo>
                    <a:pt x="265" y="420"/>
                  </a:lnTo>
                  <a:lnTo>
                    <a:pt x="284" y="417"/>
                  </a:lnTo>
                  <a:lnTo>
                    <a:pt x="310" y="408"/>
                  </a:lnTo>
                  <a:lnTo>
                    <a:pt x="338" y="393"/>
                  </a:lnTo>
                  <a:lnTo>
                    <a:pt x="366" y="371"/>
                  </a:lnTo>
                  <a:lnTo>
                    <a:pt x="392" y="339"/>
                  </a:lnTo>
                  <a:lnTo>
                    <a:pt x="413" y="296"/>
                  </a:lnTo>
                  <a:lnTo>
                    <a:pt x="424" y="240"/>
                  </a:lnTo>
                  <a:lnTo>
                    <a:pt x="426" y="214"/>
                  </a:lnTo>
                  <a:lnTo>
                    <a:pt x="422" y="189"/>
                  </a:lnTo>
                  <a:lnTo>
                    <a:pt x="416" y="166"/>
                  </a:lnTo>
                  <a:lnTo>
                    <a:pt x="409" y="145"/>
                  </a:lnTo>
                  <a:lnTo>
                    <a:pt x="400" y="127"/>
                  </a:lnTo>
                  <a:lnTo>
                    <a:pt x="389" y="110"/>
                  </a:lnTo>
                  <a:lnTo>
                    <a:pt x="380" y="99"/>
                  </a:lnTo>
                  <a:lnTo>
                    <a:pt x="372" y="89"/>
                  </a:lnTo>
                  <a:lnTo>
                    <a:pt x="360" y="79"/>
                  </a:lnTo>
                  <a:lnTo>
                    <a:pt x="352" y="73"/>
                  </a:lnTo>
                  <a:lnTo>
                    <a:pt x="347" y="67"/>
                  </a:lnTo>
                  <a:lnTo>
                    <a:pt x="343" y="56"/>
                  </a:lnTo>
                  <a:lnTo>
                    <a:pt x="340" y="51"/>
                  </a:lnTo>
                  <a:lnTo>
                    <a:pt x="339" y="45"/>
                  </a:lnTo>
                  <a:lnTo>
                    <a:pt x="339" y="41"/>
                  </a:lnTo>
                  <a:lnTo>
                    <a:pt x="341" y="39"/>
                  </a:lnTo>
                  <a:lnTo>
                    <a:pt x="346" y="38"/>
                  </a:lnTo>
                  <a:lnTo>
                    <a:pt x="353" y="41"/>
                  </a:lnTo>
                  <a:lnTo>
                    <a:pt x="364" y="47"/>
                  </a:lnTo>
                  <a:lnTo>
                    <a:pt x="377" y="56"/>
                  </a:lnTo>
                  <a:lnTo>
                    <a:pt x="386" y="66"/>
                  </a:lnTo>
                  <a:lnTo>
                    <a:pt x="398" y="79"/>
                  </a:lnTo>
                  <a:lnTo>
                    <a:pt x="410" y="96"/>
                  </a:lnTo>
                  <a:lnTo>
                    <a:pt x="423" y="115"/>
                  </a:lnTo>
                  <a:lnTo>
                    <a:pt x="436" y="137"/>
                  </a:lnTo>
                  <a:lnTo>
                    <a:pt x="445" y="161"/>
                  </a:lnTo>
                  <a:lnTo>
                    <a:pt x="452" y="185"/>
                  </a:lnTo>
                  <a:lnTo>
                    <a:pt x="455" y="210"/>
                  </a:lnTo>
                  <a:lnTo>
                    <a:pt x="454" y="245"/>
                  </a:lnTo>
                  <a:lnTo>
                    <a:pt x="450" y="276"/>
                  </a:lnTo>
                  <a:lnTo>
                    <a:pt x="444" y="304"/>
                  </a:lnTo>
                  <a:lnTo>
                    <a:pt x="436" y="330"/>
                  </a:lnTo>
                  <a:lnTo>
                    <a:pt x="426" y="355"/>
                  </a:lnTo>
                  <a:lnTo>
                    <a:pt x="410" y="376"/>
                  </a:lnTo>
                  <a:lnTo>
                    <a:pt x="394" y="397"/>
                  </a:lnTo>
                  <a:lnTo>
                    <a:pt x="373" y="415"/>
                  </a:lnTo>
                  <a:lnTo>
                    <a:pt x="361" y="425"/>
                  </a:lnTo>
                  <a:lnTo>
                    <a:pt x="350" y="433"/>
                  </a:lnTo>
                  <a:lnTo>
                    <a:pt x="338" y="440"/>
                  </a:lnTo>
                  <a:lnTo>
                    <a:pt x="326" y="446"/>
                  </a:lnTo>
                  <a:lnTo>
                    <a:pt x="313" y="452"/>
                  </a:lnTo>
                  <a:lnTo>
                    <a:pt x="301" y="456"/>
                  </a:lnTo>
                  <a:lnTo>
                    <a:pt x="288" y="460"/>
                  </a:lnTo>
                  <a:lnTo>
                    <a:pt x="275" y="462"/>
                  </a:lnTo>
                  <a:lnTo>
                    <a:pt x="262" y="465"/>
                  </a:lnTo>
                  <a:lnTo>
                    <a:pt x="248" y="466"/>
                  </a:lnTo>
                  <a:lnTo>
                    <a:pt x="234" y="466"/>
                  </a:lnTo>
                  <a:lnTo>
                    <a:pt x="221" y="465"/>
                  </a:lnTo>
                  <a:lnTo>
                    <a:pt x="207" y="463"/>
                  </a:lnTo>
                  <a:lnTo>
                    <a:pt x="193" y="462"/>
                  </a:lnTo>
                  <a:lnTo>
                    <a:pt x="179" y="460"/>
                  </a:lnTo>
                  <a:lnTo>
                    <a:pt x="165" y="456"/>
                  </a:lnTo>
                  <a:lnTo>
                    <a:pt x="158" y="453"/>
                  </a:lnTo>
                  <a:lnTo>
                    <a:pt x="138" y="444"/>
                  </a:lnTo>
                  <a:lnTo>
                    <a:pt x="110" y="426"/>
                  </a:lnTo>
                  <a:lnTo>
                    <a:pt x="80" y="401"/>
                  </a:lnTo>
                  <a:lnTo>
                    <a:pt x="48" y="370"/>
                  </a:lnTo>
                  <a:lnTo>
                    <a:pt x="22" y="331"/>
                  </a:lnTo>
                  <a:lnTo>
                    <a:pt x="5" y="283"/>
                  </a:lnTo>
                  <a:lnTo>
                    <a:pt x="0" y="228"/>
                  </a:lnTo>
                  <a:lnTo>
                    <a:pt x="9" y="172"/>
                  </a:lnTo>
                  <a:lnTo>
                    <a:pt x="29" y="125"/>
                  </a:lnTo>
                  <a:lnTo>
                    <a:pt x="57" y="87"/>
                  </a:lnTo>
                  <a:lnTo>
                    <a:pt x="89" y="56"/>
                  </a:lnTo>
                  <a:lnTo>
                    <a:pt x="121" y="34"/>
                  </a:lnTo>
                  <a:lnTo>
                    <a:pt x="149" y="18"/>
                  </a:lnTo>
                  <a:lnTo>
                    <a:pt x="171" y="7"/>
                  </a:lnTo>
                  <a:lnTo>
                    <a:pt x="184" y="3"/>
                  </a:lnTo>
                  <a:lnTo>
                    <a:pt x="185" y="3"/>
                  </a:lnTo>
                  <a:lnTo>
                    <a:pt x="188" y="2"/>
                  </a:lnTo>
                  <a:lnTo>
                    <a:pt x="194" y="2"/>
                  </a:lnTo>
                  <a:lnTo>
                    <a:pt x="202" y="0"/>
                  </a:lnTo>
                  <a:lnTo>
                    <a:pt x="213" y="0"/>
                  </a:lnTo>
                  <a:lnTo>
                    <a:pt x="223" y="0"/>
                  </a:lnTo>
                  <a:lnTo>
                    <a:pt x="236" y="0"/>
                  </a:lnTo>
                  <a:lnTo>
                    <a:pt x="250" y="2"/>
                  </a:lnTo>
                  <a:lnTo>
                    <a:pt x="265" y="4"/>
                  </a:lnTo>
                  <a:lnTo>
                    <a:pt x="281" y="7"/>
                  </a:lnTo>
                  <a:lnTo>
                    <a:pt x="297" y="12"/>
                  </a:lnTo>
                  <a:lnTo>
                    <a:pt x="313" y="18"/>
                  </a:lnTo>
                  <a:lnTo>
                    <a:pt x="329" y="26"/>
                  </a:lnTo>
                  <a:lnTo>
                    <a:pt x="345" y="35"/>
                  </a:lnTo>
                  <a:lnTo>
                    <a:pt x="360" y="46"/>
                  </a:lnTo>
                  <a:lnTo>
                    <a:pt x="375" y="60"/>
                  </a:lnTo>
                  <a:lnTo>
                    <a:pt x="346" y="7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88"/>
            <p:cNvSpPr>
              <a:spLocks/>
            </p:cNvSpPr>
            <p:nvPr/>
          </p:nvSpPr>
          <p:spPr bwMode="auto">
            <a:xfrm>
              <a:off x="4008" y="2526"/>
              <a:ext cx="425" cy="612"/>
            </a:xfrm>
            <a:custGeom>
              <a:avLst/>
              <a:gdLst>
                <a:gd name="T0" fmla="*/ 0 w 425"/>
                <a:gd name="T1" fmla="*/ 0 h 612"/>
                <a:gd name="T2" fmla="*/ 3 w 425"/>
                <a:gd name="T3" fmla="*/ 1 h 612"/>
                <a:gd name="T4" fmla="*/ 11 w 425"/>
                <a:gd name="T5" fmla="*/ 6 h 612"/>
                <a:gd name="T6" fmla="*/ 24 w 425"/>
                <a:gd name="T7" fmla="*/ 12 h 612"/>
                <a:gd name="T8" fmla="*/ 41 w 425"/>
                <a:gd name="T9" fmla="*/ 20 h 612"/>
                <a:gd name="T10" fmla="*/ 61 w 425"/>
                <a:gd name="T11" fmla="*/ 30 h 612"/>
                <a:gd name="T12" fmla="*/ 83 w 425"/>
                <a:gd name="T13" fmla="*/ 41 h 612"/>
                <a:gd name="T14" fmla="*/ 108 w 425"/>
                <a:gd name="T15" fmla="*/ 54 h 612"/>
                <a:gd name="T16" fmla="*/ 135 w 425"/>
                <a:gd name="T17" fmla="*/ 67 h 612"/>
                <a:gd name="T18" fmla="*/ 160 w 425"/>
                <a:gd name="T19" fmla="*/ 80 h 612"/>
                <a:gd name="T20" fmla="*/ 186 w 425"/>
                <a:gd name="T21" fmla="*/ 92 h 612"/>
                <a:gd name="T22" fmla="*/ 212 w 425"/>
                <a:gd name="T23" fmla="*/ 105 h 612"/>
                <a:gd name="T24" fmla="*/ 236 w 425"/>
                <a:gd name="T25" fmla="*/ 117 h 612"/>
                <a:gd name="T26" fmla="*/ 257 w 425"/>
                <a:gd name="T27" fmla="*/ 127 h 612"/>
                <a:gd name="T28" fmla="*/ 276 w 425"/>
                <a:gd name="T29" fmla="*/ 137 h 612"/>
                <a:gd name="T30" fmla="*/ 291 w 425"/>
                <a:gd name="T31" fmla="*/ 145 h 612"/>
                <a:gd name="T32" fmla="*/ 303 w 425"/>
                <a:gd name="T33" fmla="*/ 151 h 612"/>
                <a:gd name="T34" fmla="*/ 336 w 425"/>
                <a:gd name="T35" fmla="*/ 179 h 612"/>
                <a:gd name="T36" fmla="*/ 365 w 425"/>
                <a:gd name="T37" fmla="*/ 226 h 612"/>
                <a:gd name="T38" fmla="*/ 386 w 425"/>
                <a:gd name="T39" fmla="*/ 284 h 612"/>
                <a:gd name="T40" fmla="*/ 400 w 425"/>
                <a:gd name="T41" fmla="*/ 352 h 612"/>
                <a:gd name="T42" fmla="*/ 402 w 425"/>
                <a:gd name="T43" fmla="*/ 423 h 612"/>
                <a:gd name="T44" fmla="*/ 393 w 425"/>
                <a:gd name="T45" fmla="*/ 493 h 612"/>
                <a:gd name="T46" fmla="*/ 367 w 425"/>
                <a:gd name="T47" fmla="*/ 558 h 612"/>
                <a:gd name="T48" fmla="*/ 326 w 425"/>
                <a:gd name="T49" fmla="*/ 612 h 612"/>
                <a:gd name="T50" fmla="*/ 329 w 425"/>
                <a:gd name="T51" fmla="*/ 609 h 612"/>
                <a:gd name="T52" fmla="*/ 335 w 425"/>
                <a:gd name="T53" fmla="*/ 602 h 612"/>
                <a:gd name="T54" fmla="*/ 345 w 425"/>
                <a:gd name="T55" fmla="*/ 592 h 612"/>
                <a:gd name="T56" fmla="*/ 357 w 425"/>
                <a:gd name="T57" fmla="*/ 576 h 612"/>
                <a:gd name="T58" fmla="*/ 370 w 425"/>
                <a:gd name="T59" fmla="*/ 557 h 612"/>
                <a:gd name="T60" fmla="*/ 383 w 425"/>
                <a:gd name="T61" fmla="*/ 534 h 612"/>
                <a:gd name="T62" fmla="*/ 397 w 425"/>
                <a:gd name="T63" fmla="*/ 508 h 612"/>
                <a:gd name="T64" fmla="*/ 408 w 425"/>
                <a:gd name="T65" fmla="*/ 478 h 612"/>
                <a:gd name="T66" fmla="*/ 416 w 425"/>
                <a:gd name="T67" fmla="*/ 446 h 612"/>
                <a:gd name="T68" fmla="*/ 423 w 425"/>
                <a:gd name="T69" fmla="*/ 409 h 612"/>
                <a:gd name="T70" fmla="*/ 425 w 425"/>
                <a:gd name="T71" fmla="*/ 371 h 612"/>
                <a:gd name="T72" fmla="*/ 422 w 425"/>
                <a:gd name="T73" fmla="*/ 330 h 612"/>
                <a:gd name="T74" fmla="*/ 413 w 425"/>
                <a:gd name="T75" fmla="*/ 285 h 612"/>
                <a:gd name="T76" fmla="*/ 398 w 425"/>
                <a:gd name="T77" fmla="*/ 240 h 612"/>
                <a:gd name="T78" fmla="*/ 374 w 425"/>
                <a:gd name="T79" fmla="*/ 192 h 612"/>
                <a:gd name="T80" fmla="*/ 342 w 425"/>
                <a:gd name="T81" fmla="*/ 143 h 612"/>
                <a:gd name="T82" fmla="*/ 0 w 425"/>
                <a:gd name="T83" fmla="*/ 0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5" h="612">
                  <a:moveTo>
                    <a:pt x="0" y="0"/>
                  </a:moveTo>
                  <a:lnTo>
                    <a:pt x="3" y="1"/>
                  </a:lnTo>
                  <a:lnTo>
                    <a:pt x="11" y="6"/>
                  </a:lnTo>
                  <a:lnTo>
                    <a:pt x="24" y="12"/>
                  </a:lnTo>
                  <a:lnTo>
                    <a:pt x="41" y="20"/>
                  </a:lnTo>
                  <a:lnTo>
                    <a:pt x="61" y="30"/>
                  </a:lnTo>
                  <a:lnTo>
                    <a:pt x="83" y="41"/>
                  </a:lnTo>
                  <a:lnTo>
                    <a:pt x="108" y="54"/>
                  </a:lnTo>
                  <a:lnTo>
                    <a:pt x="135" y="67"/>
                  </a:lnTo>
                  <a:lnTo>
                    <a:pt x="160" y="80"/>
                  </a:lnTo>
                  <a:lnTo>
                    <a:pt x="186" y="92"/>
                  </a:lnTo>
                  <a:lnTo>
                    <a:pt x="212" y="105"/>
                  </a:lnTo>
                  <a:lnTo>
                    <a:pt x="236" y="117"/>
                  </a:lnTo>
                  <a:lnTo>
                    <a:pt x="257" y="127"/>
                  </a:lnTo>
                  <a:lnTo>
                    <a:pt x="276" y="137"/>
                  </a:lnTo>
                  <a:lnTo>
                    <a:pt x="291" y="145"/>
                  </a:lnTo>
                  <a:lnTo>
                    <a:pt x="303" y="151"/>
                  </a:lnTo>
                  <a:lnTo>
                    <a:pt x="336" y="179"/>
                  </a:lnTo>
                  <a:lnTo>
                    <a:pt x="365" y="226"/>
                  </a:lnTo>
                  <a:lnTo>
                    <a:pt x="386" y="284"/>
                  </a:lnTo>
                  <a:lnTo>
                    <a:pt x="400" y="352"/>
                  </a:lnTo>
                  <a:lnTo>
                    <a:pt x="402" y="423"/>
                  </a:lnTo>
                  <a:lnTo>
                    <a:pt x="393" y="493"/>
                  </a:lnTo>
                  <a:lnTo>
                    <a:pt x="367" y="558"/>
                  </a:lnTo>
                  <a:lnTo>
                    <a:pt x="326" y="612"/>
                  </a:lnTo>
                  <a:lnTo>
                    <a:pt x="329" y="609"/>
                  </a:lnTo>
                  <a:lnTo>
                    <a:pt x="335" y="602"/>
                  </a:lnTo>
                  <a:lnTo>
                    <a:pt x="345" y="592"/>
                  </a:lnTo>
                  <a:lnTo>
                    <a:pt x="357" y="576"/>
                  </a:lnTo>
                  <a:lnTo>
                    <a:pt x="370" y="557"/>
                  </a:lnTo>
                  <a:lnTo>
                    <a:pt x="383" y="534"/>
                  </a:lnTo>
                  <a:lnTo>
                    <a:pt x="397" y="508"/>
                  </a:lnTo>
                  <a:lnTo>
                    <a:pt x="408" y="478"/>
                  </a:lnTo>
                  <a:lnTo>
                    <a:pt x="416" y="446"/>
                  </a:lnTo>
                  <a:lnTo>
                    <a:pt x="423" y="409"/>
                  </a:lnTo>
                  <a:lnTo>
                    <a:pt x="425" y="371"/>
                  </a:lnTo>
                  <a:lnTo>
                    <a:pt x="422" y="330"/>
                  </a:lnTo>
                  <a:lnTo>
                    <a:pt x="413" y="285"/>
                  </a:lnTo>
                  <a:lnTo>
                    <a:pt x="398" y="240"/>
                  </a:lnTo>
                  <a:lnTo>
                    <a:pt x="374" y="192"/>
                  </a:lnTo>
                  <a:lnTo>
                    <a:pt x="342" y="14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89"/>
            <p:cNvSpPr>
              <a:spLocks/>
            </p:cNvSpPr>
            <p:nvPr/>
          </p:nvSpPr>
          <p:spPr bwMode="auto">
            <a:xfrm>
              <a:off x="3736" y="2476"/>
              <a:ext cx="135" cy="140"/>
            </a:xfrm>
            <a:custGeom>
              <a:avLst/>
              <a:gdLst>
                <a:gd name="T0" fmla="*/ 135 w 135"/>
                <a:gd name="T1" fmla="*/ 3 h 140"/>
                <a:gd name="T2" fmla="*/ 130 w 135"/>
                <a:gd name="T3" fmla="*/ 2 h 140"/>
                <a:gd name="T4" fmla="*/ 114 w 135"/>
                <a:gd name="T5" fmla="*/ 0 h 140"/>
                <a:gd name="T6" fmla="*/ 93 w 135"/>
                <a:gd name="T7" fmla="*/ 1 h 140"/>
                <a:gd name="T8" fmla="*/ 69 w 135"/>
                <a:gd name="T9" fmla="*/ 7 h 140"/>
                <a:gd name="T10" fmla="*/ 44 w 135"/>
                <a:gd name="T11" fmla="*/ 21 h 140"/>
                <a:gd name="T12" fmla="*/ 22 w 135"/>
                <a:gd name="T13" fmla="*/ 45 h 140"/>
                <a:gd name="T14" fmla="*/ 7 w 135"/>
                <a:gd name="T15" fmla="*/ 84 h 140"/>
                <a:gd name="T16" fmla="*/ 0 w 135"/>
                <a:gd name="T17" fmla="*/ 140 h 140"/>
                <a:gd name="T18" fmla="*/ 1 w 135"/>
                <a:gd name="T19" fmla="*/ 134 h 140"/>
                <a:gd name="T20" fmla="*/ 5 w 135"/>
                <a:gd name="T21" fmla="*/ 117 h 140"/>
                <a:gd name="T22" fmla="*/ 12 w 135"/>
                <a:gd name="T23" fmla="*/ 94 h 140"/>
                <a:gd name="T24" fmla="*/ 24 w 135"/>
                <a:gd name="T25" fmla="*/ 68 h 140"/>
                <a:gd name="T26" fmla="*/ 41 w 135"/>
                <a:gd name="T27" fmla="*/ 42 h 140"/>
                <a:gd name="T28" fmla="*/ 65 w 135"/>
                <a:gd name="T29" fmla="*/ 20 h 140"/>
                <a:gd name="T30" fmla="*/ 96 w 135"/>
                <a:gd name="T31" fmla="*/ 6 h 140"/>
                <a:gd name="T32" fmla="*/ 135 w 135"/>
                <a:gd name="T33" fmla="*/ 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40">
                  <a:moveTo>
                    <a:pt x="135" y="3"/>
                  </a:moveTo>
                  <a:lnTo>
                    <a:pt x="130" y="2"/>
                  </a:lnTo>
                  <a:lnTo>
                    <a:pt x="114" y="0"/>
                  </a:lnTo>
                  <a:lnTo>
                    <a:pt x="93" y="1"/>
                  </a:lnTo>
                  <a:lnTo>
                    <a:pt x="69" y="7"/>
                  </a:lnTo>
                  <a:lnTo>
                    <a:pt x="44" y="21"/>
                  </a:lnTo>
                  <a:lnTo>
                    <a:pt x="22" y="45"/>
                  </a:lnTo>
                  <a:lnTo>
                    <a:pt x="7" y="84"/>
                  </a:lnTo>
                  <a:lnTo>
                    <a:pt x="0" y="140"/>
                  </a:lnTo>
                  <a:lnTo>
                    <a:pt x="1" y="134"/>
                  </a:lnTo>
                  <a:lnTo>
                    <a:pt x="5" y="117"/>
                  </a:lnTo>
                  <a:lnTo>
                    <a:pt x="12" y="94"/>
                  </a:lnTo>
                  <a:lnTo>
                    <a:pt x="24" y="68"/>
                  </a:lnTo>
                  <a:lnTo>
                    <a:pt x="41" y="42"/>
                  </a:lnTo>
                  <a:lnTo>
                    <a:pt x="65" y="20"/>
                  </a:lnTo>
                  <a:lnTo>
                    <a:pt x="96" y="6"/>
                  </a:lnTo>
                  <a:lnTo>
                    <a:pt x="135" y="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190"/>
            <p:cNvSpPr>
              <a:spLocks/>
            </p:cNvSpPr>
            <p:nvPr/>
          </p:nvSpPr>
          <p:spPr bwMode="auto">
            <a:xfrm>
              <a:off x="3736" y="2646"/>
              <a:ext cx="563" cy="573"/>
            </a:xfrm>
            <a:custGeom>
              <a:avLst/>
              <a:gdLst>
                <a:gd name="T0" fmla="*/ 0 w 563"/>
                <a:gd name="T1" fmla="*/ 0 h 573"/>
                <a:gd name="T2" fmla="*/ 49 w 563"/>
                <a:gd name="T3" fmla="*/ 438 h 573"/>
                <a:gd name="T4" fmla="*/ 50 w 563"/>
                <a:gd name="T5" fmla="*/ 440 h 573"/>
                <a:gd name="T6" fmla="*/ 55 w 563"/>
                <a:gd name="T7" fmla="*/ 448 h 573"/>
                <a:gd name="T8" fmla="*/ 64 w 563"/>
                <a:gd name="T9" fmla="*/ 460 h 573"/>
                <a:gd name="T10" fmla="*/ 76 w 563"/>
                <a:gd name="T11" fmla="*/ 474 h 573"/>
                <a:gd name="T12" fmla="*/ 91 w 563"/>
                <a:gd name="T13" fmla="*/ 489 h 573"/>
                <a:gd name="T14" fmla="*/ 111 w 563"/>
                <a:gd name="T15" fmla="*/ 507 h 573"/>
                <a:gd name="T16" fmla="*/ 134 w 563"/>
                <a:gd name="T17" fmla="*/ 524 h 573"/>
                <a:gd name="T18" fmla="*/ 162 w 563"/>
                <a:gd name="T19" fmla="*/ 540 h 573"/>
                <a:gd name="T20" fmla="*/ 195 w 563"/>
                <a:gd name="T21" fmla="*/ 554 h 573"/>
                <a:gd name="T22" fmla="*/ 233 w 563"/>
                <a:gd name="T23" fmla="*/ 565 h 573"/>
                <a:gd name="T24" fmla="*/ 275 w 563"/>
                <a:gd name="T25" fmla="*/ 572 h 573"/>
                <a:gd name="T26" fmla="*/ 321 w 563"/>
                <a:gd name="T27" fmla="*/ 573 h 573"/>
                <a:gd name="T28" fmla="*/ 374 w 563"/>
                <a:gd name="T29" fmla="*/ 570 h 573"/>
                <a:gd name="T30" fmla="*/ 431 w 563"/>
                <a:gd name="T31" fmla="*/ 559 h 573"/>
                <a:gd name="T32" fmla="*/ 494 w 563"/>
                <a:gd name="T33" fmla="*/ 541 h 573"/>
                <a:gd name="T34" fmla="*/ 563 w 563"/>
                <a:gd name="T35" fmla="*/ 514 h 573"/>
                <a:gd name="T36" fmla="*/ 560 w 563"/>
                <a:gd name="T37" fmla="*/ 515 h 573"/>
                <a:gd name="T38" fmla="*/ 548 w 563"/>
                <a:gd name="T39" fmla="*/ 518 h 573"/>
                <a:gd name="T40" fmla="*/ 531 w 563"/>
                <a:gd name="T41" fmla="*/ 524 h 573"/>
                <a:gd name="T42" fmla="*/ 507 w 563"/>
                <a:gd name="T43" fmla="*/ 531 h 573"/>
                <a:gd name="T44" fmla="*/ 479 w 563"/>
                <a:gd name="T45" fmla="*/ 537 h 573"/>
                <a:gd name="T46" fmla="*/ 446 w 563"/>
                <a:gd name="T47" fmla="*/ 544 h 573"/>
                <a:gd name="T48" fmla="*/ 411 w 563"/>
                <a:gd name="T49" fmla="*/ 549 h 573"/>
                <a:gd name="T50" fmla="*/ 373 w 563"/>
                <a:gd name="T51" fmla="*/ 552 h 573"/>
                <a:gd name="T52" fmla="*/ 333 w 563"/>
                <a:gd name="T53" fmla="*/ 552 h 573"/>
                <a:gd name="T54" fmla="*/ 292 w 563"/>
                <a:gd name="T55" fmla="*/ 550 h 573"/>
                <a:gd name="T56" fmla="*/ 251 w 563"/>
                <a:gd name="T57" fmla="*/ 543 h 573"/>
                <a:gd name="T58" fmla="*/ 211 w 563"/>
                <a:gd name="T59" fmla="*/ 531 h 573"/>
                <a:gd name="T60" fmla="*/ 173 w 563"/>
                <a:gd name="T61" fmla="*/ 514 h 573"/>
                <a:gd name="T62" fmla="*/ 135 w 563"/>
                <a:gd name="T63" fmla="*/ 490 h 573"/>
                <a:gd name="T64" fmla="*/ 102 w 563"/>
                <a:gd name="T65" fmla="*/ 460 h 573"/>
                <a:gd name="T66" fmla="*/ 72 w 563"/>
                <a:gd name="T67" fmla="*/ 423 h 573"/>
                <a:gd name="T68" fmla="*/ 0 w 563"/>
                <a:gd name="T69"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73">
                  <a:moveTo>
                    <a:pt x="0" y="0"/>
                  </a:moveTo>
                  <a:lnTo>
                    <a:pt x="49" y="438"/>
                  </a:lnTo>
                  <a:lnTo>
                    <a:pt x="50" y="440"/>
                  </a:lnTo>
                  <a:lnTo>
                    <a:pt x="55" y="448"/>
                  </a:lnTo>
                  <a:lnTo>
                    <a:pt x="64" y="460"/>
                  </a:lnTo>
                  <a:lnTo>
                    <a:pt x="76" y="474"/>
                  </a:lnTo>
                  <a:lnTo>
                    <a:pt x="91" y="489"/>
                  </a:lnTo>
                  <a:lnTo>
                    <a:pt x="111" y="507"/>
                  </a:lnTo>
                  <a:lnTo>
                    <a:pt x="134" y="524"/>
                  </a:lnTo>
                  <a:lnTo>
                    <a:pt x="162" y="540"/>
                  </a:lnTo>
                  <a:lnTo>
                    <a:pt x="195" y="554"/>
                  </a:lnTo>
                  <a:lnTo>
                    <a:pt x="233" y="565"/>
                  </a:lnTo>
                  <a:lnTo>
                    <a:pt x="275" y="572"/>
                  </a:lnTo>
                  <a:lnTo>
                    <a:pt x="321" y="573"/>
                  </a:lnTo>
                  <a:lnTo>
                    <a:pt x="374" y="570"/>
                  </a:lnTo>
                  <a:lnTo>
                    <a:pt x="431" y="559"/>
                  </a:lnTo>
                  <a:lnTo>
                    <a:pt x="494" y="541"/>
                  </a:lnTo>
                  <a:lnTo>
                    <a:pt x="563" y="514"/>
                  </a:lnTo>
                  <a:lnTo>
                    <a:pt x="560" y="515"/>
                  </a:lnTo>
                  <a:lnTo>
                    <a:pt x="548" y="518"/>
                  </a:lnTo>
                  <a:lnTo>
                    <a:pt x="531" y="524"/>
                  </a:lnTo>
                  <a:lnTo>
                    <a:pt x="507" y="531"/>
                  </a:lnTo>
                  <a:lnTo>
                    <a:pt x="479" y="537"/>
                  </a:lnTo>
                  <a:lnTo>
                    <a:pt x="446" y="544"/>
                  </a:lnTo>
                  <a:lnTo>
                    <a:pt x="411" y="549"/>
                  </a:lnTo>
                  <a:lnTo>
                    <a:pt x="373" y="552"/>
                  </a:lnTo>
                  <a:lnTo>
                    <a:pt x="333" y="552"/>
                  </a:lnTo>
                  <a:lnTo>
                    <a:pt x="292" y="550"/>
                  </a:lnTo>
                  <a:lnTo>
                    <a:pt x="251" y="543"/>
                  </a:lnTo>
                  <a:lnTo>
                    <a:pt x="211" y="531"/>
                  </a:lnTo>
                  <a:lnTo>
                    <a:pt x="173" y="514"/>
                  </a:lnTo>
                  <a:lnTo>
                    <a:pt x="135" y="490"/>
                  </a:lnTo>
                  <a:lnTo>
                    <a:pt x="102" y="460"/>
                  </a:lnTo>
                  <a:lnTo>
                    <a:pt x="72" y="42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191"/>
            <p:cNvSpPr>
              <a:spLocks/>
            </p:cNvSpPr>
            <p:nvPr/>
          </p:nvSpPr>
          <p:spPr bwMode="auto">
            <a:xfrm>
              <a:off x="3835" y="2651"/>
              <a:ext cx="199" cy="222"/>
            </a:xfrm>
            <a:custGeom>
              <a:avLst/>
              <a:gdLst>
                <a:gd name="T0" fmla="*/ 199 w 199"/>
                <a:gd name="T1" fmla="*/ 0 h 222"/>
                <a:gd name="T2" fmla="*/ 197 w 199"/>
                <a:gd name="T3" fmla="*/ 0 h 222"/>
                <a:gd name="T4" fmla="*/ 191 w 199"/>
                <a:gd name="T5" fmla="*/ 2 h 222"/>
                <a:gd name="T6" fmla="*/ 183 w 199"/>
                <a:gd name="T7" fmla="*/ 5 h 222"/>
                <a:gd name="T8" fmla="*/ 170 w 199"/>
                <a:gd name="T9" fmla="*/ 8 h 222"/>
                <a:gd name="T10" fmla="*/ 156 w 199"/>
                <a:gd name="T11" fmla="*/ 13 h 222"/>
                <a:gd name="T12" fmla="*/ 141 w 199"/>
                <a:gd name="T13" fmla="*/ 20 h 222"/>
                <a:gd name="T14" fmla="*/ 123 w 199"/>
                <a:gd name="T15" fmla="*/ 29 h 222"/>
                <a:gd name="T16" fmla="*/ 105 w 199"/>
                <a:gd name="T17" fmla="*/ 40 h 222"/>
                <a:gd name="T18" fmla="*/ 88 w 199"/>
                <a:gd name="T19" fmla="*/ 53 h 222"/>
                <a:gd name="T20" fmla="*/ 70 w 199"/>
                <a:gd name="T21" fmla="*/ 69 h 222"/>
                <a:gd name="T22" fmla="*/ 54 w 199"/>
                <a:gd name="T23" fmla="*/ 87 h 222"/>
                <a:gd name="T24" fmla="*/ 38 w 199"/>
                <a:gd name="T25" fmla="*/ 108 h 222"/>
                <a:gd name="T26" fmla="*/ 25 w 199"/>
                <a:gd name="T27" fmla="*/ 131 h 222"/>
                <a:gd name="T28" fmla="*/ 13 w 199"/>
                <a:gd name="T29" fmla="*/ 158 h 222"/>
                <a:gd name="T30" fmla="*/ 5 w 199"/>
                <a:gd name="T31" fmla="*/ 188 h 222"/>
                <a:gd name="T32" fmla="*/ 0 w 199"/>
                <a:gd name="T33" fmla="*/ 222 h 222"/>
                <a:gd name="T34" fmla="*/ 0 w 199"/>
                <a:gd name="T35" fmla="*/ 220 h 222"/>
                <a:gd name="T36" fmla="*/ 3 w 199"/>
                <a:gd name="T37" fmla="*/ 214 h 222"/>
                <a:gd name="T38" fmla="*/ 5 w 199"/>
                <a:gd name="T39" fmla="*/ 206 h 222"/>
                <a:gd name="T40" fmla="*/ 10 w 199"/>
                <a:gd name="T41" fmla="*/ 194 h 222"/>
                <a:gd name="T42" fmla="*/ 15 w 199"/>
                <a:gd name="T43" fmla="*/ 180 h 222"/>
                <a:gd name="T44" fmla="*/ 22 w 199"/>
                <a:gd name="T45" fmla="*/ 164 h 222"/>
                <a:gd name="T46" fmla="*/ 32 w 199"/>
                <a:gd name="T47" fmla="*/ 147 h 222"/>
                <a:gd name="T48" fmla="*/ 42 w 199"/>
                <a:gd name="T49" fmla="*/ 129 h 222"/>
                <a:gd name="T50" fmla="*/ 54 w 199"/>
                <a:gd name="T51" fmla="*/ 110 h 222"/>
                <a:gd name="T52" fmla="*/ 69 w 199"/>
                <a:gd name="T53" fmla="*/ 91 h 222"/>
                <a:gd name="T54" fmla="*/ 86 w 199"/>
                <a:gd name="T55" fmla="*/ 73 h 222"/>
                <a:gd name="T56" fmla="*/ 103 w 199"/>
                <a:gd name="T57" fmla="*/ 55 h 222"/>
                <a:gd name="T58" fmla="*/ 124 w 199"/>
                <a:gd name="T59" fmla="*/ 38 h 222"/>
                <a:gd name="T60" fmla="*/ 146 w 199"/>
                <a:gd name="T61" fmla="*/ 24 h 222"/>
                <a:gd name="T62" fmla="*/ 172 w 199"/>
                <a:gd name="T63" fmla="*/ 11 h 222"/>
                <a:gd name="T64" fmla="*/ 199 w 199"/>
                <a:gd name="T65"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9" h="222">
                  <a:moveTo>
                    <a:pt x="199" y="0"/>
                  </a:moveTo>
                  <a:lnTo>
                    <a:pt x="197" y="0"/>
                  </a:lnTo>
                  <a:lnTo>
                    <a:pt x="191" y="2"/>
                  </a:lnTo>
                  <a:lnTo>
                    <a:pt x="183" y="5"/>
                  </a:lnTo>
                  <a:lnTo>
                    <a:pt x="170" y="8"/>
                  </a:lnTo>
                  <a:lnTo>
                    <a:pt x="156" y="13"/>
                  </a:lnTo>
                  <a:lnTo>
                    <a:pt x="141" y="20"/>
                  </a:lnTo>
                  <a:lnTo>
                    <a:pt x="123" y="29"/>
                  </a:lnTo>
                  <a:lnTo>
                    <a:pt x="105" y="40"/>
                  </a:lnTo>
                  <a:lnTo>
                    <a:pt x="88" y="53"/>
                  </a:lnTo>
                  <a:lnTo>
                    <a:pt x="70" y="69"/>
                  </a:lnTo>
                  <a:lnTo>
                    <a:pt x="54" y="87"/>
                  </a:lnTo>
                  <a:lnTo>
                    <a:pt x="38" y="108"/>
                  </a:lnTo>
                  <a:lnTo>
                    <a:pt x="25" y="131"/>
                  </a:lnTo>
                  <a:lnTo>
                    <a:pt x="13" y="158"/>
                  </a:lnTo>
                  <a:lnTo>
                    <a:pt x="5" y="188"/>
                  </a:lnTo>
                  <a:lnTo>
                    <a:pt x="0" y="222"/>
                  </a:lnTo>
                  <a:lnTo>
                    <a:pt x="0" y="220"/>
                  </a:lnTo>
                  <a:lnTo>
                    <a:pt x="3" y="214"/>
                  </a:lnTo>
                  <a:lnTo>
                    <a:pt x="5" y="206"/>
                  </a:lnTo>
                  <a:lnTo>
                    <a:pt x="10" y="194"/>
                  </a:lnTo>
                  <a:lnTo>
                    <a:pt x="15" y="180"/>
                  </a:lnTo>
                  <a:lnTo>
                    <a:pt x="22" y="164"/>
                  </a:lnTo>
                  <a:lnTo>
                    <a:pt x="32" y="147"/>
                  </a:lnTo>
                  <a:lnTo>
                    <a:pt x="42" y="129"/>
                  </a:lnTo>
                  <a:lnTo>
                    <a:pt x="54" y="110"/>
                  </a:lnTo>
                  <a:lnTo>
                    <a:pt x="69" y="91"/>
                  </a:lnTo>
                  <a:lnTo>
                    <a:pt x="86" y="73"/>
                  </a:lnTo>
                  <a:lnTo>
                    <a:pt x="103" y="55"/>
                  </a:lnTo>
                  <a:lnTo>
                    <a:pt x="124" y="38"/>
                  </a:lnTo>
                  <a:lnTo>
                    <a:pt x="146" y="24"/>
                  </a:lnTo>
                  <a:lnTo>
                    <a:pt x="172" y="11"/>
                  </a:lnTo>
                  <a:lnTo>
                    <a:pt x="1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192"/>
            <p:cNvSpPr>
              <a:spLocks/>
            </p:cNvSpPr>
            <p:nvPr/>
          </p:nvSpPr>
          <p:spPr bwMode="auto">
            <a:xfrm>
              <a:off x="3833" y="2911"/>
              <a:ext cx="228" cy="221"/>
            </a:xfrm>
            <a:custGeom>
              <a:avLst/>
              <a:gdLst>
                <a:gd name="T0" fmla="*/ 0 w 228"/>
                <a:gd name="T1" fmla="*/ 0 h 221"/>
                <a:gd name="T2" fmla="*/ 0 w 228"/>
                <a:gd name="T3" fmla="*/ 2 h 221"/>
                <a:gd name="T4" fmla="*/ 1 w 228"/>
                <a:gd name="T5" fmla="*/ 9 h 221"/>
                <a:gd name="T6" fmla="*/ 2 w 228"/>
                <a:gd name="T7" fmla="*/ 18 h 221"/>
                <a:gd name="T8" fmla="*/ 5 w 228"/>
                <a:gd name="T9" fmla="*/ 31 h 221"/>
                <a:gd name="T10" fmla="*/ 8 w 228"/>
                <a:gd name="T11" fmla="*/ 48 h 221"/>
                <a:gd name="T12" fmla="*/ 14 w 228"/>
                <a:gd name="T13" fmla="*/ 65 h 221"/>
                <a:gd name="T14" fmla="*/ 21 w 228"/>
                <a:gd name="T15" fmla="*/ 84 h 221"/>
                <a:gd name="T16" fmla="*/ 30 w 228"/>
                <a:gd name="T17" fmla="*/ 104 h 221"/>
                <a:gd name="T18" fmla="*/ 43 w 228"/>
                <a:gd name="T19" fmla="*/ 124 h 221"/>
                <a:gd name="T20" fmla="*/ 58 w 228"/>
                <a:gd name="T21" fmla="*/ 144 h 221"/>
                <a:gd name="T22" fmla="*/ 77 w 228"/>
                <a:gd name="T23" fmla="*/ 162 h 221"/>
                <a:gd name="T24" fmla="*/ 98 w 228"/>
                <a:gd name="T25" fmla="*/ 179 h 221"/>
                <a:gd name="T26" fmla="*/ 124 w 228"/>
                <a:gd name="T27" fmla="*/ 194 h 221"/>
                <a:gd name="T28" fmla="*/ 154 w 228"/>
                <a:gd name="T29" fmla="*/ 207 h 221"/>
                <a:gd name="T30" fmla="*/ 188 w 228"/>
                <a:gd name="T31" fmla="*/ 215 h 221"/>
                <a:gd name="T32" fmla="*/ 228 w 228"/>
                <a:gd name="T33" fmla="*/ 221 h 221"/>
                <a:gd name="T34" fmla="*/ 226 w 228"/>
                <a:gd name="T35" fmla="*/ 221 h 221"/>
                <a:gd name="T36" fmla="*/ 220 w 228"/>
                <a:gd name="T37" fmla="*/ 220 h 221"/>
                <a:gd name="T38" fmla="*/ 211 w 228"/>
                <a:gd name="T39" fmla="*/ 217 h 221"/>
                <a:gd name="T40" fmla="*/ 200 w 228"/>
                <a:gd name="T41" fmla="*/ 214 h 221"/>
                <a:gd name="T42" fmla="*/ 186 w 228"/>
                <a:gd name="T43" fmla="*/ 208 h 221"/>
                <a:gd name="T44" fmla="*/ 169 w 228"/>
                <a:gd name="T45" fmla="*/ 201 h 221"/>
                <a:gd name="T46" fmla="*/ 152 w 228"/>
                <a:gd name="T47" fmla="*/ 193 h 221"/>
                <a:gd name="T48" fmla="*/ 133 w 228"/>
                <a:gd name="T49" fmla="*/ 182 h 221"/>
                <a:gd name="T50" fmla="*/ 114 w 228"/>
                <a:gd name="T51" fmla="*/ 169 h 221"/>
                <a:gd name="T52" fmla="*/ 95 w 228"/>
                <a:gd name="T53" fmla="*/ 154 h 221"/>
                <a:gd name="T54" fmla="*/ 76 w 228"/>
                <a:gd name="T55" fmla="*/ 137 h 221"/>
                <a:gd name="T56" fmla="*/ 57 w 228"/>
                <a:gd name="T57" fmla="*/ 115 h 221"/>
                <a:gd name="T58" fmla="*/ 41 w 228"/>
                <a:gd name="T59" fmla="*/ 91 h 221"/>
                <a:gd name="T60" fmla="*/ 24 w 228"/>
                <a:gd name="T61" fmla="*/ 64 h 221"/>
                <a:gd name="T62" fmla="*/ 12 w 228"/>
                <a:gd name="T63" fmla="*/ 34 h 221"/>
                <a:gd name="T64" fmla="*/ 0 w 228"/>
                <a:gd name="T6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8" h="221">
                  <a:moveTo>
                    <a:pt x="0" y="0"/>
                  </a:moveTo>
                  <a:lnTo>
                    <a:pt x="0" y="2"/>
                  </a:lnTo>
                  <a:lnTo>
                    <a:pt x="1" y="9"/>
                  </a:lnTo>
                  <a:lnTo>
                    <a:pt x="2" y="18"/>
                  </a:lnTo>
                  <a:lnTo>
                    <a:pt x="5" y="31"/>
                  </a:lnTo>
                  <a:lnTo>
                    <a:pt x="8" y="48"/>
                  </a:lnTo>
                  <a:lnTo>
                    <a:pt x="14" y="65"/>
                  </a:lnTo>
                  <a:lnTo>
                    <a:pt x="21" y="84"/>
                  </a:lnTo>
                  <a:lnTo>
                    <a:pt x="30" y="104"/>
                  </a:lnTo>
                  <a:lnTo>
                    <a:pt x="43" y="124"/>
                  </a:lnTo>
                  <a:lnTo>
                    <a:pt x="58" y="144"/>
                  </a:lnTo>
                  <a:lnTo>
                    <a:pt x="77" y="162"/>
                  </a:lnTo>
                  <a:lnTo>
                    <a:pt x="98" y="179"/>
                  </a:lnTo>
                  <a:lnTo>
                    <a:pt x="124" y="194"/>
                  </a:lnTo>
                  <a:lnTo>
                    <a:pt x="154" y="207"/>
                  </a:lnTo>
                  <a:lnTo>
                    <a:pt x="188" y="215"/>
                  </a:lnTo>
                  <a:lnTo>
                    <a:pt x="228" y="221"/>
                  </a:lnTo>
                  <a:lnTo>
                    <a:pt x="226" y="221"/>
                  </a:lnTo>
                  <a:lnTo>
                    <a:pt x="220" y="220"/>
                  </a:lnTo>
                  <a:lnTo>
                    <a:pt x="211" y="217"/>
                  </a:lnTo>
                  <a:lnTo>
                    <a:pt x="200" y="214"/>
                  </a:lnTo>
                  <a:lnTo>
                    <a:pt x="186" y="208"/>
                  </a:lnTo>
                  <a:lnTo>
                    <a:pt x="169" y="201"/>
                  </a:lnTo>
                  <a:lnTo>
                    <a:pt x="152" y="193"/>
                  </a:lnTo>
                  <a:lnTo>
                    <a:pt x="133" y="182"/>
                  </a:lnTo>
                  <a:lnTo>
                    <a:pt x="114" y="169"/>
                  </a:lnTo>
                  <a:lnTo>
                    <a:pt x="95" y="154"/>
                  </a:lnTo>
                  <a:lnTo>
                    <a:pt x="76" y="137"/>
                  </a:lnTo>
                  <a:lnTo>
                    <a:pt x="57" y="115"/>
                  </a:lnTo>
                  <a:lnTo>
                    <a:pt x="41" y="91"/>
                  </a:lnTo>
                  <a:lnTo>
                    <a:pt x="24" y="64"/>
                  </a:lnTo>
                  <a:lnTo>
                    <a:pt x="12" y="3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193"/>
            <p:cNvSpPr>
              <a:spLocks/>
            </p:cNvSpPr>
            <p:nvPr/>
          </p:nvSpPr>
          <p:spPr bwMode="auto">
            <a:xfrm>
              <a:off x="4112" y="2905"/>
              <a:ext cx="206" cy="227"/>
            </a:xfrm>
            <a:custGeom>
              <a:avLst/>
              <a:gdLst>
                <a:gd name="T0" fmla="*/ 0 w 206"/>
                <a:gd name="T1" fmla="*/ 227 h 227"/>
                <a:gd name="T2" fmla="*/ 3 w 206"/>
                <a:gd name="T3" fmla="*/ 227 h 227"/>
                <a:gd name="T4" fmla="*/ 7 w 206"/>
                <a:gd name="T5" fmla="*/ 224 h 227"/>
                <a:gd name="T6" fmla="*/ 17 w 206"/>
                <a:gd name="T7" fmla="*/ 222 h 227"/>
                <a:gd name="T8" fmla="*/ 27 w 206"/>
                <a:gd name="T9" fmla="*/ 217 h 227"/>
                <a:gd name="T10" fmla="*/ 41 w 206"/>
                <a:gd name="T11" fmla="*/ 212 h 227"/>
                <a:gd name="T12" fmla="*/ 56 w 206"/>
                <a:gd name="T13" fmla="*/ 203 h 227"/>
                <a:gd name="T14" fmla="*/ 73 w 206"/>
                <a:gd name="T15" fmla="*/ 194 h 227"/>
                <a:gd name="T16" fmla="*/ 90 w 206"/>
                <a:gd name="T17" fmla="*/ 182 h 227"/>
                <a:gd name="T18" fmla="*/ 108 w 206"/>
                <a:gd name="T19" fmla="*/ 168 h 227"/>
                <a:gd name="T20" fmla="*/ 125 w 206"/>
                <a:gd name="T21" fmla="*/ 152 h 227"/>
                <a:gd name="T22" fmla="*/ 143 w 206"/>
                <a:gd name="T23" fmla="*/ 134 h 227"/>
                <a:gd name="T24" fmla="*/ 159 w 206"/>
                <a:gd name="T25" fmla="*/ 113 h 227"/>
                <a:gd name="T26" fmla="*/ 174 w 206"/>
                <a:gd name="T27" fmla="*/ 89 h 227"/>
                <a:gd name="T28" fmla="*/ 187 w 206"/>
                <a:gd name="T29" fmla="*/ 62 h 227"/>
                <a:gd name="T30" fmla="*/ 198 w 206"/>
                <a:gd name="T31" fmla="*/ 33 h 227"/>
                <a:gd name="T32" fmla="*/ 206 w 206"/>
                <a:gd name="T33" fmla="*/ 0 h 227"/>
                <a:gd name="T34" fmla="*/ 206 w 206"/>
                <a:gd name="T35" fmla="*/ 2 h 227"/>
                <a:gd name="T36" fmla="*/ 206 w 206"/>
                <a:gd name="T37" fmla="*/ 9 h 227"/>
                <a:gd name="T38" fmla="*/ 206 w 206"/>
                <a:gd name="T39" fmla="*/ 19 h 227"/>
                <a:gd name="T40" fmla="*/ 204 w 206"/>
                <a:gd name="T41" fmla="*/ 33 h 227"/>
                <a:gd name="T42" fmla="*/ 201 w 206"/>
                <a:gd name="T43" fmla="*/ 48 h 227"/>
                <a:gd name="T44" fmla="*/ 198 w 206"/>
                <a:gd name="T45" fmla="*/ 65 h 227"/>
                <a:gd name="T46" fmla="*/ 192 w 206"/>
                <a:gd name="T47" fmla="*/ 85 h 227"/>
                <a:gd name="T48" fmla="*/ 184 w 206"/>
                <a:gd name="T49" fmla="*/ 105 h 227"/>
                <a:gd name="T50" fmla="*/ 173 w 206"/>
                <a:gd name="T51" fmla="*/ 125 h 227"/>
                <a:gd name="T52" fmla="*/ 160 w 206"/>
                <a:gd name="T53" fmla="*/ 145 h 227"/>
                <a:gd name="T54" fmla="*/ 143 w 206"/>
                <a:gd name="T55" fmla="*/ 165 h 227"/>
                <a:gd name="T56" fmla="*/ 123 w 206"/>
                <a:gd name="T57" fmla="*/ 182 h 227"/>
                <a:gd name="T58" fmla="*/ 100 w 206"/>
                <a:gd name="T59" fmla="*/ 197 h 227"/>
                <a:gd name="T60" fmla="*/ 70 w 206"/>
                <a:gd name="T61" fmla="*/ 210 h 227"/>
                <a:gd name="T62" fmla="*/ 38 w 206"/>
                <a:gd name="T63" fmla="*/ 221 h 227"/>
                <a:gd name="T64" fmla="*/ 0 w 206"/>
                <a:gd name="T65"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6" h="227">
                  <a:moveTo>
                    <a:pt x="0" y="227"/>
                  </a:moveTo>
                  <a:lnTo>
                    <a:pt x="3" y="227"/>
                  </a:lnTo>
                  <a:lnTo>
                    <a:pt x="7" y="224"/>
                  </a:lnTo>
                  <a:lnTo>
                    <a:pt x="17" y="222"/>
                  </a:lnTo>
                  <a:lnTo>
                    <a:pt x="27" y="217"/>
                  </a:lnTo>
                  <a:lnTo>
                    <a:pt x="41" y="212"/>
                  </a:lnTo>
                  <a:lnTo>
                    <a:pt x="56" y="203"/>
                  </a:lnTo>
                  <a:lnTo>
                    <a:pt x="73" y="194"/>
                  </a:lnTo>
                  <a:lnTo>
                    <a:pt x="90" y="182"/>
                  </a:lnTo>
                  <a:lnTo>
                    <a:pt x="108" y="168"/>
                  </a:lnTo>
                  <a:lnTo>
                    <a:pt x="125" y="152"/>
                  </a:lnTo>
                  <a:lnTo>
                    <a:pt x="143" y="134"/>
                  </a:lnTo>
                  <a:lnTo>
                    <a:pt x="159" y="113"/>
                  </a:lnTo>
                  <a:lnTo>
                    <a:pt x="174" y="89"/>
                  </a:lnTo>
                  <a:lnTo>
                    <a:pt x="187" y="62"/>
                  </a:lnTo>
                  <a:lnTo>
                    <a:pt x="198" y="33"/>
                  </a:lnTo>
                  <a:lnTo>
                    <a:pt x="206" y="0"/>
                  </a:lnTo>
                  <a:lnTo>
                    <a:pt x="206" y="2"/>
                  </a:lnTo>
                  <a:lnTo>
                    <a:pt x="206" y="9"/>
                  </a:lnTo>
                  <a:lnTo>
                    <a:pt x="206" y="19"/>
                  </a:lnTo>
                  <a:lnTo>
                    <a:pt x="204" y="33"/>
                  </a:lnTo>
                  <a:lnTo>
                    <a:pt x="201" y="48"/>
                  </a:lnTo>
                  <a:lnTo>
                    <a:pt x="198" y="65"/>
                  </a:lnTo>
                  <a:lnTo>
                    <a:pt x="192" y="85"/>
                  </a:lnTo>
                  <a:lnTo>
                    <a:pt x="184" y="105"/>
                  </a:lnTo>
                  <a:lnTo>
                    <a:pt x="173" y="125"/>
                  </a:lnTo>
                  <a:lnTo>
                    <a:pt x="160" y="145"/>
                  </a:lnTo>
                  <a:lnTo>
                    <a:pt x="143" y="165"/>
                  </a:lnTo>
                  <a:lnTo>
                    <a:pt x="123" y="182"/>
                  </a:lnTo>
                  <a:lnTo>
                    <a:pt x="100" y="197"/>
                  </a:lnTo>
                  <a:lnTo>
                    <a:pt x="70" y="210"/>
                  </a:lnTo>
                  <a:lnTo>
                    <a:pt x="38" y="221"/>
                  </a:lnTo>
                  <a:lnTo>
                    <a:pt x="0" y="2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194"/>
            <p:cNvSpPr>
              <a:spLocks/>
            </p:cNvSpPr>
            <p:nvPr/>
          </p:nvSpPr>
          <p:spPr bwMode="auto">
            <a:xfrm>
              <a:off x="4084" y="2645"/>
              <a:ext cx="226" cy="170"/>
            </a:xfrm>
            <a:custGeom>
              <a:avLst/>
              <a:gdLst>
                <a:gd name="T0" fmla="*/ 226 w 226"/>
                <a:gd name="T1" fmla="*/ 170 h 170"/>
                <a:gd name="T2" fmla="*/ 225 w 226"/>
                <a:gd name="T3" fmla="*/ 169 h 170"/>
                <a:gd name="T4" fmla="*/ 224 w 226"/>
                <a:gd name="T5" fmla="*/ 164 h 170"/>
                <a:gd name="T6" fmla="*/ 220 w 226"/>
                <a:gd name="T7" fmla="*/ 158 h 170"/>
                <a:gd name="T8" fmla="*/ 215 w 226"/>
                <a:gd name="T9" fmla="*/ 149 h 170"/>
                <a:gd name="T10" fmla="*/ 208 w 226"/>
                <a:gd name="T11" fmla="*/ 139 h 170"/>
                <a:gd name="T12" fmla="*/ 200 w 226"/>
                <a:gd name="T13" fmla="*/ 128 h 170"/>
                <a:gd name="T14" fmla="*/ 191 w 226"/>
                <a:gd name="T15" fmla="*/ 115 h 170"/>
                <a:gd name="T16" fmla="*/ 178 w 226"/>
                <a:gd name="T17" fmla="*/ 101 h 170"/>
                <a:gd name="T18" fmla="*/ 164 w 226"/>
                <a:gd name="T19" fmla="*/ 87 h 170"/>
                <a:gd name="T20" fmla="*/ 149 w 226"/>
                <a:gd name="T21" fmla="*/ 73 h 170"/>
                <a:gd name="T22" fmla="*/ 130 w 226"/>
                <a:gd name="T23" fmla="*/ 59 h 170"/>
                <a:gd name="T24" fmla="*/ 109 w 226"/>
                <a:gd name="T25" fmla="*/ 45 h 170"/>
                <a:gd name="T26" fmla="*/ 86 w 226"/>
                <a:gd name="T27" fmla="*/ 32 h 170"/>
                <a:gd name="T28" fmla="*/ 60 w 226"/>
                <a:gd name="T29" fmla="*/ 20 h 170"/>
                <a:gd name="T30" fmla="*/ 32 w 226"/>
                <a:gd name="T31" fmla="*/ 10 h 170"/>
                <a:gd name="T32" fmla="*/ 0 w 226"/>
                <a:gd name="T33" fmla="*/ 1 h 170"/>
                <a:gd name="T34" fmla="*/ 3 w 226"/>
                <a:gd name="T35" fmla="*/ 1 h 170"/>
                <a:gd name="T36" fmla="*/ 7 w 226"/>
                <a:gd name="T37" fmla="*/ 1 h 170"/>
                <a:gd name="T38" fmla="*/ 15 w 226"/>
                <a:gd name="T39" fmla="*/ 0 h 170"/>
                <a:gd name="T40" fmla="*/ 27 w 226"/>
                <a:gd name="T41" fmla="*/ 1 h 170"/>
                <a:gd name="T42" fmla="*/ 40 w 226"/>
                <a:gd name="T43" fmla="*/ 3 h 170"/>
                <a:gd name="T44" fmla="*/ 55 w 226"/>
                <a:gd name="T45" fmla="*/ 5 h 170"/>
                <a:gd name="T46" fmla="*/ 72 w 226"/>
                <a:gd name="T47" fmla="*/ 8 h 170"/>
                <a:gd name="T48" fmla="*/ 90 w 226"/>
                <a:gd name="T49" fmla="*/ 14 h 170"/>
                <a:gd name="T50" fmla="*/ 108 w 226"/>
                <a:gd name="T51" fmla="*/ 23 h 170"/>
                <a:gd name="T52" fmla="*/ 128 w 226"/>
                <a:gd name="T53" fmla="*/ 33 h 170"/>
                <a:gd name="T54" fmla="*/ 146 w 226"/>
                <a:gd name="T55" fmla="*/ 46 h 170"/>
                <a:gd name="T56" fmla="*/ 164 w 226"/>
                <a:gd name="T57" fmla="*/ 63 h 170"/>
                <a:gd name="T58" fmla="*/ 183 w 226"/>
                <a:gd name="T59" fmla="*/ 83 h 170"/>
                <a:gd name="T60" fmla="*/ 198 w 226"/>
                <a:gd name="T61" fmla="*/ 108 h 170"/>
                <a:gd name="T62" fmla="*/ 213 w 226"/>
                <a:gd name="T63" fmla="*/ 137 h 170"/>
                <a:gd name="T64" fmla="*/ 226 w 226"/>
                <a:gd name="T6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6" h="170">
                  <a:moveTo>
                    <a:pt x="226" y="170"/>
                  </a:moveTo>
                  <a:lnTo>
                    <a:pt x="225" y="169"/>
                  </a:lnTo>
                  <a:lnTo>
                    <a:pt x="224" y="164"/>
                  </a:lnTo>
                  <a:lnTo>
                    <a:pt x="220" y="158"/>
                  </a:lnTo>
                  <a:lnTo>
                    <a:pt x="215" y="149"/>
                  </a:lnTo>
                  <a:lnTo>
                    <a:pt x="208" y="139"/>
                  </a:lnTo>
                  <a:lnTo>
                    <a:pt x="200" y="128"/>
                  </a:lnTo>
                  <a:lnTo>
                    <a:pt x="191" y="115"/>
                  </a:lnTo>
                  <a:lnTo>
                    <a:pt x="178" y="101"/>
                  </a:lnTo>
                  <a:lnTo>
                    <a:pt x="164" y="87"/>
                  </a:lnTo>
                  <a:lnTo>
                    <a:pt x="149" y="73"/>
                  </a:lnTo>
                  <a:lnTo>
                    <a:pt x="130" y="59"/>
                  </a:lnTo>
                  <a:lnTo>
                    <a:pt x="109" y="45"/>
                  </a:lnTo>
                  <a:lnTo>
                    <a:pt x="86" y="32"/>
                  </a:lnTo>
                  <a:lnTo>
                    <a:pt x="60" y="20"/>
                  </a:lnTo>
                  <a:lnTo>
                    <a:pt x="32" y="10"/>
                  </a:lnTo>
                  <a:lnTo>
                    <a:pt x="0" y="1"/>
                  </a:lnTo>
                  <a:lnTo>
                    <a:pt x="3" y="1"/>
                  </a:lnTo>
                  <a:lnTo>
                    <a:pt x="7" y="1"/>
                  </a:lnTo>
                  <a:lnTo>
                    <a:pt x="15" y="0"/>
                  </a:lnTo>
                  <a:lnTo>
                    <a:pt x="27" y="1"/>
                  </a:lnTo>
                  <a:lnTo>
                    <a:pt x="40" y="3"/>
                  </a:lnTo>
                  <a:lnTo>
                    <a:pt x="55" y="5"/>
                  </a:lnTo>
                  <a:lnTo>
                    <a:pt x="72" y="8"/>
                  </a:lnTo>
                  <a:lnTo>
                    <a:pt x="90" y="14"/>
                  </a:lnTo>
                  <a:lnTo>
                    <a:pt x="108" y="23"/>
                  </a:lnTo>
                  <a:lnTo>
                    <a:pt x="128" y="33"/>
                  </a:lnTo>
                  <a:lnTo>
                    <a:pt x="146" y="46"/>
                  </a:lnTo>
                  <a:lnTo>
                    <a:pt x="164" y="63"/>
                  </a:lnTo>
                  <a:lnTo>
                    <a:pt x="183" y="83"/>
                  </a:lnTo>
                  <a:lnTo>
                    <a:pt x="198" y="108"/>
                  </a:lnTo>
                  <a:lnTo>
                    <a:pt x="213" y="137"/>
                  </a:lnTo>
                  <a:lnTo>
                    <a:pt x="226"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195"/>
            <p:cNvSpPr>
              <a:spLocks/>
            </p:cNvSpPr>
            <p:nvPr/>
          </p:nvSpPr>
          <p:spPr bwMode="auto">
            <a:xfrm>
              <a:off x="3881" y="2704"/>
              <a:ext cx="162" cy="176"/>
            </a:xfrm>
            <a:custGeom>
              <a:avLst/>
              <a:gdLst>
                <a:gd name="T0" fmla="*/ 162 w 162"/>
                <a:gd name="T1" fmla="*/ 0 h 176"/>
                <a:gd name="T2" fmla="*/ 156 w 162"/>
                <a:gd name="T3" fmla="*/ 1 h 176"/>
                <a:gd name="T4" fmla="*/ 139 w 162"/>
                <a:gd name="T5" fmla="*/ 6 h 176"/>
                <a:gd name="T6" fmla="*/ 114 w 162"/>
                <a:gd name="T7" fmla="*/ 15 h 176"/>
                <a:gd name="T8" fmla="*/ 86 w 162"/>
                <a:gd name="T9" fmla="*/ 30 h 176"/>
                <a:gd name="T10" fmla="*/ 57 w 162"/>
                <a:gd name="T11" fmla="*/ 54 h 176"/>
                <a:gd name="T12" fmla="*/ 31 w 162"/>
                <a:gd name="T13" fmla="*/ 84 h 176"/>
                <a:gd name="T14" fmla="*/ 10 w 162"/>
                <a:gd name="T15" fmla="*/ 125 h 176"/>
                <a:gd name="T16" fmla="*/ 0 w 162"/>
                <a:gd name="T17" fmla="*/ 176 h 176"/>
                <a:gd name="T18" fmla="*/ 2 w 162"/>
                <a:gd name="T19" fmla="*/ 170 h 176"/>
                <a:gd name="T20" fmla="*/ 8 w 162"/>
                <a:gd name="T21" fmla="*/ 154 h 176"/>
                <a:gd name="T22" fmla="*/ 19 w 162"/>
                <a:gd name="T23" fmla="*/ 131 h 176"/>
                <a:gd name="T24" fmla="*/ 35 w 162"/>
                <a:gd name="T25" fmla="*/ 102 h 176"/>
                <a:gd name="T26" fmla="*/ 57 w 162"/>
                <a:gd name="T27" fmla="*/ 72 h 176"/>
                <a:gd name="T28" fmla="*/ 85 w 162"/>
                <a:gd name="T29" fmla="*/ 43 h 176"/>
                <a:gd name="T30" fmla="*/ 120 w 162"/>
                <a:gd name="T31" fmla="*/ 18 h 176"/>
                <a:gd name="T32" fmla="*/ 162 w 162"/>
                <a:gd name="T3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176">
                  <a:moveTo>
                    <a:pt x="162" y="0"/>
                  </a:moveTo>
                  <a:lnTo>
                    <a:pt x="156" y="1"/>
                  </a:lnTo>
                  <a:lnTo>
                    <a:pt x="139" y="6"/>
                  </a:lnTo>
                  <a:lnTo>
                    <a:pt x="114" y="15"/>
                  </a:lnTo>
                  <a:lnTo>
                    <a:pt x="86" y="30"/>
                  </a:lnTo>
                  <a:lnTo>
                    <a:pt x="57" y="54"/>
                  </a:lnTo>
                  <a:lnTo>
                    <a:pt x="31" y="84"/>
                  </a:lnTo>
                  <a:lnTo>
                    <a:pt x="10" y="125"/>
                  </a:lnTo>
                  <a:lnTo>
                    <a:pt x="0" y="176"/>
                  </a:lnTo>
                  <a:lnTo>
                    <a:pt x="2" y="170"/>
                  </a:lnTo>
                  <a:lnTo>
                    <a:pt x="8" y="154"/>
                  </a:lnTo>
                  <a:lnTo>
                    <a:pt x="19" y="131"/>
                  </a:lnTo>
                  <a:lnTo>
                    <a:pt x="35" y="102"/>
                  </a:lnTo>
                  <a:lnTo>
                    <a:pt x="57" y="72"/>
                  </a:lnTo>
                  <a:lnTo>
                    <a:pt x="85" y="43"/>
                  </a:lnTo>
                  <a:lnTo>
                    <a:pt x="120" y="18"/>
                  </a:lnTo>
                  <a:lnTo>
                    <a:pt x="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196"/>
            <p:cNvSpPr>
              <a:spLocks/>
            </p:cNvSpPr>
            <p:nvPr/>
          </p:nvSpPr>
          <p:spPr bwMode="auto">
            <a:xfrm>
              <a:off x="3880" y="2911"/>
              <a:ext cx="184" cy="179"/>
            </a:xfrm>
            <a:custGeom>
              <a:avLst/>
              <a:gdLst>
                <a:gd name="T0" fmla="*/ 0 w 184"/>
                <a:gd name="T1" fmla="*/ 0 h 179"/>
                <a:gd name="T2" fmla="*/ 0 w 184"/>
                <a:gd name="T3" fmla="*/ 7 h 179"/>
                <a:gd name="T4" fmla="*/ 3 w 184"/>
                <a:gd name="T5" fmla="*/ 25 h 179"/>
                <a:gd name="T6" fmla="*/ 10 w 184"/>
                <a:gd name="T7" fmla="*/ 52 h 179"/>
                <a:gd name="T8" fmla="*/ 24 w 184"/>
                <a:gd name="T9" fmla="*/ 83 h 179"/>
                <a:gd name="T10" fmla="*/ 46 w 184"/>
                <a:gd name="T11" fmla="*/ 114 h 179"/>
                <a:gd name="T12" fmla="*/ 79 w 184"/>
                <a:gd name="T13" fmla="*/ 144 h 179"/>
                <a:gd name="T14" fmla="*/ 125 w 184"/>
                <a:gd name="T15" fmla="*/ 166 h 179"/>
                <a:gd name="T16" fmla="*/ 184 w 184"/>
                <a:gd name="T17" fmla="*/ 179 h 179"/>
                <a:gd name="T18" fmla="*/ 179 w 184"/>
                <a:gd name="T19" fmla="*/ 177 h 179"/>
                <a:gd name="T20" fmla="*/ 162 w 184"/>
                <a:gd name="T21" fmla="*/ 173 h 179"/>
                <a:gd name="T22" fmla="*/ 138 w 184"/>
                <a:gd name="T23" fmla="*/ 162 h 179"/>
                <a:gd name="T24" fmla="*/ 108 w 184"/>
                <a:gd name="T25" fmla="*/ 147 h 179"/>
                <a:gd name="T26" fmla="*/ 77 w 184"/>
                <a:gd name="T27" fmla="*/ 124 h 179"/>
                <a:gd name="T28" fmla="*/ 46 w 184"/>
                <a:gd name="T29" fmla="*/ 93 h 179"/>
                <a:gd name="T30" fmla="*/ 20 w 184"/>
                <a:gd name="T31" fmla="*/ 51 h 179"/>
                <a:gd name="T32" fmla="*/ 0 w 184"/>
                <a:gd name="T33"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4" h="179">
                  <a:moveTo>
                    <a:pt x="0" y="0"/>
                  </a:moveTo>
                  <a:lnTo>
                    <a:pt x="0" y="7"/>
                  </a:lnTo>
                  <a:lnTo>
                    <a:pt x="3" y="25"/>
                  </a:lnTo>
                  <a:lnTo>
                    <a:pt x="10" y="52"/>
                  </a:lnTo>
                  <a:lnTo>
                    <a:pt x="24" y="83"/>
                  </a:lnTo>
                  <a:lnTo>
                    <a:pt x="46" y="114"/>
                  </a:lnTo>
                  <a:lnTo>
                    <a:pt x="79" y="144"/>
                  </a:lnTo>
                  <a:lnTo>
                    <a:pt x="125" y="166"/>
                  </a:lnTo>
                  <a:lnTo>
                    <a:pt x="184" y="179"/>
                  </a:lnTo>
                  <a:lnTo>
                    <a:pt x="179" y="177"/>
                  </a:lnTo>
                  <a:lnTo>
                    <a:pt x="162" y="173"/>
                  </a:lnTo>
                  <a:lnTo>
                    <a:pt x="138" y="162"/>
                  </a:lnTo>
                  <a:lnTo>
                    <a:pt x="108" y="147"/>
                  </a:lnTo>
                  <a:lnTo>
                    <a:pt x="77" y="124"/>
                  </a:lnTo>
                  <a:lnTo>
                    <a:pt x="46" y="93"/>
                  </a:lnTo>
                  <a:lnTo>
                    <a:pt x="20" y="5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197"/>
            <p:cNvSpPr>
              <a:spLocks/>
            </p:cNvSpPr>
            <p:nvPr/>
          </p:nvSpPr>
          <p:spPr bwMode="auto">
            <a:xfrm>
              <a:off x="4105" y="2905"/>
              <a:ext cx="167" cy="183"/>
            </a:xfrm>
            <a:custGeom>
              <a:avLst/>
              <a:gdLst>
                <a:gd name="T0" fmla="*/ 0 w 167"/>
                <a:gd name="T1" fmla="*/ 183 h 183"/>
                <a:gd name="T2" fmla="*/ 6 w 167"/>
                <a:gd name="T3" fmla="*/ 181 h 183"/>
                <a:gd name="T4" fmla="*/ 22 w 167"/>
                <a:gd name="T5" fmla="*/ 175 h 183"/>
                <a:gd name="T6" fmla="*/ 46 w 167"/>
                <a:gd name="T7" fmla="*/ 165 h 183"/>
                <a:gd name="T8" fmla="*/ 74 w 167"/>
                <a:gd name="T9" fmla="*/ 147 h 183"/>
                <a:gd name="T10" fmla="*/ 102 w 167"/>
                <a:gd name="T11" fmla="*/ 123 h 183"/>
                <a:gd name="T12" fmla="*/ 130 w 167"/>
                <a:gd name="T13" fmla="*/ 91 h 183"/>
                <a:gd name="T14" fmla="*/ 152 w 167"/>
                <a:gd name="T15" fmla="*/ 50 h 183"/>
                <a:gd name="T16" fmla="*/ 167 w 167"/>
                <a:gd name="T17" fmla="*/ 0 h 183"/>
                <a:gd name="T18" fmla="*/ 167 w 167"/>
                <a:gd name="T19" fmla="*/ 7 h 183"/>
                <a:gd name="T20" fmla="*/ 166 w 167"/>
                <a:gd name="T21" fmla="*/ 26 h 183"/>
                <a:gd name="T22" fmla="*/ 160 w 167"/>
                <a:gd name="T23" fmla="*/ 53 h 183"/>
                <a:gd name="T24" fmla="*/ 150 w 167"/>
                <a:gd name="T25" fmla="*/ 84 h 183"/>
                <a:gd name="T26" fmla="*/ 130 w 167"/>
                <a:gd name="T27" fmla="*/ 117 h 183"/>
                <a:gd name="T28" fmla="*/ 101 w 167"/>
                <a:gd name="T29" fmla="*/ 147 h 183"/>
                <a:gd name="T30" fmla="*/ 58 w 167"/>
                <a:gd name="T31" fmla="*/ 171 h 183"/>
                <a:gd name="T32" fmla="*/ 0 w 167"/>
                <a:gd name="T3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83">
                  <a:moveTo>
                    <a:pt x="0" y="183"/>
                  </a:moveTo>
                  <a:lnTo>
                    <a:pt x="6" y="181"/>
                  </a:lnTo>
                  <a:lnTo>
                    <a:pt x="22" y="175"/>
                  </a:lnTo>
                  <a:lnTo>
                    <a:pt x="46" y="165"/>
                  </a:lnTo>
                  <a:lnTo>
                    <a:pt x="74" y="147"/>
                  </a:lnTo>
                  <a:lnTo>
                    <a:pt x="102" y="123"/>
                  </a:lnTo>
                  <a:lnTo>
                    <a:pt x="130" y="91"/>
                  </a:lnTo>
                  <a:lnTo>
                    <a:pt x="152" y="50"/>
                  </a:lnTo>
                  <a:lnTo>
                    <a:pt x="167" y="0"/>
                  </a:lnTo>
                  <a:lnTo>
                    <a:pt x="167" y="7"/>
                  </a:lnTo>
                  <a:lnTo>
                    <a:pt x="166" y="26"/>
                  </a:lnTo>
                  <a:lnTo>
                    <a:pt x="160" y="53"/>
                  </a:lnTo>
                  <a:lnTo>
                    <a:pt x="150" y="84"/>
                  </a:lnTo>
                  <a:lnTo>
                    <a:pt x="130" y="117"/>
                  </a:lnTo>
                  <a:lnTo>
                    <a:pt x="101" y="147"/>
                  </a:lnTo>
                  <a:lnTo>
                    <a:pt x="58" y="171"/>
                  </a:lnTo>
                  <a:lnTo>
                    <a:pt x="0" y="1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198"/>
            <p:cNvSpPr>
              <a:spLocks/>
            </p:cNvSpPr>
            <p:nvPr/>
          </p:nvSpPr>
          <p:spPr bwMode="auto">
            <a:xfrm>
              <a:off x="4083" y="2697"/>
              <a:ext cx="182" cy="137"/>
            </a:xfrm>
            <a:custGeom>
              <a:avLst/>
              <a:gdLst>
                <a:gd name="T0" fmla="*/ 182 w 182"/>
                <a:gd name="T1" fmla="*/ 137 h 137"/>
                <a:gd name="T2" fmla="*/ 180 w 182"/>
                <a:gd name="T3" fmla="*/ 132 h 137"/>
                <a:gd name="T4" fmla="*/ 174 w 182"/>
                <a:gd name="T5" fmla="*/ 120 h 137"/>
                <a:gd name="T6" fmla="*/ 163 w 182"/>
                <a:gd name="T7" fmla="*/ 101 h 137"/>
                <a:gd name="T8" fmla="*/ 144 w 182"/>
                <a:gd name="T9" fmla="*/ 80 h 137"/>
                <a:gd name="T10" fmla="*/ 120 w 182"/>
                <a:gd name="T11" fmla="*/ 57 h 137"/>
                <a:gd name="T12" fmla="*/ 88 w 182"/>
                <a:gd name="T13" fmla="*/ 35 h 137"/>
                <a:gd name="T14" fmla="*/ 48 w 182"/>
                <a:gd name="T15" fmla="*/ 15 h 137"/>
                <a:gd name="T16" fmla="*/ 0 w 182"/>
                <a:gd name="T17" fmla="*/ 0 h 137"/>
                <a:gd name="T18" fmla="*/ 6 w 182"/>
                <a:gd name="T19" fmla="*/ 0 h 137"/>
                <a:gd name="T20" fmla="*/ 21 w 182"/>
                <a:gd name="T21" fmla="*/ 0 h 137"/>
                <a:gd name="T22" fmla="*/ 44 w 182"/>
                <a:gd name="T23" fmla="*/ 2 h 137"/>
                <a:gd name="T24" fmla="*/ 73 w 182"/>
                <a:gd name="T25" fmla="*/ 10 h 137"/>
                <a:gd name="T26" fmla="*/ 103 w 182"/>
                <a:gd name="T27" fmla="*/ 25 h 137"/>
                <a:gd name="T28" fmla="*/ 133 w 182"/>
                <a:gd name="T29" fmla="*/ 50 h 137"/>
                <a:gd name="T30" fmla="*/ 160 w 182"/>
                <a:gd name="T31" fmla="*/ 86 h 137"/>
                <a:gd name="T32" fmla="*/ 182 w 182"/>
                <a:gd name="T33"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2" h="137">
                  <a:moveTo>
                    <a:pt x="182" y="137"/>
                  </a:moveTo>
                  <a:lnTo>
                    <a:pt x="180" y="132"/>
                  </a:lnTo>
                  <a:lnTo>
                    <a:pt x="174" y="120"/>
                  </a:lnTo>
                  <a:lnTo>
                    <a:pt x="163" y="101"/>
                  </a:lnTo>
                  <a:lnTo>
                    <a:pt x="144" y="80"/>
                  </a:lnTo>
                  <a:lnTo>
                    <a:pt x="120" y="57"/>
                  </a:lnTo>
                  <a:lnTo>
                    <a:pt x="88" y="35"/>
                  </a:lnTo>
                  <a:lnTo>
                    <a:pt x="48" y="15"/>
                  </a:lnTo>
                  <a:lnTo>
                    <a:pt x="0" y="0"/>
                  </a:lnTo>
                  <a:lnTo>
                    <a:pt x="6" y="0"/>
                  </a:lnTo>
                  <a:lnTo>
                    <a:pt x="21" y="0"/>
                  </a:lnTo>
                  <a:lnTo>
                    <a:pt x="44" y="2"/>
                  </a:lnTo>
                  <a:lnTo>
                    <a:pt x="73" y="10"/>
                  </a:lnTo>
                  <a:lnTo>
                    <a:pt x="103" y="25"/>
                  </a:lnTo>
                  <a:lnTo>
                    <a:pt x="133" y="50"/>
                  </a:lnTo>
                  <a:lnTo>
                    <a:pt x="160" y="86"/>
                  </a:lnTo>
                  <a:lnTo>
                    <a:pt x="182"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199"/>
            <p:cNvSpPr>
              <a:spLocks/>
            </p:cNvSpPr>
            <p:nvPr/>
          </p:nvSpPr>
          <p:spPr bwMode="auto">
            <a:xfrm>
              <a:off x="3938" y="2733"/>
              <a:ext cx="197" cy="185"/>
            </a:xfrm>
            <a:custGeom>
              <a:avLst/>
              <a:gdLst>
                <a:gd name="T0" fmla="*/ 0 w 197"/>
                <a:gd name="T1" fmla="*/ 153 h 185"/>
                <a:gd name="T2" fmla="*/ 197 w 197"/>
                <a:gd name="T3" fmla="*/ 0 h 185"/>
                <a:gd name="T4" fmla="*/ 197 w 197"/>
                <a:gd name="T5" fmla="*/ 15 h 185"/>
                <a:gd name="T6" fmla="*/ 195 w 197"/>
                <a:gd name="T7" fmla="*/ 56 h 185"/>
                <a:gd name="T8" fmla="*/ 191 w 197"/>
                <a:gd name="T9" fmla="*/ 115 h 185"/>
                <a:gd name="T10" fmla="*/ 179 w 197"/>
                <a:gd name="T11" fmla="*/ 185 h 185"/>
                <a:gd name="T12" fmla="*/ 180 w 197"/>
                <a:gd name="T13" fmla="*/ 165 h 185"/>
                <a:gd name="T14" fmla="*/ 181 w 197"/>
                <a:gd name="T15" fmla="*/ 118 h 185"/>
                <a:gd name="T16" fmla="*/ 182 w 197"/>
                <a:gd name="T17" fmla="*/ 64 h 185"/>
                <a:gd name="T18" fmla="*/ 181 w 197"/>
                <a:gd name="T19" fmla="*/ 21 h 185"/>
                <a:gd name="T20" fmla="*/ 0 w 197"/>
                <a:gd name="T21" fmla="*/ 15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7" h="185">
                  <a:moveTo>
                    <a:pt x="0" y="153"/>
                  </a:moveTo>
                  <a:lnTo>
                    <a:pt x="197" y="0"/>
                  </a:lnTo>
                  <a:lnTo>
                    <a:pt x="197" y="15"/>
                  </a:lnTo>
                  <a:lnTo>
                    <a:pt x="195" y="56"/>
                  </a:lnTo>
                  <a:lnTo>
                    <a:pt x="191" y="115"/>
                  </a:lnTo>
                  <a:lnTo>
                    <a:pt x="179" y="185"/>
                  </a:lnTo>
                  <a:lnTo>
                    <a:pt x="180" y="165"/>
                  </a:lnTo>
                  <a:lnTo>
                    <a:pt x="181" y="118"/>
                  </a:lnTo>
                  <a:lnTo>
                    <a:pt x="182" y="64"/>
                  </a:lnTo>
                  <a:lnTo>
                    <a:pt x="181" y="21"/>
                  </a:lnTo>
                  <a:lnTo>
                    <a:pt x="0"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200"/>
            <p:cNvSpPr>
              <a:spLocks/>
            </p:cNvSpPr>
            <p:nvPr/>
          </p:nvSpPr>
          <p:spPr bwMode="auto">
            <a:xfrm>
              <a:off x="3917" y="2903"/>
              <a:ext cx="177" cy="25"/>
            </a:xfrm>
            <a:custGeom>
              <a:avLst/>
              <a:gdLst>
                <a:gd name="T0" fmla="*/ 0 w 177"/>
                <a:gd name="T1" fmla="*/ 0 h 25"/>
                <a:gd name="T2" fmla="*/ 4 w 177"/>
                <a:gd name="T3" fmla="*/ 0 h 25"/>
                <a:gd name="T4" fmla="*/ 14 w 177"/>
                <a:gd name="T5" fmla="*/ 1 h 25"/>
                <a:gd name="T6" fmla="*/ 30 w 177"/>
                <a:gd name="T7" fmla="*/ 3 h 25"/>
                <a:gd name="T8" fmla="*/ 52 w 177"/>
                <a:gd name="T9" fmla="*/ 5 h 25"/>
                <a:gd name="T10" fmla="*/ 78 w 177"/>
                <a:gd name="T11" fmla="*/ 9 h 25"/>
                <a:gd name="T12" fmla="*/ 108 w 177"/>
                <a:gd name="T13" fmla="*/ 12 h 25"/>
                <a:gd name="T14" fmla="*/ 142 w 177"/>
                <a:gd name="T15" fmla="*/ 17 h 25"/>
                <a:gd name="T16" fmla="*/ 177 w 177"/>
                <a:gd name="T17" fmla="*/ 23 h 25"/>
                <a:gd name="T18" fmla="*/ 173 w 177"/>
                <a:gd name="T19" fmla="*/ 23 h 25"/>
                <a:gd name="T20" fmla="*/ 161 w 177"/>
                <a:gd name="T21" fmla="*/ 25 h 25"/>
                <a:gd name="T22" fmla="*/ 144 w 177"/>
                <a:gd name="T23" fmla="*/ 25 h 25"/>
                <a:gd name="T24" fmla="*/ 120 w 177"/>
                <a:gd name="T25" fmla="*/ 25 h 25"/>
                <a:gd name="T26" fmla="*/ 94 w 177"/>
                <a:gd name="T27" fmla="*/ 24 h 25"/>
                <a:gd name="T28" fmla="*/ 64 w 177"/>
                <a:gd name="T29" fmla="*/ 19 h 25"/>
                <a:gd name="T30" fmla="*/ 33 w 177"/>
                <a:gd name="T31" fmla="*/ 11 h 25"/>
                <a:gd name="T32" fmla="*/ 0 w 177"/>
                <a:gd name="T3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7" h="25">
                  <a:moveTo>
                    <a:pt x="0" y="0"/>
                  </a:moveTo>
                  <a:lnTo>
                    <a:pt x="4" y="0"/>
                  </a:lnTo>
                  <a:lnTo>
                    <a:pt x="14" y="1"/>
                  </a:lnTo>
                  <a:lnTo>
                    <a:pt x="30" y="3"/>
                  </a:lnTo>
                  <a:lnTo>
                    <a:pt x="52" y="5"/>
                  </a:lnTo>
                  <a:lnTo>
                    <a:pt x="78" y="9"/>
                  </a:lnTo>
                  <a:lnTo>
                    <a:pt x="108" y="12"/>
                  </a:lnTo>
                  <a:lnTo>
                    <a:pt x="142" y="17"/>
                  </a:lnTo>
                  <a:lnTo>
                    <a:pt x="177" y="23"/>
                  </a:lnTo>
                  <a:lnTo>
                    <a:pt x="173" y="23"/>
                  </a:lnTo>
                  <a:lnTo>
                    <a:pt x="161" y="25"/>
                  </a:lnTo>
                  <a:lnTo>
                    <a:pt x="144" y="25"/>
                  </a:lnTo>
                  <a:lnTo>
                    <a:pt x="120" y="25"/>
                  </a:lnTo>
                  <a:lnTo>
                    <a:pt x="94" y="24"/>
                  </a:lnTo>
                  <a:lnTo>
                    <a:pt x="64" y="19"/>
                  </a:lnTo>
                  <a:lnTo>
                    <a:pt x="33"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201"/>
            <p:cNvSpPr>
              <a:spLocks/>
            </p:cNvSpPr>
            <p:nvPr/>
          </p:nvSpPr>
          <p:spPr bwMode="auto">
            <a:xfrm>
              <a:off x="4122" y="2959"/>
              <a:ext cx="96" cy="92"/>
            </a:xfrm>
            <a:custGeom>
              <a:avLst/>
              <a:gdLst>
                <a:gd name="T0" fmla="*/ 0 w 96"/>
                <a:gd name="T1" fmla="*/ 0 h 92"/>
                <a:gd name="T2" fmla="*/ 2 w 96"/>
                <a:gd name="T3" fmla="*/ 2 h 92"/>
                <a:gd name="T4" fmla="*/ 7 w 96"/>
                <a:gd name="T5" fmla="*/ 7 h 92"/>
                <a:gd name="T6" fmla="*/ 14 w 96"/>
                <a:gd name="T7" fmla="*/ 15 h 92"/>
                <a:gd name="T8" fmla="*/ 22 w 96"/>
                <a:gd name="T9" fmla="*/ 25 h 92"/>
                <a:gd name="T10" fmla="*/ 30 w 96"/>
                <a:gd name="T11" fmla="*/ 36 h 92"/>
                <a:gd name="T12" fmla="*/ 37 w 96"/>
                <a:gd name="T13" fmla="*/ 46 h 92"/>
                <a:gd name="T14" fmla="*/ 41 w 96"/>
                <a:gd name="T15" fmla="*/ 56 h 92"/>
                <a:gd name="T16" fmla="*/ 41 w 96"/>
                <a:gd name="T17" fmla="*/ 64 h 92"/>
                <a:gd name="T18" fmla="*/ 36 w 96"/>
                <a:gd name="T19" fmla="*/ 76 h 92"/>
                <a:gd name="T20" fmla="*/ 30 w 96"/>
                <a:gd name="T21" fmla="*/ 85 h 92"/>
                <a:gd name="T22" fmla="*/ 25 w 96"/>
                <a:gd name="T23" fmla="*/ 90 h 92"/>
                <a:gd name="T24" fmla="*/ 23 w 96"/>
                <a:gd name="T25" fmla="*/ 92 h 92"/>
                <a:gd name="T26" fmla="*/ 96 w 96"/>
                <a:gd name="T27" fmla="*/ 34 h 92"/>
                <a:gd name="T28" fmla="*/ 53 w 96"/>
                <a:gd name="T29" fmla="*/ 50 h 92"/>
                <a:gd name="T30" fmla="*/ 0 w 96"/>
                <a:gd name="T3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6" h="92">
                  <a:moveTo>
                    <a:pt x="0" y="0"/>
                  </a:moveTo>
                  <a:lnTo>
                    <a:pt x="2" y="2"/>
                  </a:lnTo>
                  <a:lnTo>
                    <a:pt x="7" y="7"/>
                  </a:lnTo>
                  <a:lnTo>
                    <a:pt x="14" y="15"/>
                  </a:lnTo>
                  <a:lnTo>
                    <a:pt x="22" y="25"/>
                  </a:lnTo>
                  <a:lnTo>
                    <a:pt x="30" y="36"/>
                  </a:lnTo>
                  <a:lnTo>
                    <a:pt x="37" y="46"/>
                  </a:lnTo>
                  <a:lnTo>
                    <a:pt x="41" y="56"/>
                  </a:lnTo>
                  <a:lnTo>
                    <a:pt x="41" y="64"/>
                  </a:lnTo>
                  <a:lnTo>
                    <a:pt x="36" y="76"/>
                  </a:lnTo>
                  <a:lnTo>
                    <a:pt x="30" y="85"/>
                  </a:lnTo>
                  <a:lnTo>
                    <a:pt x="25" y="90"/>
                  </a:lnTo>
                  <a:lnTo>
                    <a:pt x="23" y="92"/>
                  </a:lnTo>
                  <a:lnTo>
                    <a:pt x="96" y="34"/>
                  </a:lnTo>
                  <a:lnTo>
                    <a:pt x="53" y="5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202"/>
            <p:cNvSpPr>
              <a:spLocks/>
            </p:cNvSpPr>
            <p:nvPr/>
          </p:nvSpPr>
          <p:spPr bwMode="auto">
            <a:xfrm>
              <a:off x="4131" y="2931"/>
              <a:ext cx="51" cy="66"/>
            </a:xfrm>
            <a:custGeom>
              <a:avLst/>
              <a:gdLst>
                <a:gd name="T0" fmla="*/ 0 w 51"/>
                <a:gd name="T1" fmla="*/ 0 h 66"/>
                <a:gd name="T2" fmla="*/ 1 w 51"/>
                <a:gd name="T3" fmla="*/ 2 h 66"/>
                <a:gd name="T4" fmla="*/ 6 w 51"/>
                <a:gd name="T5" fmla="*/ 8 h 66"/>
                <a:gd name="T6" fmla="*/ 13 w 51"/>
                <a:gd name="T7" fmla="*/ 16 h 66"/>
                <a:gd name="T8" fmla="*/ 21 w 51"/>
                <a:gd name="T9" fmla="*/ 27 h 66"/>
                <a:gd name="T10" fmla="*/ 29 w 51"/>
                <a:gd name="T11" fmla="*/ 37 h 66"/>
                <a:gd name="T12" fmla="*/ 37 w 51"/>
                <a:gd name="T13" fmla="*/ 49 h 66"/>
                <a:gd name="T14" fmla="*/ 46 w 51"/>
                <a:gd name="T15" fmla="*/ 58 h 66"/>
                <a:gd name="T16" fmla="*/ 51 w 51"/>
                <a:gd name="T17" fmla="*/ 66 h 66"/>
                <a:gd name="T18" fmla="*/ 50 w 51"/>
                <a:gd name="T19" fmla="*/ 64 h 66"/>
                <a:gd name="T20" fmla="*/ 48 w 51"/>
                <a:gd name="T21" fmla="*/ 58 h 66"/>
                <a:gd name="T22" fmla="*/ 44 w 51"/>
                <a:gd name="T23" fmla="*/ 50 h 66"/>
                <a:gd name="T24" fmla="*/ 39 w 51"/>
                <a:gd name="T25" fmla="*/ 39 h 66"/>
                <a:gd name="T26" fmla="*/ 32 w 51"/>
                <a:gd name="T27" fmla="*/ 29 h 66"/>
                <a:gd name="T28" fmla="*/ 23 w 51"/>
                <a:gd name="T29" fmla="*/ 17 h 66"/>
                <a:gd name="T30" fmla="*/ 13 w 51"/>
                <a:gd name="T31" fmla="*/ 8 h 66"/>
                <a:gd name="T32" fmla="*/ 0 w 51"/>
                <a:gd name="T3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66">
                  <a:moveTo>
                    <a:pt x="0" y="0"/>
                  </a:moveTo>
                  <a:lnTo>
                    <a:pt x="1" y="2"/>
                  </a:lnTo>
                  <a:lnTo>
                    <a:pt x="6" y="8"/>
                  </a:lnTo>
                  <a:lnTo>
                    <a:pt x="13" y="16"/>
                  </a:lnTo>
                  <a:lnTo>
                    <a:pt x="21" y="27"/>
                  </a:lnTo>
                  <a:lnTo>
                    <a:pt x="29" y="37"/>
                  </a:lnTo>
                  <a:lnTo>
                    <a:pt x="37" y="49"/>
                  </a:lnTo>
                  <a:lnTo>
                    <a:pt x="46" y="58"/>
                  </a:lnTo>
                  <a:lnTo>
                    <a:pt x="51" y="66"/>
                  </a:lnTo>
                  <a:lnTo>
                    <a:pt x="50" y="64"/>
                  </a:lnTo>
                  <a:lnTo>
                    <a:pt x="48" y="58"/>
                  </a:lnTo>
                  <a:lnTo>
                    <a:pt x="44" y="50"/>
                  </a:lnTo>
                  <a:lnTo>
                    <a:pt x="39" y="39"/>
                  </a:lnTo>
                  <a:lnTo>
                    <a:pt x="32" y="29"/>
                  </a:lnTo>
                  <a:lnTo>
                    <a:pt x="23" y="17"/>
                  </a:lnTo>
                  <a:lnTo>
                    <a:pt x="13"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203"/>
            <p:cNvSpPr>
              <a:spLocks/>
            </p:cNvSpPr>
            <p:nvPr/>
          </p:nvSpPr>
          <p:spPr bwMode="auto">
            <a:xfrm>
              <a:off x="3907" y="2855"/>
              <a:ext cx="121" cy="30"/>
            </a:xfrm>
            <a:custGeom>
              <a:avLst/>
              <a:gdLst>
                <a:gd name="T0" fmla="*/ 0 w 121"/>
                <a:gd name="T1" fmla="*/ 0 h 30"/>
                <a:gd name="T2" fmla="*/ 76 w 121"/>
                <a:gd name="T3" fmla="*/ 18 h 30"/>
                <a:gd name="T4" fmla="*/ 77 w 121"/>
                <a:gd name="T5" fmla="*/ 17 h 30"/>
                <a:gd name="T6" fmla="*/ 81 w 121"/>
                <a:gd name="T7" fmla="*/ 15 h 30"/>
                <a:gd name="T8" fmla="*/ 87 w 121"/>
                <a:gd name="T9" fmla="*/ 11 h 30"/>
                <a:gd name="T10" fmla="*/ 94 w 121"/>
                <a:gd name="T11" fmla="*/ 9 h 30"/>
                <a:gd name="T12" fmla="*/ 101 w 121"/>
                <a:gd name="T13" fmla="*/ 8 h 30"/>
                <a:gd name="T14" fmla="*/ 109 w 121"/>
                <a:gd name="T15" fmla="*/ 9 h 30"/>
                <a:gd name="T16" fmla="*/ 115 w 121"/>
                <a:gd name="T17" fmla="*/ 14 h 30"/>
                <a:gd name="T18" fmla="*/ 121 w 121"/>
                <a:gd name="T19" fmla="*/ 23 h 30"/>
                <a:gd name="T20" fmla="*/ 120 w 121"/>
                <a:gd name="T21" fmla="*/ 23 h 30"/>
                <a:gd name="T22" fmla="*/ 115 w 121"/>
                <a:gd name="T23" fmla="*/ 22 h 30"/>
                <a:gd name="T24" fmla="*/ 109 w 121"/>
                <a:gd name="T25" fmla="*/ 21 h 30"/>
                <a:gd name="T26" fmla="*/ 104 w 121"/>
                <a:gd name="T27" fmla="*/ 19 h 30"/>
                <a:gd name="T28" fmla="*/ 95 w 121"/>
                <a:gd name="T29" fmla="*/ 19 h 30"/>
                <a:gd name="T30" fmla="*/ 90 w 121"/>
                <a:gd name="T31" fmla="*/ 21 h 30"/>
                <a:gd name="T32" fmla="*/ 84 w 121"/>
                <a:gd name="T33" fmla="*/ 24 h 30"/>
                <a:gd name="T34" fmla="*/ 79 w 121"/>
                <a:gd name="T35" fmla="*/ 30 h 30"/>
                <a:gd name="T36" fmla="*/ 0 w 121"/>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1" h="30">
                  <a:moveTo>
                    <a:pt x="0" y="0"/>
                  </a:moveTo>
                  <a:lnTo>
                    <a:pt x="76" y="18"/>
                  </a:lnTo>
                  <a:lnTo>
                    <a:pt x="77" y="17"/>
                  </a:lnTo>
                  <a:lnTo>
                    <a:pt x="81" y="15"/>
                  </a:lnTo>
                  <a:lnTo>
                    <a:pt x="87" y="11"/>
                  </a:lnTo>
                  <a:lnTo>
                    <a:pt x="94" y="9"/>
                  </a:lnTo>
                  <a:lnTo>
                    <a:pt x="101" y="8"/>
                  </a:lnTo>
                  <a:lnTo>
                    <a:pt x="109" y="9"/>
                  </a:lnTo>
                  <a:lnTo>
                    <a:pt x="115" y="14"/>
                  </a:lnTo>
                  <a:lnTo>
                    <a:pt x="121" y="23"/>
                  </a:lnTo>
                  <a:lnTo>
                    <a:pt x="120" y="23"/>
                  </a:lnTo>
                  <a:lnTo>
                    <a:pt x="115" y="22"/>
                  </a:lnTo>
                  <a:lnTo>
                    <a:pt x="109" y="21"/>
                  </a:lnTo>
                  <a:lnTo>
                    <a:pt x="104" y="19"/>
                  </a:lnTo>
                  <a:lnTo>
                    <a:pt x="95" y="19"/>
                  </a:lnTo>
                  <a:lnTo>
                    <a:pt x="90" y="21"/>
                  </a:lnTo>
                  <a:lnTo>
                    <a:pt x="84" y="24"/>
                  </a:lnTo>
                  <a:lnTo>
                    <a:pt x="79" y="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04"/>
            <p:cNvSpPr>
              <a:spLocks/>
            </p:cNvSpPr>
            <p:nvPr/>
          </p:nvSpPr>
          <p:spPr bwMode="auto">
            <a:xfrm>
              <a:off x="3983" y="2893"/>
              <a:ext cx="49" cy="13"/>
            </a:xfrm>
            <a:custGeom>
              <a:avLst/>
              <a:gdLst>
                <a:gd name="T0" fmla="*/ 0 w 49"/>
                <a:gd name="T1" fmla="*/ 0 h 13"/>
                <a:gd name="T2" fmla="*/ 1 w 49"/>
                <a:gd name="T3" fmla="*/ 1 h 13"/>
                <a:gd name="T4" fmla="*/ 4 w 49"/>
                <a:gd name="T5" fmla="*/ 5 h 13"/>
                <a:gd name="T6" fmla="*/ 10 w 49"/>
                <a:gd name="T7" fmla="*/ 8 h 13"/>
                <a:gd name="T8" fmla="*/ 17 w 49"/>
                <a:gd name="T9" fmla="*/ 12 h 13"/>
                <a:gd name="T10" fmla="*/ 25 w 49"/>
                <a:gd name="T11" fmla="*/ 13 h 13"/>
                <a:gd name="T12" fmla="*/ 33 w 49"/>
                <a:gd name="T13" fmla="*/ 13 h 13"/>
                <a:gd name="T14" fmla="*/ 42 w 49"/>
                <a:gd name="T15" fmla="*/ 8 h 13"/>
                <a:gd name="T16" fmla="*/ 49 w 49"/>
                <a:gd name="T17" fmla="*/ 0 h 13"/>
                <a:gd name="T18" fmla="*/ 47 w 49"/>
                <a:gd name="T19" fmla="*/ 0 h 13"/>
                <a:gd name="T20" fmla="*/ 43 w 49"/>
                <a:gd name="T21" fmla="*/ 1 h 13"/>
                <a:gd name="T22" fmla="*/ 36 w 49"/>
                <a:gd name="T23" fmla="*/ 3 h 13"/>
                <a:gd name="T24" fmla="*/ 29 w 49"/>
                <a:gd name="T25" fmla="*/ 4 h 13"/>
                <a:gd name="T26" fmla="*/ 21 w 49"/>
                <a:gd name="T27" fmla="*/ 5 h 13"/>
                <a:gd name="T28" fmla="*/ 12 w 49"/>
                <a:gd name="T29" fmla="*/ 5 h 13"/>
                <a:gd name="T30" fmla="*/ 5 w 49"/>
                <a:gd name="T31" fmla="*/ 4 h 13"/>
                <a:gd name="T32" fmla="*/ 0 w 49"/>
                <a:gd name="T3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13">
                  <a:moveTo>
                    <a:pt x="0" y="0"/>
                  </a:moveTo>
                  <a:lnTo>
                    <a:pt x="1" y="1"/>
                  </a:lnTo>
                  <a:lnTo>
                    <a:pt x="4" y="5"/>
                  </a:lnTo>
                  <a:lnTo>
                    <a:pt x="10" y="8"/>
                  </a:lnTo>
                  <a:lnTo>
                    <a:pt x="17" y="12"/>
                  </a:lnTo>
                  <a:lnTo>
                    <a:pt x="25" y="13"/>
                  </a:lnTo>
                  <a:lnTo>
                    <a:pt x="33" y="13"/>
                  </a:lnTo>
                  <a:lnTo>
                    <a:pt x="42" y="8"/>
                  </a:lnTo>
                  <a:lnTo>
                    <a:pt x="49" y="0"/>
                  </a:lnTo>
                  <a:lnTo>
                    <a:pt x="47" y="0"/>
                  </a:lnTo>
                  <a:lnTo>
                    <a:pt x="43" y="1"/>
                  </a:lnTo>
                  <a:lnTo>
                    <a:pt x="36" y="3"/>
                  </a:lnTo>
                  <a:lnTo>
                    <a:pt x="29" y="4"/>
                  </a:lnTo>
                  <a:lnTo>
                    <a:pt x="21" y="5"/>
                  </a:lnTo>
                  <a:lnTo>
                    <a:pt x="12" y="5"/>
                  </a:lnTo>
                  <a:lnTo>
                    <a:pt x="5"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05"/>
            <p:cNvSpPr>
              <a:spLocks/>
            </p:cNvSpPr>
            <p:nvPr/>
          </p:nvSpPr>
          <p:spPr bwMode="auto">
            <a:xfrm>
              <a:off x="4064" y="2680"/>
              <a:ext cx="45" cy="426"/>
            </a:xfrm>
            <a:custGeom>
              <a:avLst/>
              <a:gdLst>
                <a:gd name="T0" fmla="*/ 0 w 45"/>
                <a:gd name="T1" fmla="*/ 20 h 426"/>
                <a:gd name="T2" fmla="*/ 3 w 45"/>
                <a:gd name="T3" fmla="*/ 426 h 426"/>
                <a:gd name="T4" fmla="*/ 45 w 45"/>
                <a:gd name="T5" fmla="*/ 422 h 426"/>
                <a:gd name="T6" fmla="*/ 42 w 45"/>
                <a:gd name="T7" fmla="*/ 4 h 426"/>
                <a:gd name="T8" fmla="*/ 0 w 45"/>
                <a:gd name="T9" fmla="*/ 0 h 426"/>
                <a:gd name="T10" fmla="*/ 0 w 45"/>
                <a:gd name="T11" fmla="*/ 20 h 426"/>
              </a:gdLst>
              <a:ahLst/>
              <a:cxnLst>
                <a:cxn ang="0">
                  <a:pos x="T0" y="T1"/>
                </a:cxn>
                <a:cxn ang="0">
                  <a:pos x="T2" y="T3"/>
                </a:cxn>
                <a:cxn ang="0">
                  <a:pos x="T4" y="T5"/>
                </a:cxn>
                <a:cxn ang="0">
                  <a:pos x="T6" y="T7"/>
                </a:cxn>
                <a:cxn ang="0">
                  <a:pos x="T8" y="T9"/>
                </a:cxn>
                <a:cxn ang="0">
                  <a:pos x="T10" y="T11"/>
                </a:cxn>
              </a:cxnLst>
              <a:rect l="0" t="0" r="r" b="b"/>
              <a:pathLst>
                <a:path w="45" h="426">
                  <a:moveTo>
                    <a:pt x="0" y="20"/>
                  </a:moveTo>
                  <a:lnTo>
                    <a:pt x="3" y="426"/>
                  </a:lnTo>
                  <a:lnTo>
                    <a:pt x="45" y="422"/>
                  </a:lnTo>
                  <a:lnTo>
                    <a:pt x="42" y="4"/>
                  </a:lnTo>
                  <a:lnTo>
                    <a:pt x="0" y="0"/>
                  </a:lnTo>
                  <a:lnTo>
                    <a:pt x="0" y="2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206"/>
            <p:cNvSpPr>
              <a:spLocks/>
            </p:cNvSpPr>
            <p:nvPr/>
          </p:nvSpPr>
          <p:spPr bwMode="auto">
            <a:xfrm>
              <a:off x="4061" y="2726"/>
              <a:ext cx="13" cy="336"/>
            </a:xfrm>
            <a:custGeom>
              <a:avLst/>
              <a:gdLst>
                <a:gd name="T0" fmla="*/ 3 w 13"/>
                <a:gd name="T1" fmla="*/ 0 h 336"/>
                <a:gd name="T2" fmla="*/ 2 w 13"/>
                <a:gd name="T3" fmla="*/ 49 h 336"/>
                <a:gd name="T4" fmla="*/ 0 w 13"/>
                <a:gd name="T5" fmla="*/ 159 h 336"/>
                <a:gd name="T6" fmla="*/ 0 w 13"/>
                <a:gd name="T7" fmla="*/ 272 h 336"/>
                <a:gd name="T8" fmla="*/ 9 w 13"/>
                <a:gd name="T9" fmla="*/ 336 h 336"/>
                <a:gd name="T10" fmla="*/ 10 w 13"/>
                <a:gd name="T11" fmla="*/ 286 h 336"/>
                <a:gd name="T12" fmla="*/ 13 w 13"/>
                <a:gd name="T13" fmla="*/ 178 h 336"/>
                <a:gd name="T14" fmla="*/ 12 w 13"/>
                <a:gd name="T15" fmla="*/ 63 h 336"/>
                <a:gd name="T16" fmla="*/ 3 w 13"/>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36">
                  <a:moveTo>
                    <a:pt x="3" y="0"/>
                  </a:moveTo>
                  <a:lnTo>
                    <a:pt x="2" y="49"/>
                  </a:lnTo>
                  <a:lnTo>
                    <a:pt x="0" y="159"/>
                  </a:lnTo>
                  <a:lnTo>
                    <a:pt x="0" y="272"/>
                  </a:lnTo>
                  <a:lnTo>
                    <a:pt x="9" y="336"/>
                  </a:lnTo>
                  <a:lnTo>
                    <a:pt x="10" y="286"/>
                  </a:lnTo>
                  <a:lnTo>
                    <a:pt x="13" y="178"/>
                  </a:lnTo>
                  <a:lnTo>
                    <a:pt x="12" y="63"/>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07"/>
            <p:cNvSpPr>
              <a:spLocks/>
            </p:cNvSpPr>
            <p:nvPr/>
          </p:nvSpPr>
          <p:spPr bwMode="auto">
            <a:xfrm>
              <a:off x="4102" y="2731"/>
              <a:ext cx="11" cy="336"/>
            </a:xfrm>
            <a:custGeom>
              <a:avLst/>
              <a:gdLst>
                <a:gd name="T0" fmla="*/ 2 w 11"/>
                <a:gd name="T1" fmla="*/ 0 h 336"/>
                <a:gd name="T2" fmla="*/ 1 w 11"/>
                <a:gd name="T3" fmla="*/ 50 h 336"/>
                <a:gd name="T4" fmla="*/ 0 w 11"/>
                <a:gd name="T5" fmla="*/ 162 h 336"/>
                <a:gd name="T6" fmla="*/ 2 w 11"/>
                <a:gd name="T7" fmla="*/ 278 h 336"/>
                <a:gd name="T8" fmla="*/ 8 w 11"/>
                <a:gd name="T9" fmla="*/ 336 h 336"/>
                <a:gd name="T10" fmla="*/ 9 w 11"/>
                <a:gd name="T11" fmla="*/ 286 h 336"/>
                <a:gd name="T12" fmla="*/ 11 w 11"/>
                <a:gd name="T13" fmla="*/ 175 h 336"/>
                <a:gd name="T14" fmla="*/ 10 w 11"/>
                <a:gd name="T15" fmla="*/ 60 h 336"/>
                <a:gd name="T16" fmla="*/ 2 w 11"/>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36">
                  <a:moveTo>
                    <a:pt x="2" y="0"/>
                  </a:moveTo>
                  <a:lnTo>
                    <a:pt x="1" y="50"/>
                  </a:lnTo>
                  <a:lnTo>
                    <a:pt x="0" y="162"/>
                  </a:lnTo>
                  <a:lnTo>
                    <a:pt x="2" y="278"/>
                  </a:lnTo>
                  <a:lnTo>
                    <a:pt x="8" y="336"/>
                  </a:lnTo>
                  <a:lnTo>
                    <a:pt x="9" y="286"/>
                  </a:lnTo>
                  <a:lnTo>
                    <a:pt x="11" y="175"/>
                  </a:lnTo>
                  <a:lnTo>
                    <a:pt x="10" y="6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08"/>
            <p:cNvSpPr>
              <a:spLocks/>
            </p:cNvSpPr>
            <p:nvPr/>
          </p:nvSpPr>
          <p:spPr bwMode="auto">
            <a:xfrm>
              <a:off x="3728" y="2665"/>
              <a:ext cx="546" cy="581"/>
            </a:xfrm>
            <a:custGeom>
              <a:avLst/>
              <a:gdLst>
                <a:gd name="T0" fmla="*/ 0 w 546"/>
                <a:gd name="T1" fmla="*/ 0 h 581"/>
                <a:gd name="T2" fmla="*/ 1 w 546"/>
                <a:gd name="T3" fmla="*/ 18 h 581"/>
                <a:gd name="T4" fmla="*/ 4 w 546"/>
                <a:gd name="T5" fmla="*/ 66 h 581"/>
                <a:gd name="T6" fmla="*/ 9 w 546"/>
                <a:gd name="T7" fmla="*/ 133 h 581"/>
                <a:gd name="T8" fmla="*/ 16 w 546"/>
                <a:gd name="T9" fmla="*/ 213 h 581"/>
                <a:gd name="T10" fmla="*/ 25 w 546"/>
                <a:gd name="T11" fmla="*/ 295 h 581"/>
                <a:gd name="T12" fmla="*/ 37 w 546"/>
                <a:gd name="T13" fmla="*/ 371 h 581"/>
                <a:gd name="T14" fmla="*/ 50 w 546"/>
                <a:gd name="T15" fmla="*/ 432 h 581"/>
                <a:gd name="T16" fmla="*/ 64 w 546"/>
                <a:gd name="T17" fmla="*/ 468 h 581"/>
                <a:gd name="T18" fmla="*/ 65 w 546"/>
                <a:gd name="T19" fmla="*/ 470 h 581"/>
                <a:gd name="T20" fmla="*/ 70 w 546"/>
                <a:gd name="T21" fmla="*/ 475 h 581"/>
                <a:gd name="T22" fmla="*/ 78 w 546"/>
                <a:gd name="T23" fmla="*/ 484 h 581"/>
                <a:gd name="T24" fmla="*/ 90 w 546"/>
                <a:gd name="T25" fmla="*/ 495 h 581"/>
                <a:gd name="T26" fmla="*/ 106 w 546"/>
                <a:gd name="T27" fmla="*/ 506 h 581"/>
                <a:gd name="T28" fmla="*/ 125 w 546"/>
                <a:gd name="T29" fmla="*/ 519 h 581"/>
                <a:gd name="T30" fmla="*/ 147 w 546"/>
                <a:gd name="T31" fmla="*/ 531 h 581"/>
                <a:gd name="T32" fmla="*/ 174 w 546"/>
                <a:gd name="T33" fmla="*/ 543 h 581"/>
                <a:gd name="T34" fmla="*/ 205 w 546"/>
                <a:gd name="T35" fmla="*/ 553 h 581"/>
                <a:gd name="T36" fmla="*/ 241 w 546"/>
                <a:gd name="T37" fmla="*/ 561 h 581"/>
                <a:gd name="T38" fmla="*/ 279 w 546"/>
                <a:gd name="T39" fmla="*/ 566 h 581"/>
                <a:gd name="T40" fmla="*/ 324 w 546"/>
                <a:gd name="T41" fmla="*/ 567 h 581"/>
                <a:gd name="T42" fmla="*/ 371 w 546"/>
                <a:gd name="T43" fmla="*/ 565 h 581"/>
                <a:gd name="T44" fmla="*/ 425 w 546"/>
                <a:gd name="T45" fmla="*/ 557 h 581"/>
                <a:gd name="T46" fmla="*/ 482 w 546"/>
                <a:gd name="T47" fmla="*/ 543 h 581"/>
                <a:gd name="T48" fmla="*/ 546 w 546"/>
                <a:gd name="T49" fmla="*/ 522 h 581"/>
                <a:gd name="T50" fmla="*/ 542 w 546"/>
                <a:gd name="T51" fmla="*/ 523 h 581"/>
                <a:gd name="T52" fmla="*/ 533 w 546"/>
                <a:gd name="T53" fmla="*/ 528 h 581"/>
                <a:gd name="T54" fmla="*/ 516 w 546"/>
                <a:gd name="T55" fmla="*/ 533 h 581"/>
                <a:gd name="T56" fmla="*/ 495 w 546"/>
                <a:gd name="T57" fmla="*/ 542 h 581"/>
                <a:gd name="T58" fmla="*/ 470 w 546"/>
                <a:gd name="T59" fmla="*/ 550 h 581"/>
                <a:gd name="T60" fmla="*/ 440 w 546"/>
                <a:gd name="T61" fmla="*/ 559 h 581"/>
                <a:gd name="T62" fmla="*/ 407 w 546"/>
                <a:gd name="T63" fmla="*/ 567 h 581"/>
                <a:gd name="T64" fmla="*/ 369 w 546"/>
                <a:gd name="T65" fmla="*/ 573 h 581"/>
                <a:gd name="T66" fmla="*/ 329 w 546"/>
                <a:gd name="T67" fmla="*/ 579 h 581"/>
                <a:gd name="T68" fmla="*/ 287 w 546"/>
                <a:gd name="T69" fmla="*/ 581 h 581"/>
                <a:gd name="T70" fmla="*/ 243 w 546"/>
                <a:gd name="T71" fmla="*/ 580 h 581"/>
                <a:gd name="T72" fmla="*/ 198 w 546"/>
                <a:gd name="T73" fmla="*/ 575 h 581"/>
                <a:gd name="T74" fmla="*/ 153 w 546"/>
                <a:gd name="T75" fmla="*/ 567 h 581"/>
                <a:gd name="T76" fmla="*/ 107 w 546"/>
                <a:gd name="T77" fmla="*/ 553 h 581"/>
                <a:gd name="T78" fmla="*/ 63 w 546"/>
                <a:gd name="T79" fmla="*/ 533 h 581"/>
                <a:gd name="T80" fmla="*/ 18 w 546"/>
                <a:gd name="T81" fmla="*/ 506 h 581"/>
                <a:gd name="T82" fmla="*/ 0 w 546"/>
                <a:gd name="T83"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6" h="581">
                  <a:moveTo>
                    <a:pt x="0" y="0"/>
                  </a:moveTo>
                  <a:lnTo>
                    <a:pt x="1" y="18"/>
                  </a:lnTo>
                  <a:lnTo>
                    <a:pt x="4" y="66"/>
                  </a:lnTo>
                  <a:lnTo>
                    <a:pt x="9" y="133"/>
                  </a:lnTo>
                  <a:lnTo>
                    <a:pt x="16" y="213"/>
                  </a:lnTo>
                  <a:lnTo>
                    <a:pt x="25" y="295"/>
                  </a:lnTo>
                  <a:lnTo>
                    <a:pt x="37" y="371"/>
                  </a:lnTo>
                  <a:lnTo>
                    <a:pt x="50" y="432"/>
                  </a:lnTo>
                  <a:lnTo>
                    <a:pt x="64" y="468"/>
                  </a:lnTo>
                  <a:lnTo>
                    <a:pt x="65" y="470"/>
                  </a:lnTo>
                  <a:lnTo>
                    <a:pt x="70" y="475"/>
                  </a:lnTo>
                  <a:lnTo>
                    <a:pt x="78" y="484"/>
                  </a:lnTo>
                  <a:lnTo>
                    <a:pt x="90" y="495"/>
                  </a:lnTo>
                  <a:lnTo>
                    <a:pt x="106" y="506"/>
                  </a:lnTo>
                  <a:lnTo>
                    <a:pt x="125" y="519"/>
                  </a:lnTo>
                  <a:lnTo>
                    <a:pt x="147" y="531"/>
                  </a:lnTo>
                  <a:lnTo>
                    <a:pt x="174" y="543"/>
                  </a:lnTo>
                  <a:lnTo>
                    <a:pt x="205" y="553"/>
                  </a:lnTo>
                  <a:lnTo>
                    <a:pt x="241" y="561"/>
                  </a:lnTo>
                  <a:lnTo>
                    <a:pt x="279" y="566"/>
                  </a:lnTo>
                  <a:lnTo>
                    <a:pt x="324" y="567"/>
                  </a:lnTo>
                  <a:lnTo>
                    <a:pt x="371" y="565"/>
                  </a:lnTo>
                  <a:lnTo>
                    <a:pt x="425" y="557"/>
                  </a:lnTo>
                  <a:lnTo>
                    <a:pt x="482" y="543"/>
                  </a:lnTo>
                  <a:lnTo>
                    <a:pt x="546" y="522"/>
                  </a:lnTo>
                  <a:lnTo>
                    <a:pt x="542" y="523"/>
                  </a:lnTo>
                  <a:lnTo>
                    <a:pt x="533" y="528"/>
                  </a:lnTo>
                  <a:lnTo>
                    <a:pt x="516" y="533"/>
                  </a:lnTo>
                  <a:lnTo>
                    <a:pt x="495" y="542"/>
                  </a:lnTo>
                  <a:lnTo>
                    <a:pt x="470" y="550"/>
                  </a:lnTo>
                  <a:lnTo>
                    <a:pt x="440" y="559"/>
                  </a:lnTo>
                  <a:lnTo>
                    <a:pt x="407" y="567"/>
                  </a:lnTo>
                  <a:lnTo>
                    <a:pt x="369" y="573"/>
                  </a:lnTo>
                  <a:lnTo>
                    <a:pt x="329" y="579"/>
                  </a:lnTo>
                  <a:lnTo>
                    <a:pt x="287" y="581"/>
                  </a:lnTo>
                  <a:lnTo>
                    <a:pt x="243" y="580"/>
                  </a:lnTo>
                  <a:lnTo>
                    <a:pt x="198" y="575"/>
                  </a:lnTo>
                  <a:lnTo>
                    <a:pt x="153" y="567"/>
                  </a:lnTo>
                  <a:lnTo>
                    <a:pt x="107" y="553"/>
                  </a:lnTo>
                  <a:lnTo>
                    <a:pt x="63" y="533"/>
                  </a:lnTo>
                  <a:lnTo>
                    <a:pt x="18" y="506"/>
                  </a:lnTo>
                  <a:lnTo>
                    <a:pt x="0" y="0"/>
                  </a:lnTo>
                  <a:close/>
                </a:path>
              </a:pathLst>
            </a:custGeom>
            <a:solidFill>
              <a:srgbClr val="000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209"/>
            <p:cNvSpPr>
              <a:spLocks/>
            </p:cNvSpPr>
            <p:nvPr/>
          </p:nvSpPr>
          <p:spPr bwMode="auto">
            <a:xfrm>
              <a:off x="3743" y="3118"/>
              <a:ext cx="556" cy="163"/>
            </a:xfrm>
            <a:custGeom>
              <a:avLst/>
              <a:gdLst>
                <a:gd name="T0" fmla="*/ 30 w 556"/>
                <a:gd name="T1" fmla="*/ 0 h 163"/>
                <a:gd name="T2" fmla="*/ 30 w 556"/>
                <a:gd name="T3" fmla="*/ 53 h 163"/>
                <a:gd name="T4" fmla="*/ 31 w 556"/>
                <a:gd name="T5" fmla="*/ 56 h 163"/>
                <a:gd name="T6" fmla="*/ 36 w 556"/>
                <a:gd name="T7" fmla="*/ 62 h 163"/>
                <a:gd name="T8" fmla="*/ 44 w 556"/>
                <a:gd name="T9" fmla="*/ 70 h 163"/>
                <a:gd name="T10" fmla="*/ 55 w 556"/>
                <a:gd name="T11" fmla="*/ 80 h 163"/>
                <a:gd name="T12" fmla="*/ 70 w 556"/>
                <a:gd name="T13" fmla="*/ 93 h 163"/>
                <a:gd name="T14" fmla="*/ 89 w 556"/>
                <a:gd name="T15" fmla="*/ 105 h 163"/>
                <a:gd name="T16" fmla="*/ 112 w 556"/>
                <a:gd name="T17" fmla="*/ 117 h 163"/>
                <a:gd name="T18" fmla="*/ 140 w 556"/>
                <a:gd name="T19" fmla="*/ 127 h 163"/>
                <a:gd name="T20" fmla="*/ 173 w 556"/>
                <a:gd name="T21" fmla="*/ 136 h 163"/>
                <a:gd name="T22" fmla="*/ 210 w 556"/>
                <a:gd name="T23" fmla="*/ 142 h 163"/>
                <a:gd name="T24" fmla="*/ 254 w 556"/>
                <a:gd name="T25" fmla="*/ 144 h 163"/>
                <a:gd name="T26" fmla="*/ 301 w 556"/>
                <a:gd name="T27" fmla="*/ 141 h 163"/>
                <a:gd name="T28" fmla="*/ 356 w 556"/>
                <a:gd name="T29" fmla="*/ 133 h 163"/>
                <a:gd name="T30" fmla="*/ 416 w 556"/>
                <a:gd name="T31" fmla="*/ 119 h 163"/>
                <a:gd name="T32" fmla="*/ 483 w 556"/>
                <a:gd name="T33" fmla="*/ 98 h 163"/>
                <a:gd name="T34" fmla="*/ 556 w 556"/>
                <a:gd name="T35" fmla="*/ 69 h 163"/>
                <a:gd name="T36" fmla="*/ 553 w 556"/>
                <a:gd name="T37" fmla="*/ 71 h 163"/>
                <a:gd name="T38" fmla="*/ 541 w 556"/>
                <a:gd name="T39" fmla="*/ 78 h 163"/>
                <a:gd name="T40" fmla="*/ 522 w 556"/>
                <a:gd name="T41" fmla="*/ 87 h 163"/>
                <a:gd name="T42" fmla="*/ 498 w 556"/>
                <a:gd name="T43" fmla="*/ 100 h 163"/>
                <a:gd name="T44" fmla="*/ 467 w 556"/>
                <a:gd name="T45" fmla="*/ 113 h 163"/>
                <a:gd name="T46" fmla="*/ 434 w 556"/>
                <a:gd name="T47" fmla="*/ 127 h 163"/>
                <a:gd name="T48" fmla="*/ 395 w 556"/>
                <a:gd name="T49" fmla="*/ 140 h 163"/>
                <a:gd name="T50" fmla="*/ 354 w 556"/>
                <a:gd name="T51" fmla="*/ 151 h 163"/>
                <a:gd name="T52" fmla="*/ 310 w 556"/>
                <a:gd name="T53" fmla="*/ 160 h 163"/>
                <a:gd name="T54" fmla="*/ 264 w 556"/>
                <a:gd name="T55" fmla="*/ 163 h 163"/>
                <a:gd name="T56" fmla="*/ 218 w 556"/>
                <a:gd name="T57" fmla="*/ 163 h 163"/>
                <a:gd name="T58" fmla="*/ 172 w 556"/>
                <a:gd name="T59" fmla="*/ 158 h 163"/>
                <a:gd name="T60" fmla="*/ 126 w 556"/>
                <a:gd name="T61" fmla="*/ 146 h 163"/>
                <a:gd name="T62" fmla="*/ 82 w 556"/>
                <a:gd name="T63" fmla="*/ 125 h 163"/>
                <a:gd name="T64" fmla="*/ 40 w 556"/>
                <a:gd name="T65" fmla="*/ 96 h 163"/>
                <a:gd name="T66" fmla="*/ 0 w 556"/>
                <a:gd name="T67" fmla="*/ 57 h 163"/>
                <a:gd name="T68" fmla="*/ 30 w 556"/>
                <a:gd name="T6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6" h="163">
                  <a:moveTo>
                    <a:pt x="30" y="0"/>
                  </a:moveTo>
                  <a:lnTo>
                    <a:pt x="30" y="53"/>
                  </a:lnTo>
                  <a:lnTo>
                    <a:pt x="31" y="56"/>
                  </a:lnTo>
                  <a:lnTo>
                    <a:pt x="36" y="62"/>
                  </a:lnTo>
                  <a:lnTo>
                    <a:pt x="44" y="70"/>
                  </a:lnTo>
                  <a:lnTo>
                    <a:pt x="55" y="80"/>
                  </a:lnTo>
                  <a:lnTo>
                    <a:pt x="70" y="93"/>
                  </a:lnTo>
                  <a:lnTo>
                    <a:pt x="89" y="105"/>
                  </a:lnTo>
                  <a:lnTo>
                    <a:pt x="112" y="117"/>
                  </a:lnTo>
                  <a:lnTo>
                    <a:pt x="140" y="127"/>
                  </a:lnTo>
                  <a:lnTo>
                    <a:pt x="173" y="136"/>
                  </a:lnTo>
                  <a:lnTo>
                    <a:pt x="210" y="142"/>
                  </a:lnTo>
                  <a:lnTo>
                    <a:pt x="254" y="144"/>
                  </a:lnTo>
                  <a:lnTo>
                    <a:pt x="301" y="141"/>
                  </a:lnTo>
                  <a:lnTo>
                    <a:pt x="356" y="133"/>
                  </a:lnTo>
                  <a:lnTo>
                    <a:pt x="416" y="119"/>
                  </a:lnTo>
                  <a:lnTo>
                    <a:pt x="483" y="98"/>
                  </a:lnTo>
                  <a:lnTo>
                    <a:pt x="556" y="69"/>
                  </a:lnTo>
                  <a:lnTo>
                    <a:pt x="553" y="71"/>
                  </a:lnTo>
                  <a:lnTo>
                    <a:pt x="541" y="78"/>
                  </a:lnTo>
                  <a:lnTo>
                    <a:pt x="522" y="87"/>
                  </a:lnTo>
                  <a:lnTo>
                    <a:pt x="498" y="100"/>
                  </a:lnTo>
                  <a:lnTo>
                    <a:pt x="467" y="113"/>
                  </a:lnTo>
                  <a:lnTo>
                    <a:pt x="434" y="127"/>
                  </a:lnTo>
                  <a:lnTo>
                    <a:pt x="395" y="140"/>
                  </a:lnTo>
                  <a:lnTo>
                    <a:pt x="354" y="151"/>
                  </a:lnTo>
                  <a:lnTo>
                    <a:pt x="310" y="160"/>
                  </a:lnTo>
                  <a:lnTo>
                    <a:pt x="264" y="163"/>
                  </a:lnTo>
                  <a:lnTo>
                    <a:pt x="218" y="163"/>
                  </a:lnTo>
                  <a:lnTo>
                    <a:pt x="172" y="158"/>
                  </a:lnTo>
                  <a:lnTo>
                    <a:pt x="126" y="146"/>
                  </a:lnTo>
                  <a:lnTo>
                    <a:pt x="82" y="125"/>
                  </a:lnTo>
                  <a:lnTo>
                    <a:pt x="40" y="96"/>
                  </a:lnTo>
                  <a:lnTo>
                    <a:pt x="0" y="57"/>
                  </a:lnTo>
                  <a:lnTo>
                    <a:pt x="3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210"/>
            <p:cNvSpPr>
              <a:spLocks/>
            </p:cNvSpPr>
            <p:nvPr/>
          </p:nvSpPr>
          <p:spPr bwMode="auto">
            <a:xfrm>
              <a:off x="3721" y="2650"/>
              <a:ext cx="25" cy="483"/>
            </a:xfrm>
            <a:custGeom>
              <a:avLst/>
              <a:gdLst>
                <a:gd name="T0" fmla="*/ 0 w 25"/>
                <a:gd name="T1" fmla="*/ 0 h 483"/>
                <a:gd name="T2" fmla="*/ 2 w 25"/>
                <a:gd name="T3" fmla="*/ 69 h 483"/>
                <a:gd name="T4" fmla="*/ 9 w 25"/>
                <a:gd name="T5" fmla="*/ 223 h 483"/>
                <a:gd name="T6" fmla="*/ 17 w 25"/>
                <a:gd name="T7" fmla="*/ 387 h 483"/>
                <a:gd name="T8" fmla="*/ 25 w 25"/>
                <a:gd name="T9" fmla="*/ 483 h 483"/>
                <a:gd name="T10" fmla="*/ 23 w 25"/>
                <a:gd name="T11" fmla="*/ 415 h 483"/>
                <a:gd name="T12" fmla="*/ 18 w 25"/>
                <a:gd name="T13" fmla="*/ 263 h 483"/>
                <a:gd name="T14" fmla="*/ 10 w 25"/>
                <a:gd name="T15" fmla="*/ 99 h 483"/>
                <a:gd name="T16" fmla="*/ 0 w 25"/>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83">
                  <a:moveTo>
                    <a:pt x="0" y="0"/>
                  </a:moveTo>
                  <a:lnTo>
                    <a:pt x="2" y="69"/>
                  </a:lnTo>
                  <a:lnTo>
                    <a:pt x="9" y="223"/>
                  </a:lnTo>
                  <a:lnTo>
                    <a:pt x="17" y="387"/>
                  </a:lnTo>
                  <a:lnTo>
                    <a:pt x="25" y="483"/>
                  </a:lnTo>
                  <a:lnTo>
                    <a:pt x="23" y="415"/>
                  </a:lnTo>
                  <a:lnTo>
                    <a:pt x="18" y="263"/>
                  </a:lnTo>
                  <a:lnTo>
                    <a:pt x="10" y="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211"/>
            <p:cNvSpPr>
              <a:spLocks/>
            </p:cNvSpPr>
            <p:nvPr/>
          </p:nvSpPr>
          <p:spPr bwMode="auto">
            <a:xfrm>
              <a:off x="4041" y="2228"/>
              <a:ext cx="1479" cy="379"/>
            </a:xfrm>
            <a:custGeom>
              <a:avLst/>
              <a:gdLst>
                <a:gd name="T0" fmla="*/ 323 w 1479"/>
                <a:gd name="T1" fmla="*/ 291 h 379"/>
                <a:gd name="T2" fmla="*/ 355 w 1479"/>
                <a:gd name="T3" fmla="*/ 290 h 379"/>
                <a:gd name="T4" fmla="*/ 392 w 1479"/>
                <a:gd name="T5" fmla="*/ 286 h 379"/>
                <a:gd name="T6" fmla="*/ 428 w 1479"/>
                <a:gd name="T7" fmla="*/ 282 h 379"/>
                <a:gd name="T8" fmla="*/ 463 w 1479"/>
                <a:gd name="T9" fmla="*/ 276 h 379"/>
                <a:gd name="T10" fmla="*/ 493 w 1479"/>
                <a:gd name="T11" fmla="*/ 270 h 379"/>
                <a:gd name="T12" fmla="*/ 516 w 1479"/>
                <a:gd name="T13" fmla="*/ 266 h 379"/>
                <a:gd name="T14" fmla="*/ 528 w 1479"/>
                <a:gd name="T15" fmla="*/ 263 h 379"/>
                <a:gd name="T16" fmla="*/ 807 w 1479"/>
                <a:gd name="T17" fmla="*/ 316 h 379"/>
                <a:gd name="T18" fmla="*/ 1105 w 1479"/>
                <a:gd name="T19" fmla="*/ 360 h 379"/>
                <a:gd name="T20" fmla="*/ 1433 w 1479"/>
                <a:gd name="T21" fmla="*/ 379 h 379"/>
                <a:gd name="T22" fmla="*/ 1441 w 1479"/>
                <a:gd name="T23" fmla="*/ 379 h 379"/>
                <a:gd name="T24" fmla="*/ 1459 w 1479"/>
                <a:gd name="T25" fmla="*/ 373 h 379"/>
                <a:gd name="T26" fmla="*/ 1474 w 1479"/>
                <a:gd name="T27" fmla="*/ 348 h 379"/>
                <a:gd name="T28" fmla="*/ 1479 w 1479"/>
                <a:gd name="T29" fmla="*/ 296 h 379"/>
                <a:gd name="T30" fmla="*/ 1473 w 1479"/>
                <a:gd name="T31" fmla="*/ 286 h 379"/>
                <a:gd name="T32" fmla="*/ 1455 w 1479"/>
                <a:gd name="T33" fmla="*/ 265 h 379"/>
                <a:gd name="T34" fmla="*/ 1421 w 1479"/>
                <a:gd name="T35" fmla="*/ 244 h 379"/>
                <a:gd name="T36" fmla="*/ 1372 w 1479"/>
                <a:gd name="T37" fmla="*/ 234 h 379"/>
                <a:gd name="T38" fmla="*/ 634 w 1479"/>
                <a:gd name="T39" fmla="*/ 137 h 379"/>
                <a:gd name="T40" fmla="*/ 470 w 1479"/>
                <a:gd name="T41" fmla="*/ 100 h 379"/>
                <a:gd name="T42" fmla="*/ 451 w 1479"/>
                <a:gd name="T43" fmla="*/ 86 h 379"/>
                <a:gd name="T44" fmla="*/ 418 w 1479"/>
                <a:gd name="T45" fmla="*/ 65 h 379"/>
                <a:gd name="T46" fmla="*/ 373 w 1479"/>
                <a:gd name="T47" fmla="*/ 48 h 379"/>
                <a:gd name="T48" fmla="*/ 341 w 1479"/>
                <a:gd name="T49" fmla="*/ 41 h 379"/>
                <a:gd name="T50" fmla="*/ 314 w 1479"/>
                <a:gd name="T51" fmla="*/ 34 h 379"/>
                <a:gd name="T52" fmla="*/ 272 w 1479"/>
                <a:gd name="T53" fmla="*/ 23 h 379"/>
                <a:gd name="T54" fmla="*/ 233 w 1479"/>
                <a:gd name="T55" fmla="*/ 16 h 379"/>
                <a:gd name="T56" fmla="*/ 119 w 1479"/>
                <a:gd name="T57" fmla="*/ 0 h 379"/>
                <a:gd name="T58" fmla="*/ 99 w 1479"/>
                <a:gd name="T59" fmla="*/ 2 h 379"/>
                <a:gd name="T60" fmla="*/ 56 w 1479"/>
                <a:gd name="T61" fmla="*/ 17 h 379"/>
                <a:gd name="T62" fmla="*/ 15 w 1479"/>
                <a:gd name="T63" fmla="*/ 50 h 379"/>
                <a:gd name="T64" fmla="*/ 0 w 1479"/>
                <a:gd name="T65" fmla="*/ 112 h 379"/>
                <a:gd name="T66" fmla="*/ 11 w 1479"/>
                <a:gd name="T67" fmla="*/ 154 h 379"/>
                <a:gd name="T68" fmla="*/ 29 w 1479"/>
                <a:gd name="T69" fmla="*/ 185 h 379"/>
                <a:gd name="T70" fmla="*/ 47 w 1479"/>
                <a:gd name="T71" fmla="*/ 203 h 379"/>
                <a:gd name="T72" fmla="*/ 55 w 1479"/>
                <a:gd name="T73" fmla="*/ 210 h 379"/>
                <a:gd name="T74" fmla="*/ 131 w 1479"/>
                <a:gd name="T75" fmla="*/ 257 h 379"/>
                <a:gd name="T76" fmla="*/ 164 w 1479"/>
                <a:gd name="T77" fmla="*/ 265 h 379"/>
                <a:gd name="T78" fmla="*/ 217 w 1479"/>
                <a:gd name="T79" fmla="*/ 277 h 379"/>
                <a:gd name="T80" fmla="*/ 278 w 1479"/>
                <a:gd name="T81" fmla="*/ 286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79" h="379">
                  <a:moveTo>
                    <a:pt x="307" y="290"/>
                  </a:moveTo>
                  <a:lnTo>
                    <a:pt x="323" y="291"/>
                  </a:lnTo>
                  <a:lnTo>
                    <a:pt x="338" y="290"/>
                  </a:lnTo>
                  <a:lnTo>
                    <a:pt x="355" y="290"/>
                  </a:lnTo>
                  <a:lnTo>
                    <a:pt x="373" y="289"/>
                  </a:lnTo>
                  <a:lnTo>
                    <a:pt x="392" y="286"/>
                  </a:lnTo>
                  <a:lnTo>
                    <a:pt x="410" y="284"/>
                  </a:lnTo>
                  <a:lnTo>
                    <a:pt x="428" y="282"/>
                  </a:lnTo>
                  <a:lnTo>
                    <a:pt x="447" y="278"/>
                  </a:lnTo>
                  <a:lnTo>
                    <a:pt x="463" y="276"/>
                  </a:lnTo>
                  <a:lnTo>
                    <a:pt x="478" y="273"/>
                  </a:lnTo>
                  <a:lnTo>
                    <a:pt x="493" y="270"/>
                  </a:lnTo>
                  <a:lnTo>
                    <a:pt x="505" y="268"/>
                  </a:lnTo>
                  <a:lnTo>
                    <a:pt x="516" y="266"/>
                  </a:lnTo>
                  <a:lnTo>
                    <a:pt x="523" y="264"/>
                  </a:lnTo>
                  <a:lnTo>
                    <a:pt x="528" y="263"/>
                  </a:lnTo>
                  <a:lnTo>
                    <a:pt x="530" y="263"/>
                  </a:lnTo>
                  <a:lnTo>
                    <a:pt x="807" y="316"/>
                  </a:lnTo>
                  <a:lnTo>
                    <a:pt x="906" y="291"/>
                  </a:lnTo>
                  <a:lnTo>
                    <a:pt x="1105" y="360"/>
                  </a:lnTo>
                  <a:lnTo>
                    <a:pt x="1250" y="339"/>
                  </a:lnTo>
                  <a:lnTo>
                    <a:pt x="1433" y="379"/>
                  </a:lnTo>
                  <a:lnTo>
                    <a:pt x="1435" y="379"/>
                  </a:lnTo>
                  <a:lnTo>
                    <a:pt x="1441" y="379"/>
                  </a:lnTo>
                  <a:lnTo>
                    <a:pt x="1450" y="378"/>
                  </a:lnTo>
                  <a:lnTo>
                    <a:pt x="1459" y="373"/>
                  </a:lnTo>
                  <a:lnTo>
                    <a:pt x="1467" y="364"/>
                  </a:lnTo>
                  <a:lnTo>
                    <a:pt x="1474" y="348"/>
                  </a:lnTo>
                  <a:lnTo>
                    <a:pt x="1479" y="326"/>
                  </a:lnTo>
                  <a:lnTo>
                    <a:pt x="1479" y="296"/>
                  </a:lnTo>
                  <a:lnTo>
                    <a:pt x="1478" y="293"/>
                  </a:lnTo>
                  <a:lnTo>
                    <a:pt x="1473" y="286"/>
                  </a:lnTo>
                  <a:lnTo>
                    <a:pt x="1466" y="277"/>
                  </a:lnTo>
                  <a:lnTo>
                    <a:pt x="1455" y="265"/>
                  </a:lnTo>
                  <a:lnTo>
                    <a:pt x="1440" y="255"/>
                  </a:lnTo>
                  <a:lnTo>
                    <a:pt x="1421" y="244"/>
                  </a:lnTo>
                  <a:lnTo>
                    <a:pt x="1399" y="237"/>
                  </a:lnTo>
                  <a:lnTo>
                    <a:pt x="1372" y="234"/>
                  </a:lnTo>
                  <a:lnTo>
                    <a:pt x="1127" y="201"/>
                  </a:lnTo>
                  <a:lnTo>
                    <a:pt x="634" y="137"/>
                  </a:lnTo>
                  <a:lnTo>
                    <a:pt x="472" y="103"/>
                  </a:lnTo>
                  <a:lnTo>
                    <a:pt x="470" y="100"/>
                  </a:lnTo>
                  <a:lnTo>
                    <a:pt x="463" y="95"/>
                  </a:lnTo>
                  <a:lnTo>
                    <a:pt x="451" y="86"/>
                  </a:lnTo>
                  <a:lnTo>
                    <a:pt x="437" y="76"/>
                  </a:lnTo>
                  <a:lnTo>
                    <a:pt x="418" y="65"/>
                  </a:lnTo>
                  <a:lnTo>
                    <a:pt x="396" y="56"/>
                  </a:lnTo>
                  <a:lnTo>
                    <a:pt x="373" y="48"/>
                  </a:lnTo>
                  <a:lnTo>
                    <a:pt x="346" y="42"/>
                  </a:lnTo>
                  <a:lnTo>
                    <a:pt x="341" y="41"/>
                  </a:lnTo>
                  <a:lnTo>
                    <a:pt x="331" y="37"/>
                  </a:lnTo>
                  <a:lnTo>
                    <a:pt x="314" y="34"/>
                  </a:lnTo>
                  <a:lnTo>
                    <a:pt x="295" y="28"/>
                  </a:lnTo>
                  <a:lnTo>
                    <a:pt x="272" y="23"/>
                  </a:lnTo>
                  <a:lnTo>
                    <a:pt x="251" y="20"/>
                  </a:lnTo>
                  <a:lnTo>
                    <a:pt x="233" y="16"/>
                  </a:lnTo>
                  <a:lnTo>
                    <a:pt x="217" y="16"/>
                  </a:lnTo>
                  <a:lnTo>
                    <a:pt x="119" y="0"/>
                  </a:lnTo>
                  <a:lnTo>
                    <a:pt x="113" y="0"/>
                  </a:lnTo>
                  <a:lnTo>
                    <a:pt x="99" y="2"/>
                  </a:lnTo>
                  <a:lnTo>
                    <a:pt x="79" y="8"/>
                  </a:lnTo>
                  <a:lnTo>
                    <a:pt x="56" y="17"/>
                  </a:lnTo>
                  <a:lnTo>
                    <a:pt x="34" y="31"/>
                  </a:lnTo>
                  <a:lnTo>
                    <a:pt x="15" y="50"/>
                  </a:lnTo>
                  <a:lnTo>
                    <a:pt x="2" y="77"/>
                  </a:lnTo>
                  <a:lnTo>
                    <a:pt x="0" y="112"/>
                  </a:lnTo>
                  <a:lnTo>
                    <a:pt x="3" y="134"/>
                  </a:lnTo>
                  <a:lnTo>
                    <a:pt x="11" y="154"/>
                  </a:lnTo>
                  <a:lnTo>
                    <a:pt x="20" y="171"/>
                  </a:lnTo>
                  <a:lnTo>
                    <a:pt x="29" y="185"/>
                  </a:lnTo>
                  <a:lnTo>
                    <a:pt x="39" y="196"/>
                  </a:lnTo>
                  <a:lnTo>
                    <a:pt x="47" y="203"/>
                  </a:lnTo>
                  <a:lnTo>
                    <a:pt x="53" y="209"/>
                  </a:lnTo>
                  <a:lnTo>
                    <a:pt x="55" y="210"/>
                  </a:lnTo>
                  <a:lnTo>
                    <a:pt x="126" y="256"/>
                  </a:lnTo>
                  <a:lnTo>
                    <a:pt x="131" y="257"/>
                  </a:lnTo>
                  <a:lnTo>
                    <a:pt x="144" y="261"/>
                  </a:lnTo>
                  <a:lnTo>
                    <a:pt x="164" y="265"/>
                  </a:lnTo>
                  <a:lnTo>
                    <a:pt x="189" y="271"/>
                  </a:lnTo>
                  <a:lnTo>
                    <a:pt x="217" y="277"/>
                  </a:lnTo>
                  <a:lnTo>
                    <a:pt x="248" y="282"/>
                  </a:lnTo>
                  <a:lnTo>
                    <a:pt x="278" y="286"/>
                  </a:lnTo>
                  <a:lnTo>
                    <a:pt x="307" y="2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212"/>
            <p:cNvSpPr>
              <a:spLocks/>
            </p:cNvSpPr>
            <p:nvPr/>
          </p:nvSpPr>
          <p:spPr bwMode="auto">
            <a:xfrm>
              <a:off x="4049" y="2311"/>
              <a:ext cx="1429" cy="291"/>
            </a:xfrm>
            <a:custGeom>
              <a:avLst/>
              <a:gdLst>
                <a:gd name="T0" fmla="*/ 1385 w 1429"/>
                <a:gd name="T1" fmla="*/ 256 h 291"/>
                <a:gd name="T2" fmla="*/ 1418 w 1429"/>
                <a:gd name="T3" fmla="*/ 262 h 291"/>
                <a:gd name="T4" fmla="*/ 1424 w 1429"/>
                <a:gd name="T5" fmla="*/ 278 h 291"/>
                <a:gd name="T6" fmla="*/ 1397 w 1429"/>
                <a:gd name="T7" fmla="*/ 291 h 291"/>
                <a:gd name="T8" fmla="*/ 1377 w 1429"/>
                <a:gd name="T9" fmla="*/ 290 h 291"/>
                <a:gd name="T10" fmla="*/ 1242 w 1429"/>
                <a:gd name="T11" fmla="*/ 254 h 291"/>
                <a:gd name="T12" fmla="*/ 1088 w 1429"/>
                <a:gd name="T13" fmla="*/ 276 h 291"/>
                <a:gd name="T14" fmla="*/ 1053 w 1429"/>
                <a:gd name="T15" fmla="*/ 263 h 291"/>
                <a:gd name="T16" fmla="*/ 1003 w 1429"/>
                <a:gd name="T17" fmla="*/ 244 h 291"/>
                <a:gd name="T18" fmla="*/ 952 w 1429"/>
                <a:gd name="T19" fmla="*/ 226 h 291"/>
                <a:gd name="T20" fmla="*/ 911 w 1429"/>
                <a:gd name="T21" fmla="*/ 213 h 291"/>
                <a:gd name="T22" fmla="*/ 889 w 1429"/>
                <a:gd name="T23" fmla="*/ 212 h 291"/>
                <a:gd name="T24" fmla="*/ 842 w 1429"/>
                <a:gd name="T25" fmla="*/ 222 h 291"/>
                <a:gd name="T26" fmla="*/ 802 w 1429"/>
                <a:gd name="T27" fmla="*/ 233 h 291"/>
                <a:gd name="T28" fmla="*/ 789 w 1429"/>
                <a:gd name="T29" fmla="*/ 231 h 291"/>
                <a:gd name="T30" fmla="*/ 745 w 1429"/>
                <a:gd name="T31" fmla="*/ 223 h 291"/>
                <a:gd name="T32" fmla="*/ 683 w 1429"/>
                <a:gd name="T33" fmla="*/ 212 h 291"/>
                <a:gd name="T34" fmla="*/ 617 w 1429"/>
                <a:gd name="T35" fmla="*/ 198 h 291"/>
                <a:gd name="T36" fmla="*/ 568 w 1429"/>
                <a:gd name="T37" fmla="*/ 187 h 291"/>
                <a:gd name="T38" fmla="*/ 545 w 1429"/>
                <a:gd name="T39" fmla="*/ 179 h 291"/>
                <a:gd name="T40" fmla="*/ 527 w 1429"/>
                <a:gd name="T41" fmla="*/ 171 h 291"/>
                <a:gd name="T42" fmla="*/ 509 w 1429"/>
                <a:gd name="T43" fmla="*/ 168 h 291"/>
                <a:gd name="T44" fmla="*/ 481 w 1429"/>
                <a:gd name="T45" fmla="*/ 175 h 291"/>
                <a:gd name="T46" fmla="*/ 416 w 1429"/>
                <a:gd name="T47" fmla="*/ 185 h 291"/>
                <a:gd name="T48" fmla="*/ 325 w 1429"/>
                <a:gd name="T49" fmla="*/ 190 h 291"/>
                <a:gd name="T50" fmla="*/ 222 w 1429"/>
                <a:gd name="T51" fmla="*/ 183 h 291"/>
                <a:gd name="T52" fmla="*/ 125 w 1429"/>
                <a:gd name="T53" fmla="*/ 159 h 291"/>
                <a:gd name="T54" fmla="*/ 67 w 1429"/>
                <a:gd name="T55" fmla="*/ 125 h 291"/>
                <a:gd name="T56" fmla="*/ 28 w 1429"/>
                <a:gd name="T57" fmla="*/ 91 h 291"/>
                <a:gd name="T58" fmla="*/ 0 w 1429"/>
                <a:gd name="T59" fmla="*/ 27 h 291"/>
                <a:gd name="T60" fmla="*/ 6 w 1429"/>
                <a:gd name="T61" fmla="*/ 15 h 291"/>
                <a:gd name="T62" fmla="*/ 33 w 1429"/>
                <a:gd name="T63" fmla="*/ 72 h 291"/>
                <a:gd name="T64" fmla="*/ 136 w 1429"/>
                <a:gd name="T65" fmla="*/ 137 h 291"/>
                <a:gd name="T66" fmla="*/ 163 w 1429"/>
                <a:gd name="T67" fmla="*/ 140 h 291"/>
                <a:gd name="T68" fmla="*/ 232 w 1429"/>
                <a:gd name="T69" fmla="*/ 148 h 291"/>
                <a:gd name="T70" fmla="*/ 323 w 1429"/>
                <a:gd name="T71" fmla="*/ 155 h 291"/>
                <a:gd name="T72" fmla="*/ 420 w 1429"/>
                <a:gd name="T73" fmla="*/ 159 h 291"/>
                <a:gd name="T74" fmla="*/ 503 w 1429"/>
                <a:gd name="T75" fmla="*/ 154 h 291"/>
                <a:gd name="T76" fmla="*/ 537 w 1429"/>
                <a:gd name="T77" fmla="*/ 154 h 291"/>
                <a:gd name="T78" fmla="*/ 581 w 1429"/>
                <a:gd name="T79" fmla="*/ 167 h 291"/>
                <a:gd name="T80" fmla="*/ 628 w 1429"/>
                <a:gd name="T81" fmla="*/ 176 h 291"/>
                <a:gd name="T82" fmla="*/ 698 w 1429"/>
                <a:gd name="T83" fmla="*/ 187 h 291"/>
                <a:gd name="T84" fmla="*/ 783 w 1429"/>
                <a:gd name="T85" fmla="*/ 201 h 291"/>
                <a:gd name="T86" fmla="*/ 884 w 1429"/>
                <a:gd name="T87" fmla="*/ 190 h 291"/>
                <a:gd name="T88" fmla="*/ 1375 w 1429"/>
                <a:gd name="T89" fmla="*/ 25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9" h="291">
                  <a:moveTo>
                    <a:pt x="1375" y="256"/>
                  </a:moveTo>
                  <a:lnTo>
                    <a:pt x="1378" y="256"/>
                  </a:lnTo>
                  <a:lnTo>
                    <a:pt x="1385" y="256"/>
                  </a:lnTo>
                  <a:lnTo>
                    <a:pt x="1396" y="257"/>
                  </a:lnTo>
                  <a:lnTo>
                    <a:pt x="1408" y="258"/>
                  </a:lnTo>
                  <a:lnTo>
                    <a:pt x="1418" y="262"/>
                  </a:lnTo>
                  <a:lnTo>
                    <a:pt x="1425" y="265"/>
                  </a:lnTo>
                  <a:lnTo>
                    <a:pt x="1429" y="271"/>
                  </a:lnTo>
                  <a:lnTo>
                    <a:pt x="1424" y="278"/>
                  </a:lnTo>
                  <a:lnTo>
                    <a:pt x="1415" y="285"/>
                  </a:lnTo>
                  <a:lnTo>
                    <a:pt x="1406" y="290"/>
                  </a:lnTo>
                  <a:lnTo>
                    <a:pt x="1397" y="291"/>
                  </a:lnTo>
                  <a:lnTo>
                    <a:pt x="1390" y="291"/>
                  </a:lnTo>
                  <a:lnTo>
                    <a:pt x="1383" y="291"/>
                  </a:lnTo>
                  <a:lnTo>
                    <a:pt x="1377" y="290"/>
                  </a:lnTo>
                  <a:lnTo>
                    <a:pt x="1374" y="288"/>
                  </a:lnTo>
                  <a:lnTo>
                    <a:pt x="1373" y="288"/>
                  </a:lnTo>
                  <a:lnTo>
                    <a:pt x="1242" y="254"/>
                  </a:lnTo>
                  <a:lnTo>
                    <a:pt x="1097" y="278"/>
                  </a:lnTo>
                  <a:lnTo>
                    <a:pt x="1094" y="277"/>
                  </a:lnTo>
                  <a:lnTo>
                    <a:pt x="1088" y="276"/>
                  </a:lnTo>
                  <a:lnTo>
                    <a:pt x="1080" y="272"/>
                  </a:lnTo>
                  <a:lnTo>
                    <a:pt x="1067" y="268"/>
                  </a:lnTo>
                  <a:lnTo>
                    <a:pt x="1053" y="263"/>
                  </a:lnTo>
                  <a:lnTo>
                    <a:pt x="1038" y="257"/>
                  </a:lnTo>
                  <a:lnTo>
                    <a:pt x="1021" y="250"/>
                  </a:lnTo>
                  <a:lnTo>
                    <a:pt x="1003" y="244"/>
                  </a:lnTo>
                  <a:lnTo>
                    <a:pt x="986" y="238"/>
                  </a:lnTo>
                  <a:lnTo>
                    <a:pt x="968" y="231"/>
                  </a:lnTo>
                  <a:lnTo>
                    <a:pt x="952" y="226"/>
                  </a:lnTo>
                  <a:lnTo>
                    <a:pt x="935" y="221"/>
                  </a:lnTo>
                  <a:lnTo>
                    <a:pt x="922" y="216"/>
                  </a:lnTo>
                  <a:lnTo>
                    <a:pt x="911" y="213"/>
                  </a:lnTo>
                  <a:lnTo>
                    <a:pt x="903" y="212"/>
                  </a:lnTo>
                  <a:lnTo>
                    <a:pt x="898" y="210"/>
                  </a:lnTo>
                  <a:lnTo>
                    <a:pt x="889" y="212"/>
                  </a:lnTo>
                  <a:lnTo>
                    <a:pt x="875" y="214"/>
                  </a:lnTo>
                  <a:lnTo>
                    <a:pt x="859" y="217"/>
                  </a:lnTo>
                  <a:lnTo>
                    <a:pt x="842" y="222"/>
                  </a:lnTo>
                  <a:lnTo>
                    <a:pt x="825" y="227"/>
                  </a:lnTo>
                  <a:lnTo>
                    <a:pt x="811" y="230"/>
                  </a:lnTo>
                  <a:lnTo>
                    <a:pt x="802" y="233"/>
                  </a:lnTo>
                  <a:lnTo>
                    <a:pt x="799" y="234"/>
                  </a:lnTo>
                  <a:lnTo>
                    <a:pt x="796" y="234"/>
                  </a:lnTo>
                  <a:lnTo>
                    <a:pt x="789" y="231"/>
                  </a:lnTo>
                  <a:lnTo>
                    <a:pt x="778" y="230"/>
                  </a:lnTo>
                  <a:lnTo>
                    <a:pt x="762" y="227"/>
                  </a:lnTo>
                  <a:lnTo>
                    <a:pt x="745" y="223"/>
                  </a:lnTo>
                  <a:lnTo>
                    <a:pt x="725" y="220"/>
                  </a:lnTo>
                  <a:lnTo>
                    <a:pt x="704" y="215"/>
                  </a:lnTo>
                  <a:lnTo>
                    <a:pt x="683" y="212"/>
                  </a:lnTo>
                  <a:lnTo>
                    <a:pt x="659" y="207"/>
                  </a:lnTo>
                  <a:lnTo>
                    <a:pt x="638" y="202"/>
                  </a:lnTo>
                  <a:lnTo>
                    <a:pt x="617" y="198"/>
                  </a:lnTo>
                  <a:lnTo>
                    <a:pt x="599" y="194"/>
                  </a:lnTo>
                  <a:lnTo>
                    <a:pt x="581" y="190"/>
                  </a:lnTo>
                  <a:lnTo>
                    <a:pt x="568" y="187"/>
                  </a:lnTo>
                  <a:lnTo>
                    <a:pt x="558" y="185"/>
                  </a:lnTo>
                  <a:lnTo>
                    <a:pt x="552" y="182"/>
                  </a:lnTo>
                  <a:lnTo>
                    <a:pt x="545" y="179"/>
                  </a:lnTo>
                  <a:lnTo>
                    <a:pt x="538" y="175"/>
                  </a:lnTo>
                  <a:lnTo>
                    <a:pt x="533" y="173"/>
                  </a:lnTo>
                  <a:lnTo>
                    <a:pt x="527" y="171"/>
                  </a:lnTo>
                  <a:lnTo>
                    <a:pt x="522" y="168"/>
                  </a:lnTo>
                  <a:lnTo>
                    <a:pt x="516" y="168"/>
                  </a:lnTo>
                  <a:lnTo>
                    <a:pt x="509" y="168"/>
                  </a:lnTo>
                  <a:lnTo>
                    <a:pt x="500" y="171"/>
                  </a:lnTo>
                  <a:lnTo>
                    <a:pt x="493" y="173"/>
                  </a:lnTo>
                  <a:lnTo>
                    <a:pt x="481" y="175"/>
                  </a:lnTo>
                  <a:lnTo>
                    <a:pt x="463" y="179"/>
                  </a:lnTo>
                  <a:lnTo>
                    <a:pt x="442" y="182"/>
                  </a:lnTo>
                  <a:lnTo>
                    <a:pt x="416" y="185"/>
                  </a:lnTo>
                  <a:lnTo>
                    <a:pt x="388" y="187"/>
                  </a:lnTo>
                  <a:lnTo>
                    <a:pt x="358" y="189"/>
                  </a:lnTo>
                  <a:lnTo>
                    <a:pt x="325" y="190"/>
                  </a:lnTo>
                  <a:lnTo>
                    <a:pt x="291" y="189"/>
                  </a:lnTo>
                  <a:lnTo>
                    <a:pt x="257" y="188"/>
                  </a:lnTo>
                  <a:lnTo>
                    <a:pt x="222" y="183"/>
                  </a:lnTo>
                  <a:lnTo>
                    <a:pt x="188" y="178"/>
                  </a:lnTo>
                  <a:lnTo>
                    <a:pt x="156" y="169"/>
                  </a:lnTo>
                  <a:lnTo>
                    <a:pt x="125" y="159"/>
                  </a:lnTo>
                  <a:lnTo>
                    <a:pt x="96" y="145"/>
                  </a:lnTo>
                  <a:lnTo>
                    <a:pt x="70" y="127"/>
                  </a:lnTo>
                  <a:lnTo>
                    <a:pt x="67" y="125"/>
                  </a:lnTo>
                  <a:lnTo>
                    <a:pt x="56" y="118"/>
                  </a:lnTo>
                  <a:lnTo>
                    <a:pt x="42" y="106"/>
                  </a:lnTo>
                  <a:lnTo>
                    <a:pt x="28" y="91"/>
                  </a:lnTo>
                  <a:lnTo>
                    <a:pt x="14" y="72"/>
                  </a:lnTo>
                  <a:lnTo>
                    <a:pt x="4" y="51"/>
                  </a:lnTo>
                  <a:lnTo>
                    <a:pt x="0" y="27"/>
                  </a:lnTo>
                  <a:lnTo>
                    <a:pt x="5" y="0"/>
                  </a:lnTo>
                  <a:lnTo>
                    <a:pt x="5" y="3"/>
                  </a:lnTo>
                  <a:lnTo>
                    <a:pt x="6" y="15"/>
                  </a:lnTo>
                  <a:lnTo>
                    <a:pt x="10" y="30"/>
                  </a:lnTo>
                  <a:lnTo>
                    <a:pt x="18" y="50"/>
                  </a:lnTo>
                  <a:lnTo>
                    <a:pt x="33" y="72"/>
                  </a:lnTo>
                  <a:lnTo>
                    <a:pt x="56" y="95"/>
                  </a:lnTo>
                  <a:lnTo>
                    <a:pt x="90" y="117"/>
                  </a:lnTo>
                  <a:lnTo>
                    <a:pt x="136" y="137"/>
                  </a:lnTo>
                  <a:lnTo>
                    <a:pt x="139" y="137"/>
                  </a:lnTo>
                  <a:lnTo>
                    <a:pt x="149" y="138"/>
                  </a:lnTo>
                  <a:lnTo>
                    <a:pt x="163" y="140"/>
                  </a:lnTo>
                  <a:lnTo>
                    <a:pt x="181" y="143"/>
                  </a:lnTo>
                  <a:lnTo>
                    <a:pt x="205" y="145"/>
                  </a:lnTo>
                  <a:lnTo>
                    <a:pt x="232" y="148"/>
                  </a:lnTo>
                  <a:lnTo>
                    <a:pt x="260" y="151"/>
                  </a:lnTo>
                  <a:lnTo>
                    <a:pt x="291" y="153"/>
                  </a:lnTo>
                  <a:lnTo>
                    <a:pt x="323" y="155"/>
                  </a:lnTo>
                  <a:lnTo>
                    <a:pt x="356" y="158"/>
                  </a:lnTo>
                  <a:lnTo>
                    <a:pt x="388" y="159"/>
                  </a:lnTo>
                  <a:lnTo>
                    <a:pt x="420" y="159"/>
                  </a:lnTo>
                  <a:lnTo>
                    <a:pt x="450" y="159"/>
                  </a:lnTo>
                  <a:lnTo>
                    <a:pt x="478" y="158"/>
                  </a:lnTo>
                  <a:lnTo>
                    <a:pt x="503" y="154"/>
                  </a:lnTo>
                  <a:lnTo>
                    <a:pt x="525" y="151"/>
                  </a:lnTo>
                  <a:lnTo>
                    <a:pt x="529" y="152"/>
                  </a:lnTo>
                  <a:lnTo>
                    <a:pt x="537" y="154"/>
                  </a:lnTo>
                  <a:lnTo>
                    <a:pt x="550" y="158"/>
                  </a:lnTo>
                  <a:lnTo>
                    <a:pt x="565" y="162"/>
                  </a:lnTo>
                  <a:lnTo>
                    <a:pt x="581" y="167"/>
                  </a:lnTo>
                  <a:lnTo>
                    <a:pt x="599" y="172"/>
                  </a:lnTo>
                  <a:lnTo>
                    <a:pt x="614" y="174"/>
                  </a:lnTo>
                  <a:lnTo>
                    <a:pt x="628" y="176"/>
                  </a:lnTo>
                  <a:lnTo>
                    <a:pt x="644" y="179"/>
                  </a:lnTo>
                  <a:lnTo>
                    <a:pt x="669" y="182"/>
                  </a:lnTo>
                  <a:lnTo>
                    <a:pt x="698" y="187"/>
                  </a:lnTo>
                  <a:lnTo>
                    <a:pt x="730" y="192"/>
                  </a:lnTo>
                  <a:lnTo>
                    <a:pt x="759" y="196"/>
                  </a:lnTo>
                  <a:lnTo>
                    <a:pt x="783" y="201"/>
                  </a:lnTo>
                  <a:lnTo>
                    <a:pt x="801" y="203"/>
                  </a:lnTo>
                  <a:lnTo>
                    <a:pt x="807" y="205"/>
                  </a:lnTo>
                  <a:lnTo>
                    <a:pt x="884" y="190"/>
                  </a:lnTo>
                  <a:lnTo>
                    <a:pt x="1094" y="250"/>
                  </a:lnTo>
                  <a:lnTo>
                    <a:pt x="1244" y="240"/>
                  </a:lnTo>
                  <a:lnTo>
                    <a:pt x="1375" y="256"/>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213"/>
            <p:cNvSpPr>
              <a:spLocks/>
            </p:cNvSpPr>
            <p:nvPr/>
          </p:nvSpPr>
          <p:spPr bwMode="auto">
            <a:xfrm>
              <a:off x="4551" y="2402"/>
              <a:ext cx="955" cy="154"/>
            </a:xfrm>
            <a:custGeom>
              <a:avLst/>
              <a:gdLst>
                <a:gd name="T0" fmla="*/ 895 w 955"/>
                <a:gd name="T1" fmla="*/ 114 h 154"/>
                <a:gd name="T2" fmla="*/ 911 w 955"/>
                <a:gd name="T3" fmla="*/ 115 h 154"/>
                <a:gd name="T4" fmla="*/ 934 w 955"/>
                <a:gd name="T5" fmla="*/ 119 h 154"/>
                <a:gd name="T6" fmla="*/ 950 w 955"/>
                <a:gd name="T7" fmla="*/ 129 h 154"/>
                <a:gd name="T8" fmla="*/ 952 w 955"/>
                <a:gd name="T9" fmla="*/ 144 h 154"/>
                <a:gd name="T10" fmla="*/ 955 w 955"/>
                <a:gd name="T11" fmla="*/ 153 h 154"/>
                <a:gd name="T12" fmla="*/ 951 w 955"/>
                <a:gd name="T13" fmla="*/ 154 h 154"/>
                <a:gd name="T14" fmla="*/ 937 w 955"/>
                <a:gd name="T15" fmla="*/ 150 h 154"/>
                <a:gd name="T16" fmla="*/ 915 w 955"/>
                <a:gd name="T17" fmla="*/ 143 h 154"/>
                <a:gd name="T18" fmla="*/ 887 w 955"/>
                <a:gd name="T19" fmla="*/ 135 h 154"/>
                <a:gd name="T20" fmla="*/ 852 w 955"/>
                <a:gd name="T21" fmla="*/ 128 h 154"/>
                <a:gd name="T22" fmla="*/ 811 w 955"/>
                <a:gd name="T23" fmla="*/ 119 h 154"/>
                <a:gd name="T24" fmla="*/ 770 w 955"/>
                <a:gd name="T25" fmla="*/ 112 h 154"/>
                <a:gd name="T26" fmla="*/ 731 w 955"/>
                <a:gd name="T27" fmla="*/ 107 h 154"/>
                <a:gd name="T28" fmla="*/ 699 w 955"/>
                <a:gd name="T29" fmla="*/ 105 h 154"/>
                <a:gd name="T30" fmla="*/ 675 w 955"/>
                <a:gd name="T31" fmla="*/ 108 h 154"/>
                <a:gd name="T32" fmla="*/ 657 w 955"/>
                <a:gd name="T33" fmla="*/ 117 h 154"/>
                <a:gd name="T34" fmla="*/ 625 w 955"/>
                <a:gd name="T35" fmla="*/ 124 h 154"/>
                <a:gd name="T36" fmla="*/ 589 w 955"/>
                <a:gd name="T37" fmla="*/ 123 h 154"/>
                <a:gd name="T38" fmla="*/ 555 w 955"/>
                <a:gd name="T39" fmla="*/ 115 h 154"/>
                <a:gd name="T40" fmla="*/ 525 w 955"/>
                <a:gd name="T41" fmla="*/ 101 h 154"/>
                <a:gd name="T42" fmla="*/ 474 w 955"/>
                <a:gd name="T43" fmla="*/ 85 h 154"/>
                <a:gd name="T44" fmla="*/ 419 w 955"/>
                <a:gd name="T45" fmla="*/ 71 h 154"/>
                <a:gd name="T46" fmla="*/ 382 w 955"/>
                <a:gd name="T47" fmla="*/ 63 h 154"/>
                <a:gd name="T48" fmla="*/ 374 w 955"/>
                <a:gd name="T49" fmla="*/ 63 h 154"/>
                <a:gd name="T50" fmla="*/ 360 w 955"/>
                <a:gd name="T51" fmla="*/ 71 h 154"/>
                <a:gd name="T52" fmla="*/ 337 w 955"/>
                <a:gd name="T53" fmla="*/ 82 h 154"/>
                <a:gd name="T54" fmla="*/ 319 w 955"/>
                <a:gd name="T55" fmla="*/ 89 h 154"/>
                <a:gd name="T56" fmla="*/ 309 w 955"/>
                <a:gd name="T57" fmla="*/ 88 h 154"/>
                <a:gd name="T58" fmla="*/ 295 w 955"/>
                <a:gd name="T59" fmla="*/ 82 h 154"/>
                <a:gd name="T60" fmla="*/ 273 w 955"/>
                <a:gd name="T61" fmla="*/ 73 h 154"/>
                <a:gd name="T62" fmla="*/ 243 w 955"/>
                <a:gd name="T63" fmla="*/ 63 h 154"/>
                <a:gd name="T64" fmla="*/ 207 w 955"/>
                <a:gd name="T65" fmla="*/ 54 h 154"/>
                <a:gd name="T66" fmla="*/ 166 w 955"/>
                <a:gd name="T67" fmla="*/ 46 h 154"/>
                <a:gd name="T68" fmla="*/ 122 w 955"/>
                <a:gd name="T69" fmla="*/ 42 h 154"/>
                <a:gd name="T70" fmla="*/ 76 w 955"/>
                <a:gd name="T71" fmla="*/ 45 h 154"/>
                <a:gd name="T72" fmla="*/ 50 w 955"/>
                <a:gd name="T73" fmla="*/ 48 h 154"/>
                <a:gd name="T74" fmla="*/ 32 w 955"/>
                <a:gd name="T75" fmla="*/ 46 h 154"/>
                <a:gd name="T76" fmla="*/ 11 w 955"/>
                <a:gd name="T77" fmla="*/ 41 h 154"/>
                <a:gd name="T78" fmla="*/ 0 w 955"/>
                <a:gd name="T79" fmla="*/ 31 h 154"/>
                <a:gd name="T80" fmla="*/ 9 w 955"/>
                <a:gd name="T81" fmla="*/ 15 h 154"/>
                <a:gd name="T82" fmla="*/ 16 w 955"/>
                <a:gd name="T83" fmla="*/ 5 h 154"/>
                <a:gd name="T84" fmla="*/ 22 w 955"/>
                <a:gd name="T85" fmla="*/ 0 h 154"/>
                <a:gd name="T86" fmla="*/ 35 w 955"/>
                <a:gd name="T87" fmla="*/ 2 h 154"/>
                <a:gd name="T88" fmla="*/ 52 w 955"/>
                <a:gd name="T89" fmla="*/ 7 h 154"/>
                <a:gd name="T90" fmla="*/ 76 w 955"/>
                <a:gd name="T91" fmla="*/ 12 h 154"/>
                <a:gd name="T92" fmla="*/ 114 w 955"/>
                <a:gd name="T93" fmla="*/ 16 h 154"/>
                <a:gd name="T94" fmla="*/ 164 w 955"/>
                <a:gd name="T95" fmla="*/ 23 h 154"/>
                <a:gd name="T96" fmla="*/ 225 w 955"/>
                <a:gd name="T97" fmla="*/ 32 h 154"/>
                <a:gd name="T98" fmla="*/ 294 w 955"/>
                <a:gd name="T99" fmla="*/ 41 h 154"/>
                <a:gd name="T100" fmla="*/ 368 w 955"/>
                <a:gd name="T101" fmla="*/ 50 h 154"/>
                <a:gd name="T102" fmla="*/ 444 w 955"/>
                <a:gd name="T103" fmla="*/ 60 h 154"/>
                <a:gd name="T104" fmla="*/ 522 w 955"/>
                <a:gd name="T105" fmla="*/ 69 h 154"/>
                <a:gd name="T106" fmla="*/ 598 w 955"/>
                <a:gd name="T107" fmla="*/ 78 h 154"/>
                <a:gd name="T108" fmla="*/ 669 w 955"/>
                <a:gd name="T109" fmla="*/ 87 h 154"/>
                <a:gd name="T110" fmla="*/ 736 w 955"/>
                <a:gd name="T111" fmla="*/ 95 h 154"/>
                <a:gd name="T112" fmla="*/ 793 w 955"/>
                <a:gd name="T113" fmla="*/ 102 h 154"/>
                <a:gd name="T114" fmla="*/ 839 w 955"/>
                <a:gd name="T115" fmla="*/ 108 h 154"/>
                <a:gd name="T116" fmla="*/ 873 w 955"/>
                <a:gd name="T117" fmla="*/ 111 h 154"/>
                <a:gd name="T118" fmla="*/ 890 w 955"/>
                <a:gd name="T119" fmla="*/ 11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5" h="154">
                  <a:moveTo>
                    <a:pt x="893" y="114"/>
                  </a:moveTo>
                  <a:lnTo>
                    <a:pt x="895" y="114"/>
                  </a:lnTo>
                  <a:lnTo>
                    <a:pt x="902" y="114"/>
                  </a:lnTo>
                  <a:lnTo>
                    <a:pt x="911" y="115"/>
                  </a:lnTo>
                  <a:lnTo>
                    <a:pt x="923" y="116"/>
                  </a:lnTo>
                  <a:lnTo>
                    <a:pt x="934" y="119"/>
                  </a:lnTo>
                  <a:lnTo>
                    <a:pt x="943" y="123"/>
                  </a:lnTo>
                  <a:lnTo>
                    <a:pt x="950" y="129"/>
                  </a:lnTo>
                  <a:lnTo>
                    <a:pt x="952" y="137"/>
                  </a:lnTo>
                  <a:lnTo>
                    <a:pt x="952" y="144"/>
                  </a:lnTo>
                  <a:lnTo>
                    <a:pt x="954" y="150"/>
                  </a:lnTo>
                  <a:lnTo>
                    <a:pt x="955" y="153"/>
                  </a:lnTo>
                  <a:lnTo>
                    <a:pt x="955" y="154"/>
                  </a:lnTo>
                  <a:lnTo>
                    <a:pt x="951" y="154"/>
                  </a:lnTo>
                  <a:lnTo>
                    <a:pt x="947" y="153"/>
                  </a:lnTo>
                  <a:lnTo>
                    <a:pt x="937" y="150"/>
                  </a:lnTo>
                  <a:lnTo>
                    <a:pt x="924" y="145"/>
                  </a:lnTo>
                  <a:lnTo>
                    <a:pt x="915" y="143"/>
                  </a:lnTo>
                  <a:lnTo>
                    <a:pt x="902" y="139"/>
                  </a:lnTo>
                  <a:lnTo>
                    <a:pt x="887" y="135"/>
                  </a:lnTo>
                  <a:lnTo>
                    <a:pt x="871" y="131"/>
                  </a:lnTo>
                  <a:lnTo>
                    <a:pt x="852" y="128"/>
                  </a:lnTo>
                  <a:lnTo>
                    <a:pt x="832" y="123"/>
                  </a:lnTo>
                  <a:lnTo>
                    <a:pt x="811" y="119"/>
                  </a:lnTo>
                  <a:lnTo>
                    <a:pt x="791" y="115"/>
                  </a:lnTo>
                  <a:lnTo>
                    <a:pt x="770" y="112"/>
                  </a:lnTo>
                  <a:lnTo>
                    <a:pt x="750" y="109"/>
                  </a:lnTo>
                  <a:lnTo>
                    <a:pt x="731" y="107"/>
                  </a:lnTo>
                  <a:lnTo>
                    <a:pt x="714" y="105"/>
                  </a:lnTo>
                  <a:lnTo>
                    <a:pt x="699" y="105"/>
                  </a:lnTo>
                  <a:lnTo>
                    <a:pt x="686" y="105"/>
                  </a:lnTo>
                  <a:lnTo>
                    <a:pt x="675" y="108"/>
                  </a:lnTo>
                  <a:lnTo>
                    <a:pt x="668" y="110"/>
                  </a:lnTo>
                  <a:lnTo>
                    <a:pt x="657" y="117"/>
                  </a:lnTo>
                  <a:lnTo>
                    <a:pt x="641" y="122"/>
                  </a:lnTo>
                  <a:lnTo>
                    <a:pt x="625" y="124"/>
                  </a:lnTo>
                  <a:lnTo>
                    <a:pt x="606" y="124"/>
                  </a:lnTo>
                  <a:lnTo>
                    <a:pt x="589" y="123"/>
                  </a:lnTo>
                  <a:lnTo>
                    <a:pt x="571" y="119"/>
                  </a:lnTo>
                  <a:lnTo>
                    <a:pt x="555" y="115"/>
                  </a:lnTo>
                  <a:lnTo>
                    <a:pt x="541" y="108"/>
                  </a:lnTo>
                  <a:lnTo>
                    <a:pt x="525" y="101"/>
                  </a:lnTo>
                  <a:lnTo>
                    <a:pt x="501" y="92"/>
                  </a:lnTo>
                  <a:lnTo>
                    <a:pt x="474" y="85"/>
                  </a:lnTo>
                  <a:lnTo>
                    <a:pt x="446" y="77"/>
                  </a:lnTo>
                  <a:lnTo>
                    <a:pt x="419" y="71"/>
                  </a:lnTo>
                  <a:lnTo>
                    <a:pt x="397" y="67"/>
                  </a:lnTo>
                  <a:lnTo>
                    <a:pt x="382" y="63"/>
                  </a:lnTo>
                  <a:lnTo>
                    <a:pt x="376" y="62"/>
                  </a:lnTo>
                  <a:lnTo>
                    <a:pt x="374" y="63"/>
                  </a:lnTo>
                  <a:lnTo>
                    <a:pt x="368" y="67"/>
                  </a:lnTo>
                  <a:lnTo>
                    <a:pt x="360" y="71"/>
                  </a:lnTo>
                  <a:lnTo>
                    <a:pt x="349" y="76"/>
                  </a:lnTo>
                  <a:lnTo>
                    <a:pt x="337" y="82"/>
                  </a:lnTo>
                  <a:lnTo>
                    <a:pt x="328" y="85"/>
                  </a:lnTo>
                  <a:lnTo>
                    <a:pt x="319" y="89"/>
                  </a:lnTo>
                  <a:lnTo>
                    <a:pt x="313" y="89"/>
                  </a:lnTo>
                  <a:lnTo>
                    <a:pt x="309" y="88"/>
                  </a:lnTo>
                  <a:lnTo>
                    <a:pt x="304" y="85"/>
                  </a:lnTo>
                  <a:lnTo>
                    <a:pt x="295" y="82"/>
                  </a:lnTo>
                  <a:lnTo>
                    <a:pt x="285" y="77"/>
                  </a:lnTo>
                  <a:lnTo>
                    <a:pt x="273" y="73"/>
                  </a:lnTo>
                  <a:lnTo>
                    <a:pt x="259" y="68"/>
                  </a:lnTo>
                  <a:lnTo>
                    <a:pt x="243" y="63"/>
                  </a:lnTo>
                  <a:lnTo>
                    <a:pt x="225" y="57"/>
                  </a:lnTo>
                  <a:lnTo>
                    <a:pt x="207" y="54"/>
                  </a:lnTo>
                  <a:lnTo>
                    <a:pt x="187" y="49"/>
                  </a:lnTo>
                  <a:lnTo>
                    <a:pt x="166" y="46"/>
                  </a:lnTo>
                  <a:lnTo>
                    <a:pt x="145" y="43"/>
                  </a:lnTo>
                  <a:lnTo>
                    <a:pt x="122" y="42"/>
                  </a:lnTo>
                  <a:lnTo>
                    <a:pt x="99" y="42"/>
                  </a:lnTo>
                  <a:lnTo>
                    <a:pt x="76" y="45"/>
                  </a:lnTo>
                  <a:lnTo>
                    <a:pt x="52" y="48"/>
                  </a:lnTo>
                  <a:lnTo>
                    <a:pt x="50" y="48"/>
                  </a:lnTo>
                  <a:lnTo>
                    <a:pt x="42" y="47"/>
                  </a:lnTo>
                  <a:lnTo>
                    <a:pt x="32" y="46"/>
                  </a:lnTo>
                  <a:lnTo>
                    <a:pt x="21" y="45"/>
                  </a:lnTo>
                  <a:lnTo>
                    <a:pt x="11" y="41"/>
                  </a:lnTo>
                  <a:lnTo>
                    <a:pt x="3" y="36"/>
                  </a:lnTo>
                  <a:lnTo>
                    <a:pt x="0" y="31"/>
                  </a:lnTo>
                  <a:lnTo>
                    <a:pt x="3" y="23"/>
                  </a:lnTo>
                  <a:lnTo>
                    <a:pt x="9" y="15"/>
                  </a:lnTo>
                  <a:lnTo>
                    <a:pt x="13" y="9"/>
                  </a:lnTo>
                  <a:lnTo>
                    <a:pt x="16" y="5"/>
                  </a:lnTo>
                  <a:lnTo>
                    <a:pt x="18" y="1"/>
                  </a:lnTo>
                  <a:lnTo>
                    <a:pt x="22" y="0"/>
                  </a:lnTo>
                  <a:lnTo>
                    <a:pt x="27" y="0"/>
                  </a:lnTo>
                  <a:lnTo>
                    <a:pt x="35" y="2"/>
                  </a:lnTo>
                  <a:lnTo>
                    <a:pt x="46" y="6"/>
                  </a:lnTo>
                  <a:lnTo>
                    <a:pt x="52" y="7"/>
                  </a:lnTo>
                  <a:lnTo>
                    <a:pt x="62" y="9"/>
                  </a:lnTo>
                  <a:lnTo>
                    <a:pt x="76" y="12"/>
                  </a:lnTo>
                  <a:lnTo>
                    <a:pt x="93" y="14"/>
                  </a:lnTo>
                  <a:lnTo>
                    <a:pt x="114" y="16"/>
                  </a:lnTo>
                  <a:lnTo>
                    <a:pt x="138" y="20"/>
                  </a:lnTo>
                  <a:lnTo>
                    <a:pt x="164" y="23"/>
                  </a:lnTo>
                  <a:lnTo>
                    <a:pt x="194" y="28"/>
                  </a:lnTo>
                  <a:lnTo>
                    <a:pt x="225" y="32"/>
                  </a:lnTo>
                  <a:lnTo>
                    <a:pt x="259" y="36"/>
                  </a:lnTo>
                  <a:lnTo>
                    <a:pt x="294" y="41"/>
                  </a:lnTo>
                  <a:lnTo>
                    <a:pt x="330" y="46"/>
                  </a:lnTo>
                  <a:lnTo>
                    <a:pt x="368" y="50"/>
                  </a:lnTo>
                  <a:lnTo>
                    <a:pt x="405" y="55"/>
                  </a:lnTo>
                  <a:lnTo>
                    <a:pt x="444" y="60"/>
                  </a:lnTo>
                  <a:lnTo>
                    <a:pt x="484" y="64"/>
                  </a:lnTo>
                  <a:lnTo>
                    <a:pt x="522" y="69"/>
                  </a:lnTo>
                  <a:lnTo>
                    <a:pt x="561" y="74"/>
                  </a:lnTo>
                  <a:lnTo>
                    <a:pt x="598" y="78"/>
                  </a:lnTo>
                  <a:lnTo>
                    <a:pt x="634" y="83"/>
                  </a:lnTo>
                  <a:lnTo>
                    <a:pt x="669" y="87"/>
                  </a:lnTo>
                  <a:lnTo>
                    <a:pt x="703" y="91"/>
                  </a:lnTo>
                  <a:lnTo>
                    <a:pt x="736" y="95"/>
                  </a:lnTo>
                  <a:lnTo>
                    <a:pt x="765" y="98"/>
                  </a:lnTo>
                  <a:lnTo>
                    <a:pt x="793" y="102"/>
                  </a:lnTo>
                  <a:lnTo>
                    <a:pt x="818" y="104"/>
                  </a:lnTo>
                  <a:lnTo>
                    <a:pt x="839" y="108"/>
                  </a:lnTo>
                  <a:lnTo>
                    <a:pt x="858" y="109"/>
                  </a:lnTo>
                  <a:lnTo>
                    <a:pt x="873" y="111"/>
                  </a:lnTo>
                  <a:lnTo>
                    <a:pt x="883" y="112"/>
                  </a:lnTo>
                  <a:lnTo>
                    <a:pt x="890" y="114"/>
                  </a:lnTo>
                  <a:lnTo>
                    <a:pt x="893" y="11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214"/>
            <p:cNvSpPr>
              <a:spLocks/>
            </p:cNvSpPr>
            <p:nvPr/>
          </p:nvSpPr>
          <p:spPr bwMode="auto">
            <a:xfrm>
              <a:off x="4558" y="2354"/>
              <a:ext cx="899" cy="147"/>
            </a:xfrm>
            <a:custGeom>
              <a:avLst/>
              <a:gdLst>
                <a:gd name="T0" fmla="*/ 42 w 899"/>
                <a:gd name="T1" fmla="*/ 0 h 147"/>
                <a:gd name="T2" fmla="*/ 24 w 899"/>
                <a:gd name="T3" fmla="*/ 4 h 147"/>
                <a:gd name="T4" fmla="*/ 4 w 899"/>
                <a:gd name="T5" fmla="*/ 10 h 147"/>
                <a:gd name="T6" fmla="*/ 1 w 899"/>
                <a:gd name="T7" fmla="*/ 19 h 147"/>
                <a:gd name="T8" fmla="*/ 16 w 899"/>
                <a:gd name="T9" fmla="*/ 27 h 147"/>
                <a:gd name="T10" fmla="*/ 42 w 899"/>
                <a:gd name="T11" fmla="*/ 32 h 147"/>
                <a:gd name="T12" fmla="*/ 82 w 899"/>
                <a:gd name="T13" fmla="*/ 39 h 147"/>
                <a:gd name="T14" fmla="*/ 134 w 899"/>
                <a:gd name="T15" fmla="*/ 47 h 147"/>
                <a:gd name="T16" fmla="*/ 197 w 899"/>
                <a:gd name="T17" fmla="*/ 56 h 147"/>
                <a:gd name="T18" fmla="*/ 267 w 899"/>
                <a:gd name="T19" fmla="*/ 66 h 147"/>
                <a:gd name="T20" fmla="*/ 343 w 899"/>
                <a:gd name="T21" fmla="*/ 76 h 147"/>
                <a:gd name="T22" fmla="*/ 423 w 899"/>
                <a:gd name="T23" fmla="*/ 88 h 147"/>
                <a:gd name="T24" fmla="*/ 503 w 899"/>
                <a:gd name="T25" fmla="*/ 98 h 147"/>
                <a:gd name="T26" fmla="*/ 582 w 899"/>
                <a:gd name="T27" fmla="*/ 109 h 147"/>
                <a:gd name="T28" fmla="*/ 655 w 899"/>
                <a:gd name="T29" fmla="*/ 118 h 147"/>
                <a:gd name="T30" fmla="*/ 724 w 899"/>
                <a:gd name="T31" fmla="*/ 126 h 147"/>
                <a:gd name="T32" fmla="*/ 783 w 899"/>
                <a:gd name="T33" fmla="*/ 135 h 147"/>
                <a:gd name="T34" fmla="*/ 831 w 899"/>
                <a:gd name="T35" fmla="*/ 140 h 147"/>
                <a:gd name="T36" fmla="*/ 865 w 899"/>
                <a:gd name="T37" fmla="*/ 145 h 147"/>
                <a:gd name="T38" fmla="*/ 883 w 899"/>
                <a:gd name="T39" fmla="*/ 147 h 147"/>
                <a:gd name="T40" fmla="*/ 890 w 899"/>
                <a:gd name="T41" fmla="*/ 145 h 147"/>
                <a:gd name="T42" fmla="*/ 899 w 899"/>
                <a:gd name="T43" fmla="*/ 129 h 147"/>
                <a:gd name="T44" fmla="*/ 883 w 899"/>
                <a:gd name="T45" fmla="*/ 118 h 147"/>
                <a:gd name="T46" fmla="*/ 861 w 899"/>
                <a:gd name="T47" fmla="*/ 114 h 147"/>
                <a:gd name="T48" fmla="*/ 825 w 899"/>
                <a:gd name="T49" fmla="*/ 108 h 147"/>
                <a:gd name="T50" fmla="*/ 775 w 899"/>
                <a:gd name="T51" fmla="*/ 100 h 147"/>
                <a:gd name="T52" fmla="*/ 715 w 899"/>
                <a:gd name="T53" fmla="*/ 91 h 147"/>
                <a:gd name="T54" fmla="*/ 647 w 899"/>
                <a:gd name="T55" fmla="*/ 82 h 147"/>
                <a:gd name="T56" fmla="*/ 574 w 899"/>
                <a:gd name="T57" fmla="*/ 71 h 147"/>
                <a:gd name="T58" fmla="*/ 496 w 899"/>
                <a:gd name="T59" fmla="*/ 61 h 147"/>
                <a:gd name="T60" fmla="*/ 418 w 899"/>
                <a:gd name="T61" fmla="*/ 50 h 147"/>
                <a:gd name="T62" fmla="*/ 342 w 899"/>
                <a:gd name="T63" fmla="*/ 40 h 147"/>
                <a:gd name="T64" fmla="*/ 270 w 899"/>
                <a:gd name="T65" fmla="*/ 31 h 147"/>
                <a:gd name="T66" fmla="*/ 203 w 899"/>
                <a:gd name="T67" fmla="*/ 21 h 147"/>
                <a:gd name="T68" fmla="*/ 146 w 899"/>
                <a:gd name="T69" fmla="*/ 13 h 147"/>
                <a:gd name="T70" fmla="*/ 99 w 899"/>
                <a:gd name="T71" fmla="*/ 7 h 147"/>
                <a:gd name="T72" fmla="*/ 65 w 899"/>
                <a:gd name="T73" fmla="*/ 3 h 147"/>
                <a:gd name="T74" fmla="*/ 48 w 899"/>
                <a:gd name="T75"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99" h="147">
                  <a:moveTo>
                    <a:pt x="45" y="0"/>
                  </a:moveTo>
                  <a:lnTo>
                    <a:pt x="42" y="0"/>
                  </a:lnTo>
                  <a:lnTo>
                    <a:pt x="35" y="1"/>
                  </a:lnTo>
                  <a:lnTo>
                    <a:pt x="24" y="4"/>
                  </a:lnTo>
                  <a:lnTo>
                    <a:pt x="14" y="6"/>
                  </a:lnTo>
                  <a:lnTo>
                    <a:pt x="4" y="10"/>
                  </a:lnTo>
                  <a:lnTo>
                    <a:pt x="0" y="14"/>
                  </a:lnTo>
                  <a:lnTo>
                    <a:pt x="1" y="19"/>
                  </a:lnTo>
                  <a:lnTo>
                    <a:pt x="10" y="25"/>
                  </a:lnTo>
                  <a:lnTo>
                    <a:pt x="16" y="27"/>
                  </a:lnTo>
                  <a:lnTo>
                    <a:pt x="27" y="29"/>
                  </a:lnTo>
                  <a:lnTo>
                    <a:pt x="42" y="32"/>
                  </a:lnTo>
                  <a:lnTo>
                    <a:pt x="59" y="35"/>
                  </a:lnTo>
                  <a:lnTo>
                    <a:pt x="82" y="39"/>
                  </a:lnTo>
                  <a:lnTo>
                    <a:pt x="106" y="42"/>
                  </a:lnTo>
                  <a:lnTo>
                    <a:pt x="134" y="47"/>
                  </a:lnTo>
                  <a:lnTo>
                    <a:pt x="164" y="52"/>
                  </a:lnTo>
                  <a:lnTo>
                    <a:pt x="197" y="56"/>
                  </a:lnTo>
                  <a:lnTo>
                    <a:pt x="231" y="61"/>
                  </a:lnTo>
                  <a:lnTo>
                    <a:pt x="267" y="66"/>
                  </a:lnTo>
                  <a:lnTo>
                    <a:pt x="305" y="71"/>
                  </a:lnTo>
                  <a:lnTo>
                    <a:pt x="343" y="76"/>
                  </a:lnTo>
                  <a:lnTo>
                    <a:pt x="383" y="82"/>
                  </a:lnTo>
                  <a:lnTo>
                    <a:pt x="423" y="88"/>
                  </a:lnTo>
                  <a:lnTo>
                    <a:pt x="464" y="93"/>
                  </a:lnTo>
                  <a:lnTo>
                    <a:pt x="503" y="98"/>
                  </a:lnTo>
                  <a:lnTo>
                    <a:pt x="543" y="103"/>
                  </a:lnTo>
                  <a:lnTo>
                    <a:pt x="582" y="109"/>
                  </a:lnTo>
                  <a:lnTo>
                    <a:pt x="619" y="114"/>
                  </a:lnTo>
                  <a:lnTo>
                    <a:pt x="655" y="118"/>
                  </a:lnTo>
                  <a:lnTo>
                    <a:pt x="691" y="123"/>
                  </a:lnTo>
                  <a:lnTo>
                    <a:pt x="724" y="126"/>
                  </a:lnTo>
                  <a:lnTo>
                    <a:pt x="755" y="131"/>
                  </a:lnTo>
                  <a:lnTo>
                    <a:pt x="783" y="135"/>
                  </a:lnTo>
                  <a:lnTo>
                    <a:pt x="809" y="138"/>
                  </a:lnTo>
                  <a:lnTo>
                    <a:pt x="831" y="140"/>
                  </a:lnTo>
                  <a:lnTo>
                    <a:pt x="850" y="143"/>
                  </a:lnTo>
                  <a:lnTo>
                    <a:pt x="865" y="145"/>
                  </a:lnTo>
                  <a:lnTo>
                    <a:pt x="876" y="146"/>
                  </a:lnTo>
                  <a:lnTo>
                    <a:pt x="883" y="147"/>
                  </a:lnTo>
                  <a:lnTo>
                    <a:pt x="886" y="147"/>
                  </a:lnTo>
                  <a:lnTo>
                    <a:pt x="890" y="145"/>
                  </a:lnTo>
                  <a:lnTo>
                    <a:pt x="897" y="138"/>
                  </a:lnTo>
                  <a:lnTo>
                    <a:pt x="899" y="129"/>
                  </a:lnTo>
                  <a:lnTo>
                    <a:pt x="888" y="119"/>
                  </a:lnTo>
                  <a:lnTo>
                    <a:pt x="883" y="118"/>
                  </a:lnTo>
                  <a:lnTo>
                    <a:pt x="874" y="116"/>
                  </a:lnTo>
                  <a:lnTo>
                    <a:pt x="861" y="114"/>
                  </a:lnTo>
                  <a:lnTo>
                    <a:pt x="845" y="111"/>
                  </a:lnTo>
                  <a:lnTo>
                    <a:pt x="825" y="108"/>
                  </a:lnTo>
                  <a:lnTo>
                    <a:pt x="802" y="104"/>
                  </a:lnTo>
                  <a:lnTo>
                    <a:pt x="775" y="100"/>
                  </a:lnTo>
                  <a:lnTo>
                    <a:pt x="745" y="96"/>
                  </a:lnTo>
                  <a:lnTo>
                    <a:pt x="715" y="91"/>
                  </a:lnTo>
                  <a:lnTo>
                    <a:pt x="681" y="87"/>
                  </a:lnTo>
                  <a:lnTo>
                    <a:pt x="647" y="82"/>
                  </a:lnTo>
                  <a:lnTo>
                    <a:pt x="611" y="76"/>
                  </a:lnTo>
                  <a:lnTo>
                    <a:pt x="574" y="71"/>
                  </a:lnTo>
                  <a:lnTo>
                    <a:pt x="535" y="66"/>
                  </a:lnTo>
                  <a:lnTo>
                    <a:pt x="496" y="61"/>
                  </a:lnTo>
                  <a:lnTo>
                    <a:pt x="458" y="55"/>
                  </a:lnTo>
                  <a:lnTo>
                    <a:pt x="418" y="50"/>
                  </a:lnTo>
                  <a:lnTo>
                    <a:pt x="380" y="45"/>
                  </a:lnTo>
                  <a:lnTo>
                    <a:pt x="342" y="40"/>
                  </a:lnTo>
                  <a:lnTo>
                    <a:pt x="306" y="35"/>
                  </a:lnTo>
                  <a:lnTo>
                    <a:pt x="270" y="31"/>
                  </a:lnTo>
                  <a:lnTo>
                    <a:pt x="236" y="26"/>
                  </a:lnTo>
                  <a:lnTo>
                    <a:pt x="203" y="21"/>
                  </a:lnTo>
                  <a:lnTo>
                    <a:pt x="174" y="18"/>
                  </a:lnTo>
                  <a:lnTo>
                    <a:pt x="146" y="13"/>
                  </a:lnTo>
                  <a:lnTo>
                    <a:pt x="121" y="11"/>
                  </a:lnTo>
                  <a:lnTo>
                    <a:pt x="99" y="7"/>
                  </a:lnTo>
                  <a:lnTo>
                    <a:pt x="80" y="5"/>
                  </a:lnTo>
                  <a:lnTo>
                    <a:pt x="65" y="3"/>
                  </a:lnTo>
                  <a:lnTo>
                    <a:pt x="55" y="1"/>
                  </a:lnTo>
                  <a:lnTo>
                    <a:pt x="48" y="0"/>
                  </a:lnTo>
                  <a:lnTo>
                    <a:pt x="45"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215"/>
            <p:cNvSpPr>
              <a:spLocks/>
            </p:cNvSpPr>
            <p:nvPr/>
          </p:nvSpPr>
          <p:spPr bwMode="auto">
            <a:xfrm>
              <a:off x="4196" y="2332"/>
              <a:ext cx="69" cy="21"/>
            </a:xfrm>
            <a:custGeom>
              <a:avLst/>
              <a:gdLst>
                <a:gd name="T0" fmla="*/ 69 w 69"/>
                <a:gd name="T1" fmla="*/ 7 h 21"/>
                <a:gd name="T2" fmla="*/ 68 w 69"/>
                <a:gd name="T3" fmla="*/ 8 h 21"/>
                <a:gd name="T4" fmla="*/ 64 w 69"/>
                <a:gd name="T5" fmla="*/ 9 h 21"/>
                <a:gd name="T6" fmla="*/ 57 w 69"/>
                <a:gd name="T7" fmla="*/ 12 h 21"/>
                <a:gd name="T8" fmla="*/ 47 w 69"/>
                <a:gd name="T9" fmla="*/ 14 h 21"/>
                <a:gd name="T10" fmla="*/ 37 w 69"/>
                <a:gd name="T11" fmla="*/ 14 h 21"/>
                <a:gd name="T12" fmla="*/ 25 w 69"/>
                <a:gd name="T13" fmla="*/ 13 h 21"/>
                <a:gd name="T14" fmla="*/ 13 w 69"/>
                <a:gd name="T15" fmla="*/ 8 h 21"/>
                <a:gd name="T16" fmla="*/ 0 w 69"/>
                <a:gd name="T17" fmla="*/ 0 h 21"/>
                <a:gd name="T18" fmla="*/ 3 w 69"/>
                <a:gd name="T19" fmla="*/ 1 h 21"/>
                <a:gd name="T20" fmla="*/ 9 w 69"/>
                <a:gd name="T21" fmla="*/ 6 h 21"/>
                <a:gd name="T22" fmla="*/ 17 w 69"/>
                <a:gd name="T23" fmla="*/ 12 h 21"/>
                <a:gd name="T24" fmla="*/ 27 w 69"/>
                <a:gd name="T25" fmla="*/ 16 h 21"/>
                <a:gd name="T26" fmla="*/ 38 w 69"/>
                <a:gd name="T27" fmla="*/ 20 h 21"/>
                <a:gd name="T28" fmla="*/ 50 w 69"/>
                <a:gd name="T29" fmla="*/ 21 h 21"/>
                <a:gd name="T30" fmla="*/ 60 w 69"/>
                <a:gd name="T31" fmla="*/ 16 h 21"/>
                <a:gd name="T32" fmla="*/ 69 w 69"/>
                <a:gd name="T33"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21">
                  <a:moveTo>
                    <a:pt x="69" y="7"/>
                  </a:moveTo>
                  <a:lnTo>
                    <a:pt x="68" y="8"/>
                  </a:lnTo>
                  <a:lnTo>
                    <a:pt x="64" y="9"/>
                  </a:lnTo>
                  <a:lnTo>
                    <a:pt x="57" y="12"/>
                  </a:lnTo>
                  <a:lnTo>
                    <a:pt x="47" y="14"/>
                  </a:lnTo>
                  <a:lnTo>
                    <a:pt x="37" y="14"/>
                  </a:lnTo>
                  <a:lnTo>
                    <a:pt x="25" y="13"/>
                  </a:lnTo>
                  <a:lnTo>
                    <a:pt x="13" y="8"/>
                  </a:lnTo>
                  <a:lnTo>
                    <a:pt x="0" y="0"/>
                  </a:lnTo>
                  <a:lnTo>
                    <a:pt x="3" y="1"/>
                  </a:lnTo>
                  <a:lnTo>
                    <a:pt x="9" y="6"/>
                  </a:lnTo>
                  <a:lnTo>
                    <a:pt x="17" y="12"/>
                  </a:lnTo>
                  <a:lnTo>
                    <a:pt x="27" y="16"/>
                  </a:lnTo>
                  <a:lnTo>
                    <a:pt x="38" y="20"/>
                  </a:lnTo>
                  <a:lnTo>
                    <a:pt x="50" y="21"/>
                  </a:lnTo>
                  <a:lnTo>
                    <a:pt x="60" y="16"/>
                  </a:lnTo>
                  <a:lnTo>
                    <a:pt x="69"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216"/>
            <p:cNvSpPr>
              <a:spLocks/>
            </p:cNvSpPr>
            <p:nvPr/>
          </p:nvSpPr>
          <p:spPr bwMode="auto">
            <a:xfrm>
              <a:off x="4547" y="2338"/>
              <a:ext cx="832" cy="117"/>
            </a:xfrm>
            <a:custGeom>
              <a:avLst/>
              <a:gdLst>
                <a:gd name="T0" fmla="*/ 0 w 832"/>
                <a:gd name="T1" fmla="*/ 0 h 117"/>
                <a:gd name="T2" fmla="*/ 832 w 832"/>
                <a:gd name="T3" fmla="*/ 117 h 117"/>
                <a:gd name="T4" fmla="*/ 831 w 832"/>
                <a:gd name="T5" fmla="*/ 117 h 117"/>
                <a:gd name="T6" fmla="*/ 827 w 832"/>
                <a:gd name="T7" fmla="*/ 117 h 117"/>
                <a:gd name="T8" fmla="*/ 820 w 832"/>
                <a:gd name="T9" fmla="*/ 116 h 117"/>
                <a:gd name="T10" fmla="*/ 810 w 832"/>
                <a:gd name="T11" fmla="*/ 116 h 117"/>
                <a:gd name="T12" fmla="*/ 799 w 832"/>
                <a:gd name="T13" fmla="*/ 116 h 117"/>
                <a:gd name="T14" fmla="*/ 785 w 832"/>
                <a:gd name="T15" fmla="*/ 114 h 117"/>
                <a:gd name="T16" fmla="*/ 768 w 832"/>
                <a:gd name="T17" fmla="*/ 113 h 117"/>
                <a:gd name="T18" fmla="*/ 749 w 832"/>
                <a:gd name="T19" fmla="*/ 112 h 117"/>
                <a:gd name="T20" fmla="*/ 728 w 832"/>
                <a:gd name="T21" fmla="*/ 111 h 117"/>
                <a:gd name="T22" fmla="*/ 706 w 832"/>
                <a:gd name="T23" fmla="*/ 109 h 117"/>
                <a:gd name="T24" fmla="*/ 683 w 832"/>
                <a:gd name="T25" fmla="*/ 107 h 117"/>
                <a:gd name="T26" fmla="*/ 657 w 832"/>
                <a:gd name="T27" fmla="*/ 105 h 117"/>
                <a:gd name="T28" fmla="*/ 629 w 832"/>
                <a:gd name="T29" fmla="*/ 103 h 117"/>
                <a:gd name="T30" fmla="*/ 601 w 832"/>
                <a:gd name="T31" fmla="*/ 100 h 117"/>
                <a:gd name="T32" fmla="*/ 572 w 832"/>
                <a:gd name="T33" fmla="*/ 97 h 117"/>
                <a:gd name="T34" fmla="*/ 541 w 832"/>
                <a:gd name="T35" fmla="*/ 95 h 117"/>
                <a:gd name="T36" fmla="*/ 509 w 832"/>
                <a:gd name="T37" fmla="*/ 91 h 117"/>
                <a:gd name="T38" fmla="*/ 477 w 832"/>
                <a:gd name="T39" fmla="*/ 87 h 117"/>
                <a:gd name="T40" fmla="*/ 443 w 832"/>
                <a:gd name="T41" fmla="*/ 83 h 117"/>
                <a:gd name="T42" fmla="*/ 409 w 832"/>
                <a:gd name="T43" fmla="*/ 79 h 117"/>
                <a:gd name="T44" fmla="*/ 375 w 832"/>
                <a:gd name="T45" fmla="*/ 75 h 117"/>
                <a:gd name="T46" fmla="*/ 340 w 832"/>
                <a:gd name="T47" fmla="*/ 70 h 117"/>
                <a:gd name="T48" fmla="*/ 305 w 832"/>
                <a:gd name="T49" fmla="*/ 64 h 117"/>
                <a:gd name="T50" fmla="*/ 270 w 832"/>
                <a:gd name="T51" fmla="*/ 58 h 117"/>
                <a:gd name="T52" fmla="*/ 235 w 832"/>
                <a:gd name="T53" fmla="*/ 52 h 117"/>
                <a:gd name="T54" fmla="*/ 200 w 832"/>
                <a:gd name="T55" fmla="*/ 47 h 117"/>
                <a:gd name="T56" fmla="*/ 165 w 832"/>
                <a:gd name="T57" fmla="*/ 40 h 117"/>
                <a:gd name="T58" fmla="*/ 131 w 832"/>
                <a:gd name="T59" fmla="*/ 33 h 117"/>
                <a:gd name="T60" fmla="*/ 97 w 832"/>
                <a:gd name="T61" fmla="*/ 24 h 117"/>
                <a:gd name="T62" fmla="*/ 64 w 832"/>
                <a:gd name="T63" fmla="*/ 17 h 117"/>
                <a:gd name="T64" fmla="*/ 32 w 832"/>
                <a:gd name="T65" fmla="*/ 9 h 117"/>
                <a:gd name="T66" fmla="*/ 0 w 832"/>
                <a:gd name="T6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2" h="117">
                  <a:moveTo>
                    <a:pt x="0" y="0"/>
                  </a:moveTo>
                  <a:lnTo>
                    <a:pt x="832" y="117"/>
                  </a:lnTo>
                  <a:lnTo>
                    <a:pt x="831" y="117"/>
                  </a:lnTo>
                  <a:lnTo>
                    <a:pt x="827" y="117"/>
                  </a:lnTo>
                  <a:lnTo>
                    <a:pt x="820" y="116"/>
                  </a:lnTo>
                  <a:lnTo>
                    <a:pt x="810" y="116"/>
                  </a:lnTo>
                  <a:lnTo>
                    <a:pt x="799" y="116"/>
                  </a:lnTo>
                  <a:lnTo>
                    <a:pt x="785" y="114"/>
                  </a:lnTo>
                  <a:lnTo>
                    <a:pt x="768" y="113"/>
                  </a:lnTo>
                  <a:lnTo>
                    <a:pt x="749" y="112"/>
                  </a:lnTo>
                  <a:lnTo>
                    <a:pt x="728" y="111"/>
                  </a:lnTo>
                  <a:lnTo>
                    <a:pt x="706" y="109"/>
                  </a:lnTo>
                  <a:lnTo>
                    <a:pt x="683" y="107"/>
                  </a:lnTo>
                  <a:lnTo>
                    <a:pt x="657" y="105"/>
                  </a:lnTo>
                  <a:lnTo>
                    <a:pt x="629" y="103"/>
                  </a:lnTo>
                  <a:lnTo>
                    <a:pt x="601" y="100"/>
                  </a:lnTo>
                  <a:lnTo>
                    <a:pt x="572" y="97"/>
                  </a:lnTo>
                  <a:lnTo>
                    <a:pt x="541" y="95"/>
                  </a:lnTo>
                  <a:lnTo>
                    <a:pt x="509" y="91"/>
                  </a:lnTo>
                  <a:lnTo>
                    <a:pt x="477" y="87"/>
                  </a:lnTo>
                  <a:lnTo>
                    <a:pt x="443" y="83"/>
                  </a:lnTo>
                  <a:lnTo>
                    <a:pt x="409" y="79"/>
                  </a:lnTo>
                  <a:lnTo>
                    <a:pt x="375" y="75"/>
                  </a:lnTo>
                  <a:lnTo>
                    <a:pt x="340" y="70"/>
                  </a:lnTo>
                  <a:lnTo>
                    <a:pt x="305" y="64"/>
                  </a:lnTo>
                  <a:lnTo>
                    <a:pt x="270" y="58"/>
                  </a:lnTo>
                  <a:lnTo>
                    <a:pt x="235" y="52"/>
                  </a:lnTo>
                  <a:lnTo>
                    <a:pt x="200" y="47"/>
                  </a:lnTo>
                  <a:lnTo>
                    <a:pt x="165" y="40"/>
                  </a:lnTo>
                  <a:lnTo>
                    <a:pt x="131" y="33"/>
                  </a:lnTo>
                  <a:lnTo>
                    <a:pt x="97" y="24"/>
                  </a:lnTo>
                  <a:lnTo>
                    <a:pt x="64" y="17"/>
                  </a:lnTo>
                  <a:lnTo>
                    <a:pt x="32" y="9"/>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217"/>
            <p:cNvSpPr>
              <a:spLocks/>
            </p:cNvSpPr>
            <p:nvPr/>
          </p:nvSpPr>
          <p:spPr bwMode="auto">
            <a:xfrm>
              <a:off x="4636" y="2456"/>
              <a:ext cx="221" cy="42"/>
            </a:xfrm>
            <a:custGeom>
              <a:avLst/>
              <a:gdLst>
                <a:gd name="T0" fmla="*/ 0 w 221"/>
                <a:gd name="T1" fmla="*/ 6 h 42"/>
                <a:gd name="T2" fmla="*/ 221 w 221"/>
                <a:gd name="T3" fmla="*/ 42 h 42"/>
                <a:gd name="T4" fmla="*/ 220 w 221"/>
                <a:gd name="T5" fmla="*/ 41 h 42"/>
                <a:gd name="T6" fmla="*/ 215 w 221"/>
                <a:gd name="T7" fmla="*/ 40 h 42"/>
                <a:gd name="T8" fmla="*/ 207 w 221"/>
                <a:gd name="T9" fmla="*/ 36 h 42"/>
                <a:gd name="T10" fmla="*/ 198 w 221"/>
                <a:gd name="T11" fmla="*/ 33 h 42"/>
                <a:gd name="T12" fmla="*/ 186 w 221"/>
                <a:gd name="T13" fmla="*/ 28 h 42"/>
                <a:gd name="T14" fmla="*/ 172 w 221"/>
                <a:gd name="T15" fmla="*/ 23 h 42"/>
                <a:gd name="T16" fmla="*/ 157 w 221"/>
                <a:gd name="T17" fmla="*/ 19 h 42"/>
                <a:gd name="T18" fmla="*/ 140 w 221"/>
                <a:gd name="T19" fmla="*/ 14 h 42"/>
                <a:gd name="T20" fmla="*/ 123 w 221"/>
                <a:gd name="T21" fmla="*/ 9 h 42"/>
                <a:gd name="T22" fmla="*/ 104 w 221"/>
                <a:gd name="T23" fmla="*/ 6 h 42"/>
                <a:gd name="T24" fmla="*/ 86 w 221"/>
                <a:gd name="T25" fmla="*/ 2 h 42"/>
                <a:gd name="T26" fmla="*/ 68 w 221"/>
                <a:gd name="T27" fmla="*/ 1 h 42"/>
                <a:gd name="T28" fmla="*/ 49 w 221"/>
                <a:gd name="T29" fmla="*/ 0 h 42"/>
                <a:gd name="T30" fmla="*/ 32 w 221"/>
                <a:gd name="T31" fmla="*/ 0 h 42"/>
                <a:gd name="T32" fmla="*/ 15 w 221"/>
                <a:gd name="T33" fmla="*/ 2 h 42"/>
                <a:gd name="T34" fmla="*/ 0 w 221"/>
                <a:gd name="T35"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1" h="42">
                  <a:moveTo>
                    <a:pt x="0" y="6"/>
                  </a:moveTo>
                  <a:lnTo>
                    <a:pt x="221" y="42"/>
                  </a:lnTo>
                  <a:lnTo>
                    <a:pt x="220" y="41"/>
                  </a:lnTo>
                  <a:lnTo>
                    <a:pt x="215" y="40"/>
                  </a:lnTo>
                  <a:lnTo>
                    <a:pt x="207" y="36"/>
                  </a:lnTo>
                  <a:lnTo>
                    <a:pt x="198" y="33"/>
                  </a:lnTo>
                  <a:lnTo>
                    <a:pt x="186" y="28"/>
                  </a:lnTo>
                  <a:lnTo>
                    <a:pt x="172" y="23"/>
                  </a:lnTo>
                  <a:lnTo>
                    <a:pt x="157" y="19"/>
                  </a:lnTo>
                  <a:lnTo>
                    <a:pt x="140" y="14"/>
                  </a:lnTo>
                  <a:lnTo>
                    <a:pt x="123" y="9"/>
                  </a:lnTo>
                  <a:lnTo>
                    <a:pt x="104" y="6"/>
                  </a:lnTo>
                  <a:lnTo>
                    <a:pt x="86" y="2"/>
                  </a:lnTo>
                  <a:lnTo>
                    <a:pt x="68" y="1"/>
                  </a:lnTo>
                  <a:lnTo>
                    <a:pt x="49" y="0"/>
                  </a:lnTo>
                  <a:lnTo>
                    <a:pt x="32" y="0"/>
                  </a:lnTo>
                  <a:lnTo>
                    <a:pt x="15" y="2"/>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218"/>
            <p:cNvSpPr>
              <a:spLocks/>
            </p:cNvSpPr>
            <p:nvPr/>
          </p:nvSpPr>
          <p:spPr bwMode="auto">
            <a:xfrm>
              <a:off x="4887" y="2477"/>
              <a:ext cx="263" cy="64"/>
            </a:xfrm>
            <a:custGeom>
              <a:avLst/>
              <a:gdLst>
                <a:gd name="T0" fmla="*/ 0 w 263"/>
                <a:gd name="T1" fmla="*/ 16 h 64"/>
                <a:gd name="T2" fmla="*/ 46 w 263"/>
                <a:gd name="T3" fmla="*/ 0 h 64"/>
                <a:gd name="T4" fmla="*/ 263 w 263"/>
                <a:gd name="T5" fmla="*/ 64 h 64"/>
                <a:gd name="T6" fmla="*/ 48 w 263"/>
                <a:gd name="T7" fmla="*/ 12 h 64"/>
                <a:gd name="T8" fmla="*/ 0 w 263"/>
                <a:gd name="T9" fmla="*/ 16 h 64"/>
              </a:gdLst>
              <a:ahLst/>
              <a:cxnLst>
                <a:cxn ang="0">
                  <a:pos x="T0" y="T1"/>
                </a:cxn>
                <a:cxn ang="0">
                  <a:pos x="T2" y="T3"/>
                </a:cxn>
                <a:cxn ang="0">
                  <a:pos x="T4" y="T5"/>
                </a:cxn>
                <a:cxn ang="0">
                  <a:pos x="T6" y="T7"/>
                </a:cxn>
                <a:cxn ang="0">
                  <a:pos x="T8" y="T9"/>
                </a:cxn>
              </a:cxnLst>
              <a:rect l="0" t="0" r="r" b="b"/>
              <a:pathLst>
                <a:path w="263" h="64">
                  <a:moveTo>
                    <a:pt x="0" y="16"/>
                  </a:moveTo>
                  <a:lnTo>
                    <a:pt x="46" y="0"/>
                  </a:lnTo>
                  <a:lnTo>
                    <a:pt x="263" y="64"/>
                  </a:lnTo>
                  <a:lnTo>
                    <a:pt x="48" y="12"/>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219"/>
            <p:cNvSpPr>
              <a:spLocks/>
            </p:cNvSpPr>
            <p:nvPr/>
          </p:nvSpPr>
          <p:spPr bwMode="auto">
            <a:xfrm>
              <a:off x="5168" y="2520"/>
              <a:ext cx="291" cy="33"/>
            </a:xfrm>
            <a:custGeom>
              <a:avLst/>
              <a:gdLst>
                <a:gd name="T0" fmla="*/ 0 w 291"/>
                <a:gd name="T1" fmla="*/ 20 h 33"/>
                <a:gd name="T2" fmla="*/ 105 w 291"/>
                <a:gd name="T3" fmla="*/ 0 h 33"/>
                <a:gd name="T4" fmla="*/ 291 w 291"/>
                <a:gd name="T5" fmla="*/ 33 h 33"/>
                <a:gd name="T6" fmla="*/ 100 w 291"/>
                <a:gd name="T7" fmla="*/ 18 h 33"/>
                <a:gd name="T8" fmla="*/ 0 w 291"/>
                <a:gd name="T9" fmla="*/ 20 h 33"/>
              </a:gdLst>
              <a:ahLst/>
              <a:cxnLst>
                <a:cxn ang="0">
                  <a:pos x="T0" y="T1"/>
                </a:cxn>
                <a:cxn ang="0">
                  <a:pos x="T2" y="T3"/>
                </a:cxn>
                <a:cxn ang="0">
                  <a:pos x="T4" y="T5"/>
                </a:cxn>
                <a:cxn ang="0">
                  <a:pos x="T6" y="T7"/>
                </a:cxn>
                <a:cxn ang="0">
                  <a:pos x="T8" y="T9"/>
                </a:cxn>
              </a:cxnLst>
              <a:rect l="0" t="0" r="r" b="b"/>
              <a:pathLst>
                <a:path w="291" h="33">
                  <a:moveTo>
                    <a:pt x="0" y="20"/>
                  </a:moveTo>
                  <a:lnTo>
                    <a:pt x="105" y="0"/>
                  </a:lnTo>
                  <a:lnTo>
                    <a:pt x="291" y="33"/>
                  </a:lnTo>
                  <a:lnTo>
                    <a:pt x="100" y="18"/>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220"/>
            <p:cNvSpPr>
              <a:spLocks/>
            </p:cNvSpPr>
            <p:nvPr/>
          </p:nvSpPr>
          <p:spPr bwMode="auto">
            <a:xfrm>
              <a:off x="4617" y="2501"/>
              <a:ext cx="328" cy="53"/>
            </a:xfrm>
            <a:custGeom>
              <a:avLst/>
              <a:gdLst>
                <a:gd name="T0" fmla="*/ 14 w 328"/>
                <a:gd name="T1" fmla="*/ 0 h 53"/>
                <a:gd name="T2" fmla="*/ 240 w 328"/>
                <a:gd name="T3" fmla="*/ 38 h 53"/>
                <a:gd name="T4" fmla="*/ 328 w 328"/>
                <a:gd name="T5" fmla="*/ 19 h 53"/>
                <a:gd name="T6" fmla="*/ 229 w 328"/>
                <a:gd name="T7" fmla="*/ 53 h 53"/>
                <a:gd name="T8" fmla="*/ 0 w 328"/>
                <a:gd name="T9" fmla="*/ 9 h 53"/>
                <a:gd name="T10" fmla="*/ 14 w 328"/>
                <a:gd name="T11" fmla="*/ 0 h 53"/>
              </a:gdLst>
              <a:ahLst/>
              <a:cxnLst>
                <a:cxn ang="0">
                  <a:pos x="T0" y="T1"/>
                </a:cxn>
                <a:cxn ang="0">
                  <a:pos x="T2" y="T3"/>
                </a:cxn>
                <a:cxn ang="0">
                  <a:pos x="T4" y="T5"/>
                </a:cxn>
                <a:cxn ang="0">
                  <a:pos x="T6" y="T7"/>
                </a:cxn>
                <a:cxn ang="0">
                  <a:pos x="T8" y="T9"/>
                </a:cxn>
                <a:cxn ang="0">
                  <a:pos x="T10" y="T11"/>
                </a:cxn>
              </a:cxnLst>
              <a:rect l="0" t="0" r="r" b="b"/>
              <a:pathLst>
                <a:path w="328" h="53">
                  <a:moveTo>
                    <a:pt x="14" y="0"/>
                  </a:moveTo>
                  <a:lnTo>
                    <a:pt x="240" y="38"/>
                  </a:lnTo>
                  <a:lnTo>
                    <a:pt x="328" y="19"/>
                  </a:lnTo>
                  <a:lnTo>
                    <a:pt x="229" y="53"/>
                  </a:lnTo>
                  <a:lnTo>
                    <a:pt x="0" y="9"/>
                  </a:lnTo>
                  <a:lnTo>
                    <a:pt x="1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221"/>
            <p:cNvSpPr>
              <a:spLocks/>
            </p:cNvSpPr>
            <p:nvPr/>
          </p:nvSpPr>
          <p:spPr bwMode="auto">
            <a:xfrm>
              <a:off x="4977" y="2530"/>
              <a:ext cx="301" cy="70"/>
            </a:xfrm>
            <a:custGeom>
              <a:avLst/>
              <a:gdLst>
                <a:gd name="T0" fmla="*/ 0 w 301"/>
                <a:gd name="T1" fmla="*/ 0 h 70"/>
                <a:gd name="T2" fmla="*/ 180 w 301"/>
                <a:gd name="T3" fmla="*/ 53 h 70"/>
                <a:gd name="T4" fmla="*/ 301 w 301"/>
                <a:gd name="T5" fmla="*/ 39 h 70"/>
                <a:gd name="T6" fmla="*/ 170 w 301"/>
                <a:gd name="T7" fmla="*/ 70 h 70"/>
                <a:gd name="T8" fmla="*/ 0 w 301"/>
                <a:gd name="T9" fmla="*/ 0 h 70"/>
              </a:gdLst>
              <a:ahLst/>
              <a:cxnLst>
                <a:cxn ang="0">
                  <a:pos x="T0" y="T1"/>
                </a:cxn>
                <a:cxn ang="0">
                  <a:pos x="T2" y="T3"/>
                </a:cxn>
                <a:cxn ang="0">
                  <a:pos x="T4" y="T5"/>
                </a:cxn>
                <a:cxn ang="0">
                  <a:pos x="T6" y="T7"/>
                </a:cxn>
                <a:cxn ang="0">
                  <a:pos x="T8" y="T9"/>
                </a:cxn>
              </a:cxnLst>
              <a:rect l="0" t="0" r="r" b="b"/>
              <a:pathLst>
                <a:path w="301" h="70">
                  <a:moveTo>
                    <a:pt x="0" y="0"/>
                  </a:moveTo>
                  <a:lnTo>
                    <a:pt x="180" y="53"/>
                  </a:lnTo>
                  <a:lnTo>
                    <a:pt x="301" y="39"/>
                  </a:lnTo>
                  <a:lnTo>
                    <a:pt x="170" y="7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222"/>
            <p:cNvSpPr>
              <a:spLocks/>
            </p:cNvSpPr>
            <p:nvPr/>
          </p:nvSpPr>
          <p:spPr bwMode="auto">
            <a:xfrm>
              <a:off x="5318" y="2561"/>
              <a:ext cx="198" cy="55"/>
            </a:xfrm>
            <a:custGeom>
              <a:avLst/>
              <a:gdLst>
                <a:gd name="T0" fmla="*/ 0 w 198"/>
                <a:gd name="T1" fmla="*/ 13 h 55"/>
                <a:gd name="T2" fmla="*/ 163 w 198"/>
                <a:gd name="T3" fmla="*/ 39 h 55"/>
                <a:gd name="T4" fmla="*/ 165 w 198"/>
                <a:gd name="T5" fmla="*/ 39 h 55"/>
                <a:gd name="T6" fmla="*/ 169 w 198"/>
                <a:gd name="T7" fmla="*/ 36 h 55"/>
                <a:gd name="T8" fmla="*/ 175 w 198"/>
                <a:gd name="T9" fmla="*/ 34 h 55"/>
                <a:gd name="T10" fmla="*/ 181 w 198"/>
                <a:gd name="T11" fmla="*/ 29 h 55"/>
                <a:gd name="T12" fmla="*/ 184 w 198"/>
                <a:gd name="T13" fmla="*/ 25 h 55"/>
                <a:gd name="T14" fmla="*/ 184 w 198"/>
                <a:gd name="T15" fmla="*/ 18 h 55"/>
                <a:gd name="T16" fmla="*/ 180 w 198"/>
                <a:gd name="T17" fmla="*/ 9 h 55"/>
                <a:gd name="T18" fmla="*/ 169 w 198"/>
                <a:gd name="T19" fmla="*/ 0 h 55"/>
                <a:gd name="T20" fmla="*/ 171 w 198"/>
                <a:gd name="T21" fmla="*/ 1 h 55"/>
                <a:gd name="T22" fmla="*/ 178 w 198"/>
                <a:gd name="T23" fmla="*/ 6 h 55"/>
                <a:gd name="T24" fmla="*/ 188 w 198"/>
                <a:gd name="T25" fmla="*/ 13 h 55"/>
                <a:gd name="T26" fmla="*/ 195 w 198"/>
                <a:gd name="T27" fmla="*/ 20 h 55"/>
                <a:gd name="T28" fmla="*/ 198 w 198"/>
                <a:gd name="T29" fmla="*/ 29 h 55"/>
                <a:gd name="T30" fmla="*/ 195 w 198"/>
                <a:gd name="T31" fmla="*/ 39 h 55"/>
                <a:gd name="T32" fmla="*/ 182 w 198"/>
                <a:gd name="T33" fmla="*/ 47 h 55"/>
                <a:gd name="T34" fmla="*/ 158 w 198"/>
                <a:gd name="T35" fmla="*/ 55 h 55"/>
                <a:gd name="T36" fmla="*/ 0 w 198"/>
                <a:gd name="T37" fmla="*/ 1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55">
                  <a:moveTo>
                    <a:pt x="0" y="13"/>
                  </a:moveTo>
                  <a:lnTo>
                    <a:pt x="163" y="39"/>
                  </a:lnTo>
                  <a:lnTo>
                    <a:pt x="165" y="39"/>
                  </a:lnTo>
                  <a:lnTo>
                    <a:pt x="169" y="36"/>
                  </a:lnTo>
                  <a:lnTo>
                    <a:pt x="175" y="34"/>
                  </a:lnTo>
                  <a:lnTo>
                    <a:pt x="181" y="29"/>
                  </a:lnTo>
                  <a:lnTo>
                    <a:pt x="184" y="25"/>
                  </a:lnTo>
                  <a:lnTo>
                    <a:pt x="184" y="18"/>
                  </a:lnTo>
                  <a:lnTo>
                    <a:pt x="180" y="9"/>
                  </a:lnTo>
                  <a:lnTo>
                    <a:pt x="169" y="0"/>
                  </a:lnTo>
                  <a:lnTo>
                    <a:pt x="171" y="1"/>
                  </a:lnTo>
                  <a:lnTo>
                    <a:pt x="178" y="6"/>
                  </a:lnTo>
                  <a:lnTo>
                    <a:pt x="188" y="13"/>
                  </a:lnTo>
                  <a:lnTo>
                    <a:pt x="195" y="20"/>
                  </a:lnTo>
                  <a:lnTo>
                    <a:pt x="198" y="29"/>
                  </a:lnTo>
                  <a:lnTo>
                    <a:pt x="195" y="39"/>
                  </a:lnTo>
                  <a:lnTo>
                    <a:pt x="182" y="47"/>
                  </a:lnTo>
                  <a:lnTo>
                    <a:pt x="158" y="55"/>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223"/>
            <p:cNvSpPr>
              <a:spLocks/>
            </p:cNvSpPr>
            <p:nvPr/>
          </p:nvSpPr>
          <p:spPr bwMode="auto">
            <a:xfrm>
              <a:off x="5424" y="2462"/>
              <a:ext cx="103" cy="113"/>
            </a:xfrm>
            <a:custGeom>
              <a:avLst/>
              <a:gdLst>
                <a:gd name="T0" fmla="*/ 0 w 103"/>
                <a:gd name="T1" fmla="*/ 0 h 113"/>
                <a:gd name="T2" fmla="*/ 5 w 103"/>
                <a:gd name="T3" fmla="*/ 1 h 113"/>
                <a:gd name="T4" fmla="*/ 17 w 103"/>
                <a:gd name="T5" fmla="*/ 4 h 113"/>
                <a:gd name="T6" fmla="*/ 35 w 103"/>
                <a:gd name="T7" fmla="*/ 10 h 113"/>
                <a:gd name="T8" fmla="*/ 54 w 103"/>
                <a:gd name="T9" fmla="*/ 21 h 113"/>
                <a:gd name="T10" fmla="*/ 72 w 103"/>
                <a:gd name="T11" fmla="*/ 35 h 113"/>
                <a:gd name="T12" fmla="*/ 88 w 103"/>
                <a:gd name="T13" fmla="*/ 55 h 113"/>
                <a:gd name="T14" fmla="*/ 95 w 103"/>
                <a:gd name="T15" fmla="*/ 80 h 113"/>
                <a:gd name="T16" fmla="*/ 93 w 103"/>
                <a:gd name="T17" fmla="*/ 113 h 113"/>
                <a:gd name="T18" fmla="*/ 96 w 103"/>
                <a:gd name="T19" fmla="*/ 110 h 113"/>
                <a:gd name="T20" fmla="*/ 99 w 103"/>
                <a:gd name="T21" fmla="*/ 99 h 113"/>
                <a:gd name="T22" fmla="*/ 103 w 103"/>
                <a:gd name="T23" fmla="*/ 84 h 113"/>
                <a:gd name="T24" fmla="*/ 102 w 103"/>
                <a:gd name="T25" fmla="*/ 66 h 113"/>
                <a:gd name="T26" fmla="*/ 93 w 103"/>
                <a:gd name="T27" fmla="*/ 48 h 113"/>
                <a:gd name="T28" fmla="*/ 76 w 103"/>
                <a:gd name="T29" fmla="*/ 29 h 113"/>
                <a:gd name="T30" fmla="*/ 45 w 103"/>
                <a:gd name="T31" fmla="*/ 13 h 113"/>
                <a:gd name="T32" fmla="*/ 0 w 103"/>
                <a:gd name="T3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13">
                  <a:moveTo>
                    <a:pt x="0" y="0"/>
                  </a:moveTo>
                  <a:lnTo>
                    <a:pt x="5" y="1"/>
                  </a:lnTo>
                  <a:lnTo>
                    <a:pt x="17" y="4"/>
                  </a:lnTo>
                  <a:lnTo>
                    <a:pt x="35" y="10"/>
                  </a:lnTo>
                  <a:lnTo>
                    <a:pt x="54" y="21"/>
                  </a:lnTo>
                  <a:lnTo>
                    <a:pt x="72" y="35"/>
                  </a:lnTo>
                  <a:lnTo>
                    <a:pt x="88" y="55"/>
                  </a:lnTo>
                  <a:lnTo>
                    <a:pt x="95" y="80"/>
                  </a:lnTo>
                  <a:lnTo>
                    <a:pt x="93" y="113"/>
                  </a:lnTo>
                  <a:lnTo>
                    <a:pt x="96" y="110"/>
                  </a:lnTo>
                  <a:lnTo>
                    <a:pt x="99" y="99"/>
                  </a:lnTo>
                  <a:lnTo>
                    <a:pt x="103" y="84"/>
                  </a:lnTo>
                  <a:lnTo>
                    <a:pt x="102" y="66"/>
                  </a:lnTo>
                  <a:lnTo>
                    <a:pt x="93" y="48"/>
                  </a:lnTo>
                  <a:lnTo>
                    <a:pt x="76" y="29"/>
                  </a:lnTo>
                  <a:lnTo>
                    <a:pt x="45" y="1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224"/>
            <p:cNvSpPr>
              <a:spLocks/>
            </p:cNvSpPr>
            <p:nvPr/>
          </p:nvSpPr>
          <p:spPr bwMode="auto">
            <a:xfrm>
              <a:off x="4088" y="2311"/>
              <a:ext cx="465" cy="129"/>
            </a:xfrm>
            <a:custGeom>
              <a:avLst/>
              <a:gdLst>
                <a:gd name="T0" fmla="*/ 454 w 465"/>
                <a:gd name="T1" fmla="*/ 103 h 129"/>
                <a:gd name="T2" fmla="*/ 451 w 465"/>
                <a:gd name="T3" fmla="*/ 104 h 129"/>
                <a:gd name="T4" fmla="*/ 443 w 465"/>
                <a:gd name="T5" fmla="*/ 106 h 129"/>
                <a:gd name="T6" fmla="*/ 428 w 465"/>
                <a:gd name="T7" fmla="*/ 109 h 129"/>
                <a:gd name="T8" fmla="*/ 409 w 465"/>
                <a:gd name="T9" fmla="*/ 112 h 129"/>
                <a:gd name="T10" fmla="*/ 387 w 465"/>
                <a:gd name="T11" fmla="*/ 117 h 129"/>
                <a:gd name="T12" fmla="*/ 360 w 465"/>
                <a:gd name="T13" fmla="*/ 120 h 129"/>
                <a:gd name="T14" fmla="*/ 332 w 465"/>
                <a:gd name="T15" fmla="*/ 124 h 129"/>
                <a:gd name="T16" fmla="*/ 300 w 465"/>
                <a:gd name="T17" fmla="*/ 126 h 129"/>
                <a:gd name="T18" fmla="*/ 267 w 465"/>
                <a:gd name="T19" fmla="*/ 129 h 129"/>
                <a:gd name="T20" fmla="*/ 234 w 465"/>
                <a:gd name="T21" fmla="*/ 129 h 129"/>
                <a:gd name="T22" fmla="*/ 200 w 465"/>
                <a:gd name="T23" fmla="*/ 126 h 129"/>
                <a:gd name="T24" fmla="*/ 167 w 465"/>
                <a:gd name="T25" fmla="*/ 122 h 129"/>
                <a:gd name="T26" fmla="*/ 134 w 465"/>
                <a:gd name="T27" fmla="*/ 114 h 129"/>
                <a:gd name="T28" fmla="*/ 103 w 465"/>
                <a:gd name="T29" fmla="*/ 104 h 129"/>
                <a:gd name="T30" fmla="*/ 73 w 465"/>
                <a:gd name="T31" fmla="*/ 91 h 129"/>
                <a:gd name="T32" fmla="*/ 48 w 465"/>
                <a:gd name="T33" fmla="*/ 74 h 129"/>
                <a:gd name="T34" fmla="*/ 18 w 465"/>
                <a:gd name="T35" fmla="*/ 48 h 129"/>
                <a:gd name="T36" fmla="*/ 3 w 465"/>
                <a:gd name="T37" fmla="*/ 29 h 129"/>
                <a:gd name="T38" fmla="*/ 0 w 465"/>
                <a:gd name="T39" fmla="*/ 16 h 129"/>
                <a:gd name="T40" fmla="*/ 3 w 465"/>
                <a:gd name="T41" fmla="*/ 8 h 129"/>
                <a:gd name="T42" fmla="*/ 13 w 465"/>
                <a:gd name="T43" fmla="*/ 3 h 129"/>
                <a:gd name="T44" fmla="*/ 25 w 465"/>
                <a:gd name="T45" fmla="*/ 1 h 129"/>
                <a:gd name="T46" fmla="*/ 37 w 465"/>
                <a:gd name="T47" fmla="*/ 0 h 129"/>
                <a:gd name="T48" fmla="*/ 45 w 465"/>
                <a:gd name="T49" fmla="*/ 0 h 129"/>
                <a:gd name="T50" fmla="*/ 52 w 465"/>
                <a:gd name="T51" fmla="*/ 3 h 129"/>
                <a:gd name="T52" fmla="*/ 61 w 465"/>
                <a:gd name="T53" fmla="*/ 13 h 129"/>
                <a:gd name="T54" fmla="*/ 70 w 465"/>
                <a:gd name="T55" fmla="*/ 26 h 129"/>
                <a:gd name="T56" fmla="*/ 84 w 465"/>
                <a:gd name="T57" fmla="*/ 38 h 129"/>
                <a:gd name="T58" fmla="*/ 100 w 465"/>
                <a:gd name="T59" fmla="*/ 50 h 129"/>
                <a:gd name="T60" fmla="*/ 122 w 465"/>
                <a:gd name="T61" fmla="*/ 58 h 129"/>
                <a:gd name="T62" fmla="*/ 148 w 465"/>
                <a:gd name="T63" fmla="*/ 60 h 129"/>
                <a:gd name="T64" fmla="*/ 181 w 465"/>
                <a:gd name="T65" fmla="*/ 51 h 129"/>
                <a:gd name="T66" fmla="*/ 201 w 465"/>
                <a:gd name="T67" fmla="*/ 46 h 129"/>
                <a:gd name="T68" fmla="*/ 220 w 465"/>
                <a:gd name="T69" fmla="*/ 41 h 129"/>
                <a:gd name="T70" fmla="*/ 237 w 465"/>
                <a:gd name="T71" fmla="*/ 38 h 129"/>
                <a:gd name="T72" fmla="*/ 253 w 465"/>
                <a:gd name="T73" fmla="*/ 37 h 129"/>
                <a:gd name="T74" fmla="*/ 270 w 465"/>
                <a:gd name="T75" fmla="*/ 38 h 129"/>
                <a:gd name="T76" fmla="*/ 285 w 465"/>
                <a:gd name="T77" fmla="*/ 40 h 129"/>
                <a:gd name="T78" fmla="*/ 300 w 465"/>
                <a:gd name="T79" fmla="*/ 43 h 129"/>
                <a:gd name="T80" fmla="*/ 315 w 465"/>
                <a:gd name="T81" fmla="*/ 46 h 129"/>
                <a:gd name="T82" fmla="*/ 322 w 465"/>
                <a:gd name="T83" fmla="*/ 47 h 129"/>
                <a:gd name="T84" fmla="*/ 333 w 465"/>
                <a:gd name="T85" fmla="*/ 47 h 129"/>
                <a:gd name="T86" fmla="*/ 345 w 465"/>
                <a:gd name="T87" fmla="*/ 47 h 129"/>
                <a:gd name="T88" fmla="*/ 359 w 465"/>
                <a:gd name="T89" fmla="*/ 46 h 129"/>
                <a:gd name="T90" fmla="*/ 373 w 465"/>
                <a:gd name="T91" fmla="*/ 46 h 129"/>
                <a:gd name="T92" fmla="*/ 388 w 465"/>
                <a:gd name="T93" fmla="*/ 44 h 129"/>
                <a:gd name="T94" fmla="*/ 403 w 465"/>
                <a:gd name="T95" fmla="*/ 44 h 129"/>
                <a:gd name="T96" fmla="*/ 417 w 465"/>
                <a:gd name="T97" fmla="*/ 46 h 129"/>
                <a:gd name="T98" fmla="*/ 430 w 465"/>
                <a:gd name="T99" fmla="*/ 48 h 129"/>
                <a:gd name="T100" fmla="*/ 443 w 465"/>
                <a:gd name="T101" fmla="*/ 50 h 129"/>
                <a:gd name="T102" fmla="*/ 452 w 465"/>
                <a:gd name="T103" fmla="*/ 54 h 129"/>
                <a:gd name="T104" fmla="*/ 459 w 465"/>
                <a:gd name="T105" fmla="*/ 60 h 129"/>
                <a:gd name="T106" fmla="*/ 464 w 465"/>
                <a:gd name="T107" fmla="*/ 68 h 129"/>
                <a:gd name="T108" fmla="*/ 465 w 465"/>
                <a:gd name="T109" fmla="*/ 77 h 129"/>
                <a:gd name="T110" fmla="*/ 461 w 465"/>
                <a:gd name="T111" fmla="*/ 89 h 129"/>
                <a:gd name="T112" fmla="*/ 454 w 465"/>
                <a:gd name="T113" fmla="*/ 10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5" h="129">
                  <a:moveTo>
                    <a:pt x="454" y="103"/>
                  </a:moveTo>
                  <a:lnTo>
                    <a:pt x="451" y="104"/>
                  </a:lnTo>
                  <a:lnTo>
                    <a:pt x="443" y="106"/>
                  </a:lnTo>
                  <a:lnTo>
                    <a:pt x="428" y="109"/>
                  </a:lnTo>
                  <a:lnTo>
                    <a:pt x="409" y="112"/>
                  </a:lnTo>
                  <a:lnTo>
                    <a:pt x="387" y="117"/>
                  </a:lnTo>
                  <a:lnTo>
                    <a:pt x="360" y="120"/>
                  </a:lnTo>
                  <a:lnTo>
                    <a:pt x="332" y="124"/>
                  </a:lnTo>
                  <a:lnTo>
                    <a:pt x="300" y="126"/>
                  </a:lnTo>
                  <a:lnTo>
                    <a:pt x="267" y="129"/>
                  </a:lnTo>
                  <a:lnTo>
                    <a:pt x="234" y="129"/>
                  </a:lnTo>
                  <a:lnTo>
                    <a:pt x="200" y="126"/>
                  </a:lnTo>
                  <a:lnTo>
                    <a:pt x="167" y="122"/>
                  </a:lnTo>
                  <a:lnTo>
                    <a:pt x="134" y="114"/>
                  </a:lnTo>
                  <a:lnTo>
                    <a:pt x="103" y="104"/>
                  </a:lnTo>
                  <a:lnTo>
                    <a:pt x="73" y="91"/>
                  </a:lnTo>
                  <a:lnTo>
                    <a:pt x="48" y="74"/>
                  </a:lnTo>
                  <a:lnTo>
                    <a:pt x="18" y="48"/>
                  </a:lnTo>
                  <a:lnTo>
                    <a:pt x="3" y="29"/>
                  </a:lnTo>
                  <a:lnTo>
                    <a:pt x="0" y="16"/>
                  </a:lnTo>
                  <a:lnTo>
                    <a:pt x="3" y="8"/>
                  </a:lnTo>
                  <a:lnTo>
                    <a:pt x="13" y="3"/>
                  </a:lnTo>
                  <a:lnTo>
                    <a:pt x="25" y="1"/>
                  </a:lnTo>
                  <a:lnTo>
                    <a:pt x="37" y="0"/>
                  </a:lnTo>
                  <a:lnTo>
                    <a:pt x="45" y="0"/>
                  </a:lnTo>
                  <a:lnTo>
                    <a:pt x="52" y="3"/>
                  </a:lnTo>
                  <a:lnTo>
                    <a:pt x="61" y="13"/>
                  </a:lnTo>
                  <a:lnTo>
                    <a:pt x="70" y="26"/>
                  </a:lnTo>
                  <a:lnTo>
                    <a:pt x="84" y="38"/>
                  </a:lnTo>
                  <a:lnTo>
                    <a:pt x="100" y="50"/>
                  </a:lnTo>
                  <a:lnTo>
                    <a:pt x="122" y="58"/>
                  </a:lnTo>
                  <a:lnTo>
                    <a:pt x="148" y="60"/>
                  </a:lnTo>
                  <a:lnTo>
                    <a:pt x="181" y="51"/>
                  </a:lnTo>
                  <a:lnTo>
                    <a:pt x="201" y="46"/>
                  </a:lnTo>
                  <a:lnTo>
                    <a:pt x="220" y="41"/>
                  </a:lnTo>
                  <a:lnTo>
                    <a:pt x="237" y="38"/>
                  </a:lnTo>
                  <a:lnTo>
                    <a:pt x="253" y="37"/>
                  </a:lnTo>
                  <a:lnTo>
                    <a:pt x="270" y="38"/>
                  </a:lnTo>
                  <a:lnTo>
                    <a:pt x="285" y="40"/>
                  </a:lnTo>
                  <a:lnTo>
                    <a:pt x="300" y="43"/>
                  </a:lnTo>
                  <a:lnTo>
                    <a:pt x="315" y="46"/>
                  </a:lnTo>
                  <a:lnTo>
                    <a:pt x="322" y="47"/>
                  </a:lnTo>
                  <a:lnTo>
                    <a:pt x="333" y="47"/>
                  </a:lnTo>
                  <a:lnTo>
                    <a:pt x="345" y="47"/>
                  </a:lnTo>
                  <a:lnTo>
                    <a:pt x="359" y="46"/>
                  </a:lnTo>
                  <a:lnTo>
                    <a:pt x="373" y="46"/>
                  </a:lnTo>
                  <a:lnTo>
                    <a:pt x="388" y="44"/>
                  </a:lnTo>
                  <a:lnTo>
                    <a:pt x="403" y="44"/>
                  </a:lnTo>
                  <a:lnTo>
                    <a:pt x="417" y="46"/>
                  </a:lnTo>
                  <a:lnTo>
                    <a:pt x="430" y="48"/>
                  </a:lnTo>
                  <a:lnTo>
                    <a:pt x="443" y="50"/>
                  </a:lnTo>
                  <a:lnTo>
                    <a:pt x="452" y="54"/>
                  </a:lnTo>
                  <a:lnTo>
                    <a:pt x="459" y="60"/>
                  </a:lnTo>
                  <a:lnTo>
                    <a:pt x="464" y="68"/>
                  </a:lnTo>
                  <a:lnTo>
                    <a:pt x="465" y="77"/>
                  </a:lnTo>
                  <a:lnTo>
                    <a:pt x="461" y="89"/>
                  </a:lnTo>
                  <a:lnTo>
                    <a:pt x="454" y="10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225"/>
            <p:cNvSpPr>
              <a:spLocks/>
            </p:cNvSpPr>
            <p:nvPr/>
          </p:nvSpPr>
          <p:spPr bwMode="auto">
            <a:xfrm>
              <a:off x="4081" y="2366"/>
              <a:ext cx="493" cy="111"/>
            </a:xfrm>
            <a:custGeom>
              <a:avLst/>
              <a:gdLst>
                <a:gd name="T0" fmla="*/ 493 w 493"/>
                <a:gd name="T1" fmla="*/ 88 h 111"/>
                <a:gd name="T2" fmla="*/ 488 w 493"/>
                <a:gd name="T3" fmla="*/ 89 h 111"/>
                <a:gd name="T4" fmla="*/ 476 w 493"/>
                <a:gd name="T5" fmla="*/ 91 h 111"/>
                <a:gd name="T6" fmla="*/ 456 w 493"/>
                <a:gd name="T7" fmla="*/ 95 h 111"/>
                <a:gd name="T8" fmla="*/ 430 w 493"/>
                <a:gd name="T9" fmla="*/ 99 h 111"/>
                <a:gd name="T10" fmla="*/ 398 w 493"/>
                <a:gd name="T11" fmla="*/ 103 h 111"/>
                <a:gd name="T12" fmla="*/ 363 w 493"/>
                <a:gd name="T13" fmla="*/ 107 h 111"/>
                <a:gd name="T14" fmla="*/ 324 w 493"/>
                <a:gd name="T15" fmla="*/ 110 h 111"/>
                <a:gd name="T16" fmla="*/ 284 w 493"/>
                <a:gd name="T17" fmla="*/ 111 h 111"/>
                <a:gd name="T18" fmla="*/ 242 w 493"/>
                <a:gd name="T19" fmla="*/ 110 h 111"/>
                <a:gd name="T20" fmla="*/ 198 w 493"/>
                <a:gd name="T21" fmla="*/ 106 h 111"/>
                <a:gd name="T22" fmla="*/ 158 w 493"/>
                <a:gd name="T23" fmla="*/ 99 h 111"/>
                <a:gd name="T24" fmla="*/ 118 w 493"/>
                <a:gd name="T25" fmla="*/ 89 h 111"/>
                <a:gd name="T26" fmla="*/ 82 w 493"/>
                <a:gd name="T27" fmla="*/ 75 h 111"/>
                <a:gd name="T28" fmla="*/ 49 w 493"/>
                <a:gd name="T29" fmla="*/ 55 h 111"/>
                <a:gd name="T30" fmla="*/ 22 w 493"/>
                <a:gd name="T31" fmla="*/ 30 h 111"/>
                <a:gd name="T32" fmla="*/ 0 w 493"/>
                <a:gd name="T33" fmla="*/ 0 h 111"/>
                <a:gd name="T34" fmla="*/ 1 w 493"/>
                <a:gd name="T35" fmla="*/ 1 h 111"/>
                <a:gd name="T36" fmla="*/ 3 w 493"/>
                <a:gd name="T37" fmla="*/ 6 h 111"/>
                <a:gd name="T38" fmla="*/ 9 w 493"/>
                <a:gd name="T39" fmla="*/ 13 h 111"/>
                <a:gd name="T40" fmla="*/ 17 w 493"/>
                <a:gd name="T41" fmla="*/ 21 h 111"/>
                <a:gd name="T42" fmla="*/ 29 w 493"/>
                <a:gd name="T43" fmla="*/ 30 h 111"/>
                <a:gd name="T44" fmla="*/ 44 w 493"/>
                <a:gd name="T45" fmla="*/ 41 h 111"/>
                <a:gd name="T46" fmla="*/ 64 w 493"/>
                <a:gd name="T47" fmla="*/ 52 h 111"/>
                <a:gd name="T48" fmla="*/ 87 w 493"/>
                <a:gd name="T49" fmla="*/ 63 h 111"/>
                <a:gd name="T50" fmla="*/ 117 w 493"/>
                <a:gd name="T51" fmla="*/ 74 h 111"/>
                <a:gd name="T52" fmla="*/ 151 w 493"/>
                <a:gd name="T53" fmla="*/ 83 h 111"/>
                <a:gd name="T54" fmla="*/ 191 w 493"/>
                <a:gd name="T55" fmla="*/ 90 h 111"/>
                <a:gd name="T56" fmla="*/ 237 w 493"/>
                <a:gd name="T57" fmla="*/ 96 h 111"/>
                <a:gd name="T58" fmla="*/ 291 w 493"/>
                <a:gd name="T59" fmla="*/ 98 h 111"/>
                <a:gd name="T60" fmla="*/ 350 w 493"/>
                <a:gd name="T61" fmla="*/ 98 h 111"/>
                <a:gd name="T62" fmla="*/ 418 w 493"/>
                <a:gd name="T63" fmla="*/ 95 h 111"/>
                <a:gd name="T64" fmla="*/ 493 w 493"/>
                <a:gd name="T65" fmla="*/ 8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3" h="111">
                  <a:moveTo>
                    <a:pt x="493" y="88"/>
                  </a:moveTo>
                  <a:lnTo>
                    <a:pt x="488" y="89"/>
                  </a:lnTo>
                  <a:lnTo>
                    <a:pt x="476" y="91"/>
                  </a:lnTo>
                  <a:lnTo>
                    <a:pt x="456" y="95"/>
                  </a:lnTo>
                  <a:lnTo>
                    <a:pt x="430" y="99"/>
                  </a:lnTo>
                  <a:lnTo>
                    <a:pt x="398" y="103"/>
                  </a:lnTo>
                  <a:lnTo>
                    <a:pt x="363" y="107"/>
                  </a:lnTo>
                  <a:lnTo>
                    <a:pt x="324" y="110"/>
                  </a:lnTo>
                  <a:lnTo>
                    <a:pt x="284" y="111"/>
                  </a:lnTo>
                  <a:lnTo>
                    <a:pt x="242" y="110"/>
                  </a:lnTo>
                  <a:lnTo>
                    <a:pt x="198" y="106"/>
                  </a:lnTo>
                  <a:lnTo>
                    <a:pt x="158" y="99"/>
                  </a:lnTo>
                  <a:lnTo>
                    <a:pt x="118" y="89"/>
                  </a:lnTo>
                  <a:lnTo>
                    <a:pt x="82" y="75"/>
                  </a:lnTo>
                  <a:lnTo>
                    <a:pt x="49" y="55"/>
                  </a:lnTo>
                  <a:lnTo>
                    <a:pt x="22" y="30"/>
                  </a:lnTo>
                  <a:lnTo>
                    <a:pt x="0" y="0"/>
                  </a:lnTo>
                  <a:lnTo>
                    <a:pt x="1" y="1"/>
                  </a:lnTo>
                  <a:lnTo>
                    <a:pt x="3" y="6"/>
                  </a:lnTo>
                  <a:lnTo>
                    <a:pt x="9" y="13"/>
                  </a:lnTo>
                  <a:lnTo>
                    <a:pt x="17" y="21"/>
                  </a:lnTo>
                  <a:lnTo>
                    <a:pt x="29" y="30"/>
                  </a:lnTo>
                  <a:lnTo>
                    <a:pt x="44" y="41"/>
                  </a:lnTo>
                  <a:lnTo>
                    <a:pt x="64" y="52"/>
                  </a:lnTo>
                  <a:lnTo>
                    <a:pt x="87" y="63"/>
                  </a:lnTo>
                  <a:lnTo>
                    <a:pt x="117" y="74"/>
                  </a:lnTo>
                  <a:lnTo>
                    <a:pt x="151" y="83"/>
                  </a:lnTo>
                  <a:lnTo>
                    <a:pt x="191" y="90"/>
                  </a:lnTo>
                  <a:lnTo>
                    <a:pt x="237" y="96"/>
                  </a:lnTo>
                  <a:lnTo>
                    <a:pt x="291" y="98"/>
                  </a:lnTo>
                  <a:lnTo>
                    <a:pt x="350" y="98"/>
                  </a:lnTo>
                  <a:lnTo>
                    <a:pt x="418" y="95"/>
                  </a:lnTo>
                  <a:lnTo>
                    <a:pt x="493"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226"/>
            <p:cNvSpPr>
              <a:spLocks/>
            </p:cNvSpPr>
            <p:nvPr/>
          </p:nvSpPr>
          <p:spPr bwMode="auto">
            <a:xfrm>
              <a:off x="4059" y="2264"/>
              <a:ext cx="9" cy="68"/>
            </a:xfrm>
            <a:custGeom>
              <a:avLst/>
              <a:gdLst>
                <a:gd name="T0" fmla="*/ 9 w 9"/>
                <a:gd name="T1" fmla="*/ 0 h 68"/>
                <a:gd name="T2" fmla="*/ 8 w 9"/>
                <a:gd name="T3" fmla="*/ 7 h 68"/>
                <a:gd name="T4" fmla="*/ 7 w 9"/>
                <a:gd name="T5" fmla="*/ 24 h 68"/>
                <a:gd name="T6" fmla="*/ 5 w 9"/>
                <a:gd name="T7" fmla="*/ 46 h 68"/>
                <a:gd name="T8" fmla="*/ 5 w 9"/>
                <a:gd name="T9" fmla="*/ 68 h 68"/>
                <a:gd name="T10" fmla="*/ 3 w 9"/>
                <a:gd name="T11" fmla="*/ 60 h 68"/>
                <a:gd name="T12" fmla="*/ 0 w 9"/>
                <a:gd name="T13" fmla="*/ 41 h 68"/>
                <a:gd name="T14" fmla="*/ 0 w 9"/>
                <a:gd name="T15" fmla="*/ 19 h 68"/>
                <a:gd name="T16" fmla="*/ 9 w 9"/>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68">
                  <a:moveTo>
                    <a:pt x="9" y="0"/>
                  </a:moveTo>
                  <a:lnTo>
                    <a:pt x="8" y="7"/>
                  </a:lnTo>
                  <a:lnTo>
                    <a:pt x="7" y="24"/>
                  </a:lnTo>
                  <a:lnTo>
                    <a:pt x="5" y="46"/>
                  </a:lnTo>
                  <a:lnTo>
                    <a:pt x="5" y="68"/>
                  </a:lnTo>
                  <a:lnTo>
                    <a:pt x="3" y="60"/>
                  </a:lnTo>
                  <a:lnTo>
                    <a:pt x="0" y="41"/>
                  </a:lnTo>
                  <a:lnTo>
                    <a:pt x="0" y="19"/>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227"/>
            <p:cNvSpPr>
              <a:spLocks/>
            </p:cNvSpPr>
            <p:nvPr/>
          </p:nvSpPr>
          <p:spPr bwMode="auto">
            <a:xfrm>
              <a:off x="4589" y="2402"/>
              <a:ext cx="926" cy="123"/>
            </a:xfrm>
            <a:custGeom>
              <a:avLst/>
              <a:gdLst>
                <a:gd name="T0" fmla="*/ 3 w 926"/>
                <a:gd name="T1" fmla="*/ 0 h 123"/>
                <a:gd name="T2" fmla="*/ 24 w 926"/>
                <a:gd name="T3" fmla="*/ 2 h 123"/>
                <a:gd name="T4" fmla="*/ 61 w 926"/>
                <a:gd name="T5" fmla="*/ 6 h 123"/>
                <a:gd name="T6" fmla="*/ 114 w 926"/>
                <a:gd name="T7" fmla="*/ 11 h 123"/>
                <a:gd name="T8" fmla="*/ 178 w 926"/>
                <a:gd name="T9" fmla="*/ 18 h 123"/>
                <a:gd name="T10" fmla="*/ 253 w 926"/>
                <a:gd name="T11" fmla="*/ 25 h 123"/>
                <a:gd name="T12" fmla="*/ 333 w 926"/>
                <a:gd name="T13" fmla="*/ 33 h 123"/>
                <a:gd name="T14" fmla="*/ 419 w 926"/>
                <a:gd name="T15" fmla="*/ 42 h 123"/>
                <a:gd name="T16" fmla="*/ 505 w 926"/>
                <a:gd name="T17" fmla="*/ 52 h 123"/>
                <a:gd name="T18" fmla="*/ 591 w 926"/>
                <a:gd name="T19" fmla="*/ 61 h 123"/>
                <a:gd name="T20" fmla="*/ 671 w 926"/>
                <a:gd name="T21" fmla="*/ 70 h 123"/>
                <a:gd name="T22" fmla="*/ 746 w 926"/>
                <a:gd name="T23" fmla="*/ 80 h 123"/>
                <a:gd name="T24" fmla="*/ 811 w 926"/>
                <a:gd name="T25" fmla="*/ 88 h 123"/>
                <a:gd name="T26" fmla="*/ 864 w 926"/>
                <a:gd name="T27" fmla="*/ 97 h 123"/>
                <a:gd name="T28" fmla="*/ 903 w 926"/>
                <a:gd name="T29" fmla="*/ 104 h 123"/>
                <a:gd name="T30" fmla="*/ 923 w 926"/>
                <a:gd name="T31" fmla="*/ 111 h 123"/>
                <a:gd name="T32" fmla="*/ 923 w 926"/>
                <a:gd name="T33" fmla="*/ 119 h 123"/>
                <a:gd name="T34" fmla="*/ 894 w 926"/>
                <a:gd name="T35" fmla="*/ 123 h 123"/>
                <a:gd name="T36" fmla="*/ 852 w 926"/>
                <a:gd name="T37" fmla="*/ 119 h 123"/>
                <a:gd name="T38" fmla="*/ 814 w 926"/>
                <a:gd name="T39" fmla="*/ 112 h 123"/>
                <a:gd name="T40" fmla="*/ 796 w 926"/>
                <a:gd name="T41" fmla="*/ 109 h 123"/>
                <a:gd name="T42" fmla="*/ 774 w 926"/>
                <a:gd name="T43" fmla="*/ 107 h 123"/>
                <a:gd name="T44" fmla="*/ 738 w 926"/>
                <a:gd name="T45" fmla="*/ 102 h 123"/>
                <a:gd name="T46" fmla="*/ 689 w 926"/>
                <a:gd name="T47" fmla="*/ 96 h 123"/>
                <a:gd name="T48" fmla="*/ 630 w 926"/>
                <a:gd name="T49" fmla="*/ 89 h 123"/>
                <a:gd name="T50" fmla="*/ 564 w 926"/>
                <a:gd name="T51" fmla="*/ 81 h 123"/>
                <a:gd name="T52" fmla="*/ 492 w 926"/>
                <a:gd name="T53" fmla="*/ 73 h 123"/>
                <a:gd name="T54" fmla="*/ 418 w 926"/>
                <a:gd name="T55" fmla="*/ 63 h 123"/>
                <a:gd name="T56" fmla="*/ 343 w 926"/>
                <a:gd name="T57" fmla="*/ 54 h 123"/>
                <a:gd name="T58" fmla="*/ 269 w 926"/>
                <a:gd name="T59" fmla="*/ 45 h 123"/>
                <a:gd name="T60" fmla="*/ 200 w 926"/>
                <a:gd name="T61" fmla="*/ 35 h 123"/>
                <a:gd name="T62" fmla="*/ 137 w 926"/>
                <a:gd name="T63" fmla="*/ 27 h 123"/>
                <a:gd name="T64" fmla="*/ 84 w 926"/>
                <a:gd name="T65" fmla="*/ 19 h 123"/>
                <a:gd name="T66" fmla="*/ 41 w 926"/>
                <a:gd name="T67" fmla="*/ 12 h 123"/>
                <a:gd name="T68" fmla="*/ 13 w 926"/>
                <a:gd name="T69" fmla="*/ 6 h 123"/>
                <a:gd name="T70" fmla="*/ 0 w 926"/>
                <a:gd name="T71" fmla="*/ 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6" h="123">
                  <a:moveTo>
                    <a:pt x="0" y="0"/>
                  </a:moveTo>
                  <a:lnTo>
                    <a:pt x="3" y="0"/>
                  </a:lnTo>
                  <a:lnTo>
                    <a:pt x="11" y="1"/>
                  </a:lnTo>
                  <a:lnTo>
                    <a:pt x="24" y="2"/>
                  </a:lnTo>
                  <a:lnTo>
                    <a:pt x="40" y="4"/>
                  </a:lnTo>
                  <a:lnTo>
                    <a:pt x="61" y="6"/>
                  </a:lnTo>
                  <a:lnTo>
                    <a:pt x="86" y="8"/>
                  </a:lnTo>
                  <a:lnTo>
                    <a:pt x="114" y="11"/>
                  </a:lnTo>
                  <a:lnTo>
                    <a:pt x="144" y="14"/>
                  </a:lnTo>
                  <a:lnTo>
                    <a:pt x="178" y="18"/>
                  </a:lnTo>
                  <a:lnTo>
                    <a:pt x="214" y="21"/>
                  </a:lnTo>
                  <a:lnTo>
                    <a:pt x="253" y="25"/>
                  </a:lnTo>
                  <a:lnTo>
                    <a:pt x="292" y="28"/>
                  </a:lnTo>
                  <a:lnTo>
                    <a:pt x="333" y="33"/>
                  </a:lnTo>
                  <a:lnTo>
                    <a:pt x="375" y="38"/>
                  </a:lnTo>
                  <a:lnTo>
                    <a:pt x="419" y="42"/>
                  </a:lnTo>
                  <a:lnTo>
                    <a:pt x="462" y="46"/>
                  </a:lnTo>
                  <a:lnTo>
                    <a:pt x="505" y="52"/>
                  </a:lnTo>
                  <a:lnTo>
                    <a:pt x="548" y="56"/>
                  </a:lnTo>
                  <a:lnTo>
                    <a:pt x="591" y="61"/>
                  </a:lnTo>
                  <a:lnTo>
                    <a:pt x="631" y="66"/>
                  </a:lnTo>
                  <a:lnTo>
                    <a:pt x="671" y="70"/>
                  </a:lnTo>
                  <a:lnTo>
                    <a:pt x="710" y="75"/>
                  </a:lnTo>
                  <a:lnTo>
                    <a:pt x="746" y="80"/>
                  </a:lnTo>
                  <a:lnTo>
                    <a:pt x="780" y="84"/>
                  </a:lnTo>
                  <a:lnTo>
                    <a:pt x="811" y="88"/>
                  </a:lnTo>
                  <a:lnTo>
                    <a:pt x="840" y="92"/>
                  </a:lnTo>
                  <a:lnTo>
                    <a:pt x="864" y="97"/>
                  </a:lnTo>
                  <a:lnTo>
                    <a:pt x="885" y="101"/>
                  </a:lnTo>
                  <a:lnTo>
                    <a:pt x="903" y="104"/>
                  </a:lnTo>
                  <a:lnTo>
                    <a:pt x="916" y="108"/>
                  </a:lnTo>
                  <a:lnTo>
                    <a:pt x="923" y="111"/>
                  </a:lnTo>
                  <a:lnTo>
                    <a:pt x="926" y="114"/>
                  </a:lnTo>
                  <a:lnTo>
                    <a:pt x="923" y="119"/>
                  </a:lnTo>
                  <a:lnTo>
                    <a:pt x="911" y="122"/>
                  </a:lnTo>
                  <a:lnTo>
                    <a:pt x="894" y="123"/>
                  </a:lnTo>
                  <a:lnTo>
                    <a:pt x="875" y="122"/>
                  </a:lnTo>
                  <a:lnTo>
                    <a:pt x="852" y="119"/>
                  </a:lnTo>
                  <a:lnTo>
                    <a:pt x="831" y="116"/>
                  </a:lnTo>
                  <a:lnTo>
                    <a:pt x="814" y="112"/>
                  </a:lnTo>
                  <a:lnTo>
                    <a:pt x="801" y="110"/>
                  </a:lnTo>
                  <a:lnTo>
                    <a:pt x="796" y="109"/>
                  </a:lnTo>
                  <a:lnTo>
                    <a:pt x="787" y="108"/>
                  </a:lnTo>
                  <a:lnTo>
                    <a:pt x="774" y="107"/>
                  </a:lnTo>
                  <a:lnTo>
                    <a:pt x="758" y="104"/>
                  </a:lnTo>
                  <a:lnTo>
                    <a:pt x="738" y="102"/>
                  </a:lnTo>
                  <a:lnTo>
                    <a:pt x="714" y="99"/>
                  </a:lnTo>
                  <a:lnTo>
                    <a:pt x="689" y="96"/>
                  </a:lnTo>
                  <a:lnTo>
                    <a:pt x="661" y="92"/>
                  </a:lnTo>
                  <a:lnTo>
                    <a:pt x="630" y="89"/>
                  </a:lnTo>
                  <a:lnTo>
                    <a:pt x="598" y="85"/>
                  </a:lnTo>
                  <a:lnTo>
                    <a:pt x="564" y="81"/>
                  </a:lnTo>
                  <a:lnTo>
                    <a:pt x="529" y="77"/>
                  </a:lnTo>
                  <a:lnTo>
                    <a:pt x="492" y="73"/>
                  </a:lnTo>
                  <a:lnTo>
                    <a:pt x="455" y="68"/>
                  </a:lnTo>
                  <a:lnTo>
                    <a:pt x="418" y="63"/>
                  </a:lnTo>
                  <a:lnTo>
                    <a:pt x="380" y="59"/>
                  </a:lnTo>
                  <a:lnTo>
                    <a:pt x="343" y="54"/>
                  </a:lnTo>
                  <a:lnTo>
                    <a:pt x="305" y="49"/>
                  </a:lnTo>
                  <a:lnTo>
                    <a:pt x="269" y="45"/>
                  </a:lnTo>
                  <a:lnTo>
                    <a:pt x="234" y="40"/>
                  </a:lnTo>
                  <a:lnTo>
                    <a:pt x="200" y="35"/>
                  </a:lnTo>
                  <a:lnTo>
                    <a:pt x="167" y="31"/>
                  </a:lnTo>
                  <a:lnTo>
                    <a:pt x="137" y="27"/>
                  </a:lnTo>
                  <a:lnTo>
                    <a:pt x="109" y="22"/>
                  </a:lnTo>
                  <a:lnTo>
                    <a:pt x="84" y="19"/>
                  </a:lnTo>
                  <a:lnTo>
                    <a:pt x="61" y="15"/>
                  </a:lnTo>
                  <a:lnTo>
                    <a:pt x="41" y="12"/>
                  </a:lnTo>
                  <a:lnTo>
                    <a:pt x="25" y="8"/>
                  </a:lnTo>
                  <a:lnTo>
                    <a:pt x="13" y="6"/>
                  </a:lnTo>
                  <a:lnTo>
                    <a:pt x="4" y="4"/>
                  </a:lnTo>
                  <a:lnTo>
                    <a:pt x="0" y="1"/>
                  </a:lnTo>
                  <a:lnTo>
                    <a:pt x="0" y="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228"/>
            <p:cNvSpPr>
              <a:spLocks/>
            </p:cNvSpPr>
            <p:nvPr/>
          </p:nvSpPr>
          <p:spPr bwMode="auto">
            <a:xfrm>
              <a:off x="4601" y="2394"/>
              <a:ext cx="844" cy="102"/>
            </a:xfrm>
            <a:custGeom>
              <a:avLst/>
              <a:gdLst>
                <a:gd name="T0" fmla="*/ 2 w 844"/>
                <a:gd name="T1" fmla="*/ 0 h 102"/>
                <a:gd name="T2" fmla="*/ 20 w 844"/>
                <a:gd name="T3" fmla="*/ 2 h 102"/>
                <a:gd name="T4" fmla="*/ 51 w 844"/>
                <a:gd name="T5" fmla="*/ 6 h 102"/>
                <a:gd name="T6" fmla="*/ 97 w 844"/>
                <a:gd name="T7" fmla="*/ 12 h 102"/>
                <a:gd name="T8" fmla="*/ 152 w 844"/>
                <a:gd name="T9" fmla="*/ 17 h 102"/>
                <a:gd name="T10" fmla="*/ 216 w 844"/>
                <a:gd name="T11" fmla="*/ 26 h 102"/>
                <a:gd name="T12" fmla="*/ 286 w 844"/>
                <a:gd name="T13" fmla="*/ 34 h 102"/>
                <a:gd name="T14" fmla="*/ 361 w 844"/>
                <a:gd name="T15" fmla="*/ 42 h 102"/>
                <a:gd name="T16" fmla="*/ 437 w 844"/>
                <a:gd name="T17" fmla="*/ 51 h 102"/>
                <a:gd name="T18" fmla="*/ 513 w 844"/>
                <a:gd name="T19" fmla="*/ 61 h 102"/>
                <a:gd name="T20" fmla="*/ 586 w 844"/>
                <a:gd name="T21" fmla="*/ 69 h 102"/>
                <a:gd name="T22" fmla="*/ 655 w 844"/>
                <a:gd name="T23" fmla="*/ 77 h 102"/>
                <a:gd name="T24" fmla="*/ 715 w 844"/>
                <a:gd name="T25" fmla="*/ 85 h 102"/>
                <a:gd name="T26" fmla="*/ 768 w 844"/>
                <a:gd name="T27" fmla="*/ 91 h 102"/>
                <a:gd name="T28" fmla="*/ 809 w 844"/>
                <a:gd name="T29" fmla="*/ 97 h 102"/>
                <a:gd name="T30" fmla="*/ 836 w 844"/>
                <a:gd name="T31" fmla="*/ 100 h 102"/>
                <a:gd name="T32" fmla="*/ 842 w 844"/>
                <a:gd name="T33" fmla="*/ 102 h 102"/>
                <a:gd name="T34" fmla="*/ 824 w 844"/>
                <a:gd name="T35" fmla="*/ 99 h 102"/>
                <a:gd name="T36" fmla="*/ 791 w 844"/>
                <a:gd name="T37" fmla="*/ 97 h 102"/>
                <a:gd name="T38" fmla="*/ 745 w 844"/>
                <a:gd name="T39" fmla="*/ 92 h 102"/>
                <a:gd name="T40" fmla="*/ 688 w 844"/>
                <a:gd name="T41" fmla="*/ 86 h 102"/>
                <a:gd name="T42" fmla="*/ 623 w 844"/>
                <a:gd name="T43" fmla="*/ 81 h 102"/>
                <a:gd name="T44" fmla="*/ 552 w 844"/>
                <a:gd name="T45" fmla="*/ 74 h 102"/>
                <a:gd name="T46" fmla="*/ 476 w 844"/>
                <a:gd name="T47" fmla="*/ 65 h 102"/>
                <a:gd name="T48" fmla="*/ 399 w 844"/>
                <a:gd name="T49" fmla="*/ 57 h 102"/>
                <a:gd name="T50" fmla="*/ 323 w 844"/>
                <a:gd name="T51" fmla="*/ 49 h 102"/>
                <a:gd name="T52" fmla="*/ 249 w 844"/>
                <a:gd name="T53" fmla="*/ 40 h 102"/>
                <a:gd name="T54" fmla="*/ 180 w 844"/>
                <a:gd name="T55" fmla="*/ 31 h 102"/>
                <a:gd name="T56" fmla="*/ 120 w 844"/>
                <a:gd name="T57" fmla="*/ 23 h 102"/>
                <a:gd name="T58" fmla="*/ 69 w 844"/>
                <a:gd name="T59" fmla="*/ 16 h 102"/>
                <a:gd name="T60" fmla="*/ 30 w 844"/>
                <a:gd name="T61" fmla="*/ 9 h 102"/>
                <a:gd name="T62" fmla="*/ 6 w 844"/>
                <a:gd name="T63" fmla="*/ 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4" h="102">
                  <a:moveTo>
                    <a:pt x="0" y="0"/>
                  </a:moveTo>
                  <a:lnTo>
                    <a:pt x="2" y="0"/>
                  </a:lnTo>
                  <a:lnTo>
                    <a:pt x="9" y="1"/>
                  </a:lnTo>
                  <a:lnTo>
                    <a:pt x="20" y="2"/>
                  </a:lnTo>
                  <a:lnTo>
                    <a:pt x="34" y="3"/>
                  </a:lnTo>
                  <a:lnTo>
                    <a:pt x="51" y="6"/>
                  </a:lnTo>
                  <a:lnTo>
                    <a:pt x="72" y="8"/>
                  </a:lnTo>
                  <a:lnTo>
                    <a:pt x="97" y="12"/>
                  </a:lnTo>
                  <a:lnTo>
                    <a:pt x="123" y="14"/>
                  </a:lnTo>
                  <a:lnTo>
                    <a:pt x="152" y="17"/>
                  </a:lnTo>
                  <a:lnTo>
                    <a:pt x="183" y="21"/>
                  </a:lnTo>
                  <a:lnTo>
                    <a:pt x="216" y="26"/>
                  </a:lnTo>
                  <a:lnTo>
                    <a:pt x="250" y="29"/>
                  </a:lnTo>
                  <a:lnTo>
                    <a:pt x="286" y="34"/>
                  </a:lnTo>
                  <a:lnTo>
                    <a:pt x="324" y="37"/>
                  </a:lnTo>
                  <a:lnTo>
                    <a:pt x="361" y="42"/>
                  </a:lnTo>
                  <a:lnTo>
                    <a:pt x="399" y="47"/>
                  </a:lnTo>
                  <a:lnTo>
                    <a:pt x="437" y="51"/>
                  </a:lnTo>
                  <a:lnTo>
                    <a:pt x="475" y="56"/>
                  </a:lnTo>
                  <a:lnTo>
                    <a:pt x="513" y="61"/>
                  </a:lnTo>
                  <a:lnTo>
                    <a:pt x="549" y="65"/>
                  </a:lnTo>
                  <a:lnTo>
                    <a:pt x="586" y="69"/>
                  </a:lnTo>
                  <a:lnTo>
                    <a:pt x="621" y="74"/>
                  </a:lnTo>
                  <a:lnTo>
                    <a:pt x="655" y="77"/>
                  </a:lnTo>
                  <a:lnTo>
                    <a:pt x="686" y="82"/>
                  </a:lnTo>
                  <a:lnTo>
                    <a:pt x="715" y="85"/>
                  </a:lnTo>
                  <a:lnTo>
                    <a:pt x="743" y="89"/>
                  </a:lnTo>
                  <a:lnTo>
                    <a:pt x="768" y="91"/>
                  </a:lnTo>
                  <a:lnTo>
                    <a:pt x="790" y="95"/>
                  </a:lnTo>
                  <a:lnTo>
                    <a:pt x="809" y="97"/>
                  </a:lnTo>
                  <a:lnTo>
                    <a:pt x="824" y="99"/>
                  </a:lnTo>
                  <a:lnTo>
                    <a:pt x="836" y="100"/>
                  </a:lnTo>
                  <a:lnTo>
                    <a:pt x="844" y="102"/>
                  </a:lnTo>
                  <a:lnTo>
                    <a:pt x="842" y="102"/>
                  </a:lnTo>
                  <a:lnTo>
                    <a:pt x="835" y="100"/>
                  </a:lnTo>
                  <a:lnTo>
                    <a:pt x="824" y="99"/>
                  </a:lnTo>
                  <a:lnTo>
                    <a:pt x="809" y="98"/>
                  </a:lnTo>
                  <a:lnTo>
                    <a:pt x="791" y="97"/>
                  </a:lnTo>
                  <a:lnTo>
                    <a:pt x="769" y="95"/>
                  </a:lnTo>
                  <a:lnTo>
                    <a:pt x="745" y="92"/>
                  </a:lnTo>
                  <a:lnTo>
                    <a:pt x="718" y="90"/>
                  </a:lnTo>
                  <a:lnTo>
                    <a:pt x="688" y="86"/>
                  </a:lnTo>
                  <a:lnTo>
                    <a:pt x="657" y="84"/>
                  </a:lnTo>
                  <a:lnTo>
                    <a:pt x="623" y="81"/>
                  </a:lnTo>
                  <a:lnTo>
                    <a:pt x="588" y="77"/>
                  </a:lnTo>
                  <a:lnTo>
                    <a:pt x="552" y="74"/>
                  </a:lnTo>
                  <a:lnTo>
                    <a:pt x="514" y="69"/>
                  </a:lnTo>
                  <a:lnTo>
                    <a:pt x="476" y="65"/>
                  </a:lnTo>
                  <a:lnTo>
                    <a:pt x="437" y="61"/>
                  </a:lnTo>
                  <a:lnTo>
                    <a:pt x="399" y="57"/>
                  </a:lnTo>
                  <a:lnTo>
                    <a:pt x="360" y="53"/>
                  </a:lnTo>
                  <a:lnTo>
                    <a:pt x="323" y="49"/>
                  </a:lnTo>
                  <a:lnTo>
                    <a:pt x="285" y="44"/>
                  </a:lnTo>
                  <a:lnTo>
                    <a:pt x="249" y="40"/>
                  </a:lnTo>
                  <a:lnTo>
                    <a:pt x="214" y="36"/>
                  </a:lnTo>
                  <a:lnTo>
                    <a:pt x="180" y="31"/>
                  </a:lnTo>
                  <a:lnTo>
                    <a:pt x="150" y="28"/>
                  </a:lnTo>
                  <a:lnTo>
                    <a:pt x="120" y="23"/>
                  </a:lnTo>
                  <a:lnTo>
                    <a:pt x="93" y="20"/>
                  </a:lnTo>
                  <a:lnTo>
                    <a:pt x="69" y="16"/>
                  </a:lnTo>
                  <a:lnTo>
                    <a:pt x="48" y="13"/>
                  </a:lnTo>
                  <a:lnTo>
                    <a:pt x="30" y="9"/>
                  </a:lnTo>
                  <a:lnTo>
                    <a:pt x="16" y="6"/>
                  </a:lnTo>
                  <a:lnTo>
                    <a:pt x="6"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229"/>
            <p:cNvSpPr>
              <a:spLocks/>
            </p:cNvSpPr>
            <p:nvPr/>
          </p:nvSpPr>
          <p:spPr bwMode="auto">
            <a:xfrm>
              <a:off x="4040" y="2268"/>
              <a:ext cx="24" cy="98"/>
            </a:xfrm>
            <a:custGeom>
              <a:avLst/>
              <a:gdLst>
                <a:gd name="T0" fmla="*/ 6 w 24"/>
                <a:gd name="T1" fmla="*/ 98 h 98"/>
                <a:gd name="T2" fmla="*/ 4 w 24"/>
                <a:gd name="T3" fmla="*/ 94 h 98"/>
                <a:gd name="T4" fmla="*/ 3 w 24"/>
                <a:gd name="T5" fmla="*/ 87 h 98"/>
                <a:gd name="T6" fmla="*/ 1 w 24"/>
                <a:gd name="T7" fmla="*/ 74 h 98"/>
                <a:gd name="T8" fmla="*/ 0 w 24"/>
                <a:gd name="T9" fmla="*/ 60 h 98"/>
                <a:gd name="T10" fmla="*/ 1 w 24"/>
                <a:gd name="T11" fmla="*/ 44 h 98"/>
                <a:gd name="T12" fmla="*/ 4 w 24"/>
                <a:gd name="T13" fmla="*/ 28 h 98"/>
                <a:gd name="T14" fmla="*/ 12 w 24"/>
                <a:gd name="T15" fmla="*/ 13 h 98"/>
                <a:gd name="T16" fmla="*/ 24 w 24"/>
                <a:gd name="T17" fmla="*/ 0 h 98"/>
                <a:gd name="T18" fmla="*/ 21 w 24"/>
                <a:gd name="T19" fmla="*/ 7 h 98"/>
                <a:gd name="T20" fmla="*/ 12 w 24"/>
                <a:gd name="T21" fmla="*/ 27 h 98"/>
                <a:gd name="T22" fmla="*/ 6 w 24"/>
                <a:gd name="T23" fmla="*/ 58 h 98"/>
                <a:gd name="T24" fmla="*/ 6 w 24"/>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98">
                  <a:moveTo>
                    <a:pt x="6" y="98"/>
                  </a:moveTo>
                  <a:lnTo>
                    <a:pt x="4" y="94"/>
                  </a:lnTo>
                  <a:lnTo>
                    <a:pt x="3" y="87"/>
                  </a:lnTo>
                  <a:lnTo>
                    <a:pt x="1" y="74"/>
                  </a:lnTo>
                  <a:lnTo>
                    <a:pt x="0" y="60"/>
                  </a:lnTo>
                  <a:lnTo>
                    <a:pt x="1" y="44"/>
                  </a:lnTo>
                  <a:lnTo>
                    <a:pt x="4" y="28"/>
                  </a:lnTo>
                  <a:lnTo>
                    <a:pt x="12" y="13"/>
                  </a:lnTo>
                  <a:lnTo>
                    <a:pt x="24" y="0"/>
                  </a:lnTo>
                  <a:lnTo>
                    <a:pt x="21" y="7"/>
                  </a:lnTo>
                  <a:lnTo>
                    <a:pt x="12" y="27"/>
                  </a:lnTo>
                  <a:lnTo>
                    <a:pt x="6" y="58"/>
                  </a:lnTo>
                  <a:lnTo>
                    <a:pt x="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230"/>
            <p:cNvSpPr>
              <a:spLocks/>
            </p:cNvSpPr>
            <p:nvPr/>
          </p:nvSpPr>
          <p:spPr bwMode="auto">
            <a:xfrm>
              <a:off x="3994" y="2044"/>
              <a:ext cx="1523" cy="284"/>
            </a:xfrm>
            <a:custGeom>
              <a:avLst/>
              <a:gdLst>
                <a:gd name="T0" fmla="*/ 455 w 1523"/>
                <a:gd name="T1" fmla="*/ 284 h 284"/>
                <a:gd name="T2" fmla="*/ 607 w 1523"/>
                <a:gd name="T3" fmla="*/ 225 h 284"/>
                <a:gd name="T4" fmla="*/ 865 w 1523"/>
                <a:gd name="T5" fmla="*/ 207 h 284"/>
                <a:gd name="T6" fmla="*/ 955 w 1523"/>
                <a:gd name="T7" fmla="*/ 162 h 284"/>
                <a:gd name="T8" fmla="*/ 1166 w 1523"/>
                <a:gd name="T9" fmla="*/ 185 h 284"/>
                <a:gd name="T10" fmla="*/ 1302 w 1523"/>
                <a:gd name="T11" fmla="*/ 134 h 284"/>
                <a:gd name="T12" fmla="*/ 1489 w 1523"/>
                <a:gd name="T13" fmla="*/ 130 h 284"/>
                <a:gd name="T14" fmla="*/ 1492 w 1523"/>
                <a:gd name="T15" fmla="*/ 130 h 284"/>
                <a:gd name="T16" fmla="*/ 1498 w 1523"/>
                <a:gd name="T17" fmla="*/ 129 h 284"/>
                <a:gd name="T18" fmla="*/ 1505 w 1523"/>
                <a:gd name="T19" fmla="*/ 125 h 284"/>
                <a:gd name="T20" fmla="*/ 1513 w 1523"/>
                <a:gd name="T21" fmla="*/ 118 h 284"/>
                <a:gd name="T22" fmla="*/ 1520 w 1523"/>
                <a:gd name="T23" fmla="*/ 108 h 284"/>
                <a:gd name="T24" fmla="*/ 1523 w 1523"/>
                <a:gd name="T25" fmla="*/ 93 h 284"/>
                <a:gd name="T26" fmla="*/ 1522 w 1523"/>
                <a:gd name="T27" fmla="*/ 69 h 284"/>
                <a:gd name="T28" fmla="*/ 1515 w 1523"/>
                <a:gd name="T29" fmla="*/ 40 h 284"/>
                <a:gd name="T30" fmla="*/ 1513 w 1523"/>
                <a:gd name="T31" fmla="*/ 38 h 284"/>
                <a:gd name="T32" fmla="*/ 1508 w 1523"/>
                <a:gd name="T33" fmla="*/ 32 h 284"/>
                <a:gd name="T34" fmla="*/ 1499 w 1523"/>
                <a:gd name="T35" fmla="*/ 25 h 284"/>
                <a:gd name="T36" fmla="*/ 1486 w 1523"/>
                <a:gd name="T37" fmla="*/ 16 h 284"/>
                <a:gd name="T38" fmla="*/ 1470 w 1523"/>
                <a:gd name="T39" fmla="*/ 9 h 284"/>
                <a:gd name="T40" fmla="*/ 1449 w 1523"/>
                <a:gd name="T41" fmla="*/ 3 h 284"/>
                <a:gd name="T42" fmla="*/ 1425 w 1523"/>
                <a:gd name="T43" fmla="*/ 0 h 284"/>
                <a:gd name="T44" fmla="*/ 1398 w 1523"/>
                <a:gd name="T45" fmla="*/ 3 h 284"/>
                <a:gd name="T46" fmla="*/ 1152 w 1523"/>
                <a:gd name="T47" fmla="*/ 26 h 284"/>
                <a:gd name="T48" fmla="*/ 657 w 1523"/>
                <a:gd name="T49" fmla="*/ 70 h 284"/>
                <a:gd name="T50" fmla="*/ 491 w 1523"/>
                <a:gd name="T51" fmla="*/ 74 h 284"/>
                <a:gd name="T52" fmla="*/ 489 w 1523"/>
                <a:gd name="T53" fmla="*/ 73 h 284"/>
                <a:gd name="T54" fmla="*/ 481 w 1523"/>
                <a:gd name="T55" fmla="*/ 68 h 284"/>
                <a:gd name="T56" fmla="*/ 468 w 1523"/>
                <a:gd name="T57" fmla="*/ 62 h 284"/>
                <a:gd name="T58" fmla="*/ 451 w 1523"/>
                <a:gd name="T59" fmla="*/ 56 h 284"/>
                <a:gd name="T60" fmla="*/ 430 w 1523"/>
                <a:gd name="T61" fmla="*/ 51 h 284"/>
                <a:gd name="T62" fmla="*/ 408 w 1523"/>
                <a:gd name="T63" fmla="*/ 46 h 284"/>
                <a:gd name="T64" fmla="*/ 382 w 1523"/>
                <a:gd name="T65" fmla="*/ 42 h 284"/>
                <a:gd name="T66" fmla="*/ 356 w 1523"/>
                <a:gd name="T67" fmla="*/ 42 h 284"/>
                <a:gd name="T68" fmla="*/ 351 w 1523"/>
                <a:gd name="T69" fmla="*/ 42 h 284"/>
                <a:gd name="T70" fmla="*/ 339 w 1523"/>
                <a:gd name="T71" fmla="*/ 41 h 284"/>
                <a:gd name="T72" fmla="*/ 323 w 1523"/>
                <a:gd name="T73" fmla="*/ 41 h 284"/>
                <a:gd name="T74" fmla="*/ 302 w 1523"/>
                <a:gd name="T75" fmla="*/ 41 h 284"/>
                <a:gd name="T76" fmla="*/ 280 w 1523"/>
                <a:gd name="T77" fmla="*/ 41 h 284"/>
                <a:gd name="T78" fmla="*/ 259 w 1523"/>
                <a:gd name="T79" fmla="*/ 42 h 284"/>
                <a:gd name="T80" fmla="*/ 240 w 1523"/>
                <a:gd name="T81" fmla="*/ 44 h 284"/>
                <a:gd name="T82" fmla="*/ 225 w 1523"/>
                <a:gd name="T83" fmla="*/ 46 h 284"/>
                <a:gd name="T84" fmla="*/ 125 w 1523"/>
                <a:gd name="T85" fmla="*/ 51 h 284"/>
                <a:gd name="T86" fmla="*/ 0 w 1523"/>
                <a:gd name="T87" fmla="*/ 120 h 284"/>
                <a:gd name="T88" fmla="*/ 11 w 1523"/>
                <a:gd name="T89" fmla="*/ 185 h 284"/>
                <a:gd name="T90" fmla="*/ 242 w 1523"/>
                <a:gd name="T91" fmla="*/ 269 h 284"/>
                <a:gd name="T92" fmla="*/ 455 w 1523"/>
                <a:gd name="T9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23" h="284">
                  <a:moveTo>
                    <a:pt x="455" y="284"/>
                  </a:moveTo>
                  <a:lnTo>
                    <a:pt x="607" y="225"/>
                  </a:lnTo>
                  <a:lnTo>
                    <a:pt x="865" y="207"/>
                  </a:lnTo>
                  <a:lnTo>
                    <a:pt x="955" y="162"/>
                  </a:lnTo>
                  <a:lnTo>
                    <a:pt x="1166" y="185"/>
                  </a:lnTo>
                  <a:lnTo>
                    <a:pt x="1302" y="134"/>
                  </a:lnTo>
                  <a:lnTo>
                    <a:pt x="1489" y="130"/>
                  </a:lnTo>
                  <a:lnTo>
                    <a:pt x="1492" y="130"/>
                  </a:lnTo>
                  <a:lnTo>
                    <a:pt x="1498" y="129"/>
                  </a:lnTo>
                  <a:lnTo>
                    <a:pt x="1505" y="125"/>
                  </a:lnTo>
                  <a:lnTo>
                    <a:pt x="1513" y="118"/>
                  </a:lnTo>
                  <a:lnTo>
                    <a:pt x="1520" y="108"/>
                  </a:lnTo>
                  <a:lnTo>
                    <a:pt x="1523" y="93"/>
                  </a:lnTo>
                  <a:lnTo>
                    <a:pt x="1522" y="69"/>
                  </a:lnTo>
                  <a:lnTo>
                    <a:pt x="1515" y="40"/>
                  </a:lnTo>
                  <a:lnTo>
                    <a:pt x="1513" y="38"/>
                  </a:lnTo>
                  <a:lnTo>
                    <a:pt x="1508" y="32"/>
                  </a:lnTo>
                  <a:lnTo>
                    <a:pt x="1499" y="25"/>
                  </a:lnTo>
                  <a:lnTo>
                    <a:pt x="1486" y="16"/>
                  </a:lnTo>
                  <a:lnTo>
                    <a:pt x="1470" y="9"/>
                  </a:lnTo>
                  <a:lnTo>
                    <a:pt x="1449" y="3"/>
                  </a:lnTo>
                  <a:lnTo>
                    <a:pt x="1425" y="0"/>
                  </a:lnTo>
                  <a:lnTo>
                    <a:pt x="1398" y="3"/>
                  </a:lnTo>
                  <a:lnTo>
                    <a:pt x="1152" y="26"/>
                  </a:lnTo>
                  <a:lnTo>
                    <a:pt x="657" y="70"/>
                  </a:lnTo>
                  <a:lnTo>
                    <a:pt x="491" y="74"/>
                  </a:lnTo>
                  <a:lnTo>
                    <a:pt x="489" y="73"/>
                  </a:lnTo>
                  <a:lnTo>
                    <a:pt x="481" y="68"/>
                  </a:lnTo>
                  <a:lnTo>
                    <a:pt x="468" y="62"/>
                  </a:lnTo>
                  <a:lnTo>
                    <a:pt x="451" y="56"/>
                  </a:lnTo>
                  <a:lnTo>
                    <a:pt x="430" y="51"/>
                  </a:lnTo>
                  <a:lnTo>
                    <a:pt x="408" y="46"/>
                  </a:lnTo>
                  <a:lnTo>
                    <a:pt x="382" y="42"/>
                  </a:lnTo>
                  <a:lnTo>
                    <a:pt x="356" y="42"/>
                  </a:lnTo>
                  <a:lnTo>
                    <a:pt x="351" y="42"/>
                  </a:lnTo>
                  <a:lnTo>
                    <a:pt x="339" y="41"/>
                  </a:lnTo>
                  <a:lnTo>
                    <a:pt x="323" y="41"/>
                  </a:lnTo>
                  <a:lnTo>
                    <a:pt x="302" y="41"/>
                  </a:lnTo>
                  <a:lnTo>
                    <a:pt x="280" y="41"/>
                  </a:lnTo>
                  <a:lnTo>
                    <a:pt x="259" y="42"/>
                  </a:lnTo>
                  <a:lnTo>
                    <a:pt x="240" y="44"/>
                  </a:lnTo>
                  <a:lnTo>
                    <a:pt x="225" y="46"/>
                  </a:lnTo>
                  <a:lnTo>
                    <a:pt x="125" y="51"/>
                  </a:lnTo>
                  <a:lnTo>
                    <a:pt x="0" y="120"/>
                  </a:lnTo>
                  <a:lnTo>
                    <a:pt x="11" y="185"/>
                  </a:lnTo>
                  <a:lnTo>
                    <a:pt x="242" y="269"/>
                  </a:lnTo>
                  <a:lnTo>
                    <a:pt x="455" y="2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231"/>
            <p:cNvSpPr>
              <a:spLocks/>
            </p:cNvSpPr>
            <p:nvPr/>
          </p:nvSpPr>
          <p:spPr bwMode="auto">
            <a:xfrm>
              <a:off x="4004" y="2138"/>
              <a:ext cx="1476" cy="175"/>
            </a:xfrm>
            <a:custGeom>
              <a:avLst/>
              <a:gdLst>
                <a:gd name="T0" fmla="*/ 1450 w 1476"/>
                <a:gd name="T1" fmla="*/ 22 h 175"/>
                <a:gd name="T2" fmla="*/ 1462 w 1476"/>
                <a:gd name="T3" fmla="*/ 17 h 175"/>
                <a:gd name="T4" fmla="*/ 1474 w 1476"/>
                <a:gd name="T5" fmla="*/ 12 h 175"/>
                <a:gd name="T6" fmla="*/ 1474 w 1476"/>
                <a:gd name="T7" fmla="*/ 3 h 175"/>
                <a:gd name="T8" fmla="*/ 1284 w 1476"/>
                <a:gd name="T9" fmla="*/ 14 h 175"/>
                <a:gd name="T10" fmla="*/ 935 w 1476"/>
                <a:gd name="T11" fmla="*/ 51 h 175"/>
                <a:gd name="T12" fmla="*/ 605 w 1476"/>
                <a:gd name="T13" fmla="*/ 91 h 175"/>
                <a:gd name="T14" fmla="*/ 589 w 1476"/>
                <a:gd name="T15" fmla="*/ 92 h 175"/>
                <a:gd name="T16" fmla="*/ 550 w 1476"/>
                <a:gd name="T17" fmla="*/ 95 h 175"/>
                <a:gd name="T18" fmla="*/ 506 w 1476"/>
                <a:gd name="T19" fmla="*/ 103 h 175"/>
                <a:gd name="T20" fmla="*/ 470 w 1476"/>
                <a:gd name="T21" fmla="*/ 117 h 175"/>
                <a:gd name="T22" fmla="*/ 446 w 1476"/>
                <a:gd name="T23" fmla="*/ 130 h 175"/>
                <a:gd name="T24" fmla="*/ 424 w 1476"/>
                <a:gd name="T25" fmla="*/ 138 h 175"/>
                <a:gd name="T26" fmla="*/ 398 w 1476"/>
                <a:gd name="T27" fmla="*/ 141 h 175"/>
                <a:gd name="T28" fmla="*/ 365 w 1476"/>
                <a:gd name="T29" fmla="*/ 143 h 175"/>
                <a:gd name="T30" fmla="*/ 320 w 1476"/>
                <a:gd name="T31" fmla="*/ 141 h 175"/>
                <a:gd name="T32" fmla="*/ 268 w 1476"/>
                <a:gd name="T33" fmla="*/ 137 h 175"/>
                <a:gd name="T34" fmla="*/ 222 w 1476"/>
                <a:gd name="T35" fmla="*/ 131 h 175"/>
                <a:gd name="T36" fmla="*/ 189 w 1476"/>
                <a:gd name="T37" fmla="*/ 125 h 175"/>
                <a:gd name="T38" fmla="*/ 150 w 1476"/>
                <a:gd name="T39" fmla="*/ 107 h 175"/>
                <a:gd name="T40" fmla="*/ 91 w 1476"/>
                <a:gd name="T41" fmla="*/ 79 h 175"/>
                <a:gd name="T42" fmla="*/ 35 w 1476"/>
                <a:gd name="T43" fmla="*/ 55 h 175"/>
                <a:gd name="T44" fmla="*/ 4 w 1476"/>
                <a:gd name="T45" fmla="*/ 51 h 175"/>
                <a:gd name="T46" fmla="*/ 2 w 1476"/>
                <a:gd name="T47" fmla="*/ 70 h 175"/>
                <a:gd name="T48" fmla="*/ 16 w 1476"/>
                <a:gd name="T49" fmla="*/ 79 h 175"/>
                <a:gd name="T50" fmla="*/ 26 w 1476"/>
                <a:gd name="T51" fmla="*/ 83 h 175"/>
                <a:gd name="T52" fmla="*/ 49 w 1476"/>
                <a:gd name="T53" fmla="*/ 90 h 175"/>
                <a:gd name="T54" fmla="*/ 79 w 1476"/>
                <a:gd name="T55" fmla="*/ 100 h 175"/>
                <a:gd name="T56" fmla="*/ 112 w 1476"/>
                <a:gd name="T57" fmla="*/ 112 h 175"/>
                <a:gd name="T58" fmla="*/ 146 w 1476"/>
                <a:gd name="T59" fmla="*/ 125 h 175"/>
                <a:gd name="T60" fmla="*/ 177 w 1476"/>
                <a:gd name="T61" fmla="*/ 138 h 175"/>
                <a:gd name="T62" fmla="*/ 201 w 1476"/>
                <a:gd name="T63" fmla="*/ 148 h 175"/>
                <a:gd name="T64" fmla="*/ 215 w 1476"/>
                <a:gd name="T65" fmla="*/ 157 h 175"/>
                <a:gd name="T66" fmla="*/ 229 w 1476"/>
                <a:gd name="T67" fmla="*/ 161 h 175"/>
                <a:gd name="T68" fmla="*/ 252 w 1476"/>
                <a:gd name="T69" fmla="*/ 165 h 175"/>
                <a:gd name="T70" fmla="*/ 282 w 1476"/>
                <a:gd name="T71" fmla="*/ 166 h 175"/>
                <a:gd name="T72" fmla="*/ 316 w 1476"/>
                <a:gd name="T73" fmla="*/ 167 h 175"/>
                <a:gd name="T74" fmla="*/ 351 w 1476"/>
                <a:gd name="T75" fmla="*/ 167 h 175"/>
                <a:gd name="T76" fmla="*/ 384 w 1476"/>
                <a:gd name="T77" fmla="*/ 168 h 175"/>
                <a:gd name="T78" fmla="*/ 410 w 1476"/>
                <a:gd name="T79" fmla="*/ 171 h 175"/>
                <a:gd name="T80" fmla="*/ 427 w 1476"/>
                <a:gd name="T81" fmla="*/ 175 h 175"/>
                <a:gd name="T82" fmla="*/ 858 w 1476"/>
                <a:gd name="T83" fmla="*/ 113 h 175"/>
                <a:gd name="T84" fmla="*/ 1156 w 1476"/>
                <a:gd name="T85" fmla="*/ 91 h 175"/>
                <a:gd name="T86" fmla="*/ 1303 w 1476"/>
                <a:gd name="T87" fmla="*/ 36 h 175"/>
                <a:gd name="T88" fmla="*/ 1344 w 1476"/>
                <a:gd name="T89" fmla="*/ 36 h 175"/>
                <a:gd name="T90" fmla="*/ 1399 w 1476"/>
                <a:gd name="T91" fmla="*/ 34 h 175"/>
                <a:gd name="T92" fmla="*/ 1441 w 1476"/>
                <a:gd name="T93" fmla="*/ 2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76" h="175">
                  <a:moveTo>
                    <a:pt x="1448" y="22"/>
                  </a:moveTo>
                  <a:lnTo>
                    <a:pt x="1450" y="22"/>
                  </a:lnTo>
                  <a:lnTo>
                    <a:pt x="1455" y="20"/>
                  </a:lnTo>
                  <a:lnTo>
                    <a:pt x="1462" y="17"/>
                  </a:lnTo>
                  <a:lnTo>
                    <a:pt x="1469" y="14"/>
                  </a:lnTo>
                  <a:lnTo>
                    <a:pt x="1474" y="12"/>
                  </a:lnTo>
                  <a:lnTo>
                    <a:pt x="1476" y="7"/>
                  </a:lnTo>
                  <a:lnTo>
                    <a:pt x="1474" y="3"/>
                  </a:lnTo>
                  <a:lnTo>
                    <a:pt x="1465" y="0"/>
                  </a:lnTo>
                  <a:lnTo>
                    <a:pt x="1284" y="14"/>
                  </a:lnTo>
                  <a:lnTo>
                    <a:pt x="1156" y="59"/>
                  </a:lnTo>
                  <a:lnTo>
                    <a:pt x="935" y="51"/>
                  </a:lnTo>
                  <a:lnTo>
                    <a:pt x="858" y="79"/>
                  </a:lnTo>
                  <a:lnTo>
                    <a:pt x="605" y="91"/>
                  </a:lnTo>
                  <a:lnTo>
                    <a:pt x="600" y="91"/>
                  </a:lnTo>
                  <a:lnTo>
                    <a:pt x="589" y="92"/>
                  </a:lnTo>
                  <a:lnTo>
                    <a:pt x="571" y="93"/>
                  </a:lnTo>
                  <a:lnTo>
                    <a:pt x="550" y="95"/>
                  </a:lnTo>
                  <a:lnTo>
                    <a:pt x="528" y="98"/>
                  </a:lnTo>
                  <a:lnTo>
                    <a:pt x="506" y="103"/>
                  </a:lnTo>
                  <a:lnTo>
                    <a:pt x="486" y="109"/>
                  </a:lnTo>
                  <a:lnTo>
                    <a:pt x="470" y="117"/>
                  </a:lnTo>
                  <a:lnTo>
                    <a:pt x="458" y="124"/>
                  </a:lnTo>
                  <a:lnTo>
                    <a:pt x="446" y="130"/>
                  </a:lnTo>
                  <a:lnTo>
                    <a:pt x="436" y="134"/>
                  </a:lnTo>
                  <a:lnTo>
                    <a:pt x="424" y="138"/>
                  </a:lnTo>
                  <a:lnTo>
                    <a:pt x="412" y="140"/>
                  </a:lnTo>
                  <a:lnTo>
                    <a:pt x="398" y="141"/>
                  </a:lnTo>
                  <a:lnTo>
                    <a:pt x="383" y="143"/>
                  </a:lnTo>
                  <a:lnTo>
                    <a:pt x="365" y="143"/>
                  </a:lnTo>
                  <a:lnTo>
                    <a:pt x="344" y="143"/>
                  </a:lnTo>
                  <a:lnTo>
                    <a:pt x="320" y="141"/>
                  </a:lnTo>
                  <a:lnTo>
                    <a:pt x="294" y="139"/>
                  </a:lnTo>
                  <a:lnTo>
                    <a:pt x="268" y="137"/>
                  </a:lnTo>
                  <a:lnTo>
                    <a:pt x="244" y="134"/>
                  </a:lnTo>
                  <a:lnTo>
                    <a:pt x="222" y="131"/>
                  </a:lnTo>
                  <a:lnTo>
                    <a:pt x="203" y="128"/>
                  </a:lnTo>
                  <a:lnTo>
                    <a:pt x="189" y="125"/>
                  </a:lnTo>
                  <a:lnTo>
                    <a:pt x="174" y="119"/>
                  </a:lnTo>
                  <a:lnTo>
                    <a:pt x="150" y="107"/>
                  </a:lnTo>
                  <a:lnTo>
                    <a:pt x="121" y="95"/>
                  </a:lnTo>
                  <a:lnTo>
                    <a:pt x="91" y="79"/>
                  </a:lnTo>
                  <a:lnTo>
                    <a:pt x="60" y="65"/>
                  </a:lnTo>
                  <a:lnTo>
                    <a:pt x="35" y="55"/>
                  </a:lnTo>
                  <a:lnTo>
                    <a:pt x="15" y="50"/>
                  </a:lnTo>
                  <a:lnTo>
                    <a:pt x="4" y="51"/>
                  </a:lnTo>
                  <a:lnTo>
                    <a:pt x="0" y="62"/>
                  </a:lnTo>
                  <a:lnTo>
                    <a:pt x="2" y="70"/>
                  </a:lnTo>
                  <a:lnTo>
                    <a:pt x="8" y="76"/>
                  </a:lnTo>
                  <a:lnTo>
                    <a:pt x="16" y="79"/>
                  </a:lnTo>
                  <a:lnTo>
                    <a:pt x="19" y="81"/>
                  </a:lnTo>
                  <a:lnTo>
                    <a:pt x="26" y="83"/>
                  </a:lnTo>
                  <a:lnTo>
                    <a:pt x="37" y="86"/>
                  </a:lnTo>
                  <a:lnTo>
                    <a:pt x="49" y="90"/>
                  </a:lnTo>
                  <a:lnTo>
                    <a:pt x="63" y="96"/>
                  </a:lnTo>
                  <a:lnTo>
                    <a:pt x="79" y="100"/>
                  </a:lnTo>
                  <a:lnTo>
                    <a:pt x="95" y="106"/>
                  </a:lnTo>
                  <a:lnTo>
                    <a:pt x="112" y="112"/>
                  </a:lnTo>
                  <a:lnTo>
                    <a:pt x="129" y="119"/>
                  </a:lnTo>
                  <a:lnTo>
                    <a:pt x="146" y="125"/>
                  </a:lnTo>
                  <a:lnTo>
                    <a:pt x="162" y="132"/>
                  </a:lnTo>
                  <a:lnTo>
                    <a:pt x="177" y="138"/>
                  </a:lnTo>
                  <a:lnTo>
                    <a:pt x="190" y="144"/>
                  </a:lnTo>
                  <a:lnTo>
                    <a:pt x="201" y="148"/>
                  </a:lnTo>
                  <a:lnTo>
                    <a:pt x="209" y="153"/>
                  </a:lnTo>
                  <a:lnTo>
                    <a:pt x="215" y="157"/>
                  </a:lnTo>
                  <a:lnTo>
                    <a:pt x="221" y="159"/>
                  </a:lnTo>
                  <a:lnTo>
                    <a:pt x="229" y="161"/>
                  </a:lnTo>
                  <a:lnTo>
                    <a:pt x="239" y="164"/>
                  </a:lnTo>
                  <a:lnTo>
                    <a:pt x="252" y="165"/>
                  </a:lnTo>
                  <a:lnTo>
                    <a:pt x="266" y="165"/>
                  </a:lnTo>
                  <a:lnTo>
                    <a:pt x="282" y="166"/>
                  </a:lnTo>
                  <a:lnTo>
                    <a:pt x="299" y="166"/>
                  </a:lnTo>
                  <a:lnTo>
                    <a:pt x="316" y="167"/>
                  </a:lnTo>
                  <a:lnTo>
                    <a:pt x="334" y="167"/>
                  </a:lnTo>
                  <a:lnTo>
                    <a:pt x="351" y="167"/>
                  </a:lnTo>
                  <a:lnTo>
                    <a:pt x="368" y="168"/>
                  </a:lnTo>
                  <a:lnTo>
                    <a:pt x="384" y="168"/>
                  </a:lnTo>
                  <a:lnTo>
                    <a:pt x="398" y="169"/>
                  </a:lnTo>
                  <a:lnTo>
                    <a:pt x="410" y="171"/>
                  </a:lnTo>
                  <a:lnTo>
                    <a:pt x="420" y="173"/>
                  </a:lnTo>
                  <a:lnTo>
                    <a:pt x="427" y="175"/>
                  </a:lnTo>
                  <a:lnTo>
                    <a:pt x="593" y="127"/>
                  </a:lnTo>
                  <a:lnTo>
                    <a:pt x="858" y="113"/>
                  </a:lnTo>
                  <a:lnTo>
                    <a:pt x="945" y="68"/>
                  </a:lnTo>
                  <a:lnTo>
                    <a:pt x="1156" y="91"/>
                  </a:lnTo>
                  <a:lnTo>
                    <a:pt x="1297" y="36"/>
                  </a:lnTo>
                  <a:lnTo>
                    <a:pt x="1303" y="36"/>
                  </a:lnTo>
                  <a:lnTo>
                    <a:pt x="1321" y="36"/>
                  </a:lnTo>
                  <a:lnTo>
                    <a:pt x="1344" y="36"/>
                  </a:lnTo>
                  <a:lnTo>
                    <a:pt x="1372" y="36"/>
                  </a:lnTo>
                  <a:lnTo>
                    <a:pt x="1399" y="34"/>
                  </a:lnTo>
                  <a:lnTo>
                    <a:pt x="1423" y="31"/>
                  </a:lnTo>
                  <a:lnTo>
                    <a:pt x="1441" y="28"/>
                  </a:lnTo>
                  <a:lnTo>
                    <a:pt x="1448" y="22"/>
                  </a:lnTo>
                  <a:close/>
                </a:path>
              </a:pathLst>
            </a:custGeom>
            <a:solidFill>
              <a:srgbClr val="FF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232"/>
            <p:cNvSpPr>
              <a:spLocks/>
            </p:cNvSpPr>
            <p:nvPr/>
          </p:nvSpPr>
          <p:spPr bwMode="auto">
            <a:xfrm>
              <a:off x="4573" y="2078"/>
              <a:ext cx="920" cy="131"/>
            </a:xfrm>
            <a:custGeom>
              <a:avLst/>
              <a:gdLst>
                <a:gd name="T0" fmla="*/ 45 w 920"/>
                <a:gd name="T1" fmla="*/ 98 h 131"/>
                <a:gd name="T2" fmla="*/ 38 w 920"/>
                <a:gd name="T3" fmla="*/ 93 h 131"/>
                <a:gd name="T4" fmla="*/ 27 w 920"/>
                <a:gd name="T5" fmla="*/ 84 h 131"/>
                <a:gd name="T6" fmla="*/ 12 w 920"/>
                <a:gd name="T7" fmla="*/ 76 h 131"/>
                <a:gd name="T8" fmla="*/ 0 w 920"/>
                <a:gd name="T9" fmla="*/ 74 h 131"/>
                <a:gd name="T10" fmla="*/ 5 w 920"/>
                <a:gd name="T11" fmla="*/ 86 h 131"/>
                <a:gd name="T12" fmla="*/ 19 w 920"/>
                <a:gd name="T13" fmla="*/ 102 h 131"/>
                <a:gd name="T14" fmla="*/ 30 w 920"/>
                <a:gd name="T15" fmla="*/ 115 h 131"/>
                <a:gd name="T16" fmla="*/ 35 w 920"/>
                <a:gd name="T17" fmla="*/ 119 h 131"/>
                <a:gd name="T18" fmla="*/ 48 w 920"/>
                <a:gd name="T19" fmla="*/ 130 h 131"/>
                <a:gd name="T20" fmla="*/ 58 w 920"/>
                <a:gd name="T21" fmla="*/ 130 h 131"/>
                <a:gd name="T22" fmla="*/ 72 w 920"/>
                <a:gd name="T23" fmla="*/ 127 h 131"/>
                <a:gd name="T24" fmla="*/ 96 w 920"/>
                <a:gd name="T25" fmla="*/ 122 h 131"/>
                <a:gd name="T26" fmla="*/ 125 w 920"/>
                <a:gd name="T27" fmla="*/ 116 h 131"/>
                <a:gd name="T28" fmla="*/ 159 w 920"/>
                <a:gd name="T29" fmla="*/ 111 h 131"/>
                <a:gd name="T30" fmla="*/ 193 w 920"/>
                <a:gd name="T31" fmla="*/ 108 h 131"/>
                <a:gd name="T32" fmla="*/ 227 w 920"/>
                <a:gd name="T33" fmla="*/ 108 h 131"/>
                <a:gd name="T34" fmla="*/ 256 w 920"/>
                <a:gd name="T35" fmla="*/ 110 h 131"/>
                <a:gd name="T36" fmla="*/ 290 w 920"/>
                <a:gd name="T37" fmla="*/ 118 h 131"/>
                <a:gd name="T38" fmla="*/ 321 w 920"/>
                <a:gd name="T39" fmla="*/ 114 h 131"/>
                <a:gd name="T40" fmla="*/ 341 w 920"/>
                <a:gd name="T41" fmla="*/ 100 h 131"/>
                <a:gd name="T42" fmla="*/ 354 w 920"/>
                <a:gd name="T43" fmla="*/ 88 h 131"/>
                <a:gd name="T44" fmla="*/ 365 w 920"/>
                <a:gd name="T45" fmla="*/ 86 h 131"/>
                <a:gd name="T46" fmla="*/ 382 w 920"/>
                <a:gd name="T47" fmla="*/ 86 h 131"/>
                <a:gd name="T48" fmla="*/ 409 w 920"/>
                <a:gd name="T49" fmla="*/ 84 h 131"/>
                <a:gd name="T50" fmla="*/ 443 w 920"/>
                <a:gd name="T51" fmla="*/ 84 h 131"/>
                <a:gd name="T52" fmla="*/ 478 w 920"/>
                <a:gd name="T53" fmla="*/ 84 h 131"/>
                <a:gd name="T54" fmla="*/ 511 w 920"/>
                <a:gd name="T55" fmla="*/ 84 h 131"/>
                <a:gd name="T56" fmla="*/ 540 w 920"/>
                <a:gd name="T57" fmla="*/ 86 h 131"/>
                <a:gd name="T58" fmla="*/ 559 w 920"/>
                <a:gd name="T59" fmla="*/ 87 h 131"/>
                <a:gd name="T60" fmla="*/ 574 w 920"/>
                <a:gd name="T61" fmla="*/ 89 h 131"/>
                <a:gd name="T62" fmla="*/ 605 w 920"/>
                <a:gd name="T63" fmla="*/ 84 h 131"/>
                <a:gd name="T64" fmla="*/ 643 w 920"/>
                <a:gd name="T65" fmla="*/ 74 h 131"/>
                <a:gd name="T66" fmla="*/ 678 w 920"/>
                <a:gd name="T67" fmla="*/ 60 h 131"/>
                <a:gd name="T68" fmla="*/ 699 w 920"/>
                <a:gd name="T69" fmla="*/ 48 h 131"/>
                <a:gd name="T70" fmla="*/ 719 w 920"/>
                <a:gd name="T71" fmla="*/ 41 h 131"/>
                <a:gd name="T72" fmla="*/ 746 w 920"/>
                <a:gd name="T73" fmla="*/ 36 h 131"/>
                <a:gd name="T74" fmla="*/ 775 w 920"/>
                <a:gd name="T75" fmla="*/ 34 h 131"/>
                <a:gd name="T76" fmla="*/ 805 w 920"/>
                <a:gd name="T77" fmla="*/ 32 h 131"/>
                <a:gd name="T78" fmla="*/ 833 w 920"/>
                <a:gd name="T79" fmla="*/ 32 h 131"/>
                <a:gd name="T80" fmla="*/ 857 w 920"/>
                <a:gd name="T81" fmla="*/ 33 h 131"/>
                <a:gd name="T82" fmla="*/ 874 w 920"/>
                <a:gd name="T83" fmla="*/ 33 h 131"/>
                <a:gd name="T84" fmla="*/ 887 w 920"/>
                <a:gd name="T85" fmla="*/ 34 h 131"/>
                <a:gd name="T86" fmla="*/ 906 w 920"/>
                <a:gd name="T87" fmla="*/ 31 h 131"/>
                <a:gd name="T88" fmla="*/ 919 w 920"/>
                <a:gd name="T89" fmla="*/ 22 h 131"/>
                <a:gd name="T90" fmla="*/ 915 w 920"/>
                <a:gd name="T91" fmla="*/ 8 h 131"/>
                <a:gd name="T92" fmla="*/ 47 w 920"/>
                <a:gd name="T93" fmla="*/ 10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0" h="131">
                  <a:moveTo>
                    <a:pt x="47" y="100"/>
                  </a:moveTo>
                  <a:lnTo>
                    <a:pt x="45" y="98"/>
                  </a:lnTo>
                  <a:lnTo>
                    <a:pt x="43" y="96"/>
                  </a:lnTo>
                  <a:lnTo>
                    <a:pt x="38" y="93"/>
                  </a:lnTo>
                  <a:lnTo>
                    <a:pt x="33" y="89"/>
                  </a:lnTo>
                  <a:lnTo>
                    <a:pt x="27" y="84"/>
                  </a:lnTo>
                  <a:lnTo>
                    <a:pt x="20" y="81"/>
                  </a:lnTo>
                  <a:lnTo>
                    <a:pt x="12" y="76"/>
                  </a:lnTo>
                  <a:lnTo>
                    <a:pt x="5" y="74"/>
                  </a:lnTo>
                  <a:lnTo>
                    <a:pt x="0" y="74"/>
                  </a:lnTo>
                  <a:lnTo>
                    <a:pt x="0" y="79"/>
                  </a:lnTo>
                  <a:lnTo>
                    <a:pt x="5" y="86"/>
                  </a:lnTo>
                  <a:lnTo>
                    <a:pt x="10" y="94"/>
                  </a:lnTo>
                  <a:lnTo>
                    <a:pt x="19" y="102"/>
                  </a:lnTo>
                  <a:lnTo>
                    <a:pt x="26" y="110"/>
                  </a:lnTo>
                  <a:lnTo>
                    <a:pt x="30" y="115"/>
                  </a:lnTo>
                  <a:lnTo>
                    <a:pt x="33" y="117"/>
                  </a:lnTo>
                  <a:lnTo>
                    <a:pt x="35" y="119"/>
                  </a:lnTo>
                  <a:lnTo>
                    <a:pt x="41" y="125"/>
                  </a:lnTo>
                  <a:lnTo>
                    <a:pt x="48" y="130"/>
                  </a:lnTo>
                  <a:lnTo>
                    <a:pt x="55" y="131"/>
                  </a:lnTo>
                  <a:lnTo>
                    <a:pt x="58" y="130"/>
                  </a:lnTo>
                  <a:lnTo>
                    <a:pt x="64" y="129"/>
                  </a:lnTo>
                  <a:lnTo>
                    <a:pt x="72" y="127"/>
                  </a:lnTo>
                  <a:lnTo>
                    <a:pt x="83" y="124"/>
                  </a:lnTo>
                  <a:lnTo>
                    <a:pt x="96" y="122"/>
                  </a:lnTo>
                  <a:lnTo>
                    <a:pt x="110" y="118"/>
                  </a:lnTo>
                  <a:lnTo>
                    <a:pt x="125" y="116"/>
                  </a:lnTo>
                  <a:lnTo>
                    <a:pt x="141" y="114"/>
                  </a:lnTo>
                  <a:lnTo>
                    <a:pt x="159" y="111"/>
                  </a:lnTo>
                  <a:lnTo>
                    <a:pt x="175" y="109"/>
                  </a:lnTo>
                  <a:lnTo>
                    <a:pt x="193" y="108"/>
                  </a:lnTo>
                  <a:lnTo>
                    <a:pt x="210" y="108"/>
                  </a:lnTo>
                  <a:lnTo>
                    <a:pt x="227" y="108"/>
                  </a:lnTo>
                  <a:lnTo>
                    <a:pt x="242" y="109"/>
                  </a:lnTo>
                  <a:lnTo>
                    <a:pt x="256" y="110"/>
                  </a:lnTo>
                  <a:lnTo>
                    <a:pt x="269" y="114"/>
                  </a:lnTo>
                  <a:lnTo>
                    <a:pt x="290" y="118"/>
                  </a:lnTo>
                  <a:lnTo>
                    <a:pt x="307" y="117"/>
                  </a:lnTo>
                  <a:lnTo>
                    <a:pt x="321" y="114"/>
                  </a:lnTo>
                  <a:lnTo>
                    <a:pt x="332" y="107"/>
                  </a:lnTo>
                  <a:lnTo>
                    <a:pt x="341" y="100"/>
                  </a:lnTo>
                  <a:lnTo>
                    <a:pt x="348" y="93"/>
                  </a:lnTo>
                  <a:lnTo>
                    <a:pt x="354" y="88"/>
                  </a:lnTo>
                  <a:lnTo>
                    <a:pt x="360" y="86"/>
                  </a:lnTo>
                  <a:lnTo>
                    <a:pt x="365" y="86"/>
                  </a:lnTo>
                  <a:lnTo>
                    <a:pt x="372" y="86"/>
                  </a:lnTo>
                  <a:lnTo>
                    <a:pt x="382" y="86"/>
                  </a:lnTo>
                  <a:lnTo>
                    <a:pt x="395" y="86"/>
                  </a:lnTo>
                  <a:lnTo>
                    <a:pt x="409" y="84"/>
                  </a:lnTo>
                  <a:lnTo>
                    <a:pt x="425" y="84"/>
                  </a:lnTo>
                  <a:lnTo>
                    <a:pt x="443" y="84"/>
                  </a:lnTo>
                  <a:lnTo>
                    <a:pt x="460" y="84"/>
                  </a:lnTo>
                  <a:lnTo>
                    <a:pt x="478" y="84"/>
                  </a:lnTo>
                  <a:lnTo>
                    <a:pt x="494" y="84"/>
                  </a:lnTo>
                  <a:lnTo>
                    <a:pt x="511" y="84"/>
                  </a:lnTo>
                  <a:lnTo>
                    <a:pt x="526" y="86"/>
                  </a:lnTo>
                  <a:lnTo>
                    <a:pt x="540" y="86"/>
                  </a:lnTo>
                  <a:lnTo>
                    <a:pt x="550" y="86"/>
                  </a:lnTo>
                  <a:lnTo>
                    <a:pt x="559" y="87"/>
                  </a:lnTo>
                  <a:lnTo>
                    <a:pt x="564" y="88"/>
                  </a:lnTo>
                  <a:lnTo>
                    <a:pt x="574" y="89"/>
                  </a:lnTo>
                  <a:lnTo>
                    <a:pt x="588" y="88"/>
                  </a:lnTo>
                  <a:lnTo>
                    <a:pt x="605" y="84"/>
                  </a:lnTo>
                  <a:lnTo>
                    <a:pt x="624" y="80"/>
                  </a:lnTo>
                  <a:lnTo>
                    <a:pt x="643" y="74"/>
                  </a:lnTo>
                  <a:lnTo>
                    <a:pt x="662" y="68"/>
                  </a:lnTo>
                  <a:lnTo>
                    <a:pt x="678" y="60"/>
                  </a:lnTo>
                  <a:lnTo>
                    <a:pt x="692" y="52"/>
                  </a:lnTo>
                  <a:lnTo>
                    <a:pt x="699" y="48"/>
                  </a:lnTo>
                  <a:lnTo>
                    <a:pt x="708" y="43"/>
                  </a:lnTo>
                  <a:lnTo>
                    <a:pt x="719" y="41"/>
                  </a:lnTo>
                  <a:lnTo>
                    <a:pt x="732" y="39"/>
                  </a:lnTo>
                  <a:lnTo>
                    <a:pt x="746" y="36"/>
                  </a:lnTo>
                  <a:lnTo>
                    <a:pt x="760" y="35"/>
                  </a:lnTo>
                  <a:lnTo>
                    <a:pt x="775" y="34"/>
                  </a:lnTo>
                  <a:lnTo>
                    <a:pt x="790" y="33"/>
                  </a:lnTo>
                  <a:lnTo>
                    <a:pt x="805" y="32"/>
                  </a:lnTo>
                  <a:lnTo>
                    <a:pt x="819" y="32"/>
                  </a:lnTo>
                  <a:lnTo>
                    <a:pt x="833" y="32"/>
                  </a:lnTo>
                  <a:lnTo>
                    <a:pt x="846" y="32"/>
                  </a:lnTo>
                  <a:lnTo>
                    <a:pt x="857" y="33"/>
                  </a:lnTo>
                  <a:lnTo>
                    <a:pt x="866" y="33"/>
                  </a:lnTo>
                  <a:lnTo>
                    <a:pt x="874" y="33"/>
                  </a:lnTo>
                  <a:lnTo>
                    <a:pt x="879" y="34"/>
                  </a:lnTo>
                  <a:lnTo>
                    <a:pt x="887" y="34"/>
                  </a:lnTo>
                  <a:lnTo>
                    <a:pt x="898" y="33"/>
                  </a:lnTo>
                  <a:lnTo>
                    <a:pt x="906" y="31"/>
                  </a:lnTo>
                  <a:lnTo>
                    <a:pt x="914" y="27"/>
                  </a:lnTo>
                  <a:lnTo>
                    <a:pt x="919" y="22"/>
                  </a:lnTo>
                  <a:lnTo>
                    <a:pt x="920" y="17"/>
                  </a:lnTo>
                  <a:lnTo>
                    <a:pt x="915" y="8"/>
                  </a:lnTo>
                  <a:lnTo>
                    <a:pt x="905" y="0"/>
                  </a:lnTo>
                  <a:lnTo>
                    <a:pt x="47" y="100"/>
                  </a:lnTo>
                  <a:close/>
                </a:path>
              </a:pathLst>
            </a:custGeom>
            <a:solidFill>
              <a:srgbClr val="FF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233"/>
            <p:cNvSpPr>
              <a:spLocks/>
            </p:cNvSpPr>
            <p:nvPr/>
          </p:nvSpPr>
          <p:spPr bwMode="auto">
            <a:xfrm>
              <a:off x="4595" y="2072"/>
              <a:ext cx="886" cy="106"/>
            </a:xfrm>
            <a:custGeom>
              <a:avLst/>
              <a:gdLst>
                <a:gd name="T0" fmla="*/ 1 w 886"/>
                <a:gd name="T1" fmla="*/ 89 h 106"/>
                <a:gd name="T2" fmla="*/ 8 w 886"/>
                <a:gd name="T3" fmla="*/ 94 h 106"/>
                <a:gd name="T4" fmla="*/ 21 w 886"/>
                <a:gd name="T5" fmla="*/ 100 h 106"/>
                <a:gd name="T6" fmla="*/ 39 w 886"/>
                <a:gd name="T7" fmla="*/ 104 h 106"/>
                <a:gd name="T8" fmla="*/ 53 w 886"/>
                <a:gd name="T9" fmla="*/ 106 h 106"/>
                <a:gd name="T10" fmla="*/ 74 w 886"/>
                <a:gd name="T11" fmla="*/ 103 h 106"/>
                <a:gd name="T12" fmla="*/ 109 w 886"/>
                <a:gd name="T13" fmla="*/ 100 h 106"/>
                <a:gd name="T14" fmla="*/ 157 w 886"/>
                <a:gd name="T15" fmla="*/ 94 h 106"/>
                <a:gd name="T16" fmla="*/ 214 w 886"/>
                <a:gd name="T17" fmla="*/ 88 h 106"/>
                <a:gd name="T18" fmla="*/ 278 w 886"/>
                <a:gd name="T19" fmla="*/ 80 h 106"/>
                <a:gd name="T20" fmla="*/ 348 w 886"/>
                <a:gd name="T21" fmla="*/ 72 h 106"/>
                <a:gd name="T22" fmla="*/ 422 w 886"/>
                <a:gd name="T23" fmla="*/ 64 h 106"/>
                <a:gd name="T24" fmla="*/ 496 w 886"/>
                <a:gd name="T25" fmla="*/ 54 h 106"/>
                <a:gd name="T26" fmla="*/ 568 w 886"/>
                <a:gd name="T27" fmla="*/ 46 h 106"/>
                <a:gd name="T28" fmla="*/ 637 w 886"/>
                <a:gd name="T29" fmla="*/ 38 h 106"/>
                <a:gd name="T30" fmla="*/ 700 w 886"/>
                <a:gd name="T31" fmla="*/ 30 h 106"/>
                <a:gd name="T32" fmla="*/ 755 w 886"/>
                <a:gd name="T33" fmla="*/ 24 h 106"/>
                <a:gd name="T34" fmla="*/ 800 w 886"/>
                <a:gd name="T35" fmla="*/ 18 h 106"/>
                <a:gd name="T36" fmla="*/ 832 w 886"/>
                <a:gd name="T37" fmla="*/ 14 h 106"/>
                <a:gd name="T38" fmla="*/ 849 w 886"/>
                <a:gd name="T39" fmla="*/ 12 h 106"/>
                <a:gd name="T40" fmla="*/ 886 w 886"/>
                <a:gd name="T41" fmla="*/ 4 h 106"/>
                <a:gd name="T42" fmla="*/ 879 w 886"/>
                <a:gd name="T43" fmla="*/ 4 h 106"/>
                <a:gd name="T44" fmla="*/ 863 w 886"/>
                <a:gd name="T45" fmla="*/ 2 h 106"/>
                <a:gd name="T46" fmla="*/ 845 w 886"/>
                <a:gd name="T47" fmla="*/ 0 h 106"/>
                <a:gd name="T48" fmla="*/ 832 w 886"/>
                <a:gd name="T49" fmla="*/ 0 h 106"/>
                <a:gd name="T50" fmla="*/ 821 w 886"/>
                <a:gd name="T51" fmla="*/ 2 h 106"/>
                <a:gd name="T52" fmla="*/ 794 w 886"/>
                <a:gd name="T53" fmla="*/ 4 h 106"/>
                <a:gd name="T54" fmla="*/ 752 w 886"/>
                <a:gd name="T55" fmla="*/ 9 h 106"/>
                <a:gd name="T56" fmla="*/ 698 w 886"/>
                <a:gd name="T57" fmla="*/ 14 h 106"/>
                <a:gd name="T58" fmla="*/ 634 w 886"/>
                <a:gd name="T59" fmla="*/ 20 h 106"/>
                <a:gd name="T60" fmla="*/ 564 w 886"/>
                <a:gd name="T61" fmla="*/ 28 h 106"/>
                <a:gd name="T62" fmla="*/ 489 w 886"/>
                <a:gd name="T63" fmla="*/ 37 h 106"/>
                <a:gd name="T64" fmla="*/ 412 w 886"/>
                <a:gd name="T65" fmla="*/ 44 h 106"/>
                <a:gd name="T66" fmla="*/ 334 w 886"/>
                <a:gd name="T67" fmla="*/ 52 h 106"/>
                <a:gd name="T68" fmla="*/ 261 w 886"/>
                <a:gd name="T69" fmla="*/ 60 h 106"/>
                <a:gd name="T70" fmla="*/ 191 w 886"/>
                <a:gd name="T71" fmla="*/ 68 h 106"/>
                <a:gd name="T72" fmla="*/ 129 w 886"/>
                <a:gd name="T73" fmla="*/ 74 h 106"/>
                <a:gd name="T74" fmla="*/ 76 w 886"/>
                <a:gd name="T75" fmla="*/ 80 h 106"/>
                <a:gd name="T76" fmla="*/ 35 w 886"/>
                <a:gd name="T77" fmla="*/ 85 h 106"/>
                <a:gd name="T78" fmla="*/ 9 w 886"/>
                <a:gd name="T79" fmla="*/ 87 h 106"/>
                <a:gd name="T80" fmla="*/ 0 w 886"/>
                <a:gd name="T81" fmla="*/ 8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86" h="106">
                  <a:moveTo>
                    <a:pt x="0" y="88"/>
                  </a:moveTo>
                  <a:lnTo>
                    <a:pt x="1" y="89"/>
                  </a:lnTo>
                  <a:lnTo>
                    <a:pt x="4" y="90"/>
                  </a:lnTo>
                  <a:lnTo>
                    <a:pt x="8" y="94"/>
                  </a:lnTo>
                  <a:lnTo>
                    <a:pt x="14" y="96"/>
                  </a:lnTo>
                  <a:lnTo>
                    <a:pt x="21" y="100"/>
                  </a:lnTo>
                  <a:lnTo>
                    <a:pt x="29" y="103"/>
                  </a:lnTo>
                  <a:lnTo>
                    <a:pt x="39" y="104"/>
                  </a:lnTo>
                  <a:lnTo>
                    <a:pt x="48" y="106"/>
                  </a:lnTo>
                  <a:lnTo>
                    <a:pt x="53" y="106"/>
                  </a:lnTo>
                  <a:lnTo>
                    <a:pt x="61" y="104"/>
                  </a:lnTo>
                  <a:lnTo>
                    <a:pt x="74" y="103"/>
                  </a:lnTo>
                  <a:lnTo>
                    <a:pt x="90" y="102"/>
                  </a:lnTo>
                  <a:lnTo>
                    <a:pt x="109" y="100"/>
                  </a:lnTo>
                  <a:lnTo>
                    <a:pt x="132" y="97"/>
                  </a:lnTo>
                  <a:lnTo>
                    <a:pt x="157" y="94"/>
                  </a:lnTo>
                  <a:lnTo>
                    <a:pt x="185" y="90"/>
                  </a:lnTo>
                  <a:lnTo>
                    <a:pt x="214" y="88"/>
                  </a:lnTo>
                  <a:lnTo>
                    <a:pt x="246" y="83"/>
                  </a:lnTo>
                  <a:lnTo>
                    <a:pt x="278" y="80"/>
                  </a:lnTo>
                  <a:lnTo>
                    <a:pt x="313" y="76"/>
                  </a:lnTo>
                  <a:lnTo>
                    <a:pt x="348" y="72"/>
                  </a:lnTo>
                  <a:lnTo>
                    <a:pt x="386" y="67"/>
                  </a:lnTo>
                  <a:lnTo>
                    <a:pt x="422" y="64"/>
                  </a:lnTo>
                  <a:lnTo>
                    <a:pt x="459" y="59"/>
                  </a:lnTo>
                  <a:lnTo>
                    <a:pt x="496" y="54"/>
                  </a:lnTo>
                  <a:lnTo>
                    <a:pt x="533" y="51"/>
                  </a:lnTo>
                  <a:lnTo>
                    <a:pt x="568" y="46"/>
                  </a:lnTo>
                  <a:lnTo>
                    <a:pt x="603" y="41"/>
                  </a:lnTo>
                  <a:lnTo>
                    <a:pt x="637" y="38"/>
                  </a:lnTo>
                  <a:lnTo>
                    <a:pt x="670" y="34"/>
                  </a:lnTo>
                  <a:lnTo>
                    <a:pt x="700" y="30"/>
                  </a:lnTo>
                  <a:lnTo>
                    <a:pt x="730" y="26"/>
                  </a:lnTo>
                  <a:lnTo>
                    <a:pt x="755" y="24"/>
                  </a:lnTo>
                  <a:lnTo>
                    <a:pt x="779" y="20"/>
                  </a:lnTo>
                  <a:lnTo>
                    <a:pt x="800" y="18"/>
                  </a:lnTo>
                  <a:lnTo>
                    <a:pt x="817" y="16"/>
                  </a:lnTo>
                  <a:lnTo>
                    <a:pt x="832" y="14"/>
                  </a:lnTo>
                  <a:lnTo>
                    <a:pt x="843" y="13"/>
                  </a:lnTo>
                  <a:lnTo>
                    <a:pt x="849" y="12"/>
                  </a:lnTo>
                  <a:lnTo>
                    <a:pt x="851" y="12"/>
                  </a:lnTo>
                  <a:lnTo>
                    <a:pt x="886" y="4"/>
                  </a:lnTo>
                  <a:lnTo>
                    <a:pt x="884" y="4"/>
                  </a:lnTo>
                  <a:lnTo>
                    <a:pt x="879" y="4"/>
                  </a:lnTo>
                  <a:lnTo>
                    <a:pt x="872" y="3"/>
                  </a:lnTo>
                  <a:lnTo>
                    <a:pt x="863" y="2"/>
                  </a:lnTo>
                  <a:lnTo>
                    <a:pt x="855" y="2"/>
                  </a:lnTo>
                  <a:lnTo>
                    <a:pt x="845" y="0"/>
                  </a:lnTo>
                  <a:lnTo>
                    <a:pt x="838" y="0"/>
                  </a:lnTo>
                  <a:lnTo>
                    <a:pt x="832" y="0"/>
                  </a:lnTo>
                  <a:lnTo>
                    <a:pt x="829" y="0"/>
                  </a:lnTo>
                  <a:lnTo>
                    <a:pt x="821" y="2"/>
                  </a:lnTo>
                  <a:lnTo>
                    <a:pt x="809" y="3"/>
                  </a:lnTo>
                  <a:lnTo>
                    <a:pt x="794" y="4"/>
                  </a:lnTo>
                  <a:lnTo>
                    <a:pt x="774" y="6"/>
                  </a:lnTo>
                  <a:lnTo>
                    <a:pt x="752" y="9"/>
                  </a:lnTo>
                  <a:lnTo>
                    <a:pt x="726" y="11"/>
                  </a:lnTo>
                  <a:lnTo>
                    <a:pt x="698" y="14"/>
                  </a:lnTo>
                  <a:lnTo>
                    <a:pt x="666" y="17"/>
                  </a:lnTo>
                  <a:lnTo>
                    <a:pt x="634" y="20"/>
                  </a:lnTo>
                  <a:lnTo>
                    <a:pt x="600" y="24"/>
                  </a:lnTo>
                  <a:lnTo>
                    <a:pt x="564" y="28"/>
                  </a:lnTo>
                  <a:lnTo>
                    <a:pt x="527" y="32"/>
                  </a:lnTo>
                  <a:lnTo>
                    <a:pt x="489" y="37"/>
                  </a:lnTo>
                  <a:lnTo>
                    <a:pt x="450" y="40"/>
                  </a:lnTo>
                  <a:lnTo>
                    <a:pt x="412" y="44"/>
                  </a:lnTo>
                  <a:lnTo>
                    <a:pt x="373" y="48"/>
                  </a:lnTo>
                  <a:lnTo>
                    <a:pt x="334" y="52"/>
                  </a:lnTo>
                  <a:lnTo>
                    <a:pt x="297" y="57"/>
                  </a:lnTo>
                  <a:lnTo>
                    <a:pt x="261" y="60"/>
                  </a:lnTo>
                  <a:lnTo>
                    <a:pt x="225" y="65"/>
                  </a:lnTo>
                  <a:lnTo>
                    <a:pt x="191" y="68"/>
                  </a:lnTo>
                  <a:lnTo>
                    <a:pt x="159" y="72"/>
                  </a:lnTo>
                  <a:lnTo>
                    <a:pt x="129" y="74"/>
                  </a:lnTo>
                  <a:lnTo>
                    <a:pt x="101" y="78"/>
                  </a:lnTo>
                  <a:lnTo>
                    <a:pt x="76" y="80"/>
                  </a:lnTo>
                  <a:lnTo>
                    <a:pt x="54" y="82"/>
                  </a:lnTo>
                  <a:lnTo>
                    <a:pt x="35" y="85"/>
                  </a:lnTo>
                  <a:lnTo>
                    <a:pt x="20" y="86"/>
                  </a:lnTo>
                  <a:lnTo>
                    <a:pt x="9" y="87"/>
                  </a:lnTo>
                  <a:lnTo>
                    <a:pt x="2" y="88"/>
                  </a:lnTo>
                  <a:lnTo>
                    <a:pt x="0" y="8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234"/>
            <p:cNvSpPr>
              <a:spLocks/>
            </p:cNvSpPr>
            <p:nvPr/>
          </p:nvSpPr>
          <p:spPr bwMode="auto">
            <a:xfrm>
              <a:off x="4007" y="2171"/>
              <a:ext cx="241" cy="140"/>
            </a:xfrm>
            <a:custGeom>
              <a:avLst/>
              <a:gdLst>
                <a:gd name="T0" fmla="*/ 0 w 241"/>
                <a:gd name="T1" fmla="*/ 0 h 140"/>
                <a:gd name="T2" fmla="*/ 2 w 241"/>
                <a:gd name="T3" fmla="*/ 0 h 140"/>
                <a:gd name="T4" fmla="*/ 7 w 241"/>
                <a:gd name="T5" fmla="*/ 1 h 140"/>
                <a:gd name="T6" fmla="*/ 16 w 241"/>
                <a:gd name="T7" fmla="*/ 3 h 140"/>
                <a:gd name="T8" fmla="*/ 28 w 241"/>
                <a:gd name="T9" fmla="*/ 5 h 140"/>
                <a:gd name="T10" fmla="*/ 41 w 241"/>
                <a:gd name="T11" fmla="*/ 8 h 140"/>
                <a:gd name="T12" fmla="*/ 57 w 241"/>
                <a:gd name="T13" fmla="*/ 11 h 140"/>
                <a:gd name="T14" fmla="*/ 75 w 241"/>
                <a:gd name="T15" fmla="*/ 16 h 140"/>
                <a:gd name="T16" fmla="*/ 94 w 241"/>
                <a:gd name="T17" fmla="*/ 21 h 140"/>
                <a:gd name="T18" fmla="*/ 113 w 241"/>
                <a:gd name="T19" fmla="*/ 26 h 140"/>
                <a:gd name="T20" fmla="*/ 133 w 241"/>
                <a:gd name="T21" fmla="*/ 32 h 140"/>
                <a:gd name="T22" fmla="*/ 153 w 241"/>
                <a:gd name="T23" fmla="*/ 39 h 140"/>
                <a:gd name="T24" fmla="*/ 173 w 241"/>
                <a:gd name="T25" fmla="*/ 46 h 140"/>
                <a:gd name="T26" fmla="*/ 192 w 241"/>
                <a:gd name="T27" fmla="*/ 55 h 140"/>
                <a:gd name="T28" fmla="*/ 211 w 241"/>
                <a:gd name="T29" fmla="*/ 64 h 140"/>
                <a:gd name="T30" fmla="*/ 227 w 241"/>
                <a:gd name="T31" fmla="*/ 73 h 140"/>
                <a:gd name="T32" fmla="*/ 241 w 241"/>
                <a:gd name="T33" fmla="*/ 83 h 140"/>
                <a:gd name="T34" fmla="*/ 234 w 241"/>
                <a:gd name="T35" fmla="*/ 140 h 140"/>
                <a:gd name="T36" fmla="*/ 225 w 241"/>
                <a:gd name="T37" fmla="*/ 94 h 140"/>
                <a:gd name="T38" fmla="*/ 222 w 241"/>
                <a:gd name="T39" fmla="*/ 93 h 140"/>
                <a:gd name="T40" fmla="*/ 218 w 241"/>
                <a:gd name="T41" fmla="*/ 91 h 140"/>
                <a:gd name="T42" fmla="*/ 208 w 241"/>
                <a:gd name="T43" fmla="*/ 86 h 140"/>
                <a:gd name="T44" fmla="*/ 196 w 241"/>
                <a:gd name="T45" fmla="*/ 80 h 140"/>
                <a:gd name="T46" fmla="*/ 182 w 241"/>
                <a:gd name="T47" fmla="*/ 73 h 140"/>
                <a:gd name="T48" fmla="*/ 167 w 241"/>
                <a:gd name="T49" fmla="*/ 65 h 140"/>
                <a:gd name="T50" fmla="*/ 150 w 241"/>
                <a:gd name="T51" fmla="*/ 57 h 140"/>
                <a:gd name="T52" fmla="*/ 132 w 241"/>
                <a:gd name="T53" fmla="*/ 48 h 140"/>
                <a:gd name="T54" fmla="*/ 112 w 241"/>
                <a:gd name="T55" fmla="*/ 39 h 140"/>
                <a:gd name="T56" fmla="*/ 94 w 241"/>
                <a:gd name="T57" fmla="*/ 31 h 140"/>
                <a:gd name="T58" fmla="*/ 75 w 241"/>
                <a:gd name="T59" fmla="*/ 23 h 140"/>
                <a:gd name="T60" fmla="*/ 57 w 241"/>
                <a:gd name="T61" fmla="*/ 15 h 140"/>
                <a:gd name="T62" fmla="*/ 40 w 241"/>
                <a:gd name="T63" fmla="*/ 9 h 140"/>
                <a:gd name="T64" fmla="*/ 25 w 241"/>
                <a:gd name="T65" fmla="*/ 4 h 140"/>
                <a:gd name="T66" fmla="*/ 11 w 241"/>
                <a:gd name="T67" fmla="*/ 1 h 140"/>
                <a:gd name="T68" fmla="*/ 0 w 241"/>
                <a:gd name="T6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1" h="140">
                  <a:moveTo>
                    <a:pt x="0" y="0"/>
                  </a:moveTo>
                  <a:lnTo>
                    <a:pt x="2" y="0"/>
                  </a:lnTo>
                  <a:lnTo>
                    <a:pt x="7" y="1"/>
                  </a:lnTo>
                  <a:lnTo>
                    <a:pt x="16" y="3"/>
                  </a:lnTo>
                  <a:lnTo>
                    <a:pt x="28" y="5"/>
                  </a:lnTo>
                  <a:lnTo>
                    <a:pt x="41" y="8"/>
                  </a:lnTo>
                  <a:lnTo>
                    <a:pt x="57" y="11"/>
                  </a:lnTo>
                  <a:lnTo>
                    <a:pt x="75" y="16"/>
                  </a:lnTo>
                  <a:lnTo>
                    <a:pt x="94" y="21"/>
                  </a:lnTo>
                  <a:lnTo>
                    <a:pt x="113" y="26"/>
                  </a:lnTo>
                  <a:lnTo>
                    <a:pt x="133" y="32"/>
                  </a:lnTo>
                  <a:lnTo>
                    <a:pt x="153" y="39"/>
                  </a:lnTo>
                  <a:lnTo>
                    <a:pt x="173" y="46"/>
                  </a:lnTo>
                  <a:lnTo>
                    <a:pt x="192" y="55"/>
                  </a:lnTo>
                  <a:lnTo>
                    <a:pt x="211" y="64"/>
                  </a:lnTo>
                  <a:lnTo>
                    <a:pt x="227" y="73"/>
                  </a:lnTo>
                  <a:lnTo>
                    <a:pt x="241" y="83"/>
                  </a:lnTo>
                  <a:lnTo>
                    <a:pt x="234" y="140"/>
                  </a:lnTo>
                  <a:lnTo>
                    <a:pt x="225" y="94"/>
                  </a:lnTo>
                  <a:lnTo>
                    <a:pt x="222" y="93"/>
                  </a:lnTo>
                  <a:lnTo>
                    <a:pt x="218" y="91"/>
                  </a:lnTo>
                  <a:lnTo>
                    <a:pt x="208" y="86"/>
                  </a:lnTo>
                  <a:lnTo>
                    <a:pt x="196" y="80"/>
                  </a:lnTo>
                  <a:lnTo>
                    <a:pt x="182" y="73"/>
                  </a:lnTo>
                  <a:lnTo>
                    <a:pt x="167" y="65"/>
                  </a:lnTo>
                  <a:lnTo>
                    <a:pt x="150" y="57"/>
                  </a:lnTo>
                  <a:lnTo>
                    <a:pt x="132" y="48"/>
                  </a:lnTo>
                  <a:lnTo>
                    <a:pt x="112" y="39"/>
                  </a:lnTo>
                  <a:lnTo>
                    <a:pt x="94" y="31"/>
                  </a:lnTo>
                  <a:lnTo>
                    <a:pt x="75" y="23"/>
                  </a:lnTo>
                  <a:lnTo>
                    <a:pt x="57" y="15"/>
                  </a:lnTo>
                  <a:lnTo>
                    <a:pt x="40" y="9"/>
                  </a:lnTo>
                  <a:lnTo>
                    <a:pt x="25" y="4"/>
                  </a:lnTo>
                  <a:lnTo>
                    <a:pt x="11"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235"/>
            <p:cNvSpPr>
              <a:spLocks/>
            </p:cNvSpPr>
            <p:nvPr/>
          </p:nvSpPr>
          <p:spPr bwMode="auto">
            <a:xfrm>
              <a:off x="3999" y="2222"/>
              <a:ext cx="208" cy="88"/>
            </a:xfrm>
            <a:custGeom>
              <a:avLst/>
              <a:gdLst>
                <a:gd name="T0" fmla="*/ 0 w 208"/>
                <a:gd name="T1" fmla="*/ 0 h 88"/>
                <a:gd name="T2" fmla="*/ 2 w 208"/>
                <a:gd name="T3" fmla="*/ 1 h 88"/>
                <a:gd name="T4" fmla="*/ 8 w 208"/>
                <a:gd name="T5" fmla="*/ 2 h 88"/>
                <a:gd name="T6" fmla="*/ 16 w 208"/>
                <a:gd name="T7" fmla="*/ 5 h 88"/>
                <a:gd name="T8" fmla="*/ 28 w 208"/>
                <a:gd name="T9" fmla="*/ 8 h 88"/>
                <a:gd name="T10" fmla="*/ 42 w 208"/>
                <a:gd name="T11" fmla="*/ 13 h 88"/>
                <a:gd name="T12" fmla="*/ 57 w 208"/>
                <a:gd name="T13" fmla="*/ 19 h 88"/>
                <a:gd name="T14" fmla="*/ 74 w 208"/>
                <a:gd name="T15" fmla="*/ 25 h 88"/>
                <a:gd name="T16" fmla="*/ 92 w 208"/>
                <a:gd name="T17" fmla="*/ 30 h 88"/>
                <a:gd name="T18" fmla="*/ 110 w 208"/>
                <a:gd name="T19" fmla="*/ 37 h 88"/>
                <a:gd name="T20" fmla="*/ 127 w 208"/>
                <a:gd name="T21" fmla="*/ 44 h 88"/>
                <a:gd name="T22" fmla="*/ 145 w 208"/>
                <a:gd name="T23" fmla="*/ 51 h 88"/>
                <a:gd name="T24" fmla="*/ 161 w 208"/>
                <a:gd name="T25" fmla="*/ 60 h 88"/>
                <a:gd name="T26" fmla="*/ 176 w 208"/>
                <a:gd name="T27" fmla="*/ 67 h 88"/>
                <a:gd name="T28" fmla="*/ 189 w 208"/>
                <a:gd name="T29" fmla="*/ 74 h 88"/>
                <a:gd name="T30" fmla="*/ 200 w 208"/>
                <a:gd name="T31" fmla="*/ 81 h 88"/>
                <a:gd name="T32" fmla="*/ 208 w 208"/>
                <a:gd name="T33" fmla="*/ 88 h 88"/>
                <a:gd name="T34" fmla="*/ 206 w 208"/>
                <a:gd name="T35" fmla="*/ 88 h 88"/>
                <a:gd name="T36" fmla="*/ 201 w 208"/>
                <a:gd name="T37" fmla="*/ 85 h 88"/>
                <a:gd name="T38" fmla="*/ 192 w 208"/>
                <a:gd name="T39" fmla="*/ 84 h 88"/>
                <a:gd name="T40" fmla="*/ 180 w 208"/>
                <a:gd name="T41" fmla="*/ 81 h 88"/>
                <a:gd name="T42" fmla="*/ 166 w 208"/>
                <a:gd name="T43" fmla="*/ 77 h 88"/>
                <a:gd name="T44" fmla="*/ 151 w 208"/>
                <a:gd name="T45" fmla="*/ 73 h 88"/>
                <a:gd name="T46" fmla="*/ 134 w 208"/>
                <a:gd name="T47" fmla="*/ 67 h 88"/>
                <a:gd name="T48" fmla="*/ 117 w 208"/>
                <a:gd name="T49" fmla="*/ 61 h 88"/>
                <a:gd name="T50" fmla="*/ 98 w 208"/>
                <a:gd name="T51" fmla="*/ 55 h 88"/>
                <a:gd name="T52" fmla="*/ 81 w 208"/>
                <a:gd name="T53" fmla="*/ 48 h 88"/>
                <a:gd name="T54" fmla="*/ 63 w 208"/>
                <a:gd name="T55" fmla="*/ 41 h 88"/>
                <a:gd name="T56" fmla="*/ 47 w 208"/>
                <a:gd name="T57" fmla="*/ 34 h 88"/>
                <a:gd name="T58" fmla="*/ 31 w 208"/>
                <a:gd name="T59" fmla="*/ 26 h 88"/>
                <a:gd name="T60" fmla="*/ 19 w 208"/>
                <a:gd name="T61" fmla="*/ 18 h 88"/>
                <a:gd name="T62" fmla="*/ 8 w 208"/>
                <a:gd name="T63" fmla="*/ 8 h 88"/>
                <a:gd name="T64" fmla="*/ 0 w 208"/>
                <a:gd name="T6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8" h="88">
                  <a:moveTo>
                    <a:pt x="0" y="0"/>
                  </a:moveTo>
                  <a:lnTo>
                    <a:pt x="2" y="1"/>
                  </a:lnTo>
                  <a:lnTo>
                    <a:pt x="8" y="2"/>
                  </a:lnTo>
                  <a:lnTo>
                    <a:pt x="16" y="5"/>
                  </a:lnTo>
                  <a:lnTo>
                    <a:pt x="28" y="8"/>
                  </a:lnTo>
                  <a:lnTo>
                    <a:pt x="42" y="13"/>
                  </a:lnTo>
                  <a:lnTo>
                    <a:pt x="57" y="19"/>
                  </a:lnTo>
                  <a:lnTo>
                    <a:pt x="74" y="25"/>
                  </a:lnTo>
                  <a:lnTo>
                    <a:pt x="92" y="30"/>
                  </a:lnTo>
                  <a:lnTo>
                    <a:pt x="110" y="37"/>
                  </a:lnTo>
                  <a:lnTo>
                    <a:pt x="127" y="44"/>
                  </a:lnTo>
                  <a:lnTo>
                    <a:pt x="145" y="51"/>
                  </a:lnTo>
                  <a:lnTo>
                    <a:pt x="161" y="60"/>
                  </a:lnTo>
                  <a:lnTo>
                    <a:pt x="176" y="67"/>
                  </a:lnTo>
                  <a:lnTo>
                    <a:pt x="189" y="74"/>
                  </a:lnTo>
                  <a:lnTo>
                    <a:pt x="200" y="81"/>
                  </a:lnTo>
                  <a:lnTo>
                    <a:pt x="208" y="88"/>
                  </a:lnTo>
                  <a:lnTo>
                    <a:pt x="206" y="88"/>
                  </a:lnTo>
                  <a:lnTo>
                    <a:pt x="201" y="85"/>
                  </a:lnTo>
                  <a:lnTo>
                    <a:pt x="192" y="84"/>
                  </a:lnTo>
                  <a:lnTo>
                    <a:pt x="180" y="81"/>
                  </a:lnTo>
                  <a:lnTo>
                    <a:pt x="166" y="77"/>
                  </a:lnTo>
                  <a:lnTo>
                    <a:pt x="151" y="73"/>
                  </a:lnTo>
                  <a:lnTo>
                    <a:pt x="134" y="67"/>
                  </a:lnTo>
                  <a:lnTo>
                    <a:pt x="117" y="61"/>
                  </a:lnTo>
                  <a:lnTo>
                    <a:pt x="98" y="55"/>
                  </a:lnTo>
                  <a:lnTo>
                    <a:pt x="81" y="48"/>
                  </a:lnTo>
                  <a:lnTo>
                    <a:pt x="63" y="41"/>
                  </a:lnTo>
                  <a:lnTo>
                    <a:pt x="47" y="34"/>
                  </a:lnTo>
                  <a:lnTo>
                    <a:pt x="31" y="26"/>
                  </a:lnTo>
                  <a:lnTo>
                    <a:pt x="19" y="18"/>
                  </a:lnTo>
                  <a:lnTo>
                    <a:pt x="8" y="8"/>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236"/>
            <p:cNvSpPr>
              <a:spLocks/>
            </p:cNvSpPr>
            <p:nvPr/>
          </p:nvSpPr>
          <p:spPr bwMode="auto">
            <a:xfrm>
              <a:off x="3991" y="2123"/>
              <a:ext cx="80" cy="42"/>
            </a:xfrm>
            <a:custGeom>
              <a:avLst/>
              <a:gdLst>
                <a:gd name="T0" fmla="*/ 0 w 80"/>
                <a:gd name="T1" fmla="*/ 42 h 42"/>
                <a:gd name="T2" fmla="*/ 2 w 80"/>
                <a:gd name="T3" fmla="*/ 41 h 42"/>
                <a:gd name="T4" fmla="*/ 9 w 80"/>
                <a:gd name="T5" fmla="*/ 36 h 42"/>
                <a:gd name="T6" fmla="*/ 20 w 80"/>
                <a:gd name="T7" fmla="*/ 30 h 42"/>
                <a:gd name="T8" fmla="*/ 31 w 80"/>
                <a:gd name="T9" fmla="*/ 22 h 42"/>
                <a:gd name="T10" fmla="*/ 44 w 80"/>
                <a:gd name="T11" fmla="*/ 15 h 42"/>
                <a:gd name="T12" fmla="*/ 58 w 80"/>
                <a:gd name="T13" fmla="*/ 8 h 42"/>
                <a:gd name="T14" fmla="*/ 70 w 80"/>
                <a:gd name="T15" fmla="*/ 3 h 42"/>
                <a:gd name="T16" fmla="*/ 80 w 80"/>
                <a:gd name="T17" fmla="*/ 0 h 42"/>
                <a:gd name="T18" fmla="*/ 78 w 80"/>
                <a:gd name="T19" fmla="*/ 2 h 42"/>
                <a:gd name="T20" fmla="*/ 73 w 80"/>
                <a:gd name="T21" fmla="*/ 7 h 42"/>
                <a:gd name="T22" fmla="*/ 65 w 80"/>
                <a:gd name="T23" fmla="*/ 14 h 42"/>
                <a:gd name="T24" fmla="*/ 55 w 80"/>
                <a:gd name="T25" fmla="*/ 21 h 42"/>
                <a:gd name="T26" fmla="*/ 43 w 80"/>
                <a:gd name="T27" fmla="*/ 29 h 42"/>
                <a:gd name="T28" fmla="*/ 29 w 80"/>
                <a:gd name="T29" fmla="*/ 36 h 42"/>
                <a:gd name="T30" fmla="*/ 15 w 80"/>
                <a:gd name="T31" fmla="*/ 41 h 42"/>
                <a:gd name="T32" fmla="*/ 0 w 80"/>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42">
                  <a:moveTo>
                    <a:pt x="0" y="42"/>
                  </a:moveTo>
                  <a:lnTo>
                    <a:pt x="2" y="41"/>
                  </a:lnTo>
                  <a:lnTo>
                    <a:pt x="9" y="36"/>
                  </a:lnTo>
                  <a:lnTo>
                    <a:pt x="20" y="30"/>
                  </a:lnTo>
                  <a:lnTo>
                    <a:pt x="31" y="22"/>
                  </a:lnTo>
                  <a:lnTo>
                    <a:pt x="44" y="15"/>
                  </a:lnTo>
                  <a:lnTo>
                    <a:pt x="58" y="8"/>
                  </a:lnTo>
                  <a:lnTo>
                    <a:pt x="70" y="3"/>
                  </a:lnTo>
                  <a:lnTo>
                    <a:pt x="80" y="0"/>
                  </a:lnTo>
                  <a:lnTo>
                    <a:pt x="78" y="2"/>
                  </a:lnTo>
                  <a:lnTo>
                    <a:pt x="73" y="7"/>
                  </a:lnTo>
                  <a:lnTo>
                    <a:pt x="65" y="14"/>
                  </a:lnTo>
                  <a:lnTo>
                    <a:pt x="55" y="21"/>
                  </a:lnTo>
                  <a:lnTo>
                    <a:pt x="43" y="29"/>
                  </a:lnTo>
                  <a:lnTo>
                    <a:pt x="29" y="36"/>
                  </a:lnTo>
                  <a:lnTo>
                    <a:pt x="15" y="41"/>
                  </a:lnTo>
                  <a:lnTo>
                    <a:pt x="0" y="4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237"/>
            <p:cNvSpPr>
              <a:spLocks/>
            </p:cNvSpPr>
            <p:nvPr/>
          </p:nvSpPr>
          <p:spPr bwMode="auto">
            <a:xfrm>
              <a:off x="4271" y="2248"/>
              <a:ext cx="181" cy="71"/>
            </a:xfrm>
            <a:custGeom>
              <a:avLst/>
              <a:gdLst>
                <a:gd name="T0" fmla="*/ 0 w 181"/>
                <a:gd name="T1" fmla="*/ 2 h 71"/>
                <a:gd name="T2" fmla="*/ 6 w 181"/>
                <a:gd name="T3" fmla="*/ 2 h 71"/>
                <a:gd name="T4" fmla="*/ 24 w 181"/>
                <a:gd name="T5" fmla="*/ 1 h 71"/>
                <a:gd name="T6" fmla="*/ 47 w 181"/>
                <a:gd name="T7" fmla="*/ 1 h 71"/>
                <a:gd name="T8" fmla="*/ 76 w 181"/>
                <a:gd name="T9" fmla="*/ 0 h 71"/>
                <a:gd name="T10" fmla="*/ 105 w 181"/>
                <a:gd name="T11" fmla="*/ 0 h 71"/>
                <a:gd name="T12" fmla="*/ 135 w 181"/>
                <a:gd name="T13" fmla="*/ 0 h 71"/>
                <a:gd name="T14" fmla="*/ 159 w 181"/>
                <a:gd name="T15" fmla="*/ 1 h 71"/>
                <a:gd name="T16" fmla="*/ 177 w 181"/>
                <a:gd name="T17" fmla="*/ 2 h 71"/>
                <a:gd name="T18" fmla="*/ 178 w 181"/>
                <a:gd name="T19" fmla="*/ 9 h 71"/>
                <a:gd name="T20" fmla="*/ 180 w 181"/>
                <a:gd name="T21" fmla="*/ 25 h 71"/>
                <a:gd name="T22" fmla="*/ 181 w 181"/>
                <a:gd name="T23" fmla="*/ 49 h 71"/>
                <a:gd name="T24" fmla="*/ 179 w 181"/>
                <a:gd name="T25" fmla="*/ 71 h 71"/>
                <a:gd name="T26" fmla="*/ 153 w 181"/>
                <a:gd name="T27" fmla="*/ 18 h 71"/>
                <a:gd name="T28" fmla="*/ 150 w 181"/>
                <a:gd name="T29" fmla="*/ 18 h 71"/>
                <a:gd name="T30" fmla="*/ 139 w 181"/>
                <a:gd name="T31" fmla="*/ 18 h 71"/>
                <a:gd name="T32" fmla="*/ 124 w 181"/>
                <a:gd name="T33" fmla="*/ 18 h 71"/>
                <a:gd name="T34" fmla="*/ 104 w 181"/>
                <a:gd name="T35" fmla="*/ 17 h 71"/>
                <a:gd name="T36" fmla="*/ 81 w 181"/>
                <a:gd name="T37" fmla="*/ 16 h 71"/>
                <a:gd name="T38" fmla="*/ 55 w 181"/>
                <a:gd name="T39" fmla="*/ 13 h 71"/>
                <a:gd name="T40" fmla="*/ 28 w 181"/>
                <a:gd name="T41" fmla="*/ 8 h 71"/>
                <a:gd name="T42" fmla="*/ 0 w 181"/>
                <a:gd name="T43"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1" h="71">
                  <a:moveTo>
                    <a:pt x="0" y="2"/>
                  </a:moveTo>
                  <a:lnTo>
                    <a:pt x="6" y="2"/>
                  </a:lnTo>
                  <a:lnTo>
                    <a:pt x="24" y="1"/>
                  </a:lnTo>
                  <a:lnTo>
                    <a:pt x="47" y="1"/>
                  </a:lnTo>
                  <a:lnTo>
                    <a:pt x="76" y="0"/>
                  </a:lnTo>
                  <a:lnTo>
                    <a:pt x="105" y="0"/>
                  </a:lnTo>
                  <a:lnTo>
                    <a:pt x="135" y="0"/>
                  </a:lnTo>
                  <a:lnTo>
                    <a:pt x="159" y="1"/>
                  </a:lnTo>
                  <a:lnTo>
                    <a:pt x="177" y="2"/>
                  </a:lnTo>
                  <a:lnTo>
                    <a:pt x="178" y="9"/>
                  </a:lnTo>
                  <a:lnTo>
                    <a:pt x="180" y="25"/>
                  </a:lnTo>
                  <a:lnTo>
                    <a:pt x="181" y="49"/>
                  </a:lnTo>
                  <a:lnTo>
                    <a:pt x="179" y="71"/>
                  </a:lnTo>
                  <a:lnTo>
                    <a:pt x="153" y="18"/>
                  </a:lnTo>
                  <a:lnTo>
                    <a:pt x="150" y="18"/>
                  </a:lnTo>
                  <a:lnTo>
                    <a:pt x="139" y="18"/>
                  </a:lnTo>
                  <a:lnTo>
                    <a:pt x="124" y="18"/>
                  </a:lnTo>
                  <a:lnTo>
                    <a:pt x="104" y="17"/>
                  </a:lnTo>
                  <a:lnTo>
                    <a:pt x="81" y="16"/>
                  </a:lnTo>
                  <a:lnTo>
                    <a:pt x="55" y="13"/>
                  </a:lnTo>
                  <a:lnTo>
                    <a:pt x="28" y="8"/>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238"/>
            <p:cNvSpPr>
              <a:spLocks/>
            </p:cNvSpPr>
            <p:nvPr/>
          </p:nvSpPr>
          <p:spPr bwMode="auto">
            <a:xfrm>
              <a:off x="4269" y="2312"/>
              <a:ext cx="164" cy="19"/>
            </a:xfrm>
            <a:custGeom>
              <a:avLst/>
              <a:gdLst>
                <a:gd name="T0" fmla="*/ 0 w 164"/>
                <a:gd name="T1" fmla="*/ 0 h 19"/>
                <a:gd name="T2" fmla="*/ 6 w 164"/>
                <a:gd name="T3" fmla="*/ 0 h 19"/>
                <a:gd name="T4" fmla="*/ 20 w 164"/>
                <a:gd name="T5" fmla="*/ 1 h 19"/>
                <a:gd name="T6" fmla="*/ 42 w 164"/>
                <a:gd name="T7" fmla="*/ 2 h 19"/>
                <a:gd name="T8" fmla="*/ 68 w 164"/>
                <a:gd name="T9" fmla="*/ 4 h 19"/>
                <a:gd name="T10" fmla="*/ 95 w 164"/>
                <a:gd name="T11" fmla="*/ 6 h 19"/>
                <a:gd name="T12" fmla="*/ 122 w 164"/>
                <a:gd name="T13" fmla="*/ 9 h 19"/>
                <a:gd name="T14" fmla="*/ 146 w 164"/>
                <a:gd name="T15" fmla="*/ 13 h 19"/>
                <a:gd name="T16" fmla="*/ 164 w 164"/>
                <a:gd name="T17" fmla="*/ 18 h 19"/>
                <a:gd name="T18" fmla="*/ 158 w 164"/>
                <a:gd name="T19" fmla="*/ 18 h 19"/>
                <a:gd name="T20" fmla="*/ 141 w 164"/>
                <a:gd name="T21" fmla="*/ 18 h 19"/>
                <a:gd name="T22" fmla="*/ 118 w 164"/>
                <a:gd name="T23" fmla="*/ 19 h 19"/>
                <a:gd name="T24" fmla="*/ 90 w 164"/>
                <a:gd name="T25" fmla="*/ 18 h 19"/>
                <a:gd name="T26" fmla="*/ 62 w 164"/>
                <a:gd name="T27" fmla="*/ 16 h 19"/>
                <a:gd name="T28" fmla="*/ 35 w 164"/>
                <a:gd name="T29" fmla="*/ 13 h 19"/>
                <a:gd name="T30" fmla="*/ 13 w 164"/>
                <a:gd name="T31" fmla="*/ 7 h 19"/>
                <a:gd name="T32" fmla="*/ 0 w 164"/>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19">
                  <a:moveTo>
                    <a:pt x="0" y="0"/>
                  </a:moveTo>
                  <a:lnTo>
                    <a:pt x="6" y="0"/>
                  </a:lnTo>
                  <a:lnTo>
                    <a:pt x="20" y="1"/>
                  </a:lnTo>
                  <a:lnTo>
                    <a:pt x="42" y="2"/>
                  </a:lnTo>
                  <a:lnTo>
                    <a:pt x="68" y="4"/>
                  </a:lnTo>
                  <a:lnTo>
                    <a:pt x="95" y="6"/>
                  </a:lnTo>
                  <a:lnTo>
                    <a:pt x="122" y="9"/>
                  </a:lnTo>
                  <a:lnTo>
                    <a:pt x="146" y="13"/>
                  </a:lnTo>
                  <a:lnTo>
                    <a:pt x="164" y="18"/>
                  </a:lnTo>
                  <a:lnTo>
                    <a:pt x="158" y="18"/>
                  </a:lnTo>
                  <a:lnTo>
                    <a:pt x="141" y="18"/>
                  </a:lnTo>
                  <a:lnTo>
                    <a:pt x="118" y="19"/>
                  </a:lnTo>
                  <a:lnTo>
                    <a:pt x="90" y="18"/>
                  </a:lnTo>
                  <a:lnTo>
                    <a:pt x="62" y="16"/>
                  </a:lnTo>
                  <a:lnTo>
                    <a:pt x="35" y="13"/>
                  </a:lnTo>
                  <a:lnTo>
                    <a:pt x="13"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239"/>
            <p:cNvSpPr>
              <a:spLocks/>
            </p:cNvSpPr>
            <p:nvPr/>
          </p:nvSpPr>
          <p:spPr bwMode="auto">
            <a:xfrm>
              <a:off x="4483" y="2201"/>
              <a:ext cx="126" cy="109"/>
            </a:xfrm>
            <a:custGeom>
              <a:avLst/>
              <a:gdLst>
                <a:gd name="T0" fmla="*/ 0 w 126"/>
                <a:gd name="T1" fmla="*/ 28 h 109"/>
                <a:gd name="T2" fmla="*/ 3 w 126"/>
                <a:gd name="T3" fmla="*/ 27 h 109"/>
                <a:gd name="T4" fmla="*/ 12 w 126"/>
                <a:gd name="T5" fmla="*/ 23 h 109"/>
                <a:gd name="T6" fmla="*/ 26 w 126"/>
                <a:gd name="T7" fmla="*/ 19 h 109"/>
                <a:gd name="T8" fmla="*/ 43 w 126"/>
                <a:gd name="T9" fmla="*/ 13 h 109"/>
                <a:gd name="T10" fmla="*/ 62 w 126"/>
                <a:gd name="T11" fmla="*/ 8 h 109"/>
                <a:gd name="T12" fmla="*/ 83 w 126"/>
                <a:gd name="T13" fmla="*/ 4 h 109"/>
                <a:gd name="T14" fmla="*/ 104 w 126"/>
                <a:gd name="T15" fmla="*/ 0 h 109"/>
                <a:gd name="T16" fmla="*/ 124 w 126"/>
                <a:gd name="T17" fmla="*/ 0 h 109"/>
                <a:gd name="T18" fmla="*/ 126 w 126"/>
                <a:gd name="T19" fmla="*/ 74 h 109"/>
                <a:gd name="T20" fmla="*/ 8 w 126"/>
                <a:gd name="T21" fmla="*/ 109 h 109"/>
                <a:gd name="T22" fmla="*/ 110 w 126"/>
                <a:gd name="T23" fmla="*/ 61 h 109"/>
                <a:gd name="T24" fmla="*/ 112 w 126"/>
                <a:gd name="T25" fmla="*/ 16 h 109"/>
                <a:gd name="T26" fmla="*/ 0 w 126"/>
                <a:gd name="T27" fmla="*/ 2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109">
                  <a:moveTo>
                    <a:pt x="0" y="28"/>
                  </a:moveTo>
                  <a:lnTo>
                    <a:pt x="3" y="27"/>
                  </a:lnTo>
                  <a:lnTo>
                    <a:pt x="12" y="23"/>
                  </a:lnTo>
                  <a:lnTo>
                    <a:pt x="26" y="19"/>
                  </a:lnTo>
                  <a:lnTo>
                    <a:pt x="43" y="13"/>
                  </a:lnTo>
                  <a:lnTo>
                    <a:pt x="62" y="8"/>
                  </a:lnTo>
                  <a:lnTo>
                    <a:pt x="83" y="4"/>
                  </a:lnTo>
                  <a:lnTo>
                    <a:pt x="104" y="0"/>
                  </a:lnTo>
                  <a:lnTo>
                    <a:pt x="124" y="0"/>
                  </a:lnTo>
                  <a:lnTo>
                    <a:pt x="126" y="74"/>
                  </a:lnTo>
                  <a:lnTo>
                    <a:pt x="8" y="109"/>
                  </a:lnTo>
                  <a:lnTo>
                    <a:pt x="110" y="61"/>
                  </a:lnTo>
                  <a:lnTo>
                    <a:pt x="112" y="16"/>
                  </a:lnTo>
                  <a:lnTo>
                    <a:pt x="0" y="2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240"/>
            <p:cNvSpPr>
              <a:spLocks/>
            </p:cNvSpPr>
            <p:nvPr/>
          </p:nvSpPr>
          <p:spPr bwMode="auto">
            <a:xfrm>
              <a:off x="4267" y="2078"/>
              <a:ext cx="204" cy="32"/>
            </a:xfrm>
            <a:custGeom>
              <a:avLst/>
              <a:gdLst>
                <a:gd name="T0" fmla="*/ 0 w 204"/>
                <a:gd name="T1" fmla="*/ 12 h 32"/>
                <a:gd name="T2" fmla="*/ 1 w 204"/>
                <a:gd name="T3" fmla="*/ 12 h 32"/>
                <a:gd name="T4" fmla="*/ 5 w 204"/>
                <a:gd name="T5" fmla="*/ 12 h 32"/>
                <a:gd name="T6" fmla="*/ 11 w 204"/>
                <a:gd name="T7" fmla="*/ 12 h 32"/>
                <a:gd name="T8" fmla="*/ 19 w 204"/>
                <a:gd name="T9" fmla="*/ 12 h 32"/>
                <a:gd name="T10" fmla="*/ 30 w 204"/>
                <a:gd name="T11" fmla="*/ 13 h 32"/>
                <a:gd name="T12" fmla="*/ 42 w 204"/>
                <a:gd name="T13" fmla="*/ 13 h 32"/>
                <a:gd name="T14" fmla="*/ 56 w 204"/>
                <a:gd name="T15" fmla="*/ 13 h 32"/>
                <a:gd name="T16" fmla="*/ 70 w 204"/>
                <a:gd name="T17" fmla="*/ 14 h 32"/>
                <a:gd name="T18" fmla="*/ 86 w 204"/>
                <a:gd name="T19" fmla="*/ 15 h 32"/>
                <a:gd name="T20" fmla="*/ 102 w 204"/>
                <a:gd name="T21" fmla="*/ 17 h 32"/>
                <a:gd name="T22" fmla="*/ 119 w 204"/>
                <a:gd name="T23" fmla="*/ 19 h 32"/>
                <a:gd name="T24" fmla="*/ 136 w 204"/>
                <a:gd name="T25" fmla="*/ 20 h 32"/>
                <a:gd name="T26" fmla="*/ 154 w 204"/>
                <a:gd name="T27" fmla="*/ 22 h 32"/>
                <a:gd name="T28" fmla="*/ 171 w 204"/>
                <a:gd name="T29" fmla="*/ 25 h 32"/>
                <a:gd name="T30" fmla="*/ 188 w 204"/>
                <a:gd name="T31" fmla="*/ 28 h 32"/>
                <a:gd name="T32" fmla="*/ 204 w 204"/>
                <a:gd name="T33" fmla="*/ 32 h 32"/>
                <a:gd name="T34" fmla="*/ 203 w 204"/>
                <a:gd name="T35" fmla="*/ 31 h 32"/>
                <a:gd name="T36" fmla="*/ 199 w 204"/>
                <a:gd name="T37" fmla="*/ 29 h 32"/>
                <a:gd name="T38" fmla="*/ 195 w 204"/>
                <a:gd name="T39" fmla="*/ 27 h 32"/>
                <a:gd name="T40" fmla="*/ 188 w 204"/>
                <a:gd name="T41" fmla="*/ 24 h 32"/>
                <a:gd name="T42" fmla="*/ 178 w 204"/>
                <a:gd name="T43" fmla="*/ 20 h 32"/>
                <a:gd name="T44" fmla="*/ 168 w 204"/>
                <a:gd name="T45" fmla="*/ 15 h 32"/>
                <a:gd name="T46" fmla="*/ 156 w 204"/>
                <a:gd name="T47" fmla="*/ 12 h 32"/>
                <a:gd name="T48" fmla="*/ 142 w 204"/>
                <a:gd name="T49" fmla="*/ 8 h 32"/>
                <a:gd name="T50" fmla="*/ 128 w 204"/>
                <a:gd name="T51" fmla="*/ 5 h 32"/>
                <a:gd name="T52" fmla="*/ 112 w 204"/>
                <a:gd name="T53" fmla="*/ 3 h 32"/>
                <a:gd name="T54" fmla="*/ 95 w 204"/>
                <a:gd name="T55" fmla="*/ 0 h 32"/>
                <a:gd name="T56" fmla="*/ 78 w 204"/>
                <a:gd name="T57" fmla="*/ 0 h 32"/>
                <a:gd name="T58" fmla="*/ 59 w 204"/>
                <a:gd name="T59" fmla="*/ 0 h 32"/>
                <a:gd name="T60" fmla="*/ 39 w 204"/>
                <a:gd name="T61" fmla="*/ 3 h 32"/>
                <a:gd name="T62" fmla="*/ 19 w 204"/>
                <a:gd name="T63" fmla="*/ 6 h 32"/>
                <a:gd name="T64" fmla="*/ 0 w 204"/>
                <a:gd name="T65"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32">
                  <a:moveTo>
                    <a:pt x="0" y="12"/>
                  </a:moveTo>
                  <a:lnTo>
                    <a:pt x="1" y="12"/>
                  </a:lnTo>
                  <a:lnTo>
                    <a:pt x="5" y="12"/>
                  </a:lnTo>
                  <a:lnTo>
                    <a:pt x="11" y="12"/>
                  </a:lnTo>
                  <a:lnTo>
                    <a:pt x="19" y="12"/>
                  </a:lnTo>
                  <a:lnTo>
                    <a:pt x="30" y="13"/>
                  </a:lnTo>
                  <a:lnTo>
                    <a:pt x="42" y="13"/>
                  </a:lnTo>
                  <a:lnTo>
                    <a:pt x="56" y="13"/>
                  </a:lnTo>
                  <a:lnTo>
                    <a:pt x="70" y="14"/>
                  </a:lnTo>
                  <a:lnTo>
                    <a:pt x="86" y="15"/>
                  </a:lnTo>
                  <a:lnTo>
                    <a:pt x="102" y="17"/>
                  </a:lnTo>
                  <a:lnTo>
                    <a:pt x="119" y="19"/>
                  </a:lnTo>
                  <a:lnTo>
                    <a:pt x="136" y="20"/>
                  </a:lnTo>
                  <a:lnTo>
                    <a:pt x="154" y="22"/>
                  </a:lnTo>
                  <a:lnTo>
                    <a:pt x="171" y="25"/>
                  </a:lnTo>
                  <a:lnTo>
                    <a:pt x="188" y="28"/>
                  </a:lnTo>
                  <a:lnTo>
                    <a:pt x="204" y="32"/>
                  </a:lnTo>
                  <a:lnTo>
                    <a:pt x="203" y="31"/>
                  </a:lnTo>
                  <a:lnTo>
                    <a:pt x="199" y="29"/>
                  </a:lnTo>
                  <a:lnTo>
                    <a:pt x="195" y="27"/>
                  </a:lnTo>
                  <a:lnTo>
                    <a:pt x="188" y="24"/>
                  </a:lnTo>
                  <a:lnTo>
                    <a:pt x="178" y="20"/>
                  </a:lnTo>
                  <a:lnTo>
                    <a:pt x="168" y="15"/>
                  </a:lnTo>
                  <a:lnTo>
                    <a:pt x="156" y="12"/>
                  </a:lnTo>
                  <a:lnTo>
                    <a:pt x="142" y="8"/>
                  </a:lnTo>
                  <a:lnTo>
                    <a:pt x="128" y="5"/>
                  </a:lnTo>
                  <a:lnTo>
                    <a:pt x="112" y="3"/>
                  </a:lnTo>
                  <a:lnTo>
                    <a:pt x="95" y="0"/>
                  </a:lnTo>
                  <a:lnTo>
                    <a:pt x="78" y="0"/>
                  </a:lnTo>
                  <a:lnTo>
                    <a:pt x="59" y="0"/>
                  </a:lnTo>
                  <a:lnTo>
                    <a:pt x="39" y="3"/>
                  </a:lnTo>
                  <a:lnTo>
                    <a:pt x="19" y="6"/>
                  </a:lnTo>
                  <a:lnTo>
                    <a:pt x="0" y="1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241"/>
            <p:cNvSpPr>
              <a:spLocks/>
            </p:cNvSpPr>
            <p:nvPr/>
          </p:nvSpPr>
          <p:spPr bwMode="auto">
            <a:xfrm>
              <a:off x="4521" y="2049"/>
              <a:ext cx="837" cy="70"/>
            </a:xfrm>
            <a:custGeom>
              <a:avLst/>
              <a:gdLst>
                <a:gd name="T0" fmla="*/ 0 w 837"/>
                <a:gd name="T1" fmla="*/ 68 h 70"/>
                <a:gd name="T2" fmla="*/ 837 w 837"/>
                <a:gd name="T3" fmla="*/ 0 h 70"/>
                <a:gd name="T4" fmla="*/ 836 w 837"/>
                <a:gd name="T5" fmla="*/ 0 h 70"/>
                <a:gd name="T6" fmla="*/ 832 w 837"/>
                <a:gd name="T7" fmla="*/ 1 h 70"/>
                <a:gd name="T8" fmla="*/ 825 w 837"/>
                <a:gd name="T9" fmla="*/ 2 h 70"/>
                <a:gd name="T10" fmla="*/ 815 w 837"/>
                <a:gd name="T11" fmla="*/ 4 h 70"/>
                <a:gd name="T12" fmla="*/ 804 w 837"/>
                <a:gd name="T13" fmla="*/ 6 h 70"/>
                <a:gd name="T14" fmla="*/ 789 w 837"/>
                <a:gd name="T15" fmla="*/ 8 h 70"/>
                <a:gd name="T16" fmla="*/ 773 w 837"/>
                <a:gd name="T17" fmla="*/ 11 h 70"/>
                <a:gd name="T18" fmla="*/ 754 w 837"/>
                <a:gd name="T19" fmla="*/ 13 h 70"/>
                <a:gd name="T20" fmla="*/ 735 w 837"/>
                <a:gd name="T21" fmla="*/ 16 h 70"/>
                <a:gd name="T22" fmla="*/ 712 w 837"/>
                <a:gd name="T23" fmla="*/ 20 h 70"/>
                <a:gd name="T24" fmla="*/ 689 w 837"/>
                <a:gd name="T25" fmla="*/ 23 h 70"/>
                <a:gd name="T26" fmla="*/ 663 w 837"/>
                <a:gd name="T27" fmla="*/ 27 h 70"/>
                <a:gd name="T28" fmla="*/ 636 w 837"/>
                <a:gd name="T29" fmla="*/ 30 h 70"/>
                <a:gd name="T30" fmla="*/ 608 w 837"/>
                <a:gd name="T31" fmla="*/ 34 h 70"/>
                <a:gd name="T32" fmla="*/ 578 w 837"/>
                <a:gd name="T33" fmla="*/ 37 h 70"/>
                <a:gd name="T34" fmla="*/ 548 w 837"/>
                <a:gd name="T35" fmla="*/ 41 h 70"/>
                <a:gd name="T36" fmla="*/ 516 w 837"/>
                <a:gd name="T37" fmla="*/ 44 h 70"/>
                <a:gd name="T38" fmla="*/ 483 w 837"/>
                <a:gd name="T39" fmla="*/ 48 h 70"/>
                <a:gd name="T40" fmla="*/ 450 w 837"/>
                <a:gd name="T41" fmla="*/ 51 h 70"/>
                <a:gd name="T42" fmla="*/ 417 w 837"/>
                <a:gd name="T43" fmla="*/ 55 h 70"/>
                <a:gd name="T44" fmla="*/ 382 w 837"/>
                <a:gd name="T45" fmla="*/ 58 h 70"/>
                <a:gd name="T46" fmla="*/ 346 w 837"/>
                <a:gd name="T47" fmla="*/ 61 h 70"/>
                <a:gd name="T48" fmla="*/ 311 w 837"/>
                <a:gd name="T49" fmla="*/ 63 h 70"/>
                <a:gd name="T50" fmla="*/ 276 w 837"/>
                <a:gd name="T51" fmla="*/ 65 h 70"/>
                <a:gd name="T52" fmla="*/ 241 w 837"/>
                <a:gd name="T53" fmla="*/ 68 h 70"/>
                <a:gd name="T54" fmla="*/ 205 w 837"/>
                <a:gd name="T55" fmla="*/ 69 h 70"/>
                <a:gd name="T56" fmla="*/ 170 w 837"/>
                <a:gd name="T57" fmla="*/ 70 h 70"/>
                <a:gd name="T58" fmla="*/ 135 w 837"/>
                <a:gd name="T59" fmla="*/ 70 h 70"/>
                <a:gd name="T60" fmla="*/ 101 w 837"/>
                <a:gd name="T61" fmla="*/ 70 h 70"/>
                <a:gd name="T62" fmla="*/ 66 w 837"/>
                <a:gd name="T63" fmla="*/ 70 h 70"/>
                <a:gd name="T64" fmla="*/ 33 w 837"/>
                <a:gd name="T65" fmla="*/ 69 h 70"/>
                <a:gd name="T66" fmla="*/ 0 w 837"/>
                <a:gd name="T6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7" h="70">
                  <a:moveTo>
                    <a:pt x="0" y="68"/>
                  </a:moveTo>
                  <a:lnTo>
                    <a:pt x="837" y="0"/>
                  </a:lnTo>
                  <a:lnTo>
                    <a:pt x="836" y="0"/>
                  </a:lnTo>
                  <a:lnTo>
                    <a:pt x="832" y="1"/>
                  </a:lnTo>
                  <a:lnTo>
                    <a:pt x="825" y="2"/>
                  </a:lnTo>
                  <a:lnTo>
                    <a:pt x="815" y="4"/>
                  </a:lnTo>
                  <a:lnTo>
                    <a:pt x="804" y="6"/>
                  </a:lnTo>
                  <a:lnTo>
                    <a:pt x="789" y="8"/>
                  </a:lnTo>
                  <a:lnTo>
                    <a:pt x="773" y="11"/>
                  </a:lnTo>
                  <a:lnTo>
                    <a:pt x="754" y="13"/>
                  </a:lnTo>
                  <a:lnTo>
                    <a:pt x="735" y="16"/>
                  </a:lnTo>
                  <a:lnTo>
                    <a:pt x="712" y="20"/>
                  </a:lnTo>
                  <a:lnTo>
                    <a:pt x="689" y="23"/>
                  </a:lnTo>
                  <a:lnTo>
                    <a:pt x="663" y="27"/>
                  </a:lnTo>
                  <a:lnTo>
                    <a:pt x="636" y="30"/>
                  </a:lnTo>
                  <a:lnTo>
                    <a:pt x="608" y="34"/>
                  </a:lnTo>
                  <a:lnTo>
                    <a:pt x="578" y="37"/>
                  </a:lnTo>
                  <a:lnTo>
                    <a:pt x="548" y="41"/>
                  </a:lnTo>
                  <a:lnTo>
                    <a:pt x="516" y="44"/>
                  </a:lnTo>
                  <a:lnTo>
                    <a:pt x="483" y="48"/>
                  </a:lnTo>
                  <a:lnTo>
                    <a:pt x="450" y="51"/>
                  </a:lnTo>
                  <a:lnTo>
                    <a:pt x="417" y="55"/>
                  </a:lnTo>
                  <a:lnTo>
                    <a:pt x="382" y="58"/>
                  </a:lnTo>
                  <a:lnTo>
                    <a:pt x="346" y="61"/>
                  </a:lnTo>
                  <a:lnTo>
                    <a:pt x="311" y="63"/>
                  </a:lnTo>
                  <a:lnTo>
                    <a:pt x="276" y="65"/>
                  </a:lnTo>
                  <a:lnTo>
                    <a:pt x="241" y="68"/>
                  </a:lnTo>
                  <a:lnTo>
                    <a:pt x="205" y="69"/>
                  </a:lnTo>
                  <a:lnTo>
                    <a:pt x="170" y="70"/>
                  </a:lnTo>
                  <a:lnTo>
                    <a:pt x="135" y="70"/>
                  </a:lnTo>
                  <a:lnTo>
                    <a:pt x="101" y="70"/>
                  </a:lnTo>
                  <a:lnTo>
                    <a:pt x="66" y="70"/>
                  </a:lnTo>
                  <a:lnTo>
                    <a:pt x="33" y="69"/>
                  </a:lnTo>
                  <a:lnTo>
                    <a:pt x="0" y="6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242"/>
            <p:cNvSpPr>
              <a:spLocks/>
            </p:cNvSpPr>
            <p:nvPr/>
          </p:nvSpPr>
          <p:spPr bwMode="auto">
            <a:xfrm>
              <a:off x="4635" y="2195"/>
              <a:ext cx="222" cy="24"/>
            </a:xfrm>
            <a:custGeom>
              <a:avLst/>
              <a:gdLst>
                <a:gd name="T0" fmla="*/ 0 w 222"/>
                <a:gd name="T1" fmla="*/ 24 h 24"/>
                <a:gd name="T2" fmla="*/ 222 w 222"/>
                <a:gd name="T3" fmla="*/ 10 h 24"/>
                <a:gd name="T4" fmla="*/ 221 w 222"/>
                <a:gd name="T5" fmla="*/ 10 h 24"/>
                <a:gd name="T6" fmla="*/ 215 w 222"/>
                <a:gd name="T7" fmla="*/ 8 h 24"/>
                <a:gd name="T8" fmla="*/ 208 w 222"/>
                <a:gd name="T9" fmla="*/ 7 h 24"/>
                <a:gd name="T10" fmla="*/ 197 w 222"/>
                <a:gd name="T11" fmla="*/ 6 h 24"/>
                <a:gd name="T12" fmla="*/ 185 w 222"/>
                <a:gd name="T13" fmla="*/ 5 h 24"/>
                <a:gd name="T14" fmla="*/ 169 w 222"/>
                <a:gd name="T15" fmla="*/ 2 h 24"/>
                <a:gd name="T16" fmla="*/ 154 w 222"/>
                <a:gd name="T17" fmla="*/ 1 h 24"/>
                <a:gd name="T18" fmla="*/ 137 w 222"/>
                <a:gd name="T19" fmla="*/ 0 h 24"/>
                <a:gd name="T20" fmla="*/ 119 w 222"/>
                <a:gd name="T21" fmla="*/ 0 h 24"/>
                <a:gd name="T22" fmla="*/ 100 w 222"/>
                <a:gd name="T23" fmla="*/ 0 h 24"/>
                <a:gd name="T24" fmla="*/ 82 w 222"/>
                <a:gd name="T25" fmla="*/ 1 h 24"/>
                <a:gd name="T26" fmla="*/ 64 w 222"/>
                <a:gd name="T27" fmla="*/ 4 h 24"/>
                <a:gd name="T28" fmla="*/ 45 w 222"/>
                <a:gd name="T29" fmla="*/ 7 h 24"/>
                <a:gd name="T30" fmla="*/ 29 w 222"/>
                <a:gd name="T31" fmla="*/ 11 h 24"/>
                <a:gd name="T32" fmla="*/ 14 w 222"/>
                <a:gd name="T33" fmla="*/ 17 h 24"/>
                <a:gd name="T34" fmla="*/ 0 w 222"/>
                <a:gd name="T3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4">
                  <a:moveTo>
                    <a:pt x="0" y="24"/>
                  </a:moveTo>
                  <a:lnTo>
                    <a:pt x="222" y="10"/>
                  </a:lnTo>
                  <a:lnTo>
                    <a:pt x="221" y="10"/>
                  </a:lnTo>
                  <a:lnTo>
                    <a:pt x="215" y="8"/>
                  </a:lnTo>
                  <a:lnTo>
                    <a:pt x="208" y="7"/>
                  </a:lnTo>
                  <a:lnTo>
                    <a:pt x="197" y="6"/>
                  </a:lnTo>
                  <a:lnTo>
                    <a:pt x="185" y="5"/>
                  </a:lnTo>
                  <a:lnTo>
                    <a:pt x="169" y="2"/>
                  </a:lnTo>
                  <a:lnTo>
                    <a:pt x="154" y="1"/>
                  </a:lnTo>
                  <a:lnTo>
                    <a:pt x="137" y="0"/>
                  </a:lnTo>
                  <a:lnTo>
                    <a:pt x="119" y="0"/>
                  </a:lnTo>
                  <a:lnTo>
                    <a:pt x="100" y="0"/>
                  </a:lnTo>
                  <a:lnTo>
                    <a:pt x="82" y="1"/>
                  </a:lnTo>
                  <a:lnTo>
                    <a:pt x="64" y="4"/>
                  </a:lnTo>
                  <a:lnTo>
                    <a:pt x="45" y="7"/>
                  </a:lnTo>
                  <a:lnTo>
                    <a:pt x="29" y="11"/>
                  </a:lnTo>
                  <a:lnTo>
                    <a:pt x="14"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243"/>
            <p:cNvSpPr>
              <a:spLocks/>
            </p:cNvSpPr>
            <p:nvPr/>
          </p:nvSpPr>
          <p:spPr bwMode="auto">
            <a:xfrm>
              <a:off x="4886" y="2168"/>
              <a:ext cx="268" cy="26"/>
            </a:xfrm>
            <a:custGeom>
              <a:avLst/>
              <a:gdLst>
                <a:gd name="T0" fmla="*/ 0 w 268"/>
                <a:gd name="T1" fmla="*/ 26 h 26"/>
                <a:gd name="T2" fmla="*/ 41 w 268"/>
                <a:gd name="T3" fmla="*/ 0 h 26"/>
                <a:gd name="T4" fmla="*/ 268 w 268"/>
                <a:gd name="T5" fmla="*/ 14 h 26"/>
                <a:gd name="T6" fmla="*/ 46 w 268"/>
                <a:gd name="T7" fmla="*/ 12 h 26"/>
                <a:gd name="T8" fmla="*/ 0 w 268"/>
                <a:gd name="T9" fmla="*/ 26 h 26"/>
              </a:gdLst>
              <a:ahLst/>
              <a:cxnLst>
                <a:cxn ang="0">
                  <a:pos x="T0" y="T1"/>
                </a:cxn>
                <a:cxn ang="0">
                  <a:pos x="T2" y="T3"/>
                </a:cxn>
                <a:cxn ang="0">
                  <a:pos x="T4" y="T5"/>
                </a:cxn>
                <a:cxn ang="0">
                  <a:pos x="T6" y="T7"/>
                </a:cxn>
                <a:cxn ang="0">
                  <a:pos x="T8" y="T9"/>
                </a:cxn>
              </a:cxnLst>
              <a:rect l="0" t="0" r="r" b="b"/>
              <a:pathLst>
                <a:path w="268" h="26">
                  <a:moveTo>
                    <a:pt x="0" y="26"/>
                  </a:moveTo>
                  <a:lnTo>
                    <a:pt x="41" y="0"/>
                  </a:lnTo>
                  <a:lnTo>
                    <a:pt x="268" y="14"/>
                  </a:lnTo>
                  <a:lnTo>
                    <a:pt x="46" y="12"/>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244"/>
            <p:cNvSpPr>
              <a:spLocks/>
            </p:cNvSpPr>
            <p:nvPr/>
          </p:nvSpPr>
          <p:spPr bwMode="auto">
            <a:xfrm>
              <a:off x="5170" y="2126"/>
              <a:ext cx="287" cy="50"/>
            </a:xfrm>
            <a:custGeom>
              <a:avLst/>
              <a:gdLst>
                <a:gd name="T0" fmla="*/ 0 w 287"/>
                <a:gd name="T1" fmla="*/ 50 h 50"/>
                <a:gd name="T2" fmla="*/ 98 w 287"/>
                <a:gd name="T3" fmla="*/ 1 h 50"/>
                <a:gd name="T4" fmla="*/ 287 w 287"/>
                <a:gd name="T5" fmla="*/ 0 h 50"/>
                <a:gd name="T6" fmla="*/ 98 w 287"/>
                <a:gd name="T7" fmla="*/ 15 h 50"/>
                <a:gd name="T8" fmla="*/ 0 w 287"/>
                <a:gd name="T9" fmla="*/ 50 h 50"/>
              </a:gdLst>
              <a:ahLst/>
              <a:cxnLst>
                <a:cxn ang="0">
                  <a:pos x="T0" y="T1"/>
                </a:cxn>
                <a:cxn ang="0">
                  <a:pos x="T2" y="T3"/>
                </a:cxn>
                <a:cxn ang="0">
                  <a:pos x="T4" y="T5"/>
                </a:cxn>
                <a:cxn ang="0">
                  <a:pos x="T6" y="T7"/>
                </a:cxn>
                <a:cxn ang="0">
                  <a:pos x="T8" y="T9"/>
                </a:cxn>
              </a:cxnLst>
              <a:rect l="0" t="0" r="r" b="b"/>
              <a:pathLst>
                <a:path w="287" h="50">
                  <a:moveTo>
                    <a:pt x="0" y="50"/>
                  </a:moveTo>
                  <a:lnTo>
                    <a:pt x="98" y="1"/>
                  </a:lnTo>
                  <a:lnTo>
                    <a:pt x="287" y="0"/>
                  </a:lnTo>
                  <a:lnTo>
                    <a:pt x="98" y="15"/>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245"/>
            <p:cNvSpPr>
              <a:spLocks/>
            </p:cNvSpPr>
            <p:nvPr/>
          </p:nvSpPr>
          <p:spPr bwMode="auto">
            <a:xfrm>
              <a:off x="4627" y="2208"/>
              <a:ext cx="321" cy="62"/>
            </a:xfrm>
            <a:custGeom>
              <a:avLst/>
              <a:gdLst>
                <a:gd name="T0" fmla="*/ 11 w 321"/>
                <a:gd name="T1" fmla="*/ 50 h 62"/>
                <a:gd name="T2" fmla="*/ 239 w 321"/>
                <a:gd name="T3" fmla="*/ 37 h 62"/>
                <a:gd name="T4" fmla="*/ 321 w 321"/>
                <a:gd name="T5" fmla="*/ 0 h 62"/>
                <a:gd name="T6" fmla="*/ 233 w 321"/>
                <a:gd name="T7" fmla="*/ 54 h 62"/>
                <a:gd name="T8" fmla="*/ 0 w 321"/>
                <a:gd name="T9" fmla="*/ 62 h 62"/>
                <a:gd name="T10" fmla="*/ 11 w 321"/>
                <a:gd name="T11" fmla="*/ 50 h 62"/>
              </a:gdLst>
              <a:ahLst/>
              <a:cxnLst>
                <a:cxn ang="0">
                  <a:pos x="T0" y="T1"/>
                </a:cxn>
                <a:cxn ang="0">
                  <a:pos x="T2" y="T3"/>
                </a:cxn>
                <a:cxn ang="0">
                  <a:pos x="T4" y="T5"/>
                </a:cxn>
                <a:cxn ang="0">
                  <a:pos x="T6" y="T7"/>
                </a:cxn>
                <a:cxn ang="0">
                  <a:pos x="T8" y="T9"/>
                </a:cxn>
                <a:cxn ang="0">
                  <a:pos x="T10" y="T11"/>
                </a:cxn>
              </a:cxnLst>
              <a:rect l="0" t="0" r="r" b="b"/>
              <a:pathLst>
                <a:path w="321" h="62">
                  <a:moveTo>
                    <a:pt x="11" y="50"/>
                  </a:moveTo>
                  <a:lnTo>
                    <a:pt x="239" y="37"/>
                  </a:lnTo>
                  <a:lnTo>
                    <a:pt x="321" y="0"/>
                  </a:lnTo>
                  <a:lnTo>
                    <a:pt x="233" y="54"/>
                  </a:lnTo>
                  <a:lnTo>
                    <a:pt x="0" y="62"/>
                  </a:lnTo>
                  <a:lnTo>
                    <a:pt x="11" y="5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246"/>
            <p:cNvSpPr>
              <a:spLocks/>
            </p:cNvSpPr>
            <p:nvPr/>
          </p:nvSpPr>
          <p:spPr bwMode="auto">
            <a:xfrm>
              <a:off x="4982" y="2182"/>
              <a:ext cx="303" cy="58"/>
            </a:xfrm>
            <a:custGeom>
              <a:avLst/>
              <a:gdLst>
                <a:gd name="T0" fmla="*/ 0 w 303"/>
                <a:gd name="T1" fmla="*/ 27 h 58"/>
                <a:gd name="T2" fmla="*/ 187 w 303"/>
                <a:gd name="T3" fmla="*/ 41 h 58"/>
                <a:gd name="T4" fmla="*/ 303 w 303"/>
                <a:gd name="T5" fmla="*/ 0 h 58"/>
                <a:gd name="T6" fmla="*/ 180 w 303"/>
                <a:gd name="T7" fmla="*/ 58 h 58"/>
                <a:gd name="T8" fmla="*/ 0 w 303"/>
                <a:gd name="T9" fmla="*/ 27 h 58"/>
              </a:gdLst>
              <a:ahLst/>
              <a:cxnLst>
                <a:cxn ang="0">
                  <a:pos x="T0" y="T1"/>
                </a:cxn>
                <a:cxn ang="0">
                  <a:pos x="T2" y="T3"/>
                </a:cxn>
                <a:cxn ang="0">
                  <a:pos x="T4" y="T5"/>
                </a:cxn>
                <a:cxn ang="0">
                  <a:pos x="T6" y="T7"/>
                </a:cxn>
                <a:cxn ang="0">
                  <a:pos x="T8" y="T9"/>
                </a:cxn>
              </a:cxnLst>
              <a:rect l="0" t="0" r="r" b="b"/>
              <a:pathLst>
                <a:path w="303" h="58">
                  <a:moveTo>
                    <a:pt x="0" y="27"/>
                  </a:moveTo>
                  <a:lnTo>
                    <a:pt x="187" y="41"/>
                  </a:lnTo>
                  <a:lnTo>
                    <a:pt x="303" y="0"/>
                  </a:lnTo>
                  <a:lnTo>
                    <a:pt x="180" y="58"/>
                  </a:lnTo>
                  <a:lnTo>
                    <a:pt x="0" y="2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247"/>
            <p:cNvSpPr>
              <a:spLocks/>
            </p:cNvSpPr>
            <p:nvPr/>
          </p:nvSpPr>
          <p:spPr bwMode="auto">
            <a:xfrm>
              <a:off x="5325" y="2127"/>
              <a:ext cx="196" cy="58"/>
            </a:xfrm>
            <a:custGeom>
              <a:avLst/>
              <a:gdLst>
                <a:gd name="T0" fmla="*/ 0 w 196"/>
                <a:gd name="T1" fmla="*/ 51 h 58"/>
                <a:gd name="T2" fmla="*/ 161 w 196"/>
                <a:gd name="T3" fmla="*/ 45 h 58"/>
                <a:gd name="T4" fmla="*/ 162 w 196"/>
                <a:gd name="T5" fmla="*/ 44 h 58"/>
                <a:gd name="T6" fmla="*/ 167 w 196"/>
                <a:gd name="T7" fmla="*/ 42 h 58"/>
                <a:gd name="T8" fmla="*/ 171 w 196"/>
                <a:gd name="T9" fmla="*/ 39 h 58"/>
                <a:gd name="T10" fmla="*/ 176 w 196"/>
                <a:gd name="T11" fmla="*/ 34 h 58"/>
                <a:gd name="T12" fmla="*/ 178 w 196"/>
                <a:gd name="T13" fmla="*/ 27 h 58"/>
                <a:gd name="T14" fmla="*/ 178 w 196"/>
                <a:gd name="T15" fmla="*/ 20 h 58"/>
                <a:gd name="T16" fmla="*/ 173 w 196"/>
                <a:gd name="T17" fmla="*/ 11 h 58"/>
                <a:gd name="T18" fmla="*/ 161 w 196"/>
                <a:gd name="T19" fmla="*/ 0 h 58"/>
                <a:gd name="T20" fmla="*/ 164 w 196"/>
                <a:gd name="T21" fmla="*/ 2 h 58"/>
                <a:gd name="T22" fmla="*/ 171 w 196"/>
                <a:gd name="T23" fmla="*/ 6 h 58"/>
                <a:gd name="T24" fmla="*/ 182 w 196"/>
                <a:gd name="T25" fmla="*/ 13 h 58"/>
                <a:gd name="T26" fmla="*/ 191 w 196"/>
                <a:gd name="T27" fmla="*/ 21 h 58"/>
                <a:gd name="T28" fmla="*/ 196 w 196"/>
                <a:gd name="T29" fmla="*/ 31 h 58"/>
                <a:gd name="T30" fmla="*/ 196 w 196"/>
                <a:gd name="T31" fmla="*/ 40 h 58"/>
                <a:gd name="T32" fmla="*/ 185 w 196"/>
                <a:gd name="T33" fmla="*/ 49 h 58"/>
                <a:gd name="T34" fmla="*/ 164 w 196"/>
                <a:gd name="T35" fmla="*/ 58 h 58"/>
                <a:gd name="T36" fmla="*/ 0 w 196"/>
                <a:gd name="T37" fmla="*/ 5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58">
                  <a:moveTo>
                    <a:pt x="0" y="51"/>
                  </a:moveTo>
                  <a:lnTo>
                    <a:pt x="161" y="45"/>
                  </a:lnTo>
                  <a:lnTo>
                    <a:pt x="162" y="44"/>
                  </a:lnTo>
                  <a:lnTo>
                    <a:pt x="167" y="42"/>
                  </a:lnTo>
                  <a:lnTo>
                    <a:pt x="171" y="39"/>
                  </a:lnTo>
                  <a:lnTo>
                    <a:pt x="176" y="34"/>
                  </a:lnTo>
                  <a:lnTo>
                    <a:pt x="178" y="27"/>
                  </a:lnTo>
                  <a:lnTo>
                    <a:pt x="178" y="20"/>
                  </a:lnTo>
                  <a:lnTo>
                    <a:pt x="173" y="11"/>
                  </a:lnTo>
                  <a:lnTo>
                    <a:pt x="161" y="0"/>
                  </a:lnTo>
                  <a:lnTo>
                    <a:pt x="164" y="2"/>
                  </a:lnTo>
                  <a:lnTo>
                    <a:pt x="171" y="6"/>
                  </a:lnTo>
                  <a:lnTo>
                    <a:pt x="182" y="13"/>
                  </a:lnTo>
                  <a:lnTo>
                    <a:pt x="191" y="21"/>
                  </a:lnTo>
                  <a:lnTo>
                    <a:pt x="196" y="31"/>
                  </a:lnTo>
                  <a:lnTo>
                    <a:pt x="196" y="40"/>
                  </a:lnTo>
                  <a:lnTo>
                    <a:pt x="185" y="49"/>
                  </a:lnTo>
                  <a:lnTo>
                    <a:pt x="164" y="58"/>
                  </a:lnTo>
                  <a:lnTo>
                    <a:pt x="0" y="5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248"/>
            <p:cNvSpPr>
              <a:spLocks/>
            </p:cNvSpPr>
            <p:nvPr/>
          </p:nvSpPr>
          <p:spPr bwMode="auto">
            <a:xfrm>
              <a:off x="5404" y="2044"/>
              <a:ext cx="118" cy="90"/>
            </a:xfrm>
            <a:custGeom>
              <a:avLst/>
              <a:gdLst>
                <a:gd name="T0" fmla="*/ 0 w 118"/>
                <a:gd name="T1" fmla="*/ 0 h 90"/>
                <a:gd name="T2" fmla="*/ 5 w 118"/>
                <a:gd name="T3" fmla="*/ 0 h 90"/>
                <a:gd name="T4" fmla="*/ 18 w 118"/>
                <a:gd name="T5" fmla="*/ 0 h 90"/>
                <a:gd name="T6" fmla="*/ 36 w 118"/>
                <a:gd name="T7" fmla="*/ 3 h 90"/>
                <a:gd name="T8" fmla="*/ 57 w 118"/>
                <a:gd name="T9" fmla="*/ 9 h 90"/>
                <a:gd name="T10" fmla="*/ 78 w 118"/>
                <a:gd name="T11" fmla="*/ 19 h 90"/>
                <a:gd name="T12" fmla="*/ 97 w 118"/>
                <a:gd name="T13" fmla="*/ 35 h 90"/>
                <a:gd name="T14" fmla="*/ 110 w 118"/>
                <a:gd name="T15" fmla="*/ 59 h 90"/>
                <a:gd name="T16" fmla="*/ 116 w 118"/>
                <a:gd name="T17" fmla="*/ 90 h 90"/>
                <a:gd name="T18" fmla="*/ 117 w 118"/>
                <a:gd name="T19" fmla="*/ 86 h 90"/>
                <a:gd name="T20" fmla="*/ 118 w 118"/>
                <a:gd name="T21" fmla="*/ 75 h 90"/>
                <a:gd name="T22" fmla="*/ 118 w 118"/>
                <a:gd name="T23" fmla="*/ 60 h 90"/>
                <a:gd name="T24" fmla="*/ 113 w 118"/>
                <a:gd name="T25" fmla="*/ 44 h 90"/>
                <a:gd name="T26" fmla="*/ 102 w 118"/>
                <a:gd name="T27" fmla="*/ 26 h 90"/>
                <a:gd name="T28" fmla="*/ 81 w 118"/>
                <a:gd name="T29" fmla="*/ 12 h 90"/>
                <a:gd name="T30" fmla="*/ 48 w 118"/>
                <a:gd name="T31" fmla="*/ 3 h 90"/>
                <a:gd name="T32" fmla="*/ 0 w 118"/>
                <a:gd name="T3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90">
                  <a:moveTo>
                    <a:pt x="0" y="0"/>
                  </a:moveTo>
                  <a:lnTo>
                    <a:pt x="5" y="0"/>
                  </a:lnTo>
                  <a:lnTo>
                    <a:pt x="18" y="0"/>
                  </a:lnTo>
                  <a:lnTo>
                    <a:pt x="36" y="3"/>
                  </a:lnTo>
                  <a:lnTo>
                    <a:pt x="57" y="9"/>
                  </a:lnTo>
                  <a:lnTo>
                    <a:pt x="78" y="19"/>
                  </a:lnTo>
                  <a:lnTo>
                    <a:pt x="97" y="35"/>
                  </a:lnTo>
                  <a:lnTo>
                    <a:pt x="110" y="59"/>
                  </a:lnTo>
                  <a:lnTo>
                    <a:pt x="116" y="90"/>
                  </a:lnTo>
                  <a:lnTo>
                    <a:pt x="117" y="86"/>
                  </a:lnTo>
                  <a:lnTo>
                    <a:pt x="118" y="75"/>
                  </a:lnTo>
                  <a:lnTo>
                    <a:pt x="118" y="60"/>
                  </a:lnTo>
                  <a:lnTo>
                    <a:pt x="113" y="44"/>
                  </a:lnTo>
                  <a:lnTo>
                    <a:pt x="102" y="26"/>
                  </a:lnTo>
                  <a:lnTo>
                    <a:pt x="81" y="12"/>
                  </a:lnTo>
                  <a:lnTo>
                    <a:pt x="48" y="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249"/>
            <p:cNvSpPr>
              <a:spLocks/>
            </p:cNvSpPr>
            <p:nvPr/>
          </p:nvSpPr>
          <p:spPr bwMode="auto">
            <a:xfrm>
              <a:off x="4067" y="2110"/>
              <a:ext cx="464" cy="117"/>
            </a:xfrm>
            <a:custGeom>
              <a:avLst/>
              <a:gdLst>
                <a:gd name="T0" fmla="*/ 461 w 464"/>
                <a:gd name="T1" fmla="*/ 63 h 117"/>
                <a:gd name="T2" fmla="*/ 447 w 464"/>
                <a:gd name="T3" fmla="*/ 51 h 117"/>
                <a:gd name="T4" fmla="*/ 423 w 464"/>
                <a:gd name="T5" fmla="*/ 35 h 117"/>
                <a:gd name="T6" fmla="*/ 395 w 464"/>
                <a:gd name="T7" fmla="*/ 21 h 117"/>
                <a:gd name="T8" fmla="*/ 370 w 464"/>
                <a:gd name="T9" fmla="*/ 15 h 117"/>
                <a:gd name="T10" fmla="*/ 347 w 464"/>
                <a:gd name="T11" fmla="*/ 11 h 117"/>
                <a:gd name="T12" fmla="*/ 316 w 464"/>
                <a:gd name="T13" fmla="*/ 8 h 117"/>
                <a:gd name="T14" fmla="*/ 281 w 464"/>
                <a:gd name="T15" fmla="*/ 4 h 117"/>
                <a:gd name="T16" fmla="*/ 246 w 464"/>
                <a:gd name="T17" fmla="*/ 1 h 117"/>
                <a:gd name="T18" fmla="*/ 211 w 464"/>
                <a:gd name="T19" fmla="*/ 0 h 117"/>
                <a:gd name="T20" fmla="*/ 179 w 464"/>
                <a:gd name="T21" fmla="*/ 0 h 117"/>
                <a:gd name="T22" fmla="*/ 153 w 464"/>
                <a:gd name="T23" fmla="*/ 1 h 117"/>
                <a:gd name="T24" fmla="*/ 124 w 464"/>
                <a:gd name="T25" fmla="*/ 6 h 117"/>
                <a:gd name="T26" fmla="*/ 82 w 464"/>
                <a:gd name="T27" fmla="*/ 14 h 117"/>
                <a:gd name="T28" fmla="*/ 41 w 464"/>
                <a:gd name="T29" fmla="*/ 24 h 117"/>
                <a:gd name="T30" fmla="*/ 10 w 464"/>
                <a:gd name="T31" fmla="*/ 41 h 117"/>
                <a:gd name="T32" fmla="*/ 0 w 464"/>
                <a:gd name="T33" fmla="*/ 56 h 117"/>
                <a:gd name="T34" fmla="*/ 9 w 464"/>
                <a:gd name="T35" fmla="*/ 65 h 117"/>
                <a:gd name="T36" fmla="*/ 31 w 464"/>
                <a:gd name="T37" fmla="*/ 73 h 117"/>
                <a:gd name="T38" fmla="*/ 60 w 464"/>
                <a:gd name="T39" fmla="*/ 80 h 117"/>
                <a:gd name="T40" fmla="*/ 92 w 464"/>
                <a:gd name="T41" fmla="*/ 86 h 117"/>
                <a:gd name="T42" fmla="*/ 125 w 464"/>
                <a:gd name="T43" fmla="*/ 92 h 117"/>
                <a:gd name="T44" fmla="*/ 152 w 464"/>
                <a:gd name="T45" fmla="*/ 96 h 117"/>
                <a:gd name="T46" fmla="*/ 170 w 464"/>
                <a:gd name="T47" fmla="*/ 100 h 117"/>
                <a:gd name="T48" fmla="*/ 183 w 464"/>
                <a:gd name="T49" fmla="*/ 105 h 117"/>
                <a:gd name="T50" fmla="*/ 208 w 464"/>
                <a:gd name="T51" fmla="*/ 111 h 117"/>
                <a:gd name="T52" fmla="*/ 238 w 464"/>
                <a:gd name="T53" fmla="*/ 114 h 117"/>
                <a:gd name="T54" fmla="*/ 271 w 464"/>
                <a:gd name="T55" fmla="*/ 117 h 117"/>
                <a:gd name="T56" fmla="*/ 305 w 464"/>
                <a:gd name="T57" fmla="*/ 117 h 117"/>
                <a:gd name="T58" fmla="*/ 335 w 464"/>
                <a:gd name="T59" fmla="*/ 117 h 117"/>
                <a:gd name="T60" fmla="*/ 359 w 464"/>
                <a:gd name="T61" fmla="*/ 117 h 117"/>
                <a:gd name="T62" fmla="*/ 371 w 464"/>
                <a:gd name="T63" fmla="*/ 116 h 117"/>
                <a:gd name="T64" fmla="*/ 464 w 464"/>
                <a:gd name="T65" fmla="*/ 6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4" h="117">
                  <a:moveTo>
                    <a:pt x="464" y="64"/>
                  </a:moveTo>
                  <a:lnTo>
                    <a:pt x="461" y="63"/>
                  </a:lnTo>
                  <a:lnTo>
                    <a:pt x="456" y="58"/>
                  </a:lnTo>
                  <a:lnTo>
                    <a:pt x="447" y="51"/>
                  </a:lnTo>
                  <a:lnTo>
                    <a:pt x="436" y="43"/>
                  </a:lnTo>
                  <a:lnTo>
                    <a:pt x="423" y="35"/>
                  </a:lnTo>
                  <a:lnTo>
                    <a:pt x="409" y="28"/>
                  </a:lnTo>
                  <a:lnTo>
                    <a:pt x="395" y="21"/>
                  </a:lnTo>
                  <a:lnTo>
                    <a:pt x="380" y="16"/>
                  </a:lnTo>
                  <a:lnTo>
                    <a:pt x="370" y="15"/>
                  </a:lnTo>
                  <a:lnTo>
                    <a:pt x="360" y="13"/>
                  </a:lnTo>
                  <a:lnTo>
                    <a:pt x="347" y="11"/>
                  </a:lnTo>
                  <a:lnTo>
                    <a:pt x="332" y="9"/>
                  </a:lnTo>
                  <a:lnTo>
                    <a:pt x="316" y="8"/>
                  </a:lnTo>
                  <a:lnTo>
                    <a:pt x="299" y="6"/>
                  </a:lnTo>
                  <a:lnTo>
                    <a:pt x="281" y="4"/>
                  </a:lnTo>
                  <a:lnTo>
                    <a:pt x="264" y="2"/>
                  </a:lnTo>
                  <a:lnTo>
                    <a:pt x="246" y="1"/>
                  </a:lnTo>
                  <a:lnTo>
                    <a:pt x="228" y="0"/>
                  </a:lnTo>
                  <a:lnTo>
                    <a:pt x="211" y="0"/>
                  </a:lnTo>
                  <a:lnTo>
                    <a:pt x="195" y="0"/>
                  </a:lnTo>
                  <a:lnTo>
                    <a:pt x="179" y="0"/>
                  </a:lnTo>
                  <a:lnTo>
                    <a:pt x="165" y="0"/>
                  </a:lnTo>
                  <a:lnTo>
                    <a:pt x="153" y="1"/>
                  </a:lnTo>
                  <a:lnTo>
                    <a:pt x="142" y="2"/>
                  </a:lnTo>
                  <a:lnTo>
                    <a:pt x="124" y="6"/>
                  </a:lnTo>
                  <a:lnTo>
                    <a:pt x="103" y="9"/>
                  </a:lnTo>
                  <a:lnTo>
                    <a:pt x="82" y="14"/>
                  </a:lnTo>
                  <a:lnTo>
                    <a:pt x="60" y="19"/>
                  </a:lnTo>
                  <a:lnTo>
                    <a:pt x="41" y="24"/>
                  </a:lnTo>
                  <a:lnTo>
                    <a:pt x="23" y="31"/>
                  </a:lnTo>
                  <a:lnTo>
                    <a:pt x="10" y="41"/>
                  </a:lnTo>
                  <a:lnTo>
                    <a:pt x="1" y="50"/>
                  </a:lnTo>
                  <a:lnTo>
                    <a:pt x="0" y="56"/>
                  </a:lnTo>
                  <a:lnTo>
                    <a:pt x="3" y="61"/>
                  </a:lnTo>
                  <a:lnTo>
                    <a:pt x="9" y="65"/>
                  </a:lnTo>
                  <a:lnTo>
                    <a:pt x="20" y="69"/>
                  </a:lnTo>
                  <a:lnTo>
                    <a:pt x="31" y="73"/>
                  </a:lnTo>
                  <a:lnTo>
                    <a:pt x="45" y="77"/>
                  </a:lnTo>
                  <a:lnTo>
                    <a:pt x="60" y="80"/>
                  </a:lnTo>
                  <a:lnTo>
                    <a:pt x="76" y="84"/>
                  </a:lnTo>
                  <a:lnTo>
                    <a:pt x="92" y="86"/>
                  </a:lnTo>
                  <a:lnTo>
                    <a:pt x="108" y="90"/>
                  </a:lnTo>
                  <a:lnTo>
                    <a:pt x="125" y="92"/>
                  </a:lnTo>
                  <a:lnTo>
                    <a:pt x="139" y="95"/>
                  </a:lnTo>
                  <a:lnTo>
                    <a:pt x="152" y="96"/>
                  </a:lnTo>
                  <a:lnTo>
                    <a:pt x="162" y="98"/>
                  </a:lnTo>
                  <a:lnTo>
                    <a:pt x="170" y="100"/>
                  </a:lnTo>
                  <a:lnTo>
                    <a:pt x="175" y="102"/>
                  </a:lnTo>
                  <a:lnTo>
                    <a:pt x="183" y="105"/>
                  </a:lnTo>
                  <a:lnTo>
                    <a:pt x="194" y="109"/>
                  </a:lnTo>
                  <a:lnTo>
                    <a:pt x="208" y="111"/>
                  </a:lnTo>
                  <a:lnTo>
                    <a:pt x="222" y="113"/>
                  </a:lnTo>
                  <a:lnTo>
                    <a:pt x="238" y="114"/>
                  </a:lnTo>
                  <a:lnTo>
                    <a:pt x="255" y="116"/>
                  </a:lnTo>
                  <a:lnTo>
                    <a:pt x="271" y="117"/>
                  </a:lnTo>
                  <a:lnTo>
                    <a:pt x="288" y="117"/>
                  </a:lnTo>
                  <a:lnTo>
                    <a:pt x="305" y="117"/>
                  </a:lnTo>
                  <a:lnTo>
                    <a:pt x="321" y="117"/>
                  </a:lnTo>
                  <a:lnTo>
                    <a:pt x="335" y="117"/>
                  </a:lnTo>
                  <a:lnTo>
                    <a:pt x="348" y="117"/>
                  </a:lnTo>
                  <a:lnTo>
                    <a:pt x="359" y="117"/>
                  </a:lnTo>
                  <a:lnTo>
                    <a:pt x="367" y="116"/>
                  </a:lnTo>
                  <a:lnTo>
                    <a:pt x="371" y="116"/>
                  </a:lnTo>
                  <a:lnTo>
                    <a:pt x="374" y="116"/>
                  </a:lnTo>
                  <a:lnTo>
                    <a:pt x="464" y="64"/>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250"/>
            <p:cNvSpPr>
              <a:spLocks/>
            </p:cNvSpPr>
            <p:nvPr/>
          </p:nvSpPr>
          <p:spPr bwMode="auto">
            <a:xfrm>
              <a:off x="4530" y="2053"/>
              <a:ext cx="914" cy="107"/>
            </a:xfrm>
            <a:custGeom>
              <a:avLst/>
              <a:gdLst>
                <a:gd name="T0" fmla="*/ 7 w 914"/>
                <a:gd name="T1" fmla="*/ 79 h 107"/>
                <a:gd name="T2" fmla="*/ 3 w 914"/>
                <a:gd name="T3" fmla="*/ 83 h 107"/>
                <a:gd name="T4" fmla="*/ 0 w 914"/>
                <a:gd name="T5" fmla="*/ 91 h 107"/>
                <a:gd name="T6" fmla="*/ 2 w 914"/>
                <a:gd name="T7" fmla="*/ 99 h 107"/>
                <a:gd name="T8" fmla="*/ 18 w 914"/>
                <a:gd name="T9" fmla="*/ 102 h 107"/>
                <a:gd name="T10" fmla="*/ 30 w 914"/>
                <a:gd name="T11" fmla="*/ 102 h 107"/>
                <a:gd name="T12" fmla="*/ 39 w 914"/>
                <a:gd name="T13" fmla="*/ 104 h 107"/>
                <a:gd name="T14" fmla="*/ 49 w 914"/>
                <a:gd name="T15" fmla="*/ 104 h 107"/>
                <a:gd name="T16" fmla="*/ 57 w 914"/>
                <a:gd name="T17" fmla="*/ 105 h 107"/>
                <a:gd name="T18" fmla="*/ 63 w 914"/>
                <a:gd name="T19" fmla="*/ 106 h 107"/>
                <a:gd name="T20" fmla="*/ 67 w 914"/>
                <a:gd name="T21" fmla="*/ 106 h 107"/>
                <a:gd name="T22" fmla="*/ 70 w 914"/>
                <a:gd name="T23" fmla="*/ 107 h 107"/>
                <a:gd name="T24" fmla="*/ 71 w 914"/>
                <a:gd name="T25" fmla="*/ 107 h 107"/>
                <a:gd name="T26" fmla="*/ 914 w 914"/>
                <a:gd name="T27" fmla="*/ 17 h 107"/>
                <a:gd name="T28" fmla="*/ 913 w 914"/>
                <a:gd name="T29" fmla="*/ 15 h 107"/>
                <a:gd name="T30" fmla="*/ 907 w 914"/>
                <a:gd name="T31" fmla="*/ 8 h 107"/>
                <a:gd name="T32" fmla="*/ 896 w 914"/>
                <a:gd name="T33" fmla="*/ 2 h 107"/>
                <a:gd name="T34" fmla="*/ 880 w 914"/>
                <a:gd name="T35" fmla="*/ 0 h 107"/>
                <a:gd name="T36" fmla="*/ 876 w 914"/>
                <a:gd name="T37" fmla="*/ 0 h 107"/>
                <a:gd name="T38" fmla="*/ 869 w 914"/>
                <a:gd name="T39" fmla="*/ 1 h 107"/>
                <a:gd name="T40" fmla="*/ 860 w 914"/>
                <a:gd name="T41" fmla="*/ 1 h 107"/>
                <a:gd name="T42" fmla="*/ 848 w 914"/>
                <a:gd name="T43" fmla="*/ 2 h 107"/>
                <a:gd name="T44" fmla="*/ 835 w 914"/>
                <a:gd name="T45" fmla="*/ 4 h 107"/>
                <a:gd name="T46" fmla="*/ 819 w 914"/>
                <a:gd name="T47" fmla="*/ 5 h 107"/>
                <a:gd name="T48" fmla="*/ 800 w 914"/>
                <a:gd name="T49" fmla="*/ 8 h 107"/>
                <a:gd name="T50" fmla="*/ 780 w 914"/>
                <a:gd name="T51" fmla="*/ 10 h 107"/>
                <a:gd name="T52" fmla="*/ 758 w 914"/>
                <a:gd name="T53" fmla="*/ 12 h 107"/>
                <a:gd name="T54" fmla="*/ 734 w 914"/>
                <a:gd name="T55" fmla="*/ 15 h 107"/>
                <a:gd name="T56" fmla="*/ 709 w 914"/>
                <a:gd name="T57" fmla="*/ 17 h 107"/>
                <a:gd name="T58" fmla="*/ 681 w 914"/>
                <a:gd name="T59" fmla="*/ 21 h 107"/>
                <a:gd name="T60" fmla="*/ 653 w 914"/>
                <a:gd name="T61" fmla="*/ 23 h 107"/>
                <a:gd name="T62" fmla="*/ 624 w 914"/>
                <a:gd name="T63" fmla="*/ 26 h 107"/>
                <a:gd name="T64" fmla="*/ 592 w 914"/>
                <a:gd name="T65" fmla="*/ 30 h 107"/>
                <a:gd name="T66" fmla="*/ 561 w 914"/>
                <a:gd name="T67" fmla="*/ 32 h 107"/>
                <a:gd name="T68" fmla="*/ 528 w 914"/>
                <a:gd name="T69" fmla="*/ 36 h 107"/>
                <a:gd name="T70" fmla="*/ 494 w 914"/>
                <a:gd name="T71" fmla="*/ 39 h 107"/>
                <a:gd name="T72" fmla="*/ 460 w 914"/>
                <a:gd name="T73" fmla="*/ 43 h 107"/>
                <a:gd name="T74" fmla="*/ 425 w 914"/>
                <a:gd name="T75" fmla="*/ 46 h 107"/>
                <a:gd name="T76" fmla="*/ 390 w 914"/>
                <a:gd name="T77" fmla="*/ 50 h 107"/>
                <a:gd name="T78" fmla="*/ 354 w 914"/>
                <a:gd name="T79" fmla="*/ 53 h 107"/>
                <a:gd name="T80" fmla="*/ 319 w 914"/>
                <a:gd name="T81" fmla="*/ 56 h 107"/>
                <a:gd name="T82" fmla="*/ 283 w 914"/>
                <a:gd name="T83" fmla="*/ 59 h 107"/>
                <a:gd name="T84" fmla="*/ 246 w 914"/>
                <a:gd name="T85" fmla="*/ 63 h 107"/>
                <a:gd name="T86" fmla="*/ 211 w 914"/>
                <a:gd name="T87" fmla="*/ 65 h 107"/>
                <a:gd name="T88" fmla="*/ 175 w 914"/>
                <a:gd name="T89" fmla="*/ 68 h 107"/>
                <a:gd name="T90" fmla="*/ 140 w 914"/>
                <a:gd name="T91" fmla="*/ 71 h 107"/>
                <a:gd name="T92" fmla="*/ 106 w 914"/>
                <a:gd name="T93" fmla="*/ 73 h 107"/>
                <a:gd name="T94" fmla="*/ 72 w 914"/>
                <a:gd name="T95" fmla="*/ 76 h 107"/>
                <a:gd name="T96" fmla="*/ 39 w 914"/>
                <a:gd name="T97" fmla="*/ 77 h 107"/>
                <a:gd name="T98" fmla="*/ 7 w 914"/>
                <a:gd name="T99" fmla="*/ 7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14" h="107">
                  <a:moveTo>
                    <a:pt x="7" y="79"/>
                  </a:moveTo>
                  <a:lnTo>
                    <a:pt x="3" y="83"/>
                  </a:lnTo>
                  <a:lnTo>
                    <a:pt x="0" y="91"/>
                  </a:lnTo>
                  <a:lnTo>
                    <a:pt x="2" y="99"/>
                  </a:lnTo>
                  <a:lnTo>
                    <a:pt x="18" y="102"/>
                  </a:lnTo>
                  <a:lnTo>
                    <a:pt x="30" y="102"/>
                  </a:lnTo>
                  <a:lnTo>
                    <a:pt x="39" y="104"/>
                  </a:lnTo>
                  <a:lnTo>
                    <a:pt x="49" y="104"/>
                  </a:lnTo>
                  <a:lnTo>
                    <a:pt x="57" y="105"/>
                  </a:lnTo>
                  <a:lnTo>
                    <a:pt x="63" y="106"/>
                  </a:lnTo>
                  <a:lnTo>
                    <a:pt x="67" y="106"/>
                  </a:lnTo>
                  <a:lnTo>
                    <a:pt x="70" y="107"/>
                  </a:lnTo>
                  <a:lnTo>
                    <a:pt x="71" y="107"/>
                  </a:lnTo>
                  <a:lnTo>
                    <a:pt x="914" y="17"/>
                  </a:lnTo>
                  <a:lnTo>
                    <a:pt x="913" y="15"/>
                  </a:lnTo>
                  <a:lnTo>
                    <a:pt x="907" y="8"/>
                  </a:lnTo>
                  <a:lnTo>
                    <a:pt x="896" y="2"/>
                  </a:lnTo>
                  <a:lnTo>
                    <a:pt x="880" y="0"/>
                  </a:lnTo>
                  <a:lnTo>
                    <a:pt x="876" y="0"/>
                  </a:lnTo>
                  <a:lnTo>
                    <a:pt x="869" y="1"/>
                  </a:lnTo>
                  <a:lnTo>
                    <a:pt x="860" y="1"/>
                  </a:lnTo>
                  <a:lnTo>
                    <a:pt x="848" y="2"/>
                  </a:lnTo>
                  <a:lnTo>
                    <a:pt x="835" y="4"/>
                  </a:lnTo>
                  <a:lnTo>
                    <a:pt x="819" y="5"/>
                  </a:lnTo>
                  <a:lnTo>
                    <a:pt x="800" y="8"/>
                  </a:lnTo>
                  <a:lnTo>
                    <a:pt x="780" y="10"/>
                  </a:lnTo>
                  <a:lnTo>
                    <a:pt x="758" y="12"/>
                  </a:lnTo>
                  <a:lnTo>
                    <a:pt x="734" y="15"/>
                  </a:lnTo>
                  <a:lnTo>
                    <a:pt x="709" y="17"/>
                  </a:lnTo>
                  <a:lnTo>
                    <a:pt x="681" y="21"/>
                  </a:lnTo>
                  <a:lnTo>
                    <a:pt x="653" y="23"/>
                  </a:lnTo>
                  <a:lnTo>
                    <a:pt x="624" y="26"/>
                  </a:lnTo>
                  <a:lnTo>
                    <a:pt x="592" y="30"/>
                  </a:lnTo>
                  <a:lnTo>
                    <a:pt x="561" y="32"/>
                  </a:lnTo>
                  <a:lnTo>
                    <a:pt x="528" y="36"/>
                  </a:lnTo>
                  <a:lnTo>
                    <a:pt x="494" y="39"/>
                  </a:lnTo>
                  <a:lnTo>
                    <a:pt x="460" y="43"/>
                  </a:lnTo>
                  <a:lnTo>
                    <a:pt x="425" y="46"/>
                  </a:lnTo>
                  <a:lnTo>
                    <a:pt x="390" y="50"/>
                  </a:lnTo>
                  <a:lnTo>
                    <a:pt x="354" y="53"/>
                  </a:lnTo>
                  <a:lnTo>
                    <a:pt x="319" y="56"/>
                  </a:lnTo>
                  <a:lnTo>
                    <a:pt x="283" y="59"/>
                  </a:lnTo>
                  <a:lnTo>
                    <a:pt x="246" y="63"/>
                  </a:lnTo>
                  <a:lnTo>
                    <a:pt x="211" y="65"/>
                  </a:lnTo>
                  <a:lnTo>
                    <a:pt x="175" y="68"/>
                  </a:lnTo>
                  <a:lnTo>
                    <a:pt x="140" y="71"/>
                  </a:lnTo>
                  <a:lnTo>
                    <a:pt x="106" y="73"/>
                  </a:lnTo>
                  <a:lnTo>
                    <a:pt x="72" y="76"/>
                  </a:lnTo>
                  <a:lnTo>
                    <a:pt x="39" y="77"/>
                  </a:lnTo>
                  <a:lnTo>
                    <a:pt x="7" y="79"/>
                  </a:lnTo>
                  <a:close/>
                </a:path>
              </a:pathLst>
            </a:custGeom>
            <a:solidFill>
              <a:srgbClr val="FFD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51"/>
            <p:cNvSpPr>
              <a:spLocks/>
            </p:cNvSpPr>
            <p:nvPr/>
          </p:nvSpPr>
          <p:spPr bwMode="auto">
            <a:xfrm>
              <a:off x="4586" y="2074"/>
              <a:ext cx="845" cy="88"/>
            </a:xfrm>
            <a:custGeom>
              <a:avLst/>
              <a:gdLst>
                <a:gd name="T0" fmla="*/ 2 w 845"/>
                <a:gd name="T1" fmla="*/ 86 h 88"/>
                <a:gd name="T2" fmla="*/ 20 w 845"/>
                <a:gd name="T3" fmla="*/ 84 h 88"/>
                <a:gd name="T4" fmla="*/ 51 w 845"/>
                <a:gd name="T5" fmla="*/ 80 h 88"/>
                <a:gd name="T6" fmla="*/ 97 w 845"/>
                <a:gd name="T7" fmla="*/ 76 h 88"/>
                <a:gd name="T8" fmla="*/ 152 w 845"/>
                <a:gd name="T9" fmla="*/ 70 h 88"/>
                <a:gd name="T10" fmla="*/ 216 w 845"/>
                <a:gd name="T11" fmla="*/ 63 h 88"/>
                <a:gd name="T12" fmla="*/ 286 w 845"/>
                <a:gd name="T13" fmla="*/ 56 h 88"/>
                <a:gd name="T14" fmla="*/ 361 w 845"/>
                <a:gd name="T15" fmla="*/ 49 h 88"/>
                <a:gd name="T16" fmla="*/ 437 w 845"/>
                <a:gd name="T17" fmla="*/ 40 h 88"/>
                <a:gd name="T18" fmla="*/ 513 w 845"/>
                <a:gd name="T19" fmla="*/ 32 h 88"/>
                <a:gd name="T20" fmla="*/ 585 w 845"/>
                <a:gd name="T21" fmla="*/ 25 h 88"/>
                <a:gd name="T22" fmla="*/ 654 w 845"/>
                <a:gd name="T23" fmla="*/ 18 h 88"/>
                <a:gd name="T24" fmla="*/ 716 w 845"/>
                <a:gd name="T25" fmla="*/ 11 h 88"/>
                <a:gd name="T26" fmla="*/ 769 w 845"/>
                <a:gd name="T27" fmla="*/ 7 h 88"/>
                <a:gd name="T28" fmla="*/ 810 w 845"/>
                <a:gd name="T29" fmla="*/ 3 h 88"/>
                <a:gd name="T30" fmla="*/ 837 w 845"/>
                <a:gd name="T31" fmla="*/ 0 h 88"/>
                <a:gd name="T32" fmla="*/ 843 w 845"/>
                <a:gd name="T33" fmla="*/ 0 h 88"/>
                <a:gd name="T34" fmla="*/ 825 w 845"/>
                <a:gd name="T35" fmla="*/ 2 h 88"/>
                <a:gd name="T36" fmla="*/ 792 w 845"/>
                <a:gd name="T37" fmla="*/ 7 h 88"/>
                <a:gd name="T38" fmla="*/ 747 w 845"/>
                <a:gd name="T39" fmla="*/ 12 h 88"/>
                <a:gd name="T40" fmla="*/ 689 w 845"/>
                <a:gd name="T41" fmla="*/ 19 h 88"/>
                <a:gd name="T42" fmla="*/ 624 w 845"/>
                <a:gd name="T43" fmla="*/ 28 h 88"/>
                <a:gd name="T44" fmla="*/ 553 w 845"/>
                <a:gd name="T45" fmla="*/ 36 h 88"/>
                <a:gd name="T46" fmla="*/ 478 w 845"/>
                <a:gd name="T47" fmla="*/ 45 h 88"/>
                <a:gd name="T48" fmla="*/ 401 w 845"/>
                <a:gd name="T49" fmla="*/ 55 h 88"/>
                <a:gd name="T50" fmla="*/ 324 w 845"/>
                <a:gd name="T51" fmla="*/ 63 h 88"/>
                <a:gd name="T52" fmla="*/ 250 w 845"/>
                <a:gd name="T53" fmla="*/ 71 h 88"/>
                <a:gd name="T54" fmla="*/ 182 w 845"/>
                <a:gd name="T55" fmla="*/ 78 h 88"/>
                <a:gd name="T56" fmla="*/ 121 w 845"/>
                <a:gd name="T57" fmla="*/ 83 h 88"/>
                <a:gd name="T58" fmla="*/ 70 w 845"/>
                <a:gd name="T59" fmla="*/ 86 h 88"/>
                <a:gd name="T60" fmla="*/ 31 w 845"/>
                <a:gd name="T61" fmla="*/ 88 h 88"/>
                <a:gd name="T62" fmla="*/ 6 w 845"/>
                <a:gd name="T63"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5" h="88">
                  <a:moveTo>
                    <a:pt x="0" y="86"/>
                  </a:moveTo>
                  <a:lnTo>
                    <a:pt x="2" y="86"/>
                  </a:lnTo>
                  <a:lnTo>
                    <a:pt x="9" y="85"/>
                  </a:lnTo>
                  <a:lnTo>
                    <a:pt x="20" y="84"/>
                  </a:lnTo>
                  <a:lnTo>
                    <a:pt x="34" y="83"/>
                  </a:lnTo>
                  <a:lnTo>
                    <a:pt x="51" y="80"/>
                  </a:lnTo>
                  <a:lnTo>
                    <a:pt x="72" y="78"/>
                  </a:lnTo>
                  <a:lnTo>
                    <a:pt x="97" y="76"/>
                  </a:lnTo>
                  <a:lnTo>
                    <a:pt x="122" y="73"/>
                  </a:lnTo>
                  <a:lnTo>
                    <a:pt x="152" y="70"/>
                  </a:lnTo>
                  <a:lnTo>
                    <a:pt x="183" y="66"/>
                  </a:lnTo>
                  <a:lnTo>
                    <a:pt x="216" y="63"/>
                  </a:lnTo>
                  <a:lnTo>
                    <a:pt x="251" y="59"/>
                  </a:lnTo>
                  <a:lnTo>
                    <a:pt x="286" y="56"/>
                  </a:lnTo>
                  <a:lnTo>
                    <a:pt x="324" y="52"/>
                  </a:lnTo>
                  <a:lnTo>
                    <a:pt x="361" y="49"/>
                  </a:lnTo>
                  <a:lnTo>
                    <a:pt x="398" y="44"/>
                  </a:lnTo>
                  <a:lnTo>
                    <a:pt x="437" y="40"/>
                  </a:lnTo>
                  <a:lnTo>
                    <a:pt x="475" y="36"/>
                  </a:lnTo>
                  <a:lnTo>
                    <a:pt x="513" y="32"/>
                  </a:lnTo>
                  <a:lnTo>
                    <a:pt x="550" y="29"/>
                  </a:lnTo>
                  <a:lnTo>
                    <a:pt x="585" y="25"/>
                  </a:lnTo>
                  <a:lnTo>
                    <a:pt x="620" y="21"/>
                  </a:lnTo>
                  <a:lnTo>
                    <a:pt x="654" y="18"/>
                  </a:lnTo>
                  <a:lnTo>
                    <a:pt x="686" y="15"/>
                  </a:lnTo>
                  <a:lnTo>
                    <a:pt x="716" y="11"/>
                  </a:lnTo>
                  <a:lnTo>
                    <a:pt x="743" y="9"/>
                  </a:lnTo>
                  <a:lnTo>
                    <a:pt x="769" y="7"/>
                  </a:lnTo>
                  <a:lnTo>
                    <a:pt x="790" y="4"/>
                  </a:lnTo>
                  <a:lnTo>
                    <a:pt x="810" y="3"/>
                  </a:lnTo>
                  <a:lnTo>
                    <a:pt x="825" y="1"/>
                  </a:lnTo>
                  <a:lnTo>
                    <a:pt x="837" y="0"/>
                  </a:lnTo>
                  <a:lnTo>
                    <a:pt x="845" y="0"/>
                  </a:lnTo>
                  <a:lnTo>
                    <a:pt x="843" y="0"/>
                  </a:lnTo>
                  <a:lnTo>
                    <a:pt x="836" y="1"/>
                  </a:lnTo>
                  <a:lnTo>
                    <a:pt x="825" y="2"/>
                  </a:lnTo>
                  <a:lnTo>
                    <a:pt x="810" y="4"/>
                  </a:lnTo>
                  <a:lnTo>
                    <a:pt x="792" y="7"/>
                  </a:lnTo>
                  <a:lnTo>
                    <a:pt x="771" y="9"/>
                  </a:lnTo>
                  <a:lnTo>
                    <a:pt x="747" y="12"/>
                  </a:lnTo>
                  <a:lnTo>
                    <a:pt x="719" y="16"/>
                  </a:lnTo>
                  <a:lnTo>
                    <a:pt x="689" y="19"/>
                  </a:lnTo>
                  <a:lnTo>
                    <a:pt x="658" y="23"/>
                  </a:lnTo>
                  <a:lnTo>
                    <a:pt x="624" y="28"/>
                  </a:lnTo>
                  <a:lnTo>
                    <a:pt x="589" y="32"/>
                  </a:lnTo>
                  <a:lnTo>
                    <a:pt x="553" y="36"/>
                  </a:lnTo>
                  <a:lnTo>
                    <a:pt x="515" y="40"/>
                  </a:lnTo>
                  <a:lnTo>
                    <a:pt x="478" y="45"/>
                  </a:lnTo>
                  <a:lnTo>
                    <a:pt x="439" y="50"/>
                  </a:lnTo>
                  <a:lnTo>
                    <a:pt x="401" y="55"/>
                  </a:lnTo>
                  <a:lnTo>
                    <a:pt x="362" y="59"/>
                  </a:lnTo>
                  <a:lnTo>
                    <a:pt x="324" y="63"/>
                  </a:lnTo>
                  <a:lnTo>
                    <a:pt x="286" y="67"/>
                  </a:lnTo>
                  <a:lnTo>
                    <a:pt x="250" y="71"/>
                  </a:lnTo>
                  <a:lnTo>
                    <a:pt x="216" y="74"/>
                  </a:lnTo>
                  <a:lnTo>
                    <a:pt x="182" y="78"/>
                  </a:lnTo>
                  <a:lnTo>
                    <a:pt x="151" y="80"/>
                  </a:lnTo>
                  <a:lnTo>
                    <a:pt x="121" y="83"/>
                  </a:lnTo>
                  <a:lnTo>
                    <a:pt x="94" y="85"/>
                  </a:lnTo>
                  <a:lnTo>
                    <a:pt x="70" y="86"/>
                  </a:lnTo>
                  <a:lnTo>
                    <a:pt x="49" y="87"/>
                  </a:lnTo>
                  <a:lnTo>
                    <a:pt x="31" y="88"/>
                  </a:lnTo>
                  <a:lnTo>
                    <a:pt x="16" y="88"/>
                  </a:lnTo>
                  <a:lnTo>
                    <a:pt x="6" y="87"/>
                  </a:lnTo>
                  <a:lnTo>
                    <a:pt x="0"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252"/>
            <p:cNvSpPr>
              <a:spLocks/>
            </p:cNvSpPr>
            <p:nvPr/>
          </p:nvSpPr>
          <p:spPr bwMode="auto">
            <a:xfrm>
              <a:off x="4177" y="2180"/>
              <a:ext cx="69" cy="20"/>
            </a:xfrm>
            <a:custGeom>
              <a:avLst/>
              <a:gdLst>
                <a:gd name="T0" fmla="*/ 69 w 69"/>
                <a:gd name="T1" fmla="*/ 0 h 20"/>
                <a:gd name="T2" fmla="*/ 67 w 69"/>
                <a:gd name="T3" fmla="*/ 1 h 20"/>
                <a:gd name="T4" fmla="*/ 64 w 69"/>
                <a:gd name="T5" fmla="*/ 3 h 20"/>
                <a:gd name="T6" fmla="*/ 57 w 69"/>
                <a:gd name="T7" fmla="*/ 7 h 20"/>
                <a:gd name="T8" fmla="*/ 49 w 69"/>
                <a:gd name="T9" fmla="*/ 12 h 20"/>
                <a:gd name="T10" fmla="*/ 39 w 69"/>
                <a:gd name="T11" fmla="*/ 14 h 20"/>
                <a:gd name="T12" fmla="*/ 28 w 69"/>
                <a:gd name="T13" fmla="*/ 15 h 20"/>
                <a:gd name="T14" fmla="*/ 14 w 69"/>
                <a:gd name="T15" fmla="*/ 14 h 20"/>
                <a:gd name="T16" fmla="*/ 0 w 69"/>
                <a:gd name="T17" fmla="*/ 9 h 20"/>
                <a:gd name="T18" fmla="*/ 2 w 69"/>
                <a:gd name="T19" fmla="*/ 10 h 20"/>
                <a:gd name="T20" fmla="*/ 9 w 69"/>
                <a:gd name="T21" fmla="*/ 14 h 20"/>
                <a:gd name="T22" fmla="*/ 18 w 69"/>
                <a:gd name="T23" fmla="*/ 16 h 20"/>
                <a:gd name="T24" fmla="*/ 29 w 69"/>
                <a:gd name="T25" fmla="*/ 20 h 20"/>
                <a:gd name="T26" fmla="*/ 41 w 69"/>
                <a:gd name="T27" fmla="*/ 20 h 20"/>
                <a:gd name="T28" fmla="*/ 52 w 69"/>
                <a:gd name="T29" fmla="*/ 19 h 20"/>
                <a:gd name="T30" fmla="*/ 62 w 69"/>
                <a:gd name="T31" fmla="*/ 12 h 20"/>
                <a:gd name="T32" fmla="*/ 69 w 69"/>
                <a:gd name="T3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20">
                  <a:moveTo>
                    <a:pt x="69" y="0"/>
                  </a:moveTo>
                  <a:lnTo>
                    <a:pt x="67" y="1"/>
                  </a:lnTo>
                  <a:lnTo>
                    <a:pt x="64" y="3"/>
                  </a:lnTo>
                  <a:lnTo>
                    <a:pt x="57" y="7"/>
                  </a:lnTo>
                  <a:lnTo>
                    <a:pt x="49" y="12"/>
                  </a:lnTo>
                  <a:lnTo>
                    <a:pt x="39" y="14"/>
                  </a:lnTo>
                  <a:lnTo>
                    <a:pt x="28" y="15"/>
                  </a:lnTo>
                  <a:lnTo>
                    <a:pt x="14" y="14"/>
                  </a:lnTo>
                  <a:lnTo>
                    <a:pt x="0" y="9"/>
                  </a:lnTo>
                  <a:lnTo>
                    <a:pt x="2" y="10"/>
                  </a:lnTo>
                  <a:lnTo>
                    <a:pt x="9" y="14"/>
                  </a:lnTo>
                  <a:lnTo>
                    <a:pt x="18" y="16"/>
                  </a:lnTo>
                  <a:lnTo>
                    <a:pt x="29" y="20"/>
                  </a:lnTo>
                  <a:lnTo>
                    <a:pt x="41" y="20"/>
                  </a:lnTo>
                  <a:lnTo>
                    <a:pt x="52" y="19"/>
                  </a:lnTo>
                  <a:lnTo>
                    <a:pt x="62" y="12"/>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253"/>
            <p:cNvSpPr>
              <a:spLocks/>
            </p:cNvSpPr>
            <p:nvPr/>
          </p:nvSpPr>
          <p:spPr bwMode="auto">
            <a:xfrm>
              <a:off x="3814" y="1984"/>
              <a:ext cx="420" cy="494"/>
            </a:xfrm>
            <a:custGeom>
              <a:avLst/>
              <a:gdLst>
                <a:gd name="T0" fmla="*/ 385 w 420"/>
                <a:gd name="T1" fmla="*/ 211 h 494"/>
                <a:gd name="T2" fmla="*/ 394 w 420"/>
                <a:gd name="T3" fmla="*/ 211 h 494"/>
                <a:gd name="T4" fmla="*/ 407 w 420"/>
                <a:gd name="T5" fmla="*/ 209 h 494"/>
                <a:gd name="T6" fmla="*/ 418 w 420"/>
                <a:gd name="T7" fmla="*/ 205 h 494"/>
                <a:gd name="T8" fmla="*/ 419 w 420"/>
                <a:gd name="T9" fmla="*/ 198 h 494"/>
                <a:gd name="T10" fmla="*/ 413 w 420"/>
                <a:gd name="T11" fmla="*/ 175 h 494"/>
                <a:gd name="T12" fmla="*/ 402 w 420"/>
                <a:gd name="T13" fmla="*/ 140 h 494"/>
                <a:gd name="T14" fmla="*/ 388 w 420"/>
                <a:gd name="T15" fmla="*/ 106 h 494"/>
                <a:gd name="T16" fmla="*/ 372 w 420"/>
                <a:gd name="T17" fmla="*/ 79 h 494"/>
                <a:gd name="T18" fmla="*/ 338 w 420"/>
                <a:gd name="T19" fmla="*/ 50 h 494"/>
                <a:gd name="T20" fmla="*/ 291 w 420"/>
                <a:gd name="T21" fmla="*/ 21 h 494"/>
                <a:gd name="T22" fmla="*/ 236 w 420"/>
                <a:gd name="T23" fmla="*/ 2 h 494"/>
                <a:gd name="T24" fmla="*/ 179 w 420"/>
                <a:gd name="T25" fmla="*/ 1 h 494"/>
                <a:gd name="T26" fmla="*/ 125 w 420"/>
                <a:gd name="T27" fmla="*/ 14 h 494"/>
                <a:gd name="T28" fmla="*/ 81 w 420"/>
                <a:gd name="T29" fmla="*/ 33 h 494"/>
                <a:gd name="T30" fmla="*/ 50 w 420"/>
                <a:gd name="T31" fmla="*/ 60 h 494"/>
                <a:gd name="T32" fmla="*/ 39 w 420"/>
                <a:gd name="T33" fmla="*/ 78 h 494"/>
                <a:gd name="T34" fmla="*/ 24 w 420"/>
                <a:gd name="T35" fmla="*/ 106 h 494"/>
                <a:gd name="T36" fmla="*/ 7 w 420"/>
                <a:gd name="T37" fmla="*/ 166 h 494"/>
                <a:gd name="T38" fmla="*/ 0 w 420"/>
                <a:gd name="T39" fmla="*/ 259 h 494"/>
                <a:gd name="T40" fmla="*/ 5 w 420"/>
                <a:gd name="T41" fmla="*/ 323 h 494"/>
                <a:gd name="T42" fmla="*/ 10 w 420"/>
                <a:gd name="T43" fmla="*/ 358 h 494"/>
                <a:gd name="T44" fmla="*/ 25 w 420"/>
                <a:gd name="T45" fmla="*/ 410 h 494"/>
                <a:gd name="T46" fmla="*/ 59 w 420"/>
                <a:gd name="T47" fmla="*/ 459 h 494"/>
                <a:gd name="T48" fmla="*/ 86 w 420"/>
                <a:gd name="T49" fmla="*/ 477 h 494"/>
                <a:gd name="T50" fmla="*/ 90 w 420"/>
                <a:gd name="T51" fmla="*/ 480 h 494"/>
                <a:gd name="T52" fmla="*/ 102 w 420"/>
                <a:gd name="T53" fmla="*/ 485 h 494"/>
                <a:gd name="T54" fmla="*/ 119 w 420"/>
                <a:gd name="T55" fmla="*/ 489 h 494"/>
                <a:gd name="T56" fmla="*/ 144 w 420"/>
                <a:gd name="T57" fmla="*/ 493 h 494"/>
                <a:gd name="T58" fmla="*/ 176 w 420"/>
                <a:gd name="T59" fmla="*/ 494 h 494"/>
                <a:gd name="T60" fmla="*/ 216 w 420"/>
                <a:gd name="T61" fmla="*/ 491 h 494"/>
                <a:gd name="T62" fmla="*/ 267 w 420"/>
                <a:gd name="T63" fmla="*/ 481 h 494"/>
                <a:gd name="T64" fmla="*/ 262 w 420"/>
                <a:gd name="T65" fmla="*/ 430 h 494"/>
                <a:gd name="T66" fmla="*/ 257 w 420"/>
                <a:gd name="T67" fmla="*/ 433 h 494"/>
                <a:gd name="T68" fmla="*/ 246 w 420"/>
                <a:gd name="T69" fmla="*/ 441 h 494"/>
                <a:gd name="T70" fmla="*/ 230 w 420"/>
                <a:gd name="T71" fmla="*/ 449 h 494"/>
                <a:gd name="T72" fmla="*/ 218 w 420"/>
                <a:gd name="T73" fmla="*/ 450 h 494"/>
                <a:gd name="T74" fmla="*/ 211 w 420"/>
                <a:gd name="T75" fmla="*/ 451 h 494"/>
                <a:gd name="T76" fmla="*/ 192 w 420"/>
                <a:gd name="T77" fmla="*/ 452 h 494"/>
                <a:gd name="T78" fmla="*/ 167 w 420"/>
                <a:gd name="T79" fmla="*/ 450 h 494"/>
                <a:gd name="T80" fmla="*/ 143 w 420"/>
                <a:gd name="T81" fmla="*/ 440 h 494"/>
                <a:gd name="T82" fmla="*/ 137 w 420"/>
                <a:gd name="T83" fmla="*/ 436 h 494"/>
                <a:gd name="T84" fmla="*/ 122 w 420"/>
                <a:gd name="T85" fmla="*/ 423 h 494"/>
                <a:gd name="T86" fmla="*/ 104 w 420"/>
                <a:gd name="T87" fmla="*/ 404 h 494"/>
                <a:gd name="T88" fmla="*/ 88 w 420"/>
                <a:gd name="T89" fmla="*/ 382 h 494"/>
                <a:gd name="T90" fmla="*/ 75 w 420"/>
                <a:gd name="T91" fmla="*/ 329 h 494"/>
                <a:gd name="T92" fmla="*/ 60 w 420"/>
                <a:gd name="T93" fmla="*/ 239 h 494"/>
                <a:gd name="T94" fmla="*/ 60 w 420"/>
                <a:gd name="T95" fmla="*/ 225 h 494"/>
                <a:gd name="T96" fmla="*/ 65 w 420"/>
                <a:gd name="T97" fmla="*/ 192 h 494"/>
                <a:gd name="T98" fmla="*/ 75 w 420"/>
                <a:gd name="T99" fmla="*/ 150 h 494"/>
                <a:gd name="T100" fmla="*/ 97 w 420"/>
                <a:gd name="T101" fmla="*/ 111 h 494"/>
                <a:gd name="T102" fmla="*/ 104 w 420"/>
                <a:gd name="T103" fmla="*/ 104 h 494"/>
                <a:gd name="T104" fmla="*/ 123 w 420"/>
                <a:gd name="T105" fmla="*/ 88 h 494"/>
                <a:gd name="T106" fmla="*/ 146 w 420"/>
                <a:gd name="T107" fmla="*/ 73 h 494"/>
                <a:gd name="T108" fmla="*/ 169 w 420"/>
                <a:gd name="T109" fmla="*/ 66 h 494"/>
                <a:gd name="T110" fmla="*/ 176 w 420"/>
                <a:gd name="T111" fmla="*/ 65 h 494"/>
                <a:gd name="T112" fmla="*/ 195 w 420"/>
                <a:gd name="T113" fmla="*/ 63 h 494"/>
                <a:gd name="T114" fmla="*/ 225 w 420"/>
                <a:gd name="T115" fmla="*/ 63 h 494"/>
                <a:gd name="T116" fmla="*/ 260 w 420"/>
                <a:gd name="T117" fmla="*/ 69 h 494"/>
                <a:gd name="T118" fmla="*/ 296 w 420"/>
                <a:gd name="T119" fmla="*/ 83 h 494"/>
                <a:gd name="T120" fmla="*/ 331 w 420"/>
                <a:gd name="T121" fmla="*/ 109 h 494"/>
                <a:gd name="T122" fmla="*/ 361 w 420"/>
                <a:gd name="T123" fmla="*/ 152 h 494"/>
                <a:gd name="T124" fmla="*/ 384 w 420"/>
                <a:gd name="T125" fmla="*/ 211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494">
                  <a:moveTo>
                    <a:pt x="384" y="211"/>
                  </a:moveTo>
                  <a:lnTo>
                    <a:pt x="385" y="211"/>
                  </a:lnTo>
                  <a:lnTo>
                    <a:pt x="389" y="211"/>
                  </a:lnTo>
                  <a:lnTo>
                    <a:pt x="394" y="211"/>
                  </a:lnTo>
                  <a:lnTo>
                    <a:pt x="401" y="210"/>
                  </a:lnTo>
                  <a:lnTo>
                    <a:pt x="407" y="209"/>
                  </a:lnTo>
                  <a:lnTo>
                    <a:pt x="413" y="208"/>
                  </a:lnTo>
                  <a:lnTo>
                    <a:pt x="418" y="205"/>
                  </a:lnTo>
                  <a:lnTo>
                    <a:pt x="420" y="202"/>
                  </a:lnTo>
                  <a:lnTo>
                    <a:pt x="419" y="198"/>
                  </a:lnTo>
                  <a:lnTo>
                    <a:pt x="416" y="189"/>
                  </a:lnTo>
                  <a:lnTo>
                    <a:pt x="413" y="175"/>
                  </a:lnTo>
                  <a:lnTo>
                    <a:pt x="408" y="159"/>
                  </a:lnTo>
                  <a:lnTo>
                    <a:pt x="402" y="140"/>
                  </a:lnTo>
                  <a:lnTo>
                    <a:pt x="395" y="122"/>
                  </a:lnTo>
                  <a:lnTo>
                    <a:pt x="388" y="106"/>
                  </a:lnTo>
                  <a:lnTo>
                    <a:pt x="381" y="92"/>
                  </a:lnTo>
                  <a:lnTo>
                    <a:pt x="372" y="79"/>
                  </a:lnTo>
                  <a:lnTo>
                    <a:pt x="357" y="65"/>
                  </a:lnTo>
                  <a:lnTo>
                    <a:pt x="338" y="50"/>
                  </a:lnTo>
                  <a:lnTo>
                    <a:pt x="316" y="35"/>
                  </a:lnTo>
                  <a:lnTo>
                    <a:pt x="291" y="21"/>
                  </a:lnTo>
                  <a:lnTo>
                    <a:pt x="264" y="10"/>
                  </a:lnTo>
                  <a:lnTo>
                    <a:pt x="236" y="2"/>
                  </a:lnTo>
                  <a:lnTo>
                    <a:pt x="207" y="0"/>
                  </a:lnTo>
                  <a:lnTo>
                    <a:pt x="179" y="1"/>
                  </a:lnTo>
                  <a:lnTo>
                    <a:pt x="151" y="5"/>
                  </a:lnTo>
                  <a:lnTo>
                    <a:pt x="125" y="14"/>
                  </a:lnTo>
                  <a:lnTo>
                    <a:pt x="102" y="23"/>
                  </a:lnTo>
                  <a:lnTo>
                    <a:pt x="81" y="33"/>
                  </a:lnTo>
                  <a:lnTo>
                    <a:pt x="63" y="46"/>
                  </a:lnTo>
                  <a:lnTo>
                    <a:pt x="50" y="60"/>
                  </a:lnTo>
                  <a:lnTo>
                    <a:pt x="41" y="74"/>
                  </a:lnTo>
                  <a:lnTo>
                    <a:pt x="39" y="78"/>
                  </a:lnTo>
                  <a:lnTo>
                    <a:pt x="33" y="88"/>
                  </a:lnTo>
                  <a:lnTo>
                    <a:pt x="24" y="106"/>
                  </a:lnTo>
                  <a:lnTo>
                    <a:pt x="15" y="132"/>
                  </a:lnTo>
                  <a:lnTo>
                    <a:pt x="7" y="166"/>
                  </a:lnTo>
                  <a:lnTo>
                    <a:pt x="1" y="208"/>
                  </a:lnTo>
                  <a:lnTo>
                    <a:pt x="0" y="259"/>
                  </a:lnTo>
                  <a:lnTo>
                    <a:pt x="5" y="319"/>
                  </a:lnTo>
                  <a:lnTo>
                    <a:pt x="5" y="323"/>
                  </a:lnTo>
                  <a:lnTo>
                    <a:pt x="6" y="339"/>
                  </a:lnTo>
                  <a:lnTo>
                    <a:pt x="10" y="358"/>
                  </a:lnTo>
                  <a:lnTo>
                    <a:pt x="15" y="383"/>
                  </a:lnTo>
                  <a:lnTo>
                    <a:pt x="25" y="410"/>
                  </a:lnTo>
                  <a:lnTo>
                    <a:pt x="40" y="436"/>
                  </a:lnTo>
                  <a:lnTo>
                    <a:pt x="59" y="459"/>
                  </a:lnTo>
                  <a:lnTo>
                    <a:pt x="84" y="477"/>
                  </a:lnTo>
                  <a:lnTo>
                    <a:pt x="86" y="477"/>
                  </a:lnTo>
                  <a:lnTo>
                    <a:pt x="87" y="478"/>
                  </a:lnTo>
                  <a:lnTo>
                    <a:pt x="90" y="480"/>
                  </a:lnTo>
                  <a:lnTo>
                    <a:pt x="95" y="482"/>
                  </a:lnTo>
                  <a:lnTo>
                    <a:pt x="102" y="485"/>
                  </a:lnTo>
                  <a:lnTo>
                    <a:pt x="109" y="487"/>
                  </a:lnTo>
                  <a:lnTo>
                    <a:pt x="119" y="489"/>
                  </a:lnTo>
                  <a:lnTo>
                    <a:pt x="130" y="492"/>
                  </a:lnTo>
                  <a:lnTo>
                    <a:pt x="144" y="493"/>
                  </a:lnTo>
                  <a:lnTo>
                    <a:pt x="159" y="494"/>
                  </a:lnTo>
                  <a:lnTo>
                    <a:pt x="176" y="494"/>
                  </a:lnTo>
                  <a:lnTo>
                    <a:pt x="195" y="493"/>
                  </a:lnTo>
                  <a:lnTo>
                    <a:pt x="216" y="491"/>
                  </a:lnTo>
                  <a:lnTo>
                    <a:pt x="241" y="487"/>
                  </a:lnTo>
                  <a:lnTo>
                    <a:pt x="267" y="481"/>
                  </a:lnTo>
                  <a:lnTo>
                    <a:pt x="295" y="474"/>
                  </a:lnTo>
                  <a:lnTo>
                    <a:pt x="262" y="430"/>
                  </a:lnTo>
                  <a:lnTo>
                    <a:pt x="261" y="431"/>
                  </a:lnTo>
                  <a:lnTo>
                    <a:pt x="257" y="433"/>
                  </a:lnTo>
                  <a:lnTo>
                    <a:pt x="252" y="437"/>
                  </a:lnTo>
                  <a:lnTo>
                    <a:pt x="246" y="441"/>
                  </a:lnTo>
                  <a:lnTo>
                    <a:pt x="238" y="445"/>
                  </a:lnTo>
                  <a:lnTo>
                    <a:pt x="230" y="449"/>
                  </a:lnTo>
                  <a:lnTo>
                    <a:pt x="223" y="450"/>
                  </a:lnTo>
                  <a:lnTo>
                    <a:pt x="218" y="450"/>
                  </a:lnTo>
                  <a:lnTo>
                    <a:pt x="215" y="450"/>
                  </a:lnTo>
                  <a:lnTo>
                    <a:pt x="211" y="451"/>
                  </a:lnTo>
                  <a:lnTo>
                    <a:pt x="202" y="452"/>
                  </a:lnTo>
                  <a:lnTo>
                    <a:pt x="192" y="452"/>
                  </a:lnTo>
                  <a:lnTo>
                    <a:pt x="180" y="452"/>
                  </a:lnTo>
                  <a:lnTo>
                    <a:pt x="167" y="450"/>
                  </a:lnTo>
                  <a:lnTo>
                    <a:pt x="155" y="446"/>
                  </a:lnTo>
                  <a:lnTo>
                    <a:pt x="143" y="440"/>
                  </a:lnTo>
                  <a:lnTo>
                    <a:pt x="142" y="439"/>
                  </a:lnTo>
                  <a:lnTo>
                    <a:pt x="137" y="436"/>
                  </a:lnTo>
                  <a:lnTo>
                    <a:pt x="130" y="430"/>
                  </a:lnTo>
                  <a:lnTo>
                    <a:pt x="122" y="423"/>
                  </a:lnTo>
                  <a:lnTo>
                    <a:pt x="112" y="413"/>
                  </a:lnTo>
                  <a:lnTo>
                    <a:pt x="104" y="404"/>
                  </a:lnTo>
                  <a:lnTo>
                    <a:pt x="95" y="394"/>
                  </a:lnTo>
                  <a:lnTo>
                    <a:pt x="88" y="382"/>
                  </a:lnTo>
                  <a:lnTo>
                    <a:pt x="84" y="367"/>
                  </a:lnTo>
                  <a:lnTo>
                    <a:pt x="75" y="329"/>
                  </a:lnTo>
                  <a:lnTo>
                    <a:pt x="66" y="282"/>
                  </a:lnTo>
                  <a:lnTo>
                    <a:pt x="60" y="239"/>
                  </a:lnTo>
                  <a:lnTo>
                    <a:pt x="60" y="236"/>
                  </a:lnTo>
                  <a:lnTo>
                    <a:pt x="60" y="225"/>
                  </a:lnTo>
                  <a:lnTo>
                    <a:pt x="61" y="211"/>
                  </a:lnTo>
                  <a:lnTo>
                    <a:pt x="65" y="192"/>
                  </a:lnTo>
                  <a:lnTo>
                    <a:pt x="68" y="171"/>
                  </a:lnTo>
                  <a:lnTo>
                    <a:pt x="75" y="150"/>
                  </a:lnTo>
                  <a:lnTo>
                    <a:pt x="84" y="129"/>
                  </a:lnTo>
                  <a:lnTo>
                    <a:pt x="97" y="111"/>
                  </a:lnTo>
                  <a:lnTo>
                    <a:pt x="100" y="108"/>
                  </a:lnTo>
                  <a:lnTo>
                    <a:pt x="104" y="104"/>
                  </a:lnTo>
                  <a:lnTo>
                    <a:pt x="112" y="97"/>
                  </a:lnTo>
                  <a:lnTo>
                    <a:pt x="123" y="88"/>
                  </a:lnTo>
                  <a:lnTo>
                    <a:pt x="135" y="80"/>
                  </a:lnTo>
                  <a:lnTo>
                    <a:pt x="146" y="73"/>
                  </a:lnTo>
                  <a:lnTo>
                    <a:pt x="158" y="69"/>
                  </a:lnTo>
                  <a:lnTo>
                    <a:pt x="169" y="66"/>
                  </a:lnTo>
                  <a:lnTo>
                    <a:pt x="171" y="66"/>
                  </a:lnTo>
                  <a:lnTo>
                    <a:pt x="176" y="65"/>
                  </a:lnTo>
                  <a:lnTo>
                    <a:pt x="185" y="64"/>
                  </a:lnTo>
                  <a:lnTo>
                    <a:pt x="195" y="63"/>
                  </a:lnTo>
                  <a:lnTo>
                    <a:pt x="209" y="63"/>
                  </a:lnTo>
                  <a:lnTo>
                    <a:pt x="225" y="63"/>
                  </a:lnTo>
                  <a:lnTo>
                    <a:pt x="242" y="65"/>
                  </a:lnTo>
                  <a:lnTo>
                    <a:pt x="260" y="69"/>
                  </a:lnTo>
                  <a:lnTo>
                    <a:pt x="277" y="74"/>
                  </a:lnTo>
                  <a:lnTo>
                    <a:pt x="296" y="83"/>
                  </a:lnTo>
                  <a:lnTo>
                    <a:pt x="313" y="94"/>
                  </a:lnTo>
                  <a:lnTo>
                    <a:pt x="331" y="109"/>
                  </a:lnTo>
                  <a:lnTo>
                    <a:pt x="347" y="128"/>
                  </a:lnTo>
                  <a:lnTo>
                    <a:pt x="361" y="152"/>
                  </a:lnTo>
                  <a:lnTo>
                    <a:pt x="374" y="178"/>
                  </a:lnTo>
                  <a:lnTo>
                    <a:pt x="3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254"/>
            <p:cNvSpPr>
              <a:spLocks/>
            </p:cNvSpPr>
            <p:nvPr/>
          </p:nvSpPr>
          <p:spPr bwMode="auto">
            <a:xfrm>
              <a:off x="3897" y="2354"/>
              <a:ext cx="171" cy="87"/>
            </a:xfrm>
            <a:custGeom>
              <a:avLst/>
              <a:gdLst>
                <a:gd name="T0" fmla="*/ 0 w 171"/>
                <a:gd name="T1" fmla="*/ 0 h 87"/>
                <a:gd name="T2" fmla="*/ 3 w 171"/>
                <a:gd name="T3" fmla="*/ 6 h 87"/>
                <a:gd name="T4" fmla="*/ 10 w 171"/>
                <a:gd name="T5" fmla="*/ 21 h 87"/>
                <a:gd name="T6" fmla="*/ 21 w 171"/>
                <a:gd name="T7" fmla="*/ 41 h 87"/>
                <a:gd name="T8" fmla="*/ 39 w 171"/>
                <a:gd name="T9" fmla="*/ 61 h 87"/>
                <a:gd name="T10" fmla="*/ 62 w 171"/>
                <a:gd name="T11" fmla="*/ 79 h 87"/>
                <a:gd name="T12" fmla="*/ 91 w 171"/>
                <a:gd name="T13" fmla="*/ 87 h 87"/>
                <a:gd name="T14" fmla="*/ 128 w 171"/>
                <a:gd name="T15" fmla="*/ 84 h 87"/>
                <a:gd name="T16" fmla="*/ 171 w 171"/>
                <a:gd name="T17" fmla="*/ 64 h 87"/>
                <a:gd name="T18" fmla="*/ 166 w 171"/>
                <a:gd name="T19" fmla="*/ 67 h 87"/>
                <a:gd name="T20" fmla="*/ 155 w 171"/>
                <a:gd name="T21" fmla="*/ 73 h 87"/>
                <a:gd name="T22" fmla="*/ 136 w 171"/>
                <a:gd name="T23" fmla="*/ 79 h 87"/>
                <a:gd name="T24" fmla="*/ 112 w 171"/>
                <a:gd name="T25" fmla="*/ 81 h 87"/>
                <a:gd name="T26" fmla="*/ 86 w 171"/>
                <a:gd name="T27" fmla="*/ 77 h 87"/>
                <a:gd name="T28" fmla="*/ 57 w 171"/>
                <a:gd name="T29" fmla="*/ 64 h 87"/>
                <a:gd name="T30" fmla="*/ 28 w 171"/>
                <a:gd name="T31" fmla="*/ 40 h 87"/>
                <a:gd name="T32" fmla="*/ 0 w 171"/>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 h="87">
                  <a:moveTo>
                    <a:pt x="0" y="0"/>
                  </a:moveTo>
                  <a:lnTo>
                    <a:pt x="3" y="6"/>
                  </a:lnTo>
                  <a:lnTo>
                    <a:pt x="10" y="21"/>
                  </a:lnTo>
                  <a:lnTo>
                    <a:pt x="21" y="41"/>
                  </a:lnTo>
                  <a:lnTo>
                    <a:pt x="39" y="61"/>
                  </a:lnTo>
                  <a:lnTo>
                    <a:pt x="62" y="79"/>
                  </a:lnTo>
                  <a:lnTo>
                    <a:pt x="91" y="87"/>
                  </a:lnTo>
                  <a:lnTo>
                    <a:pt x="128" y="84"/>
                  </a:lnTo>
                  <a:lnTo>
                    <a:pt x="171" y="64"/>
                  </a:lnTo>
                  <a:lnTo>
                    <a:pt x="166" y="67"/>
                  </a:lnTo>
                  <a:lnTo>
                    <a:pt x="155" y="73"/>
                  </a:lnTo>
                  <a:lnTo>
                    <a:pt x="136" y="79"/>
                  </a:lnTo>
                  <a:lnTo>
                    <a:pt x="112" y="81"/>
                  </a:lnTo>
                  <a:lnTo>
                    <a:pt x="86" y="77"/>
                  </a:lnTo>
                  <a:lnTo>
                    <a:pt x="57" y="64"/>
                  </a:lnTo>
                  <a:lnTo>
                    <a:pt x="28" y="4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255"/>
            <p:cNvSpPr>
              <a:spLocks/>
            </p:cNvSpPr>
            <p:nvPr/>
          </p:nvSpPr>
          <p:spPr bwMode="auto">
            <a:xfrm>
              <a:off x="3874" y="2053"/>
              <a:ext cx="102" cy="206"/>
            </a:xfrm>
            <a:custGeom>
              <a:avLst/>
              <a:gdLst>
                <a:gd name="T0" fmla="*/ 102 w 102"/>
                <a:gd name="T1" fmla="*/ 0 h 206"/>
                <a:gd name="T2" fmla="*/ 97 w 102"/>
                <a:gd name="T3" fmla="*/ 1 h 206"/>
                <a:gd name="T4" fmla="*/ 84 w 102"/>
                <a:gd name="T5" fmla="*/ 7 h 206"/>
                <a:gd name="T6" fmla="*/ 66 w 102"/>
                <a:gd name="T7" fmla="*/ 18 h 206"/>
                <a:gd name="T8" fmla="*/ 45 w 102"/>
                <a:gd name="T9" fmla="*/ 36 h 206"/>
                <a:gd name="T10" fmla="*/ 27 w 102"/>
                <a:gd name="T11" fmla="*/ 63 h 206"/>
                <a:gd name="T12" fmla="*/ 10 w 102"/>
                <a:gd name="T13" fmla="*/ 99 h 206"/>
                <a:gd name="T14" fmla="*/ 1 w 102"/>
                <a:gd name="T15" fmla="*/ 146 h 206"/>
                <a:gd name="T16" fmla="*/ 0 w 102"/>
                <a:gd name="T17" fmla="*/ 206 h 206"/>
                <a:gd name="T18" fmla="*/ 0 w 102"/>
                <a:gd name="T19" fmla="*/ 199 h 206"/>
                <a:gd name="T20" fmla="*/ 1 w 102"/>
                <a:gd name="T21" fmla="*/ 178 h 206"/>
                <a:gd name="T22" fmla="*/ 6 w 102"/>
                <a:gd name="T23" fmla="*/ 150 h 206"/>
                <a:gd name="T24" fmla="*/ 13 w 102"/>
                <a:gd name="T25" fmla="*/ 115 h 206"/>
                <a:gd name="T26" fmla="*/ 24 w 102"/>
                <a:gd name="T27" fmla="*/ 80 h 206"/>
                <a:gd name="T28" fmla="*/ 43 w 102"/>
                <a:gd name="T29" fmla="*/ 46 h 206"/>
                <a:gd name="T30" fmla="*/ 68 w 102"/>
                <a:gd name="T31" fmla="*/ 18 h 206"/>
                <a:gd name="T32" fmla="*/ 102 w 102"/>
                <a:gd name="T33"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206">
                  <a:moveTo>
                    <a:pt x="102" y="0"/>
                  </a:moveTo>
                  <a:lnTo>
                    <a:pt x="97" y="1"/>
                  </a:lnTo>
                  <a:lnTo>
                    <a:pt x="84" y="7"/>
                  </a:lnTo>
                  <a:lnTo>
                    <a:pt x="66" y="18"/>
                  </a:lnTo>
                  <a:lnTo>
                    <a:pt x="45" y="36"/>
                  </a:lnTo>
                  <a:lnTo>
                    <a:pt x="27" y="63"/>
                  </a:lnTo>
                  <a:lnTo>
                    <a:pt x="10" y="99"/>
                  </a:lnTo>
                  <a:lnTo>
                    <a:pt x="1" y="146"/>
                  </a:lnTo>
                  <a:lnTo>
                    <a:pt x="0" y="206"/>
                  </a:lnTo>
                  <a:lnTo>
                    <a:pt x="0" y="199"/>
                  </a:lnTo>
                  <a:lnTo>
                    <a:pt x="1" y="178"/>
                  </a:lnTo>
                  <a:lnTo>
                    <a:pt x="6" y="150"/>
                  </a:lnTo>
                  <a:lnTo>
                    <a:pt x="13" y="115"/>
                  </a:lnTo>
                  <a:lnTo>
                    <a:pt x="24" y="80"/>
                  </a:lnTo>
                  <a:lnTo>
                    <a:pt x="43" y="46"/>
                  </a:lnTo>
                  <a:lnTo>
                    <a:pt x="68" y="18"/>
                  </a:lnTo>
                  <a:lnTo>
                    <a:pt x="102"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256"/>
            <p:cNvSpPr>
              <a:spLocks/>
            </p:cNvSpPr>
            <p:nvPr/>
          </p:nvSpPr>
          <p:spPr bwMode="auto">
            <a:xfrm>
              <a:off x="3817" y="2262"/>
              <a:ext cx="141" cy="215"/>
            </a:xfrm>
            <a:custGeom>
              <a:avLst/>
              <a:gdLst>
                <a:gd name="T0" fmla="*/ 0 w 141"/>
                <a:gd name="T1" fmla="*/ 0 h 215"/>
                <a:gd name="T2" fmla="*/ 0 w 141"/>
                <a:gd name="T3" fmla="*/ 9 h 215"/>
                <a:gd name="T4" fmla="*/ 0 w 141"/>
                <a:gd name="T5" fmla="*/ 35 h 215"/>
                <a:gd name="T6" fmla="*/ 2 w 141"/>
                <a:gd name="T7" fmla="*/ 71 h 215"/>
                <a:gd name="T8" fmla="*/ 10 w 141"/>
                <a:gd name="T9" fmla="*/ 112 h 215"/>
                <a:gd name="T10" fmla="*/ 26 w 141"/>
                <a:gd name="T11" fmla="*/ 153 h 215"/>
                <a:gd name="T12" fmla="*/ 51 w 141"/>
                <a:gd name="T13" fmla="*/ 187 h 215"/>
                <a:gd name="T14" fmla="*/ 88 w 141"/>
                <a:gd name="T15" fmla="*/ 210 h 215"/>
                <a:gd name="T16" fmla="*/ 141 w 141"/>
                <a:gd name="T17" fmla="*/ 215 h 215"/>
                <a:gd name="T18" fmla="*/ 135 w 141"/>
                <a:gd name="T19" fmla="*/ 215 h 215"/>
                <a:gd name="T20" fmla="*/ 121 w 141"/>
                <a:gd name="T21" fmla="*/ 211 h 215"/>
                <a:gd name="T22" fmla="*/ 100 w 141"/>
                <a:gd name="T23" fmla="*/ 204 h 215"/>
                <a:gd name="T24" fmla="*/ 76 w 141"/>
                <a:gd name="T25" fmla="*/ 188 h 215"/>
                <a:gd name="T26" fmla="*/ 51 w 141"/>
                <a:gd name="T27" fmla="*/ 163 h 215"/>
                <a:gd name="T28" fmla="*/ 28 w 141"/>
                <a:gd name="T29" fmla="*/ 125 h 215"/>
                <a:gd name="T30" fmla="*/ 10 w 141"/>
                <a:gd name="T31" fmla="*/ 71 h 215"/>
                <a:gd name="T32" fmla="*/ 0 w 141"/>
                <a:gd name="T33"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215">
                  <a:moveTo>
                    <a:pt x="0" y="0"/>
                  </a:moveTo>
                  <a:lnTo>
                    <a:pt x="0" y="9"/>
                  </a:lnTo>
                  <a:lnTo>
                    <a:pt x="0" y="35"/>
                  </a:lnTo>
                  <a:lnTo>
                    <a:pt x="2" y="71"/>
                  </a:lnTo>
                  <a:lnTo>
                    <a:pt x="10" y="112"/>
                  </a:lnTo>
                  <a:lnTo>
                    <a:pt x="26" y="153"/>
                  </a:lnTo>
                  <a:lnTo>
                    <a:pt x="51" y="187"/>
                  </a:lnTo>
                  <a:lnTo>
                    <a:pt x="88" y="210"/>
                  </a:lnTo>
                  <a:lnTo>
                    <a:pt x="141" y="215"/>
                  </a:lnTo>
                  <a:lnTo>
                    <a:pt x="135" y="215"/>
                  </a:lnTo>
                  <a:lnTo>
                    <a:pt x="121" y="211"/>
                  </a:lnTo>
                  <a:lnTo>
                    <a:pt x="100" y="204"/>
                  </a:lnTo>
                  <a:lnTo>
                    <a:pt x="76" y="188"/>
                  </a:lnTo>
                  <a:lnTo>
                    <a:pt x="51" y="163"/>
                  </a:lnTo>
                  <a:lnTo>
                    <a:pt x="28" y="125"/>
                  </a:lnTo>
                  <a:lnTo>
                    <a:pt x="10" y="71"/>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257"/>
            <p:cNvSpPr>
              <a:spLocks/>
            </p:cNvSpPr>
            <p:nvPr/>
          </p:nvSpPr>
          <p:spPr bwMode="auto">
            <a:xfrm>
              <a:off x="3815" y="1980"/>
              <a:ext cx="413" cy="234"/>
            </a:xfrm>
            <a:custGeom>
              <a:avLst/>
              <a:gdLst>
                <a:gd name="T0" fmla="*/ 413 w 413"/>
                <a:gd name="T1" fmla="*/ 191 h 234"/>
                <a:gd name="T2" fmla="*/ 410 w 413"/>
                <a:gd name="T3" fmla="*/ 177 h 234"/>
                <a:gd name="T4" fmla="*/ 403 w 413"/>
                <a:gd name="T5" fmla="*/ 152 h 234"/>
                <a:gd name="T6" fmla="*/ 390 w 413"/>
                <a:gd name="T7" fmla="*/ 120 h 234"/>
                <a:gd name="T8" fmla="*/ 367 w 413"/>
                <a:gd name="T9" fmla="*/ 88 h 234"/>
                <a:gd name="T10" fmla="*/ 335 w 413"/>
                <a:gd name="T11" fmla="*/ 56 h 234"/>
                <a:gd name="T12" fmla="*/ 290 w 413"/>
                <a:gd name="T13" fmla="*/ 30 h 234"/>
                <a:gd name="T14" fmla="*/ 231 w 413"/>
                <a:gd name="T15" fmla="*/ 14 h 234"/>
                <a:gd name="T16" fmla="*/ 193 w 413"/>
                <a:gd name="T17" fmla="*/ 12 h 234"/>
                <a:gd name="T18" fmla="*/ 178 w 413"/>
                <a:gd name="T19" fmla="*/ 13 h 234"/>
                <a:gd name="T20" fmla="*/ 150 w 413"/>
                <a:gd name="T21" fmla="*/ 18 h 234"/>
                <a:gd name="T22" fmla="*/ 116 w 413"/>
                <a:gd name="T23" fmla="*/ 29 h 234"/>
                <a:gd name="T24" fmla="*/ 80 w 413"/>
                <a:gd name="T25" fmla="*/ 49 h 234"/>
                <a:gd name="T26" fmla="*/ 46 w 413"/>
                <a:gd name="T27" fmla="*/ 82 h 234"/>
                <a:gd name="T28" fmla="*/ 18 w 413"/>
                <a:gd name="T29" fmla="*/ 129 h 234"/>
                <a:gd name="T30" fmla="*/ 3 w 413"/>
                <a:gd name="T31" fmla="*/ 194 h 234"/>
                <a:gd name="T32" fmla="*/ 0 w 413"/>
                <a:gd name="T33" fmla="*/ 232 h 234"/>
                <a:gd name="T34" fmla="*/ 0 w 413"/>
                <a:gd name="T35" fmla="*/ 212 h 234"/>
                <a:gd name="T36" fmla="*/ 3 w 413"/>
                <a:gd name="T37" fmla="*/ 178 h 234"/>
                <a:gd name="T38" fmla="*/ 12 w 413"/>
                <a:gd name="T39" fmla="*/ 137 h 234"/>
                <a:gd name="T40" fmla="*/ 30 w 413"/>
                <a:gd name="T41" fmla="*/ 92 h 234"/>
                <a:gd name="T42" fmla="*/ 59 w 413"/>
                <a:gd name="T43" fmla="*/ 51 h 234"/>
                <a:gd name="T44" fmla="*/ 103 w 413"/>
                <a:gd name="T45" fmla="*/ 19 h 234"/>
                <a:gd name="T46" fmla="*/ 165 w 413"/>
                <a:gd name="T47" fmla="*/ 1 h 234"/>
                <a:gd name="T48" fmla="*/ 206 w 413"/>
                <a:gd name="T49" fmla="*/ 0 h 234"/>
                <a:gd name="T50" fmla="*/ 224 w 413"/>
                <a:gd name="T51" fmla="*/ 2 h 234"/>
                <a:gd name="T52" fmla="*/ 253 w 413"/>
                <a:gd name="T53" fmla="*/ 7 h 234"/>
                <a:gd name="T54" fmla="*/ 289 w 413"/>
                <a:gd name="T55" fmla="*/ 19 h 234"/>
                <a:gd name="T56" fmla="*/ 329 w 413"/>
                <a:gd name="T57" fmla="*/ 37 h 234"/>
                <a:gd name="T58" fmla="*/ 365 w 413"/>
                <a:gd name="T59" fmla="*/ 67 h 234"/>
                <a:gd name="T60" fmla="*/ 394 w 413"/>
                <a:gd name="T61" fmla="*/ 106 h 234"/>
                <a:gd name="T62" fmla="*/ 411 w 413"/>
                <a:gd name="T63" fmla="*/ 16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3" h="234">
                  <a:moveTo>
                    <a:pt x="413" y="193"/>
                  </a:moveTo>
                  <a:lnTo>
                    <a:pt x="413" y="191"/>
                  </a:lnTo>
                  <a:lnTo>
                    <a:pt x="412" y="186"/>
                  </a:lnTo>
                  <a:lnTo>
                    <a:pt x="410" y="177"/>
                  </a:lnTo>
                  <a:lnTo>
                    <a:pt x="407" y="165"/>
                  </a:lnTo>
                  <a:lnTo>
                    <a:pt x="403" y="152"/>
                  </a:lnTo>
                  <a:lnTo>
                    <a:pt x="397" y="137"/>
                  </a:lnTo>
                  <a:lnTo>
                    <a:pt x="390" y="120"/>
                  </a:lnTo>
                  <a:lnTo>
                    <a:pt x="379" y="104"/>
                  </a:lnTo>
                  <a:lnTo>
                    <a:pt x="367" y="88"/>
                  </a:lnTo>
                  <a:lnTo>
                    <a:pt x="352" y="71"/>
                  </a:lnTo>
                  <a:lnTo>
                    <a:pt x="335" y="56"/>
                  </a:lnTo>
                  <a:lnTo>
                    <a:pt x="314" y="42"/>
                  </a:lnTo>
                  <a:lnTo>
                    <a:pt x="290" y="30"/>
                  </a:lnTo>
                  <a:lnTo>
                    <a:pt x="262" y="21"/>
                  </a:lnTo>
                  <a:lnTo>
                    <a:pt x="231" y="14"/>
                  </a:lnTo>
                  <a:lnTo>
                    <a:pt x="196" y="12"/>
                  </a:lnTo>
                  <a:lnTo>
                    <a:pt x="193" y="12"/>
                  </a:lnTo>
                  <a:lnTo>
                    <a:pt x="187" y="12"/>
                  </a:lnTo>
                  <a:lnTo>
                    <a:pt x="178" y="13"/>
                  </a:lnTo>
                  <a:lnTo>
                    <a:pt x="165" y="14"/>
                  </a:lnTo>
                  <a:lnTo>
                    <a:pt x="150" y="18"/>
                  </a:lnTo>
                  <a:lnTo>
                    <a:pt x="134" y="22"/>
                  </a:lnTo>
                  <a:lnTo>
                    <a:pt x="116" y="29"/>
                  </a:lnTo>
                  <a:lnTo>
                    <a:pt x="99" y="37"/>
                  </a:lnTo>
                  <a:lnTo>
                    <a:pt x="80" y="49"/>
                  </a:lnTo>
                  <a:lnTo>
                    <a:pt x="62" y="64"/>
                  </a:lnTo>
                  <a:lnTo>
                    <a:pt x="46" y="82"/>
                  </a:lnTo>
                  <a:lnTo>
                    <a:pt x="31" y="103"/>
                  </a:lnTo>
                  <a:lnTo>
                    <a:pt x="18" y="129"/>
                  </a:lnTo>
                  <a:lnTo>
                    <a:pt x="9" y="159"/>
                  </a:lnTo>
                  <a:lnTo>
                    <a:pt x="3" y="194"/>
                  </a:lnTo>
                  <a:lnTo>
                    <a:pt x="0" y="234"/>
                  </a:lnTo>
                  <a:lnTo>
                    <a:pt x="0" y="232"/>
                  </a:lnTo>
                  <a:lnTo>
                    <a:pt x="0" y="223"/>
                  </a:lnTo>
                  <a:lnTo>
                    <a:pt x="0" y="212"/>
                  </a:lnTo>
                  <a:lnTo>
                    <a:pt x="2" y="196"/>
                  </a:lnTo>
                  <a:lnTo>
                    <a:pt x="3" y="178"/>
                  </a:lnTo>
                  <a:lnTo>
                    <a:pt x="6" y="158"/>
                  </a:lnTo>
                  <a:lnTo>
                    <a:pt x="12" y="137"/>
                  </a:lnTo>
                  <a:lnTo>
                    <a:pt x="19" y="115"/>
                  </a:lnTo>
                  <a:lnTo>
                    <a:pt x="30" y="92"/>
                  </a:lnTo>
                  <a:lnTo>
                    <a:pt x="42" y="71"/>
                  </a:lnTo>
                  <a:lnTo>
                    <a:pt x="59" y="51"/>
                  </a:lnTo>
                  <a:lnTo>
                    <a:pt x="79" y="34"/>
                  </a:lnTo>
                  <a:lnTo>
                    <a:pt x="103" y="19"/>
                  </a:lnTo>
                  <a:lnTo>
                    <a:pt x="131" y="8"/>
                  </a:lnTo>
                  <a:lnTo>
                    <a:pt x="165" y="1"/>
                  </a:lnTo>
                  <a:lnTo>
                    <a:pt x="204" y="0"/>
                  </a:lnTo>
                  <a:lnTo>
                    <a:pt x="206" y="0"/>
                  </a:lnTo>
                  <a:lnTo>
                    <a:pt x="213" y="1"/>
                  </a:lnTo>
                  <a:lnTo>
                    <a:pt x="224" y="2"/>
                  </a:lnTo>
                  <a:lnTo>
                    <a:pt x="237" y="5"/>
                  </a:lnTo>
                  <a:lnTo>
                    <a:pt x="253" y="7"/>
                  </a:lnTo>
                  <a:lnTo>
                    <a:pt x="270" y="13"/>
                  </a:lnTo>
                  <a:lnTo>
                    <a:pt x="289" y="19"/>
                  </a:lnTo>
                  <a:lnTo>
                    <a:pt x="309" y="27"/>
                  </a:lnTo>
                  <a:lnTo>
                    <a:pt x="329" y="37"/>
                  </a:lnTo>
                  <a:lnTo>
                    <a:pt x="348" y="50"/>
                  </a:lnTo>
                  <a:lnTo>
                    <a:pt x="365" y="67"/>
                  </a:lnTo>
                  <a:lnTo>
                    <a:pt x="381" y="85"/>
                  </a:lnTo>
                  <a:lnTo>
                    <a:pt x="394" y="106"/>
                  </a:lnTo>
                  <a:lnTo>
                    <a:pt x="405" y="132"/>
                  </a:lnTo>
                  <a:lnTo>
                    <a:pt x="411" y="160"/>
                  </a:lnTo>
                  <a:lnTo>
                    <a:pt x="413" y="19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258"/>
            <p:cNvSpPr>
              <a:spLocks/>
            </p:cNvSpPr>
            <p:nvPr/>
          </p:nvSpPr>
          <p:spPr bwMode="auto">
            <a:xfrm>
              <a:off x="4004" y="2044"/>
              <a:ext cx="192" cy="137"/>
            </a:xfrm>
            <a:custGeom>
              <a:avLst/>
              <a:gdLst>
                <a:gd name="T0" fmla="*/ 192 w 192"/>
                <a:gd name="T1" fmla="*/ 137 h 137"/>
                <a:gd name="T2" fmla="*/ 192 w 192"/>
                <a:gd name="T3" fmla="*/ 136 h 137"/>
                <a:gd name="T4" fmla="*/ 191 w 192"/>
                <a:gd name="T5" fmla="*/ 130 h 137"/>
                <a:gd name="T6" fmla="*/ 190 w 192"/>
                <a:gd name="T7" fmla="*/ 123 h 137"/>
                <a:gd name="T8" fmla="*/ 187 w 192"/>
                <a:gd name="T9" fmla="*/ 114 h 137"/>
                <a:gd name="T10" fmla="*/ 183 w 192"/>
                <a:gd name="T11" fmla="*/ 102 h 137"/>
                <a:gd name="T12" fmla="*/ 177 w 192"/>
                <a:gd name="T13" fmla="*/ 89 h 137"/>
                <a:gd name="T14" fmla="*/ 170 w 192"/>
                <a:gd name="T15" fmla="*/ 76 h 137"/>
                <a:gd name="T16" fmla="*/ 162 w 192"/>
                <a:gd name="T17" fmla="*/ 62 h 137"/>
                <a:gd name="T18" fmla="*/ 150 w 192"/>
                <a:gd name="T19" fmla="*/ 49 h 137"/>
                <a:gd name="T20" fmla="*/ 138 w 192"/>
                <a:gd name="T21" fmla="*/ 37 h 137"/>
                <a:gd name="T22" fmla="*/ 122 w 192"/>
                <a:gd name="T23" fmla="*/ 25 h 137"/>
                <a:gd name="T24" fmla="*/ 104 w 192"/>
                <a:gd name="T25" fmla="*/ 16 h 137"/>
                <a:gd name="T26" fmla="*/ 83 w 192"/>
                <a:gd name="T27" fmla="*/ 7 h 137"/>
                <a:gd name="T28" fmla="*/ 58 w 192"/>
                <a:gd name="T29" fmla="*/ 3 h 137"/>
                <a:gd name="T30" fmla="*/ 31 w 192"/>
                <a:gd name="T31" fmla="*/ 0 h 137"/>
                <a:gd name="T32" fmla="*/ 0 w 192"/>
                <a:gd name="T33" fmla="*/ 1 h 137"/>
                <a:gd name="T34" fmla="*/ 1 w 192"/>
                <a:gd name="T35" fmla="*/ 1 h 137"/>
                <a:gd name="T36" fmla="*/ 5 w 192"/>
                <a:gd name="T37" fmla="*/ 1 h 137"/>
                <a:gd name="T38" fmla="*/ 12 w 192"/>
                <a:gd name="T39" fmla="*/ 0 h 137"/>
                <a:gd name="T40" fmla="*/ 21 w 192"/>
                <a:gd name="T41" fmla="*/ 1 h 137"/>
                <a:gd name="T42" fmla="*/ 31 w 192"/>
                <a:gd name="T43" fmla="*/ 3 h 137"/>
                <a:gd name="T44" fmla="*/ 44 w 192"/>
                <a:gd name="T45" fmla="*/ 4 h 137"/>
                <a:gd name="T46" fmla="*/ 58 w 192"/>
                <a:gd name="T47" fmla="*/ 7 h 137"/>
                <a:gd name="T48" fmla="*/ 72 w 192"/>
                <a:gd name="T49" fmla="*/ 12 h 137"/>
                <a:gd name="T50" fmla="*/ 87 w 192"/>
                <a:gd name="T51" fmla="*/ 18 h 137"/>
                <a:gd name="T52" fmla="*/ 104 w 192"/>
                <a:gd name="T53" fmla="*/ 27 h 137"/>
                <a:gd name="T54" fmla="*/ 120 w 192"/>
                <a:gd name="T55" fmla="*/ 38 h 137"/>
                <a:gd name="T56" fmla="*/ 135 w 192"/>
                <a:gd name="T57" fmla="*/ 52 h 137"/>
                <a:gd name="T58" fmla="*/ 152 w 192"/>
                <a:gd name="T59" fmla="*/ 68 h 137"/>
                <a:gd name="T60" fmla="*/ 166 w 192"/>
                <a:gd name="T61" fmla="*/ 87 h 137"/>
                <a:gd name="T62" fmla="*/ 180 w 192"/>
                <a:gd name="T63" fmla="*/ 110 h 137"/>
                <a:gd name="T64" fmla="*/ 192 w 192"/>
                <a:gd name="T65"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37">
                  <a:moveTo>
                    <a:pt x="192" y="137"/>
                  </a:moveTo>
                  <a:lnTo>
                    <a:pt x="192" y="136"/>
                  </a:lnTo>
                  <a:lnTo>
                    <a:pt x="191" y="130"/>
                  </a:lnTo>
                  <a:lnTo>
                    <a:pt x="190" y="123"/>
                  </a:lnTo>
                  <a:lnTo>
                    <a:pt x="187" y="114"/>
                  </a:lnTo>
                  <a:lnTo>
                    <a:pt x="183" y="102"/>
                  </a:lnTo>
                  <a:lnTo>
                    <a:pt x="177" y="89"/>
                  </a:lnTo>
                  <a:lnTo>
                    <a:pt x="170" y="76"/>
                  </a:lnTo>
                  <a:lnTo>
                    <a:pt x="162" y="62"/>
                  </a:lnTo>
                  <a:lnTo>
                    <a:pt x="150" y="49"/>
                  </a:lnTo>
                  <a:lnTo>
                    <a:pt x="138" y="37"/>
                  </a:lnTo>
                  <a:lnTo>
                    <a:pt x="122" y="25"/>
                  </a:lnTo>
                  <a:lnTo>
                    <a:pt x="104" y="16"/>
                  </a:lnTo>
                  <a:lnTo>
                    <a:pt x="83" y="7"/>
                  </a:lnTo>
                  <a:lnTo>
                    <a:pt x="58" y="3"/>
                  </a:lnTo>
                  <a:lnTo>
                    <a:pt x="31" y="0"/>
                  </a:lnTo>
                  <a:lnTo>
                    <a:pt x="0" y="1"/>
                  </a:lnTo>
                  <a:lnTo>
                    <a:pt x="1" y="1"/>
                  </a:lnTo>
                  <a:lnTo>
                    <a:pt x="5" y="1"/>
                  </a:lnTo>
                  <a:lnTo>
                    <a:pt x="12" y="0"/>
                  </a:lnTo>
                  <a:lnTo>
                    <a:pt x="21" y="1"/>
                  </a:lnTo>
                  <a:lnTo>
                    <a:pt x="31" y="3"/>
                  </a:lnTo>
                  <a:lnTo>
                    <a:pt x="44" y="4"/>
                  </a:lnTo>
                  <a:lnTo>
                    <a:pt x="58" y="7"/>
                  </a:lnTo>
                  <a:lnTo>
                    <a:pt x="72" y="12"/>
                  </a:lnTo>
                  <a:lnTo>
                    <a:pt x="87" y="18"/>
                  </a:lnTo>
                  <a:lnTo>
                    <a:pt x="104" y="27"/>
                  </a:lnTo>
                  <a:lnTo>
                    <a:pt x="120" y="38"/>
                  </a:lnTo>
                  <a:lnTo>
                    <a:pt x="135" y="52"/>
                  </a:lnTo>
                  <a:lnTo>
                    <a:pt x="152" y="68"/>
                  </a:lnTo>
                  <a:lnTo>
                    <a:pt x="166" y="87"/>
                  </a:lnTo>
                  <a:lnTo>
                    <a:pt x="180" y="110"/>
                  </a:lnTo>
                  <a:lnTo>
                    <a:pt x="192" y="13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259"/>
            <p:cNvSpPr>
              <a:spLocks/>
            </p:cNvSpPr>
            <p:nvPr/>
          </p:nvSpPr>
          <p:spPr bwMode="auto">
            <a:xfrm>
              <a:off x="4054" y="2385"/>
              <a:ext cx="517" cy="136"/>
            </a:xfrm>
            <a:custGeom>
              <a:avLst/>
              <a:gdLst>
                <a:gd name="T0" fmla="*/ 517 w 517"/>
                <a:gd name="T1" fmla="*/ 106 h 136"/>
                <a:gd name="T2" fmla="*/ 512 w 517"/>
                <a:gd name="T3" fmla="*/ 107 h 136"/>
                <a:gd name="T4" fmla="*/ 498 w 517"/>
                <a:gd name="T5" fmla="*/ 111 h 136"/>
                <a:gd name="T6" fmla="*/ 477 w 517"/>
                <a:gd name="T7" fmla="*/ 115 h 136"/>
                <a:gd name="T8" fmla="*/ 449 w 517"/>
                <a:gd name="T9" fmla="*/ 121 h 136"/>
                <a:gd name="T10" fmla="*/ 416 w 517"/>
                <a:gd name="T11" fmla="*/ 126 h 136"/>
                <a:gd name="T12" fmla="*/ 379 w 517"/>
                <a:gd name="T13" fmla="*/ 132 h 136"/>
                <a:gd name="T14" fmla="*/ 337 w 517"/>
                <a:gd name="T15" fmla="*/ 135 h 136"/>
                <a:gd name="T16" fmla="*/ 293 w 517"/>
                <a:gd name="T17" fmla="*/ 136 h 136"/>
                <a:gd name="T18" fmla="*/ 249 w 517"/>
                <a:gd name="T19" fmla="*/ 135 h 136"/>
                <a:gd name="T20" fmla="*/ 204 w 517"/>
                <a:gd name="T21" fmla="*/ 132 h 136"/>
                <a:gd name="T22" fmla="*/ 161 w 517"/>
                <a:gd name="T23" fmla="*/ 124 h 136"/>
                <a:gd name="T24" fmla="*/ 120 w 517"/>
                <a:gd name="T25" fmla="*/ 111 h 136"/>
                <a:gd name="T26" fmla="*/ 83 w 517"/>
                <a:gd name="T27" fmla="*/ 92 h 136"/>
                <a:gd name="T28" fmla="*/ 49 w 517"/>
                <a:gd name="T29" fmla="*/ 69 h 136"/>
                <a:gd name="T30" fmla="*/ 21 w 517"/>
                <a:gd name="T31" fmla="*/ 37 h 136"/>
                <a:gd name="T32" fmla="*/ 0 w 517"/>
                <a:gd name="T33" fmla="*/ 0 h 136"/>
                <a:gd name="T34" fmla="*/ 1 w 517"/>
                <a:gd name="T35" fmla="*/ 2 h 136"/>
                <a:gd name="T36" fmla="*/ 6 w 517"/>
                <a:gd name="T37" fmla="*/ 8 h 136"/>
                <a:gd name="T38" fmla="*/ 13 w 517"/>
                <a:gd name="T39" fmla="*/ 17 h 136"/>
                <a:gd name="T40" fmla="*/ 23 w 517"/>
                <a:gd name="T41" fmla="*/ 29 h 136"/>
                <a:gd name="T42" fmla="*/ 37 w 517"/>
                <a:gd name="T43" fmla="*/ 42 h 136"/>
                <a:gd name="T44" fmla="*/ 55 w 517"/>
                <a:gd name="T45" fmla="*/ 56 h 136"/>
                <a:gd name="T46" fmla="*/ 77 w 517"/>
                <a:gd name="T47" fmla="*/ 71 h 136"/>
                <a:gd name="T48" fmla="*/ 104 w 517"/>
                <a:gd name="T49" fmla="*/ 85 h 136"/>
                <a:gd name="T50" fmla="*/ 135 w 517"/>
                <a:gd name="T51" fmla="*/ 99 h 136"/>
                <a:gd name="T52" fmla="*/ 173 w 517"/>
                <a:gd name="T53" fmla="*/ 111 h 136"/>
                <a:gd name="T54" fmla="*/ 215 w 517"/>
                <a:gd name="T55" fmla="*/ 120 h 136"/>
                <a:gd name="T56" fmla="*/ 263 w 517"/>
                <a:gd name="T57" fmla="*/ 126 h 136"/>
                <a:gd name="T58" fmla="*/ 317 w 517"/>
                <a:gd name="T59" fmla="*/ 128 h 136"/>
                <a:gd name="T60" fmla="*/ 376 w 517"/>
                <a:gd name="T61" fmla="*/ 126 h 136"/>
                <a:gd name="T62" fmla="*/ 443 w 517"/>
                <a:gd name="T63" fmla="*/ 119 h 136"/>
                <a:gd name="T64" fmla="*/ 517 w 517"/>
                <a:gd name="T65"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7" h="136">
                  <a:moveTo>
                    <a:pt x="517" y="106"/>
                  </a:moveTo>
                  <a:lnTo>
                    <a:pt x="512" y="107"/>
                  </a:lnTo>
                  <a:lnTo>
                    <a:pt x="498" y="111"/>
                  </a:lnTo>
                  <a:lnTo>
                    <a:pt x="477" y="115"/>
                  </a:lnTo>
                  <a:lnTo>
                    <a:pt x="449" y="121"/>
                  </a:lnTo>
                  <a:lnTo>
                    <a:pt x="416" y="126"/>
                  </a:lnTo>
                  <a:lnTo>
                    <a:pt x="379" y="132"/>
                  </a:lnTo>
                  <a:lnTo>
                    <a:pt x="337" y="135"/>
                  </a:lnTo>
                  <a:lnTo>
                    <a:pt x="293" y="136"/>
                  </a:lnTo>
                  <a:lnTo>
                    <a:pt x="249" y="135"/>
                  </a:lnTo>
                  <a:lnTo>
                    <a:pt x="204" y="132"/>
                  </a:lnTo>
                  <a:lnTo>
                    <a:pt x="161" y="124"/>
                  </a:lnTo>
                  <a:lnTo>
                    <a:pt x="120" y="111"/>
                  </a:lnTo>
                  <a:lnTo>
                    <a:pt x="83" y="92"/>
                  </a:lnTo>
                  <a:lnTo>
                    <a:pt x="49" y="69"/>
                  </a:lnTo>
                  <a:lnTo>
                    <a:pt x="21" y="37"/>
                  </a:lnTo>
                  <a:lnTo>
                    <a:pt x="0" y="0"/>
                  </a:lnTo>
                  <a:lnTo>
                    <a:pt x="1" y="2"/>
                  </a:lnTo>
                  <a:lnTo>
                    <a:pt x="6" y="8"/>
                  </a:lnTo>
                  <a:lnTo>
                    <a:pt x="13" y="17"/>
                  </a:lnTo>
                  <a:lnTo>
                    <a:pt x="23" y="29"/>
                  </a:lnTo>
                  <a:lnTo>
                    <a:pt x="37" y="42"/>
                  </a:lnTo>
                  <a:lnTo>
                    <a:pt x="55" y="56"/>
                  </a:lnTo>
                  <a:lnTo>
                    <a:pt x="77" y="71"/>
                  </a:lnTo>
                  <a:lnTo>
                    <a:pt x="104" y="85"/>
                  </a:lnTo>
                  <a:lnTo>
                    <a:pt x="135" y="99"/>
                  </a:lnTo>
                  <a:lnTo>
                    <a:pt x="173" y="111"/>
                  </a:lnTo>
                  <a:lnTo>
                    <a:pt x="215" y="120"/>
                  </a:lnTo>
                  <a:lnTo>
                    <a:pt x="263" y="126"/>
                  </a:lnTo>
                  <a:lnTo>
                    <a:pt x="317" y="128"/>
                  </a:lnTo>
                  <a:lnTo>
                    <a:pt x="376" y="126"/>
                  </a:lnTo>
                  <a:lnTo>
                    <a:pt x="443" y="119"/>
                  </a:lnTo>
                  <a:lnTo>
                    <a:pt x="517" y="10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260"/>
            <p:cNvSpPr>
              <a:spLocks/>
            </p:cNvSpPr>
            <p:nvPr/>
          </p:nvSpPr>
          <p:spPr bwMode="auto">
            <a:xfrm>
              <a:off x="3804" y="2348"/>
              <a:ext cx="204" cy="239"/>
            </a:xfrm>
            <a:custGeom>
              <a:avLst/>
              <a:gdLst>
                <a:gd name="T0" fmla="*/ 23 w 204"/>
                <a:gd name="T1" fmla="*/ 184 h 239"/>
                <a:gd name="T2" fmla="*/ 36 w 204"/>
                <a:gd name="T3" fmla="*/ 194 h 239"/>
                <a:gd name="T4" fmla="*/ 58 w 204"/>
                <a:gd name="T5" fmla="*/ 204 h 239"/>
                <a:gd name="T6" fmla="*/ 85 w 204"/>
                <a:gd name="T7" fmla="*/ 204 h 239"/>
                <a:gd name="T8" fmla="*/ 103 w 204"/>
                <a:gd name="T9" fmla="*/ 196 h 239"/>
                <a:gd name="T10" fmla="*/ 118 w 204"/>
                <a:gd name="T11" fmla="*/ 183 h 239"/>
                <a:gd name="T12" fmla="*/ 138 w 204"/>
                <a:gd name="T13" fmla="*/ 161 h 239"/>
                <a:gd name="T14" fmla="*/ 156 w 204"/>
                <a:gd name="T15" fmla="*/ 134 h 239"/>
                <a:gd name="T16" fmla="*/ 165 w 204"/>
                <a:gd name="T17" fmla="*/ 99 h 239"/>
                <a:gd name="T18" fmla="*/ 165 w 204"/>
                <a:gd name="T19" fmla="*/ 75 h 239"/>
                <a:gd name="T20" fmla="*/ 162 w 204"/>
                <a:gd name="T21" fmla="*/ 72 h 239"/>
                <a:gd name="T22" fmla="*/ 147 w 204"/>
                <a:gd name="T23" fmla="*/ 60 h 239"/>
                <a:gd name="T24" fmla="*/ 126 w 204"/>
                <a:gd name="T25" fmla="*/ 39 h 239"/>
                <a:gd name="T26" fmla="*/ 105 w 204"/>
                <a:gd name="T27" fmla="*/ 14 h 239"/>
                <a:gd name="T28" fmla="*/ 100 w 204"/>
                <a:gd name="T29" fmla="*/ 0 h 239"/>
                <a:gd name="T30" fmla="*/ 115 w 204"/>
                <a:gd name="T31" fmla="*/ 1 h 239"/>
                <a:gd name="T32" fmla="*/ 140 w 204"/>
                <a:gd name="T33" fmla="*/ 9 h 239"/>
                <a:gd name="T34" fmla="*/ 170 w 204"/>
                <a:gd name="T35" fmla="*/ 31 h 239"/>
                <a:gd name="T36" fmla="*/ 187 w 204"/>
                <a:gd name="T37" fmla="*/ 51 h 239"/>
                <a:gd name="T38" fmla="*/ 196 w 204"/>
                <a:gd name="T39" fmla="*/ 68 h 239"/>
                <a:gd name="T40" fmla="*/ 204 w 204"/>
                <a:gd name="T41" fmla="*/ 99 h 239"/>
                <a:gd name="T42" fmla="*/ 200 w 204"/>
                <a:gd name="T43" fmla="*/ 136 h 239"/>
                <a:gd name="T44" fmla="*/ 188 w 204"/>
                <a:gd name="T45" fmla="*/ 158 h 239"/>
                <a:gd name="T46" fmla="*/ 175 w 204"/>
                <a:gd name="T47" fmla="*/ 178 h 239"/>
                <a:gd name="T48" fmla="*/ 152 w 204"/>
                <a:gd name="T49" fmla="*/ 205 h 239"/>
                <a:gd name="T50" fmla="*/ 114 w 204"/>
                <a:gd name="T51" fmla="*/ 229 h 239"/>
                <a:gd name="T52" fmla="*/ 87 w 204"/>
                <a:gd name="T53" fmla="*/ 238 h 239"/>
                <a:gd name="T54" fmla="*/ 69 w 204"/>
                <a:gd name="T55" fmla="*/ 239 h 239"/>
                <a:gd name="T56" fmla="*/ 38 w 204"/>
                <a:gd name="T57" fmla="*/ 235 h 239"/>
                <a:gd name="T58" fmla="*/ 10 w 204"/>
                <a:gd name="T59" fmla="*/ 222 h 239"/>
                <a:gd name="T60" fmla="*/ 1 w 204"/>
                <a:gd name="T61" fmla="*/ 207 h 239"/>
                <a:gd name="T62" fmla="*/ 9 w 204"/>
                <a:gd name="T63" fmla="*/ 19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4" h="239">
                  <a:moveTo>
                    <a:pt x="21" y="183"/>
                  </a:moveTo>
                  <a:lnTo>
                    <a:pt x="23" y="184"/>
                  </a:lnTo>
                  <a:lnTo>
                    <a:pt x="28" y="189"/>
                  </a:lnTo>
                  <a:lnTo>
                    <a:pt x="36" y="194"/>
                  </a:lnTo>
                  <a:lnTo>
                    <a:pt x="45" y="199"/>
                  </a:lnTo>
                  <a:lnTo>
                    <a:pt x="58" y="204"/>
                  </a:lnTo>
                  <a:lnTo>
                    <a:pt x="71" y="206"/>
                  </a:lnTo>
                  <a:lnTo>
                    <a:pt x="85" y="204"/>
                  </a:lnTo>
                  <a:lnTo>
                    <a:pt x="100" y="198"/>
                  </a:lnTo>
                  <a:lnTo>
                    <a:pt x="103" y="196"/>
                  </a:lnTo>
                  <a:lnTo>
                    <a:pt x="108" y="191"/>
                  </a:lnTo>
                  <a:lnTo>
                    <a:pt x="118" y="183"/>
                  </a:lnTo>
                  <a:lnTo>
                    <a:pt x="127" y="172"/>
                  </a:lnTo>
                  <a:lnTo>
                    <a:pt x="138" y="161"/>
                  </a:lnTo>
                  <a:lnTo>
                    <a:pt x="148" y="148"/>
                  </a:lnTo>
                  <a:lnTo>
                    <a:pt x="156" y="134"/>
                  </a:lnTo>
                  <a:lnTo>
                    <a:pt x="161" y="121"/>
                  </a:lnTo>
                  <a:lnTo>
                    <a:pt x="165" y="99"/>
                  </a:lnTo>
                  <a:lnTo>
                    <a:pt x="166" y="83"/>
                  </a:lnTo>
                  <a:lnTo>
                    <a:pt x="165" y="75"/>
                  </a:lnTo>
                  <a:lnTo>
                    <a:pt x="165" y="73"/>
                  </a:lnTo>
                  <a:lnTo>
                    <a:pt x="162" y="72"/>
                  </a:lnTo>
                  <a:lnTo>
                    <a:pt x="156" y="67"/>
                  </a:lnTo>
                  <a:lnTo>
                    <a:pt x="147" y="60"/>
                  </a:lnTo>
                  <a:lnTo>
                    <a:pt x="136" y="51"/>
                  </a:lnTo>
                  <a:lnTo>
                    <a:pt x="126" y="39"/>
                  </a:lnTo>
                  <a:lnTo>
                    <a:pt x="114" y="27"/>
                  </a:lnTo>
                  <a:lnTo>
                    <a:pt x="105" y="14"/>
                  </a:lnTo>
                  <a:lnTo>
                    <a:pt x="98" y="0"/>
                  </a:lnTo>
                  <a:lnTo>
                    <a:pt x="100" y="0"/>
                  </a:lnTo>
                  <a:lnTo>
                    <a:pt x="106" y="0"/>
                  </a:lnTo>
                  <a:lnTo>
                    <a:pt x="115" y="1"/>
                  </a:lnTo>
                  <a:lnTo>
                    <a:pt x="127" y="4"/>
                  </a:lnTo>
                  <a:lnTo>
                    <a:pt x="140" y="9"/>
                  </a:lnTo>
                  <a:lnTo>
                    <a:pt x="155" y="18"/>
                  </a:lnTo>
                  <a:lnTo>
                    <a:pt x="170" y="31"/>
                  </a:lnTo>
                  <a:lnTo>
                    <a:pt x="186" y="48"/>
                  </a:lnTo>
                  <a:lnTo>
                    <a:pt x="187" y="51"/>
                  </a:lnTo>
                  <a:lnTo>
                    <a:pt x="191" y="58"/>
                  </a:lnTo>
                  <a:lnTo>
                    <a:pt x="196" y="68"/>
                  </a:lnTo>
                  <a:lnTo>
                    <a:pt x="201" y="82"/>
                  </a:lnTo>
                  <a:lnTo>
                    <a:pt x="204" y="99"/>
                  </a:lnTo>
                  <a:lnTo>
                    <a:pt x="204" y="117"/>
                  </a:lnTo>
                  <a:lnTo>
                    <a:pt x="200" y="136"/>
                  </a:lnTo>
                  <a:lnTo>
                    <a:pt x="189" y="156"/>
                  </a:lnTo>
                  <a:lnTo>
                    <a:pt x="188" y="158"/>
                  </a:lnTo>
                  <a:lnTo>
                    <a:pt x="183" y="166"/>
                  </a:lnTo>
                  <a:lnTo>
                    <a:pt x="175" y="178"/>
                  </a:lnTo>
                  <a:lnTo>
                    <a:pt x="165" y="191"/>
                  </a:lnTo>
                  <a:lnTo>
                    <a:pt x="152" y="205"/>
                  </a:lnTo>
                  <a:lnTo>
                    <a:pt x="134" y="219"/>
                  </a:lnTo>
                  <a:lnTo>
                    <a:pt x="114" y="229"/>
                  </a:lnTo>
                  <a:lnTo>
                    <a:pt x="91" y="238"/>
                  </a:lnTo>
                  <a:lnTo>
                    <a:pt x="87" y="238"/>
                  </a:lnTo>
                  <a:lnTo>
                    <a:pt x="80" y="239"/>
                  </a:lnTo>
                  <a:lnTo>
                    <a:pt x="69" y="239"/>
                  </a:lnTo>
                  <a:lnTo>
                    <a:pt x="55" y="238"/>
                  </a:lnTo>
                  <a:lnTo>
                    <a:pt x="38" y="235"/>
                  </a:lnTo>
                  <a:lnTo>
                    <a:pt x="24" y="231"/>
                  </a:lnTo>
                  <a:lnTo>
                    <a:pt x="10" y="222"/>
                  </a:lnTo>
                  <a:lnTo>
                    <a:pt x="0" y="211"/>
                  </a:lnTo>
                  <a:lnTo>
                    <a:pt x="1" y="207"/>
                  </a:lnTo>
                  <a:lnTo>
                    <a:pt x="3" y="200"/>
                  </a:lnTo>
                  <a:lnTo>
                    <a:pt x="9" y="191"/>
                  </a:lnTo>
                  <a:lnTo>
                    <a:pt x="21"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261"/>
            <p:cNvSpPr>
              <a:spLocks/>
            </p:cNvSpPr>
            <p:nvPr/>
          </p:nvSpPr>
          <p:spPr bwMode="auto">
            <a:xfrm>
              <a:off x="3947" y="2359"/>
              <a:ext cx="68" cy="189"/>
            </a:xfrm>
            <a:custGeom>
              <a:avLst/>
              <a:gdLst>
                <a:gd name="T0" fmla="*/ 0 w 68"/>
                <a:gd name="T1" fmla="*/ 0 h 189"/>
                <a:gd name="T2" fmla="*/ 6 w 68"/>
                <a:gd name="T3" fmla="*/ 3 h 189"/>
                <a:gd name="T4" fmla="*/ 22 w 68"/>
                <a:gd name="T5" fmla="*/ 14 h 189"/>
                <a:gd name="T6" fmla="*/ 39 w 68"/>
                <a:gd name="T7" fmla="*/ 29 h 189"/>
                <a:gd name="T8" fmla="*/ 57 w 68"/>
                <a:gd name="T9" fmla="*/ 51 h 189"/>
                <a:gd name="T10" fmla="*/ 68 w 68"/>
                <a:gd name="T11" fmla="*/ 79 h 189"/>
                <a:gd name="T12" fmla="*/ 68 w 68"/>
                <a:gd name="T13" fmla="*/ 111 h 189"/>
                <a:gd name="T14" fmla="*/ 52 w 68"/>
                <a:gd name="T15" fmla="*/ 148 h 189"/>
                <a:gd name="T16" fmla="*/ 16 w 68"/>
                <a:gd name="T17" fmla="*/ 189 h 189"/>
                <a:gd name="T18" fmla="*/ 20 w 68"/>
                <a:gd name="T19" fmla="*/ 185 h 189"/>
                <a:gd name="T20" fmla="*/ 30 w 68"/>
                <a:gd name="T21" fmla="*/ 172 h 189"/>
                <a:gd name="T22" fmla="*/ 41 w 68"/>
                <a:gd name="T23" fmla="*/ 152 h 189"/>
                <a:gd name="T24" fmla="*/ 52 w 68"/>
                <a:gd name="T25" fmla="*/ 127 h 189"/>
                <a:gd name="T26" fmla="*/ 57 w 68"/>
                <a:gd name="T27" fmla="*/ 98 h 189"/>
                <a:gd name="T28" fmla="*/ 52 w 68"/>
                <a:gd name="T29" fmla="*/ 66 h 189"/>
                <a:gd name="T30" fmla="*/ 34 w 68"/>
                <a:gd name="T31" fmla="*/ 33 h 189"/>
                <a:gd name="T32" fmla="*/ 0 w 68"/>
                <a:gd name="T3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189">
                  <a:moveTo>
                    <a:pt x="0" y="0"/>
                  </a:moveTo>
                  <a:lnTo>
                    <a:pt x="6" y="3"/>
                  </a:lnTo>
                  <a:lnTo>
                    <a:pt x="22" y="14"/>
                  </a:lnTo>
                  <a:lnTo>
                    <a:pt x="39" y="29"/>
                  </a:lnTo>
                  <a:lnTo>
                    <a:pt x="57" y="51"/>
                  </a:lnTo>
                  <a:lnTo>
                    <a:pt x="68" y="79"/>
                  </a:lnTo>
                  <a:lnTo>
                    <a:pt x="68" y="111"/>
                  </a:lnTo>
                  <a:lnTo>
                    <a:pt x="52" y="148"/>
                  </a:lnTo>
                  <a:lnTo>
                    <a:pt x="16" y="189"/>
                  </a:lnTo>
                  <a:lnTo>
                    <a:pt x="20" y="185"/>
                  </a:lnTo>
                  <a:lnTo>
                    <a:pt x="30" y="172"/>
                  </a:lnTo>
                  <a:lnTo>
                    <a:pt x="41" y="152"/>
                  </a:lnTo>
                  <a:lnTo>
                    <a:pt x="52" y="127"/>
                  </a:lnTo>
                  <a:lnTo>
                    <a:pt x="57" y="98"/>
                  </a:lnTo>
                  <a:lnTo>
                    <a:pt x="52" y="66"/>
                  </a:lnTo>
                  <a:lnTo>
                    <a:pt x="34" y="3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262"/>
            <p:cNvSpPr>
              <a:spLocks/>
            </p:cNvSpPr>
            <p:nvPr/>
          </p:nvSpPr>
          <p:spPr bwMode="auto">
            <a:xfrm>
              <a:off x="3831" y="2469"/>
              <a:ext cx="135" cy="89"/>
            </a:xfrm>
            <a:custGeom>
              <a:avLst/>
              <a:gdLst>
                <a:gd name="T0" fmla="*/ 0 w 135"/>
                <a:gd name="T1" fmla="*/ 64 h 89"/>
                <a:gd name="T2" fmla="*/ 3 w 135"/>
                <a:gd name="T3" fmla="*/ 66 h 89"/>
                <a:gd name="T4" fmla="*/ 11 w 135"/>
                <a:gd name="T5" fmla="*/ 72 h 89"/>
                <a:gd name="T6" fmla="*/ 25 w 135"/>
                <a:gd name="T7" fmla="*/ 78 h 89"/>
                <a:gd name="T8" fmla="*/ 43 w 135"/>
                <a:gd name="T9" fmla="*/ 80 h 89"/>
                <a:gd name="T10" fmla="*/ 64 w 135"/>
                <a:gd name="T11" fmla="*/ 77 h 89"/>
                <a:gd name="T12" fmla="*/ 87 w 135"/>
                <a:gd name="T13" fmla="*/ 64 h 89"/>
                <a:gd name="T14" fmla="*/ 111 w 135"/>
                <a:gd name="T15" fmla="*/ 40 h 89"/>
                <a:gd name="T16" fmla="*/ 135 w 135"/>
                <a:gd name="T17" fmla="*/ 0 h 89"/>
                <a:gd name="T18" fmla="*/ 133 w 135"/>
                <a:gd name="T19" fmla="*/ 6 h 89"/>
                <a:gd name="T20" fmla="*/ 127 w 135"/>
                <a:gd name="T21" fmla="*/ 22 h 89"/>
                <a:gd name="T22" fmla="*/ 116 w 135"/>
                <a:gd name="T23" fmla="*/ 42 h 89"/>
                <a:gd name="T24" fmla="*/ 101 w 135"/>
                <a:gd name="T25" fmla="*/ 63 h 89"/>
                <a:gd name="T26" fmla="*/ 83 w 135"/>
                <a:gd name="T27" fmla="*/ 80 h 89"/>
                <a:gd name="T28" fmla="*/ 59 w 135"/>
                <a:gd name="T29" fmla="*/ 89 h 89"/>
                <a:gd name="T30" fmla="*/ 31 w 135"/>
                <a:gd name="T31" fmla="*/ 85 h 89"/>
                <a:gd name="T32" fmla="*/ 0 w 135"/>
                <a:gd name="T33" fmla="*/ 6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89">
                  <a:moveTo>
                    <a:pt x="0" y="64"/>
                  </a:moveTo>
                  <a:lnTo>
                    <a:pt x="3" y="66"/>
                  </a:lnTo>
                  <a:lnTo>
                    <a:pt x="11" y="72"/>
                  </a:lnTo>
                  <a:lnTo>
                    <a:pt x="25" y="78"/>
                  </a:lnTo>
                  <a:lnTo>
                    <a:pt x="43" y="80"/>
                  </a:lnTo>
                  <a:lnTo>
                    <a:pt x="64" y="77"/>
                  </a:lnTo>
                  <a:lnTo>
                    <a:pt x="87" y="64"/>
                  </a:lnTo>
                  <a:lnTo>
                    <a:pt x="111" y="40"/>
                  </a:lnTo>
                  <a:lnTo>
                    <a:pt x="135" y="0"/>
                  </a:lnTo>
                  <a:lnTo>
                    <a:pt x="133" y="6"/>
                  </a:lnTo>
                  <a:lnTo>
                    <a:pt x="127" y="22"/>
                  </a:lnTo>
                  <a:lnTo>
                    <a:pt x="116" y="42"/>
                  </a:lnTo>
                  <a:lnTo>
                    <a:pt x="101" y="63"/>
                  </a:lnTo>
                  <a:lnTo>
                    <a:pt x="83" y="80"/>
                  </a:lnTo>
                  <a:lnTo>
                    <a:pt x="59" y="89"/>
                  </a:lnTo>
                  <a:lnTo>
                    <a:pt x="31" y="85"/>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263"/>
            <p:cNvSpPr>
              <a:spLocks/>
            </p:cNvSpPr>
            <p:nvPr/>
          </p:nvSpPr>
          <p:spPr bwMode="auto">
            <a:xfrm>
              <a:off x="3811" y="2563"/>
              <a:ext cx="133" cy="31"/>
            </a:xfrm>
            <a:custGeom>
              <a:avLst/>
              <a:gdLst>
                <a:gd name="T0" fmla="*/ 0 w 133"/>
                <a:gd name="T1" fmla="*/ 0 h 31"/>
                <a:gd name="T2" fmla="*/ 2 w 133"/>
                <a:gd name="T3" fmla="*/ 3 h 31"/>
                <a:gd name="T4" fmla="*/ 9 w 133"/>
                <a:gd name="T5" fmla="*/ 6 h 31"/>
                <a:gd name="T6" fmla="*/ 21 w 133"/>
                <a:gd name="T7" fmla="*/ 12 h 31"/>
                <a:gd name="T8" fmla="*/ 37 w 133"/>
                <a:gd name="T9" fmla="*/ 18 h 31"/>
                <a:gd name="T10" fmla="*/ 56 w 133"/>
                <a:gd name="T11" fmla="*/ 20 h 31"/>
                <a:gd name="T12" fmla="*/ 79 w 133"/>
                <a:gd name="T13" fmla="*/ 20 h 31"/>
                <a:gd name="T14" fmla="*/ 105 w 133"/>
                <a:gd name="T15" fmla="*/ 16 h 31"/>
                <a:gd name="T16" fmla="*/ 133 w 133"/>
                <a:gd name="T17" fmla="*/ 4 h 31"/>
                <a:gd name="T18" fmla="*/ 129 w 133"/>
                <a:gd name="T19" fmla="*/ 6 h 31"/>
                <a:gd name="T20" fmla="*/ 119 w 133"/>
                <a:gd name="T21" fmla="*/ 13 h 31"/>
                <a:gd name="T22" fmla="*/ 103 w 133"/>
                <a:gd name="T23" fmla="*/ 20 h 31"/>
                <a:gd name="T24" fmla="*/ 84 w 133"/>
                <a:gd name="T25" fmla="*/ 27 h 31"/>
                <a:gd name="T26" fmla="*/ 63 w 133"/>
                <a:gd name="T27" fmla="*/ 31 h 31"/>
                <a:gd name="T28" fmla="*/ 41 w 133"/>
                <a:gd name="T29" fmla="*/ 30 h 31"/>
                <a:gd name="T30" fmla="*/ 18 w 133"/>
                <a:gd name="T31" fmla="*/ 20 h 31"/>
                <a:gd name="T32" fmla="*/ 0 w 133"/>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31">
                  <a:moveTo>
                    <a:pt x="0" y="0"/>
                  </a:moveTo>
                  <a:lnTo>
                    <a:pt x="2" y="3"/>
                  </a:lnTo>
                  <a:lnTo>
                    <a:pt x="9" y="6"/>
                  </a:lnTo>
                  <a:lnTo>
                    <a:pt x="21" y="12"/>
                  </a:lnTo>
                  <a:lnTo>
                    <a:pt x="37" y="18"/>
                  </a:lnTo>
                  <a:lnTo>
                    <a:pt x="56" y="20"/>
                  </a:lnTo>
                  <a:lnTo>
                    <a:pt x="79" y="20"/>
                  </a:lnTo>
                  <a:lnTo>
                    <a:pt x="105" y="16"/>
                  </a:lnTo>
                  <a:lnTo>
                    <a:pt x="133" y="4"/>
                  </a:lnTo>
                  <a:lnTo>
                    <a:pt x="129" y="6"/>
                  </a:lnTo>
                  <a:lnTo>
                    <a:pt x="119" y="13"/>
                  </a:lnTo>
                  <a:lnTo>
                    <a:pt x="103" y="20"/>
                  </a:lnTo>
                  <a:lnTo>
                    <a:pt x="84" y="27"/>
                  </a:lnTo>
                  <a:lnTo>
                    <a:pt x="63" y="31"/>
                  </a:lnTo>
                  <a:lnTo>
                    <a:pt x="41" y="30"/>
                  </a:lnTo>
                  <a:lnTo>
                    <a:pt x="18"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264"/>
            <p:cNvSpPr>
              <a:spLocks/>
            </p:cNvSpPr>
            <p:nvPr/>
          </p:nvSpPr>
          <p:spPr bwMode="auto">
            <a:xfrm>
              <a:off x="3793" y="2521"/>
              <a:ext cx="48" cy="76"/>
            </a:xfrm>
            <a:custGeom>
              <a:avLst/>
              <a:gdLst>
                <a:gd name="T0" fmla="*/ 48 w 48"/>
                <a:gd name="T1" fmla="*/ 0 h 76"/>
                <a:gd name="T2" fmla="*/ 46 w 48"/>
                <a:gd name="T3" fmla="*/ 2 h 76"/>
                <a:gd name="T4" fmla="*/ 39 w 48"/>
                <a:gd name="T5" fmla="*/ 5 h 76"/>
                <a:gd name="T6" fmla="*/ 29 w 48"/>
                <a:gd name="T7" fmla="*/ 11 h 76"/>
                <a:gd name="T8" fmla="*/ 21 w 48"/>
                <a:gd name="T9" fmla="*/ 20 h 76"/>
                <a:gd name="T10" fmla="*/ 15 w 48"/>
                <a:gd name="T11" fmla="*/ 31 h 76"/>
                <a:gd name="T12" fmla="*/ 15 w 48"/>
                <a:gd name="T13" fmla="*/ 44 h 76"/>
                <a:gd name="T14" fmla="*/ 21 w 48"/>
                <a:gd name="T15" fmla="*/ 59 h 76"/>
                <a:gd name="T16" fmla="*/ 38 w 48"/>
                <a:gd name="T17" fmla="*/ 76 h 76"/>
                <a:gd name="T18" fmla="*/ 34 w 48"/>
                <a:gd name="T19" fmla="*/ 74 h 76"/>
                <a:gd name="T20" fmla="*/ 25 w 48"/>
                <a:gd name="T21" fmla="*/ 68 h 76"/>
                <a:gd name="T22" fmla="*/ 14 w 48"/>
                <a:gd name="T23" fmla="*/ 60 h 76"/>
                <a:gd name="T24" fmla="*/ 5 w 48"/>
                <a:gd name="T25" fmla="*/ 49 h 76"/>
                <a:gd name="T26" fmla="*/ 0 w 48"/>
                <a:gd name="T27" fmla="*/ 38 h 76"/>
                <a:gd name="T28" fmla="*/ 4 w 48"/>
                <a:gd name="T29" fmla="*/ 25 h 76"/>
                <a:gd name="T30" fmla="*/ 19 w 48"/>
                <a:gd name="T31" fmla="*/ 12 h 76"/>
                <a:gd name="T32" fmla="*/ 48 w 48"/>
                <a:gd name="T3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76">
                  <a:moveTo>
                    <a:pt x="48" y="0"/>
                  </a:moveTo>
                  <a:lnTo>
                    <a:pt x="46" y="2"/>
                  </a:lnTo>
                  <a:lnTo>
                    <a:pt x="39" y="5"/>
                  </a:lnTo>
                  <a:lnTo>
                    <a:pt x="29" y="11"/>
                  </a:lnTo>
                  <a:lnTo>
                    <a:pt x="21" y="20"/>
                  </a:lnTo>
                  <a:lnTo>
                    <a:pt x="15" y="31"/>
                  </a:lnTo>
                  <a:lnTo>
                    <a:pt x="15" y="44"/>
                  </a:lnTo>
                  <a:lnTo>
                    <a:pt x="21" y="59"/>
                  </a:lnTo>
                  <a:lnTo>
                    <a:pt x="38" y="76"/>
                  </a:lnTo>
                  <a:lnTo>
                    <a:pt x="34" y="74"/>
                  </a:lnTo>
                  <a:lnTo>
                    <a:pt x="25" y="68"/>
                  </a:lnTo>
                  <a:lnTo>
                    <a:pt x="14" y="60"/>
                  </a:lnTo>
                  <a:lnTo>
                    <a:pt x="5" y="49"/>
                  </a:lnTo>
                  <a:lnTo>
                    <a:pt x="0" y="38"/>
                  </a:lnTo>
                  <a:lnTo>
                    <a:pt x="4" y="25"/>
                  </a:lnTo>
                  <a:lnTo>
                    <a:pt x="19" y="12"/>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265"/>
            <p:cNvSpPr>
              <a:spLocks/>
            </p:cNvSpPr>
            <p:nvPr/>
          </p:nvSpPr>
          <p:spPr bwMode="auto">
            <a:xfrm>
              <a:off x="3831" y="2005"/>
              <a:ext cx="388" cy="459"/>
            </a:xfrm>
            <a:custGeom>
              <a:avLst/>
              <a:gdLst>
                <a:gd name="T0" fmla="*/ 388 w 388"/>
                <a:gd name="T1" fmla="*/ 178 h 459"/>
                <a:gd name="T2" fmla="*/ 385 w 388"/>
                <a:gd name="T3" fmla="*/ 163 h 459"/>
                <a:gd name="T4" fmla="*/ 378 w 388"/>
                <a:gd name="T5" fmla="*/ 138 h 459"/>
                <a:gd name="T6" fmla="*/ 365 w 388"/>
                <a:gd name="T7" fmla="*/ 106 h 459"/>
                <a:gd name="T8" fmla="*/ 344 w 388"/>
                <a:gd name="T9" fmla="*/ 71 h 459"/>
                <a:gd name="T10" fmla="*/ 313 w 388"/>
                <a:gd name="T11" fmla="*/ 39 h 459"/>
                <a:gd name="T12" fmla="*/ 268 w 388"/>
                <a:gd name="T13" fmla="*/ 15 h 459"/>
                <a:gd name="T14" fmla="*/ 210 w 388"/>
                <a:gd name="T15" fmla="*/ 1 h 459"/>
                <a:gd name="T16" fmla="*/ 168 w 388"/>
                <a:gd name="T17" fmla="*/ 1 h 459"/>
                <a:gd name="T18" fmla="*/ 128 w 388"/>
                <a:gd name="T19" fmla="*/ 10 h 459"/>
                <a:gd name="T20" fmla="*/ 72 w 388"/>
                <a:gd name="T21" fmla="*/ 39 h 459"/>
                <a:gd name="T22" fmla="*/ 23 w 388"/>
                <a:gd name="T23" fmla="*/ 99 h 459"/>
                <a:gd name="T24" fmla="*/ 5 w 388"/>
                <a:gd name="T25" fmla="*/ 154 h 459"/>
                <a:gd name="T26" fmla="*/ 0 w 388"/>
                <a:gd name="T27" fmla="*/ 226 h 459"/>
                <a:gd name="T28" fmla="*/ 11 w 388"/>
                <a:gd name="T29" fmla="*/ 332 h 459"/>
                <a:gd name="T30" fmla="*/ 70 w 388"/>
                <a:gd name="T31" fmla="*/ 428 h 459"/>
                <a:gd name="T32" fmla="*/ 126 w 388"/>
                <a:gd name="T33" fmla="*/ 459 h 459"/>
                <a:gd name="T34" fmla="*/ 127 w 388"/>
                <a:gd name="T35" fmla="*/ 451 h 459"/>
                <a:gd name="T36" fmla="*/ 120 w 388"/>
                <a:gd name="T37" fmla="*/ 439 h 459"/>
                <a:gd name="T38" fmla="*/ 92 w 388"/>
                <a:gd name="T39" fmla="*/ 426 h 459"/>
                <a:gd name="T40" fmla="*/ 55 w 388"/>
                <a:gd name="T41" fmla="*/ 385 h 459"/>
                <a:gd name="T42" fmla="*/ 26 w 388"/>
                <a:gd name="T43" fmla="*/ 302 h 459"/>
                <a:gd name="T44" fmla="*/ 22 w 388"/>
                <a:gd name="T45" fmla="*/ 232 h 459"/>
                <a:gd name="T46" fmla="*/ 25 w 388"/>
                <a:gd name="T47" fmla="*/ 181 h 459"/>
                <a:gd name="T48" fmla="*/ 51 w 388"/>
                <a:gd name="T49" fmla="*/ 108 h 459"/>
                <a:gd name="T50" fmla="*/ 116 w 388"/>
                <a:gd name="T51" fmla="*/ 44 h 459"/>
                <a:gd name="T52" fmla="*/ 174 w 388"/>
                <a:gd name="T53" fmla="*/ 25 h 459"/>
                <a:gd name="T54" fmla="*/ 187 w 388"/>
                <a:gd name="T55" fmla="*/ 24 h 459"/>
                <a:gd name="T56" fmla="*/ 210 w 388"/>
                <a:gd name="T57" fmla="*/ 25 h 459"/>
                <a:gd name="T58" fmla="*/ 242 w 388"/>
                <a:gd name="T59" fmla="*/ 30 h 459"/>
                <a:gd name="T60" fmla="*/ 275 w 388"/>
                <a:gd name="T61" fmla="*/ 43 h 459"/>
                <a:gd name="T62" fmla="*/ 311 w 388"/>
                <a:gd name="T63" fmla="*/ 64 h 459"/>
                <a:gd name="T64" fmla="*/ 343 w 388"/>
                <a:gd name="T65" fmla="*/ 99 h 459"/>
                <a:gd name="T66" fmla="*/ 370 w 388"/>
                <a:gd name="T67" fmla="*/ 149 h 459"/>
                <a:gd name="T68" fmla="*/ 382 w 388"/>
                <a:gd name="T69" fmla="*/ 182 h 459"/>
                <a:gd name="T70" fmla="*/ 385 w 388"/>
                <a:gd name="T71" fmla="*/ 18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8" h="459">
                  <a:moveTo>
                    <a:pt x="388" y="181"/>
                  </a:moveTo>
                  <a:lnTo>
                    <a:pt x="388" y="178"/>
                  </a:lnTo>
                  <a:lnTo>
                    <a:pt x="387" y="173"/>
                  </a:lnTo>
                  <a:lnTo>
                    <a:pt x="385" y="163"/>
                  </a:lnTo>
                  <a:lnTo>
                    <a:pt x="383" y="152"/>
                  </a:lnTo>
                  <a:lnTo>
                    <a:pt x="378" y="138"/>
                  </a:lnTo>
                  <a:lnTo>
                    <a:pt x="374" y="122"/>
                  </a:lnTo>
                  <a:lnTo>
                    <a:pt x="365" y="106"/>
                  </a:lnTo>
                  <a:lnTo>
                    <a:pt x="356" y="88"/>
                  </a:lnTo>
                  <a:lnTo>
                    <a:pt x="344" y="71"/>
                  </a:lnTo>
                  <a:lnTo>
                    <a:pt x="330" y="55"/>
                  </a:lnTo>
                  <a:lnTo>
                    <a:pt x="313" y="39"/>
                  </a:lnTo>
                  <a:lnTo>
                    <a:pt x="293" y="26"/>
                  </a:lnTo>
                  <a:lnTo>
                    <a:pt x="268" y="15"/>
                  </a:lnTo>
                  <a:lnTo>
                    <a:pt x="242" y="7"/>
                  </a:lnTo>
                  <a:lnTo>
                    <a:pt x="210" y="1"/>
                  </a:lnTo>
                  <a:lnTo>
                    <a:pt x="174" y="0"/>
                  </a:lnTo>
                  <a:lnTo>
                    <a:pt x="168" y="1"/>
                  </a:lnTo>
                  <a:lnTo>
                    <a:pt x="152" y="3"/>
                  </a:lnTo>
                  <a:lnTo>
                    <a:pt x="128" y="10"/>
                  </a:lnTo>
                  <a:lnTo>
                    <a:pt x="101" y="21"/>
                  </a:lnTo>
                  <a:lnTo>
                    <a:pt x="72" y="39"/>
                  </a:lnTo>
                  <a:lnTo>
                    <a:pt x="45" y="64"/>
                  </a:lnTo>
                  <a:lnTo>
                    <a:pt x="23" y="99"/>
                  </a:lnTo>
                  <a:lnTo>
                    <a:pt x="8" y="143"/>
                  </a:lnTo>
                  <a:lnTo>
                    <a:pt x="5" y="154"/>
                  </a:lnTo>
                  <a:lnTo>
                    <a:pt x="2" y="184"/>
                  </a:lnTo>
                  <a:lnTo>
                    <a:pt x="0" y="226"/>
                  </a:lnTo>
                  <a:lnTo>
                    <a:pt x="2" y="278"/>
                  </a:lnTo>
                  <a:lnTo>
                    <a:pt x="11" y="332"/>
                  </a:lnTo>
                  <a:lnTo>
                    <a:pt x="33" y="383"/>
                  </a:lnTo>
                  <a:lnTo>
                    <a:pt x="70" y="428"/>
                  </a:lnTo>
                  <a:lnTo>
                    <a:pt x="125" y="459"/>
                  </a:lnTo>
                  <a:lnTo>
                    <a:pt x="126" y="459"/>
                  </a:lnTo>
                  <a:lnTo>
                    <a:pt x="127" y="457"/>
                  </a:lnTo>
                  <a:lnTo>
                    <a:pt x="127" y="451"/>
                  </a:lnTo>
                  <a:lnTo>
                    <a:pt x="125" y="440"/>
                  </a:lnTo>
                  <a:lnTo>
                    <a:pt x="120" y="439"/>
                  </a:lnTo>
                  <a:lnTo>
                    <a:pt x="108" y="435"/>
                  </a:lnTo>
                  <a:lnTo>
                    <a:pt x="92" y="426"/>
                  </a:lnTo>
                  <a:lnTo>
                    <a:pt x="73" y="410"/>
                  </a:lnTo>
                  <a:lnTo>
                    <a:pt x="55" y="385"/>
                  </a:lnTo>
                  <a:lnTo>
                    <a:pt x="38" y="349"/>
                  </a:lnTo>
                  <a:lnTo>
                    <a:pt x="26" y="302"/>
                  </a:lnTo>
                  <a:lnTo>
                    <a:pt x="22" y="240"/>
                  </a:lnTo>
                  <a:lnTo>
                    <a:pt x="22" y="232"/>
                  </a:lnTo>
                  <a:lnTo>
                    <a:pt x="22" y="211"/>
                  </a:lnTo>
                  <a:lnTo>
                    <a:pt x="25" y="181"/>
                  </a:lnTo>
                  <a:lnTo>
                    <a:pt x="33" y="145"/>
                  </a:lnTo>
                  <a:lnTo>
                    <a:pt x="51" y="108"/>
                  </a:lnTo>
                  <a:lnTo>
                    <a:pt x="78" y="73"/>
                  </a:lnTo>
                  <a:lnTo>
                    <a:pt x="116" y="44"/>
                  </a:lnTo>
                  <a:lnTo>
                    <a:pt x="171" y="25"/>
                  </a:lnTo>
                  <a:lnTo>
                    <a:pt x="174" y="25"/>
                  </a:lnTo>
                  <a:lnTo>
                    <a:pt x="178" y="24"/>
                  </a:lnTo>
                  <a:lnTo>
                    <a:pt x="187" y="24"/>
                  </a:lnTo>
                  <a:lnTo>
                    <a:pt x="197" y="24"/>
                  </a:lnTo>
                  <a:lnTo>
                    <a:pt x="210" y="25"/>
                  </a:lnTo>
                  <a:lnTo>
                    <a:pt x="225" y="26"/>
                  </a:lnTo>
                  <a:lnTo>
                    <a:pt x="242" y="30"/>
                  </a:lnTo>
                  <a:lnTo>
                    <a:pt x="258" y="35"/>
                  </a:lnTo>
                  <a:lnTo>
                    <a:pt x="275" y="43"/>
                  </a:lnTo>
                  <a:lnTo>
                    <a:pt x="293" y="52"/>
                  </a:lnTo>
                  <a:lnTo>
                    <a:pt x="311" y="64"/>
                  </a:lnTo>
                  <a:lnTo>
                    <a:pt x="328" y="80"/>
                  </a:lnTo>
                  <a:lnTo>
                    <a:pt x="343" y="99"/>
                  </a:lnTo>
                  <a:lnTo>
                    <a:pt x="358" y="122"/>
                  </a:lnTo>
                  <a:lnTo>
                    <a:pt x="370" y="149"/>
                  </a:lnTo>
                  <a:lnTo>
                    <a:pt x="381" y="181"/>
                  </a:lnTo>
                  <a:lnTo>
                    <a:pt x="382" y="182"/>
                  </a:lnTo>
                  <a:lnTo>
                    <a:pt x="383" y="183"/>
                  </a:lnTo>
                  <a:lnTo>
                    <a:pt x="385" y="183"/>
                  </a:lnTo>
                  <a:lnTo>
                    <a:pt x="388" y="181"/>
                  </a:lnTo>
                  <a:close/>
                </a:path>
              </a:pathLst>
            </a:custGeom>
            <a:solidFill>
              <a:srgbClr val="FF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266"/>
            <p:cNvSpPr>
              <a:spLocks/>
            </p:cNvSpPr>
            <p:nvPr/>
          </p:nvSpPr>
          <p:spPr bwMode="auto">
            <a:xfrm>
              <a:off x="4026" y="2436"/>
              <a:ext cx="58" cy="34"/>
            </a:xfrm>
            <a:custGeom>
              <a:avLst/>
              <a:gdLst>
                <a:gd name="T0" fmla="*/ 0 w 58"/>
                <a:gd name="T1" fmla="*/ 15 h 34"/>
                <a:gd name="T2" fmla="*/ 1 w 58"/>
                <a:gd name="T3" fmla="*/ 15 h 34"/>
                <a:gd name="T4" fmla="*/ 6 w 58"/>
                <a:gd name="T5" fmla="*/ 14 h 34"/>
                <a:gd name="T6" fmla="*/ 11 w 58"/>
                <a:gd name="T7" fmla="*/ 13 h 34"/>
                <a:gd name="T8" fmla="*/ 18 w 58"/>
                <a:gd name="T9" fmla="*/ 11 h 34"/>
                <a:gd name="T10" fmla="*/ 26 w 58"/>
                <a:gd name="T11" fmla="*/ 9 h 34"/>
                <a:gd name="T12" fmla="*/ 33 w 58"/>
                <a:gd name="T13" fmla="*/ 6 h 34"/>
                <a:gd name="T14" fmla="*/ 38 w 58"/>
                <a:gd name="T15" fmla="*/ 4 h 34"/>
                <a:gd name="T16" fmla="*/ 43 w 58"/>
                <a:gd name="T17" fmla="*/ 0 h 34"/>
                <a:gd name="T18" fmla="*/ 45 w 58"/>
                <a:gd name="T19" fmla="*/ 2 h 34"/>
                <a:gd name="T20" fmla="*/ 50 w 58"/>
                <a:gd name="T21" fmla="*/ 8 h 34"/>
                <a:gd name="T22" fmla="*/ 55 w 58"/>
                <a:gd name="T23" fmla="*/ 15 h 34"/>
                <a:gd name="T24" fmla="*/ 58 w 58"/>
                <a:gd name="T25" fmla="*/ 23 h 34"/>
                <a:gd name="T26" fmla="*/ 56 w 58"/>
                <a:gd name="T27" fmla="*/ 23 h 34"/>
                <a:gd name="T28" fmla="*/ 50 w 58"/>
                <a:gd name="T29" fmla="*/ 25 h 34"/>
                <a:gd name="T30" fmla="*/ 42 w 58"/>
                <a:gd name="T31" fmla="*/ 27 h 34"/>
                <a:gd name="T32" fmla="*/ 31 w 58"/>
                <a:gd name="T33" fmla="*/ 28 h 34"/>
                <a:gd name="T34" fmla="*/ 21 w 58"/>
                <a:gd name="T35" fmla="*/ 30 h 34"/>
                <a:gd name="T36" fmla="*/ 11 w 58"/>
                <a:gd name="T37" fmla="*/ 33 h 34"/>
                <a:gd name="T38" fmla="*/ 4 w 58"/>
                <a:gd name="T39" fmla="*/ 34 h 34"/>
                <a:gd name="T40" fmla="*/ 0 w 58"/>
                <a:gd name="T41" fmla="*/ 34 h 34"/>
                <a:gd name="T42" fmla="*/ 0 w 58"/>
                <a:gd name="T4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34">
                  <a:moveTo>
                    <a:pt x="0" y="15"/>
                  </a:moveTo>
                  <a:lnTo>
                    <a:pt x="1" y="15"/>
                  </a:lnTo>
                  <a:lnTo>
                    <a:pt x="6" y="14"/>
                  </a:lnTo>
                  <a:lnTo>
                    <a:pt x="11" y="13"/>
                  </a:lnTo>
                  <a:lnTo>
                    <a:pt x="18" y="11"/>
                  </a:lnTo>
                  <a:lnTo>
                    <a:pt x="26" y="9"/>
                  </a:lnTo>
                  <a:lnTo>
                    <a:pt x="33" y="6"/>
                  </a:lnTo>
                  <a:lnTo>
                    <a:pt x="38" y="4"/>
                  </a:lnTo>
                  <a:lnTo>
                    <a:pt x="43" y="0"/>
                  </a:lnTo>
                  <a:lnTo>
                    <a:pt x="45" y="2"/>
                  </a:lnTo>
                  <a:lnTo>
                    <a:pt x="50" y="8"/>
                  </a:lnTo>
                  <a:lnTo>
                    <a:pt x="55" y="15"/>
                  </a:lnTo>
                  <a:lnTo>
                    <a:pt x="58" y="23"/>
                  </a:lnTo>
                  <a:lnTo>
                    <a:pt x="56" y="23"/>
                  </a:lnTo>
                  <a:lnTo>
                    <a:pt x="50" y="25"/>
                  </a:lnTo>
                  <a:lnTo>
                    <a:pt x="42" y="27"/>
                  </a:lnTo>
                  <a:lnTo>
                    <a:pt x="31" y="28"/>
                  </a:lnTo>
                  <a:lnTo>
                    <a:pt x="21" y="30"/>
                  </a:lnTo>
                  <a:lnTo>
                    <a:pt x="11" y="33"/>
                  </a:lnTo>
                  <a:lnTo>
                    <a:pt x="4" y="34"/>
                  </a:lnTo>
                  <a:lnTo>
                    <a:pt x="0" y="34"/>
                  </a:lnTo>
                  <a:lnTo>
                    <a:pt x="0" y="15"/>
                  </a:lnTo>
                  <a:close/>
                </a:path>
              </a:pathLst>
            </a:custGeom>
            <a:solidFill>
              <a:srgbClr val="FF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267"/>
            <p:cNvSpPr>
              <a:spLocks/>
            </p:cNvSpPr>
            <p:nvPr/>
          </p:nvSpPr>
          <p:spPr bwMode="auto">
            <a:xfrm>
              <a:off x="3819" y="2373"/>
              <a:ext cx="172" cy="201"/>
            </a:xfrm>
            <a:custGeom>
              <a:avLst/>
              <a:gdLst>
                <a:gd name="T0" fmla="*/ 121 w 172"/>
                <a:gd name="T1" fmla="*/ 0 h 201"/>
                <a:gd name="T2" fmla="*/ 125 w 172"/>
                <a:gd name="T3" fmla="*/ 1 h 201"/>
                <a:gd name="T4" fmla="*/ 133 w 172"/>
                <a:gd name="T5" fmla="*/ 7 h 201"/>
                <a:gd name="T6" fmla="*/ 145 w 172"/>
                <a:gd name="T7" fmla="*/ 16 h 201"/>
                <a:gd name="T8" fmla="*/ 157 w 172"/>
                <a:gd name="T9" fmla="*/ 29 h 201"/>
                <a:gd name="T10" fmla="*/ 166 w 172"/>
                <a:gd name="T11" fmla="*/ 48 h 201"/>
                <a:gd name="T12" fmla="*/ 172 w 172"/>
                <a:gd name="T13" fmla="*/ 71 h 201"/>
                <a:gd name="T14" fmla="*/ 171 w 172"/>
                <a:gd name="T15" fmla="*/ 99 h 201"/>
                <a:gd name="T16" fmla="*/ 161 w 172"/>
                <a:gd name="T17" fmla="*/ 133 h 201"/>
                <a:gd name="T18" fmla="*/ 160 w 172"/>
                <a:gd name="T19" fmla="*/ 137 h 201"/>
                <a:gd name="T20" fmla="*/ 154 w 172"/>
                <a:gd name="T21" fmla="*/ 146 h 201"/>
                <a:gd name="T22" fmla="*/ 145 w 172"/>
                <a:gd name="T23" fmla="*/ 159 h 201"/>
                <a:gd name="T24" fmla="*/ 131 w 172"/>
                <a:gd name="T25" fmla="*/ 173 h 201"/>
                <a:gd name="T26" fmla="*/ 112 w 172"/>
                <a:gd name="T27" fmla="*/ 187 h 201"/>
                <a:gd name="T28" fmla="*/ 89 w 172"/>
                <a:gd name="T29" fmla="*/ 196 h 201"/>
                <a:gd name="T30" fmla="*/ 60 w 172"/>
                <a:gd name="T31" fmla="*/ 201 h 201"/>
                <a:gd name="T32" fmla="*/ 24 w 172"/>
                <a:gd name="T33" fmla="*/ 197 h 201"/>
                <a:gd name="T34" fmla="*/ 22 w 172"/>
                <a:gd name="T35" fmla="*/ 196 h 201"/>
                <a:gd name="T36" fmla="*/ 17 w 172"/>
                <a:gd name="T37" fmla="*/ 194 h 201"/>
                <a:gd name="T38" fmla="*/ 12 w 172"/>
                <a:gd name="T39" fmla="*/ 190 h 201"/>
                <a:gd name="T40" fmla="*/ 6 w 172"/>
                <a:gd name="T41" fmla="*/ 186 h 201"/>
                <a:gd name="T42" fmla="*/ 1 w 172"/>
                <a:gd name="T43" fmla="*/ 182 h 201"/>
                <a:gd name="T44" fmla="*/ 0 w 172"/>
                <a:gd name="T45" fmla="*/ 178 h 201"/>
                <a:gd name="T46" fmla="*/ 2 w 172"/>
                <a:gd name="T47" fmla="*/ 174 h 201"/>
                <a:gd name="T48" fmla="*/ 12 w 172"/>
                <a:gd name="T49" fmla="*/ 173 h 201"/>
                <a:gd name="T50" fmla="*/ 13 w 172"/>
                <a:gd name="T51" fmla="*/ 174 h 201"/>
                <a:gd name="T52" fmla="*/ 17 w 172"/>
                <a:gd name="T53" fmla="*/ 179 h 201"/>
                <a:gd name="T54" fmla="*/ 24 w 172"/>
                <a:gd name="T55" fmla="*/ 183 h 201"/>
                <a:gd name="T56" fmla="*/ 35 w 172"/>
                <a:gd name="T57" fmla="*/ 188 h 201"/>
                <a:gd name="T58" fmla="*/ 48 w 172"/>
                <a:gd name="T59" fmla="*/ 190 h 201"/>
                <a:gd name="T60" fmla="*/ 63 w 172"/>
                <a:gd name="T61" fmla="*/ 192 h 201"/>
                <a:gd name="T62" fmla="*/ 81 w 172"/>
                <a:gd name="T63" fmla="*/ 188 h 201"/>
                <a:gd name="T64" fmla="*/ 100 w 172"/>
                <a:gd name="T65" fmla="*/ 179 h 201"/>
                <a:gd name="T66" fmla="*/ 103 w 172"/>
                <a:gd name="T67" fmla="*/ 178 h 201"/>
                <a:gd name="T68" fmla="*/ 107 w 172"/>
                <a:gd name="T69" fmla="*/ 174 h 201"/>
                <a:gd name="T70" fmla="*/ 114 w 172"/>
                <a:gd name="T71" fmla="*/ 168 h 201"/>
                <a:gd name="T72" fmla="*/ 123 w 172"/>
                <a:gd name="T73" fmla="*/ 160 h 201"/>
                <a:gd name="T74" fmla="*/ 132 w 172"/>
                <a:gd name="T75" fmla="*/ 152 h 201"/>
                <a:gd name="T76" fmla="*/ 140 w 172"/>
                <a:gd name="T77" fmla="*/ 141 h 201"/>
                <a:gd name="T78" fmla="*/ 147 w 172"/>
                <a:gd name="T79" fmla="*/ 130 h 201"/>
                <a:gd name="T80" fmla="*/ 152 w 172"/>
                <a:gd name="T81" fmla="*/ 117 h 201"/>
                <a:gd name="T82" fmla="*/ 153 w 172"/>
                <a:gd name="T83" fmla="*/ 114 h 201"/>
                <a:gd name="T84" fmla="*/ 154 w 172"/>
                <a:gd name="T85" fmla="*/ 107 h 201"/>
                <a:gd name="T86" fmla="*/ 155 w 172"/>
                <a:gd name="T87" fmla="*/ 96 h 201"/>
                <a:gd name="T88" fmla="*/ 155 w 172"/>
                <a:gd name="T89" fmla="*/ 83 h 201"/>
                <a:gd name="T90" fmla="*/ 154 w 172"/>
                <a:gd name="T91" fmla="*/ 68 h 201"/>
                <a:gd name="T92" fmla="*/ 151 w 172"/>
                <a:gd name="T93" fmla="*/ 52 h 201"/>
                <a:gd name="T94" fmla="*/ 144 w 172"/>
                <a:gd name="T95" fmla="*/ 37 h 201"/>
                <a:gd name="T96" fmla="*/ 132 w 172"/>
                <a:gd name="T97" fmla="*/ 24 h 201"/>
                <a:gd name="T98" fmla="*/ 131 w 172"/>
                <a:gd name="T99" fmla="*/ 23 h 201"/>
                <a:gd name="T100" fmla="*/ 127 w 172"/>
                <a:gd name="T101" fmla="*/ 21 h 201"/>
                <a:gd name="T102" fmla="*/ 121 w 172"/>
                <a:gd name="T103" fmla="*/ 17 h 201"/>
                <a:gd name="T104" fmla="*/ 117 w 172"/>
                <a:gd name="T105" fmla="*/ 14 h 201"/>
                <a:gd name="T106" fmla="*/ 113 w 172"/>
                <a:gd name="T107" fmla="*/ 9 h 201"/>
                <a:gd name="T108" fmla="*/ 112 w 172"/>
                <a:gd name="T109" fmla="*/ 6 h 201"/>
                <a:gd name="T110" fmla="*/ 114 w 172"/>
                <a:gd name="T111" fmla="*/ 2 h 201"/>
                <a:gd name="T112" fmla="*/ 121 w 172"/>
                <a:gd name="T11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 h="201">
                  <a:moveTo>
                    <a:pt x="121" y="0"/>
                  </a:moveTo>
                  <a:lnTo>
                    <a:pt x="125" y="1"/>
                  </a:lnTo>
                  <a:lnTo>
                    <a:pt x="133" y="7"/>
                  </a:lnTo>
                  <a:lnTo>
                    <a:pt x="145" y="16"/>
                  </a:lnTo>
                  <a:lnTo>
                    <a:pt x="157" y="29"/>
                  </a:lnTo>
                  <a:lnTo>
                    <a:pt x="166" y="48"/>
                  </a:lnTo>
                  <a:lnTo>
                    <a:pt x="172" y="71"/>
                  </a:lnTo>
                  <a:lnTo>
                    <a:pt x="171" y="99"/>
                  </a:lnTo>
                  <a:lnTo>
                    <a:pt x="161" y="133"/>
                  </a:lnTo>
                  <a:lnTo>
                    <a:pt x="160" y="137"/>
                  </a:lnTo>
                  <a:lnTo>
                    <a:pt x="154" y="146"/>
                  </a:lnTo>
                  <a:lnTo>
                    <a:pt x="145" y="159"/>
                  </a:lnTo>
                  <a:lnTo>
                    <a:pt x="131" y="173"/>
                  </a:lnTo>
                  <a:lnTo>
                    <a:pt x="112" y="187"/>
                  </a:lnTo>
                  <a:lnTo>
                    <a:pt x="89" y="196"/>
                  </a:lnTo>
                  <a:lnTo>
                    <a:pt x="60" y="201"/>
                  </a:lnTo>
                  <a:lnTo>
                    <a:pt x="24" y="197"/>
                  </a:lnTo>
                  <a:lnTo>
                    <a:pt x="22" y="196"/>
                  </a:lnTo>
                  <a:lnTo>
                    <a:pt x="17" y="194"/>
                  </a:lnTo>
                  <a:lnTo>
                    <a:pt x="12" y="190"/>
                  </a:lnTo>
                  <a:lnTo>
                    <a:pt x="6" y="186"/>
                  </a:lnTo>
                  <a:lnTo>
                    <a:pt x="1" y="182"/>
                  </a:lnTo>
                  <a:lnTo>
                    <a:pt x="0" y="178"/>
                  </a:lnTo>
                  <a:lnTo>
                    <a:pt x="2" y="174"/>
                  </a:lnTo>
                  <a:lnTo>
                    <a:pt x="12" y="173"/>
                  </a:lnTo>
                  <a:lnTo>
                    <a:pt x="13" y="174"/>
                  </a:lnTo>
                  <a:lnTo>
                    <a:pt x="17" y="179"/>
                  </a:lnTo>
                  <a:lnTo>
                    <a:pt x="24" y="183"/>
                  </a:lnTo>
                  <a:lnTo>
                    <a:pt x="35" y="188"/>
                  </a:lnTo>
                  <a:lnTo>
                    <a:pt x="48" y="190"/>
                  </a:lnTo>
                  <a:lnTo>
                    <a:pt x="63" y="192"/>
                  </a:lnTo>
                  <a:lnTo>
                    <a:pt x="81" y="188"/>
                  </a:lnTo>
                  <a:lnTo>
                    <a:pt x="100" y="179"/>
                  </a:lnTo>
                  <a:lnTo>
                    <a:pt x="103" y="178"/>
                  </a:lnTo>
                  <a:lnTo>
                    <a:pt x="107" y="174"/>
                  </a:lnTo>
                  <a:lnTo>
                    <a:pt x="114" y="168"/>
                  </a:lnTo>
                  <a:lnTo>
                    <a:pt x="123" y="160"/>
                  </a:lnTo>
                  <a:lnTo>
                    <a:pt x="132" y="152"/>
                  </a:lnTo>
                  <a:lnTo>
                    <a:pt x="140" y="141"/>
                  </a:lnTo>
                  <a:lnTo>
                    <a:pt x="147" y="130"/>
                  </a:lnTo>
                  <a:lnTo>
                    <a:pt x="152" y="117"/>
                  </a:lnTo>
                  <a:lnTo>
                    <a:pt x="153" y="114"/>
                  </a:lnTo>
                  <a:lnTo>
                    <a:pt x="154" y="107"/>
                  </a:lnTo>
                  <a:lnTo>
                    <a:pt x="155" y="96"/>
                  </a:lnTo>
                  <a:lnTo>
                    <a:pt x="155" y="83"/>
                  </a:lnTo>
                  <a:lnTo>
                    <a:pt x="154" y="68"/>
                  </a:lnTo>
                  <a:lnTo>
                    <a:pt x="151" y="52"/>
                  </a:lnTo>
                  <a:lnTo>
                    <a:pt x="144" y="37"/>
                  </a:lnTo>
                  <a:lnTo>
                    <a:pt x="132" y="24"/>
                  </a:lnTo>
                  <a:lnTo>
                    <a:pt x="131" y="23"/>
                  </a:lnTo>
                  <a:lnTo>
                    <a:pt x="127" y="21"/>
                  </a:lnTo>
                  <a:lnTo>
                    <a:pt x="121" y="17"/>
                  </a:lnTo>
                  <a:lnTo>
                    <a:pt x="117" y="14"/>
                  </a:lnTo>
                  <a:lnTo>
                    <a:pt x="113" y="9"/>
                  </a:lnTo>
                  <a:lnTo>
                    <a:pt x="112" y="6"/>
                  </a:lnTo>
                  <a:lnTo>
                    <a:pt x="114" y="2"/>
                  </a:lnTo>
                  <a:lnTo>
                    <a:pt x="12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268"/>
            <p:cNvSpPr>
              <a:spLocks/>
            </p:cNvSpPr>
            <p:nvPr/>
          </p:nvSpPr>
          <p:spPr bwMode="auto">
            <a:xfrm>
              <a:off x="3776" y="2387"/>
              <a:ext cx="46" cy="99"/>
            </a:xfrm>
            <a:custGeom>
              <a:avLst/>
              <a:gdLst>
                <a:gd name="T0" fmla="*/ 28 w 46"/>
                <a:gd name="T1" fmla="*/ 9 h 99"/>
                <a:gd name="T2" fmla="*/ 31 w 46"/>
                <a:gd name="T3" fmla="*/ 6 h 99"/>
                <a:gd name="T4" fmla="*/ 41 w 46"/>
                <a:gd name="T5" fmla="*/ 0 h 99"/>
                <a:gd name="T6" fmla="*/ 46 w 46"/>
                <a:gd name="T7" fmla="*/ 0 h 99"/>
                <a:gd name="T8" fmla="*/ 45 w 46"/>
                <a:gd name="T9" fmla="*/ 9 h 99"/>
                <a:gd name="T10" fmla="*/ 44 w 46"/>
                <a:gd name="T11" fmla="*/ 10 h 99"/>
                <a:gd name="T12" fmla="*/ 39 w 46"/>
                <a:gd name="T13" fmla="*/ 13 h 99"/>
                <a:gd name="T14" fmla="*/ 35 w 46"/>
                <a:gd name="T15" fmla="*/ 19 h 99"/>
                <a:gd name="T16" fmla="*/ 29 w 46"/>
                <a:gd name="T17" fmla="*/ 27 h 99"/>
                <a:gd name="T18" fmla="*/ 22 w 46"/>
                <a:gd name="T19" fmla="*/ 37 h 99"/>
                <a:gd name="T20" fmla="*/ 17 w 46"/>
                <a:gd name="T21" fmla="*/ 51 h 99"/>
                <a:gd name="T22" fmla="*/ 15 w 46"/>
                <a:gd name="T23" fmla="*/ 69 h 99"/>
                <a:gd name="T24" fmla="*/ 15 w 46"/>
                <a:gd name="T25" fmla="*/ 91 h 99"/>
                <a:gd name="T26" fmla="*/ 14 w 46"/>
                <a:gd name="T27" fmla="*/ 93 h 99"/>
                <a:gd name="T28" fmla="*/ 9 w 46"/>
                <a:gd name="T29" fmla="*/ 98 h 99"/>
                <a:gd name="T30" fmla="*/ 4 w 46"/>
                <a:gd name="T31" fmla="*/ 99 h 99"/>
                <a:gd name="T32" fmla="*/ 0 w 46"/>
                <a:gd name="T33" fmla="*/ 92 h 99"/>
                <a:gd name="T34" fmla="*/ 1 w 46"/>
                <a:gd name="T35" fmla="*/ 84 h 99"/>
                <a:gd name="T36" fmla="*/ 3 w 46"/>
                <a:gd name="T37" fmla="*/ 64 h 99"/>
                <a:gd name="T38" fmla="*/ 12 w 46"/>
                <a:gd name="T39" fmla="*/ 37 h 99"/>
                <a:gd name="T40" fmla="*/ 28 w 46"/>
                <a:gd name="T41" fmla="*/ 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99">
                  <a:moveTo>
                    <a:pt x="28" y="9"/>
                  </a:moveTo>
                  <a:lnTo>
                    <a:pt x="31" y="6"/>
                  </a:lnTo>
                  <a:lnTo>
                    <a:pt x="41" y="0"/>
                  </a:lnTo>
                  <a:lnTo>
                    <a:pt x="46" y="0"/>
                  </a:lnTo>
                  <a:lnTo>
                    <a:pt x="45" y="9"/>
                  </a:lnTo>
                  <a:lnTo>
                    <a:pt x="44" y="10"/>
                  </a:lnTo>
                  <a:lnTo>
                    <a:pt x="39" y="13"/>
                  </a:lnTo>
                  <a:lnTo>
                    <a:pt x="35" y="19"/>
                  </a:lnTo>
                  <a:lnTo>
                    <a:pt x="29" y="27"/>
                  </a:lnTo>
                  <a:lnTo>
                    <a:pt x="22" y="37"/>
                  </a:lnTo>
                  <a:lnTo>
                    <a:pt x="17" y="51"/>
                  </a:lnTo>
                  <a:lnTo>
                    <a:pt x="15" y="69"/>
                  </a:lnTo>
                  <a:lnTo>
                    <a:pt x="15" y="91"/>
                  </a:lnTo>
                  <a:lnTo>
                    <a:pt x="14" y="93"/>
                  </a:lnTo>
                  <a:lnTo>
                    <a:pt x="9" y="98"/>
                  </a:lnTo>
                  <a:lnTo>
                    <a:pt x="4" y="99"/>
                  </a:lnTo>
                  <a:lnTo>
                    <a:pt x="0" y="92"/>
                  </a:lnTo>
                  <a:lnTo>
                    <a:pt x="1" y="84"/>
                  </a:lnTo>
                  <a:lnTo>
                    <a:pt x="3" y="64"/>
                  </a:lnTo>
                  <a:lnTo>
                    <a:pt x="12" y="37"/>
                  </a:lnTo>
                  <a:lnTo>
                    <a:pt x="28" y="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96" name="Group 269"/>
            <p:cNvGrpSpPr>
              <a:grpSpLocks/>
            </p:cNvGrpSpPr>
            <p:nvPr/>
          </p:nvGrpSpPr>
          <p:grpSpPr bwMode="auto">
            <a:xfrm>
              <a:off x="3830" y="2607"/>
              <a:ext cx="510" cy="536"/>
              <a:chOff x="4038" y="2063"/>
              <a:chExt cx="510" cy="536"/>
            </a:xfrm>
          </p:grpSpPr>
          <p:sp>
            <p:nvSpPr>
              <p:cNvPr id="97" name="Freeform 270"/>
              <p:cNvSpPr>
                <a:spLocks/>
              </p:cNvSpPr>
              <p:nvPr/>
            </p:nvSpPr>
            <p:spPr bwMode="auto">
              <a:xfrm>
                <a:off x="4038" y="2117"/>
                <a:ext cx="510" cy="482"/>
              </a:xfrm>
              <a:custGeom>
                <a:avLst/>
                <a:gdLst>
                  <a:gd name="T0" fmla="*/ 71 w 510"/>
                  <a:gd name="T1" fmla="*/ 171 h 482"/>
                  <a:gd name="T2" fmla="*/ 73 w 510"/>
                  <a:gd name="T3" fmla="*/ 199 h 482"/>
                  <a:gd name="T4" fmla="*/ 78 w 510"/>
                  <a:gd name="T5" fmla="*/ 229 h 482"/>
                  <a:gd name="T6" fmla="*/ 70 w 510"/>
                  <a:gd name="T7" fmla="*/ 253 h 482"/>
                  <a:gd name="T8" fmla="*/ 85 w 510"/>
                  <a:gd name="T9" fmla="*/ 297 h 482"/>
                  <a:gd name="T10" fmla="*/ 124 w 510"/>
                  <a:gd name="T11" fmla="*/ 345 h 482"/>
                  <a:gd name="T12" fmla="*/ 174 w 510"/>
                  <a:gd name="T13" fmla="*/ 382 h 482"/>
                  <a:gd name="T14" fmla="*/ 230 w 510"/>
                  <a:gd name="T15" fmla="*/ 404 h 482"/>
                  <a:gd name="T16" fmla="*/ 274 w 510"/>
                  <a:gd name="T17" fmla="*/ 404 h 482"/>
                  <a:gd name="T18" fmla="*/ 308 w 510"/>
                  <a:gd name="T19" fmla="*/ 392 h 482"/>
                  <a:gd name="T20" fmla="*/ 340 w 510"/>
                  <a:gd name="T21" fmla="*/ 376 h 482"/>
                  <a:gd name="T22" fmla="*/ 375 w 510"/>
                  <a:gd name="T23" fmla="*/ 364 h 482"/>
                  <a:gd name="T24" fmla="*/ 393 w 510"/>
                  <a:gd name="T25" fmla="*/ 350 h 482"/>
                  <a:gd name="T26" fmla="*/ 404 w 510"/>
                  <a:gd name="T27" fmla="*/ 330 h 482"/>
                  <a:gd name="T28" fmla="*/ 414 w 510"/>
                  <a:gd name="T29" fmla="*/ 309 h 482"/>
                  <a:gd name="T30" fmla="*/ 418 w 510"/>
                  <a:gd name="T31" fmla="*/ 288 h 482"/>
                  <a:gd name="T32" fmla="*/ 417 w 510"/>
                  <a:gd name="T33" fmla="*/ 221 h 482"/>
                  <a:gd name="T34" fmla="*/ 390 w 510"/>
                  <a:gd name="T35" fmla="*/ 159 h 482"/>
                  <a:gd name="T36" fmla="*/ 342 w 510"/>
                  <a:gd name="T37" fmla="*/ 114 h 482"/>
                  <a:gd name="T38" fmla="*/ 275 w 510"/>
                  <a:gd name="T39" fmla="*/ 86 h 482"/>
                  <a:gd name="T40" fmla="*/ 232 w 510"/>
                  <a:gd name="T41" fmla="*/ 67 h 482"/>
                  <a:gd name="T42" fmla="*/ 224 w 510"/>
                  <a:gd name="T43" fmla="*/ 39 h 482"/>
                  <a:gd name="T44" fmla="*/ 235 w 510"/>
                  <a:gd name="T45" fmla="*/ 11 h 482"/>
                  <a:gd name="T46" fmla="*/ 263 w 510"/>
                  <a:gd name="T47" fmla="*/ 0 h 482"/>
                  <a:gd name="T48" fmla="*/ 387 w 510"/>
                  <a:gd name="T49" fmla="*/ 42 h 482"/>
                  <a:gd name="T50" fmla="*/ 484 w 510"/>
                  <a:gd name="T51" fmla="*/ 135 h 482"/>
                  <a:gd name="T52" fmla="*/ 509 w 510"/>
                  <a:gd name="T53" fmla="*/ 258 h 482"/>
                  <a:gd name="T54" fmla="*/ 448 w 510"/>
                  <a:gd name="T55" fmla="*/ 392 h 482"/>
                  <a:gd name="T56" fmla="*/ 406 w 510"/>
                  <a:gd name="T57" fmla="*/ 438 h 482"/>
                  <a:gd name="T58" fmla="*/ 387 w 510"/>
                  <a:gd name="T59" fmla="*/ 456 h 482"/>
                  <a:gd name="T60" fmla="*/ 369 w 510"/>
                  <a:gd name="T61" fmla="*/ 471 h 482"/>
                  <a:gd name="T62" fmla="*/ 345 w 510"/>
                  <a:gd name="T63" fmla="*/ 480 h 482"/>
                  <a:gd name="T64" fmla="*/ 330 w 510"/>
                  <a:gd name="T65" fmla="*/ 482 h 482"/>
                  <a:gd name="T66" fmla="*/ 319 w 510"/>
                  <a:gd name="T67" fmla="*/ 480 h 482"/>
                  <a:gd name="T68" fmla="*/ 308 w 510"/>
                  <a:gd name="T69" fmla="*/ 476 h 482"/>
                  <a:gd name="T70" fmla="*/ 300 w 510"/>
                  <a:gd name="T71" fmla="*/ 466 h 482"/>
                  <a:gd name="T72" fmla="*/ 177 w 510"/>
                  <a:gd name="T73" fmla="*/ 462 h 482"/>
                  <a:gd name="T74" fmla="*/ 59 w 510"/>
                  <a:gd name="T75" fmla="*/ 378 h 482"/>
                  <a:gd name="T76" fmla="*/ 3 w 510"/>
                  <a:gd name="T77" fmla="*/ 250 h 482"/>
                  <a:gd name="T78" fmla="*/ 25 w 510"/>
                  <a:gd name="T79" fmla="*/ 129 h 482"/>
                  <a:gd name="T80" fmla="*/ 51 w 510"/>
                  <a:gd name="T81" fmla="*/ 98 h 482"/>
                  <a:gd name="T82" fmla="*/ 62 w 510"/>
                  <a:gd name="T83" fmla="*/ 89 h 482"/>
                  <a:gd name="T84" fmla="*/ 73 w 510"/>
                  <a:gd name="T85" fmla="*/ 81 h 482"/>
                  <a:gd name="T86" fmla="*/ 85 w 510"/>
                  <a:gd name="T87" fmla="*/ 75 h 482"/>
                  <a:gd name="T88" fmla="*/ 98 w 510"/>
                  <a:gd name="T89" fmla="*/ 65 h 482"/>
                  <a:gd name="T90" fmla="*/ 112 w 510"/>
                  <a:gd name="T91" fmla="*/ 53 h 482"/>
                  <a:gd name="T92" fmla="*/ 126 w 510"/>
                  <a:gd name="T93" fmla="*/ 41 h 482"/>
                  <a:gd name="T94" fmla="*/ 140 w 510"/>
                  <a:gd name="T95" fmla="*/ 31 h 482"/>
                  <a:gd name="T96" fmla="*/ 185 w 510"/>
                  <a:gd name="T97" fmla="*/ 14 h 482"/>
                  <a:gd name="T98" fmla="*/ 176 w 510"/>
                  <a:gd name="T99" fmla="*/ 51 h 482"/>
                  <a:gd name="T100" fmla="*/ 130 w 510"/>
                  <a:gd name="T101" fmla="*/ 112 h 482"/>
                  <a:gd name="T102" fmla="*/ 85 w 510"/>
                  <a:gd name="T103" fmla="*/ 151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0" h="482">
                    <a:moveTo>
                      <a:pt x="79" y="152"/>
                    </a:moveTo>
                    <a:lnTo>
                      <a:pt x="76" y="159"/>
                    </a:lnTo>
                    <a:lnTo>
                      <a:pt x="73" y="165"/>
                    </a:lnTo>
                    <a:lnTo>
                      <a:pt x="71" y="171"/>
                    </a:lnTo>
                    <a:lnTo>
                      <a:pt x="71" y="179"/>
                    </a:lnTo>
                    <a:lnTo>
                      <a:pt x="71" y="185"/>
                    </a:lnTo>
                    <a:lnTo>
                      <a:pt x="73" y="193"/>
                    </a:lnTo>
                    <a:lnTo>
                      <a:pt x="73" y="199"/>
                    </a:lnTo>
                    <a:lnTo>
                      <a:pt x="76" y="207"/>
                    </a:lnTo>
                    <a:lnTo>
                      <a:pt x="76" y="215"/>
                    </a:lnTo>
                    <a:lnTo>
                      <a:pt x="78" y="221"/>
                    </a:lnTo>
                    <a:lnTo>
                      <a:pt x="78" y="229"/>
                    </a:lnTo>
                    <a:lnTo>
                      <a:pt x="78" y="235"/>
                    </a:lnTo>
                    <a:lnTo>
                      <a:pt x="76" y="241"/>
                    </a:lnTo>
                    <a:lnTo>
                      <a:pt x="74" y="247"/>
                    </a:lnTo>
                    <a:lnTo>
                      <a:pt x="70" y="253"/>
                    </a:lnTo>
                    <a:lnTo>
                      <a:pt x="65" y="258"/>
                    </a:lnTo>
                    <a:lnTo>
                      <a:pt x="71" y="271"/>
                    </a:lnTo>
                    <a:lnTo>
                      <a:pt x="78" y="283"/>
                    </a:lnTo>
                    <a:lnTo>
                      <a:pt x="85" y="297"/>
                    </a:lnTo>
                    <a:lnTo>
                      <a:pt x="93" y="309"/>
                    </a:lnTo>
                    <a:lnTo>
                      <a:pt x="102" y="322"/>
                    </a:lnTo>
                    <a:lnTo>
                      <a:pt x="113" y="334"/>
                    </a:lnTo>
                    <a:lnTo>
                      <a:pt x="124" y="345"/>
                    </a:lnTo>
                    <a:lnTo>
                      <a:pt x="137" y="356"/>
                    </a:lnTo>
                    <a:lnTo>
                      <a:pt x="148" y="365"/>
                    </a:lnTo>
                    <a:lnTo>
                      <a:pt x="162" y="375"/>
                    </a:lnTo>
                    <a:lnTo>
                      <a:pt x="174" y="382"/>
                    </a:lnTo>
                    <a:lnTo>
                      <a:pt x="188" y="390"/>
                    </a:lnTo>
                    <a:lnTo>
                      <a:pt x="202" y="396"/>
                    </a:lnTo>
                    <a:lnTo>
                      <a:pt x="216" y="401"/>
                    </a:lnTo>
                    <a:lnTo>
                      <a:pt x="230" y="404"/>
                    </a:lnTo>
                    <a:lnTo>
                      <a:pt x="246" y="406"/>
                    </a:lnTo>
                    <a:lnTo>
                      <a:pt x="255" y="406"/>
                    </a:lnTo>
                    <a:lnTo>
                      <a:pt x="264" y="406"/>
                    </a:lnTo>
                    <a:lnTo>
                      <a:pt x="274" y="404"/>
                    </a:lnTo>
                    <a:lnTo>
                      <a:pt x="283" y="401"/>
                    </a:lnTo>
                    <a:lnTo>
                      <a:pt x="291" y="398"/>
                    </a:lnTo>
                    <a:lnTo>
                      <a:pt x="300" y="395"/>
                    </a:lnTo>
                    <a:lnTo>
                      <a:pt x="308" y="392"/>
                    </a:lnTo>
                    <a:lnTo>
                      <a:pt x="316" y="389"/>
                    </a:lnTo>
                    <a:lnTo>
                      <a:pt x="323" y="384"/>
                    </a:lnTo>
                    <a:lnTo>
                      <a:pt x="333" y="379"/>
                    </a:lnTo>
                    <a:lnTo>
                      <a:pt x="340" y="376"/>
                    </a:lnTo>
                    <a:lnTo>
                      <a:pt x="350" y="373"/>
                    </a:lnTo>
                    <a:lnTo>
                      <a:pt x="358" y="369"/>
                    </a:lnTo>
                    <a:lnTo>
                      <a:pt x="367" y="367"/>
                    </a:lnTo>
                    <a:lnTo>
                      <a:pt x="375" y="364"/>
                    </a:lnTo>
                    <a:lnTo>
                      <a:pt x="384" y="364"/>
                    </a:lnTo>
                    <a:lnTo>
                      <a:pt x="387" y="359"/>
                    </a:lnTo>
                    <a:lnTo>
                      <a:pt x="390" y="355"/>
                    </a:lnTo>
                    <a:lnTo>
                      <a:pt x="393" y="350"/>
                    </a:lnTo>
                    <a:lnTo>
                      <a:pt x="397" y="345"/>
                    </a:lnTo>
                    <a:lnTo>
                      <a:pt x="400" y="341"/>
                    </a:lnTo>
                    <a:lnTo>
                      <a:pt x="403" y="334"/>
                    </a:lnTo>
                    <a:lnTo>
                      <a:pt x="404" y="330"/>
                    </a:lnTo>
                    <a:lnTo>
                      <a:pt x="407" y="325"/>
                    </a:lnTo>
                    <a:lnTo>
                      <a:pt x="409" y="320"/>
                    </a:lnTo>
                    <a:lnTo>
                      <a:pt x="412" y="314"/>
                    </a:lnTo>
                    <a:lnTo>
                      <a:pt x="414" y="309"/>
                    </a:lnTo>
                    <a:lnTo>
                      <a:pt x="415" y="303"/>
                    </a:lnTo>
                    <a:lnTo>
                      <a:pt x="417" y="299"/>
                    </a:lnTo>
                    <a:lnTo>
                      <a:pt x="418" y="292"/>
                    </a:lnTo>
                    <a:lnTo>
                      <a:pt x="418" y="288"/>
                    </a:lnTo>
                    <a:lnTo>
                      <a:pt x="420" y="281"/>
                    </a:lnTo>
                    <a:lnTo>
                      <a:pt x="420" y="260"/>
                    </a:lnTo>
                    <a:lnTo>
                      <a:pt x="418" y="240"/>
                    </a:lnTo>
                    <a:lnTo>
                      <a:pt x="417" y="221"/>
                    </a:lnTo>
                    <a:lnTo>
                      <a:pt x="412" y="202"/>
                    </a:lnTo>
                    <a:lnTo>
                      <a:pt x="406" y="187"/>
                    </a:lnTo>
                    <a:lnTo>
                      <a:pt x="400" y="171"/>
                    </a:lnTo>
                    <a:lnTo>
                      <a:pt x="390" y="159"/>
                    </a:lnTo>
                    <a:lnTo>
                      <a:pt x="381" y="146"/>
                    </a:lnTo>
                    <a:lnTo>
                      <a:pt x="369" y="134"/>
                    </a:lnTo>
                    <a:lnTo>
                      <a:pt x="356" y="124"/>
                    </a:lnTo>
                    <a:lnTo>
                      <a:pt x="342" y="114"/>
                    </a:lnTo>
                    <a:lnTo>
                      <a:pt x="328" y="106"/>
                    </a:lnTo>
                    <a:lnTo>
                      <a:pt x="311" y="98"/>
                    </a:lnTo>
                    <a:lnTo>
                      <a:pt x="292" y="92"/>
                    </a:lnTo>
                    <a:lnTo>
                      <a:pt x="275" y="86"/>
                    </a:lnTo>
                    <a:lnTo>
                      <a:pt x="255" y="79"/>
                    </a:lnTo>
                    <a:lnTo>
                      <a:pt x="246" y="76"/>
                    </a:lnTo>
                    <a:lnTo>
                      <a:pt x="238" y="72"/>
                    </a:lnTo>
                    <a:lnTo>
                      <a:pt x="232" y="67"/>
                    </a:lnTo>
                    <a:lnTo>
                      <a:pt x="228" y="61"/>
                    </a:lnTo>
                    <a:lnTo>
                      <a:pt x="225" y="53"/>
                    </a:lnTo>
                    <a:lnTo>
                      <a:pt x="224" y="45"/>
                    </a:lnTo>
                    <a:lnTo>
                      <a:pt x="224" y="39"/>
                    </a:lnTo>
                    <a:lnTo>
                      <a:pt x="224" y="31"/>
                    </a:lnTo>
                    <a:lnTo>
                      <a:pt x="227" y="23"/>
                    </a:lnTo>
                    <a:lnTo>
                      <a:pt x="230" y="17"/>
                    </a:lnTo>
                    <a:lnTo>
                      <a:pt x="235" y="11"/>
                    </a:lnTo>
                    <a:lnTo>
                      <a:pt x="241" y="6"/>
                    </a:lnTo>
                    <a:lnTo>
                      <a:pt x="247" y="3"/>
                    </a:lnTo>
                    <a:lnTo>
                      <a:pt x="255" y="0"/>
                    </a:lnTo>
                    <a:lnTo>
                      <a:pt x="263" y="0"/>
                    </a:lnTo>
                    <a:lnTo>
                      <a:pt x="274" y="2"/>
                    </a:lnTo>
                    <a:lnTo>
                      <a:pt x="316" y="11"/>
                    </a:lnTo>
                    <a:lnTo>
                      <a:pt x="353" y="25"/>
                    </a:lnTo>
                    <a:lnTo>
                      <a:pt x="387" y="42"/>
                    </a:lnTo>
                    <a:lnTo>
                      <a:pt x="418" y="62"/>
                    </a:lnTo>
                    <a:lnTo>
                      <a:pt x="445" y="84"/>
                    </a:lnTo>
                    <a:lnTo>
                      <a:pt x="467" y="109"/>
                    </a:lnTo>
                    <a:lnTo>
                      <a:pt x="484" y="135"/>
                    </a:lnTo>
                    <a:lnTo>
                      <a:pt x="498" y="165"/>
                    </a:lnTo>
                    <a:lnTo>
                      <a:pt x="505" y="194"/>
                    </a:lnTo>
                    <a:lnTo>
                      <a:pt x="510" y="226"/>
                    </a:lnTo>
                    <a:lnTo>
                      <a:pt x="509" y="258"/>
                    </a:lnTo>
                    <a:lnTo>
                      <a:pt x="502" y="292"/>
                    </a:lnTo>
                    <a:lnTo>
                      <a:pt x="488" y="325"/>
                    </a:lnTo>
                    <a:lnTo>
                      <a:pt x="471" y="359"/>
                    </a:lnTo>
                    <a:lnTo>
                      <a:pt x="448" y="392"/>
                    </a:lnTo>
                    <a:lnTo>
                      <a:pt x="420" y="426"/>
                    </a:lnTo>
                    <a:lnTo>
                      <a:pt x="414" y="429"/>
                    </a:lnTo>
                    <a:lnTo>
                      <a:pt x="411" y="434"/>
                    </a:lnTo>
                    <a:lnTo>
                      <a:pt x="406" y="438"/>
                    </a:lnTo>
                    <a:lnTo>
                      <a:pt x="401" y="443"/>
                    </a:lnTo>
                    <a:lnTo>
                      <a:pt x="397" y="448"/>
                    </a:lnTo>
                    <a:lnTo>
                      <a:pt x="392" y="452"/>
                    </a:lnTo>
                    <a:lnTo>
                      <a:pt x="387" y="456"/>
                    </a:lnTo>
                    <a:lnTo>
                      <a:pt x="384" y="460"/>
                    </a:lnTo>
                    <a:lnTo>
                      <a:pt x="378" y="465"/>
                    </a:lnTo>
                    <a:lnTo>
                      <a:pt x="373" y="468"/>
                    </a:lnTo>
                    <a:lnTo>
                      <a:pt x="369" y="471"/>
                    </a:lnTo>
                    <a:lnTo>
                      <a:pt x="364" y="474"/>
                    </a:lnTo>
                    <a:lnTo>
                      <a:pt x="358" y="476"/>
                    </a:lnTo>
                    <a:lnTo>
                      <a:pt x="351" y="479"/>
                    </a:lnTo>
                    <a:lnTo>
                      <a:pt x="345" y="480"/>
                    </a:lnTo>
                    <a:lnTo>
                      <a:pt x="339" y="482"/>
                    </a:lnTo>
                    <a:lnTo>
                      <a:pt x="336" y="482"/>
                    </a:lnTo>
                    <a:lnTo>
                      <a:pt x="333" y="482"/>
                    </a:lnTo>
                    <a:lnTo>
                      <a:pt x="330" y="482"/>
                    </a:lnTo>
                    <a:lnTo>
                      <a:pt x="328" y="482"/>
                    </a:lnTo>
                    <a:lnTo>
                      <a:pt x="323" y="480"/>
                    </a:lnTo>
                    <a:lnTo>
                      <a:pt x="322" y="480"/>
                    </a:lnTo>
                    <a:lnTo>
                      <a:pt x="319" y="480"/>
                    </a:lnTo>
                    <a:lnTo>
                      <a:pt x="316" y="479"/>
                    </a:lnTo>
                    <a:lnTo>
                      <a:pt x="314" y="477"/>
                    </a:lnTo>
                    <a:lnTo>
                      <a:pt x="311" y="477"/>
                    </a:lnTo>
                    <a:lnTo>
                      <a:pt x="308" y="476"/>
                    </a:lnTo>
                    <a:lnTo>
                      <a:pt x="306" y="474"/>
                    </a:lnTo>
                    <a:lnTo>
                      <a:pt x="305" y="471"/>
                    </a:lnTo>
                    <a:lnTo>
                      <a:pt x="303" y="470"/>
                    </a:lnTo>
                    <a:lnTo>
                      <a:pt x="300" y="466"/>
                    </a:lnTo>
                    <a:lnTo>
                      <a:pt x="300" y="465"/>
                    </a:lnTo>
                    <a:lnTo>
                      <a:pt x="256" y="471"/>
                    </a:lnTo>
                    <a:lnTo>
                      <a:pt x="216" y="470"/>
                    </a:lnTo>
                    <a:lnTo>
                      <a:pt x="177" y="462"/>
                    </a:lnTo>
                    <a:lnTo>
                      <a:pt x="143" y="448"/>
                    </a:lnTo>
                    <a:lnTo>
                      <a:pt x="112" y="428"/>
                    </a:lnTo>
                    <a:lnTo>
                      <a:pt x="84" y="404"/>
                    </a:lnTo>
                    <a:lnTo>
                      <a:pt x="59" y="378"/>
                    </a:lnTo>
                    <a:lnTo>
                      <a:pt x="39" y="348"/>
                    </a:lnTo>
                    <a:lnTo>
                      <a:pt x="21" y="316"/>
                    </a:lnTo>
                    <a:lnTo>
                      <a:pt x="11" y="283"/>
                    </a:lnTo>
                    <a:lnTo>
                      <a:pt x="3" y="250"/>
                    </a:lnTo>
                    <a:lnTo>
                      <a:pt x="0" y="218"/>
                    </a:lnTo>
                    <a:lnTo>
                      <a:pt x="3" y="185"/>
                    </a:lnTo>
                    <a:lnTo>
                      <a:pt x="12" y="156"/>
                    </a:lnTo>
                    <a:lnTo>
                      <a:pt x="25" y="129"/>
                    </a:lnTo>
                    <a:lnTo>
                      <a:pt x="45" y="106"/>
                    </a:lnTo>
                    <a:lnTo>
                      <a:pt x="46" y="104"/>
                    </a:lnTo>
                    <a:lnTo>
                      <a:pt x="49" y="101"/>
                    </a:lnTo>
                    <a:lnTo>
                      <a:pt x="51" y="98"/>
                    </a:lnTo>
                    <a:lnTo>
                      <a:pt x="54" y="97"/>
                    </a:lnTo>
                    <a:lnTo>
                      <a:pt x="57" y="95"/>
                    </a:lnTo>
                    <a:lnTo>
                      <a:pt x="59" y="92"/>
                    </a:lnTo>
                    <a:lnTo>
                      <a:pt x="62" y="89"/>
                    </a:lnTo>
                    <a:lnTo>
                      <a:pt x="65" y="87"/>
                    </a:lnTo>
                    <a:lnTo>
                      <a:pt x="68" y="84"/>
                    </a:lnTo>
                    <a:lnTo>
                      <a:pt x="70" y="83"/>
                    </a:lnTo>
                    <a:lnTo>
                      <a:pt x="73" y="81"/>
                    </a:lnTo>
                    <a:lnTo>
                      <a:pt x="76" y="79"/>
                    </a:lnTo>
                    <a:lnTo>
                      <a:pt x="79" y="78"/>
                    </a:lnTo>
                    <a:lnTo>
                      <a:pt x="82" y="76"/>
                    </a:lnTo>
                    <a:lnTo>
                      <a:pt x="85" y="75"/>
                    </a:lnTo>
                    <a:lnTo>
                      <a:pt x="88" y="75"/>
                    </a:lnTo>
                    <a:lnTo>
                      <a:pt x="92" y="72"/>
                    </a:lnTo>
                    <a:lnTo>
                      <a:pt x="95" y="69"/>
                    </a:lnTo>
                    <a:lnTo>
                      <a:pt x="98" y="65"/>
                    </a:lnTo>
                    <a:lnTo>
                      <a:pt x="101" y="62"/>
                    </a:lnTo>
                    <a:lnTo>
                      <a:pt x="104" y="59"/>
                    </a:lnTo>
                    <a:lnTo>
                      <a:pt x="107" y="56"/>
                    </a:lnTo>
                    <a:lnTo>
                      <a:pt x="112" y="53"/>
                    </a:lnTo>
                    <a:lnTo>
                      <a:pt x="115" y="50"/>
                    </a:lnTo>
                    <a:lnTo>
                      <a:pt x="118" y="47"/>
                    </a:lnTo>
                    <a:lnTo>
                      <a:pt x="121" y="44"/>
                    </a:lnTo>
                    <a:lnTo>
                      <a:pt x="126" y="41"/>
                    </a:lnTo>
                    <a:lnTo>
                      <a:pt x="129" y="37"/>
                    </a:lnTo>
                    <a:lnTo>
                      <a:pt x="132" y="36"/>
                    </a:lnTo>
                    <a:lnTo>
                      <a:pt x="135" y="33"/>
                    </a:lnTo>
                    <a:lnTo>
                      <a:pt x="140" y="31"/>
                    </a:lnTo>
                    <a:lnTo>
                      <a:pt x="143" y="30"/>
                    </a:lnTo>
                    <a:lnTo>
                      <a:pt x="162" y="19"/>
                    </a:lnTo>
                    <a:lnTo>
                      <a:pt x="176" y="14"/>
                    </a:lnTo>
                    <a:lnTo>
                      <a:pt x="185" y="14"/>
                    </a:lnTo>
                    <a:lnTo>
                      <a:pt x="188" y="20"/>
                    </a:lnTo>
                    <a:lnTo>
                      <a:pt x="188" y="28"/>
                    </a:lnTo>
                    <a:lnTo>
                      <a:pt x="183" y="39"/>
                    </a:lnTo>
                    <a:lnTo>
                      <a:pt x="176" y="51"/>
                    </a:lnTo>
                    <a:lnTo>
                      <a:pt x="166" y="67"/>
                    </a:lnTo>
                    <a:lnTo>
                      <a:pt x="155" y="83"/>
                    </a:lnTo>
                    <a:lnTo>
                      <a:pt x="143" y="98"/>
                    </a:lnTo>
                    <a:lnTo>
                      <a:pt x="130" y="112"/>
                    </a:lnTo>
                    <a:lnTo>
                      <a:pt x="118" y="126"/>
                    </a:lnTo>
                    <a:lnTo>
                      <a:pt x="106" y="137"/>
                    </a:lnTo>
                    <a:lnTo>
                      <a:pt x="95" y="146"/>
                    </a:lnTo>
                    <a:lnTo>
                      <a:pt x="85" y="151"/>
                    </a:lnTo>
                    <a:lnTo>
                      <a:pt x="79" y="152"/>
                    </a:lnTo>
                    <a:lnTo>
                      <a:pt x="79" y="152"/>
                    </a:lnTo>
                    <a:close/>
                  </a:path>
                </a:pathLst>
              </a:custGeom>
              <a:solidFill>
                <a:srgbClr val="FFBF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271"/>
              <p:cNvSpPr>
                <a:spLocks/>
              </p:cNvSpPr>
              <p:nvPr/>
            </p:nvSpPr>
            <p:spPr bwMode="auto">
              <a:xfrm>
                <a:off x="4189" y="2116"/>
                <a:ext cx="130" cy="71"/>
              </a:xfrm>
              <a:custGeom>
                <a:avLst/>
                <a:gdLst>
                  <a:gd name="T0" fmla="*/ 79 w 130"/>
                  <a:gd name="T1" fmla="*/ 71 h 71"/>
                  <a:gd name="T2" fmla="*/ 62 w 130"/>
                  <a:gd name="T3" fmla="*/ 59 h 71"/>
                  <a:gd name="T4" fmla="*/ 51 w 130"/>
                  <a:gd name="T5" fmla="*/ 65 h 71"/>
                  <a:gd name="T6" fmla="*/ 40 w 130"/>
                  <a:gd name="T7" fmla="*/ 68 h 71"/>
                  <a:gd name="T8" fmla="*/ 32 w 130"/>
                  <a:gd name="T9" fmla="*/ 70 h 71"/>
                  <a:gd name="T10" fmla="*/ 25 w 130"/>
                  <a:gd name="T11" fmla="*/ 71 h 71"/>
                  <a:gd name="T12" fmla="*/ 17 w 130"/>
                  <a:gd name="T13" fmla="*/ 68 h 71"/>
                  <a:gd name="T14" fmla="*/ 11 w 130"/>
                  <a:gd name="T15" fmla="*/ 65 h 71"/>
                  <a:gd name="T16" fmla="*/ 6 w 130"/>
                  <a:gd name="T17" fmla="*/ 60 h 71"/>
                  <a:gd name="T18" fmla="*/ 3 w 130"/>
                  <a:gd name="T19" fmla="*/ 56 h 71"/>
                  <a:gd name="T20" fmla="*/ 0 w 130"/>
                  <a:gd name="T21" fmla="*/ 48 h 71"/>
                  <a:gd name="T22" fmla="*/ 0 w 130"/>
                  <a:gd name="T23" fmla="*/ 42 h 71"/>
                  <a:gd name="T24" fmla="*/ 0 w 130"/>
                  <a:gd name="T25" fmla="*/ 35 h 71"/>
                  <a:gd name="T26" fmla="*/ 1 w 130"/>
                  <a:gd name="T27" fmla="*/ 29 h 71"/>
                  <a:gd name="T28" fmla="*/ 4 w 130"/>
                  <a:gd name="T29" fmla="*/ 21 h 71"/>
                  <a:gd name="T30" fmla="*/ 9 w 130"/>
                  <a:gd name="T31" fmla="*/ 17 h 71"/>
                  <a:gd name="T32" fmla="*/ 15 w 130"/>
                  <a:gd name="T33" fmla="*/ 12 h 71"/>
                  <a:gd name="T34" fmla="*/ 23 w 130"/>
                  <a:gd name="T35" fmla="*/ 9 h 71"/>
                  <a:gd name="T36" fmla="*/ 46 w 130"/>
                  <a:gd name="T37" fmla="*/ 3 h 71"/>
                  <a:gd name="T38" fmla="*/ 67 w 130"/>
                  <a:gd name="T39" fmla="*/ 1 h 71"/>
                  <a:gd name="T40" fmla="*/ 84 w 130"/>
                  <a:gd name="T41" fmla="*/ 0 h 71"/>
                  <a:gd name="T42" fmla="*/ 99 w 130"/>
                  <a:gd name="T43" fmla="*/ 3 h 71"/>
                  <a:gd name="T44" fmla="*/ 110 w 130"/>
                  <a:gd name="T45" fmla="*/ 6 h 71"/>
                  <a:gd name="T46" fmla="*/ 119 w 130"/>
                  <a:gd name="T47" fmla="*/ 12 h 71"/>
                  <a:gd name="T48" fmla="*/ 126 w 130"/>
                  <a:gd name="T49" fmla="*/ 18 h 71"/>
                  <a:gd name="T50" fmla="*/ 129 w 130"/>
                  <a:gd name="T51" fmla="*/ 26 h 71"/>
                  <a:gd name="T52" fmla="*/ 130 w 130"/>
                  <a:gd name="T53" fmla="*/ 34 h 71"/>
                  <a:gd name="T54" fmla="*/ 129 w 130"/>
                  <a:gd name="T55" fmla="*/ 43 h 71"/>
                  <a:gd name="T56" fmla="*/ 124 w 130"/>
                  <a:gd name="T57" fmla="*/ 49 h 71"/>
                  <a:gd name="T58" fmla="*/ 119 w 130"/>
                  <a:gd name="T59" fmla="*/ 57 h 71"/>
                  <a:gd name="T60" fmla="*/ 112 w 130"/>
                  <a:gd name="T61" fmla="*/ 63 h 71"/>
                  <a:gd name="T62" fmla="*/ 102 w 130"/>
                  <a:gd name="T63" fmla="*/ 68 h 71"/>
                  <a:gd name="T64" fmla="*/ 91 w 130"/>
                  <a:gd name="T65" fmla="*/ 71 h 71"/>
                  <a:gd name="T66" fmla="*/ 79 w 130"/>
                  <a:gd name="T67" fmla="*/ 71 h 71"/>
                  <a:gd name="T68" fmla="*/ 79 w 130"/>
                  <a:gd name="T69"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71">
                    <a:moveTo>
                      <a:pt x="79" y="71"/>
                    </a:moveTo>
                    <a:lnTo>
                      <a:pt x="62" y="59"/>
                    </a:lnTo>
                    <a:lnTo>
                      <a:pt x="51" y="65"/>
                    </a:lnTo>
                    <a:lnTo>
                      <a:pt x="40" y="68"/>
                    </a:lnTo>
                    <a:lnTo>
                      <a:pt x="32" y="70"/>
                    </a:lnTo>
                    <a:lnTo>
                      <a:pt x="25" y="71"/>
                    </a:lnTo>
                    <a:lnTo>
                      <a:pt x="17" y="68"/>
                    </a:lnTo>
                    <a:lnTo>
                      <a:pt x="11" y="65"/>
                    </a:lnTo>
                    <a:lnTo>
                      <a:pt x="6" y="60"/>
                    </a:lnTo>
                    <a:lnTo>
                      <a:pt x="3" y="56"/>
                    </a:lnTo>
                    <a:lnTo>
                      <a:pt x="0" y="48"/>
                    </a:lnTo>
                    <a:lnTo>
                      <a:pt x="0" y="42"/>
                    </a:lnTo>
                    <a:lnTo>
                      <a:pt x="0" y="35"/>
                    </a:lnTo>
                    <a:lnTo>
                      <a:pt x="1" y="29"/>
                    </a:lnTo>
                    <a:lnTo>
                      <a:pt x="4" y="21"/>
                    </a:lnTo>
                    <a:lnTo>
                      <a:pt x="9" y="17"/>
                    </a:lnTo>
                    <a:lnTo>
                      <a:pt x="15" y="12"/>
                    </a:lnTo>
                    <a:lnTo>
                      <a:pt x="23" y="9"/>
                    </a:lnTo>
                    <a:lnTo>
                      <a:pt x="46" y="3"/>
                    </a:lnTo>
                    <a:lnTo>
                      <a:pt x="67" y="1"/>
                    </a:lnTo>
                    <a:lnTo>
                      <a:pt x="84" y="0"/>
                    </a:lnTo>
                    <a:lnTo>
                      <a:pt x="99" y="3"/>
                    </a:lnTo>
                    <a:lnTo>
                      <a:pt x="110" y="6"/>
                    </a:lnTo>
                    <a:lnTo>
                      <a:pt x="119" y="12"/>
                    </a:lnTo>
                    <a:lnTo>
                      <a:pt x="126" y="18"/>
                    </a:lnTo>
                    <a:lnTo>
                      <a:pt x="129" y="26"/>
                    </a:lnTo>
                    <a:lnTo>
                      <a:pt x="130" y="34"/>
                    </a:lnTo>
                    <a:lnTo>
                      <a:pt x="129" y="43"/>
                    </a:lnTo>
                    <a:lnTo>
                      <a:pt x="124" y="49"/>
                    </a:lnTo>
                    <a:lnTo>
                      <a:pt x="119" y="57"/>
                    </a:lnTo>
                    <a:lnTo>
                      <a:pt x="112" y="63"/>
                    </a:lnTo>
                    <a:lnTo>
                      <a:pt x="102" y="68"/>
                    </a:lnTo>
                    <a:lnTo>
                      <a:pt x="91" y="71"/>
                    </a:lnTo>
                    <a:lnTo>
                      <a:pt x="79" y="71"/>
                    </a:lnTo>
                    <a:lnTo>
                      <a:pt x="79" y="71"/>
                    </a:lnTo>
                    <a:close/>
                  </a:path>
                </a:pathLst>
              </a:custGeom>
              <a:solidFill>
                <a:srgbClr val="FFBF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272"/>
              <p:cNvSpPr>
                <a:spLocks/>
              </p:cNvSpPr>
              <p:nvPr/>
            </p:nvSpPr>
            <p:spPr bwMode="auto">
              <a:xfrm>
                <a:off x="4081" y="2154"/>
                <a:ext cx="411" cy="408"/>
              </a:xfrm>
              <a:custGeom>
                <a:avLst/>
                <a:gdLst>
                  <a:gd name="T0" fmla="*/ 410 w 411"/>
                  <a:gd name="T1" fmla="*/ 215 h 408"/>
                  <a:gd name="T2" fmla="*/ 410 w 411"/>
                  <a:gd name="T3" fmla="*/ 244 h 408"/>
                  <a:gd name="T4" fmla="*/ 397 w 411"/>
                  <a:gd name="T5" fmla="*/ 279 h 408"/>
                  <a:gd name="T6" fmla="*/ 377 w 411"/>
                  <a:gd name="T7" fmla="*/ 314 h 408"/>
                  <a:gd name="T8" fmla="*/ 349 w 411"/>
                  <a:gd name="T9" fmla="*/ 347 h 408"/>
                  <a:gd name="T10" fmla="*/ 318 w 411"/>
                  <a:gd name="T11" fmla="*/ 375 h 408"/>
                  <a:gd name="T12" fmla="*/ 285 w 411"/>
                  <a:gd name="T13" fmla="*/ 395 h 408"/>
                  <a:gd name="T14" fmla="*/ 252 w 411"/>
                  <a:gd name="T15" fmla="*/ 403 h 408"/>
                  <a:gd name="T16" fmla="*/ 226 w 411"/>
                  <a:gd name="T17" fmla="*/ 405 h 408"/>
                  <a:gd name="T18" fmla="*/ 204 w 411"/>
                  <a:gd name="T19" fmla="*/ 408 h 408"/>
                  <a:gd name="T20" fmla="*/ 181 w 411"/>
                  <a:gd name="T21" fmla="*/ 406 h 408"/>
                  <a:gd name="T22" fmla="*/ 162 w 411"/>
                  <a:gd name="T23" fmla="*/ 400 h 408"/>
                  <a:gd name="T24" fmla="*/ 142 w 411"/>
                  <a:gd name="T25" fmla="*/ 392 h 408"/>
                  <a:gd name="T26" fmla="*/ 123 w 411"/>
                  <a:gd name="T27" fmla="*/ 381 h 408"/>
                  <a:gd name="T28" fmla="*/ 105 w 411"/>
                  <a:gd name="T29" fmla="*/ 369 h 408"/>
                  <a:gd name="T30" fmla="*/ 86 w 411"/>
                  <a:gd name="T31" fmla="*/ 358 h 408"/>
                  <a:gd name="T32" fmla="*/ 49 w 411"/>
                  <a:gd name="T33" fmla="*/ 328 h 408"/>
                  <a:gd name="T34" fmla="*/ 13 w 411"/>
                  <a:gd name="T35" fmla="*/ 272 h 408"/>
                  <a:gd name="T36" fmla="*/ 0 w 411"/>
                  <a:gd name="T37" fmla="*/ 210 h 408"/>
                  <a:gd name="T38" fmla="*/ 6 w 411"/>
                  <a:gd name="T39" fmla="*/ 147 h 408"/>
                  <a:gd name="T40" fmla="*/ 30 w 411"/>
                  <a:gd name="T41" fmla="*/ 87 h 408"/>
                  <a:gd name="T42" fmla="*/ 67 w 411"/>
                  <a:gd name="T43" fmla="*/ 39 h 408"/>
                  <a:gd name="T44" fmla="*/ 115 w 411"/>
                  <a:gd name="T45" fmla="*/ 10 h 408"/>
                  <a:gd name="T46" fmla="*/ 168 w 411"/>
                  <a:gd name="T47" fmla="*/ 2 h 408"/>
                  <a:gd name="T48" fmla="*/ 210 w 411"/>
                  <a:gd name="T49" fmla="*/ 4 h 408"/>
                  <a:gd name="T50" fmla="*/ 241 w 411"/>
                  <a:gd name="T51" fmla="*/ 0 h 408"/>
                  <a:gd name="T52" fmla="*/ 279 w 411"/>
                  <a:gd name="T53" fmla="*/ 8 h 408"/>
                  <a:gd name="T54" fmla="*/ 315 w 411"/>
                  <a:gd name="T55" fmla="*/ 28 h 408"/>
                  <a:gd name="T56" fmla="*/ 349 w 411"/>
                  <a:gd name="T57" fmla="*/ 55 h 408"/>
                  <a:gd name="T58" fmla="*/ 377 w 411"/>
                  <a:gd name="T59" fmla="*/ 91 h 408"/>
                  <a:gd name="T60" fmla="*/ 399 w 411"/>
                  <a:gd name="T61" fmla="*/ 133 h 408"/>
                  <a:gd name="T62" fmla="*/ 406 w 411"/>
                  <a:gd name="T63" fmla="*/ 178 h 408"/>
                  <a:gd name="T64" fmla="*/ 406 w 411"/>
                  <a:gd name="T65" fmla="*/ 203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1" h="408">
                    <a:moveTo>
                      <a:pt x="406" y="203"/>
                    </a:moveTo>
                    <a:lnTo>
                      <a:pt x="410" y="215"/>
                    </a:lnTo>
                    <a:lnTo>
                      <a:pt x="411" y="229"/>
                    </a:lnTo>
                    <a:lnTo>
                      <a:pt x="410" y="244"/>
                    </a:lnTo>
                    <a:lnTo>
                      <a:pt x="405" y="262"/>
                    </a:lnTo>
                    <a:lnTo>
                      <a:pt x="397" y="279"/>
                    </a:lnTo>
                    <a:lnTo>
                      <a:pt x="388" y="296"/>
                    </a:lnTo>
                    <a:lnTo>
                      <a:pt x="377" y="314"/>
                    </a:lnTo>
                    <a:lnTo>
                      <a:pt x="364" y="332"/>
                    </a:lnTo>
                    <a:lnTo>
                      <a:pt x="349" y="347"/>
                    </a:lnTo>
                    <a:lnTo>
                      <a:pt x="333" y="363"/>
                    </a:lnTo>
                    <a:lnTo>
                      <a:pt x="318" y="375"/>
                    </a:lnTo>
                    <a:lnTo>
                      <a:pt x="302" y="386"/>
                    </a:lnTo>
                    <a:lnTo>
                      <a:pt x="285" y="395"/>
                    </a:lnTo>
                    <a:lnTo>
                      <a:pt x="269" y="400"/>
                    </a:lnTo>
                    <a:lnTo>
                      <a:pt x="252" y="403"/>
                    </a:lnTo>
                    <a:lnTo>
                      <a:pt x="238" y="401"/>
                    </a:lnTo>
                    <a:lnTo>
                      <a:pt x="226" y="405"/>
                    </a:lnTo>
                    <a:lnTo>
                      <a:pt x="215" y="408"/>
                    </a:lnTo>
                    <a:lnTo>
                      <a:pt x="204" y="408"/>
                    </a:lnTo>
                    <a:lnTo>
                      <a:pt x="192" y="408"/>
                    </a:lnTo>
                    <a:lnTo>
                      <a:pt x="181" y="406"/>
                    </a:lnTo>
                    <a:lnTo>
                      <a:pt x="171" y="403"/>
                    </a:lnTo>
                    <a:lnTo>
                      <a:pt x="162" y="400"/>
                    </a:lnTo>
                    <a:lnTo>
                      <a:pt x="151" y="397"/>
                    </a:lnTo>
                    <a:lnTo>
                      <a:pt x="142" y="392"/>
                    </a:lnTo>
                    <a:lnTo>
                      <a:pt x="133" y="387"/>
                    </a:lnTo>
                    <a:lnTo>
                      <a:pt x="123" y="381"/>
                    </a:lnTo>
                    <a:lnTo>
                      <a:pt x="114" y="377"/>
                    </a:lnTo>
                    <a:lnTo>
                      <a:pt x="105" y="369"/>
                    </a:lnTo>
                    <a:lnTo>
                      <a:pt x="95" y="364"/>
                    </a:lnTo>
                    <a:lnTo>
                      <a:pt x="86" y="358"/>
                    </a:lnTo>
                    <a:lnTo>
                      <a:pt x="78" y="352"/>
                    </a:lnTo>
                    <a:lnTo>
                      <a:pt x="49" y="328"/>
                    </a:lnTo>
                    <a:lnTo>
                      <a:pt x="28" y="302"/>
                    </a:lnTo>
                    <a:lnTo>
                      <a:pt x="13" y="272"/>
                    </a:lnTo>
                    <a:lnTo>
                      <a:pt x="3" y="241"/>
                    </a:lnTo>
                    <a:lnTo>
                      <a:pt x="0" y="210"/>
                    </a:lnTo>
                    <a:lnTo>
                      <a:pt x="2" y="178"/>
                    </a:lnTo>
                    <a:lnTo>
                      <a:pt x="6" y="147"/>
                    </a:lnTo>
                    <a:lnTo>
                      <a:pt x="17" y="117"/>
                    </a:lnTo>
                    <a:lnTo>
                      <a:pt x="30" y="87"/>
                    </a:lnTo>
                    <a:lnTo>
                      <a:pt x="47" y="63"/>
                    </a:lnTo>
                    <a:lnTo>
                      <a:pt x="67" y="39"/>
                    </a:lnTo>
                    <a:lnTo>
                      <a:pt x="91" y="22"/>
                    </a:lnTo>
                    <a:lnTo>
                      <a:pt x="115" y="10"/>
                    </a:lnTo>
                    <a:lnTo>
                      <a:pt x="142" y="4"/>
                    </a:lnTo>
                    <a:lnTo>
                      <a:pt x="168" y="2"/>
                    </a:lnTo>
                    <a:lnTo>
                      <a:pt x="196" y="10"/>
                    </a:lnTo>
                    <a:lnTo>
                      <a:pt x="210" y="4"/>
                    </a:lnTo>
                    <a:lnTo>
                      <a:pt x="226" y="0"/>
                    </a:lnTo>
                    <a:lnTo>
                      <a:pt x="241" y="0"/>
                    </a:lnTo>
                    <a:lnTo>
                      <a:pt x="260" y="4"/>
                    </a:lnTo>
                    <a:lnTo>
                      <a:pt x="279" y="8"/>
                    </a:lnTo>
                    <a:lnTo>
                      <a:pt x="296" y="18"/>
                    </a:lnTo>
                    <a:lnTo>
                      <a:pt x="315" y="28"/>
                    </a:lnTo>
                    <a:lnTo>
                      <a:pt x="333" y="41"/>
                    </a:lnTo>
                    <a:lnTo>
                      <a:pt x="349" y="55"/>
                    </a:lnTo>
                    <a:lnTo>
                      <a:pt x="364" y="72"/>
                    </a:lnTo>
                    <a:lnTo>
                      <a:pt x="377" y="91"/>
                    </a:lnTo>
                    <a:lnTo>
                      <a:pt x="389" y="111"/>
                    </a:lnTo>
                    <a:lnTo>
                      <a:pt x="399" y="133"/>
                    </a:lnTo>
                    <a:lnTo>
                      <a:pt x="405" y="154"/>
                    </a:lnTo>
                    <a:lnTo>
                      <a:pt x="406" y="178"/>
                    </a:lnTo>
                    <a:lnTo>
                      <a:pt x="406" y="203"/>
                    </a:lnTo>
                    <a:lnTo>
                      <a:pt x="406" y="203"/>
                    </a:lnTo>
                    <a:close/>
                  </a:path>
                </a:pathLst>
              </a:custGeom>
              <a:solidFill>
                <a:srgbClr val="FF4D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273"/>
              <p:cNvSpPr>
                <a:spLocks/>
              </p:cNvSpPr>
              <p:nvPr/>
            </p:nvSpPr>
            <p:spPr bwMode="auto">
              <a:xfrm>
                <a:off x="4252" y="2223"/>
                <a:ext cx="84" cy="270"/>
              </a:xfrm>
              <a:custGeom>
                <a:avLst/>
                <a:gdLst>
                  <a:gd name="T0" fmla="*/ 61 w 84"/>
                  <a:gd name="T1" fmla="*/ 68 h 270"/>
                  <a:gd name="T2" fmla="*/ 70 w 84"/>
                  <a:gd name="T3" fmla="*/ 79 h 270"/>
                  <a:gd name="T4" fmla="*/ 78 w 84"/>
                  <a:gd name="T5" fmla="*/ 92 h 270"/>
                  <a:gd name="T6" fmla="*/ 83 w 84"/>
                  <a:gd name="T7" fmla="*/ 109 h 270"/>
                  <a:gd name="T8" fmla="*/ 84 w 84"/>
                  <a:gd name="T9" fmla="*/ 126 h 270"/>
                  <a:gd name="T10" fmla="*/ 84 w 84"/>
                  <a:gd name="T11" fmla="*/ 141 h 270"/>
                  <a:gd name="T12" fmla="*/ 81 w 84"/>
                  <a:gd name="T13" fmla="*/ 158 h 270"/>
                  <a:gd name="T14" fmla="*/ 75 w 84"/>
                  <a:gd name="T15" fmla="*/ 171 h 270"/>
                  <a:gd name="T16" fmla="*/ 74 w 84"/>
                  <a:gd name="T17" fmla="*/ 180 h 270"/>
                  <a:gd name="T18" fmla="*/ 75 w 84"/>
                  <a:gd name="T19" fmla="*/ 185 h 270"/>
                  <a:gd name="T20" fmla="*/ 77 w 84"/>
                  <a:gd name="T21" fmla="*/ 189 h 270"/>
                  <a:gd name="T22" fmla="*/ 77 w 84"/>
                  <a:gd name="T23" fmla="*/ 196 h 270"/>
                  <a:gd name="T24" fmla="*/ 77 w 84"/>
                  <a:gd name="T25" fmla="*/ 202 h 270"/>
                  <a:gd name="T26" fmla="*/ 75 w 84"/>
                  <a:gd name="T27" fmla="*/ 207 h 270"/>
                  <a:gd name="T28" fmla="*/ 74 w 84"/>
                  <a:gd name="T29" fmla="*/ 211 h 270"/>
                  <a:gd name="T30" fmla="*/ 69 w 84"/>
                  <a:gd name="T31" fmla="*/ 214 h 270"/>
                  <a:gd name="T32" fmla="*/ 67 w 84"/>
                  <a:gd name="T33" fmla="*/ 241 h 270"/>
                  <a:gd name="T34" fmla="*/ 63 w 84"/>
                  <a:gd name="T35" fmla="*/ 267 h 270"/>
                  <a:gd name="T36" fmla="*/ 53 w 84"/>
                  <a:gd name="T37" fmla="*/ 269 h 270"/>
                  <a:gd name="T38" fmla="*/ 42 w 84"/>
                  <a:gd name="T39" fmla="*/ 252 h 270"/>
                  <a:gd name="T40" fmla="*/ 32 w 84"/>
                  <a:gd name="T41" fmla="*/ 222 h 270"/>
                  <a:gd name="T42" fmla="*/ 19 w 84"/>
                  <a:gd name="T43" fmla="*/ 189 h 270"/>
                  <a:gd name="T44" fmla="*/ 11 w 84"/>
                  <a:gd name="T45" fmla="*/ 160 h 270"/>
                  <a:gd name="T46" fmla="*/ 8 w 84"/>
                  <a:gd name="T47" fmla="*/ 140 h 270"/>
                  <a:gd name="T48" fmla="*/ 8 w 84"/>
                  <a:gd name="T49" fmla="*/ 134 h 270"/>
                  <a:gd name="T50" fmla="*/ 7 w 84"/>
                  <a:gd name="T51" fmla="*/ 130 h 270"/>
                  <a:gd name="T52" fmla="*/ 4 w 84"/>
                  <a:gd name="T53" fmla="*/ 126 h 270"/>
                  <a:gd name="T54" fmla="*/ 0 w 84"/>
                  <a:gd name="T55" fmla="*/ 121 h 270"/>
                  <a:gd name="T56" fmla="*/ 0 w 84"/>
                  <a:gd name="T57" fmla="*/ 113 h 270"/>
                  <a:gd name="T58" fmla="*/ 4 w 84"/>
                  <a:gd name="T59" fmla="*/ 99 h 270"/>
                  <a:gd name="T60" fmla="*/ 5 w 84"/>
                  <a:gd name="T61" fmla="*/ 87 h 270"/>
                  <a:gd name="T62" fmla="*/ 8 w 84"/>
                  <a:gd name="T63" fmla="*/ 74 h 270"/>
                  <a:gd name="T64" fmla="*/ 10 w 84"/>
                  <a:gd name="T65" fmla="*/ 62 h 270"/>
                  <a:gd name="T66" fmla="*/ 11 w 84"/>
                  <a:gd name="T67" fmla="*/ 48 h 270"/>
                  <a:gd name="T68" fmla="*/ 13 w 84"/>
                  <a:gd name="T69" fmla="*/ 36 h 270"/>
                  <a:gd name="T70" fmla="*/ 13 w 84"/>
                  <a:gd name="T71" fmla="*/ 22 h 270"/>
                  <a:gd name="T72" fmla="*/ 14 w 84"/>
                  <a:gd name="T73" fmla="*/ 11 h 270"/>
                  <a:gd name="T74" fmla="*/ 16 w 84"/>
                  <a:gd name="T75" fmla="*/ 6 h 270"/>
                  <a:gd name="T76" fmla="*/ 21 w 84"/>
                  <a:gd name="T77" fmla="*/ 1 h 270"/>
                  <a:gd name="T78" fmla="*/ 27 w 84"/>
                  <a:gd name="T79" fmla="*/ 0 h 270"/>
                  <a:gd name="T80" fmla="*/ 33 w 84"/>
                  <a:gd name="T81" fmla="*/ 0 h 270"/>
                  <a:gd name="T82" fmla="*/ 38 w 84"/>
                  <a:gd name="T83" fmla="*/ 1 h 270"/>
                  <a:gd name="T84" fmla="*/ 42 w 84"/>
                  <a:gd name="T85" fmla="*/ 6 h 270"/>
                  <a:gd name="T86" fmla="*/ 46 w 84"/>
                  <a:gd name="T87" fmla="*/ 11 h 270"/>
                  <a:gd name="T88" fmla="*/ 46 w 84"/>
                  <a:gd name="T89" fmla="*/ 18 h 270"/>
                  <a:gd name="T90" fmla="*/ 46 w 84"/>
                  <a:gd name="T91" fmla="*/ 25 h 270"/>
                  <a:gd name="T92" fmla="*/ 47 w 84"/>
                  <a:gd name="T93" fmla="*/ 31 h 270"/>
                  <a:gd name="T94" fmla="*/ 47 w 84"/>
                  <a:gd name="T95" fmla="*/ 39 h 270"/>
                  <a:gd name="T96" fmla="*/ 49 w 84"/>
                  <a:gd name="T97" fmla="*/ 45 h 270"/>
                  <a:gd name="T98" fmla="*/ 50 w 84"/>
                  <a:gd name="T99" fmla="*/ 51 h 270"/>
                  <a:gd name="T100" fmla="*/ 52 w 84"/>
                  <a:gd name="T101" fmla="*/ 56 h 270"/>
                  <a:gd name="T102" fmla="*/ 53 w 84"/>
                  <a:gd name="T103" fmla="*/ 62 h 270"/>
                  <a:gd name="T104" fmla="*/ 55 w 84"/>
                  <a:gd name="T105" fmla="*/ 6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4" h="270">
                    <a:moveTo>
                      <a:pt x="55" y="65"/>
                    </a:moveTo>
                    <a:lnTo>
                      <a:pt x="61" y="68"/>
                    </a:lnTo>
                    <a:lnTo>
                      <a:pt x="66" y="73"/>
                    </a:lnTo>
                    <a:lnTo>
                      <a:pt x="70" y="79"/>
                    </a:lnTo>
                    <a:lnTo>
                      <a:pt x="75" y="85"/>
                    </a:lnTo>
                    <a:lnTo>
                      <a:pt x="78" y="92"/>
                    </a:lnTo>
                    <a:lnTo>
                      <a:pt x="81" y="101"/>
                    </a:lnTo>
                    <a:lnTo>
                      <a:pt x="83" y="109"/>
                    </a:lnTo>
                    <a:lnTo>
                      <a:pt x="84" y="116"/>
                    </a:lnTo>
                    <a:lnTo>
                      <a:pt x="84" y="126"/>
                    </a:lnTo>
                    <a:lnTo>
                      <a:pt x="84" y="134"/>
                    </a:lnTo>
                    <a:lnTo>
                      <a:pt x="84" y="141"/>
                    </a:lnTo>
                    <a:lnTo>
                      <a:pt x="83" y="151"/>
                    </a:lnTo>
                    <a:lnTo>
                      <a:pt x="81" y="158"/>
                    </a:lnTo>
                    <a:lnTo>
                      <a:pt x="78" y="165"/>
                    </a:lnTo>
                    <a:lnTo>
                      <a:pt x="75" y="171"/>
                    </a:lnTo>
                    <a:lnTo>
                      <a:pt x="72" y="177"/>
                    </a:lnTo>
                    <a:lnTo>
                      <a:pt x="74" y="180"/>
                    </a:lnTo>
                    <a:lnTo>
                      <a:pt x="74" y="182"/>
                    </a:lnTo>
                    <a:lnTo>
                      <a:pt x="75" y="185"/>
                    </a:lnTo>
                    <a:lnTo>
                      <a:pt x="75" y="188"/>
                    </a:lnTo>
                    <a:lnTo>
                      <a:pt x="77" y="189"/>
                    </a:lnTo>
                    <a:lnTo>
                      <a:pt x="77" y="193"/>
                    </a:lnTo>
                    <a:lnTo>
                      <a:pt x="77" y="196"/>
                    </a:lnTo>
                    <a:lnTo>
                      <a:pt x="77" y="199"/>
                    </a:lnTo>
                    <a:lnTo>
                      <a:pt x="77" y="202"/>
                    </a:lnTo>
                    <a:lnTo>
                      <a:pt x="77" y="203"/>
                    </a:lnTo>
                    <a:lnTo>
                      <a:pt x="75" y="207"/>
                    </a:lnTo>
                    <a:lnTo>
                      <a:pt x="75" y="208"/>
                    </a:lnTo>
                    <a:lnTo>
                      <a:pt x="74" y="211"/>
                    </a:lnTo>
                    <a:lnTo>
                      <a:pt x="72" y="213"/>
                    </a:lnTo>
                    <a:lnTo>
                      <a:pt x="69" y="214"/>
                    </a:lnTo>
                    <a:lnTo>
                      <a:pt x="67" y="217"/>
                    </a:lnTo>
                    <a:lnTo>
                      <a:pt x="67" y="241"/>
                    </a:lnTo>
                    <a:lnTo>
                      <a:pt x="66" y="258"/>
                    </a:lnTo>
                    <a:lnTo>
                      <a:pt x="63" y="267"/>
                    </a:lnTo>
                    <a:lnTo>
                      <a:pt x="58" y="270"/>
                    </a:lnTo>
                    <a:lnTo>
                      <a:pt x="53" y="269"/>
                    </a:lnTo>
                    <a:lnTo>
                      <a:pt x="49" y="263"/>
                    </a:lnTo>
                    <a:lnTo>
                      <a:pt x="42" y="252"/>
                    </a:lnTo>
                    <a:lnTo>
                      <a:pt x="36" y="238"/>
                    </a:lnTo>
                    <a:lnTo>
                      <a:pt x="32" y="222"/>
                    </a:lnTo>
                    <a:lnTo>
                      <a:pt x="25" y="207"/>
                    </a:lnTo>
                    <a:lnTo>
                      <a:pt x="19" y="189"/>
                    </a:lnTo>
                    <a:lnTo>
                      <a:pt x="16" y="174"/>
                    </a:lnTo>
                    <a:lnTo>
                      <a:pt x="11" y="160"/>
                    </a:lnTo>
                    <a:lnTo>
                      <a:pt x="10" y="147"/>
                    </a:lnTo>
                    <a:lnTo>
                      <a:pt x="8" y="140"/>
                    </a:lnTo>
                    <a:lnTo>
                      <a:pt x="10" y="135"/>
                    </a:lnTo>
                    <a:lnTo>
                      <a:pt x="8" y="134"/>
                    </a:lnTo>
                    <a:lnTo>
                      <a:pt x="8" y="132"/>
                    </a:lnTo>
                    <a:lnTo>
                      <a:pt x="7" y="130"/>
                    </a:lnTo>
                    <a:lnTo>
                      <a:pt x="5" y="127"/>
                    </a:lnTo>
                    <a:lnTo>
                      <a:pt x="4" y="126"/>
                    </a:lnTo>
                    <a:lnTo>
                      <a:pt x="2" y="123"/>
                    </a:lnTo>
                    <a:lnTo>
                      <a:pt x="0" y="121"/>
                    </a:lnTo>
                    <a:lnTo>
                      <a:pt x="0" y="120"/>
                    </a:lnTo>
                    <a:lnTo>
                      <a:pt x="0" y="113"/>
                    </a:lnTo>
                    <a:lnTo>
                      <a:pt x="2" y="106"/>
                    </a:lnTo>
                    <a:lnTo>
                      <a:pt x="4" y="99"/>
                    </a:lnTo>
                    <a:lnTo>
                      <a:pt x="4" y="93"/>
                    </a:lnTo>
                    <a:lnTo>
                      <a:pt x="5" y="87"/>
                    </a:lnTo>
                    <a:lnTo>
                      <a:pt x="7" y="81"/>
                    </a:lnTo>
                    <a:lnTo>
                      <a:pt x="8" y="74"/>
                    </a:lnTo>
                    <a:lnTo>
                      <a:pt x="8" y="68"/>
                    </a:lnTo>
                    <a:lnTo>
                      <a:pt x="10" y="62"/>
                    </a:lnTo>
                    <a:lnTo>
                      <a:pt x="10" y="54"/>
                    </a:lnTo>
                    <a:lnTo>
                      <a:pt x="11" y="48"/>
                    </a:lnTo>
                    <a:lnTo>
                      <a:pt x="13" y="42"/>
                    </a:lnTo>
                    <a:lnTo>
                      <a:pt x="13" y="36"/>
                    </a:lnTo>
                    <a:lnTo>
                      <a:pt x="13" y="29"/>
                    </a:lnTo>
                    <a:lnTo>
                      <a:pt x="13" y="22"/>
                    </a:lnTo>
                    <a:lnTo>
                      <a:pt x="14" y="15"/>
                    </a:lnTo>
                    <a:lnTo>
                      <a:pt x="14" y="11"/>
                    </a:lnTo>
                    <a:lnTo>
                      <a:pt x="16" y="9"/>
                    </a:lnTo>
                    <a:lnTo>
                      <a:pt x="16" y="6"/>
                    </a:lnTo>
                    <a:lnTo>
                      <a:pt x="19" y="4"/>
                    </a:lnTo>
                    <a:lnTo>
                      <a:pt x="21" y="1"/>
                    </a:lnTo>
                    <a:lnTo>
                      <a:pt x="24" y="1"/>
                    </a:lnTo>
                    <a:lnTo>
                      <a:pt x="27" y="0"/>
                    </a:lnTo>
                    <a:lnTo>
                      <a:pt x="30" y="0"/>
                    </a:lnTo>
                    <a:lnTo>
                      <a:pt x="33" y="0"/>
                    </a:lnTo>
                    <a:lnTo>
                      <a:pt x="36" y="1"/>
                    </a:lnTo>
                    <a:lnTo>
                      <a:pt x="38" y="1"/>
                    </a:lnTo>
                    <a:lnTo>
                      <a:pt x="41" y="4"/>
                    </a:lnTo>
                    <a:lnTo>
                      <a:pt x="42" y="6"/>
                    </a:lnTo>
                    <a:lnTo>
                      <a:pt x="44" y="9"/>
                    </a:lnTo>
                    <a:lnTo>
                      <a:pt x="46" y="11"/>
                    </a:lnTo>
                    <a:lnTo>
                      <a:pt x="46" y="15"/>
                    </a:lnTo>
                    <a:lnTo>
                      <a:pt x="46" y="18"/>
                    </a:lnTo>
                    <a:lnTo>
                      <a:pt x="46" y="22"/>
                    </a:lnTo>
                    <a:lnTo>
                      <a:pt x="46" y="25"/>
                    </a:lnTo>
                    <a:lnTo>
                      <a:pt x="47" y="29"/>
                    </a:lnTo>
                    <a:lnTo>
                      <a:pt x="47" y="31"/>
                    </a:lnTo>
                    <a:lnTo>
                      <a:pt x="47" y="34"/>
                    </a:lnTo>
                    <a:lnTo>
                      <a:pt x="47" y="39"/>
                    </a:lnTo>
                    <a:lnTo>
                      <a:pt x="49" y="42"/>
                    </a:lnTo>
                    <a:lnTo>
                      <a:pt x="49" y="45"/>
                    </a:lnTo>
                    <a:lnTo>
                      <a:pt x="50" y="48"/>
                    </a:lnTo>
                    <a:lnTo>
                      <a:pt x="50" y="51"/>
                    </a:lnTo>
                    <a:lnTo>
                      <a:pt x="50" y="54"/>
                    </a:lnTo>
                    <a:lnTo>
                      <a:pt x="52" y="56"/>
                    </a:lnTo>
                    <a:lnTo>
                      <a:pt x="52" y="60"/>
                    </a:lnTo>
                    <a:lnTo>
                      <a:pt x="53" y="62"/>
                    </a:lnTo>
                    <a:lnTo>
                      <a:pt x="55" y="65"/>
                    </a:lnTo>
                    <a:lnTo>
                      <a:pt x="55" y="65"/>
                    </a:lnTo>
                    <a:close/>
                  </a:path>
                </a:pathLst>
              </a:custGeom>
              <a:solidFill>
                <a:srgbClr val="FFBF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274"/>
              <p:cNvSpPr>
                <a:spLocks/>
              </p:cNvSpPr>
              <p:nvPr/>
            </p:nvSpPr>
            <p:spPr bwMode="auto">
              <a:xfrm>
                <a:off x="4119" y="2192"/>
                <a:ext cx="130" cy="294"/>
              </a:xfrm>
              <a:custGeom>
                <a:avLst/>
                <a:gdLst>
                  <a:gd name="T0" fmla="*/ 102 w 130"/>
                  <a:gd name="T1" fmla="*/ 46 h 294"/>
                  <a:gd name="T2" fmla="*/ 82 w 130"/>
                  <a:gd name="T3" fmla="*/ 65 h 294"/>
                  <a:gd name="T4" fmla="*/ 70 w 130"/>
                  <a:gd name="T5" fmla="*/ 87 h 294"/>
                  <a:gd name="T6" fmla="*/ 65 w 130"/>
                  <a:gd name="T7" fmla="*/ 112 h 294"/>
                  <a:gd name="T8" fmla="*/ 67 w 130"/>
                  <a:gd name="T9" fmla="*/ 140 h 294"/>
                  <a:gd name="T10" fmla="*/ 73 w 130"/>
                  <a:gd name="T11" fmla="*/ 166 h 294"/>
                  <a:gd name="T12" fmla="*/ 85 w 130"/>
                  <a:gd name="T13" fmla="*/ 192 h 294"/>
                  <a:gd name="T14" fmla="*/ 99 w 130"/>
                  <a:gd name="T15" fmla="*/ 216 h 294"/>
                  <a:gd name="T16" fmla="*/ 112 w 130"/>
                  <a:gd name="T17" fmla="*/ 236 h 294"/>
                  <a:gd name="T18" fmla="*/ 116 w 130"/>
                  <a:gd name="T19" fmla="*/ 252 h 294"/>
                  <a:gd name="T20" fmla="*/ 115 w 130"/>
                  <a:gd name="T21" fmla="*/ 267 h 294"/>
                  <a:gd name="T22" fmla="*/ 107 w 130"/>
                  <a:gd name="T23" fmla="*/ 280 h 294"/>
                  <a:gd name="T24" fmla="*/ 95 w 130"/>
                  <a:gd name="T25" fmla="*/ 289 h 294"/>
                  <a:gd name="T26" fmla="*/ 81 w 130"/>
                  <a:gd name="T27" fmla="*/ 294 h 294"/>
                  <a:gd name="T28" fmla="*/ 65 w 130"/>
                  <a:gd name="T29" fmla="*/ 292 h 294"/>
                  <a:gd name="T30" fmla="*/ 49 w 130"/>
                  <a:gd name="T31" fmla="*/ 284 h 294"/>
                  <a:gd name="T32" fmla="*/ 31 w 130"/>
                  <a:gd name="T33" fmla="*/ 262 h 294"/>
                  <a:gd name="T34" fmla="*/ 12 w 130"/>
                  <a:gd name="T35" fmla="*/ 225 h 294"/>
                  <a:gd name="T36" fmla="*/ 1 w 130"/>
                  <a:gd name="T37" fmla="*/ 185 h 294"/>
                  <a:gd name="T38" fmla="*/ 0 w 130"/>
                  <a:gd name="T39" fmla="*/ 143 h 294"/>
                  <a:gd name="T40" fmla="*/ 7 w 130"/>
                  <a:gd name="T41" fmla="*/ 101 h 294"/>
                  <a:gd name="T42" fmla="*/ 23 w 130"/>
                  <a:gd name="T43" fmla="*/ 63 h 294"/>
                  <a:gd name="T44" fmla="*/ 49 w 130"/>
                  <a:gd name="T45" fmla="*/ 31 h 294"/>
                  <a:gd name="T46" fmla="*/ 84 w 130"/>
                  <a:gd name="T47" fmla="*/ 8 h 294"/>
                  <a:gd name="T48" fmla="*/ 109 w 130"/>
                  <a:gd name="T49" fmla="*/ 0 h 294"/>
                  <a:gd name="T50" fmla="*/ 116 w 130"/>
                  <a:gd name="T51" fmla="*/ 0 h 294"/>
                  <a:gd name="T52" fmla="*/ 123 w 130"/>
                  <a:gd name="T53" fmla="*/ 4 h 294"/>
                  <a:gd name="T54" fmla="*/ 127 w 130"/>
                  <a:gd name="T55" fmla="*/ 9 h 294"/>
                  <a:gd name="T56" fmla="*/ 130 w 130"/>
                  <a:gd name="T57" fmla="*/ 15 h 294"/>
                  <a:gd name="T58" fmla="*/ 129 w 130"/>
                  <a:gd name="T59" fmla="*/ 23 h 294"/>
                  <a:gd name="T60" fmla="*/ 127 w 130"/>
                  <a:gd name="T61" fmla="*/ 29 h 294"/>
                  <a:gd name="T62" fmla="*/ 121 w 130"/>
                  <a:gd name="T63" fmla="*/ 35 h 294"/>
                  <a:gd name="T64" fmla="*/ 118 w 130"/>
                  <a:gd name="T65" fmla="*/ 3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 h="294">
                    <a:moveTo>
                      <a:pt x="118" y="39"/>
                    </a:moveTo>
                    <a:lnTo>
                      <a:pt x="102" y="46"/>
                    </a:lnTo>
                    <a:lnTo>
                      <a:pt x="91" y="56"/>
                    </a:lnTo>
                    <a:lnTo>
                      <a:pt x="82" y="65"/>
                    </a:lnTo>
                    <a:lnTo>
                      <a:pt x="76" y="76"/>
                    </a:lnTo>
                    <a:lnTo>
                      <a:pt x="70" y="87"/>
                    </a:lnTo>
                    <a:lnTo>
                      <a:pt x="67" y="99"/>
                    </a:lnTo>
                    <a:lnTo>
                      <a:pt x="65" y="112"/>
                    </a:lnTo>
                    <a:lnTo>
                      <a:pt x="65" y="126"/>
                    </a:lnTo>
                    <a:lnTo>
                      <a:pt x="67" y="140"/>
                    </a:lnTo>
                    <a:lnTo>
                      <a:pt x="70" y="152"/>
                    </a:lnTo>
                    <a:lnTo>
                      <a:pt x="73" y="166"/>
                    </a:lnTo>
                    <a:lnTo>
                      <a:pt x="79" y="180"/>
                    </a:lnTo>
                    <a:lnTo>
                      <a:pt x="85" y="192"/>
                    </a:lnTo>
                    <a:lnTo>
                      <a:pt x="91" y="205"/>
                    </a:lnTo>
                    <a:lnTo>
                      <a:pt x="99" y="216"/>
                    </a:lnTo>
                    <a:lnTo>
                      <a:pt x="107" y="228"/>
                    </a:lnTo>
                    <a:lnTo>
                      <a:pt x="112" y="236"/>
                    </a:lnTo>
                    <a:lnTo>
                      <a:pt x="115" y="244"/>
                    </a:lnTo>
                    <a:lnTo>
                      <a:pt x="116" y="252"/>
                    </a:lnTo>
                    <a:lnTo>
                      <a:pt x="116" y="259"/>
                    </a:lnTo>
                    <a:lnTo>
                      <a:pt x="115" y="267"/>
                    </a:lnTo>
                    <a:lnTo>
                      <a:pt x="110" y="273"/>
                    </a:lnTo>
                    <a:lnTo>
                      <a:pt x="107" y="280"/>
                    </a:lnTo>
                    <a:lnTo>
                      <a:pt x="101" y="286"/>
                    </a:lnTo>
                    <a:lnTo>
                      <a:pt x="95" y="289"/>
                    </a:lnTo>
                    <a:lnTo>
                      <a:pt x="88" y="292"/>
                    </a:lnTo>
                    <a:lnTo>
                      <a:pt x="81" y="294"/>
                    </a:lnTo>
                    <a:lnTo>
                      <a:pt x="73" y="294"/>
                    </a:lnTo>
                    <a:lnTo>
                      <a:pt x="65" y="292"/>
                    </a:lnTo>
                    <a:lnTo>
                      <a:pt x="57" y="290"/>
                    </a:lnTo>
                    <a:lnTo>
                      <a:pt x="49" y="284"/>
                    </a:lnTo>
                    <a:lnTo>
                      <a:pt x="43" y="278"/>
                    </a:lnTo>
                    <a:lnTo>
                      <a:pt x="31" y="262"/>
                    </a:lnTo>
                    <a:lnTo>
                      <a:pt x="20" y="245"/>
                    </a:lnTo>
                    <a:lnTo>
                      <a:pt x="12" y="225"/>
                    </a:lnTo>
                    <a:lnTo>
                      <a:pt x="6" y="206"/>
                    </a:lnTo>
                    <a:lnTo>
                      <a:pt x="1" y="185"/>
                    </a:lnTo>
                    <a:lnTo>
                      <a:pt x="0" y="165"/>
                    </a:lnTo>
                    <a:lnTo>
                      <a:pt x="0" y="143"/>
                    </a:lnTo>
                    <a:lnTo>
                      <a:pt x="3" y="121"/>
                    </a:lnTo>
                    <a:lnTo>
                      <a:pt x="7" y="101"/>
                    </a:lnTo>
                    <a:lnTo>
                      <a:pt x="15" y="82"/>
                    </a:lnTo>
                    <a:lnTo>
                      <a:pt x="23" y="63"/>
                    </a:lnTo>
                    <a:lnTo>
                      <a:pt x="35" y="46"/>
                    </a:lnTo>
                    <a:lnTo>
                      <a:pt x="49" y="31"/>
                    </a:lnTo>
                    <a:lnTo>
                      <a:pt x="65" y="18"/>
                    </a:lnTo>
                    <a:lnTo>
                      <a:pt x="84" y="8"/>
                    </a:lnTo>
                    <a:lnTo>
                      <a:pt x="105" y="1"/>
                    </a:lnTo>
                    <a:lnTo>
                      <a:pt x="109" y="0"/>
                    </a:lnTo>
                    <a:lnTo>
                      <a:pt x="113" y="0"/>
                    </a:lnTo>
                    <a:lnTo>
                      <a:pt x="116" y="0"/>
                    </a:lnTo>
                    <a:lnTo>
                      <a:pt x="119" y="1"/>
                    </a:lnTo>
                    <a:lnTo>
                      <a:pt x="123" y="4"/>
                    </a:lnTo>
                    <a:lnTo>
                      <a:pt x="126" y="6"/>
                    </a:lnTo>
                    <a:lnTo>
                      <a:pt x="127" y="9"/>
                    </a:lnTo>
                    <a:lnTo>
                      <a:pt x="129" y="12"/>
                    </a:lnTo>
                    <a:lnTo>
                      <a:pt x="130" y="15"/>
                    </a:lnTo>
                    <a:lnTo>
                      <a:pt x="130" y="20"/>
                    </a:lnTo>
                    <a:lnTo>
                      <a:pt x="129" y="23"/>
                    </a:lnTo>
                    <a:lnTo>
                      <a:pt x="129" y="26"/>
                    </a:lnTo>
                    <a:lnTo>
                      <a:pt x="127" y="29"/>
                    </a:lnTo>
                    <a:lnTo>
                      <a:pt x="124" y="32"/>
                    </a:lnTo>
                    <a:lnTo>
                      <a:pt x="121" y="35"/>
                    </a:lnTo>
                    <a:lnTo>
                      <a:pt x="118" y="39"/>
                    </a:lnTo>
                    <a:lnTo>
                      <a:pt x="118" y="39"/>
                    </a:lnTo>
                    <a:close/>
                  </a:path>
                </a:pathLst>
              </a:custGeom>
              <a:solidFill>
                <a:srgbClr val="FF99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275"/>
              <p:cNvSpPr>
                <a:spLocks/>
              </p:cNvSpPr>
              <p:nvPr/>
            </p:nvSpPr>
            <p:spPr bwMode="auto">
              <a:xfrm>
                <a:off x="4329" y="2223"/>
                <a:ext cx="143" cy="298"/>
              </a:xfrm>
              <a:custGeom>
                <a:avLst/>
                <a:gdLst>
                  <a:gd name="T0" fmla="*/ 107 w 143"/>
                  <a:gd name="T1" fmla="*/ 22 h 298"/>
                  <a:gd name="T2" fmla="*/ 129 w 143"/>
                  <a:gd name="T3" fmla="*/ 57 h 298"/>
                  <a:gd name="T4" fmla="*/ 141 w 143"/>
                  <a:gd name="T5" fmla="*/ 95 h 298"/>
                  <a:gd name="T6" fmla="*/ 143 w 143"/>
                  <a:gd name="T7" fmla="*/ 134 h 298"/>
                  <a:gd name="T8" fmla="*/ 138 w 143"/>
                  <a:gd name="T9" fmla="*/ 172 h 298"/>
                  <a:gd name="T10" fmla="*/ 126 w 143"/>
                  <a:gd name="T11" fmla="*/ 210 h 298"/>
                  <a:gd name="T12" fmla="*/ 104 w 143"/>
                  <a:gd name="T13" fmla="*/ 244 h 298"/>
                  <a:gd name="T14" fmla="*/ 76 w 143"/>
                  <a:gd name="T15" fmla="*/ 275 h 298"/>
                  <a:gd name="T16" fmla="*/ 53 w 143"/>
                  <a:gd name="T17" fmla="*/ 294 h 298"/>
                  <a:gd name="T18" fmla="*/ 37 w 143"/>
                  <a:gd name="T19" fmla="*/ 298 h 298"/>
                  <a:gd name="T20" fmla="*/ 23 w 143"/>
                  <a:gd name="T21" fmla="*/ 295 h 298"/>
                  <a:gd name="T22" fmla="*/ 12 w 143"/>
                  <a:gd name="T23" fmla="*/ 289 h 298"/>
                  <a:gd name="T24" fmla="*/ 4 w 143"/>
                  <a:gd name="T25" fmla="*/ 278 h 298"/>
                  <a:gd name="T26" fmla="*/ 0 w 143"/>
                  <a:gd name="T27" fmla="*/ 266 h 298"/>
                  <a:gd name="T28" fmla="*/ 0 w 143"/>
                  <a:gd name="T29" fmla="*/ 252 h 298"/>
                  <a:gd name="T30" fmla="*/ 7 w 143"/>
                  <a:gd name="T31" fmla="*/ 238 h 298"/>
                  <a:gd name="T32" fmla="*/ 18 w 143"/>
                  <a:gd name="T33" fmla="*/ 227 h 298"/>
                  <a:gd name="T34" fmla="*/ 29 w 143"/>
                  <a:gd name="T35" fmla="*/ 216 h 298"/>
                  <a:gd name="T36" fmla="*/ 42 w 143"/>
                  <a:gd name="T37" fmla="*/ 203 h 298"/>
                  <a:gd name="T38" fmla="*/ 53 w 143"/>
                  <a:gd name="T39" fmla="*/ 189 h 298"/>
                  <a:gd name="T40" fmla="*/ 63 w 143"/>
                  <a:gd name="T41" fmla="*/ 175 h 298"/>
                  <a:gd name="T42" fmla="*/ 74 w 143"/>
                  <a:gd name="T43" fmla="*/ 160 h 298"/>
                  <a:gd name="T44" fmla="*/ 82 w 143"/>
                  <a:gd name="T45" fmla="*/ 146 h 298"/>
                  <a:gd name="T46" fmla="*/ 87 w 143"/>
                  <a:gd name="T47" fmla="*/ 132 h 298"/>
                  <a:gd name="T48" fmla="*/ 88 w 143"/>
                  <a:gd name="T49" fmla="*/ 118 h 298"/>
                  <a:gd name="T50" fmla="*/ 90 w 143"/>
                  <a:gd name="T51" fmla="*/ 104 h 298"/>
                  <a:gd name="T52" fmla="*/ 88 w 143"/>
                  <a:gd name="T53" fmla="*/ 92 h 298"/>
                  <a:gd name="T54" fmla="*/ 87 w 143"/>
                  <a:gd name="T55" fmla="*/ 81 h 298"/>
                  <a:gd name="T56" fmla="*/ 85 w 143"/>
                  <a:gd name="T57" fmla="*/ 70 h 298"/>
                  <a:gd name="T58" fmla="*/ 81 w 143"/>
                  <a:gd name="T59" fmla="*/ 59 h 298"/>
                  <a:gd name="T60" fmla="*/ 74 w 143"/>
                  <a:gd name="T61" fmla="*/ 48 h 298"/>
                  <a:gd name="T62" fmla="*/ 68 w 143"/>
                  <a:gd name="T63" fmla="*/ 37 h 298"/>
                  <a:gd name="T64" fmla="*/ 60 w 143"/>
                  <a:gd name="T65" fmla="*/ 26 h 298"/>
                  <a:gd name="T66" fmla="*/ 59 w 143"/>
                  <a:gd name="T67" fmla="*/ 18 h 298"/>
                  <a:gd name="T68" fmla="*/ 59 w 143"/>
                  <a:gd name="T69" fmla="*/ 12 h 298"/>
                  <a:gd name="T70" fmla="*/ 62 w 143"/>
                  <a:gd name="T71" fmla="*/ 6 h 298"/>
                  <a:gd name="T72" fmla="*/ 68 w 143"/>
                  <a:gd name="T73" fmla="*/ 1 h 298"/>
                  <a:gd name="T74" fmla="*/ 74 w 143"/>
                  <a:gd name="T75" fmla="*/ 0 h 298"/>
                  <a:gd name="T76" fmla="*/ 81 w 143"/>
                  <a:gd name="T77" fmla="*/ 0 h 298"/>
                  <a:gd name="T78" fmla="*/ 88 w 143"/>
                  <a:gd name="T79" fmla="*/ 3 h 298"/>
                  <a:gd name="T80" fmla="*/ 93 w 143"/>
                  <a:gd name="T81" fmla="*/ 6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298">
                    <a:moveTo>
                      <a:pt x="93" y="6"/>
                    </a:moveTo>
                    <a:lnTo>
                      <a:pt x="107" y="22"/>
                    </a:lnTo>
                    <a:lnTo>
                      <a:pt x="120" y="40"/>
                    </a:lnTo>
                    <a:lnTo>
                      <a:pt x="129" y="57"/>
                    </a:lnTo>
                    <a:lnTo>
                      <a:pt x="135" y="76"/>
                    </a:lnTo>
                    <a:lnTo>
                      <a:pt x="141" y="95"/>
                    </a:lnTo>
                    <a:lnTo>
                      <a:pt x="143" y="115"/>
                    </a:lnTo>
                    <a:lnTo>
                      <a:pt x="143" y="134"/>
                    </a:lnTo>
                    <a:lnTo>
                      <a:pt x="143" y="154"/>
                    </a:lnTo>
                    <a:lnTo>
                      <a:pt x="138" y="172"/>
                    </a:lnTo>
                    <a:lnTo>
                      <a:pt x="132" y="191"/>
                    </a:lnTo>
                    <a:lnTo>
                      <a:pt x="126" y="210"/>
                    </a:lnTo>
                    <a:lnTo>
                      <a:pt x="116" y="228"/>
                    </a:lnTo>
                    <a:lnTo>
                      <a:pt x="104" y="244"/>
                    </a:lnTo>
                    <a:lnTo>
                      <a:pt x="92" y="261"/>
                    </a:lnTo>
                    <a:lnTo>
                      <a:pt x="76" y="275"/>
                    </a:lnTo>
                    <a:lnTo>
                      <a:pt x="60" y="289"/>
                    </a:lnTo>
                    <a:lnTo>
                      <a:pt x="53" y="294"/>
                    </a:lnTo>
                    <a:lnTo>
                      <a:pt x="45" y="297"/>
                    </a:lnTo>
                    <a:lnTo>
                      <a:pt x="37" y="298"/>
                    </a:lnTo>
                    <a:lnTo>
                      <a:pt x="31" y="298"/>
                    </a:lnTo>
                    <a:lnTo>
                      <a:pt x="23" y="295"/>
                    </a:lnTo>
                    <a:lnTo>
                      <a:pt x="18" y="292"/>
                    </a:lnTo>
                    <a:lnTo>
                      <a:pt x="12" y="289"/>
                    </a:lnTo>
                    <a:lnTo>
                      <a:pt x="7" y="284"/>
                    </a:lnTo>
                    <a:lnTo>
                      <a:pt x="4" y="278"/>
                    </a:lnTo>
                    <a:lnTo>
                      <a:pt x="1" y="272"/>
                    </a:lnTo>
                    <a:lnTo>
                      <a:pt x="0" y="266"/>
                    </a:lnTo>
                    <a:lnTo>
                      <a:pt x="0" y="258"/>
                    </a:lnTo>
                    <a:lnTo>
                      <a:pt x="0" y="252"/>
                    </a:lnTo>
                    <a:lnTo>
                      <a:pt x="3" y="244"/>
                    </a:lnTo>
                    <a:lnTo>
                      <a:pt x="7" y="238"/>
                    </a:lnTo>
                    <a:lnTo>
                      <a:pt x="14" y="231"/>
                    </a:lnTo>
                    <a:lnTo>
                      <a:pt x="18" y="227"/>
                    </a:lnTo>
                    <a:lnTo>
                      <a:pt x="23" y="221"/>
                    </a:lnTo>
                    <a:lnTo>
                      <a:pt x="29" y="216"/>
                    </a:lnTo>
                    <a:lnTo>
                      <a:pt x="35" y="210"/>
                    </a:lnTo>
                    <a:lnTo>
                      <a:pt x="42" y="203"/>
                    </a:lnTo>
                    <a:lnTo>
                      <a:pt x="46" y="197"/>
                    </a:lnTo>
                    <a:lnTo>
                      <a:pt x="53" y="189"/>
                    </a:lnTo>
                    <a:lnTo>
                      <a:pt x="59" y="183"/>
                    </a:lnTo>
                    <a:lnTo>
                      <a:pt x="63" y="175"/>
                    </a:lnTo>
                    <a:lnTo>
                      <a:pt x="70" y="168"/>
                    </a:lnTo>
                    <a:lnTo>
                      <a:pt x="74" y="160"/>
                    </a:lnTo>
                    <a:lnTo>
                      <a:pt x="79" y="152"/>
                    </a:lnTo>
                    <a:lnTo>
                      <a:pt x="82" y="146"/>
                    </a:lnTo>
                    <a:lnTo>
                      <a:pt x="85" y="138"/>
                    </a:lnTo>
                    <a:lnTo>
                      <a:pt x="87" y="132"/>
                    </a:lnTo>
                    <a:lnTo>
                      <a:pt x="88" y="126"/>
                    </a:lnTo>
                    <a:lnTo>
                      <a:pt x="88" y="118"/>
                    </a:lnTo>
                    <a:lnTo>
                      <a:pt x="90" y="110"/>
                    </a:lnTo>
                    <a:lnTo>
                      <a:pt x="90" y="104"/>
                    </a:lnTo>
                    <a:lnTo>
                      <a:pt x="90" y="98"/>
                    </a:lnTo>
                    <a:lnTo>
                      <a:pt x="88" y="92"/>
                    </a:lnTo>
                    <a:lnTo>
                      <a:pt x="88" y="85"/>
                    </a:lnTo>
                    <a:lnTo>
                      <a:pt x="87" y="81"/>
                    </a:lnTo>
                    <a:lnTo>
                      <a:pt x="87" y="76"/>
                    </a:lnTo>
                    <a:lnTo>
                      <a:pt x="85" y="70"/>
                    </a:lnTo>
                    <a:lnTo>
                      <a:pt x="84" y="64"/>
                    </a:lnTo>
                    <a:lnTo>
                      <a:pt x="81" y="59"/>
                    </a:lnTo>
                    <a:lnTo>
                      <a:pt x="78" y="54"/>
                    </a:lnTo>
                    <a:lnTo>
                      <a:pt x="74" y="48"/>
                    </a:lnTo>
                    <a:lnTo>
                      <a:pt x="71" y="43"/>
                    </a:lnTo>
                    <a:lnTo>
                      <a:pt x="68" y="37"/>
                    </a:lnTo>
                    <a:lnTo>
                      <a:pt x="63" y="31"/>
                    </a:lnTo>
                    <a:lnTo>
                      <a:pt x="60" y="26"/>
                    </a:lnTo>
                    <a:lnTo>
                      <a:pt x="59" y="23"/>
                    </a:lnTo>
                    <a:lnTo>
                      <a:pt x="59" y="18"/>
                    </a:lnTo>
                    <a:lnTo>
                      <a:pt x="59" y="15"/>
                    </a:lnTo>
                    <a:lnTo>
                      <a:pt x="59" y="12"/>
                    </a:lnTo>
                    <a:lnTo>
                      <a:pt x="60" y="9"/>
                    </a:lnTo>
                    <a:lnTo>
                      <a:pt x="62" y="6"/>
                    </a:lnTo>
                    <a:lnTo>
                      <a:pt x="65" y="3"/>
                    </a:lnTo>
                    <a:lnTo>
                      <a:pt x="68" y="1"/>
                    </a:lnTo>
                    <a:lnTo>
                      <a:pt x="71" y="0"/>
                    </a:lnTo>
                    <a:lnTo>
                      <a:pt x="74" y="0"/>
                    </a:lnTo>
                    <a:lnTo>
                      <a:pt x="78" y="0"/>
                    </a:lnTo>
                    <a:lnTo>
                      <a:pt x="81" y="0"/>
                    </a:lnTo>
                    <a:lnTo>
                      <a:pt x="85" y="1"/>
                    </a:lnTo>
                    <a:lnTo>
                      <a:pt x="88" y="3"/>
                    </a:lnTo>
                    <a:lnTo>
                      <a:pt x="93" y="6"/>
                    </a:lnTo>
                    <a:lnTo>
                      <a:pt x="93" y="6"/>
                    </a:lnTo>
                    <a:close/>
                  </a:path>
                </a:pathLst>
              </a:custGeom>
              <a:solidFill>
                <a:srgbClr val="D9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276"/>
              <p:cNvSpPr>
                <a:spLocks/>
              </p:cNvSpPr>
              <p:nvPr/>
            </p:nvSpPr>
            <p:spPr bwMode="auto">
              <a:xfrm>
                <a:off x="4431" y="2332"/>
                <a:ext cx="83" cy="194"/>
              </a:xfrm>
              <a:custGeom>
                <a:avLst/>
                <a:gdLst>
                  <a:gd name="T0" fmla="*/ 81 w 83"/>
                  <a:gd name="T1" fmla="*/ 23 h 194"/>
                  <a:gd name="T2" fmla="*/ 81 w 83"/>
                  <a:gd name="T3" fmla="*/ 45 h 194"/>
                  <a:gd name="T4" fmla="*/ 80 w 83"/>
                  <a:gd name="T5" fmla="*/ 70 h 194"/>
                  <a:gd name="T6" fmla="*/ 78 w 83"/>
                  <a:gd name="T7" fmla="*/ 94 h 194"/>
                  <a:gd name="T8" fmla="*/ 74 w 83"/>
                  <a:gd name="T9" fmla="*/ 119 h 194"/>
                  <a:gd name="T10" fmla="*/ 67 w 83"/>
                  <a:gd name="T11" fmla="*/ 144 h 194"/>
                  <a:gd name="T12" fmla="*/ 58 w 83"/>
                  <a:gd name="T13" fmla="*/ 164 h 194"/>
                  <a:gd name="T14" fmla="*/ 46 w 83"/>
                  <a:gd name="T15" fmla="*/ 181 h 194"/>
                  <a:gd name="T16" fmla="*/ 33 w 83"/>
                  <a:gd name="T17" fmla="*/ 191 h 194"/>
                  <a:gd name="T18" fmla="*/ 24 w 83"/>
                  <a:gd name="T19" fmla="*/ 194 h 194"/>
                  <a:gd name="T20" fmla="*/ 16 w 83"/>
                  <a:gd name="T21" fmla="*/ 192 h 194"/>
                  <a:gd name="T22" fmla="*/ 8 w 83"/>
                  <a:gd name="T23" fmla="*/ 188 h 194"/>
                  <a:gd name="T24" fmla="*/ 4 w 83"/>
                  <a:gd name="T25" fmla="*/ 180 h 194"/>
                  <a:gd name="T26" fmla="*/ 0 w 83"/>
                  <a:gd name="T27" fmla="*/ 172 h 194"/>
                  <a:gd name="T28" fmla="*/ 0 w 83"/>
                  <a:gd name="T29" fmla="*/ 163 h 194"/>
                  <a:gd name="T30" fmla="*/ 5 w 83"/>
                  <a:gd name="T31" fmla="*/ 154 h 194"/>
                  <a:gd name="T32" fmla="*/ 14 w 83"/>
                  <a:gd name="T33" fmla="*/ 146 h 194"/>
                  <a:gd name="T34" fmla="*/ 24 w 83"/>
                  <a:gd name="T35" fmla="*/ 132 h 194"/>
                  <a:gd name="T36" fmla="*/ 30 w 83"/>
                  <a:gd name="T37" fmla="*/ 115 h 194"/>
                  <a:gd name="T38" fmla="*/ 36 w 83"/>
                  <a:gd name="T39" fmla="*/ 96 h 194"/>
                  <a:gd name="T40" fmla="*/ 42 w 83"/>
                  <a:gd name="T41" fmla="*/ 76 h 194"/>
                  <a:gd name="T42" fmla="*/ 46 w 83"/>
                  <a:gd name="T43" fmla="*/ 57 h 194"/>
                  <a:gd name="T44" fmla="*/ 49 w 83"/>
                  <a:gd name="T45" fmla="*/ 37 h 194"/>
                  <a:gd name="T46" fmla="*/ 50 w 83"/>
                  <a:gd name="T47" fmla="*/ 21 h 194"/>
                  <a:gd name="T48" fmla="*/ 50 w 83"/>
                  <a:gd name="T49" fmla="*/ 11 h 194"/>
                  <a:gd name="T50" fmla="*/ 52 w 83"/>
                  <a:gd name="T51" fmla="*/ 4 h 194"/>
                  <a:gd name="T52" fmla="*/ 56 w 83"/>
                  <a:gd name="T53" fmla="*/ 1 h 194"/>
                  <a:gd name="T54" fmla="*/ 63 w 83"/>
                  <a:gd name="T55" fmla="*/ 0 h 194"/>
                  <a:gd name="T56" fmla="*/ 69 w 83"/>
                  <a:gd name="T57" fmla="*/ 0 h 194"/>
                  <a:gd name="T58" fmla="*/ 74 w 83"/>
                  <a:gd name="T59" fmla="*/ 1 h 194"/>
                  <a:gd name="T60" fmla="*/ 80 w 83"/>
                  <a:gd name="T61" fmla="*/ 4 h 194"/>
                  <a:gd name="T62" fmla="*/ 81 w 83"/>
                  <a:gd name="T63" fmla="*/ 11 h 194"/>
                  <a:gd name="T64" fmla="*/ 83 w 83"/>
                  <a:gd name="T65" fmla="*/ 15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 h="194">
                    <a:moveTo>
                      <a:pt x="83" y="15"/>
                    </a:moveTo>
                    <a:lnTo>
                      <a:pt x="81" y="23"/>
                    </a:lnTo>
                    <a:lnTo>
                      <a:pt x="81" y="34"/>
                    </a:lnTo>
                    <a:lnTo>
                      <a:pt x="81" y="45"/>
                    </a:lnTo>
                    <a:lnTo>
                      <a:pt x="81" y="57"/>
                    </a:lnTo>
                    <a:lnTo>
                      <a:pt x="80" y="70"/>
                    </a:lnTo>
                    <a:lnTo>
                      <a:pt x="80" y="82"/>
                    </a:lnTo>
                    <a:lnTo>
                      <a:pt x="78" y="94"/>
                    </a:lnTo>
                    <a:lnTo>
                      <a:pt x="77" y="108"/>
                    </a:lnTo>
                    <a:lnTo>
                      <a:pt x="74" y="119"/>
                    </a:lnTo>
                    <a:lnTo>
                      <a:pt x="72" y="132"/>
                    </a:lnTo>
                    <a:lnTo>
                      <a:pt x="67" y="144"/>
                    </a:lnTo>
                    <a:lnTo>
                      <a:pt x="64" y="155"/>
                    </a:lnTo>
                    <a:lnTo>
                      <a:pt x="58" y="164"/>
                    </a:lnTo>
                    <a:lnTo>
                      <a:pt x="52" y="174"/>
                    </a:lnTo>
                    <a:lnTo>
                      <a:pt x="46" y="181"/>
                    </a:lnTo>
                    <a:lnTo>
                      <a:pt x="38" y="189"/>
                    </a:lnTo>
                    <a:lnTo>
                      <a:pt x="33" y="191"/>
                    </a:lnTo>
                    <a:lnTo>
                      <a:pt x="28" y="194"/>
                    </a:lnTo>
                    <a:lnTo>
                      <a:pt x="24" y="194"/>
                    </a:lnTo>
                    <a:lnTo>
                      <a:pt x="19" y="194"/>
                    </a:lnTo>
                    <a:lnTo>
                      <a:pt x="16" y="192"/>
                    </a:lnTo>
                    <a:lnTo>
                      <a:pt x="11" y="191"/>
                    </a:lnTo>
                    <a:lnTo>
                      <a:pt x="8" y="188"/>
                    </a:lnTo>
                    <a:lnTo>
                      <a:pt x="7" y="185"/>
                    </a:lnTo>
                    <a:lnTo>
                      <a:pt x="4" y="180"/>
                    </a:lnTo>
                    <a:lnTo>
                      <a:pt x="2" y="177"/>
                    </a:lnTo>
                    <a:lnTo>
                      <a:pt x="0" y="172"/>
                    </a:lnTo>
                    <a:lnTo>
                      <a:pt x="0" y="167"/>
                    </a:lnTo>
                    <a:lnTo>
                      <a:pt x="0" y="163"/>
                    </a:lnTo>
                    <a:lnTo>
                      <a:pt x="4" y="158"/>
                    </a:lnTo>
                    <a:lnTo>
                      <a:pt x="5" y="154"/>
                    </a:lnTo>
                    <a:lnTo>
                      <a:pt x="10" y="150"/>
                    </a:lnTo>
                    <a:lnTo>
                      <a:pt x="14" y="146"/>
                    </a:lnTo>
                    <a:lnTo>
                      <a:pt x="19" y="140"/>
                    </a:lnTo>
                    <a:lnTo>
                      <a:pt x="24" y="132"/>
                    </a:lnTo>
                    <a:lnTo>
                      <a:pt x="27" y="124"/>
                    </a:lnTo>
                    <a:lnTo>
                      <a:pt x="30" y="115"/>
                    </a:lnTo>
                    <a:lnTo>
                      <a:pt x="35" y="107"/>
                    </a:lnTo>
                    <a:lnTo>
                      <a:pt x="36" y="96"/>
                    </a:lnTo>
                    <a:lnTo>
                      <a:pt x="39" y="87"/>
                    </a:lnTo>
                    <a:lnTo>
                      <a:pt x="42" y="76"/>
                    </a:lnTo>
                    <a:lnTo>
                      <a:pt x="44" y="66"/>
                    </a:lnTo>
                    <a:lnTo>
                      <a:pt x="46" y="57"/>
                    </a:lnTo>
                    <a:lnTo>
                      <a:pt x="47" y="48"/>
                    </a:lnTo>
                    <a:lnTo>
                      <a:pt x="49" y="37"/>
                    </a:lnTo>
                    <a:lnTo>
                      <a:pt x="49" y="29"/>
                    </a:lnTo>
                    <a:lnTo>
                      <a:pt x="50" y="21"/>
                    </a:lnTo>
                    <a:lnTo>
                      <a:pt x="50" y="15"/>
                    </a:lnTo>
                    <a:lnTo>
                      <a:pt x="50" y="11"/>
                    </a:lnTo>
                    <a:lnTo>
                      <a:pt x="52" y="7"/>
                    </a:lnTo>
                    <a:lnTo>
                      <a:pt x="52" y="4"/>
                    </a:lnTo>
                    <a:lnTo>
                      <a:pt x="55" y="3"/>
                    </a:lnTo>
                    <a:lnTo>
                      <a:pt x="56" y="1"/>
                    </a:lnTo>
                    <a:lnTo>
                      <a:pt x="60" y="0"/>
                    </a:lnTo>
                    <a:lnTo>
                      <a:pt x="63" y="0"/>
                    </a:lnTo>
                    <a:lnTo>
                      <a:pt x="66" y="0"/>
                    </a:lnTo>
                    <a:lnTo>
                      <a:pt x="69" y="0"/>
                    </a:lnTo>
                    <a:lnTo>
                      <a:pt x="72" y="0"/>
                    </a:lnTo>
                    <a:lnTo>
                      <a:pt x="74" y="1"/>
                    </a:lnTo>
                    <a:lnTo>
                      <a:pt x="77" y="3"/>
                    </a:lnTo>
                    <a:lnTo>
                      <a:pt x="80" y="4"/>
                    </a:lnTo>
                    <a:lnTo>
                      <a:pt x="81" y="7"/>
                    </a:lnTo>
                    <a:lnTo>
                      <a:pt x="81" y="11"/>
                    </a:lnTo>
                    <a:lnTo>
                      <a:pt x="83" y="15"/>
                    </a:lnTo>
                    <a:lnTo>
                      <a:pt x="83" y="15"/>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277"/>
              <p:cNvSpPr>
                <a:spLocks/>
              </p:cNvSpPr>
              <p:nvPr/>
            </p:nvSpPr>
            <p:spPr bwMode="auto">
              <a:xfrm>
                <a:off x="4265" y="2249"/>
                <a:ext cx="39" cy="103"/>
              </a:xfrm>
              <a:custGeom>
                <a:avLst/>
                <a:gdLst>
                  <a:gd name="T0" fmla="*/ 33 w 39"/>
                  <a:gd name="T1" fmla="*/ 19 h 103"/>
                  <a:gd name="T2" fmla="*/ 33 w 39"/>
                  <a:gd name="T3" fmla="*/ 27 h 103"/>
                  <a:gd name="T4" fmla="*/ 34 w 39"/>
                  <a:gd name="T5" fmla="*/ 36 h 103"/>
                  <a:gd name="T6" fmla="*/ 34 w 39"/>
                  <a:gd name="T7" fmla="*/ 44 h 103"/>
                  <a:gd name="T8" fmla="*/ 36 w 39"/>
                  <a:gd name="T9" fmla="*/ 53 h 103"/>
                  <a:gd name="T10" fmla="*/ 36 w 39"/>
                  <a:gd name="T11" fmla="*/ 61 h 103"/>
                  <a:gd name="T12" fmla="*/ 37 w 39"/>
                  <a:gd name="T13" fmla="*/ 69 h 103"/>
                  <a:gd name="T14" fmla="*/ 37 w 39"/>
                  <a:gd name="T15" fmla="*/ 78 h 103"/>
                  <a:gd name="T16" fmla="*/ 39 w 39"/>
                  <a:gd name="T17" fmla="*/ 86 h 103"/>
                  <a:gd name="T18" fmla="*/ 37 w 39"/>
                  <a:gd name="T19" fmla="*/ 92 h 103"/>
                  <a:gd name="T20" fmla="*/ 34 w 39"/>
                  <a:gd name="T21" fmla="*/ 98 h 103"/>
                  <a:gd name="T22" fmla="*/ 29 w 39"/>
                  <a:gd name="T23" fmla="*/ 101 h 103"/>
                  <a:gd name="T24" fmla="*/ 23 w 39"/>
                  <a:gd name="T25" fmla="*/ 103 h 103"/>
                  <a:gd name="T26" fmla="*/ 17 w 39"/>
                  <a:gd name="T27" fmla="*/ 101 h 103"/>
                  <a:gd name="T28" fmla="*/ 11 w 39"/>
                  <a:gd name="T29" fmla="*/ 100 h 103"/>
                  <a:gd name="T30" fmla="*/ 6 w 39"/>
                  <a:gd name="T31" fmla="*/ 94 h 103"/>
                  <a:gd name="T32" fmla="*/ 5 w 39"/>
                  <a:gd name="T33" fmla="*/ 86 h 103"/>
                  <a:gd name="T34" fmla="*/ 3 w 39"/>
                  <a:gd name="T35" fmla="*/ 76 h 103"/>
                  <a:gd name="T36" fmla="*/ 1 w 39"/>
                  <a:gd name="T37" fmla="*/ 69 h 103"/>
                  <a:gd name="T38" fmla="*/ 1 w 39"/>
                  <a:gd name="T39" fmla="*/ 59 h 103"/>
                  <a:gd name="T40" fmla="*/ 1 w 39"/>
                  <a:gd name="T41" fmla="*/ 50 h 103"/>
                  <a:gd name="T42" fmla="*/ 1 w 39"/>
                  <a:gd name="T43" fmla="*/ 41 h 103"/>
                  <a:gd name="T44" fmla="*/ 1 w 39"/>
                  <a:gd name="T45" fmla="*/ 31 h 103"/>
                  <a:gd name="T46" fmla="*/ 1 w 39"/>
                  <a:gd name="T47" fmla="*/ 22 h 103"/>
                  <a:gd name="T48" fmla="*/ 0 w 39"/>
                  <a:gd name="T49" fmla="*/ 14 h 103"/>
                  <a:gd name="T50" fmla="*/ 3 w 39"/>
                  <a:gd name="T51" fmla="*/ 8 h 103"/>
                  <a:gd name="T52" fmla="*/ 6 w 39"/>
                  <a:gd name="T53" fmla="*/ 3 h 103"/>
                  <a:gd name="T54" fmla="*/ 12 w 39"/>
                  <a:gd name="T55" fmla="*/ 2 h 103"/>
                  <a:gd name="T56" fmla="*/ 17 w 39"/>
                  <a:gd name="T57" fmla="*/ 0 h 103"/>
                  <a:gd name="T58" fmla="*/ 22 w 39"/>
                  <a:gd name="T59" fmla="*/ 2 h 103"/>
                  <a:gd name="T60" fmla="*/ 28 w 39"/>
                  <a:gd name="T61" fmla="*/ 5 h 103"/>
                  <a:gd name="T62" fmla="*/ 31 w 39"/>
                  <a:gd name="T63" fmla="*/ 11 h 103"/>
                  <a:gd name="T64" fmla="*/ 33 w 39"/>
                  <a:gd name="T65"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103">
                    <a:moveTo>
                      <a:pt x="33" y="14"/>
                    </a:moveTo>
                    <a:lnTo>
                      <a:pt x="33" y="19"/>
                    </a:lnTo>
                    <a:lnTo>
                      <a:pt x="33" y="24"/>
                    </a:lnTo>
                    <a:lnTo>
                      <a:pt x="33" y="27"/>
                    </a:lnTo>
                    <a:lnTo>
                      <a:pt x="34" y="31"/>
                    </a:lnTo>
                    <a:lnTo>
                      <a:pt x="34" y="36"/>
                    </a:lnTo>
                    <a:lnTo>
                      <a:pt x="34" y="39"/>
                    </a:lnTo>
                    <a:lnTo>
                      <a:pt x="34" y="44"/>
                    </a:lnTo>
                    <a:lnTo>
                      <a:pt x="36" y="48"/>
                    </a:lnTo>
                    <a:lnTo>
                      <a:pt x="36" y="53"/>
                    </a:lnTo>
                    <a:lnTo>
                      <a:pt x="36" y="56"/>
                    </a:lnTo>
                    <a:lnTo>
                      <a:pt x="36" y="61"/>
                    </a:lnTo>
                    <a:lnTo>
                      <a:pt x="36" y="66"/>
                    </a:lnTo>
                    <a:lnTo>
                      <a:pt x="37" y="69"/>
                    </a:lnTo>
                    <a:lnTo>
                      <a:pt x="37" y="73"/>
                    </a:lnTo>
                    <a:lnTo>
                      <a:pt x="37" y="78"/>
                    </a:lnTo>
                    <a:lnTo>
                      <a:pt x="39" y="83"/>
                    </a:lnTo>
                    <a:lnTo>
                      <a:pt x="39" y="86"/>
                    </a:lnTo>
                    <a:lnTo>
                      <a:pt x="39" y="89"/>
                    </a:lnTo>
                    <a:lnTo>
                      <a:pt x="37" y="92"/>
                    </a:lnTo>
                    <a:lnTo>
                      <a:pt x="37" y="95"/>
                    </a:lnTo>
                    <a:lnTo>
                      <a:pt x="34" y="98"/>
                    </a:lnTo>
                    <a:lnTo>
                      <a:pt x="33" y="100"/>
                    </a:lnTo>
                    <a:lnTo>
                      <a:pt x="29" y="101"/>
                    </a:lnTo>
                    <a:lnTo>
                      <a:pt x="26" y="103"/>
                    </a:lnTo>
                    <a:lnTo>
                      <a:pt x="23" y="103"/>
                    </a:lnTo>
                    <a:lnTo>
                      <a:pt x="20" y="103"/>
                    </a:lnTo>
                    <a:lnTo>
                      <a:pt x="17" y="101"/>
                    </a:lnTo>
                    <a:lnTo>
                      <a:pt x="14" y="101"/>
                    </a:lnTo>
                    <a:lnTo>
                      <a:pt x="11" y="100"/>
                    </a:lnTo>
                    <a:lnTo>
                      <a:pt x="9" y="97"/>
                    </a:lnTo>
                    <a:lnTo>
                      <a:pt x="6" y="94"/>
                    </a:lnTo>
                    <a:lnTo>
                      <a:pt x="6" y="90"/>
                    </a:lnTo>
                    <a:lnTo>
                      <a:pt x="5" y="86"/>
                    </a:lnTo>
                    <a:lnTo>
                      <a:pt x="3" y="81"/>
                    </a:lnTo>
                    <a:lnTo>
                      <a:pt x="3" y="76"/>
                    </a:lnTo>
                    <a:lnTo>
                      <a:pt x="3" y="72"/>
                    </a:lnTo>
                    <a:lnTo>
                      <a:pt x="1" y="69"/>
                    </a:lnTo>
                    <a:lnTo>
                      <a:pt x="1" y="64"/>
                    </a:lnTo>
                    <a:lnTo>
                      <a:pt x="1" y="59"/>
                    </a:lnTo>
                    <a:lnTo>
                      <a:pt x="1" y="55"/>
                    </a:lnTo>
                    <a:lnTo>
                      <a:pt x="1" y="50"/>
                    </a:lnTo>
                    <a:lnTo>
                      <a:pt x="1" y="45"/>
                    </a:lnTo>
                    <a:lnTo>
                      <a:pt x="1" y="41"/>
                    </a:lnTo>
                    <a:lnTo>
                      <a:pt x="1" y="36"/>
                    </a:lnTo>
                    <a:lnTo>
                      <a:pt x="1" y="31"/>
                    </a:lnTo>
                    <a:lnTo>
                      <a:pt x="1" y="27"/>
                    </a:lnTo>
                    <a:lnTo>
                      <a:pt x="1" y="22"/>
                    </a:lnTo>
                    <a:lnTo>
                      <a:pt x="1" y="19"/>
                    </a:lnTo>
                    <a:lnTo>
                      <a:pt x="0" y="14"/>
                    </a:lnTo>
                    <a:lnTo>
                      <a:pt x="1" y="11"/>
                    </a:lnTo>
                    <a:lnTo>
                      <a:pt x="3" y="8"/>
                    </a:lnTo>
                    <a:lnTo>
                      <a:pt x="5" y="6"/>
                    </a:lnTo>
                    <a:lnTo>
                      <a:pt x="6" y="3"/>
                    </a:lnTo>
                    <a:lnTo>
                      <a:pt x="9" y="3"/>
                    </a:lnTo>
                    <a:lnTo>
                      <a:pt x="12" y="2"/>
                    </a:lnTo>
                    <a:lnTo>
                      <a:pt x="14" y="2"/>
                    </a:lnTo>
                    <a:lnTo>
                      <a:pt x="17" y="0"/>
                    </a:lnTo>
                    <a:lnTo>
                      <a:pt x="20" y="2"/>
                    </a:lnTo>
                    <a:lnTo>
                      <a:pt x="22" y="2"/>
                    </a:lnTo>
                    <a:lnTo>
                      <a:pt x="25" y="3"/>
                    </a:lnTo>
                    <a:lnTo>
                      <a:pt x="28" y="5"/>
                    </a:lnTo>
                    <a:lnTo>
                      <a:pt x="29" y="8"/>
                    </a:lnTo>
                    <a:lnTo>
                      <a:pt x="31" y="11"/>
                    </a:lnTo>
                    <a:lnTo>
                      <a:pt x="33" y="14"/>
                    </a:lnTo>
                    <a:lnTo>
                      <a:pt x="33" y="14"/>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278"/>
              <p:cNvSpPr>
                <a:spLocks/>
              </p:cNvSpPr>
              <p:nvPr/>
            </p:nvSpPr>
            <p:spPr bwMode="auto">
              <a:xfrm>
                <a:off x="4207" y="2063"/>
                <a:ext cx="97" cy="48"/>
              </a:xfrm>
              <a:custGeom>
                <a:avLst/>
                <a:gdLst>
                  <a:gd name="T0" fmla="*/ 61 w 97"/>
                  <a:gd name="T1" fmla="*/ 35 h 48"/>
                  <a:gd name="T2" fmla="*/ 53 w 97"/>
                  <a:gd name="T3" fmla="*/ 40 h 48"/>
                  <a:gd name="T4" fmla="*/ 45 w 97"/>
                  <a:gd name="T5" fmla="*/ 45 h 48"/>
                  <a:gd name="T6" fmla="*/ 38 w 97"/>
                  <a:gd name="T7" fmla="*/ 46 h 48"/>
                  <a:gd name="T8" fmla="*/ 31 w 97"/>
                  <a:gd name="T9" fmla="*/ 48 h 48"/>
                  <a:gd name="T10" fmla="*/ 24 w 97"/>
                  <a:gd name="T11" fmla="*/ 48 h 48"/>
                  <a:gd name="T12" fmla="*/ 19 w 97"/>
                  <a:gd name="T13" fmla="*/ 46 h 48"/>
                  <a:gd name="T14" fmla="*/ 13 w 97"/>
                  <a:gd name="T15" fmla="*/ 43 h 48"/>
                  <a:gd name="T16" fmla="*/ 8 w 97"/>
                  <a:gd name="T17" fmla="*/ 40 h 48"/>
                  <a:gd name="T18" fmla="*/ 5 w 97"/>
                  <a:gd name="T19" fmla="*/ 35 h 48"/>
                  <a:gd name="T20" fmla="*/ 2 w 97"/>
                  <a:gd name="T21" fmla="*/ 31 h 48"/>
                  <a:gd name="T22" fmla="*/ 0 w 97"/>
                  <a:gd name="T23" fmla="*/ 26 h 48"/>
                  <a:gd name="T24" fmla="*/ 2 w 97"/>
                  <a:gd name="T25" fmla="*/ 22 h 48"/>
                  <a:gd name="T26" fmla="*/ 3 w 97"/>
                  <a:gd name="T27" fmla="*/ 15 h 48"/>
                  <a:gd name="T28" fmla="*/ 8 w 97"/>
                  <a:gd name="T29" fmla="*/ 11 h 48"/>
                  <a:gd name="T30" fmla="*/ 13 w 97"/>
                  <a:gd name="T31" fmla="*/ 4 h 48"/>
                  <a:gd name="T32" fmla="*/ 22 w 97"/>
                  <a:gd name="T33" fmla="*/ 0 h 48"/>
                  <a:gd name="T34" fmla="*/ 25 w 97"/>
                  <a:gd name="T35" fmla="*/ 0 h 48"/>
                  <a:gd name="T36" fmla="*/ 28 w 97"/>
                  <a:gd name="T37" fmla="*/ 0 h 48"/>
                  <a:gd name="T38" fmla="*/ 31 w 97"/>
                  <a:gd name="T39" fmla="*/ 0 h 48"/>
                  <a:gd name="T40" fmla="*/ 36 w 97"/>
                  <a:gd name="T41" fmla="*/ 1 h 48"/>
                  <a:gd name="T42" fmla="*/ 39 w 97"/>
                  <a:gd name="T43" fmla="*/ 1 h 48"/>
                  <a:gd name="T44" fmla="*/ 42 w 97"/>
                  <a:gd name="T45" fmla="*/ 1 h 48"/>
                  <a:gd name="T46" fmla="*/ 47 w 97"/>
                  <a:gd name="T47" fmla="*/ 1 h 48"/>
                  <a:gd name="T48" fmla="*/ 50 w 97"/>
                  <a:gd name="T49" fmla="*/ 1 h 48"/>
                  <a:gd name="T50" fmla="*/ 53 w 97"/>
                  <a:gd name="T51" fmla="*/ 1 h 48"/>
                  <a:gd name="T52" fmla="*/ 56 w 97"/>
                  <a:gd name="T53" fmla="*/ 1 h 48"/>
                  <a:gd name="T54" fmla="*/ 59 w 97"/>
                  <a:gd name="T55" fmla="*/ 1 h 48"/>
                  <a:gd name="T56" fmla="*/ 64 w 97"/>
                  <a:gd name="T57" fmla="*/ 3 h 48"/>
                  <a:gd name="T58" fmla="*/ 67 w 97"/>
                  <a:gd name="T59" fmla="*/ 3 h 48"/>
                  <a:gd name="T60" fmla="*/ 70 w 97"/>
                  <a:gd name="T61" fmla="*/ 3 h 48"/>
                  <a:gd name="T62" fmla="*/ 75 w 97"/>
                  <a:gd name="T63" fmla="*/ 3 h 48"/>
                  <a:gd name="T64" fmla="*/ 78 w 97"/>
                  <a:gd name="T65" fmla="*/ 3 h 48"/>
                  <a:gd name="T66" fmla="*/ 81 w 97"/>
                  <a:gd name="T67" fmla="*/ 1 h 48"/>
                  <a:gd name="T68" fmla="*/ 84 w 97"/>
                  <a:gd name="T69" fmla="*/ 3 h 48"/>
                  <a:gd name="T70" fmla="*/ 87 w 97"/>
                  <a:gd name="T71" fmla="*/ 4 h 48"/>
                  <a:gd name="T72" fmla="*/ 91 w 97"/>
                  <a:gd name="T73" fmla="*/ 6 h 48"/>
                  <a:gd name="T74" fmla="*/ 92 w 97"/>
                  <a:gd name="T75" fmla="*/ 8 h 48"/>
                  <a:gd name="T76" fmla="*/ 95 w 97"/>
                  <a:gd name="T77" fmla="*/ 11 h 48"/>
                  <a:gd name="T78" fmla="*/ 95 w 97"/>
                  <a:gd name="T79" fmla="*/ 14 h 48"/>
                  <a:gd name="T80" fmla="*/ 97 w 97"/>
                  <a:gd name="T81" fmla="*/ 17 h 48"/>
                  <a:gd name="T82" fmla="*/ 95 w 97"/>
                  <a:gd name="T83" fmla="*/ 18 h 48"/>
                  <a:gd name="T84" fmla="*/ 95 w 97"/>
                  <a:gd name="T85" fmla="*/ 22 h 48"/>
                  <a:gd name="T86" fmla="*/ 92 w 97"/>
                  <a:gd name="T87" fmla="*/ 25 h 48"/>
                  <a:gd name="T88" fmla="*/ 89 w 97"/>
                  <a:gd name="T89" fmla="*/ 28 h 48"/>
                  <a:gd name="T90" fmla="*/ 83 w 97"/>
                  <a:gd name="T91" fmla="*/ 29 h 48"/>
                  <a:gd name="T92" fmla="*/ 78 w 97"/>
                  <a:gd name="T93" fmla="*/ 32 h 48"/>
                  <a:gd name="T94" fmla="*/ 70 w 97"/>
                  <a:gd name="T95" fmla="*/ 34 h 48"/>
                  <a:gd name="T96" fmla="*/ 61 w 97"/>
                  <a:gd name="T97" fmla="*/ 35 h 48"/>
                  <a:gd name="T98" fmla="*/ 61 w 97"/>
                  <a:gd name="T99" fmla="*/ 3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7" h="48">
                    <a:moveTo>
                      <a:pt x="61" y="35"/>
                    </a:moveTo>
                    <a:lnTo>
                      <a:pt x="53" y="40"/>
                    </a:lnTo>
                    <a:lnTo>
                      <a:pt x="45" y="45"/>
                    </a:lnTo>
                    <a:lnTo>
                      <a:pt x="38" y="46"/>
                    </a:lnTo>
                    <a:lnTo>
                      <a:pt x="31" y="48"/>
                    </a:lnTo>
                    <a:lnTo>
                      <a:pt x="24" y="48"/>
                    </a:lnTo>
                    <a:lnTo>
                      <a:pt x="19" y="46"/>
                    </a:lnTo>
                    <a:lnTo>
                      <a:pt x="13" y="43"/>
                    </a:lnTo>
                    <a:lnTo>
                      <a:pt x="8" y="40"/>
                    </a:lnTo>
                    <a:lnTo>
                      <a:pt x="5" y="35"/>
                    </a:lnTo>
                    <a:lnTo>
                      <a:pt x="2" y="31"/>
                    </a:lnTo>
                    <a:lnTo>
                      <a:pt x="0" y="26"/>
                    </a:lnTo>
                    <a:lnTo>
                      <a:pt x="2" y="22"/>
                    </a:lnTo>
                    <a:lnTo>
                      <a:pt x="3" y="15"/>
                    </a:lnTo>
                    <a:lnTo>
                      <a:pt x="8" y="11"/>
                    </a:lnTo>
                    <a:lnTo>
                      <a:pt x="13" y="4"/>
                    </a:lnTo>
                    <a:lnTo>
                      <a:pt x="22" y="0"/>
                    </a:lnTo>
                    <a:lnTo>
                      <a:pt x="25" y="0"/>
                    </a:lnTo>
                    <a:lnTo>
                      <a:pt x="28" y="0"/>
                    </a:lnTo>
                    <a:lnTo>
                      <a:pt x="31" y="0"/>
                    </a:lnTo>
                    <a:lnTo>
                      <a:pt x="36" y="1"/>
                    </a:lnTo>
                    <a:lnTo>
                      <a:pt x="39" y="1"/>
                    </a:lnTo>
                    <a:lnTo>
                      <a:pt x="42" y="1"/>
                    </a:lnTo>
                    <a:lnTo>
                      <a:pt x="47" y="1"/>
                    </a:lnTo>
                    <a:lnTo>
                      <a:pt x="50" y="1"/>
                    </a:lnTo>
                    <a:lnTo>
                      <a:pt x="53" y="1"/>
                    </a:lnTo>
                    <a:lnTo>
                      <a:pt x="56" y="1"/>
                    </a:lnTo>
                    <a:lnTo>
                      <a:pt x="59" y="1"/>
                    </a:lnTo>
                    <a:lnTo>
                      <a:pt x="64" y="3"/>
                    </a:lnTo>
                    <a:lnTo>
                      <a:pt x="67" y="3"/>
                    </a:lnTo>
                    <a:lnTo>
                      <a:pt x="70" y="3"/>
                    </a:lnTo>
                    <a:lnTo>
                      <a:pt x="75" y="3"/>
                    </a:lnTo>
                    <a:lnTo>
                      <a:pt x="78" y="3"/>
                    </a:lnTo>
                    <a:lnTo>
                      <a:pt x="81" y="1"/>
                    </a:lnTo>
                    <a:lnTo>
                      <a:pt x="84" y="3"/>
                    </a:lnTo>
                    <a:lnTo>
                      <a:pt x="87" y="4"/>
                    </a:lnTo>
                    <a:lnTo>
                      <a:pt x="91" y="6"/>
                    </a:lnTo>
                    <a:lnTo>
                      <a:pt x="92" y="8"/>
                    </a:lnTo>
                    <a:lnTo>
                      <a:pt x="95" y="11"/>
                    </a:lnTo>
                    <a:lnTo>
                      <a:pt x="95" y="14"/>
                    </a:lnTo>
                    <a:lnTo>
                      <a:pt x="97" y="17"/>
                    </a:lnTo>
                    <a:lnTo>
                      <a:pt x="95" y="18"/>
                    </a:lnTo>
                    <a:lnTo>
                      <a:pt x="95" y="22"/>
                    </a:lnTo>
                    <a:lnTo>
                      <a:pt x="92" y="25"/>
                    </a:lnTo>
                    <a:lnTo>
                      <a:pt x="89" y="28"/>
                    </a:lnTo>
                    <a:lnTo>
                      <a:pt x="83" y="29"/>
                    </a:lnTo>
                    <a:lnTo>
                      <a:pt x="78" y="32"/>
                    </a:lnTo>
                    <a:lnTo>
                      <a:pt x="70" y="34"/>
                    </a:lnTo>
                    <a:lnTo>
                      <a:pt x="61" y="35"/>
                    </a:lnTo>
                    <a:lnTo>
                      <a:pt x="61" y="35"/>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279"/>
              <p:cNvSpPr>
                <a:spLocks/>
              </p:cNvSpPr>
              <p:nvPr/>
            </p:nvSpPr>
            <p:spPr bwMode="auto">
              <a:xfrm>
                <a:off x="4271" y="2072"/>
                <a:ext cx="51" cy="33"/>
              </a:xfrm>
              <a:custGeom>
                <a:avLst/>
                <a:gdLst>
                  <a:gd name="T0" fmla="*/ 39 w 51"/>
                  <a:gd name="T1" fmla="*/ 30 h 33"/>
                  <a:gd name="T2" fmla="*/ 30 w 51"/>
                  <a:gd name="T3" fmla="*/ 31 h 33"/>
                  <a:gd name="T4" fmla="*/ 22 w 51"/>
                  <a:gd name="T5" fmla="*/ 33 h 33"/>
                  <a:gd name="T6" fmla="*/ 16 w 51"/>
                  <a:gd name="T7" fmla="*/ 33 h 33"/>
                  <a:gd name="T8" fmla="*/ 11 w 51"/>
                  <a:gd name="T9" fmla="*/ 33 h 33"/>
                  <a:gd name="T10" fmla="*/ 6 w 51"/>
                  <a:gd name="T11" fmla="*/ 31 h 33"/>
                  <a:gd name="T12" fmla="*/ 3 w 51"/>
                  <a:gd name="T13" fmla="*/ 30 h 33"/>
                  <a:gd name="T14" fmla="*/ 2 w 51"/>
                  <a:gd name="T15" fmla="*/ 26 h 33"/>
                  <a:gd name="T16" fmla="*/ 0 w 51"/>
                  <a:gd name="T17" fmla="*/ 25 h 33"/>
                  <a:gd name="T18" fmla="*/ 0 w 51"/>
                  <a:gd name="T19" fmla="*/ 22 h 33"/>
                  <a:gd name="T20" fmla="*/ 0 w 51"/>
                  <a:gd name="T21" fmla="*/ 19 h 33"/>
                  <a:gd name="T22" fmla="*/ 0 w 51"/>
                  <a:gd name="T23" fmla="*/ 16 h 33"/>
                  <a:gd name="T24" fmla="*/ 2 w 51"/>
                  <a:gd name="T25" fmla="*/ 13 h 33"/>
                  <a:gd name="T26" fmla="*/ 3 w 51"/>
                  <a:gd name="T27" fmla="*/ 9 h 33"/>
                  <a:gd name="T28" fmla="*/ 6 w 51"/>
                  <a:gd name="T29" fmla="*/ 8 h 33"/>
                  <a:gd name="T30" fmla="*/ 8 w 51"/>
                  <a:gd name="T31" fmla="*/ 6 h 33"/>
                  <a:gd name="T32" fmla="*/ 13 w 51"/>
                  <a:gd name="T33" fmla="*/ 5 h 33"/>
                  <a:gd name="T34" fmla="*/ 20 w 51"/>
                  <a:gd name="T35" fmla="*/ 2 h 33"/>
                  <a:gd name="T36" fmla="*/ 28 w 51"/>
                  <a:gd name="T37" fmla="*/ 2 h 33"/>
                  <a:gd name="T38" fmla="*/ 34 w 51"/>
                  <a:gd name="T39" fmla="*/ 0 h 33"/>
                  <a:gd name="T40" fmla="*/ 41 w 51"/>
                  <a:gd name="T41" fmla="*/ 2 h 33"/>
                  <a:gd name="T42" fmla="*/ 44 w 51"/>
                  <a:gd name="T43" fmla="*/ 2 h 33"/>
                  <a:gd name="T44" fmla="*/ 47 w 51"/>
                  <a:gd name="T45" fmla="*/ 3 h 33"/>
                  <a:gd name="T46" fmla="*/ 50 w 51"/>
                  <a:gd name="T47" fmla="*/ 6 h 33"/>
                  <a:gd name="T48" fmla="*/ 51 w 51"/>
                  <a:gd name="T49" fmla="*/ 9 h 33"/>
                  <a:gd name="T50" fmla="*/ 51 w 51"/>
                  <a:gd name="T51" fmla="*/ 11 h 33"/>
                  <a:gd name="T52" fmla="*/ 51 w 51"/>
                  <a:gd name="T53" fmla="*/ 16 h 33"/>
                  <a:gd name="T54" fmla="*/ 50 w 51"/>
                  <a:gd name="T55" fmla="*/ 17 h 33"/>
                  <a:gd name="T56" fmla="*/ 48 w 51"/>
                  <a:gd name="T57" fmla="*/ 20 h 33"/>
                  <a:gd name="T58" fmla="*/ 47 w 51"/>
                  <a:gd name="T59" fmla="*/ 23 h 33"/>
                  <a:gd name="T60" fmla="*/ 44 w 51"/>
                  <a:gd name="T61" fmla="*/ 26 h 33"/>
                  <a:gd name="T62" fmla="*/ 42 w 51"/>
                  <a:gd name="T63" fmla="*/ 28 h 33"/>
                  <a:gd name="T64" fmla="*/ 39 w 51"/>
                  <a:gd name="T65" fmla="*/ 30 h 33"/>
                  <a:gd name="T66" fmla="*/ 39 w 51"/>
                  <a:gd name="T6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33">
                    <a:moveTo>
                      <a:pt x="39" y="30"/>
                    </a:moveTo>
                    <a:lnTo>
                      <a:pt x="30" y="31"/>
                    </a:lnTo>
                    <a:lnTo>
                      <a:pt x="22" y="33"/>
                    </a:lnTo>
                    <a:lnTo>
                      <a:pt x="16" y="33"/>
                    </a:lnTo>
                    <a:lnTo>
                      <a:pt x="11" y="33"/>
                    </a:lnTo>
                    <a:lnTo>
                      <a:pt x="6" y="31"/>
                    </a:lnTo>
                    <a:lnTo>
                      <a:pt x="3" y="30"/>
                    </a:lnTo>
                    <a:lnTo>
                      <a:pt x="2" y="26"/>
                    </a:lnTo>
                    <a:lnTo>
                      <a:pt x="0" y="25"/>
                    </a:lnTo>
                    <a:lnTo>
                      <a:pt x="0" y="22"/>
                    </a:lnTo>
                    <a:lnTo>
                      <a:pt x="0" y="19"/>
                    </a:lnTo>
                    <a:lnTo>
                      <a:pt x="0" y="16"/>
                    </a:lnTo>
                    <a:lnTo>
                      <a:pt x="2" y="13"/>
                    </a:lnTo>
                    <a:lnTo>
                      <a:pt x="3" y="9"/>
                    </a:lnTo>
                    <a:lnTo>
                      <a:pt x="6" y="8"/>
                    </a:lnTo>
                    <a:lnTo>
                      <a:pt x="8" y="6"/>
                    </a:lnTo>
                    <a:lnTo>
                      <a:pt x="13" y="5"/>
                    </a:lnTo>
                    <a:lnTo>
                      <a:pt x="20" y="2"/>
                    </a:lnTo>
                    <a:lnTo>
                      <a:pt x="28" y="2"/>
                    </a:lnTo>
                    <a:lnTo>
                      <a:pt x="34" y="0"/>
                    </a:lnTo>
                    <a:lnTo>
                      <a:pt x="41" y="2"/>
                    </a:lnTo>
                    <a:lnTo>
                      <a:pt x="44" y="2"/>
                    </a:lnTo>
                    <a:lnTo>
                      <a:pt x="47" y="3"/>
                    </a:lnTo>
                    <a:lnTo>
                      <a:pt x="50" y="6"/>
                    </a:lnTo>
                    <a:lnTo>
                      <a:pt x="51" y="9"/>
                    </a:lnTo>
                    <a:lnTo>
                      <a:pt x="51" y="11"/>
                    </a:lnTo>
                    <a:lnTo>
                      <a:pt x="51" y="16"/>
                    </a:lnTo>
                    <a:lnTo>
                      <a:pt x="50" y="17"/>
                    </a:lnTo>
                    <a:lnTo>
                      <a:pt x="48" y="20"/>
                    </a:lnTo>
                    <a:lnTo>
                      <a:pt x="47" y="23"/>
                    </a:lnTo>
                    <a:lnTo>
                      <a:pt x="44" y="26"/>
                    </a:lnTo>
                    <a:lnTo>
                      <a:pt x="42" y="28"/>
                    </a:lnTo>
                    <a:lnTo>
                      <a:pt x="39" y="30"/>
                    </a:lnTo>
                    <a:lnTo>
                      <a:pt x="39" y="30"/>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280"/>
              <p:cNvSpPr>
                <a:spLocks/>
              </p:cNvSpPr>
              <p:nvPr/>
            </p:nvSpPr>
            <p:spPr bwMode="auto">
              <a:xfrm>
                <a:off x="4287" y="2078"/>
                <a:ext cx="68" cy="42"/>
              </a:xfrm>
              <a:custGeom>
                <a:avLst/>
                <a:gdLst>
                  <a:gd name="T0" fmla="*/ 23 w 68"/>
                  <a:gd name="T1" fmla="*/ 2 h 42"/>
                  <a:gd name="T2" fmla="*/ 26 w 68"/>
                  <a:gd name="T3" fmla="*/ 3 h 42"/>
                  <a:gd name="T4" fmla="*/ 31 w 68"/>
                  <a:gd name="T5" fmla="*/ 5 h 42"/>
                  <a:gd name="T6" fmla="*/ 35 w 68"/>
                  <a:gd name="T7" fmla="*/ 5 h 42"/>
                  <a:gd name="T8" fmla="*/ 39 w 68"/>
                  <a:gd name="T9" fmla="*/ 7 h 42"/>
                  <a:gd name="T10" fmla="*/ 43 w 68"/>
                  <a:gd name="T11" fmla="*/ 7 h 42"/>
                  <a:gd name="T12" fmla="*/ 48 w 68"/>
                  <a:gd name="T13" fmla="*/ 8 h 42"/>
                  <a:gd name="T14" fmla="*/ 51 w 68"/>
                  <a:gd name="T15" fmla="*/ 10 h 42"/>
                  <a:gd name="T16" fmla="*/ 56 w 68"/>
                  <a:gd name="T17" fmla="*/ 10 h 42"/>
                  <a:gd name="T18" fmla="*/ 59 w 68"/>
                  <a:gd name="T19" fmla="*/ 11 h 42"/>
                  <a:gd name="T20" fmla="*/ 62 w 68"/>
                  <a:gd name="T21" fmla="*/ 13 h 42"/>
                  <a:gd name="T22" fmla="*/ 63 w 68"/>
                  <a:gd name="T23" fmla="*/ 14 h 42"/>
                  <a:gd name="T24" fmla="*/ 67 w 68"/>
                  <a:gd name="T25" fmla="*/ 17 h 42"/>
                  <a:gd name="T26" fmla="*/ 67 w 68"/>
                  <a:gd name="T27" fmla="*/ 20 h 42"/>
                  <a:gd name="T28" fmla="*/ 68 w 68"/>
                  <a:gd name="T29" fmla="*/ 24 h 42"/>
                  <a:gd name="T30" fmla="*/ 68 w 68"/>
                  <a:gd name="T31" fmla="*/ 27 h 42"/>
                  <a:gd name="T32" fmla="*/ 68 w 68"/>
                  <a:gd name="T33" fmla="*/ 30 h 42"/>
                  <a:gd name="T34" fmla="*/ 67 w 68"/>
                  <a:gd name="T35" fmla="*/ 31 h 42"/>
                  <a:gd name="T36" fmla="*/ 65 w 68"/>
                  <a:gd name="T37" fmla="*/ 34 h 42"/>
                  <a:gd name="T38" fmla="*/ 63 w 68"/>
                  <a:gd name="T39" fmla="*/ 36 h 42"/>
                  <a:gd name="T40" fmla="*/ 62 w 68"/>
                  <a:gd name="T41" fmla="*/ 39 h 42"/>
                  <a:gd name="T42" fmla="*/ 59 w 68"/>
                  <a:gd name="T43" fmla="*/ 41 h 42"/>
                  <a:gd name="T44" fmla="*/ 56 w 68"/>
                  <a:gd name="T45" fmla="*/ 42 h 42"/>
                  <a:gd name="T46" fmla="*/ 51 w 68"/>
                  <a:gd name="T47" fmla="*/ 42 h 42"/>
                  <a:gd name="T48" fmla="*/ 48 w 68"/>
                  <a:gd name="T49" fmla="*/ 42 h 42"/>
                  <a:gd name="T50" fmla="*/ 35 w 68"/>
                  <a:gd name="T51" fmla="*/ 39 h 42"/>
                  <a:gd name="T52" fmla="*/ 25 w 68"/>
                  <a:gd name="T53" fmla="*/ 36 h 42"/>
                  <a:gd name="T54" fmla="*/ 15 w 68"/>
                  <a:gd name="T55" fmla="*/ 31 h 42"/>
                  <a:gd name="T56" fmla="*/ 9 w 68"/>
                  <a:gd name="T57" fmla="*/ 28 h 42"/>
                  <a:gd name="T58" fmla="*/ 4 w 68"/>
                  <a:gd name="T59" fmla="*/ 24 h 42"/>
                  <a:gd name="T60" fmla="*/ 1 w 68"/>
                  <a:gd name="T61" fmla="*/ 20 h 42"/>
                  <a:gd name="T62" fmla="*/ 0 w 68"/>
                  <a:gd name="T63" fmla="*/ 16 h 42"/>
                  <a:gd name="T64" fmla="*/ 0 w 68"/>
                  <a:gd name="T65" fmla="*/ 13 h 42"/>
                  <a:gd name="T66" fmla="*/ 1 w 68"/>
                  <a:gd name="T67" fmla="*/ 10 h 42"/>
                  <a:gd name="T68" fmla="*/ 3 w 68"/>
                  <a:gd name="T69" fmla="*/ 7 h 42"/>
                  <a:gd name="T70" fmla="*/ 4 w 68"/>
                  <a:gd name="T71" fmla="*/ 3 h 42"/>
                  <a:gd name="T72" fmla="*/ 7 w 68"/>
                  <a:gd name="T73" fmla="*/ 2 h 42"/>
                  <a:gd name="T74" fmla="*/ 11 w 68"/>
                  <a:gd name="T75" fmla="*/ 0 h 42"/>
                  <a:gd name="T76" fmla="*/ 15 w 68"/>
                  <a:gd name="T77" fmla="*/ 0 h 42"/>
                  <a:gd name="T78" fmla="*/ 18 w 68"/>
                  <a:gd name="T79" fmla="*/ 0 h 42"/>
                  <a:gd name="T80" fmla="*/ 23 w 68"/>
                  <a:gd name="T81" fmla="*/ 2 h 42"/>
                  <a:gd name="T82" fmla="*/ 23 w 68"/>
                  <a:gd name="T83"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 h="42">
                    <a:moveTo>
                      <a:pt x="23" y="2"/>
                    </a:moveTo>
                    <a:lnTo>
                      <a:pt x="26" y="3"/>
                    </a:lnTo>
                    <a:lnTo>
                      <a:pt x="31" y="5"/>
                    </a:lnTo>
                    <a:lnTo>
                      <a:pt x="35" y="5"/>
                    </a:lnTo>
                    <a:lnTo>
                      <a:pt x="39" y="7"/>
                    </a:lnTo>
                    <a:lnTo>
                      <a:pt x="43" y="7"/>
                    </a:lnTo>
                    <a:lnTo>
                      <a:pt x="48" y="8"/>
                    </a:lnTo>
                    <a:lnTo>
                      <a:pt x="51" y="10"/>
                    </a:lnTo>
                    <a:lnTo>
                      <a:pt x="56" y="10"/>
                    </a:lnTo>
                    <a:lnTo>
                      <a:pt x="59" y="11"/>
                    </a:lnTo>
                    <a:lnTo>
                      <a:pt x="62" y="13"/>
                    </a:lnTo>
                    <a:lnTo>
                      <a:pt x="63" y="14"/>
                    </a:lnTo>
                    <a:lnTo>
                      <a:pt x="67" y="17"/>
                    </a:lnTo>
                    <a:lnTo>
                      <a:pt x="67" y="20"/>
                    </a:lnTo>
                    <a:lnTo>
                      <a:pt x="68" y="24"/>
                    </a:lnTo>
                    <a:lnTo>
                      <a:pt x="68" y="27"/>
                    </a:lnTo>
                    <a:lnTo>
                      <a:pt x="68" y="30"/>
                    </a:lnTo>
                    <a:lnTo>
                      <a:pt x="67" y="31"/>
                    </a:lnTo>
                    <a:lnTo>
                      <a:pt x="65" y="34"/>
                    </a:lnTo>
                    <a:lnTo>
                      <a:pt x="63" y="36"/>
                    </a:lnTo>
                    <a:lnTo>
                      <a:pt x="62" y="39"/>
                    </a:lnTo>
                    <a:lnTo>
                      <a:pt x="59" y="41"/>
                    </a:lnTo>
                    <a:lnTo>
                      <a:pt x="56" y="42"/>
                    </a:lnTo>
                    <a:lnTo>
                      <a:pt x="51" y="42"/>
                    </a:lnTo>
                    <a:lnTo>
                      <a:pt x="48" y="42"/>
                    </a:lnTo>
                    <a:lnTo>
                      <a:pt x="35" y="39"/>
                    </a:lnTo>
                    <a:lnTo>
                      <a:pt x="25" y="36"/>
                    </a:lnTo>
                    <a:lnTo>
                      <a:pt x="15" y="31"/>
                    </a:lnTo>
                    <a:lnTo>
                      <a:pt x="9" y="28"/>
                    </a:lnTo>
                    <a:lnTo>
                      <a:pt x="4" y="24"/>
                    </a:lnTo>
                    <a:lnTo>
                      <a:pt x="1" y="20"/>
                    </a:lnTo>
                    <a:lnTo>
                      <a:pt x="0" y="16"/>
                    </a:lnTo>
                    <a:lnTo>
                      <a:pt x="0" y="13"/>
                    </a:lnTo>
                    <a:lnTo>
                      <a:pt x="1" y="10"/>
                    </a:lnTo>
                    <a:lnTo>
                      <a:pt x="3" y="7"/>
                    </a:lnTo>
                    <a:lnTo>
                      <a:pt x="4" y="3"/>
                    </a:lnTo>
                    <a:lnTo>
                      <a:pt x="7" y="2"/>
                    </a:lnTo>
                    <a:lnTo>
                      <a:pt x="11" y="0"/>
                    </a:lnTo>
                    <a:lnTo>
                      <a:pt x="15" y="0"/>
                    </a:lnTo>
                    <a:lnTo>
                      <a:pt x="18" y="0"/>
                    </a:lnTo>
                    <a:lnTo>
                      <a:pt x="23" y="2"/>
                    </a:lnTo>
                    <a:lnTo>
                      <a:pt x="23" y="2"/>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281"/>
              <p:cNvSpPr>
                <a:spLocks/>
              </p:cNvSpPr>
              <p:nvPr/>
            </p:nvSpPr>
            <p:spPr bwMode="auto">
              <a:xfrm>
                <a:off x="4119" y="2092"/>
                <a:ext cx="1" cy="2"/>
              </a:xfrm>
              <a:custGeom>
                <a:avLst/>
                <a:gdLst>
                  <a:gd name="T0" fmla="*/ 0 w 1"/>
                  <a:gd name="T1" fmla="*/ 2 h 2"/>
                  <a:gd name="T2" fmla="*/ 1 w 1"/>
                  <a:gd name="T3" fmla="*/ 0 h 2"/>
                  <a:gd name="T4" fmla="*/ 0 w 1"/>
                  <a:gd name="T5" fmla="*/ 2 h 2"/>
                  <a:gd name="T6" fmla="*/ 0 w 1"/>
                  <a:gd name="T7" fmla="*/ 2 h 2"/>
                </a:gdLst>
                <a:ahLst/>
                <a:cxnLst>
                  <a:cxn ang="0">
                    <a:pos x="T0" y="T1"/>
                  </a:cxn>
                  <a:cxn ang="0">
                    <a:pos x="T2" y="T3"/>
                  </a:cxn>
                  <a:cxn ang="0">
                    <a:pos x="T4" y="T5"/>
                  </a:cxn>
                  <a:cxn ang="0">
                    <a:pos x="T6" y="T7"/>
                  </a:cxn>
                </a:cxnLst>
                <a:rect l="0" t="0" r="r" b="b"/>
                <a:pathLst>
                  <a:path w="1" h="2">
                    <a:moveTo>
                      <a:pt x="0" y="2"/>
                    </a:moveTo>
                    <a:lnTo>
                      <a:pt x="1" y="0"/>
                    </a:lnTo>
                    <a:lnTo>
                      <a:pt x="0" y="2"/>
                    </a:lnTo>
                    <a:lnTo>
                      <a:pt x="0" y="2"/>
                    </a:lnTo>
                    <a:close/>
                  </a:path>
                </a:pathLst>
              </a:custGeom>
              <a:solidFill>
                <a:srgbClr val="3380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282"/>
              <p:cNvSpPr>
                <a:spLocks/>
              </p:cNvSpPr>
              <p:nvPr/>
            </p:nvSpPr>
            <p:spPr bwMode="auto">
              <a:xfrm>
                <a:off x="4073" y="2212"/>
                <a:ext cx="287" cy="342"/>
              </a:xfrm>
              <a:custGeom>
                <a:avLst/>
                <a:gdLst>
                  <a:gd name="T0" fmla="*/ 61 w 287"/>
                  <a:gd name="T1" fmla="*/ 0 h 342"/>
                  <a:gd name="T2" fmla="*/ 71 w 287"/>
                  <a:gd name="T3" fmla="*/ 20 h 342"/>
                  <a:gd name="T4" fmla="*/ 67 w 287"/>
                  <a:gd name="T5" fmla="*/ 28 h 342"/>
                  <a:gd name="T6" fmla="*/ 63 w 287"/>
                  <a:gd name="T7" fmla="*/ 36 h 342"/>
                  <a:gd name="T8" fmla="*/ 60 w 287"/>
                  <a:gd name="T9" fmla="*/ 42 h 342"/>
                  <a:gd name="T10" fmla="*/ 57 w 287"/>
                  <a:gd name="T11" fmla="*/ 47 h 342"/>
                  <a:gd name="T12" fmla="*/ 53 w 287"/>
                  <a:gd name="T13" fmla="*/ 51 h 342"/>
                  <a:gd name="T14" fmla="*/ 49 w 287"/>
                  <a:gd name="T15" fmla="*/ 56 h 342"/>
                  <a:gd name="T16" fmla="*/ 46 w 287"/>
                  <a:gd name="T17" fmla="*/ 61 h 342"/>
                  <a:gd name="T18" fmla="*/ 43 w 287"/>
                  <a:gd name="T19" fmla="*/ 67 h 342"/>
                  <a:gd name="T20" fmla="*/ 39 w 287"/>
                  <a:gd name="T21" fmla="*/ 71 h 342"/>
                  <a:gd name="T22" fmla="*/ 36 w 287"/>
                  <a:gd name="T23" fmla="*/ 78 h 342"/>
                  <a:gd name="T24" fmla="*/ 33 w 287"/>
                  <a:gd name="T25" fmla="*/ 84 h 342"/>
                  <a:gd name="T26" fmla="*/ 32 w 287"/>
                  <a:gd name="T27" fmla="*/ 93 h 342"/>
                  <a:gd name="T28" fmla="*/ 30 w 287"/>
                  <a:gd name="T29" fmla="*/ 103 h 342"/>
                  <a:gd name="T30" fmla="*/ 29 w 287"/>
                  <a:gd name="T31" fmla="*/ 115 h 342"/>
                  <a:gd name="T32" fmla="*/ 27 w 287"/>
                  <a:gd name="T33" fmla="*/ 129 h 342"/>
                  <a:gd name="T34" fmla="*/ 29 w 287"/>
                  <a:gd name="T35" fmla="*/ 145 h 342"/>
                  <a:gd name="T36" fmla="*/ 29 w 287"/>
                  <a:gd name="T37" fmla="*/ 168 h 342"/>
                  <a:gd name="T38" fmla="*/ 35 w 287"/>
                  <a:gd name="T39" fmla="*/ 191 h 342"/>
                  <a:gd name="T40" fmla="*/ 41 w 287"/>
                  <a:gd name="T41" fmla="*/ 210 h 342"/>
                  <a:gd name="T42" fmla="*/ 52 w 287"/>
                  <a:gd name="T43" fmla="*/ 230 h 342"/>
                  <a:gd name="T44" fmla="*/ 63 w 287"/>
                  <a:gd name="T45" fmla="*/ 246 h 342"/>
                  <a:gd name="T46" fmla="*/ 77 w 287"/>
                  <a:gd name="T47" fmla="*/ 261 h 342"/>
                  <a:gd name="T48" fmla="*/ 92 w 287"/>
                  <a:gd name="T49" fmla="*/ 274 h 342"/>
                  <a:gd name="T50" fmla="*/ 111 w 287"/>
                  <a:gd name="T51" fmla="*/ 284 h 342"/>
                  <a:gd name="T52" fmla="*/ 130 w 287"/>
                  <a:gd name="T53" fmla="*/ 294 h 342"/>
                  <a:gd name="T54" fmla="*/ 148 w 287"/>
                  <a:gd name="T55" fmla="*/ 301 h 342"/>
                  <a:gd name="T56" fmla="*/ 169 w 287"/>
                  <a:gd name="T57" fmla="*/ 306 h 342"/>
                  <a:gd name="T58" fmla="*/ 190 w 287"/>
                  <a:gd name="T59" fmla="*/ 311 h 342"/>
                  <a:gd name="T60" fmla="*/ 212 w 287"/>
                  <a:gd name="T61" fmla="*/ 312 h 342"/>
                  <a:gd name="T62" fmla="*/ 234 w 287"/>
                  <a:gd name="T63" fmla="*/ 312 h 342"/>
                  <a:gd name="T64" fmla="*/ 256 w 287"/>
                  <a:gd name="T65" fmla="*/ 309 h 342"/>
                  <a:gd name="T66" fmla="*/ 277 w 287"/>
                  <a:gd name="T67" fmla="*/ 306 h 342"/>
                  <a:gd name="T68" fmla="*/ 287 w 287"/>
                  <a:gd name="T69" fmla="*/ 331 h 342"/>
                  <a:gd name="T70" fmla="*/ 242 w 287"/>
                  <a:gd name="T71" fmla="*/ 340 h 342"/>
                  <a:gd name="T72" fmla="*/ 201 w 287"/>
                  <a:gd name="T73" fmla="*/ 342 h 342"/>
                  <a:gd name="T74" fmla="*/ 162 w 287"/>
                  <a:gd name="T75" fmla="*/ 336 h 342"/>
                  <a:gd name="T76" fmla="*/ 128 w 287"/>
                  <a:gd name="T77" fmla="*/ 325 h 342"/>
                  <a:gd name="T78" fmla="*/ 97 w 287"/>
                  <a:gd name="T79" fmla="*/ 308 h 342"/>
                  <a:gd name="T80" fmla="*/ 71 w 287"/>
                  <a:gd name="T81" fmla="*/ 286 h 342"/>
                  <a:gd name="T82" fmla="*/ 47 w 287"/>
                  <a:gd name="T83" fmla="*/ 260 h 342"/>
                  <a:gd name="T84" fmla="*/ 29 w 287"/>
                  <a:gd name="T85" fmla="*/ 232 h 342"/>
                  <a:gd name="T86" fmla="*/ 14 w 287"/>
                  <a:gd name="T87" fmla="*/ 200 h 342"/>
                  <a:gd name="T88" fmla="*/ 5 w 287"/>
                  <a:gd name="T89" fmla="*/ 169 h 342"/>
                  <a:gd name="T90" fmla="*/ 0 w 287"/>
                  <a:gd name="T91" fmla="*/ 137 h 342"/>
                  <a:gd name="T92" fmla="*/ 2 w 287"/>
                  <a:gd name="T93" fmla="*/ 106 h 342"/>
                  <a:gd name="T94" fmla="*/ 8 w 287"/>
                  <a:gd name="T95" fmla="*/ 75 h 342"/>
                  <a:gd name="T96" fmla="*/ 21 w 287"/>
                  <a:gd name="T97" fmla="*/ 47 h 342"/>
                  <a:gd name="T98" fmla="*/ 38 w 287"/>
                  <a:gd name="T99" fmla="*/ 20 h 342"/>
                  <a:gd name="T100" fmla="*/ 61 w 287"/>
                  <a:gd name="T101" fmla="*/ 0 h 342"/>
                  <a:gd name="T102" fmla="*/ 61 w 287"/>
                  <a:gd name="T103"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7" h="342">
                    <a:moveTo>
                      <a:pt x="61" y="0"/>
                    </a:moveTo>
                    <a:lnTo>
                      <a:pt x="71" y="20"/>
                    </a:lnTo>
                    <a:lnTo>
                      <a:pt x="67" y="28"/>
                    </a:lnTo>
                    <a:lnTo>
                      <a:pt x="63" y="36"/>
                    </a:lnTo>
                    <a:lnTo>
                      <a:pt x="60" y="42"/>
                    </a:lnTo>
                    <a:lnTo>
                      <a:pt x="57" y="47"/>
                    </a:lnTo>
                    <a:lnTo>
                      <a:pt x="53" y="51"/>
                    </a:lnTo>
                    <a:lnTo>
                      <a:pt x="49" y="56"/>
                    </a:lnTo>
                    <a:lnTo>
                      <a:pt x="46" y="61"/>
                    </a:lnTo>
                    <a:lnTo>
                      <a:pt x="43" y="67"/>
                    </a:lnTo>
                    <a:lnTo>
                      <a:pt x="39" y="71"/>
                    </a:lnTo>
                    <a:lnTo>
                      <a:pt x="36" y="78"/>
                    </a:lnTo>
                    <a:lnTo>
                      <a:pt x="33" y="84"/>
                    </a:lnTo>
                    <a:lnTo>
                      <a:pt x="32" y="93"/>
                    </a:lnTo>
                    <a:lnTo>
                      <a:pt x="30" y="103"/>
                    </a:lnTo>
                    <a:lnTo>
                      <a:pt x="29" y="115"/>
                    </a:lnTo>
                    <a:lnTo>
                      <a:pt x="27" y="129"/>
                    </a:lnTo>
                    <a:lnTo>
                      <a:pt x="29" y="145"/>
                    </a:lnTo>
                    <a:lnTo>
                      <a:pt x="29" y="168"/>
                    </a:lnTo>
                    <a:lnTo>
                      <a:pt x="35" y="191"/>
                    </a:lnTo>
                    <a:lnTo>
                      <a:pt x="41" y="210"/>
                    </a:lnTo>
                    <a:lnTo>
                      <a:pt x="52" y="230"/>
                    </a:lnTo>
                    <a:lnTo>
                      <a:pt x="63" y="246"/>
                    </a:lnTo>
                    <a:lnTo>
                      <a:pt x="77" y="261"/>
                    </a:lnTo>
                    <a:lnTo>
                      <a:pt x="92" y="274"/>
                    </a:lnTo>
                    <a:lnTo>
                      <a:pt x="111" y="284"/>
                    </a:lnTo>
                    <a:lnTo>
                      <a:pt x="130" y="294"/>
                    </a:lnTo>
                    <a:lnTo>
                      <a:pt x="148" y="301"/>
                    </a:lnTo>
                    <a:lnTo>
                      <a:pt x="169" y="306"/>
                    </a:lnTo>
                    <a:lnTo>
                      <a:pt x="190" y="311"/>
                    </a:lnTo>
                    <a:lnTo>
                      <a:pt x="212" y="312"/>
                    </a:lnTo>
                    <a:lnTo>
                      <a:pt x="234" y="312"/>
                    </a:lnTo>
                    <a:lnTo>
                      <a:pt x="256" y="309"/>
                    </a:lnTo>
                    <a:lnTo>
                      <a:pt x="277" y="306"/>
                    </a:lnTo>
                    <a:lnTo>
                      <a:pt x="287" y="331"/>
                    </a:lnTo>
                    <a:lnTo>
                      <a:pt x="242" y="340"/>
                    </a:lnTo>
                    <a:lnTo>
                      <a:pt x="201" y="342"/>
                    </a:lnTo>
                    <a:lnTo>
                      <a:pt x="162" y="336"/>
                    </a:lnTo>
                    <a:lnTo>
                      <a:pt x="128" y="325"/>
                    </a:lnTo>
                    <a:lnTo>
                      <a:pt x="97" y="308"/>
                    </a:lnTo>
                    <a:lnTo>
                      <a:pt x="71" y="286"/>
                    </a:lnTo>
                    <a:lnTo>
                      <a:pt x="47" y="260"/>
                    </a:lnTo>
                    <a:lnTo>
                      <a:pt x="29" y="232"/>
                    </a:lnTo>
                    <a:lnTo>
                      <a:pt x="14" y="200"/>
                    </a:lnTo>
                    <a:lnTo>
                      <a:pt x="5" y="169"/>
                    </a:lnTo>
                    <a:lnTo>
                      <a:pt x="0" y="137"/>
                    </a:lnTo>
                    <a:lnTo>
                      <a:pt x="2" y="106"/>
                    </a:lnTo>
                    <a:lnTo>
                      <a:pt x="8" y="75"/>
                    </a:lnTo>
                    <a:lnTo>
                      <a:pt x="21" y="47"/>
                    </a:lnTo>
                    <a:lnTo>
                      <a:pt x="38" y="20"/>
                    </a:lnTo>
                    <a:lnTo>
                      <a:pt x="61" y="0"/>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283"/>
              <p:cNvSpPr>
                <a:spLocks/>
              </p:cNvSpPr>
              <p:nvPr/>
            </p:nvSpPr>
            <p:spPr bwMode="auto">
              <a:xfrm>
                <a:off x="4126" y="2156"/>
                <a:ext cx="363" cy="389"/>
              </a:xfrm>
              <a:custGeom>
                <a:avLst/>
                <a:gdLst>
                  <a:gd name="T0" fmla="*/ 228 w 363"/>
                  <a:gd name="T1" fmla="*/ 389 h 389"/>
                  <a:gd name="T2" fmla="*/ 218 w 363"/>
                  <a:gd name="T3" fmla="*/ 364 h 389"/>
                  <a:gd name="T4" fmla="*/ 229 w 363"/>
                  <a:gd name="T5" fmla="*/ 359 h 389"/>
                  <a:gd name="T6" fmla="*/ 242 w 363"/>
                  <a:gd name="T7" fmla="*/ 354 h 389"/>
                  <a:gd name="T8" fmla="*/ 251 w 363"/>
                  <a:gd name="T9" fmla="*/ 348 h 389"/>
                  <a:gd name="T10" fmla="*/ 262 w 363"/>
                  <a:gd name="T11" fmla="*/ 340 h 389"/>
                  <a:gd name="T12" fmla="*/ 271 w 363"/>
                  <a:gd name="T13" fmla="*/ 333 h 389"/>
                  <a:gd name="T14" fmla="*/ 282 w 363"/>
                  <a:gd name="T15" fmla="*/ 325 h 389"/>
                  <a:gd name="T16" fmla="*/ 290 w 363"/>
                  <a:gd name="T17" fmla="*/ 314 h 389"/>
                  <a:gd name="T18" fmla="*/ 298 w 363"/>
                  <a:gd name="T19" fmla="*/ 305 h 389"/>
                  <a:gd name="T20" fmla="*/ 305 w 363"/>
                  <a:gd name="T21" fmla="*/ 295 h 389"/>
                  <a:gd name="T22" fmla="*/ 312 w 363"/>
                  <a:gd name="T23" fmla="*/ 284 h 389"/>
                  <a:gd name="T24" fmla="*/ 318 w 363"/>
                  <a:gd name="T25" fmla="*/ 272 h 389"/>
                  <a:gd name="T26" fmla="*/ 324 w 363"/>
                  <a:gd name="T27" fmla="*/ 261 h 389"/>
                  <a:gd name="T28" fmla="*/ 329 w 363"/>
                  <a:gd name="T29" fmla="*/ 249 h 389"/>
                  <a:gd name="T30" fmla="*/ 333 w 363"/>
                  <a:gd name="T31" fmla="*/ 238 h 389"/>
                  <a:gd name="T32" fmla="*/ 337 w 363"/>
                  <a:gd name="T33" fmla="*/ 225 h 389"/>
                  <a:gd name="T34" fmla="*/ 340 w 363"/>
                  <a:gd name="T35" fmla="*/ 214 h 389"/>
                  <a:gd name="T36" fmla="*/ 343 w 363"/>
                  <a:gd name="T37" fmla="*/ 183 h 389"/>
                  <a:gd name="T38" fmla="*/ 341 w 363"/>
                  <a:gd name="T39" fmla="*/ 154 h 389"/>
                  <a:gd name="T40" fmla="*/ 333 w 363"/>
                  <a:gd name="T41" fmla="*/ 129 h 389"/>
                  <a:gd name="T42" fmla="*/ 323 w 363"/>
                  <a:gd name="T43" fmla="*/ 106 h 389"/>
                  <a:gd name="T44" fmla="*/ 305 w 363"/>
                  <a:gd name="T45" fmla="*/ 84 h 389"/>
                  <a:gd name="T46" fmla="*/ 287 w 363"/>
                  <a:gd name="T47" fmla="*/ 67 h 389"/>
                  <a:gd name="T48" fmla="*/ 263 w 363"/>
                  <a:gd name="T49" fmla="*/ 53 h 389"/>
                  <a:gd name="T50" fmla="*/ 238 w 363"/>
                  <a:gd name="T51" fmla="*/ 42 h 389"/>
                  <a:gd name="T52" fmla="*/ 210 w 363"/>
                  <a:gd name="T53" fmla="*/ 34 h 389"/>
                  <a:gd name="T54" fmla="*/ 182 w 363"/>
                  <a:gd name="T55" fmla="*/ 30 h 389"/>
                  <a:gd name="T56" fmla="*/ 153 w 363"/>
                  <a:gd name="T57" fmla="*/ 28 h 389"/>
                  <a:gd name="T58" fmla="*/ 125 w 363"/>
                  <a:gd name="T59" fmla="*/ 31 h 389"/>
                  <a:gd name="T60" fmla="*/ 94 w 363"/>
                  <a:gd name="T61" fmla="*/ 37 h 389"/>
                  <a:gd name="T62" fmla="*/ 66 w 363"/>
                  <a:gd name="T63" fmla="*/ 48 h 389"/>
                  <a:gd name="T64" fmla="*/ 38 w 363"/>
                  <a:gd name="T65" fmla="*/ 62 h 389"/>
                  <a:gd name="T66" fmla="*/ 13 w 363"/>
                  <a:gd name="T67" fmla="*/ 82 h 389"/>
                  <a:gd name="T68" fmla="*/ 0 w 363"/>
                  <a:gd name="T69" fmla="*/ 61 h 389"/>
                  <a:gd name="T70" fmla="*/ 58 w 363"/>
                  <a:gd name="T71" fmla="*/ 26 h 389"/>
                  <a:gd name="T72" fmla="*/ 111 w 363"/>
                  <a:gd name="T73" fmla="*/ 8 h 389"/>
                  <a:gd name="T74" fmla="*/ 161 w 363"/>
                  <a:gd name="T75" fmla="*/ 0 h 389"/>
                  <a:gd name="T76" fmla="*/ 207 w 363"/>
                  <a:gd name="T77" fmla="*/ 3 h 389"/>
                  <a:gd name="T78" fmla="*/ 248 w 363"/>
                  <a:gd name="T79" fmla="*/ 17 h 389"/>
                  <a:gd name="T80" fmla="*/ 284 w 363"/>
                  <a:gd name="T81" fmla="*/ 37 h 389"/>
                  <a:gd name="T82" fmla="*/ 313 w 363"/>
                  <a:gd name="T83" fmla="*/ 65 h 389"/>
                  <a:gd name="T84" fmla="*/ 337 w 363"/>
                  <a:gd name="T85" fmla="*/ 99 h 389"/>
                  <a:gd name="T86" fmla="*/ 354 w 363"/>
                  <a:gd name="T87" fmla="*/ 137 h 389"/>
                  <a:gd name="T88" fmla="*/ 363 w 363"/>
                  <a:gd name="T89" fmla="*/ 176 h 389"/>
                  <a:gd name="T90" fmla="*/ 363 w 363"/>
                  <a:gd name="T91" fmla="*/ 216 h 389"/>
                  <a:gd name="T92" fmla="*/ 355 w 363"/>
                  <a:gd name="T93" fmla="*/ 256 h 389"/>
                  <a:gd name="T94" fmla="*/ 338 w 363"/>
                  <a:gd name="T95" fmla="*/ 295 h 389"/>
                  <a:gd name="T96" fmla="*/ 312 w 363"/>
                  <a:gd name="T97" fmla="*/ 331 h 389"/>
                  <a:gd name="T98" fmla="*/ 276 w 363"/>
                  <a:gd name="T99" fmla="*/ 362 h 389"/>
                  <a:gd name="T100" fmla="*/ 228 w 363"/>
                  <a:gd name="T101" fmla="*/ 389 h 389"/>
                  <a:gd name="T102" fmla="*/ 228 w 363"/>
                  <a:gd name="T103"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89">
                    <a:moveTo>
                      <a:pt x="228" y="389"/>
                    </a:moveTo>
                    <a:lnTo>
                      <a:pt x="218" y="364"/>
                    </a:lnTo>
                    <a:lnTo>
                      <a:pt x="229" y="359"/>
                    </a:lnTo>
                    <a:lnTo>
                      <a:pt x="242" y="354"/>
                    </a:lnTo>
                    <a:lnTo>
                      <a:pt x="251" y="348"/>
                    </a:lnTo>
                    <a:lnTo>
                      <a:pt x="262" y="340"/>
                    </a:lnTo>
                    <a:lnTo>
                      <a:pt x="271" y="333"/>
                    </a:lnTo>
                    <a:lnTo>
                      <a:pt x="282" y="325"/>
                    </a:lnTo>
                    <a:lnTo>
                      <a:pt x="290" y="314"/>
                    </a:lnTo>
                    <a:lnTo>
                      <a:pt x="298" y="305"/>
                    </a:lnTo>
                    <a:lnTo>
                      <a:pt x="305" y="295"/>
                    </a:lnTo>
                    <a:lnTo>
                      <a:pt x="312" y="284"/>
                    </a:lnTo>
                    <a:lnTo>
                      <a:pt x="318" y="272"/>
                    </a:lnTo>
                    <a:lnTo>
                      <a:pt x="324" y="261"/>
                    </a:lnTo>
                    <a:lnTo>
                      <a:pt x="329" y="249"/>
                    </a:lnTo>
                    <a:lnTo>
                      <a:pt x="333" y="238"/>
                    </a:lnTo>
                    <a:lnTo>
                      <a:pt x="337" y="225"/>
                    </a:lnTo>
                    <a:lnTo>
                      <a:pt x="340" y="214"/>
                    </a:lnTo>
                    <a:lnTo>
                      <a:pt x="343" y="183"/>
                    </a:lnTo>
                    <a:lnTo>
                      <a:pt x="341" y="154"/>
                    </a:lnTo>
                    <a:lnTo>
                      <a:pt x="333" y="129"/>
                    </a:lnTo>
                    <a:lnTo>
                      <a:pt x="323" y="106"/>
                    </a:lnTo>
                    <a:lnTo>
                      <a:pt x="305" y="84"/>
                    </a:lnTo>
                    <a:lnTo>
                      <a:pt x="287" y="67"/>
                    </a:lnTo>
                    <a:lnTo>
                      <a:pt x="263" y="53"/>
                    </a:lnTo>
                    <a:lnTo>
                      <a:pt x="238" y="42"/>
                    </a:lnTo>
                    <a:lnTo>
                      <a:pt x="210" y="34"/>
                    </a:lnTo>
                    <a:lnTo>
                      <a:pt x="182" y="30"/>
                    </a:lnTo>
                    <a:lnTo>
                      <a:pt x="153" y="28"/>
                    </a:lnTo>
                    <a:lnTo>
                      <a:pt x="125" y="31"/>
                    </a:lnTo>
                    <a:lnTo>
                      <a:pt x="94" y="37"/>
                    </a:lnTo>
                    <a:lnTo>
                      <a:pt x="66" y="48"/>
                    </a:lnTo>
                    <a:lnTo>
                      <a:pt x="38" y="62"/>
                    </a:lnTo>
                    <a:lnTo>
                      <a:pt x="13" y="82"/>
                    </a:lnTo>
                    <a:lnTo>
                      <a:pt x="0" y="61"/>
                    </a:lnTo>
                    <a:lnTo>
                      <a:pt x="58" y="26"/>
                    </a:lnTo>
                    <a:lnTo>
                      <a:pt x="111" y="8"/>
                    </a:lnTo>
                    <a:lnTo>
                      <a:pt x="161" y="0"/>
                    </a:lnTo>
                    <a:lnTo>
                      <a:pt x="207" y="3"/>
                    </a:lnTo>
                    <a:lnTo>
                      <a:pt x="248" y="17"/>
                    </a:lnTo>
                    <a:lnTo>
                      <a:pt x="284" y="37"/>
                    </a:lnTo>
                    <a:lnTo>
                      <a:pt x="313" y="65"/>
                    </a:lnTo>
                    <a:lnTo>
                      <a:pt x="337" y="99"/>
                    </a:lnTo>
                    <a:lnTo>
                      <a:pt x="354" y="137"/>
                    </a:lnTo>
                    <a:lnTo>
                      <a:pt x="363" y="176"/>
                    </a:lnTo>
                    <a:lnTo>
                      <a:pt x="363" y="216"/>
                    </a:lnTo>
                    <a:lnTo>
                      <a:pt x="355" y="256"/>
                    </a:lnTo>
                    <a:lnTo>
                      <a:pt x="338" y="295"/>
                    </a:lnTo>
                    <a:lnTo>
                      <a:pt x="312" y="331"/>
                    </a:lnTo>
                    <a:lnTo>
                      <a:pt x="276" y="362"/>
                    </a:lnTo>
                    <a:lnTo>
                      <a:pt x="228" y="389"/>
                    </a:lnTo>
                    <a:lnTo>
                      <a:pt x="228" y="3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284"/>
              <p:cNvSpPr>
                <a:spLocks/>
              </p:cNvSpPr>
              <p:nvPr/>
            </p:nvSpPr>
            <p:spPr bwMode="auto">
              <a:xfrm>
                <a:off x="4254" y="2406"/>
                <a:ext cx="84" cy="115"/>
              </a:xfrm>
              <a:custGeom>
                <a:avLst/>
                <a:gdLst>
                  <a:gd name="T0" fmla="*/ 48 w 84"/>
                  <a:gd name="T1" fmla="*/ 115 h 115"/>
                  <a:gd name="T2" fmla="*/ 0 w 84"/>
                  <a:gd name="T3" fmla="*/ 0 h 115"/>
                  <a:gd name="T4" fmla="*/ 22 w 84"/>
                  <a:gd name="T5" fmla="*/ 2 h 115"/>
                  <a:gd name="T6" fmla="*/ 22 w 84"/>
                  <a:gd name="T7" fmla="*/ 2 h 115"/>
                  <a:gd name="T8" fmla="*/ 22 w 84"/>
                  <a:gd name="T9" fmla="*/ 6 h 115"/>
                  <a:gd name="T10" fmla="*/ 23 w 84"/>
                  <a:gd name="T11" fmla="*/ 10 h 115"/>
                  <a:gd name="T12" fmla="*/ 25 w 84"/>
                  <a:gd name="T13" fmla="*/ 14 h 115"/>
                  <a:gd name="T14" fmla="*/ 26 w 84"/>
                  <a:gd name="T15" fmla="*/ 20 h 115"/>
                  <a:gd name="T16" fmla="*/ 30 w 84"/>
                  <a:gd name="T17" fmla="*/ 27 h 115"/>
                  <a:gd name="T18" fmla="*/ 33 w 84"/>
                  <a:gd name="T19" fmla="*/ 33 h 115"/>
                  <a:gd name="T20" fmla="*/ 34 w 84"/>
                  <a:gd name="T21" fmla="*/ 39 h 115"/>
                  <a:gd name="T22" fmla="*/ 36 w 84"/>
                  <a:gd name="T23" fmla="*/ 45 h 115"/>
                  <a:gd name="T24" fmla="*/ 39 w 84"/>
                  <a:gd name="T25" fmla="*/ 52 h 115"/>
                  <a:gd name="T26" fmla="*/ 40 w 84"/>
                  <a:gd name="T27" fmla="*/ 58 h 115"/>
                  <a:gd name="T28" fmla="*/ 44 w 84"/>
                  <a:gd name="T29" fmla="*/ 64 h 115"/>
                  <a:gd name="T30" fmla="*/ 44 w 84"/>
                  <a:gd name="T31" fmla="*/ 67 h 115"/>
                  <a:gd name="T32" fmla="*/ 47 w 84"/>
                  <a:gd name="T33" fmla="*/ 70 h 115"/>
                  <a:gd name="T34" fmla="*/ 47 w 84"/>
                  <a:gd name="T35" fmla="*/ 73 h 115"/>
                  <a:gd name="T36" fmla="*/ 48 w 84"/>
                  <a:gd name="T37" fmla="*/ 75 h 115"/>
                  <a:gd name="T38" fmla="*/ 48 w 84"/>
                  <a:gd name="T39" fmla="*/ 70 h 115"/>
                  <a:gd name="T40" fmla="*/ 48 w 84"/>
                  <a:gd name="T41" fmla="*/ 67 h 115"/>
                  <a:gd name="T42" fmla="*/ 48 w 84"/>
                  <a:gd name="T43" fmla="*/ 62 h 115"/>
                  <a:gd name="T44" fmla="*/ 50 w 84"/>
                  <a:gd name="T45" fmla="*/ 58 h 115"/>
                  <a:gd name="T46" fmla="*/ 50 w 84"/>
                  <a:gd name="T47" fmla="*/ 53 h 115"/>
                  <a:gd name="T48" fmla="*/ 51 w 84"/>
                  <a:gd name="T49" fmla="*/ 47 h 115"/>
                  <a:gd name="T50" fmla="*/ 53 w 84"/>
                  <a:gd name="T51" fmla="*/ 41 h 115"/>
                  <a:gd name="T52" fmla="*/ 54 w 84"/>
                  <a:gd name="T53" fmla="*/ 34 h 115"/>
                  <a:gd name="T54" fmla="*/ 54 w 84"/>
                  <a:gd name="T55" fmla="*/ 28 h 115"/>
                  <a:gd name="T56" fmla="*/ 56 w 84"/>
                  <a:gd name="T57" fmla="*/ 24 h 115"/>
                  <a:gd name="T58" fmla="*/ 58 w 84"/>
                  <a:gd name="T59" fmla="*/ 17 h 115"/>
                  <a:gd name="T60" fmla="*/ 59 w 84"/>
                  <a:gd name="T61" fmla="*/ 13 h 115"/>
                  <a:gd name="T62" fmla="*/ 61 w 84"/>
                  <a:gd name="T63" fmla="*/ 8 h 115"/>
                  <a:gd name="T64" fmla="*/ 61 w 84"/>
                  <a:gd name="T65" fmla="*/ 5 h 115"/>
                  <a:gd name="T66" fmla="*/ 64 w 84"/>
                  <a:gd name="T67" fmla="*/ 2 h 115"/>
                  <a:gd name="T68" fmla="*/ 65 w 84"/>
                  <a:gd name="T69" fmla="*/ 2 h 115"/>
                  <a:gd name="T70" fmla="*/ 68 w 84"/>
                  <a:gd name="T71" fmla="*/ 2 h 115"/>
                  <a:gd name="T72" fmla="*/ 73 w 84"/>
                  <a:gd name="T73" fmla="*/ 2 h 115"/>
                  <a:gd name="T74" fmla="*/ 75 w 84"/>
                  <a:gd name="T75" fmla="*/ 2 h 115"/>
                  <a:gd name="T76" fmla="*/ 76 w 84"/>
                  <a:gd name="T77" fmla="*/ 2 h 115"/>
                  <a:gd name="T78" fmla="*/ 79 w 84"/>
                  <a:gd name="T79" fmla="*/ 2 h 115"/>
                  <a:gd name="T80" fmla="*/ 81 w 84"/>
                  <a:gd name="T81" fmla="*/ 2 h 115"/>
                  <a:gd name="T82" fmla="*/ 84 w 84"/>
                  <a:gd name="T83" fmla="*/ 2 h 115"/>
                  <a:gd name="T84" fmla="*/ 82 w 84"/>
                  <a:gd name="T85" fmla="*/ 5 h 115"/>
                  <a:gd name="T86" fmla="*/ 82 w 84"/>
                  <a:gd name="T87" fmla="*/ 8 h 115"/>
                  <a:gd name="T88" fmla="*/ 81 w 84"/>
                  <a:gd name="T89" fmla="*/ 14 h 115"/>
                  <a:gd name="T90" fmla="*/ 79 w 84"/>
                  <a:gd name="T91" fmla="*/ 22 h 115"/>
                  <a:gd name="T92" fmla="*/ 76 w 84"/>
                  <a:gd name="T93" fmla="*/ 30 h 115"/>
                  <a:gd name="T94" fmla="*/ 75 w 84"/>
                  <a:gd name="T95" fmla="*/ 39 h 115"/>
                  <a:gd name="T96" fmla="*/ 73 w 84"/>
                  <a:gd name="T97" fmla="*/ 48 h 115"/>
                  <a:gd name="T98" fmla="*/ 70 w 84"/>
                  <a:gd name="T99" fmla="*/ 59 h 115"/>
                  <a:gd name="T100" fmla="*/ 67 w 84"/>
                  <a:gd name="T101" fmla="*/ 69 h 115"/>
                  <a:gd name="T102" fmla="*/ 65 w 84"/>
                  <a:gd name="T103" fmla="*/ 78 h 115"/>
                  <a:gd name="T104" fmla="*/ 62 w 84"/>
                  <a:gd name="T105" fmla="*/ 86 h 115"/>
                  <a:gd name="T106" fmla="*/ 59 w 84"/>
                  <a:gd name="T107" fmla="*/ 95 h 115"/>
                  <a:gd name="T108" fmla="*/ 56 w 84"/>
                  <a:gd name="T109" fmla="*/ 101 h 115"/>
                  <a:gd name="T110" fmla="*/ 53 w 84"/>
                  <a:gd name="T111" fmla="*/ 107 h 115"/>
                  <a:gd name="T112" fmla="*/ 50 w 84"/>
                  <a:gd name="T113" fmla="*/ 112 h 115"/>
                  <a:gd name="T114" fmla="*/ 48 w 84"/>
                  <a:gd name="T115" fmla="*/ 115 h 115"/>
                  <a:gd name="T116" fmla="*/ 48 w 84"/>
                  <a:gd name="T1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4" h="115">
                    <a:moveTo>
                      <a:pt x="48" y="115"/>
                    </a:moveTo>
                    <a:lnTo>
                      <a:pt x="0" y="0"/>
                    </a:lnTo>
                    <a:lnTo>
                      <a:pt x="22" y="2"/>
                    </a:lnTo>
                    <a:lnTo>
                      <a:pt x="22" y="2"/>
                    </a:lnTo>
                    <a:lnTo>
                      <a:pt x="22" y="6"/>
                    </a:lnTo>
                    <a:lnTo>
                      <a:pt x="23" y="10"/>
                    </a:lnTo>
                    <a:lnTo>
                      <a:pt x="25" y="14"/>
                    </a:lnTo>
                    <a:lnTo>
                      <a:pt x="26" y="20"/>
                    </a:lnTo>
                    <a:lnTo>
                      <a:pt x="30" y="27"/>
                    </a:lnTo>
                    <a:lnTo>
                      <a:pt x="33" y="33"/>
                    </a:lnTo>
                    <a:lnTo>
                      <a:pt x="34" y="39"/>
                    </a:lnTo>
                    <a:lnTo>
                      <a:pt x="36" y="45"/>
                    </a:lnTo>
                    <a:lnTo>
                      <a:pt x="39" y="52"/>
                    </a:lnTo>
                    <a:lnTo>
                      <a:pt x="40" y="58"/>
                    </a:lnTo>
                    <a:lnTo>
                      <a:pt x="44" y="64"/>
                    </a:lnTo>
                    <a:lnTo>
                      <a:pt x="44" y="67"/>
                    </a:lnTo>
                    <a:lnTo>
                      <a:pt x="47" y="70"/>
                    </a:lnTo>
                    <a:lnTo>
                      <a:pt x="47" y="73"/>
                    </a:lnTo>
                    <a:lnTo>
                      <a:pt x="48" y="75"/>
                    </a:lnTo>
                    <a:lnTo>
                      <a:pt x="48" y="70"/>
                    </a:lnTo>
                    <a:lnTo>
                      <a:pt x="48" y="67"/>
                    </a:lnTo>
                    <a:lnTo>
                      <a:pt x="48" y="62"/>
                    </a:lnTo>
                    <a:lnTo>
                      <a:pt x="50" y="58"/>
                    </a:lnTo>
                    <a:lnTo>
                      <a:pt x="50" y="53"/>
                    </a:lnTo>
                    <a:lnTo>
                      <a:pt x="51" y="47"/>
                    </a:lnTo>
                    <a:lnTo>
                      <a:pt x="53" y="41"/>
                    </a:lnTo>
                    <a:lnTo>
                      <a:pt x="54" y="34"/>
                    </a:lnTo>
                    <a:lnTo>
                      <a:pt x="54" y="28"/>
                    </a:lnTo>
                    <a:lnTo>
                      <a:pt x="56" y="24"/>
                    </a:lnTo>
                    <a:lnTo>
                      <a:pt x="58" y="17"/>
                    </a:lnTo>
                    <a:lnTo>
                      <a:pt x="59" y="13"/>
                    </a:lnTo>
                    <a:lnTo>
                      <a:pt x="61" y="8"/>
                    </a:lnTo>
                    <a:lnTo>
                      <a:pt x="61" y="5"/>
                    </a:lnTo>
                    <a:lnTo>
                      <a:pt x="64" y="2"/>
                    </a:lnTo>
                    <a:lnTo>
                      <a:pt x="65" y="2"/>
                    </a:lnTo>
                    <a:lnTo>
                      <a:pt x="68" y="2"/>
                    </a:lnTo>
                    <a:lnTo>
                      <a:pt x="73" y="2"/>
                    </a:lnTo>
                    <a:lnTo>
                      <a:pt x="75" y="2"/>
                    </a:lnTo>
                    <a:lnTo>
                      <a:pt x="76" y="2"/>
                    </a:lnTo>
                    <a:lnTo>
                      <a:pt x="79" y="2"/>
                    </a:lnTo>
                    <a:lnTo>
                      <a:pt x="81" y="2"/>
                    </a:lnTo>
                    <a:lnTo>
                      <a:pt x="84" y="2"/>
                    </a:lnTo>
                    <a:lnTo>
                      <a:pt x="82" y="5"/>
                    </a:lnTo>
                    <a:lnTo>
                      <a:pt x="82" y="8"/>
                    </a:lnTo>
                    <a:lnTo>
                      <a:pt x="81" y="14"/>
                    </a:lnTo>
                    <a:lnTo>
                      <a:pt x="79" y="22"/>
                    </a:lnTo>
                    <a:lnTo>
                      <a:pt x="76" y="30"/>
                    </a:lnTo>
                    <a:lnTo>
                      <a:pt x="75" y="39"/>
                    </a:lnTo>
                    <a:lnTo>
                      <a:pt x="73" y="48"/>
                    </a:lnTo>
                    <a:lnTo>
                      <a:pt x="70" y="59"/>
                    </a:lnTo>
                    <a:lnTo>
                      <a:pt x="67" y="69"/>
                    </a:lnTo>
                    <a:lnTo>
                      <a:pt x="65" y="78"/>
                    </a:lnTo>
                    <a:lnTo>
                      <a:pt x="62" y="86"/>
                    </a:lnTo>
                    <a:lnTo>
                      <a:pt x="59" y="95"/>
                    </a:lnTo>
                    <a:lnTo>
                      <a:pt x="56" y="101"/>
                    </a:lnTo>
                    <a:lnTo>
                      <a:pt x="53" y="107"/>
                    </a:lnTo>
                    <a:lnTo>
                      <a:pt x="50" y="112"/>
                    </a:lnTo>
                    <a:lnTo>
                      <a:pt x="48" y="115"/>
                    </a:lnTo>
                    <a:lnTo>
                      <a:pt x="48"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285"/>
              <p:cNvSpPr>
                <a:spLocks/>
              </p:cNvSpPr>
              <p:nvPr/>
            </p:nvSpPr>
            <p:spPr bwMode="auto">
              <a:xfrm>
                <a:off x="4335" y="2433"/>
                <a:ext cx="42" cy="57"/>
              </a:xfrm>
              <a:custGeom>
                <a:avLst/>
                <a:gdLst>
                  <a:gd name="T0" fmla="*/ 0 w 42"/>
                  <a:gd name="T1" fmla="*/ 48 h 57"/>
                  <a:gd name="T2" fmla="*/ 0 w 42"/>
                  <a:gd name="T3" fmla="*/ 45 h 57"/>
                  <a:gd name="T4" fmla="*/ 0 w 42"/>
                  <a:gd name="T5" fmla="*/ 43 h 57"/>
                  <a:gd name="T6" fmla="*/ 1 w 42"/>
                  <a:gd name="T7" fmla="*/ 42 h 57"/>
                  <a:gd name="T8" fmla="*/ 1 w 42"/>
                  <a:gd name="T9" fmla="*/ 40 h 57"/>
                  <a:gd name="T10" fmla="*/ 3 w 42"/>
                  <a:gd name="T11" fmla="*/ 37 h 57"/>
                  <a:gd name="T12" fmla="*/ 6 w 42"/>
                  <a:gd name="T13" fmla="*/ 37 h 57"/>
                  <a:gd name="T14" fmla="*/ 9 w 42"/>
                  <a:gd name="T15" fmla="*/ 37 h 57"/>
                  <a:gd name="T16" fmla="*/ 12 w 42"/>
                  <a:gd name="T17" fmla="*/ 39 h 57"/>
                  <a:gd name="T18" fmla="*/ 15 w 42"/>
                  <a:gd name="T19" fmla="*/ 40 h 57"/>
                  <a:gd name="T20" fmla="*/ 19 w 42"/>
                  <a:gd name="T21" fmla="*/ 43 h 57"/>
                  <a:gd name="T22" fmla="*/ 19 w 42"/>
                  <a:gd name="T23" fmla="*/ 32 h 57"/>
                  <a:gd name="T24" fmla="*/ 6 w 42"/>
                  <a:gd name="T25" fmla="*/ 28 h 57"/>
                  <a:gd name="T26" fmla="*/ 5 w 42"/>
                  <a:gd name="T27" fmla="*/ 23 h 57"/>
                  <a:gd name="T28" fmla="*/ 5 w 42"/>
                  <a:gd name="T29" fmla="*/ 18 h 57"/>
                  <a:gd name="T30" fmla="*/ 5 w 42"/>
                  <a:gd name="T31" fmla="*/ 15 h 57"/>
                  <a:gd name="T32" fmla="*/ 6 w 42"/>
                  <a:gd name="T33" fmla="*/ 11 h 57"/>
                  <a:gd name="T34" fmla="*/ 8 w 42"/>
                  <a:gd name="T35" fmla="*/ 7 h 57"/>
                  <a:gd name="T36" fmla="*/ 11 w 42"/>
                  <a:gd name="T37" fmla="*/ 6 h 57"/>
                  <a:gd name="T38" fmla="*/ 12 w 42"/>
                  <a:gd name="T39" fmla="*/ 3 h 57"/>
                  <a:gd name="T40" fmla="*/ 17 w 42"/>
                  <a:gd name="T41" fmla="*/ 3 h 57"/>
                  <a:gd name="T42" fmla="*/ 19 w 42"/>
                  <a:gd name="T43" fmla="*/ 1 h 57"/>
                  <a:gd name="T44" fmla="*/ 23 w 42"/>
                  <a:gd name="T45" fmla="*/ 0 h 57"/>
                  <a:gd name="T46" fmla="*/ 26 w 42"/>
                  <a:gd name="T47" fmla="*/ 0 h 57"/>
                  <a:gd name="T48" fmla="*/ 29 w 42"/>
                  <a:gd name="T49" fmla="*/ 1 h 57"/>
                  <a:gd name="T50" fmla="*/ 33 w 42"/>
                  <a:gd name="T51" fmla="*/ 3 h 57"/>
                  <a:gd name="T52" fmla="*/ 37 w 42"/>
                  <a:gd name="T53" fmla="*/ 4 h 57"/>
                  <a:gd name="T54" fmla="*/ 39 w 42"/>
                  <a:gd name="T55" fmla="*/ 7 h 57"/>
                  <a:gd name="T56" fmla="*/ 42 w 42"/>
                  <a:gd name="T57" fmla="*/ 12 h 57"/>
                  <a:gd name="T58" fmla="*/ 40 w 42"/>
                  <a:gd name="T59" fmla="*/ 21 h 57"/>
                  <a:gd name="T60" fmla="*/ 19 w 42"/>
                  <a:gd name="T61" fmla="*/ 17 h 57"/>
                  <a:gd name="T62" fmla="*/ 23 w 42"/>
                  <a:gd name="T63" fmla="*/ 21 h 57"/>
                  <a:gd name="T64" fmla="*/ 29 w 42"/>
                  <a:gd name="T65" fmla="*/ 28 h 57"/>
                  <a:gd name="T66" fmla="*/ 33 w 42"/>
                  <a:gd name="T67" fmla="*/ 32 h 57"/>
                  <a:gd name="T68" fmla="*/ 34 w 42"/>
                  <a:gd name="T69" fmla="*/ 37 h 57"/>
                  <a:gd name="T70" fmla="*/ 34 w 42"/>
                  <a:gd name="T71" fmla="*/ 42 h 57"/>
                  <a:gd name="T72" fmla="*/ 34 w 42"/>
                  <a:gd name="T73" fmla="*/ 46 h 57"/>
                  <a:gd name="T74" fmla="*/ 33 w 42"/>
                  <a:gd name="T75" fmla="*/ 49 h 57"/>
                  <a:gd name="T76" fmla="*/ 31 w 42"/>
                  <a:gd name="T77" fmla="*/ 53 h 57"/>
                  <a:gd name="T78" fmla="*/ 28 w 42"/>
                  <a:gd name="T79" fmla="*/ 56 h 57"/>
                  <a:gd name="T80" fmla="*/ 25 w 42"/>
                  <a:gd name="T81" fmla="*/ 56 h 57"/>
                  <a:gd name="T82" fmla="*/ 20 w 42"/>
                  <a:gd name="T83" fmla="*/ 57 h 57"/>
                  <a:gd name="T84" fmla="*/ 17 w 42"/>
                  <a:gd name="T85" fmla="*/ 57 h 57"/>
                  <a:gd name="T86" fmla="*/ 12 w 42"/>
                  <a:gd name="T87" fmla="*/ 56 h 57"/>
                  <a:gd name="T88" fmla="*/ 8 w 42"/>
                  <a:gd name="T89" fmla="*/ 54 h 57"/>
                  <a:gd name="T90" fmla="*/ 5 w 42"/>
                  <a:gd name="T91" fmla="*/ 53 h 57"/>
                  <a:gd name="T92" fmla="*/ 0 w 42"/>
                  <a:gd name="T93" fmla="*/ 48 h 57"/>
                  <a:gd name="T94" fmla="*/ 0 w 42"/>
                  <a:gd name="T95" fmla="*/ 4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57">
                    <a:moveTo>
                      <a:pt x="0" y="48"/>
                    </a:moveTo>
                    <a:lnTo>
                      <a:pt x="0" y="45"/>
                    </a:lnTo>
                    <a:lnTo>
                      <a:pt x="0" y="43"/>
                    </a:lnTo>
                    <a:lnTo>
                      <a:pt x="1" y="42"/>
                    </a:lnTo>
                    <a:lnTo>
                      <a:pt x="1" y="40"/>
                    </a:lnTo>
                    <a:lnTo>
                      <a:pt x="3" y="37"/>
                    </a:lnTo>
                    <a:lnTo>
                      <a:pt x="6" y="37"/>
                    </a:lnTo>
                    <a:lnTo>
                      <a:pt x="9" y="37"/>
                    </a:lnTo>
                    <a:lnTo>
                      <a:pt x="12" y="39"/>
                    </a:lnTo>
                    <a:lnTo>
                      <a:pt x="15" y="40"/>
                    </a:lnTo>
                    <a:lnTo>
                      <a:pt x="19" y="43"/>
                    </a:lnTo>
                    <a:lnTo>
                      <a:pt x="19" y="32"/>
                    </a:lnTo>
                    <a:lnTo>
                      <a:pt x="6" y="28"/>
                    </a:lnTo>
                    <a:lnTo>
                      <a:pt x="5" y="23"/>
                    </a:lnTo>
                    <a:lnTo>
                      <a:pt x="5" y="18"/>
                    </a:lnTo>
                    <a:lnTo>
                      <a:pt x="5" y="15"/>
                    </a:lnTo>
                    <a:lnTo>
                      <a:pt x="6" y="11"/>
                    </a:lnTo>
                    <a:lnTo>
                      <a:pt x="8" y="7"/>
                    </a:lnTo>
                    <a:lnTo>
                      <a:pt x="11" y="6"/>
                    </a:lnTo>
                    <a:lnTo>
                      <a:pt x="12" y="3"/>
                    </a:lnTo>
                    <a:lnTo>
                      <a:pt x="17" y="3"/>
                    </a:lnTo>
                    <a:lnTo>
                      <a:pt x="19" y="1"/>
                    </a:lnTo>
                    <a:lnTo>
                      <a:pt x="23" y="0"/>
                    </a:lnTo>
                    <a:lnTo>
                      <a:pt x="26" y="0"/>
                    </a:lnTo>
                    <a:lnTo>
                      <a:pt x="29" y="1"/>
                    </a:lnTo>
                    <a:lnTo>
                      <a:pt x="33" y="3"/>
                    </a:lnTo>
                    <a:lnTo>
                      <a:pt x="37" y="4"/>
                    </a:lnTo>
                    <a:lnTo>
                      <a:pt x="39" y="7"/>
                    </a:lnTo>
                    <a:lnTo>
                      <a:pt x="42" y="12"/>
                    </a:lnTo>
                    <a:lnTo>
                      <a:pt x="40" y="21"/>
                    </a:lnTo>
                    <a:lnTo>
                      <a:pt x="19" y="17"/>
                    </a:lnTo>
                    <a:lnTo>
                      <a:pt x="23" y="21"/>
                    </a:lnTo>
                    <a:lnTo>
                      <a:pt x="29" y="28"/>
                    </a:lnTo>
                    <a:lnTo>
                      <a:pt x="33" y="32"/>
                    </a:lnTo>
                    <a:lnTo>
                      <a:pt x="34" y="37"/>
                    </a:lnTo>
                    <a:lnTo>
                      <a:pt x="34" y="42"/>
                    </a:lnTo>
                    <a:lnTo>
                      <a:pt x="34" y="46"/>
                    </a:lnTo>
                    <a:lnTo>
                      <a:pt x="33" y="49"/>
                    </a:lnTo>
                    <a:lnTo>
                      <a:pt x="31" y="53"/>
                    </a:lnTo>
                    <a:lnTo>
                      <a:pt x="28" y="56"/>
                    </a:lnTo>
                    <a:lnTo>
                      <a:pt x="25" y="56"/>
                    </a:lnTo>
                    <a:lnTo>
                      <a:pt x="20" y="57"/>
                    </a:lnTo>
                    <a:lnTo>
                      <a:pt x="17" y="57"/>
                    </a:lnTo>
                    <a:lnTo>
                      <a:pt x="12" y="56"/>
                    </a:lnTo>
                    <a:lnTo>
                      <a:pt x="8" y="54"/>
                    </a:lnTo>
                    <a:lnTo>
                      <a:pt x="5" y="53"/>
                    </a:lnTo>
                    <a:lnTo>
                      <a:pt x="0" y="48"/>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286"/>
              <p:cNvSpPr>
                <a:spLocks/>
              </p:cNvSpPr>
              <p:nvPr/>
            </p:nvSpPr>
            <p:spPr bwMode="auto">
              <a:xfrm>
                <a:off x="4237" y="2198"/>
                <a:ext cx="107" cy="227"/>
              </a:xfrm>
              <a:custGeom>
                <a:avLst/>
                <a:gdLst>
                  <a:gd name="T0" fmla="*/ 79 w 107"/>
                  <a:gd name="T1" fmla="*/ 219 h 227"/>
                  <a:gd name="T2" fmla="*/ 84 w 107"/>
                  <a:gd name="T3" fmla="*/ 190 h 227"/>
                  <a:gd name="T4" fmla="*/ 85 w 107"/>
                  <a:gd name="T5" fmla="*/ 166 h 227"/>
                  <a:gd name="T6" fmla="*/ 85 w 107"/>
                  <a:gd name="T7" fmla="*/ 148 h 227"/>
                  <a:gd name="T8" fmla="*/ 82 w 107"/>
                  <a:gd name="T9" fmla="*/ 131 h 227"/>
                  <a:gd name="T10" fmla="*/ 76 w 107"/>
                  <a:gd name="T11" fmla="*/ 113 h 227"/>
                  <a:gd name="T12" fmla="*/ 68 w 107"/>
                  <a:gd name="T13" fmla="*/ 95 h 227"/>
                  <a:gd name="T14" fmla="*/ 57 w 107"/>
                  <a:gd name="T15" fmla="*/ 71 h 227"/>
                  <a:gd name="T16" fmla="*/ 45 w 107"/>
                  <a:gd name="T17" fmla="*/ 43 h 227"/>
                  <a:gd name="T18" fmla="*/ 36 w 107"/>
                  <a:gd name="T19" fmla="*/ 62 h 227"/>
                  <a:gd name="T20" fmla="*/ 31 w 107"/>
                  <a:gd name="T21" fmla="*/ 84 h 227"/>
                  <a:gd name="T22" fmla="*/ 28 w 107"/>
                  <a:gd name="T23" fmla="*/ 106 h 227"/>
                  <a:gd name="T24" fmla="*/ 28 w 107"/>
                  <a:gd name="T25" fmla="*/ 129 h 227"/>
                  <a:gd name="T26" fmla="*/ 28 w 107"/>
                  <a:gd name="T27" fmla="*/ 152 h 227"/>
                  <a:gd name="T28" fmla="*/ 31 w 107"/>
                  <a:gd name="T29" fmla="*/ 176 h 227"/>
                  <a:gd name="T30" fmla="*/ 34 w 107"/>
                  <a:gd name="T31" fmla="*/ 197 h 227"/>
                  <a:gd name="T32" fmla="*/ 40 w 107"/>
                  <a:gd name="T33" fmla="*/ 218 h 227"/>
                  <a:gd name="T34" fmla="*/ 0 w 107"/>
                  <a:gd name="T35" fmla="*/ 149 h 227"/>
                  <a:gd name="T36" fmla="*/ 6 w 107"/>
                  <a:gd name="T37" fmla="*/ 134 h 227"/>
                  <a:gd name="T38" fmla="*/ 9 w 107"/>
                  <a:gd name="T39" fmla="*/ 120 h 227"/>
                  <a:gd name="T40" fmla="*/ 14 w 107"/>
                  <a:gd name="T41" fmla="*/ 104 h 227"/>
                  <a:gd name="T42" fmla="*/ 17 w 107"/>
                  <a:gd name="T43" fmla="*/ 89 h 227"/>
                  <a:gd name="T44" fmla="*/ 19 w 107"/>
                  <a:gd name="T45" fmla="*/ 73 h 227"/>
                  <a:gd name="T46" fmla="*/ 22 w 107"/>
                  <a:gd name="T47" fmla="*/ 57 h 227"/>
                  <a:gd name="T48" fmla="*/ 25 w 107"/>
                  <a:gd name="T49" fmla="*/ 42 h 227"/>
                  <a:gd name="T50" fmla="*/ 29 w 107"/>
                  <a:gd name="T51" fmla="*/ 28 h 227"/>
                  <a:gd name="T52" fmla="*/ 29 w 107"/>
                  <a:gd name="T53" fmla="*/ 26 h 227"/>
                  <a:gd name="T54" fmla="*/ 31 w 107"/>
                  <a:gd name="T55" fmla="*/ 22 h 227"/>
                  <a:gd name="T56" fmla="*/ 33 w 107"/>
                  <a:gd name="T57" fmla="*/ 17 h 227"/>
                  <a:gd name="T58" fmla="*/ 34 w 107"/>
                  <a:gd name="T59" fmla="*/ 11 h 227"/>
                  <a:gd name="T60" fmla="*/ 36 w 107"/>
                  <a:gd name="T61" fmla="*/ 6 h 227"/>
                  <a:gd name="T62" fmla="*/ 39 w 107"/>
                  <a:gd name="T63" fmla="*/ 2 h 227"/>
                  <a:gd name="T64" fmla="*/ 43 w 107"/>
                  <a:gd name="T65" fmla="*/ 0 h 227"/>
                  <a:gd name="T66" fmla="*/ 54 w 107"/>
                  <a:gd name="T67" fmla="*/ 31 h 227"/>
                  <a:gd name="T68" fmla="*/ 68 w 107"/>
                  <a:gd name="T69" fmla="*/ 59 h 227"/>
                  <a:gd name="T70" fmla="*/ 82 w 107"/>
                  <a:gd name="T71" fmla="*/ 84 h 227"/>
                  <a:gd name="T72" fmla="*/ 93 w 107"/>
                  <a:gd name="T73" fmla="*/ 109 h 227"/>
                  <a:gd name="T74" fmla="*/ 103 w 107"/>
                  <a:gd name="T75" fmla="*/ 132 h 227"/>
                  <a:gd name="T76" fmla="*/ 107 w 107"/>
                  <a:gd name="T77" fmla="*/ 160 h 227"/>
                  <a:gd name="T78" fmla="*/ 106 w 107"/>
                  <a:gd name="T79" fmla="*/ 190 h 227"/>
                  <a:gd name="T80" fmla="*/ 98 w 107"/>
                  <a:gd name="T81"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 h="227">
                    <a:moveTo>
                      <a:pt x="98" y="227"/>
                    </a:moveTo>
                    <a:lnTo>
                      <a:pt x="79" y="219"/>
                    </a:lnTo>
                    <a:lnTo>
                      <a:pt x="82" y="202"/>
                    </a:lnTo>
                    <a:lnTo>
                      <a:pt x="84" y="190"/>
                    </a:lnTo>
                    <a:lnTo>
                      <a:pt x="85" y="177"/>
                    </a:lnTo>
                    <a:lnTo>
                      <a:pt x="85" y="166"/>
                    </a:lnTo>
                    <a:lnTo>
                      <a:pt x="85" y="157"/>
                    </a:lnTo>
                    <a:lnTo>
                      <a:pt x="85" y="148"/>
                    </a:lnTo>
                    <a:lnTo>
                      <a:pt x="84" y="140"/>
                    </a:lnTo>
                    <a:lnTo>
                      <a:pt x="82" y="131"/>
                    </a:lnTo>
                    <a:lnTo>
                      <a:pt x="79" y="123"/>
                    </a:lnTo>
                    <a:lnTo>
                      <a:pt x="76" y="113"/>
                    </a:lnTo>
                    <a:lnTo>
                      <a:pt x="73" y="104"/>
                    </a:lnTo>
                    <a:lnTo>
                      <a:pt x="68" y="95"/>
                    </a:lnTo>
                    <a:lnTo>
                      <a:pt x="62" y="84"/>
                    </a:lnTo>
                    <a:lnTo>
                      <a:pt x="57" y="71"/>
                    </a:lnTo>
                    <a:lnTo>
                      <a:pt x="51" y="57"/>
                    </a:lnTo>
                    <a:lnTo>
                      <a:pt x="45" y="43"/>
                    </a:lnTo>
                    <a:lnTo>
                      <a:pt x="40" y="51"/>
                    </a:lnTo>
                    <a:lnTo>
                      <a:pt x="36" y="62"/>
                    </a:lnTo>
                    <a:lnTo>
                      <a:pt x="34" y="71"/>
                    </a:lnTo>
                    <a:lnTo>
                      <a:pt x="31" y="84"/>
                    </a:lnTo>
                    <a:lnTo>
                      <a:pt x="29" y="95"/>
                    </a:lnTo>
                    <a:lnTo>
                      <a:pt x="28" y="106"/>
                    </a:lnTo>
                    <a:lnTo>
                      <a:pt x="28" y="118"/>
                    </a:lnTo>
                    <a:lnTo>
                      <a:pt x="28" y="129"/>
                    </a:lnTo>
                    <a:lnTo>
                      <a:pt x="28" y="141"/>
                    </a:lnTo>
                    <a:lnTo>
                      <a:pt x="28" y="152"/>
                    </a:lnTo>
                    <a:lnTo>
                      <a:pt x="29" y="165"/>
                    </a:lnTo>
                    <a:lnTo>
                      <a:pt x="31" y="176"/>
                    </a:lnTo>
                    <a:lnTo>
                      <a:pt x="33" y="186"/>
                    </a:lnTo>
                    <a:lnTo>
                      <a:pt x="34" y="197"/>
                    </a:lnTo>
                    <a:lnTo>
                      <a:pt x="37" y="208"/>
                    </a:lnTo>
                    <a:lnTo>
                      <a:pt x="40" y="218"/>
                    </a:lnTo>
                    <a:lnTo>
                      <a:pt x="19" y="213"/>
                    </a:lnTo>
                    <a:lnTo>
                      <a:pt x="0" y="149"/>
                    </a:lnTo>
                    <a:lnTo>
                      <a:pt x="3" y="141"/>
                    </a:lnTo>
                    <a:lnTo>
                      <a:pt x="6" y="134"/>
                    </a:lnTo>
                    <a:lnTo>
                      <a:pt x="8" y="127"/>
                    </a:lnTo>
                    <a:lnTo>
                      <a:pt x="9" y="120"/>
                    </a:lnTo>
                    <a:lnTo>
                      <a:pt x="11" y="112"/>
                    </a:lnTo>
                    <a:lnTo>
                      <a:pt x="14" y="104"/>
                    </a:lnTo>
                    <a:lnTo>
                      <a:pt x="15" y="96"/>
                    </a:lnTo>
                    <a:lnTo>
                      <a:pt x="17" y="89"/>
                    </a:lnTo>
                    <a:lnTo>
                      <a:pt x="17" y="81"/>
                    </a:lnTo>
                    <a:lnTo>
                      <a:pt x="19" y="73"/>
                    </a:lnTo>
                    <a:lnTo>
                      <a:pt x="20" y="65"/>
                    </a:lnTo>
                    <a:lnTo>
                      <a:pt x="22" y="57"/>
                    </a:lnTo>
                    <a:lnTo>
                      <a:pt x="23" y="50"/>
                    </a:lnTo>
                    <a:lnTo>
                      <a:pt x="25" y="42"/>
                    </a:lnTo>
                    <a:lnTo>
                      <a:pt x="26" y="36"/>
                    </a:lnTo>
                    <a:lnTo>
                      <a:pt x="29" y="28"/>
                    </a:lnTo>
                    <a:lnTo>
                      <a:pt x="29" y="26"/>
                    </a:lnTo>
                    <a:lnTo>
                      <a:pt x="29" y="26"/>
                    </a:lnTo>
                    <a:lnTo>
                      <a:pt x="29" y="23"/>
                    </a:lnTo>
                    <a:lnTo>
                      <a:pt x="31" y="22"/>
                    </a:lnTo>
                    <a:lnTo>
                      <a:pt x="31" y="19"/>
                    </a:lnTo>
                    <a:lnTo>
                      <a:pt x="33" y="17"/>
                    </a:lnTo>
                    <a:lnTo>
                      <a:pt x="33" y="14"/>
                    </a:lnTo>
                    <a:lnTo>
                      <a:pt x="34" y="11"/>
                    </a:lnTo>
                    <a:lnTo>
                      <a:pt x="36" y="9"/>
                    </a:lnTo>
                    <a:lnTo>
                      <a:pt x="36" y="6"/>
                    </a:lnTo>
                    <a:lnTo>
                      <a:pt x="37" y="3"/>
                    </a:lnTo>
                    <a:lnTo>
                      <a:pt x="39" y="2"/>
                    </a:lnTo>
                    <a:lnTo>
                      <a:pt x="40" y="0"/>
                    </a:lnTo>
                    <a:lnTo>
                      <a:pt x="43" y="0"/>
                    </a:lnTo>
                    <a:lnTo>
                      <a:pt x="48" y="17"/>
                    </a:lnTo>
                    <a:lnTo>
                      <a:pt x="54" y="31"/>
                    </a:lnTo>
                    <a:lnTo>
                      <a:pt x="61" y="45"/>
                    </a:lnTo>
                    <a:lnTo>
                      <a:pt x="68" y="59"/>
                    </a:lnTo>
                    <a:lnTo>
                      <a:pt x="75" y="71"/>
                    </a:lnTo>
                    <a:lnTo>
                      <a:pt x="82" y="84"/>
                    </a:lnTo>
                    <a:lnTo>
                      <a:pt x="89" y="96"/>
                    </a:lnTo>
                    <a:lnTo>
                      <a:pt x="93" y="109"/>
                    </a:lnTo>
                    <a:lnTo>
                      <a:pt x="99" y="120"/>
                    </a:lnTo>
                    <a:lnTo>
                      <a:pt x="103" y="132"/>
                    </a:lnTo>
                    <a:lnTo>
                      <a:pt x="106" y="146"/>
                    </a:lnTo>
                    <a:lnTo>
                      <a:pt x="107" y="160"/>
                    </a:lnTo>
                    <a:lnTo>
                      <a:pt x="107" y="174"/>
                    </a:lnTo>
                    <a:lnTo>
                      <a:pt x="106" y="190"/>
                    </a:lnTo>
                    <a:lnTo>
                      <a:pt x="103" y="207"/>
                    </a:lnTo>
                    <a:lnTo>
                      <a:pt x="98" y="227"/>
                    </a:lnTo>
                    <a:lnTo>
                      <a:pt x="98" y="2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4" name="Freeform 287"/>
              <p:cNvSpPr>
                <a:spLocks/>
              </p:cNvSpPr>
              <p:nvPr/>
            </p:nvSpPr>
            <p:spPr bwMode="auto">
              <a:xfrm>
                <a:off x="4266" y="2321"/>
                <a:ext cx="38" cy="63"/>
              </a:xfrm>
              <a:custGeom>
                <a:avLst/>
                <a:gdLst>
                  <a:gd name="T0" fmla="*/ 0 w 38"/>
                  <a:gd name="T1" fmla="*/ 31 h 63"/>
                  <a:gd name="T2" fmla="*/ 5 w 38"/>
                  <a:gd name="T3" fmla="*/ 11 h 63"/>
                  <a:gd name="T4" fmla="*/ 25 w 38"/>
                  <a:gd name="T5" fmla="*/ 0 h 63"/>
                  <a:gd name="T6" fmla="*/ 30 w 38"/>
                  <a:gd name="T7" fmla="*/ 14 h 63"/>
                  <a:gd name="T8" fmla="*/ 25 w 38"/>
                  <a:gd name="T9" fmla="*/ 17 h 63"/>
                  <a:gd name="T10" fmla="*/ 25 w 38"/>
                  <a:gd name="T11" fmla="*/ 39 h 63"/>
                  <a:gd name="T12" fmla="*/ 36 w 38"/>
                  <a:gd name="T13" fmla="*/ 46 h 63"/>
                  <a:gd name="T14" fmla="*/ 38 w 38"/>
                  <a:gd name="T15" fmla="*/ 63 h 63"/>
                  <a:gd name="T16" fmla="*/ 35 w 38"/>
                  <a:gd name="T17" fmla="*/ 63 h 63"/>
                  <a:gd name="T18" fmla="*/ 30 w 38"/>
                  <a:gd name="T19" fmla="*/ 62 h 63"/>
                  <a:gd name="T20" fmla="*/ 27 w 38"/>
                  <a:gd name="T21" fmla="*/ 62 h 63"/>
                  <a:gd name="T22" fmla="*/ 24 w 38"/>
                  <a:gd name="T23" fmla="*/ 60 h 63"/>
                  <a:gd name="T24" fmla="*/ 22 w 38"/>
                  <a:gd name="T25" fmla="*/ 59 h 63"/>
                  <a:gd name="T26" fmla="*/ 19 w 38"/>
                  <a:gd name="T27" fmla="*/ 57 h 63"/>
                  <a:gd name="T28" fmla="*/ 16 w 38"/>
                  <a:gd name="T29" fmla="*/ 56 h 63"/>
                  <a:gd name="T30" fmla="*/ 14 w 38"/>
                  <a:gd name="T31" fmla="*/ 54 h 63"/>
                  <a:gd name="T32" fmla="*/ 11 w 38"/>
                  <a:gd name="T33" fmla="*/ 51 h 63"/>
                  <a:gd name="T34" fmla="*/ 10 w 38"/>
                  <a:gd name="T35" fmla="*/ 49 h 63"/>
                  <a:gd name="T36" fmla="*/ 7 w 38"/>
                  <a:gd name="T37" fmla="*/ 46 h 63"/>
                  <a:gd name="T38" fmla="*/ 5 w 38"/>
                  <a:gd name="T39" fmla="*/ 43 h 63"/>
                  <a:gd name="T40" fmla="*/ 4 w 38"/>
                  <a:gd name="T41" fmla="*/ 40 h 63"/>
                  <a:gd name="T42" fmla="*/ 2 w 38"/>
                  <a:gd name="T43" fmla="*/ 37 h 63"/>
                  <a:gd name="T44" fmla="*/ 0 w 38"/>
                  <a:gd name="T45" fmla="*/ 34 h 63"/>
                  <a:gd name="T46" fmla="*/ 0 w 38"/>
                  <a:gd name="T47" fmla="*/ 31 h 63"/>
                  <a:gd name="T48" fmla="*/ 0 w 38"/>
                  <a:gd name="T4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63">
                    <a:moveTo>
                      <a:pt x="0" y="31"/>
                    </a:moveTo>
                    <a:lnTo>
                      <a:pt x="5" y="11"/>
                    </a:lnTo>
                    <a:lnTo>
                      <a:pt x="25" y="0"/>
                    </a:lnTo>
                    <a:lnTo>
                      <a:pt x="30" y="14"/>
                    </a:lnTo>
                    <a:lnTo>
                      <a:pt x="25" y="17"/>
                    </a:lnTo>
                    <a:lnTo>
                      <a:pt x="25" y="39"/>
                    </a:lnTo>
                    <a:lnTo>
                      <a:pt x="36" y="46"/>
                    </a:lnTo>
                    <a:lnTo>
                      <a:pt x="38" y="63"/>
                    </a:lnTo>
                    <a:lnTo>
                      <a:pt x="35" y="63"/>
                    </a:lnTo>
                    <a:lnTo>
                      <a:pt x="30" y="62"/>
                    </a:lnTo>
                    <a:lnTo>
                      <a:pt x="27" y="62"/>
                    </a:lnTo>
                    <a:lnTo>
                      <a:pt x="24" y="60"/>
                    </a:lnTo>
                    <a:lnTo>
                      <a:pt x="22" y="59"/>
                    </a:lnTo>
                    <a:lnTo>
                      <a:pt x="19" y="57"/>
                    </a:lnTo>
                    <a:lnTo>
                      <a:pt x="16" y="56"/>
                    </a:lnTo>
                    <a:lnTo>
                      <a:pt x="14" y="54"/>
                    </a:lnTo>
                    <a:lnTo>
                      <a:pt x="11" y="51"/>
                    </a:lnTo>
                    <a:lnTo>
                      <a:pt x="10" y="49"/>
                    </a:lnTo>
                    <a:lnTo>
                      <a:pt x="7" y="46"/>
                    </a:lnTo>
                    <a:lnTo>
                      <a:pt x="5" y="43"/>
                    </a:lnTo>
                    <a:lnTo>
                      <a:pt x="4" y="40"/>
                    </a:lnTo>
                    <a:lnTo>
                      <a:pt x="2" y="37"/>
                    </a:lnTo>
                    <a:lnTo>
                      <a:pt x="0" y="34"/>
                    </a:lnTo>
                    <a:lnTo>
                      <a:pt x="0" y="31"/>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Freeform 288"/>
              <p:cNvSpPr>
                <a:spLocks/>
              </p:cNvSpPr>
              <p:nvPr/>
            </p:nvSpPr>
            <p:spPr bwMode="auto">
              <a:xfrm>
                <a:off x="4287" y="2321"/>
                <a:ext cx="32" cy="62"/>
              </a:xfrm>
              <a:custGeom>
                <a:avLst/>
                <a:gdLst>
                  <a:gd name="T0" fmla="*/ 6 w 32"/>
                  <a:gd name="T1" fmla="*/ 62 h 62"/>
                  <a:gd name="T2" fmla="*/ 25 w 32"/>
                  <a:gd name="T3" fmla="*/ 31 h 62"/>
                  <a:gd name="T4" fmla="*/ 23 w 32"/>
                  <a:gd name="T5" fmla="*/ 29 h 62"/>
                  <a:gd name="T6" fmla="*/ 21 w 32"/>
                  <a:gd name="T7" fmla="*/ 26 h 62"/>
                  <a:gd name="T8" fmla="*/ 18 w 32"/>
                  <a:gd name="T9" fmla="*/ 25 h 62"/>
                  <a:gd name="T10" fmla="*/ 15 w 32"/>
                  <a:gd name="T11" fmla="*/ 22 h 62"/>
                  <a:gd name="T12" fmla="*/ 12 w 32"/>
                  <a:gd name="T13" fmla="*/ 20 h 62"/>
                  <a:gd name="T14" fmla="*/ 9 w 32"/>
                  <a:gd name="T15" fmla="*/ 18 h 62"/>
                  <a:gd name="T16" fmla="*/ 4 w 32"/>
                  <a:gd name="T17" fmla="*/ 17 h 62"/>
                  <a:gd name="T18" fmla="*/ 3 w 32"/>
                  <a:gd name="T19" fmla="*/ 15 h 62"/>
                  <a:gd name="T20" fmla="*/ 1 w 32"/>
                  <a:gd name="T21" fmla="*/ 12 h 62"/>
                  <a:gd name="T22" fmla="*/ 1 w 32"/>
                  <a:gd name="T23" fmla="*/ 8 h 62"/>
                  <a:gd name="T24" fmla="*/ 0 w 32"/>
                  <a:gd name="T25" fmla="*/ 4 h 62"/>
                  <a:gd name="T26" fmla="*/ 0 w 32"/>
                  <a:gd name="T27" fmla="*/ 0 h 62"/>
                  <a:gd name="T28" fmla="*/ 1 w 32"/>
                  <a:gd name="T29" fmla="*/ 0 h 62"/>
                  <a:gd name="T30" fmla="*/ 6 w 32"/>
                  <a:gd name="T31" fmla="*/ 0 h 62"/>
                  <a:gd name="T32" fmla="*/ 9 w 32"/>
                  <a:gd name="T33" fmla="*/ 0 h 62"/>
                  <a:gd name="T34" fmla="*/ 14 w 32"/>
                  <a:gd name="T35" fmla="*/ 1 h 62"/>
                  <a:gd name="T36" fmla="*/ 17 w 32"/>
                  <a:gd name="T37" fmla="*/ 3 h 62"/>
                  <a:gd name="T38" fmla="*/ 21 w 32"/>
                  <a:gd name="T39" fmla="*/ 4 h 62"/>
                  <a:gd name="T40" fmla="*/ 25 w 32"/>
                  <a:gd name="T41" fmla="*/ 6 h 62"/>
                  <a:gd name="T42" fmla="*/ 26 w 32"/>
                  <a:gd name="T43" fmla="*/ 8 h 62"/>
                  <a:gd name="T44" fmla="*/ 28 w 32"/>
                  <a:gd name="T45" fmla="*/ 9 h 62"/>
                  <a:gd name="T46" fmla="*/ 29 w 32"/>
                  <a:gd name="T47" fmla="*/ 12 h 62"/>
                  <a:gd name="T48" fmla="*/ 31 w 32"/>
                  <a:gd name="T49" fmla="*/ 14 h 62"/>
                  <a:gd name="T50" fmla="*/ 32 w 32"/>
                  <a:gd name="T51" fmla="*/ 17 h 62"/>
                  <a:gd name="T52" fmla="*/ 32 w 32"/>
                  <a:gd name="T53" fmla="*/ 20 h 62"/>
                  <a:gd name="T54" fmla="*/ 32 w 32"/>
                  <a:gd name="T55" fmla="*/ 23 h 62"/>
                  <a:gd name="T56" fmla="*/ 32 w 32"/>
                  <a:gd name="T57" fmla="*/ 26 h 62"/>
                  <a:gd name="T58" fmla="*/ 32 w 32"/>
                  <a:gd name="T59" fmla="*/ 29 h 62"/>
                  <a:gd name="T60" fmla="*/ 32 w 32"/>
                  <a:gd name="T61" fmla="*/ 32 h 62"/>
                  <a:gd name="T62" fmla="*/ 32 w 32"/>
                  <a:gd name="T63" fmla="*/ 36 h 62"/>
                  <a:gd name="T64" fmla="*/ 32 w 32"/>
                  <a:gd name="T65" fmla="*/ 39 h 62"/>
                  <a:gd name="T66" fmla="*/ 31 w 32"/>
                  <a:gd name="T67" fmla="*/ 42 h 62"/>
                  <a:gd name="T68" fmla="*/ 31 w 32"/>
                  <a:gd name="T69" fmla="*/ 45 h 62"/>
                  <a:gd name="T70" fmla="*/ 31 w 32"/>
                  <a:gd name="T71" fmla="*/ 48 h 62"/>
                  <a:gd name="T72" fmla="*/ 29 w 32"/>
                  <a:gd name="T73" fmla="*/ 51 h 62"/>
                  <a:gd name="T74" fmla="*/ 29 w 32"/>
                  <a:gd name="T75" fmla="*/ 54 h 62"/>
                  <a:gd name="T76" fmla="*/ 28 w 32"/>
                  <a:gd name="T77" fmla="*/ 56 h 62"/>
                  <a:gd name="T78" fmla="*/ 26 w 32"/>
                  <a:gd name="T79" fmla="*/ 57 h 62"/>
                  <a:gd name="T80" fmla="*/ 25 w 32"/>
                  <a:gd name="T81" fmla="*/ 59 h 62"/>
                  <a:gd name="T82" fmla="*/ 21 w 32"/>
                  <a:gd name="T83" fmla="*/ 60 h 62"/>
                  <a:gd name="T84" fmla="*/ 6 w 32"/>
                  <a:gd name="T85" fmla="*/ 62 h 62"/>
                  <a:gd name="T86" fmla="*/ 6 w 32"/>
                  <a:gd name="T8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62">
                    <a:moveTo>
                      <a:pt x="6" y="62"/>
                    </a:moveTo>
                    <a:lnTo>
                      <a:pt x="25" y="31"/>
                    </a:lnTo>
                    <a:lnTo>
                      <a:pt x="23" y="29"/>
                    </a:lnTo>
                    <a:lnTo>
                      <a:pt x="21" y="26"/>
                    </a:lnTo>
                    <a:lnTo>
                      <a:pt x="18" y="25"/>
                    </a:lnTo>
                    <a:lnTo>
                      <a:pt x="15" y="22"/>
                    </a:lnTo>
                    <a:lnTo>
                      <a:pt x="12" y="20"/>
                    </a:lnTo>
                    <a:lnTo>
                      <a:pt x="9" y="18"/>
                    </a:lnTo>
                    <a:lnTo>
                      <a:pt x="4" y="17"/>
                    </a:lnTo>
                    <a:lnTo>
                      <a:pt x="3" y="15"/>
                    </a:lnTo>
                    <a:lnTo>
                      <a:pt x="1" y="12"/>
                    </a:lnTo>
                    <a:lnTo>
                      <a:pt x="1" y="8"/>
                    </a:lnTo>
                    <a:lnTo>
                      <a:pt x="0" y="4"/>
                    </a:lnTo>
                    <a:lnTo>
                      <a:pt x="0" y="0"/>
                    </a:lnTo>
                    <a:lnTo>
                      <a:pt x="1" y="0"/>
                    </a:lnTo>
                    <a:lnTo>
                      <a:pt x="6" y="0"/>
                    </a:lnTo>
                    <a:lnTo>
                      <a:pt x="9" y="0"/>
                    </a:lnTo>
                    <a:lnTo>
                      <a:pt x="14" y="1"/>
                    </a:lnTo>
                    <a:lnTo>
                      <a:pt x="17" y="3"/>
                    </a:lnTo>
                    <a:lnTo>
                      <a:pt x="21" y="4"/>
                    </a:lnTo>
                    <a:lnTo>
                      <a:pt x="25" y="6"/>
                    </a:lnTo>
                    <a:lnTo>
                      <a:pt x="26" y="8"/>
                    </a:lnTo>
                    <a:lnTo>
                      <a:pt x="28" y="9"/>
                    </a:lnTo>
                    <a:lnTo>
                      <a:pt x="29" y="12"/>
                    </a:lnTo>
                    <a:lnTo>
                      <a:pt x="31" y="14"/>
                    </a:lnTo>
                    <a:lnTo>
                      <a:pt x="32" y="17"/>
                    </a:lnTo>
                    <a:lnTo>
                      <a:pt x="32" y="20"/>
                    </a:lnTo>
                    <a:lnTo>
                      <a:pt x="32" y="23"/>
                    </a:lnTo>
                    <a:lnTo>
                      <a:pt x="32" y="26"/>
                    </a:lnTo>
                    <a:lnTo>
                      <a:pt x="32" y="29"/>
                    </a:lnTo>
                    <a:lnTo>
                      <a:pt x="32" y="32"/>
                    </a:lnTo>
                    <a:lnTo>
                      <a:pt x="32" y="36"/>
                    </a:lnTo>
                    <a:lnTo>
                      <a:pt x="32" y="39"/>
                    </a:lnTo>
                    <a:lnTo>
                      <a:pt x="31" y="42"/>
                    </a:lnTo>
                    <a:lnTo>
                      <a:pt x="31" y="45"/>
                    </a:lnTo>
                    <a:lnTo>
                      <a:pt x="31" y="48"/>
                    </a:lnTo>
                    <a:lnTo>
                      <a:pt x="29" y="51"/>
                    </a:lnTo>
                    <a:lnTo>
                      <a:pt x="29" y="54"/>
                    </a:lnTo>
                    <a:lnTo>
                      <a:pt x="28" y="56"/>
                    </a:lnTo>
                    <a:lnTo>
                      <a:pt x="26" y="57"/>
                    </a:lnTo>
                    <a:lnTo>
                      <a:pt x="25" y="59"/>
                    </a:lnTo>
                    <a:lnTo>
                      <a:pt x="21" y="60"/>
                    </a:lnTo>
                    <a:lnTo>
                      <a:pt x="6" y="62"/>
                    </a:lnTo>
                    <a:lnTo>
                      <a:pt x="6"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Freeform 289"/>
              <p:cNvSpPr>
                <a:spLocks/>
              </p:cNvSpPr>
              <p:nvPr/>
            </p:nvSpPr>
            <p:spPr bwMode="auto">
              <a:xfrm>
                <a:off x="4385" y="2282"/>
                <a:ext cx="53" cy="64"/>
              </a:xfrm>
              <a:custGeom>
                <a:avLst/>
                <a:gdLst>
                  <a:gd name="T0" fmla="*/ 0 w 53"/>
                  <a:gd name="T1" fmla="*/ 15 h 64"/>
                  <a:gd name="T2" fmla="*/ 3 w 53"/>
                  <a:gd name="T3" fmla="*/ 12 h 64"/>
                  <a:gd name="T4" fmla="*/ 7 w 53"/>
                  <a:gd name="T5" fmla="*/ 9 h 64"/>
                  <a:gd name="T6" fmla="*/ 12 w 53"/>
                  <a:gd name="T7" fmla="*/ 5 h 64"/>
                  <a:gd name="T8" fmla="*/ 18 w 53"/>
                  <a:gd name="T9" fmla="*/ 3 h 64"/>
                  <a:gd name="T10" fmla="*/ 25 w 53"/>
                  <a:gd name="T11" fmla="*/ 1 h 64"/>
                  <a:gd name="T12" fmla="*/ 29 w 53"/>
                  <a:gd name="T13" fmla="*/ 1 h 64"/>
                  <a:gd name="T14" fmla="*/ 34 w 53"/>
                  <a:gd name="T15" fmla="*/ 1 h 64"/>
                  <a:gd name="T16" fmla="*/ 37 w 53"/>
                  <a:gd name="T17" fmla="*/ 3 h 64"/>
                  <a:gd name="T18" fmla="*/ 32 w 53"/>
                  <a:gd name="T19" fmla="*/ 14 h 64"/>
                  <a:gd name="T20" fmla="*/ 25 w 53"/>
                  <a:gd name="T21" fmla="*/ 14 h 64"/>
                  <a:gd name="T22" fmla="*/ 23 w 53"/>
                  <a:gd name="T23" fmla="*/ 19 h 64"/>
                  <a:gd name="T24" fmla="*/ 25 w 53"/>
                  <a:gd name="T25" fmla="*/ 25 h 64"/>
                  <a:gd name="T26" fmla="*/ 29 w 53"/>
                  <a:gd name="T27" fmla="*/ 26 h 64"/>
                  <a:gd name="T28" fmla="*/ 34 w 53"/>
                  <a:gd name="T29" fmla="*/ 23 h 64"/>
                  <a:gd name="T30" fmla="*/ 36 w 53"/>
                  <a:gd name="T31" fmla="*/ 25 h 64"/>
                  <a:gd name="T32" fmla="*/ 37 w 53"/>
                  <a:gd name="T33" fmla="*/ 26 h 64"/>
                  <a:gd name="T34" fmla="*/ 39 w 53"/>
                  <a:gd name="T35" fmla="*/ 31 h 64"/>
                  <a:gd name="T36" fmla="*/ 42 w 53"/>
                  <a:gd name="T37" fmla="*/ 34 h 64"/>
                  <a:gd name="T38" fmla="*/ 40 w 53"/>
                  <a:gd name="T39" fmla="*/ 36 h 64"/>
                  <a:gd name="T40" fmla="*/ 37 w 53"/>
                  <a:gd name="T41" fmla="*/ 36 h 64"/>
                  <a:gd name="T42" fmla="*/ 31 w 53"/>
                  <a:gd name="T43" fmla="*/ 34 h 64"/>
                  <a:gd name="T44" fmla="*/ 29 w 53"/>
                  <a:gd name="T45" fmla="*/ 39 h 64"/>
                  <a:gd name="T46" fmla="*/ 29 w 53"/>
                  <a:gd name="T47" fmla="*/ 45 h 64"/>
                  <a:gd name="T48" fmla="*/ 34 w 53"/>
                  <a:gd name="T49" fmla="*/ 50 h 64"/>
                  <a:gd name="T50" fmla="*/ 42 w 53"/>
                  <a:gd name="T51" fmla="*/ 48 h 64"/>
                  <a:gd name="T52" fmla="*/ 53 w 53"/>
                  <a:gd name="T53" fmla="*/ 59 h 64"/>
                  <a:gd name="T54" fmla="*/ 45 w 53"/>
                  <a:gd name="T55" fmla="*/ 62 h 64"/>
                  <a:gd name="T56" fmla="*/ 40 w 53"/>
                  <a:gd name="T57" fmla="*/ 64 h 64"/>
                  <a:gd name="T58" fmla="*/ 36 w 53"/>
                  <a:gd name="T59" fmla="*/ 64 h 64"/>
                  <a:gd name="T60" fmla="*/ 31 w 53"/>
                  <a:gd name="T61" fmla="*/ 62 h 64"/>
                  <a:gd name="T62" fmla="*/ 26 w 53"/>
                  <a:gd name="T63" fmla="*/ 62 h 64"/>
                  <a:gd name="T64" fmla="*/ 22 w 53"/>
                  <a:gd name="T65" fmla="*/ 61 h 64"/>
                  <a:gd name="T66" fmla="*/ 17 w 53"/>
                  <a:gd name="T6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64">
                    <a:moveTo>
                      <a:pt x="17" y="61"/>
                    </a:moveTo>
                    <a:lnTo>
                      <a:pt x="0" y="15"/>
                    </a:lnTo>
                    <a:lnTo>
                      <a:pt x="1" y="14"/>
                    </a:lnTo>
                    <a:lnTo>
                      <a:pt x="3" y="12"/>
                    </a:lnTo>
                    <a:lnTo>
                      <a:pt x="4" y="9"/>
                    </a:lnTo>
                    <a:lnTo>
                      <a:pt x="7" y="9"/>
                    </a:lnTo>
                    <a:lnTo>
                      <a:pt x="9" y="6"/>
                    </a:lnTo>
                    <a:lnTo>
                      <a:pt x="12" y="5"/>
                    </a:lnTo>
                    <a:lnTo>
                      <a:pt x="15" y="5"/>
                    </a:lnTo>
                    <a:lnTo>
                      <a:pt x="18" y="3"/>
                    </a:lnTo>
                    <a:lnTo>
                      <a:pt x="22" y="1"/>
                    </a:lnTo>
                    <a:lnTo>
                      <a:pt x="25" y="1"/>
                    </a:lnTo>
                    <a:lnTo>
                      <a:pt x="28" y="1"/>
                    </a:lnTo>
                    <a:lnTo>
                      <a:pt x="29" y="1"/>
                    </a:lnTo>
                    <a:lnTo>
                      <a:pt x="32" y="0"/>
                    </a:lnTo>
                    <a:lnTo>
                      <a:pt x="34" y="1"/>
                    </a:lnTo>
                    <a:lnTo>
                      <a:pt x="36" y="1"/>
                    </a:lnTo>
                    <a:lnTo>
                      <a:pt x="37" y="3"/>
                    </a:lnTo>
                    <a:lnTo>
                      <a:pt x="36" y="14"/>
                    </a:lnTo>
                    <a:lnTo>
                      <a:pt x="32" y="14"/>
                    </a:lnTo>
                    <a:lnTo>
                      <a:pt x="29" y="14"/>
                    </a:lnTo>
                    <a:lnTo>
                      <a:pt x="25" y="14"/>
                    </a:lnTo>
                    <a:lnTo>
                      <a:pt x="22" y="15"/>
                    </a:lnTo>
                    <a:lnTo>
                      <a:pt x="23" y="19"/>
                    </a:lnTo>
                    <a:lnTo>
                      <a:pt x="23" y="22"/>
                    </a:lnTo>
                    <a:lnTo>
                      <a:pt x="25" y="25"/>
                    </a:lnTo>
                    <a:lnTo>
                      <a:pt x="28" y="28"/>
                    </a:lnTo>
                    <a:lnTo>
                      <a:pt x="29" y="26"/>
                    </a:lnTo>
                    <a:lnTo>
                      <a:pt x="31" y="25"/>
                    </a:lnTo>
                    <a:lnTo>
                      <a:pt x="34" y="23"/>
                    </a:lnTo>
                    <a:lnTo>
                      <a:pt x="37" y="25"/>
                    </a:lnTo>
                    <a:lnTo>
                      <a:pt x="36" y="25"/>
                    </a:lnTo>
                    <a:lnTo>
                      <a:pt x="36" y="26"/>
                    </a:lnTo>
                    <a:lnTo>
                      <a:pt x="37" y="26"/>
                    </a:lnTo>
                    <a:lnTo>
                      <a:pt x="39" y="29"/>
                    </a:lnTo>
                    <a:lnTo>
                      <a:pt x="39" y="31"/>
                    </a:lnTo>
                    <a:lnTo>
                      <a:pt x="40" y="33"/>
                    </a:lnTo>
                    <a:lnTo>
                      <a:pt x="42" y="34"/>
                    </a:lnTo>
                    <a:lnTo>
                      <a:pt x="42" y="37"/>
                    </a:lnTo>
                    <a:lnTo>
                      <a:pt x="40" y="36"/>
                    </a:lnTo>
                    <a:lnTo>
                      <a:pt x="39" y="36"/>
                    </a:lnTo>
                    <a:lnTo>
                      <a:pt x="37" y="36"/>
                    </a:lnTo>
                    <a:lnTo>
                      <a:pt x="36" y="36"/>
                    </a:lnTo>
                    <a:lnTo>
                      <a:pt x="31" y="34"/>
                    </a:lnTo>
                    <a:lnTo>
                      <a:pt x="29" y="37"/>
                    </a:lnTo>
                    <a:lnTo>
                      <a:pt x="29" y="39"/>
                    </a:lnTo>
                    <a:lnTo>
                      <a:pt x="29" y="42"/>
                    </a:lnTo>
                    <a:lnTo>
                      <a:pt x="29" y="45"/>
                    </a:lnTo>
                    <a:lnTo>
                      <a:pt x="31" y="50"/>
                    </a:lnTo>
                    <a:lnTo>
                      <a:pt x="34" y="50"/>
                    </a:lnTo>
                    <a:lnTo>
                      <a:pt x="39" y="50"/>
                    </a:lnTo>
                    <a:lnTo>
                      <a:pt x="42" y="48"/>
                    </a:lnTo>
                    <a:lnTo>
                      <a:pt x="46" y="50"/>
                    </a:lnTo>
                    <a:lnTo>
                      <a:pt x="53" y="59"/>
                    </a:lnTo>
                    <a:lnTo>
                      <a:pt x="48" y="61"/>
                    </a:lnTo>
                    <a:lnTo>
                      <a:pt x="45" y="62"/>
                    </a:lnTo>
                    <a:lnTo>
                      <a:pt x="42" y="62"/>
                    </a:lnTo>
                    <a:lnTo>
                      <a:pt x="40" y="64"/>
                    </a:lnTo>
                    <a:lnTo>
                      <a:pt x="39" y="64"/>
                    </a:lnTo>
                    <a:lnTo>
                      <a:pt x="36" y="64"/>
                    </a:lnTo>
                    <a:lnTo>
                      <a:pt x="32" y="64"/>
                    </a:lnTo>
                    <a:lnTo>
                      <a:pt x="31" y="62"/>
                    </a:lnTo>
                    <a:lnTo>
                      <a:pt x="28" y="62"/>
                    </a:lnTo>
                    <a:lnTo>
                      <a:pt x="26" y="62"/>
                    </a:lnTo>
                    <a:lnTo>
                      <a:pt x="23" y="61"/>
                    </a:lnTo>
                    <a:lnTo>
                      <a:pt x="22" y="61"/>
                    </a:lnTo>
                    <a:lnTo>
                      <a:pt x="18" y="61"/>
                    </a:lnTo>
                    <a:lnTo>
                      <a:pt x="17" y="61"/>
                    </a:lnTo>
                    <a:lnTo>
                      <a:pt x="17"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7" name="Freeform 290"/>
              <p:cNvSpPr>
                <a:spLocks/>
              </p:cNvSpPr>
              <p:nvPr/>
            </p:nvSpPr>
            <p:spPr bwMode="auto">
              <a:xfrm>
                <a:off x="4112" y="2349"/>
                <a:ext cx="66" cy="62"/>
              </a:xfrm>
              <a:custGeom>
                <a:avLst/>
                <a:gdLst>
                  <a:gd name="T0" fmla="*/ 39 w 66"/>
                  <a:gd name="T1" fmla="*/ 39 h 62"/>
                  <a:gd name="T2" fmla="*/ 30 w 66"/>
                  <a:gd name="T3" fmla="*/ 62 h 62"/>
                  <a:gd name="T4" fmla="*/ 28 w 66"/>
                  <a:gd name="T5" fmla="*/ 59 h 62"/>
                  <a:gd name="T6" fmla="*/ 25 w 66"/>
                  <a:gd name="T7" fmla="*/ 57 h 62"/>
                  <a:gd name="T8" fmla="*/ 24 w 66"/>
                  <a:gd name="T9" fmla="*/ 56 h 62"/>
                  <a:gd name="T10" fmla="*/ 22 w 66"/>
                  <a:gd name="T11" fmla="*/ 53 h 62"/>
                  <a:gd name="T12" fmla="*/ 19 w 66"/>
                  <a:gd name="T13" fmla="*/ 51 h 62"/>
                  <a:gd name="T14" fmla="*/ 18 w 66"/>
                  <a:gd name="T15" fmla="*/ 48 h 62"/>
                  <a:gd name="T16" fmla="*/ 16 w 66"/>
                  <a:gd name="T17" fmla="*/ 46 h 62"/>
                  <a:gd name="T18" fmla="*/ 14 w 66"/>
                  <a:gd name="T19" fmla="*/ 43 h 62"/>
                  <a:gd name="T20" fmla="*/ 13 w 66"/>
                  <a:gd name="T21" fmla="*/ 40 h 62"/>
                  <a:gd name="T22" fmla="*/ 11 w 66"/>
                  <a:gd name="T23" fmla="*/ 39 h 62"/>
                  <a:gd name="T24" fmla="*/ 8 w 66"/>
                  <a:gd name="T25" fmla="*/ 35 h 62"/>
                  <a:gd name="T26" fmla="*/ 7 w 66"/>
                  <a:gd name="T27" fmla="*/ 34 h 62"/>
                  <a:gd name="T28" fmla="*/ 5 w 66"/>
                  <a:gd name="T29" fmla="*/ 31 h 62"/>
                  <a:gd name="T30" fmla="*/ 4 w 66"/>
                  <a:gd name="T31" fmla="*/ 29 h 62"/>
                  <a:gd name="T32" fmla="*/ 2 w 66"/>
                  <a:gd name="T33" fmla="*/ 26 h 62"/>
                  <a:gd name="T34" fmla="*/ 0 w 66"/>
                  <a:gd name="T35" fmla="*/ 23 h 62"/>
                  <a:gd name="T36" fmla="*/ 13 w 66"/>
                  <a:gd name="T37" fmla="*/ 17 h 62"/>
                  <a:gd name="T38" fmla="*/ 22 w 66"/>
                  <a:gd name="T39" fmla="*/ 35 h 62"/>
                  <a:gd name="T40" fmla="*/ 24 w 66"/>
                  <a:gd name="T41" fmla="*/ 32 h 62"/>
                  <a:gd name="T42" fmla="*/ 25 w 66"/>
                  <a:gd name="T43" fmla="*/ 29 h 62"/>
                  <a:gd name="T44" fmla="*/ 27 w 66"/>
                  <a:gd name="T45" fmla="*/ 28 h 62"/>
                  <a:gd name="T46" fmla="*/ 28 w 66"/>
                  <a:gd name="T47" fmla="*/ 26 h 62"/>
                  <a:gd name="T48" fmla="*/ 30 w 66"/>
                  <a:gd name="T49" fmla="*/ 23 h 62"/>
                  <a:gd name="T50" fmla="*/ 33 w 66"/>
                  <a:gd name="T51" fmla="*/ 21 h 62"/>
                  <a:gd name="T52" fmla="*/ 35 w 66"/>
                  <a:gd name="T53" fmla="*/ 20 h 62"/>
                  <a:gd name="T54" fmla="*/ 36 w 66"/>
                  <a:gd name="T55" fmla="*/ 20 h 62"/>
                  <a:gd name="T56" fmla="*/ 38 w 66"/>
                  <a:gd name="T57" fmla="*/ 20 h 62"/>
                  <a:gd name="T58" fmla="*/ 41 w 66"/>
                  <a:gd name="T59" fmla="*/ 21 h 62"/>
                  <a:gd name="T60" fmla="*/ 42 w 66"/>
                  <a:gd name="T61" fmla="*/ 21 h 62"/>
                  <a:gd name="T62" fmla="*/ 46 w 66"/>
                  <a:gd name="T63" fmla="*/ 23 h 62"/>
                  <a:gd name="T64" fmla="*/ 49 w 66"/>
                  <a:gd name="T65" fmla="*/ 23 h 62"/>
                  <a:gd name="T66" fmla="*/ 52 w 66"/>
                  <a:gd name="T67" fmla="*/ 26 h 62"/>
                  <a:gd name="T68" fmla="*/ 55 w 66"/>
                  <a:gd name="T69" fmla="*/ 0 h 62"/>
                  <a:gd name="T70" fmla="*/ 66 w 66"/>
                  <a:gd name="T71" fmla="*/ 4 h 62"/>
                  <a:gd name="T72" fmla="*/ 66 w 66"/>
                  <a:gd name="T73" fmla="*/ 51 h 62"/>
                  <a:gd name="T74" fmla="*/ 39 w 66"/>
                  <a:gd name="T75" fmla="*/ 39 h 62"/>
                  <a:gd name="T76" fmla="*/ 39 w 66"/>
                  <a:gd name="T77"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 h="62">
                    <a:moveTo>
                      <a:pt x="39" y="39"/>
                    </a:moveTo>
                    <a:lnTo>
                      <a:pt x="30" y="62"/>
                    </a:lnTo>
                    <a:lnTo>
                      <a:pt x="28" y="59"/>
                    </a:lnTo>
                    <a:lnTo>
                      <a:pt x="25" y="57"/>
                    </a:lnTo>
                    <a:lnTo>
                      <a:pt x="24" y="56"/>
                    </a:lnTo>
                    <a:lnTo>
                      <a:pt x="22" y="53"/>
                    </a:lnTo>
                    <a:lnTo>
                      <a:pt x="19" y="51"/>
                    </a:lnTo>
                    <a:lnTo>
                      <a:pt x="18" y="48"/>
                    </a:lnTo>
                    <a:lnTo>
                      <a:pt x="16" y="46"/>
                    </a:lnTo>
                    <a:lnTo>
                      <a:pt x="14" y="43"/>
                    </a:lnTo>
                    <a:lnTo>
                      <a:pt x="13" y="40"/>
                    </a:lnTo>
                    <a:lnTo>
                      <a:pt x="11" y="39"/>
                    </a:lnTo>
                    <a:lnTo>
                      <a:pt x="8" y="35"/>
                    </a:lnTo>
                    <a:lnTo>
                      <a:pt x="7" y="34"/>
                    </a:lnTo>
                    <a:lnTo>
                      <a:pt x="5" y="31"/>
                    </a:lnTo>
                    <a:lnTo>
                      <a:pt x="4" y="29"/>
                    </a:lnTo>
                    <a:lnTo>
                      <a:pt x="2" y="26"/>
                    </a:lnTo>
                    <a:lnTo>
                      <a:pt x="0" y="23"/>
                    </a:lnTo>
                    <a:lnTo>
                      <a:pt x="13" y="17"/>
                    </a:lnTo>
                    <a:lnTo>
                      <a:pt x="22" y="35"/>
                    </a:lnTo>
                    <a:lnTo>
                      <a:pt x="24" y="32"/>
                    </a:lnTo>
                    <a:lnTo>
                      <a:pt x="25" y="29"/>
                    </a:lnTo>
                    <a:lnTo>
                      <a:pt x="27" y="28"/>
                    </a:lnTo>
                    <a:lnTo>
                      <a:pt x="28" y="26"/>
                    </a:lnTo>
                    <a:lnTo>
                      <a:pt x="30" y="23"/>
                    </a:lnTo>
                    <a:lnTo>
                      <a:pt x="33" y="21"/>
                    </a:lnTo>
                    <a:lnTo>
                      <a:pt x="35" y="20"/>
                    </a:lnTo>
                    <a:lnTo>
                      <a:pt x="36" y="20"/>
                    </a:lnTo>
                    <a:lnTo>
                      <a:pt x="38" y="20"/>
                    </a:lnTo>
                    <a:lnTo>
                      <a:pt x="41" y="21"/>
                    </a:lnTo>
                    <a:lnTo>
                      <a:pt x="42" y="21"/>
                    </a:lnTo>
                    <a:lnTo>
                      <a:pt x="46" y="23"/>
                    </a:lnTo>
                    <a:lnTo>
                      <a:pt x="49" y="23"/>
                    </a:lnTo>
                    <a:lnTo>
                      <a:pt x="52" y="26"/>
                    </a:lnTo>
                    <a:lnTo>
                      <a:pt x="55" y="0"/>
                    </a:lnTo>
                    <a:lnTo>
                      <a:pt x="66" y="4"/>
                    </a:lnTo>
                    <a:lnTo>
                      <a:pt x="66" y="51"/>
                    </a:lnTo>
                    <a:lnTo>
                      <a:pt x="39" y="39"/>
                    </a:lnTo>
                    <a:lnTo>
                      <a:pt x="3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8" name="Freeform 291"/>
              <p:cNvSpPr>
                <a:spLocks/>
              </p:cNvSpPr>
              <p:nvPr/>
            </p:nvSpPr>
            <p:spPr bwMode="auto">
              <a:xfrm>
                <a:off x="4178" y="2203"/>
                <a:ext cx="43" cy="60"/>
              </a:xfrm>
              <a:custGeom>
                <a:avLst/>
                <a:gdLst>
                  <a:gd name="T0" fmla="*/ 12 w 43"/>
                  <a:gd name="T1" fmla="*/ 60 h 60"/>
                  <a:gd name="T2" fmla="*/ 0 w 43"/>
                  <a:gd name="T3" fmla="*/ 14 h 60"/>
                  <a:gd name="T4" fmla="*/ 4 w 43"/>
                  <a:gd name="T5" fmla="*/ 14 h 60"/>
                  <a:gd name="T6" fmla="*/ 8 w 43"/>
                  <a:gd name="T7" fmla="*/ 14 h 60"/>
                  <a:gd name="T8" fmla="*/ 12 w 43"/>
                  <a:gd name="T9" fmla="*/ 15 h 60"/>
                  <a:gd name="T10" fmla="*/ 17 w 43"/>
                  <a:gd name="T11" fmla="*/ 17 h 60"/>
                  <a:gd name="T12" fmla="*/ 20 w 43"/>
                  <a:gd name="T13" fmla="*/ 18 h 60"/>
                  <a:gd name="T14" fmla="*/ 23 w 43"/>
                  <a:gd name="T15" fmla="*/ 20 h 60"/>
                  <a:gd name="T16" fmla="*/ 26 w 43"/>
                  <a:gd name="T17" fmla="*/ 21 h 60"/>
                  <a:gd name="T18" fmla="*/ 31 w 43"/>
                  <a:gd name="T19" fmla="*/ 23 h 60"/>
                  <a:gd name="T20" fmla="*/ 36 w 43"/>
                  <a:gd name="T21" fmla="*/ 0 h 60"/>
                  <a:gd name="T22" fmla="*/ 43 w 43"/>
                  <a:gd name="T23" fmla="*/ 6 h 60"/>
                  <a:gd name="T24" fmla="*/ 39 w 43"/>
                  <a:gd name="T25" fmla="*/ 42 h 60"/>
                  <a:gd name="T26" fmla="*/ 20 w 43"/>
                  <a:gd name="T27" fmla="*/ 31 h 60"/>
                  <a:gd name="T28" fmla="*/ 20 w 43"/>
                  <a:gd name="T29" fmla="*/ 34 h 60"/>
                  <a:gd name="T30" fmla="*/ 22 w 43"/>
                  <a:gd name="T31" fmla="*/ 35 h 60"/>
                  <a:gd name="T32" fmla="*/ 22 w 43"/>
                  <a:gd name="T33" fmla="*/ 37 h 60"/>
                  <a:gd name="T34" fmla="*/ 22 w 43"/>
                  <a:gd name="T35" fmla="*/ 38 h 60"/>
                  <a:gd name="T36" fmla="*/ 22 w 43"/>
                  <a:gd name="T37" fmla="*/ 43 h 60"/>
                  <a:gd name="T38" fmla="*/ 20 w 43"/>
                  <a:gd name="T39" fmla="*/ 46 h 60"/>
                  <a:gd name="T40" fmla="*/ 18 w 43"/>
                  <a:gd name="T41" fmla="*/ 49 h 60"/>
                  <a:gd name="T42" fmla="*/ 17 w 43"/>
                  <a:gd name="T43" fmla="*/ 52 h 60"/>
                  <a:gd name="T44" fmla="*/ 14 w 43"/>
                  <a:gd name="T45" fmla="*/ 56 h 60"/>
                  <a:gd name="T46" fmla="*/ 12 w 43"/>
                  <a:gd name="T47" fmla="*/ 60 h 60"/>
                  <a:gd name="T48" fmla="*/ 12 w 43"/>
                  <a:gd name="T4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60">
                    <a:moveTo>
                      <a:pt x="12" y="60"/>
                    </a:moveTo>
                    <a:lnTo>
                      <a:pt x="0" y="14"/>
                    </a:lnTo>
                    <a:lnTo>
                      <a:pt x="4" y="14"/>
                    </a:lnTo>
                    <a:lnTo>
                      <a:pt x="8" y="14"/>
                    </a:lnTo>
                    <a:lnTo>
                      <a:pt x="12" y="15"/>
                    </a:lnTo>
                    <a:lnTo>
                      <a:pt x="17" y="17"/>
                    </a:lnTo>
                    <a:lnTo>
                      <a:pt x="20" y="18"/>
                    </a:lnTo>
                    <a:lnTo>
                      <a:pt x="23" y="20"/>
                    </a:lnTo>
                    <a:lnTo>
                      <a:pt x="26" y="21"/>
                    </a:lnTo>
                    <a:lnTo>
                      <a:pt x="31" y="23"/>
                    </a:lnTo>
                    <a:lnTo>
                      <a:pt x="36" y="0"/>
                    </a:lnTo>
                    <a:lnTo>
                      <a:pt x="43" y="6"/>
                    </a:lnTo>
                    <a:lnTo>
                      <a:pt x="39" y="42"/>
                    </a:lnTo>
                    <a:lnTo>
                      <a:pt x="20" y="31"/>
                    </a:lnTo>
                    <a:lnTo>
                      <a:pt x="20" y="34"/>
                    </a:lnTo>
                    <a:lnTo>
                      <a:pt x="22" y="35"/>
                    </a:lnTo>
                    <a:lnTo>
                      <a:pt x="22" y="37"/>
                    </a:lnTo>
                    <a:lnTo>
                      <a:pt x="22" y="38"/>
                    </a:lnTo>
                    <a:lnTo>
                      <a:pt x="22" y="43"/>
                    </a:lnTo>
                    <a:lnTo>
                      <a:pt x="20" y="46"/>
                    </a:lnTo>
                    <a:lnTo>
                      <a:pt x="18" y="49"/>
                    </a:lnTo>
                    <a:lnTo>
                      <a:pt x="17" y="52"/>
                    </a:lnTo>
                    <a:lnTo>
                      <a:pt x="14" y="56"/>
                    </a:lnTo>
                    <a:lnTo>
                      <a:pt x="12" y="60"/>
                    </a:lnTo>
                    <a:lnTo>
                      <a:pt x="12"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119" name="Rectangle 6"/>
          <p:cNvSpPr>
            <a:spLocks noChangeArrowheads="1"/>
          </p:cNvSpPr>
          <p:nvPr/>
        </p:nvSpPr>
        <p:spPr bwMode="auto">
          <a:xfrm>
            <a:off x="685800" y="3505200"/>
            <a:ext cx="5638800" cy="225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lvl1pPr>
              <a:defRPr sz="2400">
                <a:solidFill>
                  <a:schemeClr val="tx1"/>
                </a:solidFill>
                <a:latin typeface="Arial" panose="020B0604020202020204" pitchFamily="34" charset="0"/>
              </a:defRPr>
            </a:lvl1pPr>
            <a:lvl2pPr indent="-279400">
              <a:defRPr sz="2400">
                <a:solidFill>
                  <a:schemeClr val="tx1"/>
                </a:solidFill>
                <a:latin typeface="Arial" panose="020B0604020202020204" pitchFamily="34" charset="0"/>
              </a:defRPr>
            </a:lvl2pPr>
            <a:lvl3pPr marL="1028700">
              <a:defRPr sz="2400">
                <a:solidFill>
                  <a:schemeClr val="tx1"/>
                </a:solidFill>
                <a:latin typeface="Arial" panose="020B0604020202020204" pitchFamily="34" charset="0"/>
              </a:defRPr>
            </a:lvl3pPr>
            <a:lvl4pPr>
              <a:defRPr sz="2400">
                <a:solidFill>
                  <a:schemeClr val="tx1"/>
                </a:solidFill>
                <a:latin typeface="Arial" panose="020B0604020202020204" pitchFamily="34" charset="0"/>
              </a:defRPr>
            </a:lvl4pPr>
            <a:lvl5pPr>
              <a:defRPr sz="2400">
                <a:solidFill>
                  <a:schemeClr val="tx1"/>
                </a:solidFill>
                <a:latin typeface="Arial" panose="020B0604020202020204" pitchFamily="34" charset="0"/>
              </a:defRPr>
            </a:lvl5pPr>
            <a:lvl6pPr eaLnBrk="0" fontAlgn="base" hangingPunct="0">
              <a:spcBef>
                <a:spcPct val="0"/>
              </a:spcBef>
              <a:spcAft>
                <a:spcPct val="0"/>
              </a:spcAft>
              <a:defRPr sz="2400">
                <a:solidFill>
                  <a:schemeClr val="tx1"/>
                </a:solidFill>
                <a:latin typeface="Arial" panose="020B0604020202020204" pitchFamily="34" charset="0"/>
              </a:defRPr>
            </a:lvl6pPr>
            <a:lvl7pPr eaLnBrk="0" fontAlgn="base" hangingPunct="0">
              <a:spcBef>
                <a:spcPct val="0"/>
              </a:spcBef>
              <a:spcAft>
                <a:spcPct val="0"/>
              </a:spcAft>
              <a:defRPr sz="2400">
                <a:solidFill>
                  <a:schemeClr val="tx1"/>
                </a:solidFill>
                <a:latin typeface="Arial" panose="020B0604020202020204" pitchFamily="34" charset="0"/>
              </a:defRPr>
            </a:lvl7pPr>
            <a:lvl8pPr eaLnBrk="0" fontAlgn="base" hangingPunct="0">
              <a:spcBef>
                <a:spcPct val="0"/>
              </a:spcBef>
              <a:spcAft>
                <a:spcPct val="0"/>
              </a:spcAft>
              <a:defRPr sz="2400">
                <a:solidFill>
                  <a:schemeClr val="tx1"/>
                </a:solidFill>
                <a:latin typeface="Arial" panose="020B0604020202020204" pitchFamily="34" charset="0"/>
              </a:defRPr>
            </a:lvl8pPr>
            <a:lvl9pPr eaLnBrk="0" fontAlgn="base" hangingPunct="0">
              <a:spcBef>
                <a:spcPct val="0"/>
              </a:spcBef>
              <a:spcAft>
                <a:spcPct val="0"/>
              </a:spcAft>
              <a:defRPr sz="2400">
                <a:solidFill>
                  <a:schemeClr val="tx1"/>
                </a:solidFill>
                <a:latin typeface="Arial" panose="020B0604020202020204" pitchFamily="34" charset="0"/>
              </a:defRPr>
            </a:lvl9pPr>
          </a:lstStyle>
          <a:p>
            <a:pPr lvl="1" eaLnBrk="1" hangingPunct="1">
              <a:lnSpc>
                <a:spcPct val="87000"/>
              </a:lnSpc>
              <a:spcBef>
                <a:spcPct val="50000"/>
              </a:spcBef>
              <a:buClr>
                <a:srgbClr val="DDDDDD"/>
              </a:buClr>
              <a:buFont typeface="Wingdings" panose="05000000000000000000" pitchFamily="2" charset="2"/>
              <a:buChar char="§"/>
            </a:pPr>
            <a:r>
              <a:rPr lang="en-US" sz="2800"/>
              <a:t>Tri thức trong lĩnh vực</a:t>
            </a:r>
          </a:p>
          <a:p>
            <a:pPr lvl="1" eaLnBrk="1" hangingPunct="1">
              <a:lnSpc>
                <a:spcPct val="87000"/>
              </a:lnSpc>
              <a:spcBef>
                <a:spcPct val="50000"/>
              </a:spcBef>
              <a:buClr>
                <a:srgbClr val="DDDDDD"/>
              </a:buClr>
              <a:buFont typeface="Wingdings" panose="05000000000000000000" pitchFamily="2" charset="2"/>
              <a:buChar char="§"/>
            </a:pPr>
            <a:r>
              <a:rPr lang="en-US" sz="2800"/>
              <a:t>Các yêu cầu</a:t>
            </a:r>
          </a:p>
          <a:p>
            <a:pPr lvl="1" eaLnBrk="1" hangingPunct="1">
              <a:lnSpc>
                <a:spcPct val="87000"/>
              </a:lnSpc>
              <a:spcBef>
                <a:spcPct val="50000"/>
              </a:spcBef>
              <a:buClr>
                <a:srgbClr val="DDDDDD"/>
              </a:buClr>
              <a:buFont typeface="Wingdings" panose="05000000000000000000" pitchFamily="2" charset="2"/>
              <a:buChar char="§"/>
            </a:pPr>
            <a:r>
              <a:rPr lang="en-US" sz="2800"/>
              <a:t>Bảng từ vựng</a:t>
            </a:r>
          </a:p>
          <a:p>
            <a:pPr lvl="1" eaLnBrk="1" hangingPunct="1">
              <a:lnSpc>
                <a:spcPct val="87000"/>
              </a:lnSpc>
              <a:spcBef>
                <a:spcPct val="50000"/>
              </a:spcBef>
              <a:buClr>
                <a:srgbClr val="DDDDDD"/>
              </a:buClr>
              <a:buFont typeface="Wingdings" panose="05000000000000000000" pitchFamily="2" charset="2"/>
              <a:buChar char="§"/>
            </a:pPr>
            <a:r>
              <a:rPr lang="en-US" sz="2800"/>
              <a:t>Mô hình nghiệp vụ</a:t>
            </a:r>
          </a:p>
        </p:txBody>
      </p:sp>
    </p:spTree>
    <p:extLst>
      <p:ext uri="{BB962C8B-B14F-4D97-AF65-F5344CB8AC3E}">
        <p14:creationId xmlns:p14="http://schemas.microsoft.com/office/powerpoint/2010/main" val="2518668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Xác định các trừu tượng chính</a:t>
            </a:r>
          </a:p>
        </p:txBody>
      </p:sp>
      <p:sp>
        <p:nvSpPr>
          <p:cNvPr id="3" name="Content Placeholder 2"/>
          <p:cNvSpPr>
            <a:spLocks noGrp="1"/>
          </p:cNvSpPr>
          <p:nvPr>
            <p:ph idx="1"/>
          </p:nvPr>
        </p:nvSpPr>
        <p:spPr/>
        <p:txBody>
          <a:bodyPr/>
          <a:lstStyle/>
          <a:p>
            <a:r>
              <a:rPr lang="en-US"/>
              <a:t>Xác định các quan hệ lớp phân tích</a:t>
            </a:r>
          </a:p>
          <a:p>
            <a:r>
              <a:rPr lang="en-US"/>
              <a:t>Mô tả các lớp phân tích và các quan hệ trong biểu đồ lớp</a:t>
            </a:r>
          </a:p>
          <a:p>
            <a:pPr lvl="1"/>
            <a:r>
              <a:rPr lang="en-US"/>
              <a:t>Bao gồm cả các mô tả </a:t>
            </a:r>
          </a:p>
          <a:p>
            <a:pPr marL="457200" lvl="1" indent="0">
              <a:buNone/>
            </a:pPr>
            <a:r>
              <a:rPr lang="en-US"/>
              <a:t>    ngắn gọn về các lớp phân tích</a:t>
            </a:r>
          </a:p>
          <a:p>
            <a:pPr marL="514350" indent="-457200"/>
            <a:r>
              <a:rPr lang="en-US"/>
              <a:t>Ánh xạ các lớp phân tích tới </a:t>
            </a:r>
          </a:p>
          <a:p>
            <a:pPr marL="57150" indent="0">
              <a:buNone/>
            </a:pPr>
            <a:r>
              <a:rPr lang="en-US"/>
              <a:t>     các cơ chế phân tích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grpSp>
        <p:nvGrpSpPr>
          <p:cNvPr id="5" name="Group 303"/>
          <p:cNvGrpSpPr>
            <a:grpSpLocks/>
          </p:cNvGrpSpPr>
          <p:nvPr/>
        </p:nvGrpSpPr>
        <p:grpSpPr bwMode="auto">
          <a:xfrm>
            <a:off x="6208713" y="2744857"/>
            <a:ext cx="2124075" cy="2119313"/>
            <a:chOff x="3103" y="1524"/>
            <a:chExt cx="2331" cy="2327"/>
          </a:xfrm>
        </p:grpSpPr>
        <p:sp>
          <p:nvSpPr>
            <p:cNvPr id="6" name="Freeform 180"/>
            <p:cNvSpPr>
              <a:spLocks/>
            </p:cNvSpPr>
            <p:nvPr/>
          </p:nvSpPr>
          <p:spPr bwMode="auto">
            <a:xfrm>
              <a:off x="3250" y="1799"/>
              <a:ext cx="2050" cy="2001"/>
            </a:xfrm>
            <a:custGeom>
              <a:avLst/>
              <a:gdLst>
                <a:gd name="T0" fmla="*/ 637 w 2050"/>
                <a:gd name="T1" fmla="*/ 160 h 2001"/>
                <a:gd name="T2" fmla="*/ 836 w 2050"/>
                <a:gd name="T3" fmla="*/ 64 h 2001"/>
                <a:gd name="T4" fmla="*/ 1473 w 2050"/>
                <a:gd name="T5" fmla="*/ 0 h 2001"/>
                <a:gd name="T6" fmla="*/ 1954 w 2050"/>
                <a:gd name="T7" fmla="*/ 737 h 2001"/>
                <a:gd name="T8" fmla="*/ 2050 w 2050"/>
                <a:gd name="T9" fmla="*/ 1395 h 2001"/>
                <a:gd name="T10" fmla="*/ 1417 w 2050"/>
                <a:gd name="T11" fmla="*/ 1866 h 2001"/>
                <a:gd name="T12" fmla="*/ 895 w 2050"/>
                <a:gd name="T13" fmla="*/ 2001 h 2001"/>
                <a:gd name="T14" fmla="*/ 422 w 2050"/>
                <a:gd name="T15" fmla="*/ 1857 h 2001"/>
                <a:gd name="T16" fmla="*/ 72 w 2050"/>
                <a:gd name="T17" fmla="*/ 1634 h 2001"/>
                <a:gd name="T18" fmla="*/ 0 w 2050"/>
                <a:gd name="T19" fmla="*/ 1224 h 2001"/>
                <a:gd name="T20" fmla="*/ 465 w 2050"/>
                <a:gd name="T21" fmla="*/ 722 h 2001"/>
                <a:gd name="T22" fmla="*/ 530 w 2050"/>
                <a:gd name="T23" fmla="*/ 247 h 2001"/>
                <a:gd name="T24" fmla="*/ 637 w 2050"/>
                <a:gd name="T25" fmla="*/ 160 h 2001"/>
                <a:gd name="T26" fmla="*/ 637 w 2050"/>
                <a:gd name="T27" fmla="*/ 160 h 2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50" h="2001">
                  <a:moveTo>
                    <a:pt x="637" y="160"/>
                  </a:moveTo>
                  <a:lnTo>
                    <a:pt x="836" y="64"/>
                  </a:lnTo>
                  <a:lnTo>
                    <a:pt x="1473" y="0"/>
                  </a:lnTo>
                  <a:lnTo>
                    <a:pt x="1954" y="737"/>
                  </a:lnTo>
                  <a:lnTo>
                    <a:pt x="2050" y="1395"/>
                  </a:lnTo>
                  <a:lnTo>
                    <a:pt x="1417" y="1866"/>
                  </a:lnTo>
                  <a:lnTo>
                    <a:pt x="895" y="2001"/>
                  </a:lnTo>
                  <a:lnTo>
                    <a:pt x="422" y="1857"/>
                  </a:lnTo>
                  <a:lnTo>
                    <a:pt x="72" y="1634"/>
                  </a:lnTo>
                  <a:lnTo>
                    <a:pt x="0" y="1224"/>
                  </a:lnTo>
                  <a:lnTo>
                    <a:pt x="465" y="722"/>
                  </a:lnTo>
                  <a:lnTo>
                    <a:pt x="530" y="247"/>
                  </a:lnTo>
                  <a:lnTo>
                    <a:pt x="637" y="160"/>
                  </a:lnTo>
                  <a:lnTo>
                    <a:pt x="637" y="160"/>
                  </a:lnTo>
                  <a:close/>
                </a:path>
              </a:pathLst>
            </a:custGeom>
            <a:solidFill>
              <a:srgbClr val="D4F5E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181"/>
            <p:cNvSpPr>
              <a:spLocks/>
            </p:cNvSpPr>
            <p:nvPr/>
          </p:nvSpPr>
          <p:spPr bwMode="auto">
            <a:xfrm>
              <a:off x="3142" y="1743"/>
              <a:ext cx="2246" cy="1941"/>
            </a:xfrm>
            <a:custGeom>
              <a:avLst/>
              <a:gdLst>
                <a:gd name="T0" fmla="*/ 315 w 2246"/>
                <a:gd name="T1" fmla="*/ 1774 h 1941"/>
                <a:gd name="T2" fmla="*/ 212 w 2246"/>
                <a:gd name="T3" fmla="*/ 1591 h 1941"/>
                <a:gd name="T4" fmla="*/ 188 w 2246"/>
                <a:gd name="T5" fmla="*/ 1491 h 1941"/>
                <a:gd name="T6" fmla="*/ 188 w 2246"/>
                <a:gd name="T7" fmla="*/ 1360 h 1941"/>
                <a:gd name="T8" fmla="*/ 220 w 2246"/>
                <a:gd name="T9" fmla="*/ 1244 h 1941"/>
                <a:gd name="T10" fmla="*/ 367 w 2246"/>
                <a:gd name="T11" fmla="*/ 1112 h 1941"/>
                <a:gd name="T12" fmla="*/ 522 w 2246"/>
                <a:gd name="T13" fmla="*/ 964 h 1941"/>
                <a:gd name="T14" fmla="*/ 598 w 2246"/>
                <a:gd name="T15" fmla="*/ 869 h 1941"/>
                <a:gd name="T16" fmla="*/ 645 w 2246"/>
                <a:gd name="T17" fmla="*/ 765 h 1941"/>
                <a:gd name="T18" fmla="*/ 705 w 2246"/>
                <a:gd name="T19" fmla="*/ 598 h 1941"/>
                <a:gd name="T20" fmla="*/ 705 w 2246"/>
                <a:gd name="T21" fmla="*/ 351 h 1941"/>
                <a:gd name="T22" fmla="*/ 749 w 2246"/>
                <a:gd name="T23" fmla="*/ 239 h 1941"/>
                <a:gd name="T24" fmla="*/ 829 w 2246"/>
                <a:gd name="T25" fmla="*/ 180 h 1941"/>
                <a:gd name="T26" fmla="*/ 940 w 2246"/>
                <a:gd name="T27" fmla="*/ 136 h 1941"/>
                <a:gd name="T28" fmla="*/ 1048 w 2246"/>
                <a:gd name="T29" fmla="*/ 108 h 1941"/>
                <a:gd name="T30" fmla="*/ 1286 w 2246"/>
                <a:gd name="T31" fmla="*/ 104 h 1941"/>
                <a:gd name="T32" fmla="*/ 1489 w 2246"/>
                <a:gd name="T33" fmla="*/ 116 h 1941"/>
                <a:gd name="T34" fmla="*/ 1633 w 2246"/>
                <a:gd name="T35" fmla="*/ 220 h 1941"/>
                <a:gd name="T36" fmla="*/ 1768 w 2246"/>
                <a:gd name="T37" fmla="*/ 423 h 1941"/>
                <a:gd name="T38" fmla="*/ 1899 w 2246"/>
                <a:gd name="T39" fmla="*/ 602 h 1941"/>
                <a:gd name="T40" fmla="*/ 2026 w 2246"/>
                <a:gd name="T41" fmla="*/ 758 h 1941"/>
                <a:gd name="T42" fmla="*/ 2094 w 2246"/>
                <a:gd name="T43" fmla="*/ 981 h 1941"/>
                <a:gd name="T44" fmla="*/ 2119 w 2246"/>
                <a:gd name="T45" fmla="*/ 1259 h 1941"/>
                <a:gd name="T46" fmla="*/ 2075 w 2246"/>
                <a:gd name="T47" fmla="*/ 1423 h 1941"/>
                <a:gd name="T48" fmla="*/ 1947 w 2246"/>
                <a:gd name="T49" fmla="*/ 1471 h 1941"/>
                <a:gd name="T50" fmla="*/ 1648 w 2246"/>
                <a:gd name="T51" fmla="*/ 1435 h 1941"/>
                <a:gd name="T52" fmla="*/ 968 w 2246"/>
                <a:gd name="T53" fmla="*/ 1638 h 1941"/>
                <a:gd name="T54" fmla="*/ 617 w 2246"/>
                <a:gd name="T55" fmla="*/ 1801 h 1941"/>
                <a:gd name="T56" fmla="*/ 689 w 2246"/>
                <a:gd name="T57" fmla="*/ 1873 h 1941"/>
                <a:gd name="T58" fmla="*/ 888 w 2246"/>
                <a:gd name="T59" fmla="*/ 1894 h 1941"/>
                <a:gd name="T60" fmla="*/ 1095 w 2246"/>
                <a:gd name="T61" fmla="*/ 1822 h 1941"/>
                <a:gd name="T62" fmla="*/ 1318 w 2246"/>
                <a:gd name="T63" fmla="*/ 1841 h 1941"/>
                <a:gd name="T64" fmla="*/ 1621 w 2246"/>
                <a:gd name="T65" fmla="*/ 1941 h 1941"/>
                <a:gd name="T66" fmla="*/ 1867 w 2246"/>
                <a:gd name="T67" fmla="*/ 1846 h 1941"/>
                <a:gd name="T68" fmla="*/ 2098 w 2246"/>
                <a:gd name="T69" fmla="*/ 1686 h 1941"/>
                <a:gd name="T70" fmla="*/ 2222 w 2246"/>
                <a:gd name="T71" fmla="*/ 1431 h 1941"/>
                <a:gd name="T72" fmla="*/ 2246 w 2246"/>
                <a:gd name="T73" fmla="*/ 1093 h 1941"/>
                <a:gd name="T74" fmla="*/ 2130 w 2246"/>
                <a:gd name="T75" fmla="*/ 654 h 1941"/>
                <a:gd name="T76" fmla="*/ 1863 w 2246"/>
                <a:gd name="T77" fmla="*/ 208 h 1941"/>
                <a:gd name="T78" fmla="*/ 1617 w 2246"/>
                <a:gd name="T79" fmla="*/ 76 h 1941"/>
                <a:gd name="T80" fmla="*/ 1398 w 2246"/>
                <a:gd name="T81" fmla="*/ 0 h 1941"/>
                <a:gd name="T82" fmla="*/ 1271 w 2246"/>
                <a:gd name="T83" fmla="*/ 4 h 1941"/>
                <a:gd name="T84" fmla="*/ 995 w 2246"/>
                <a:gd name="T85" fmla="*/ 76 h 1941"/>
                <a:gd name="T86" fmla="*/ 736 w 2246"/>
                <a:gd name="T87" fmla="*/ 159 h 1941"/>
                <a:gd name="T88" fmla="*/ 617 w 2246"/>
                <a:gd name="T89" fmla="*/ 248 h 1941"/>
                <a:gd name="T90" fmla="*/ 550 w 2246"/>
                <a:gd name="T91" fmla="*/ 462 h 1941"/>
                <a:gd name="T92" fmla="*/ 514 w 2246"/>
                <a:gd name="T93" fmla="*/ 702 h 1941"/>
                <a:gd name="T94" fmla="*/ 390 w 2246"/>
                <a:gd name="T95" fmla="*/ 822 h 1941"/>
                <a:gd name="T96" fmla="*/ 120 w 2246"/>
                <a:gd name="T97" fmla="*/ 1072 h 1941"/>
                <a:gd name="T98" fmla="*/ 0 w 2246"/>
                <a:gd name="T99" fmla="*/ 1259 h 1941"/>
                <a:gd name="T100" fmla="*/ 0 w 2246"/>
                <a:gd name="T101" fmla="*/ 1419 h 1941"/>
                <a:gd name="T102" fmla="*/ 80 w 2246"/>
                <a:gd name="T103" fmla="*/ 1602 h 1941"/>
                <a:gd name="T104" fmla="*/ 212 w 2246"/>
                <a:gd name="T105" fmla="*/ 1750 h 1941"/>
                <a:gd name="T106" fmla="*/ 315 w 2246"/>
                <a:gd name="T107" fmla="*/ 1774 h 1941"/>
                <a:gd name="T108" fmla="*/ 315 w 2246"/>
                <a:gd name="T109" fmla="*/ 1774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46" h="1941">
                  <a:moveTo>
                    <a:pt x="315" y="1774"/>
                  </a:moveTo>
                  <a:lnTo>
                    <a:pt x="212" y="1591"/>
                  </a:lnTo>
                  <a:lnTo>
                    <a:pt x="188" y="1491"/>
                  </a:lnTo>
                  <a:lnTo>
                    <a:pt x="188" y="1360"/>
                  </a:lnTo>
                  <a:lnTo>
                    <a:pt x="220" y="1244"/>
                  </a:lnTo>
                  <a:lnTo>
                    <a:pt x="367" y="1112"/>
                  </a:lnTo>
                  <a:lnTo>
                    <a:pt x="522" y="964"/>
                  </a:lnTo>
                  <a:lnTo>
                    <a:pt x="598" y="869"/>
                  </a:lnTo>
                  <a:lnTo>
                    <a:pt x="645" y="765"/>
                  </a:lnTo>
                  <a:lnTo>
                    <a:pt x="705" y="598"/>
                  </a:lnTo>
                  <a:lnTo>
                    <a:pt x="705" y="351"/>
                  </a:lnTo>
                  <a:lnTo>
                    <a:pt x="749" y="239"/>
                  </a:lnTo>
                  <a:lnTo>
                    <a:pt x="829" y="180"/>
                  </a:lnTo>
                  <a:lnTo>
                    <a:pt x="940" y="136"/>
                  </a:lnTo>
                  <a:lnTo>
                    <a:pt x="1048" y="108"/>
                  </a:lnTo>
                  <a:lnTo>
                    <a:pt x="1286" y="104"/>
                  </a:lnTo>
                  <a:lnTo>
                    <a:pt x="1489" y="116"/>
                  </a:lnTo>
                  <a:lnTo>
                    <a:pt x="1633" y="220"/>
                  </a:lnTo>
                  <a:lnTo>
                    <a:pt x="1768" y="423"/>
                  </a:lnTo>
                  <a:lnTo>
                    <a:pt x="1899" y="602"/>
                  </a:lnTo>
                  <a:lnTo>
                    <a:pt x="2026" y="758"/>
                  </a:lnTo>
                  <a:lnTo>
                    <a:pt x="2094" y="981"/>
                  </a:lnTo>
                  <a:lnTo>
                    <a:pt x="2119" y="1259"/>
                  </a:lnTo>
                  <a:lnTo>
                    <a:pt x="2075" y="1423"/>
                  </a:lnTo>
                  <a:lnTo>
                    <a:pt x="1947" y="1471"/>
                  </a:lnTo>
                  <a:lnTo>
                    <a:pt x="1648" y="1435"/>
                  </a:lnTo>
                  <a:lnTo>
                    <a:pt x="968" y="1638"/>
                  </a:lnTo>
                  <a:lnTo>
                    <a:pt x="617" y="1801"/>
                  </a:lnTo>
                  <a:lnTo>
                    <a:pt x="689" y="1873"/>
                  </a:lnTo>
                  <a:lnTo>
                    <a:pt x="888" y="1894"/>
                  </a:lnTo>
                  <a:lnTo>
                    <a:pt x="1095" y="1822"/>
                  </a:lnTo>
                  <a:lnTo>
                    <a:pt x="1318" y="1841"/>
                  </a:lnTo>
                  <a:lnTo>
                    <a:pt x="1621" y="1941"/>
                  </a:lnTo>
                  <a:lnTo>
                    <a:pt x="1867" y="1846"/>
                  </a:lnTo>
                  <a:lnTo>
                    <a:pt x="2098" y="1686"/>
                  </a:lnTo>
                  <a:lnTo>
                    <a:pt x="2222" y="1431"/>
                  </a:lnTo>
                  <a:lnTo>
                    <a:pt x="2246" y="1093"/>
                  </a:lnTo>
                  <a:lnTo>
                    <a:pt x="2130" y="654"/>
                  </a:lnTo>
                  <a:lnTo>
                    <a:pt x="1863" y="208"/>
                  </a:lnTo>
                  <a:lnTo>
                    <a:pt x="1617" y="76"/>
                  </a:lnTo>
                  <a:lnTo>
                    <a:pt x="1398" y="0"/>
                  </a:lnTo>
                  <a:lnTo>
                    <a:pt x="1271" y="4"/>
                  </a:lnTo>
                  <a:lnTo>
                    <a:pt x="995" y="76"/>
                  </a:lnTo>
                  <a:lnTo>
                    <a:pt x="736" y="159"/>
                  </a:lnTo>
                  <a:lnTo>
                    <a:pt x="617" y="248"/>
                  </a:lnTo>
                  <a:lnTo>
                    <a:pt x="550" y="462"/>
                  </a:lnTo>
                  <a:lnTo>
                    <a:pt x="514" y="702"/>
                  </a:lnTo>
                  <a:lnTo>
                    <a:pt x="390" y="822"/>
                  </a:lnTo>
                  <a:lnTo>
                    <a:pt x="120" y="1072"/>
                  </a:lnTo>
                  <a:lnTo>
                    <a:pt x="0" y="1259"/>
                  </a:lnTo>
                  <a:lnTo>
                    <a:pt x="0" y="1419"/>
                  </a:lnTo>
                  <a:lnTo>
                    <a:pt x="80" y="1602"/>
                  </a:lnTo>
                  <a:lnTo>
                    <a:pt x="212" y="1750"/>
                  </a:lnTo>
                  <a:lnTo>
                    <a:pt x="315" y="1774"/>
                  </a:lnTo>
                  <a:lnTo>
                    <a:pt x="315" y="1774"/>
                  </a:lnTo>
                  <a:close/>
                </a:path>
              </a:pathLst>
            </a:custGeom>
            <a:solidFill>
              <a:srgbClr val="A8C2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Freeform 182"/>
            <p:cNvSpPr>
              <a:spLocks/>
            </p:cNvSpPr>
            <p:nvPr/>
          </p:nvSpPr>
          <p:spPr bwMode="auto">
            <a:xfrm>
              <a:off x="3564" y="1532"/>
              <a:ext cx="1311" cy="2275"/>
            </a:xfrm>
            <a:custGeom>
              <a:avLst/>
              <a:gdLst>
                <a:gd name="T0" fmla="*/ 777 w 1311"/>
                <a:gd name="T1" fmla="*/ 0 h 2275"/>
                <a:gd name="T2" fmla="*/ 828 w 1311"/>
                <a:gd name="T3" fmla="*/ 164 h 2275"/>
                <a:gd name="T4" fmla="*/ 900 w 1311"/>
                <a:gd name="T5" fmla="*/ 478 h 2275"/>
                <a:gd name="T6" fmla="*/ 1311 w 1311"/>
                <a:gd name="T7" fmla="*/ 1069 h 2275"/>
                <a:gd name="T8" fmla="*/ 1298 w 1311"/>
                <a:gd name="T9" fmla="*/ 1909 h 2275"/>
                <a:gd name="T10" fmla="*/ 984 w 1311"/>
                <a:gd name="T11" fmla="*/ 2275 h 2275"/>
                <a:gd name="T12" fmla="*/ 753 w 1311"/>
                <a:gd name="T13" fmla="*/ 2224 h 2275"/>
                <a:gd name="T14" fmla="*/ 1020 w 1311"/>
                <a:gd name="T15" fmla="*/ 2005 h 2275"/>
                <a:gd name="T16" fmla="*/ 1095 w 1311"/>
                <a:gd name="T17" fmla="*/ 1877 h 2275"/>
                <a:gd name="T18" fmla="*/ 662 w 1311"/>
                <a:gd name="T19" fmla="*/ 1961 h 2275"/>
                <a:gd name="T20" fmla="*/ 251 w 1311"/>
                <a:gd name="T21" fmla="*/ 2072 h 2275"/>
                <a:gd name="T22" fmla="*/ 64 w 1311"/>
                <a:gd name="T23" fmla="*/ 1997 h 2275"/>
                <a:gd name="T24" fmla="*/ 80 w 1311"/>
                <a:gd name="T25" fmla="*/ 1853 h 2275"/>
                <a:gd name="T26" fmla="*/ 287 w 1311"/>
                <a:gd name="T27" fmla="*/ 1694 h 2275"/>
                <a:gd name="T28" fmla="*/ 17 w 1311"/>
                <a:gd name="T29" fmla="*/ 1507 h 2275"/>
                <a:gd name="T30" fmla="*/ 442 w 1311"/>
                <a:gd name="T31" fmla="*/ 1391 h 2275"/>
                <a:gd name="T32" fmla="*/ 577 w 1311"/>
                <a:gd name="T33" fmla="*/ 1363 h 2275"/>
                <a:gd name="T34" fmla="*/ 860 w 1311"/>
                <a:gd name="T35" fmla="*/ 1463 h 2275"/>
                <a:gd name="T36" fmla="*/ 1008 w 1311"/>
                <a:gd name="T37" fmla="*/ 1455 h 2275"/>
                <a:gd name="T38" fmla="*/ 1088 w 1311"/>
                <a:gd name="T39" fmla="*/ 1152 h 2275"/>
                <a:gd name="T40" fmla="*/ 984 w 1311"/>
                <a:gd name="T41" fmla="*/ 936 h 2275"/>
                <a:gd name="T42" fmla="*/ 892 w 1311"/>
                <a:gd name="T43" fmla="*/ 921 h 2275"/>
                <a:gd name="T44" fmla="*/ 988 w 1311"/>
                <a:gd name="T45" fmla="*/ 1092 h 2275"/>
                <a:gd name="T46" fmla="*/ 940 w 1311"/>
                <a:gd name="T47" fmla="*/ 1192 h 2275"/>
                <a:gd name="T48" fmla="*/ 884 w 1311"/>
                <a:gd name="T49" fmla="*/ 1287 h 2275"/>
                <a:gd name="T50" fmla="*/ 808 w 1311"/>
                <a:gd name="T51" fmla="*/ 1260 h 2275"/>
                <a:gd name="T52" fmla="*/ 741 w 1311"/>
                <a:gd name="T53" fmla="*/ 1315 h 2275"/>
                <a:gd name="T54" fmla="*/ 645 w 1311"/>
                <a:gd name="T55" fmla="*/ 1275 h 2275"/>
                <a:gd name="T56" fmla="*/ 601 w 1311"/>
                <a:gd name="T57" fmla="*/ 1164 h 2275"/>
                <a:gd name="T58" fmla="*/ 514 w 1311"/>
                <a:gd name="T59" fmla="*/ 1243 h 2275"/>
                <a:gd name="T60" fmla="*/ 458 w 1311"/>
                <a:gd name="T61" fmla="*/ 1220 h 2275"/>
                <a:gd name="T62" fmla="*/ 414 w 1311"/>
                <a:gd name="T63" fmla="*/ 1132 h 2275"/>
                <a:gd name="T64" fmla="*/ 486 w 1311"/>
                <a:gd name="T65" fmla="*/ 1012 h 2275"/>
                <a:gd name="T66" fmla="*/ 601 w 1311"/>
                <a:gd name="T67" fmla="*/ 936 h 2275"/>
                <a:gd name="T68" fmla="*/ 471 w 1311"/>
                <a:gd name="T69" fmla="*/ 849 h 2275"/>
                <a:gd name="T70" fmla="*/ 482 w 1311"/>
                <a:gd name="T71" fmla="*/ 630 h 2275"/>
                <a:gd name="T72" fmla="*/ 626 w 1311"/>
                <a:gd name="T73" fmla="*/ 586 h 2275"/>
                <a:gd name="T74" fmla="*/ 685 w 1311"/>
                <a:gd name="T75" fmla="*/ 171 h 2275"/>
                <a:gd name="T76" fmla="*/ 693 w 1311"/>
                <a:gd name="T77" fmla="*/ 12 h 2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11" h="2275">
                  <a:moveTo>
                    <a:pt x="693" y="12"/>
                  </a:moveTo>
                  <a:lnTo>
                    <a:pt x="777" y="0"/>
                  </a:lnTo>
                  <a:lnTo>
                    <a:pt x="840" y="20"/>
                  </a:lnTo>
                  <a:lnTo>
                    <a:pt x="828" y="164"/>
                  </a:lnTo>
                  <a:lnTo>
                    <a:pt x="876" y="215"/>
                  </a:lnTo>
                  <a:lnTo>
                    <a:pt x="900" y="478"/>
                  </a:lnTo>
                  <a:lnTo>
                    <a:pt x="1119" y="669"/>
                  </a:lnTo>
                  <a:lnTo>
                    <a:pt x="1311" y="1069"/>
                  </a:lnTo>
                  <a:lnTo>
                    <a:pt x="1211" y="1718"/>
                  </a:lnTo>
                  <a:lnTo>
                    <a:pt x="1298" y="1909"/>
                  </a:lnTo>
                  <a:lnTo>
                    <a:pt x="1267" y="2029"/>
                  </a:lnTo>
                  <a:lnTo>
                    <a:pt x="984" y="2275"/>
                  </a:lnTo>
                  <a:lnTo>
                    <a:pt x="773" y="2243"/>
                  </a:lnTo>
                  <a:lnTo>
                    <a:pt x="753" y="2224"/>
                  </a:lnTo>
                  <a:lnTo>
                    <a:pt x="800" y="2093"/>
                  </a:lnTo>
                  <a:lnTo>
                    <a:pt x="1020" y="2005"/>
                  </a:lnTo>
                  <a:lnTo>
                    <a:pt x="1135" y="1949"/>
                  </a:lnTo>
                  <a:lnTo>
                    <a:pt x="1095" y="1877"/>
                  </a:lnTo>
                  <a:lnTo>
                    <a:pt x="980" y="1853"/>
                  </a:lnTo>
                  <a:lnTo>
                    <a:pt x="662" y="1961"/>
                  </a:lnTo>
                  <a:lnTo>
                    <a:pt x="431" y="1937"/>
                  </a:lnTo>
                  <a:lnTo>
                    <a:pt x="251" y="2072"/>
                  </a:lnTo>
                  <a:lnTo>
                    <a:pt x="184" y="2052"/>
                  </a:lnTo>
                  <a:lnTo>
                    <a:pt x="64" y="1997"/>
                  </a:lnTo>
                  <a:lnTo>
                    <a:pt x="40" y="1909"/>
                  </a:lnTo>
                  <a:lnTo>
                    <a:pt x="80" y="1853"/>
                  </a:lnTo>
                  <a:lnTo>
                    <a:pt x="311" y="1794"/>
                  </a:lnTo>
                  <a:lnTo>
                    <a:pt x="287" y="1694"/>
                  </a:lnTo>
                  <a:lnTo>
                    <a:pt x="0" y="1582"/>
                  </a:lnTo>
                  <a:lnTo>
                    <a:pt x="17" y="1507"/>
                  </a:lnTo>
                  <a:lnTo>
                    <a:pt x="386" y="1431"/>
                  </a:lnTo>
                  <a:lnTo>
                    <a:pt x="442" y="1391"/>
                  </a:lnTo>
                  <a:lnTo>
                    <a:pt x="526" y="1355"/>
                  </a:lnTo>
                  <a:lnTo>
                    <a:pt x="577" y="1363"/>
                  </a:lnTo>
                  <a:lnTo>
                    <a:pt x="641" y="1447"/>
                  </a:lnTo>
                  <a:lnTo>
                    <a:pt x="860" y="1463"/>
                  </a:lnTo>
                  <a:lnTo>
                    <a:pt x="928" y="1435"/>
                  </a:lnTo>
                  <a:lnTo>
                    <a:pt x="1008" y="1455"/>
                  </a:lnTo>
                  <a:lnTo>
                    <a:pt x="1051" y="1343"/>
                  </a:lnTo>
                  <a:lnTo>
                    <a:pt x="1088" y="1152"/>
                  </a:lnTo>
                  <a:lnTo>
                    <a:pt x="1051" y="865"/>
                  </a:lnTo>
                  <a:lnTo>
                    <a:pt x="984" y="936"/>
                  </a:lnTo>
                  <a:lnTo>
                    <a:pt x="948" y="944"/>
                  </a:lnTo>
                  <a:lnTo>
                    <a:pt x="892" y="921"/>
                  </a:lnTo>
                  <a:lnTo>
                    <a:pt x="849" y="1044"/>
                  </a:lnTo>
                  <a:lnTo>
                    <a:pt x="988" y="1092"/>
                  </a:lnTo>
                  <a:lnTo>
                    <a:pt x="968" y="1188"/>
                  </a:lnTo>
                  <a:lnTo>
                    <a:pt x="940" y="1192"/>
                  </a:lnTo>
                  <a:lnTo>
                    <a:pt x="936" y="1260"/>
                  </a:lnTo>
                  <a:lnTo>
                    <a:pt x="884" y="1287"/>
                  </a:lnTo>
                  <a:lnTo>
                    <a:pt x="849" y="1283"/>
                  </a:lnTo>
                  <a:lnTo>
                    <a:pt x="808" y="1260"/>
                  </a:lnTo>
                  <a:lnTo>
                    <a:pt x="804" y="1307"/>
                  </a:lnTo>
                  <a:lnTo>
                    <a:pt x="741" y="1315"/>
                  </a:lnTo>
                  <a:lnTo>
                    <a:pt x="685" y="1307"/>
                  </a:lnTo>
                  <a:lnTo>
                    <a:pt x="645" y="1275"/>
                  </a:lnTo>
                  <a:lnTo>
                    <a:pt x="645" y="1196"/>
                  </a:lnTo>
                  <a:lnTo>
                    <a:pt x="601" y="1164"/>
                  </a:lnTo>
                  <a:lnTo>
                    <a:pt x="586" y="1239"/>
                  </a:lnTo>
                  <a:lnTo>
                    <a:pt x="514" y="1243"/>
                  </a:lnTo>
                  <a:lnTo>
                    <a:pt x="478" y="1236"/>
                  </a:lnTo>
                  <a:lnTo>
                    <a:pt x="458" y="1220"/>
                  </a:lnTo>
                  <a:lnTo>
                    <a:pt x="471" y="1171"/>
                  </a:lnTo>
                  <a:lnTo>
                    <a:pt x="414" y="1132"/>
                  </a:lnTo>
                  <a:lnTo>
                    <a:pt x="407" y="1040"/>
                  </a:lnTo>
                  <a:lnTo>
                    <a:pt x="486" y="1012"/>
                  </a:lnTo>
                  <a:lnTo>
                    <a:pt x="622" y="993"/>
                  </a:lnTo>
                  <a:lnTo>
                    <a:pt x="601" y="936"/>
                  </a:lnTo>
                  <a:lnTo>
                    <a:pt x="510" y="936"/>
                  </a:lnTo>
                  <a:lnTo>
                    <a:pt x="471" y="849"/>
                  </a:lnTo>
                  <a:lnTo>
                    <a:pt x="454" y="717"/>
                  </a:lnTo>
                  <a:lnTo>
                    <a:pt x="482" y="630"/>
                  </a:lnTo>
                  <a:lnTo>
                    <a:pt x="534" y="605"/>
                  </a:lnTo>
                  <a:lnTo>
                    <a:pt x="626" y="586"/>
                  </a:lnTo>
                  <a:lnTo>
                    <a:pt x="630" y="183"/>
                  </a:lnTo>
                  <a:lnTo>
                    <a:pt x="685" y="171"/>
                  </a:lnTo>
                  <a:lnTo>
                    <a:pt x="677" y="31"/>
                  </a:lnTo>
                  <a:lnTo>
                    <a:pt x="693" y="12"/>
                  </a:lnTo>
                  <a:lnTo>
                    <a:pt x="693"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Freeform 183"/>
            <p:cNvSpPr>
              <a:spLocks/>
            </p:cNvSpPr>
            <p:nvPr/>
          </p:nvSpPr>
          <p:spPr bwMode="auto">
            <a:xfrm>
              <a:off x="4599" y="2501"/>
              <a:ext cx="168" cy="541"/>
            </a:xfrm>
            <a:custGeom>
              <a:avLst/>
              <a:gdLst>
                <a:gd name="T0" fmla="*/ 60 w 168"/>
                <a:gd name="T1" fmla="*/ 0 h 541"/>
                <a:gd name="T2" fmla="*/ 76 w 168"/>
                <a:gd name="T3" fmla="*/ 147 h 541"/>
                <a:gd name="T4" fmla="*/ 72 w 168"/>
                <a:gd name="T5" fmla="*/ 299 h 541"/>
                <a:gd name="T6" fmla="*/ 41 w 168"/>
                <a:gd name="T7" fmla="*/ 458 h 541"/>
                <a:gd name="T8" fmla="*/ 0 w 168"/>
                <a:gd name="T9" fmla="*/ 534 h 541"/>
                <a:gd name="T10" fmla="*/ 72 w 168"/>
                <a:gd name="T11" fmla="*/ 541 h 541"/>
                <a:gd name="T12" fmla="*/ 151 w 168"/>
                <a:gd name="T13" fmla="*/ 282 h 541"/>
                <a:gd name="T14" fmla="*/ 168 w 168"/>
                <a:gd name="T15" fmla="*/ 103 h 541"/>
                <a:gd name="T16" fmla="*/ 60 w 168"/>
                <a:gd name="T17" fmla="*/ 0 h 541"/>
                <a:gd name="T18" fmla="*/ 60 w 168"/>
                <a:gd name="T19" fmla="*/ 0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541">
                  <a:moveTo>
                    <a:pt x="60" y="0"/>
                  </a:moveTo>
                  <a:lnTo>
                    <a:pt x="76" y="147"/>
                  </a:lnTo>
                  <a:lnTo>
                    <a:pt x="72" y="299"/>
                  </a:lnTo>
                  <a:lnTo>
                    <a:pt x="41" y="458"/>
                  </a:lnTo>
                  <a:lnTo>
                    <a:pt x="0" y="534"/>
                  </a:lnTo>
                  <a:lnTo>
                    <a:pt x="72" y="541"/>
                  </a:lnTo>
                  <a:lnTo>
                    <a:pt x="151" y="282"/>
                  </a:lnTo>
                  <a:lnTo>
                    <a:pt x="168" y="103"/>
                  </a:lnTo>
                  <a:lnTo>
                    <a:pt x="60" y="0"/>
                  </a:lnTo>
                  <a:lnTo>
                    <a:pt x="60" y="0"/>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184"/>
            <p:cNvSpPr>
              <a:spLocks/>
            </p:cNvSpPr>
            <p:nvPr/>
          </p:nvSpPr>
          <p:spPr bwMode="auto">
            <a:xfrm>
              <a:off x="3617" y="3445"/>
              <a:ext cx="258" cy="159"/>
            </a:xfrm>
            <a:custGeom>
              <a:avLst/>
              <a:gdLst>
                <a:gd name="T0" fmla="*/ 0 w 258"/>
                <a:gd name="T1" fmla="*/ 68 h 159"/>
                <a:gd name="T2" fmla="*/ 27 w 258"/>
                <a:gd name="T3" fmla="*/ 0 h 159"/>
                <a:gd name="T4" fmla="*/ 178 w 258"/>
                <a:gd name="T5" fmla="*/ 24 h 159"/>
                <a:gd name="T6" fmla="*/ 258 w 258"/>
                <a:gd name="T7" fmla="*/ 32 h 159"/>
                <a:gd name="T8" fmla="*/ 178 w 258"/>
                <a:gd name="T9" fmla="*/ 159 h 159"/>
                <a:gd name="T10" fmla="*/ 34 w 258"/>
                <a:gd name="T11" fmla="*/ 99 h 159"/>
                <a:gd name="T12" fmla="*/ 0 w 258"/>
                <a:gd name="T13" fmla="*/ 68 h 159"/>
                <a:gd name="T14" fmla="*/ 0 w 258"/>
                <a:gd name="T15" fmla="*/ 68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159">
                  <a:moveTo>
                    <a:pt x="0" y="68"/>
                  </a:moveTo>
                  <a:lnTo>
                    <a:pt x="27" y="0"/>
                  </a:lnTo>
                  <a:lnTo>
                    <a:pt x="178" y="24"/>
                  </a:lnTo>
                  <a:lnTo>
                    <a:pt x="258" y="32"/>
                  </a:lnTo>
                  <a:lnTo>
                    <a:pt x="178" y="159"/>
                  </a:lnTo>
                  <a:lnTo>
                    <a:pt x="34" y="99"/>
                  </a:lnTo>
                  <a:lnTo>
                    <a:pt x="0" y="68"/>
                  </a:lnTo>
                  <a:lnTo>
                    <a:pt x="0" y="68"/>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185"/>
            <p:cNvSpPr>
              <a:spLocks/>
            </p:cNvSpPr>
            <p:nvPr/>
          </p:nvSpPr>
          <p:spPr bwMode="auto">
            <a:xfrm>
              <a:off x="3895" y="3281"/>
              <a:ext cx="490" cy="263"/>
            </a:xfrm>
            <a:custGeom>
              <a:avLst/>
              <a:gdLst>
                <a:gd name="T0" fmla="*/ 0 w 490"/>
                <a:gd name="T1" fmla="*/ 5 h 263"/>
                <a:gd name="T2" fmla="*/ 32 w 490"/>
                <a:gd name="T3" fmla="*/ 160 h 263"/>
                <a:gd name="T4" fmla="*/ 282 w 490"/>
                <a:gd name="T5" fmla="*/ 244 h 263"/>
                <a:gd name="T6" fmla="*/ 410 w 490"/>
                <a:gd name="T7" fmla="*/ 263 h 263"/>
                <a:gd name="T8" fmla="*/ 490 w 490"/>
                <a:gd name="T9" fmla="*/ 184 h 263"/>
                <a:gd name="T10" fmla="*/ 454 w 490"/>
                <a:gd name="T11" fmla="*/ 57 h 263"/>
                <a:gd name="T12" fmla="*/ 59 w 490"/>
                <a:gd name="T13" fmla="*/ 0 h 263"/>
                <a:gd name="T14" fmla="*/ 0 w 490"/>
                <a:gd name="T15" fmla="*/ 5 h 263"/>
                <a:gd name="T16" fmla="*/ 0 w 490"/>
                <a:gd name="T17" fmla="*/ 5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0" h="263">
                  <a:moveTo>
                    <a:pt x="0" y="5"/>
                  </a:moveTo>
                  <a:lnTo>
                    <a:pt x="32" y="160"/>
                  </a:lnTo>
                  <a:lnTo>
                    <a:pt x="282" y="244"/>
                  </a:lnTo>
                  <a:lnTo>
                    <a:pt x="410" y="263"/>
                  </a:lnTo>
                  <a:lnTo>
                    <a:pt x="490" y="184"/>
                  </a:lnTo>
                  <a:lnTo>
                    <a:pt x="454" y="57"/>
                  </a:lnTo>
                  <a:lnTo>
                    <a:pt x="59" y="0"/>
                  </a:lnTo>
                  <a:lnTo>
                    <a:pt x="0" y="5"/>
                  </a:lnTo>
                  <a:lnTo>
                    <a:pt x="0" y="5"/>
                  </a:lnTo>
                  <a:close/>
                </a:path>
              </a:pathLst>
            </a:custGeom>
            <a:solidFill>
              <a:srgbClr val="FF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86"/>
            <p:cNvSpPr>
              <a:spLocks/>
            </p:cNvSpPr>
            <p:nvPr/>
          </p:nvSpPr>
          <p:spPr bwMode="auto">
            <a:xfrm>
              <a:off x="4356" y="3616"/>
              <a:ext cx="347" cy="231"/>
            </a:xfrm>
            <a:custGeom>
              <a:avLst/>
              <a:gdLst>
                <a:gd name="T0" fmla="*/ 48 w 347"/>
                <a:gd name="T1" fmla="*/ 44 h 231"/>
                <a:gd name="T2" fmla="*/ 16 w 347"/>
                <a:gd name="T3" fmla="*/ 80 h 231"/>
                <a:gd name="T4" fmla="*/ 0 w 347"/>
                <a:gd name="T5" fmla="*/ 144 h 231"/>
                <a:gd name="T6" fmla="*/ 97 w 347"/>
                <a:gd name="T7" fmla="*/ 195 h 231"/>
                <a:gd name="T8" fmla="*/ 199 w 347"/>
                <a:gd name="T9" fmla="*/ 231 h 231"/>
                <a:gd name="T10" fmla="*/ 347 w 347"/>
                <a:gd name="T11" fmla="*/ 17 h 231"/>
                <a:gd name="T12" fmla="*/ 311 w 347"/>
                <a:gd name="T13" fmla="*/ 0 h 231"/>
                <a:gd name="T14" fmla="*/ 212 w 347"/>
                <a:gd name="T15" fmla="*/ 57 h 231"/>
                <a:gd name="T16" fmla="*/ 48 w 347"/>
                <a:gd name="T17" fmla="*/ 44 h 231"/>
                <a:gd name="T18" fmla="*/ 48 w 347"/>
                <a:gd name="T19" fmla="*/ 44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7" h="231">
                  <a:moveTo>
                    <a:pt x="48" y="44"/>
                  </a:moveTo>
                  <a:lnTo>
                    <a:pt x="16" y="80"/>
                  </a:lnTo>
                  <a:lnTo>
                    <a:pt x="0" y="144"/>
                  </a:lnTo>
                  <a:lnTo>
                    <a:pt x="97" y="195"/>
                  </a:lnTo>
                  <a:lnTo>
                    <a:pt x="199" y="231"/>
                  </a:lnTo>
                  <a:lnTo>
                    <a:pt x="347" y="17"/>
                  </a:lnTo>
                  <a:lnTo>
                    <a:pt x="311" y="0"/>
                  </a:lnTo>
                  <a:lnTo>
                    <a:pt x="212" y="57"/>
                  </a:lnTo>
                  <a:lnTo>
                    <a:pt x="48" y="44"/>
                  </a:lnTo>
                  <a:lnTo>
                    <a:pt x="48" y="44"/>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87"/>
            <p:cNvSpPr>
              <a:spLocks/>
            </p:cNvSpPr>
            <p:nvPr/>
          </p:nvSpPr>
          <p:spPr bwMode="auto">
            <a:xfrm>
              <a:off x="4237" y="1715"/>
              <a:ext cx="602" cy="698"/>
            </a:xfrm>
            <a:custGeom>
              <a:avLst/>
              <a:gdLst>
                <a:gd name="T0" fmla="*/ 235 w 602"/>
                <a:gd name="T1" fmla="*/ 335 h 698"/>
                <a:gd name="T2" fmla="*/ 362 w 602"/>
                <a:gd name="T3" fmla="*/ 403 h 698"/>
                <a:gd name="T4" fmla="*/ 602 w 602"/>
                <a:gd name="T5" fmla="*/ 674 h 698"/>
                <a:gd name="T6" fmla="*/ 530 w 602"/>
                <a:gd name="T7" fmla="*/ 490 h 698"/>
                <a:gd name="T8" fmla="*/ 422 w 602"/>
                <a:gd name="T9" fmla="*/ 347 h 698"/>
                <a:gd name="T10" fmla="*/ 318 w 602"/>
                <a:gd name="T11" fmla="*/ 287 h 698"/>
                <a:gd name="T12" fmla="*/ 207 w 602"/>
                <a:gd name="T13" fmla="*/ 267 h 698"/>
                <a:gd name="T14" fmla="*/ 176 w 602"/>
                <a:gd name="T15" fmla="*/ 32 h 698"/>
                <a:gd name="T16" fmla="*/ 104 w 602"/>
                <a:gd name="T17" fmla="*/ 0 h 698"/>
                <a:gd name="T18" fmla="*/ 16 w 602"/>
                <a:gd name="T19" fmla="*/ 32 h 698"/>
                <a:gd name="T20" fmla="*/ 4 w 602"/>
                <a:gd name="T21" fmla="*/ 84 h 698"/>
                <a:gd name="T22" fmla="*/ 25 w 602"/>
                <a:gd name="T23" fmla="*/ 160 h 698"/>
                <a:gd name="T24" fmla="*/ 0 w 602"/>
                <a:gd name="T25" fmla="*/ 236 h 698"/>
                <a:gd name="T26" fmla="*/ 20 w 602"/>
                <a:gd name="T27" fmla="*/ 391 h 698"/>
                <a:gd name="T28" fmla="*/ 44 w 602"/>
                <a:gd name="T29" fmla="*/ 486 h 698"/>
                <a:gd name="T30" fmla="*/ 16 w 602"/>
                <a:gd name="T31" fmla="*/ 583 h 698"/>
                <a:gd name="T32" fmla="*/ 76 w 602"/>
                <a:gd name="T33" fmla="*/ 698 h 698"/>
                <a:gd name="T34" fmla="*/ 131 w 602"/>
                <a:gd name="T35" fmla="*/ 435 h 698"/>
                <a:gd name="T36" fmla="*/ 187 w 602"/>
                <a:gd name="T37" fmla="*/ 387 h 698"/>
                <a:gd name="T38" fmla="*/ 235 w 602"/>
                <a:gd name="T39" fmla="*/ 335 h 698"/>
                <a:gd name="T40" fmla="*/ 235 w 602"/>
                <a:gd name="T41" fmla="*/ 335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2" h="698">
                  <a:moveTo>
                    <a:pt x="235" y="335"/>
                  </a:moveTo>
                  <a:lnTo>
                    <a:pt x="362" y="403"/>
                  </a:lnTo>
                  <a:lnTo>
                    <a:pt x="602" y="674"/>
                  </a:lnTo>
                  <a:lnTo>
                    <a:pt x="530" y="490"/>
                  </a:lnTo>
                  <a:lnTo>
                    <a:pt x="422" y="347"/>
                  </a:lnTo>
                  <a:lnTo>
                    <a:pt x="318" y="287"/>
                  </a:lnTo>
                  <a:lnTo>
                    <a:pt x="207" y="267"/>
                  </a:lnTo>
                  <a:lnTo>
                    <a:pt x="176" y="32"/>
                  </a:lnTo>
                  <a:lnTo>
                    <a:pt x="104" y="0"/>
                  </a:lnTo>
                  <a:lnTo>
                    <a:pt x="16" y="32"/>
                  </a:lnTo>
                  <a:lnTo>
                    <a:pt x="4" y="84"/>
                  </a:lnTo>
                  <a:lnTo>
                    <a:pt x="25" y="160"/>
                  </a:lnTo>
                  <a:lnTo>
                    <a:pt x="0" y="236"/>
                  </a:lnTo>
                  <a:lnTo>
                    <a:pt x="20" y="391"/>
                  </a:lnTo>
                  <a:lnTo>
                    <a:pt x="44" y="486"/>
                  </a:lnTo>
                  <a:lnTo>
                    <a:pt x="16" y="583"/>
                  </a:lnTo>
                  <a:lnTo>
                    <a:pt x="76" y="698"/>
                  </a:lnTo>
                  <a:lnTo>
                    <a:pt x="131" y="435"/>
                  </a:lnTo>
                  <a:lnTo>
                    <a:pt x="187" y="387"/>
                  </a:lnTo>
                  <a:lnTo>
                    <a:pt x="235" y="335"/>
                  </a:lnTo>
                  <a:lnTo>
                    <a:pt x="235" y="335"/>
                  </a:lnTo>
                  <a:close/>
                </a:path>
              </a:pathLst>
            </a:custGeom>
            <a:solidFill>
              <a:srgbClr val="FF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88"/>
            <p:cNvSpPr>
              <a:spLocks/>
            </p:cNvSpPr>
            <p:nvPr/>
          </p:nvSpPr>
          <p:spPr bwMode="auto">
            <a:xfrm>
              <a:off x="4448" y="2038"/>
              <a:ext cx="458" cy="1809"/>
            </a:xfrm>
            <a:custGeom>
              <a:avLst/>
              <a:gdLst>
                <a:gd name="T0" fmla="*/ 171 w 458"/>
                <a:gd name="T1" fmla="*/ 291 h 1809"/>
                <a:gd name="T2" fmla="*/ 139 w 458"/>
                <a:gd name="T3" fmla="*/ 128 h 1809"/>
                <a:gd name="T4" fmla="*/ 0 w 458"/>
                <a:gd name="T5" fmla="*/ 84 h 1809"/>
                <a:gd name="T6" fmla="*/ 24 w 458"/>
                <a:gd name="T7" fmla="*/ 12 h 1809"/>
                <a:gd name="T8" fmla="*/ 92 w 458"/>
                <a:gd name="T9" fmla="*/ 0 h 1809"/>
                <a:gd name="T10" fmla="*/ 187 w 458"/>
                <a:gd name="T11" fmla="*/ 52 h 1809"/>
                <a:gd name="T12" fmla="*/ 283 w 458"/>
                <a:gd name="T13" fmla="*/ 167 h 1809"/>
                <a:gd name="T14" fmla="*/ 383 w 458"/>
                <a:gd name="T15" fmla="*/ 315 h 1809"/>
                <a:gd name="T16" fmla="*/ 450 w 458"/>
                <a:gd name="T17" fmla="*/ 546 h 1809"/>
                <a:gd name="T18" fmla="*/ 442 w 458"/>
                <a:gd name="T19" fmla="*/ 813 h 1809"/>
                <a:gd name="T20" fmla="*/ 378 w 458"/>
                <a:gd name="T21" fmla="*/ 1208 h 1809"/>
                <a:gd name="T22" fmla="*/ 446 w 458"/>
                <a:gd name="T23" fmla="*/ 1279 h 1809"/>
                <a:gd name="T24" fmla="*/ 454 w 458"/>
                <a:gd name="T25" fmla="*/ 1364 h 1809"/>
                <a:gd name="T26" fmla="*/ 458 w 458"/>
                <a:gd name="T27" fmla="*/ 1535 h 1809"/>
                <a:gd name="T28" fmla="*/ 107 w 458"/>
                <a:gd name="T29" fmla="*/ 1809 h 1809"/>
                <a:gd name="T30" fmla="*/ 104 w 458"/>
                <a:gd name="T31" fmla="*/ 1750 h 1809"/>
                <a:gd name="T32" fmla="*/ 120 w 458"/>
                <a:gd name="T33" fmla="*/ 1671 h 1809"/>
                <a:gd name="T34" fmla="*/ 160 w 458"/>
                <a:gd name="T35" fmla="*/ 1646 h 1809"/>
                <a:gd name="T36" fmla="*/ 243 w 458"/>
                <a:gd name="T37" fmla="*/ 1559 h 1809"/>
                <a:gd name="T38" fmla="*/ 342 w 458"/>
                <a:gd name="T39" fmla="*/ 1506 h 1809"/>
                <a:gd name="T40" fmla="*/ 311 w 458"/>
                <a:gd name="T41" fmla="*/ 1407 h 1809"/>
                <a:gd name="T42" fmla="*/ 251 w 458"/>
                <a:gd name="T43" fmla="*/ 1443 h 1809"/>
                <a:gd name="T44" fmla="*/ 199 w 458"/>
                <a:gd name="T45" fmla="*/ 1403 h 1809"/>
                <a:gd name="T46" fmla="*/ 107 w 458"/>
                <a:gd name="T47" fmla="*/ 1383 h 1809"/>
                <a:gd name="T48" fmla="*/ 179 w 458"/>
                <a:gd name="T49" fmla="*/ 1275 h 1809"/>
                <a:gd name="T50" fmla="*/ 219 w 458"/>
                <a:gd name="T51" fmla="*/ 1128 h 1809"/>
                <a:gd name="T52" fmla="*/ 311 w 458"/>
                <a:gd name="T53" fmla="*/ 1088 h 1809"/>
                <a:gd name="T54" fmla="*/ 302 w 458"/>
                <a:gd name="T55" fmla="*/ 1033 h 1809"/>
                <a:gd name="T56" fmla="*/ 223 w 458"/>
                <a:gd name="T57" fmla="*/ 1004 h 1809"/>
                <a:gd name="T58" fmla="*/ 283 w 458"/>
                <a:gd name="T59" fmla="*/ 821 h 1809"/>
                <a:gd name="T60" fmla="*/ 319 w 458"/>
                <a:gd name="T61" fmla="*/ 618 h 1809"/>
                <a:gd name="T62" fmla="*/ 192 w 458"/>
                <a:gd name="T63" fmla="*/ 487 h 1809"/>
                <a:gd name="T64" fmla="*/ 160 w 458"/>
                <a:gd name="T65" fmla="*/ 419 h 1809"/>
                <a:gd name="T66" fmla="*/ 136 w 458"/>
                <a:gd name="T67" fmla="*/ 395 h 1809"/>
                <a:gd name="T68" fmla="*/ 171 w 458"/>
                <a:gd name="T69" fmla="*/ 291 h 1809"/>
                <a:gd name="T70" fmla="*/ 171 w 458"/>
                <a:gd name="T71" fmla="*/ 291 h 1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8" h="1809">
                  <a:moveTo>
                    <a:pt x="171" y="291"/>
                  </a:moveTo>
                  <a:lnTo>
                    <a:pt x="139" y="128"/>
                  </a:lnTo>
                  <a:lnTo>
                    <a:pt x="0" y="84"/>
                  </a:lnTo>
                  <a:lnTo>
                    <a:pt x="24" y="12"/>
                  </a:lnTo>
                  <a:lnTo>
                    <a:pt x="92" y="0"/>
                  </a:lnTo>
                  <a:lnTo>
                    <a:pt x="187" y="52"/>
                  </a:lnTo>
                  <a:lnTo>
                    <a:pt x="283" y="167"/>
                  </a:lnTo>
                  <a:lnTo>
                    <a:pt x="383" y="315"/>
                  </a:lnTo>
                  <a:lnTo>
                    <a:pt x="450" y="546"/>
                  </a:lnTo>
                  <a:lnTo>
                    <a:pt x="442" y="813"/>
                  </a:lnTo>
                  <a:lnTo>
                    <a:pt x="378" y="1208"/>
                  </a:lnTo>
                  <a:lnTo>
                    <a:pt x="446" y="1279"/>
                  </a:lnTo>
                  <a:lnTo>
                    <a:pt x="454" y="1364"/>
                  </a:lnTo>
                  <a:lnTo>
                    <a:pt x="458" y="1535"/>
                  </a:lnTo>
                  <a:lnTo>
                    <a:pt x="107" y="1809"/>
                  </a:lnTo>
                  <a:lnTo>
                    <a:pt x="104" y="1750"/>
                  </a:lnTo>
                  <a:lnTo>
                    <a:pt x="120" y="1671"/>
                  </a:lnTo>
                  <a:lnTo>
                    <a:pt x="160" y="1646"/>
                  </a:lnTo>
                  <a:lnTo>
                    <a:pt x="243" y="1559"/>
                  </a:lnTo>
                  <a:lnTo>
                    <a:pt x="342" y="1506"/>
                  </a:lnTo>
                  <a:lnTo>
                    <a:pt x="311" y="1407"/>
                  </a:lnTo>
                  <a:lnTo>
                    <a:pt x="251" y="1443"/>
                  </a:lnTo>
                  <a:lnTo>
                    <a:pt x="199" y="1403"/>
                  </a:lnTo>
                  <a:lnTo>
                    <a:pt x="107" y="1383"/>
                  </a:lnTo>
                  <a:lnTo>
                    <a:pt x="179" y="1275"/>
                  </a:lnTo>
                  <a:lnTo>
                    <a:pt x="219" y="1128"/>
                  </a:lnTo>
                  <a:lnTo>
                    <a:pt x="311" y="1088"/>
                  </a:lnTo>
                  <a:lnTo>
                    <a:pt x="302" y="1033"/>
                  </a:lnTo>
                  <a:lnTo>
                    <a:pt x="223" y="1004"/>
                  </a:lnTo>
                  <a:lnTo>
                    <a:pt x="283" y="821"/>
                  </a:lnTo>
                  <a:lnTo>
                    <a:pt x="319" y="618"/>
                  </a:lnTo>
                  <a:lnTo>
                    <a:pt x="192" y="487"/>
                  </a:lnTo>
                  <a:lnTo>
                    <a:pt x="160" y="419"/>
                  </a:lnTo>
                  <a:lnTo>
                    <a:pt x="136" y="395"/>
                  </a:lnTo>
                  <a:lnTo>
                    <a:pt x="171" y="291"/>
                  </a:lnTo>
                  <a:lnTo>
                    <a:pt x="171" y="291"/>
                  </a:lnTo>
                  <a:close/>
                </a:path>
              </a:pathLst>
            </a:custGeom>
            <a:solidFill>
              <a:srgbClr val="B5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89"/>
            <p:cNvSpPr>
              <a:spLocks/>
            </p:cNvSpPr>
            <p:nvPr/>
          </p:nvSpPr>
          <p:spPr bwMode="auto">
            <a:xfrm>
              <a:off x="4389" y="3142"/>
              <a:ext cx="437" cy="351"/>
            </a:xfrm>
            <a:custGeom>
              <a:avLst/>
              <a:gdLst>
                <a:gd name="T0" fmla="*/ 437 w 437"/>
                <a:gd name="T1" fmla="*/ 104 h 351"/>
                <a:gd name="T2" fmla="*/ 322 w 437"/>
                <a:gd name="T3" fmla="*/ 199 h 351"/>
                <a:gd name="T4" fmla="*/ 378 w 437"/>
                <a:gd name="T5" fmla="*/ 251 h 351"/>
                <a:gd name="T6" fmla="*/ 370 w 437"/>
                <a:gd name="T7" fmla="*/ 303 h 351"/>
                <a:gd name="T8" fmla="*/ 291 w 437"/>
                <a:gd name="T9" fmla="*/ 351 h 351"/>
                <a:gd name="T10" fmla="*/ 258 w 437"/>
                <a:gd name="T11" fmla="*/ 299 h 351"/>
                <a:gd name="T12" fmla="*/ 166 w 437"/>
                <a:gd name="T13" fmla="*/ 279 h 351"/>
                <a:gd name="T14" fmla="*/ 0 w 437"/>
                <a:gd name="T15" fmla="*/ 351 h 351"/>
                <a:gd name="T16" fmla="*/ 263 w 437"/>
                <a:gd name="T17" fmla="*/ 44 h 351"/>
                <a:gd name="T18" fmla="*/ 330 w 437"/>
                <a:gd name="T19" fmla="*/ 0 h 351"/>
                <a:gd name="T20" fmla="*/ 437 w 437"/>
                <a:gd name="T21" fmla="*/ 104 h 351"/>
                <a:gd name="T22" fmla="*/ 437 w 437"/>
                <a:gd name="T23" fmla="*/ 104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7" h="351">
                  <a:moveTo>
                    <a:pt x="437" y="104"/>
                  </a:moveTo>
                  <a:lnTo>
                    <a:pt x="322" y="199"/>
                  </a:lnTo>
                  <a:lnTo>
                    <a:pt x="378" y="251"/>
                  </a:lnTo>
                  <a:lnTo>
                    <a:pt x="370" y="303"/>
                  </a:lnTo>
                  <a:lnTo>
                    <a:pt x="291" y="351"/>
                  </a:lnTo>
                  <a:lnTo>
                    <a:pt x="258" y="299"/>
                  </a:lnTo>
                  <a:lnTo>
                    <a:pt x="166" y="279"/>
                  </a:lnTo>
                  <a:lnTo>
                    <a:pt x="0" y="351"/>
                  </a:lnTo>
                  <a:lnTo>
                    <a:pt x="263" y="44"/>
                  </a:lnTo>
                  <a:lnTo>
                    <a:pt x="330" y="0"/>
                  </a:lnTo>
                  <a:lnTo>
                    <a:pt x="437" y="104"/>
                  </a:lnTo>
                  <a:lnTo>
                    <a:pt x="437" y="104"/>
                  </a:lnTo>
                  <a:close/>
                </a:path>
              </a:pathLst>
            </a:custGeom>
            <a:solidFill>
              <a:srgbClr val="75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90"/>
            <p:cNvSpPr>
              <a:spLocks/>
            </p:cNvSpPr>
            <p:nvPr/>
          </p:nvSpPr>
          <p:spPr bwMode="auto">
            <a:xfrm>
              <a:off x="3907" y="2991"/>
              <a:ext cx="478" cy="167"/>
            </a:xfrm>
            <a:custGeom>
              <a:avLst/>
              <a:gdLst>
                <a:gd name="T0" fmla="*/ 0 w 478"/>
                <a:gd name="T1" fmla="*/ 72 h 167"/>
                <a:gd name="T2" fmla="*/ 56 w 478"/>
                <a:gd name="T3" fmla="*/ 44 h 167"/>
                <a:gd name="T4" fmla="*/ 83 w 478"/>
                <a:gd name="T5" fmla="*/ 0 h 167"/>
                <a:gd name="T6" fmla="*/ 478 w 478"/>
                <a:gd name="T7" fmla="*/ 68 h 167"/>
                <a:gd name="T8" fmla="*/ 422 w 478"/>
                <a:gd name="T9" fmla="*/ 108 h 167"/>
                <a:gd name="T10" fmla="*/ 262 w 478"/>
                <a:gd name="T11" fmla="*/ 144 h 167"/>
                <a:gd name="T12" fmla="*/ 290 w 478"/>
                <a:gd name="T13" fmla="*/ 167 h 167"/>
                <a:gd name="T14" fmla="*/ 219 w 478"/>
                <a:gd name="T15" fmla="*/ 151 h 167"/>
                <a:gd name="T16" fmla="*/ 0 w 478"/>
                <a:gd name="T17" fmla="*/ 72 h 167"/>
                <a:gd name="T18" fmla="*/ 0 w 478"/>
                <a:gd name="T19" fmla="*/ 7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167">
                  <a:moveTo>
                    <a:pt x="0" y="72"/>
                  </a:moveTo>
                  <a:lnTo>
                    <a:pt x="56" y="44"/>
                  </a:lnTo>
                  <a:lnTo>
                    <a:pt x="83" y="0"/>
                  </a:lnTo>
                  <a:lnTo>
                    <a:pt x="478" y="68"/>
                  </a:lnTo>
                  <a:lnTo>
                    <a:pt x="422" y="108"/>
                  </a:lnTo>
                  <a:lnTo>
                    <a:pt x="262" y="144"/>
                  </a:lnTo>
                  <a:lnTo>
                    <a:pt x="290" y="167"/>
                  </a:lnTo>
                  <a:lnTo>
                    <a:pt x="219" y="151"/>
                  </a:lnTo>
                  <a:lnTo>
                    <a:pt x="0" y="72"/>
                  </a:lnTo>
                  <a:lnTo>
                    <a:pt x="0" y="72"/>
                  </a:lnTo>
                  <a:close/>
                </a:path>
              </a:pathLst>
            </a:custGeom>
            <a:solidFill>
              <a:srgbClr val="D8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191"/>
            <p:cNvSpPr>
              <a:spLocks/>
            </p:cNvSpPr>
            <p:nvPr/>
          </p:nvSpPr>
          <p:spPr bwMode="auto">
            <a:xfrm>
              <a:off x="4356" y="3067"/>
              <a:ext cx="180" cy="107"/>
            </a:xfrm>
            <a:custGeom>
              <a:avLst/>
              <a:gdLst>
                <a:gd name="T0" fmla="*/ 0 w 180"/>
                <a:gd name="T1" fmla="*/ 83 h 107"/>
                <a:gd name="T2" fmla="*/ 92 w 180"/>
                <a:gd name="T3" fmla="*/ 0 h 107"/>
                <a:gd name="T4" fmla="*/ 180 w 180"/>
                <a:gd name="T5" fmla="*/ 32 h 107"/>
                <a:gd name="T6" fmla="*/ 8 w 180"/>
                <a:gd name="T7" fmla="*/ 107 h 107"/>
                <a:gd name="T8" fmla="*/ 0 w 180"/>
                <a:gd name="T9" fmla="*/ 83 h 107"/>
                <a:gd name="T10" fmla="*/ 0 w 180"/>
                <a:gd name="T11" fmla="*/ 83 h 107"/>
              </a:gdLst>
              <a:ahLst/>
              <a:cxnLst>
                <a:cxn ang="0">
                  <a:pos x="T0" y="T1"/>
                </a:cxn>
                <a:cxn ang="0">
                  <a:pos x="T2" y="T3"/>
                </a:cxn>
                <a:cxn ang="0">
                  <a:pos x="T4" y="T5"/>
                </a:cxn>
                <a:cxn ang="0">
                  <a:pos x="T6" y="T7"/>
                </a:cxn>
                <a:cxn ang="0">
                  <a:pos x="T8" y="T9"/>
                </a:cxn>
                <a:cxn ang="0">
                  <a:pos x="T10" y="T11"/>
                </a:cxn>
              </a:cxnLst>
              <a:rect l="0" t="0" r="r" b="b"/>
              <a:pathLst>
                <a:path w="180" h="107">
                  <a:moveTo>
                    <a:pt x="0" y="83"/>
                  </a:moveTo>
                  <a:lnTo>
                    <a:pt x="92" y="0"/>
                  </a:lnTo>
                  <a:lnTo>
                    <a:pt x="180" y="32"/>
                  </a:lnTo>
                  <a:lnTo>
                    <a:pt x="8" y="107"/>
                  </a:lnTo>
                  <a:lnTo>
                    <a:pt x="0" y="83"/>
                  </a:lnTo>
                  <a:lnTo>
                    <a:pt x="0" y="83"/>
                  </a:lnTo>
                  <a:close/>
                </a:path>
              </a:pathLst>
            </a:custGeom>
            <a:solidFill>
              <a:srgbClr val="D8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192"/>
            <p:cNvSpPr>
              <a:spLocks/>
            </p:cNvSpPr>
            <p:nvPr/>
          </p:nvSpPr>
          <p:spPr bwMode="auto">
            <a:xfrm>
              <a:off x="4186" y="1699"/>
              <a:ext cx="262" cy="866"/>
            </a:xfrm>
            <a:custGeom>
              <a:avLst/>
              <a:gdLst>
                <a:gd name="T0" fmla="*/ 4 w 262"/>
                <a:gd name="T1" fmla="*/ 455 h 866"/>
                <a:gd name="T2" fmla="*/ 51 w 262"/>
                <a:gd name="T3" fmla="*/ 527 h 866"/>
                <a:gd name="T4" fmla="*/ 103 w 262"/>
                <a:gd name="T5" fmla="*/ 658 h 866"/>
                <a:gd name="T6" fmla="*/ 123 w 262"/>
                <a:gd name="T7" fmla="*/ 474 h 866"/>
                <a:gd name="T8" fmla="*/ 91 w 262"/>
                <a:gd name="T9" fmla="*/ 368 h 866"/>
                <a:gd name="T10" fmla="*/ 107 w 262"/>
                <a:gd name="T11" fmla="*/ 311 h 866"/>
                <a:gd name="T12" fmla="*/ 95 w 262"/>
                <a:gd name="T13" fmla="*/ 256 h 866"/>
                <a:gd name="T14" fmla="*/ 131 w 262"/>
                <a:gd name="T15" fmla="*/ 184 h 866"/>
                <a:gd name="T16" fmla="*/ 123 w 262"/>
                <a:gd name="T17" fmla="*/ 120 h 866"/>
                <a:gd name="T18" fmla="*/ 99 w 262"/>
                <a:gd name="T19" fmla="*/ 80 h 866"/>
                <a:gd name="T20" fmla="*/ 119 w 262"/>
                <a:gd name="T21" fmla="*/ 48 h 866"/>
                <a:gd name="T22" fmla="*/ 167 w 262"/>
                <a:gd name="T23" fmla="*/ 44 h 866"/>
                <a:gd name="T24" fmla="*/ 146 w 262"/>
                <a:gd name="T25" fmla="*/ 0 h 866"/>
                <a:gd name="T26" fmla="*/ 254 w 262"/>
                <a:gd name="T27" fmla="*/ 48 h 866"/>
                <a:gd name="T28" fmla="*/ 262 w 262"/>
                <a:gd name="T29" fmla="*/ 423 h 866"/>
                <a:gd name="T30" fmla="*/ 227 w 262"/>
                <a:gd name="T31" fmla="*/ 431 h 866"/>
                <a:gd name="T32" fmla="*/ 170 w 262"/>
                <a:gd name="T33" fmla="*/ 527 h 866"/>
                <a:gd name="T34" fmla="*/ 159 w 262"/>
                <a:gd name="T35" fmla="*/ 630 h 866"/>
                <a:gd name="T36" fmla="*/ 163 w 262"/>
                <a:gd name="T37" fmla="*/ 701 h 866"/>
                <a:gd name="T38" fmla="*/ 203 w 262"/>
                <a:gd name="T39" fmla="*/ 786 h 866"/>
                <a:gd name="T40" fmla="*/ 254 w 262"/>
                <a:gd name="T41" fmla="*/ 802 h 866"/>
                <a:gd name="T42" fmla="*/ 250 w 262"/>
                <a:gd name="T43" fmla="*/ 866 h 866"/>
                <a:gd name="T44" fmla="*/ 103 w 262"/>
                <a:gd name="T45" fmla="*/ 841 h 866"/>
                <a:gd name="T46" fmla="*/ 0 w 262"/>
                <a:gd name="T47" fmla="*/ 826 h 866"/>
                <a:gd name="T48" fmla="*/ 4 w 262"/>
                <a:gd name="T49" fmla="*/ 455 h 866"/>
                <a:gd name="T50" fmla="*/ 4 w 262"/>
                <a:gd name="T51" fmla="*/ 455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2" h="866">
                  <a:moveTo>
                    <a:pt x="4" y="455"/>
                  </a:moveTo>
                  <a:lnTo>
                    <a:pt x="51" y="527"/>
                  </a:lnTo>
                  <a:lnTo>
                    <a:pt x="103" y="658"/>
                  </a:lnTo>
                  <a:lnTo>
                    <a:pt x="123" y="474"/>
                  </a:lnTo>
                  <a:lnTo>
                    <a:pt x="91" y="368"/>
                  </a:lnTo>
                  <a:lnTo>
                    <a:pt x="107" y="311"/>
                  </a:lnTo>
                  <a:lnTo>
                    <a:pt x="95" y="256"/>
                  </a:lnTo>
                  <a:lnTo>
                    <a:pt x="131" y="184"/>
                  </a:lnTo>
                  <a:lnTo>
                    <a:pt x="123" y="120"/>
                  </a:lnTo>
                  <a:lnTo>
                    <a:pt x="99" y="80"/>
                  </a:lnTo>
                  <a:lnTo>
                    <a:pt x="119" y="48"/>
                  </a:lnTo>
                  <a:lnTo>
                    <a:pt x="167" y="44"/>
                  </a:lnTo>
                  <a:lnTo>
                    <a:pt x="146" y="0"/>
                  </a:lnTo>
                  <a:lnTo>
                    <a:pt x="254" y="48"/>
                  </a:lnTo>
                  <a:lnTo>
                    <a:pt x="262" y="423"/>
                  </a:lnTo>
                  <a:lnTo>
                    <a:pt x="227" y="431"/>
                  </a:lnTo>
                  <a:lnTo>
                    <a:pt x="170" y="527"/>
                  </a:lnTo>
                  <a:lnTo>
                    <a:pt x="159" y="630"/>
                  </a:lnTo>
                  <a:lnTo>
                    <a:pt x="163" y="701"/>
                  </a:lnTo>
                  <a:lnTo>
                    <a:pt x="203" y="786"/>
                  </a:lnTo>
                  <a:lnTo>
                    <a:pt x="254" y="802"/>
                  </a:lnTo>
                  <a:lnTo>
                    <a:pt x="250" y="866"/>
                  </a:lnTo>
                  <a:lnTo>
                    <a:pt x="103" y="841"/>
                  </a:lnTo>
                  <a:lnTo>
                    <a:pt x="0" y="826"/>
                  </a:lnTo>
                  <a:lnTo>
                    <a:pt x="4" y="455"/>
                  </a:lnTo>
                  <a:lnTo>
                    <a:pt x="4" y="455"/>
                  </a:lnTo>
                  <a:close/>
                </a:path>
              </a:pathLst>
            </a:custGeom>
            <a:solidFill>
              <a:srgbClr val="B5A3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193"/>
            <p:cNvSpPr>
              <a:spLocks/>
            </p:cNvSpPr>
            <p:nvPr/>
          </p:nvSpPr>
          <p:spPr bwMode="auto">
            <a:xfrm>
              <a:off x="3791" y="3421"/>
              <a:ext cx="251" cy="199"/>
            </a:xfrm>
            <a:custGeom>
              <a:avLst/>
              <a:gdLst>
                <a:gd name="T0" fmla="*/ 17 w 251"/>
                <a:gd name="T1" fmla="*/ 32 h 199"/>
                <a:gd name="T2" fmla="*/ 100 w 251"/>
                <a:gd name="T3" fmla="*/ 0 h 199"/>
                <a:gd name="T4" fmla="*/ 251 w 251"/>
                <a:gd name="T5" fmla="*/ 64 h 199"/>
                <a:gd name="T6" fmla="*/ 0 w 251"/>
                <a:gd name="T7" fmla="*/ 199 h 199"/>
                <a:gd name="T8" fmla="*/ 17 w 251"/>
                <a:gd name="T9" fmla="*/ 32 h 199"/>
                <a:gd name="T10" fmla="*/ 17 w 251"/>
                <a:gd name="T11" fmla="*/ 32 h 199"/>
              </a:gdLst>
              <a:ahLst/>
              <a:cxnLst>
                <a:cxn ang="0">
                  <a:pos x="T0" y="T1"/>
                </a:cxn>
                <a:cxn ang="0">
                  <a:pos x="T2" y="T3"/>
                </a:cxn>
                <a:cxn ang="0">
                  <a:pos x="T4" y="T5"/>
                </a:cxn>
                <a:cxn ang="0">
                  <a:pos x="T6" y="T7"/>
                </a:cxn>
                <a:cxn ang="0">
                  <a:pos x="T8" y="T9"/>
                </a:cxn>
                <a:cxn ang="0">
                  <a:pos x="T10" y="T11"/>
                </a:cxn>
              </a:cxnLst>
              <a:rect l="0" t="0" r="r" b="b"/>
              <a:pathLst>
                <a:path w="251" h="199">
                  <a:moveTo>
                    <a:pt x="17" y="32"/>
                  </a:moveTo>
                  <a:lnTo>
                    <a:pt x="100" y="0"/>
                  </a:lnTo>
                  <a:lnTo>
                    <a:pt x="251" y="64"/>
                  </a:lnTo>
                  <a:lnTo>
                    <a:pt x="0" y="199"/>
                  </a:lnTo>
                  <a:lnTo>
                    <a:pt x="17" y="32"/>
                  </a:lnTo>
                  <a:lnTo>
                    <a:pt x="17" y="32"/>
                  </a:lnTo>
                  <a:close/>
                </a:path>
              </a:pathLst>
            </a:custGeom>
            <a:solidFill>
              <a:srgbClr val="75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194"/>
            <p:cNvSpPr>
              <a:spLocks/>
            </p:cNvSpPr>
            <p:nvPr/>
          </p:nvSpPr>
          <p:spPr bwMode="auto">
            <a:xfrm>
              <a:off x="3851" y="3166"/>
              <a:ext cx="816" cy="342"/>
            </a:xfrm>
            <a:custGeom>
              <a:avLst/>
              <a:gdLst>
                <a:gd name="T0" fmla="*/ 0 w 816"/>
                <a:gd name="T1" fmla="*/ 60 h 342"/>
                <a:gd name="T2" fmla="*/ 36 w 816"/>
                <a:gd name="T3" fmla="*/ 139 h 342"/>
                <a:gd name="T4" fmla="*/ 152 w 816"/>
                <a:gd name="T5" fmla="*/ 172 h 342"/>
                <a:gd name="T6" fmla="*/ 290 w 816"/>
                <a:gd name="T7" fmla="*/ 208 h 342"/>
                <a:gd name="T8" fmla="*/ 402 w 816"/>
                <a:gd name="T9" fmla="*/ 255 h 342"/>
                <a:gd name="T10" fmla="*/ 458 w 816"/>
                <a:gd name="T11" fmla="*/ 255 h 342"/>
                <a:gd name="T12" fmla="*/ 466 w 816"/>
                <a:gd name="T13" fmla="*/ 335 h 342"/>
                <a:gd name="T14" fmla="*/ 513 w 816"/>
                <a:gd name="T15" fmla="*/ 342 h 342"/>
                <a:gd name="T16" fmla="*/ 704 w 816"/>
                <a:gd name="T17" fmla="*/ 255 h 342"/>
                <a:gd name="T18" fmla="*/ 816 w 816"/>
                <a:gd name="T19" fmla="*/ 0 h 342"/>
                <a:gd name="T20" fmla="*/ 462 w 816"/>
                <a:gd name="T21" fmla="*/ 172 h 342"/>
                <a:gd name="T22" fmla="*/ 108 w 816"/>
                <a:gd name="T23" fmla="*/ 64 h 342"/>
                <a:gd name="T24" fmla="*/ 0 w 816"/>
                <a:gd name="T25" fmla="*/ 60 h 342"/>
                <a:gd name="T26" fmla="*/ 0 w 816"/>
                <a:gd name="T27" fmla="*/ 6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6" h="342">
                  <a:moveTo>
                    <a:pt x="0" y="60"/>
                  </a:moveTo>
                  <a:lnTo>
                    <a:pt x="36" y="139"/>
                  </a:lnTo>
                  <a:lnTo>
                    <a:pt x="152" y="172"/>
                  </a:lnTo>
                  <a:lnTo>
                    <a:pt x="290" y="208"/>
                  </a:lnTo>
                  <a:lnTo>
                    <a:pt x="402" y="255"/>
                  </a:lnTo>
                  <a:lnTo>
                    <a:pt x="458" y="255"/>
                  </a:lnTo>
                  <a:lnTo>
                    <a:pt x="466" y="335"/>
                  </a:lnTo>
                  <a:lnTo>
                    <a:pt x="513" y="342"/>
                  </a:lnTo>
                  <a:lnTo>
                    <a:pt x="704" y="255"/>
                  </a:lnTo>
                  <a:lnTo>
                    <a:pt x="816" y="0"/>
                  </a:lnTo>
                  <a:lnTo>
                    <a:pt x="462" y="172"/>
                  </a:lnTo>
                  <a:lnTo>
                    <a:pt x="108" y="64"/>
                  </a:lnTo>
                  <a:lnTo>
                    <a:pt x="0" y="60"/>
                  </a:lnTo>
                  <a:lnTo>
                    <a:pt x="0" y="6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195"/>
            <p:cNvSpPr>
              <a:spLocks/>
            </p:cNvSpPr>
            <p:nvPr/>
          </p:nvSpPr>
          <p:spPr bwMode="auto">
            <a:xfrm>
              <a:off x="4281" y="1552"/>
              <a:ext cx="127" cy="144"/>
            </a:xfrm>
            <a:custGeom>
              <a:avLst/>
              <a:gdLst>
                <a:gd name="T0" fmla="*/ 111 w 127"/>
                <a:gd name="T1" fmla="*/ 144 h 144"/>
                <a:gd name="T2" fmla="*/ 127 w 127"/>
                <a:gd name="T3" fmla="*/ 20 h 144"/>
                <a:gd name="T4" fmla="*/ 60 w 127"/>
                <a:gd name="T5" fmla="*/ 0 h 144"/>
                <a:gd name="T6" fmla="*/ 0 w 127"/>
                <a:gd name="T7" fmla="*/ 20 h 144"/>
                <a:gd name="T8" fmla="*/ 8 w 127"/>
                <a:gd name="T9" fmla="*/ 140 h 144"/>
                <a:gd name="T10" fmla="*/ 68 w 127"/>
                <a:gd name="T11" fmla="*/ 140 h 144"/>
                <a:gd name="T12" fmla="*/ 111 w 127"/>
                <a:gd name="T13" fmla="*/ 144 h 144"/>
                <a:gd name="T14" fmla="*/ 111 w 127"/>
                <a:gd name="T15" fmla="*/ 144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7" h="144">
                  <a:moveTo>
                    <a:pt x="111" y="144"/>
                  </a:moveTo>
                  <a:lnTo>
                    <a:pt x="127" y="20"/>
                  </a:lnTo>
                  <a:lnTo>
                    <a:pt x="60" y="0"/>
                  </a:lnTo>
                  <a:lnTo>
                    <a:pt x="0" y="20"/>
                  </a:lnTo>
                  <a:lnTo>
                    <a:pt x="8" y="140"/>
                  </a:lnTo>
                  <a:lnTo>
                    <a:pt x="68" y="140"/>
                  </a:lnTo>
                  <a:lnTo>
                    <a:pt x="111" y="144"/>
                  </a:lnTo>
                  <a:lnTo>
                    <a:pt x="111" y="144"/>
                  </a:lnTo>
                  <a:close/>
                </a:path>
              </a:pathLst>
            </a:custGeom>
            <a:solidFill>
              <a:srgbClr val="E5E5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196"/>
            <p:cNvSpPr>
              <a:spLocks/>
            </p:cNvSpPr>
            <p:nvPr/>
          </p:nvSpPr>
          <p:spPr bwMode="auto">
            <a:xfrm>
              <a:off x="4050" y="2154"/>
              <a:ext cx="147" cy="314"/>
            </a:xfrm>
            <a:custGeom>
              <a:avLst/>
              <a:gdLst>
                <a:gd name="T0" fmla="*/ 119 w 147"/>
                <a:gd name="T1" fmla="*/ 0 h 314"/>
                <a:gd name="T2" fmla="*/ 87 w 147"/>
                <a:gd name="T3" fmla="*/ 24 h 314"/>
                <a:gd name="T4" fmla="*/ 55 w 147"/>
                <a:gd name="T5" fmla="*/ 76 h 314"/>
                <a:gd name="T6" fmla="*/ 8 w 147"/>
                <a:gd name="T7" fmla="*/ 83 h 314"/>
                <a:gd name="T8" fmla="*/ 0 w 147"/>
                <a:gd name="T9" fmla="*/ 108 h 314"/>
                <a:gd name="T10" fmla="*/ 36 w 147"/>
                <a:gd name="T11" fmla="*/ 115 h 314"/>
                <a:gd name="T12" fmla="*/ 40 w 147"/>
                <a:gd name="T13" fmla="*/ 179 h 314"/>
                <a:gd name="T14" fmla="*/ 0 w 147"/>
                <a:gd name="T15" fmla="*/ 187 h 314"/>
                <a:gd name="T16" fmla="*/ 0 w 147"/>
                <a:gd name="T17" fmla="*/ 250 h 314"/>
                <a:gd name="T18" fmla="*/ 24 w 147"/>
                <a:gd name="T19" fmla="*/ 314 h 314"/>
                <a:gd name="T20" fmla="*/ 115 w 147"/>
                <a:gd name="T21" fmla="*/ 314 h 314"/>
                <a:gd name="T22" fmla="*/ 147 w 147"/>
                <a:gd name="T23" fmla="*/ 24 h 314"/>
                <a:gd name="T24" fmla="*/ 119 w 147"/>
                <a:gd name="T25" fmla="*/ 0 h 314"/>
                <a:gd name="T26" fmla="*/ 119 w 147"/>
                <a:gd name="T2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314">
                  <a:moveTo>
                    <a:pt x="119" y="0"/>
                  </a:moveTo>
                  <a:lnTo>
                    <a:pt x="87" y="24"/>
                  </a:lnTo>
                  <a:lnTo>
                    <a:pt x="55" y="76"/>
                  </a:lnTo>
                  <a:lnTo>
                    <a:pt x="8" y="83"/>
                  </a:lnTo>
                  <a:lnTo>
                    <a:pt x="0" y="108"/>
                  </a:lnTo>
                  <a:lnTo>
                    <a:pt x="36" y="115"/>
                  </a:lnTo>
                  <a:lnTo>
                    <a:pt x="40" y="179"/>
                  </a:lnTo>
                  <a:lnTo>
                    <a:pt x="0" y="187"/>
                  </a:lnTo>
                  <a:lnTo>
                    <a:pt x="0" y="250"/>
                  </a:lnTo>
                  <a:lnTo>
                    <a:pt x="24" y="314"/>
                  </a:lnTo>
                  <a:lnTo>
                    <a:pt x="115" y="314"/>
                  </a:lnTo>
                  <a:lnTo>
                    <a:pt x="147" y="24"/>
                  </a:lnTo>
                  <a:lnTo>
                    <a:pt x="119" y="0"/>
                  </a:lnTo>
                  <a:lnTo>
                    <a:pt x="119" y="0"/>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197"/>
            <p:cNvSpPr>
              <a:spLocks/>
            </p:cNvSpPr>
            <p:nvPr/>
          </p:nvSpPr>
          <p:spPr bwMode="auto">
            <a:xfrm>
              <a:off x="4364" y="2114"/>
              <a:ext cx="231" cy="379"/>
            </a:xfrm>
            <a:custGeom>
              <a:avLst/>
              <a:gdLst>
                <a:gd name="T0" fmla="*/ 191 w 231"/>
                <a:gd name="T1" fmla="*/ 32 h 379"/>
                <a:gd name="T2" fmla="*/ 204 w 231"/>
                <a:gd name="T3" fmla="*/ 87 h 379"/>
                <a:gd name="T4" fmla="*/ 231 w 231"/>
                <a:gd name="T5" fmla="*/ 155 h 379"/>
                <a:gd name="T6" fmla="*/ 231 w 231"/>
                <a:gd name="T7" fmla="*/ 263 h 379"/>
                <a:gd name="T8" fmla="*/ 184 w 231"/>
                <a:gd name="T9" fmla="*/ 354 h 379"/>
                <a:gd name="T10" fmla="*/ 156 w 231"/>
                <a:gd name="T11" fmla="*/ 379 h 379"/>
                <a:gd name="T12" fmla="*/ 25 w 231"/>
                <a:gd name="T13" fmla="*/ 371 h 379"/>
                <a:gd name="T14" fmla="*/ 0 w 231"/>
                <a:gd name="T15" fmla="*/ 307 h 379"/>
                <a:gd name="T16" fmla="*/ 49 w 231"/>
                <a:gd name="T17" fmla="*/ 295 h 379"/>
                <a:gd name="T18" fmla="*/ 40 w 231"/>
                <a:gd name="T19" fmla="*/ 247 h 379"/>
                <a:gd name="T20" fmla="*/ 0 w 231"/>
                <a:gd name="T21" fmla="*/ 203 h 379"/>
                <a:gd name="T22" fmla="*/ 44 w 231"/>
                <a:gd name="T23" fmla="*/ 184 h 379"/>
                <a:gd name="T24" fmla="*/ 68 w 231"/>
                <a:gd name="T25" fmla="*/ 91 h 379"/>
                <a:gd name="T26" fmla="*/ 96 w 231"/>
                <a:gd name="T27" fmla="*/ 64 h 379"/>
                <a:gd name="T28" fmla="*/ 49 w 231"/>
                <a:gd name="T29" fmla="*/ 16 h 379"/>
                <a:gd name="T30" fmla="*/ 128 w 231"/>
                <a:gd name="T31" fmla="*/ 0 h 379"/>
                <a:gd name="T32" fmla="*/ 191 w 231"/>
                <a:gd name="T33" fmla="*/ 32 h 379"/>
                <a:gd name="T34" fmla="*/ 191 w 231"/>
                <a:gd name="T35" fmla="*/ 32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1" h="379">
                  <a:moveTo>
                    <a:pt x="191" y="32"/>
                  </a:moveTo>
                  <a:lnTo>
                    <a:pt x="204" y="87"/>
                  </a:lnTo>
                  <a:lnTo>
                    <a:pt x="231" y="155"/>
                  </a:lnTo>
                  <a:lnTo>
                    <a:pt x="231" y="263"/>
                  </a:lnTo>
                  <a:lnTo>
                    <a:pt x="184" y="354"/>
                  </a:lnTo>
                  <a:lnTo>
                    <a:pt x="156" y="379"/>
                  </a:lnTo>
                  <a:lnTo>
                    <a:pt x="25" y="371"/>
                  </a:lnTo>
                  <a:lnTo>
                    <a:pt x="0" y="307"/>
                  </a:lnTo>
                  <a:lnTo>
                    <a:pt x="49" y="295"/>
                  </a:lnTo>
                  <a:lnTo>
                    <a:pt x="40" y="247"/>
                  </a:lnTo>
                  <a:lnTo>
                    <a:pt x="0" y="203"/>
                  </a:lnTo>
                  <a:lnTo>
                    <a:pt x="44" y="184"/>
                  </a:lnTo>
                  <a:lnTo>
                    <a:pt x="68" y="91"/>
                  </a:lnTo>
                  <a:lnTo>
                    <a:pt x="96" y="64"/>
                  </a:lnTo>
                  <a:lnTo>
                    <a:pt x="49" y="16"/>
                  </a:lnTo>
                  <a:lnTo>
                    <a:pt x="128" y="0"/>
                  </a:lnTo>
                  <a:lnTo>
                    <a:pt x="191" y="32"/>
                  </a:lnTo>
                  <a:lnTo>
                    <a:pt x="191" y="32"/>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198"/>
            <p:cNvSpPr>
              <a:spLocks/>
            </p:cNvSpPr>
            <p:nvPr/>
          </p:nvSpPr>
          <p:spPr bwMode="auto">
            <a:xfrm>
              <a:off x="3978" y="2588"/>
              <a:ext cx="574" cy="223"/>
            </a:xfrm>
            <a:custGeom>
              <a:avLst/>
              <a:gdLst>
                <a:gd name="T0" fmla="*/ 57 w 574"/>
                <a:gd name="T1" fmla="*/ 115 h 223"/>
                <a:gd name="T2" fmla="*/ 0 w 574"/>
                <a:gd name="T3" fmla="*/ 76 h 223"/>
                <a:gd name="T4" fmla="*/ 91 w 574"/>
                <a:gd name="T5" fmla="*/ 24 h 223"/>
                <a:gd name="T6" fmla="*/ 252 w 574"/>
                <a:gd name="T7" fmla="*/ 9 h 223"/>
                <a:gd name="T8" fmla="*/ 414 w 574"/>
                <a:gd name="T9" fmla="*/ 40 h 223"/>
                <a:gd name="T10" fmla="*/ 418 w 574"/>
                <a:gd name="T11" fmla="*/ 4 h 223"/>
                <a:gd name="T12" fmla="*/ 498 w 574"/>
                <a:gd name="T13" fmla="*/ 0 h 223"/>
                <a:gd name="T14" fmla="*/ 574 w 574"/>
                <a:gd name="T15" fmla="*/ 36 h 223"/>
                <a:gd name="T16" fmla="*/ 570 w 574"/>
                <a:gd name="T17" fmla="*/ 124 h 223"/>
                <a:gd name="T18" fmla="*/ 526 w 574"/>
                <a:gd name="T19" fmla="*/ 136 h 223"/>
                <a:gd name="T20" fmla="*/ 522 w 574"/>
                <a:gd name="T21" fmla="*/ 204 h 223"/>
                <a:gd name="T22" fmla="*/ 482 w 574"/>
                <a:gd name="T23" fmla="*/ 168 h 223"/>
                <a:gd name="T24" fmla="*/ 462 w 574"/>
                <a:gd name="T25" fmla="*/ 119 h 223"/>
                <a:gd name="T26" fmla="*/ 430 w 574"/>
                <a:gd name="T27" fmla="*/ 112 h 223"/>
                <a:gd name="T28" fmla="*/ 390 w 574"/>
                <a:gd name="T29" fmla="*/ 155 h 223"/>
                <a:gd name="T30" fmla="*/ 386 w 574"/>
                <a:gd name="T31" fmla="*/ 223 h 223"/>
                <a:gd name="T32" fmla="*/ 331 w 574"/>
                <a:gd name="T33" fmla="*/ 200 h 223"/>
                <a:gd name="T34" fmla="*/ 295 w 574"/>
                <a:gd name="T35" fmla="*/ 168 h 223"/>
                <a:gd name="T36" fmla="*/ 323 w 574"/>
                <a:gd name="T37" fmla="*/ 119 h 223"/>
                <a:gd name="T38" fmla="*/ 287 w 574"/>
                <a:gd name="T39" fmla="*/ 119 h 223"/>
                <a:gd name="T40" fmla="*/ 231 w 574"/>
                <a:gd name="T41" fmla="*/ 172 h 223"/>
                <a:gd name="T42" fmla="*/ 231 w 574"/>
                <a:gd name="T43" fmla="*/ 140 h 223"/>
                <a:gd name="T44" fmla="*/ 187 w 574"/>
                <a:gd name="T45" fmla="*/ 128 h 223"/>
                <a:gd name="T46" fmla="*/ 172 w 574"/>
                <a:gd name="T47" fmla="*/ 183 h 223"/>
                <a:gd name="T48" fmla="*/ 127 w 574"/>
                <a:gd name="T49" fmla="*/ 151 h 223"/>
                <a:gd name="T50" fmla="*/ 120 w 574"/>
                <a:gd name="T51" fmla="*/ 100 h 223"/>
                <a:gd name="T52" fmla="*/ 57 w 574"/>
                <a:gd name="T53" fmla="*/ 115 h 223"/>
                <a:gd name="T54" fmla="*/ 57 w 574"/>
                <a:gd name="T55" fmla="*/ 11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4" h="223">
                  <a:moveTo>
                    <a:pt x="57" y="115"/>
                  </a:moveTo>
                  <a:lnTo>
                    <a:pt x="0" y="76"/>
                  </a:lnTo>
                  <a:lnTo>
                    <a:pt x="91" y="24"/>
                  </a:lnTo>
                  <a:lnTo>
                    <a:pt x="252" y="9"/>
                  </a:lnTo>
                  <a:lnTo>
                    <a:pt x="414" y="40"/>
                  </a:lnTo>
                  <a:lnTo>
                    <a:pt x="418" y="4"/>
                  </a:lnTo>
                  <a:lnTo>
                    <a:pt x="498" y="0"/>
                  </a:lnTo>
                  <a:lnTo>
                    <a:pt x="574" y="36"/>
                  </a:lnTo>
                  <a:lnTo>
                    <a:pt x="570" y="124"/>
                  </a:lnTo>
                  <a:lnTo>
                    <a:pt x="526" y="136"/>
                  </a:lnTo>
                  <a:lnTo>
                    <a:pt x="522" y="204"/>
                  </a:lnTo>
                  <a:lnTo>
                    <a:pt x="482" y="168"/>
                  </a:lnTo>
                  <a:lnTo>
                    <a:pt x="462" y="119"/>
                  </a:lnTo>
                  <a:lnTo>
                    <a:pt x="430" y="112"/>
                  </a:lnTo>
                  <a:lnTo>
                    <a:pt x="390" y="155"/>
                  </a:lnTo>
                  <a:lnTo>
                    <a:pt x="386" y="223"/>
                  </a:lnTo>
                  <a:lnTo>
                    <a:pt x="331" y="200"/>
                  </a:lnTo>
                  <a:lnTo>
                    <a:pt x="295" y="168"/>
                  </a:lnTo>
                  <a:lnTo>
                    <a:pt x="323" y="119"/>
                  </a:lnTo>
                  <a:lnTo>
                    <a:pt x="287" y="119"/>
                  </a:lnTo>
                  <a:lnTo>
                    <a:pt x="231" y="172"/>
                  </a:lnTo>
                  <a:lnTo>
                    <a:pt x="231" y="140"/>
                  </a:lnTo>
                  <a:lnTo>
                    <a:pt x="187" y="128"/>
                  </a:lnTo>
                  <a:lnTo>
                    <a:pt x="172" y="183"/>
                  </a:lnTo>
                  <a:lnTo>
                    <a:pt x="127" y="151"/>
                  </a:lnTo>
                  <a:lnTo>
                    <a:pt x="120" y="100"/>
                  </a:lnTo>
                  <a:lnTo>
                    <a:pt x="57" y="115"/>
                  </a:lnTo>
                  <a:lnTo>
                    <a:pt x="57" y="115"/>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201"/>
            <p:cNvSpPr>
              <a:spLocks/>
            </p:cNvSpPr>
            <p:nvPr/>
          </p:nvSpPr>
          <p:spPr bwMode="auto">
            <a:xfrm>
              <a:off x="3576" y="3035"/>
              <a:ext cx="1174" cy="318"/>
            </a:xfrm>
            <a:custGeom>
              <a:avLst/>
              <a:gdLst>
                <a:gd name="T0" fmla="*/ 52 w 1174"/>
                <a:gd name="T1" fmla="*/ 123 h 318"/>
                <a:gd name="T2" fmla="*/ 0 w 1174"/>
                <a:gd name="T3" fmla="*/ 107 h 318"/>
                <a:gd name="T4" fmla="*/ 41 w 1174"/>
                <a:gd name="T5" fmla="*/ 43 h 318"/>
                <a:gd name="T6" fmla="*/ 605 w 1174"/>
                <a:gd name="T7" fmla="*/ 187 h 318"/>
                <a:gd name="T8" fmla="*/ 720 w 1174"/>
                <a:gd name="T9" fmla="*/ 231 h 318"/>
                <a:gd name="T10" fmla="*/ 1023 w 1174"/>
                <a:gd name="T11" fmla="*/ 91 h 318"/>
                <a:gd name="T12" fmla="*/ 960 w 1174"/>
                <a:gd name="T13" fmla="*/ 64 h 318"/>
                <a:gd name="T14" fmla="*/ 916 w 1174"/>
                <a:gd name="T15" fmla="*/ 43 h 318"/>
                <a:gd name="T16" fmla="*/ 992 w 1174"/>
                <a:gd name="T17" fmla="*/ 0 h 318"/>
                <a:gd name="T18" fmla="*/ 1059 w 1174"/>
                <a:gd name="T19" fmla="*/ 4 h 318"/>
                <a:gd name="T20" fmla="*/ 1032 w 1174"/>
                <a:gd name="T21" fmla="*/ 39 h 318"/>
                <a:gd name="T22" fmla="*/ 1104 w 1174"/>
                <a:gd name="T23" fmla="*/ 60 h 318"/>
                <a:gd name="T24" fmla="*/ 1174 w 1174"/>
                <a:gd name="T25" fmla="*/ 36 h 318"/>
                <a:gd name="T26" fmla="*/ 1163 w 1174"/>
                <a:gd name="T27" fmla="*/ 91 h 318"/>
                <a:gd name="T28" fmla="*/ 701 w 1174"/>
                <a:gd name="T29" fmla="*/ 318 h 318"/>
                <a:gd name="T30" fmla="*/ 355 w 1174"/>
                <a:gd name="T31" fmla="*/ 187 h 318"/>
                <a:gd name="T32" fmla="*/ 172 w 1174"/>
                <a:gd name="T33" fmla="*/ 159 h 318"/>
                <a:gd name="T34" fmla="*/ 52 w 1174"/>
                <a:gd name="T35" fmla="*/ 123 h 318"/>
                <a:gd name="T36" fmla="*/ 52 w 1174"/>
                <a:gd name="T37" fmla="*/ 12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74" h="318">
                  <a:moveTo>
                    <a:pt x="52" y="123"/>
                  </a:moveTo>
                  <a:lnTo>
                    <a:pt x="0" y="107"/>
                  </a:lnTo>
                  <a:lnTo>
                    <a:pt x="41" y="43"/>
                  </a:lnTo>
                  <a:lnTo>
                    <a:pt x="605" y="187"/>
                  </a:lnTo>
                  <a:lnTo>
                    <a:pt x="720" y="231"/>
                  </a:lnTo>
                  <a:lnTo>
                    <a:pt x="1023" y="91"/>
                  </a:lnTo>
                  <a:lnTo>
                    <a:pt x="960" y="64"/>
                  </a:lnTo>
                  <a:lnTo>
                    <a:pt x="916" y="43"/>
                  </a:lnTo>
                  <a:lnTo>
                    <a:pt x="992" y="0"/>
                  </a:lnTo>
                  <a:lnTo>
                    <a:pt x="1059" y="4"/>
                  </a:lnTo>
                  <a:lnTo>
                    <a:pt x="1032" y="39"/>
                  </a:lnTo>
                  <a:lnTo>
                    <a:pt x="1104" y="60"/>
                  </a:lnTo>
                  <a:lnTo>
                    <a:pt x="1174" y="36"/>
                  </a:lnTo>
                  <a:lnTo>
                    <a:pt x="1163" y="91"/>
                  </a:lnTo>
                  <a:lnTo>
                    <a:pt x="701" y="318"/>
                  </a:lnTo>
                  <a:lnTo>
                    <a:pt x="355" y="187"/>
                  </a:lnTo>
                  <a:lnTo>
                    <a:pt x="172" y="159"/>
                  </a:lnTo>
                  <a:lnTo>
                    <a:pt x="52" y="123"/>
                  </a:lnTo>
                  <a:lnTo>
                    <a:pt x="52" y="123"/>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202"/>
            <p:cNvSpPr>
              <a:spLocks/>
            </p:cNvSpPr>
            <p:nvPr/>
          </p:nvSpPr>
          <p:spPr bwMode="auto">
            <a:xfrm>
              <a:off x="4130" y="2979"/>
              <a:ext cx="103" cy="48"/>
            </a:xfrm>
            <a:custGeom>
              <a:avLst/>
              <a:gdLst>
                <a:gd name="T0" fmla="*/ 0 w 103"/>
                <a:gd name="T1" fmla="*/ 35 h 48"/>
                <a:gd name="T2" fmla="*/ 75 w 103"/>
                <a:gd name="T3" fmla="*/ 0 h 48"/>
                <a:gd name="T4" fmla="*/ 103 w 103"/>
                <a:gd name="T5" fmla="*/ 48 h 48"/>
                <a:gd name="T6" fmla="*/ 0 w 103"/>
                <a:gd name="T7" fmla="*/ 35 h 48"/>
                <a:gd name="T8" fmla="*/ 0 w 103"/>
                <a:gd name="T9" fmla="*/ 35 h 48"/>
              </a:gdLst>
              <a:ahLst/>
              <a:cxnLst>
                <a:cxn ang="0">
                  <a:pos x="T0" y="T1"/>
                </a:cxn>
                <a:cxn ang="0">
                  <a:pos x="T2" y="T3"/>
                </a:cxn>
                <a:cxn ang="0">
                  <a:pos x="T4" y="T5"/>
                </a:cxn>
                <a:cxn ang="0">
                  <a:pos x="T6" y="T7"/>
                </a:cxn>
                <a:cxn ang="0">
                  <a:pos x="T8" y="T9"/>
                </a:cxn>
              </a:cxnLst>
              <a:rect l="0" t="0" r="r" b="b"/>
              <a:pathLst>
                <a:path w="103" h="48">
                  <a:moveTo>
                    <a:pt x="0" y="35"/>
                  </a:moveTo>
                  <a:lnTo>
                    <a:pt x="75" y="0"/>
                  </a:lnTo>
                  <a:lnTo>
                    <a:pt x="103" y="48"/>
                  </a:lnTo>
                  <a:lnTo>
                    <a:pt x="0" y="35"/>
                  </a:lnTo>
                  <a:lnTo>
                    <a:pt x="0" y="35"/>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203"/>
            <p:cNvSpPr>
              <a:spLocks/>
            </p:cNvSpPr>
            <p:nvPr/>
          </p:nvSpPr>
          <p:spPr bwMode="auto">
            <a:xfrm>
              <a:off x="4022" y="3027"/>
              <a:ext cx="263" cy="115"/>
            </a:xfrm>
            <a:custGeom>
              <a:avLst/>
              <a:gdLst>
                <a:gd name="T0" fmla="*/ 0 w 263"/>
                <a:gd name="T1" fmla="*/ 32 h 115"/>
                <a:gd name="T2" fmla="*/ 68 w 263"/>
                <a:gd name="T3" fmla="*/ 0 h 115"/>
                <a:gd name="T4" fmla="*/ 263 w 263"/>
                <a:gd name="T5" fmla="*/ 40 h 115"/>
                <a:gd name="T6" fmla="*/ 204 w 263"/>
                <a:gd name="T7" fmla="*/ 59 h 115"/>
                <a:gd name="T8" fmla="*/ 187 w 263"/>
                <a:gd name="T9" fmla="*/ 108 h 115"/>
                <a:gd name="T10" fmla="*/ 104 w 263"/>
                <a:gd name="T11" fmla="*/ 115 h 115"/>
                <a:gd name="T12" fmla="*/ 0 w 263"/>
                <a:gd name="T13" fmla="*/ 32 h 115"/>
                <a:gd name="T14" fmla="*/ 0 w 263"/>
                <a:gd name="T15" fmla="*/ 32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 h="115">
                  <a:moveTo>
                    <a:pt x="0" y="32"/>
                  </a:moveTo>
                  <a:lnTo>
                    <a:pt x="68" y="0"/>
                  </a:lnTo>
                  <a:lnTo>
                    <a:pt x="263" y="40"/>
                  </a:lnTo>
                  <a:lnTo>
                    <a:pt x="204" y="59"/>
                  </a:lnTo>
                  <a:lnTo>
                    <a:pt x="187" y="108"/>
                  </a:lnTo>
                  <a:lnTo>
                    <a:pt x="104" y="115"/>
                  </a:lnTo>
                  <a:lnTo>
                    <a:pt x="0" y="32"/>
                  </a:lnTo>
                  <a:lnTo>
                    <a:pt x="0" y="32"/>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204"/>
            <p:cNvSpPr>
              <a:spLocks/>
            </p:cNvSpPr>
            <p:nvPr/>
          </p:nvSpPr>
          <p:spPr bwMode="auto">
            <a:xfrm>
              <a:off x="4468" y="2201"/>
              <a:ext cx="151" cy="275"/>
            </a:xfrm>
            <a:custGeom>
              <a:avLst/>
              <a:gdLst>
                <a:gd name="T0" fmla="*/ 76 w 151"/>
                <a:gd name="T1" fmla="*/ 4 h 275"/>
                <a:gd name="T2" fmla="*/ 36 w 151"/>
                <a:gd name="T3" fmla="*/ 29 h 275"/>
                <a:gd name="T4" fmla="*/ 8 w 151"/>
                <a:gd name="T5" fmla="*/ 97 h 275"/>
                <a:gd name="T6" fmla="*/ 0 w 151"/>
                <a:gd name="T7" fmla="*/ 184 h 275"/>
                <a:gd name="T8" fmla="*/ 19 w 151"/>
                <a:gd name="T9" fmla="*/ 239 h 275"/>
                <a:gd name="T10" fmla="*/ 44 w 151"/>
                <a:gd name="T11" fmla="*/ 275 h 275"/>
                <a:gd name="T12" fmla="*/ 100 w 151"/>
                <a:gd name="T13" fmla="*/ 244 h 275"/>
                <a:gd name="T14" fmla="*/ 151 w 151"/>
                <a:gd name="T15" fmla="*/ 128 h 275"/>
                <a:gd name="T16" fmla="*/ 127 w 151"/>
                <a:gd name="T17" fmla="*/ 17 h 275"/>
                <a:gd name="T18" fmla="*/ 100 w 151"/>
                <a:gd name="T19" fmla="*/ 0 h 275"/>
                <a:gd name="T20" fmla="*/ 76 w 151"/>
                <a:gd name="T21" fmla="*/ 4 h 275"/>
                <a:gd name="T22" fmla="*/ 76 w 151"/>
                <a:gd name="T23" fmla="*/ 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 h="275">
                  <a:moveTo>
                    <a:pt x="76" y="4"/>
                  </a:moveTo>
                  <a:lnTo>
                    <a:pt x="36" y="29"/>
                  </a:lnTo>
                  <a:lnTo>
                    <a:pt x="8" y="97"/>
                  </a:lnTo>
                  <a:lnTo>
                    <a:pt x="0" y="184"/>
                  </a:lnTo>
                  <a:lnTo>
                    <a:pt x="19" y="239"/>
                  </a:lnTo>
                  <a:lnTo>
                    <a:pt x="44" y="275"/>
                  </a:lnTo>
                  <a:lnTo>
                    <a:pt x="100" y="244"/>
                  </a:lnTo>
                  <a:lnTo>
                    <a:pt x="151" y="128"/>
                  </a:lnTo>
                  <a:lnTo>
                    <a:pt x="127" y="17"/>
                  </a:lnTo>
                  <a:lnTo>
                    <a:pt x="100" y="0"/>
                  </a:lnTo>
                  <a:lnTo>
                    <a:pt x="76" y="4"/>
                  </a:lnTo>
                  <a:lnTo>
                    <a:pt x="76" y="4"/>
                  </a:lnTo>
                  <a:close/>
                </a:path>
              </a:pathLst>
            </a:custGeom>
            <a:solidFill>
              <a:srgbClr val="7A7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205"/>
            <p:cNvSpPr>
              <a:spLocks/>
            </p:cNvSpPr>
            <p:nvPr/>
          </p:nvSpPr>
          <p:spPr bwMode="auto">
            <a:xfrm>
              <a:off x="4118" y="2182"/>
              <a:ext cx="59" cy="286"/>
            </a:xfrm>
            <a:custGeom>
              <a:avLst/>
              <a:gdLst>
                <a:gd name="T0" fmla="*/ 59 w 59"/>
                <a:gd name="T1" fmla="*/ 0 h 286"/>
                <a:gd name="T2" fmla="*/ 19 w 59"/>
                <a:gd name="T3" fmla="*/ 55 h 286"/>
                <a:gd name="T4" fmla="*/ 0 w 59"/>
                <a:gd name="T5" fmla="*/ 139 h 286"/>
                <a:gd name="T6" fmla="*/ 19 w 59"/>
                <a:gd name="T7" fmla="*/ 254 h 286"/>
                <a:gd name="T8" fmla="*/ 47 w 59"/>
                <a:gd name="T9" fmla="*/ 286 h 286"/>
                <a:gd name="T10" fmla="*/ 59 w 59"/>
                <a:gd name="T11" fmla="*/ 0 h 286"/>
                <a:gd name="T12" fmla="*/ 59 w 59"/>
                <a:gd name="T13" fmla="*/ 0 h 286"/>
              </a:gdLst>
              <a:ahLst/>
              <a:cxnLst>
                <a:cxn ang="0">
                  <a:pos x="T0" y="T1"/>
                </a:cxn>
                <a:cxn ang="0">
                  <a:pos x="T2" y="T3"/>
                </a:cxn>
                <a:cxn ang="0">
                  <a:pos x="T4" y="T5"/>
                </a:cxn>
                <a:cxn ang="0">
                  <a:pos x="T6" y="T7"/>
                </a:cxn>
                <a:cxn ang="0">
                  <a:pos x="T8" y="T9"/>
                </a:cxn>
                <a:cxn ang="0">
                  <a:pos x="T10" y="T11"/>
                </a:cxn>
                <a:cxn ang="0">
                  <a:pos x="T12" y="T13"/>
                </a:cxn>
              </a:cxnLst>
              <a:rect l="0" t="0" r="r" b="b"/>
              <a:pathLst>
                <a:path w="59" h="286">
                  <a:moveTo>
                    <a:pt x="59" y="0"/>
                  </a:moveTo>
                  <a:lnTo>
                    <a:pt x="19" y="55"/>
                  </a:lnTo>
                  <a:lnTo>
                    <a:pt x="0" y="139"/>
                  </a:lnTo>
                  <a:lnTo>
                    <a:pt x="19" y="254"/>
                  </a:lnTo>
                  <a:lnTo>
                    <a:pt x="47" y="286"/>
                  </a:lnTo>
                  <a:lnTo>
                    <a:pt x="59" y="0"/>
                  </a:lnTo>
                  <a:lnTo>
                    <a:pt x="59" y="0"/>
                  </a:lnTo>
                  <a:close/>
                </a:path>
              </a:pathLst>
            </a:custGeom>
            <a:solidFill>
              <a:srgbClr val="7A7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206"/>
            <p:cNvSpPr>
              <a:spLocks/>
            </p:cNvSpPr>
            <p:nvPr/>
          </p:nvSpPr>
          <p:spPr bwMode="auto">
            <a:xfrm>
              <a:off x="4313" y="3071"/>
              <a:ext cx="437" cy="267"/>
            </a:xfrm>
            <a:custGeom>
              <a:avLst/>
              <a:gdLst>
                <a:gd name="T0" fmla="*/ 0 w 437"/>
                <a:gd name="T1" fmla="*/ 267 h 267"/>
                <a:gd name="T2" fmla="*/ 12 w 437"/>
                <a:gd name="T3" fmla="*/ 199 h 267"/>
                <a:gd name="T4" fmla="*/ 437 w 437"/>
                <a:gd name="T5" fmla="*/ 0 h 267"/>
                <a:gd name="T6" fmla="*/ 426 w 437"/>
                <a:gd name="T7" fmla="*/ 55 h 267"/>
                <a:gd name="T8" fmla="*/ 140 w 437"/>
                <a:gd name="T9" fmla="*/ 199 h 267"/>
                <a:gd name="T10" fmla="*/ 0 w 437"/>
                <a:gd name="T11" fmla="*/ 267 h 267"/>
                <a:gd name="T12" fmla="*/ 0 w 437"/>
                <a:gd name="T13" fmla="*/ 267 h 267"/>
              </a:gdLst>
              <a:ahLst/>
              <a:cxnLst>
                <a:cxn ang="0">
                  <a:pos x="T0" y="T1"/>
                </a:cxn>
                <a:cxn ang="0">
                  <a:pos x="T2" y="T3"/>
                </a:cxn>
                <a:cxn ang="0">
                  <a:pos x="T4" y="T5"/>
                </a:cxn>
                <a:cxn ang="0">
                  <a:pos x="T6" y="T7"/>
                </a:cxn>
                <a:cxn ang="0">
                  <a:pos x="T8" y="T9"/>
                </a:cxn>
                <a:cxn ang="0">
                  <a:pos x="T10" y="T11"/>
                </a:cxn>
                <a:cxn ang="0">
                  <a:pos x="T12" y="T13"/>
                </a:cxn>
              </a:cxnLst>
              <a:rect l="0" t="0" r="r" b="b"/>
              <a:pathLst>
                <a:path w="437" h="267">
                  <a:moveTo>
                    <a:pt x="0" y="267"/>
                  </a:moveTo>
                  <a:lnTo>
                    <a:pt x="12" y="199"/>
                  </a:lnTo>
                  <a:lnTo>
                    <a:pt x="437" y="0"/>
                  </a:lnTo>
                  <a:lnTo>
                    <a:pt x="426" y="55"/>
                  </a:lnTo>
                  <a:lnTo>
                    <a:pt x="140" y="199"/>
                  </a:lnTo>
                  <a:lnTo>
                    <a:pt x="0" y="267"/>
                  </a:lnTo>
                  <a:lnTo>
                    <a:pt x="0" y="267"/>
                  </a:lnTo>
                  <a:close/>
                </a:path>
              </a:pathLst>
            </a:custGeom>
            <a:solidFill>
              <a:srgbClr val="7A7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207"/>
            <p:cNvSpPr>
              <a:spLocks/>
            </p:cNvSpPr>
            <p:nvPr/>
          </p:nvSpPr>
          <p:spPr bwMode="auto">
            <a:xfrm>
              <a:off x="4305" y="1576"/>
              <a:ext cx="95" cy="120"/>
            </a:xfrm>
            <a:custGeom>
              <a:avLst/>
              <a:gdLst>
                <a:gd name="T0" fmla="*/ 8 w 95"/>
                <a:gd name="T1" fmla="*/ 112 h 120"/>
                <a:gd name="T2" fmla="*/ 12 w 95"/>
                <a:gd name="T3" fmla="*/ 40 h 120"/>
                <a:gd name="T4" fmla="*/ 0 w 95"/>
                <a:gd name="T5" fmla="*/ 4 h 120"/>
                <a:gd name="T6" fmla="*/ 51 w 95"/>
                <a:gd name="T7" fmla="*/ 0 h 120"/>
                <a:gd name="T8" fmla="*/ 84 w 95"/>
                <a:gd name="T9" fmla="*/ 12 h 120"/>
                <a:gd name="T10" fmla="*/ 95 w 95"/>
                <a:gd name="T11" fmla="*/ 36 h 120"/>
                <a:gd name="T12" fmla="*/ 87 w 95"/>
                <a:gd name="T13" fmla="*/ 120 h 120"/>
                <a:gd name="T14" fmla="*/ 8 w 95"/>
                <a:gd name="T15" fmla="*/ 112 h 120"/>
                <a:gd name="T16" fmla="*/ 8 w 95"/>
                <a:gd name="T17"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20">
                  <a:moveTo>
                    <a:pt x="8" y="112"/>
                  </a:moveTo>
                  <a:lnTo>
                    <a:pt x="12" y="40"/>
                  </a:lnTo>
                  <a:lnTo>
                    <a:pt x="0" y="4"/>
                  </a:lnTo>
                  <a:lnTo>
                    <a:pt x="51" y="0"/>
                  </a:lnTo>
                  <a:lnTo>
                    <a:pt x="84" y="12"/>
                  </a:lnTo>
                  <a:lnTo>
                    <a:pt x="95" y="36"/>
                  </a:lnTo>
                  <a:lnTo>
                    <a:pt x="87" y="120"/>
                  </a:lnTo>
                  <a:lnTo>
                    <a:pt x="8" y="112"/>
                  </a:lnTo>
                  <a:lnTo>
                    <a:pt x="8" y="112"/>
                  </a:lnTo>
                  <a:close/>
                </a:path>
              </a:pathLst>
            </a:custGeom>
            <a:solidFill>
              <a:srgbClr val="7A7AA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208"/>
            <p:cNvSpPr>
              <a:spLocks/>
            </p:cNvSpPr>
            <p:nvPr/>
          </p:nvSpPr>
          <p:spPr bwMode="auto">
            <a:xfrm>
              <a:off x="4313" y="1791"/>
              <a:ext cx="104" cy="435"/>
            </a:xfrm>
            <a:custGeom>
              <a:avLst/>
              <a:gdLst>
                <a:gd name="T0" fmla="*/ 43 w 104"/>
                <a:gd name="T1" fmla="*/ 0 h 435"/>
                <a:gd name="T2" fmla="*/ 95 w 104"/>
                <a:gd name="T3" fmla="*/ 8 h 435"/>
                <a:gd name="T4" fmla="*/ 104 w 104"/>
                <a:gd name="T5" fmla="*/ 84 h 435"/>
                <a:gd name="T6" fmla="*/ 91 w 104"/>
                <a:gd name="T7" fmla="*/ 140 h 435"/>
                <a:gd name="T8" fmla="*/ 72 w 104"/>
                <a:gd name="T9" fmla="*/ 207 h 435"/>
                <a:gd name="T10" fmla="*/ 100 w 104"/>
                <a:gd name="T11" fmla="*/ 339 h 435"/>
                <a:gd name="T12" fmla="*/ 43 w 104"/>
                <a:gd name="T13" fmla="*/ 435 h 435"/>
                <a:gd name="T14" fmla="*/ 0 w 104"/>
                <a:gd name="T15" fmla="*/ 306 h 435"/>
                <a:gd name="T16" fmla="*/ 32 w 104"/>
                <a:gd name="T17" fmla="*/ 207 h 435"/>
                <a:gd name="T18" fmla="*/ 16 w 104"/>
                <a:gd name="T19" fmla="*/ 168 h 435"/>
                <a:gd name="T20" fmla="*/ 59 w 104"/>
                <a:gd name="T21" fmla="*/ 96 h 435"/>
                <a:gd name="T22" fmla="*/ 32 w 104"/>
                <a:gd name="T23" fmla="*/ 60 h 435"/>
                <a:gd name="T24" fmla="*/ 51 w 104"/>
                <a:gd name="T25" fmla="*/ 36 h 435"/>
                <a:gd name="T26" fmla="*/ 16 w 104"/>
                <a:gd name="T27" fmla="*/ 8 h 435"/>
                <a:gd name="T28" fmla="*/ 43 w 104"/>
                <a:gd name="T29" fmla="*/ 0 h 435"/>
                <a:gd name="T30" fmla="*/ 43 w 104"/>
                <a:gd name="T31"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4" h="435">
                  <a:moveTo>
                    <a:pt x="43" y="0"/>
                  </a:moveTo>
                  <a:lnTo>
                    <a:pt x="95" y="8"/>
                  </a:lnTo>
                  <a:lnTo>
                    <a:pt x="104" y="84"/>
                  </a:lnTo>
                  <a:lnTo>
                    <a:pt x="91" y="140"/>
                  </a:lnTo>
                  <a:lnTo>
                    <a:pt x="72" y="207"/>
                  </a:lnTo>
                  <a:lnTo>
                    <a:pt x="100" y="339"/>
                  </a:lnTo>
                  <a:lnTo>
                    <a:pt x="43" y="435"/>
                  </a:lnTo>
                  <a:lnTo>
                    <a:pt x="0" y="306"/>
                  </a:lnTo>
                  <a:lnTo>
                    <a:pt x="32" y="207"/>
                  </a:lnTo>
                  <a:lnTo>
                    <a:pt x="16" y="168"/>
                  </a:lnTo>
                  <a:lnTo>
                    <a:pt x="59" y="96"/>
                  </a:lnTo>
                  <a:lnTo>
                    <a:pt x="32" y="60"/>
                  </a:lnTo>
                  <a:lnTo>
                    <a:pt x="51" y="36"/>
                  </a:lnTo>
                  <a:lnTo>
                    <a:pt x="16" y="8"/>
                  </a:lnTo>
                  <a:lnTo>
                    <a:pt x="43" y="0"/>
                  </a:lnTo>
                  <a:lnTo>
                    <a:pt x="43" y="0"/>
                  </a:lnTo>
                  <a:close/>
                </a:path>
              </a:pathLst>
            </a:custGeom>
            <a:solidFill>
              <a:srgbClr val="75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209"/>
            <p:cNvSpPr>
              <a:spLocks/>
            </p:cNvSpPr>
            <p:nvPr/>
          </p:nvSpPr>
          <p:spPr bwMode="auto">
            <a:xfrm>
              <a:off x="4341" y="2400"/>
              <a:ext cx="99" cy="165"/>
            </a:xfrm>
            <a:custGeom>
              <a:avLst/>
              <a:gdLst>
                <a:gd name="T0" fmla="*/ 8 w 99"/>
                <a:gd name="T1" fmla="*/ 0 h 165"/>
                <a:gd name="T2" fmla="*/ 0 w 99"/>
                <a:gd name="T3" fmla="*/ 156 h 165"/>
                <a:gd name="T4" fmla="*/ 95 w 99"/>
                <a:gd name="T5" fmla="*/ 165 h 165"/>
                <a:gd name="T6" fmla="*/ 99 w 99"/>
                <a:gd name="T7" fmla="*/ 101 h 165"/>
                <a:gd name="T8" fmla="*/ 48 w 99"/>
                <a:gd name="T9" fmla="*/ 85 h 165"/>
                <a:gd name="T10" fmla="*/ 8 w 99"/>
                <a:gd name="T11" fmla="*/ 0 h 165"/>
                <a:gd name="T12" fmla="*/ 8 w 99"/>
                <a:gd name="T13" fmla="*/ 0 h 165"/>
              </a:gdLst>
              <a:ahLst/>
              <a:cxnLst>
                <a:cxn ang="0">
                  <a:pos x="T0" y="T1"/>
                </a:cxn>
                <a:cxn ang="0">
                  <a:pos x="T2" y="T3"/>
                </a:cxn>
                <a:cxn ang="0">
                  <a:pos x="T4" y="T5"/>
                </a:cxn>
                <a:cxn ang="0">
                  <a:pos x="T6" y="T7"/>
                </a:cxn>
                <a:cxn ang="0">
                  <a:pos x="T8" y="T9"/>
                </a:cxn>
                <a:cxn ang="0">
                  <a:pos x="T10" y="T11"/>
                </a:cxn>
                <a:cxn ang="0">
                  <a:pos x="T12" y="T13"/>
                </a:cxn>
              </a:cxnLst>
              <a:rect l="0" t="0" r="r" b="b"/>
              <a:pathLst>
                <a:path w="99" h="165">
                  <a:moveTo>
                    <a:pt x="8" y="0"/>
                  </a:moveTo>
                  <a:lnTo>
                    <a:pt x="0" y="156"/>
                  </a:lnTo>
                  <a:lnTo>
                    <a:pt x="95" y="165"/>
                  </a:lnTo>
                  <a:lnTo>
                    <a:pt x="99" y="101"/>
                  </a:lnTo>
                  <a:lnTo>
                    <a:pt x="48" y="85"/>
                  </a:lnTo>
                  <a:lnTo>
                    <a:pt x="8" y="0"/>
                  </a:lnTo>
                  <a:lnTo>
                    <a:pt x="8" y="0"/>
                  </a:lnTo>
                  <a:close/>
                </a:path>
              </a:pathLst>
            </a:custGeom>
            <a:solidFill>
              <a:srgbClr val="75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Freeform 210"/>
            <p:cNvSpPr>
              <a:spLocks/>
            </p:cNvSpPr>
            <p:nvPr/>
          </p:nvSpPr>
          <p:spPr bwMode="auto">
            <a:xfrm>
              <a:off x="4584" y="2329"/>
              <a:ext cx="179" cy="311"/>
            </a:xfrm>
            <a:custGeom>
              <a:avLst/>
              <a:gdLst>
                <a:gd name="T0" fmla="*/ 0 w 179"/>
                <a:gd name="T1" fmla="*/ 104 h 311"/>
                <a:gd name="T2" fmla="*/ 56 w 179"/>
                <a:gd name="T3" fmla="*/ 168 h 311"/>
                <a:gd name="T4" fmla="*/ 68 w 179"/>
                <a:gd name="T5" fmla="*/ 219 h 311"/>
                <a:gd name="T6" fmla="*/ 179 w 179"/>
                <a:gd name="T7" fmla="*/ 311 h 311"/>
                <a:gd name="T8" fmla="*/ 155 w 179"/>
                <a:gd name="T9" fmla="*/ 175 h 311"/>
                <a:gd name="T10" fmla="*/ 91 w 179"/>
                <a:gd name="T11" fmla="*/ 52 h 311"/>
                <a:gd name="T12" fmla="*/ 35 w 179"/>
                <a:gd name="T13" fmla="*/ 0 h 311"/>
                <a:gd name="T14" fmla="*/ 0 w 179"/>
                <a:gd name="T15" fmla="*/ 104 h 311"/>
                <a:gd name="T16" fmla="*/ 0 w 179"/>
                <a:gd name="T17" fmla="*/ 104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311">
                  <a:moveTo>
                    <a:pt x="0" y="104"/>
                  </a:moveTo>
                  <a:lnTo>
                    <a:pt x="56" y="168"/>
                  </a:lnTo>
                  <a:lnTo>
                    <a:pt x="68" y="219"/>
                  </a:lnTo>
                  <a:lnTo>
                    <a:pt x="179" y="311"/>
                  </a:lnTo>
                  <a:lnTo>
                    <a:pt x="155" y="175"/>
                  </a:lnTo>
                  <a:lnTo>
                    <a:pt x="91" y="52"/>
                  </a:lnTo>
                  <a:lnTo>
                    <a:pt x="35" y="0"/>
                  </a:lnTo>
                  <a:lnTo>
                    <a:pt x="0" y="104"/>
                  </a:lnTo>
                  <a:lnTo>
                    <a:pt x="0" y="104"/>
                  </a:lnTo>
                  <a:close/>
                </a:path>
              </a:pathLst>
            </a:custGeom>
            <a:solidFill>
              <a:srgbClr val="75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Freeform 211"/>
            <p:cNvSpPr>
              <a:spLocks/>
            </p:cNvSpPr>
            <p:nvPr/>
          </p:nvSpPr>
          <p:spPr bwMode="auto">
            <a:xfrm>
              <a:off x="4555" y="3402"/>
              <a:ext cx="351" cy="422"/>
            </a:xfrm>
            <a:custGeom>
              <a:avLst/>
              <a:gdLst>
                <a:gd name="T0" fmla="*/ 347 w 351"/>
                <a:gd name="T1" fmla="*/ 0 h 422"/>
                <a:gd name="T2" fmla="*/ 291 w 351"/>
                <a:gd name="T3" fmla="*/ 91 h 422"/>
                <a:gd name="T4" fmla="*/ 168 w 351"/>
                <a:gd name="T5" fmla="*/ 182 h 422"/>
                <a:gd name="T6" fmla="*/ 64 w 351"/>
                <a:gd name="T7" fmla="*/ 246 h 422"/>
                <a:gd name="T8" fmla="*/ 13 w 351"/>
                <a:gd name="T9" fmla="*/ 307 h 422"/>
                <a:gd name="T10" fmla="*/ 0 w 351"/>
                <a:gd name="T11" fmla="*/ 422 h 422"/>
                <a:gd name="T12" fmla="*/ 100 w 351"/>
                <a:gd name="T13" fmla="*/ 354 h 422"/>
                <a:gd name="T14" fmla="*/ 280 w 351"/>
                <a:gd name="T15" fmla="*/ 246 h 422"/>
                <a:gd name="T16" fmla="*/ 351 w 351"/>
                <a:gd name="T17" fmla="*/ 171 h 422"/>
                <a:gd name="T18" fmla="*/ 347 w 351"/>
                <a:gd name="T19" fmla="*/ 0 h 422"/>
                <a:gd name="T20" fmla="*/ 347 w 351"/>
                <a:gd name="T2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 h="422">
                  <a:moveTo>
                    <a:pt x="347" y="0"/>
                  </a:moveTo>
                  <a:lnTo>
                    <a:pt x="291" y="91"/>
                  </a:lnTo>
                  <a:lnTo>
                    <a:pt x="168" y="182"/>
                  </a:lnTo>
                  <a:lnTo>
                    <a:pt x="64" y="246"/>
                  </a:lnTo>
                  <a:lnTo>
                    <a:pt x="13" y="307"/>
                  </a:lnTo>
                  <a:lnTo>
                    <a:pt x="0" y="422"/>
                  </a:lnTo>
                  <a:lnTo>
                    <a:pt x="100" y="354"/>
                  </a:lnTo>
                  <a:lnTo>
                    <a:pt x="280" y="246"/>
                  </a:lnTo>
                  <a:lnTo>
                    <a:pt x="351" y="171"/>
                  </a:lnTo>
                  <a:lnTo>
                    <a:pt x="347" y="0"/>
                  </a:lnTo>
                  <a:lnTo>
                    <a:pt x="347" y="0"/>
                  </a:lnTo>
                  <a:close/>
                </a:path>
              </a:pathLst>
            </a:custGeom>
            <a:solidFill>
              <a:srgbClr val="75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 name="Freeform 212"/>
            <p:cNvSpPr>
              <a:spLocks/>
            </p:cNvSpPr>
            <p:nvPr/>
          </p:nvSpPr>
          <p:spPr bwMode="auto">
            <a:xfrm>
              <a:off x="4245" y="1524"/>
              <a:ext cx="175" cy="57"/>
            </a:xfrm>
            <a:custGeom>
              <a:avLst/>
              <a:gdLst>
                <a:gd name="T0" fmla="*/ 7 w 175"/>
                <a:gd name="T1" fmla="*/ 18 h 57"/>
                <a:gd name="T2" fmla="*/ 71 w 175"/>
                <a:gd name="T3" fmla="*/ 0 h 57"/>
                <a:gd name="T4" fmla="*/ 115 w 175"/>
                <a:gd name="T5" fmla="*/ 12 h 57"/>
                <a:gd name="T6" fmla="*/ 158 w 175"/>
                <a:gd name="T7" fmla="*/ 23 h 57"/>
                <a:gd name="T8" fmla="*/ 172 w 175"/>
                <a:gd name="T9" fmla="*/ 34 h 57"/>
                <a:gd name="T10" fmla="*/ 175 w 175"/>
                <a:gd name="T11" fmla="*/ 54 h 57"/>
                <a:gd name="T12" fmla="*/ 155 w 175"/>
                <a:gd name="T13" fmla="*/ 57 h 57"/>
                <a:gd name="T14" fmla="*/ 144 w 175"/>
                <a:gd name="T15" fmla="*/ 50 h 57"/>
                <a:gd name="T16" fmla="*/ 110 w 175"/>
                <a:gd name="T17" fmla="*/ 39 h 57"/>
                <a:gd name="T18" fmla="*/ 69 w 175"/>
                <a:gd name="T19" fmla="*/ 31 h 57"/>
                <a:gd name="T20" fmla="*/ 13 w 175"/>
                <a:gd name="T21" fmla="*/ 37 h 57"/>
                <a:gd name="T22" fmla="*/ 0 w 175"/>
                <a:gd name="T23" fmla="*/ 30 h 57"/>
                <a:gd name="T24" fmla="*/ 7 w 175"/>
                <a:gd name="T25" fmla="*/ 18 h 57"/>
                <a:gd name="T26" fmla="*/ 7 w 175"/>
                <a:gd name="T27" fmla="*/ 1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5" h="57">
                  <a:moveTo>
                    <a:pt x="7" y="18"/>
                  </a:moveTo>
                  <a:lnTo>
                    <a:pt x="71" y="0"/>
                  </a:lnTo>
                  <a:lnTo>
                    <a:pt x="115" y="12"/>
                  </a:lnTo>
                  <a:lnTo>
                    <a:pt x="158" y="23"/>
                  </a:lnTo>
                  <a:lnTo>
                    <a:pt x="172" y="34"/>
                  </a:lnTo>
                  <a:lnTo>
                    <a:pt x="175" y="54"/>
                  </a:lnTo>
                  <a:lnTo>
                    <a:pt x="155" y="57"/>
                  </a:lnTo>
                  <a:lnTo>
                    <a:pt x="144" y="50"/>
                  </a:lnTo>
                  <a:lnTo>
                    <a:pt x="110" y="39"/>
                  </a:lnTo>
                  <a:lnTo>
                    <a:pt x="69" y="31"/>
                  </a:lnTo>
                  <a:lnTo>
                    <a:pt x="13" y="37"/>
                  </a:lnTo>
                  <a:lnTo>
                    <a:pt x="0" y="30"/>
                  </a:lnTo>
                  <a:lnTo>
                    <a:pt x="7" y="18"/>
                  </a:lnTo>
                  <a:lnTo>
                    <a:pt x="7" y="1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Freeform 213"/>
            <p:cNvSpPr>
              <a:spLocks/>
            </p:cNvSpPr>
            <p:nvPr/>
          </p:nvSpPr>
          <p:spPr bwMode="auto">
            <a:xfrm>
              <a:off x="4378" y="1562"/>
              <a:ext cx="50" cy="164"/>
            </a:xfrm>
            <a:custGeom>
              <a:avLst/>
              <a:gdLst>
                <a:gd name="T0" fmla="*/ 50 w 50"/>
                <a:gd name="T1" fmla="*/ 16 h 164"/>
                <a:gd name="T2" fmla="*/ 39 w 50"/>
                <a:gd name="T3" fmla="*/ 148 h 164"/>
                <a:gd name="T4" fmla="*/ 29 w 50"/>
                <a:gd name="T5" fmla="*/ 162 h 164"/>
                <a:gd name="T6" fmla="*/ 15 w 50"/>
                <a:gd name="T7" fmla="*/ 164 h 164"/>
                <a:gd name="T8" fmla="*/ 0 w 50"/>
                <a:gd name="T9" fmla="*/ 140 h 164"/>
                <a:gd name="T10" fmla="*/ 21 w 50"/>
                <a:gd name="T11" fmla="*/ 14 h 164"/>
                <a:gd name="T12" fmla="*/ 37 w 50"/>
                <a:gd name="T13" fmla="*/ 0 h 164"/>
                <a:gd name="T14" fmla="*/ 50 w 50"/>
                <a:gd name="T15" fmla="*/ 16 h 164"/>
                <a:gd name="T16" fmla="*/ 50 w 50"/>
                <a:gd name="T17" fmla="*/ 16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164">
                  <a:moveTo>
                    <a:pt x="50" y="16"/>
                  </a:moveTo>
                  <a:lnTo>
                    <a:pt x="39" y="148"/>
                  </a:lnTo>
                  <a:lnTo>
                    <a:pt x="29" y="162"/>
                  </a:lnTo>
                  <a:lnTo>
                    <a:pt x="15" y="164"/>
                  </a:lnTo>
                  <a:lnTo>
                    <a:pt x="0" y="140"/>
                  </a:lnTo>
                  <a:lnTo>
                    <a:pt x="21" y="14"/>
                  </a:lnTo>
                  <a:lnTo>
                    <a:pt x="37" y="0"/>
                  </a:lnTo>
                  <a:lnTo>
                    <a:pt x="50" y="16"/>
                  </a:lnTo>
                  <a:lnTo>
                    <a:pt x="50" y="1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 name="Freeform 214"/>
            <p:cNvSpPr>
              <a:spLocks/>
            </p:cNvSpPr>
            <p:nvPr/>
          </p:nvSpPr>
          <p:spPr bwMode="auto">
            <a:xfrm>
              <a:off x="4202" y="1684"/>
              <a:ext cx="249" cy="67"/>
            </a:xfrm>
            <a:custGeom>
              <a:avLst/>
              <a:gdLst>
                <a:gd name="T0" fmla="*/ 11 w 249"/>
                <a:gd name="T1" fmla="*/ 19 h 67"/>
                <a:gd name="T2" fmla="*/ 135 w 249"/>
                <a:gd name="T3" fmla="*/ 0 h 67"/>
                <a:gd name="T4" fmla="*/ 244 w 249"/>
                <a:gd name="T5" fmla="*/ 38 h 67"/>
                <a:gd name="T6" fmla="*/ 249 w 249"/>
                <a:gd name="T7" fmla="*/ 64 h 67"/>
                <a:gd name="T8" fmla="*/ 222 w 249"/>
                <a:gd name="T9" fmla="*/ 67 h 67"/>
                <a:gd name="T10" fmla="*/ 175 w 249"/>
                <a:gd name="T11" fmla="*/ 42 h 67"/>
                <a:gd name="T12" fmla="*/ 126 w 249"/>
                <a:gd name="T13" fmla="*/ 33 h 67"/>
                <a:gd name="T14" fmla="*/ 18 w 249"/>
                <a:gd name="T15" fmla="*/ 49 h 67"/>
                <a:gd name="T16" fmla="*/ 0 w 249"/>
                <a:gd name="T17" fmla="*/ 38 h 67"/>
                <a:gd name="T18" fmla="*/ 1 w 249"/>
                <a:gd name="T19" fmla="*/ 26 h 67"/>
                <a:gd name="T20" fmla="*/ 11 w 249"/>
                <a:gd name="T21" fmla="*/ 19 h 67"/>
                <a:gd name="T22" fmla="*/ 11 w 249"/>
                <a:gd name="T23" fmla="*/ 1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67">
                  <a:moveTo>
                    <a:pt x="11" y="19"/>
                  </a:moveTo>
                  <a:lnTo>
                    <a:pt x="135" y="0"/>
                  </a:lnTo>
                  <a:lnTo>
                    <a:pt x="244" y="38"/>
                  </a:lnTo>
                  <a:lnTo>
                    <a:pt x="249" y="64"/>
                  </a:lnTo>
                  <a:lnTo>
                    <a:pt x="222" y="67"/>
                  </a:lnTo>
                  <a:lnTo>
                    <a:pt x="175" y="42"/>
                  </a:lnTo>
                  <a:lnTo>
                    <a:pt x="126" y="33"/>
                  </a:lnTo>
                  <a:lnTo>
                    <a:pt x="18" y="49"/>
                  </a:lnTo>
                  <a:lnTo>
                    <a:pt x="0" y="38"/>
                  </a:lnTo>
                  <a:lnTo>
                    <a:pt x="1" y="26"/>
                  </a:lnTo>
                  <a:lnTo>
                    <a:pt x="11" y="19"/>
                  </a:lnTo>
                  <a:lnTo>
                    <a:pt x="11" y="19"/>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215"/>
            <p:cNvSpPr>
              <a:spLocks/>
            </p:cNvSpPr>
            <p:nvPr/>
          </p:nvSpPr>
          <p:spPr bwMode="auto">
            <a:xfrm>
              <a:off x="4419" y="1729"/>
              <a:ext cx="47" cy="406"/>
            </a:xfrm>
            <a:custGeom>
              <a:avLst/>
              <a:gdLst>
                <a:gd name="T0" fmla="*/ 47 w 47"/>
                <a:gd name="T1" fmla="*/ 17 h 406"/>
                <a:gd name="T2" fmla="*/ 47 w 47"/>
                <a:gd name="T3" fmla="*/ 75 h 406"/>
                <a:gd name="T4" fmla="*/ 45 w 47"/>
                <a:gd name="T5" fmla="*/ 388 h 406"/>
                <a:gd name="T6" fmla="*/ 36 w 47"/>
                <a:gd name="T7" fmla="*/ 402 h 406"/>
                <a:gd name="T8" fmla="*/ 20 w 47"/>
                <a:gd name="T9" fmla="*/ 406 h 406"/>
                <a:gd name="T10" fmla="*/ 3 w 47"/>
                <a:gd name="T11" fmla="*/ 386 h 406"/>
                <a:gd name="T12" fmla="*/ 18 w 47"/>
                <a:gd name="T13" fmla="*/ 212 h 406"/>
                <a:gd name="T14" fmla="*/ 14 w 47"/>
                <a:gd name="T15" fmla="*/ 35 h 406"/>
                <a:gd name="T16" fmla="*/ 0 w 47"/>
                <a:gd name="T17" fmla="*/ 19 h 406"/>
                <a:gd name="T18" fmla="*/ 7 w 47"/>
                <a:gd name="T19" fmla="*/ 5 h 406"/>
                <a:gd name="T20" fmla="*/ 23 w 47"/>
                <a:gd name="T21" fmla="*/ 0 h 406"/>
                <a:gd name="T22" fmla="*/ 47 w 47"/>
                <a:gd name="T23" fmla="*/ 17 h 406"/>
                <a:gd name="T24" fmla="*/ 47 w 47"/>
                <a:gd name="T25" fmla="*/ 1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406">
                  <a:moveTo>
                    <a:pt x="47" y="17"/>
                  </a:moveTo>
                  <a:lnTo>
                    <a:pt x="47" y="75"/>
                  </a:lnTo>
                  <a:lnTo>
                    <a:pt x="45" y="388"/>
                  </a:lnTo>
                  <a:lnTo>
                    <a:pt x="36" y="402"/>
                  </a:lnTo>
                  <a:lnTo>
                    <a:pt x="20" y="406"/>
                  </a:lnTo>
                  <a:lnTo>
                    <a:pt x="3" y="386"/>
                  </a:lnTo>
                  <a:lnTo>
                    <a:pt x="18" y="212"/>
                  </a:lnTo>
                  <a:lnTo>
                    <a:pt x="14" y="35"/>
                  </a:lnTo>
                  <a:lnTo>
                    <a:pt x="0" y="19"/>
                  </a:lnTo>
                  <a:lnTo>
                    <a:pt x="7" y="5"/>
                  </a:lnTo>
                  <a:lnTo>
                    <a:pt x="23" y="0"/>
                  </a:lnTo>
                  <a:lnTo>
                    <a:pt x="47" y="17"/>
                  </a:lnTo>
                  <a:lnTo>
                    <a:pt x="47"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Freeform 216"/>
            <p:cNvSpPr>
              <a:spLocks/>
            </p:cNvSpPr>
            <p:nvPr/>
          </p:nvSpPr>
          <p:spPr bwMode="auto">
            <a:xfrm>
              <a:off x="4321" y="2122"/>
              <a:ext cx="109" cy="378"/>
            </a:xfrm>
            <a:custGeom>
              <a:avLst/>
              <a:gdLst>
                <a:gd name="T0" fmla="*/ 109 w 109"/>
                <a:gd name="T1" fmla="*/ 5 h 378"/>
                <a:gd name="T2" fmla="*/ 42 w 109"/>
                <a:gd name="T3" fmla="*/ 144 h 378"/>
                <a:gd name="T4" fmla="*/ 36 w 109"/>
                <a:gd name="T5" fmla="*/ 216 h 378"/>
                <a:gd name="T6" fmla="*/ 50 w 109"/>
                <a:gd name="T7" fmla="*/ 295 h 378"/>
                <a:gd name="T8" fmla="*/ 72 w 109"/>
                <a:gd name="T9" fmla="*/ 364 h 378"/>
                <a:gd name="T10" fmla="*/ 68 w 109"/>
                <a:gd name="T11" fmla="*/ 378 h 378"/>
                <a:gd name="T12" fmla="*/ 54 w 109"/>
                <a:gd name="T13" fmla="*/ 374 h 378"/>
                <a:gd name="T14" fmla="*/ 17 w 109"/>
                <a:gd name="T15" fmla="*/ 305 h 378"/>
                <a:gd name="T16" fmla="*/ 0 w 109"/>
                <a:gd name="T17" fmla="*/ 221 h 378"/>
                <a:gd name="T18" fmla="*/ 5 w 109"/>
                <a:gd name="T19" fmla="*/ 146 h 378"/>
                <a:gd name="T20" fmla="*/ 17 w 109"/>
                <a:gd name="T21" fmla="*/ 110 h 378"/>
                <a:gd name="T22" fmla="*/ 32 w 109"/>
                <a:gd name="T23" fmla="*/ 74 h 378"/>
                <a:gd name="T24" fmla="*/ 51 w 109"/>
                <a:gd name="T25" fmla="*/ 37 h 378"/>
                <a:gd name="T26" fmla="*/ 77 w 109"/>
                <a:gd name="T27" fmla="*/ 0 h 378"/>
                <a:gd name="T28" fmla="*/ 109 w 109"/>
                <a:gd name="T29" fmla="*/ 5 h 378"/>
                <a:gd name="T30" fmla="*/ 109 w 109"/>
                <a:gd name="T31" fmla="*/ 5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378">
                  <a:moveTo>
                    <a:pt x="109" y="5"/>
                  </a:moveTo>
                  <a:lnTo>
                    <a:pt x="42" y="144"/>
                  </a:lnTo>
                  <a:lnTo>
                    <a:pt x="36" y="216"/>
                  </a:lnTo>
                  <a:lnTo>
                    <a:pt x="50" y="295"/>
                  </a:lnTo>
                  <a:lnTo>
                    <a:pt x="72" y="364"/>
                  </a:lnTo>
                  <a:lnTo>
                    <a:pt x="68" y="378"/>
                  </a:lnTo>
                  <a:lnTo>
                    <a:pt x="54" y="374"/>
                  </a:lnTo>
                  <a:lnTo>
                    <a:pt x="17" y="305"/>
                  </a:lnTo>
                  <a:lnTo>
                    <a:pt x="0" y="221"/>
                  </a:lnTo>
                  <a:lnTo>
                    <a:pt x="5" y="146"/>
                  </a:lnTo>
                  <a:lnTo>
                    <a:pt x="17" y="110"/>
                  </a:lnTo>
                  <a:lnTo>
                    <a:pt x="32" y="74"/>
                  </a:lnTo>
                  <a:lnTo>
                    <a:pt x="51" y="37"/>
                  </a:lnTo>
                  <a:lnTo>
                    <a:pt x="77" y="0"/>
                  </a:lnTo>
                  <a:lnTo>
                    <a:pt x="109" y="5"/>
                  </a:lnTo>
                  <a:lnTo>
                    <a:pt x="109"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 name="Freeform 217"/>
            <p:cNvSpPr>
              <a:spLocks/>
            </p:cNvSpPr>
            <p:nvPr/>
          </p:nvSpPr>
          <p:spPr bwMode="auto">
            <a:xfrm>
              <a:off x="4094" y="2160"/>
              <a:ext cx="84" cy="329"/>
            </a:xfrm>
            <a:custGeom>
              <a:avLst/>
              <a:gdLst>
                <a:gd name="T0" fmla="*/ 57 w 84"/>
                <a:gd name="T1" fmla="*/ 6 h 329"/>
                <a:gd name="T2" fmla="*/ 30 w 84"/>
                <a:gd name="T3" fmla="*/ 47 h 329"/>
                <a:gd name="T4" fmla="*/ 26 w 84"/>
                <a:gd name="T5" fmla="*/ 90 h 329"/>
                <a:gd name="T6" fmla="*/ 39 w 84"/>
                <a:gd name="T7" fmla="*/ 192 h 329"/>
                <a:gd name="T8" fmla="*/ 49 w 84"/>
                <a:gd name="T9" fmla="*/ 251 h 329"/>
                <a:gd name="T10" fmla="*/ 62 w 84"/>
                <a:gd name="T11" fmla="*/ 275 h 329"/>
                <a:gd name="T12" fmla="*/ 79 w 84"/>
                <a:gd name="T13" fmla="*/ 301 h 329"/>
                <a:gd name="T14" fmla="*/ 84 w 84"/>
                <a:gd name="T15" fmla="*/ 316 h 329"/>
                <a:gd name="T16" fmla="*/ 76 w 84"/>
                <a:gd name="T17" fmla="*/ 329 h 329"/>
                <a:gd name="T18" fmla="*/ 48 w 84"/>
                <a:gd name="T19" fmla="*/ 326 h 329"/>
                <a:gd name="T20" fmla="*/ 18 w 84"/>
                <a:gd name="T21" fmla="*/ 263 h 329"/>
                <a:gd name="T22" fmla="*/ 9 w 84"/>
                <a:gd name="T23" fmla="*/ 191 h 329"/>
                <a:gd name="T24" fmla="*/ 0 w 84"/>
                <a:gd name="T25" fmla="*/ 86 h 329"/>
                <a:gd name="T26" fmla="*/ 8 w 84"/>
                <a:gd name="T27" fmla="*/ 43 h 329"/>
                <a:gd name="T28" fmla="*/ 21 w 84"/>
                <a:gd name="T29" fmla="*/ 22 h 329"/>
                <a:gd name="T30" fmla="*/ 39 w 84"/>
                <a:gd name="T31" fmla="*/ 0 h 329"/>
                <a:gd name="T32" fmla="*/ 57 w 84"/>
                <a:gd name="T33" fmla="*/ 6 h 329"/>
                <a:gd name="T34" fmla="*/ 57 w 84"/>
                <a:gd name="T35" fmla="*/ 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329">
                  <a:moveTo>
                    <a:pt x="57" y="6"/>
                  </a:moveTo>
                  <a:lnTo>
                    <a:pt x="30" y="47"/>
                  </a:lnTo>
                  <a:lnTo>
                    <a:pt x="26" y="90"/>
                  </a:lnTo>
                  <a:lnTo>
                    <a:pt x="39" y="192"/>
                  </a:lnTo>
                  <a:lnTo>
                    <a:pt x="49" y="251"/>
                  </a:lnTo>
                  <a:lnTo>
                    <a:pt x="62" y="275"/>
                  </a:lnTo>
                  <a:lnTo>
                    <a:pt x="79" y="301"/>
                  </a:lnTo>
                  <a:lnTo>
                    <a:pt x="84" y="316"/>
                  </a:lnTo>
                  <a:lnTo>
                    <a:pt x="76" y="329"/>
                  </a:lnTo>
                  <a:lnTo>
                    <a:pt x="48" y="326"/>
                  </a:lnTo>
                  <a:lnTo>
                    <a:pt x="18" y="263"/>
                  </a:lnTo>
                  <a:lnTo>
                    <a:pt x="9" y="191"/>
                  </a:lnTo>
                  <a:lnTo>
                    <a:pt x="0" y="86"/>
                  </a:lnTo>
                  <a:lnTo>
                    <a:pt x="8" y="43"/>
                  </a:lnTo>
                  <a:lnTo>
                    <a:pt x="21" y="22"/>
                  </a:lnTo>
                  <a:lnTo>
                    <a:pt x="39" y="0"/>
                  </a:lnTo>
                  <a:lnTo>
                    <a:pt x="57" y="6"/>
                  </a:lnTo>
                  <a:lnTo>
                    <a:pt x="57"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2" name="Freeform 218"/>
            <p:cNvSpPr>
              <a:spLocks/>
            </p:cNvSpPr>
            <p:nvPr/>
          </p:nvSpPr>
          <p:spPr bwMode="auto">
            <a:xfrm>
              <a:off x="4065" y="2464"/>
              <a:ext cx="112" cy="32"/>
            </a:xfrm>
            <a:custGeom>
              <a:avLst/>
              <a:gdLst>
                <a:gd name="T0" fmla="*/ 13 w 112"/>
                <a:gd name="T1" fmla="*/ 1 h 32"/>
                <a:gd name="T2" fmla="*/ 98 w 112"/>
                <a:gd name="T3" fmla="*/ 0 h 32"/>
                <a:gd name="T4" fmla="*/ 112 w 112"/>
                <a:gd name="T5" fmla="*/ 15 h 32"/>
                <a:gd name="T6" fmla="*/ 109 w 112"/>
                <a:gd name="T7" fmla="*/ 26 h 32"/>
                <a:gd name="T8" fmla="*/ 98 w 112"/>
                <a:gd name="T9" fmla="*/ 31 h 32"/>
                <a:gd name="T10" fmla="*/ 24 w 112"/>
                <a:gd name="T11" fmla="*/ 32 h 32"/>
                <a:gd name="T12" fmla="*/ 1 w 112"/>
                <a:gd name="T13" fmla="*/ 16 h 32"/>
                <a:gd name="T14" fmla="*/ 0 w 112"/>
                <a:gd name="T15" fmla="*/ 10 h 32"/>
                <a:gd name="T16" fmla="*/ 1 w 112"/>
                <a:gd name="T17" fmla="*/ 5 h 32"/>
                <a:gd name="T18" fmla="*/ 13 w 112"/>
                <a:gd name="T19" fmla="*/ 1 h 32"/>
                <a:gd name="T20" fmla="*/ 13 w 112"/>
                <a:gd name="T21" fmla="*/ 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32">
                  <a:moveTo>
                    <a:pt x="13" y="1"/>
                  </a:moveTo>
                  <a:lnTo>
                    <a:pt x="98" y="0"/>
                  </a:lnTo>
                  <a:lnTo>
                    <a:pt x="112" y="15"/>
                  </a:lnTo>
                  <a:lnTo>
                    <a:pt x="109" y="26"/>
                  </a:lnTo>
                  <a:lnTo>
                    <a:pt x="98" y="31"/>
                  </a:lnTo>
                  <a:lnTo>
                    <a:pt x="24" y="32"/>
                  </a:lnTo>
                  <a:lnTo>
                    <a:pt x="1" y="16"/>
                  </a:lnTo>
                  <a:lnTo>
                    <a:pt x="0" y="10"/>
                  </a:lnTo>
                  <a:lnTo>
                    <a:pt x="1" y="5"/>
                  </a:lnTo>
                  <a:lnTo>
                    <a:pt x="13" y="1"/>
                  </a:lnTo>
                  <a:lnTo>
                    <a:pt x="1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 name="Freeform 219"/>
            <p:cNvSpPr>
              <a:spLocks/>
            </p:cNvSpPr>
            <p:nvPr/>
          </p:nvSpPr>
          <p:spPr bwMode="auto">
            <a:xfrm>
              <a:off x="4014" y="2165"/>
              <a:ext cx="71" cy="328"/>
            </a:xfrm>
            <a:custGeom>
              <a:avLst/>
              <a:gdLst>
                <a:gd name="T0" fmla="*/ 48 w 71"/>
                <a:gd name="T1" fmla="*/ 13 h 328"/>
                <a:gd name="T2" fmla="*/ 24 w 71"/>
                <a:gd name="T3" fmla="*/ 119 h 328"/>
                <a:gd name="T4" fmla="*/ 35 w 71"/>
                <a:gd name="T5" fmla="*/ 231 h 328"/>
                <a:gd name="T6" fmla="*/ 51 w 71"/>
                <a:gd name="T7" fmla="*/ 271 h 328"/>
                <a:gd name="T8" fmla="*/ 71 w 71"/>
                <a:gd name="T9" fmla="*/ 311 h 328"/>
                <a:gd name="T10" fmla="*/ 66 w 71"/>
                <a:gd name="T11" fmla="*/ 328 h 328"/>
                <a:gd name="T12" fmla="*/ 44 w 71"/>
                <a:gd name="T13" fmla="*/ 315 h 328"/>
                <a:gd name="T14" fmla="*/ 6 w 71"/>
                <a:gd name="T15" fmla="*/ 236 h 328"/>
                <a:gd name="T16" fmla="*/ 0 w 71"/>
                <a:gd name="T17" fmla="*/ 118 h 328"/>
                <a:gd name="T18" fmla="*/ 8 w 71"/>
                <a:gd name="T19" fmla="*/ 67 h 328"/>
                <a:gd name="T20" fmla="*/ 29 w 71"/>
                <a:gd name="T21" fmla="*/ 5 h 328"/>
                <a:gd name="T22" fmla="*/ 42 w 71"/>
                <a:gd name="T23" fmla="*/ 0 h 328"/>
                <a:gd name="T24" fmla="*/ 48 w 71"/>
                <a:gd name="T25" fmla="*/ 13 h 328"/>
                <a:gd name="T26" fmla="*/ 48 w 71"/>
                <a:gd name="T27" fmla="*/ 13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1" h="328">
                  <a:moveTo>
                    <a:pt x="48" y="13"/>
                  </a:moveTo>
                  <a:lnTo>
                    <a:pt x="24" y="119"/>
                  </a:lnTo>
                  <a:lnTo>
                    <a:pt x="35" y="231"/>
                  </a:lnTo>
                  <a:lnTo>
                    <a:pt x="51" y="271"/>
                  </a:lnTo>
                  <a:lnTo>
                    <a:pt x="71" y="311"/>
                  </a:lnTo>
                  <a:lnTo>
                    <a:pt x="66" y="328"/>
                  </a:lnTo>
                  <a:lnTo>
                    <a:pt x="44" y="315"/>
                  </a:lnTo>
                  <a:lnTo>
                    <a:pt x="6" y="236"/>
                  </a:lnTo>
                  <a:lnTo>
                    <a:pt x="0" y="118"/>
                  </a:lnTo>
                  <a:lnTo>
                    <a:pt x="8" y="67"/>
                  </a:lnTo>
                  <a:lnTo>
                    <a:pt x="29" y="5"/>
                  </a:lnTo>
                  <a:lnTo>
                    <a:pt x="42" y="0"/>
                  </a:lnTo>
                  <a:lnTo>
                    <a:pt x="48" y="13"/>
                  </a:lnTo>
                  <a:lnTo>
                    <a:pt x="4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4" name="Freeform 220"/>
            <p:cNvSpPr>
              <a:spLocks/>
            </p:cNvSpPr>
            <p:nvPr/>
          </p:nvSpPr>
          <p:spPr bwMode="auto">
            <a:xfrm>
              <a:off x="4165" y="1742"/>
              <a:ext cx="42" cy="803"/>
            </a:xfrm>
            <a:custGeom>
              <a:avLst/>
              <a:gdLst>
                <a:gd name="T0" fmla="*/ 40 w 42"/>
                <a:gd name="T1" fmla="*/ 10 h 803"/>
                <a:gd name="T2" fmla="*/ 42 w 42"/>
                <a:gd name="T3" fmla="*/ 232 h 803"/>
                <a:gd name="T4" fmla="*/ 41 w 42"/>
                <a:gd name="T5" fmla="*/ 379 h 803"/>
                <a:gd name="T6" fmla="*/ 39 w 42"/>
                <a:gd name="T7" fmla="*/ 509 h 803"/>
                <a:gd name="T8" fmla="*/ 37 w 42"/>
                <a:gd name="T9" fmla="*/ 639 h 803"/>
                <a:gd name="T10" fmla="*/ 36 w 42"/>
                <a:gd name="T11" fmla="*/ 786 h 803"/>
                <a:gd name="T12" fmla="*/ 31 w 42"/>
                <a:gd name="T13" fmla="*/ 799 h 803"/>
                <a:gd name="T14" fmla="*/ 18 w 42"/>
                <a:gd name="T15" fmla="*/ 803 h 803"/>
                <a:gd name="T16" fmla="*/ 0 w 42"/>
                <a:gd name="T17" fmla="*/ 786 h 803"/>
                <a:gd name="T18" fmla="*/ 9 w 42"/>
                <a:gd name="T19" fmla="*/ 508 h 803"/>
                <a:gd name="T20" fmla="*/ 18 w 42"/>
                <a:gd name="T21" fmla="*/ 232 h 803"/>
                <a:gd name="T22" fmla="*/ 21 w 42"/>
                <a:gd name="T23" fmla="*/ 121 h 803"/>
                <a:gd name="T24" fmla="*/ 20 w 42"/>
                <a:gd name="T25" fmla="*/ 69 h 803"/>
                <a:gd name="T26" fmla="*/ 21 w 42"/>
                <a:gd name="T27" fmla="*/ 10 h 803"/>
                <a:gd name="T28" fmla="*/ 31 w 42"/>
                <a:gd name="T29" fmla="*/ 0 h 803"/>
                <a:gd name="T30" fmla="*/ 40 w 42"/>
                <a:gd name="T31" fmla="*/ 10 h 803"/>
                <a:gd name="T32" fmla="*/ 40 w 42"/>
                <a:gd name="T33" fmla="*/ 10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803">
                  <a:moveTo>
                    <a:pt x="40" y="10"/>
                  </a:moveTo>
                  <a:lnTo>
                    <a:pt x="42" y="232"/>
                  </a:lnTo>
                  <a:lnTo>
                    <a:pt x="41" y="379"/>
                  </a:lnTo>
                  <a:lnTo>
                    <a:pt x="39" y="509"/>
                  </a:lnTo>
                  <a:lnTo>
                    <a:pt x="37" y="639"/>
                  </a:lnTo>
                  <a:lnTo>
                    <a:pt x="36" y="786"/>
                  </a:lnTo>
                  <a:lnTo>
                    <a:pt x="31" y="799"/>
                  </a:lnTo>
                  <a:lnTo>
                    <a:pt x="18" y="803"/>
                  </a:lnTo>
                  <a:lnTo>
                    <a:pt x="0" y="786"/>
                  </a:lnTo>
                  <a:lnTo>
                    <a:pt x="9" y="508"/>
                  </a:lnTo>
                  <a:lnTo>
                    <a:pt x="18" y="232"/>
                  </a:lnTo>
                  <a:lnTo>
                    <a:pt x="21" y="121"/>
                  </a:lnTo>
                  <a:lnTo>
                    <a:pt x="20" y="69"/>
                  </a:lnTo>
                  <a:lnTo>
                    <a:pt x="21" y="10"/>
                  </a:lnTo>
                  <a:lnTo>
                    <a:pt x="31" y="0"/>
                  </a:lnTo>
                  <a:lnTo>
                    <a:pt x="40" y="10"/>
                  </a:lnTo>
                  <a:lnTo>
                    <a:pt x="4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Freeform 221"/>
            <p:cNvSpPr>
              <a:spLocks/>
            </p:cNvSpPr>
            <p:nvPr/>
          </p:nvSpPr>
          <p:spPr bwMode="auto">
            <a:xfrm>
              <a:off x="3951" y="2560"/>
              <a:ext cx="36" cy="123"/>
            </a:xfrm>
            <a:custGeom>
              <a:avLst/>
              <a:gdLst>
                <a:gd name="T0" fmla="*/ 36 w 36"/>
                <a:gd name="T1" fmla="*/ 16 h 123"/>
                <a:gd name="T2" fmla="*/ 36 w 36"/>
                <a:gd name="T3" fmla="*/ 108 h 123"/>
                <a:gd name="T4" fmla="*/ 32 w 36"/>
                <a:gd name="T5" fmla="*/ 119 h 123"/>
                <a:gd name="T6" fmla="*/ 22 w 36"/>
                <a:gd name="T7" fmla="*/ 123 h 123"/>
                <a:gd name="T8" fmla="*/ 9 w 36"/>
                <a:gd name="T9" fmla="*/ 108 h 123"/>
                <a:gd name="T10" fmla="*/ 0 w 36"/>
                <a:gd name="T11" fmla="*/ 20 h 123"/>
                <a:gd name="T12" fmla="*/ 4 w 36"/>
                <a:gd name="T13" fmla="*/ 6 h 123"/>
                <a:gd name="T14" fmla="*/ 16 w 36"/>
                <a:gd name="T15" fmla="*/ 0 h 123"/>
                <a:gd name="T16" fmla="*/ 36 w 36"/>
                <a:gd name="T17" fmla="*/ 16 h 123"/>
                <a:gd name="T18" fmla="*/ 36 w 36"/>
                <a:gd name="T19" fmla="*/ 1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123">
                  <a:moveTo>
                    <a:pt x="36" y="16"/>
                  </a:moveTo>
                  <a:lnTo>
                    <a:pt x="36" y="108"/>
                  </a:lnTo>
                  <a:lnTo>
                    <a:pt x="32" y="119"/>
                  </a:lnTo>
                  <a:lnTo>
                    <a:pt x="22" y="123"/>
                  </a:lnTo>
                  <a:lnTo>
                    <a:pt x="9" y="108"/>
                  </a:lnTo>
                  <a:lnTo>
                    <a:pt x="0" y="20"/>
                  </a:lnTo>
                  <a:lnTo>
                    <a:pt x="4" y="6"/>
                  </a:lnTo>
                  <a:lnTo>
                    <a:pt x="16" y="0"/>
                  </a:lnTo>
                  <a:lnTo>
                    <a:pt x="36" y="16"/>
                  </a:lnTo>
                  <a:lnTo>
                    <a:pt x="36"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6" name="Freeform 222"/>
            <p:cNvSpPr>
              <a:spLocks/>
            </p:cNvSpPr>
            <p:nvPr/>
          </p:nvSpPr>
          <p:spPr bwMode="auto">
            <a:xfrm>
              <a:off x="3971" y="2582"/>
              <a:ext cx="443" cy="95"/>
            </a:xfrm>
            <a:custGeom>
              <a:avLst/>
              <a:gdLst>
                <a:gd name="T0" fmla="*/ 0 w 443"/>
                <a:gd name="T1" fmla="*/ 76 h 95"/>
                <a:gd name="T2" fmla="*/ 33 w 443"/>
                <a:gd name="T3" fmla="*/ 44 h 95"/>
                <a:gd name="T4" fmla="*/ 70 w 443"/>
                <a:gd name="T5" fmla="*/ 19 h 95"/>
                <a:gd name="T6" fmla="*/ 217 w 443"/>
                <a:gd name="T7" fmla="*/ 0 h 95"/>
                <a:gd name="T8" fmla="*/ 434 w 443"/>
                <a:gd name="T9" fmla="*/ 31 h 95"/>
                <a:gd name="T10" fmla="*/ 443 w 443"/>
                <a:gd name="T11" fmla="*/ 43 h 95"/>
                <a:gd name="T12" fmla="*/ 430 w 443"/>
                <a:gd name="T13" fmla="*/ 50 h 95"/>
                <a:gd name="T14" fmla="*/ 325 w 443"/>
                <a:gd name="T15" fmla="*/ 37 h 95"/>
                <a:gd name="T16" fmla="*/ 219 w 443"/>
                <a:gd name="T17" fmla="*/ 37 h 95"/>
                <a:gd name="T18" fmla="*/ 84 w 443"/>
                <a:gd name="T19" fmla="*/ 53 h 95"/>
                <a:gd name="T20" fmla="*/ 17 w 443"/>
                <a:gd name="T21" fmla="*/ 95 h 95"/>
                <a:gd name="T22" fmla="*/ 0 w 443"/>
                <a:gd name="T23" fmla="*/ 95 h 95"/>
                <a:gd name="T24" fmla="*/ 0 w 443"/>
                <a:gd name="T25" fmla="*/ 76 h 95"/>
                <a:gd name="T26" fmla="*/ 0 w 443"/>
                <a:gd name="T27" fmla="*/ 7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3" h="95">
                  <a:moveTo>
                    <a:pt x="0" y="76"/>
                  </a:moveTo>
                  <a:lnTo>
                    <a:pt x="33" y="44"/>
                  </a:lnTo>
                  <a:lnTo>
                    <a:pt x="70" y="19"/>
                  </a:lnTo>
                  <a:lnTo>
                    <a:pt x="217" y="0"/>
                  </a:lnTo>
                  <a:lnTo>
                    <a:pt x="434" y="31"/>
                  </a:lnTo>
                  <a:lnTo>
                    <a:pt x="443" y="43"/>
                  </a:lnTo>
                  <a:lnTo>
                    <a:pt x="430" y="50"/>
                  </a:lnTo>
                  <a:lnTo>
                    <a:pt x="325" y="37"/>
                  </a:lnTo>
                  <a:lnTo>
                    <a:pt x="219" y="37"/>
                  </a:lnTo>
                  <a:lnTo>
                    <a:pt x="84" y="53"/>
                  </a:lnTo>
                  <a:lnTo>
                    <a:pt x="17" y="95"/>
                  </a:lnTo>
                  <a:lnTo>
                    <a:pt x="0" y="95"/>
                  </a:lnTo>
                  <a:lnTo>
                    <a:pt x="0" y="76"/>
                  </a:lnTo>
                  <a:lnTo>
                    <a:pt x="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 name="Freeform 223"/>
            <p:cNvSpPr>
              <a:spLocks/>
            </p:cNvSpPr>
            <p:nvPr/>
          </p:nvSpPr>
          <p:spPr bwMode="auto">
            <a:xfrm>
              <a:off x="4031" y="2521"/>
              <a:ext cx="525" cy="116"/>
            </a:xfrm>
            <a:custGeom>
              <a:avLst/>
              <a:gdLst>
                <a:gd name="T0" fmla="*/ 8 w 525"/>
                <a:gd name="T1" fmla="*/ 17 h 116"/>
                <a:gd name="T2" fmla="*/ 154 w 525"/>
                <a:gd name="T3" fmla="*/ 0 h 116"/>
                <a:gd name="T4" fmla="*/ 298 w 525"/>
                <a:gd name="T5" fmla="*/ 15 h 116"/>
                <a:gd name="T6" fmla="*/ 416 w 525"/>
                <a:gd name="T7" fmla="*/ 34 h 116"/>
                <a:gd name="T8" fmla="*/ 521 w 525"/>
                <a:gd name="T9" fmla="*/ 86 h 116"/>
                <a:gd name="T10" fmla="*/ 525 w 525"/>
                <a:gd name="T11" fmla="*/ 111 h 116"/>
                <a:gd name="T12" fmla="*/ 499 w 525"/>
                <a:gd name="T13" fmla="*/ 116 h 116"/>
                <a:gd name="T14" fmla="*/ 450 w 525"/>
                <a:gd name="T15" fmla="*/ 83 h 116"/>
                <a:gd name="T16" fmla="*/ 403 w 525"/>
                <a:gd name="T17" fmla="*/ 61 h 116"/>
                <a:gd name="T18" fmla="*/ 295 w 525"/>
                <a:gd name="T19" fmla="*/ 35 h 116"/>
                <a:gd name="T20" fmla="*/ 154 w 525"/>
                <a:gd name="T21" fmla="*/ 21 h 116"/>
                <a:gd name="T22" fmla="*/ 13 w 525"/>
                <a:gd name="T23" fmla="*/ 38 h 116"/>
                <a:gd name="T24" fmla="*/ 0 w 525"/>
                <a:gd name="T25" fmla="*/ 29 h 116"/>
                <a:gd name="T26" fmla="*/ 8 w 525"/>
                <a:gd name="T27" fmla="*/ 17 h 116"/>
                <a:gd name="T28" fmla="*/ 8 w 525"/>
                <a:gd name="T29"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5" h="116">
                  <a:moveTo>
                    <a:pt x="8" y="17"/>
                  </a:moveTo>
                  <a:lnTo>
                    <a:pt x="154" y="0"/>
                  </a:lnTo>
                  <a:lnTo>
                    <a:pt x="298" y="15"/>
                  </a:lnTo>
                  <a:lnTo>
                    <a:pt x="416" y="34"/>
                  </a:lnTo>
                  <a:lnTo>
                    <a:pt x="521" y="86"/>
                  </a:lnTo>
                  <a:lnTo>
                    <a:pt x="525" y="111"/>
                  </a:lnTo>
                  <a:lnTo>
                    <a:pt x="499" y="116"/>
                  </a:lnTo>
                  <a:lnTo>
                    <a:pt x="450" y="83"/>
                  </a:lnTo>
                  <a:lnTo>
                    <a:pt x="403" y="61"/>
                  </a:lnTo>
                  <a:lnTo>
                    <a:pt x="295" y="35"/>
                  </a:lnTo>
                  <a:lnTo>
                    <a:pt x="154" y="21"/>
                  </a:lnTo>
                  <a:lnTo>
                    <a:pt x="13" y="38"/>
                  </a:lnTo>
                  <a:lnTo>
                    <a:pt x="0" y="29"/>
                  </a:lnTo>
                  <a:lnTo>
                    <a:pt x="8" y="17"/>
                  </a:lnTo>
                  <a:lnTo>
                    <a:pt x="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 name="Freeform 224"/>
            <p:cNvSpPr>
              <a:spLocks/>
            </p:cNvSpPr>
            <p:nvPr/>
          </p:nvSpPr>
          <p:spPr bwMode="auto">
            <a:xfrm>
              <a:off x="4539" y="2611"/>
              <a:ext cx="26" cy="115"/>
            </a:xfrm>
            <a:custGeom>
              <a:avLst/>
              <a:gdLst>
                <a:gd name="T0" fmla="*/ 26 w 26"/>
                <a:gd name="T1" fmla="*/ 10 h 115"/>
                <a:gd name="T2" fmla="*/ 22 w 26"/>
                <a:gd name="T3" fmla="*/ 102 h 115"/>
                <a:gd name="T4" fmla="*/ 15 w 26"/>
                <a:gd name="T5" fmla="*/ 115 h 115"/>
                <a:gd name="T6" fmla="*/ 3 w 26"/>
                <a:gd name="T7" fmla="*/ 108 h 115"/>
                <a:gd name="T8" fmla="*/ 0 w 26"/>
                <a:gd name="T9" fmla="*/ 59 h 115"/>
                <a:gd name="T10" fmla="*/ 5 w 26"/>
                <a:gd name="T11" fmla="*/ 10 h 115"/>
                <a:gd name="T12" fmla="*/ 15 w 26"/>
                <a:gd name="T13" fmla="*/ 0 h 115"/>
                <a:gd name="T14" fmla="*/ 26 w 26"/>
                <a:gd name="T15" fmla="*/ 10 h 115"/>
                <a:gd name="T16" fmla="*/ 26 w 26"/>
                <a:gd name="T17" fmla="*/ 1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15">
                  <a:moveTo>
                    <a:pt x="26" y="10"/>
                  </a:moveTo>
                  <a:lnTo>
                    <a:pt x="22" y="102"/>
                  </a:lnTo>
                  <a:lnTo>
                    <a:pt x="15" y="115"/>
                  </a:lnTo>
                  <a:lnTo>
                    <a:pt x="3" y="108"/>
                  </a:lnTo>
                  <a:lnTo>
                    <a:pt x="0" y="59"/>
                  </a:lnTo>
                  <a:lnTo>
                    <a:pt x="5" y="10"/>
                  </a:lnTo>
                  <a:lnTo>
                    <a:pt x="15" y="0"/>
                  </a:lnTo>
                  <a:lnTo>
                    <a:pt x="26" y="10"/>
                  </a:lnTo>
                  <a:lnTo>
                    <a:pt x="2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 name="Freeform 225"/>
            <p:cNvSpPr>
              <a:spLocks/>
            </p:cNvSpPr>
            <p:nvPr/>
          </p:nvSpPr>
          <p:spPr bwMode="auto">
            <a:xfrm>
              <a:off x="4024" y="2726"/>
              <a:ext cx="131" cy="57"/>
            </a:xfrm>
            <a:custGeom>
              <a:avLst/>
              <a:gdLst>
                <a:gd name="T0" fmla="*/ 73 w 131"/>
                <a:gd name="T1" fmla="*/ 26 h 57"/>
                <a:gd name="T2" fmla="*/ 41 w 131"/>
                <a:gd name="T3" fmla="*/ 19 h 57"/>
                <a:gd name="T4" fmla="*/ 14 w 131"/>
                <a:gd name="T5" fmla="*/ 26 h 57"/>
                <a:gd name="T6" fmla="*/ 18 w 131"/>
                <a:gd name="T7" fmla="*/ 33 h 57"/>
                <a:gd name="T8" fmla="*/ 34 w 131"/>
                <a:gd name="T9" fmla="*/ 38 h 57"/>
                <a:gd name="T10" fmla="*/ 118 w 131"/>
                <a:gd name="T11" fmla="*/ 35 h 57"/>
                <a:gd name="T12" fmla="*/ 131 w 131"/>
                <a:gd name="T13" fmla="*/ 43 h 57"/>
                <a:gd name="T14" fmla="*/ 124 w 131"/>
                <a:gd name="T15" fmla="*/ 54 h 57"/>
                <a:gd name="T16" fmla="*/ 29 w 131"/>
                <a:gd name="T17" fmla="*/ 57 h 57"/>
                <a:gd name="T18" fmla="*/ 1 w 131"/>
                <a:gd name="T19" fmla="*/ 37 h 57"/>
                <a:gd name="T20" fmla="*/ 0 w 131"/>
                <a:gd name="T21" fmla="*/ 9 h 57"/>
                <a:gd name="T22" fmla="*/ 35 w 131"/>
                <a:gd name="T23" fmla="*/ 0 h 57"/>
                <a:gd name="T24" fmla="*/ 75 w 131"/>
                <a:gd name="T25" fmla="*/ 5 h 57"/>
                <a:gd name="T26" fmla="*/ 85 w 131"/>
                <a:gd name="T27" fmla="*/ 16 h 57"/>
                <a:gd name="T28" fmla="*/ 73 w 131"/>
                <a:gd name="T29" fmla="*/ 26 h 57"/>
                <a:gd name="T30" fmla="*/ 73 w 131"/>
                <a:gd name="T31" fmla="*/ 26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57">
                  <a:moveTo>
                    <a:pt x="73" y="26"/>
                  </a:moveTo>
                  <a:lnTo>
                    <a:pt x="41" y="19"/>
                  </a:lnTo>
                  <a:lnTo>
                    <a:pt x="14" y="26"/>
                  </a:lnTo>
                  <a:lnTo>
                    <a:pt x="18" y="33"/>
                  </a:lnTo>
                  <a:lnTo>
                    <a:pt x="34" y="38"/>
                  </a:lnTo>
                  <a:lnTo>
                    <a:pt x="118" y="35"/>
                  </a:lnTo>
                  <a:lnTo>
                    <a:pt x="131" y="43"/>
                  </a:lnTo>
                  <a:lnTo>
                    <a:pt x="124" y="54"/>
                  </a:lnTo>
                  <a:lnTo>
                    <a:pt x="29" y="57"/>
                  </a:lnTo>
                  <a:lnTo>
                    <a:pt x="1" y="37"/>
                  </a:lnTo>
                  <a:lnTo>
                    <a:pt x="0" y="9"/>
                  </a:lnTo>
                  <a:lnTo>
                    <a:pt x="35" y="0"/>
                  </a:lnTo>
                  <a:lnTo>
                    <a:pt x="75" y="5"/>
                  </a:lnTo>
                  <a:lnTo>
                    <a:pt x="85" y="16"/>
                  </a:lnTo>
                  <a:lnTo>
                    <a:pt x="73" y="26"/>
                  </a:lnTo>
                  <a:lnTo>
                    <a:pt x="73"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 name="Freeform 226"/>
            <p:cNvSpPr>
              <a:spLocks/>
            </p:cNvSpPr>
            <p:nvPr/>
          </p:nvSpPr>
          <p:spPr bwMode="auto">
            <a:xfrm>
              <a:off x="4143" y="2663"/>
              <a:ext cx="29" cy="116"/>
            </a:xfrm>
            <a:custGeom>
              <a:avLst/>
              <a:gdLst>
                <a:gd name="T0" fmla="*/ 29 w 29"/>
                <a:gd name="T1" fmla="*/ 11 h 116"/>
                <a:gd name="T2" fmla="*/ 21 w 29"/>
                <a:gd name="T3" fmla="*/ 107 h 116"/>
                <a:gd name="T4" fmla="*/ 10 w 29"/>
                <a:gd name="T5" fmla="*/ 116 h 116"/>
                <a:gd name="T6" fmla="*/ 0 w 29"/>
                <a:gd name="T7" fmla="*/ 105 h 116"/>
                <a:gd name="T8" fmla="*/ 9 w 29"/>
                <a:gd name="T9" fmla="*/ 11 h 116"/>
                <a:gd name="T10" fmla="*/ 19 w 29"/>
                <a:gd name="T11" fmla="*/ 0 h 116"/>
                <a:gd name="T12" fmla="*/ 29 w 29"/>
                <a:gd name="T13" fmla="*/ 11 h 116"/>
                <a:gd name="T14" fmla="*/ 29 w 29"/>
                <a:gd name="T15" fmla="*/ 11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16">
                  <a:moveTo>
                    <a:pt x="29" y="11"/>
                  </a:moveTo>
                  <a:lnTo>
                    <a:pt x="21" y="107"/>
                  </a:lnTo>
                  <a:lnTo>
                    <a:pt x="10" y="116"/>
                  </a:lnTo>
                  <a:lnTo>
                    <a:pt x="0" y="105"/>
                  </a:lnTo>
                  <a:lnTo>
                    <a:pt x="9" y="11"/>
                  </a:lnTo>
                  <a:lnTo>
                    <a:pt x="19" y="0"/>
                  </a:lnTo>
                  <a:lnTo>
                    <a:pt x="29" y="11"/>
                  </a:lnTo>
                  <a:lnTo>
                    <a:pt x="29"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 name="Freeform 227"/>
            <p:cNvSpPr>
              <a:spLocks/>
            </p:cNvSpPr>
            <p:nvPr/>
          </p:nvSpPr>
          <p:spPr bwMode="auto">
            <a:xfrm>
              <a:off x="4043" y="2642"/>
              <a:ext cx="129" cy="38"/>
            </a:xfrm>
            <a:custGeom>
              <a:avLst/>
              <a:gdLst>
                <a:gd name="T0" fmla="*/ 115 w 129"/>
                <a:gd name="T1" fmla="*/ 38 h 38"/>
                <a:gd name="T2" fmla="*/ 67 w 129"/>
                <a:gd name="T3" fmla="*/ 21 h 38"/>
                <a:gd name="T4" fmla="*/ 14 w 129"/>
                <a:gd name="T5" fmla="*/ 36 h 38"/>
                <a:gd name="T6" fmla="*/ 0 w 129"/>
                <a:gd name="T7" fmla="*/ 29 h 38"/>
                <a:gd name="T8" fmla="*/ 5 w 129"/>
                <a:gd name="T9" fmla="*/ 16 h 38"/>
                <a:gd name="T10" fmla="*/ 69 w 129"/>
                <a:gd name="T11" fmla="*/ 0 h 38"/>
                <a:gd name="T12" fmla="*/ 126 w 129"/>
                <a:gd name="T13" fmla="*/ 21 h 38"/>
                <a:gd name="T14" fmla="*/ 129 w 129"/>
                <a:gd name="T15" fmla="*/ 36 h 38"/>
                <a:gd name="T16" fmla="*/ 115 w 129"/>
                <a:gd name="T17" fmla="*/ 38 h 38"/>
                <a:gd name="T18" fmla="*/ 115 w 129"/>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38">
                  <a:moveTo>
                    <a:pt x="115" y="38"/>
                  </a:moveTo>
                  <a:lnTo>
                    <a:pt x="67" y="21"/>
                  </a:lnTo>
                  <a:lnTo>
                    <a:pt x="14" y="36"/>
                  </a:lnTo>
                  <a:lnTo>
                    <a:pt x="0" y="29"/>
                  </a:lnTo>
                  <a:lnTo>
                    <a:pt x="5" y="16"/>
                  </a:lnTo>
                  <a:lnTo>
                    <a:pt x="69" y="0"/>
                  </a:lnTo>
                  <a:lnTo>
                    <a:pt x="126" y="21"/>
                  </a:lnTo>
                  <a:lnTo>
                    <a:pt x="129" y="36"/>
                  </a:lnTo>
                  <a:lnTo>
                    <a:pt x="115" y="38"/>
                  </a:lnTo>
                  <a:lnTo>
                    <a:pt x="115" y="3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 name="Freeform 228"/>
            <p:cNvSpPr>
              <a:spLocks/>
            </p:cNvSpPr>
            <p:nvPr/>
          </p:nvSpPr>
          <p:spPr bwMode="auto">
            <a:xfrm>
              <a:off x="4017" y="2686"/>
              <a:ext cx="23" cy="73"/>
            </a:xfrm>
            <a:custGeom>
              <a:avLst/>
              <a:gdLst>
                <a:gd name="T0" fmla="*/ 23 w 23"/>
                <a:gd name="T1" fmla="*/ 8 h 73"/>
                <a:gd name="T2" fmla="*/ 21 w 23"/>
                <a:gd name="T3" fmla="*/ 62 h 73"/>
                <a:gd name="T4" fmla="*/ 9 w 23"/>
                <a:gd name="T5" fmla="*/ 73 h 73"/>
                <a:gd name="T6" fmla="*/ 0 w 23"/>
                <a:gd name="T7" fmla="*/ 61 h 73"/>
                <a:gd name="T8" fmla="*/ 3 w 23"/>
                <a:gd name="T9" fmla="*/ 11 h 73"/>
                <a:gd name="T10" fmla="*/ 11 w 23"/>
                <a:gd name="T11" fmla="*/ 0 h 73"/>
                <a:gd name="T12" fmla="*/ 23 w 23"/>
                <a:gd name="T13" fmla="*/ 8 h 73"/>
                <a:gd name="T14" fmla="*/ 23 w 23"/>
                <a:gd name="T15" fmla="*/ 8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73">
                  <a:moveTo>
                    <a:pt x="23" y="8"/>
                  </a:moveTo>
                  <a:lnTo>
                    <a:pt x="21" y="62"/>
                  </a:lnTo>
                  <a:lnTo>
                    <a:pt x="9" y="73"/>
                  </a:lnTo>
                  <a:lnTo>
                    <a:pt x="0" y="61"/>
                  </a:lnTo>
                  <a:lnTo>
                    <a:pt x="3" y="11"/>
                  </a:lnTo>
                  <a:lnTo>
                    <a:pt x="11" y="0"/>
                  </a:lnTo>
                  <a:lnTo>
                    <a:pt x="23" y="8"/>
                  </a:lnTo>
                  <a:lnTo>
                    <a:pt x="23"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 name="Freeform 229"/>
            <p:cNvSpPr>
              <a:spLocks/>
            </p:cNvSpPr>
            <p:nvPr/>
          </p:nvSpPr>
          <p:spPr bwMode="auto">
            <a:xfrm>
              <a:off x="4203" y="2788"/>
              <a:ext cx="170" cy="73"/>
            </a:xfrm>
            <a:custGeom>
              <a:avLst/>
              <a:gdLst>
                <a:gd name="T0" fmla="*/ 102 w 170"/>
                <a:gd name="T1" fmla="*/ 22 h 73"/>
                <a:gd name="T2" fmla="*/ 43 w 170"/>
                <a:gd name="T3" fmla="*/ 19 h 73"/>
                <a:gd name="T4" fmla="*/ 20 w 170"/>
                <a:gd name="T5" fmla="*/ 28 h 73"/>
                <a:gd name="T6" fmla="*/ 31 w 170"/>
                <a:gd name="T7" fmla="*/ 34 h 73"/>
                <a:gd name="T8" fmla="*/ 68 w 170"/>
                <a:gd name="T9" fmla="*/ 47 h 73"/>
                <a:gd name="T10" fmla="*/ 157 w 170"/>
                <a:gd name="T11" fmla="*/ 40 h 73"/>
                <a:gd name="T12" fmla="*/ 170 w 170"/>
                <a:gd name="T13" fmla="*/ 46 h 73"/>
                <a:gd name="T14" fmla="*/ 165 w 170"/>
                <a:gd name="T15" fmla="*/ 60 h 73"/>
                <a:gd name="T16" fmla="*/ 115 w 170"/>
                <a:gd name="T17" fmla="*/ 73 h 73"/>
                <a:gd name="T18" fmla="*/ 64 w 170"/>
                <a:gd name="T19" fmla="*/ 67 h 73"/>
                <a:gd name="T20" fmla="*/ 21 w 170"/>
                <a:gd name="T21" fmla="*/ 52 h 73"/>
                <a:gd name="T22" fmla="*/ 0 w 170"/>
                <a:gd name="T23" fmla="*/ 28 h 73"/>
                <a:gd name="T24" fmla="*/ 12 w 170"/>
                <a:gd name="T25" fmla="*/ 8 h 73"/>
                <a:gd name="T26" fmla="*/ 40 w 170"/>
                <a:gd name="T27" fmla="*/ 0 h 73"/>
                <a:gd name="T28" fmla="*/ 105 w 170"/>
                <a:gd name="T29" fmla="*/ 3 h 73"/>
                <a:gd name="T30" fmla="*/ 113 w 170"/>
                <a:gd name="T31" fmla="*/ 14 h 73"/>
                <a:gd name="T32" fmla="*/ 102 w 170"/>
                <a:gd name="T33" fmla="*/ 22 h 73"/>
                <a:gd name="T34" fmla="*/ 102 w 170"/>
                <a:gd name="T35" fmla="*/ 2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0" h="73">
                  <a:moveTo>
                    <a:pt x="102" y="22"/>
                  </a:moveTo>
                  <a:lnTo>
                    <a:pt x="43" y="19"/>
                  </a:lnTo>
                  <a:lnTo>
                    <a:pt x="20" y="28"/>
                  </a:lnTo>
                  <a:lnTo>
                    <a:pt x="31" y="34"/>
                  </a:lnTo>
                  <a:lnTo>
                    <a:pt x="68" y="47"/>
                  </a:lnTo>
                  <a:lnTo>
                    <a:pt x="157" y="40"/>
                  </a:lnTo>
                  <a:lnTo>
                    <a:pt x="170" y="46"/>
                  </a:lnTo>
                  <a:lnTo>
                    <a:pt x="165" y="60"/>
                  </a:lnTo>
                  <a:lnTo>
                    <a:pt x="115" y="73"/>
                  </a:lnTo>
                  <a:lnTo>
                    <a:pt x="64" y="67"/>
                  </a:lnTo>
                  <a:lnTo>
                    <a:pt x="21" y="52"/>
                  </a:lnTo>
                  <a:lnTo>
                    <a:pt x="0" y="28"/>
                  </a:lnTo>
                  <a:lnTo>
                    <a:pt x="12" y="8"/>
                  </a:lnTo>
                  <a:lnTo>
                    <a:pt x="40" y="0"/>
                  </a:lnTo>
                  <a:lnTo>
                    <a:pt x="105" y="3"/>
                  </a:lnTo>
                  <a:lnTo>
                    <a:pt x="113" y="14"/>
                  </a:lnTo>
                  <a:lnTo>
                    <a:pt x="102" y="22"/>
                  </a:lnTo>
                  <a:lnTo>
                    <a:pt x="10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 name="Freeform 230"/>
            <p:cNvSpPr>
              <a:spLocks/>
            </p:cNvSpPr>
            <p:nvPr/>
          </p:nvSpPr>
          <p:spPr bwMode="auto">
            <a:xfrm>
              <a:off x="4195" y="2663"/>
              <a:ext cx="26" cy="155"/>
            </a:xfrm>
            <a:custGeom>
              <a:avLst/>
              <a:gdLst>
                <a:gd name="T0" fmla="*/ 26 w 26"/>
                <a:gd name="T1" fmla="*/ 11 h 155"/>
                <a:gd name="T2" fmla="*/ 20 w 26"/>
                <a:gd name="T3" fmla="*/ 146 h 155"/>
                <a:gd name="T4" fmla="*/ 9 w 26"/>
                <a:gd name="T5" fmla="*/ 155 h 155"/>
                <a:gd name="T6" fmla="*/ 0 w 26"/>
                <a:gd name="T7" fmla="*/ 145 h 155"/>
                <a:gd name="T8" fmla="*/ 6 w 26"/>
                <a:gd name="T9" fmla="*/ 11 h 155"/>
                <a:gd name="T10" fmla="*/ 16 w 26"/>
                <a:gd name="T11" fmla="*/ 0 h 155"/>
                <a:gd name="T12" fmla="*/ 26 w 26"/>
                <a:gd name="T13" fmla="*/ 11 h 155"/>
                <a:gd name="T14" fmla="*/ 26 w 26"/>
                <a:gd name="T15" fmla="*/ 11 h 1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55">
                  <a:moveTo>
                    <a:pt x="26" y="11"/>
                  </a:moveTo>
                  <a:lnTo>
                    <a:pt x="20" y="146"/>
                  </a:lnTo>
                  <a:lnTo>
                    <a:pt x="9" y="155"/>
                  </a:lnTo>
                  <a:lnTo>
                    <a:pt x="0" y="145"/>
                  </a:lnTo>
                  <a:lnTo>
                    <a:pt x="6" y="11"/>
                  </a:lnTo>
                  <a:lnTo>
                    <a:pt x="16" y="0"/>
                  </a:lnTo>
                  <a:lnTo>
                    <a:pt x="26" y="11"/>
                  </a:lnTo>
                  <a:lnTo>
                    <a:pt x="2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5" name="Freeform 231"/>
            <p:cNvSpPr>
              <a:spLocks/>
            </p:cNvSpPr>
            <p:nvPr/>
          </p:nvSpPr>
          <p:spPr bwMode="auto">
            <a:xfrm>
              <a:off x="4355" y="2658"/>
              <a:ext cx="24" cy="177"/>
            </a:xfrm>
            <a:custGeom>
              <a:avLst/>
              <a:gdLst>
                <a:gd name="T0" fmla="*/ 20 w 24"/>
                <a:gd name="T1" fmla="*/ 10 h 177"/>
                <a:gd name="T2" fmla="*/ 24 w 24"/>
                <a:gd name="T3" fmla="*/ 166 h 177"/>
                <a:gd name="T4" fmla="*/ 14 w 24"/>
                <a:gd name="T5" fmla="*/ 177 h 177"/>
                <a:gd name="T6" fmla="*/ 4 w 24"/>
                <a:gd name="T7" fmla="*/ 166 h 177"/>
                <a:gd name="T8" fmla="*/ 0 w 24"/>
                <a:gd name="T9" fmla="*/ 10 h 177"/>
                <a:gd name="T10" fmla="*/ 10 w 24"/>
                <a:gd name="T11" fmla="*/ 0 h 177"/>
                <a:gd name="T12" fmla="*/ 20 w 24"/>
                <a:gd name="T13" fmla="*/ 10 h 177"/>
                <a:gd name="T14" fmla="*/ 20 w 24"/>
                <a:gd name="T15" fmla="*/ 10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77">
                  <a:moveTo>
                    <a:pt x="20" y="10"/>
                  </a:moveTo>
                  <a:lnTo>
                    <a:pt x="24" y="166"/>
                  </a:lnTo>
                  <a:lnTo>
                    <a:pt x="14" y="177"/>
                  </a:lnTo>
                  <a:lnTo>
                    <a:pt x="4" y="166"/>
                  </a:lnTo>
                  <a:lnTo>
                    <a:pt x="0" y="10"/>
                  </a:lnTo>
                  <a:lnTo>
                    <a:pt x="10" y="0"/>
                  </a:lnTo>
                  <a:lnTo>
                    <a:pt x="20" y="10"/>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 name="Freeform 232"/>
            <p:cNvSpPr>
              <a:spLocks/>
            </p:cNvSpPr>
            <p:nvPr/>
          </p:nvSpPr>
          <p:spPr bwMode="auto">
            <a:xfrm>
              <a:off x="4235" y="2641"/>
              <a:ext cx="128" cy="38"/>
            </a:xfrm>
            <a:custGeom>
              <a:avLst/>
              <a:gdLst>
                <a:gd name="T0" fmla="*/ 4 w 128"/>
                <a:gd name="T1" fmla="*/ 15 h 38"/>
                <a:gd name="T2" fmla="*/ 65 w 128"/>
                <a:gd name="T3" fmla="*/ 0 h 38"/>
                <a:gd name="T4" fmla="*/ 124 w 128"/>
                <a:gd name="T5" fmla="*/ 19 h 38"/>
                <a:gd name="T6" fmla="*/ 128 w 128"/>
                <a:gd name="T7" fmla="*/ 34 h 38"/>
                <a:gd name="T8" fmla="*/ 114 w 128"/>
                <a:gd name="T9" fmla="*/ 38 h 38"/>
                <a:gd name="T10" fmla="*/ 64 w 128"/>
                <a:gd name="T11" fmla="*/ 21 h 38"/>
                <a:gd name="T12" fmla="*/ 14 w 128"/>
                <a:gd name="T13" fmla="*/ 34 h 38"/>
                <a:gd name="T14" fmla="*/ 0 w 128"/>
                <a:gd name="T15" fmla="*/ 29 h 38"/>
                <a:gd name="T16" fmla="*/ 4 w 128"/>
                <a:gd name="T17" fmla="*/ 15 h 38"/>
                <a:gd name="T18" fmla="*/ 4 w 128"/>
                <a:gd name="T19"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38">
                  <a:moveTo>
                    <a:pt x="4" y="15"/>
                  </a:moveTo>
                  <a:lnTo>
                    <a:pt x="65" y="0"/>
                  </a:lnTo>
                  <a:lnTo>
                    <a:pt x="124" y="19"/>
                  </a:lnTo>
                  <a:lnTo>
                    <a:pt x="128" y="34"/>
                  </a:lnTo>
                  <a:lnTo>
                    <a:pt x="114" y="38"/>
                  </a:lnTo>
                  <a:lnTo>
                    <a:pt x="64" y="21"/>
                  </a:lnTo>
                  <a:lnTo>
                    <a:pt x="14" y="34"/>
                  </a:lnTo>
                  <a:lnTo>
                    <a:pt x="0" y="29"/>
                  </a:lnTo>
                  <a:lnTo>
                    <a:pt x="4" y="15"/>
                  </a:lnTo>
                  <a:lnTo>
                    <a:pt x="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 name="Freeform 233"/>
            <p:cNvSpPr>
              <a:spLocks/>
            </p:cNvSpPr>
            <p:nvPr/>
          </p:nvSpPr>
          <p:spPr bwMode="auto">
            <a:xfrm>
              <a:off x="4398" y="2650"/>
              <a:ext cx="106" cy="40"/>
            </a:xfrm>
            <a:custGeom>
              <a:avLst/>
              <a:gdLst>
                <a:gd name="T0" fmla="*/ 11 w 106"/>
                <a:gd name="T1" fmla="*/ 0 h 40"/>
                <a:gd name="T2" fmla="*/ 105 w 106"/>
                <a:gd name="T3" fmla="*/ 24 h 40"/>
                <a:gd name="T4" fmla="*/ 106 w 106"/>
                <a:gd name="T5" fmla="*/ 39 h 40"/>
                <a:gd name="T6" fmla="*/ 93 w 106"/>
                <a:gd name="T7" fmla="*/ 40 h 40"/>
                <a:gd name="T8" fmla="*/ 55 w 106"/>
                <a:gd name="T9" fmla="*/ 24 h 40"/>
                <a:gd name="T10" fmla="*/ 11 w 106"/>
                <a:gd name="T11" fmla="*/ 21 h 40"/>
                <a:gd name="T12" fmla="*/ 0 w 106"/>
                <a:gd name="T13" fmla="*/ 10 h 40"/>
                <a:gd name="T14" fmla="*/ 11 w 106"/>
                <a:gd name="T15" fmla="*/ 0 h 40"/>
                <a:gd name="T16" fmla="*/ 11 w 106"/>
                <a:gd name="T1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40">
                  <a:moveTo>
                    <a:pt x="11" y="0"/>
                  </a:moveTo>
                  <a:lnTo>
                    <a:pt x="105" y="24"/>
                  </a:lnTo>
                  <a:lnTo>
                    <a:pt x="106" y="39"/>
                  </a:lnTo>
                  <a:lnTo>
                    <a:pt x="93" y="40"/>
                  </a:lnTo>
                  <a:lnTo>
                    <a:pt x="55" y="24"/>
                  </a:lnTo>
                  <a:lnTo>
                    <a:pt x="11" y="21"/>
                  </a:lnTo>
                  <a:lnTo>
                    <a:pt x="0" y="10"/>
                  </a:lnTo>
                  <a:lnTo>
                    <a:pt x="11"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 name="Freeform 234"/>
            <p:cNvSpPr>
              <a:spLocks/>
            </p:cNvSpPr>
            <p:nvPr/>
          </p:nvSpPr>
          <p:spPr bwMode="auto">
            <a:xfrm>
              <a:off x="4492" y="2675"/>
              <a:ext cx="22" cy="125"/>
            </a:xfrm>
            <a:custGeom>
              <a:avLst/>
              <a:gdLst>
                <a:gd name="T0" fmla="*/ 19 w 22"/>
                <a:gd name="T1" fmla="*/ 8 h 125"/>
                <a:gd name="T2" fmla="*/ 22 w 22"/>
                <a:gd name="T3" fmla="*/ 61 h 125"/>
                <a:gd name="T4" fmla="*/ 20 w 22"/>
                <a:gd name="T5" fmla="*/ 116 h 125"/>
                <a:gd name="T6" fmla="*/ 10 w 22"/>
                <a:gd name="T7" fmla="*/ 125 h 125"/>
                <a:gd name="T8" fmla="*/ 1 w 22"/>
                <a:gd name="T9" fmla="*/ 116 h 125"/>
                <a:gd name="T10" fmla="*/ 2 w 22"/>
                <a:gd name="T11" fmla="*/ 63 h 125"/>
                <a:gd name="T12" fmla="*/ 0 w 22"/>
                <a:gd name="T13" fmla="*/ 11 h 125"/>
                <a:gd name="T14" fmla="*/ 8 w 22"/>
                <a:gd name="T15" fmla="*/ 0 h 125"/>
                <a:gd name="T16" fmla="*/ 19 w 22"/>
                <a:gd name="T17" fmla="*/ 8 h 125"/>
                <a:gd name="T18" fmla="*/ 19 w 22"/>
                <a:gd name="T19" fmla="*/ 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125">
                  <a:moveTo>
                    <a:pt x="19" y="8"/>
                  </a:moveTo>
                  <a:lnTo>
                    <a:pt x="22" y="61"/>
                  </a:lnTo>
                  <a:lnTo>
                    <a:pt x="20" y="116"/>
                  </a:lnTo>
                  <a:lnTo>
                    <a:pt x="10" y="125"/>
                  </a:lnTo>
                  <a:lnTo>
                    <a:pt x="1" y="116"/>
                  </a:lnTo>
                  <a:lnTo>
                    <a:pt x="2" y="63"/>
                  </a:lnTo>
                  <a:lnTo>
                    <a:pt x="0" y="11"/>
                  </a:lnTo>
                  <a:lnTo>
                    <a:pt x="8" y="0"/>
                  </a:lnTo>
                  <a:lnTo>
                    <a:pt x="19" y="8"/>
                  </a:lnTo>
                  <a:lnTo>
                    <a:pt x="1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 name="Freeform 235"/>
            <p:cNvSpPr>
              <a:spLocks/>
            </p:cNvSpPr>
            <p:nvPr/>
          </p:nvSpPr>
          <p:spPr bwMode="auto">
            <a:xfrm>
              <a:off x="4403" y="2756"/>
              <a:ext cx="106" cy="71"/>
            </a:xfrm>
            <a:custGeom>
              <a:avLst/>
              <a:gdLst>
                <a:gd name="T0" fmla="*/ 10 w 106"/>
                <a:gd name="T1" fmla="*/ 0 h 71"/>
                <a:gd name="T2" fmla="*/ 74 w 106"/>
                <a:gd name="T3" fmla="*/ 7 h 71"/>
                <a:gd name="T4" fmla="*/ 106 w 106"/>
                <a:gd name="T5" fmla="*/ 45 h 71"/>
                <a:gd name="T6" fmla="*/ 97 w 106"/>
                <a:gd name="T7" fmla="*/ 55 h 71"/>
                <a:gd name="T8" fmla="*/ 52 w 106"/>
                <a:gd name="T9" fmla="*/ 71 h 71"/>
                <a:gd name="T10" fmla="*/ 16 w 106"/>
                <a:gd name="T11" fmla="*/ 67 h 71"/>
                <a:gd name="T12" fmla="*/ 4 w 106"/>
                <a:gd name="T13" fmla="*/ 57 h 71"/>
                <a:gd name="T14" fmla="*/ 16 w 106"/>
                <a:gd name="T15" fmla="*/ 47 h 71"/>
                <a:gd name="T16" fmla="*/ 48 w 106"/>
                <a:gd name="T17" fmla="*/ 52 h 71"/>
                <a:gd name="T18" fmla="*/ 86 w 106"/>
                <a:gd name="T19" fmla="*/ 40 h 71"/>
                <a:gd name="T20" fmla="*/ 76 w 106"/>
                <a:gd name="T21" fmla="*/ 26 h 71"/>
                <a:gd name="T22" fmla="*/ 58 w 106"/>
                <a:gd name="T23" fmla="*/ 20 h 71"/>
                <a:gd name="T24" fmla="*/ 11 w 106"/>
                <a:gd name="T25" fmla="*/ 20 h 71"/>
                <a:gd name="T26" fmla="*/ 0 w 106"/>
                <a:gd name="T27" fmla="*/ 11 h 71"/>
                <a:gd name="T28" fmla="*/ 10 w 106"/>
                <a:gd name="T29" fmla="*/ 0 h 71"/>
                <a:gd name="T30" fmla="*/ 10 w 106"/>
                <a:gd name="T3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71">
                  <a:moveTo>
                    <a:pt x="10" y="0"/>
                  </a:moveTo>
                  <a:lnTo>
                    <a:pt x="74" y="7"/>
                  </a:lnTo>
                  <a:lnTo>
                    <a:pt x="106" y="45"/>
                  </a:lnTo>
                  <a:lnTo>
                    <a:pt x="97" y="55"/>
                  </a:lnTo>
                  <a:lnTo>
                    <a:pt x="52" y="71"/>
                  </a:lnTo>
                  <a:lnTo>
                    <a:pt x="16" y="67"/>
                  </a:lnTo>
                  <a:lnTo>
                    <a:pt x="4" y="57"/>
                  </a:lnTo>
                  <a:lnTo>
                    <a:pt x="16" y="47"/>
                  </a:lnTo>
                  <a:lnTo>
                    <a:pt x="48" y="52"/>
                  </a:lnTo>
                  <a:lnTo>
                    <a:pt x="86" y="40"/>
                  </a:lnTo>
                  <a:lnTo>
                    <a:pt x="76" y="26"/>
                  </a:lnTo>
                  <a:lnTo>
                    <a:pt x="58" y="20"/>
                  </a:lnTo>
                  <a:lnTo>
                    <a:pt x="11" y="20"/>
                  </a:lnTo>
                  <a:lnTo>
                    <a:pt x="0" y="11"/>
                  </a:lnTo>
                  <a:lnTo>
                    <a:pt x="10"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 name="Freeform 236"/>
            <p:cNvSpPr>
              <a:spLocks/>
            </p:cNvSpPr>
            <p:nvPr/>
          </p:nvSpPr>
          <p:spPr bwMode="auto">
            <a:xfrm>
              <a:off x="4157" y="2707"/>
              <a:ext cx="50" cy="34"/>
            </a:xfrm>
            <a:custGeom>
              <a:avLst/>
              <a:gdLst>
                <a:gd name="T0" fmla="*/ 19 w 50"/>
                <a:gd name="T1" fmla="*/ 0 h 34"/>
                <a:gd name="T2" fmla="*/ 36 w 50"/>
                <a:gd name="T3" fmla="*/ 5 h 34"/>
                <a:gd name="T4" fmla="*/ 50 w 50"/>
                <a:gd name="T5" fmla="*/ 23 h 34"/>
                <a:gd name="T6" fmla="*/ 48 w 50"/>
                <a:gd name="T7" fmla="*/ 32 h 34"/>
                <a:gd name="T8" fmla="*/ 39 w 50"/>
                <a:gd name="T9" fmla="*/ 34 h 34"/>
                <a:gd name="T10" fmla="*/ 4 w 50"/>
                <a:gd name="T11" fmla="*/ 29 h 34"/>
                <a:gd name="T12" fmla="*/ 0 w 50"/>
                <a:gd name="T13" fmla="*/ 11 h 34"/>
                <a:gd name="T14" fmla="*/ 19 w 50"/>
                <a:gd name="T15" fmla="*/ 0 h 34"/>
                <a:gd name="T16" fmla="*/ 19 w 50"/>
                <a:gd name="T1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34">
                  <a:moveTo>
                    <a:pt x="19" y="0"/>
                  </a:moveTo>
                  <a:lnTo>
                    <a:pt x="36" y="5"/>
                  </a:lnTo>
                  <a:lnTo>
                    <a:pt x="50" y="23"/>
                  </a:lnTo>
                  <a:lnTo>
                    <a:pt x="48" y="32"/>
                  </a:lnTo>
                  <a:lnTo>
                    <a:pt x="39" y="34"/>
                  </a:lnTo>
                  <a:lnTo>
                    <a:pt x="4" y="29"/>
                  </a:lnTo>
                  <a:lnTo>
                    <a:pt x="0" y="11"/>
                  </a:lnTo>
                  <a:lnTo>
                    <a:pt x="1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 name="Freeform 237"/>
            <p:cNvSpPr>
              <a:spLocks/>
            </p:cNvSpPr>
            <p:nvPr/>
          </p:nvSpPr>
          <p:spPr bwMode="auto">
            <a:xfrm>
              <a:off x="4497" y="2719"/>
              <a:ext cx="47" cy="28"/>
            </a:xfrm>
            <a:custGeom>
              <a:avLst/>
              <a:gdLst>
                <a:gd name="T0" fmla="*/ 10 w 47"/>
                <a:gd name="T1" fmla="*/ 1 h 28"/>
                <a:gd name="T2" fmla="*/ 31 w 47"/>
                <a:gd name="T3" fmla="*/ 0 h 28"/>
                <a:gd name="T4" fmla="*/ 47 w 47"/>
                <a:gd name="T5" fmla="*/ 10 h 28"/>
                <a:gd name="T6" fmla="*/ 28 w 47"/>
                <a:gd name="T7" fmla="*/ 24 h 28"/>
                <a:gd name="T8" fmla="*/ 11 w 47"/>
                <a:gd name="T9" fmla="*/ 28 h 28"/>
                <a:gd name="T10" fmla="*/ 0 w 47"/>
                <a:gd name="T11" fmla="*/ 15 h 28"/>
                <a:gd name="T12" fmla="*/ 10 w 47"/>
                <a:gd name="T13" fmla="*/ 1 h 28"/>
                <a:gd name="T14" fmla="*/ 10 w 47"/>
                <a:gd name="T15" fmla="*/ 1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28">
                  <a:moveTo>
                    <a:pt x="10" y="1"/>
                  </a:moveTo>
                  <a:lnTo>
                    <a:pt x="31" y="0"/>
                  </a:lnTo>
                  <a:lnTo>
                    <a:pt x="47" y="10"/>
                  </a:lnTo>
                  <a:lnTo>
                    <a:pt x="28" y="24"/>
                  </a:lnTo>
                  <a:lnTo>
                    <a:pt x="11" y="28"/>
                  </a:lnTo>
                  <a:lnTo>
                    <a:pt x="0" y="15"/>
                  </a:lnTo>
                  <a:lnTo>
                    <a:pt x="10" y="1"/>
                  </a:lnTo>
                  <a:lnTo>
                    <a:pt x="1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 name="Freeform 238"/>
            <p:cNvSpPr>
              <a:spLocks/>
            </p:cNvSpPr>
            <p:nvPr/>
          </p:nvSpPr>
          <p:spPr bwMode="auto">
            <a:xfrm>
              <a:off x="3962" y="2665"/>
              <a:ext cx="66" cy="45"/>
            </a:xfrm>
            <a:custGeom>
              <a:avLst/>
              <a:gdLst>
                <a:gd name="T0" fmla="*/ 26 w 66"/>
                <a:gd name="T1" fmla="*/ 0 h 45"/>
                <a:gd name="T2" fmla="*/ 60 w 66"/>
                <a:gd name="T3" fmla="*/ 26 h 45"/>
                <a:gd name="T4" fmla="*/ 66 w 66"/>
                <a:gd name="T5" fmla="*/ 38 h 45"/>
                <a:gd name="T6" fmla="*/ 54 w 66"/>
                <a:gd name="T7" fmla="*/ 45 h 45"/>
                <a:gd name="T8" fmla="*/ 5 w 66"/>
                <a:gd name="T9" fmla="*/ 22 h 45"/>
                <a:gd name="T10" fmla="*/ 0 w 66"/>
                <a:gd name="T11" fmla="*/ 11 h 45"/>
                <a:gd name="T12" fmla="*/ 5 w 66"/>
                <a:gd name="T13" fmla="*/ 0 h 45"/>
                <a:gd name="T14" fmla="*/ 26 w 66"/>
                <a:gd name="T15" fmla="*/ 0 h 45"/>
                <a:gd name="T16" fmla="*/ 26 w 66"/>
                <a:gd name="T17"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45">
                  <a:moveTo>
                    <a:pt x="26" y="0"/>
                  </a:moveTo>
                  <a:lnTo>
                    <a:pt x="60" y="26"/>
                  </a:lnTo>
                  <a:lnTo>
                    <a:pt x="66" y="38"/>
                  </a:lnTo>
                  <a:lnTo>
                    <a:pt x="54" y="45"/>
                  </a:lnTo>
                  <a:lnTo>
                    <a:pt x="5" y="22"/>
                  </a:lnTo>
                  <a:lnTo>
                    <a:pt x="0" y="11"/>
                  </a:lnTo>
                  <a:lnTo>
                    <a:pt x="5" y="0"/>
                  </a:lnTo>
                  <a:lnTo>
                    <a:pt x="26" y="0"/>
                  </a:lnTo>
                  <a:lnTo>
                    <a:pt x="2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 name="Freeform 243"/>
            <p:cNvSpPr>
              <a:spLocks/>
            </p:cNvSpPr>
            <p:nvPr/>
          </p:nvSpPr>
          <p:spPr bwMode="auto">
            <a:xfrm>
              <a:off x="3995" y="2992"/>
              <a:ext cx="400" cy="76"/>
            </a:xfrm>
            <a:custGeom>
              <a:avLst/>
              <a:gdLst>
                <a:gd name="T0" fmla="*/ 12 w 400"/>
                <a:gd name="T1" fmla="*/ 0 h 76"/>
                <a:gd name="T2" fmla="*/ 77 w 400"/>
                <a:gd name="T3" fmla="*/ 10 h 76"/>
                <a:gd name="T4" fmla="*/ 316 w 400"/>
                <a:gd name="T5" fmla="*/ 44 h 76"/>
                <a:gd name="T6" fmla="*/ 392 w 400"/>
                <a:gd name="T7" fmla="*/ 56 h 76"/>
                <a:gd name="T8" fmla="*/ 400 w 400"/>
                <a:gd name="T9" fmla="*/ 68 h 76"/>
                <a:gd name="T10" fmla="*/ 388 w 400"/>
                <a:gd name="T11" fmla="*/ 76 h 76"/>
                <a:gd name="T12" fmla="*/ 313 w 400"/>
                <a:gd name="T13" fmla="*/ 64 h 76"/>
                <a:gd name="T14" fmla="*/ 74 w 400"/>
                <a:gd name="T15" fmla="*/ 31 h 76"/>
                <a:gd name="T16" fmla="*/ 8 w 400"/>
                <a:gd name="T17" fmla="*/ 19 h 76"/>
                <a:gd name="T18" fmla="*/ 0 w 400"/>
                <a:gd name="T19" fmla="*/ 8 h 76"/>
                <a:gd name="T20" fmla="*/ 12 w 400"/>
                <a:gd name="T21" fmla="*/ 0 h 76"/>
                <a:gd name="T22" fmla="*/ 12 w 400"/>
                <a:gd name="T2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0" h="76">
                  <a:moveTo>
                    <a:pt x="12" y="0"/>
                  </a:moveTo>
                  <a:lnTo>
                    <a:pt x="77" y="10"/>
                  </a:lnTo>
                  <a:lnTo>
                    <a:pt x="316" y="44"/>
                  </a:lnTo>
                  <a:lnTo>
                    <a:pt x="392" y="56"/>
                  </a:lnTo>
                  <a:lnTo>
                    <a:pt x="400" y="68"/>
                  </a:lnTo>
                  <a:lnTo>
                    <a:pt x="388" y="76"/>
                  </a:lnTo>
                  <a:lnTo>
                    <a:pt x="313" y="64"/>
                  </a:lnTo>
                  <a:lnTo>
                    <a:pt x="74" y="31"/>
                  </a:lnTo>
                  <a:lnTo>
                    <a:pt x="8" y="19"/>
                  </a:lnTo>
                  <a:lnTo>
                    <a:pt x="0" y="8"/>
                  </a:lnTo>
                  <a:lnTo>
                    <a:pt x="12"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4" name="Freeform 244"/>
            <p:cNvSpPr>
              <a:spLocks/>
            </p:cNvSpPr>
            <p:nvPr/>
          </p:nvSpPr>
          <p:spPr bwMode="auto">
            <a:xfrm>
              <a:off x="3864" y="3052"/>
              <a:ext cx="322" cy="115"/>
            </a:xfrm>
            <a:custGeom>
              <a:avLst/>
              <a:gdLst>
                <a:gd name="T0" fmla="*/ 13 w 322"/>
                <a:gd name="T1" fmla="*/ 0 h 115"/>
                <a:gd name="T2" fmla="*/ 95 w 322"/>
                <a:gd name="T3" fmla="*/ 27 h 115"/>
                <a:gd name="T4" fmla="*/ 163 w 322"/>
                <a:gd name="T5" fmla="*/ 54 h 115"/>
                <a:gd name="T6" fmla="*/ 232 w 322"/>
                <a:gd name="T7" fmla="*/ 78 h 115"/>
                <a:gd name="T8" fmla="*/ 313 w 322"/>
                <a:gd name="T9" fmla="*/ 96 h 115"/>
                <a:gd name="T10" fmla="*/ 322 w 322"/>
                <a:gd name="T11" fmla="*/ 107 h 115"/>
                <a:gd name="T12" fmla="*/ 310 w 322"/>
                <a:gd name="T13" fmla="*/ 115 h 115"/>
                <a:gd name="T14" fmla="*/ 159 w 322"/>
                <a:gd name="T15" fmla="*/ 74 h 115"/>
                <a:gd name="T16" fmla="*/ 89 w 322"/>
                <a:gd name="T17" fmla="*/ 48 h 115"/>
                <a:gd name="T18" fmla="*/ 7 w 322"/>
                <a:gd name="T19" fmla="*/ 20 h 115"/>
                <a:gd name="T20" fmla="*/ 0 w 322"/>
                <a:gd name="T21" fmla="*/ 8 h 115"/>
                <a:gd name="T22" fmla="*/ 13 w 322"/>
                <a:gd name="T23" fmla="*/ 0 h 115"/>
                <a:gd name="T24" fmla="*/ 13 w 322"/>
                <a:gd name="T25"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2" h="115">
                  <a:moveTo>
                    <a:pt x="13" y="0"/>
                  </a:moveTo>
                  <a:lnTo>
                    <a:pt x="95" y="27"/>
                  </a:lnTo>
                  <a:lnTo>
                    <a:pt x="163" y="54"/>
                  </a:lnTo>
                  <a:lnTo>
                    <a:pt x="232" y="78"/>
                  </a:lnTo>
                  <a:lnTo>
                    <a:pt x="313" y="96"/>
                  </a:lnTo>
                  <a:lnTo>
                    <a:pt x="322" y="107"/>
                  </a:lnTo>
                  <a:lnTo>
                    <a:pt x="310" y="115"/>
                  </a:lnTo>
                  <a:lnTo>
                    <a:pt x="159" y="74"/>
                  </a:lnTo>
                  <a:lnTo>
                    <a:pt x="89" y="48"/>
                  </a:lnTo>
                  <a:lnTo>
                    <a:pt x="7" y="20"/>
                  </a:lnTo>
                  <a:lnTo>
                    <a:pt x="0" y="8"/>
                  </a:lnTo>
                  <a:lnTo>
                    <a:pt x="13"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5" name="Freeform 245"/>
            <p:cNvSpPr>
              <a:spLocks/>
            </p:cNvSpPr>
            <p:nvPr/>
          </p:nvSpPr>
          <p:spPr bwMode="auto">
            <a:xfrm>
              <a:off x="4368" y="3067"/>
              <a:ext cx="188" cy="112"/>
            </a:xfrm>
            <a:custGeom>
              <a:avLst/>
              <a:gdLst>
                <a:gd name="T0" fmla="*/ 94 w 188"/>
                <a:gd name="T1" fmla="*/ 0 h 112"/>
                <a:gd name="T2" fmla="*/ 179 w 188"/>
                <a:gd name="T3" fmla="*/ 19 h 112"/>
                <a:gd name="T4" fmla="*/ 188 w 188"/>
                <a:gd name="T5" fmla="*/ 28 h 112"/>
                <a:gd name="T6" fmla="*/ 181 w 188"/>
                <a:gd name="T7" fmla="*/ 38 h 112"/>
                <a:gd name="T8" fmla="*/ 114 w 188"/>
                <a:gd name="T9" fmla="*/ 72 h 112"/>
                <a:gd name="T10" fmla="*/ 47 w 188"/>
                <a:gd name="T11" fmla="*/ 99 h 112"/>
                <a:gd name="T12" fmla="*/ 19 w 188"/>
                <a:gd name="T13" fmla="*/ 112 h 112"/>
                <a:gd name="T14" fmla="*/ 0 w 188"/>
                <a:gd name="T15" fmla="*/ 106 h 112"/>
                <a:gd name="T16" fmla="*/ 7 w 188"/>
                <a:gd name="T17" fmla="*/ 86 h 112"/>
                <a:gd name="T18" fmla="*/ 33 w 188"/>
                <a:gd name="T19" fmla="*/ 70 h 112"/>
                <a:gd name="T20" fmla="*/ 148 w 188"/>
                <a:gd name="T21" fmla="*/ 32 h 112"/>
                <a:gd name="T22" fmla="*/ 90 w 188"/>
                <a:gd name="T23" fmla="*/ 19 h 112"/>
                <a:gd name="T24" fmla="*/ 83 w 188"/>
                <a:gd name="T25" fmla="*/ 7 h 112"/>
                <a:gd name="T26" fmla="*/ 94 w 188"/>
                <a:gd name="T27" fmla="*/ 0 h 112"/>
                <a:gd name="T28" fmla="*/ 94 w 188"/>
                <a:gd name="T29"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8" h="112">
                  <a:moveTo>
                    <a:pt x="94" y="0"/>
                  </a:moveTo>
                  <a:lnTo>
                    <a:pt x="179" y="19"/>
                  </a:lnTo>
                  <a:lnTo>
                    <a:pt x="188" y="28"/>
                  </a:lnTo>
                  <a:lnTo>
                    <a:pt x="181" y="38"/>
                  </a:lnTo>
                  <a:lnTo>
                    <a:pt x="114" y="72"/>
                  </a:lnTo>
                  <a:lnTo>
                    <a:pt x="47" y="99"/>
                  </a:lnTo>
                  <a:lnTo>
                    <a:pt x="19" y="112"/>
                  </a:lnTo>
                  <a:lnTo>
                    <a:pt x="0" y="106"/>
                  </a:lnTo>
                  <a:lnTo>
                    <a:pt x="7" y="86"/>
                  </a:lnTo>
                  <a:lnTo>
                    <a:pt x="33" y="70"/>
                  </a:lnTo>
                  <a:lnTo>
                    <a:pt x="148" y="32"/>
                  </a:lnTo>
                  <a:lnTo>
                    <a:pt x="90" y="19"/>
                  </a:lnTo>
                  <a:lnTo>
                    <a:pt x="83" y="7"/>
                  </a:lnTo>
                  <a:lnTo>
                    <a:pt x="94" y="0"/>
                  </a:lnTo>
                  <a:lnTo>
                    <a:pt x="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6" name="Freeform 246"/>
            <p:cNvSpPr>
              <a:spLocks/>
            </p:cNvSpPr>
            <p:nvPr/>
          </p:nvSpPr>
          <p:spPr bwMode="auto">
            <a:xfrm>
              <a:off x="4089" y="3054"/>
              <a:ext cx="98" cy="59"/>
            </a:xfrm>
            <a:custGeom>
              <a:avLst/>
              <a:gdLst>
                <a:gd name="T0" fmla="*/ 85 w 98"/>
                <a:gd name="T1" fmla="*/ 21 h 59"/>
                <a:gd name="T2" fmla="*/ 45 w 98"/>
                <a:gd name="T3" fmla="*/ 16 h 59"/>
                <a:gd name="T4" fmla="*/ 20 w 98"/>
                <a:gd name="T5" fmla="*/ 31 h 59"/>
                <a:gd name="T6" fmla="*/ 41 w 98"/>
                <a:gd name="T7" fmla="*/ 40 h 59"/>
                <a:gd name="T8" fmla="*/ 85 w 98"/>
                <a:gd name="T9" fmla="*/ 36 h 59"/>
                <a:gd name="T10" fmla="*/ 98 w 98"/>
                <a:gd name="T11" fmla="*/ 43 h 59"/>
                <a:gd name="T12" fmla="*/ 91 w 98"/>
                <a:gd name="T13" fmla="*/ 56 h 59"/>
                <a:gd name="T14" fmla="*/ 38 w 98"/>
                <a:gd name="T15" fmla="*/ 59 h 59"/>
                <a:gd name="T16" fmla="*/ 0 w 98"/>
                <a:gd name="T17" fmla="*/ 28 h 59"/>
                <a:gd name="T18" fmla="*/ 11 w 98"/>
                <a:gd name="T19" fmla="*/ 8 h 59"/>
                <a:gd name="T20" fmla="*/ 34 w 98"/>
                <a:gd name="T21" fmla="*/ 0 h 59"/>
                <a:gd name="T22" fmla="*/ 88 w 98"/>
                <a:gd name="T23" fmla="*/ 2 h 59"/>
                <a:gd name="T24" fmla="*/ 97 w 98"/>
                <a:gd name="T25" fmla="*/ 13 h 59"/>
                <a:gd name="T26" fmla="*/ 85 w 98"/>
                <a:gd name="T27" fmla="*/ 21 h 59"/>
                <a:gd name="T28" fmla="*/ 85 w 98"/>
                <a:gd name="T29" fmla="*/ 2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59">
                  <a:moveTo>
                    <a:pt x="85" y="21"/>
                  </a:moveTo>
                  <a:lnTo>
                    <a:pt x="45" y="16"/>
                  </a:lnTo>
                  <a:lnTo>
                    <a:pt x="20" y="31"/>
                  </a:lnTo>
                  <a:lnTo>
                    <a:pt x="41" y="40"/>
                  </a:lnTo>
                  <a:lnTo>
                    <a:pt x="85" y="36"/>
                  </a:lnTo>
                  <a:lnTo>
                    <a:pt x="98" y="43"/>
                  </a:lnTo>
                  <a:lnTo>
                    <a:pt x="91" y="56"/>
                  </a:lnTo>
                  <a:lnTo>
                    <a:pt x="38" y="59"/>
                  </a:lnTo>
                  <a:lnTo>
                    <a:pt x="0" y="28"/>
                  </a:lnTo>
                  <a:lnTo>
                    <a:pt x="11" y="8"/>
                  </a:lnTo>
                  <a:lnTo>
                    <a:pt x="34" y="0"/>
                  </a:lnTo>
                  <a:lnTo>
                    <a:pt x="88" y="2"/>
                  </a:lnTo>
                  <a:lnTo>
                    <a:pt x="97" y="13"/>
                  </a:lnTo>
                  <a:lnTo>
                    <a:pt x="85" y="21"/>
                  </a:lnTo>
                  <a:lnTo>
                    <a:pt x="85"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7" name="Freeform 247"/>
            <p:cNvSpPr>
              <a:spLocks/>
            </p:cNvSpPr>
            <p:nvPr/>
          </p:nvSpPr>
          <p:spPr bwMode="auto">
            <a:xfrm>
              <a:off x="4052" y="3032"/>
              <a:ext cx="66" cy="30"/>
            </a:xfrm>
            <a:custGeom>
              <a:avLst/>
              <a:gdLst>
                <a:gd name="T0" fmla="*/ 53 w 66"/>
                <a:gd name="T1" fmla="*/ 30 h 30"/>
                <a:gd name="T2" fmla="*/ 9 w 66"/>
                <a:gd name="T3" fmla="*/ 20 h 30"/>
                <a:gd name="T4" fmla="*/ 0 w 66"/>
                <a:gd name="T5" fmla="*/ 9 h 30"/>
                <a:gd name="T6" fmla="*/ 10 w 66"/>
                <a:gd name="T7" fmla="*/ 0 h 30"/>
                <a:gd name="T8" fmla="*/ 58 w 66"/>
                <a:gd name="T9" fmla="*/ 9 h 30"/>
                <a:gd name="T10" fmla="*/ 66 w 66"/>
                <a:gd name="T11" fmla="*/ 22 h 30"/>
                <a:gd name="T12" fmla="*/ 53 w 66"/>
                <a:gd name="T13" fmla="*/ 30 h 30"/>
                <a:gd name="T14" fmla="*/ 53 w 66"/>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30">
                  <a:moveTo>
                    <a:pt x="53" y="30"/>
                  </a:moveTo>
                  <a:lnTo>
                    <a:pt x="9" y="20"/>
                  </a:lnTo>
                  <a:lnTo>
                    <a:pt x="0" y="9"/>
                  </a:lnTo>
                  <a:lnTo>
                    <a:pt x="10" y="0"/>
                  </a:lnTo>
                  <a:lnTo>
                    <a:pt x="58" y="9"/>
                  </a:lnTo>
                  <a:lnTo>
                    <a:pt x="66" y="22"/>
                  </a:lnTo>
                  <a:lnTo>
                    <a:pt x="53" y="30"/>
                  </a:lnTo>
                  <a:lnTo>
                    <a:pt x="53"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8" name="Freeform 248"/>
            <p:cNvSpPr>
              <a:spLocks/>
            </p:cNvSpPr>
            <p:nvPr/>
          </p:nvSpPr>
          <p:spPr bwMode="auto">
            <a:xfrm>
              <a:off x="4036" y="3060"/>
              <a:ext cx="53" cy="23"/>
            </a:xfrm>
            <a:custGeom>
              <a:avLst/>
              <a:gdLst>
                <a:gd name="T0" fmla="*/ 43 w 53"/>
                <a:gd name="T1" fmla="*/ 23 h 23"/>
                <a:gd name="T2" fmla="*/ 9 w 53"/>
                <a:gd name="T3" fmla="*/ 19 h 23"/>
                <a:gd name="T4" fmla="*/ 0 w 53"/>
                <a:gd name="T5" fmla="*/ 9 h 23"/>
                <a:gd name="T6" fmla="*/ 11 w 53"/>
                <a:gd name="T7" fmla="*/ 0 h 23"/>
                <a:gd name="T8" fmla="*/ 44 w 53"/>
                <a:gd name="T9" fmla="*/ 4 h 23"/>
                <a:gd name="T10" fmla="*/ 53 w 53"/>
                <a:gd name="T11" fmla="*/ 14 h 23"/>
                <a:gd name="T12" fmla="*/ 43 w 53"/>
                <a:gd name="T13" fmla="*/ 23 h 23"/>
                <a:gd name="T14" fmla="*/ 43 w 53"/>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3">
                  <a:moveTo>
                    <a:pt x="43" y="23"/>
                  </a:moveTo>
                  <a:lnTo>
                    <a:pt x="9" y="19"/>
                  </a:lnTo>
                  <a:lnTo>
                    <a:pt x="0" y="9"/>
                  </a:lnTo>
                  <a:lnTo>
                    <a:pt x="11" y="0"/>
                  </a:lnTo>
                  <a:lnTo>
                    <a:pt x="44" y="4"/>
                  </a:lnTo>
                  <a:lnTo>
                    <a:pt x="53" y="14"/>
                  </a:lnTo>
                  <a:lnTo>
                    <a:pt x="43" y="23"/>
                  </a:lnTo>
                  <a:lnTo>
                    <a:pt x="43"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 name="Freeform 249"/>
            <p:cNvSpPr>
              <a:spLocks/>
            </p:cNvSpPr>
            <p:nvPr/>
          </p:nvSpPr>
          <p:spPr bwMode="auto">
            <a:xfrm>
              <a:off x="4196" y="3062"/>
              <a:ext cx="87" cy="20"/>
            </a:xfrm>
            <a:custGeom>
              <a:avLst/>
              <a:gdLst>
                <a:gd name="T0" fmla="*/ 10 w 87"/>
                <a:gd name="T1" fmla="*/ 0 h 20"/>
                <a:gd name="T2" fmla="*/ 77 w 87"/>
                <a:gd name="T3" fmla="*/ 0 h 20"/>
                <a:gd name="T4" fmla="*/ 87 w 87"/>
                <a:gd name="T5" fmla="*/ 10 h 20"/>
                <a:gd name="T6" fmla="*/ 77 w 87"/>
                <a:gd name="T7" fmla="*/ 20 h 20"/>
                <a:gd name="T8" fmla="*/ 10 w 87"/>
                <a:gd name="T9" fmla="*/ 20 h 20"/>
                <a:gd name="T10" fmla="*/ 0 w 87"/>
                <a:gd name="T11" fmla="*/ 10 h 20"/>
                <a:gd name="T12" fmla="*/ 10 w 87"/>
                <a:gd name="T13" fmla="*/ 0 h 20"/>
                <a:gd name="T14" fmla="*/ 10 w 87"/>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20">
                  <a:moveTo>
                    <a:pt x="10" y="0"/>
                  </a:moveTo>
                  <a:lnTo>
                    <a:pt x="77" y="0"/>
                  </a:lnTo>
                  <a:lnTo>
                    <a:pt x="87" y="10"/>
                  </a:lnTo>
                  <a:lnTo>
                    <a:pt x="77" y="20"/>
                  </a:lnTo>
                  <a:lnTo>
                    <a:pt x="10" y="20"/>
                  </a:lnTo>
                  <a:lnTo>
                    <a:pt x="0" y="10"/>
                  </a:lnTo>
                  <a:lnTo>
                    <a:pt x="10"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0" name="Freeform 250"/>
            <p:cNvSpPr>
              <a:spLocks/>
            </p:cNvSpPr>
            <p:nvPr/>
          </p:nvSpPr>
          <p:spPr bwMode="auto">
            <a:xfrm>
              <a:off x="4191" y="3097"/>
              <a:ext cx="36" cy="27"/>
            </a:xfrm>
            <a:custGeom>
              <a:avLst/>
              <a:gdLst>
                <a:gd name="T0" fmla="*/ 14 w 36"/>
                <a:gd name="T1" fmla="*/ 0 h 27"/>
                <a:gd name="T2" fmla="*/ 33 w 36"/>
                <a:gd name="T3" fmla="*/ 10 h 27"/>
                <a:gd name="T4" fmla="*/ 36 w 36"/>
                <a:gd name="T5" fmla="*/ 23 h 27"/>
                <a:gd name="T6" fmla="*/ 22 w 36"/>
                <a:gd name="T7" fmla="*/ 27 h 27"/>
                <a:gd name="T8" fmla="*/ 4 w 36"/>
                <a:gd name="T9" fmla="*/ 17 h 27"/>
                <a:gd name="T10" fmla="*/ 0 w 36"/>
                <a:gd name="T11" fmla="*/ 3 h 27"/>
                <a:gd name="T12" fmla="*/ 14 w 36"/>
                <a:gd name="T13" fmla="*/ 0 h 27"/>
                <a:gd name="T14" fmla="*/ 14 w 36"/>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7">
                  <a:moveTo>
                    <a:pt x="14" y="0"/>
                  </a:moveTo>
                  <a:lnTo>
                    <a:pt x="33" y="10"/>
                  </a:lnTo>
                  <a:lnTo>
                    <a:pt x="36" y="23"/>
                  </a:lnTo>
                  <a:lnTo>
                    <a:pt x="22" y="27"/>
                  </a:lnTo>
                  <a:lnTo>
                    <a:pt x="4" y="17"/>
                  </a:lnTo>
                  <a:lnTo>
                    <a:pt x="0" y="3"/>
                  </a:lnTo>
                  <a:lnTo>
                    <a:pt x="14"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 name="Freeform 251"/>
            <p:cNvSpPr>
              <a:spLocks/>
            </p:cNvSpPr>
            <p:nvPr/>
          </p:nvSpPr>
          <p:spPr bwMode="auto">
            <a:xfrm>
              <a:off x="4431" y="2124"/>
              <a:ext cx="194" cy="370"/>
            </a:xfrm>
            <a:custGeom>
              <a:avLst/>
              <a:gdLst>
                <a:gd name="T0" fmla="*/ 62 w 194"/>
                <a:gd name="T1" fmla="*/ 78 h 370"/>
                <a:gd name="T2" fmla="*/ 28 w 194"/>
                <a:gd name="T3" fmla="*/ 131 h 370"/>
                <a:gd name="T4" fmla="*/ 20 w 194"/>
                <a:gd name="T5" fmla="*/ 192 h 370"/>
                <a:gd name="T6" fmla="*/ 23 w 194"/>
                <a:gd name="T7" fmla="*/ 286 h 370"/>
                <a:gd name="T8" fmla="*/ 38 w 194"/>
                <a:gd name="T9" fmla="*/ 325 h 370"/>
                <a:gd name="T10" fmla="*/ 52 w 194"/>
                <a:gd name="T11" fmla="*/ 340 h 370"/>
                <a:gd name="T12" fmla="*/ 71 w 194"/>
                <a:gd name="T13" fmla="*/ 352 h 370"/>
                <a:gd name="T14" fmla="*/ 101 w 194"/>
                <a:gd name="T15" fmla="*/ 344 h 370"/>
                <a:gd name="T16" fmla="*/ 124 w 194"/>
                <a:gd name="T17" fmla="*/ 312 h 370"/>
                <a:gd name="T18" fmla="*/ 157 w 194"/>
                <a:gd name="T19" fmla="*/ 216 h 370"/>
                <a:gd name="T20" fmla="*/ 154 w 194"/>
                <a:gd name="T21" fmla="*/ 137 h 370"/>
                <a:gd name="T22" fmla="*/ 142 w 194"/>
                <a:gd name="T23" fmla="*/ 103 h 370"/>
                <a:gd name="T24" fmla="*/ 119 w 194"/>
                <a:gd name="T25" fmla="*/ 68 h 370"/>
                <a:gd name="T26" fmla="*/ 103 w 194"/>
                <a:gd name="T27" fmla="*/ 49 h 370"/>
                <a:gd name="T28" fmla="*/ 83 w 194"/>
                <a:gd name="T29" fmla="*/ 34 h 370"/>
                <a:gd name="T30" fmla="*/ 78 w 194"/>
                <a:gd name="T31" fmla="*/ 6 h 370"/>
                <a:gd name="T32" fmla="*/ 106 w 194"/>
                <a:gd name="T33" fmla="*/ 0 h 370"/>
                <a:gd name="T34" fmla="*/ 152 w 194"/>
                <a:gd name="T35" fmla="*/ 36 h 370"/>
                <a:gd name="T36" fmla="*/ 191 w 194"/>
                <a:gd name="T37" fmla="*/ 122 h 370"/>
                <a:gd name="T38" fmla="*/ 194 w 194"/>
                <a:gd name="T39" fmla="*/ 169 h 370"/>
                <a:gd name="T40" fmla="*/ 191 w 194"/>
                <a:gd name="T41" fmla="*/ 219 h 370"/>
                <a:gd name="T42" fmla="*/ 174 w 194"/>
                <a:gd name="T43" fmla="*/ 278 h 370"/>
                <a:gd name="T44" fmla="*/ 159 w 194"/>
                <a:gd name="T45" fmla="*/ 305 h 370"/>
                <a:gd name="T46" fmla="*/ 142 w 194"/>
                <a:gd name="T47" fmla="*/ 332 h 370"/>
                <a:gd name="T48" fmla="*/ 125 w 194"/>
                <a:gd name="T49" fmla="*/ 351 h 370"/>
                <a:gd name="T50" fmla="*/ 107 w 194"/>
                <a:gd name="T51" fmla="*/ 367 h 370"/>
                <a:gd name="T52" fmla="*/ 63 w 194"/>
                <a:gd name="T53" fmla="*/ 370 h 370"/>
                <a:gd name="T54" fmla="*/ 25 w 194"/>
                <a:gd name="T55" fmla="*/ 339 h 370"/>
                <a:gd name="T56" fmla="*/ 5 w 194"/>
                <a:gd name="T57" fmla="*/ 297 h 370"/>
                <a:gd name="T58" fmla="*/ 0 w 194"/>
                <a:gd name="T59" fmla="*/ 192 h 370"/>
                <a:gd name="T60" fmla="*/ 9 w 194"/>
                <a:gd name="T61" fmla="*/ 122 h 370"/>
                <a:gd name="T62" fmla="*/ 24 w 194"/>
                <a:gd name="T63" fmla="*/ 93 h 370"/>
                <a:gd name="T64" fmla="*/ 47 w 194"/>
                <a:gd name="T65" fmla="*/ 64 h 370"/>
                <a:gd name="T66" fmla="*/ 62 w 194"/>
                <a:gd name="T67" fmla="*/ 64 h 370"/>
                <a:gd name="T68" fmla="*/ 65 w 194"/>
                <a:gd name="T69" fmla="*/ 71 h 370"/>
                <a:gd name="T70" fmla="*/ 62 w 194"/>
                <a:gd name="T71" fmla="*/ 78 h 370"/>
                <a:gd name="T72" fmla="*/ 62 w 194"/>
                <a:gd name="T73" fmla="*/ 78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4" h="370">
                  <a:moveTo>
                    <a:pt x="62" y="78"/>
                  </a:moveTo>
                  <a:lnTo>
                    <a:pt x="28" y="131"/>
                  </a:lnTo>
                  <a:lnTo>
                    <a:pt x="20" y="192"/>
                  </a:lnTo>
                  <a:lnTo>
                    <a:pt x="23" y="286"/>
                  </a:lnTo>
                  <a:lnTo>
                    <a:pt x="38" y="325"/>
                  </a:lnTo>
                  <a:lnTo>
                    <a:pt x="52" y="340"/>
                  </a:lnTo>
                  <a:lnTo>
                    <a:pt x="71" y="352"/>
                  </a:lnTo>
                  <a:lnTo>
                    <a:pt x="101" y="344"/>
                  </a:lnTo>
                  <a:lnTo>
                    <a:pt x="124" y="312"/>
                  </a:lnTo>
                  <a:lnTo>
                    <a:pt x="157" y="216"/>
                  </a:lnTo>
                  <a:lnTo>
                    <a:pt x="154" y="137"/>
                  </a:lnTo>
                  <a:lnTo>
                    <a:pt x="142" y="103"/>
                  </a:lnTo>
                  <a:lnTo>
                    <a:pt x="119" y="68"/>
                  </a:lnTo>
                  <a:lnTo>
                    <a:pt x="103" y="49"/>
                  </a:lnTo>
                  <a:lnTo>
                    <a:pt x="83" y="34"/>
                  </a:lnTo>
                  <a:lnTo>
                    <a:pt x="78" y="6"/>
                  </a:lnTo>
                  <a:lnTo>
                    <a:pt x="106" y="0"/>
                  </a:lnTo>
                  <a:lnTo>
                    <a:pt x="152" y="36"/>
                  </a:lnTo>
                  <a:lnTo>
                    <a:pt x="191" y="122"/>
                  </a:lnTo>
                  <a:lnTo>
                    <a:pt x="194" y="169"/>
                  </a:lnTo>
                  <a:lnTo>
                    <a:pt x="191" y="219"/>
                  </a:lnTo>
                  <a:lnTo>
                    <a:pt x="174" y="278"/>
                  </a:lnTo>
                  <a:lnTo>
                    <a:pt x="159" y="305"/>
                  </a:lnTo>
                  <a:lnTo>
                    <a:pt x="142" y="332"/>
                  </a:lnTo>
                  <a:lnTo>
                    <a:pt x="125" y="351"/>
                  </a:lnTo>
                  <a:lnTo>
                    <a:pt x="107" y="367"/>
                  </a:lnTo>
                  <a:lnTo>
                    <a:pt x="63" y="370"/>
                  </a:lnTo>
                  <a:lnTo>
                    <a:pt x="25" y="339"/>
                  </a:lnTo>
                  <a:lnTo>
                    <a:pt x="5" y="297"/>
                  </a:lnTo>
                  <a:lnTo>
                    <a:pt x="0" y="192"/>
                  </a:lnTo>
                  <a:lnTo>
                    <a:pt x="9" y="122"/>
                  </a:lnTo>
                  <a:lnTo>
                    <a:pt x="24" y="93"/>
                  </a:lnTo>
                  <a:lnTo>
                    <a:pt x="47" y="64"/>
                  </a:lnTo>
                  <a:lnTo>
                    <a:pt x="62" y="64"/>
                  </a:lnTo>
                  <a:lnTo>
                    <a:pt x="65" y="71"/>
                  </a:lnTo>
                  <a:lnTo>
                    <a:pt x="62" y="78"/>
                  </a:lnTo>
                  <a:lnTo>
                    <a:pt x="6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2" name="Freeform 252"/>
            <p:cNvSpPr>
              <a:spLocks/>
            </p:cNvSpPr>
            <p:nvPr/>
          </p:nvSpPr>
          <p:spPr bwMode="auto">
            <a:xfrm>
              <a:off x="4393" y="2108"/>
              <a:ext cx="108" cy="46"/>
            </a:xfrm>
            <a:custGeom>
              <a:avLst/>
              <a:gdLst>
                <a:gd name="T0" fmla="*/ 16 w 108"/>
                <a:gd name="T1" fmla="*/ 7 h 46"/>
                <a:gd name="T2" fmla="*/ 66 w 108"/>
                <a:gd name="T3" fmla="*/ 5 h 46"/>
                <a:gd name="T4" fmla="*/ 89 w 108"/>
                <a:gd name="T5" fmla="*/ 0 h 46"/>
                <a:gd name="T6" fmla="*/ 108 w 108"/>
                <a:gd name="T7" fmla="*/ 11 h 46"/>
                <a:gd name="T8" fmla="*/ 106 w 108"/>
                <a:gd name="T9" fmla="*/ 22 h 46"/>
                <a:gd name="T10" fmla="*/ 96 w 108"/>
                <a:gd name="T11" fmla="*/ 29 h 46"/>
                <a:gd name="T12" fmla="*/ 73 w 108"/>
                <a:gd name="T13" fmla="*/ 37 h 46"/>
                <a:gd name="T14" fmla="*/ 23 w 108"/>
                <a:gd name="T15" fmla="*/ 46 h 46"/>
                <a:gd name="T16" fmla="*/ 0 w 108"/>
                <a:gd name="T17" fmla="*/ 29 h 46"/>
                <a:gd name="T18" fmla="*/ 3 w 108"/>
                <a:gd name="T19" fmla="*/ 15 h 46"/>
                <a:gd name="T20" fmla="*/ 16 w 108"/>
                <a:gd name="T21" fmla="*/ 7 h 46"/>
                <a:gd name="T22" fmla="*/ 16 w 108"/>
                <a:gd name="T23" fmla="*/ 7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46">
                  <a:moveTo>
                    <a:pt x="16" y="7"/>
                  </a:moveTo>
                  <a:lnTo>
                    <a:pt x="66" y="5"/>
                  </a:lnTo>
                  <a:lnTo>
                    <a:pt x="89" y="0"/>
                  </a:lnTo>
                  <a:lnTo>
                    <a:pt x="108" y="11"/>
                  </a:lnTo>
                  <a:lnTo>
                    <a:pt x="106" y="22"/>
                  </a:lnTo>
                  <a:lnTo>
                    <a:pt x="96" y="29"/>
                  </a:lnTo>
                  <a:lnTo>
                    <a:pt x="73" y="37"/>
                  </a:lnTo>
                  <a:lnTo>
                    <a:pt x="23" y="46"/>
                  </a:lnTo>
                  <a:lnTo>
                    <a:pt x="0" y="29"/>
                  </a:lnTo>
                  <a:lnTo>
                    <a:pt x="3" y="15"/>
                  </a:lnTo>
                  <a:lnTo>
                    <a:pt x="16" y="7"/>
                  </a:lnTo>
                  <a:lnTo>
                    <a:pt x="16"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3" name="Freeform 253"/>
            <p:cNvSpPr>
              <a:spLocks/>
            </p:cNvSpPr>
            <p:nvPr/>
          </p:nvSpPr>
          <p:spPr bwMode="auto">
            <a:xfrm>
              <a:off x="4377" y="2486"/>
              <a:ext cx="92" cy="23"/>
            </a:xfrm>
            <a:custGeom>
              <a:avLst/>
              <a:gdLst>
                <a:gd name="T0" fmla="*/ 10 w 92"/>
                <a:gd name="T1" fmla="*/ 0 h 23"/>
                <a:gd name="T2" fmla="*/ 83 w 92"/>
                <a:gd name="T3" fmla="*/ 4 h 23"/>
                <a:gd name="T4" fmla="*/ 92 w 92"/>
                <a:gd name="T5" fmla="*/ 14 h 23"/>
                <a:gd name="T6" fmla="*/ 82 w 92"/>
                <a:gd name="T7" fmla="*/ 23 h 23"/>
                <a:gd name="T8" fmla="*/ 10 w 92"/>
                <a:gd name="T9" fmla="*/ 19 h 23"/>
                <a:gd name="T10" fmla="*/ 0 w 92"/>
                <a:gd name="T11" fmla="*/ 10 h 23"/>
                <a:gd name="T12" fmla="*/ 10 w 92"/>
                <a:gd name="T13" fmla="*/ 0 h 23"/>
                <a:gd name="T14" fmla="*/ 10 w 9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23">
                  <a:moveTo>
                    <a:pt x="10" y="0"/>
                  </a:moveTo>
                  <a:lnTo>
                    <a:pt x="83" y="4"/>
                  </a:lnTo>
                  <a:lnTo>
                    <a:pt x="92" y="14"/>
                  </a:lnTo>
                  <a:lnTo>
                    <a:pt x="82" y="23"/>
                  </a:lnTo>
                  <a:lnTo>
                    <a:pt x="10" y="19"/>
                  </a:lnTo>
                  <a:lnTo>
                    <a:pt x="0" y="10"/>
                  </a:lnTo>
                  <a:lnTo>
                    <a:pt x="10"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4" name="Freeform 254"/>
            <p:cNvSpPr>
              <a:spLocks/>
            </p:cNvSpPr>
            <p:nvPr/>
          </p:nvSpPr>
          <p:spPr bwMode="auto">
            <a:xfrm>
              <a:off x="4349" y="2400"/>
              <a:ext cx="64" cy="25"/>
            </a:xfrm>
            <a:custGeom>
              <a:avLst/>
              <a:gdLst>
                <a:gd name="T0" fmla="*/ 12 w 64"/>
                <a:gd name="T1" fmla="*/ 0 h 25"/>
                <a:gd name="T2" fmla="*/ 53 w 64"/>
                <a:gd name="T3" fmla="*/ 2 h 25"/>
                <a:gd name="T4" fmla="*/ 64 w 64"/>
                <a:gd name="T5" fmla="*/ 13 h 25"/>
                <a:gd name="T6" fmla="*/ 53 w 64"/>
                <a:gd name="T7" fmla="*/ 23 h 25"/>
                <a:gd name="T8" fmla="*/ 13 w 64"/>
                <a:gd name="T9" fmla="*/ 25 h 25"/>
                <a:gd name="T10" fmla="*/ 0 w 64"/>
                <a:gd name="T11" fmla="*/ 14 h 25"/>
                <a:gd name="T12" fmla="*/ 12 w 64"/>
                <a:gd name="T13" fmla="*/ 0 h 25"/>
                <a:gd name="T14" fmla="*/ 12 w 64"/>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 h="25">
                  <a:moveTo>
                    <a:pt x="12" y="0"/>
                  </a:moveTo>
                  <a:lnTo>
                    <a:pt x="53" y="2"/>
                  </a:lnTo>
                  <a:lnTo>
                    <a:pt x="64" y="13"/>
                  </a:lnTo>
                  <a:lnTo>
                    <a:pt x="53" y="23"/>
                  </a:lnTo>
                  <a:lnTo>
                    <a:pt x="13" y="25"/>
                  </a:lnTo>
                  <a:lnTo>
                    <a:pt x="0" y="14"/>
                  </a:lnTo>
                  <a:lnTo>
                    <a:pt x="12"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5" name="Freeform 255"/>
            <p:cNvSpPr>
              <a:spLocks/>
            </p:cNvSpPr>
            <p:nvPr/>
          </p:nvSpPr>
          <p:spPr bwMode="auto">
            <a:xfrm>
              <a:off x="4334" y="2306"/>
              <a:ext cx="75" cy="29"/>
            </a:xfrm>
            <a:custGeom>
              <a:avLst/>
              <a:gdLst>
                <a:gd name="T0" fmla="*/ 15 w 75"/>
                <a:gd name="T1" fmla="*/ 0 h 29"/>
                <a:gd name="T2" fmla="*/ 64 w 75"/>
                <a:gd name="T3" fmla="*/ 2 h 29"/>
                <a:gd name="T4" fmla="*/ 75 w 75"/>
                <a:gd name="T5" fmla="*/ 10 h 29"/>
                <a:gd name="T6" fmla="*/ 66 w 75"/>
                <a:gd name="T7" fmla="*/ 21 h 29"/>
                <a:gd name="T8" fmla="*/ 15 w 75"/>
                <a:gd name="T9" fmla="*/ 29 h 29"/>
                <a:gd name="T10" fmla="*/ 0 w 75"/>
                <a:gd name="T11" fmla="*/ 14 h 29"/>
                <a:gd name="T12" fmla="*/ 5 w 75"/>
                <a:gd name="T13" fmla="*/ 5 h 29"/>
                <a:gd name="T14" fmla="*/ 15 w 75"/>
                <a:gd name="T15" fmla="*/ 0 h 29"/>
                <a:gd name="T16" fmla="*/ 15 w 75"/>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29">
                  <a:moveTo>
                    <a:pt x="15" y="0"/>
                  </a:moveTo>
                  <a:lnTo>
                    <a:pt x="64" y="2"/>
                  </a:lnTo>
                  <a:lnTo>
                    <a:pt x="75" y="10"/>
                  </a:lnTo>
                  <a:lnTo>
                    <a:pt x="66" y="21"/>
                  </a:lnTo>
                  <a:lnTo>
                    <a:pt x="15" y="29"/>
                  </a:lnTo>
                  <a:lnTo>
                    <a:pt x="0" y="14"/>
                  </a:lnTo>
                  <a:lnTo>
                    <a:pt x="5" y="5"/>
                  </a:lnTo>
                  <a:lnTo>
                    <a:pt x="15" y="0"/>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6" name="Freeform 256"/>
            <p:cNvSpPr>
              <a:spLocks/>
            </p:cNvSpPr>
            <p:nvPr/>
          </p:nvSpPr>
          <p:spPr bwMode="auto">
            <a:xfrm>
              <a:off x="4355" y="2207"/>
              <a:ext cx="68" cy="26"/>
            </a:xfrm>
            <a:custGeom>
              <a:avLst/>
              <a:gdLst>
                <a:gd name="T0" fmla="*/ 13 w 68"/>
                <a:gd name="T1" fmla="*/ 1 h 26"/>
                <a:gd name="T2" fmla="*/ 56 w 68"/>
                <a:gd name="T3" fmla="*/ 0 h 26"/>
                <a:gd name="T4" fmla="*/ 68 w 68"/>
                <a:gd name="T5" fmla="*/ 10 h 26"/>
                <a:gd name="T6" fmla="*/ 59 w 68"/>
                <a:gd name="T7" fmla="*/ 21 h 26"/>
                <a:gd name="T8" fmla="*/ 13 w 68"/>
                <a:gd name="T9" fmla="*/ 26 h 26"/>
                <a:gd name="T10" fmla="*/ 0 w 68"/>
                <a:gd name="T11" fmla="*/ 14 h 26"/>
                <a:gd name="T12" fmla="*/ 13 w 68"/>
                <a:gd name="T13" fmla="*/ 1 h 26"/>
                <a:gd name="T14" fmla="*/ 13 w 68"/>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26">
                  <a:moveTo>
                    <a:pt x="13" y="1"/>
                  </a:moveTo>
                  <a:lnTo>
                    <a:pt x="56" y="0"/>
                  </a:lnTo>
                  <a:lnTo>
                    <a:pt x="68" y="10"/>
                  </a:lnTo>
                  <a:lnTo>
                    <a:pt x="59" y="21"/>
                  </a:lnTo>
                  <a:lnTo>
                    <a:pt x="13" y="26"/>
                  </a:lnTo>
                  <a:lnTo>
                    <a:pt x="0" y="14"/>
                  </a:lnTo>
                  <a:lnTo>
                    <a:pt x="13" y="1"/>
                  </a:lnTo>
                  <a:lnTo>
                    <a:pt x="1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7" name="Freeform 257"/>
            <p:cNvSpPr>
              <a:spLocks/>
            </p:cNvSpPr>
            <p:nvPr/>
          </p:nvSpPr>
          <p:spPr bwMode="auto">
            <a:xfrm>
              <a:off x="4064" y="2221"/>
              <a:ext cx="42" cy="34"/>
            </a:xfrm>
            <a:custGeom>
              <a:avLst/>
              <a:gdLst>
                <a:gd name="T0" fmla="*/ 0 w 42"/>
                <a:gd name="T1" fmla="*/ 10 h 34"/>
                <a:gd name="T2" fmla="*/ 3 w 42"/>
                <a:gd name="T3" fmla="*/ 5 h 34"/>
                <a:gd name="T4" fmla="*/ 26 w 42"/>
                <a:gd name="T5" fmla="*/ 0 h 34"/>
                <a:gd name="T6" fmla="*/ 42 w 42"/>
                <a:gd name="T7" fmla="*/ 8 h 34"/>
                <a:gd name="T8" fmla="*/ 34 w 42"/>
                <a:gd name="T9" fmla="*/ 24 h 34"/>
                <a:gd name="T10" fmla="*/ 12 w 42"/>
                <a:gd name="T11" fmla="*/ 34 h 34"/>
                <a:gd name="T12" fmla="*/ 4 w 42"/>
                <a:gd name="T13" fmla="*/ 30 h 34"/>
                <a:gd name="T14" fmla="*/ 0 w 42"/>
                <a:gd name="T15" fmla="*/ 10 h 34"/>
                <a:gd name="T16" fmla="*/ 0 w 42"/>
                <a:gd name="T17"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34">
                  <a:moveTo>
                    <a:pt x="0" y="10"/>
                  </a:moveTo>
                  <a:lnTo>
                    <a:pt x="3" y="5"/>
                  </a:lnTo>
                  <a:lnTo>
                    <a:pt x="26" y="0"/>
                  </a:lnTo>
                  <a:lnTo>
                    <a:pt x="42" y="8"/>
                  </a:lnTo>
                  <a:lnTo>
                    <a:pt x="34" y="24"/>
                  </a:lnTo>
                  <a:lnTo>
                    <a:pt x="12" y="34"/>
                  </a:lnTo>
                  <a:lnTo>
                    <a:pt x="4" y="30"/>
                  </a:lnTo>
                  <a:lnTo>
                    <a:pt x="0" y="1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8" name="Freeform 258"/>
            <p:cNvSpPr>
              <a:spLocks/>
            </p:cNvSpPr>
            <p:nvPr/>
          </p:nvSpPr>
          <p:spPr bwMode="auto">
            <a:xfrm>
              <a:off x="4064" y="2339"/>
              <a:ext cx="56" cy="26"/>
            </a:xfrm>
            <a:custGeom>
              <a:avLst/>
              <a:gdLst>
                <a:gd name="T0" fmla="*/ 10 w 56"/>
                <a:gd name="T1" fmla="*/ 7 h 26"/>
                <a:gd name="T2" fmla="*/ 41 w 56"/>
                <a:gd name="T3" fmla="*/ 0 h 26"/>
                <a:gd name="T4" fmla="*/ 56 w 56"/>
                <a:gd name="T5" fmla="*/ 11 h 26"/>
                <a:gd name="T6" fmla="*/ 45 w 56"/>
                <a:gd name="T7" fmla="*/ 25 h 26"/>
                <a:gd name="T8" fmla="*/ 12 w 56"/>
                <a:gd name="T9" fmla="*/ 26 h 26"/>
                <a:gd name="T10" fmla="*/ 0 w 56"/>
                <a:gd name="T11" fmla="*/ 17 h 26"/>
                <a:gd name="T12" fmla="*/ 10 w 56"/>
                <a:gd name="T13" fmla="*/ 7 h 26"/>
                <a:gd name="T14" fmla="*/ 10 w 56"/>
                <a:gd name="T15" fmla="*/ 7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6">
                  <a:moveTo>
                    <a:pt x="10" y="7"/>
                  </a:moveTo>
                  <a:lnTo>
                    <a:pt x="41" y="0"/>
                  </a:lnTo>
                  <a:lnTo>
                    <a:pt x="56" y="11"/>
                  </a:lnTo>
                  <a:lnTo>
                    <a:pt x="45" y="25"/>
                  </a:lnTo>
                  <a:lnTo>
                    <a:pt x="12" y="26"/>
                  </a:lnTo>
                  <a:lnTo>
                    <a:pt x="0" y="17"/>
                  </a:lnTo>
                  <a:lnTo>
                    <a:pt x="10" y="7"/>
                  </a:lnTo>
                  <a:lnTo>
                    <a:pt x="1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9" name="Freeform 259"/>
            <p:cNvSpPr>
              <a:spLocks/>
            </p:cNvSpPr>
            <p:nvPr/>
          </p:nvSpPr>
          <p:spPr bwMode="auto">
            <a:xfrm>
              <a:off x="4082" y="2405"/>
              <a:ext cx="52" cy="28"/>
            </a:xfrm>
            <a:custGeom>
              <a:avLst/>
              <a:gdLst>
                <a:gd name="T0" fmla="*/ 8 w 52"/>
                <a:gd name="T1" fmla="*/ 9 h 28"/>
                <a:gd name="T2" fmla="*/ 41 w 52"/>
                <a:gd name="T3" fmla="*/ 0 h 28"/>
                <a:gd name="T4" fmla="*/ 52 w 52"/>
                <a:gd name="T5" fmla="*/ 9 h 28"/>
                <a:gd name="T6" fmla="*/ 44 w 52"/>
                <a:gd name="T7" fmla="*/ 21 h 28"/>
                <a:gd name="T8" fmla="*/ 12 w 52"/>
                <a:gd name="T9" fmla="*/ 28 h 28"/>
                <a:gd name="T10" fmla="*/ 0 w 52"/>
                <a:gd name="T11" fmla="*/ 21 h 28"/>
                <a:gd name="T12" fmla="*/ 8 w 52"/>
                <a:gd name="T13" fmla="*/ 9 h 28"/>
                <a:gd name="T14" fmla="*/ 8 w 52"/>
                <a:gd name="T15" fmla="*/ 9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28">
                  <a:moveTo>
                    <a:pt x="8" y="9"/>
                  </a:moveTo>
                  <a:lnTo>
                    <a:pt x="41" y="0"/>
                  </a:lnTo>
                  <a:lnTo>
                    <a:pt x="52" y="9"/>
                  </a:lnTo>
                  <a:lnTo>
                    <a:pt x="44" y="21"/>
                  </a:lnTo>
                  <a:lnTo>
                    <a:pt x="12" y="28"/>
                  </a:lnTo>
                  <a:lnTo>
                    <a:pt x="0" y="21"/>
                  </a:lnTo>
                  <a:lnTo>
                    <a:pt x="8" y="9"/>
                  </a:lnTo>
                  <a:lnTo>
                    <a:pt x="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0" name="Freeform 260"/>
            <p:cNvSpPr>
              <a:spLocks/>
            </p:cNvSpPr>
            <p:nvPr/>
          </p:nvSpPr>
          <p:spPr bwMode="auto">
            <a:xfrm>
              <a:off x="4082" y="2112"/>
              <a:ext cx="115" cy="39"/>
            </a:xfrm>
            <a:custGeom>
              <a:avLst/>
              <a:gdLst>
                <a:gd name="T0" fmla="*/ 7 w 115"/>
                <a:gd name="T1" fmla="*/ 19 h 39"/>
                <a:gd name="T2" fmla="*/ 98 w 115"/>
                <a:gd name="T3" fmla="*/ 0 h 39"/>
                <a:gd name="T4" fmla="*/ 115 w 115"/>
                <a:gd name="T5" fmla="*/ 13 h 39"/>
                <a:gd name="T6" fmla="*/ 100 w 115"/>
                <a:gd name="T7" fmla="*/ 31 h 39"/>
                <a:gd name="T8" fmla="*/ 12 w 115"/>
                <a:gd name="T9" fmla="*/ 39 h 39"/>
                <a:gd name="T10" fmla="*/ 0 w 115"/>
                <a:gd name="T11" fmla="*/ 32 h 39"/>
                <a:gd name="T12" fmla="*/ 7 w 115"/>
                <a:gd name="T13" fmla="*/ 19 h 39"/>
                <a:gd name="T14" fmla="*/ 7 w 115"/>
                <a:gd name="T15" fmla="*/ 1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39">
                  <a:moveTo>
                    <a:pt x="7" y="19"/>
                  </a:moveTo>
                  <a:lnTo>
                    <a:pt x="98" y="0"/>
                  </a:lnTo>
                  <a:lnTo>
                    <a:pt x="115" y="13"/>
                  </a:lnTo>
                  <a:lnTo>
                    <a:pt x="100" y="31"/>
                  </a:lnTo>
                  <a:lnTo>
                    <a:pt x="12" y="39"/>
                  </a:lnTo>
                  <a:lnTo>
                    <a:pt x="0" y="32"/>
                  </a:lnTo>
                  <a:lnTo>
                    <a:pt x="7" y="19"/>
                  </a:lnTo>
                  <a:lnTo>
                    <a:pt x="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261"/>
            <p:cNvSpPr>
              <a:spLocks/>
            </p:cNvSpPr>
            <p:nvPr/>
          </p:nvSpPr>
          <p:spPr bwMode="auto">
            <a:xfrm>
              <a:off x="4306" y="1777"/>
              <a:ext cx="105" cy="315"/>
            </a:xfrm>
            <a:custGeom>
              <a:avLst/>
              <a:gdLst>
                <a:gd name="T0" fmla="*/ 21 w 105"/>
                <a:gd name="T1" fmla="*/ 0 h 315"/>
                <a:gd name="T2" fmla="*/ 37 w 105"/>
                <a:gd name="T3" fmla="*/ 0 h 315"/>
                <a:gd name="T4" fmla="*/ 86 w 105"/>
                <a:gd name="T5" fmla="*/ 15 h 315"/>
                <a:gd name="T6" fmla="*/ 105 w 105"/>
                <a:gd name="T7" fmla="*/ 54 h 315"/>
                <a:gd name="T8" fmla="*/ 95 w 105"/>
                <a:gd name="T9" fmla="*/ 72 h 315"/>
                <a:gd name="T10" fmla="*/ 78 w 105"/>
                <a:gd name="T11" fmla="*/ 82 h 315"/>
                <a:gd name="T12" fmla="*/ 94 w 105"/>
                <a:gd name="T13" fmla="*/ 113 h 315"/>
                <a:gd name="T14" fmla="*/ 86 w 105"/>
                <a:gd name="T15" fmla="*/ 151 h 315"/>
                <a:gd name="T16" fmla="*/ 64 w 105"/>
                <a:gd name="T17" fmla="*/ 185 h 315"/>
                <a:gd name="T18" fmla="*/ 52 w 105"/>
                <a:gd name="T19" fmla="*/ 211 h 315"/>
                <a:gd name="T20" fmla="*/ 67 w 105"/>
                <a:gd name="T21" fmla="*/ 229 h 315"/>
                <a:gd name="T22" fmla="*/ 69 w 105"/>
                <a:gd name="T23" fmla="*/ 263 h 315"/>
                <a:gd name="T24" fmla="*/ 60 w 105"/>
                <a:gd name="T25" fmla="*/ 298 h 315"/>
                <a:gd name="T26" fmla="*/ 52 w 105"/>
                <a:gd name="T27" fmla="*/ 312 h 315"/>
                <a:gd name="T28" fmla="*/ 38 w 105"/>
                <a:gd name="T29" fmla="*/ 315 h 315"/>
                <a:gd name="T30" fmla="*/ 20 w 105"/>
                <a:gd name="T31" fmla="*/ 292 h 315"/>
                <a:gd name="T32" fmla="*/ 19 w 105"/>
                <a:gd name="T33" fmla="*/ 249 h 315"/>
                <a:gd name="T34" fmla="*/ 1 w 105"/>
                <a:gd name="T35" fmla="*/ 219 h 315"/>
                <a:gd name="T36" fmla="*/ 0 w 105"/>
                <a:gd name="T37" fmla="*/ 209 h 315"/>
                <a:gd name="T38" fmla="*/ 22 w 105"/>
                <a:gd name="T39" fmla="*/ 155 h 315"/>
                <a:gd name="T40" fmla="*/ 53 w 105"/>
                <a:gd name="T41" fmla="*/ 113 h 315"/>
                <a:gd name="T42" fmla="*/ 34 w 105"/>
                <a:gd name="T43" fmla="*/ 99 h 315"/>
                <a:gd name="T44" fmla="*/ 31 w 105"/>
                <a:gd name="T45" fmla="*/ 71 h 315"/>
                <a:gd name="T46" fmla="*/ 74 w 105"/>
                <a:gd name="T47" fmla="*/ 49 h 315"/>
                <a:gd name="T48" fmla="*/ 77 w 105"/>
                <a:gd name="T49" fmla="*/ 39 h 315"/>
                <a:gd name="T50" fmla="*/ 74 w 105"/>
                <a:gd name="T51" fmla="*/ 32 h 315"/>
                <a:gd name="T52" fmla="*/ 38 w 105"/>
                <a:gd name="T53" fmla="*/ 19 h 315"/>
                <a:gd name="T54" fmla="*/ 26 w 105"/>
                <a:gd name="T55" fmla="*/ 26 h 315"/>
                <a:gd name="T56" fmla="*/ 12 w 105"/>
                <a:gd name="T57" fmla="*/ 16 h 315"/>
                <a:gd name="T58" fmla="*/ 12 w 105"/>
                <a:gd name="T59" fmla="*/ 5 h 315"/>
                <a:gd name="T60" fmla="*/ 21 w 105"/>
                <a:gd name="T61" fmla="*/ 0 h 315"/>
                <a:gd name="T62" fmla="*/ 21 w 105"/>
                <a:gd name="T63"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315">
                  <a:moveTo>
                    <a:pt x="21" y="0"/>
                  </a:moveTo>
                  <a:lnTo>
                    <a:pt x="37" y="0"/>
                  </a:lnTo>
                  <a:lnTo>
                    <a:pt x="86" y="15"/>
                  </a:lnTo>
                  <a:lnTo>
                    <a:pt x="105" y="54"/>
                  </a:lnTo>
                  <a:lnTo>
                    <a:pt x="95" y="72"/>
                  </a:lnTo>
                  <a:lnTo>
                    <a:pt x="78" y="82"/>
                  </a:lnTo>
                  <a:lnTo>
                    <a:pt x="94" y="113"/>
                  </a:lnTo>
                  <a:lnTo>
                    <a:pt x="86" y="151"/>
                  </a:lnTo>
                  <a:lnTo>
                    <a:pt x="64" y="185"/>
                  </a:lnTo>
                  <a:lnTo>
                    <a:pt x="52" y="211"/>
                  </a:lnTo>
                  <a:lnTo>
                    <a:pt x="67" y="229"/>
                  </a:lnTo>
                  <a:lnTo>
                    <a:pt x="69" y="263"/>
                  </a:lnTo>
                  <a:lnTo>
                    <a:pt x="60" y="298"/>
                  </a:lnTo>
                  <a:lnTo>
                    <a:pt x="52" y="312"/>
                  </a:lnTo>
                  <a:lnTo>
                    <a:pt x="38" y="315"/>
                  </a:lnTo>
                  <a:lnTo>
                    <a:pt x="20" y="292"/>
                  </a:lnTo>
                  <a:lnTo>
                    <a:pt x="19" y="249"/>
                  </a:lnTo>
                  <a:lnTo>
                    <a:pt x="1" y="219"/>
                  </a:lnTo>
                  <a:lnTo>
                    <a:pt x="0" y="209"/>
                  </a:lnTo>
                  <a:lnTo>
                    <a:pt x="22" y="155"/>
                  </a:lnTo>
                  <a:lnTo>
                    <a:pt x="53" y="113"/>
                  </a:lnTo>
                  <a:lnTo>
                    <a:pt x="34" y="99"/>
                  </a:lnTo>
                  <a:lnTo>
                    <a:pt x="31" y="71"/>
                  </a:lnTo>
                  <a:lnTo>
                    <a:pt x="74" y="49"/>
                  </a:lnTo>
                  <a:lnTo>
                    <a:pt x="77" y="39"/>
                  </a:lnTo>
                  <a:lnTo>
                    <a:pt x="74" y="32"/>
                  </a:lnTo>
                  <a:lnTo>
                    <a:pt x="38" y="19"/>
                  </a:lnTo>
                  <a:lnTo>
                    <a:pt x="26" y="26"/>
                  </a:lnTo>
                  <a:lnTo>
                    <a:pt x="12" y="16"/>
                  </a:lnTo>
                  <a:lnTo>
                    <a:pt x="12" y="5"/>
                  </a:lnTo>
                  <a:lnTo>
                    <a:pt x="21" y="0"/>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 name="Freeform 262"/>
            <p:cNvSpPr>
              <a:spLocks/>
            </p:cNvSpPr>
            <p:nvPr/>
          </p:nvSpPr>
          <p:spPr bwMode="auto">
            <a:xfrm>
              <a:off x="4422" y="2487"/>
              <a:ext cx="41" cy="78"/>
            </a:xfrm>
            <a:custGeom>
              <a:avLst/>
              <a:gdLst>
                <a:gd name="T0" fmla="*/ 41 w 41"/>
                <a:gd name="T1" fmla="*/ 13 h 78"/>
                <a:gd name="T2" fmla="*/ 36 w 41"/>
                <a:gd name="T3" fmla="*/ 57 h 78"/>
                <a:gd name="T4" fmla="*/ 32 w 41"/>
                <a:gd name="T5" fmla="*/ 72 h 78"/>
                <a:gd name="T6" fmla="*/ 20 w 41"/>
                <a:gd name="T7" fmla="*/ 78 h 78"/>
                <a:gd name="T8" fmla="*/ 0 w 41"/>
                <a:gd name="T9" fmla="*/ 62 h 78"/>
                <a:gd name="T10" fmla="*/ 0 w 41"/>
                <a:gd name="T11" fmla="*/ 13 h 78"/>
                <a:gd name="T12" fmla="*/ 20 w 41"/>
                <a:gd name="T13" fmla="*/ 0 h 78"/>
                <a:gd name="T14" fmla="*/ 41 w 41"/>
                <a:gd name="T15" fmla="*/ 13 h 78"/>
                <a:gd name="T16" fmla="*/ 41 w 41"/>
                <a:gd name="T17" fmla="*/ 1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8">
                  <a:moveTo>
                    <a:pt x="41" y="13"/>
                  </a:moveTo>
                  <a:lnTo>
                    <a:pt x="36" y="57"/>
                  </a:lnTo>
                  <a:lnTo>
                    <a:pt x="32" y="72"/>
                  </a:lnTo>
                  <a:lnTo>
                    <a:pt x="20" y="78"/>
                  </a:lnTo>
                  <a:lnTo>
                    <a:pt x="0" y="62"/>
                  </a:lnTo>
                  <a:lnTo>
                    <a:pt x="0" y="13"/>
                  </a:lnTo>
                  <a:lnTo>
                    <a:pt x="20" y="0"/>
                  </a:lnTo>
                  <a:lnTo>
                    <a:pt x="41" y="13"/>
                  </a:lnTo>
                  <a:lnTo>
                    <a:pt x="41"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263"/>
            <p:cNvSpPr>
              <a:spLocks/>
            </p:cNvSpPr>
            <p:nvPr/>
          </p:nvSpPr>
          <p:spPr bwMode="auto">
            <a:xfrm>
              <a:off x="4199" y="2965"/>
              <a:ext cx="230" cy="46"/>
            </a:xfrm>
            <a:custGeom>
              <a:avLst/>
              <a:gdLst>
                <a:gd name="T0" fmla="*/ 11 w 230"/>
                <a:gd name="T1" fmla="*/ 0 h 46"/>
                <a:gd name="T2" fmla="*/ 179 w 230"/>
                <a:gd name="T3" fmla="*/ 16 h 46"/>
                <a:gd name="T4" fmla="*/ 230 w 230"/>
                <a:gd name="T5" fmla="*/ 26 h 46"/>
                <a:gd name="T6" fmla="*/ 227 w 230"/>
                <a:gd name="T7" fmla="*/ 40 h 46"/>
                <a:gd name="T8" fmla="*/ 199 w 230"/>
                <a:gd name="T9" fmla="*/ 46 h 46"/>
                <a:gd name="T10" fmla="*/ 177 w 230"/>
                <a:gd name="T11" fmla="*/ 41 h 46"/>
                <a:gd name="T12" fmla="*/ 9 w 230"/>
                <a:gd name="T13" fmla="*/ 20 h 46"/>
                <a:gd name="T14" fmla="*/ 0 w 230"/>
                <a:gd name="T15" fmla="*/ 8 h 46"/>
                <a:gd name="T16" fmla="*/ 11 w 230"/>
                <a:gd name="T17" fmla="*/ 0 h 46"/>
                <a:gd name="T18" fmla="*/ 11 w 230"/>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46">
                  <a:moveTo>
                    <a:pt x="11" y="0"/>
                  </a:moveTo>
                  <a:lnTo>
                    <a:pt x="179" y="16"/>
                  </a:lnTo>
                  <a:lnTo>
                    <a:pt x="230" y="26"/>
                  </a:lnTo>
                  <a:lnTo>
                    <a:pt x="227" y="40"/>
                  </a:lnTo>
                  <a:lnTo>
                    <a:pt x="199" y="46"/>
                  </a:lnTo>
                  <a:lnTo>
                    <a:pt x="177" y="41"/>
                  </a:lnTo>
                  <a:lnTo>
                    <a:pt x="9" y="20"/>
                  </a:lnTo>
                  <a:lnTo>
                    <a:pt x="0" y="8"/>
                  </a:lnTo>
                  <a:lnTo>
                    <a:pt x="11"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264"/>
            <p:cNvSpPr>
              <a:spLocks/>
            </p:cNvSpPr>
            <p:nvPr/>
          </p:nvSpPr>
          <p:spPr bwMode="auto">
            <a:xfrm>
              <a:off x="4557" y="3019"/>
              <a:ext cx="183" cy="54"/>
            </a:xfrm>
            <a:custGeom>
              <a:avLst/>
              <a:gdLst>
                <a:gd name="T0" fmla="*/ 13 w 183"/>
                <a:gd name="T1" fmla="*/ 0 h 54"/>
                <a:gd name="T2" fmla="*/ 87 w 183"/>
                <a:gd name="T3" fmla="*/ 6 h 54"/>
                <a:gd name="T4" fmla="*/ 110 w 183"/>
                <a:gd name="T5" fmla="*/ 11 h 54"/>
                <a:gd name="T6" fmla="*/ 183 w 183"/>
                <a:gd name="T7" fmla="*/ 30 h 54"/>
                <a:gd name="T8" fmla="*/ 181 w 183"/>
                <a:gd name="T9" fmla="*/ 54 h 54"/>
                <a:gd name="T10" fmla="*/ 157 w 183"/>
                <a:gd name="T11" fmla="*/ 53 h 54"/>
                <a:gd name="T12" fmla="*/ 104 w 183"/>
                <a:gd name="T13" fmla="*/ 37 h 54"/>
                <a:gd name="T14" fmla="*/ 84 w 183"/>
                <a:gd name="T15" fmla="*/ 33 h 54"/>
                <a:gd name="T16" fmla="*/ 9 w 183"/>
                <a:gd name="T17" fmla="*/ 19 h 54"/>
                <a:gd name="T18" fmla="*/ 0 w 183"/>
                <a:gd name="T19" fmla="*/ 8 h 54"/>
                <a:gd name="T20" fmla="*/ 13 w 183"/>
                <a:gd name="T21" fmla="*/ 0 h 54"/>
                <a:gd name="T22" fmla="*/ 13 w 18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54">
                  <a:moveTo>
                    <a:pt x="13" y="0"/>
                  </a:moveTo>
                  <a:lnTo>
                    <a:pt x="87" y="6"/>
                  </a:lnTo>
                  <a:lnTo>
                    <a:pt x="110" y="11"/>
                  </a:lnTo>
                  <a:lnTo>
                    <a:pt x="183" y="30"/>
                  </a:lnTo>
                  <a:lnTo>
                    <a:pt x="181" y="54"/>
                  </a:lnTo>
                  <a:lnTo>
                    <a:pt x="157" y="53"/>
                  </a:lnTo>
                  <a:lnTo>
                    <a:pt x="104" y="37"/>
                  </a:lnTo>
                  <a:lnTo>
                    <a:pt x="84" y="33"/>
                  </a:lnTo>
                  <a:lnTo>
                    <a:pt x="9" y="19"/>
                  </a:lnTo>
                  <a:lnTo>
                    <a:pt x="0" y="8"/>
                  </a:lnTo>
                  <a:lnTo>
                    <a:pt x="13"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265"/>
            <p:cNvSpPr>
              <a:spLocks/>
            </p:cNvSpPr>
            <p:nvPr/>
          </p:nvSpPr>
          <p:spPr bwMode="auto">
            <a:xfrm>
              <a:off x="4279" y="3052"/>
              <a:ext cx="471" cy="234"/>
            </a:xfrm>
            <a:custGeom>
              <a:avLst/>
              <a:gdLst>
                <a:gd name="T0" fmla="*/ 461 w 471"/>
                <a:gd name="T1" fmla="*/ 31 h 234"/>
                <a:gd name="T2" fmla="*/ 361 w 471"/>
                <a:gd name="T3" fmla="*/ 72 h 234"/>
                <a:gd name="T4" fmla="*/ 261 w 471"/>
                <a:gd name="T5" fmla="*/ 114 h 234"/>
                <a:gd name="T6" fmla="*/ 196 w 471"/>
                <a:gd name="T7" fmla="*/ 145 h 234"/>
                <a:gd name="T8" fmla="*/ 139 w 471"/>
                <a:gd name="T9" fmla="*/ 172 h 234"/>
                <a:gd name="T10" fmla="*/ 82 w 471"/>
                <a:gd name="T11" fmla="*/ 200 h 234"/>
                <a:gd name="T12" fmla="*/ 17 w 471"/>
                <a:gd name="T13" fmla="*/ 234 h 234"/>
                <a:gd name="T14" fmla="*/ 0 w 471"/>
                <a:gd name="T15" fmla="*/ 228 h 234"/>
                <a:gd name="T16" fmla="*/ 5 w 471"/>
                <a:gd name="T17" fmla="*/ 211 h 234"/>
                <a:gd name="T18" fmla="*/ 70 w 471"/>
                <a:gd name="T19" fmla="*/ 177 h 234"/>
                <a:gd name="T20" fmla="*/ 128 w 471"/>
                <a:gd name="T21" fmla="*/ 151 h 234"/>
                <a:gd name="T22" fmla="*/ 187 w 471"/>
                <a:gd name="T23" fmla="*/ 126 h 234"/>
                <a:gd name="T24" fmla="*/ 253 w 471"/>
                <a:gd name="T25" fmla="*/ 96 h 234"/>
                <a:gd name="T26" fmla="*/ 350 w 471"/>
                <a:gd name="T27" fmla="*/ 48 h 234"/>
                <a:gd name="T28" fmla="*/ 395 w 471"/>
                <a:gd name="T29" fmla="*/ 24 h 234"/>
                <a:gd name="T30" fmla="*/ 449 w 471"/>
                <a:gd name="T31" fmla="*/ 0 h 234"/>
                <a:gd name="T32" fmla="*/ 470 w 471"/>
                <a:gd name="T33" fmla="*/ 10 h 234"/>
                <a:gd name="T34" fmla="*/ 471 w 471"/>
                <a:gd name="T35" fmla="*/ 22 h 234"/>
                <a:gd name="T36" fmla="*/ 461 w 471"/>
                <a:gd name="T37" fmla="*/ 31 h 234"/>
                <a:gd name="T38" fmla="*/ 461 w 471"/>
                <a:gd name="T39" fmla="*/ 3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1" h="234">
                  <a:moveTo>
                    <a:pt x="461" y="31"/>
                  </a:moveTo>
                  <a:lnTo>
                    <a:pt x="361" y="72"/>
                  </a:lnTo>
                  <a:lnTo>
                    <a:pt x="261" y="114"/>
                  </a:lnTo>
                  <a:lnTo>
                    <a:pt x="196" y="145"/>
                  </a:lnTo>
                  <a:lnTo>
                    <a:pt x="139" y="172"/>
                  </a:lnTo>
                  <a:lnTo>
                    <a:pt x="82" y="200"/>
                  </a:lnTo>
                  <a:lnTo>
                    <a:pt x="17" y="234"/>
                  </a:lnTo>
                  <a:lnTo>
                    <a:pt x="0" y="228"/>
                  </a:lnTo>
                  <a:lnTo>
                    <a:pt x="5" y="211"/>
                  </a:lnTo>
                  <a:lnTo>
                    <a:pt x="70" y="177"/>
                  </a:lnTo>
                  <a:lnTo>
                    <a:pt x="128" y="151"/>
                  </a:lnTo>
                  <a:lnTo>
                    <a:pt x="187" y="126"/>
                  </a:lnTo>
                  <a:lnTo>
                    <a:pt x="253" y="96"/>
                  </a:lnTo>
                  <a:lnTo>
                    <a:pt x="350" y="48"/>
                  </a:lnTo>
                  <a:lnTo>
                    <a:pt x="395" y="24"/>
                  </a:lnTo>
                  <a:lnTo>
                    <a:pt x="449" y="0"/>
                  </a:lnTo>
                  <a:lnTo>
                    <a:pt x="470" y="10"/>
                  </a:lnTo>
                  <a:lnTo>
                    <a:pt x="471" y="22"/>
                  </a:lnTo>
                  <a:lnTo>
                    <a:pt x="461" y="31"/>
                  </a:lnTo>
                  <a:lnTo>
                    <a:pt x="461"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6" name="Freeform 266"/>
            <p:cNvSpPr>
              <a:spLocks/>
            </p:cNvSpPr>
            <p:nvPr/>
          </p:nvSpPr>
          <p:spPr bwMode="auto">
            <a:xfrm>
              <a:off x="4277" y="3123"/>
              <a:ext cx="479" cy="237"/>
            </a:xfrm>
            <a:custGeom>
              <a:avLst/>
              <a:gdLst>
                <a:gd name="T0" fmla="*/ 473 w 479"/>
                <a:gd name="T1" fmla="*/ 19 h 237"/>
                <a:gd name="T2" fmla="*/ 390 w 479"/>
                <a:gd name="T3" fmla="*/ 56 h 237"/>
                <a:gd name="T4" fmla="*/ 320 w 479"/>
                <a:gd name="T5" fmla="*/ 89 h 237"/>
                <a:gd name="T6" fmla="*/ 251 w 479"/>
                <a:gd name="T7" fmla="*/ 122 h 237"/>
                <a:gd name="T8" fmla="*/ 169 w 479"/>
                <a:gd name="T9" fmla="*/ 160 h 237"/>
                <a:gd name="T10" fmla="*/ 98 w 479"/>
                <a:gd name="T11" fmla="*/ 198 h 237"/>
                <a:gd name="T12" fmla="*/ 65 w 479"/>
                <a:gd name="T13" fmla="*/ 217 h 237"/>
                <a:gd name="T14" fmla="*/ 27 w 479"/>
                <a:gd name="T15" fmla="*/ 237 h 237"/>
                <a:gd name="T16" fmla="*/ 1 w 479"/>
                <a:gd name="T17" fmla="*/ 228 h 237"/>
                <a:gd name="T18" fmla="*/ 0 w 479"/>
                <a:gd name="T19" fmla="*/ 214 h 237"/>
                <a:gd name="T20" fmla="*/ 10 w 479"/>
                <a:gd name="T21" fmla="*/ 203 h 237"/>
                <a:gd name="T22" fmla="*/ 83 w 479"/>
                <a:gd name="T23" fmla="*/ 166 h 237"/>
                <a:gd name="T24" fmla="*/ 156 w 479"/>
                <a:gd name="T25" fmla="*/ 130 h 237"/>
                <a:gd name="T26" fmla="*/ 237 w 479"/>
                <a:gd name="T27" fmla="*/ 94 h 237"/>
                <a:gd name="T28" fmla="*/ 309 w 479"/>
                <a:gd name="T29" fmla="*/ 65 h 237"/>
                <a:gd name="T30" fmla="*/ 381 w 479"/>
                <a:gd name="T31" fmla="*/ 35 h 237"/>
                <a:gd name="T32" fmla="*/ 465 w 479"/>
                <a:gd name="T33" fmla="*/ 0 h 237"/>
                <a:gd name="T34" fmla="*/ 479 w 479"/>
                <a:gd name="T35" fmla="*/ 5 h 237"/>
                <a:gd name="T36" fmla="*/ 473 w 479"/>
                <a:gd name="T37" fmla="*/ 19 h 237"/>
                <a:gd name="T38" fmla="*/ 473 w 479"/>
                <a:gd name="T39" fmla="*/ 1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9" h="237">
                  <a:moveTo>
                    <a:pt x="473" y="19"/>
                  </a:moveTo>
                  <a:lnTo>
                    <a:pt x="390" y="56"/>
                  </a:lnTo>
                  <a:lnTo>
                    <a:pt x="320" y="89"/>
                  </a:lnTo>
                  <a:lnTo>
                    <a:pt x="251" y="122"/>
                  </a:lnTo>
                  <a:lnTo>
                    <a:pt x="169" y="160"/>
                  </a:lnTo>
                  <a:lnTo>
                    <a:pt x="98" y="198"/>
                  </a:lnTo>
                  <a:lnTo>
                    <a:pt x="65" y="217"/>
                  </a:lnTo>
                  <a:lnTo>
                    <a:pt x="27" y="237"/>
                  </a:lnTo>
                  <a:lnTo>
                    <a:pt x="1" y="228"/>
                  </a:lnTo>
                  <a:lnTo>
                    <a:pt x="0" y="214"/>
                  </a:lnTo>
                  <a:lnTo>
                    <a:pt x="10" y="203"/>
                  </a:lnTo>
                  <a:lnTo>
                    <a:pt x="83" y="166"/>
                  </a:lnTo>
                  <a:lnTo>
                    <a:pt x="156" y="130"/>
                  </a:lnTo>
                  <a:lnTo>
                    <a:pt x="237" y="94"/>
                  </a:lnTo>
                  <a:lnTo>
                    <a:pt x="309" y="65"/>
                  </a:lnTo>
                  <a:lnTo>
                    <a:pt x="381" y="35"/>
                  </a:lnTo>
                  <a:lnTo>
                    <a:pt x="465" y="0"/>
                  </a:lnTo>
                  <a:lnTo>
                    <a:pt x="479" y="5"/>
                  </a:lnTo>
                  <a:lnTo>
                    <a:pt x="473" y="19"/>
                  </a:lnTo>
                  <a:lnTo>
                    <a:pt x="473"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267"/>
            <p:cNvSpPr>
              <a:spLocks/>
            </p:cNvSpPr>
            <p:nvPr/>
          </p:nvSpPr>
          <p:spPr bwMode="auto">
            <a:xfrm>
              <a:off x="3569" y="2958"/>
              <a:ext cx="377" cy="96"/>
            </a:xfrm>
            <a:custGeom>
              <a:avLst/>
              <a:gdLst>
                <a:gd name="T0" fmla="*/ 368 w 377"/>
                <a:gd name="T1" fmla="*/ 20 h 96"/>
                <a:gd name="T2" fmla="*/ 102 w 377"/>
                <a:gd name="T3" fmla="*/ 70 h 96"/>
                <a:gd name="T4" fmla="*/ 13 w 377"/>
                <a:gd name="T5" fmla="*/ 96 h 96"/>
                <a:gd name="T6" fmla="*/ 0 w 377"/>
                <a:gd name="T7" fmla="*/ 89 h 96"/>
                <a:gd name="T8" fmla="*/ 7 w 377"/>
                <a:gd name="T9" fmla="*/ 76 h 96"/>
                <a:gd name="T10" fmla="*/ 98 w 377"/>
                <a:gd name="T11" fmla="*/ 49 h 96"/>
                <a:gd name="T12" fmla="*/ 230 w 377"/>
                <a:gd name="T13" fmla="*/ 23 h 96"/>
                <a:gd name="T14" fmla="*/ 365 w 377"/>
                <a:gd name="T15" fmla="*/ 0 h 96"/>
                <a:gd name="T16" fmla="*/ 377 w 377"/>
                <a:gd name="T17" fmla="*/ 8 h 96"/>
                <a:gd name="T18" fmla="*/ 368 w 377"/>
                <a:gd name="T19" fmla="*/ 20 h 96"/>
                <a:gd name="T20" fmla="*/ 368 w 377"/>
                <a:gd name="T21" fmla="*/ 2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7" h="96">
                  <a:moveTo>
                    <a:pt x="368" y="20"/>
                  </a:moveTo>
                  <a:lnTo>
                    <a:pt x="102" y="70"/>
                  </a:lnTo>
                  <a:lnTo>
                    <a:pt x="13" y="96"/>
                  </a:lnTo>
                  <a:lnTo>
                    <a:pt x="0" y="89"/>
                  </a:lnTo>
                  <a:lnTo>
                    <a:pt x="7" y="76"/>
                  </a:lnTo>
                  <a:lnTo>
                    <a:pt x="98" y="49"/>
                  </a:lnTo>
                  <a:lnTo>
                    <a:pt x="230" y="23"/>
                  </a:lnTo>
                  <a:lnTo>
                    <a:pt x="365" y="0"/>
                  </a:lnTo>
                  <a:lnTo>
                    <a:pt x="377" y="8"/>
                  </a:lnTo>
                  <a:lnTo>
                    <a:pt x="368" y="20"/>
                  </a:lnTo>
                  <a:lnTo>
                    <a:pt x="36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268"/>
            <p:cNvSpPr>
              <a:spLocks/>
            </p:cNvSpPr>
            <p:nvPr/>
          </p:nvSpPr>
          <p:spPr bwMode="auto">
            <a:xfrm>
              <a:off x="3621" y="3071"/>
              <a:ext cx="569" cy="157"/>
            </a:xfrm>
            <a:custGeom>
              <a:avLst/>
              <a:gdLst>
                <a:gd name="T0" fmla="*/ 12 w 569"/>
                <a:gd name="T1" fmla="*/ 0 h 157"/>
                <a:gd name="T2" fmla="*/ 170 w 569"/>
                <a:gd name="T3" fmla="*/ 33 h 157"/>
                <a:gd name="T4" fmla="*/ 328 w 569"/>
                <a:gd name="T5" fmla="*/ 67 h 157"/>
                <a:gd name="T6" fmla="*/ 467 w 569"/>
                <a:gd name="T7" fmla="*/ 104 h 157"/>
                <a:gd name="T8" fmla="*/ 560 w 569"/>
                <a:gd name="T9" fmla="*/ 138 h 157"/>
                <a:gd name="T10" fmla="*/ 569 w 569"/>
                <a:gd name="T11" fmla="*/ 149 h 157"/>
                <a:gd name="T12" fmla="*/ 556 w 569"/>
                <a:gd name="T13" fmla="*/ 157 h 157"/>
                <a:gd name="T14" fmla="*/ 459 w 569"/>
                <a:gd name="T15" fmla="*/ 136 h 157"/>
                <a:gd name="T16" fmla="*/ 391 w 569"/>
                <a:gd name="T17" fmla="*/ 113 h 157"/>
                <a:gd name="T18" fmla="*/ 323 w 569"/>
                <a:gd name="T19" fmla="*/ 92 h 157"/>
                <a:gd name="T20" fmla="*/ 165 w 569"/>
                <a:gd name="T21" fmla="*/ 56 h 157"/>
                <a:gd name="T22" fmla="*/ 8 w 569"/>
                <a:gd name="T23" fmla="*/ 19 h 157"/>
                <a:gd name="T24" fmla="*/ 0 w 569"/>
                <a:gd name="T25" fmla="*/ 8 h 157"/>
                <a:gd name="T26" fmla="*/ 12 w 569"/>
                <a:gd name="T27" fmla="*/ 0 h 157"/>
                <a:gd name="T28" fmla="*/ 12 w 569"/>
                <a:gd name="T29"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9" h="157">
                  <a:moveTo>
                    <a:pt x="12" y="0"/>
                  </a:moveTo>
                  <a:lnTo>
                    <a:pt x="170" y="33"/>
                  </a:lnTo>
                  <a:lnTo>
                    <a:pt x="328" y="67"/>
                  </a:lnTo>
                  <a:lnTo>
                    <a:pt x="467" y="104"/>
                  </a:lnTo>
                  <a:lnTo>
                    <a:pt x="560" y="138"/>
                  </a:lnTo>
                  <a:lnTo>
                    <a:pt x="569" y="149"/>
                  </a:lnTo>
                  <a:lnTo>
                    <a:pt x="556" y="157"/>
                  </a:lnTo>
                  <a:lnTo>
                    <a:pt x="459" y="136"/>
                  </a:lnTo>
                  <a:lnTo>
                    <a:pt x="391" y="113"/>
                  </a:lnTo>
                  <a:lnTo>
                    <a:pt x="323" y="92"/>
                  </a:lnTo>
                  <a:lnTo>
                    <a:pt x="165" y="56"/>
                  </a:lnTo>
                  <a:lnTo>
                    <a:pt x="8" y="19"/>
                  </a:lnTo>
                  <a:lnTo>
                    <a:pt x="0" y="8"/>
                  </a:lnTo>
                  <a:lnTo>
                    <a:pt x="12"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269"/>
            <p:cNvSpPr>
              <a:spLocks/>
            </p:cNvSpPr>
            <p:nvPr/>
          </p:nvSpPr>
          <p:spPr bwMode="auto">
            <a:xfrm>
              <a:off x="3551" y="3039"/>
              <a:ext cx="36" cy="100"/>
            </a:xfrm>
            <a:custGeom>
              <a:avLst/>
              <a:gdLst>
                <a:gd name="T0" fmla="*/ 36 w 36"/>
                <a:gd name="T1" fmla="*/ 8 h 100"/>
                <a:gd name="T2" fmla="*/ 31 w 36"/>
                <a:gd name="T3" fmla="*/ 88 h 100"/>
                <a:gd name="T4" fmla="*/ 10 w 36"/>
                <a:gd name="T5" fmla="*/ 100 h 100"/>
                <a:gd name="T6" fmla="*/ 0 w 36"/>
                <a:gd name="T7" fmla="*/ 80 h 100"/>
                <a:gd name="T8" fmla="*/ 16 w 36"/>
                <a:gd name="T9" fmla="*/ 11 h 100"/>
                <a:gd name="T10" fmla="*/ 24 w 36"/>
                <a:gd name="T11" fmla="*/ 0 h 100"/>
                <a:gd name="T12" fmla="*/ 36 w 36"/>
                <a:gd name="T13" fmla="*/ 8 h 100"/>
                <a:gd name="T14" fmla="*/ 36 w 36"/>
                <a:gd name="T15" fmla="*/ 8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100">
                  <a:moveTo>
                    <a:pt x="36" y="8"/>
                  </a:moveTo>
                  <a:lnTo>
                    <a:pt x="31" y="88"/>
                  </a:lnTo>
                  <a:lnTo>
                    <a:pt x="10" y="100"/>
                  </a:lnTo>
                  <a:lnTo>
                    <a:pt x="0" y="80"/>
                  </a:lnTo>
                  <a:lnTo>
                    <a:pt x="16" y="11"/>
                  </a:lnTo>
                  <a:lnTo>
                    <a:pt x="24" y="0"/>
                  </a:lnTo>
                  <a:lnTo>
                    <a:pt x="36" y="8"/>
                  </a:lnTo>
                  <a:lnTo>
                    <a:pt x="3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270"/>
            <p:cNvSpPr>
              <a:spLocks/>
            </p:cNvSpPr>
            <p:nvPr/>
          </p:nvSpPr>
          <p:spPr bwMode="auto">
            <a:xfrm>
              <a:off x="3610" y="3143"/>
              <a:ext cx="687" cy="209"/>
            </a:xfrm>
            <a:custGeom>
              <a:avLst/>
              <a:gdLst>
                <a:gd name="T0" fmla="*/ 19 w 687"/>
                <a:gd name="T1" fmla="*/ 0 h 209"/>
                <a:gd name="T2" fmla="*/ 45 w 687"/>
                <a:gd name="T3" fmla="*/ 12 h 209"/>
                <a:gd name="T4" fmla="*/ 214 w 687"/>
                <a:gd name="T5" fmla="*/ 55 h 209"/>
                <a:gd name="T6" fmla="*/ 447 w 687"/>
                <a:gd name="T7" fmla="*/ 103 h 209"/>
                <a:gd name="T8" fmla="*/ 492 w 687"/>
                <a:gd name="T9" fmla="*/ 119 h 209"/>
                <a:gd name="T10" fmla="*/ 623 w 687"/>
                <a:gd name="T11" fmla="*/ 159 h 209"/>
                <a:gd name="T12" fmla="*/ 683 w 687"/>
                <a:gd name="T13" fmla="*/ 179 h 209"/>
                <a:gd name="T14" fmla="*/ 687 w 687"/>
                <a:gd name="T15" fmla="*/ 205 h 209"/>
                <a:gd name="T16" fmla="*/ 661 w 687"/>
                <a:gd name="T17" fmla="*/ 209 h 209"/>
                <a:gd name="T18" fmla="*/ 614 w 687"/>
                <a:gd name="T19" fmla="*/ 195 h 209"/>
                <a:gd name="T20" fmla="*/ 482 w 687"/>
                <a:gd name="T21" fmla="*/ 151 h 209"/>
                <a:gd name="T22" fmla="*/ 437 w 687"/>
                <a:gd name="T23" fmla="*/ 131 h 209"/>
                <a:gd name="T24" fmla="*/ 325 w 687"/>
                <a:gd name="T25" fmla="*/ 98 h 209"/>
                <a:gd name="T26" fmla="*/ 210 w 687"/>
                <a:gd name="T27" fmla="*/ 75 h 209"/>
                <a:gd name="T28" fmla="*/ 39 w 687"/>
                <a:gd name="T29" fmla="*/ 32 h 209"/>
                <a:gd name="T30" fmla="*/ 11 w 687"/>
                <a:gd name="T31" fmla="*/ 30 h 209"/>
                <a:gd name="T32" fmla="*/ 0 w 687"/>
                <a:gd name="T33" fmla="*/ 11 h 209"/>
                <a:gd name="T34" fmla="*/ 7 w 687"/>
                <a:gd name="T35" fmla="*/ 1 h 209"/>
                <a:gd name="T36" fmla="*/ 19 w 687"/>
                <a:gd name="T37" fmla="*/ 0 h 209"/>
                <a:gd name="T38" fmla="*/ 19 w 687"/>
                <a:gd name="T39"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7" h="209">
                  <a:moveTo>
                    <a:pt x="19" y="0"/>
                  </a:moveTo>
                  <a:lnTo>
                    <a:pt x="45" y="12"/>
                  </a:lnTo>
                  <a:lnTo>
                    <a:pt x="214" y="55"/>
                  </a:lnTo>
                  <a:lnTo>
                    <a:pt x="447" y="103"/>
                  </a:lnTo>
                  <a:lnTo>
                    <a:pt x="492" y="119"/>
                  </a:lnTo>
                  <a:lnTo>
                    <a:pt x="623" y="159"/>
                  </a:lnTo>
                  <a:lnTo>
                    <a:pt x="683" y="179"/>
                  </a:lnTo>
                  <a:lnTo>
                    <a:pt x="687" y="205"/>
                  </a:lnTo>
                  <a:lnTo>
                    <a:pt x="661" y="209"/>
                  </a:lnTo>
                  <a:lnTo>
                    <a:pt x="614" y="195"/>
                  </a:lnTo>
                  <a:lnTo>
                    <a:pt x="482" y="151"/>
                  </a:lnTo>
                  <a:lnTo>
                    <a:pt x="437" y="131"/>
                  </a:lnTo>
                  <a:lnTo>
                    <a:pt x="325" y="98"/>
                  </a:lnTo>
                  <a:lnTo>
                    <a:pt x="210" y="75"/>
                  </a:lnTo>
                  <a:lnTo>
                    <a:pt x="39" y="32"/>
                  </a:lnTo>
                  <a:lnTo>
                    <a:pt x="11" y="30"/>
                  </a:lnTo>
                  <a:lnTo>
                    <a:pt x="0" y="11"/>
                  </a:lnTo>
                  <a:lnTo>
                    <a:pt x="7" y="1"/>
                  </a:lnTo>
                  <a:lnTo>
                    <a:pt x="19" y="0"/>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271"/>
            <p:cNvSpPr>
              <a:spLocks/>
            </p:cNvSpPr>
            <p:nvPr/>
          </p:nvSpPr>
          <p:spPr bwMode="auto">
            <a:xfrm>
              <a:off x="3836" y="3205"/>
              <a:ext cx="78" cy="244"/>
            </a:xfrm>
            <a:custGeom>
              <a:avLst/>
              <a:gdLst>
                <a:gd name="T0" fmla="*/ 37 w 78"/>
                <a:gd name="T1" fmla="*/ 15 h 244"/>
                <a:gd name="T2" fmla="*/ 37 w 78"/>
                <a:gd name="T3" fmla="*/ 61 h 244"/>
                <a:gd name="T4" fmla="*/ 78 w 78"/>
                <a:gd name="T5" fmla="*/ 226 h 244"/>
                <a:gd name="T6" fmla="*/ 75 w 78"/>
                <a:gd name="T7" fmla="*/ 239 h 244"/>
                <a:gd name="T8" fmla="*/ 66 w 78"/>
                <a:gd name="T9" fmla="*/ 244 h 244"/>
                <a:gd name="T10" fmla="*/ 49 w 78"/>
                <a:gd name="T11" fmla="*/ 232 h 244"/>
                <a:gd name="T12" fmla="*/ 18 w 78"/>
                <a:gd name="T13" fmla="*/ 65 h 244"/>
                <a:gd name="T14" fmla="*/ 0 w 78"/>
                <a:gd name="T15" fmla="*/ 22 h 244"/>
                <a:gd name="T16" fmla="*/ 3 w 78"/>
                <a:gd name="T17" fmla="*/ 7 h 244"/>
                <a:gd name="T18" fmla="*/ 16 w 78"/>
                <a:gd name="T19" fmla="*/ 0 h 244"/>
                <a:gd name="T20" fmla="*/ 37 w 78"/>
                <a:gd name="T21" fmla="*/ 15 h 244"/>
                <a:gd name="T22" fmla="*/ 37 w 78"/>
                <a:gd name="T23" fmla="*/ 15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244">
                  <a:moveTo>
                    <a:pt x="37" y="15"/>
                  </a:moveTo>
                  <a:lnTo>
                    <a:pt x="37" y="61"/>
                  </a:lnTo>
                  <a:lnTo>
                    <a:pt x="78" y="226"/>
                  </a:lnTo>
                  <a:lnTo>
                    <a:pt x="75" y="239"/>
                  </a:lnTo>
                  <a:lnTo>
                    <a:pt x="66" y="244"/>
                  </a:lnTo>
                  <a:lnTo>
                    <a:pt x="49" y="232"/>
                  </a:lnTo>
                  <a:lnTo>
                    <a:pt x="18" y="65"/>
                  </a:lnTo>
                  <a:lnTo>
                    <a:pt x="0" y="22"/>
                  </a:lnTo>
                  <a:lnTo>
                    <a:pt x="3" y="7"/>
                  </a:lnTo>
                  <a:lnTo>
                    <a:pt x="16" y="0"/>
                  </a:lnTo>
                  <a:lnTo>
                    <a:pt x="37" y="15"/>
                  </a:lnTo>
                  <a:lnTo>
                    <a:pt x="37"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272"/>
            <p:cNvSpPr>
              <a:spLocks/>
            </p:cNvSpPr>
            <p:nvPr/>
          </p:nvSpPr>
          <p:spPr bwMode="auto">
            <a:xfrm>
              <a:off x="3920" y="3431"/>
              <a:ext cx="392" cy="135"/>
            </a:xfrm>
            <a:custGeom>
              <a:avLst/>
              <a:gdLst>
                <a:gd name="T0" fmla="*/ 18 w 392"/>
                <a:gd name="T1" fmla="*/ 0 h 135"/>
                <a:gd name="T2" fmla="*/ 42 w 392"/>
                <a:gd name="T3" fmla="*/ 12 h 135"/>
                <a:gd name="T4" fmla="*/ 186 w 392"/>
                <a:gd name="T5" fmla="*/ 65 h 135"/>
                <a:gd name="T6" fmla="*/ 282 w 392"/>
                <a:gd name="T7" fmla="*/ 90 h 135"/>
                <a:gd name="T8" fmla="*/ 376 w 392"/>
                <a:gd name="T9" fmla="*/ 102 h 135"/>
                <a:gd name="T10" fmla="*/ 392 w 392"/>
                <a:gd name="T11" fmla="*/ 120 h 135"/>
                <a:gd name="T12" fmla="*/ 387 w 392"/>
                <a:gd name="T13" fmla="*/ 131 h 135"/>
                <a:gd name="T14" fmla="*/ 374 w 392"/>
                <a:gd name="T15" fmla="*/ 135 h 135"/>
                <a:gd name="T16" fmla="*/ 277 w 392"/>
                <a:gd name="T17" fmla="*/ 115 h 135"/>
                <a:gd name="T18" fmla="*/ 180 w 392"/>
                <a:gd name="T19" fmla="*/ 85 h 135"/>
                <a:gd name="T20" fmla="*/ 108 w 392"/>
                <a:gd name="T21" fmla="*/ 56 h 135"/>
                <a:gd name="T22" fmla="*/ 36 w 392"/>
                <a:gd name="T23" fmla="*/ 31 h 135"/>
                <a:gd name="T24" fmla="*/ 10 w 392"/>
                <a:gd name="T25" fmla="*/ 29 h 135"/>
                <a:gd name="T26" fmla="*/ 0 w 392"/>
                <a:gd name="T27" fmla="*/ 11 h 135"/>
                <a:gd name="T28" fmla="*/ 6 w 392"/>
                <a:gd name="T29" fmla="*/ 0 h 135"/>
                <a:gd name="T30" fmla="*/ 18 w 392"/>
                <a:gd name="T31" fmla="*/ 0 h 135"/>
                <a:gd name="T32" fmla="*/ 18 w 392"/>
                <a:gd name="T33"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2" h="135">
                  <a:moveTo>
                    <a:pt x="18" y="0"/>
                  </a:moveTo>
                  <a:lnTo>
                    <a:pt x="42" y="12"/>
                  </a:lnTo>
                  <a:lnTo>
                    <a:pt x="186" y="65"/>
                  </a:lnTo>
                  <a:lnTo>
                    <a:pt x="282" y="90"/>
                  </a:lnTo>
                  <a:lnTo>
                    <a:pt x="376" y="102"/>
                  </a:lnTo>
                  <a:lnTo>
                    <a:pt x="392" y="120"/>
                  </a:lnTo>
                  <a:lnTo>
                    <a:pt x="387" y="131"/>
                  </a:lnTo>
                  <a:lnTo>
                    <a:pt x="374" y="135"/>
                  </a:lnTo>
                  <a:lnTo>
                    <a:pt x="277" y="115"/>
                  </a:lnTo>
                  <a:lnTo>
                    <a:pt x="180" y="85"/>
                  </a:lnTo>
                  <a:lnTo>
                    <a:pt x="108" y="56"/>
                  </a:lnTo>
                  <a:lnTo>
                    <a:pt x="36" y="31"/>
                  </a:lnTo>
                  <a:lnTo>
                    <a:pt x="10" y="29"/>
                  </a:lnTo>
                  <a:lnTo>
                    <a:pt x="0" y="11"/>
                  </a:lnTo>
                  <a:lnTo>
                    <a:pt x="6" y="0"/>
                  </a:lnTo>
                  <a:lnTo>
                    <a:pt x="18" y="0"/>
                  </a:lnTo>
                  <a:lnTo>
                    <a:pt x="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273"/>
            <p:cNvSpPr>
              <a:spLocks/>
            </p:cNvSpPr>
            <p:nvPr/>
          </p:nvSpPr>
          <p:spPr bwMode="auto">
            <a:xfrm>
              <a:off x="4292" y="3324"/>
              <a:ext cx="51" cy="125"/>
            </a:xfrm>
            <a:custGeom>
              <a:avLst/>
              <a:gdLst>
                <a:gd name="T0" fmla="*/ 51 w 51"/>
                <a:gd name="T1" fmla="*/ 16 h 125"/>
                <a:gd name="T2" fmla="*/ 38 w 51"/>
                <a:gd name="T3" fmla="*/ 81 h 125"/>
                <a:gd name="T4" fmla="*/ 33 w 51"/>
                <a:gd name="T5" fmla="*/ 111 h 125"/>
                <a:gd name="T6" fmla="*/ 26 w 51"/>
                <a:gd name="T7" fmla="*/ 122 h 125"/>
                <a:gd name="T8" fmla="*/ 15 w 51"/>
                <a:gd name="T9" fmla="*/ 125 h 125"/>
                <a:gd name="T10" fmla="*/ 0 w 51"/>
                <a:gd name="T11" fmla="*/ 106 h 125"/>
                <a:gd name="T12" fmla="*/ 3 w 51"/>
                <a:gd name="T13" fmla="*/ 74 h 125"/>
                <a:gd name="T14" fmla="*/ 25 w 51"/>
                <a:gd name="T15" fmla="*/ 9 h 125"/>
                <a:gd name="T16" fmla="*/ 41 w 51"/>
                <a:gd name="T17" fmla="*/ 0 h 125"/>
                <a:gd name="T18" fmla="*/ 51 w 51"/>
                <a:gd name="T19" fmla="*/ 16 h 125"/>
                <a:gd name="T20" fmla="*/ 51 w 51"/>
                <a:gd name="T21" fmla="*/ 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125">
                  <a:moveTo>
                    <a:pt x="51" y="16"/>
                  </a:moveTo>
                  <a:lnTo>
                    <a:pt x="38" y="81"/>
                  </a:lnTo>
                  <a:lnTo>
                    <a:pt x="33" y="111"/>
                  </a:lnTo>
                  <a:lnTo>
                    <a:pt x="26" y="122"/>
                  </a:lnTo>
                  <a:lnTo>
                    <a:pt x="15" y="125"/>
                  </a:lnTo>
                  <a:lnTo>
                    <a:pt x="0" y="106"/>
                  </a:lnTo>
                  <a:lnTo>
                    <a:pt x="3" y="74"/>
                  </a:lnTo>
                  <a:lnTo>
                    <a:pt x="25" y="9"/>
                  </a:lnTo>
                  <a:lnTo>
                    <a:pt x="41" y="0"/>
                  </a:lnTo>
                  <a:lnTo>
                    <a:pt x="51" y="16"/>
                  </a:lnTo>
                  <a:lnTo>
                    <a:pt x="51"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4" name="Freeform 274"/>
            <p:cNvSpPr>
              <a:spLocks/>
            </p:cNvSpPr>
            <p:nvPr/>
          </p:nvSpPr>
          <p:spPr bwMode="auto">
            <a:xfrm>
              <a:off x="4566" y="3166"/>
              <a:ext cx="112" cy="222"/>
            </a:xfrm>
            <a:custGeom>
              <a:avLst/>
              <a:gdLst>
                <a:gd name="T0" fmla="*/ 112 w 112"/>
                <a:gd name="T1" fmla="*/ 14 h 222"/>
                <a:gd name="T2" fmla="*/ 79 w 112"/>
                <a:gd name="T3" fmla="*/ 97 h 222"/>
                <a:gd name="T4" fmla="*/ 49 w 112"/>
                <a:gd name="T5" fmla="*/ 174 h 222"/>
                <a:gd name="T6" fmla="*/ 18 w 112"/>
                <a:gd name="T7" fmla="*/ 217 h 222"/>
                <a:gd name="T8" fmla="*/ 5 w 112"/>
                <a:gd name="T9" fmla="*/ 222 h 222"/>
                <a:gd name="T10" fmla="*/ 0 w 112"/>
                <a:gd name="T11" fmla="*/ 209 h 222"/>
                <a:gd name="T12" fmla="*/ 15 w 112"/>
                <a:gd name="T13" fmla="*/ 158 h 222"/>
                <a:gd name="T14" fmla="*/ 44 w 112"/>
                <a:gd name="T15" fmla="*/ 84 h 222"/>
                <a:gd name="T16" fmla="*/ 68 w 112"/>
                <a:gd name="T17" fmla="*/ 46 h 222"/>
                <a:gd name="T18" fmla="*/ 91 w 112"/>
                <a:gd name="T19" fmla="*/ 7 h 222"/>
                <a:gd name="T20" fmla="*/ 104 w 112"/>
                <a:gd name="T21" fmla="*/ 0 h 222"/>
                <a:gd name="T22" fmla="*/ 112 w 112"/>
                <a:gd name="T23" fmla="*/ 14 h 222"/>
                <a:gd name="T24" fmla="*/ 112 w 112"/>
                <a:gd name="T25" fmla="*/ 1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222">
                  <a:moveTo>
                    <a:pt x="112" y="14"/>
                  </a:moveTo>
                  <a:lnTo>
                    <a:pt x="79" y="97"/>
                  </a:lnTo>
                  <a:lnTo>
                    <a:pt x="49" y="174"/>
                  </a:lnTo>
                  <a:lnTo>
                    <a:pt x="18" y="217"/>
                  </a:lnTo>
                  <a:lnTo>
                    <a:pt x="5" y="222"/>
                  </a:lnTo>
                  <a:lnTo>
                    <a:pt x="0" y="209"/>
                  </a:lnTo>
                  <a:lnTo>
                    <a:pt x="15" y="158"/>
                  </a:lnTo>
                  <a:lnTo>
                    <a:pt x="44" y="84"/>
                  </a:lnTo>
                  <a:lnTo>
                    <a:pt x="68" y="46"/>
                  </a:lnTo>
                  <a:lnTo>
                    <a:pt x="91" y="7"/>
                  </a:lnTo>
                  <a:lnTo>
                    <a:pt x="104" y="0"/>
                  </a:lnTo>
                  <a:lnTo>
                    <a:pt x="112" y="14"/>
                  </a:lnTo>
                  <a:lnTo>
                    <a:pt x="112"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5" name="Freeform 275"/>
            <p:cNvSpPr>
              <a:spLocks/>
            </p:cNvSpPr>
            <p:nvPr/>
          </p:nvSpPr>
          <p:spPr bwMode="auto">
            <a:xfrm>
              <a:off x="4302" y="3411"/>
              <a:ext cx="252" cy="147"/>
            </a:xfrm>
            <a:custGeom>
              <a:avLst/>
              <a:gdLst>
                <a:gd name="T0" fmla="*/ 3 w 252"/>
                <a:gd name="T1" fmla="*/ 129 h 147"/>
                <a:gd name="T2" fmla="*/ 43 w 252"/>
                <a:gd name="T3" fmla="*/ 101 h 147"/>
                <a:gd name="T4" fmla="*/ 84 w 252"/>
                <a:gd name="T5" fmla="*/ 74 h 147"/>
                <a:gd name="T6" fmla="*/ 123 w 252"/>
                <a:gd name="T7" fmla="*/ 52 h 147"/>
                <a:gd name="T8" fmla="*/ 160 w 252"/>
                <a:gd name="T9" fmla="*/ 36 h 147"/>
                <a:gd name="T10" fmla="*/ 238 w 252"/>
                <a:gd name="T11" fmla="*/ 0 h 147"/>
                <a:gd name="T12" fmla="*/ 252 w 252"/>
                <a:gd name="T13" fmla="*/ 4 h 147"/>
                <a:gd name="T14" fmla="*/ 248 w 252"/>
                <a:gd name="T15" fmla="*/ 17 h 147"/>
                <a:gd name="T16" fmla="*/ 171 w 252"/>
                <a:gd name="T17" fmla="*/ 57 h 147"/>
                <a:gd name="T18" fmla="*/ 98 w 252"/>
                <a:gd name="T19" fmla="*/ 98 h 147"/>
                <a:gd name="T20" fmla="*/ 14 w 252"/>
                <a:gd name="T21" fmla="*/ 147 h 147"/>
                <a:gd name="T22" fmla="*/ 0 w 252"/>
                <a:gd name="T23" fmla="*/ 144 h 147"/>
                <a:gd name="T24" fmla="*/ 3 w 252"/>
                <a:gd name="T25" fmla="*/ 129 h 147"/>
                <a:gd name="T26" fmla="*/ 3 w 252"/>
                <a:gd name="T27" fmla="*/ 12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2" h="147">
                  <a:moveTo>
                    <a:pt x="3" y="129"/>
                  </a:moveTo>
                  <a:lnTo>
                    <a:pt x="43" y="101"/>
                  </a:lnTo>
                  <a:lnTo>
                    <a:pt x="84" y="74"/>
                  </a:lnTo>
                  <a:lnTo>
                    <a:pt x="123" y="52"/>
                  </a:lnTo>
                  <a:lnTo>
                    <a:pt x="160" y="36"/>
                  </a:lnTo>
                  <a:lnTo>
                    <a:pt x="238" y="0"/>
                  </a:lnTo>
                  <a:lnTo>
                    <a:pt x="252" y="4"/>
                  </a:lnTo>
                  <a:lnTo>
                    <a:pt x="248" y="17"/>
                  </a:lnTo>
                  <a:lnTo>
                    <a:pt x="171" y="57"/>
                  </a:lnTo>
                  <a:lnTo>
                    <a:pt x="98" y="98"/>
                  </a:lnTo>
                  <a:lnTo>
                    <a:pt x="14" y="147"/>
                  </a:lnTo>
                  <a:lnTo>
                    <a:pt x="0" y="144"/>
                  </a:lnTo>
                  <a:lnTo>
                    <a:pt x="3" y="129"/>
                  </a:lnTo>
                  <a:lnTo>
                    <a:pt x="3" y="1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6" name="Freeform 276"/>
            <p:cNvSpPr>
              <a:spLocks/>
            </p:cNvSpPr>
            <p:nvPr/>
          </p:nvSpPr>
          <p:spPr bwMode="auto">
            <a:xfrm>
              <a:off x="3629" y="3325"/>
              <a:ext cx="233" cy="78"/>
            </a:xfrm>
            <a:custGeom>
              <a:avLst/>
              <a:gdLst>
                <a:gd name="T0" fmla="*/ 226 w 233"/>
                <a:gd name="T1" fmla="*/ 19 h 78"/>
                <a:gd name="T2" fmla="*/ 119 w 233"/>
                <a:gd name="T3" fmla="*/ 51 h 78"/>
                <a:gd name="T4" fmla="*/ 12 w 233"/>
                <a:gd name="T5" fmla="*/ 78 h 78"/>
                <a:gd name="T6" fmla="*/ 0 w 233"/>
                <a:gd name="T7" fmla="*/ 69 h 78"/>
                <a:gd name="T8" fmla="*/ 8 w 233"/>
                <a:gd name="T9" fmla="*/ 57 h 78"/>
                <a:gd name="T10" fmla="*/ 221 w 233"/>
                <a:gd name="T11" fmla="*/ 0 h 78"/>
                <a:gd name="T12" fmla="*/ 233 w 233"/>
                <a:gd name="T13" fmla="*/ 7 h 78"/>
                <a:gd name="T14" fmla="*/ 226 w 233"/>
                <a:gd name="T15" fmla="*/ 19 h 78"/>
                <a:gd name="T16" fmla="*/ 226 w 233"/>
                <a:gd name="T17" fmla="*/ 1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78">
                  <a:moveTo>
                    <a:pt x="226" y="19"/>
                  </a:moveTo>
                  <a:lnTo>
                    <a:pt x="119" y="51"/>
                  </a:lnTo>
                  <a:lnTo>
                    <a:pt x="12" y="78"/>
                  </a:lnTo>
                  <a:lnTo>
                    <a:pt x="0" y="69"/>
                  </a:lnTo>
                  <a:lnTo>
                    <a:pt x="8" y="57"/>
                  </a:lnTo>
                  <a:lnTo>
                    <a:pt x="221" y="0"/>
                  </a:lnTo>
                  <a:lnTo>
                    <a:pt x="233" y="7"/>
                  </a:lnTo>
                  <a:lnTo>
                    <a:pt x="226" y="19"/>
                  </a:lnTo>
                  <a:lnTo>
                    <a:pt x="226"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7" name="Freeform 277"/>
            <p:cNvSpPr>
              <a:spLocks/>
            </p:cNvSpPr>
            <p:nvPr/>
          </p:nvSpPr>
          <p:spPr bwMode="auto">
            <a:xfrm>
              <a:off x="3602" y="3391"/>
              <a:ext cx="190" cy="227"/>
            </a:xfrm>
            <a:custGeom>
              <a:avLst/>
              <a:gdLst>
                <a:gd name="T0" fmla="*/ 37 w 190"/>
                <a:gd name="T1" fmla="*/ 14 h 227"/>
                <a:gd name="T2" fmla="*/ 25 w 190"/>
                <a:gd name="T3" fmla="*/ 99 h 227"/>
                <a:gd name="T4" fmla="*/ 37 w 190"/>
                <a:gd name="T5" fmla="*/ 128 h 227"/>
                <a:gd name="T6" fmla="*/ 73 w 190"/>
                <a:gd name="T7" fmla="*/ 153 h 227"/>
                <a:gd name="T8" fmla="*/ 110 w 190"/>
                <a:gd name="T9" fmla="*/ 169 h 227"/>
                <a:gd name="T10" fmla="*/ 187 w 190"/>
                <a:gd name="T11" fmla="*/ 203 h 227"/>
                <a:gd name="T12" fmla="*/ 190 w 190"/>
                <a:gd name="T13" fmla="*/ 224 h 227"/>
                <a:gd name="T14" fmla="*/ 170 w 190"/>
                <a:gd name="T15" fmla="*/ 227 h 227"/>
                <a:gd name="T16" fmla="*/ 4 w 190"/>
                <a:gd name="T17" fmla="*/ 138 h 227"/>
                <a:gd name="T18" fmla="*/ 2 w 190"/>
                <a:gd name="T19" fmla="*/ 99 h 227"/>
                <a:gd name="T20" fmla="*/ 0 w 190"/>
                <a:gd name="T21" fmla="*/ 74 h 227"/>
                <a:gd name="T22" fmla="*/ 2 w 190"/>
                <a:gd name="T23" fmla="*/ 52 h 227"/>
                <a:gd name="T24" fmla="*/ 17 w 190"/>
                <a:gd name="T25" fmla="*/ 7 h 227"/>
                <a:gd name="T26" fmla="*/ 31 w 190"/>
                <a:gd name="T27" fmla="*/ 0 h 227"/>
                <a:gd name="T28" fmla="*/ 37 w 190"/>
                <a:gd name="T29" fmla="*/ 14 h 227"/>
                <a:gd name="T30" fmla="*/ 37 w 190"/>
                <a:gd name="T31" fmla="*/ 14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0" h="227">
                  <a:moveTo>
                    <a:pt x="37" y="14"/>
                  </a:moveTo>
                  <a:lnTo>
                    <a:pt x="25" y="99"/>
                  </a:lnTo>
                  <a:lnTo>
                    <a:pt x="37" y="128"/>
                  </a:lnTo>
                  <a:lnTo>
                    <a:pt x="73" y="153"/>
                  </a:lnTo>
                  <a:lnTo>
                    <a:pt x="110" y="169"/>
                  </a:lnTo>
                  <a:lnTo>
                    <a:pt x="187" y="203"/>
                  </a:lnTo>
                  <a:lnTo>
                    <a:pt x="190" y="224"/>
                  </a:lnTo>
                  <a:lnTo>
                    <a:pt x="170" y="227"/>
                  </a:lnTo>
                  <a:lnTo>
                    <a:pt x="4" y="138"/>
                  </a:lnTo>
                  <a:lnTo>
                    <a:pt x="2" y="99"/>
                  </a:lnTo>
                  <a:lnTo>
                    <a:pt x="0" y="74"/>
                  </a:lnTo>
                  <a:lnTo>
                    <a:pt x="2" y="52"/>
                  </a:lnTo>
                  <a:lnTo>
                    <a:pt x="17" y="7"/>
                  </a:lnTo>
                  <a:lnTo>
                    <a:pt x="31" y="0"/>
                  </a:lnTo>
                  <a:lnTo>
                    <a:pt x="37" y="14"/>
                  </a:lnTo>
                  <a:lnTo>
                    <a:pt x="3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8" name="Freeform 278"/>
            <p:cNvSpPr>
              <a:spLocks/>
            </p:cNvSpPr>
            <p:nvPr/>
          </p:nvSpPr>
          <p:spPr bwMode="auto">
            <a:xfrm>
              <a:off x="3793" y="3423"/>
              <a:ext cx="91" cy="159"/>
            </a:xfrm>
            <a:custGeom>
              <a:avLst/>
              <a:gdLst>
                <a:gd name="T0" fmla="*/ 84 w 91"/>
                <a:gd name="T1" fmla="*/ 20 h 159"/>
                <a:gd name="T2" fmla="*/ 35 w 91"/>
                <a:gd name="T3" fmla="*/ 42 h 159"/>
                <a:gd name="T4" fmla="*/ 19 w 91"/>
                <a:gd name="T5" fmla="*/ 47 h 159"/>
                <a:gd name="T6" fmla="*/ 23 w 91"/>
                <a:gd name="T7" fmla="*/ 80 h 159"/>
                <a:gd name="T8" fmla="*/ 24 w 91"/>
                <a:gd name="T9" fmla="*/ 149 h 159"/>
                <a:gd name="T10" fmla="*/ 15 w 91"/>
                <a:gd name="T11" fmla="*/ 159 h 159"/>
                <a:gd name="T12" fmla="*/ 3 w 91"/>
                <a:gd name="T13" fmla="*/ 150 h 159"/>
                <a:gd name="T14" fmla="*/ 0 w 91"/>
                <a:gd name="T15" fmla="*/ 80 h 159"/>
                <a:gd name="T16" fmla="*/ 0 w 91"/>
                <a:gd name="T17" fmla="*/ 38 h 159"/>
                <a:gd name="T18" fmla="*/ 28 w 91"/>
                <a:gd name="T19" fmla="*/ 23 h 159"/>
                <a:gd name="T20" fmla="*/ 76 w 91"/>
                <a:gd name="T21" fmla="*/ 0 h 159"/>
                <a:gd name="T22" fmla="*/ 91 w 91"/>
                <a:gd name="T23" fmla="*/ 5 h 159"/>
                <a:gd name="T24" fmla="*/ 84 w 91"/>
                <a:gd name="T25" fmla="*/ 20 h 159"/>
                <a:gd name="T26" fmla="*/ 84 w 91"/>
                <a:gd name="T27" fmla="*/ 2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159">
                  <a:moveTo>
                    <a:pt x="84" y="20"/>
                  </a:moveTo>
                  <a:lnTo>
                    <a:pt x="35" y="42"/>
                  </a:lnTo>
                  <a:lnTo>
                    <a:pt x="19" y="47"/>
                  </a:lnTo>
                  <a:lnTo>
                    <a:pt x="23" y="80"/>
                  </a:lnTo>
                  <a:lnTo>
                    <a:pt x="24" y="149"/>
                  </a:lnTo>
                  <a:lnTo>
                    <a:pt x="15" y="159"/>
                  </a:lnTo>
                  <a:lnTo>
                    <a:pt x="3" y="150"/>
                  </a:lnTo>
                  <a:lnTo>
                    <a:pt x="0" y="80"/>
                  </a:lnTo>
                  <a:lnTo>
                    <a:pt x="0" y="38"/>
                  </a:lnTo>
                  <a:lnTo>
                    <a:pt x="28" y="23"/>
                  </a:lnTo>
                  <a:lnTo>
                    <a:pt x="76" y="0"/>
                  </a:lnTo>
                  <a:lnTo>
                    <a:pt x="91" y="5"/>
                  </a:lnTo>
                  <a:lnTo>
                    <a:pt x="84" y="20"/>
                  </a:lnTo>
                  <a:lnTo>
                    <a:pt x="84"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9" name="Freeform 279"/>
            <p:cNvSpPr>
              <a:spLocks/>
            </p:cNvSpPr>
            <p:nvPr/>
          </p:nvSpPr>
          <p:spPr bwMode="auto">
            <a:xfrm>
              <a:off x="3666" y="3423"/>
              <a:ext cx="130" cy="47"/>
            </a:xfrm>
            <a:custGeom>
              <a:avLst/>
              <a:gdLst>
                <a:gd name="T0" fmla="*/ 12 w 130"/>
                <a:gd name="T1" fmla="*/ 0 h 47"/>
                <a:gd name="T2" fmla="*/ 90 w 130"/>
                <a:gd name="T3" fmla="*/ 19 h 47"/>
                <a:gd name="T4" fmla="*/ 128 w 130"/>
                <a:gd name="T5" fmla="*/ 31 h 47"/>
                <a:gd name="T6" fmla="*/ 130 w 130"/>
                <a:gd name="T7" fmla="*/ 45 h 47"/>
                <a:gd name="T8" fmla="*/ 116 w 130"/>
                <a:gd name="T9" fmla="*/ 47 h 47"/>
                <a:gd name="T10" fmla="*/ 86 w 130"/>
                <a:gd name="T11" fmla="*/ 39 h 47"/>
                <a:gd name="T12" fmla="*/ 8 w 130"/>
                <a:gd name="T13" fmla="*/ 21 h 47"/>
                <a:gd name="T14" fmla="*/ 0 w 130"/>
                <a:gd name="T15" fmla="*/ 9 h 47"/>
                <a:gd name="T16" fmla="*/ 12 w 130"/>
                <a:gd name="T17" fmla="*/ 0 h 47"/>
                <a:gd name="T18" fmla="*/ 12 w 130"/>
                <a:gd name="T1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0" h="47">
                  <a:moveTo>
                    <a:pt x="12" y="0"/>
                  </a:moveTo>
                  <a:lnTo>
                    <a:pt x="90" y="19"/>
                  </a:lnTo>
                  <a:lnTo>
                    <a:pt x="128" y="31"/>
                  </a:lnTo>
                  <a:lnTo>
                    <a:pt x="130" y="45"/>
                  </a:lnTo>
                  <a:lnTo>
                    <a:pt x="116" y="47"/>
                  </a:lnTo>
                  <a:lnTo>
                    <a:pt x="86" y="39"/>
                  </a:lnTo>
                  <a:lnTo>
                    <a:pt x="8" y="21"/>
                  </a:lnTo>
                  <a:lnTo>
                    <a:pt x="0" y="9"/>
                  </a:lnTo>
                  <a:lnTo>
                    <a:pt x="12"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0" name="Freeform 280"/>
            <p:cNvSpPr>
              <a:spLocks/>
            </p:cNvSpPr>
            <p:nvPr/>
          </p:nvSpPr>
          <p:spPr bwMode="auto">
            <a:xfrm>
              <a:off x="3802" y="3471"/>
              <a:ext cx="266" cy="157"/>
            </a:xfrm>
            <a:custGeom>
              <a:avLst/>
              <a:gdLst>
                <a:gd name="T0" fmla="*/ 7 w 266"/>
                <a:gd name="T1" fmla="*/ 137 h 157"/>
                <a:gd name="T2" fmla="*/ 86 w 266"/>
                <a:gd name="T3" fmla="*/ 92 h 157"/>
                <a:gd name="T4" fmla="*/ 120 w 266"/>
                <a:gd name="T5" fmla="*/ 65 h 157"/>
                <a:gd name="T6" fmla="*/ 160 w 266"/>
                <a:gd name="T7" fmla="*/ 37 h 157"/>
                <a:gd name="T8" fmla="*/ 203 w 266"/>
                <a:gd name="T9" fmla="*/ 13 h 157"/>
                <a:gd name="T10" fmla="*/ 220 w 266"/>
                <a:gd name="T11" fmla="*/ 0 h 157"/>
                <a:gd name="T12" fmla="*/ 249 w 266"/>
                <a:gd name="T13" fmla="*/ 9 h 157"/>
                <a:gd name="T14" fmla="*/ 266 w 266"/>
                <a:gd name="T15" fmla="*/ 21 h 157"/>
                <a:gd name="T16" fmla="*/ 171 w 266"/>
                <a:gd name="T17" fmla="*/ 57 h 157"/>
                <a:gd name="T18" fmla="*/ 131 w 266"/>
                <a:gd name="T19" fmla="*/ 86 h 157"/>
                <a:gd name="T20" fmla="*/ 95 w 266"/>
                <a:gd name="T21" fmla="*/ 111 h 157"/>
                <a:gd name="T22" fmla="*/ 59 w 266"/>
                <a:gd name="T23" fmla="*/ 135 h 157"/>
                <a:gd name="T24" fmla="*/ 14 w 266"/>
                <a:gd name="T25" fmla="*/ 157 h 157"/>
                <a:gd name="T26" fmla="*/ 0 w 266"/>
                <a:gd name="T27" fmla="*/ 150 h 157"/>
                <a:gd name="T28" fmla="*/ 7 w 266"/>
                <a:gd name="T29" fmla="*/ 137 h 157"/>
                <a:gd name="T30" fmla="*/ 7 w 266"/>
                <a:gd name="T31" fmla="*/ 1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6" h="157">
                  <a:moveTo>
                    <a:pt x="7" y="137"/>
                  </a:moveTo>
                  <a:lnTo>
                    <a:pt x="86" y="92"/>
                  </a:lnTo>
                  <a:lnTo>
                    <a:pt x="120" y="65"/>
                  </a:lnTo>
                  <a:lnTo>
                    <a:pt x="160" y="37"/>
                  </a:lnTo>
                  <a:lnTo>
                    <a:pt x="203" y="13"/>
                  </a:lnTo>
                  <a:lnTo>
                    <a:pt x="220" y="0"/>
                  </a:lnTo>
                  <a:lnTo>
                    <a:pt x="249" y="9"/>
                  </a:lnTo>
                  <a:lnTo>
                    <a:pt x="266" y="21"/>
                  </a:lnTo>
                  <a:lnTo>
                    <a:pt x="171" y="57"/>
                  </a:lnTo>
                  <a:lnTo>
                    <a:pt x="131" y="86"/>
                  </a:lnTo>
                  <a:lnTo>
                    <a:pt x="95" y="111"/>
                  </a:lnTo>
                  <a:lnTo>
                    <a:pt x="59" y="135"/>
                  </a:lnTo>
                  <a:lnTo>
                    <a:pt x="14" y="157"/>
                  </a:lnTo>
                  <a:lnTo>
                    <a:pt x="0" y="150"/>
                  </a:lnTo>
                  <a:lnTo>
                    <a:pt x="7" y="137"/>
                  </a:lnTo>
                  <a:lnTo>
                    <a:pt x="7"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1" name="Freeform 281"/>
            <p:cNvSpPr>
              <a:spLocks/>
            </p:cNvSpPr>
            <p:nvPr/>
          </p:nvSpPr>
          <p:spPr bwMode="auto">
            <a:xfrm>
              <a:off x="4349" y="3323"/>
              <a:ext cx="420" cy="321"/>
            </a:xfrm>
            <a:custGeom>
              <a:avLst/>
              <a:gdLst>
                <a:gd name="T0" fmla="*/ 327 w 420"/>
                <a:gd name="T1" fmla="*/ 0 h 321"/>
                <a:gd name="T2" fmla="*/ 385 w 420"/>
                <a:gd name="T3" fmla="*/ 20 h 321"/>
                <a:gd name="T4" fmla="*/ 418 w 420"/>
                <a:gd name="T5" fmla="*/ 76 h 321"/>
                <a:gd name="T6" fmla="*/ 420 w 420"/>
                <a:gd name="T7" fmla="*/ 112 h 321"/>
                <a:gd name="T8" fmla="*/ 400 w 420"/>
                <a:gd name="T9" fmla="*/ 142 h 321"/>
                <a:gd name="T10" fmla="*/ 367 w 420"/>
                <a:gd name="T11" fmla="*/ 168 h 321"/>
                <a:gd name="T12" fmla="*/ 331 w 420"/>
                <a:gd name="T13" fmla="*/ 191 h 321"/>
                <a:gd name="T14" fmla="*/ 267 w 420"/>
                <a:gd name="T15" fmla="*/ 220 h 321"/>
                <a:gd name="T16" fmla="*/ 201 w 420"/>
                <a:gd name="T17" fmla="*/ 246 h 321"/>
                <a:gd name="T18" fmla="*/ 22 w 420"/>
                <a:gd name="T19" fmla="*/ 321 h 321"/>
                <a:gd name="T20" fmla="*/ 0 w 420"/>
                <a:gd name="T21" fmla="*/ 314 h 321"/>
                <a:gd name="T22" fmla="*/ 7 w 420"/>
                <a:gd name="T23" fmla="*/ 291 h 321"/>
                <a:gd name="T24" fmla="*/ 54 w 420"/>
                <a:gd name="T25" fmla="*/ 267 h 321"/>
                <a:gd name="T26" fmla="*/ 96 w 420"/>
                <a:gd name="T27" fmla="*/ 247 h 321"/>
                <a:gd name="T28" fmla="*/ 190 w 420"/>
                <a:gd name="T29" fmla="*/ 212 h 321"/>
                <a:gd name="T30" fmla="*/ 313 w 420"/>
                <a:gd name="T31" fmla="*/ 160 h 321"/>
                <a:gd name="T32" fmla="*/ 381 w 420"/>
                <a:gd name="T33" fmla="*/ 121 h 321"/>
                <a:gd name="T34" fmla="*/ 399 w 420"/>
                <a:gd name="T35" fmla="*/ 83 h 321"/>
                <a:gd name="T36" fmla="*/ 383 w 420"/>
                <a:gd name="T37" fmla="*/ 60 h 321"/>
                <a:gd name="T38" fmla="*/ 359 w 420"/>
                <a:gd name="T39" fmla="*/ 47 h 321"/>
                <a:gd name="T40" fmla="*/ 300 w 420"/>
                <a:gd name="T41" fmla="*/ 41 h 321"/>
                <a:gd name="T42" fmla="*/ 303 w 420"/>
                <a:gd name="T43" fmla="*/ 20 h 321"/>
                <a:gd name="T44" fmla="*/ 315 w 420"/>
                <a:gd name="T45" fmla="*/ 6 h 321"/>
                <a:gd name="T46" fmla="*/ 327 w 420"/>
                <a:gd name="T47" fmla="*/ 0 h 321"/>
                <a:gd name="T48" fmla="*/ 327 w 420"/>
                <a:gd name="T4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0" h="321">
                  <a:moveTo>
                    <a:pt x="327" y="0"/>
                  </a:moveTo>
                  <a:lnTo>
                    <a:pt x="385" y="20"/>
                  </a:lnTo>
                  <a:lnTo>
                    <a:pt x="418" y="76"/>
                  </a:lnTo>
                  <a:lnTo>
                    <a:pt x="420" y="112"/>
                  </a:lnTo>
                  <a:lnTo>
                    <a:pt x="400" y="142"/>
                  </a:lnTo>
                  <a:lnTo>
                    <a:pt x="367" y="168"/>
                  </a:lnTo>
                  <a:lnTo>
                    <a:pt x="331" y="191"/>
                  </a:lnTo>
                  <a:lnTo>
                    <a:pt x="267" y="220"/>
                  </a:lnTo>
                  <a:lnTo>
                    <a:pt x="201" y="246"/>
                  </a:lnTo>
                  <a:lnTo>
                    <a:pt x="22" y="321"/>
                  </a:lnTo>
                  <a:lnTo>
                    <a:pt x="0" y="314"/>
                  </a:lnTo>
                  <a:lnTo>
                    <a:pt x="7" y="291"/>
                  </a:lnTo>
                  <a:lnTo>
                    <a:pt x="54" y="267"/>
                  </a:lnTo>
                  <a:lnTo>
                    <a:pt x="96" y="247"/>
                  </a:lnTo>
                  <a:lnTo>
                    <a:pt x="190" y="212"/>
                  </a:lnTo>
                  <a:lnTo>
                    <a:pt x="313" y="160"/>
                  </a:lnTo>
                  <a:lnTo>
                    <a:pt x="381" y="121"/>
                  </a:lnTo>
                  <a:lnTo>
                    <a:pt x="399" y="83"/>
                  </a:lnTo>
                  <a:lnTo>
                    <a:pt x="383" y="60"/>
                  </a:lnTo>
                  <a:lnTo>
                    <a:pt x="359" y="47"/>
                  </a:lnTo>
                  <a:lnTo>
                    <a:pt x="300" y="41"/>
                  </a:lnTo>
                  <a:lnTo>
                    <a:pt x="303" y="20"/>
                  </a:lnTo>
                  <a:lnTo>
                    <a:pt x="315" y="6"/>
                  </a:lnTo>
                  <a:lnTo>
                    <a:pt x="327" y="0"/>
                  </a:lnTo>
                  <a:lnTo>
                    <a:pt x="3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 name="Freeform 282"/>
            <p:cNvSpPr>
              <a:spLocks/>
            </p:cNvSpPr>
            <p:nvPr/>
          </p:nvSpPr>
          <p:spPr bwMode="auto">
            <a:xfrm>
              <a:off x="4409" y="3636"/>
              <a:ext cx="147" cy="43"/>
            </a:xfrm>
            <a:custGeom>
              <a:avLst/>
              <a:gdLst>
                <a:gd name="T0" fmla="*/ 11 w 147"/>
                <a:gd name="T1" fmla="*/ 0 h 43"/>
                <a:gd name="T2" fmla="*/ 143 w 147"/>
                <a:gd name="T3" fmla="*/ 25 h 43"/>
                <a:gd name="T4" fmla="*/ 147 w 147"/>
                <a:gd name="T5" fmla="*/ 40 h 43"/>
                <a:gd name="T6" fmla="*/ 133 w 147"/>
                <a:gd name="T7" fmla="*/ 43 h 43"/>
                <a:gd name="T8" fmla="*/ 73 w 147"/>
                <a:gd name="T9" fmla="*/ 23 h 43"/>
                <a:gd name="T10" fmla="*/ 10 w 147"/>
                <a:gd name="T11" fmla="*/ 20 h 43"/>
                <a:gd name="T12" fmla="*/ 0 w 147"/>
                <a:gd name="T13" fmla="*/ 9 h 43"/>
                <a:gd name="T14" fmla="*/ 11 w 147"/>
                <a:gd name="T15" fmla="*/ 0 h 43"/>
                <a:gd name="T16" fmla="*/ 11 w 147"/>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43">
                  <a:moveTo>
                    <a:pt x="11" y="0"/>
                  </a:moveTo>
                  <a:lnTo>
                    <a:pt x="143" y="25"/>
                  </a:lnTo>
                  <a:lnTo>
                    <a:pt x="147" y="40"/>
                  </a:lnTo>
                  <a:lnTo>
                    <a:pt x="133" y="43"/>
                  </a:lnTo>
                  <a:lnTo>
                    <a:pt x="73" y="23"/>
                  </a:lnTo>
                  <a:lnTo>
                    <a:pt x="10" y="20"/>
                  </a:lnTo>
                  <a:lnTo>
                    <a:pt x="0" y="9"/>
                  </a:lnTo>
                  <a:lnTo>
                    <a:pt x="11"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 name="Freeform 283"/>
            <p:cNvSpPr>
              <a:spLocks/>
            </p:cNvSpPr>
            <p:nvPr/>
          </p:nvSpPr>
          <p:spPr bwMode="auto">
            <a:xfrm>
              <a:off x="4322" y="3631"/>
              <a:ext cx="236" cy="219"/>
            </a:xfrm>
            <a:custGeom>
              <a:avLst/>
              <a:gdLst>
                <a:gd name="T0" fmla="*/ 47 w 236"/>
                <a:gd name="T1" fmla="*/ 14 h 219"/>
                <a:gd name="T2" fmla="*/ 27 w 236"/>
                <a:gd name="T3" fmla="*/ 95 h 219"/>
                <a:gd name="T4" fmla="*/ 23 w 236"/>
                <a:gd name="T5" fmla="*/ 128 h 219"/>
                <a:gd name="T6" fmla="*/ 56 w 236"/>
                <a:gd name="T7" fmla="*/ 135 h 219"/>
                <a:gd name="T8" fmla="*/ 111 w 236"/>
                <a:gd name="T9" fmla="*/ 162 h 219"/>
                <a:gd name="T10" fmla="*/ 215 w 236"/>
                <a:gd name="T11" fmla="*/ 191 h 219"/>
                <a:gd name="T12" fmla="*/ 222 w 236"/>
                <a:gd name="T13" fmla="*/ 190 h 219"/>
                <a:gd name="T14" fmla="*/ 236 w 236"/>
                <a:gd name="T15" fmla="*/ 204 h 219"/>
                <a:gd name="T16" fmla="*/ 233 w 236"/>
                <a:gd name="T17" fmla="*/ 215 h 219"/>
                <a:gd name="T18" fmla="*/ 222 w 236"/>
                <a:gd name="T19" fmla="*/ 219 h 219"/>
                <a:gd name="T20" fmla="*/ 212 w 236"/>
                <a:gd name="T21" fmla="*/ 218 h 219"/>
                <a:gd name="T22" fmla="*/ 102 w 236"/>
                <a:gd name="T23" fmla="*/ 191 h 219"/>
                <a:gd name="T24" fmla="*/ 42 w 236"/>
                <a:gd name="T25" fmla="*/ 162 h 219"/>
                <a:gd name="T26" fmla="*/ 10 w 236"/>
                <a:gd name="T27" fmla="*/ 149 h 219"/>
                <a:gd name="T28" fmla="*/ 0 w 236"/>
                <a:gd name="T29" fmla="*/ 124 h 219"/>
                <a:gd name="T30" fmla="*/ 6 w 236"/>
                <a:gd name="T31" fmla="*/ 92 h 219"/>
                <a:gd name="T32" fmla="*/ 29 w 236"/>
                <a:gd name="T33" fmla="*/ 5 h 219"/>
                <a:gd name="T34" fmla="*/ 42 w 236"/>
                <a:gd name="T35" fmla="*/ 0 h 219"/>
                <a:gd name="T36" fmla="*/ 47 w 236"/>
                <a:gd name="T37" fmla="*/ 14 h 219"/>
                <a:gd name="T38" fmla="*/ 47 w 236"/>
                <a:gd name="T39" fmla="*/ 1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6" h="219">
                  <a:moveTo>
                    <a:pt x="47" y="14"/>
                  </a:moveTo>
                  <a:lnTo>
                    <a:pt x="27" y="95"/>
                  </a:lnTo>
                  <a:lnTo>
                    <a:pt x="23" y="128"/>
                  </a:lnTo>
                  <a:lnTo>
                    <a:pt x="56" y="135"/>
                  </a:lnTo>
                  <a:lnTo>
                    <a:pt x="111" y="162"/>
                  </a:lnTo>
                  <a:lnTo>
                    <a:pt x="215" y="191"/>
                  </a:lnTo>
                  <a:lnTo>
                    <a:pt x="222" y="190"/>
                  </a:lnTo>
                  <a:lnTo>
                    <a:pt x="236" y="204"/>
                  </a:lnTo>
                  <a:lnTo>
                    <a:pt x="233" y="215"/>
                  </a:lnTo>
                  <a:lnTo>
                    <a:pt x="222" y="219"/>
                  </a:lnTo>
                  <a:lnTo>
                    <a:pt x="212" y="218"/>
                  </a:lnTo>
                  <a:lnTo>
                    <a:pt x="102" y="191"/>
                  </a:lnTo>
                  <a:lnTo>
                    <a:pt x="42" y="162"/>
                  </a:lnTo>
                  <a:lnTo>
                    <a:pt x="10" y="149"/>
                  </a:lnTo>
                  <a:lnTo>
                    <a:pt x="0" y="124"/>
                  </a:lnTo>
                  <a:lnTo>
                    <a:pt x="6" y="92"/>
                  </a:lnTo>
                  <a:lnTo>
                    <a:pt x="29" y="5"/>
                  </a:lnTo>
                  <a:lnTo>
                    <a:pt x="42" y="0"/>
                  </a:lnTo>
                  <a:lnTo>
                    <a:pt x="47" y="14"/>
                  </a:lnTo>
                  <a:lnTo>
                    <a:pt x="4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 name="Freeform 284"/>
            <p:cNvSpPr>
              <a:spLocks/>
            </p:cNvSpPr>
            <p:nvPr/>
          </p:nvSpPr>
          <p:spPr bwMode="auto">
            <a:xfrm>
              <a:off x="4614" y="3242"/>
              <a:ext cx="306" cy="416"/>
            </a:xfrm>
            <a:custGeom>
              <a:avLst/>
              <a:gdLst>
                <a:gd name="T0" fmla="*/ 190 w 306"/>
                <a:gd name="T1" fmla="*/ 0 h 416"/>
                <a:gd name="T2" fmla="*/ 248 w 306"/>
                <a:gd name="T3" fmla="*/ 24 h 416"/>
                <a:gd name="T4" fmla="*/ 290 w 306"/>
                <a:gd name="T5" fmla="*/ 73 h 416"/>
                <a:gd name="T6" fmla="*/ 306 w 306"/>
                <a:gd name="T7" fmla="*/ 113 h 416"/>
                <a:gd name="T8" fmla="*/ 304 w 306"/>
                <a:gd name="T9" fmla="*/ 153 h 416"/>
                <a:gd name="T10" fmla="*/ 287 w 306"/>
                <a:gd name="T11" fmla="*/ 193 h 416"/>
                <a:gd name="T12" fmla="*/ 261 w 306"/>
                <a:gd name="T13" fmla="*/ 228 h 416"/>
                <a:gd name="T14" fmla="*/ 235 w 306"/>
                <a:gd name="T15" fmla="*/ 262 h 416"/>
                <a:gd name="T16" fmla="*/ 201 w 306"/>
                <a:gd name="T17" fmla="*/ 295 h 416"/>
                <a:gd name="T18" fmla="*/ 172 w 306"/>
                <a:gd name="T19" fmla="*/ 319 h 416"/>
                <a:gd name="T20" fmla="*/ 141 w 306"/>
                <a:gd name="T21" fmla="*/ 337 h 416"/>
                <a:gd name="T22" fmla="*/ 14 w 306"/>
                <a:gd name="T23" fmla="*/ 416 h 416"/>
                <a:gd name="T24" fmla="*/ 0 w 306"/>
                <a:gd name="T25" fmla="*/ 415 h 416"/>
                <a:gd name="T26" fmla="*/ 1 w 306"/>
                <a:gd name="T27" fmla="*/ 401 h 416"/>
                <a:gd name="T28" fmla="*/ 33 w 306"/>
                <a:gd name="T29" fmla="*/ 376 h 416"/>
                <a:gd name="T30" fmla="*/ 61 w 306"/>
                <a:gd name="T31" fmla="*/ 357 h 416"/>
                <a:gd name="T32" fmla="*/ 123 w 306"/>
                <a:gd name="T33" fmla="*/ 313 h 416"/>
                <a:gd name="T34" fmla="*/ 183 w 306"/>
                <a:gd name="T35" fmla="*/ 276 h 416"/>
                <a:gd name="T36" fmla="*/ 212 w 306"/>
                <a:gd name="T37" fmla="*/ 245 h 416"/>
                <a:gd name="T38" fmla="*/ 239 w 306"/>
                <a:gd name="T39" fmla="*/ 210 h 416"/>
                <a:gd name="T40" fmla="*/ 279 w 306"/>
                <a:gd name="T41" fmla="*/ 149 h 416"/>
                <a:gd name="T42" fmla="*/ 284 w 306"/>
                <a:gd name="T43" fmla="*/ 118 h 416"/>
                <a:gd name="T44" fmla="*/ 273 w 306"/>
                <a:gd name="T45" fmla="*/ 85 h 416"/>
                <a:gd name="T46" fmla="*/ 237 w 306"/>
                <a:gd name="T47" fmla="*/ 42 h 416"/>
                <a:gd name="T48" fmla="*/ 188 w 306"/>
                <a:gd name="T49" fmla="*/ 21 h 416"/>
                <a:gd name="T50" fmla="*/ 179 w 306"/>
                <a:gd name="T51" fmla="*/ 10 h 416"/>
                <a:gd name="T52" fmla="*/ 190 w 306"/>
                <a:gd name="T53" fmla="*/ 0 h 416"/>
                <a:gd name="T54" fmla="*/ 190 w 306"/>
                <a:gd name="T55"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6" h="416">
                  <a:moveTo>
                    <a:pt x="190" y="0"/>
                  </a:moveTo>
                  <a:lnTo>
                    <a:pt x="248" y="24"/>
                  </a:lnTo>
                  <a:lnTo>
                    <a:pt x="290" y="73"/>
                  </a:lnTo>
                  <a:lnTo>
                    <a:pt x="306" y="113"/>
                  </a:lnTo>
                  <a:lnTo>
                    <a:pt x="304" y="153"/>
                  </a:lnTo>
                  <a:lnTo>
                    <a:pt x="287" y="193"/>
                  </a:lnTo>
                  <a:lnTo>
                    <a:pt x="261" y="228"/>
                  </a:lnTo>
                  <a:lnTo>
                    <a:pt x="235" y="262"/>
                  </a:lnTo>
                  <a:lnTo>
                    <a:pt x="201" y="295"/>
                  </a:lnTo>
                  <a:lnTo>
                    <a:pt x="172" y="319"/>
                  </a:lnTo>
                  <a:lnTo>
                    <a:pt x="141" y="337"/>
                  </a:lnTo>
                  <a:lnTo>
                    <a:pt x="14" y="416"/>
                  </a:lnTo>
                  <a:lnTo>
                    <a:pt x="0" y="415"/>
                  </a:lnTo>
                  <a:lnTo>
                    <a:pt x="1" y="401"/>
                  </a:lnTo>
                  <a:lnTo>
                    <a:pt x="33" y="376"/>
                  </a:lnTo>
                  <a:lnTo>
                    <a:pt x="61" y="357"/>
                  </a:lnTo>
                  <a:lnTo>
                    <a:pt x="123" y="313"/>
                  </a:lnTo>
                  <a:lnTo>
                    <a:pt x="183" y="276"/>
                  </a:lnTo>
                  <a:lnTo>
                    <a:pt x="212" y="245"/>
                  </a:lnTo>
                  <a:lnTo>
                    <a:pt x="239" y="210"/>
                  </a:lnTo>
                  <a:lnTo>
                    <a:pt x="279" y="149"/>
                  </a:lnTo>
                  <a:lnTo>
                    <a:pt x="284" y="118"/>
                  </a:lnTo>
                  <a:lnTo>
                    <a:pt x="273" y="85"/>
                  </a:lnTo>
                  <a:lnTo>
                    <a:pt x="237" y="42"/>
                  </a:lnTo>
                  <a:lnTo>
                    <a:pt x="188" y="21"/>
                  </a:lnTo>
                  <a:lnTo>
                    <a:pt x="179" y="10"/>
                  </a:lnTo>
                  <a:lnTo>
                    <a:pt x="190" y="0"/>
                  </a:lnTo>
                  <a:lnTo>
                    <a:pt x="1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5" name="Freeform 285"/>
            <p:cNvSpPr>
              <a:spLocks/>
            </p:cNvSpPr>
            <p:nvPr/>
          </p:nvSpPr>
          <p:spPr bwMode="auto">
            <a:xfrm>
              <a:off x="4540" y="3365"/>
              <a:ext cx="387" cy="486"/>
            </a:xfrm>
            <a:custGeom>
              <a:avLst/>
              <a:gdLst>
                <a:gd name="T0" fmla="*/ 381 w 387"/>
                <a:gd name="T1" fmla="*/ 9 h 486"/>
                <a:gd name="T2" fmla="*/ 387 w 387"/>
                <a:gd name="T3" fmla="*/ 101 h 486"/>
                <a:gd name="T4" fmla="*/ 382 w 387"/>
                <a:gd name="T5" fmla="*/ 192 h 486"/>
                <a:gd name="T6" fmla="*/ 373 w 387"/>
                <a:gd name="T7" fmla="*/ 218 h 486"/>
                <a:gd name="T8" fmla="*/ 359 w 387"/>
                <a:gd name="T9" fmla="*/ 239 h 486"/>
                <a:gd name="T10" fmla="*/ 343 w 387"/>
                <a:gd name="T11" fmla="*/ 258 h 486"/>
                <a:gd name="T12" fmla="*/ 322 w 387"/>
                <a:gd name="T13" fmla="*/ 277 h 486"/>
                <a:gd name="T14" fmla="*/ 281 w 387"/>
                <a:gd name="T15" fmla="*/ 315 h 486"/>
                <a:gd name="T16" fmla="*/ 234 w 387"/>
                <a:gd name="T17" fmla="*/ 348 h 486"/>
                <a:gd name="T18" fmla="*/ 187 w 387"/>
                <a:gd name="T19" fmla="*/ 384 h 486"/>
                <a:gd name="T20" fmla="*/ 138 w 387"/>
                <a:gd name="T21" fmla="*/ 415 h 486"/>
                <a:gd name="T22" fmla="*/ 84 w 387"/>
                <a:gd name="T23" fmla="*/ 452 h 486"/>
                <a:gd name="T24" fmla="*/ 30 w 387"/>
                <a:gd name="T25" fmla="*/ 486 h 486"/>
                <a:gd name="T26" fmla="*/ 2 w 387"/>
                <a:gd name="T27" fmla="*/ 477 h 486"/>
                <a:gd name="T28" fmla="*/ 0 w 387"/>
                <a:gd name="T29" fmla="*/ 463 h 486"/>
                <a:gd name="T30" fmla="*/ 10 w 387"/>
                <a:gd name="T31" fmla="*/ 451 h 486"/>
                <a:gd name="T32" fmla="*/ 64 w 387"/>
                <a:gd name="T33" fmla="*/ 416 h 486"/>
                <a:gd name="T34" fmla="*/ 116 w 387"/>
                <a:gd name="T35" fmla="*/ 380 h 486"/>
                <a:gd name="T36" fmla="*/ 210 w 387"/>
                <a:gd name="T37" fmla="*/ 315 h 486"/>
                <a:gd name="T38" fmla="*/ 297 w 387"/>
                <a:gd name="T39" fmla="*/ 250 h 486"/>
                <a:gd name="T40" fmla="*/ 352 w 387"/>
                <a:gd name="T41" fmla="*/ 186 h 486"/>
                <a:gd name="T42" fmla="*/ 361 w 387"/>
                <a:gd name="T43" fmla="*/ 98 h 486"/>
                <a:gd name="T44" fmla="*/ 360 w 387"/>
                <a:gd name="T45" fmla="*/ 9 h 486"/>
                <a:gd name="T46" fmla="*/ 371 w 387"/>
                <a:gd name="T47" fmla="*/ 0 h 486"/>
                <a:gd name="T48" fmla="*/ 381 w 387"/>
                <a:gd name="T49" fmla="*/ 9 h 486"/>
                <a:gd name="T50" fmla="*/ 381 w 387"/>
                <a:gd name="T51" fmla="*/ 9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7" h="486">
                  <a:moveTo>
                    <a:pt x="381" y="9"/>
                  </a:moveTo>
                  <a:lnTo>
                    <a:pt x="387" y="101"/>
                  </a:lnTo>
                  <a:lnTo>
                    <a:pt x="382" y="192"/>
                  </a:lnTo>
                  <a:lnTo>
                    <a:pt x="373" y="218"/>
                  </a:lnTo>
                  <a:lnTo>
                    <a:pt x="359" y="239"/>
                  </a:lnTo>
                  <a:lnTo>
                    <a:pt x="343" y="258"/>
                  </a:lnTo>
                  <a:lnTo>
                    <a:pt x="322" y="277"/>
                  </a:lnTo>
                  <a:lnTo>
                    <a:pt x="281" y="315"/>
                  </a:lnTo>
                  <a:lnTo>
                    <a:pt x="234" y="348"/>
                  </a:lnTo>
                  <a:lnTo>
                    <a:pt x="187" y="384"/>
                  </a:lnTo>
                  <a:lnTo>
                    <a:pt x="138" y="415"/>
                  </a:lnTo>
                  <a:lnTo>
                    <a:pt x="84" y="452"/>
                  </a:lnTo>
                  <a:lnTo>
                    <a:pt x="30" y="486"/>
                  </a:lnTo>
                  <a:lnTo>
                    <a:pt x="2" y="477"/>
                  </a:lnTo>
                  <a:lnTo>
                    <a:pt x="0" y="463"/>
                  </a:lnTo>
                  <a:lnTo>
                    <a:pt x="10" y="451"/>
                  </a:lnTo>
                  <a:lnTo>
                    <a:pt x="64" y="416"/>
                  </a:lnTo>
                  <a:lnTo>
                    <a:pt x="116" y="380"/>
                  </a:lnTo>
                  <a:lnTo>
                    <a:pt x="210" y="315"/>
                  </a:lnTo>
                  <a:lnTo>
                    <a:pt x="297" y="250"/>
                  </a:lnTo>
                  <a:lnTo>
                    <a:pt x="352" y="186"/>
                  </a:lnTo>
                  <a:lnTo>
                    <a:pt x="361" y="98"/>
                  </a:lnTo>
                  <a:lnTo>
                    <a:pt x="360" y="9"/>
                  </a:lnTo>
                  <a:lnTo>
                    <a:pt x="371" y="0"/>
                  </a:lnTo>
                  <a:lnTo>
                    <a:pt x="381" y="9"/>
                  </a:lnTo>
                  <a:lnTo>
                    <a:pt x="381"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6" name="Freeform 286"/>
            <p:cNvSpPr>
              <a:spLocks/>
            </p:cNvSpPr>
            <p:nvPr/>
          </p:nvSpPr>
          <p:spPr bwMode="auto">
            <a:xfrm>
              <a:off x="4524" y="3416"/>
              <a:ext cx="172" cy="68"/>
            </a:xfrm>
            <a:custGeom>
              <a:avLst/>
              <a:gdLst>
                <a:gd name="T0" fmla="*/ 10 w 172"/>
                <a:gd name="T1" fmla="*/ 0 h 68"/>
                <a:gd name="T2" fmla="*/ 100 w 172"/>
                <a:gd name="T3" fmla="*/ 3 h 68"/>
                <a:gd name="T4" fmla="*/ 172 w 172"/>
                <a:gd name="T5" fmla="*/ 43 h 68"/>
                <a:gd name="T6" fmla="*/ 170 w 172"/>
                <a:gd name="T7" fmla="*/ 68 h 68"/>
                <a:gd name="T8" fmla="*/ 145 w 172"/>
                <a:gd name="T9" fmla="*/ 67 h 68"/>
                <a:gd name="T10" fmla="*/ 117 w 172"/>
                <a:gd name="T11" fmla="*/ 41 h 68"/>
                <a:gd name="T12" fmla="*/ 85 w 172"/>
                <a:gd name="T13" fmla="*/ 28 h 68"/>
                <a:gd name="T14" fmla="*/ 10 w 172"/>
                <a:gd name="T15" fmla="*/ 21 h 68"/>
                <a:gd name="T16" fmla="*/ 0 w 172"/>
                <a:gd name="T17" fmla="*/ 10 h 68"/>
                <a:gd name="T18" fmla="*/ 10 w 172"/>
                <a:gd name="T19" fmla="*/ 0 h 68"/>
                <a:gd name="T20" fmla="*/ 10 w 172"/>
                <a:gd name="T2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2" h="68">
                  <a:moveTo>
                    <a:pt x="10" y="0"/>
                  </a:moveTo>
                  <a:lnTo>
                    <a:pt x="100" y="3"/>
                  </a:lnTo>
                  <a:lnTo>
                    <a:pt x="172" y="43"/>
                  </a:lnTo>
                  <a:lnTo>
                    <a:pt x="170" y="68"/>
                  </a:lnTo>
                  <a:lnTo>
                    <a:pt x="145" y="67"/>
                  </a:lnTo>
                  <a:lnTo>
                    <a:pt x="117" y="41"/>
                  </a:lnTo>
                  <a:lnTo>
                    <a:pt x="85" y="28"/>
                  </a:lnTo>
                  <a:lnTo>
                    <a:pt x="10" y="21"/>
                  </a:lnTo>
                  <a:lnTo>
                    <a:pt x="0" y="10"/>
                  </a:lnTo>
                  <a:lnTo>
                    <a:pt x="10"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7" name="Freeform 287"/>
            <p:cNvSpPr>
              <a:spLocks/>
            </p:cNvSpPr>
            <p:nvPr/>
          </p:nvSpPr>
          <p:spPr bwMode="auto">
            <a:xfrm>
              <a:off x="4462" y="1980"/>
              <a:ext cx="462" cy="1369"/>
            </a:xfrm>
            <a:custGeom>
              <a:avLst/>
              <a:gdLst>
                <a:gd name="T0" fmla="*/ 10 w 462"/>
                <a:gd name="T1" fmla="*/ 0 h 1369"/>
                <a:gd name="T2" fmla="*/ 93 w 462"/>
                <a:gd name="T3" fmla="*/ 15 h 1369"/>
                <a:gd name="T4" fmla="*/ 163 w 462"/>
                <a:gd name="T5" fmla="*/ 47 h 1369"/>
                <a:gd name="T6" fmla="*/ 224 w 462"/>
                <a:gd name="T7" fmla="*/ 95 h 1369"/>
                <a:gd name="T8" fmla="*/ 276 w 462"/>
                <a:gd name="T9" fmla="*/ 161 h 1369"/>
                <a:gd name="T10" fmla="*/ 311 w 462"/>
                <a:gd name="T11" fmla="*/ 210 h 1369"/>
                <a:gd name="T12" fmla="*/ 339 w 462"/>
                <a:gd name="T13" fmla="*/ 255 h 1369"/>
                <a:gd name="T14" fmla="*/ 364 w 462"/>
                <a:gd name="T15" fmla="*/ 302 h 1369"/>
                <a:gd name="T16" fmla="*/ 389 w 462"/>
                <a:gd name="T17" fmla="*/ 358 h 1369"/>
                <a:gd name="T18" fmla="*/ 436 w 462"/>
                <a:gd name="T19" fmla="*/ 495 h 1369"/>
                <a:gd name="T20" fmla="*/ 462 w 462"/>
                <a:gd name="T21" fmla="*/ 624 h 1369"/>
                <a:gd name="T22" fmla="*/ 456 w 462"/>
                <a:gd name="T23" fmla="*/ 757 h 1369"/>
                <a:gd name="T24" fmla="*/ 442 w 462"/>
                <a:gd name="T25" fmla="*/ 894 h 1369"/>
                <a:gd name="T26" fmla="*/ 418 w 462"/>
                <a:gd name="T27" fmla="*/ 1028 h 1369"/>
                <a:gd name="T28" fmla="*/ 400 w 462"/>
                <a:gd name="T29" fmla="*/ 1128 h 1369"/>
                <a:gd name="T30" fmla="*/ 378 w 462"/>
                <a:gd name="T31" fmla="*/ 1225 h 1369"/>
                <a:gd name="T32" fmla="*/ 371 w 462"/>
                <a:gd name="T33" fmla="*/ 1273 h 1369"/>
                <a:gd name="T34" fmla="*/ 350 w 462"/>
                <a:gd name="T35" fmla="*/ 1311 h 1369"/>
                <a:gd name="T36" fmla="*/ 325 w 462"/>
                <a:gd name="T37" fmla="*/ 1330 h 1369"/>
                <a:gd name="T38" fmla="*/ 300 w 462"/>
                <a:gd name="T39" fmla="*/ 1344 h 1369"/>
                <a:gd name="T40" fmla="*/ 243 w 462"/>
                <a:gd name="T41" fmla="*/ 1369 h 1369"/>
                <a:gd name="T42" fmla="*/ 214 w 462"/>
                <a:gd name="T43" fmla="*/ 1361 h 1369"/>
                <a:gd name="T44" fmla="*/ 212 w 462"/>
                <a:gd name="T45" fmla="*/ 1346 h 1369"/>
                <a:gd name="T46" fmla="*/ 223 w 462"/>
                <a:gd name="T47" fmla="*/ 1332 h 1369"/>
                <a:gd name="T48" fmla="*/ 319 w 462"/>
                <a:gd name="T49" fmla="*/ 1279 h 1369"/>
                <a:gd name="T50" fmla="*/ 333 w 462"/>
                <a:gd name="T51" fmla="*/ 1250 h 1369"/>
                <a:gd name="T52" fmla="*/ 337 w 462"/>
                <a:gd name="T53" fmla="*/ 1215 h 1369"/>
                <a:gd name="T54" fmla="*/ 376 w 462"/>
                <a:gd name="T55" fmla="*/ 1020 h 1369"/>
                <a:gd name="T56" fmla="*/ 415 w 462"/>
                <a:gd name="T57" fmla="*/ 753 h 1369"/>
                <a:gd name="T58" fmla="*/ 424 w 462"/>
                <a:gd name="T59" fmla="*/ 628 h 1369"/>
                <a:gd name="T60" fmla="*/ 419 w 462"/>
                <a:gd name="T61" fmla="*/ 570 h 1369"/>
                <a:gd name="T62" fmla="*/ 402 w 462"/>
                <a:gd name="T63" fmla="*/ 507 h 1369"/>
                <a:gd name="T64" fmla="*/ 358 w 462"/>
                <a:gd name="T65" fmla="*/ 369 h 1369"/>
                <a:gd name="T66" fmla="*/ 336 w 462"/>
                <a:gd name="T67" fmla="*/ 315 h 1369"/>
                <a:gd name="T68" fmla="*/ 313 w 462"/>
                <a:gd name="T69" fmla="*/ 268 h 1369"/>
                <a:gd name="T70" fmla="*/ 286 w 462"/>
                <a:gd name="T71" fmla="*/ 224 h 1369"/>
                <a:gd name="T72" fmla="*/ 255 w 462"/>
                <a:gd name="T73" fmla="*/ 176 h 1369"/>
                <a:gd name="T74" fmla="*/ 231 w 462"/>
                <a:gd name="T75" fmla="*/ 143 h 1369"/>
                <a:gd name="T76" fmla="*/ 206 w 462"/>
                <a:gd name="T77" fmla="*/ 113 h 1369"/>
                <a:gd name="T78" fmla="*/ 180 w 462"/>
                <a:gd name="T79" fmla="*/ 88 h 1369"/>
                <a:gd name="T80" fmla="*/ 151 w 462"/>
                <a:gd name="T81" fmla="*/ 66 h 1369"/>
                <a:gd name="T82" fmla="*/ 120 w 462"/>
                <a:gd name="T83" fmla="*/ 49 h 1369"/>
                <a:gd name="T84" fmla="*/ 86 w 462"/>
                <a:gd name="T85" fmla="*/ 35 h 1369"/>
                <a:gd name="T86" fmla="*/ 9 w 462"/>
                <a:gd name="T87" fmla="*/ 21 h 1369"/>
                <a:gd name="T88" fmla="*/ 0 w 462"/>
                <a:gd name="T89" fmla="*/ 10 h 1369"/>
                <a:gd name="T90" fmla="*/ 10 w 462"/>
                <a:gd name="T91" fmla="*/ 0 h 1369"/>
                <a:gd name="T92" fmla="*/ 10 w 462"/>
                <a:gd name="T93" fmla="*/ 0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2" h="1369">
                  <a:moveTo>
                    <a:pt x="10" y="0"/>
                  </a:moveTo>
                  <a:lnTo>
                    <a:pt x="93" y="15"/>
                  </a:lnTo>
                  <a:lnTo>
                    <a:pt x="163" y="47"/>
                  </a:lnTo>
                  <a:lnTo>
                    <a:pt x="224" y="95"/>
                  </a:lnTo>
                  <a:lnTo>
                    <a:pt x="276" y="161"/>
                  </a:lnTo>
                  <a:lnTo>
                    <a:pt x="311" y="210"/>
                  </a:lnTo>
                  <a:lnTo>
                    <a:pt x="339" y="255"/>
                  </a:lnTo>
                  <a:lnTo>
                    <a:pt x="364" y="302"/>
                  </a:lnTo>
                  <a:lnTo>
                    <a:pt x="389" y="358"/>
                  </a:lnTo>
                  <a:lnTo>
                    <a:pt x="436" y="495"/>
                  </a:lnTo>
                  <a:lnTo>
                    <a:pt x="462" y="624"/>
                  </a:lnTo>
                  <a:lnTo>
                    <a:pt x="456" y="757"/>
                  </a:lnTo>
                  <a:lnTo>
                    <a:pt x="442" y="894"/>
                  </a:lnTo>
                  <a:lnTo>
                    <a:pt x="418" y="1028"/>
                  </a:lnTo>
                  <a:lnTo>
                    <a:pt x="400" y="1128"/>
                  </a:lnTo>
                  <a:lnTo>
                    <a:pt x="378" y="1225"/>
                  </a:lnTo>
                  <a:lnTo>
                    <a:pt x="371" y="1273"/>
                  </a:lnTo>
                  <a:lnTo>
                    <a:pt x="350" y="1311"/>
                  </a:lnTo>
                  <a:lnTo>
                    <a:pt x="325" y="1330"/>
                  </a:lnTo>
                  <a:lnTo>
                    <a:pt x="300" y="1344"/>
                  </a:lnTo>
                  <a:lnTo>
                    <a:pt x="243" y="1369"/>
                  </a:lnTo>
                  <a:lnTo>
                    <a:pt x="214" y="1361"/>
                  </a:lnTo>
                  <a:lnTo>
                    <a:pt x="212" y="1346"/>
                  </a:lnTo>
                  <a:lnTo>
                    <a:pt x="223" y="1332"/>
                  </a:lnTo>
                  <a:lnTo>
                    <a:pt x="319" y="1279"/>
                  </a:lnTo>
                  <a:lnTo>
                    <a:pt x="333" y="1250"/>
                  </a:lnTo>
                  <a:lnTo>
                    <a:pt x="337" y="1215"/>
                  </a:lnTo>
                  <a:lnTo>
                    <a:pt x="376" y="1020"/>
                  </a:lnTo>
                  <a:lnTo>
                    <a:pt x="415" y="753"/>
                  </a:lnTo>
                  <a:lnTo>
                    <a:pt x="424" y="628"/>
                  </a:lnTo>
                  <a:lnTo>
                    <a:pt x="419" y="570"/>
                  </a:lnTo>
                  <a:lnTo>
                    <a:pt x="402" y="507"/>
                  </a:lnTo>
                  <a:lnTo>
                    <a:pt x="358" y="369"/>
                  </a:lnTo>
                  <a:lnTo>
                    <a:pt x="336" y="315"/>
                  </a:lnTo>
                  <a:lnTo>
                    <a:pt x="313" y="268"/>
                  </a:lnTo>
                  <a:lnTo>
                    <a:pt x="286" y="224"/>
                  </a:lnTo>
                  <a:lnTo>
                    <a:pt x="255" y="176"/>
                  </a:lnTo>
                  <a:lnTo>
                    <a:pt x="231" y="143"/>
                  </a:lnTo>
                  <a:lnTo>
                    <a:pt x="206" y="113"/>
                  </a:lnTo>
                  <a:lnTo>
                    <a:pt x="180" y="88"/>
                  </a:lnTo>
                  <a:lnTo>
                    <a:pt x="151" y="66"/>
                  </a:lnTo>
                  <a:lnTo>
                    <a:pt x="120" y="49"/>
                  </a:lnTo>
                  <a:lnTo>
                    <a:pt x="86" y="35"/>
                  </a:lnTo>
                  <a:lnTo>
                    <a:pt x="9" y="21"/>
                  </a:lnTo>
                  <a:lnTo>
                    <a:pt x="0" y="10"/>
                  </a:lnTo>
                  <a:lnTo>
                    <a:pt x="10"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8" name="Freeform 288"/>
            <p:cNvSpPr>
              <a:spLocks/>
            </p:cNvSpPr>
            <p:nvPr/>
          </p:nvSpPr>
          <p:spPr bwMode="auto">
            <a:xfrm>
              <a:off x="4603" y="2304"/>
              <a:ext cx="173" cy="756"/>
            </a:xfrm>
            <a:custGeom>
              <a:avLst/>
              <a:gdLst>
                <a:gd name="T0" fmla="*/ 28 w 173"/>
                <a:gd name="T1" fmla="*/ 1 h 756"/>
                <a:gd name="T2" fmla="*/ 78 w 173"/>
                <a:gd name="T3" fmla="*/ 43 h 756"/>
                <a:gd name="T4" fmla="*/ 114 w 173"/>
                <a:gd name="T5" fmla="*/ 100 h 756"/>
                <a:gd name="T6" fmla="*/ 164 w 173"/>
                <a:gd name="T7" fmla="*/ 222 h 756"/>
                <a:gd name="T8" fmla="*/ 173 w 173"/>
                <a:gd name="T9" fmla="*/ 354 h 756"/>
                <a:gd name="T10" fmla="*/ 168 w 173"/>
                <a:gd name="T11" fmla="*/ 441 h 756"/>
                <a:gd name="T12" fmla="*/ 156 w 173"/>
                <a:gd name="T13" fmla="*/ 516 h 756"/>
                <a:gd name="T14" fmla="*/ 135 w 173"/>
                <a:gd name="T15" fmla="*/ 591 h 756"/>
                <a:gd name="T16" fmla="*/ 107 w 173"/>
                <a:gd name="T17" fmla="*/ 675 h 756"/>
                <a:gd name="T18" fmla="*/ 78 w 173"/>
                <a:gd name="T19" fmla="*/ 744 h 756"/>
                <a:gd name="T20" fmla="*/ 54 w 173"/>
                <a:gd name="T21" fmla="*/ 756 h 756"/>
                <a:gd name="T22" fmla="*/ 43 w 173"/>
                <a:gd name="T23" fmla="*/ 731 h 756"/>
                <a:gd name="T24" fmla="*/ 65 w 173"/>
                <a:gd name="T25" fmla="*/ 659 h 756"/>
                <a:gd name="T26" fmla="*/ 93 w 173"/>
                <a:gd name="T27" fmla="*/ 580 h 756"/>
                <a:gd name="T28" fmla="*/ 115 w 173"/>
                <a:gd name="T29" fmla="*/ 508 h 756"/>
                <a:gd name="T30" fmla="*/ 136 w 173"/>
                <a:gd name="T31" fmla="*/ 353 h 756"/>
                <a:gd name="T32" fmla="*/ 129 w 173"/>
                <a:gd name="T33" fmla="*/ 231 h 756"/>
                <a:gd name="T34" fmla="*/ 113 w 173"/>
                <a:gd name="T35" fmla="*/ 176 h 756"/>
                <a:gd name="T36" fmla="*/ 84 w 173"/>
                <a:gd name="T37" fmla="*/ 118 h 756"/>
                <a:gd name="T38" fmla="*/ 52 w 173"/>
                <a:gd name="T39" fmla="*/ 73 h 756"/>
                <a:gd name="T40" fmla="*/ 32 w 173"/>
                <a:gd name="T41" fmla="*/ 54 h 756"/>
                <a:gd name="T42" fmla="*/ 9 w 173"/>
                <a:gd name="T43" fmla="*/ 39 h 756"/>
                <a:gd name="T44" fmla="*/ 0 w 173"/>
                <a:gd name="T45" fmla="*/ 10 h 756"/>
                <a:gd name="T46" fmla="*/ 11 w 173"/>
                <a:gd name="T47" fmla="*/ 0 h 756"/>
                <a:gd name="T48" fmla="*/ 28 w 173"/>
                <a:gd name="T49" fmla="*/ 1 h 756"/>
                <a:gd name="T50" fmla="*/ 28 w 173"/>
                <a:gd name="T51" fmla="*/ 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3" h="756">
                  <a:moveTo>
                    <a:pt x="28" y="1"/>
                  </a:moveTo>
                  <a:lnTo>
                    <a:pt x="78" y="43"/>
                  </a:lnTo>
                  <a:lnTo>
                    <a:pt x="114" y="100"/>
                  </a:lnTo>
                  <a:lnTo>
                    <a:pt x="164" y="222"/>
                  </a:lnTo>
                  <a:lnTo>
                    <a:pt x="173" y="354"/>
                  </a:lnTo>
                  <a:lnTo>
                    <a:pt x="168" y="441"/>
                  </a:lnTo>
                  <a:lnTo>
                    <a:pt x="156" y="516"/>
                  </a:lnTo>
                  <a:lnTo>
                    <a:pt x="135" y="591"/>
                  </a:lnTo>
                  <a:lnTo>
                    <a:pt x="107" y="675"/>
                  </a:lnTo>
                  <a:lnTo>
                    <a:pt x="78" y="744"/>
                  </a:lnTo>
                  <a:lnTo>
                    <a:pt x="54" y="756"/>
                  </a:lnTo>
                  <a:lnTo>
                    <a:pt x="43" y="731"/>
                  </a:lnTo>
                  <a:lnTo>
                    <a:pt x="65" y="659"/>
                  </a:lnTo>
                  <a:lnTo>
                    <a:pt x="93" y="580"/>
                  </a:lnTo>
                  <a:lnTo>
                    <a:pt x="115" y="508"/>
                  </a:lnTo>
                  <a:lnTo>
                    <a:pt x="136" y="353"/>
                  </a:lnTo>
                  <a:lnTo>
                    <a:pt x="129" y="231"/>
                  </a:lnTo>
                  <a:lnTo>
                    <a:pt x="113" y="176"/>
                  </a:lnTo>
                  <a:lnTo>
                    <a:pt x="84" y="118"/>
                  </a:lnTo>
                  <a:lnTo>
                    <a:pt x="52" y="73"/>
                  </a:lnTo>
                  <a:lnTo>
                    <a:pt x="32" y="54"/>
                  </a:lnTo>
                  <a:lnTo>
                    <a:pt x="9" y="39"/>
                  </a:lnTo>
                  <a:lnTo>
                    <a:pt x="0" y="10"/>
                  </a:lnTo>
                  <a:lnTo>
                    <a:pt x="11" y="0"/>
                  </a:lnTo>
                  <a:lnTo>
                    <a:pt x="28" y="1"/>
                  </a:lnTo>
                  <a:lnTo>
                    <a:pt x="28"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9" name="Freeform 289"/>
            <p:cNvSpPr>
              <a:spLocks/>
            </p:cNvSpPr>
            <p:nvPr/>
          </p:nvSpPr>
          <p:spPr bwMode="auto">
            <a:xfrm>
              <a:off x="4563" y="2429"/>
              <a:ext cx="96" cy="577"/>
            </a:xfrm>
            <a:custGeom>
              <a:avLst/>
              <a:gdLst>
                <a:gd name="T0" fmla="*/ 14 w 96"/>
                <a:gd name="T1" fmla="*/ 0 h 577"/>
                <a:gd name="T2" fmla="*/ 66 w 96"/>
                <a:gd name="T3" fmla="*/ 45 h 577"/>
                <a:gd name="T4" fmla="*/ 90 w 96"/>
                <a:gd name="T5" fmla="*/ 106 h 577"/>
                <a:gd name="T6" fmla="*/ 96 w 96"/>
                <a:gd name="T7" fmla="*/ 255 h 577"/>
                <a:gd name="T8" fmla="*/ 85 w 96"/>
                <a:gd name="T9" fmla="*/ 412 h 577"/>
                <a:gd name="T10" fmla="*/ 68 w 96"/>
                <a:gd name="T11" fmla="*/ 484 h 577"/>
                <a:gd name="T12" fmla="*/ 42 w 96"/>
                <a:gd name="T13" fmla="*/ 565 h 577"/>
                <a:gd name="T14" fmla="*/ 30 w 96"/>
                <a:gd name="T15" fmla="*/ 577 h 577"/>
                <a:gd name="T16" fmla="*/ 15 w 96"/>
                <a:gd name="T17" fmla="*/ 577 h 577"/>
                <a:gd name="T18" fmla="*/ 2 w 96"/>
                <a:gd name="T19" fmla="*/ 550 h 577"/>
                <a:gd name="T20" fmla="*/ 46 w 96"/>
                <a:gd name="T21" fmla="*/ 405 h 577"/>
                <a:gd name="T22" fmla="*/ 59 w 96"/>
                <a:gd name="T23" fmla="*/ 255 h 577"/>
                <a:gd name="T24" fmla="*/ 63 w 96"/>
                <a:gd name="T25" fmla="*/ 117 h 577"/>
                <a:gd name="T26" fmla="*/ 49 w 96"/>
                <a:gd name="T27" fmla="*/ 60 h 577"/>
                <a:gd name="T28" fmla="*/ 31 w 96"/>
                <a:gd name="T29" fmla="*/ 37 h 577"/>
                <a:gd name="T30" fmla="*/ 5 w 96"/>
                <a:gd name="T31" fmla="*/ 18 h 577"/>
                <a:gd name="T32" fmla="*/ 0 w 96"/>
                <a:gd name="T33" fmla="*/ 4 h 577"/>
                <a:gd name="T34" fmla="*/ 14 w 96"/>
                <a:gd name="T35" fmla="*/ 0 h 577"/>
                <a:gd name="T36" fmla="*/ 14 w 96"/>
                <a:gd name="T37"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577">
                  <a:moveTo>
                    <a:pt x="14" y="0"/>
                  </a:moveTo>
                  <a:lnTo>
                    <a:pt x="66" y="45"/>
                  </a:lnTo>
                  <a:lnTo>
                    <a:pt x="90" y="106"/>
                  </a:lnTo>
                  <a:lnTo>
                    <a:pt x="96" y="255"/>
                  </a:lnTo>
                  <a:lnTo>
                    <a:pt x="85" y="412"/>
                  </a:lnTo>
                  <a:lnTo>
                    <a:pt x="68" y="484"/>
                  </a:lnTo>
                  <a:lnTo>
                    <a:pt x="42" y="565"/>
                  </a:lnTo>
                  <a:lnTo>
                    <a:pt x="30" y="577"/>
                  </a:lnTo>
                  <a:lnTo>
                    <a:pt x="15" y="577"/>
                  </a:lnTo>
                  <a:lnTo>
                    <a:pt x="2" y="550"/>
                  </a:lnTo>
                  <a:lnTo>
                    <a:pt x="46" y="405"/>
                  </a:lnTo>
                  <a:lnTo>
                    <a:pt x="59" y="255"/>
                  </a:lnTo>
                  <a:lnTo>
                    <a:pt x="63" y="117"/>
                  </a:lnTo>
                  <a:lnTo>
                    <a:pt x="49" y="60"/>
                  </a:lnTo>
                  <a:lnTo>
                    <a:pt x="31" y="37"/>
                  </a:lnTo>
                  <a:lnTo>
                    <a:pt x="5" y="18"/>
                  </a:lnTo>
                  <a:lnTo>
                    <a:pt x="0" y="4"/>
                  </a:lnTo>
                  <a:lnTo>
                    <a:pt x="14"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0" name="Freeform 290"/>
            <p:cNvSpPr>
              <a:spLocks/>
            </p:cNvSpPr>
            <p:nvPr/>
          </p:nvSpPr>
          <p:spPr bwMode="auto">
            <a:xfrm>
              <a:off x="4241" y="1578"/>
              <a:ext cx="29" cy="143"/>
            </a:xfrm>
            <a:custGeom>
              <a:avLst/>
              <a:gdLst>
                <a:gd name="T0" fmla="*/ 20 w 29"/>
                <a:gd name="T1" fmla="*/ 10 h 143"/>
                <a:gd name="T2" fmla="*/ 29 w 29"/>
                <a:gd name="T3" fmla="*/ 128 h 143"/>
                <a:gd name="T4" fmla="*/ 25 w 29"/>
                <a:gd name="T5" fmla="*/ 139 h 143"/>
                <a:gd name="T6" fmla="*/ 14 w 29"/>
                <a:gd name="T7" fmla="*/ 143 h 143"/>
                <a:gd name="T8" fmla="*/ 0 w 29"/>
                <a:gd name="T9" fmla="*/ 128 h 143"/>
                <a:gd name="T10" fmla="*/ 0 w 29"/>
                <a:gd name="T11" fmla="*/ 96 h 143"/>
                <a:gd name="T12" fmla="*/ 0 w 29"/>
                <a:gd name="T13" fmla="*/ 69 h 143"/>
                <a:gd name="T14" fmla="*/ 0 w 29"/>
                <a:gd name="T15" fmla="*/ 41 h 143"/>
                <a:gd name="T16" fmla="*/ 0 w 29"/>
                <a:gd name="T17" fmla="*/ 10 h 143"/>
                <a:gd name="T18" fmla="*/ 9 w 29"/>
                <a:gd name="T19" fmla="*/ 0 h 143"/>
                <a:gd name="T20" fmla="*/ 20 w 29"/>
                <a:gd name="T21" fmla="*/ 10 h 143"/>
                <a:gd name="T22" fmla="*/ 20 w 29"/>
                <a:gd name="T23" fmla="*/ 1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143">
                  <a:moveTo>
                    <a:pt x="20" y="10"/>
                  </a:moveTo>
                  <a:lnTo>
                    <a:pt x="29" y="128"/>
                  </a:lnTo>
                  <a:lnTo>
                    <a:pt x="25" y="139"/>
                  </a:lnTo>
                  <a:lnTo>
                    <a:pt x="14" y="143"/>
                  </a:lnTo>
                  <a:lnTo>
                    <a:pt x="0" y="128"/>
                  </a:lnTo>
                  <a:lnTo>
                    <a:pt x="0" y="96"/>
                  </a:lnTo>
                  <a:lnTo>
                    <a:pt x="0" y="69"/>
                  </a:lnTo>
                  <a:lnTo>
                    <a:pt x="0" y="41"/>
                  </a:lnTo>
                  <a:lnTo>
                    <a:pt x="0" y="10"/>
                  </a:lnTo>
                  <a:lnTo>
                    <a:pt x="9" y="0"/>
                  </a:lnTo>
                  <a:lnTo>
                    <a:pt x="20" y="10"/>
                  </a:lnTo>
                  <a:lnTo>
                    <a:pt x="20" y="1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1" name="Freeform 291"/>
            <p:cNvSpPr>
              <a:spLocks/>
            </p:cNvSpPr>
            <p:nvPr/>
          </p:nvSpPr>
          <p:spPr bwMode="auto">
            <a:xfrm>
              <a:off x="4311" y="1580"/>
              <a:ext cx="70" cy="133"/>
            </a:xfrm>
            <a:custGeom>
              <a:avLst/>
              <a:gdLst>
                <a:gd name="T0" fmla="*/ 10 w 70"/>
                <a:gd name="T1" fmla="*/ 0 h 133"/>
                <a:gd name="T2" fmla="*/ 70 w 70"/>
                <a:gd name="T3" fmla="*/ 28 h 133"/>
                <a:gd name="T4" fmla="*/ 48 w 70"/>
                <a:gd name="T5" fmla="*/ 72 h 133"/>
                <a:gd name="T6" fmla="*/ 55 w 70"/>
                <a:gd name="T7" fmla="*/ 88 h 133"/>
                <a:gd name="T8" fmla="*/ 56 w 70"/>
                <a:gd name="T9" fmla="*/ 114 h 133"/>
                <a:gd name="T10" fmla="*/ 53 w 70"/>
                <a:gd name="T11" fmla="*/ 127 h 133"/>
                <a:gd name="T12" fmla="*/ 44 w 70"/>
                <a:gd name="T13" fmla="*/ 133 h 133"/>
                <a:gd name="T14" fmla="*/ 24 w 70"/>
                <a:gd name="T15" fmla="*/ 122 h 133"/>
                <a:gd name="T16" fmla="*/ 14 w 70"/>
                <a:gd name="T17" fmla="*/ 98 h 133"/>
                <a:gd name="T18" fmla="*/ 16 w 70"/>
                <a:gd name="T19" fmla="*/ 44 h 133"/>
                <a:gd name="T20" fmla="*/ 40 w 70"/>
                <a:gd name="T21" fmla="*/ 20 h 133"/>
                <a:gd name="T22" fmla="*/ 10 w 70"/>
                <a:gd name="T23" fmla="*/ 20 h 133"/>
                <a:gd name="T24" fmla="*/ 0 w 70"/>
                <a:gd name="T25" fmla="*/ 10 h 133"/>
                <a:gd name="T26" fmla="*/ 10 w 70"/>
                <a:gd name="T27" fmla="*/ 0 h 133"/>
                <a:gd name="T28" fmla="*/ 10 w 70"/>
                <a:gd name="T2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133">
                  <a:moveTo>
                    <a:pt x="10" y="0"/>
                  </a:moveTo>
                  <a:lnTo>
                    <a:pt x="70" y="28"/>
                  </a:lnTo>
                  <a:lnTo>
                    <a:pt x="48" y="72"/>
                  </a:lnTo>
                  <a:lnTo>
                    <a:pt x="55" y="88"/>
                  </a:lnTo>
                  <a:lnTo>
                    <a:pt x="56" y="114"/>
                  </a:lnTo>
                  <a:lnTo>
                    <a:pt x="53" y="127"/>
                  </a:lnTo>
                  <a:lnTo>
                    <a:pt x="44" y="133"/>
                  </a:lnTo>
                  <a:lnTo>
                    <a:pt x="24" y="122"/>
                  </a:lnTo>
                  <a:lnTo>
                    <a:pt x="14" y="98"/>
                  </a:lnTo>
                  <a:lnTo>
                    <a:pt x="16" y="44"/>
                  </a:lnTo>
                  <a:lnTo>
                    <a:pt x="40" y="20"/>
                  </a:lnTo>
                  <a:lnTo>
                    <a:pt x="10" y="20"/>
                  </a:lnTo>
                  <a:lnTo>
                    <a:pt x="0" y="10"/>
                  </a:lnTo>
                  <a:lnTo>
                    <a:pt x="10"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2" name="Freeform 292"/>
            <p:cNvSpPr>
              <a:spLocks/>
            </p:cNvSpPr>
            <p:nvPr/>
          </p:nvSpPr>
          <p:spPr bwMode="auto">
            <a:xfrm>
              <a:off x="3103" y="1796"/>
              <a:ext cx="1353" cy="2027"/>
            </a:xfrm>
            <a:custGeom>
              <a:avLst/>
              <a:gdLst>
                <a:gd name="T0" fmla="*/ 1106 w 1353"/>
                <a:gd name="T1" fmla="*/ 2027 h 2027"/>
                <a:gd name="T2" fmla="*/ 684 w 1353"/>
                <a:gd name="T3" fmla="*/ 1949 h 2027"/>
                <a:gd name="T4" fmla="*/ 498 w 1353"/>
                <a:gd name="T5" fmla="*/ 1875 h 2027"/>
                <a:gd name="T6" fmla="*/ 408 w 1353"/>
                <a:gd name="T7" fmla="*/ 1829 h 2027"/>
                <a:gd name="T8" fmla="*/ 320 w 1353"/>
                <a:gd name="T9" fmla="*/ 1777 h 2027"/>
                <a:gd name="T10" fmla="*/ 240 w 1353"/>
                <a:gd name="T11" fmla="*/ 1720 h 2027"/>
                <a:gd name="T12" fmla="*/ 167 w 1353"/>
                <a:gd name="T13" fmla="*/ 1657 h 2027"/>
                <a:gd name="T14" fmla="*/ 105 w 1353"/>
                <a:gd name="T15" fmla="*/ 1589 h 2027"/>
                <a:gd name="T16" fmla="*/ 54 w 1353"/>
                <a:gd name="T17" fmla="*/ 1516 h 2027"/>
                <a:gd name="T18" fmla="*/ 0 w 1353"/>
                <a:gd name="T19" fmla="*/ 1316 h 2027"/>
                <a:gd name="T20" fmla="*/ 18 w 1353"/>
                <a:gd name="T21" fmla="*/ 1183 h 2027"/>
                <a:gd name="T22" fmla="*/ 62 w 1353"/>
                <a:gd name="T23" fmla="*/ 1089 h 2027"/>
                <a:gd name="T24" fmla="*/ 128 w 1353"/>
                <a:gd name="T25" fmla="*/ 992 h 2027"/>
                <a:gd name="T26" fmla="*/ 167 w 1353"/>
                <a:gd name="T27" fmla="*/ 949 h 2027"/>
                <a:gd name="T28" fmla="*/ 220 w 1353"/>
                <a:gd name="T29" fmla="*/ 900 h 2027"/>
                <a:gd name="T30" fmla="*/ 279 w 1353"/>
                <a:gd name="T31" fmla="*/ 848 h 2027"/>
                <a:gd name="T32" fmla="*/ 341 w 1353"/>
                <a:gd name="T33" fmla="*/ 794 h 2027"/>
                <a:gd name="T34" fmla="*/ 400 w 1353"/>
                <a:gd name="T35" fmla="*/ 742 h 2027"/>
                <a:gd name="T36" fmla="*/ 451 w 1353"/>
                <a:gd name="T37" fmla="*/ 693 h 2027"/>
                <a:gd name="T38" fmla="*/ 558 w 1353"/>
                <a:gd name="T39" fmla="*/ 422 h 2027"/>
                <a:gd name="T40" fmla="*/ 589 w 1353"/>
                <a:gd name="T41" fmla="*/ 287 h 2027"/>
                <a:gd name="T42" fmla="*/ 631 w 1353"/>
                <a:gd name="T43" fmla="*/ 206 h 2027"/>
                <a:gd name="T44" fmla="*/ 680 w 1353"/>
                <a:gd name="T45" fmla="*/ 151 h 2027"/>
                <a:gd name="T46" fmla="*/ 752 w 1353"/>
                <a:gd name="T47" fmla="*/ 101 h 2027"/>
                <a:gd name="T48" fmla="*/ 890 w 1353"/>
                <a:gd name="T49" fmla="*/ 45 h 2027"/>
                <a:gd name="T50" fmla="*/ 1089 w 1353"/>
                <a:gd name="T51" fmla="*/ 0 h 2027"/>
                <a:gd name="T52" fmla="*/ 908 w 1353"/>
                <a:gd name="T53" fmla="*/ 71 h 2027"/>
                <a:gd name="T54" fmla="*/ 782 w 1353"/>
                <a:gd name="T55" fmla="*/ 135 h 2027"/>
                <a:gd name="T56" fmla="*/ 698 w 1353"/>
                <a:gd name="T57" fmla="*/ 213 h 2027"/>
                <a:gd name="T58" fmla="*/ 622 w 1353"/>
                <a:gd name="T59" fmla="*/ 393 h 2027"/>
                <a:gd name="T60" fmla="*/ 599 w 1353"/>
                <a:gd name="T61" fmla="*/ 568 h 2027"/>
                <a:gd name="T62" fmla="*/ 555 w 1353"/>
                <a:gd name="T63" fmla="*/ 690 h 2027"/>
                <a:gd name="T64" fmla="*/ 514 w 1353"/>
                <a:gd name="T65" fmla="*/ 739 h 2027"/>
                <a:gd name="T66" fmla="*/ 460 w 1353"/>
                <a:gd name="T67" fmla="*/ 791 h 2027"/>
                <a:gd name="T68" fmla="*/ 399 w 1353"/>
                <a:gd name="T69" fmla="*/ 846 h 2027"/>
                <a:gd name="T70" fmla="*/ 334 w 1353"/>
                <a:gd name="T71" fmla="*/ 903 h 2027"/>
                <a:gd name="T72" fmla="*/ 267 w 1353"/>
                <a:gd name="T73" fmla="*/ 964 h 2027"/>
                <a:gd name="T74" fmla="*/ 204 w 1353"/>
                <a:gd name="T75" fmla="*/ 1027 h 2027"/>
                <a:gd name="T76" fmla="*/ 149 w 1353"/>
                <a:gd name="T77" fmla="*/ 1093 h 2027"/>
                <a:gd name="T78" fmla="*/ 104 w 1353"/>
                <a:gd name="T79" fmla="*/ 1162 h 2027"/>
                <a:gd name="T80" fmla="*/ 61 w 1353"/>
                <a:gd name="T81" fmla="*/ 1309 h 2027"/>
                <a:gd name="T82" fmla="*/ 84 w 1353"/>
                <a:gd name="T83" fmla="*/ 1426 h 2027"/>
                <a:gd name="T84" fmla="*/ 135 w 1353"/>
                <a:gd name="T85" fmla="*/ 1509 h 2027"/>
                <a:gd name="T86" fmla="*/ 192 w 1353"/>
                <a:gd name="T87" fmla="*/ 1573 h 2027"/>
                <a:gd name="T88" fmla="*/ 241 w 1353"/>
                <a:gd name="T89" fmla="*/ 1616 h 2027"/>
                <a:gd name="T90" fmla="*/ 299 w 1353"/>
                <a:gd name="T91" fmla="*/ 1660 h 2027"/>
                <a:gd name="T92" fmla="*/ 367 w 1353"/>
                <a:gd name="T93" fmla="*/ 1705 h 2027"/>
                <a:gd name="T94" fmla="*/ 449 w 1353"/>
                <a:gd name="T95" fmla="*/ 1755 h 2027"/>
                <a:gd name="T96" fmla="*/ 541 w 1353"/>
                <a:gd name="T97" fmla="*/ 1801 h 2027"/>
                <a:gd name="T98" fmla="*/ 636 w 1353"/>
                <a:gd name="T99" fmla="*/ 1841 h 2027"/>
                <a:gd name="T100" fmla="*/ 783 w 1353"/>
                <a:gd name="T101" fmla="*/ 1888 h 2027"/>
                <a:gd name="T102" fmla="*/ 985 w 1353"/>
                <a:gd name="T103" fmla="*/ 1926 h 2027"/>
                <a:gd name="T104" fmla="*/ 1353 w 1353"/>
                <a:gd name="T105" fmla="*/ 2023 h 2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53" h="2027">
                  <a:moveTo>
                    <a:pt x="1353" y="2023"/>
                  </a:moveTo>
                  <a:lnTo>
                    <a:pt x="1106" y="2027"/>
                  </a:lnTo>
                  <a:lnTo>
                    <a:pt x="861" y="1998"/>
                  </a:lnTo>
                  <a:lnTo>
                    <a:pt x="684" y="1949"/>
                  </a:lnTo>
                  <a:lnTo>
                    <a:pt x="592" y="1915"/>
                  </a:lnTo>
                  <a:lnTo>
                    <a:pt x="498" y="1875"/>
                  </a:lnTo>
                  <a:lnTo>
                    <a:pt x="453" y="1852"/>
                  </a:lnTo>
                  <a:lnTo>
                    <a:pt x="408" y="1829"/>
                  </a:lnTo>
                  <a:lnTo>
                    <a:pt x="364" y="1804"/>
                  </a:lnTo>
                  <a:lnTo>
                    <a:pt x="320" y="1777"/>
                  </a:lnTo>
                  <a:lnTo>
                    <a:pt x="279" y="1748"/>
                  </a:lnTo>
                  <a:lnTo>
                    <a:pt x="240" y="1720"/>
                  </a:lnTo>
                  <a:lnTo>
                    <a:pt x="202" y="1689"/>
                  </a:lnTo>
                  <a:lnTo>
                    <a:pt x="167" y="1657"/>
                  </a:lnTo>
                  <a:lnTo>
                    <a:pt x="135" y="1624"/>
                  </a:lnTo>
                  <a:lnTo>
                    <a:pt x="105" y="1589"/>
                  </a:lnTo>
                  <a:lnTo>
                    <a:pt x="78" y="1553"/>
                  </a:lnTo>
                  <a:lnTo>
                    <a:pt x="54" y="1516"/>
                  </a:lnTo>
                  <a:lnTo>
                    <a:pt x="0" y="1358"/>
                  </a:lnTo>
                  <a:lnTo>
                    <a:pt x="0" y="1316"/>
                  </a:lnTo>
                  <a:lnTo>
                    <a:pt x="0" y="1272"/>
                  </a:lnTo>
                  <a:lnTo>
                    <a:pt x="18" y="1183"/>
                  </a:lnTo>
                  <a:lnTo>
                    <a:pt x="37" y="1136"/>
                  </a:lnTo>
                  <a:lnTo>
                    <a:pt x="62" y="1089"/>
                  </a:lnTo>
                  <a:lnTo>
                    <a:pt x="91" y="1041"/>
                  </a:lnTo>
                  <a:lnTo>
                    <a:pt x="128" y="992"/>
                  </a:lnTo>
                  <a:lnTo>
                    <a:pt x="146" y="971"/>
                  </a:lnTo>
                  <a:lnTo>
                    <a:pt x="167" y="949"/>
                  </a:lnTo>
                  <a:lnTo>
                    <a:pt x="193" y="925"/>
                  </a:lnTo>
                  <a:lnTo>
                    <a:pt x="220" y="900"/>
                  </a:lnTo>
                  <a:lnTo>
                    <a:pt x="249" y="874"/>
                  </a:lnTo>
                  <a:lnTo>
                    <a:pt x="279" y="848"/>
                  </a:lnTo>
                  <a:lnTo>
                    <a:pt x="310" y="821"/>
                  </a:lnTo>
                  <a:lnTo>
                    <a:pt x="341" y="794"/>
                  </a:lnTo>
                  <a:lnTo>
                    <a:pt x="371" y="768"/>
                  </a:lnTo>
                  <a:lnTo>
                    <a:pt x="400" y="742"/>
                  </a:lnTo>
                  <a:lnTo>
                    <a:pt x="427" y="716"/>
                  </a:lnTo>
                  <a:lnTo>
                    <a:pt x="451" y="693"/>
                  </a:lnTo>
                  <a:lnTo>
                    <a:pt x="511" y="617"/>
                  </a:lnTo>
                  <a:lnTo>
                    <a:pt x="558" y="422"/>
                  </a:lnTo>
                  <a:lnTo>
                    <a:pt x="576" y="330"/>
                  </a:lnTo>
                  <a:lnTo>
                    <a:pt x="589" y="287"/>
                  </a:lnTo>
                  <a:lnTo>
                    <a:pt x="607" y="246"/>
                  </a:lnTo>
                  <a:lnTo>
                    <a:pt x="631" y="206"/>
                  </a:lnTo>
                  <a:lnTo>
                    <a:pt x="661" y="169"/>
                  </a:lnTo>
                  <a:lnTo>
                    <a:pt x="680" y="151"/>
                  </a:lnTo>
                  <a:lnTo>
                    <a:pt x="701" y="134"/>
                  </a:lnTo>
                  <a:lnTo>
                    <a:pt x="752" y="101"/>
                  </a:lnTo>
                  <a:lnTo>
                    <a:pt x="814" y="71"/>
                  </a:lnTo>
                  <a:lnTo>
                    <a:pt x="890" y="45"/>
                  </a:lnTo>
                  <a:lnTo>
                    <a:pt x="981" y="21"/>
                  </a:lnTo>
                  <a:lnTo>
                    <a:pt x="1089" y="0"/>
                  </a:lnTo>
                  <a:lnTo>
                    <a:pt x="1089" y="29"/>
                  </a:lnTo>
                  <a:lnTo>
                    <a:pt x="908" y="71"/>
                  </a:lnTo>
                  <a:lnTo>
                    <a:pt x="838" y="101"/>
                  </a:lnTo>
                  <a:lnTo>
                    <a:pt x="782" y="135"/>
                  </a:lnTo>
                  <a:lnTo>
                    <a:pt x="735" y="172"/>
                  </a:lnTo>
                  <a:lnTo>
                    <a:pt x="698" y="213"/>
                  </a:lnTo>
                  <a:lnTo>
                    <a:pt x="649" y="300"/>
                  </a:lnTo>
                  <a:lnTo>
                    <a:pt x="622" y="393"/>
                  </a:lnTo>
                  <a:lnTo>
                    <a:pt x="609" y="484"/>
                  </a:lnTo>
                  <a:lnTo>
                    <a:pt x="599" y="568"/>
                  </a:lnTo>
                  <a:lnTo>
                    <a:pt x="581" y="642"/>
                  </a:lnTo>
                  <a:lnTo>
                    <a:pt x="555" y="690"/>
                  </a:lnTo>
                  <a:lnTo>
                    <a:pt x="536" y="714"/>
                  </a:lnTo>
                  <a:lnTo>
                    <a:pt x="514" y="739"/>
                  </a:lnTo>
                  <a:lnTo>
                    <a:pt x="488" y="765"/>
                  </a:lnTo>
                  <a:lnTo>
                    <a:pt x="460" y="791"/>
                  </a:lnTo>
                  <a:lnTo>
                    <a:pt x="430" y="818"/>
                  </a:lnTo>
                  <a:lnTo>
                    <a:pt x="399" y="846"/>
                  </a:lnTo>
                  <a:lnTo>
                    <a:pt x="367" y="874"/>
                  </a:lnTo>
                  <a:lnTo>
                    <a:pt x="334" y="903"/>
                  </a:lnTo>
                  <a:lnTo>
                    <a:pt x="300" y="933"/>
                  </a:lnTo>
                  <a:lnTo>
                    <a:pt x="267" y="964"/>
                  </a:lnTo>
                  <a:lnTo>
                    <a:pt x="235" y="996"/>
                  </a:lnTo>
                  <a:lnTo>
                    <a:pt x="204" y="1027"/>
                  </a:lnTo>
                  <a:lnTo>
                    <a:pt x="176" y="1059"/>
                  </a:lnTo>
                  <a:lnTo>
                    <a:pt x="149" y="1093"/>
                  </a:lnTo>
                  <a:lnTo>
                    <a:pt x="124" y="1127"/>
                  </a:lnTo>
                  <a:lnTo>
                    <a:pt x="104" y="1162"/>
                  </a:lnTo>
                  <a:lnTo>
                    <a:pt x="73" y="1234"/>
                  </a:lnTo>
                  <a:lnTo>
                    <a:pt x="61" y="1309"/>
                  </a:lnTo>
                  <a:lnTo>
                    <a:pt x="71" y="1386"/>
                  </a:lnTo>
                  <a:lnTo>
                    <a:pt x="84" y="1426"/>
                  </a:lnTo>
                  <a:lnTo>
                    <a:pt x="106" y="1467"/>
                  </a:lnTo>
                  <a:lnTo>
                    <a:pt x="135" y="1509"/>
                  </a:lnTo>
                  <a:lnTo>
                    <a:pt x="170" y="1551"/>
                  </a:lnTo>
                  <a:lnTo>
                    <a:pt x="192" y="1573"/>
                  </a:lnTo>
                  <a:lnTo>
                    <a:pt x="216" y="1594"/>
                  </a:lnTo>
                  <a:lnTo>
                    <a:pt x="241" y="1616"/>
                  </a:lnTo>
                  <a:lnTo>
                    <a:pt x="269" y="1639"/>
                  </a:lnTo>
                  <a:lnTo>
                    <a:pt x="299" y="1660"/>
                  </a:lnTo>
                  <a:lnTo>
                    <a:pt x="332" y="1683"/>
                  </a:lnTo>
                  <a:lnTo>
                    <a:pt x="367" y="1705"/>
                  </a:lnTo>
                  <a:lnTo>
                    <a:pt x="405" y="1729"/>
                  </a:lnTo>
                  <a:lnTo>
                    <a:pt x="449" y="1755"/>
                  </a:lnTo>
                  <a:lnTo>
                    <a:pt x="495" y="1778"/>
                  </a:lnTo>
                  <a:lnTo>
                    <a:pt x="541" y="1801"/>
                  </a:lnTo>
                  <a:lnTo>
                    <a:pt x="589" y="1821"/>
                  </a:lnTo>
                  <a:lnTo>
                    <a:pt x="636" y="1841"/>
                  </a:lnTo>
                  <a:lnTo>
                    <a:pt x="684" y="1858"/>
                  </a:lnTo>
                  <a:lnTo>
                    <a:pt x="783" y="1888"/>
                  </a:lnTo>
                  <a:lnTo>
                    <a:pt x="883" y="1911"/>
                  </a:lnTo>
                  <a:lnTo>
                    <a:pt x="985" y="1926"/>
                  </a:lnTo>
                  <a:lnTo>
                    <a:pt x="1190" y="1931"/>
                  </a:lnTo>
                  <a:lnTo>
                    <a:pt x="1353" y="2023"/>
                  </a:lnTo>
                  <a:lnTo>
                    <a:pt x="1353" y="202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3" name="Freeform 293"/>
            <p:cNvSpPr>
              <a:spLocks/>
            </p:cNvSpPr>
            <p:nvPr/>
          </p:nvSpPr>
          <p:spPr bwMode="auto">
            <a:xfrm>
              <a:off x="4451" y="1737"/>
              <a:ext cx="983" cy="2030"/>
            </a:xfrm>
            <a:custGeom>
              <a:avLst/>
              <a:gdLst>
                <a:gd name="T0" fmla="*/ 0 w 983"/>
                <a:gd name="T1" fmla="*/ 0 h 2030"/>
                <a:gd name="T2" fmla="*/ 339 w 983"/>
                <a:gd name="T3" fmla="*/ 49 h 2030"/>
                <a:gd name="T4" fmla="*/ 476 w 983"/>
                <a:gd name="T5" fmla="*/ 122 h 2030"/>
                <a:gd name="T6" fmla="*/ 563 w 983"/>
                <a:gd name="T7" fmla="*/ 192 h 2030"/>
                <a:gd name="T8" fmla="*/ 645 w 983"/>
                <a:gd name="T9" fmla="*/ 279 h 2030"/>
                <a:gd name="T10" fmla="*/ 702 w 983"/>
                <a:gd name="T11" fmla="*/ 362 h 2030"/>
                <a:gd name="T12" fmla="*/ 741 w 983"/>
                <a:gd name="T13" fmla="*/ 427 h 2030"/>
                <a:gd name="T14" fmla="*/ 797 w 983"/>
                <a:gd name="T15" fmla="*/ 525 h 2030"/>
                <a:gd name="T16" fmla="*/ 859 w 983"/>
                <a:gd name="T17" fmla="*/ 656 h 2030"/>
                <a:gd name="T18" fmla="*/ 911 w 983"/>
                <a:gd name="T19" fmla="*/ 789 h 2030"/>
                <a:gd name="T20" fmla="*/ 980 w 983"/>
                <a:gd name="T21" fmla="*/ 1112 h 2030"/>
                <a:gd name="T22" fmla="*/ 971 w 983"/>
                <a:gd name="T23" fmla="*/ 1357 h 2030"/>
                <a:gd name="T24" fmla="*/ 941 w 983"/>
                <a:gd name="T25" fmla="*/ 1472 h 2030"/>
                <a:gd name="T26" fmla="*/ 895 w 983"/>
                <a:gd name="T27" fmla="*/ 1579 h 2030"/>
                <a:gd name="T28" fmla="*/ 865 w 983"/>
                <a:gd name="T29" fmla="*/ 1631 h 2030"/>
                <a:gd name="T30" fmla="*/ 792 w 983"/>
                <a:gd name="T31" fmla="*/ 1727 h 2030"/>
                <a:gd name="T32" fmla="*/ 748 w 983"/>
                <a:gd name="T33" fmla="*/ 1771 h 2030"/>
                <a:gd name="T34" fmla="*/ 700 w 983"/>
                <a:gd name="T35" fmla="*/ 1814 h 2030"/>
                <a:gd name="T36" fmla="*/ 647 w 983"/>
                <a:gd name="T37" fmla="*/ 1854 h 2030"/>
                <a:gd name="T38" fmla="*/ 587 w 983"/>
                <a:gd name="T39" fmla="*/ 1891 h 2030"/>
                <a:gd name="T40" fmla="*/ 455 w 983"/>
                <a:gd name="T41" fmla="*/ 1956 h 2030"/>
                <a:gd name="T42" fmla="*/ 299 w 983"/>
                <a:gd name="T43" fmla="*/ 2009 h 2030"/>
                <a:gd name="T44" fmla="*/ 248 w 983"/>
                <a:gd name="T45" fmla="*/ 1999 h 2030"/>
                <a:gd name="T46" fmla="*/ 319 w 983"/>
                <a:gd name="T47" fmla="*/ 1944 h 2030"/>
                <a:gd name="T48" fmla="*/ 392 w 983"/>
                <a:gd name="T49" fmla="*/ 1896 h 2030"/>
                <a:gd name="T50" fmla="*/ 467 w 983"/>
                <a:gd name="T51" fmla="*/ 1851 h 2030"/>
                <a:gd name="T52" fmla="*/ 542 w 983"/>
                <a:gd name="T53" fmla="*/ 1806 h 2030"/>
                <a:gd name="T54" fmla="*/ 615 w 983"/>
                <a:gd name="T55" fmla="*/ 1759 h 2030"/>
                <a:gd name="T56" fmla="*/ 685 w 983"/>
                <a:gd name="T57" fmla="*/ 1705 h 2030"/>
                <a:gd name="T58" fmla="*/ 751 w 983"/>
                <a:gd name="T59" fmla="*/ 1642 h 2030"/>
                <a:gd name="T60" fmla="*/ 826 w 983"/>
                <a:gd name="T61" fmla="*/ 1541 h 2030"/>
                <a:gd name="T62" fmla="*/ 894 w 983"/>
                <a:gd name="T63" fmla="*/ 1319 h 2030"/>
                <a:gd name="T64" fmla="*/ 896 w 983"/>
                <a:gd name="T65" fmla="*/ 1153 h 2030"/>
                <a:gd name="T66" fmla="*/ 870 w 983"/>
                <a:gd name="T67" fmla="*/ 983 h 2030"/>
                <a:gd name="T68" fmla="*/ 822 w 983"/>
                <a:gd name="T69" fmla="*/ 813 h 2030"/>
                <a:gd name="T70" fmla="*/ 792 w 983"/>
                <a:gd name="T71" fmla="*/ 731 h 2030"/>
                <a:gd name="T72" fmla="*/ 741 w 983"/>
                <a:gd name="T73" fmla="*/ 613 h 2030"/>
                <a:gd name="T74" fmla="*/ 704 w 983"/>
                <a:gd name="T75" fmla="*/ 539 h 2030"/>
                <a:gd name="T76" fmla="*/ 648 w 983"/>
                <a:gd name="T77" fmla="*/ 437 h 2030"/>
                <a:gd name="T78" fmla="*/ 610 w 983"/>
                <a:gd name="T79" fmla="*/ 377 h 2030"/>
                <a:gd name="T80" fmla="*/ 542 w 983"/>
                <a:gd name="T81" fmla="*/ 286 h 2030"/>
                <a:gd name="T82" fmla="*/ 505 w 983"/>
                <a:gd name="T83" fmla="*/ 247 h 2030"/>
                <a:gd name="T84" fmla="*/ 428 w 983"/>
                <a:gd name="T85" fmla="*/ 179 h 2030"/>
                <a:gd name="T86" fmla="*/ 348 w 983"/>
                <a:gd name="T87" fmla="*/ 123 h 2030"/>
                <a:gd name="T88" fmla="*/ 268 w 983"/>
                <a:gd name="T89" fmla="*/ 82 h 2030"/>
                <a:gd name="T90" fmla="*/ 148 w 983"/>
                <a:gd name="T91" fmla="*/ 46 h 2030"/>
                <a:gd name="T92" fmla="*/ 8 w 983"/>
                <a:gd name="T93" fmla="*/ 41 h 2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83" h="2030">
                  <a:moveTo>
                    <a:pt x="8" y="41"/>
                  </a:moveTo>
                  <a:lnTo>
                    <a:pt x="0" y="0"/>
                  </a:lnTo>
                  <a:lnTo>
                    <a:pt x="158" y="1"/>
                  </a:lnTo>
                  <a:lnTo>
                    <a:pt x="339" y="49"/>
                  </a:lnTo>
                  <a:lnTo>
                    <a:pt x="431" y="93"/>
                  </a:lnTo>
                  <a:lnTo>
                    <a:pt x="476" y="122"/>
                  </a:lnTo>
                  <a:lnTo>
                    <a:pt x="521" y="155"/>
                  </a:lnTo>
                  <a:lnTo>
                    <a:pt x="563" y="192"/>
                  </a:lnTo>
                  <a:lnTo>
                    <a:pt x="604" y="233"/>
                  </a:lnTo>
                  <a:lnTo>
                    <a:pt x="645" y="279"/>
                  </a:lnTo>
                  <a:lnTo>
                    <a:pt x="680" y="331"/>
                  </a:lnTo>
                  <a:lnTo>
                    <a:pt x="702" y="362"/>
                  </a:lnTo>
                  <a:lnTo>
                    <a:pt x="722" y="395"/>
                  </a:lnTo>
                  <a:lnTo>
                    <a:pt x="741" y="427"/>
                  </a:lnTo>
                  <a:lnTo>
                    <a:pt x="761" y="460"/>
                  </a:lnTo>
                  <a:lnTo>
                    <a:pt x="797" y="525"/>
                  </a:lnTo>
                  <a:lnTo>
                    <a:pt x="829" y="590"/>
                  </a:lnTo>
                  <a:lnTo>
                    <a:pt x="859" y="656"/>
                  </a:lnTo>
                  <a:lnTo>
                    <a:pt x="886" y="723"/>
                  </a:lnTo>
                  <a:lnTo>
                    <a:pt x="911" y="789"/>
                  </a:lnTo>
                  <a:lnTo>
                    <a:pt x="931" y="854"/>
                  </a:lnTo>
                  <a:lnTo>
                    <a:pt x="980" y="1112"/>
                  </a:lnTo>
                  <a:lnTo>
                    <a:pt x="983" y="1236"/>
                  </a:lnTo>
                  <a:lnTo>
                    <a:pt x="971" y="1357"/>
                  </a:lnTo>
                  <a:lnTo>
                    <a:pt x="958" y="1415"/>
                  </a:lnTo>
                  <a:lnTo>
                    <a:pt x="941" y="1472"/>
                  </a:lnTo>
                  <a:lnTo>
                    <a:pt x="921" y="1527"/>
                  </a:lnTo>
                  <a:lnTo>
                    <a:pt x="895" y="1579"/>
                  </a:lnTo>
                  <a:lnTo>
                    <a:pt x="882" y="1605"/>
                  </a:lnTo>
                  <a:lnTo>
                    <a:pt x="865" y="1631"/>
                  </a:lnTo>
                  <a:lnTo>
                    <a:pt x="831" y="1680"/>
                  </a:lnTo>
                  <a:lnTo>
                    <a:pt x="792" y="1727"/>
                  </a:lnTo>
                  <a:lnTo>
                    <a:pt x="771" y="1750"/>
                  </a:lnTo>
                  <a:lnTo>
                    <a:pt x="748" y="1771"/>
                  </a:lnTo>
                  <a:lnTo>
                    <a:pt x="725" y="1793"/>
                  </a:lnTo>
                  <a:lnTo>
                    <a:pt x="700" y="1814"/>
                  </a:lnTo>
                  <a:lnTo>
                    <a:pt x="673" y="1834"/>
                  </a:lnTo>
                  <a:lnTo>
                    <a:pt x="647" y="1854"/>
                  </a:lnTo>
                  <a:lnTo>
                    <a:pt x="618" y="1872"/>
                  </a:lnTo>
                  <a:lnTo>
                    <a:pt x="587" y="1891"/>
                  </a:lnTo>
                  <a:lnTo>
                    <a:pt x="523" y="1924"/>
                  </a:lnTo>
                  <a:lnTo>
                    <a:pt x="455" y="1956"/>
                  </a:lnTo>
                  <a:lnTo>
                    <a:pt x="380" y="1984"/>
                  </a:lnTo>
                  <a:lnTo>
                    <a:pt x="299" y="2009"/>
                  </a:lnTo>
                  <a:lnTo>
                    <a:pt x="213" y="2030"/>
                  </a:lnTo>
                  <a:lnTo>
                    <a:pt x="248" y="1999"/>
                  </a:lnTo>
                  <a:lnTo>
                    <a:pt x="283" y="1971"/>
                  </a:lnTo>
                  <a:lnTo>
                    <a:pt x="319" y="1944"/>
                  </a:lnTo>
                  <a:lnTo>
                    <a:pt x="355" y="1919"/>
                  </a:lnTo>
                  <a:lnTo>
                    <a:pt x="392" y="1896"/>
                  </a:lnTo>
                  <a:lnTo>
                    <a:pt x="430" y="1873"/>
                  </a:lnTo>
                  <a:lnTo>
                    <a:pt x="467" y="1851"/>
                  </a:lnTo>
                  <a:lnTo>
                    <a:pt x="504" y="1829"/>
                  </a:lnTo>
                  <a:lnTo>
                    <a:pt x="542" y="1806"/>
                  </a:lnTo>
                  <a:lnTo>
                    <a:pt x="579" y="1783"/>
                  </a:lnTo>
                  <a:lnTo>
                    <a:pt x="615" y="1759"/>
                  </a:lnTo>
                  <a:lnTo>
                    <a:pt x="651" y="1732"/>
                  </a:lnTo>
                  <a:lnTo>
                    <a:pt x="685" y="1705"/>
                  </a:lnTo>
                  <a:lnTo>
                    <a:pt x="718" y="1675"/>
                  </a:lnTo>
                  <a:lnTo>
                    <a:pt x="751" y="1642"/>
                  </a:lnTo>
                  <a:lnTo>
                    <a:pt x="782" y="1605"/>
                  </a:lnTo>
                  <a:lnTo>
                    <a:pt x="826" y="1541"/>
                  </a:lnTo>
                  <a:lnTo>
                    <a:pt x="858" y="1472"/>
                  </a:lnTo>
                  <a:lnTo>
                    <a:pt x="894" y="1319"/>
                  </a:lnTo>
                  <a:lnTo>
                    <a:pt x="899" y="1236"/>
                  </a:lnTo>
                  <a:lnTo>
                    <a:pt x="896" y="1153"/>
                  </a:lnTo>
                  <a:lnTo>
                    <a:pt x="886" y="1068"/>
                  </a:lnTo>
                  <a:lnTo>
                    <a:pt x="870" y="983"/>
                  </a:lnTo>
                  <a:lnTo>
                    <a:pt x="849" y="898"/>
                  </a:lnTo>
                  <a:lnTo>
                    <a:pt x="822" y="813"/>
                  </a:lnTo>
                  <a:lnTo>
                    <a:pt x="808" y="771"/>
                  </a:lnTo>
                  <a:lnTo>
                    <a:pt x="792" y="731"/>
                  </a:lnTo>
                  <a:lnTo>
                    <a:pt x="759" y="651"/>
                  </a:lnTo>
                  <a:lnTo>
                    <a:pt x="741" y="613"/>
                  </a:lnTo>
                  <a:lnTo>
                    <a:pt x="723" y="575"/>
                  </a:lnTo>
                  <a:lnTo>
                    <a:pt x="704" y="539"/>
                  </a:lnTo>
                  <a:lnTo>
                    <a:pt x="686" y="503"/>
                  </a:lnTo>
                  <a:lnTo>
                    <a:pt x="648" y="437"/>
                  </a:lnTo>
                  <a:lnTo>
                    <a:pt x="629" y="407"/>
                  </a:lnTo>
                  <a:lnTo>
                    <a:pt x="610" y="377"/>
                  </a:lnTo>
                  <a:lnTo>
                    <a:pt x="577" y="330"/>
                  </a:lnTo>
                  <a:lnTo>
                    <a:pt x="542" y="286"/>
                  </a:lnTo>
                  <a:lnTo>
                    <a:pt x="523" y="267"/>
                  </a:lnTo>
                  <a:lnTo>
                    <a:pt x="505" y="247"/>
                  </a:lnTo>
                  <a:lnTo>
                    <a:pt x="467" y="211"/>
                  </a:lnTo>
                  <a:lnTo>
                    <a:pt x="428" y="179"/>
                  </a:lnTo>
                  <a:lnTo>
                    <a:pt x="388" y="149"/>
                  </a:lnTo>
                  <a:lnTo>
                    <a:pt x="348" y="123"/>
                  </a:lnTo>
                  <a:lnTo>
                    <a:pt x="308" y="102"/>
                  </a:lnTo>
                  <a:lnTo>
                    <a:pt x="268" y="82"/>
                  </a:lnTo>
                  <a:lnTo>
                    <a:pt x="227" y="67"/>
                  </a:lnTo>
                  <a:lnTo>
                    <a:pt x="148" y="46"/>
                  </a:lnTo>
                  <a:lnTo>
                    <a:pt x="8" y="41"/>
                  </a:lnTo>
                  <a:lnTo>
                    <a:pt x="8" y="4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114" name="Group 179"/>
            <p:cNvGrpSpPr>
              <a:grpSpLocks/>
            </p:cNvGrpSpPr>
            <p:nvPr/>
          </p:nvGrpSpPr>
          <p:grpSpPr bwMode="auto">
            <a:xfrm>
              <a:off x="3915" y="2914"/>
              <a:ext cx="916" cy="543"/>
              <a:chOff x="3007" y="2970"/>
              <a:chExt cx="916" cy="543"/>
            </a:xfrm>
          </p:grpSpPr>
          <p:sp>
            <p:nvSpPr>
              <p:cNvPr id="130" name="Freeform 24"/>
              <p:cNvSpPr>
                <a:spLocks/>
              </p:cNvSpPr>
              <p:nvPr/>
            </p:nvSpPr>
            <p:spPr bwMode="auto">
              <a:xfrm flipH="1">
                <a:off x="3514" y="3149"/>
                <a:ext cx="367" cy="322"/>
              </a:xfrm>
              <a:custGeom>
                <a:avLst/>
                <a:gdLst>
                  <a:gd name="T0" fmla="*/ 45 w 734"/>
                  <a:gd name="T1" fmla="*/ 39 h 644"/>
                  <a:gd name="T2" fmla="*/ 45 w 734"/>
                  <a:gd name="T3" fmla="*/ 37 h 644"/>
                  <a:gd name="T4" fmla="*/ 45 w 734"/>
                  <a:gd name="T5" fmla="*/ 32 h 644"/>
                  <a:gd name="T6" fmla="*/ 47 w 734"/>
                  <a:gd name="T7" fmla="*/ 25 h 644"/>
                  <a:gd name="T8" fmla="*/ 49 w 734"/>
                  <a:gd name="T9" fmla="*/ 17 h 644"/>
                  <a:gd name="T10" fmla="*/ 55 w 734"/>
                  <a:gd name="T11" fmla="*/ 10 h 644"/>
                  <a:gd name="T12" fmla="*/ 63 w 734"/>
                  <a:gd name="T13" fmla="*/ 4 h 644"/>
                  <a:gd name="T14" fmla="*/ 74 w 734"/>
                  <a:gd name="T15" fmla="*/ 0 h 644"/>
                  <a:gd name="T16" fmla="*/ 89 w 734"/>
                  <a:gd name="T17" fmla="*/ 0 h 644"/>
                  <a:gd name="T18" fmla="*/ 705 w 734"/>
                  <a:gd name="T19" fmla="*/ 50 h 644"/>
                  <a:gd name="T20" fmla="*/ 710 w 734"/>
                  <a:gd name="T21" fmla="*/ 51 h 644"/>
                  <a:gd name="T22" fmla="*/ 720 w 734"/>
                  <a:gd name="T23" fmla="*/ 57 h 644"/>
                  <a:gd name="T24" fmla="*/ 729 w 734"/>
                  <a:gd name="T25" fmla="*/ 67 h 644"/>
                  <a:gd name="T26" fmla="*/ 734 w 734"/>
                  <a:gd name="T27" fmla="*/ 84 h 644"/>
                  <a:gd name="T28" fmla="*/ 720 w 734"/>
                  <a:gd name="T29" fmla="*/ 601 h 644"/>
                  <a:gd name="T30" fmla="*/ 720 w 734"/>
                  <a:gd name="T31" fmla="*/ 604 h 644"/>
                  <a:gd name="T32" fmla="*/ 720 w 734"/>
                  <a:gd name="T33" fmla="*/ 608 h 644"/>
                  <a:gd name="T34" fmla="*/ 718 w 734"/>
                  <a:gd name="T35" fmla="*/ 615 h 644"/>
                  <a:gd name="T36" fmla="*/ 715 w 734"/>
                  <a:gd name="T37" fmla="*/ 622 h 644"/>
                  <a:gd name="T38" fmla="*/ 711 w 734"/>
                  <a:gd name="T39" fmla="*/ 630 h 644"/>
                  <a:gd name="T40" fmla="*/ 704 w 734"/>
                  <a:gd name="T41" fmla="*/ 637 h 644"/>
                  <a:gd name="T42" fmla="*/ 694 w 734"/>
                  <a:gd name="T43" fmla="*/ 642 h 644"/>
                  <a:gd name="T44" fmla="*/ 680 w 734"/>
                  <a:gd name="T45" fmla="*/ 644 h 644"/>
                  <a:gd name="T46" fmla="*/ 33 w 734"/>
                  <a:gd name="T47" fmla="*/ 600 h 644"/>
                  <a:gd name="T48" fmla="*/ 32 w 734"/>
                  <a:gd name="T49" fmla="*/ 600 h 644"/>
                  <a:gd name="T50" fmla="*/ 28 w 734"/>
                  <a:gd name="T51" fmla="*/ 599 h 644"/>
                  <a:gd name="T52" fmla="*/ 23 w 734"/>
                  <a:gd name="T53" fmla="*/ 597 h 644"/>
                  <a:gd name="T54" fmla="*/ 16 w 734"/>
                  <a:gd name="T55" fmla="*/ 593 h 644"/>
                  <a:gd name="T56" fmla="*/ 10 w 734"/>
                  <a:gd name="T57" fmla="*/ 589 h 644"/>
                  <a:gd name="T58" fmla="*/ 4 w 734"/>
                  <a:gd name="T59" fmla="*/ 581 h 644"/>
                  <a:gd name="T60" fmla="*/ 1 w 734"/>
                  <a:gd name="T61" fmla="*/ 570 h 644"/>
                  <a:gd name="T62" fmla="*/ 0 w 734"/>
                  <a:gd name="T63" fmla="*/ 558 h 644"/>
                  <a:gd name="T64" fmla="*/ 45 w 734"/>
                  <a:gd name="T65" fmla="*/ 39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4" h="644">
                    <a:moveTo>
                      <a:pt x="45" y="39"/>
                    </a:moveTo>
                    <a:lnTo>
                      <a:pt x="45" y="37"/>
                    </a:lnTo>
                    <a:lnTo>
                      <a:pt x="45" y="32"/>
                    </a:lnTo>
                    <a:lnTo>
                      <a:pt x="47" y="25"/>
                    </a:lnTo>
                    <a:lnTo>
                      <a:pt x="49" y="17"/>
                    </a:lnTo>
                    <a:lnTo>
                      <a:pt x="55" y="10"/>
                    </a:lnTo>
                    <a:lnTo>
                      <a:pt x="63" y="4"/>
                    </a:lnTo>
                    <a:lnTo>
                      <a:pt x="74" y="0"/>
                    </a:lnTo>
                    <a:lnTo>
                      <a:pt x="89" y="0"/>
                    </a:lnTo>
                    <a:lnTo>
                      <a:pt x="705" y="50"/>
                    </a:lnTo>
                    <a:lnTo>
                      <a:pt x="710" y="51"/>
                    </a:lnTo>
                    <a:lnTo>
                      <a:pt x="720" y="57"/>
                    </a:lnTo>
                    <a:lnTo>
                      <a:pt x="729" y="67"/>
                    </a:lnTo>
                    <a:lnTo>
                      <a:pt x="734" y="84"/>
                    </a:lnTo>
                    <a:lnTo>
                      <a:pt x="720" y="601"/>
                    </a:lnTo>
                    <a:lnTo>
                      <a:pt x="720" y="604"/>
                    </a:lnTo>
                    <a:lnTo>
                      <a:pt x="720" y="608"/>
                    </a:lnTo>
                    <a:lnTo>
                      <a:pt x="718" y="615"/>
                    </a:lnTo>
                    <a:lnTo>
                      <a:pt x="715" y="622"/>
                    </a:lnTo>
                    <a:lnTo>
                      <a:pt x="711" y="630"/>
                    </a:lnTo>
                    <a:lnTo>
                      <a:pt x="704" y="637"/>
                    </a:lnTo>
                    <a:lnTo>
                      <a:pt x="694" y="642"/>
                    </a:lnTo>
                    <a:lnTo>
                      <a:pt x="680" y="644"/>
                    </a:lnTo>
                    <a:lnTo>
                      <a:pt x="33" y="600"/>
                    </a:lnTo>
                    <a:lnTo>
                      <a:pt x="32" y="600"/>
                    </a:lnTo>
                    <a:lnTo>
                      <a:pt x="28" y="599"/>
                    </a:lnTo>
                    <a:lnTo>
                      <a:pt x="23" y="597"/>
                    </a:lnTo>
                    <a:lnTo>
                      <a:pt x="16" y="593"/>
                    </a:lnTo>
                    <a:lnTo>
                      <a:pt x="10" y="589"/>
                    </a:lnTo>
                    <a:lnTo>
                      <a:pt x="4" y="581"/>
                    </a:lnTo>
                    <a:lnTo>
                      <a:pt x="1" y="570"/>
                    </a:lnTo>
                    <a:lnTo>
                      <a:pt x="0" y="558"/>
                    </a:lnTo>
                    <a:lnTo>
                      <a:pt x="45"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1" name="Freeform 25"/>
              <p:cNvSpPr>
                <a:spLocks/>
              </p:cNvSpPr>
              <p:nvPr/>
            </p:nvSpPr>
            <p:spPr bwMode="auto">
              <a:xfrm flipH="1">
                <a:off x="3537" y="3171"/>
                <a:ext cx="320" cy="276"/>
              </a:xfrm>
              <a:custGeom>
                <a:avLst/>
                <a:gdLst>
                  <a:gd name="T0" fmla="*/ 39 w 641"/>
                  <a:gd name="T1" fmla="*/ 35 h 553"/>
                  <a:gd name="T2" fmla="*/ 39 w 641"/>
                  <a:gd name="T3" fmla="*/ 33 h 553"/>
                  <a:gd name="T4" fmla="*/ 39 w 641"/>
                  <a:gd name="T5" fmla="*/ 29 h 553"/>
                  <a:gd name="T6" fmla="*/ 41 w 641"/>
                  <a:gd name="T7" fmla="*/ 22 h 553"/>
                  <a:gd name="T8" fmla="*/ 44 w 641"/>
                  <a:gd name="T9" fmla="*/ 15 h 553"/>
                  <a:gd name="T10" fmla="*/ 49 w 641"/>
                  <a:gd name="T11" fmla="*/ 8 h 553"/>
                  <a:gd name="T12" fmla="*/ 56 w 641"/>
                  <a:gd name="T13" fmla="*/ 3 h 553"/>
                  <a:gd name="T14" fmla="*/ 65 w 641"/>
                  <a:gd name="T15" fmla="*/ 0 h 553"/>
                  <a:gd name="T16" fmla="*/ 77 w 641"/>
                  <a:gd name="T17" fmla="*/ 0 h 553"/>
                  <a:gd name="T18" fmla="*/ 617 w 641"/>
                  <a:gd name="T19" fmla="*/ 44 h 553"/>
                  <a:gd name="T20" fmla="*/ 620 w 641"/>
                  <a:gd name="T21" fmla="*/ 45 h 553"/>
                  <a:gd name="T22" fmla="*/ 629 w 641"/>
                  <a:gd name="T23" fmla="*/ 50 h 553"/>
                  <a:gd name="T24" fmla="*/ 637 w 641"/>
                  <a:gd name="T25" fmla="*/ 59 h 553"/>
                  <a:gd name="T26" fmla="*/ 641 w 641"/>
                  <a:gd name="T27" fmla="*/ 74 h 553"/>
                  <a:gd name="T28" fmla="*/ 628 w 641"/>
                  <a:gd name="T29" fmla="*/ 516 h 553"/>
                  <a:gd name="T30" fmla="*/ 628 w 641"/>
                  <a:gd name="T31" fmla="*/ 517 h 553"/>
                  <a:gd name="T32" fmla="*/ 628 w 641"/>
                  <a:gd name="T33" fmla="*/ 522 h 553"/>
                  <a:gd name="T34" fmla="*/ 627 w 641"/>
                  <a:gd name="T35" fmla="*/ 528 h 553"/>
                  <a:gd name="T36" fmla="*/ 625 w 641"/>
                  <a:gd name="T37" fmla="*/ 535 h 553"/>
                  <a:gd name="T38" fmla="*/ 621 w 641"/>
                  <a:gd name="T39" fmla="*/ 541 h 553"/>
                  <a:gd name="T40" fmla="*/ 616 w 641"/>
                  <a:gd name="T41" fmla="*/ 547 h 553"/>
                  <a:gd name="T42" fmla="*/ 606 w 641"/>
                  <a:gd name="T43" fmla="*/ 552 h 553"/>
                  <a:gd name="T44" fmla="*/ 594 w 641"/>
                  <a:gd name="T45" fmla="*/ 553 h 553"/>
                  <a:gd name="T46" fmla="*/ 30 w 641"/>
                  <a:gd name="T47" fmla="*/ 516 h 553"/>
                  <a:gd name="T48" fmla="*/ 26 w 641"/>
                  <a:gd name="T49" fmla="*/ 515 h 553"/>
                  <a:gd name="T50" fmla="*/ 15 w 641"/>
                  <a:gd name="T51" fmla="*/ 510 h 553"/>
                  <a:gd name="T52" fmla="*/ 5 w 641"/>
                  <a:gd name="T53" fmla="*/ 499 h 553"/>
                  <a:gd name="T54" fmla="*/ 0 w 641"/>
                  <a:gd name="T55" fmla="*/ 478 h 553"/>
                  <a:gd name="T56" fmla="*/ 39 w 641"/>
                  <a:gd name="T57" fmla="*/ 35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1" h="553">
                    <a:moveTo>
                      <a:pt x="39" y="35"/>
                    </a:moveTo>
                    <a:lnTo>
                      <a:pt x="39" y="33"/>
                    </a:lnTo>
                    <a:lnTo>
                      <a:pt x="39" y="29"/>
                    </a:lnTo>
                    <a:lnTo>
                      <a:pt x="41" y="22"/>
                    </a:lnTo>
                    <a:lnTo>
                      <a:pt x="44" y="15"/>
                    </a:lnTo>
                    <a:lnTo>
                      <a:pt x="49" y="8"/>
                    </a:lnTo>
                    <a:lnTo>
                      <a:pt x="56" y="3"/>
                    </a:lnTo>
                    <a:lnTo>
                      <a:pt x="65" y="0"/>
                    </a:lnTo>
                    <a:lnTo>
                      <a:pt x="77" y="0"/>
                    </a:lnTo>
                    <a:lnTo>
                      <a:pt x="617" y="44"/>
                    </a:lnTo>
                    <a:lnTo>
                      <a:pt x="620" y="45"/>
                    </a:lnTo>
                    <a:lnTo>
                      <a:pt x="629" y="50"/>
                    </a:lnTo>
                    <a:lnTo>
                      <a:pt x="637" y="59"/>
                    </a:lnTo>
                    <a:lnTo>
                      <a:pt x="641" y="74"/>
                    </a:lnTo>
                    <a:lnTo>
                      <a:pt x="628" y="516"/>
                    </a:lnTo>
                    <a:lnTo>
                      <a:pt x="628" y="517"/>
                    </a:lnTo>
                    <a:lnTo>
                      <a:pt x="628" y="522"/>
                    </a:lnTo>
                    <a:lnTo>
                      <a:pt x="627" y="528"/>
                    </a:lnTo>
                    <a:lnTo>
                      <a:pt x="625" y="535"/>
                    </a:lnTo>
                    <a:lnTo>
                      <a:pt x="621" y="541"/>
                    </a:lnTo>
                    <a:lnTo>
                      <a:pt x="616" y="547"/>
                    </a:lnTo>
                    <a:lnTo>
                      <a:pt x="606" y="552"/>
                    </a:lnTo>
                    <a:lnTo>
                      <a:pt x="594" y="553"/>
                    </a:lnTo>
                    <a:lnTo>
                      <a:pt x="30" y="516"/>
                    </a:lnTo>
                    <a:lnTo>
                      <a:pt x="26" y="515"/>
                    </a:lnTo>
                    <a:lnTo>
                      <a:pt x="15" y="510"/>
                    </a:lnTo>
                    <a:lnTo>
                      <a:pt x="5" y="499"/>
                    </a:lnTo>
                    <a:lnTo>
                      <a:pt x="0" y="478"/>
                    </a:lnTo>
                    <a:lnTo>
                      <a:pt x="39" y="35"/>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2" name="Freeform 26"/>
              <p:cNvSpPr>
                <a:spLocks/>
              </p:cNvSpPr>
              <p:nvPr/>
            </p:nvSpPr>
            <p:spPr bwMode="auto">
              <a:xfrm flipH="1">
                <a:off x="3721" y="3261"/>
                <a:ext cx="107" cy="94"/>
              </a:xfrm>
              <a:custGeom>
                <a:avLst/>
                <a:gdLst>
                  <a:gd name="T0" fmla="*/ 104 w 213"/>
                  <a:gd name="T1" fmla="*/ 189 h 189"/>
                  <a:gd name="T2" fmla="*/ 125 w 213"/>
                  <a:gd name="T3" fmla="*/ 188 h 189"/>
                  <a:gd name="T4" fmla="*/ 145 w 213"/>
                  <a:gd name="T5" fmla="*/ 183 h 189"/>
                  <a:gd name="T6" fmla="*/ 163 w 213"/>
                  <a:gd name="T7" fmla="*/ 175 h 189"/>
                  <a:gd name="T8" fmla="*/ 180 w 213"/>
                  <a:gd name="T9" fmla="*/ 163 h 189"/>
                  <a:gd name="T10" fmla="*/ 193 w 213"/>
                  <a:gd name="T11" fmla="*/ 149 h 189"/>
                  <a:gd name="T12" fmla="*/ 204 w 213"/>
                  <a:gd name="T13" fmla="*/ 133 h 189"/>
                  <a:gd name="T14" fmla="*/ 211 w 213"/>
                  <a:gd name="T15" fmla="*/ 116 h 189"/>
                  <a:gd name="T16" fmla="*/ 213 w 213"/>
                  <a:gd name="T17" fmla="*/ 97 h 189"/>
                  <a:gd name="T18" fmla="*/ 211 w 213"/>
                  <a:gd name="T19" fmla="*/ 77 h 189"/>
                  <a:gd name="T20" fmla="*/ 205 w 213"/>
                  <a:gd name="T21" fmla="*/ 60 h 189"/>
                  <a:gd name="T22" fmla="*/ 195 w 213"/>
                  <a:gd name="T23" fmla="*/ 44 h 189"/>
                  <a:gd name="T24" fmla="*/ 182 w 213"/>
                  <a:gd name="T25" fmla="*/ 29 h 189"/>
                  <a:gd name="T26" fmla="*/ 166 w 213"/>
                  <a:gd name="T27" fmla="*/ 17 h 189"/>
                  <a:gd name="T28" fmla="*/ 147 w 213"/>
                  <a:gd name="T29" fmla="*/ 8 h 189"/>
                  <a:gd name="T30" fmla="*/ 128 w 213"/>
                  <a:gd name="T31" fmla="*/ 2 h 189"/>
                  <a:gd name="T32" fmla="*/ 106 w 213"/>
                  <a:gd name="T33" fmla="*/ 0 h 189"/>
                  <a:gd name="T34" fmla="*/ 83 w 213"/>
                  <a:gd name="T35" fmla="*/ 2 h 189"/>
                  <a:gd name="T36" fmla="*/ 63 w 213"/>
                  <a:gd name="T37" fmla="*/ 8 h 189"/>
                  <a:gd name="T38" fmla="*/ 45 w 213"/>
                  <a:gd name="T39" fmla="*/ 17 h 189"/>
                  <a:gd name="T40" fmla="*/ 30 w 213"/>
                  <a:gd name="T41" fmla="*/ 29 h 189"/>
                  <a:gd name="T42" fmla="*/ 17 w 213"/>
                  <a:gd name="T43" fmla="*/ 44 h 189"/>
                  <a:gd name="T44" fmla="*/ 8 w 213"/>
                  <a:gd name="T45" fmla="*/ 58 h 189"/>
                  <a:gd name="T46" fmla="*/ 2 w 213"/>
                  <a:gd name="T47" fmla="*/ 76 h 189"/>
                  <a:gd name="T48" fmla="*/ 0 w 213"/>
                  <a:gd name="T49" fmla="*/ 94 h 189"/>
                  <a:gd name="T50" fmla="*/ 1 w 213"/>
                  <a:gd name="T51" fmla="*/ 113 h 189"/>
                  <a:gd name="T52" fmla="*/ 7 w 213"/>
                  <a:gd name="T53" fmla="*/ 130 h 189"/>
                  <a:gd name="T54" fmla="*/ 16 w 213"/>
                  <a:gd name="T55" fmla="*/ 145 h 189"/>
                  <a:gd name="T56" fmla="*/ 30 w 213"/>
                  <a:gd name="T57" fmla="*/ 160 h 189"/>
                  <a:gd name="T58" fmla="*/ 45 w 213"/>
                  <a:gd name="T59" fmla="*/ 171 h 189"/>
                  <a:gd name="T60" fmla="*/ 63 w 213"/>
                  <a:gd name="T61" fmla="*/ 181 h 189"/>
                  <a:gd name="T62" fmla="*/ 83 w 213"/>
                  <a:gd name="T63" fmla="*/ 186 h 189"/>
                  <a:gd name="T64" fmla="*/ 104 w 213"/>
                  <a:gd name="T65" fmla="*/ 189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3" h="189">
                    <a:moveTo>
                      <a:pt x="104" y="189"/>
                    </a:moveTo>
                    <a:lnTo>
                      <a:pt x="125" y="188"/>
                    </a:lnTo>
                    <a:lnTo>
                      <a:pt x="145" y="183"/>
                    </a:lnTo>
                    <a:lnTo>
                      <a:pt x="163" y="175"/>
                    </a:lnTo>
                    <a:lnTo>
                      <a:pt x="180" y="163"/>
                    </a:lnTo>
                    <a:lnTo>
                      <a:pt x="193" y="149"/>
                    </a:lnTo>
                    <a:lnTo>
                      <a:pt x="204" y="133"/>
                    </a:lnTo>
                    <a:lnTo>
                      <a:pt x="211" y="116"/>
                    </a:lnTo>
                    <a:lnTo>
                      <a:pt x="213" y="97"/>
                    </a:lnTo>
                    <a:lnTo>
                      <a:pt x="211" y="77"/>
                    </a:lnTo>
                    <a:lnTo>
                      <a:pt x="205" y="60"/>
                    </a:lnTo>
                    <a:lnTo>
                      <a:pt x="195" y="44"/>
                    </a:lnTo>
                    <a:lnTo>
                      <a:pt x="182" y="29"/>
                    </a:lnTo>
                    <a:lnTo>
                      <a:pt x="166" y="17"/>
                    </a:lnTo>
                    <a:lnTo>
                      <a:pt x="147" y="8"/>
                    </a:lnTo>
                    <a:lnTo>
                      <a:pt x="128" y="2"/>
                    </a:lnTo>
                    <a:lnTo>
                      <a:pt x="106" y="0"/>
                    </a:lnTo>
                    <a:lnTo>
                      <a:pt x="83" y="2"/>
                    </a:lnTo>
                    <a:lnTo>
                      <a:pt x="63" y="8"/>
                    </a:lnTo>
                    <a:lnTo>
                      <a:pt x="45" y="17"/>
                    </a:lnTo>
                    <a:lnTo>
                      <a:pt x="30" y="29"/>
                    </a:lnTo>
                    <a:lnTo>
                      <a:pt x="17" y="44"/>
                    </a:lnTo>
                    <a:lnTo>
                      <a:pt x="8" y="58"/>
                    </a:lnTo>
                    <a:lnTo>
                      <a:pt x="2" y="76"/>
                    </a:lnTo>
                    <a:lnTo>
                      <a:pt x="0" y="94"/>
                    </a:lnTo>
                    <a:lnTo>
                      <a:pt x="1" y="113"/>
                    </a:lnTo>
                    <a:lnTo>
                      <a:pt x="7" y="130"/>
                    </a:lnTo>
                    <a:lnTo>
                      <a:pt x="16" y="145"/>
                    </a:lnTo>
                    <a:lnTo>
                      <a:pt x="30" y="160"/>
                    </a:lnTo>
                    <a:lnTo>
                      <a:pt x="45" y="171"/>
                    </a:lnTo>
                    <a:lnTo>
                      <a:pt x="63" y="181"/>
                    </a:lnTo>
                    <a:lnTo>
                      <a:pt x="83" y="186"/>
                    </a:lnTo>
                    <a:lnTo>
                      <a:pt x="104" y="1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3" name="Freeform 27"/>
              <p:cNvSpPr>
                <a:spLocks/>
              </p:cNvSpPr>
              <p:nvPr/>
            </p:nvSpPr>
            <p:spPr bwMode="auto">
              <a:xfrm flipH="1">
                <a:off x="3736" y="3274"/>
                <a:ext cx="77" cy="68"/>
              </a:xfrm>
              <a:custGeom>
                <a:avLst/>
                <a:gdLst>
                  <a:gd name="T0" fmla="*/ 75 w 154"/>
                  <a:gd name="T1" fmla="*/ 136 h 136"/>
                  <a:gd name="T2" fmla="*/ 91 w 154"/>
                  <a:gd name="T3" fmla="*/ 135 h 136"/>
                  <a:gd name="T4" fmla="*/ 105 w 154"/>
                  <a:gd name="T5" fmla="*/ 132 h 136"/>
                  <a:gd name="T6" fmla="*/ 119 w 154"/>
                  <a:gd name="T7" fmla="*/ 126 h 136"/>
                  <a:gd name="T8" fmla="*/ 130 w 154"/>
                  <a:gd name="T9" fmla="*/ 118 h 136"/>
                  <a:gd name="T10" fmla="*/ 140 w 154"/>
                  <a:gd name="T11" fmla="*/ 109 h 136"/>
                  <a:gd name="T12" fmla="*/ 147 w 154"/>
                  <a:gd name="T13" fmla="*/ 97 h 136"/>
                  <a:gd name="T14" fmla="*/ 153 w 154"/>
                  <a:gd name="T15" fmla="*/ 84 h 136"/>
                  <a:gd name="T16" fmla="*/ 154 w 154"/>
                  <a:gd name="T17" fmla="*/ 71 h 136"/>
                  <a:gd name="T18" fmla="*/ 153 w 154"/>
                  <a:gd name="T19" fmla="*/ 57 h 136"/>
                  <a:gd name="T20" fmla="*/ 150 w 154"/>
                  <a:gd name="T21" fmla="*/ 44 h 136"/>
                  <a:gd name="T22" fmla="*/ 142 w 154"/>
                  <a:gd name="T23" fmla="*/ 32 h 136"/>
                  <a:gd name="T24" fmla="*/ 132 w 154"/>
                  <a:gd name="T25" fmla="*/ 21 h 136"/>
                  <a:gd name="T26" fmla="*/ 121 w 154"/>
                  <a:gd name="T27" fmla="*/ 13 h 136"/>
                  <a:gd name="T28" fmla="*/ 107 w 154"/>
                  <a:gd name="T29" fmla="*/ 6 h 136"/>
                  <a:gd name="T30" fmla="*/ 92 w 154"/>
                  <a:gd name="T31" fmla="*/ 1 h 136"/>
                  <a:gd name="T32" fmla="*/ 76 w 154"/>
                  <a:gd name="T33" fmla="*/ 0 h 136"/>
                  <a:gd name="T34" fmla="*/ 60 w 154"/>
                  <a:gd name="T35" fmla="*/ 1 h 136"/>
                  <a:gd name="T36" fmla="*/ 45 w 154"/>
                  <a:gd name="T37" fmla="*/ 6 h 136"/>
                  <a:gd name="T38" fmla="*/ 32 w 154"/>
                  <a:gd name="T39" fmla="*/ 12 h 136"/>
                  <a:gd name="T40" fmla="*/ 21 w 154"/>
                  <a:gd name="T41" fmla="*/ 21 h 136"/>
                  <a:gd name="T42" fmla="*/ 13 w 154"/>
                  <a:gd name="T43" fmla="*/ 31 h 136"/>
                  <a:gd name="T44" fmla="*/ 6 w 154"/>
                  <a:gd name="T45" fmla="*/ 43 h 136"/>
                  <a:gd name="T46" fmla="*/ 1 w 154"/>
                  <a:gd name="T47" fmla="*/ 56 h 136"/>
                  <a:gd name="T48" fmla="*/ 0 w 154"/>
                  <a:gd name="T49" fmla="*/ 68 h 136"/>
                  <a:gd name="T50" fmla="*/ 1 w 154"/>
                  <a:gd name="T51" fmla="*/ 81 h 136"/>
                  <a:gd name="T52" fmla="*/ 4 w 154"/>
                  <a:gd name="T53" fmla="*/ 94 h 136"/>
                  <a:gd name="T54" fmla="*/ 11 w 154"/>
                  <a:gd name="T55" fmla="*/ 105 h 136"/>
                  <a:gd name="T56" fmla="*/ 21 w 154"/>
                  <a:gd name="T57" fmla="*/ 115 h 136"/>
                  <a:gd name="T58" fmla="*/ 32 w 154"/>
                  <a:gd name="T59" fmla="*/ 125 h 136"/>
                  <a:gd name="T60" fmla="*/ 45 w 154"/>
                  <a:gd name="T61" fmla="*/ 130 h 136"/>
                  <a:gd name="T62" fmla="*/ 60 w 154"/>
                  <a:gd name="T63" fmla="*/ 135 h 136"/>
                  <a:gd name="T64" fmla="*/ 75 w 154"/>
                  <a:gd name="T65"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4" h="136">
                    <a:moveTo>
                      <a:pt x="75" y="136"/>
                    </a:moveTo>
                    <a:lnTo>
                      <a:pt x="91" y="135"/>
                    </a:lnTo>
                    <a:lnTo>
                      <a:pt x="105" y="132"/>
                    </a:lnTo>
                    <a:lnTo>
                      <a:pt x="119" y="126"/>
                    </a:lnTo>
                    <a:lnTo>
                      <a:pt x="130" y="118"/>
                    </a:lnTo>
                    <a:lnTo>
                      <a:pt x="140" y="109"/>
                    </a:lnTo>
                    <a:lnTo>
                      <a:pt x="147" y="97"/>
                    </a:lnTo>
                    <a:lnTo>
                      <a:pt x="153" y="84"/>
                    </a:lnTo>
                    <a:lnTo>
                      <a:pt x="154" y="71"/>
                    </a:lnTo>
                    <a:lnTo>
                      <a:pt x="153" y="57"/>
                    </a:lnTo>
                    <a:lnTo>
                      <a:pt x="150" y="44"/>
                    </a:lnTo>
                    <a:lnTo>
                      <a:pt x="142" y="32"/>
                    </a:lnTo>
                    <a:lnTo>
                      <a:pt x="132" y="21"/>
                    </a:lnTo>
                    <a:lnTo>
                      <a:pt x="121" y="13"/>
                    </a:lnTo>
                    <a:lnTo>
                      <a:pt x="107" y="6"/>
                    </a:lnTo>
                    <a:lnTo>
                      <a:pt x="92" y="1"/>
                    </a:lnTo>
                    <a:lnTo>
                      <a:pt x="76" y="0"/>
                    </a:lnTo>
                    <a:lnTo>
                      <a:pt x="60" y="1"/>
                    </a:lnTo>
                    <a:lnTo>
                      <a:pt x="45" y="6"/>
                    </a:lnTo>
                    <a:lnTo>
                      <a:pt x="32" y="12"/>
                    </a:lnTo>
                    <a:lnTo>
                      <a:pt x="21" y="21"/>
                    </a:lnTo>
                    <a:lnTo>
                      <a:pt x="13" y="31"/>
                    </a:lnTo>
                    <a:lnTo>
                      <a:pt x="6" y="43"/>
                    </a:lnTo>
                    <a:lnTo>
                      <a:pt x="1" y="56"/>
                    </a:lnTo>
                    <a:lnTo>
                      <a:pt x="0" y="68"/>
                    </a:lnTo>
                    <a:lnTo>
                      <a:pt x="1" y="81"/>
                    </a:lnTo>
                    <a:lnTo>
                      <a:pt x="4" y="94"/>
                    </a:lnTo>
                    <a:lnTo>
                      <a:pt x="11" y="105"/>
                    </a:lnTo>
                    <a:lnTo>
                      <a:pt x="21" y="115"/>
                    </a:lnTo>
                    <a:lnTo>
                      <a:pt x="32" y="125"/>
                    </a:lnTo>
                    <a:lnTo>
                      <a:pt x="45" y="130"/>
                    </a:lnTo>
                    <a:lnTo>
                      <a:pt x="60" y="135"/>
                    </a:lnTo>
                    <a:lnTo>
                      <a:pt x="75" y="136"/>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4" name="Freeform 28"/>
              <p:cNvSpPr>
                <a:spLocks/>
              </p:cNvSpPr>
              <p:nvPr/>
            </p:nvSpPr>
            <p:spPr bwMode="auto">
              <a:xfrm flipH="1">
                <a:off x="3743" y="3281"/>
                <a:ext cx="63" cy="55"/>
              </a:xfrm>
              <a:custGeom>
                <a:avLst/>
                <a:gdLst>
                  <a:gd name="T0" fmla="*/ 60 w 124"/>
                  <a:gd name="T1" fmla="*/ 109 h 109"/>
                  <a:gd name="T2" fmla="*/ 72 w 124"/>
                  <a:gd name="T3" fmla="*/ 108 h 109"/>
                  <a:gd name="T4" fmla="*/ 84 w 124"/>
                  <a:gd name="T5" fmla="*/ 106 h 109"/>
                  <a:gd name="T6" fmla="*/ 95 w 124"/>
                  <a:gd name="T7" fmla="*/ 101 h 109"/>
                  <a:gd name="T8" fmla="*/ 105 w 124"/>
                  <a:gd name="T9" fmla="*/ 95 h 109"/>
                  <a:gd name="T10" fmla="*/ 113 w 124"/>
                  <a:gd name="T11" fmla="*/ 86 h 109"/>
                  <a:gd name="T12" fmla="*/ 118 w 124"/>
                  <a:gd name="T13" fmla="*/ 78 h 109"/>
                  <a:gd name="T14" fmla="*/ 123 w 124"/>
                  <a:gd name="T15" fmla="*/ 68 h 109"/>
                  <a:gd name="T16" fmla="*/ 124 w 124"/>
                  <a:gd name="T17" fmla="*/ 57 h 109"/>
                  <a:gd name="T18" fmla="*/ 123 w 124"/>
                  <a:gd name="T19" fmla="*/ 46 h 109"/>
                  <a:gd name="T20" fmla="*/ 120 w 124"/>
                  <a:gd name="T21" fmla="*/ 36 h 109"/>
                  <a:gd name="T22" fmla="*/ 114 w 124"/>
                  <a:gd name="T23" fmla="*/ 27 h 109"/>
                  <a:gd name="T24" fmla="*/ 106 w 124"/>
                  <a:gd name="T25" fmla="*/ 17 h 109"/>
                  <a:gd name="T26" fmla="*/ 97 w 124"/>
                  <a:gd name="T27" fmla="*/ 10 h 109"/>
                  <a:gd name="T28" fmla="*/ 86 w 124"/>
                  <a:gd name="T29" fmla="*/ 5 h 109"/>
                  <a:gd name="T30" fmla="*/ 75 w 124"/>
                  <a:gd name="T31" fmla="*/ 1 h 109"/>
                  <a:gd name="T32" fmla="*/ 63 w 124"/>
                  <a:gd name="T33" fmla="*/ 0 h 109"/>
                  <a:gd name="T34" fmla="*/ 49 w 124"/>
                  <a:gd name="T35" fmla="*/ 1 h 109"/>
                  <a:gd name="T36" fmla="*/ 38 w 124"/>
                  <a:gd name="T37" fmla="*/ 5 h 109"/>
                  <a:gd name="T38" fmla="*/ 26 w 124"/>
                  <a:gd name="T39" fmla="*/ 10 h 109"/>
                  <a:gd name="T40" fmla="*/ 18 w 124"/>
                  <a:gd name="T41" fmla="*/ 17 h 109"/>
                  <a:gd name="T42" fmla="*/ 10 w 124"/>
                  <a:gd name="T43" fmla="*/ 25 h 109"/>
                  <a:gd name="T44" fmla="*/ 4 w 124"/>
                  <a:gd name="T45" fmla="*/ 35 h 109"/>
                  <a:gd name="T46" fmla="*/ 1 w 124"/>
                  <a:gd name="T47" fmla="*/ 45 h 109"/>
                  <a:gd name="T48" fmla="*/ 0 w 124"/>
                  <a:gd name="T49" fmla="*/ 55 h 109"/>
                  <a:gd name="T50" fmla="*/ 1 w 124"/>
                  <a:gd name="T51" fmla="*/ 66 h 109"/>
                  <a:gd name="T52" fmla="*/ 4 w 124"/>
                  <a:gd name="T53" fmla="*/ 75 h 109"/>
                  <a:gd name="T54" fmla="*/ 10 w 124"/>
                  <a:gd name="T55" fmla="*/ 84 h 109"/>
                  <a:gd name="T56" fmla="*/ 17 w 124"/>
                  <a:gd name="T57" fmla="*/ 92 h 109"/>
                  <a:gd name="T58" fmla="*/ 26 w 124"/>
                  <a:gd name="T59" fmla="*/ 99 h 109"/>
                  <a:gd name="T60" fmla="*/ 37 w 124"/>
                  <a:gd name="T61" fmla="*/ 105 h 109"/>
                  <a:gd name="T62" fmla="*/ 47 w 124"/>
                  <a:gd name="T63" fmla="*/ 108 h 109"/>
                  <a:gd name="T64" fmla="*/ 60 w 124"/>
                  <a:gd name="T65" fmla="*/ 109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4" h="109">
                    <a:moveTo>
                      <a:pt x="60" y="109"/>
                    </a:moveTo>
                    <a:lnTo>
                      <a:pt x="72" y="108"/>
                    </a:lnTo>
                    <a:lnTo>
                      <a:pt x="84" y="106"/>
                    </a:lnTo>
                    <a:lnTo>
                      <a:pt x="95" y="101"/>
                    </a:lnTo>
                    <a:lnTo>
                      <a:pt x="105" y="95"/>
                    </a:lnTo>
                    <a:lnTo>
                      <a:pt x="113" y="86"/>
                    </a:lnTo>
                    <a:lnTo>
                      <a:pt x="118" y="78"/>
                    </a:lnTo>
                    <a:lnTo>
                      <a:pt x="123" y="68"/>
                    </a:lnTo>
                    <a:lnTo>
                      <a:pt x="124" y="57"/>
                    </a:lnTo>
                    <a:lnTo>
                      <a:pt x="123" y="46"/>
                    </a:lnTo>
                    <a:lnTo>
                      <a:pt x="120" y="36"/>
                    </a:lnTo>
                    <a:lnTo>
                      <a:pt x="114" y="27"/>
                    </a:lnTo>
                    <a:lnTo>
                      <a:pt x="106" y="17"/>
                    </a:lnTo>
                    <a:lnTo>
                      <a:pt x="97" y="10"/>
                    </a:lnTo>
                    <a:lnTo>
                      <a:pt x="86" y="5"/>
                    </a:lnTo>
                    <a:lnTo>
                      <a:pt x="75" y="1"/>
                    </a:lnTo>
                    <a:lnTo>
                      <a:pt x="63" y="0"/>
                    </a:lnTo>
                    <a:lnTo>
                      <a:pt x="49" y="1"/>
                    </a:lnTo>
                    <a:lnTo>
                      <a:pt x="38" y="5"/>
                    </a:lnTo>
                    <a:lnTo>
                      <a:pt x="26" y="10"/>
                    </a:lnTo>
                    <a:lnTo>
                      <a:pt x="18" y="17"/>
                    </a:lnTo>
                    <a:lnTo>
                      <a:pt x="10" y="25"/>
                    </a:lnTo>
                    <a:lnTo>
                      <a:pt x="4" y="35"/>
                    </a:lnTo>
                    <a:lnTo>
                      <a:pt x="1" y="45"/>
                    </a:lnTo>
                    <a:lnTo>
                      <a:pt x="0" y="55"/>
                    </a:lnTo>
                    <a:lnTo>
                      <a:pt x="1" y="66"/>
                    </a:lnTo>
                    <a:lnTo>
                      <a:pt x="4" y="75"/>
                    </a:lnTo>
                    <a:lnTo>
                      <a:pt x="10" y="84"/>
                    </a:lnTo>
                    <a:lnTo>
                      <a:pt x="17" y="92"/>
                    </a:lnTo>
                    <a:lnTo>
                      <a:pt x="26" y="99"/>
                    </a:lnTo>
                    <a:lnTo>
                      <a:pt x="37" y="105"/>
                    </a:lnTo>
                    <a:lnTo>
                      <a:pt x="47" y="108"/>
                    </a:lnTo>
                    <a:lnTo>
                      <a:pt x="60" y="10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5" name="Freeform 29"/>
              <p:cNvSpPr>
                <a:spLocks/>
              </p:cNvSpPr>
              <p:nvPr/>
            </p:nvSpPr>
            <p:spPr bwMode="auto">
              <a:xfrm flipH="1">
                <a:off x="3556" y="3308"/>
                <a:ext cx="265" cy="88"/>
              </a:xfrm>
              <a:custGeom>
                <a:avLst/>
                <a:gdLst>
                  <a:gd name="T0" fmla="*/ 0 w 530"/>
                  <a:gd name="T1" fmla="*/ 160 h 176"/>
                  <a:gd name="T2" fmla="*/ 2 w 530"/>
                  <a:gd name="T3" fmla="*/ 160 h 176"/>
                  <a:gd name="T4" fmla="*/ 10 w 530"/>
                  <a:gd name="T5" fmla="*/ 159 h 176"/>
                  <a:gd name="T6" fmla="*/ 23 w 530"/>
                  <a:gd name="T7" fmla="*/ 159 h 176"/>
                  <a:gd name="T8" fmla="*/ 40 w 530"/>
                  <a:gd name="T9" fmla="*/ 157 h 176"/>
                  <a:gd name="T10" fmla="*/ 60 w 530"/>
                  <a:gd name="T11" fmla="*/ 155 h 176"/>
                  <a:gd name="T12" fmla="*/ 83 w 530"/>
                  <a:gd name="T13" fmla="*/ 151 h 176"/>
                  <a:gd name="T14" fmla="*/ 108 w 530"/>
                  <a:gd name="T15" fmla="*/ 148 h 176"/>
                  <a:gd name="T16" fmla="*/ 136 w 530"/>
                  <a:gd name="T17" fmla="*/ 142 h 176"/>
                  <a:gd name="T18" fmla="*/ 163 w 530"/>
                  <a:gd name="T19" fmla="*/ 136 h 176"/>
                  <a:gd name="T20" fmla="*/ 192 w 530"/>
                  <a:gd name="T21" fmla="*/ 128 h 176"/>
                  <a:gd name="T22" fmla="*/ 222 w 530"/>
                  <a:gd name="T23" fmla="*/ 119 h 176"/>
                  <a:gd name="T24" fmla="*/ 250 w 530"/>
                  <a:gd name="T25" fmla="*/ 107 h 176"/>
                  <a:gd name="T26" fmla="*/ 278 w 530"/>
                  <a:gd name="T27" fmla="*/ 96 h 176"/>
                  <a:gd name="T28" fmla="*/ 303 w 530"/>
                  <a:gd name="T29" fmla="*/ 81 h 176"/>
                  <a:gd name="T30" fmla="*/ 327 w 530"/>
                  <a:gd name="T31" fmla="*/ 65 h 176"/>
                  <a:gd name="T32" fmla="*/ 348 w 530"/>
                  <a:gd name="T33" fmla="*/ 46 h 176"/>
                  <a:gd name="T34" fmla="*/ 350 w 530"/>
                  <a:gd name="T35" fmla="*/ 44 h 176"/>
                  <a:gd name="T36" fmla="*/ 359 w 530"/>
                  <a:gd name="T37" fmla="*/ 36 h 176"/>
                  <a:gd name="T38" fmla="*/ 373 w 530"/>
                  <a:gd name="T39" fmla="*/ 27 h 176"/>
                  <a:gd name="T40" fmla="*/ 393 w 530"/>
                  <a:gd name="T41" fmla="*/ 16 h 176"/>
                  <a:gd name="T42" fmla="*/ 418 w 530"/>
                  <a:gd name="T43" fmla="*/ 7 h 176"/>
                  <a:gd name="T44" fmla="*/ 448 w 530"/>
                  <a:gd name="T45" fmla="*/ 1 h 176"/>
                  <a:gd name="T46" fmla="*/ 484 w 530"/>
                  <a:gd name="T47" fmla="*/ 0 h 176"/>
                  <a:gd name="T48" fmla="*/ 525 w 530"/>
                  <a:gd name="T49" fmla="*/ 7 h 176"/>
                  <a:gd name="T50" fmla="*/ 526 w 530"/>
                  <a:gd name="T51" fmla="*/ 15 h 176"/>
                  <a:gd name="T52" fmla="*/ 529 w 530"/>
                  <a:gd name="T53" fmla="*/ 37 h 176"/>
                  <a:gd name="T54" fmla="*/ 530 w 530"/>
                  <a:gd name="T55" fmla="*/ 70 h 176"/>
                  <a:gd name="T56" fmla="*/ 525 w 530"/>
                  <a:gd name="T57" fmla="*/ 114 h 176"/>
                  <a:gd name="T58" fmla="*/ 524 w 530"/>
                  <a:gd name="T59" fmla="*/ 113 h 176"/>
                  <a:gd name="T60" fmla="*/ 521 w 530"/>
                  <a:gd name="T61" fmla="*/ 112 h 176"/>
                  <a:gd name="T62" fmla="*/ 516 w 530"/>
                  <a:gd name="T63" fmla="*/ 108 h 176"/>
                  <a:gd name="T64" fmla="*/ 508 w 530"/>
                  <a:gd name="T65" fmla="*/ 105 h 176"/>
                  <a:gd name="T66" fmla="*/ 500 w 530"/>
                  <a:gd name="T67" fmla="*/ 100 h 176"/>
                  <a:gd name="T68" fmla="*/ 490 w 530"/>
                  <a:gd name="T69" fmla="*/ 97 h 176"/>
                  <a:gd name="T70" fmla="*/ 478 w 530"/>
                  <a:gd name="T71" fmla="*/ 92 h 176"/>
                  <a:gd name="T72" fmla="*/ 464 w 530"/>
                  <a:gd name="T73" fmla="*/ 90 h 176"/>
                  <a:gd name="T74" fmla="*/ 450 w 530"/>
                  <a:gd name="T75" fmla="*/ 88 h 176"/>
                  <a:gd name="T76" fmla="*/ 435 w 530"/>
                  <a:gd name="T77" fmla="*/ 87 h 176"/>
                  <a:gd name="T78" fmla="*/ 419 w 530"/>
                  <a:gd name="T79" fmla="*/ 87 h 176"/>
                  <a:gd name="T80" fmla="*/ 403 w 530"/>
                  <a:gd name="T81" fmla="*/ 89 h 176"/>
                  <a:gd name="T82" fmla="*/ 386 w 530"/>
                  <a:gd name="T83" fmla="*/ 92 h 176"/>
                  <a:gd name="T84" fmla="*/ 369 w 530"/>
                  <a:gd name="T85" fmla="*/ 99 h 176"/>
                  <a:gd name="T86" fmla="*/ 351 w 530"/>
                  <a:gd name="T87" fmla="*/ 108 h 176"/>
                  <a:gd name="T88" fmla="*/ 334 w 530"/>
                  <a:gd name="T89" fmla="*/ 121 h 176"/>
                  <a:gd name="T90" fmla="*/ 333 w 530"/>
                  <a:gd name="T91" fmla="*/ 122 h 176"/>
                  <a:gd name="T92" fmla="*/ 328 w 530"/>
                  <a:gd name="T93" fmla="*/ 125 h 176"/>
                  <a:gd name="T94" fmla="*/ 322 w 530"/>
                  <a:gd name="T95" fmla="*/ 129 h 176"/>
                  <a:gd name="T96" fmla="*/ 312 w 530"/>
                  <a:gd name="T97" fmla="*/ 135 h 176"/>
                  <a:gd name="T98" fmla="*/ 301 w 530"/>
                  <a:gd name="T99" fmla="*/ 141 h 176"/>
                  <a:gd name="T100" fmla="*/ 286 w 530"/>
                  <a:gd name="T101" fmla="*/ 148 h 176"/>
                  <a:gd name="T102" fmla="*/ 268 w 530"/>
                  <a:gd name="T103" fmla="*/ 155 h 176"/>
                  <a:gd name="T104" fmla="*/ 249 w 530"/>
                  <a:gd name="T105" fmla="*/ 160 h 176"/>
                  <a:gd name="T106" fmla="*/ 227 w 530"/>
                  <a:gd name="T107" fmla="*/ 166 h 176"/>
                  <a:gd name="T108" fmla="*/ 201 w 530"/>
                  <a:gd name="T109" fmla="*/ 171 h 176"/>
                  <a:gd name="T110" fmla="*/ 174 w 530"/>
                  <a:gd name="T111" fmla="*/ 174 h 176"/>
                  <a:gd name="T112" fmla="*/ 144 w 530"/>
                  <a:gd name="T113" fmla="*/ 176 h 176"/>
                  <a:gd name="T114" fmla="*/ 112 w 530"/>
                  <a:gd name="T115" fmla="*/ 176 h 176"/>
                  <a:gd name="T116" fmla="*/ 77 w 530"/>
                  <a:gd name="T117" fmla="*/ 174 h 176"/>
                  <a:gd name="T118" fmla="*/ 40 w 530"/>
                  <a:gd name="T119" fmla="*/ 168 h 176"/>
                  <a:gd name="T120" fmla="*/ 0 w 530"/>
                  <a:gd name="T121" fmla="*/ 1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0" h="176">
                    <a:moveTo>
                      <a:pt x="0" y="160"/>
                    </a:moveTo>
                    <a:lnTo>
                      <a:pt x="2" y="160"/>
                    </a:lnTo>
                    <a:lnTo>
                      <a:pt x="10" y="159"/>
                    </a:lnTo>
                    <a:lnTo>
                      <a:pt x="23" y="159"/>
                    </a:lnTo>
                    <a:lnTo>
                      <a:pt x="40" y="157"/>
                    </a:lnTo>
                    <a:lnTo>
                      <a:pt x="60" y="155"/>
                    </a:lnTo>
                    <a:lnTo>
                      <a:pt x="83" y="151"/>
                    </a:lnTo>
                    <a:lnTo>
                      <a:pt x="108" y="148"/>
                    </a:lnTo>
                    <a:lnTo>
                      <a:pt x="136" y="142"/>
                    </a:lnTo>
                    <a:lnTo>
                      <a:pt x="163" y="136"/>
                    </a:lnTo>
                    <a:lnTo>
                      <a:pt x="192" y="128"/>
                    </a:lnTo>
                    <a:lnTo>
                      <a:pt x="222" y="119"/>
                    </a:lnTo>
                    <a:lnTo>
                      <a:pt x="250" y="107"/>
                    </a:lnTo>
                    <a:lnTo>
                      <a:pt x="278" y="96"/>
                    </a:lnTo>
                    <a:lnTo>
                      <a:pt x="303" y="81"/>
                    </a:lnTo>
                    <a:lnTo>
                      <a:pt x="327" y="65"/>
                    </a:lnTo>
                    <a:lnTo>
                      <a:pt x="348" y="46"/>
                    </a:lnTo>
                    <a:lnTo>
                      <a:pt x="350" y="44"/>
                    </a:lnTo>
                    <a:lnTo>
                      <a:pt x="359" y="36"/>
                    </a:lnTo>
                    <a:lnTo>
                      <a:pt x="373" y="27"/>
                    </a:lnTo>
                    <a:lnTo>
                      <a:pt x="393" y="16"/>
                    </a:lnTo>
                    <a:lnTo>
                      <a:pt x="418" y="7"/>
                    </a:lnTo>
                    <a:lnTo>
                      <a:pt x="448" y="1"/>
                    </a:lnTo>
                    <a:lnTo>
                      <a:pt x="484" y="0"/>
                    </a:lnTo>
                    <a:lnTo>
                      <a:pt x="525" y="7"/>
                    </a:lnTo>
                    <a:lnTo>
                      <a:pt x="526" y="15"/>
                    </a:lnTo>
                    <a:lnTo>
                      <a:pt x="529" y="37"/>
                    </a:lnTo>
                    <a:lnTo>
                      <a:pt x="530" y="70"/>
                    </a:lnTo>
                    <a:lnTo>
                      <a:pt x="525" y="114"/>
                    </a:lnTo>
                    <a:lnTo>
                      <a:pt x="524" y="113"/>
                    </a:lnTo>
                    <a:lnTo>
                      <a:pt x="521" y="112"/>
                    </a:lnTo>
                    <a:lnTo>
                      <a:pt x="516" y="108"/>
                    </a:lnTo>
                    <a:lnTo>
                      <a:pt x="508" y="105"/>
                    </a:lnTo>
                    <a:lnTo>
                      <a:pt x="500" y="100"/>
                    </a:lnTo>
                    <a:lnTo>
                      <a:pt x="490" y="97"/>
                    </a:lnTo>
                    <a:lnTo>
                      <a:pt x="478" y="92"/>
                    </a:lnTo>
                    <a:lnTo>
                      <a:pt x="464" y="90"/>
                    </a:lnTo>
                    <a:lnTo>
                      <a:pt x="450" y="88"/>
                    </a:lnTo>
                    <a:lnTo>
                      <a:pt x="435" y="87"/>
                    </a:lnTo>
                    <a:lnTo>
                      <a:pt x="419" y="87"/>
                    </a:lnTo>
                    <a:lnTo>
                      <a:pt x="403" y="89"/>
                    </a:lnTo>
                    <a:lnTo>
                      <a:pt x="386" y="92"/>
                    </a:lnTo>
                    <a:lnTo>
                      <a:pt x="369" y="99"/>
                    </a:lnTo>
                    <a:lnTo>
                      <a:pt x="351" y="108"/>
                    </a:lnTo>
                    <a:lnTo>
                      <a:pt x="334" y="121"/>
                    </a:lnTo>
                    <a:lnTo>
                      <a:pt x="333" y="122"/>
                    </a:lnTo>
                    <a:lnTo>
                      <a:pt x="328" y="125"/>
                    </a:lnTo>
                    <a:lnTo>
                      <a:pt x="322" y="129"/>
                    </a:lnTo>
                    <a:lnTo>
                      <a:pt x="312" y="135"/>
                    </a:lnTo>
                    <a:lnTo>
                      <a:pt x="301" y="141"/>
                    </a:lnTo>
                    <a:lnTo>
                      <a:pt x="286" y="148"/>
                    </a:lnTo>
                    <a:lnTo>
                      <a:pt x="268" y="155"/>
                    </a:lnTo>
                    <a:lnTo>
                      <a:pt x="249" y="160"/>
                    </a:lnTo>
                    <a:lnTo>
                      <a:pt x="227" y="166"/>
                    </a:lnTo>
                    <a:lnTo>
                      <a:pt x="201" y="171"/>
                    </a:lnTo>
                    <a:lnTo>
                      <a:pt x="174" y="174"/>
                    </a:lnTo>
                    <a:lnTo>
                      <a:pt x="144" y="176"/>
                    </a:lnTo>
                    <a:lnTo>
                      <a:pt x="112" y="176"/>
                    </a:lnTo>
                    <a:lnTo>
                      <a:pt x="77" y="174"/>
                    </a:lnTo>
                    <a:lnTo>
                      <a:pt x="40" y="168"/>
                    </a:lnTo>
                    <a:lnTo>
                      <a:pt x="0" y="160"/>
                    </a:lnTo>
                    <a:close/>
                  </a:path>
                </a:pathLst>
              </a:custGeom>
              <a:solidFill>
                <a:srgbClr val="F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6" name="Freeform 30"/>
              <p:cNvSpPr>
                <a:spLocks/>
              </p:cNvSpPr>
              <p:nvPr/>
            </p:nvSpPr>
            <p:spPr bwMode="auto">
              <a:xfrm flipH="1">
                <a:off x="3564" y="3240"/>
                <a:ext cx="151" cy="99"/>
              </a:xfrm>
              <a:custGeom>
                <a:avLst/>
                <a:gdLst>
                  <a:gd name="T0" fmla="*/ 0 w 301"/>
                  <a:gd name="T1" fmla="*/ 197 h 197"/>
                  <a:gd name="T2" fmla="*/ 3 w 301"/>
                  <a:gd name="T3" fmla="*/ 196 h 197"/>
                  <a:gd name="T4" fmla="*/ 15 w 301"/>
                  <a:gd name="T5" fmla="*/ 193 h 197"/>
                  <a:gd name="T6" fmla="*/ 31 w 301"/>
                  <a:gd name="T7" fmla="*/ 187 h 197"/>
                  <a:gd name="T8" fmla="*/ 52 w 301"/>
                  <a:gd name="T9" fmla="*/ 179 h 197"/>
                  <a:gd name="T10" fmla="*/ 75 w 301"/>
                  <a:gd name="T11" fmla="*/ 166 h 197"/>
                  <a:gd name="T12" fmla="*/ 99 w 301"/>
                  <a:gd name="T13" fmla="*/ 150 h 197"/>
                  <a:gd name="T14" fmla="*/ 123 w 301"/>
                  <a:gd name="T15" fmla="*/ 128 h 197"/>
                  <a:gd name="T16" fmla="*/ 146 w 301"/>
                  <a:gd name="T17" fmla="*/ 103 h 197"/>
                  <a:gd name="T18" fmla="*/ 148 w 301"/>
                  <a:gd name="T19" fmla="*/ 100 h 197"/>
                  <a:gd name="T20" fmla="*/ 153 w 301"/>
                  <a:gd name="T21" fmla="*/ 95 h 197"/>
                  <a:gd name="T22" fmla="*/ 163 w 301"/>
                  <a:gd name="T23" fmla="*/ 87 h 197"/>
                  <a:gd name="T24" fmla="*/ 178 w 301"/>
                  <a:gd name="T25" fmla="*/ 77 h 197"/>
                  <a:gd name="T26" fmla="*/ 199 w 301"/>
                  <a:gd name="T27" fmla="*/ 69 h 197"/>
                  <a:gd name="T28" fmla="*/ 226 w 301"/>
                  <a:gd name="T29" fmla="*/ 62 h 197"/>
                  <a:gd name="T30" fmla="*/ 258 w 301"/>
                  <a:gd name="T31" fmla="*/ 58 h 197"/>
                  <a:gd name="T32" fmla="*/ 298 w 301"/>
                  <a:gd name="T33" fmla="*/ 58 h 197"/>
                  <a:gd name="T34" fmla="*/ 299 w 301"/>
                  <a:gd name="T35" fmla="*/ 54 h 197"/>
                  <a:gd name="T36" fmla="*/ 301 w 301"/>
                  <a:gd name="T37" fmla="*/ 43 h 197"/>
                  <a:gd name="T38" fmla="*/ 299 w 301"/>
                  <a:gd name="T39" fmla="*/ 26 h 197"/>
                  <a:gd name="T40" fmla="*/ 295 w 301"/>
                  <a:gd name="T41" fmla="*/ 1 h 197"/>
                  <a:gd name="T42" fmla="*/ 290 w 301"/>
                  <a:gd name="T43" fmla="*/ 0 h 197"/>
                  <a:gd name="T44" fmla="*/ 278 w 301"/>
                  <a:gd name="T45" fmla="*/ 0 h 197"/>
                  <a:gd name="T46" fmla="*/ 258 w 301"/>
                  <a:gd name="T47" fmla="*/ 0 h 197"/>
                  <a:gd name="T48" fmla="*/ 234 w 301"/>
                  <a:gd name="T49" fmla="*/ 4 h 197"/>
                  <a:gd name="T50" fmla="*/ 205 w 301"/>
                  <a:gd name="T51" fmla="*/ 12 h 197"/>
                  <a:gd name="T52" fmla="*/ 176 w 301"/>
                  <a:gd name="T53" fmla="*/ 24 h 197"/>
                  <a:gd name="T54" fmla="*/ 146 w 301"/>
                  <a:gd name="T55" fmla="*/ 45 h 197"/>
                  <a:gd name="T56" fmla="*/ 117 w 301"/>
                  <a:gd name="T57" fmla="*/ 75 h 197"/>
                  <a:gd name="T58" fmla="*/ 116 w 301"/>
                  <a:gd name="T59" fmla="*/ 79 h 197"/>
                  <a:gd name="T60" fmla="*/ 113 w 301"/>
                  <a:gd name="T61" fmla="*/ 87 h 197"/>
                  <a:gd name="T62" fmla="*/ 106 w 301"/>
                  <a:gd name="T63" fmla="*/ 99 h 197"/>
                  <a:gd name="T64" fmla="*/ 95 w 301"/>
                  <a:gd name="T65" fmla="*/ 115 h 197"/>
                  <a:gd name="T66" fmla="*/ 81 w 301"/>
                  <a:gd name="T67" fmla="*/ 135 h 197"/>
                  <a:gd name="T68" fmla="*/ 60 w 301"/>
                  <a:gd name="T69" fmla="*/ 156 h 197"/>
                  <a:gd name="T70" fmla="*/ 33 w 301"/>
                  <a:gd name="T71" fmla="*/ 177 h 197"/>
                  <a:gd name="T72" fmla="*/ 0 w 301"/>
                  <a:gd name="T73" fmla="*/ 19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01" h="197">
                    <a:moveTo>
                      <a:pt x="0" y="197"/>
                    </a:moveTo>
                    <a:lnTo>
                      <a:pt x="3" y="196"/>
                    </a:lnTo>
                    <a:lnTo>
                      <a:pt x="15" y="193"/>
                    </a:lnTo>
                    <a:lnTo>
                      <a:pt x="31" y="187"/>
                    </a:lnTo>
                    <a:lnTo>
                      <a:pt x="52" y="179"/>
                    </a:lnTo>
                    <a:lnTo>
                      <a:pt x="75" y="166"/>
                    </a:lnTo>
                    <a:lnTo>
                      <a:pt x="99" y="150"/>
                    </a:lnTo>
                    <a:lnTo>
                      <a:pt x="123" y="128"/>
                    </a:lnTo>
                    <a:lnTo>
                      <a:pt x="146" y="103"/>
                    </a:lnTo>
                    <a:lnTo>
                      <a:pt x="148" y="100"/>
                    </a:lnTo>
                    <a:lnTo>
                      <a:pt x="153" y="95"/>
                    </a:lnTo>
                    <a:lnTo>
                      <a:pt x="163" y="87"/>
                    </a:lnTo>
                    <a:lnTo>
                      <a:pt x="178" y="77"/>
                    </a:lnTo>
                    <a:lnTo>
                      <a:pt x="199" y="69"/>
                    </a:lnTo>
                    <a:lnTo>
                      <a:pt x="226" y="62"/>
                    </a:lnTo>
                    <a:lnTo>
                      <a:pt x="258" y="58"/>
                    </a:lnTo>
                    <a:lnTo>
                      <a:pt x="298" y="58"/>
                    </a:lnTo>
                    <a:lnTo>
                      <a:pt x="299" y="54"/>
                    </a:lnTo>
                    <a:lnTo>
                      <a:pt x="301" y="43"/>
                    </a:lnTo>
                    <a:lnTo>
                      <a:pt x="299" y="26"/>
                    </a:lnTo>
                    <a:lnTo>
                      <a:pt x="295" y="1"/>
                    </a:lnTo>
                    <a:lnTo>
                      <a:pt x="290" y="0"/>
                    </a:lnTo>
                    <a:lnTo>
                      <a:pt x="278" y="0"/>
                    </a:lnTo>
                    <a:lnTo>
                      <a:pt x="258" y="0"/>
                    </a:lnTo>
                    <a:lnTo>
                      <a:pt x="234" y="4"/>
                    </a:lnTo>
                    <a:lnTo>
                      <a:pt x="205" y="12"/>
                    </a:lnTo>
                    <a:lnTo>
                      <a:pt x="176" y="24"/>
                    </a:lnTo>
                    <a:lnTo>
                      <a:pt x="146" y="45"/>
                    </a:lnTo>
                    <a:lnTo>
                      <a:pt x="117" y="75"/>
                    </a:lnTo>
                    <a:lnTo>
                      <a:pt x="116" y="79"/>
                    </a:lnTo>
                    <a:lnTo>
                      <a:pt x="113" y="87"/>
                    </a:lnTo>
                    <a:lnTo>
                      <a:pt x="106" y="99"/>
                    </a:lnTo>
                    <a:lnTo>
                      <a:pt x="95" y="115"/>
                    </a:lnTo>
                    <a:lnTo>
                      <a:pt x="81" y="135"/>
                    </a:lnTo>
                    <a:lnTo>
                      <a:pt x="60" y="156"/>
                    </a:lnTo>
                    <a:lnTo>
                      <a:pt x="33" y="177"/>
                    </a:lnTo>
                    <a:lnTo>
                      <a:pt x="0" y="197"/>
                    </a:lnTo>
                    <a:close/>
                  </a:path>
                </a:pathLst>
              </a:custGeom>
              <a:solidFill>
                <a:srgbClr val="F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7" name="Freeform 31"/>
              <p:cNvSpPr>
                <a:spLocks/>
              </p:cNvSpPr>
              <p:nvPr/>
            </p:nvSpPr>
            <p:spPr bwMode="auto">
              <a:xfrm flipH="1">
                <a:off x="3007" y="2970"/>
                <a:ext cx="916" cy="543"/>
              </a:xfrm>
              <a:custGeom>
                <a:avLst/>
                <a:gdLst>
                  <a:gd name="T0" fmla="*/ 667 w 1833"/>
                  <a:gd name="T1" fmla="*/ 1038 h 1086"/>
                  <a:gd name="T2" fmla="*/ 756 w 1833"/>
                  <a:gd name="T3" fmla="*/ 983 h 1086"/>
                  <a:gd name="T4" fmla="*/ 829 w 1833"/>
                  <a:gd name="T5" fmla="*/ 910 h 1086"/>
                  <a:gd name="T6" fmla="*/ 885 w 1833"/>
                  <a:gd name="T7" fmla="*/ 822 h 1086"/>
                  <a:gd name="T8" fmla="*/ 918 w 1833"/>
                  <a:gd name="T9" fmla="*/ 720 h 1086"/>
                  <a:gd name="T10" fmla="*/ 1217 w 1833"/>
                  <a:gd name="T11" fmla="*/ 537 h 1086"/>
                  <a:gd name="T12" fmla="*/ 1240 w 1833"/>
                  <a:gd name="T13" fmla="*/ 516 h 1086"/>
                  <a:gd name="T14" fmla="*/ 1281 w 1833"/>
                  <a:gd name="T15" fmla="*/ 478 h 1086"/>
                  <a:gd name="T16" fmla="*/ 1305 w 1833"/>
                  <a:gd name="T17" fmla="*/ 456 h 1086"/>
                  <a:gd name="T18" fmla="*/ 1326 w 1833"/>
                  <a:gd name="T19" fmla="*/ 453 h 1086"/>
                  <a:gd name="T20" fmla="*/ 1352 w 1833"/>
                  <a:gd name="T21" fmla="*/ 460 h 1086"/>
                  <a:gd name="T22" fmla="*/ 1381 w 1833"/>
                  <a:gd name="T23" fmla="*/ 469 h 1086"/>
                  <a:gd name="T24" fmla="*/ 1400 w 1833"/>
                  <a:gd name="T25" fmla="*/ 473 h 1086"/>
                  <a:gd name="T26" fmla="*/ 1420 w 1833"/>
                  <a:gd name="T27" fmla="*/ 470 h 1086"/>
                  <a:gd name="T28" fmla="*/ 1434 w 1833"/>
                  <a:gd name="T29" fmla="*/ 454 h 1086"/>
                  <a:gd name="T30" fmla="*/ 1445 w 1833"/>
                  <a:gd name="T31" fmla="*/ 426 h 1086"/>
                  <a:gd name="T32" fmla="*/ 1462 w 1833"/>
                  <a:gd name="T33" fmla="*/ 404 h 1086"/>
                  <a:gd name="T34" fmla="*/ 1485 w 1833"/>
                  <a:gd name="T35" fmla="*/ 399 h 1086"/>
                  <a:gd name="T36" fmla="*/ 1502 w 1833"/>
                  <a:gd name="T37" fmla="*/ 387 h 1086"/>
                  <a:gd name="T38" fmla="*/ 1513 w 1833"/>
                  <a:gd name="T39" fmla="*/ 373 h 1086"/>
                  <a:gd name="T40" fmla="*/ 1528 w 1833"/>
                  <a:gd name="T41" fmla="*/ 363 h 1086"/>
                  <a:gd name="T42" fmla="*/ 1546 w 1833"/>
                  <a:gd name="T43" fmla="*/ 359 h 1086"/>
                  <a:gd name="T44" fmla="*/ 1586 w 1833"/>
                  <a:gd name="T45" fmla="*/ 364 h 1086"/>
                  <a:gd name="T46" fmla="*/ 1637 w 1833"/>
                  <a:gd name="T47" fmla="*/ 370 h 1086"/>
                  <a:gd name="T48" fmla="*/ 1653 w 1833"/>
                  <a:gd name="T49" fmla="*/ 369 h 1086"/>
                  <a:gd name="T50" fmla="*/ 1675 w 1833"/>
                  <a:gd name="T51" fmla="*/ 339 h 1086"/>
                  <a:gd name="T52" fmla="*/ 1700 w 1833"/>
                  <a:gd name="T53" fmla="*/ 306 h 1086"/>
                  <a:gd name="T54" fmla="*/ 1712 w 1833"/>
                  <a:gd name="T55" fmla="*/ 293 h 1086"/>
                  <a:gd name="T56" fmla="*/ 1782 w 1833"/>
                  <a:gd name="T57" fmla="*/ 295 h 1086"/>
                  <a:gd name="T58" fmla="*/ 1796 w 1833"/>
                  <a:gd name="T59" fmla="*/ 240 h 1086"/>
                  <a:gd name="T60" fmla="*/ 1821 w 1833"/>
                  <a:gd name="T61" fmla="*/ 143 h 1086"/>
                  <a:gd name="T62" fmla="*/ 1833 w 1833"/>
                  <a:gd name="T63" fmla="*/ 101 h 1086"/>
                  <a:gd name="T64" fmla="*/ 1823 w 1833"/>
                  <a:gd name="T65" fmla="*/ 78 h 1086"/>
                  <a:gd name="T66" fmla="*/ 795 w 1833"/>
                  <a:gd name="T67" fmla="*/ 305 h 1086"/>
                  <a:gd name="T68" fmla="*/ 701 w 1833"/>
                  <a:gd name="T69" fmla="*/ 233 h 1086"/>
                  <a:gd name="T70" fmla="*/ 606 w 1833"/>
                  <a:gd name="T71" fmla="*/ 192 h 1086"/>
                  <a:gd name="T72" fmla="*/ 514 w 1833"/>
                  <a:gd name="T73" fmla="*/ 176 h 1086"/>
                  <a:gd name="T74" fmla="*/ 426 w 1833"/>
                  <a:gd name="T75" fmla="*/ 181 h 1086"/>
                  <a:gd name="T76" fmla="*/ 348 w 1833"/>
                  <a:gd name="T77" fmla="*/ 199 h 1086"/>
                  <a:gd name="T78" fmla="*/ 224 w 1833"/>
                  <a:gd name="T79" fmla="*/ 259 h 1086"/>
                  <a:gd name="T80" fmla="*/ 125 w 1833"/>
                  <a:gd name="T81" fmla="*/ 343 h 1086"/>
                  <a:gd name="T82" fmla="*/ 52 w 1833"/>
                  <a:gd name="T83" fmla="*/ 446 h 1086"/>
                  <a:gd name="T84" fmla="*/ 9 w 1833"/>
                  <a:gd name="T85" fmla="*/ 561 h 1086"/>
                  <a:gd name="T86" fmla="*/ 1 w 1833"/>
                  <a:gd name="T87" fmla="*/ 683 h 1086"/>
                  <a:gd name="T88" fmla="*/ 37 w 1833"/>
                  <a:gd name="T89" fmla="*/ 822 h 1086"/>
                  <a:gd name="T90" fmla="*/ 116 w 1833"/>
                  <a:gd name="T91" fmla="*/ 943 h 1086"/>
                  <a:gd name="T92" fmla="*/ 227 w 1833"/>
                  <a:gd name="T93" fmla="*/ 1030 h 1086"/>
                  <a:gd name="T94" fmla="*/ 359 w 1833"/>
                  <a:gd name="T95" fmla="*/ 1077 h 1086"/>
                  <a:gd name="T96" fmla="*/ 503 w 1833"/>
                  <a:gd name="T97" fmla="*/ 1084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3" h="1086">
                    <a:moveTo>
                      <a:pt x="601" y="1063"/>
                    </a:moveTo>
                    <a:lnTo>
                      <a:pt x="635" y="1052"/>
                    </a:lnTo>
                    <a:lnTo>
                      <a:pt x="667" y="1038"/>
                    </a:lnTo>
                    <a:lnTo>
                      <a:pt x="698" y="1022"/>
                    </a:lnTo>
                    <a:lnTo>
                      <a:pt x="728" y="1003"/>
                    </a:lnTo>
                    <a:lnTo>
                      <a:pt x="756" y="983"/>
                    </a:lnTo>
                    <a:lnTo>
                      <a:pt x="782" y="961"/>
                    </a:lnTo>
                    <a:lnTo>
                      <a:pt x="806" y="937"/>
                    </a:lnTo>
                    <a:lnTo>
                      <a:pt x="829" y="910"/>
                    </a:lnTo>
                    <a:lnTo>
                      <a:pt x="850" y="882"/>
                    </a:lnTo>
                    <a:lnTo>
                      <a:pt x="869" y="852"/>
                    </a:lnTo>
                    <a:lnTo>
                      <a:pt x="885" y="822"/>
                    </a:lnTo>
                    <a:lnTo>
                      <a:pt x="898" y="789"/>
                    </a:lnTo>
                    <a:lnTo>
                      <a:pt x="910" y="756"/>
                    </a:lnTo>
                    <a:lnTo>
                      <a:pt x="918" y="720"/>
                    </a:lnTo>
                    <a:lnTo>
                      <a:pt x="924" y="684"/>
                    </a:lnTo>
                    <a:lnTo>
                      <a:pt x="926" y="646"/>
                    </a:lnTo>
                    <a:lnTo>
                      <a:pt x="1217" y="537"/>
                    </a:lnTo>
                    <a:lnTo>
                      <a:pt x="1220" y="535"/>
                    </a:lnTo>
                    <a:lnTo>
                      <a:pt x="1228" y="526"/>
                    </a:lnTo>
                    <a:lnTo>
                      <a:pt x="1240" y="516"/>
                    </a:lnTo>
                    <a:lnTo>
                      <a:pt x="1253" y="502"/>
                    </a:lnTo>
                    <a:lnTo>
                      <a:pt x="1268" y="490"/>
                    </a:lnTo>
                    <a:lnTo>
                      <a:pt x="1281" y="478"/>
                    </a:lnTo>
                    <a:lnTo>
                      <a:pt x="1291" y="468"/>
                    </a:lnTo>
                    <a:lnTo>
                      <a:pt x="1298" y="462"/>
                    </a:lnTo>
                    <a:lnTo>
                      <a:pt x="1305" y="456"/>
                    </a:lnTo>
                    <a:lnTo>
                      <a:pt x="1311" y="454"/>
                    </a:lnTo>
                    <a:lnTo>
                      <a:pt x="1318" y="453"/>
                    </a:lnTo>
                    <a:lnTo>
                      <a:pt x="1326" y="453"/>
                    </a:lnTo>
                    <a:lnTo>
                      <a:pt x="1333" y="454"/>
                    </a:lnTo>
                    <a:lnTo>
                      <a:pt x="1342" y="456"/>
                    </a:lnTo>
                    <a:lnTo>
                      <a:pt x="1352" y="460"/>
                    </a:lnTo>
                    <a:lnTo>
                      <a:pt x="1363" y="463"/>
                    </a:lnTo>
                    <a:lnTo>
                      <a:pt x="1372" y="467"/>
                    </a:lnTo>
                    <a:lnTo>
                      <a:pt x="1381" y="469"/>
                    </a:lnTo>
                    <a:lnTo>
                      <a:pt x="1388" y="471"/>
                    </a:lnTo>
                    <a:lnTo>
                      <a:pt x="1393" y="472"/>
                    </a:lnTo>
                    <a:lnTo>
                      <a:pt x="1400" y="473"/>
                    </a:lnTo>
                    <a:lnTo>
                      <a:pt x="1407" y="475"/>
                    </a:lnTo>
                    <a:lnTo>
                      <a:pt x="1414" y="473"/>
                    </a:lnTo>
                    <a:lnTo>
                      <a:pt x="1420" y="470"/>
                    </a:lnTo>
                    <a:lnTo>
                      <a:pt x="1426" y="464"/>
                    </a:lnTo>
                    <a:lnTo>
                      <a:pt x="1431" y="458"/>
                    </a:lnTo>
                    <a:lnTo>
                      <a:pt x="1434" y="454"/>
                    </a:lnTo>
                    <a:lnTo>
                      <a:pt x="1435" y="452"/>
                    </a:lnTo>
                    <a:lnTo>
                      <a:pt x="1440" y="438"/>
                    </a:lnTo>
                    <a:lnTo>
                      <a:pt x="1445" y="426"/>
                    </a:lnTo>
                    <a:lnTo>
                      <a:pt x="1450" y="417"/>
                    </a:lnTo>
                    <a:lnTo>
                      <a:pt x="1456" y="409"/>
                    </a:lnTo>
                    <a:lnTo>
                      <a:pt x="1462" y="404"/>
                    </a:lnTo>
                    <a:lnTo>
                      <a:pt x="1470" y="401"/>
                    </a:lnTo>
                    <a:lnTo>
                      <a:pt x="1477" y="399"/>
                    </a:lnTo>
                    <a:lnTo>
                      <a:pt x="1485" y="399"/>
                    </a:lnTo>
                    <a:lnTo>
                      <a:pt x="1491" y="396"/>
                    </a:lnTo>
                    <a:lnTo>
                      <a:pt x="1498" y="392"/>
                    </a:lnTo>
                    <a:lnTo>
                      <a:pt x="1502" y="387"/>
                    </a:lnTo>
                    <a:lnTo>
                      <a:pt x="1506" y="382"/>
                    </a:lnTo>
                    <a:lnTo>
                      <a:pt x="1509" y="378"/>
                    </a:lnTo>
                    <a:lnTo>
                      <a:pt x="1513" y="373"/>
                    </a:lnTo>
                    <a:lnTo>
                      <a:pt x="1517" y="369"/>
                    </a:lnTo>
                    <a:lnTo>
                      <a:pt x="1522" y="365"/>
                    </a:lnTo>
                    <a:lnTo>
                      <a:pt x="1528" y="363"/>
                    </a:lnTo>
                    <a:lnTo>
                      <a:pt x="1533" y="361"/>
                    </a:lnTo>
                    <a:lnTo>
                      <a:pt x="1539" y="359"/>
                    </a:lnTo>
                    <a:lnTo>
                      <a:pt x="1546" y="359"/>
                    </a:lnTo>
                    <a:lnTo>
                      <a:pt x="1555" y="361"/>
                    </a:lnTo>
                    <a:lnTo>
                      <a:pt x="1569" y="363"/>
                    </a:lnTo>
                    <a:lnTo>
                      <a:pt x="1586" y="364"/>
                    </a:lnTo>
                    <a:lnTo>
                      <a:pt x="1605" y="366"/>
                    </a:lnTo>
                    <a:lnTo>
                      <a:pt x="1622" y="369"/>
                    </a:lnTo>
                    <a:lnTo>
                      <a:pt x="1637" y="370"/>
                    </a:lnTo>
                    <a:lnTo>
                      <a:pt x="1647" y="371"/>
                    </a:lnTo>
                    <a:lnTo>
                      <a:pt x="1651" y="371"/>
                    </a:lnTo>
                    <a:lnTo>
                      <a:pt x="1653" y="369"/>
                    </a:lnTo>
                    <a:lnTo>
                      <a:pt x="1658" y="362"/>
                    </a:lnTo>
                    <a:lnTo>
                      <a:pt x="1666" y="351"/>
                    </a:lnTo>
                    <a:lnTo>
                      <a:pt x="1675" y="339"/>
                    </a:lnTo>
                    <a:lnTo>
                      <a:pt x="1684" y="327"/>
                    </a:lnTo>
                    <a:lnTo>
                      <a:pt x="1694" y="316"/>
                    </a:lnTo>
                    <a:lnTo>
                      <a:pt x="1700" y="306"/>
                    </a:lnTo>
                    <a:lnTo>
                      <a:pt x="1705" y="301"/>
                    </a:lnTo>
                    <a:lnTo>
                      <a:pt x="1710" y="296"/>
                    </a:lnTo>
                    <a:lnTo>
                      <a:pt x="1712" y="293"/>
                    </a:lnTo>
                    <a:lnTo>
                      <a:pt x="1717" y="290"/>
                    </a:lnTo>
                    <a:lnTo>
                      <a:pt x="1725" y="289"/>
                    </a:lnTo>
                    <a:lnTo>
                      <a:pt x="1782" y="295"/>
                    </a:lnTo>
                    <a:lnTo>
                      <a:pt x="1785" y="287"/>
                    </a:lnTo>
                    <a:lnTo>
                      <a:pt x="1789" y="267"/>
                    </a:lnTo>
                    <a:lnTo>
                      <a:pt x="1796" y="240"/>
                    </a:lnTo>
                    <a:lnTo>
                      <a:pt x="1805" y="206"/>
                    </a:lnTo>
                    <a:lnTo>
                      <a:pt x="1813" y="173"/>
                    </a:lnTo>
                    <a:lnTo>
                      <a:pt x="1821" y="143"/>
                    </a:lnTo>
                    <a:lnTo>
                      <a:pt x="1827" y="121"/>
                    </a:lnTo>
                    <a:lnTo>
                      <a:pt x="1831" y="109"/>
                    </a:lnTo>
                    <a:lnTo>
                      <a:pt x="1833" y="101"/>
                    </a:lnTo>
                    <a:lnTo>
                      <a:pt x="1833" y="94"/>
                    </a:lnTo>
                    <a:lnTo>
                      <a:pt x="1831" y="88"/>
                    </a:lnTo>
                    <a:lnTo>
                      <a:pt x="1823" y="78"/>
                    </a:lnTo>
                    <a:lnTo>
                      <a:pt x="1723" y="0"/>
                    </a:lnTo>
                    <a:lnTo>
                      <a:pt x="825" y="336"/>
                    </a:lnTo>
                    <a:lnTo>
                      <a:pt x="795" y="305"/>
                    </a:lnTo>
                    <a:lnTo>
                      <a:pt x="764" y="278"/>
                    </a:lnTo>
                    <a:lnTo>
                      <a:pt x="733" y="253"/>
                    </a:lnTo>
                    <a:lnTo>
                      <a:pt x="701" y="233"/>
                    </a:lnTo>
                    <a:lnTo>
                      <a:pt x="669" y="217"/>
                    </a:lnTo>
                    <a:lnTo>
                      <a:pt x="638" y="203"/>
                    </a:lnTo>
                    <a:lnTo>
                      <a:pt x="606" y="192"/>
                    </a:lnTo>
                    <a:lnTo>
                      <a:pt x="575" y="184"/>
                    </a:lnTo>
                    <a:lnTo>
                      <a:pt x="544" y="179"/>
                    </a:lnTo>
                    <a:lnTo>
                      <a:pt x="514" y="176"/>
                    </a:lnTo>
                    <a:lnTo>
                      <a:pt x="484" y="175"/>
                    </a:lnTo>
                    <a:lnTo>
                      <a:pt x="455" y="177"/>
                    </a:lnTo>
                    <a:lnTo>
                      <a:pt x="426" y="181"/>
                    </a:lnTo>
                    <a:lnTo>
                      <a:pt x="398" y="185"/>
                    </a:lnTo>
                    <a:lnTo>
                      <a:pt x="373" y="191"/>
                    </a:lnTo>
                    <a:lnTo>
                      <a:pt x="348" y="199"/>
                    </a:lnTo>
                    <a:lnTo>
                      <a:pt x="304" y="217"/>
                    </a:lnTo>
                    <a:lnTo>
                      <a:pt x="264" y="236"/>
                    </a:lnTo>
                    <a:lnTo>
                      <a:pt x="224" y="259"/>
                    </a:lnTo>
                    <a:lnTo>
                      <a:pt x="189" y="285"/>
                    </a:lnTo>
                    <a:lnTo>
                      <a:pt x="155" y="312"/>
                    </a:lnTo>
                    <a:lnTo>
                      <a:pt x="125" y="343"/>
                    </a:lnTo>
                    <a:lnTo>
                      <a:pt x="98" y="376"/>
                    </a:lnTo>
                    <a:lnTo>
                      <a:pt x="73" y="410"/>
                    </a:lnTo>
                    <a:lnTo>
                      <a:pt x="52" y="446"/>
                    </a:lnTo>
                    <a:lnTo>
                      <a:pt x="34" y="483"/>
                    </a:lnTo>
                    <a:lnTo>
                      <a:pt x="19" y="522"/>
                    </a:lnTo>
                    <a:lnTo>
                      <a:pt x="9" y="561"/>
                    </a:lnTo>
                    <a:lnTo>
                      <a:pt x="2" y="601"/>
                    </a:lnTo>
                    <a:lnTo>
                      <a:pt x="0" y="642"/>
                    </a:lnTo>
                    <a:lnTo>
                      <a:pt x="1" y="683"/>
                    </a:lnTo>
                    <a:lnTo>
                      <a:pt x="7" y="725"/>
                    </a:lnTo>
                    <a:lnTo>
                      <a:pt x="19" y="775"/>
                    </a:lnTo>
                    <a:lnTo>
                      <a:pt x="37" y="822"/>
                    </a:lnTo>
                    <a:lnTo>
                      <a:pt x="59" y="866"/>
                    </a:lnTo>
                    <a:lnTo>
                      <a:pt x="85" y="907"/>
                    </a:lnTo>
                    <a:lnTo>
                      <a:pt x="116" y="943"/>
                    </a:lnTo>
                    <a:lnTo>
                      <a:pt x="150" y="977"/>
                    </a:lnTo>
                    <a:lnTo>
                      <a:pt x="186" y="1005"/>
                    </a:lnTo>
                    <a:lnTo>
                      <a:pt x="227" y="1030"/>
                    </a:lnTo>
                    <a:lnTo>
                      <a:pt x="269" y="1049"/>
                    </a:lnTo>
                    <a:lnTo>
                      <a:pt x="313" y="1066"/>
                    </a:lnTo>
                    <a:lnTo>
                      <a:pt x="359" y="1077"/>
                    </a:lnTo>
                    <a:lnTo>
                      <a:pt x="406" y="1084"/>
                    </a:lnTo>
                    <a:lnTo>
                      <a:pt x="455" y="1086"/>
                    </a:lnTo>
                    <a:lnTo>
                      <a:pt x="503" y="1084"/>
                    </a:lnTo>
                    <a:lnTo>
                      <a:pt x="553" y="1076"/>
                    </a:lnTo>
                    <a:lnTo>
                      <a:pt x="601" y="10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8" name="Freeform 32"/>
              <p:cNvSpPr>
                <a:spLocks/>
              </p:cNvSpPr>
              <p:nvPr/>
            </p:nvSpPr>
            <p:spPr bwMode="auto">
              <a:xfrm flipH="1">
                <a:off x="3027" y="2992"/>
                <a:ext cx="867" cy="461"/>
              </a:xfrm>
              <a:custGeom>
                <a:avLst/>
                <a:gdLst>
                  <a:gd name="T0" fmla="*/ 547 w 1734"/>
                  <a:gd name="T1" fmla="*/ 891 h 921"/>
                  <a:gd name="T2" fmla="*/ 637 w 1734"/>
                  <a:gd name="T3" fmla="*/ 843 h 921"/>
                  <a:gd name="T4" fmla="*/ 710 w 1734"/>
                  <a:gd name="T5" fmla="*/ 774 h 921"/>
                  <a:gd name="T6" fmla="*/ 765 w 1734"/>
                  <a:gd name="T7" fmla="*/ 689 h 921"/>
                  <a:gd name="T8" fmla="*/ 792 w 1734"/>
                  <a:gd name="T9" fmla="*/ 586 h 921"/>
                  <a:gd name="T10" fmla="*/ 1131 w 1734"/>
                  <a:gd name="T11" fmla="*/ 388 h 921"/>
                  <a:gd name="T12" fmla="*/ 1156 w 1734"/>
                  <a:gd name="T13" fmla="*/ 365 h 921"/>
                  <a:gd name="T14" fmla="*/ 1202 w 1734"/>
                  <a:gd name="T15" fmla="*/ 326 h 921"/>
                  <a:gd name="T16" fmla="*/ 1227 w 1734"/>
                  <a:gd name="T17" fmla="*/ 304 h 921"/>
                  <a:gd name="T18" fmla="*/ 1253 w 1734"/>
                  <a:gd name="T19" fmla="*/ 300 h 921"/>
                  <a:gd name="T20" fmla="*/ 1278 w 1734"/>
                  <a:gd name="T21" fmla="*/ 307 h 921"/>
                  <a:gd name="T22" fmla="*/ 1307 w 1734"/>
                  <a:gd name="T23" fmla="*/ 317 h 921"/>
                  <a:gd name="T24" fmla="*/ 1325 w 1734"/>
                  <a:gd name="T25" fmla="*/ 322 h 921"/>
                  <a:gd name="T26" fmla="*/ 1346 w 1734"/>
                  <a:gd name="T27" fmla="*/ 320 h 921"/>
                  <a:gd name="T28" fmla="*/ 1355 w 1734"/>
                  <a:gd name="T29" fmla="*/ 303 h 921"/>
                  <a:gd name="T30" fmla="*/ 1364 w 1734"/>
                  <a:gd name="T31" fmla="*/ 279 h 921"/>
                  <a:gd name="T32" fmla="*/ 1386 w 1734"/>
                  <a:gd name="T33" fmla="*/ 260 h 921"/>
                  <a:gd name="T34" fmla="*/ 1411 w 1734"/>
                  <a:gd name="T35" fmla="*/ 256 h 921"/>
                  <a:gd name="T36" fmla="*/ 1426 w 1734"/>
                  <a:gd name="T37" fmla="*/ 243 h 921"/>
                  <a:gd name="T38" fmla="*/ 1437 w 1734"/>
                  <a:gd name="T39" fmla="*/ 230 h 921"/>
                  <a:gd name="T40" fmla="*/ 1455 w 1734"/>
                  <a:gd name="T41" fmla="*/ 219 h 921"/>
                  <a:gd name="T42" fmla="*/ 1473 w 1734"/>
                  <a:gd name="T43" fmla="*/ 215 h 921"/>
                  <a:gd name="T44" fmla="*/ 1512 w 1734"/>
                  <a:gd name="T45" fmla="*/ 221 h 921"/>
                  <a:gd name="T46" fmla="*/ 1563 w 1734"/>
                  <a:gd name="T47" fmla="*/ 228 h 921"/>
                  <a:gd name="T48" fmla="*/ 1579 w 1734"/>
                  <a:gd name="T49" fmla="*/ 227 h 921"/>
                  <a:gd name="T50" fmla="*/ 1602 w 1734"/>
                  <a:gd name="T51" fmla="*/ 192 h 921"/>
                  <a:gd name="T52" fmla="*/ 1630 w 1734"/>
                  <a:gd name="T53" fmla="*/ 154 h 921"/>
                  <a:gd name="T54" fmla="*/ 1641 w 1734"/>
                  <a:gd name="T55" fmla="*/ 141 h 921"/>
                  <a:gd name="T56" fmla="*/ 1705 w 1734"/>
                  <a:gd name="T57" fmla="*/ 144 h 921"/>
                  <a:gd name="T58" fmla="*/ 1727 w 1734"/>
                  <a:gd name="T59" fmla="*/ 93 h 921"/>
                  <a:gd name="T60" fmla="*/ 1734 w 1734"/>
                  <a:gd name="T61" fmla="*/ 62 h 921"/>
                  <a:gd name="T62" fmla="*/ 1656 w 1734"/>
                  <a:gd name="T63" fmla="*/ 0 h 921"/>
                  <a:gd name="T64" fmla="*/ 693 w 1734"/>
                  <a:gd name="T65" fmla="*/ 290 h 921"/>
                  <a:gd name="T66" fmla="*/ 614 w 1734"/>
                  <a:gd name="T67" fmla="*/ 232 h 921"/>
                  <a:gd name="T68" fmla="*/ 539 w 1734"/>
                  <a:gd name="T69" fmla="*/ 199 h 921"/>
                  <a:gd name="T70" fmla="*/ 465 w 1734"/>
                  <a:gd name="T71" fmla="*/ 185 h 921"/>
                  <a:gd name="T72" fmla="*/ 386 w 1734"/>
                  <a:gd name="T73" fmla="*/ 190 h 921"/>
                  <a:gd name="T74" fmla="*/ 286 w 1734"/>
                  <a:gd name="T75" fmla="*/ 213 h 921"/>
                  <a:gd name="T76" fmla="*/ 178 w 1734"/>
                  <a:gd name="T77" fmla="*/ 266 h 921"/>
                  <a:gd name="T78" fmla="*/ 92 w 1734"/>
                  <a:gd name="T79" fmla="*/ 342 h 921"/>
                  <a:gd name="T80" fmla="*/ 32 w 1734"/>
                  <a:gd name="T81" fmla="*/ 433 h 921"/>
                  <a:gd name="T82" fmla="*/ 2 w 1734"/>
                  <a:gd name="T83" fmla="*/ 537 h 921"/>
                  <a:gd name="T84" fmla="*/ 6 w 1734"/>
                  <a:gd name="T85" fmla="*/ 645 h 921"/>
                  <a:gd name="T86" fmla="*/ 47 w 1734"/>
                  <a:gd name="T87" fmla="*/ 747 h 921"/>
                  <a:gd name="T88" fmla="*/ 117 w 1734"/>
                  <a:gd name="T89" fmla="*/ 829 h 921"/>
                  <a:gd name="T90" fmla="*/ 210 w 1734"/>
                  <a:gd name="T91" fmla="*/ 887 h 921"/>
                  <a:gd name="T92" fmla="*/ 320 w 1734"/>
                  <a:gd name="T93" fmla="*/ 918 h 921"/>
                  <a:gd name="T94" fmla="*/ 440 w 1734"/>
                  <a:gd name="T95" fmla="*/ 918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34" h="921">
                    <a:moveTo>
                      <a:pt x="481" y="911"/>
                    </a:moveTo>
                    <a:lnTo>
                      <a:pt x="515" y="902"/>
                    </a:lnTo>
                    <a:lnTo>
                      <a:pt x="547" y="891"/>
                    </a:lnTo>
                    <a:lnTo>
                      <a:pt x="578" y="878"/>
                    </a:lnTo>
                    <a:lnTo>
                      <a:pt x="608" y="861"/>
                    </a:lnTo>
                    <a:lnTo>
                      <a:pt x="637" y="843"/>
                    </a:lnTo>
                    <a:lnTo>
                      <a:pt x="663" y="822"/>
                    </a:lnTo>
                    <a:lnTo>
                      <a:pt x="687" y="799"/>
                    </a:lnTo>
                    <a:lnTo>
                      <a:pt x="710" y="774"/>
                    </a:lnTo>
                    <a:lnTo>
                      <a:pt x="731" y="747"/>
                    </a:lnTo>
                    <a:lnTo>
                      <a:pt x="748" y="719"/>
                    </a:lnTo>
                    <a:lnTo>
                      <a:pt x="765" y="689"/>
                    </a:lnTo>
                    <a:lnTo>
                      <a:pt x="777" y="655"/>
                    </a:lnTo>
                    <a:lnTo>
                      <a:pt x="786" y="622"/>
                    </a:lnTo>
                    <a:lnTo>
                      <a:pt x="792" y="586"/>
                    </a:lnTo>
                    <a:lnTo>
                      <a:pt x="796" y="549"/>
                    </a:lnTo>
                    <a:lnTo>
                      <a:pt x="795" y="510"/>
                    </a:lnTo>
                    <a:lnTo>
                      <a:pt x="1131" y="388"/>
                    </a:lnTo>
                    <a:lnTo>
                      <a:pt x="1134" y="385"/>
                    </a:lnTo>
                    <a:lnTo>
                      <a:pt x="1144" y="376"/>
                    </a:lnTo>
                    <a:lnTo>
                      <a:pt x="1156" y="365"/>
                    </a:lnTo>
                    <a:lnTo>
                      <a:pt x="1172" y="352"/>
                    </a:lnTo>
                    <a:lnTo>
                      <a:pt x="1187" y="338"/>
                    </a:lnTo>
                    <a:lnTo>
                      <a:pt x="1202" y="326"/>
                    </a:lnTo>
                    <a:lnTo>
                      <a:pt x="1213" y="315"/>
                    </a:lnTo>
                    <a:lnTo>
                      <a:pt x="1220" y="310"/>
                    </a:lnTo>
                    <a:lnTo>
                      <a:pt x="1227" y="304"/>
                    </a:lnTo>
                    <a:lnTo>
                      <a:pt x="1235" y="302"/>
                    </a:lnTo>
                    <a:lnTo>
                      <a:pt x="1244" y="300"/>
                    </a:lnTo>
                    <a:lnTo>
                      <a:pt x="1253" y="300"/>
                    </a:lnTo>
                    <a:lnTo>
                      <a:pt x="1260" y="302"/>
                    </a:lnTo>
                    <a:lnTo>
                      <a:pt x="1268" y="304"/>
                    </a:lnTo>
                    <a:lnTo>
                      <a:pt x="1278" y="307"/>
                    </a:lnTo>
                    <a:lnTo>
                      <a:pt x="1289" y="311"/>
                    </a:lnTo>
                    <a:lnTo>
                      <a:pt x="1298" y="314"/>
                    </a:lnTo>
                    <a:lnTo>
                      <a:pt x="1307" y="317"/>
                    </a:lnTo>
                    <a:lnTo>
                      <a:pt x="1314" y="319"/>
                    </a:lnTo>
                    <a:lnTo>
                      <a:pt x="1319" y="320"/>
                    </a:lnTo>
                    <a:lnTo>
                      <a:pt x="1325" y="322"/>
                    </a:lnTo>
                    <a:lnTo>
                      <a:pt x="1330" y="325"/>
                    </a:lnTo>
                    <a:lnTo>
                      <a:pt x="1337" y="325"/>
                    </a:lnTo>
                    <a:lnTo>
                      <a:pt x="1346" y="320"/>
                    </a:lnTo>
                    <a:lnTo>
                      <a:pt x="1350" y="315"/>
                    </a:lnTo>
                    <a:lnTo>
                      <a:pt x="1353" y="308"/>
                    </a:lnTo>
                    <a:lnTo>
                      <a:pt x="1355" y="303"/>
                    </a:lnTo>
                    <a:lnTo>
                      <a:pt x="1356" y="300"/>
                    </a:lnTo>
                    <a:lnTo>
                      <a:pt x="1358" y="289"/>
                    </a:lnTo>
                    <a:lnTo>
                      <a:pt x="1364" y="279"/>
                    </a:lnTo>
                    <a:lnTo>
                      <a:pt x="1370" y="270"/>
                    </a:lnTo>
                    <a:lnTo>
                      <a:pt x="1378" y="265"/>
                    </a:lnTo>
                    <a:lnTo>
                      <a:pt x="1386" y="260"/>
                    </a:lnTo>
                    <a:lnTo>
                      <a:pt x="1394" y="257"/>
                    </a:lnTo>
                    <a:lnTo>
                      <a:pt x="1403" y="256"/>
                    </a:lnTo>
                    <a:lnTo>
                      <a:pt x="1411" y="256"/>
                    </a:lnTo>
                    <a:lnTo>
                      <a:pt x="1416" y="254"/>
                    </a:lnTo>
                    <a:lnTo>
                      <a:pt x="1421" y="249"/>
                    </a:lnTo>
                    <a:lnTo>
                      <a:pt x="1426" y="243"/>
                    </a:lnTo>
                    <a:lnTo>
                      <a:pt x="1429" y="239"/>
                    </a:lnTo>
                    <a:lnTo>
                      <a:pt x="1433" y="235"/>
                    </a:lnTo>
                    <a:lnTo>
                      <a:pt x="1437" y="230"/>
                    </a:lnTo>
                    <a:lnTo>
                      <a:pt x="1443" y="226"/>
                    </a:lnTo>
                    <a:lnTo>
                      <a:pt x="1449" y="222"/>
                    </a:lnTo>
                    <a:lnTo>
                      <a:pt x="1455" y="219"/>
                    </a:lnTo>
                    <a:lnTo>
                      <a:pt x="1462" y="216"/>
                    </a:lnTo>
                    <a:lnTo>
                      <a:pt x="1467" y="215"/>
                    </a:lnTo>
                    <a:lnTo>
                      <a:pt x="1473" y="215"/>
                    </a:lnTo>
                    <a:lnTo>
                      <a:pt x="1482" y="216"/>
                    </a:lnTo>
                    <a:lnTo>
                      <a:pt x="1496" y="219"/>
                    </a:lnTo>
                    <a:lnTo>
                      <a:pt x="1512" y="221"/>
                    </a:lnTo>
                    <a:lnTo>
                      <a:pt x="1531" y="223"/>
                    </a:lnTo>
                    <a:lnTo>
                      <a:pt x="1548" y="226"/>
                    </a:lnTo>
                    <a:lnTo>
                      <a:pt x="1563" y="228"/>
                    </a:lnTo>
                    <a:lnTo>
                      <a:pt x="1573" y="230"/>
                    </a:lnTo>
                    <a:lnTo>
                      <a:pt x="1577" y="230"/>
                    </a:lnTo>
                    <a:lnTo>
                      <a:pt x="1579" y="227"/>
                    </a:lnTo>
                    <a:lnTo>
                      <a:pt x="1585" y="219"/>
                    </a:lnTo>
                    <a:lnTo>
                      <a:pt x="1593" y="207"/>
                    </a:lnTo>
                    <a:lnTo>
                      <a:pt x="1602" y="192"/>
                    </a:lnTo>
                    <a:lnTo>
                      <a:pt x="1613" y="178"/>
                    </a:lnTo>
                    <a:lnTo>
                      <a:pt x="1622" y="165"/>
                    </a:lnTo>
                    <a:lnTo>
                      <a:pt x="1630" y="154"/>
                    </a:lnTo>
                    <a:lnTo>
                      <a:pt x="1635" y="148"/>
                    </a:lnTo>
                    <a:lnTo>
                      <a:pt x="1638" y="144"/>
                    </a:lnTo>
                    <a:lnTo>
                      <a:pt x="1641" y="141"/>
                    </a:lnTo>
                    <a:lnTo>
                      <a:pt x="1645" y="139"/>
                    </a:lnTo>
                    <a:lnTo>
                      <a:pt x="1652" y="138"/>
                    </a:lnTo>
                    <a:lnTo>
                      <a:pt x="1705" y="144"/>
                    </a:lnTo>
                    <a:lnTo>
                      <a:pt x="1708" y="135"/>
                    </a:lnTo>
                    <a:lnTo>
                      <a:pt x="1717" y="115"/>
                    </a:lnTo>
                    <a:lnTo>
                      <a:pt x="1727" y="93"/>
                    </a:lnTo>
                    <a:lnTo>
                      <a:pt x="1732" y="78"/>
                    </a:lnTo>
                    <a:lnTo>
                      <a:pt x="1734" y="69"/>
                    </a:lnTo>
                    <a:lnTo>
                      <a:pt x="1734" y="62"/>
                    </a:lnTo>
                    <a:lnTo>
                      <a:pt x="1730" y="55"/>
                    </a:lnTo>
                    <a:lnTo>
                      <a:pt x="1724" y="49"/>
                    </a:lnTo>
                    <a:lnTo>
                      <a:pt x="1656" y="0"/>
                    </a:lnTo>
                    <a:lnTo>
                      <a:pt x="751" y="342"/>
                    </a:lnTo>
                    <a:lnTo>
                      <a:pt x="721" y="314"/>
                    </a:lnTo>
                    <a:lnTo>
                      <a:pt x="693" y="290"/>
                    </a:lnTo>
                    <a:lnTo>
                      <a:pt x="666" y="268"/>
                    </a:lnTo>
                    <a:lnTo>
                      <a:pt x="639" y="249"/>
                    </a:lnTo>
                    <a:lnTo>
                      <a:pt x="614" y="232"/>
                    </a:lnTo>
                    <a:lnTo>
                      <a:pt x="588" y="219"/>
                    </a:lnTo>
                    <a:lnTo>
                      <a:pt x="564" y="207"/>
                    </a:lnTo>
                    <a:lnTo>
                      <a:pt x="539" y="199"/>
                    </a:lnTo>
                    <a:lnTo>
                      <a:pt x="515" y="192"/>
                    </a:lnTo>
                    <a:lnTo>
                      <a:pt x="490" y="188"/>
                    </a:lnTo>
                    <a:lnTo>
                      <a:pt x="465" y="185"/>
                    </a:lnTo>
                    <a:lnTo>
                      <a:pt x="440" y="185"/>
                    </a:lnTo>
                    <a:lnTo>
                      <a:pt x="413" y="186"/>
                    </a:lnTo>
                    <a:lnTo>
                      <a:pt x="386" y="190"/>
                    </a:lnTo>
                    <a:lnTo>
                      <a:pt x="357" y="194"/>
                    </a:lnTo>
                    <a:lnTo>
                      <a:pt x="327" y="201"/>
                    </a:lnTo>
                    <a:lnTo>
                      <a:pt x="286" y="213"/>
                    </a:lnTo>
                    <a:lnTo>
                      <a:pt x="248" y="228"/>
                    </a:lnTo>
                    <a:lnTo>
                      <a:pt x="213" y="246"/>
                    </a:lnTo>
                    <a:lnTo>
                      <a:pt x="178" y="266"/>
                    </a:lnTo>
                    <a:lnTo>
                      <a:pt x="147" y="289"/>
                    </a:lnTo>
                    <a:lnTo>
                      <a:pt x="118" y="314"/>
                    </a:lnTo>
                    <a:lnTo>
                      <a:pt x="92" y="342"/>
                    </a:lnTo>
                    <a:lnTo>
                      <a:pt x="69" y="371"/>
                    </a:lnTo>
                    <a:lnTo>
                      <a:pt x="48" y="401"/>
                    </a:lnTo>
                    <a:lnTo>
                      <a:pt x="32" y="433"/>
                    </a:lnTo>
                    <a:lnTo>
                      <a:pt x="18" y="466"/>
                    </a:lnTo>
                    <a:lnTo>
                      <a:pt x="8" y="501"/>
                    </a:lnTo>
                    <a:lnTo>
                      <a:pt x="2" y="537"/>
                    </a:lnTo>
                    <a:lnTo>
                      <a:pt x="0" y="572"/>
                    </a:lnTo>
                    <a:lnTo>
                      <a:pt x="1" y="608"/>
                    </a:lnTo>
                    <a:lnTo>
                      <a:pt x="6" y="645"/>
                    </a:lnTo>
                    <a:lnTo>
                      <a:pt x="17" y="681"/>
                    </a:lnTo>
                    <a:lnTo>
                      <a:pt x="29" y="715"/>
                    </a:lnTo>
                    <a:lnTo>
                      <a:pt x="47" y="747"/>
                    </a:lnTo>
                    <a:lnTo>
                      <a:pt x="67" y="777"/>
                    </a:lnTo>
                    <a:lnTo>
                      <a:pt x="91" y="804"/>
                    </a:lnTo>
                    <a:lnTo>
                      <a:pt x="117" y="829"/>
                    </a:lnTo>
                    <a:lnTo>
                      <a:pt x="146" y="851"/>
                    </a:lnTo>
                    <a:lnTo>
                      <a:pt x="177" y="871"/>
                    </a:lnTo>
                    <a:lnTo>
                      <a:pt x="210" y="887"/>
                    </a:lnTo>
                    <a:lnTo>
                      <a:pt x="245" y="901"/>
                    </a:lnTo>
                    <a:lnTo>
                      <a:pt x="282" y="911"/>
                    </a:lnTo>
                    <a:lnTo>
                      <a:pt x="320" y="918"/>
                    </a:lnTo>
                    <a:lnTo>
                      <a:pt x="359" y="921"/>
                    </a:lnTo>
                    <a:lnTo>
                      <a:pt x="399" y="921"/>
                    </a:lnTo>
                    <a:lnTo>
                      <a:pt x="440" y="918"/>
                    </a:lnTo>
                    <a:lnTo>
                      <a:pt x="481" y="911"/>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9" name="Freeform 33"/>
              <p:cNvSpPr>
                <a:spLocks/>
              </p:cNvSpPr>
              <p:nvPr/>
            </p:nvSpPr>
            <p:spPr bwMode="auto">
              <a:xfrm flipH="1">
                <a:off x="3511" y="3107"/>
                <a:ext cx="362" cy="328"/>
              </a:xfrm>
              <a:custGeom>
                <a:avLst/>
                <a:gdLst>
                  <a:gd name="T0" fmla="*/ 487 w 724"/>
                  <a:gd name="T1" fmla="*/ 629 h 658"/>
                  <a:gd name="T2" fmla="*/ 551 w 724"/>
                  <a:gd name="T3" fmla="*/ 597 h 658"/>
                  <a:gd name="T4" fmla="*/ 606 w 724"/>
                  <a:gd name="T5" fmla="*/ 555 h 658"/>
                  <a:gd name="T6" fmla="*/ 653 w 724"/>
                  <a:gd name="T7" fmla="*/ 506 h 658"/>
                  <a:gd name="T8" fmla="*/ 689 w 724"/>
                  <a:gd name="T9" fmla="*/ 450 h 658"/>
                  <a:gd name="T10" fmla="*/ 713 w 724"/>
                  <a:gd name="T11" fmla="*/ 392 h 658"/>
                  <a:gd name="T12" fmla="*/ 724 w 724"/>
                  <a:gd name="T13" fmla="*/ 328 h 658"/>
                  <a:gd name="T14" fmla="*/ 720 w 724"/>
                  <a:gd name="T15" fmla="*/ 264 h 658"/>
                  <a:gd name="T16" fmla="*/ 701 w 724"/>
                  <a:gd name="T17" fmla="*/ 199 h 658"/>
                  <a:gd name="T18" fmla="*/ 667 w 724"/>
                  <a:gd name="T19" fmla="*/ 141 h 658"/>
                  <a:gd name="T20" fmla="*/ 622 w 724"/>
                  <a:gd name="T21" fmla="*/ 91 h 658"/>
                  <a:gd name="T22" fmla="*/ 568 w 724"/>
                  <a:gd name="T23" fmla="*/ 52 h 658"/>
                  <a:gd name="T24" fmla="*/ 507 w 724"/>
                  <a:gd name="T25" fmla="*/ 22 h 658"/>
                  <a:gd name="T26" fmla="*/ 440 w 724"/>
                  <a:gd name="T27" fmla="*/ 5 h 658"/>
                  <a:gd name="T28" fmla="*/ 370 w 724"/>
                  <a:gd name="T29" fmla="*/ 0 h 658"/>
                  <a:gd name="T30" fmla="*/ 297 w 724"/>
                  <a:gd name="T31" fmla="*/ 8 h 658"/>
                  <a:gd name="T32" fmla="*/ 225 w 724"/>
                  <a:gd name="T33" fmla="*/ 31 h 658"/>
                  <a:gd name="T34" fmla="*/ 158 w 724"/>
                  <a:gd name="T35" fmla="*/ 67 h 658"/>
                  <a:gd name="T36" fmla="*/ 103 w 724"/>
                  <a:gd name="T37" fmla="*/ 112 h 658"/>
                  <a:gd name="T38" fmla="*/ 60 w 724"/>
                  <a:gd name="T39" fmla="*/ 165 h 658"/>
                  <a:gd name="T40" fmla="*/ 28 w 724"/>
                  <a:gd name="T41" fmla="*/ 222 h 658"/>
                  <a:gd name="T42" fmla="*/ 8 w 724"/>
                  <a:gd name="T43" fmla="*/ 282 h 658"/>
                  <a:gd name="T44" fmla="*/ 0 w 724"/>
                  <a:gd name="T45" fmla="*/ 344 h 658"/>
                  <a:gd name="T46" fmla="*/ 6 w 724"/>
                  <a:gd name="T47" fmla="*/ 406 h 658"/>
                  <a:gd name="T48" fmla="*/ 24 w 724"/>
                  <a:gd name="T49" fmla="*/ 465 h 658"/>
                  <a:gd name="T50" fmla="*/ 55 w 724"/>
                  <a:gd name="T51" fmla="*/ 521 h 658"/>
                  <a:gd name="T52" fmla="*/ 99 w 724"/>
                  <a:gd name="T53" fmla="*/ 569 h 658"/>
                  <a:gd name="T54" fmla="*/ 152 w 724"/>
                  <a:gd name="T55" fmla="*/ 607 h 658"/>
                  <a:gd name="T56" fmla="*/ 213 w 724"/>
                  <a:gd name="T57" fmla="*/ 636 h 658"/>
                  <a:gd name="T58" fmla="*/ 279 w 724"/>
                  <a:gd name="T59" fmla="*/ 653 h 658"/>
                  <a:gd name="T60" fmla="*/ 348 w 724"/>
                  <a:gd name="T61" fmla="*/ 658 h 658"/>
                  <a:gd name="T62" fmla="*/ 418 w 724"/>
                  <a:gd name="T63" fmla="*/ 651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24" h="658">
                    <a:moveTo>
                      <a:pt x="453" y="642"/>
                    </a:moveTo>
                    <a:lnTo>
                      <a:pt x="487" y="629"/>
                    </a:lnTo>
                    <a:lnTo>
                      <a:pt x="520" y="614"/>
                    </a:lnTo>
                    <a:lnTo>
                      <a:pt x="551" y="597"/>
                    </a:lnTo>
                    <a:lnTo>
                      <a:pt x="580" y="577"/>
                    </a:lnTo>
                    <a:lnTo>
                      <a:pt x="606" y="555"/>
                    </a:lnTo>
                    <a:lnTo>
                      <a:pt x="631" y="531"/>
                    </a:lnTo>
                    <a:lnTo>
                      <a:pt x="653" y="506"/>
                    </a:lnTo>
                    <a:lnTo>
                      <a:pt x="673" y="479"/>
                    </a:lnTo>
                    <a:lnTo>
                      <a:pt x="689" y="450"/>
                    </a:lnTo>
                    <a:lnTo>
                      <a:pt x="703" y="422"/>
                    </a:lnTo>
                    <a:lnTo>
                      <a:pt x="713" y="392"/>
                    </a:lnTo>
                    <a:lnTo>
                      <a:pt x="720" y="361"/>
                    </a:lnTo>
                    <a:lnTo>
                      <a:pt x="724" y="328"/>
                    </a:lnTo>
                    <a:lnTo>
                      <a:pt x="724" y="296"/>
                    </a:lnTo>
                    <a:lnTo>
                      <a:pt x="720" y="264"/>
                    </a:lnTo>
                    <a:lnTo>
                      <a:pt x="712" y="232"/>
                    </a:lnTo>
                    <a:lnTo>
                      <a:pt x="701" y="199"/>
                    </a:lnTo>
                    <a:lnTo>
                      <a:pt x="686" y="169"/>
                    </a:lnTo>
                    <a:lnTo>
                      <a:pt x="667" y="141"/>
                    </a:lnTo>
                    <a:lnTo>
                      <a:pt x="646" y="115"/>
                    </a:lnTo>
                    <a:lnTo>
                      <a:pt x="622" y="91"/>
                    </a:lnTo>
                    <a:lnTo>
                      <a:pt x="597" y="70"/>
                    </a:lnTo>
                    <a:lnTo>
                      <a:pt x="568" y="52"/>
                    </a:lnTo>
                    <a:lnTo>
                      <a:pt x="539" y="36"/>
                    </a:lnTo>
                    <a:lnTo>
                      <a:pt x="507" y="22"/>
                    </a:lnTo>
                    <a:lnTo>
                      <a:pt x="475" y="12"/>
                    </a:lnTo>
                    <a:lnTo>
                      <a:pt x="440" y="5"/>
                    </a:lnTo>
                    <a:lnTo>
                      <a:pt x="406" y="0"/>
                    </a:lnTo>
                    <a:lnTo>
                      <a:pt x="370" y="0"/>
                    </a:lnTo>
                    <a:lnTo>
                      <a:pt x="334" y="2"/>
                    </a:lnTo>
                    <a:lnTo>
                      <a:pt x="297" y="8"/>
                    </a:lnTo>
                    <a:lnTo>
                      <a:pt x="262" y="17"/>
                    </a:lnTo>
                    <a:lnTo>
                      <a:pt x="225" y="31"/>
                    </a:lnTo>
                    <a:lnTo>
                      <a:pt x="190" y="47"/>
                    </a:lnTo>
                    <a:lnTo>
                      <a:pt x="158" y="67"/>
                    </a:lnTo>
                    <a:lnTo>
                      <a:pt x="129" y="88"/>
                    </a:lnTo>
                    <a:lnTo>
                      <a:pt x="103" y="112"/>
                    </a:lnTo>
                    <a:lnTo>
                      <a:pt x="79" y="137"/>
                    </a:lnTo>
                    <a:lnTo>
                      <a:pt x="60" y="165"/>
                    </a:lnTo>
                    <a:lnTo>
                      <a:pt x="43" y="192"/>
                    </a:lnTo>
                    <a:lnTo>
                      <a:pt x="28" y="222"/>
                    </a:lnTo>
                    <a:lnTo>
                      <a:pt x="16" y="252"/>
                    </a:lnTo>
                    <a:lnTo>
                      <a:pt x="8" y="282"/>
                    </a:lnTo>
                    <a:lnTo>
                      <a:pt x="2" y="313"/>
                    </a:lnTo>
                    <a:lnTo>
                      <a:pt x="0" y="344"/>
                    </a:lnTo>
                    <a:lnTo>
                      <a:pt x="1" y="376"/>
                    </a:lnTo>
                    <a:lnTo>
                      <a:pt x="6" y="406"/>
                    </a:lnTo>
                    <a:lnTo>
                      <a:pt x="13" y="434"/>
                    </a:lnTo>
                    <a:lnTo>
                      <a:pt x="24" y="465"/>
                    </a:lnTo>
                    <a:lnTo>
                      <a:pt x="38" y="494"/>
                    </a:lnTo>
                    <a:lnTo>
                      <a:pt x="55" y="521"/>
                    </a:lnTo>
                    <a:lnTo>
                      <a:pt x="76" y="546"/>
                    </a:lnTo>
                    <a:lnTo>
                      <a:pt x="99" y="569"/>
                    </a:lnTo>
                    <a:lnTo>
                      <a:pt x="124" y="589"/>
                    </a:lnTo>
                    <a:lnTo>
                      <a:pt x="152" y="607"/>
                    </a:lnTo>
                    <a:lnTo>
                      <a:pt x="182" y="622"/>
                    </a:lnTo>
                    <a:lnTo>
                      <a:pt x="213" y="636"/>
                    </a:lnTo>
                    <a:lnTo>
                      <a:pt x="245" y="646"/>
                    </a:lnTo>
                    <a:lnTo>
                      <a:pt x="279" y="653"/>
                    </a:lnTo>
                    <a:lnTo>
                      <a:pt x="312" y="657"/>
                    </a:lnTo>
                    <a:lnTo>
                      <a:pt x="348" y="658"/>
                    </a:lnTo>
                    <a:lnTo>
                      <a:pt x="383" y="657"/>
                    </a:lnTo>
                    <a:lnTo>
                      <a:pt x="418" y="651"/>
                    </a:lnTo>
                    <a:lnTo>
                      <a:pt x="453" y="6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0" name="Freeform 34"/>
              <p:cNvSpPr>
                <a:spLocks/>
              </p:cNvSpPr>
              <p:nvPr/>
            </p:nvSpPr>
            <p:spPr bwMode="auto">
              <a:xfrm flipH="1">
                <a:off x="3528" y="3121"/>
                <a:ext cx="325" cy="296"/>
              </a:xfrm>
              <a:custGeom>
                <a:avLst/>
                <a:gdLst>
                  <a:gd name="T0" fmla="*/ 437 w 650"/>
                  <a:gd name="T1" fmla="*/ 565 h 592"/>
                  <a:gd name="T2" fmla="*/ 495 w 650"/>
                  <a:gd name="T3" fmla="*/ 537 h 592"/>
                  <a:gd name="T4" fmla="*/ 545 w 650"/>
                  <a:gd name="T5" fmla="*/ 500 h 592"/>
                  <a:gd name="T6" fmla="*/ 587 w 650"/>
                  <a:gd name="T7" fmla="*/ 456 h 592"/>
                  <a:gd name="T8" fmla="*/ 619 w 650"/>
                  <a:gd name="T9" fmla="*/ 406 h 592"/>
                  <a:gd name="T10" fmla="*/ 641 w 650"/>
                  <a:gd name="T11" fmla="*/ 353 h 592"/>
                  <a:gd name="T12" fmla="*/ 650 w 650"/>
                  <a:gd name="T13" fmla="*/ 296 h 592"/>
                  <a:gd name="T14" fmla="*/ 646 w 650"/>
                  <a:gd name="T15" fmla="*/ 237 h 592"/>
                  <a:gd name="T16" fmla="*/ 628 w 650"/>
                  <a:gd name="T17" fmla="*/ 178 h 592"/>
                  <a:gd name="T18" fmla="*/ 598 w 650"/>
                  <a:gd name="T19" fmla="*/ 127 h 592"/>
                  <a:gd name="T20" fmla="*/ 559 w 650"/>
                  <a:gd name="T21" fmla="*/ 82 h 592"/>
                  <a:gd name="T22" fmla="*/ 511 w 650"/>
                  <a:gd name="T23" fmla="*/ 46 h 592"/>
                  <a:gd name="T24" fmla="*/ 455 w 650"/>
                  <a:gd name="T25" fmla="*/ 21 h 592"/>
                  <a:gd name="T26" fmla="*/ 396 w 650"/>
                  <a:gd name="T27" fmla="*/ 4 h 592"/>
                  <a:gd name="T28" fmla="*/ 332 w 650"/>
                  <a:gd name="T29" fmla="*/ 0 h 592"/>
                  <a:gd name="T30" fmla="*/ 268 w 650"/>
                  <a:gd name="T31" fmla="*/ 8 h 592"/>
                  <a:gd name="T32" fmla="*/ 201 w 650"/>
                  <a:gd name="T33" fmla="*/ 29 h 592"/>
                  <a:gd name="T34" fmla="*/ 141 w 650"/>
                  <a:gd name="T35" fmla="*/ 61 h 592"/>
                  <a:gd name="T36" fmla="*/ 91 w 650"/>
                  <a:gd name="T37" fmla="*/ 101 h 592"/>
                  <a:gd name="T38" fmla="*/ 52 w 650"/>
                  <a:gd name="T39" fmla="*/ 148 h 592"/>
                  <a:gd name="T40" fmla="*/ 25 w 650"/>
                  <a:gd name="T41" fmla="*/ 199 h 592"/>
                  <a:gd name="T42" fmla="*/ 6 w 650"/>
                  <a:gd name="T43" fmla="*/ 254 h 592"/>
                  <a:gd name="T44" fmla="*/ 0 w 650"/>
                  <a:gd name="T45" fmla="*/ 310 h 592"/>
                  <a:gd name="T46" fmla="*/ 4 w 650"/>
                  <a:gd name="T47" fmla="*/ 364 h 592"/>
                  <a:gd name="T48" fmla="*/ 21 w 650"/>
                  <a:gd name="T49" fmla="*/ 418 h 592"/>
                  <a:gd name="T50" fmla="*/ 50 w 650"/>
                  <a:gd name="T51" fmla="*/ 469 h 592"/>
                  <a:gd name="T52" fmla="*/ 89 w 650"/>
                  <a:gd name="T53" fmla="*/ 511 h 592"/>
                  <a:gd name="T54" fmla="*/ 136 w 650"/>
                  <a:gd name="T55" fmla="*/ 546 h 592"/>
                  <a:gd name="T56" fmla="*/ 190 w 650"/>
                  <a:gd name="T57" fmla="*/ 571 h 592"/>
                  <a:gd name="T58" fmla="*/ 249 w 650"/>
                  <a:gd name="T59" fmla="*/ 587 h 592"/>
                  <a:gd name="T60" fmla="*/ 311 w 650"/>
                  <a:gd name="T61" fmla="*/ 592 h 592"/>
                  <a:gd name="T62" fmla="*/ 375 w 650"/>
                  <a:gd name="T63" fmla="*/ 585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50" h="592">
                    <a:moveTo>
                      <a:pt x="406" y="577"/>
                    </a:moveTo>
                    <a:lnTo>
                      <a:pt x="437" y="565"/>
                    </a:lnTo>
                    <a:lnTo>
                      <a:pt x="467" y="552"/>
                    </a:lnTo>
                    <a:lnTo>
                      <a:pt x="495" y="537"/>
                    </a:lnTo>
                    <a:lnTo>
                      <a:pt x="521" y="519"/>
                    </a:lnTo>
                    <a:lnTo>
                      <a:pt x="545" y="500"/>
                    </a:lnTo>
                    <a:lnTo>
                      <a:pt x="567" y="478"/>
                    </a:lnTo>
                    <a:lnTo>
                      <a:pt x="587" y="456"/>
                    </a:lnTo>
                    <a:lnTo>
                      <a:pt x="604" y="432"/>
                    </a:lnTo>
                    <a:lnTo>
                      <a:pt x="619" y="406"/>
                    </a:lnTo>
                    <a:lnTo>
                      <a:pt x="632" y="380"/>
                    </a:lnTo>
                    <a:lnTo>
                      <a:pt x="641" y="353"/>
                    </a:lnTo>
                    <a:lnTo>
                      <a:pt x="647" y="325"/>
                    </a:lnTo>
                    <a:lnTo>
                      <a:pt x="650" y="296"/>
                    </a:lnTo>
                    <a:lnTo>
                      <a:pt x="649" y="267"/>
                    </a:lnTo>
                    <a:lnTo>
                      <a:pt x="646" y="237"/>
                    </a:lnTo>
                    <a:lnTo>
                      <a:pt x="639" y="207"/>
                    </a:lnTo>
                    <a:lnTo>
                      <a:pt x="628" y="178"/>
                    </a:lnTo>
                    <a:lnTo>
                      <a:pt x="614" y="152"/>
                    </a:lnTo>
                    <a:lnTo>
                      <a:pt x="598" y="127"/>
                    </a:lnTo>
                    <a:lnTo>
                      <a:pt x="580" y="103"/>
                    </a:lnTo>
                    <a:lnTo>
                      <a:pt x="559" y="82"/>
                    </a:lnTo>
                    <a:lnTo>
                      <a:pt x="536" y="63"/>
                    </a:lnTo>
                    <a:lnTo>
                      <a:pt x="511" y="46"/>
                    </a:lnTo>
                    <a:lnTo>
                      <a:pt x="484" y="32"/>
                    </a:lnTo>
                    <a:lnTo>
                      <a:pt x="455" y="21"/>
                    </a:lnTo>
                    <a:lnTo>
                      <a:pt x="427" y="11"/>
                    </a:lnTo>
                    <a:lnTo>
                      <a:pt x="396" y="4"/>
                    </a:lnTo>
                    <a:lnTo>
                      <a:pt x="364" y="1"/>
                    </a:lnTo>
                    <a:lnTo>
                      <a:pt x="332" y="0"/>
                    </a:lnTo>
                    <a:lnTo>
                      <a:pt x="300" y="2"/>
                    </a:lnTo>
                    <a:lnTo>
                      <a:pt x="268" y="8"/>
                    </a:lnTo>
                    <a:lnTo>
                      <a:pt x="234" y="16"/>
                    </a:lnTo>
                    <a:lnTo>
                      <a:pt x="201" y="29"/>
                    </a:lnTo>
                    <a:lnTo>
                      <a:pt x="170" y="44"/>
                    </a:lnTo>
                    <a:lnTo>
                      <a:pt x="141" y="61"/>
                    </a:lnTo>
                    <a:lnTo>
                      <a:pt x="114" y="79"/>
                    </a:lnTo>
                    <a:lnTo>
                      <a:pt x="91" y="101"/>
                    </a:lnTo>
                    <a:lnTo>
                      <a:pt x="71" y="124"/>
                    </a:lnTo>
                    <a:lnTo>
                      <a:pt x="52" y="148"/>
                    </a:lnTo>
                    <a:lnTo>
                      <a:pt x="37" y="174"/>
                    </a:lnTo>
                    <a:lnTo>
                      <a:pt x="25" y="199"/>
                    </a:lnTo>
                    <a:lnTo>
                      <a:pt x="14" y="227"/>
                    </a:lnTo>
                    <a:lnTo>
                      <a:pt x="6" y="254"/>
                    </a:lnTo>
                    <a:lnTo>
                      <a:pt x="1" y="282"/>
                    </a:lnTo>
                    <a:lnTo>
                      <a:pt x="0" y="310"/>
                    </a:lnTo>
                    <a:lnTo>
                      <a:pt x="0" y="337"/>
                    </a:lnTo>
                    <a:lnTo>
                      <a:pt x="4" y="364"/>
                    </a:lnTo>
                    <a:lnTo>
                      <a:pt x="11" y="390"/>
                    </a:lnTo>
                    <a:lnTo>
                      <a:pt x="21" y="418"/>
                    </a:lnTo>
                    <a:lnTo>
                      <a:pt x="34" y="444"/>
                    </a:lnTo>
                    <a:lnTo>
                      <a:pt x="50" y="469"/>
                    </a:lnTo>
                    <a:lnTo>
                      <a:pt x="68" y="491"/>
                    </a:lnTo>
                    <a:lnTo>
                      <a:pt x="89" y="511"/>
                    </a:lnTo>
                    <a:lnTo>
                      <a:pt x="111" y="530"/>
                    </a:lnTo>
                    <a:lnTo>
                      <a:pt x="136" y="546"/>
                    </a:lnTo>
                    <a:lnTo>
                      <a:pt x="163" y="560"/>
                    </a:lnTo>
                    <a:lnTo>
                      <a:pt x="190" y="571"/>
                    </a:lnTo>
                    <a:lnTo>
                      <a:pt x="219" y="580"/>
                    </a:lnTo>
                    <a:lnTo>
                      <a:pt x="249" y="587"/>
                    </a:lnTo>
                    <a:lnTo>
                      <a:pt x="280" y="591"/>
                    </a:lnTo>
                    <a:lnTo>
                      <a:pt x="311" y="592"/>
                    </a:lnTo>
                    <a:lnTo>
                      <a:pt x="343" y="590"/>
                    </a:lnTo>
                    <a:lnTo>
                      <a:pt x="375" y="585"/>
                    </a:lnTo>
                    <a:lnTo>
                      <a:pt x="406" y="577"/>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1" name="Freeform 35"/>
              <p:cNvSpPr>
                <a:spLocks/>
              </p:cNvSpPr>
              <p:nvPr/>
            </p:nvSpPr>
            <p:spPr bwMode="auto">
              <a:xfrm flipH="1">
                <a:off x="3729" y="3263"/>
                <a:ext cx="95" cy="86"/>
              </a:xfrm>
              <a:custGeom>
                <a:avLst/>
                <a:gdLst>
                  <a:gd name="T0" fmla="*/ 124 w 190"/>
                  <a:gd name="T1" fmla="*/ 166 h 173"/>
                  <a:gd name="T2" fmla="*/ 142 w 190"/>
                  <a:gd name="T3" fmla="*/ 158 h 173"/>
                  <a:gd name="T4" fmla="*/ 158 w 190"/>
                  <a:gd name="T5" fmla="*/ 146 h 173"/>
                  <a:gd name="T6" fmla="*/ 170 w 190"/>
                  <a:gd name="T7" fmla="*/ 134 h 173"/>
                  <a:gd name="T8" fmla="*/ 180 w 190"/>
                  <a:gd name="T9" fmla="*/ 119 h 173"/>
                  <a:gd name="T10" fmla="*/ 187 w 190"/>
                  <a:gd name="T11" fmla="*/ 104 h 173"/>
                  <a:gd name="T12" fmla="*/ 190 w 190"/>
                  <a:gd name="T13" fmla="*/ 88 h 173"/>
                  <a:gd name="T14" fmla="*/ 190 w 190"/>
                  <a:gd name="T15" fmla="*/ 72 h 173"/>
                  <a:gd name="T16" fmla="*/ 185 w 190"/>
                  <a:gd name="T17" fmla="*/ 55 h 173"/>
                  <a:gd name="T18" fmla="*/ 177 w 190"/>
                  <a:gd name="T19" fmla="*/ 39 h 173"/>
                  <a:gd name="T20" fmla="*/ 166 w 190"/>
                  <a:gd name="T21" fmla="*/ 26 h 173"/>
                  <a:gd name="T22" fmla="*/ 152 w 190"/>
                  <a:gd name="T23" fmla="*/ 14 h 173"/>
                  <a:gd name="T24" fmla="*/ 136 w 190"/>
                  <a:gd name="T25" fmla="*/ 6 h 173"/>
                  <a:gd name="T26" fmla="*/ 119 w 190"/>
                  <a:gd name="T27" fmla="*/ 1 h 173"/>
                  <a:gd name="T28" fmla="*/ 100 w 190"/>
                  <a:gd name="T29" fmla="*/ 0 h 173"/>
                  <a:gd name="T30" fmla="*/ 81 w 190"/>
                  <a:gd name="T31" fmla="*/ 1 h 173"/>
                  <a:gd name="T32" fmla="*/ 62 w 190"/>
                  <a:gd name="T33" fmla="*/ 7 h 173"/>
                  <a:gd name="T34" fmla="*/ 44 w 190"/>
                  <a:gd name="T35" fmla="*/ 16 h 173"/>
                  <a:gd name="T36" fmla="*/ 29 w 190"/>
                  <a:gd name="T37" fmla="*/ 28 h 173"/>
                  <a:gd name="T38" fmla="*/ 17 w 190"/>
                  <a:gd name="T39" fmla="*/ 42 h 173"/>
                  <a:gd name="T40" fmla="*/ 8 w 190"/>
                  <a:gd name="T41" fmla="*/ 57 h 173"/>
                  <a:gd name="T42" fmla="*/ 2 w 190"/>
                  <a:gd name="T43" fmla="*/ 73 h 173"/>
                  <a:gd name="T44" fmla="*/ 0 w 190"/>
                  <a:gd name="T45" fmla="*/ 89 h 173"/>
                  <a:gd name="T46" fmla="*/ 1 w 190"/>
                  <a:gd name="T47" fmla="*/ 105 h 173"/>
                  <a:gd name="T48" fmla="*/ 5 w 190"/>
                  <a:gd name="T49" fmla="*/ 120 h 173"/>
                  <a:gd name="T50" fmla="*/ 13 w 190"/>
                  <a:gd name="T51" fmla="*/ 135 h 173"/>
                  <a:gd name="T52" fmla="*/ 24 w 190"/>
                  <a:gd name="T53" fmla="*/ 149 h 173"/>
                  <a:gd name="T54" fmla="*/ 38 w 190"/>
                  <a:gd name="T55" fmla="*/ 159 h 173"/>
                  <a:gd name="T56" fmla="*/ 53 w 190"/>
                  <a:gd name="T57" fmla="*/ 167 h 173"/>
                  <a:gd name="T58" fmla="*/ 70 w 190"/>
                  <a:gd name="T59" fmla="*/ 172 h 173"/>
                  <a:gd name="T60" fmla="*/ 89 w 190"/>
                  <a:gd name="T61" fmla="*/ 173 h 173"/>
                  <a:gd name="T62" fmla="*/ 106 w 190"/>
                  <a:gd name="T63" fmla="*/ 172 h 173"/>
                  <a:gd name="T64" fmla="*/ 124 w 190"/>
                  <a:gd name="T65" fmla="*/ 16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173">
                    <a:moveTo>
                      <a:pt x="124" y="166"/>
                    </a:moveTo>
                    <a:lnTo>
                      <a:pt x="142" y="158"/>
                    </a:lnTo>
                    <a:lnTo>
                      <a:pt x="158" y="146"/>
                    </a:lnTo>
                    <a:lnTo>
                      <a:pt x="170" y="134"/>
                    </a:lnTo>
                    <a:lnTo>
                      <a:pt x="180" y="119"/>
                    </a:lnTo>
                    <a:lnTo>
                      <a:pt x="187" y="104"/>
                    </a:lnTo>
                    <a:lnTo>
                      <a:pt x="190" y="88"/>
                    </a:lnTo>
                    <a:lnTo>
                      <a:pt x="190" y="72"/>
                    </a:lnTo>
                    <a:lnTo>
                      <a:pt x="185" y="55"/>
                    </a:lnTo>
                    <a:lnTo>
                      <a:pt x="177" y="39"/>
                    </a:lnTo>
                    <a:lnTo>
                      <a:pt x="166" y="26"/>
                    </a:lnTo>
                    <a:lnTo>
                      <a:pt x="152" y="14"/>
                    </a:lnTo>
                    <a:lnTo>
                      <a:pt x="136" y="6"/>
                    </a:lnTo>
                    <a:lnTo>
                      <a:pt x="119" y="1"/>
                    </a:lnTo>
                    <a:lnTo>
                      <a:pt x="100" y="0"/>
                    </a:lnTo>
                    <a:lnTo>
                      <a:pt x="81" y="1"/>
                    </a:lnTo>
                    <a:lnTo>
                      <a:pt x="62" y="7"/>
                    </a:lnTo>
                    <a:lnTo>
                      <a:pt x="44" y="16"/>
                    </a:lnTo>
                    <a:lnTo>
                      <a:pt x="29" y="28"/>
                    </a:lnTo>
                    <a:lnTo>
                      <a:pt x="17" y="42"/>
                    </a:lnTo>
                    <a:lnTo>
                      <a:pt x="8" y="57"/>
                    </a:lnTo>
                    <a:lnTo>
                      <a:pt x="2" y="73"/>
                    </a:lnTo>
                    <a:lnTo>
                      <a:pt x="0" y="89"/>
                    </a:lnTo>
                    <a:lnTo>
                      <a:pt x="1" y="105"/>
                    </a:lnTo>
                    <a:lnTo>
                      <a:pt x="5" y="120"/>
                    </a:lnTo>
                    <a:lnTo>
                      <a:pt x="13" y="135"/>
                    </a:lnTo>
                    <a:lnTo>
                      <a:pt x="24" y="149"/>
                    </a:lnTo>
                    <a:lnTo>
                      <a:pt x="38" y="159"/>
                    </a:lnTo>
                    <a:lnTo>
                      <a:pt x="53" y="167"/>
                    </a:lnTo>
                    <a:lnTo>
                      <a:pt x="70" y="172"/>
                    </a:lnTo>
                    <a:lnTo>
                      <a:pt x="89" y="173"/>
                    </a:lnTo>
                    <a:lnTo>
                      <a:pt x="106" y="172"/>
                    </a:lnTo>
                    <a:lnTo>
                      <a:pt x="124"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2" name="Freeform 36"/>
              <p:cNvSpPr>
                <a:spLocks/>
              </p:cNvSpPr>
              <p:nvPr/>
            </p:nvSpPr>
            <p:spPr bwMode="auto">
              <a:xfrm flipH="1">
                <a:off x="3742" y="3275"/>
                <a:ext cx="69" cy="62"/>
              </a:xfrm>
              <a:custGeom>
                <a:avLst/>
                <a:gdLst>
                  <a:gd name="T0" fmla="*/ 90 w 139"/>
                  <a:gd name="T1" fmla="*/ 120 h 125"/>
                  <a:gd name="T2" fmla="*/ 103 w 139"/>
                  <a:gd name="T3" fmla="*/ 113 h 125"/>
                  <a:gd name="T4" fmla="*/ 115 w 139"/>
                  <a:gd name="T5" fmla="*/ 105 h 125"/>
                  <a:gd name="T6" fmla="*/ 124 w 139"/>
                  <a:gd name="T7" fmla="*/ 96 h 125"/>
                  <a:gd name="T8" fmla="*/ 131 w 139"/>
                  <a:gd name="T9" fmla="*/ 86 h 125"/>
                  <a:gd name="T10" fmla="*/ 136 w 139"/>
                  <a:gd name="T11" fmla="*/ 75 h 125"/>
                  <a:gd name="T12" fmla="*/ 139 w 139"/>
                  <a:gd name="T13" fmla="*/ 64 h 125"/>
                  <a:gd name="T14" fmla="*/ 139 w 139"/>
                  <a:gd name="T15" fmla="*/ 52 h 125"/>
                  <a:gd name="T16" fmla="*/ 135 w 139"/>
                  <a:gd name="T17" fmla="*/ 41 h 125"/>
                  <a:gd name="T18" fmla="*/ 129 w 139"/>
                  <a:gd name="T19" fmla="*/ 29 h 125"/>
                  <a:gd name="T20" fmla="*/ 121 w 139"/>
                  <a:gd name="T21" fmla="*/ 19 h 125"/>
                  <a:gd name="T22" fmla="*/ 111 w 139"/>
                  <a:gd name="T23" fmla="*/ 11 h 125"/>
                  <a:gd name="T24" fmla="*/ 100 w 139"/>
                  <a:gd name="T25" fmla="*/ 5 h 125"/>
                  <a:gd name="T26" fmla="*/ 86 w 139"/>
                  <a:gd name="T27" fmla="*/ 2 h 125"/>
                  <a:gd name="T28" fmla="*/ 73 w 139"/>
                  <a:gd name="T29" fmla="*/ 0 h 125"/>
                  <a:gd name="T30" fmla="*/ 59 w 139"/>
                  <a:gd name="T31" fmla="*/ 2 h 125"/>
                  <a:gd name="T32" fmla="*/ 45 w 139"/>
                  <a:gd name="T33" fmla="*/ 6 h 125"/>
                  <a:gd name="T34" fmla="*/ 33 w 139"/>
                  <a:gd name="T35" fmla="*/ 13 h 125"/>
                  <a:gd name="T36" fmla="*/ 21 w 139"/>
                  <a:gd name="T37" fmla="*/ 21 h 125"/>
                  <a:gd name="T38" fmla="*/ 13 w 139"/>
                  <a:gd name="T39" fmla="*/ 31 h 125"/>
                  <a:gd name="T40" fmla="*/ 6 w 139"/>
                  <a:gd name="T41" fmla="*/ 42 h 125"/>
                  <a:gd name="T42" fmla="*/ 3 w 139"/>
                  <a:gd name="T43" fmla="*/ 53 h 125"/>
                  <a:gd name="T44" fmla="*/ 0 w 139"/>
                  <a:gd name="T45" fmla="*/ 65 h 125"/>
                  <a:gd name="T46" fmla="*/ 2 w 139"/>
                  <a:gd name="T47" fmla="*/ 75 h 125"/>
                  <a:gd name="T48" fmla="*/ 5 w 139"/>
                  <a:gd name="T49" fmla="*/ 86 h 125"/>
                  <a:gd name="T50" fmla="*/ 11 w 139"/>
                  <a:gd name="T51" fmla="*/ 97 h 125"/>
                  <a:gd name="T52" fmla="*/ 18 w 139"/>
                  <a:gd name="T53" fmla="*/ 106 h 125"/>
                  <a:gd name="T54" fmla="*/ 27 w 139"/>
                  <a:gd name="T55" fmla="*/ 114 h 125"/>
                  <a:gd name="T56" fmla="*/ 38 w 139"/>
                  <a:gd name="T57" fmla="*/ 120 h 125"/>
                  <a:gd name="T58" fmla="*/ 51 w 139"/>
                  <a:gd name="T59" fmla="*/ 124 h 125"/>
                  <a:gd name="T60" fmla="*/ 64 w 139"/>
                  <a:gd name="T61" fmla="*/ 125 h 125"/>
                  <a:gd name="T62" fmla="*/ 78 w 139"/>
                  <a:gd name="T63" fmla="*/ 124 h 125"/>
                  <a:gd name="T64" fmla="*/ 90 w 139"/>
                  <a:gd name="T65" fmla="*/ 12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25">
                    <a:moveTo>
                      <a:pt x="90" y="120"/>
                    </a:moveTo>
                    <a:lnTo>
                      <a:pt x="103" y="113"/>
                    </a:lnTo>
                    <a:lnTo>
                      <a:pt x="115" y="105"/>
                    </a:lnTo>
                    <a:lnTo>
                      <a:pt x="124" y="96"/>
                    </a:lnTo>
                    <a:lnTo>
                      <a:pt x="131" y="86"/>
                    </a:lnTo>
                    <a:lnTo>
                      <a:pt x="136" y="75"/>
                    </a:lnTo>
                    <a:lnTo>
                      <a:pt x="139" y="64"/>
                    </a:lnTo>
                    <a:lnTo>
                      <a:pt x="139" y="52"/>
                    </a:lnTo>
                    <a:lnTo>
                      <a:pt x="135" y="41"/>
                    </a:lnTo>
                    <a:lnTo>
                      <a:pt x="129" y="29"/>
                    </a:lnTo>
                    <a:lnTo>
                      <a:pt x="121" y="19"/>
                    </a:lnTo>
                    <a:lnTo>
                      <a:pt x="111" y="11"/>
                    </a:lnTo>
                    <a:lnTo>
                      <a:pt x="100" y="5"/>
                    </a:lnTo>
                    <a:lnTo>
                      <a:pt x="86" y="2"/>
                    </a:lnTo>
                    <a:lnTo>
                      <a:pt x="73" y="0"/>
                    </a:lnTo>
                    <a:lnTo>
                      <a:pt x="59" y="2"/>
                    </a:lnTo>
                    <a:lnTo>
                      <a:pt x="45" y="6"/>
                    </a:lnTo>
                    <a:lnTo>
                      <a:pt x="33" y="13"/>
                    </a:lnTo>
                    <a:lnTo>
                      <a:pt x="21" y="21"/>
                    </a:lnTo>
                    <a:lnTo>
                      <a:pt x="13" y="31"/>
                    </a:lnTo>
                    <a:lnTo>
                      <a:pt x="6" y="42"/>
                    </a:lnTo>
                    <a:lnTo>
                      <a:pt x="3" y="53"/>
                    </a:lnTo>
                    <a:lnTo>
                      <a:pt x="0" y="65"/>
                    </a:lnTo>
                    <a:lnTo>
                      <a:pt x="2" y="75"/>
                    </a:lnTo>
                    <a:lnTo>
                      <a:pt x="5" y="86"/>
                    </a:lnTo>
                    <a:lnTo>
                      <a:pt x="11" y="97"/>
                    </a:lnTo>
                    <a:lnTo>
                      <a:pt x="18" y="106"/>
                    </a:lnTo>
                    <a:lnTo>
                      <a:pt x="27" y="114"/>
                    </a:lnTo>
                    <a:lnTo>
                      <a:pt x="38" y="120"/>
                    </a:lnTo>
                    <a:lnTo>
                      <a:pt x="51" y="124"/>
                    </a:lnTo>
                    <a:lnTo>
                      <a:pt x="64" y="125"/>
                    </a:lnTo>
                    <a:lnTo>
                      <a:pt x="78" y="124"/>
                    </a:lnTo>
                    <a:lnTo>
                      <a:pt x="90" y="120"/>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 name="Freeform 37"/>
              <p:cNvSpPr>
                <a:spLocks/>
              </p:cNvSpPr>
              <p:nvPr/>
            </p:nvSpPr>
            <p:spPr bwMode="auto">
              <a:xfrm flipH="1">
                <a:off x="3749" y="3281"/>
                <a:ext cx="55" cy="50"/>
              </a:xfrm>
              <a:custGeom>
                <a:avLst/>
                <a:gdLst>
                  <a:gd name="T0" fmla="*/ 73 w 111"/>
                  <a:gd name="T1" fmla="*/ 96 h 99"/>
                  <a:gd name="T2" fmla="*/ 83 w 111"/>
                  <a:gd name="T3" fmla="*/ 90 h 99"/>
                  <a:gd name="T4" fmla="*/ 92 w 111"/>
                  <a:gd name="T5" fmla="*/ 84 h 99"/>
                  <a:gd name="T6" fmla="*/ 99 w 111"/>
                  <a:gd name="T7" fmla="*/ 76 h 99"/>
                  <a:gd name="T8" fmla="*/ 105 w 111"/>
                  <a:gd name="T9" fmla="*/ 68 h 99"/>
                  <a:gd name="T10" fmla="*/ 110 w 111"/>
                  <a:gd name="T11" fmla="*/ 60 h 99"/>
                  <a:gd name="T12" fmla="*/ 111 w 111"/>
                  <a:gd name="T13" fmla="*/ 51 h 99"/>
                  <a:gd name="T14" fmla="*/ 111 w 111"/>
                  <a:gd name="T15" fmla="*/ 42 h 99"/>
                  <a:gd name="T16" fmla="*/ 109 w 111"/>
                  <a:gd name="T17" fmla="*/ 32 h 99"/>
                  <a:gd name="T18" fmla="*/ 104 w 111"/>
                  <a:gd name="T19" fmla="*/ 23 h 99"/>
                  <a:gd name="T20" fmla="*/ 97 w 111"/>
                  <a:gd name="T21" fmla="*/ 15 h 99"/>
                  <a:gd name="T22" fmla="*/ 89 w 111"/>
                  <a:gd name="T23" fmla="*/ 8 h 99"/>
                  <a:gd name="T24" fmla="*/ 80 w 111"/>
                  <a:gd name="T25" fmla="*/ 4 h 99"/>
                  <a:gd name="T26" fmla="*/ 69 w 111"/>
                  <a:gd name="T27" fmla="*/ 1 h 99"/>
                  <a:gd name="T28" fmla="*/ 59 w 111"/>
                  <a:gd name="T29" fmla="*/ 0 h 99"/>
                  <a:gd name="T30" fmla="*/ 49 w 111"/>
                  <a:gd name="T31" fmla="*/ 1 h 99"/>
                  <a:gd name="T32" fmla="*/ 37 w 111"/>
                  <a:gd name="T33" fmla="*/ 5 h 99"/>
                  <a:gd name="T34" fmla="*/ 27 w 111"/>
                  <a:gd name="T35" fmla="*/ 10 h 99"/>
                  <a:gd name="T36" fmla="*/ 18 w 111"/>
                  <a:gd name="T37" fmla="*/ 17 h 99"/>
                  <a:gd name="T38" fmla="*/ 11 w 111"/>
                  <a:gd name="T39" fmla="*/ 25 h 99"/>
                  <a:gd name="T40" fmla="*/ 5 w 111"/>
                  <a:gd name="T41" fmla="*/ 33 h 99"/>
                  <a:gd name="T42" fmla="*/ 3 w 111"/>
                  <a:gd name="T43" fmla="*/ 43 h 99"/>
                  <a:gd name="T44" fmla="*/ 0 w 111"/>
                  <a:gd name="T45" fmla="*/ 52 h 99"/>
                  <a:gd name="T46" fmla="*/ 1 w 111"/>
                  <a:gd name="T47" fmla="*/ 60 h 99"/>
                  <a:gd name="T48" fmla="*/ 4 w 111"/>
                  <a:gd name="T49" fmla="*/ 68 h 99"/>
                  <a:gd name="T50" fmla="*/ 8 w 111"/>
                  <a:gd name="T51" fmla="*/ 77 h 99"/>
                  <a:gd name="T52" fmla="*/ 14 w 111"/>
                  <a:gd name="T53" fmla="*/ 84 h 99"/>
                  <a:gd name="T54" fmla="*/ 22 w 111"/>
                  <a:gd name="T55" fmla="*/ 91 h 99"/>
                  <a:gd name="T56" fmla="*/ 31 w 111"/>
                  <a:gd name="T57" fmla="*/ 96 h 99"/>
                  <a:gd name="T58" fmla="*/ 42 w 111"/>
                  <a:gd name="T59" fmla="*/ 98 h 99"/>
                  <a:gd name="T60" fmla="*/ 52 w 111"/>
                  <a:gd name="T61" fmla="*/ 99 h 99"/>
                  <a:gd name="T62" fmla="*/ 62 w 111"/>
                  <a:gd name="T63" fmla="*/ 98 h 99"/>
                  <a:gd name="T64" fmla="*/ 73 w 111"/>
                  <a:gd name="T65" fmla="*/ 9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 h="99">
                    <a:moveTo>
                      <a:pt x="73" y="96"/>
                    </a:moveTo>
                    <a:lnTo>
                      <a:pt x="83" y="90"/>
                    </a:lnTo>
                    <a:lnTo>
                      <a:pt x="92" y="84"/>
                    </a:lnTo>
                    <a:lnTo>
                      <a:pt x="99" y="76"/>
                    </a:lnTo>
                    <a:lnTo>
                      <a:pt x="105" y="68"/>
                    </a:lnTo>
                    <a:lnTo>
                      <a:pt x="110" y="60"/>
                    </a:lnTo>
                    <a:lnTo>
                      <a:pt x="111" y="51"/>
                    </a:lnTo>
                    <a:lnTo>
                      <a:pt x="111" y="42"/>
                    </a:lnTo>
                    <a:lnTo>
                      <a:pt x="109" y="32"/>
                    </a:lnTo>
                    <a:lnTo>
                      <a:pt x="104" y="23"/>
                    </a:lnTo>
                    <a:lnTo>
                      <a:pt x="97" y="15"/>
                    </a:lnTo>
                    <a:lnTo>
                      <a:pt x="89" y="8"/>
                    </a:lnTo>
                    <a:lnTo>
                      <a:pt x="80" y="4"/>
                    </a:lnTo>
                    <a:lnTo>
                      <a:pt x="69" y="1"/>
                    </a:lnTo>
                    <a:lnTo>
                      <a:pt x="59" y="0"/>
                    </a:lnTo>
                    <a:lnTo>
                      <a:pt x="49" y="1"/>
                    </a:lnTo>
                    <a:lnTo>
                      <a:pt x="37" y="5"/>
                    </a:lnTo>
                    <a:lnTo>
                      <a:pt x="27" y="10"/>
                    </a:lnTo>
                    <a:lnTo>
                      <a:pt x="18" y="17"/>
                    </a:lnTo>
                    <a:lnTo>
                      <a:pt x="11" y="25"/>
                    </a:lnTo>
                    <a:lnTo>
                      <a:pt x="5" y="33"/>
                    </a:lnTo>
                    <a:lnTo>
                      <a:pt x="3" y="43"/>
                    </a:lnTo>
                    <a:lnTo>
                      <a:pt x="0" y="52"/>
                    </a:lnTo>
                    <a:lnTo>
                      <a:pt x="1" y="60"/>
                    </a:lnTo>
                    <a:lnTo>
                      <a:pt x="4" y="68"/>
                    </a:lnTo>
                    <a:lnTo>
                      <a:pt x="8" y="77"/>
                    </a:lnTo>
                    <a:lnTo>
                      <a:pt x="14" y="84"/>
                    </a:lnTo>
                    <a:lnTo>
                      <a:pt x="22" y="91"/>
                    </a:lnTo>
                    <a:lnTo>
                      <a:pt x="31" y="96"/>
                    </a:lnTo>
                    <a:lnTo>
                      <a:pt x="42" y="98"/>
                    </a:lnTo>
                    <a:lnTo>
                      <a:pt x="52" y="99"/>
                    </a:lnTo>
                    <a:lnTo>
                      <a:pt x="62" y="98"/>
                    </a:lnTo>
                    <a:lnTo>
                      <a:pt x="73"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4" name="Freeform 38"/>
              <p:cNvSpPr>
                <a:spLocks/>
              </p:cNvSpPr>
              <p:nvPr/>
            </p:nvSpPr>
            <p:spPr bwMode="auto">
              <a:xfrm flipH="1">
                <a:off x="3021" y="3017"/>
                <a:ext cx="479" cy="198"/>
              </a:xfrm>
              <a:custGeom>
                <a:avLst/>
                <a:gdLst>
                  <a:gd name="T0" fmla="*/ 938 w 957"/>
                  <a:gd name="T1" fmla="*/ 44 h 397"/>
                  <a:gd name="T2" fmla="*/ 10 w 957"/>
                  <a:gd name="T3" fmla="*/ 397 h 397"/>
                  <a:gd name="T4" fmla="*/ 0 w 957"/>
                  <a:gd name="T5" fmla="*/ 360 h 397"/>
                  <a:gd name="T6" fmla="*/ 957 w 957"/>
                  <a:gd name="T7" fmla="*/ 0 h 397"/>
                  <a:gd name="T8" fmla="*/ 938 w 957"/>
                  <a:gd name="T9" fmla="*/ 44 h 397"/>
                </a:gdLst>
                <a:ahLst/>
                <a:cxnLst>
                  <a:cxn ang="0">
                    <a:pos x="T0" y="T1"/>
                  </a:cxn>
                  <a:cxn ang="0">
                    <a:pos x="T2" y="T3"/>
                  </a:cxn>
                  <a:cxn ang="0">
                    <a:pos x="T4" y="T5"/>
                  </a:cxn>
                  <a:cxn ang="0">
                    <a:pos x="T6" y="T7"/>
                  </a:cxn>
                  <a:cxn ang="0">
                    <a:pos x="T8" y="T9"/>
                  </a:cxn>
                </a:cxnLst>
                <a:rect l="0" t="0" r="r" b="b"/>
                <a:pathLst>
                  <a:path w="957" h="397">
                    <a:moveTo>
                      <a:pt x="938" y="44"/>
                    </a:moveTo>
                    <a:lnTo>
                      <a:pt x="10" y="397"/>
                    </a:lnTo>
                    <a:lnTo>
                      <a:pt x="0" y="360"/>
                    </a:lnTo>
                    <a:lnTo>
                      <a:pt x="957" y="0"/>
                    </a:lnTo>
                    <a:lnTo>
                      <a:pt x="938"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5" name="Freeform 39"/>
              <p:cNvSpPr>
                <a:spLocks/>
              </p:cNvSpPr>
              <p:nvPr/>
            </p:nvSpPr>
            <p:spPr bwMode="auto">
              <a:xfrm flipH="1">
                <a:off x="3329" y="3176"/>
                <a:ext cx="165" cy="62"/>
              </a:xfrm>
              <a:custGeom>
                <a:avLst/>
                <a:gdLst>
                  <a:gd name="T0" fmla="*/ 0 w 331"/>
                  <a:gd name="T1" fmla="*/ 125 h 125"/>
                  <a:gd name="T2" fmla="*/ 2 w 331"/>
                  <a:gd name="T3" fmla="*/ 124 h 125"/>
                  <a:gd name="T4" fmla="*/ 7 w 331"/>
                  <a:gd name="T5" fmla="*/ 121 h 125"/>
                  <a:gd name="T6" fmla="*/ 16 w 331"/>
                  <a:gd name="T7" fmla="*/ 118 h 125"/>
                  <a:gd name="T8" fmla="*/ 28 w 331"/>
                  <a:gd name="T9" fmla="*/ 113 h 125"/>
                  <a:gd name="T10" fmla="*/ 41 w 331"/>
                  <a:gd name="T11" fmla="*/ 108 h 125"/>
                  <a:gd name="T12" fmla="*/ 59 w 331"/>
                  <a:gd name="T13" fmla="*/ 101 h 125"/>
                  <a:gd name="T14" fmla="*/ 78 w 331"/>
                  <a:gd name="T15" fmla="*/ 93 h 125"/>
                  <a:gd name="T16" fmla="*/ 100 w 331"/>
                  <a:gd name="T17" fmla="*/ 84 h 125"/>
                  <a:gd name="T18" fmla="*/ 124 w 331"/>
                  <a:gd name="T19" fmla="*/ 75 h 125"/>
                  <a:gd name="T20" fmla="*/ 150 w 331"/>
                  <a:gd name="T21" fmla="*/ 65 h 125"/>
                  <a:gd name="T22" fmla="*/ 177 w 331"/>
                  <a:gd name="T23" fmla="*/ 55 h 125"/>
                  <a:gd name="T24" fmla="*/ 206 w 331"/>
                  <a:gd name="T25" fmla="*/ 44 h 125"/>
                  <a:gd name="T26" fmla="*/ 236 w 331"/>
                  <a:gd name="T27" fmla="*/ 34 h 125"/>
                  <a:gd name="T28" fmla="*/ 267 w 331"/>
                  <a:gd name="T29" fmla="*/ 22 h 125"/>
                  <a:gd name="T30" fmla="*/ 298 w 331"/>
                  <a:gd name="T31" fmla="*/ 11 h 125"/>
                  <a:gd name="T32" fmla="*/ 331 w 331"/>
                  <a:gd name="T33" fmla="*/ 0 h 125"/>
                  <a:gd name="T34" fmla="*/ 330 w 331"/>
                  <a:gd name="T35" fmla="*/ 2 h 125"/>
                  <a:gd name="T36" fmla="*/ 324 w 331"/>
                  <a:gd name="T37" fmla="*/ 3 h 125"/>
                  <a:gd name="T38" fmla="*/ 316 w 331"/>
                  <a:gd name="T39" fmla="*/ 6 h 125"/>
                  <a:gd name="T40" fmla="*/ 305 w 331"/>
                  <a:gd name="T41" fmla="*/ 11 h 125"/>
                  <a:gd name="T42" fmla="*/ 290 w 331"/>
                  <a:gd name="T43" fmla="*/ 17 h 125"/>
                  <a:gd name="T44" fmla="*/ 274 w 331"/>
                  <a:gd name="T45" fmla="*/ 23 h 125"/>
                  <a:gd name="T46" fmla="*/ 256 w 331"/>
                  <a:gd name="T47" fmla="*/ 32 h 125"/>
                  <a:gd name="T48" fmla="*/ 234 w 331"/>
                  <a:gd name="T49" fmla="*/ 40 h 125"/>
                  <a:gd name="T50" fmla="*/ 211 w 331"/>
                  <a:gd name="T51" fmla="*/ 49 h 125"/>
                  <a:gd name="T52" fmla="*/ 186 w 331"/>
                  <a:gd name="T53" fmla="*/ 59 h 125"/>
                  <a:gd name="T54" fmla="*/ 158 w 331"/>
                  <a:gd name="T55" fmla="*/ 68 h 125"/>
                  <a:gd name="T56" fmla="*/ 129 w 331"/>
                  <a:gd name="T57" fmla="*/ 80 h 125"/>
                  <a:gd name="T58" fmla="*/ 99 w 331"/>
                  <a:gd name="T59" fmla="*/ 90 h 125"/>
                  <a:gd name="T60" fmla="*/ 67 w 331"/>
                  <a:gd name="T61" fmla="*/ 102 h 125"/>
                  <a:gd name="T62" fmla="*/ 33 w 331"/>
                  <a:gd name="T63" fmla="*/ 113 h 125"/>
                  <a:gd name="T64" fmla="*/ 0 w 331"/>
                  <a:gd name="T65"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1" h="125">
                    <a:moveTo>
                      <a:pt x="0" y="125"/>
                    </a:moveTo>
                    <a:lnTo>
                      <a:pt x="2" y="124"/>
                    </a:lnTo>
                    <a:lnTo>
                      <a:pt x="7" y="121"/>
                    </a:lnTo>
                    <a:lnTo>
                      <a:pt x="16" y="118"/>
                    </a:lnTo>
                    <a:lnTo>
                      <a:pt x="28" y="113"/>
                    </a:lnTo>
                    <a:lnTo>
                      <a:pt x="41" y="108"/>
                    </a:lnTo>
                    <a:lnTo>
                      <a:pt x="59" y="101"/>
                    </a:lnTo>
                    <a:lnTo>
                      <a:pt x="78" y="93"/>
                    </a:lnTo>
                    <a:lnTo>
                      <a:pt x="100" y="84"/>
                    </a:lnTo>
                    <a:lnTo>
                      <a:pt x="124" y="75"/>
                    </a:lnTo>
                    <a:lnTo>
                      <a:pt x="150" y="65"/>
                    </a:lnTo>
                    <a:lnTo>
                      <a:pt x="177" y="55"/>
                    </a:lnTo>
                    <a:lnTo>
                      <a:pt x="206" y="44"/>
                    </a:lnTo>
                    <a:lnTo>
                      <a:pt x="236" y="34"/>
                    </a:lnTo>
                    <a:lnTo>
                      <a:pt x="267" y="22"/>
                    </a:lnTo>
                    <a:lnTo>
                      <a:pt x="298" y="11"/>
                    </a:lnTo>
                    <a:lnTo>
                      <a:pt x="331" y="0"/>
                    </a:lnTo>
                    <a:lnTo>
                      <a:pt x="330" y="2"/>
                    </a:lnTo>
                    <a:lnTo>
                      <a:pt x="324" y="3"/>
                    </a:lnTo>
                    <a:lnTo>
                      <a:pt x="316" y="6"/>
                    </a:lnTo>
                    <a:lnTo>
                      <a:pt x="305" y="11"/>
                    </a:lnTo>
                    <a:lnTo>
                      <a:pt x="290" y="17"/>
                    </a:lnTo>
                    <a:lnTo>
                      <a:pt x="274" y="23"/>
                    </a:lnTo>
                    <a:lnTo>
                      <a:pt x="256" y="32"/>
                    </a:lnTo>
                    <a:lnTo>
                      <a:pt x="234" y="40"/>
                    </a:lnTo>
                    <a:lnTo>
                      <a:pt x="211" y="49"/>
                    </a:lnTo>
                    <a:lnTo>
                      <a:pt x="186" y="59"/>
                    </a:lnTo>
                    <a:lnTo>
                      <a:pt x="158" y="68"/>
                    </a:lnTo>
                    <a:lnTo>
                      <a:pt x="129" y="80"/>
                    </a:lnTo>
                    <a:lnTo>
                      <a:pt x="99" y="90"/>
                    </a:lnTo>
                    <a:lnTo>
                      <a:pt x="67" y="102"/>
                    </a:lnTo>
                    <a:lnTo>
                      <a:pt x="33" y="113"/>
                    </a:lnTo>
                    <a:lnTo>
                      <a:pt x="0"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6" name="Freeform 40"/>
              <p:cNvSpPr>
                <a:spLocks/>
              </p:cNvSpPr>
              <p:nvPr/>
            </p:nvSpPr>
            <p:spPr bwMode="auto">
              <a:xfrm flipH="1">
                <a:off x="3043" y="3079"/>
                <a:ext cx="20" cy="15"/>
              </a:xfrm>
              <a:custGeom>
                <a:avLst/>
                <a:gdLst>
                  <a:gd name="T0" fmla="*/ 39 w 39"/>
                  <a:gd name="T1" fmla="*/ 2 h 30"/>
                  <a:gd name="T2" fmla="*/ 33 w 39"/>
                  <a:gd name="T3" fmla="*/ 30 h 30"/>
                  <a:gd name="T4" fmla="*/ 0 w 39"/>
                  <a:gd name="T5" fmla="*/ 28 h 30"/>
                  <a:gd name="T6" fmla="*/ 0 w 39"/>
                  <a:gd name="T7" fmla="*/ 0 h 30"/>
                  <a:gd name="T8" fmla="*/ 39 w 39"/>
                  <a:gd name="T9" fmla="*/ 2 h 30"/>
                </a:gdLst>
                <a:ahLst/>
                <a:cxnLst>
                  <a:cxn ang="0">
                    <a:pos x="T0" y="T1"/>
                  </a:cxn>
                  <a:cxn ang="0">
                    <a:pos x="T2" y="T3"/>
                  </a:cxn>
                  <a:cxn ang="0">
                    <a:pos x="T4" y="T5"/>
                  </a:cxn>
                  <a:cxn ang="0">
                    <a:pos x="T6" y="T7"/>
                  </a:cxn>
                  <a:cxn ang="0">
                    <a:pos x="T8" y="T9"/>
                  </a:cxn>
                </a:cxnLst>
                <a:rect l="0" t="0" r="r" b="b"/>
                <a:pathLst>
                  <a:path w="39" h="30">
                    <a:moveTo>
                      <a:pt x="39" y="2"/>
                    </a:moveTo>
                    <a:lnTo>
                      <a:pt x="33" y="30"/>
                    </a:lnTo>
                    <a:lnTo>
                      <a:pt x="0" y="28"/>
                    </a:lnTo>
                    <a:lnTo>
                      <a:pt x="0" y="0"/>
                    </a:lnTo>
                    <a:lnTo>
                      <a:pt x="39" y="2"/>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Freeform 41"/>
              <p:cNvSpPr>
                <a:spLocks/>
              </p:cNvSpPr>
              <p:nvPr/>
            </p:nvSpPr>
            <p:spPr bwMode="auto">
              <a:xfrm flipH="1">
                <a:off x="3103" y="3115"/>
                <a:ext cx="57" cy="19"/>
              </a:xfrm>
              <a:custGeom>
                <a:avLst/>
                <a:gdLst>
                  <a:gd name="T0" fmla="*/ 111 w 115"/>
                  <a:gd name="T1" fmla="*/ 13 h 38"/>
                  <a:gd name="T2" fmla="*/ 115 w 115"/>
                  <a:gd name="T3" fmla="*/ 38 h 38"/>
                  <a:gd name="T4" fmla="*/ 3 w 115"/>
                  <a:gd name="T5" fmla="*/ 28 h 38"/>
                  <a:gd name="T6" fmla="*/ 0 w 115"/>
                  <a:gd name="T7" fmla="*/ 0 h 38"/>
                  <a:gd name="T8" fmla="*/ 111 w 115"/>
                  <a:gd name="T9" fmla="*/ 13 h 38"/>
                </a:gdLst>
                <a:ahLst/>
                <a:cxnLst>
                  <a:cxn ang="0">
                    <a:pos x="T0" y="T1"/>
                  </a:cxn>
                  <a:cxn ang="0">
                    <a:pos x="T2" y="T3"/>
                  </a:cxn>
                  <a:cxn ang="0">
                    <a:pos x="T4" y="T5"/>
                  </a:cxn>
                  <a:cxn ang="0">
                    <a:pos x="T6" y="T7"/>
                  </a:cxn>
                  <a:cxn ang="0">
                    <a:pos x="T8" y="T9"/>
                  </a:cxn>
                </a:cxnLst>
                <a:rect l="0" t="0" r="r" b="b"/>
                <a:pathLst>
                  <a:path w="115" h="38">
                    <a:moveTo>
                      <a:pt x="111" y="13"/>
                    </a:moveTo>
                    <a:lnTo>
                      <a:pt x="115" y="38"/>
                    </a:lnTo>
                    <a:lnTo>
                      <a:pt x="3" y="28"/>
                    </a:lnTo>
                    <a:lnTo>
                      <a:pt x="0" y="0"/>
                    </a:lnTo>
                    <a:lnTo>
                      <a:pt x="111" y="1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8" name="Freeform 42"/>
              <p:cNvSpPr>
                <a:spLocks/>
              </p:cNvSpPr>
              <p:nvPr/>
            </p:nvSpPr>
            <p:spPr bwMode="auto">
              <a:xfrm flipH="1">
                <a:off x="3070" y="3080"/>
                <a:ext cx="28" cy="50"/>
              </a:xfrm>
              <a:custGeom>
                <a:avLst/>
                <a:gdLst>
                  <a:gd name="T0" fmla="*/ 0 w 55"/>
                  <a:gd name="T1" fmla="*/ 77 h 99"/>
                  <a:gd name="T2" fmla="*/ 1 w 55"/>
                  <a:gd name="T3" fmla="*/ 99 h 99"/>
                  <a:gd name="T4" fmla="*/ 54 w 55"/>
                  <a:gd name="T5" fmla="*/ 27 h 99"/>
                  <a:gd name="T6" fmla="*/ 55 w 55"/>
                  <a:gd name="T7" fmla="*/ 0 h 99"/>
                  <a:gd name="T8" fmla="*/ 0 w 55"/>
                  <a:gd name="T9" fmla="*/ 77 h 99"/>
                </a:gdLst>
                <a:ahLst/>
                <a:cxnLst>
                  <a:cxn ang="0">
                    <a:pos x="T0" y="T1"/>
                  </a:cxn>
                  <a:cxn ang="0">
                    <a:pos x="T2" y="T3"/>
                  </a:cxn>
                  <a:cxn ang="0">
                    <a:pos x="T4" y="T5"/>
                  </a:cxn>
                  <a:cxn ang="0">
                    <a:pos x="T6" y="T7"/>
                  </a:cxn>
                  <a:cxn ang="0">
                    <a:pos x="T8" y="T9"/>
                  </a:cxn>
                </a:cxnLst>
                <a:rect l="0" t="0" r="r" b="b"/>
                <a:pathLst>
                  <a:path w="55" h="99">
                    <a:moveTo>
                      <a:pt x="0" y="77"/>
                    </a:moveTo>
                    <a:lnTo>
                      <a:pt x="1" y="99"/>
                    </a:lnTo>
                    <a:lnTo>
                      <a:pt x="54" y="27"/>
                    </a:lnTo>
                    <a:lnTo>
                      <a:pt x="55" y="0"/>
                    </a:lnTo>
                    <a:lnTo>
                      <a:pt x="0" y="7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Freeform 43"/>
              <p:cNvSpPr>
                <a:spLocks/>
              </p:cNvSpPr>
              <p:nvPr/>
            </p:nvSpPr>
            <p:spPr bwMode="auto">
              <a:xfrm flipH="1">
                <a:off x="3325" y="3203"/>
                <a:ext cx="149" cy="72"/>
              </a:xfrm>
              <a:custGeom>
                <a:avLst/>
                <a:gdLst>
                  <a:gd name="T0" fmla="*/ 0 w 299"/>
                  <a:gd name="T1" fmla="*/ 144 h 144"/>
                  <a:gd name="T2" fmla="*/ 4 w 299"/>
                  <a:gd name="T3" fmla="*/ 130 h 144"/>
                  <a:gd name="T4" fmla="*/ 4 w 299"/>
                  <a:gd name="T5" fmla="*/ 118 h 144"/>
                  <a:gd name="T6" fmla="*/ 4 w 299"/>
                  <a:gd name="T7" fmla="*/ 110 h 144"/>
                  <a:gd name="T8" fmla="*/ 4 w 299"/>
                  <a:gd name="T9" fmla="*/ 107 h 144"/>
                  <a:gd name="T10" fmla="*/ 299 w 299"/>
                  <a:gd name="T11" fmla="*/ 0 h 144"/>
                  <a:gd name="T12" fmla="*/ 295 w 299"/>
                  <a:gd name="T13" fmla="*/ 32 h 144"/>
                  <a:gd name="T14" fmla="*/ 0 w 299"/>
                  <a:gd name="T15" fmla="*/ 144 h 1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144">
                    <a:moveTo>
                      <a:pt x="0" y="144"/>
                    </a:moveTo>
                    <a:lnTo>
                      <a:pt x="4" y="130"/>
                    </a:lnTo>
                    <a:lnTo>
                      <a:pt x="4" y="118"/>
                    </a:lnTo>
                    <a:lnTo>
                      <a:pt x="4" y="110"/>
                    </a:lnTo>
                    <a:lnTo>
                      <a:pt x="4" y="107"/>
                    </a:lnTo>
                    <a:lnTo>
                      <a:pt x="299" y="0"/>
                    </a:lnTo>
                    <a:lnTo>
                      <a:pt x="295" y="32"/>
                    </a:lnTo>
                    <a:lnTo>
                      <a:pt x="0" y="144"/>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0" name="Freeform 44"/>
              <p:cNvSpPr>
                <a:spLocks/>
              </p:cNvSpPr>
              <p:nvPr/>
            </p:nvSpPr>
            <p:spPr bwMode="auto">
              <a:xfrm flipH="1">
                <a:off x="3222" y="3160"/>
                <a:ext cx="95" cy="53"/>
              </a:xfrm>
              <a:custGeom>
                <a:avLst/>
                <a:gdLst>
                  <a:gd name="T0" fmla="*/ 2 w 190"/>
                  <a:gd name="T1" fmla="*/ 76 h 106"/>
                  <a:gd name="T2" fmla="*/ 0 w 190"/>
                  <a:gd name="T3" fmla="*/ 106 h 106"/>
                  <a:gd name="T4" fmla="*/ 81 w 190"/>
                  <a:gd name="T5" fmla="*/ 38 h 106"/>
                  <a:gd name="T6" fmla="*/ 83 w 190"/>
                  <a:gd name="T7" fmla="*/ 36 h 106"/>
                  <a:gd name="T8" fmla="*/ 91 w 190"/>
                  <a:gd name="T9" fmla="*/ 32 h 106"/>
                  <a:gd name="T10" fmla="*/ 101 w 190"/>
                  <a:gd name="T11" fmla="*/ 30 h 106"/>
                  <a:gd name="T12" fmla="*/ 114 w 190"/>
                  <a:gd name="T13" fmla="*/ 31 h 106"/>
                  <a:gd name="T14" fmla="*/ 190 w 190"/>
                  <a:gd name="T15" fmla="*/ 55 h 106"/>
                  <a:gd name="T16" fmla="*/ 190 w 190"/>
                  <a:gd name="T17" fmla="*/ 25 h 106"/>
                  <a:gd name="T18" fmla="*/ 109 w 190"/>
                  <a:gd name="T19" fmla="*/ 1 h 106"/>
                  <a:gd name="T20" fmla="*/ 107 w 190"/>
                  <a:gd name="T21" fmla="*/ 1 h 106"/>
                  <a:gd name="T22" fmla="*/ 100 w 190"/>
                  <a:gd name="T23" fmla="*/ 0 h 106"/>
                  <a:gd name="T24" fmla="*/ 91 w 190"/>
                  <a:gd name="T25" fmla="*/ 2 h 106"/>
                  <a:gd name="T26" fmla="*/ 79 w 190"/>
                  <a:gd name="T27" fmla="*/ 7 h 106"/>
                  <a:gd name="T28" fmla="*/ 2 w 190"/>
                  <a:gd name="T29" fmla="*/ 7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0" h="106">
                    <a:moveTo>
                      <a:pt x="2" y="76"/>
                    </a:moveTo>
                    <a:lnTo>
                      <a:pt x="0" y="106"/>
                    </a:lnTo>
                    <a:lnTo>
                      <a:pt x="81" y="38"/>
                    </a:lnTo>
                    <a:lnTo>
                      <a:pt x="83" y="36"/>
                    </a:lnTo>
                    <a:lnTo>
                      <a:pt x="91" y="32"/>
                    </a:lnTo>
                    <a:lnTo>
                      <a:pt x="101" y="30"/>
                    </a:lnTo>
                    <a:lnTo>
                      <a:pt x="114" y="31"/>
                    </a:lnTo>
                    <a:lnTo>
                      <a:pt x="190" y="55"/>
                    </a:lnTo>
                    <a:lnTo>
                      <a:pt x="190" y="25"/>
                    </a:lnTo>
                    <a:lnTo>
                      <a:pt x="109" y="1"/>
                    </a:lnTo>
                    <a:lnTo>
                      <a:pt x="107" y="1"/>
                    </a:lnTo>
                    <a:lnTo>
                      <a:pt x="100" y="0"/>
                    </a:lnTo>
                    <a:lnTo>
                      <a:pt x="91" y="2"/>
                    </a:lnTo>
                    <a:lnTo>
                      <a:pt x="79" y="7"/>
                    </a:lnTo>
                    <a:lnTo>
                      <a:pt x="2" y="7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Freeform 45"/>
              <p:cNvSpPr>
                <a:spLocks/>
              </p:cNvSpPr>
              <p:nvPr/>
            </p:nvSpPr>
            <p:spPr bwMode="auto">
              <a:xfrm flipH="1">
                <a:off x="3166" y="3119"/>
                <a:ext cx="12" cy="26"/>
              </a:xfrm>
              <a:custGeom>
                <a:avLst/>
                <a:gdLst>
                  <a:gd name="T0" fmla="*/ 25 w 25"/>
                  <a:gd name="T1" fmla="*/ 0 h 52"/>
                  <a:gd name="T2" fmla="*/ 25 w 25"/>
                  <a:gd name="T3" fmla="*/ 26 h 52"/>
                  <a:gd name="T4" fmla="*/ 1 w 25"/>
                  <a:gd name="T5" fmla="*/ 52 h 52"/>
                  <a:gd name="T6" fmla="*/ 0 w 25"/>
                  <a:gd name="T7" fmla="*/ 30 h 52"/>
                  <a:gd name="T8" fmla="*/ 25 w 25"/>
                  <a:gd name="T9" fmla="*/ 0 h 52"/>
                </a:gdLst>
                <a:ahLst/>
                <a:cxnLst>
                  <a:cxn ang="0">
                    <a:pos x="T0" y="T1"/>
                  </a:cxn>
                  <a:cxn ang="0">
                    <a:pos x="T2" y="T3"/>
                  </a:cxn>
                  <a:cxn ang="0">
                    <a:pos x="T4" y="T5"/>
                  </a:cxn>
                  <a:cxn ang="0">
                    <a:pos x="T6" y="T7"/>
                  </a:cxn>
                  <a:cxn ang="0">
                    <a:pos x="T8" y="T9"/>
                  </a:cxn>
                </a:cxnLst>
                <a:rect l="0" t="0" r="r" b="b"/>
                <a:pathLst>
                  <a:path w="25" h="52">
                    <a:moveTo>
                      <a:pt x="25" y="0"/>
                    </a:moveTo>
                    <a:lnTo>
                      <a:pt x="25" y="26"/>
                    </a:lnTo>
                    <a:lnTo>
                      <a:pt x="1" y="52"/>
                    </a:lnTo>
                    <a:lnTo>
                      <a:pt x="0" y="30"/>
                    </a:lnTo>
                    <a:lnTo>
                      <a:pt x="25"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2" name="Freeform 46"/>
              <p:cNvSpPr>
                <a:spLocks/>
              </p:cNvSpPr>
              <p:nvPr/>
            </p:nvSpPr>
            <p:spPr bwMode="auto">
              <a:xfrm flipH="1">
                <a:off x="3183" y="3138"/>
                <a:ext cx="32" cy="46"/>
              </a:xfrm>
              <a:custGeom>
                <a:avLst/>
                <a:gdLst>
                  <a:gd name="T0" fmla="*/ 1 w 63"/>
                  <a:gd name="T1" fmla="*/ 91 h 91"/>
                  <a:gd name="T2" fmla="*/ 2 w 63"/>
                  <a:gd name="T3" fmla="*/ 87 h 91"/>
                  <a:gd name="T4" fmla="*/ 7 w 63"/>
                  <a:gd name="T5" fmla="*/ 75 h 91"/>
                  <a:gd name="T6" fmla="*/ 13 w 63"/>
                  <a:gd name="T7" fmla="*/ 61 h 91"/>
                  <a:gd name="T8" fmla="*/ 21 w 63"/>
                  <a:gd name="T9" fmla="*/ 50 h 91"/>
                  <a:gd name="T10" fmla="*/ 21 w 63"/>
                  <a:gd name="T11" fmla="*/ 49 h 91"/>
                  <a:gd name="T12" fmla="*/ 22 w 63"/>
                  <a:gd name="T13" fmla="*/ 45 h 91"/>
                  <a:gd name="T14" fmla="*/ 24 w 63"/>
                  <a:gd name="T15" fmla="*/ 42 h 91"/>
                  <a:gd name="T16" fmla="*/ 27 w 63"/>
                  <a:gd name="T17" fmla="*/ 36 h 91"/>
                  <a:gd name="T18" fmla="*/ 33 w 63"/>
                  <a:gd name="T19" fmla="*/ 31 h 91"/>
                  <a:gd name="T20" fmla="*/ 40 w 63"/>
                  <a:gd name="T21" fmla="*/ 27 h 91"/>
                  <a:gd name="T22" fmla="*/ 51 w 63"/>
                  <a:gd name="T23" fmla="*/ 23 h 91"/>
                  <a:gd name="T24" fmla="*/ 63 w 63"/>
                  <a:gd name="T25" fmla="*/ 22 h 91"/>
                  <a:gd name="T26" fmla="*/ 60 w 63"/>
                  <a:gd name="T27" fmla="*/ 0 h 91"/>
                  <a:gd name="T28" fmla="*/ 59 w 63"/>
                  <a:gd name="T29" fmla="*/ 0 h 91"/>
                  <a:gd name="T30" fmla="*/ 54 w 63"/>
                  <a:gd name="T31" fmla="*/ 0 h 91"/>
                  <a:gd name="T32" fmla="*/ 48 w 63"/>
                  <a:gd name="T33" fmla="*/ 0 h 91"/>
                  <a:gd name="T34" fmla="*/ 40 w 63"/>
                  <a:gd name="T35" fmla="*/ 2 h 91"/>
                  <a:gd name="T36" fmla="*/ 32 w 63"/>
                  <a:gd name="T37" fmla="*/ 5 h 91"/>
                  <a:gd name="T38" fmla="*/ 25 w 63"/>
                  <a:gd name="T39" fmla="*/ 10 h 91"/>
                  <a:gd name="T40" fmla="*/ 19 w 63"/>
                  <a:gd name="T41" fmla="*/ 18 h 91"/>
                  <a:gd name="T42" fmla="*/ 15 w 63"/>
                  <a:gd name="T43" fmla="*/ 28 h 91"/>
                  <a:gd name="T44" fmla="*/ 15 w 63"/>
                  <a:gd name="T45" fmla="*/ 31 h 91"/>
                  <a:gd name="T46" fmla="*/ 13 w 63"/>
                  <a:gd name="T47" fmla="*/ 41 h 91"/>
                  <a:gd name="T48" fmla="*/ 8 w 63"/>
                  <a:gd name="T49" fmla="*/ 51 h 91"/>
                  <a:gd name="T50" fmla="*/ 0 w 63"/>
                  <a:gd name="T51" fmla="*/ 60 h 91"/>
                  <a:gd name="T52" fmla="*/ 1 w 63"/>
                  <a:gd name="T5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 h="91">
                    <a:moveTo>
                      <a:pt x="1" y="91"/>
                    </a:moveTo>
                    <a:lnTo>
                      <a:pt x="2" y="87"/>
                    </a:lnTo>
                    <a:lnTo>
                      <a:pt x="7" y="75"/>
                    </a:lnTo>
                    <a:lnTo>
                      <a:pt x="13" y="61"/>
                    </a:lnTo>
                    <a:lnTo>
                      <a:pt x="21" y="50"/>
                    </a:lnTo>
                    <a:lnTo>
                      <a:pt x="21" y="49"/>
                    </a:lnTo>
                    <a:lnTo>
                      <a:pt x="22" y="45"/>
                    </a:lnTo>
                    <a:lnTo>
                      <a:pt x="24" y="42"/>
                    </a:lnTo>
                    <a:lnTo>
                      <a:pt x="27" y="36"/>
                    </a:lnTo>
                    <a:lnTo>
                      <a:pt x="33" y="31"/>
                    </a:lnTo>
                    <a:lnTo>
                      <a:pt x="40" y="27"/>
                    </a:lnTo>
                    <a:lnTo>
                      <a:pt x="51" y="23"/>
                    </a:lnTo>
                    <a:lnTo>
                      <a:pt x="63" y="22"/>
                    </a:lnTo>
                    <a:lnTo>
                      <a:pt x="60" y="0"/>
                    </a:lnTo>
                    <a:lnTo>
                      <a:pt x="59" y="0"/>
                    </a:lnTo>
                    <a:lnTo>
                      <a:pt x="54" y="0"/>
                    </a:lnTo>
                    <a:lnTo>
                      <a:pt x="48" y="0"/>
                    </a:lnTo>
                    <a:lnTo>
                      <a:pt x="40" y="2"/>
                    </a:lnTo>
                    <a:lnTo>
                      <a:pt x="32" y="5"/>
                    </a:lnTo>
                    <a:lnTo>
                      <a:pt x="25" y="10"/>
                    </a:lnTo>
                    <a:lnTo>
                      <a:pt x="19" y="18"/>
                    </a:lnTo>
                    <a:lnTo>
                      <a:pt x="15" y="28"/>
                    </a:lnTo>
                    <a:lnTo>
                      <a:pt x="15" y="31"/>
                    </a:lnTo>
                    <a:lnTo>
                      <a:pt x="13" y="41"/>
                    </a:lnTo>
                    <a:lnTo>
                      <a:pt x="8" y="51"/>
                    </a:lnTo>
                    <a:lnTo>
                      <a:pt x="0" y="60"/>
                    </a:lnTo>
                    <a:lnTo>
                      <a:pt x="1" y="91"/>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3" name="Freeform 47"/>
              <p:cNvSpPr>
                <a:spLocks/>
              </p:cNvSpPr>
              <p:nvPr/>
            </p:nvSpPr>
            <p:spPr bwMode="auto">
              <a:xfrm flipH="1">
                <a:off x="3488" y="3293"/>
                <a:ext cx="367" cy="190"/>
              </a:xfrm>
              <a:custGeom>
                <a:avLst/>
                <a:gdLst>
                  <a:gd name="T0" fmla="*/ 735 w 735"/>
                  <a:gd name="T1" fmla="*/ 7 h 380"/>
                  <a:gd name="T2" fmla="*/ 724 w 735"/>
                  <a:gd name="T3" fmla="*/ 58 h 380"/>
                  <a:gd name="T4" fmla="*/ 692 w 735"/>
                  <a:gd name="T5" fmla="*/ 140 h 380"/>
                  <a:gd name="T6" fmla="*/ 621 w 735"/>
                  <a:gd name="T7" fmla="*/ 235 h 380"/>
                  <a:gd name="T8" fmla="*/ 563 w 735"/>
                  <a:gd name="T9" fmla="*/ 284 h 380"/>
                  <a:gd name="T10" fmla="*/ 550 w 735"/>
                  <a:gd name="T11" fmla="*/ 293 h 380"/>
                  <a:gd name="T12" fmla="*/ 524 w 735"/>
                  <a:gd name="T13" fmla="*/ 308 h 380"/>
                  <a:gd name="T14" fmla="*/ 486 w 735"/>
                  <a:gd name="T15" fmla="*/ 326 h 380"/>
                  <a:gd name="T16" fmla="*/ 436 w 735"/>
                  <a:gd name="T17" fmla="*/ 342 h 380"/>
                  <a:gd name="T18" fmla="*/ 379 w 735"/>
                  <a:gd name="T19" fmla="*/ 355 h 380"/>
                  <a:gd name="T20" fmla="*/ 311 w 735"/>
                  <a:gd name="T21" fmla="*/ 360 h 380"/>
                  <a:gd name="T22" fmla="*/ 237 w 735"/>
                  <a:gd name="T23" fmla="*/ 353 h 380"/>
                  <a:gd name="T24" fmla="*/ 196 w 735"/>
                  <a:gd name="T25" fmla="*/ 344 h 380"/>
                  <a:gd name="T26" fmla="*/ 186 w 735"/>
                  <a:gd name="T27" fmla="*/ 341 h 380"/>
                  <a:gd name="T28" fmla="*/ 169 w 735"/>
                  <a:gd name="T29" fmla="*/ 335 h 380"/>
                  <a:gd name="T30" fmla="*/ 145 w 735"/>
                  <a:gd name="T31" fmla="*/ 327 h 380"/>
                  <a:gd name="T32" fmla="*/ 117 w 735"/>
                  <a:gd name="T33" fmla="*/ 315 h 380"/>
                  <a:gd name="T34" fmla="*/ 85 w 735"/>
                  <a:gd name="T35" fmla="*/ 299 h 380"/>
                  <a:gd name="T36" fmla="*/ 50 w 735"/>
                  <a:gd name="T37" fmla="*/ 277 h 380"/>
                  <a:gd name="T38" fmla="*/ 17 w 735"/>
                  <a:gd name="T39" fmla="*/ 249 h 380"/>
                  <a:gd name="T40" fmla="*/ 1 w 735"/>
                  <a:gd name="T41" fmla="*/ 234 h 380"/>
                  <a:gd name="T42" fmla="*/ 5 w 735"/>
                  <a:gd name="T43" fmla="*/ 242 h 380"/>
                  <a:gd name="T44" fmla="*/ 16 w 735"/>
                  <a:gd name="T45" fmla="*/ 256 h 380"/>
                  <a:gd name="T46" fmla="*/ 32 w 735"/>
                  <a:gd name="T47" fmla="*/ 274 h 380"/>
                  <a:gd name="T48" fmla="*/ 55 w 735"/>
                  <a:gd name="T49" fmla="*/ 296 h 380"/>
                  <a:gd name="T50" fmla="*/ 86 w 735"/>
                  <a:gd name="T51" fmla="*/ 318 h 380"/>
                  <a:gd name="T52" fmla="*/ 124 w 735"/>
                  <a:gd name="T53" fmla="*/ 339 h 380"/>
                  <a:gd name="T54" fmla="*/ 170 w 735"/>
                  <a:gd name="T55" fmla="*/ 357 h 380"/>
                  <a:gd name="T56" fmla="*/ 199 w 735"/>
                  <a:gd name="T57" fmla="*/ 367 h 380"/>
                  <a:gd name="T58" fmla="*/ 217 w 735"/>
                  <a:gd name="T59" fmla="*/ 370 h 380"/>
                  <a:gd name="T60" fmla="*/ 251 w 735"/>
                  <a:gd name="T61" fmla="*/ 376 h 380"/>
                  <a:gd name="T62" fmla="*/ 297 w 735"/>
                  <a:gd name="T63" fmla="*/ 380 h 380"/>
                  <a:gd name="T64" fmla="*/ 352 w 735"/>
                  <a:gd name="T65" fmla="*/ 379 h 380"/>
                  <a:gd name="T66" fmla="*/ 413 w 735"/>
                  <a:gd name="T67" fmla="*/ 372 h 380"/>
                  <a:gd name="T68" fmla="*/ 478 w 735"/>
                  <a:gd name="T69" fmla="*/ 354 h 380"/>
                  <a:gd name="T70" fmla="*/ 542 w 735"/>
                  <a:gd name="T71" fmla="*/ 323 h 380"/>
                  <a:gd name="T72" fmla="*/ 580 w 735"/>
                  <a:gd name="T73" fmla="*/ 297 h 380"/>
                  <a:gd name="T74" fmla="*/ 627 w 735"/>
                  <a:gd name="T75" fmla="*/ 258 h 380"/>
                  <a:gd name="T76" fmla="*/ 688 w 735"/>
                  <a:gd name="T77" fmla="*/ 181 h 380"/>
                  <a:gd name="T78" fmla="*/ 730 w 735"/>
                  <a:gd name="T79" fmla="*/ 69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35" h="380">
                    <a:moveTo>
                      <a:pt x="735" y="0"/>
                    </a:moveTo>
                    <a:lnTo>
                      <a:pt x="735" y="7"/>
                    </a:lnTo>
                    <a:lnTo>
                      <a:pt x="731" y="27"/>
                    </a:lnTo>
                    <a:lnTo>
                      <a:pt x="724" y="58"/>
                    </a:lnTo>
                    <a:lnTo>
                      <a:pt x="713" y="96"/>
                    </a:lnTo>
                    <a:lnTo>
                      <a:pt x="692" y="140"/>
                    </a:lnTo>
                    <a:lnTo>
                      <a:pt x="662" y="187"/>
                    </a:lnTo>
                    <a:lnTo>
                      <a:pt x="621" y="235"/>
                    </a:lnTo>
                    <a:lnTo>
                      <a:pt x="565" y="282"/>
                    </a:lnTo>
                    <a:lnTo>
                      <a:pt x="563" y="284"/>
                    </a:lnTo>
                    <a:lnTo>
                      <a:pt x="559" y="287"/>
                    </a:lnTo>
                    <a:lnTo>
                      <a:pt x="550" y="293"/>
                    </a:lnTo>
                    <a:lnTo>
                      <a:pt x="538" y="300"/>
                    </a:lnTo>
                    <a:lnTo>
                      <a:pt x="524" y="308"/>
                    </a:lnTo>
                    <a:lnTo>
                      <a:pt x="506" y="317"/>
                    </a:lnTo>
                    <a:lnTo>
                      <a:pt x="486" y="326"/>
                    </a:lnTo>
                    <a:lnTo>
                      <a:pt x="463" y="334"/>
                    </a:lnTo>
                    <a:lnTo>
                      <a:pt x="436" y="342"/>
                    </a:lnTo>
                    <a:lnTo>
                      <a:pt x="409" y="349"/>
                    </a:lnTo>
                    <a:lnTo>
                      <a:pt x="379" y="355"/>
                    </a:lnTo>
                    <a:lnTo>
                      <a:pt x="345" y="359"/>
                    </a:lnTo>
                    <a:lnTo>
                      <a:pt x="311" y="360"/>
                    </a:lnTo>
                    <a:lnTo>
                      <a:pt x="275" y="357"/>
                    </a:lnTo>
                    <a:lnTo>
                      <a:pt x="237" y="353"/>
                    </a:lnTo>
                    <a:lnTo>
                      <a:pt x="197" y="344"/>
                    </a:lnTo>
                    <a:lnTo>
                      <a:pt x="196" y="344"/>
                    </a:lnTo>
                    <a:lnTo>
                      <a:pt x="192" y="342"/>
                    </a:lnTo>
                    <a:lnTo>
                      <a:pt x="186" y="341"/>
                    </a:lnTo>
                    <a:lnTo>
                      <a:pt x="178" y="339"/>
                    </a:lnTo>
                    <a:lnTo>
                      <a:pt x="169" y="335"/>
                    </a:lnTo>
                    <a:lnTo>
                      <a:pt x="158" y="332"/>
                    </a:lnTo>
                    <a:lnTo>
                      <a:pt x="145" y="327"/>
                    </a:lnTo>
                    <a:lnTo>
                      <a:pt x="131" y="322"/>
                    </a:lnTo>
                    <a:lnTo>
                      <a:pt x="117" y="315"/>
                    </a:lnTo>
                    <a:lnTo>
                      <a:pt x="101" y="308"/>
                    </a:lnTo>
                    <a:lnTo>
                      <a:pt x="85" y="299"/>
                    </a:lnTo>
                    <a:lnTo>
                      <a:pt x="68" y="288"/>
                    </a:lnTo>
                    <a:lnTo>
                      <a:pt x="50" y="277"/>
                    </a:lnTo>
                    <a:lnTo>
                      <a:pt x="33" y="264"/>
                    </a:lnTo>
                    <a:lnTo>
                      <a:pt x="17" y="249"/>
                    </a:lnTo>
                    <a:lnTo>
                      <a:pt x="0" y="233"/>
                    </a:lnTo>
                    <a:lnTo>
                      <a:pt x="1" y="234"/>
                    </a:lnTo>
                    <a:lnTo>
                      <a:pt x="2" y="238"/>
                    </a:lnTo>
                    <a:lnTo>
                      <a:pt x="5" y="242"/>
                    </a:lnTo>
                    <a:lnTo>
                      <a:pt x="10" y="248"/>
                    </a:lnTo>
                    <a:lnTo>
                      <a:pt x="16" y="256"/>
                    </a:lnTo>
                    <a:lnTo>
                      <a:pt x="23" y="265"/>
                    </a:lnTo>
                    <a:lnTo>
                      <a:pt x="32" y="274"/>
                    </a:lnTo>
                    <a:lnTo>
                      <a:pt x="43" y="285"/>
                    </a:lnTo>
                    <a:lnTo>
                      <a:pt x="55" y="296"/>
                    </a:lnTo>
                    <a:lnTo>
                      <a:pt x="70" y="307"/>
                    </a:lnTo>
                    <a:lnTo>
                      <a:pt x="86" y="318"/>
                    </a:lnTo>
                    <a:lnTo>
                      <a:pt x="103" y="329"/>
                    </a:lnTo>
                    <a:lnTo>
                      <a:pt x="124" y="339"/>
                    </a:lnTo>
                    <a:lnTo>
                      <a:pt x="146" y="349"/>
                    </a:lnTo>
                    <a:lnTo>
                      <a:pt x="170" y="357"/>
                    </a:lnTo>
                    <a:lnTo>
                      <a:pt x="197" y="365"/>
                    </a:lnTo>
                    <a:lnTo>
                      <a:pt x="199" y="367"/>
                    </a:lnTo>
                    <a:lnTo>
                      <a:pt x="206" y="368"/>
                    </a:lnTo>
                    <a:lnTo>
                      <a:pt x="217" y="370"/>
                    </a:lnTo>
                    <a:lnTo>
                      <a:pt x="232" y="373"/>
                    </a:lnTo>
                    <a:lnTo>
                      <a:pt x="251" y="376"/>
                    </a:lnTo>
                    <a:lnTo>
                      <a:pt x="273" y="378"/>
                    </a:lnTo>
                    <a:lnTo>
                      <a:pt x="297" y="380"/>
                    </a:lnTo>
                    <a:lnTo>
                      <a:pt x="323" y="380"/>
                    </a:lnTo>
                    <a:lnTo>
                      <a:pt x="352" y="379"/>
                    </a:lnTo>
                    <a:lnTo>
                      <a:pt x="382" y="377"/>
                    </a:lnTo>
                    <a:lnTo>
                      <a:pt x="413" y="372"/>
                    </a:lnTo>
                    <a:lnTo>
                      <a:pt x="446" y="364"/>
                    </a:lnTo>
                    <a:lnTo>
                      <a:pt x="478" y="354"/>
                    </a:lnTo>
                    <a:lnTo>
                      <a:pt x="510" y="340"/>
                    </a:lnTo>
                    <a:lnTo>
                      <a:pt x="542" y="323"/>
                    </a:lnTo>
                    <a:lnTo>
                      <a:pt x="574" y="302"/>
                    </a:lnTo>
                    <a:lnTo>
                      <a:pt x="580" y="297"/>
                    </a:lnTo>
                    <a:lnTo>
                      <a:pt x="600" y="282"/>
                    </a:lnTo>
                    <a:lnTo>
                      <a:pt x="627" y="258"/>
                    </a:lnTo>
                    <a:lnTo>
                      <a:pt x="658" y="224"/>
                    </a:lnTo>
                    <a:lnTo>
                      <a:pt x="688" y="181"/>
                    </a:lnTo>
                    <a:lnTo>
                      <a:pt x="714" y="129"/>
                    </a:lnTo>
                    <a:lnTo>
                      <a:pt x="730" y="69"/>
                    </a:lnTo>
                    <a:lnTo>
                      <a:pt x="735"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4" name="Freeform 48"/>
              <p:cNvSpPr>
                <a:spLocks/>
              </p:cNvSpPr>
              <p:nvPr/>
            </p:nvSpPr>
            <p:spPr bwMode="auto">
              <a:xfrm flipH="1">
                <a:off x="3754" y="3286"/>
                <a:ext cx="44" cy="42"/>
              </a:xfrm>
              <a:custGeom>
                <a:avLst/>
                <a:gdLst>
                  <a:gd name="T0" fmla="*/ 44 w 88"/>
                  <a:gd name="T1" fmla="*/ 84 h 84"/>
                  <a:gd name="T2" fmla="*/ 53 w 88"/>
                  <a:gd name="T3" fmla="*/ 83 h 84"/>
                  <a:gd name="T4" fmla="*/ 61 w 88"/>
                  <a:gd name="T5" fmla="*/ 81 h 84"/>
                  <a:gd name="T6" fmla="*/ 68 w 88"/>
                  <a:gd name="T7" fmla="*/ 77 h 84"/>
                  <a:gd name="T8" fmla="*/ 75 w 88"/>
                  <a:gd name="T9" fmla="*/ 72 h 84"/>
                  <a:gd name="T10" fmla="*/ 81 w 88"/>
                  <a:gd name="T11" fmla="*/ 66 h 84"/>
                  <a:gd name="T12" fmla="*/ 84 w 88"/>
                  <a:gd name="T13" fmla="*/ 59 h 84"/>
                  <a:gd name="T14" fmla="*/ 86 w 88"/>
                  <a:gd name="T15" fmla="*/ 52 h 84"/>
                  <a:gd name="T16" fmla="*/ 88 w 88"/>
                  <a:gd name="T17" fmla="*/ 44 h 84"/>
                  <a:gd name="T18" fmla="*/ 86 w 88"/>
                  <a:gd name="T19" fmla="*/ 35 h 84"/>
                  <a:gd name="T20" fmla="*/ 84 w 88"/>
                  <a:gd name="T21" fmla="*/ 27 h 84"/>
                  <a:gd name="T22" fmla="*/ 81 w 88"/>
                  <a:gd name="T23" fmla="*/ 20 h 84"/>
                  <a:gd name="T24" fmla="*/ 75 w 88"/>
                  <a:gd name="T25" fmla="*/ 13 h 84"/>
                  <a:gd name="T26" fmla="*/ 68 w 88"/>
                  <a:gd name="T27" fmla="*/ 7 h 84"/>
                  <a:gd name="T28" fmla="*/ 61 w 88"/>
                  <a:gd name="T29" fmla="*/ 4 h 84"/>
                  <a:gd name="T30" fmla="*/ 53 w 88"/>
                  <a:gd name="T31" fmla="*/ 1 h 84"/>
                  <a:gd name="T32" fmla="*/ 44 w 88"/>
                  <a:gd name="T33" fmla="*/ 0 h 84"/>
                  <a:gd name="T34" fmla="*/ 35 w 88"/>
                  <a:gd name="T35" fmla="*/ 1 h 84"/>
                  <a:gd name="T36" fmla="*/ 26 w 88"/>
                  <a:gd name="T37" fmla="*/ 4 h 84"/>
                  <a:gd name="T38" fmla="*/ 20 w 88"/>
                  <a:gd name="T39" fmla="*/ 7 h 84"/>
                  <a:gd name="T40" fmla="*/ 13 w 88"/>
                  <a:gd name="T41" fmla="*/ 13 h 84"/>
                  <a:gd name="T42" fmla="*/ 7 w 88"/>
                  <a:gd name="T43" fmla="*/ 20 h 84"/>
                  <a:gd name="T44" fmla="*/ 3 w 88"/>
                  <a:gd name="T45" fmla="*/ 27 h 84"/>
                  <a:gd name="T46" fmla="*/ 1 w 88"/>
                  <a:gd name="T47" fmla="*/ 35 h 84"/>
                  <a:gd name="T48" fmla="*/ 0 w 88"/>
                  <a:gd name="T49" fmla="*/ 44 h 84"/>
                  <a:gd name="T50" fmla="*/ 1 w 88"/>
                  <a:gd name="T51" fmla="*/ 52 h 84"/>
                  <a:gd name="T52" fmla="*/ 3 w 88"/>
                  <a:gd name="T53" fmla="*/ 59 h 84"/>
                  <a:gd name="T54" fmla="*/ 7 w 88"/>
                  <a:gd name="T55" fmla="*/ 66 h 84"/>
                  <a:gd name="T56" fmla="*/ 13 w 88"/>
                  <a:gd name="T57" fmla="*/ 72 h 84"/>
                  <a:gd name="T58" fmla="*/ 20 w 88"/>
                  <a:gd name="T59" fmla="*/ 77 h 84"/>
                  <a:gd name="T60" fmla="*/ 26 w 88"/>
                  <a:gd name="T61" fmla="*/ 81 h 84"/>
                  <a:gd name="T62" fmla="*/ 35 w 88"/>
                  <a:gd name="T63" fmla="*/ 83 h 84"/>
                  <a:gd name="T64" fmla="*/ 44 w 88"/>
                  <a:gd name="T6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84">
                    <a:moveTo>
                      <a:pt x="44" y="84"/>
                    </a:moveTo>
                    <a:lnTo>
                      <a:pt x="53" y="83"/>
                    </a:lnTo>
                    <a:lnTo>
                      <a:pt x="61" y="81"/>
                    </a:lnTo>
                    <a:lnTo>
                      <a:pt x="68" y="77"/>
                    </a:lnTo>
                    <a:lnTo>
                      <a:pt x="75" y="72"/>
                    </a:lnTo>
                    <a:lnTo>
                      <a:pt x="81" y="66"/>
                    </a:lnTo>
                    <a:lnTo>
                      <a:pt x="84" y="59"/>
                    </a:lnTo>
                    <a:lnTo>
                      <a:pt x="86" y="52"/>
                    </a:lnTo>
                    <a:lnTo>
                      <a:pt x="88" y="44"/>
                    </a:lnTo>
                    <a:lnTo>
                      <a:pt x="86" y="35"/>
                    </a:lnTo>
                    <a:lnTo>
                      <a:pt x="84" y="27"/>
                    </a:lnTo>
                    <a:lnTo>
                      <a:pt x="81" y="20"/>
                    </a:lnTo>
                    <a:lnTo>
                      <a:pt x="75" y="13"/>
                    </a:lnTo>
                    <a:lnTo>
                      <a:pt x="68" y="7"/>
                    </a:lnTo>
                    <a:lnTo>
                      <a:pt x="61" y="4"/>
                    </a:lnTo>
                    <a:lnTo>
                      <a:pt x="53" y="1"/>
                    </a:lnTo>
                    <a:lnTo>
                      <a:pt x="44" y="0"/>
                    </a:lnTo>
                    <a:lnTo>
                      <a:pt x="35" y="1"/>
                    </a:lnTo>
                    <a:lnTo>
                      <a:pt x="26" y="4"/>
                    </a:lnTo>
                    <a:lnTo>
                      <a:pt x="20" y="7"/>
                    </a:lnTo>
                    <a:lnTo>
                      <a:pt x="13" y="13"/>
                    </a:lnTo>
                    <a:lnTo>
                      <a:pt x="7" y="20"/>
                    </a:lnTo>
                    <a:lnTo>
                      <a:pt x="3" y="27"/>
                    </a:lnTo>
                    <a:lnTo>
                      <a:pt x="1" y="35"/>
                    </a:lnTo>
                    <a:lnTo>
                      <a:pt x="0" y="44"/>
                    </a:lnTo>
                    <a:lnTo>
                      <a:pt x="1" y="52"/>
                    </a:lnTo>
                    <a:lnTo>
                      <a:pt x="3" y="59"/>
                    </a:lnTo>
                    <a:lnTo>
                      <a:pt x="7" y="66"/>
                    </a:lnTo>
                    <a:lnTo>
                      <a:pt x="13" y="72"/>
                    </a:lnTo>
                    <a:lnTo>
                      <a:pt x="20" y="77"/>
                    </a:lnTo>
                    <a:lnTo>
                      <a:pt x="26" y="81"/>
                    </a:lnTo>
                    <a:lnTo>
                      <a:pt x="35" y="83"/>
                    </a:lnTo>
                    <a:lnTo>
                      <a:pt x="44"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5" name="Freeform 49"/>
              <p:cNvSpPr>
                <a:spLocks/>
              </p:cNvSpPr>
              <p:nvPr/>
            </p:nvSpPr>
            <p:spPr bwMode="auto">
              <a:xfrm flipH="1">
                <a:off x="3760" y="3291"/>
                <a:ext cx="31" cy="31"/>
              </a:xfrm>
              <a:custGeom>
                <a:avLst/>
                <a:gdLst>
                  <a:gd name="T0" fmla="*/ 31 w 63"/>
                  <a:gd name="T1" fmla="*/ 62 h 62"/>
                  <a:gd name="T2" fmla="*/ 43 w 63"/>
                  <a:gd name="T3" fmla="*/ 60 h 62"/>
                  <a:gd name="T4" fmla="*/ 54 w 63"/>
                  <a:gd name="T5" fmla="*/ 53 h 62"/>
                  <a:gd name="T6" fmla="*/ 61 w 63"/>
                  <a:gd name="T7" fmla="*/ 44 h 62"/>
                  <a:gd name="T8" fmla="*/ 63 w 63"/>
                  <a:gd name="T9" fmla="*/ 32 h 62"/>
                  <a:gd name="T10" fmla="*/ 61 w 63"/>
                  <a:gd name="T11" fmla="*/ 19 h 62"/>
                  <a:gd name="T12" fmla="*/ 54 w 63"/>
                  <a:gd name="T13" fmla="*/ 9 h 62"/>
                  <a:gd name="T14" fmla="*/ 43 w 63"/>
                  <a:gd name="T15" fmla="*/ 2 h 62"/>
                  <a:gd name="T16" fmla="*/ 31 w 63"/>
                  <a:gd name="T17" fmla="*/ 0 h 62"/>
                  <a:gd name="T18" fmla="*/ 18 w 63"/>
                  <a:gd name="T19" fmla="*/ 2 h 62"/>
                  <a:gd name="T20" fmla="*/ 9 w 63"/>
                  <a:gd name="T21" fmla="*/ 9 h 62"/>
                  <a:gd name="T22" fmla="*/ 2 w 63"/>
                  <a:gd name="T23" fmla="*/ 19 h 62"/>
                  <a:gd name="T24" fmla="*/ 0 w 63"/>
                  <a:gd name="T25" fmla="*/ 32 h 62"/>
                  <a:gd name="T26" fmla="*/ 2 w 63"/>
                  <a:gd name="T27" fmla="*/ 44 h 62"/>
                  <a:gd name="T28" fmla="*/ 9 w 63"/>
                  <a:gd name="T29" fmla="*/ 53 h 62"/>
                  <a:gd name="T30" fmla="*/ 18 w 63"/>
                  <a:gd name="T31" fmla="*/ 60 h 62"/>
                  <a:gd name="T32" fmla="*/ 31 w 63"/>
                  <a:gd name="T33"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 h="62">
                    <a:moveTo>
                      <a:pt x="31" y="62"/>
                    </a:moveTo>
                    <a:lnTo>
                      <a:pt x="43" y="60"/>
                    </a:lnTo>
                    <a:lnTo>
                      <a:pt x="54" y="53"/>
                    </a:lnTo>
                    <a:lnTo>
                      <a:pt x="61" y="44"/>
                    </a:lnTo>
                    <a:lnTo>
                      <a:pt x="63" y="32"/>
                    </a:lnTo>
                    <a:lnTo>
                      <a:pt x="61" y="19"/>
                    </a:lnTo>
                    <a:lnTo>
                      <a:pt x="54" y="9"/>
                    </a:lnTo>
                    <a:lnTo>
                      <a:pt x="43" y="2"/>
                    </a:lnTo>
                    <a:lnTo>
                      <a:pt x="31" y="0"/>
                    </a:lnTo>
                    <a:lnTo>
                      <a:pt x="18" y="2"/>
                    </a:lnTo>
                    <a:lnTo>
                      <a:pt x="9" y="9"/>
                    </a:lnTo>
                    <a:lnTo>
                      <a:pt x="2" y="19"/>
                    </a:lnTo>
                    <a:lnTo>
                      <a:pt x="0" y="32"/>
                    </a:lnTo>
                    <a:lnTo>
                      <a:pt x="2" y="44"/>
                    </a:lnTo>
                    <a:lnTo>
                      <a:pt x="9" y="53"/>
                    </a:lnTo>
                    <a:lnTo>
                      <a:pt x="18" y="60"/>
                    </a:lnTo>
                    <a:lnTo>
                      <a:pt x="31" y="6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6" name="Freeform 50"/>
              <p:cNvSpPr>
                <a:spLocks/>
              </p:cNvSpPr>
              <p:nvPr/>
            </p:nvSpPr>
            <p:spPr bwMode="auto">
              <a:xfrm flipH="1">
                <a:off x="3764" y="3301"/>
                <a:ext cx="16" cy="18"/>
              </a:xfrm>
              <a:custGeom>
                <a:avLst/>
                <a:gdLst>
                  <a:gd name="T0" fmla="*/ 29 w 32"/>
                  <a:gd name="T1" fmla="*/ 0 h 37"/>
                  <a:gd name="T2" fmla="*/ 29 w 32"/>
                  <a:gd name="T3" fmla="*/ 1 h 37"/>
                  <a:gd name="T4" fmla="*/ 31 w 32"/>
                  <a:gd name="T5" fmla="*/ 5 h 37"/>
                  <a:gd name="T6" fmla="*/ 32 w 32"/>
                  <a:gd name="T7" fmla="*/ 11 h 37"/>
                  <a:gd name="T8" fmla="*/ 32 w 32"/>
                  <a:gd name="T9" fmla="*/ 16 h 37"/>
                  <a:gd name="T10" fmla="*/ 29 w 32"/>
                  <a:gd name="T11" fmla="*/ 23 h 37"/>
                  <a:gd name="T12" fmla="*/ 25 w 32"/>
                  <a:gd name="T13" fmla="*/ 29 h 37"/>
                  <a:gd name="T14" fmla="*/ 17 w 32"/>
                  <a:gd name="T15" fmla="*/ 34 h 37"/>
                  <a:gd name="T16" fmla="*/ 5 w 32"/>
                  <a:gd name="T17" fmla="*/ 37 h 37"/>
                  <a:gd name="T18" fmla="*/ 0 w 32"/>
                  <a:gd name="T19" fmla="*/ 22 h 37"/>
                  <a:gd name="T20" fmla="*/ 3 w 32"/>
                  <a:gd name="T21" fmla="*/ 22 h 37"/>
                  <a:gd name="T22" fmla="*/ 12 w 32"/>
                  <a:gd name="T23" fmla="*/ 20 h 37"/>
                  <a:gd name="T24" fmla="*/ 23 w 32"/>
                  <a:gd name="T25" fmla="*/ 14 h 37"/>
                  <a:gd name="T26" fmla="*/ 29 w 32"/>
                  <a:gd name="T27"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7">
                    <a:moveTo>
                      <a:pt x="29" y="0"/>
                    </a:moveTo>
                    <a:lnTo>
                      <a:pt x="29" y="1"/>
                    </a:lnTo>
                    <a:lnTo>
                      <a:pt x="31" y="5"/>
                    </a:lnTo>
                    <a:lnTo>
                      <a:pt x="32" y="11"/>
                    </a:lnTo>
                    <a:lnTo>
                      <a:pt x="32" y="16"/>
                    </a:lnTo>
                    <a:lnTo>
                      <a:pt x="29" y="23"/>
                    </a:lnTo>
                    <a:lnTo>
                      <a:pt x="25" y="29"/>
                    </a:lnTo>
                    <a:lnTo>
                      <a:pt x="17" y="34"/>
                    </a:lnTo>
                    <a:lnTo>
                      <a:pt x="5" y="37"/>
                    </a:lnTo>
                    <a:lnTo>
                      <a:pt x="0" y="22"/>
                    </a:lnTo>
                    <a:lnTo>
                      <a:pt x="3" y="22"/>
                    </a:lnTo>
                    <a:lnTo>
                      <a:pt x="12" y="20"/>
                    </a:lnTo>
                    <a:lnTo>
                      <a:pt x="23" y="14"/>
                    </a:lnTo>
                    <a:lnTo>
                      <a:pt x="29"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7" name="Freeform 51"/>
              <p:cNvSpPr>
                <a:spLocks/>
              </p:cNvSpPr>
              <p:nvPr/>
            </p:nvSpPr>
            <p:spPr bwMode="auto">
              <a:xfrm flipH="1">
                <a:off x="3777" y="3295"/>
                <a:ext cx="9" cy="8"/>
              </a:xfrm>
              <a:custGeom>
                <a:avLst/>
                <a:gdLst>
                  <a:gd name="T0" fmla="*/ 0 w 17"/>
                  <a:gd name="T1" fmla="*/ 15 h 15"/>
                  <a:gd name="T2" fmla="*/ 1 w 17"/>
                  <a:gd name="T3" fmla="*/ 13 h 15"/>
                  <a:gd name="T4" fmla="*/ 3 w 17"/>
                  <a:gd name="T5" fmla="*/ 7 h 15"/>
                  <a:gd name="T6" fmla="*/ 8 w 17"/>
                  <a:gd name="T7" fmla="*/ 2 h 15"/>
                  <a:gd name="T8" fmla="*/ 16 w 17"/>
                  <a:gd name="T9" fmla="*/ 0 h 15"/>
                  <a:gd name="T10" fmla="*/ 17 w 17"/>
                  <a:gd name="T11" fmla="*/ 6 h 15"/>
                  <a:gd name="T12" fmla="*/ 15 w 17"/>
                  <a:gd name="T13" fmla="*/ 6 h 15"/>
                  <a:gd name="T14" fmla="*/ 10 w 17"/>
                  <a:gd name="T15" fmla="*/ 7 h 15"/>
                  <a:gd name="T16" fmla="*/ 5 w 17"/>
                  <a:gd name="T17" fmla="*/ 9 h 15"/>
                  <a:gd name="T18" fmla="*/ 0 w 17"/>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5">
                    <a:moveTo>
                      <a:pt x="0" y="15"/>
                    </a:moveTo>
                    <a:lnTo>
                      <a:pt x="1" y="13"/>
                    </a:lnTo>
                    <a:lnTo>
                      <a:pt x="3" y="7"/>
                    </a:lnTo>
                    <a:lnTo>
                      <a:pt x="8" y="2"/>
                    </a:lnTo>
                    <a:lnTo>
                      <a:pt x="16" y="0"/>
                    </a:lnTo>
                    <a:lnTo>
                      <a:pt x="17" y="6"/>
                    </a:lnTo>
                    <a:lnTo>
                      <a:pt x="15" y="6"/>
                    </a:lnTo>
                    <a:lnTo>
                      <a:pt x="10" y="7"/>
                    </a:lnTo>
                    <a:lnTo>
                      <a:pt x="5" y="9"/>
                    </a:lnTo>
                    <a:lnTo>
                      <a:pt x="0" y="15"/>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8" name="Freeform 52"/>
              <p:cNvSpPr>
                <a:spLocks/>
              </p:cNvSpPr>
              <p:nvPr/>
            </p:nvSpPr>
            <p:spPr bwMode="auto">
              <a:xfrm flipH="1">
                <a:off x="3769" y="3287"/>
                <a:ext cx="44" cy="42"/>
              </a:xfrm>
              <a:custGeom>
                <a:avLst/>
                <a:gdLst>
                  <a:gd name="T0" fmla="*/ 44 w 87"/>
                  <a:gd name="T1" fmla="*/ 84 h 84"/>
                  <a:gd name="T2" fmla="*/ 53 w 87"/>
                  <a:gd name="T3" fmla="*/ 83 h 84"/>
                  <a:gd name="T4" fmla="*/ 61 w 87"/>
                  <a:gd name="T5" fmla="*/ 80 h 84"/>
                  <a:gd name="T6" fmla="*/ 68 w 87"/>
                  <a:gd name="T7" fmla="*/ 77 h 84"/>
                  <a:gd name="T8" fmla="*/ 75 w 87"/>
                  <a:gd name="T9" fmla="*/ 71 h 84"/>
                  <a:gd name="T10" fmla="*/ 80 w 87"/>
                  <a:gd name="T11" fmla="*/ 65 h 84"/>
                  <a:gd name="T12" fmla="*/ 84 w 87"/>
                  <a:gd name="T13" fmla="*/ 58 h 84"/>
                  <a:gd name="T14" fmla="*/ 86 w 87"/>
                  <a:gd name="T15" fmla="*/ 50 h 84"/>
                  <a:gd name="T16" fmla="*/ 87 w 87"/>
                  <a:gd name="T17" fmla="*/ 42 h 84"/>
                  <a:gd name="T18" fmla="*/ 86 w 87"/>
                  <a:gd name="T19" fmla="*/ 34 h 84"/>
                  <a:gd name="T20" fmla="*/ 84 w 87"/>
                  <a:gd name="T21" fmla="*/ 26 h 84"/>
                  <a:gd name="T22" fmla="*/ 80 w 87"/>
                  <a:gd name="T23" fmla="*/ 19 h 84"/>
                  <a:gd name="T24" fmla="*/ 75 w 87"/>
                  <a:gd name="T25" fmla="*/ 12 h 84"/>
                  <a:gd name="T26" fmla="*/ 68 w 87"/>
                  <a:gd name="T27" fmla="*/ 7 h 84"/>
                  <a:gd name="T28" fmla="*/ 61 w 87"/>
                  <a:gd name="T29" fmla="*/ 3 h 84"/>
                  <a:gd name="T30" fmla="*/ 53 w 87"/>
                  <a:gd name="T31" fmla="*/ 1 h 84"/>
                  <a:gd name="T32" fmla="*/ 44 w 87"/>
                  <a:gd name="T33" fmla="*/ 0 h 84"/>
                  <a:gd name="T34" fmla="*/ 34 w 87"/>
                  <a:gd name="T35" fmla="*/ 1 h 84"/>
                  <a:gd name="T36" fmla="*/ 26 w 87"/>
                  <a:gd name="T37" fmla="*/ 3 h 84"/>
                  <a:gd name="T38" fmla="*/ 19 w 87"/>
                  <a:gd name="T39" fmla="*/ 7 h 84"/>
                  <a:gd name="T40" fmla="*/ 13 w 87"/>
                  <a:gd name="T41" fmla="*/ 12 h 84"/>
                  <a:gd name="T42" fmla="*/ 7 w 87"/>
                  <a:gd name="T43" fmla="*/ 19 h 84"/>
                  <a:gd name="T44" fmla="*/ 3 w 87"/>
                  <a:gd name="T45" fmla="*/ 26 h 84"/>
                  <a:gd name="T46" fmla="*/ 1 w 87"/>
                  <a:gd name="T47" fmla="*/ 34 h 84"/>
                  <a:gd name="T48" fmla="*/ 0 w 87"/>
                  <a:gd name="T49" fmla="*/ 42 h 84"/>
                  <a:gd name="T50" fmla="*/ 1 w 87"/>
                  <a:gd name="T51" fmla="*/ 50 h 84"/>
                  <a:gd name="T52" fmla="*/ 3 w 87"/>
                  <a:gd name="T53" fmla="*/ 58 h 84"/>
                  <a:gd name="T54" fmla="*/ 7 w 87"/>
                  <a:gd name="T55" fmla="*/ 65 h 84"/>
                  <a:gd name="T56" fmla="*/ 13 w 87"/>
                  <a:gd name="T57" fmla="*/ 71 h 84"/>
                  <a:gd name="T58" fmla="*/ 19 w 87"/>
                  <a:gd name="T59" fmla="*/ 77 h 84"/>
                  <a:gd name="T60" fmla="*/ 26 w 87"/>
                  <a:gd name="T61" fmla="*/ 80 h 84"/>
                  <a:gd name="T62" fmla="*/ 34 w 87"/>
                  <a:gd name="T63" fmla="*/ 83 h 84"/>
                  <a:gd name="T64" fmla="*/ 44 w 87"/>
                  <a:gd name="T6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 h="84">
                    <a:moveTo>
                      <a:pt x="44" y="84"/>
                    </a:moveTo>
                    <a:lnTo>
                      <a:pt x="53" y="83"/>
                    </a:lnTo>
                    <a:lnTo>
                      <a:pt x="61" y="80"/>
                    </a:lnTo>
                    <a:lnTo>
                      <a:pt x="68" y="77"/>
                    </a:lnTo>
                    <a:lnTo>
                      <a:pt x="75" y="71"/>
                    </a:lnTo>
                    <a:lnTo>
                      <a:pt x="80" y="65"/>
                    </a:lnTo>
                    <a:lnTo>
                      <a:pt x="84" y="58"/>
                    </a:lnTo>
                    <a:lnTo>
                      <a:pt x="86" y="50"/>
                    </a:lnTo>
                    <a:lnTo>
                      <a:pt x="87" y="42"/>
                    </a:lnTo>
                    <a:lnTo>
                      <a:pt x="86" y="34"/>
                    </a:lnTo>
                    <a:lnTo>
                      <a:pt x="84" y="26"/>
                    </a:lnTo>
                    <a:lnTo>
                      <a:pt x="80" y="19"/>
                    </a:lnTo>
                    <a:lnTo>
                      <a:pt x="75" y="12"/>
                    </a:lnTo>
                    <a:lnTo>
                      <a:pt x="68" y="7"/>
                    </a:lnTo>
                    <a:lnTo>
                      <a:pt x="61" y="3"/>
                    </a:lnTo>
                    <a:lnTo>
                      <a:pt x="53" y="1"/>
                    </a:lnTo>
                    <a:lnTo>
                      <a:pt x="44" y="0"/>
                    </a:lnTo>
                    <a:lnTo>
                      <a:pt x="34" y="1"/>
                    </a:lnTo>
                    <a:lnTo>
                      <a:pt x="26" y="3"/>
                    </a:lnTo>
                    <a:lnTo>
                      <a:pt x="19" y="7"/>
                    </a:lnTo>
                    <a:lnTo>
                      <a:pt x="13" y="12"/>
                    </a:lnTo>
                    <a:lnTo>
                      <a:pt x="7" y="19"/>
                    </a:lnTo>
                    <a:lnTo>
                      <a:pt x="3" y="26"/>
                    </a:lnTo>
                    <a:lnTo>
                      <a:pt x="1" y="34"/>
                    </a:lnTo>
                    <a:lnTo>
                      <a:pt x="0" y="42"/>
                    </a:lnTo>
                    <a:lnTo>
                      <a:pt x="1" y="50"/>
                    </a:lnTo>
                    <a:lnTo>
                      <a:pt x="3" y="58"/>
                    </a:lnTo>
                    <a:lnTo>
                      <a:pt x="7" y="65"/>
                    </a:lnTo>
                    <a:lnTo>
                      <a:pt x="13" y="71"/>
                    </a:lnTo>
                    <a:lnTo>
                      <a:pt x="19" y="77"/>
                    </a:lnTo>
                    <a:lnTo>
                      <a:pt x="26" y="80"/>
                    </a:lnTo>
                    <a:lnTo>
                      <a:pt x="34" y="83"/>
                    </a:lnTo>
                    <a:lnTo>
                      <a:pt x="44"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9" name="Freeform 53"/>
              <p:cNvSpPr>
                <a:spLocks/>
              </p:cNvSpPr>
              <p:nvPr/>
            </p:nvSpPr>
            <p:spPr bwMode="auto">
              <a:xfrm flipH="1">
                <a:off x="3776" y="3293"/>
                <a:ext cx="31" cy="31"/>
              </a:xfrm>
              <a:custGeom>
                <a:avLst/>
                <a:gdLst>
                  <a:gd name="T0" fmla="*/ 33 w 64"/>
                  <a:gd name="T1" fmla="*/ 61 h 61"/>
                  <a:gd name="T2" fmla="*/ 45 w 64"/>
                  <a:gd name="T3" fmla="*/ 59 h 61"/>
                  <a:gd name="T4" fmla="*/ 55 w 64"/>
                  <a:gd name="T5" fmla="*/ 52 h 61"/>
                  <a:gd name="T6" fmla="*/ 61 w 64"/>
                  <a:gd name="T7" fmla="*/ 43 h 61"/>
                  <a:gd name="T8" fmla="*/ 64 w 64"/>
                  <a:gd name="T9" fmla="*/ 31 h 61"/>
                  <a:gd name="T10" fmla="*/ 61 w 64"/>
                  <a:gd name="T11" fmla="*/ 19 h 61"/>
                  <a:gd name="T12" fmla="*/ 55 w 64"/>
                  <a:gd name="T13" fmla="*/ 9 h 61"/>
                  <a:gd name="T14" fmla="*/ 45 w 64"/>
                  <a:gd name="T15" fmla="*/ 3 h 61"/>
                  <a:gd name="T16" fmla="*/ 33 w 64"/>
                  <a:gd name="T17" fmla="*/ 0 h 61"/>
                  <a:gd name="T18" fmla="*/ 20 w 64"/>
                  <a:gd name="T19" fmla="*/ 3 h 61"/>
                  <a:gd name="T20" fmla="*/ 10 w 64"/>
                  <a:gd name="T21" fmla="*/ 9 h 61"/>
                  <a:gd name="T22" fmla="*/ 3 w 64"/>
                  <a:gd name="T23" fmla="*/ 19 h 61"/>
                  <a:gd name="T24" fmla="*/ 0 w 64"/>
                  <a:gd name="T25" fmla="*/ 31 h 61"/>
                  <a:gd name="T26" fmla="*/ 3 w 64"/>
                  <a:gd name="T27" fmla="*/ 43 h 61"/>
                  <a:gd name="T28" fmla="*/ 10 w 64"/>
                  <a:gd name="T29" fmla="*/ 52 h 61"/>
                  <a:gd name="T30" fmla="*/ 20 w 64"/>
                  <a:gd name="T31" fmla="*/ 59 h 61"/>
                  <a:gd name="T32" fmla="*/ 33 w 64"/>
                  <a:gd name="T3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61">
                    <a:moveTo>
                      <a:pt x="33" y="61"/>
                    </a:moveTo>
                    <a:lnTo>
                      <a:pt x="45" y="59"/>
                    </a:lnTo>
                    <a:lnTo>
                      <a:pt x="55" y="52"/>
                    </a:lnTo>
                    <a:lnTo>
                      <a:pt x="61" y="43"/>
                    </a:lnTo>
                    <a:lnTo>
                      <a:pt x="64" y="31"/>
                    </a:lnTo>
                    <a:lnTo>
                      <a:pt x="61" y="19"/>
                    </a:lnTo>
                    <a:lnTo>
                      <a:pt x="55" y="9"/>
                    </a:lnTo>
                    <a:lnTo>
                      <a:pt x="45" y="3"/>
                    </a:lnTo>
                    <a:lnTo>
                      <a:pt x="33" y="0"/>
                    </a:lnTo>
                    <a:lnTo>
                      <a:pt x="20" y="3"/>
                    </a:lnTo>
                    <a:lnTo>
                      <a:pt x="10" y="9"/>
                    </a:lnTo>
                    <a:lnTo>
                      <a:pt x="3" y="19"/>
                    </a:lnTo>
                    <a:lnTo>
                      <a:pt x="0" y="31"/>
                    </a:lnTo>
                    <a:lnTo>
                      <a:pt x="3" y="43"/>
                    </a:lnTo>
                    <a:lnTo>
                      <a:pt x="10" y="52"/>
                    </a:lnTo>
                    <a:lnTo>
                      <a:pt x="20" y="59"/>
                    </a:lnTo>
                    <a:lnTo>
                      <a:pt x="33" y="61"/>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0" name="Freeform 54"/>
              <p:cNvSpPr>
                <a:spLocks/>
              </p:cNvSpPr>
              <p:nvPr/>
            </p:nvSpPr>
            <p:spPr bwMode="auto">
              <a:xfrm flipH="1">
                <a:off x="3780" y="3302"/>
                <a:ext cx="16" cy="18"/>
              </a:xfrm>
              <a:custGeom>
                <a:avLst/>
                <a:gdLst>
                  <a:gd name="T0" fmla="*/ 30 w 32"/>
                  <a:gd name="T1" fmla="*/ 0 h 35"/>
                  <a:gd name="T2" fmla="*/ 30 w 32"/>
                  <a:gd name="T3" fmla="*/ 1 h 35"/>
                  <a:gd name="T4" fmla="*/ 32 w 32"/>
                  <a:gd name="T5" fmla="*/ 4 h 35"/>
                  <a:gd name="T6" fmla="*/ 32 w 32"/>
                  <a:gd name="T7" fmla="*/ 10 h 35"/>
                  <a:gd name="T8" fmla="*/ 32 w 32"/>
                  <a:gd name="T9" fmla="*/ 16 h 35"/>
                  <a:gd name="T10" fmla="*/ 29 w 32"/>
                  <a:gd name="T11" fmla="*/ 22 h 35"/>
                  <a:gd name="T12" fmla="*/ 25 w 32"/>
                  <a:gd name="T13" fmla="*/ 27 h 35"/>
                  <a:gd name="T14" fmla="*/ 17 w 32"/>
                  <a:gd name="T15" fmla="*/ 33 h 35"/>
                  <a:gd name="T16" fmla="*/ 5 w 32"/>
                  <a:gd name="T17" fmla="*/ 35 h 35"/>
                  <a:gd name="T18" fmla="*/ 0 w 32"/>
                  <a:gd name="T19" fmla="*/ 20 h 35"/>
                  <a:gd name="T20" fmla="*/ 4 w 32"/>
                  <a:gd name="T21" fmla="*/ 20 h 35"/>
                  <a:gd name="T22" fmla="*/ 13 w 32"/>
                  <a:gd name="T23" fmla="*/ 19 h 35"/>
                  <a:gd name="T24" fmla="*/ 23 w 32"/>
                  <a:gd name="T25" fmla="*/ 14 h 35"/>
                  <a:gd name="T26" fmla="*/ 30 w 32"/>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35">
                    <a:moveTo>
                      <a:pt x="30" y="0"/>
                    </a:moveTo>
                    <a:lnTo>
                      <a:pt x="30" y="1"/>
                    </a:lnTo>
                    <a:lnTo>
                      <a:pt x="32" y="4"/>
                    </a:lnTo>
                    <a:lnTo>
                      <a:pt x="32" y="10"/>
                    </a:lnTo>
                    <a:lnTo>
                      <a:pt x="32" y="16"/>
                    </a:lnTo>
                    <a:lnTo>
                      <a:pt x="29" y="22"/>
                    </a:lnTo>
                    <a:lnTo>
                      <a:pt x="25" y="27"/>
                    </a:lnTo>
                    <a:lnTo>
                      <a:pt x="17" y="33"/>
                    </a:lnTo>
                    <a:lnTo>
                      <a:pt x="5" y="35"/>
                    </a:lnTo>
                    <a:lnTo>
                      <a:pt x="0" y="20"/>
                    </a:lnTo>
                    <a:lnTo>
                      <a:pt x="4" y="20"/>
                    </a:lnTo>
                    <a:lnTo>
                      <a:pt x="13" y="19"/>
                    </a:lnTo>
                    <a:lnTo>
                      <a:pt x="23" y="14"/>
                    </a:lnTo>
                    <a:lnTo>
                      <a:pt x="3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1" name="Freeform 55"/>
              <p:cNvSpPr>
                <a:spLocks/>
              </p:cNvSpPr>
              <p:nvPr/>
            </p:nvSpPr>
            <p:spPr bwMode="auto">
              <a:xfrm flipH="1">
                <a:off x="3793" y="3297"/>
                <a:ext cx="10" cy="8"/>
              </a:xfrm>
              <a:custGeom>
                <a:avLst/>
                <a:gdLst>
                  <a:gd name="T0" fmla="*/ 0 w 19"/>
                  <a:gd name="T1" fmla="*/ 15 h 15"/>
                  <a:gd name="T2" fmla="*/ 1 w 19"/>
                  <a:gd name="T3" fmla="*/ 13 h 15"/>
                  <a:gd name="T4" fmla="*/ 3 w 19"/>
                  <a:gd name="T5" fmla="*/ 7 h 15"/>
                  <a:gd name="T6" fmla="*/ 9 w 19"/>
                  <a:gd name="T7" fmla="*/ 3 h 15"/>
                  <a:gd name="T8" fmla="*/ 18 w 19"/>
                  <a:gd name="T9" fmla="*/ 0 h 15"/>
                  <a:gd name="T10" fmla="*/ 19 w 19"/>
                  <a:gd name="T11" fmla="*/ 6 h 15"/>
                  <a:gd name="T12" fmla="*/ 17 w 19"/>
                  <a:gd name="T13" fmla="*/ 6 h 15"/>
                  <a:gd name="T14" fmla="*/ 12 w 19"/>
                  <a:gd name="T15" fmla="*/ 7 h 15"/>
                  <a:gd name="T16" fmla="*/ 6 w 19"/>
                  <a:gd name="T17" fmla="*/ 10 h 15"/>
                  <a:gd name="T18" fmla="*/ 0 w 19"/>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5">
                    <a:moveTo>
                      <a:pt x="0" y="15"/>
                    </a:moveTo>
                    <a:lnTo>
                      <a:pt x="1" y="13"/>
                    </a:lnTo>
                    <a:lnTo>
                      <a:pt x="3" y="7"/>
                    </a:lnTo>
                    <a:lnTo>
                      <a:pt x="9" y="3"/>
                    </a:lnTo>
                    <a:lnTo>
                      <a:pt x="18" y="0"/>
                    </a:lnTo>
                    <a:lnTo>
                      <a:pt x="19" y="6"/>
                    </a:lnTo>
                    <a:lnTo>
                      <a:pt x="17" y="6"/>
                    </a:lnTo>
                    <a:lnTo>
                      <a:pt x="12" y="7"/>
                    </a:lnTo>
                    <a:lnTo>
                      <a:pt x="6" y="10"/>
                    </a:lnTo>
                    <a:lnTo>
                      <a:pt x="0" y="15"/>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2" name="Freeform 56"/>
              <p:cNvSpPr>
                <a:spLocks/>
              </p:cNvSpPr>
              <p:nvPr/>
            </p:nvSpPr>
            <p:spPr bwMode="auto">
              <a:xfrm flipH="1">
                <a:off x="3791" y="3293"/>
                <a:ext cx="43" cy="42"/>
              </a:xfrm>
              <a:custGeom>
                <a:avLst/>
                <a:gdLst>
                  <a:gd name="T0" fmla="*/ 44 w 88"/>
                  <a:gd name="T1" fmla="*/ 84 h 84"/>
                  <a:gd name="T2" fmla="*/ 53 w 88"/>
                  <a:gd name="T3" fmla="*/ 83 h 84"/>
                  <a:gd name="T4" fmla="*/ 61 w 88"/>
                  <a:gd name="T5" fmla="*/ 81 h 84"/>
                  <a:gd name="T6" fmla="*/ 68 w 88"/>
                  <a:gd name="T7" fmla="*/ 77 h 84"/>
                  <a:gd name="T8" fmla="*/ 75 w 88"/>
                  <a:gd name="T9" fmla="*/ 72 h 84"/>
                  <a:gd name="T10" fmla="*/ 81 w 88"/>
                  <a:gd name="T11" fmla="*/ 65 h 84"/>
                  <a:gd name="T12" fmla="*/ 84 w 88"/>
                  <a:gd name="T13" fmla="*/ 58 h 84"/>
                  <a:gd name="T14" fmla="*/ 87 w 88"/>
                  <a:gd name="T15" fmla="*/ 50 h 84"/>
                  <a:gd name="T16" fmla="*/ 88 w 88"/>
                  <a:gd name="T17" fmla="*/ 40 h 84"/>
                  <a:gd name="T18" fmla="*/ 87 w 88"/>
                  <a:gd name="T19" fmla="*/ 32 h 84"/>
                  <a:gd name="T20" fmla="*/ 84 w 88"/>
                  <a:gd name="T21" fmla="*/ 25 h 84"/>
                  <a:gd name="T22" fmla="*/ 81 w 88"/>
                  <a:gd name="T23" fmla="*/ 19 h 84"/>
                  <a:gd name="T24" fmla="*/ 75 w 88"/>
                  <a:gd name="T25" fmla="*/ 13 h 84"/>
                  <a:gd name="T26" fmla="*/ 68 w 88"/>
                  <a:gd name="T27" fmla="*/ 7 h 84"/>
                  <a:gd name="T28" fmla="*/ 61 w 88"/>
                  <a:gd name="T29" fmla="*/ 4 h 84"/>
                  <a:gd name="T30" fmla="*/ 53 w 88"/>
                  <a:gd name="T31" fmla="*/ 1 h 84"/>
                  <a:gd name="T32" fmla="*/ 44 w 88"/>
                  <a:gd name="T33" fmla="*/ 0 h 84"/>
                  <a:gd name="T34" fmla="*/ 35 w 88"/>
                  <a:gd name="T35" fmla="*/ 1 h 84"/>
                  <a:gd name="T36" fmla="*/ 27 w 88"/>
                  <a:gd name="T37" fmla="*/ 4 h 84"/>
                  <a:gd name="T38" fmla="*/ 20 w 88"/>
                  <a:gd name="T39" fmla="*/ 7 h 84"/>
                  <a:gd name="T40" fmla="*/ 13 w 88"/>
                  <a:gd name="T41" fmla="*/ 13 h 84"/>
                  <a:gd name="T42" fmla="*/ 7 w 88"/>
                  <a:gd name="T43" fmla="*/ 19 h 84"/>
                  <a:gd name="T44" fmla="*/ 4 w 88"/>
                  <a:gd name="T45" fmla="*/ 25 h 84"/>
                  <a:gd name="T46" fmla="*/ 1 w 88"/>
                  <a:gd name="T47" fmla="*/ 32 h 84"/>
                  <a:gd name="T48" fmla="*/ 0 w 88"/>
                  <a:gd name="T49" fmla="*/ 40 h 84"/>
                  <a:gd name="T50" fmla="*/ 1 w 88"/>
                  <a:gd name="T51" fmla="*/ 50 h 84"/>
                  <a:gd name="T52" fmla="*/ 4 w 88"/>
                  <a:gd name="T53" fmla="*/ 58 h 84"/>
                  <a:gd name="T54" fmla="*/ 7 w 88"/>
                  <a:gd name="T55" fmla="*/ 65 h 84"/>
                  <a:gd name="T56" fmla="*/ 13 w 88"/>
                  <a:gd name="T57" fmla="*/ 72 h 84"/>
                  <a:gd name="T58" fmla="*/ 20 w 88"/>
                  <a:gd name="T59" fmla="*/ 77 h 84"/>
                  <a:gd name="T60" fmla="*/ 27 w 88"/>
                  <a:gd name="T61" fmla="*/ 81 h 84"/>
                  <a:gd name="T62" fmla="*/ 35 w 88"/>
                  <a:gd name="T63" fmla="*/ 83 h 84"/>
                  <a:gd name="T64" fmla="*/ 44 w 88"/>
                  <a:gd name="T6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 h="84">
                    <a:moveTo>
                      <a:pt x="44" y="84"/>
                    </a:moveTo>
                    <a:lnTo>
                      <a:pt x="53" y="83"/>
                    </a:lnTo>
                    <a:lnTo>
                      <a:pt x="61" y="81"/>
                    </a:lnTo>
                    <a:lnTo>
                      <a:pt x="68" y="77"/>
                    </a:lnTo>
                    <a:lnTo>
                      <a:pt x="75" y="72"/>
                    </a:lnTo>
                    <a:lnTo>
                      <a:pt x="81" y="65"/>
                    </a:lnTo>
                    <a:lnTo>
                      <a:pt x="84" y="58"/>
                    </a:lnTo>
                    <a:lnTo>
                      <a:pt x="87" y="50"/>
                    </a:lnTo>
                    <a:lnTo>
                      <a:pt x="88" y="40"/>
                    </a:lnTo>
                    <a:lnTo>
                      <a:pt x="87" y="32"/>
                    </a:lnTo>
                    <a:lnTo>
                      <a:pt x="84" y="25"/>
                    </a:lnTo>
                    <a:lnTo>
                      <a:pt x="81" y="19"/>
                    </a:lnTo>
                    <a:lnTo>
                      <a:pt x="75" y="13"/>
                    </a:lnTo>
                    <a:lnTo>
                      <a:pt x="68" y="7"/>
                    </a:lnTo>
                    <a:lnTo>
                      <a:pt x="61" y="4"/>
                    </a:lnTo>
                    <a:lnTo>
                      <a:pt x="53" y="1"/>
                    </a:lnTo>
                    <a:lnTo>
                      <a:pt x="44" y="0"/>
                    </a:lnTo>
                    <a:lnTo>
                      <a:pt x="35" y="1"/>
                    </a:lnTo>
                    <a:lnTo>
                      <a:pt x="27" y="4"/>
                    </a:lnTo>
                    <a:lnTo>
                      <a:pt x="20" y="7"/>
                    </a:lnTo>
                    <a:lnTo>
                      <a:pt x="13" y="13"/>
                    </a:lnTo>
                    <a:lnTo>
                      <a:pt x="7" y="19"/>
                    </a:lnTo>
                    <a:lnTo>
                      <a:pt x="4" y="25"/>
                    </a:lnTo>
                    <a:lnTo>
                      <a:pt x="1" y="32"/>
                    </a:lnTo>
                    <a:lnTo>
                      <a:pt x="0" y="40"/>
                    </a:lnTo>
                    <a:lnTo>
                      <a:pt x="1" y="50"/>
                    </a:lnTo>
                    <a:lnTo>
                      <a:pt x="4" y="58"/>
                    </a:lnTo>
                    <a:lnTo>
                      <a:pt x="7" y="65"/>
                    </a:lnTo>
                    <a:lnTo>
                      <a:pt x="13" y="72"/>
                    </a:lnTo>
                    <a:lnTo>
                      <a:pt x="20" y="77"/>
                    </a:lnTo>
                    <a:lnTo>
                      <a:pt x="27" y="81"/>
                    </a:lnTo>
                    <a:lnTo>
                      <a:pt x="35" y="83"/>
                    </a:lnTo>
                    <a:lnTo>
                      <a:pt x="44"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 name="Freeform 176"/>
              <p:cNvSpPr>
                <a:spLocks/>
              </p:cNvSpPr>
              <p:nvPr/>
            </p:nvSpPr>
            <p:spPr bwMode="auto">
              <a:xfrm flipH="1">
                <a:off x="3565" y="3176"/>
                <a:ext cx="163" cy="207"/>
              </a:xfrm>
              <a:custGeom>
                <a:avLst/>
                <a:gdLst>
                  <a:gd name="T0" fmla="*/ 262 w 327"/>
                  <a:gd name="T1" fmla="*/ 0 h 414"/>
                  <a:gd name="T2" fmla="*/ 264 w 327"/>
                  <a:gd name="T3" fmla="*/ 2 h 414"/>
                  <a:gd name="T4" fmla="*/ 271 w 327"/>
                  <a:gd name="T5" fmla="*/ 6 h 414"/>
                  <a:gd name="T6" fmla="*/ 280 w 327"/>
                  <a:gd name="T7" fmla="*/ 13 h 414"/>
                  <a:gd name="T8" fmla="*/ 292 w 327"/>
                  <a:gd name="T9" fmla="*/ 22 h 414"/>
                  <a:gd name="T10" fmla="*/ 303 w 327"/>
                  <a:gd name="T11" fmla="*/ 35 h 414"/>
                  <a:gd name="T12" fmla="*/ 314 w 327"/>
                  <a:gd name="T13" fmla="*/ 51 h 414"/>
                  <a:gd name="T14" fmla="*/ 323 w 327"/>
                  <a:gd name="T15" fmla="*/ 71 h 414"/>
                  <a:gd name="T16" fmla="*/ 327 w 327"/>
                  <a:gd name="T17" fmla="*/ 94 h 414"/>
                  <a:gd name="T18" fmla="*/ 326 w 327"/>
                  <a:gd name="T19" fmla="*/ 95 h 414"/>
                  <a:gd name="T20" fmla="*/ 324 w 327"/>
                  <a:gd name="T21" fmla="*/ 98 h 414"/>
                  <a:gd name="T22" fmla="*/ 321 w 327"/>
                  <a:gd name="T23" fmla="*/ 103 h 414"/>
                  <a:gd name="T24" fmla="*/ 315 w 327"/>
                  <a:gd name="T25" fmla="*/ 110 h 414"/>
                  <a:gd name="T26" fmla="*/ 308 w 327"/>
                  <a:gd name="T27" fmla="*/ 117 h 414"/>
                  <a:gd name="T28" fmla="*/ 299 w 327"/>
                  <a:gd name="T29" fmla="*/ 126 h 414"/>
                  <a:gd name="T30" fmla="*/ 288 w 327"/>
                  <a:gd name="T31" fmla="*/ 135 h 414"/>
                  <a:gd name="T32" fmla="*/ 277 w 327"/>
                  <a:gd name="T33" fmla="*/ 146 h 414"/>
                  <a:gd name="T34" fmla="*/ 263 w 327"/>
                  <a:gd name="T35" fmla="*/ 157 h 414"/>
                  <a:gd name="T36" fmla="*/ 248 w 327"/>
                  <a:gd name="T37" fmla="*/ 167 h 414"/>
                  <a:gd name="T38" fmla="*/ 231 w 327"/>
                  <a:gd name="T39" fmla="*/ 178 h 414"/>
                  <a:gd name="T40" fmla="*/ 212 w 327"/>
                  <a:gd name="T41" fmla="*/ 187 h 414"/>
                  <a:gd name="T42" fmla="*/ 191 w 327"/>
                  <a:gd name="T43" fmla="*/ 196 h 414"/>
                  <a:gd name="T44" fmla="*/ 170 w 327"/>
                  <a:gd name="T45" fmla="*/ 205 h 414"/>
                  <a:gd name="T46" fmla="*/ 147 w 327"/>
                  <a:gd name="T47" fmla="*/ 212 h 414"/>
                  <a:gd name="T48" fmla="*/ 121 w 327"/>
                  <a:gd name="T49" fmla="*/ 218 h 414"/>
                  <a:gd name="T50" fmla="*/ 105 w 327"/>
                  <a:gd name="T51" fmla="*/ 223 h 414"/>
                  <a:gd name="T52" fmla="*/ 88 w 327"/>
                  <a:gd name="T53" fmla="*/ 233 h 414"/>
                  <a:gd name="T54" fmla="*/ 69 w 327"/>
                  <a:gd name="T55" fmla="*/ 248 h 414"/>
                  <a:gd name="T56" fmla="*/ 52 w 327"/>
                  <a:gd name="T57" fmla="*/ 269 h 414"/>
                  <a:gd name="T58" fmla="*/ 36 w 327"/>
                  <a:gd name="T59" fmla="*/ 296 h 414"/>
                  <a:gd name="T60" fmla="*/ 21 w 327"/>
                  <a:gd name="T61" fmla="*/ 329 h 414"/>
                  <a:gd name="T62" fmla="*/ 8 w 327"/>
                  <a:gd name="T63" fmla="*/ 368 h 414"/>
                  <a:gd name="T64" fmla="*/ 0 w 327"/>
                  <a:gd name="T65" fmla="*/ 414 h 414"/>
                  <a:gd name="T66" fmla="*/ 0 w 327"/>
                  <a:gd name="T67" fmla="*/ 405 h 414"/>
                  <a:gd name="T68" fmla="*/ 1 w 327"/>
                  <a:gd name="T69" fmla="*/ 379 h 414"/>
                  <a:gd name="T70" fmla="*/ 6 w 327"/>
                  <a:gd name="T71" fmla="*/ 344 h 414"/>
                  <a:gd name="T72" fmla="*/ 14 w 327"/>
                  <a:gd name="T73" fmla="*/ 301 h 414"/>
                  <a:gd name="T74" fmla="*/ 26 w 327"/>
                  <a:gd name="T75" fmla="*/ 257 h 414"/>
                  <a:gd name="T76" fmla="*/ 45 w 327"/>
                  <a:gd name="T77" fmla="*/ 215 h 414"/>
                  <a:gd name="T78" fmla="*/ 72 w 327"/>
                  <a:gd name="T79" fmla="*/ 180 h 414"/>
                  <a:gd name="T80" fmla="*/ 106 w 327"/>
                  <a:gd name="T81" fmla="*/ 156 h 414"/>
                  <a:gd name="T82" fmla="*/ 147 w 327"/>
                  <a:gd name="T83" fmla="*/ 135 h 414"/>
                  <a:gd name="T84" fmla="*/ 181 w 327"/>
                  <a:gd name="T85" fmla="*/ 110 h 414"/>
                  <a:gd name="T86" fmla="*/ 208 w 327"/>
                  <a:gd name="T87" fmla="*/ 84 h 414"/>
                  <a:gd name="T88" fmla="*/ 228 w 327"/>
                  <a:gd name="T89" fmla="*/ 59 h 414"/>
                  <a:gd name="T90" fmla="*/ 243 w 327"/>
                  <a:gd name="T91" fmla="*/ 36 h 414"/>
                  <a:gd name="T92" fmla="*/ 254 w 327"/>
                  <a:gd name="T93" fmla="*/ 18 h 414"/>
                  <a:gd name="T94" fmla="*/ 259 w 327"/>
                  <a:gd name="T95" fmla="*/ 5 h 414"/>
                  <a:gd name="T96" fmla="*/ 262 w 327"/>
                  <a:gd name="T9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7" h="414">
                    <a:moveTo>
                      <a:pt x="262" y="0"/>
                    </a:moveTo>
                    <a:lnTo>
                      <a:pt x="264" y="2"/>
                    </a:lnTo>
                    <a:lnTo>
                      <a:pt x="271" y="6"/>
                    </a:lnTo>
                    <a:lnTo>
                      <a:pt x="280" y="13"/>
                    </a:lnTo>
                    <a:lnTo>
                      <a:pt x="292" y="22"/>
                    </a:lnTo>
                    <a:lnTo>
                      <a:pt x="303" y="35"/>
                    </a:lnTo>
                    <a:lnTo>
                      <a:pt x="314" y="51"/>
                    </a:lnTo>
                    <a:lnTo>
                      <a:pt x="323" y="71"/>
                    </a:lnTo>
                    <a:lnTo>
                      <a:pt x="327" y="94"/>
                    </a:lnTo>
                    <a:lnTo>
                      <a:pt x="326" y="95"/>
                    </a:lnTo>
                    <a:lnTo>
                      <a:pt x="324" y="98"/>
                    </a:lnTo>
                    <a:lnTo>
                      <a:pt x="321" y="103"/>
                    </a:lnTo>
                    <a:lnTo>
                      <a:pt x="315" y="110"/>
                    </a:lnTo>
                    <a:lnTo>
                      <a:pt x="308" y="117"/>
                    </a:lnTo>
                    <a:lnTo>
                      <a:pt x="299" y="126"/>
                    </a:lnTo>
                    <a:lnTo>
                      <a:pt x="288" y="135"/>
                    </a:lnTo>
                    <a:lnTo>
                      <a:pt x="277" y="146"/>
                    </a:lnTo>
                    <a:lnTo>
                      <a:pt x="263" y="157"/>
                    </a:lnTo>
                    <a:lnTo>
                      <a:pt x="248" y="167"/>
                    </a:lnTo>
                    <a:lnTo>
                      <a:pt x="231" y="178"/>
                    </a:lnTo>
                    <a:lnTo>
                      <a:pt x="212" y="187"/>
                    </a:lnTo>
                    <a:lnTo>
                      <a:pt x="191" y="196"/>
                    </a:lnTo>
                    <a:lnTo>
                      <a:pt x="170" y="205"/>
                    </a:lnTo>
                    <a:lnTo>
                      <a:pt x="147" y="212"/>
                    </a:lnTo>
                    <a:lnTo>
                      <a:pt x="121" y="218"/>
                    </a:lnTo>
                    <a:lnTo>
                      <a:pt x="105" y="223"/>
                    </a:lnTo>
                    <a:lnTo>
                      <a:pt x="88" y="233"/>
                    </a:lnTo>
                    <a:lnTo>
                      <a:pt x="69" y="248"/>
                    </a:lnTo>
                    <a:lnTo>
                      <a:pt x="52" y="269"/>
                    </a:lnTo>
                    <a:lnTo>
                      <a:pt x="36" y="296"/>
                    </a:lnTo>
                    <a:lnTo>
                      <a:pt x="21" y="329"/>
                    </a:lnTo>
                    <a:lnTo>
                      <a:pt x="8" y="368"/>
                    </a:lnTo>
                    <a:lnTo>
                      <a:pt x="0" y="414"/>
                    </a:lnTo>
                    <a:lnTo>
                      <a:pt x="0" y="405"/>
                    </a:lnTo>
                    <a:lnTo>
                      <a:pt x="1" y="379"/>
                    </a:lnTo>
                    <a:lnTo>
                      <a:pt x="6" y="344"/>
                    </a:lnTo>
                    <a:lnTo>
                      <a:pt x="14" y="301"/>
                    </a:lnTo>
                    <a:lnTo>
                      <a:pt x="26" y="257"/>
                    </a:lnTo>
                    <a:lnTo>
                      <a:pt x="45" y="215"/>
                    </a:lnTo>
                    <a:lnTo>
                      <a:pt x="72" y="180"/>
                    </a:lnTo>
                    <a:lnTo>
                      <a:pt x="106" y="156"/>
                    </a:lnTo>
                    <a:lnTo>
                      <a:pt x="147" y="135"/>
                    </a:lnTo>
                    <a:lnTo>
                      <a:pt x="181" y="110"/>
                    </a:lnTo>
                    <a:lnTo>
                      <a:pt x="208" y="84"/>
                    </a:lnTo>
                    <a:lnTo>
                      <a:pt x="228" y="59"/>
                    </a:lnTo>
                    <a:lnTo>
                      <a:pt x="243" y="36"/>
                    </a:lnTo>
                    <a:lnTo>
                      <a:pt x="254" y="18"/>
                    </a:lnTo>
                    <a:lnTo>
                      <a:pt x="259" y="5"/>
                    </a:lnTo>
                    <a:lnTo>
                      <a:pt x="262" y="0"/>
                    </a:lnTo>
                    <a:close/>
                  </a:path>
                </a:pathLst>
              </a:custGeom>
              <a:solidFill>
                <a:srgbClr val="3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 name="Freeform 177"/>
              <p:cNvSpPr>
                <a:spLocks/>
              </p:cNvSpPr>
              <p:nvPr/>
            </p:nvSpPr>
            <p:spPr bwMode="auto">
              <a:xfrm flipH="1">
                <a:off x="3632" y="3159"/>
                <a:ext cx="87" cy="119"/>
              </a:xfrm>
              <a:custGeom>
                <a:avLst/>
                <a:gdLst>
                  <a:gd name="T0" fmla="*/ 0 w 174"/>
                  <a:gd name="T1" fmla="*/ 237 h 237"/>
                  <a:gd name="T2" fmla="*/ 1 w 174"/>
                  <a:gd name="T3" fmla="*/ 234 h 237"/>
                  <a:gd name="T4" fmla="*/ 5 w 174"/>
                  <a:gd name="T5" fmla="*/ 223 h 237"/>
                  <a:gd name="T6" fmla="*/ 12 w 174"/>
                  <a:gd name="T7" fmla="*/ 208 h 237"/>
                  <a:gd name="T8" fmla="*/ 23 w 174"/>
                  <a:gd name="T9" fmla="*/ 190 h 237"/>
                  <a:gd name="T10" fmla="*/ 38 w 174"/>
                  <a:gd name="T11" fmla="*/ 170 h 237"/>
                  <a:gd name="T12" fmla="*/ 56 w 174"/>
                  <a:gd name="T13" fmla="*/ 150 h 237"/>
                  <a:gd name="T14" fmla="*/ 79 w 174"/>
                  <a:gd name="T15" fmla="*/ 132 h 237"/>
                  <a:gd name="T16" fmla="*/ 108 w 174"/>
                  <a:gd name="T17" fmla="*/ 117 h 237"/>
                  <a:gd name="T18" fmla="*/ 110 w 174"/>
                  <a:gd name="T19" fmla="*/ 116 h 237"/>
                  <a:gd name="T20" fmla="*/ 117 w 174"/>
                  <a:gd name="T21" fmla="*/ 111 h 237"/>
                  <a:gd name="T22" fmla="*/ 128 w 174"/>
                  <a:gd name="T23" fmla="*/ 103 h 237"/>
                  <a:gd name="T24" fmla="*/ 139 w 174"/>
                  <a:gd name="T25" fmla="*/ 91 h 237"/>
                  <a:gd name="T26" fmla="*/ 151 w 174"/>
                  <a:gd name="T27" fmla="*/ 76 h 237"/>
                  <a:gd name="T28" fmla="*/ 161 w 174"/>
                  <a:gd name="T29" fmla="*/ 59 h 237"/>
                  <a:gd name="T30" fmla="*/ 169 w 174"/>
                  <a:gd name="T31" fmla="*/ 37 h 237"/>
                  <a:gd name="T32" fmla="*/ 174 w 174"/>
                  <a:gd name="T33" fmla="*/ 13 h 237"/>
                  <a:gd name="T34" fmla="*/ 172 w 174"/>
                  <a:gd name="T35" fmla="*/ 12 h 237"/>
                  <a:gd name="T36" fmla="*/ 170 w 174"/>
                  <a:gd name="T37" fmla="*/ 10 h 237"/>
                  <a:gd name="T38" fmla="*/ 166 w 174"/>
                  <a:gd name="T39" fmla="*/ 8 h 237"/>
                  <a:gd name="T40" fmla="*/ 159 w 174"/>
                  <a:gd name="T41" fmla="*/ 6 h 237"/>
                  <a:gd name="T42" fmla="*/ 152 w 174"/>
                  <a:gd name="T43" fmla="*/ 3 h 237"/>
                  <a:gd name="T44" fmla="*/ 143 w 174"/>
                  <a:gd name="T45" fmla="*/ 1 h 237"/>
                  <a:gd name="T46" fmla="*/ 133 w 174"/>
                  <a:gd name="T47" fmla="*/ 0 h 237"/>
                  <a:gd name="T48" fmla="*/ 123 w 174"/>
                  <a:gd name="T49" fmla="*/ 0 h 237"/>
                  <a:gd name="T50" fmla="*/ 123 w 174"/>
                  <a:gd name="T51" fmla="*/ 2 h 237"/>
                  <a:gd name="T52" fmla="*/ 123 w 174"/>
                  <a:gd name="T53" fmla="*/ 9 h 237"/>
                  <a:gd name="T54" fmla="*/ 122 w 174"/>
                  <a:gd name="T55" fmla="*/ 20 h 237"/>
                  <a:gd name="T56" fmla="*/ 118 w 174"/>
                  <a:gd name="T57" fmla="*/ 33 h 237"/>
                  <a:gd name="T58" fmla="*/ 114 w 174"/>
                  <a:gd name="T59" fmla="*/ 48 h 237"/>
                  <a:gd name="T60" fmla="*/ 107 w 174"/>
                  <a:gd name="T61" fmla="*/ 66 h 237"/>
                  <a:gd name="T62" fmla="*/ 96 w 174"/>
                  <a:gd name="T63" fmla="*/ 83 h 237"/>
                  <a:gd name="T64" fmla="*/ 83 w 174"/>
                  <a:gd name="T65" fmla="*/ 101 h 237"/>
                  <a:gd name="T66" fmla="*/ 80 w 174"/>
                  <a:gd name="T67" fmla="*/ 104 h 237"/>
                  <a:gd name="T68" fmla="*/ 73 w 174"/>
                  <a:gd name="T69" fmla="*/ 109 h 237"/>
                  <a:gd name="T70" fmla="*/ 64 w 174"/>
                  <a:gd name="T71" fmla="*/ 120 h 237"/>
                  <a:gd name="T72" fmla="*/ 51 w 174"/>
                  <a:gd name="T73" fmla="*/ 135 h 237"/>
                  <a:gd name="T74" fmla="*/ 39 w 174"/>
                  <a:gd name="T75" fmla="*/ 154 h 237"/>
                  <a:gd name="T76" fmla="*/ 25 w 174"/>
                  <a:gd name="T77" fmla="*/ 177 h 237"/>
                  <a:gd name="T78" fmla="*/ 11 w 174"/>
                  <a:gd name="T79" fmla="*/ 205 h 237"/>
                  <a:gd name="T80" fmla="*/ 0 w 174"/>
                  <a:gd name="T81"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4" h="237">
                    <a:moveTo>
                      <a:pt x="0" y="237"/>
                    </a:moveTo>
                    <a:lnTo>
                      <a:pt x="1" y="234"/>
                    </a:lnTo>
                    <a:lnTo>
                      <a:pt x="5" y="223"/>
                    </a:lnTo>
                    <a:lnTo>
                      <a:pt x="12" y="208"/>
                    </a:lnTo>
                    <a:lnTo>
                      <a:pt x="23" y="190"/>
                    </a:lnTo>
                    <a:lnTo>
                      <a:pt x="38" y="170"/>
                    </a:lnTo>
                    <a:lnTo>
                      <a:pt x="56" y="150"/>
                    </a:lnTo>
                    <a:lnTo>
                      <a:pt x="79" y="132"/>
                    </a:lnTo>
                    <a:lnTo>
                      <a:pt x="108" y="117"/>
                    </a:lnTo>
                    <a:lnTo>
                      <a:pt x="110" y="116"/>
                    </a:lnTo>
                    <a:lnTo>
                      <a:pt x="117" y="111"/>
                    </a:lnTo>
                    <a:lnTo>
                      <a:pt x="128" y="103"/>
                    </a:lnTo>
                    <a:lnTo>
                      <a:pt x="139" y="91"/>
                    </a:lnTo>
                    <a:lnTo>
                      <a:pt x="151" y="76"/>
                    </a:lnTo>
                    <a:lnTo>
                      <a:pt x="161" y="59"/>
                    </a:lnTo>
                    <a:lnTo>
                      <a:pt x="169" y="37"/>
                    </a:lnTo>
                    <a:lnTo>
                      <a:pt x="174" y="13"/>
                    </a:lnTo>
                    <a:lnTo>
                      <a:pt x="172" y="12"/>
                    </a:lnTo>
                    <a:lnTo>
                      <a:pt x="170" y="10"/>
                    </a:lnTo>
                    <a:lnTo>
                      <a:pt x="166" y="8"/>
                    </a:lnTo>
                    <a:lnTo>
                      <a:pt x="159" y="6"/>
                    </a:lnTo>
                    <a:lnTo>
                      <a:pt x="152" y="3"/>
                    </a:lnTo>
                    <a:lnTo>
                      <a:pt x="143" y="1"/>
                    </a:lnTo>
                    <a:lnTo>
                      <a:pt x="133" y="0"/>
                    </a:lnTo>
                    <a:lnTo>
                      <a:pt x="123" y="0"/>
                    </a:lnTo>
                    <a:lnTo>
                      <a:pt x="123" y="2"/>
                    </a:lnTo>
                    <a:lnTo>
                      <a:pt x="123" y="9"/>
                    </a:lnTo>
                    <a:lnTo>
                      <a:pt x="122" y="20"/>
                    </a:lnTo>
                    <a:lnTo>
                      <a:pt x="118" y="33"/>
                    </a:lnTo>
                    <a:lnTo>
                      <a:pt x="114" y="48"/>
                    </a:lnTo>
                    <a:lnTo>
                      <a:pt x="107" y="66"/>
                    </a:lnTo>
                    <a:lnTo>
                      <a:pt x="96" y="83"/>
                    </a:lnTo>
                    <a:lnTo>
                      <a:pt x="83" y="101"/>
                    </a:lnTo>
                    <a:lnTo>
                      <a:pt x="80" y="104"/>
                    </a:lnTo>
                    <a:lnTo>
                      <a:pt x="73" y="109"/>
                    </a:lnTo>
                    <a:lnTo>
                      <a:pt x="64" y="120"/>
                    </a:lnTo>
                    <a:lnTo>
                      <a:pt x="51" y="135"/>
                    </a:lnTo>
                    <a:lnTo>
                      <a:pt x="39" y="154"/>
                    </a:lnTo>
                    <a:lnTo>
                      <a:pt x="25" y="177"/>
                    </a:lnTo>
                    <a:lnTo>
                      <a:pt x="11" y="205"/>
                    </a:lnTo>
                    <a:lnTo>
                      <a:pt x="0" y="237"/>
                    </a:lnTo>
                    <a:close/>
                  </a:path>
                </a:pathLst>
              </a:custGeom>
              <a:solidFill>
                <a:srgbClr val="3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5" name="Freeform 199"/>
            <p:cNvSpPr>
              <a:spLocks/>
            </p:cNvSpPr>
            <p:nvPr/>
          </p:nvSpPr>
          <p:spPr bwMode="auto">
            <a:xfrm>
              <a:off x="3990" y="2895"/>
              <a:ext cx="196" cy="96"/>
            </a:xfrm>
            <a:custGeom>
              <a:avLst/>
              <a:gdLst>
                <a:gd name="T0" fmla="*/ 0 w 196"/>
                <a:gd name="T1" fmla="*/ 96 h 96"/>
                <a:gd name="T2" fmla="*/ 75 w 196"/>
                <a:gd name="T3" fmla="*/ 28 h 96"/>
                <a:gd name="T4" fmla="*/ 151 w 196"/>
                <a:gd name="T5" fmla="*/ 0 h 96"/>
                <a:gd name="T6" fmla="*/ 196 w 196"/>
                <a:gd name="T7" fmla="*/ 48 h 96"/>
                <a:gd name="T8" fmla="*/ 187 w 196"/>
                <a:gd name="T9" fmla="*/ 76 h 96"/>
                <a:gd name="T10" fmla="*/ 143 w 196"/>
                <a:gd name="T11" fmla="*/ 52 h 96"/>
                <a:gd name="T12" fmla="*/ 72 w 196"/>
                <a:gd name="T13" fmla="*/ 64 h 96"/>
                <a:gd name="T14" fmla="*/ 0 w 196"/>
                <a:gd name="T15" fmla="*/ 96 h 96"/>
                <a:gd name="T16" fmla="*/ 0 w 196"/>
                <a:gd name="T17"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96">
                  <a:moveTo>
                    <a:pt x="0" y="96"/>
                  </a:moveTo>
                  <a:lnTo>
                    <a:pt x="75" y="28"/>
                  </a:lnTo>
                  <a:lnTo>
                    <a:pt x="151" y="0"/>
                  </a:lnTo>
                  <a:lnTo>
                    <a:pt x="196" y="48"/>
                  </a:lnTo>
                  <a:lnTo>
                    <a:pt x="187" y="76"/>
                  </a:lnTo>
                  <a:lnTo>
                    <a:pt x="143" y="52"/>
                  </a:lnTo>
                  <a:lnTo>
                    <a:pt x="72" y="64"/>
                  </a:lnTo>
                  <a:lnTo>
                    <a:pt x="0" y="96"/>
                  </a:lnTo>
                  <a:lnTo>
                    <a:pt x="0" y="96"/>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6" name="Rectangle 294"/>
            <p:cNvSpPr>
              <a:spLocks noChangeArrowheads="1"/>
            </p:cNvSpPr>
            <p:nvPr/>
          </p:nvSpPr>
          <p:spPr bwMode="auto">
            <a:xfrm>
              <a:off x="3988" y="2930"/>
              <a:ext cx="56" cy="56"/>
            </a:xfrm>
            <a:prstGeom prst="rect">
              <a:avLst/>
            </a:prstGeom>
            <a:solidFill>
              <a:schemeClr val="tx1"/>
            </a:solidFill>
            <a:ln>
              <a:noFill/>
            </a:ln>
            <a:effectLst/>
            <a:extLs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17" name="Rectangle 295"/>
            <p:cNvSpPr>
              <a:spLocks noChangeArrowheads="1"/>
            </p:cNvSpPr>
            <p:nvPr/>
          </p:nvSpPr>
          <p:spPr bwMode="auto">
            <a:xfrm>
              <a:off x="3934" y="2972"/>
              <a:ext cx="56" cy="5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18" name="Freeform 240"/>
            <p:cNvSpPr>
              <a:spLocks/>
            </p:cNvSpPr>
            <p:nvPr/>
          </p:nvSpPr>
          <p:spPr bwMode="auto">
            <a:xfrm>
              <a:off x="3761" y="2884"/>
              <a:ext cx="449" cy="167"/>
            </a:xfrm>
            <a:custGeom>
              <a:avLst/>
              <a:gdLst>
                <a:gd name="T0" fmla="*/ 12 w 449"/>
                <a:gd name="T1" fmla="*/ 166 h 167"/>
                <a:gd name="T2" fmla="*/ 0 w 449"/>
                <a:gd name="T3" fmla="*/ 153 h 167"/>
                <a:gd name="T4" fmla="*/ 7 w 449"/>
                <a:gd name="T5" fmla="*/ 139 h 167"/>
                <a:gd name="T6" fmla="*/ 64 w 449"/>
                <a:gd name="T7" fmla="*/ 137 h 167"/>
                <a:gd name="T8" fmla="*/ 124 w 449"/>
                <a:gd name="T9" fmla="*/ 125 h 167"/>
                <a:gd name="T10" fmla="*/ 173 w 449"/>
                <a:gd name="T11" fmla="*/ 100 h 167"/>
                <a:gd name="T12" fmla="*/ 192 w 449"/>
                <a:gd name="T13" fmla="*/ 80 h 167"/>
                <a:gd name="T14" fmla="*/ 215 w 449"/>
                <a:gd name="T15" fmla="*/ 60 h 167"/>
                <a:gd name="T16" fmla="*/ 242 w 449"/>
                <a:gd name="T17" fmla="*/ 39 h 167"/>
                <a:gd name="T18" fmla="*/ 267 w 449"/>
                <a:gd name="T19" fmla="*/ 22 h 167"/>
                <a:gd name="T20" fmla="*/ 329 w 449"/>
                <a:gd name="T21" fmla="*/ 0 h 167"/>
                <a:gd name="T22" fmla="*/ 402 w 449"/>
                <a:gd name="T23" fmla="*/ 12 h 167"/>
                <a:gd name="T24" fmla="*/ 449 w 449"/>
                <a:gd name="T25" fmla="*/ 73 h 167"/>
                <a:gd name="T26" fmla="*/ 447 w 449"/>
                <a:gd name="T27" fmla="*/ 88 h 167"/>
                <a:gd name="T28" fmla="*/ 436 w 449"/>
                <a:gd name="T29" fmla="*/ 98 h 167"/>
                <a:gd name="T30" fmla="*/ 411 w 449"/>
                <a:gd name="T31" fmla="*/ 85 h 167"/>
                <a:gd name="T32" fmla="*/ 399 w 449"/>
                <a:gd name="T33" fmla="*/ 58 h 167"/>
                <a:gd name="T34" fmla="*/ 381 w 449"/>
                <a:gd name="T35" fmla="*/ 35 h 167"/>
                <a:gd name="T36" fmla="*/ 359 w 449"/>
                <a:gd name="T37" fmla="*/ 22 h 167"/>
                <a:gd name="T38" fmla="*/ 332 w 449"/>
                <a:gd name="T39" fmla="*/ 20 h 167"/>
                <a:gd name="T40" fmla="*/ 276 w 449"/>
                <a:gd name="T41" fmla="*/ 40 h 167"/>
                <a:gd name="T42" fmla="*/ 228 w 449"/>
                <a:gd name="T43" fmla="*/ 75 h 167"/>
                <a:gd name="T44" fmla="*/ 181 w 449"/>
                <a:gd name="T45" fmla="*/ 118 h 167"/>
                <a:gd name="T46" fmla="*/ 157 w 449"/>
                <a:gd name="T47" fmla="*/ 136 h 167"/>
                <a:gd name="T48" fmla="*/ 127 w 449"/>
                <a:gd name="T49" fmla="*/ 146 h 167"/>
                <a:gd name="T50" fmla="*/ 63 w 449"/>
                <a:gd name="T51" fmla="*/ 157 h 167"/>
                <a:gd name="T52" fmla="*/ 27 w 449"/>
                <a:gd name="T53" fmla="*/ 155 h 167"/>
                <a:gd name="T54" fmla="*/ 25 w 449"/>
                <a:gd name="T55" fmla="*/ 167 h 167"/>
                <a:gd name="T56" fmla="*/ 12 w 449"/>
                <a:gd name="T57" fmla="*/ 166 h 167"/>
                <a:gd name="T58" fmla="*/ 12 w 449"/>
                <a:gd name="T59"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9" h="167">
                  <a:moveTo>
                    <a:pt x="12" y="166"/>
                  </a:moveTo>
                  <a:lnTo>
                    <a:pt x="0" y="153"/>
                  </a:lnTo>
                  <a:lnTo>
                    <a:pt x="7" y="139"/>
                  </a:lnTo>
                  <a:lnTo>
                    <a:pt x="64" y="137"/>
                  </a:lnTo>
                  <a:lnTo>
                    <a:pt x="124" y="125"/>
                  </a:lnTo>
                  <a:lnTo>
                    <a:pt x="173" y="100"/>
                  </a:lnTo>
                  <a:lnTo>
                    <a:pt x="192" y="80"/>
                  </a:lnTo>
                  <a:lnTo>
                    <a:pt x="215" y="60"/>
                  </a:lnTo>
                  <a:lnTo>
                    <a:pt x="242" y="39"/>
                  </a:lnTo>
                  <a:lnTo>
                    <a:pt x="267" y="22"/>
                  </a:lnTo>
                  <a:lnTo>
                    <a:pt x="329" y="0"/>
                  </a:lnTo>
                  <a:lnTo>
                    <a:pt x="402" y="12"/>
                  </a:lnTo>
                  <a:lnTo>
                    <a:pt x="449" y="73"/>
                  </a:lnTo>
                  <a:lnTo>
                    <a:pt x="447" y="88"/>
                  </a:lnTo>
                  <a:lnTo>
                    <a:pt x="436" y="98"/>
                  </a:lnTo>
                  <a:lnTo>
                    <a:pt x="411" y="85"/>
                  </a:lnTo>
                  <a:lnTo>
                    <a:pt x="399" y="58"/>
                  </a:lnTo>
                  <a:lnTo>
                    <a:pt x="381" y="35"/>
                  </a:lnTo>
                  <a:lnTo>
                    <a:pt x="359" y="22"/>
                  </a:lnTo>
                  <a:lnTo>
                    <a:pt x="332" y="20"/>
                  </a:lnTo>
                  <a:lnTo>
                    <a:pt x="276" y="40"/>
                  </a:lnTo>
                  <a:lnTo>
                    <a:pt x="228" y="75"/>
                  </a:lnTo>
                  <a:lnTo>
                    <a:pt x="181" y="118"/>
                  </a:lnTo>
                  <a:lnTo>
                    <a:pt x="157" y="136"/>
                  </a:lnTo>
                  <a:lnTo>
                    <a:pt x="127" y="146"/>
                  </a:lnTo>
                  <a:lnTo>
                    <a:pt x="63" y="157"/>
                  </a:lnTo>
                  <a:lnTo>
                    <a:pt x="27" y="155"/>
                  </a:lnTo>
                  <a:lnTo>
                    <a:pt x="25" y="167"/>
                  </a:lnTo>
                  <a:lnTo>
                    <a:pt x="12" y="166"/>
                  </a:lnTo>
                  <a:lnTo>
                    <a:pt x="12" y="1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9" name="Freeform 239"/>
            <p:cNvSpPr>
              <a:spLocks/>
            </p:cNvSpPr>
            <p:nvPr/>
          </p:nvSpPr>
          <p:spPr bwMode="auto">
            <a:xfrm>
              <a:off x="3818" y="2942"/>
              <a:ext cx="388" cy="126"/>
            </a:xfrm>
            <a:custGeom>
              <a:avLst/>
              <a:gdLst>
                <a:gd name="T0" fmla="*/ 365 w 388"/>
                <a:gd name="T1" fmla="*/ 58 h 126"/>
                <a:gd name="T2" fmla="*/ 333 w 388"/>
                <a:gd name="T3" fmla="*/ 33 h 126"/>
                <a:gd name="T4" fmla="*/ 295 w 388"/>
                <a:gd name="T5" fmla="*/ 25 h 126"/>
                <a:gd name="T6" fmla="*/ 215 w 388"/>
                <a:gd name="T7" fmla="*/ 46 h 126"/>
                <a:gd name="T8" fmla="*/ 134 w 388"/>
                <a:gd name="T9" fmla="*/ 104 h 126"/>
                <a:gd name="T10" fmla="*/ 75 w 388"/>
                <a:gd name="T11" fmla="*/ 124 h 126"/>
                <a:gd name="T12" fmla="*/ 10 w 388"/>
                <a:gd name="T13" fmla="*/ 126 h 126"/>
                <a:gd name="T14" fmla="*/ 0 w 388"/>
                <a:gd name="T15" fmla="*/ 116 h 126"/>
                <a:gd name="T16" fmla="*/ 10 w 388"/>
                <a:gd name="T17" fmla="*/ 105 h 126"/>
                <a:gd name="T18" fmla="*/ 123 w 388"/>
                <a:gd name="T19" fmla="*/ 87 h 126"/>
                <a:gd name="T20" fmla="*/ 163 w 388"/>
                <a:gd name="T21" fmla="*/ 56 h 126"/>
                <a:gd name="T22" fmla="*/ 205 w 388"/>
                <a:gd name="T23" fmla="*/ 27 h 126"/>
                <a:gd name="T24" fmla="*/ 255 w 388"/>
                <a:gd name="T25" fmla="*/ 8 h 126"/>
                <a:gd name="T26" fmla="*/ 303 w 388"/>
                <a:gd name="T27" fmla="*/ 0 h 126"/>
                <a:gd name="T28" fmla="*/ 348 w 388"/>
                <a:gd name="T29" fmla="*/ 9 h 126"/>
                <a:gd name="T30" fmla="*/ 388 w 388"/>
                <a:gd name="T31" fmla="*/ 38 h 126"/>
                <a:gd name="T32" fmla="*/ 387 w 388"/>
                <a:gd name="T33" fmla="*/ 59 h 126"/>
                <a:gd name="T34" fmla="*/ 365 w 388"/>
                <a:gd name="T35" fmla="*/ 58 h 126"/>
                <a:gd name="T36" fmla="*/ 365 w 388"/>
                <a:gd name="T37" fmla="*/ 5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8" h="126">
                  <a:moveTo>
                    <a:pt x="365" y="58"/>
                  </a:moveTo>
                  <a:lnTo>
                    <a:pt x="333" y="33"/>
                  </a:lnTo>
                  <a:lnTo>
                    <a:pt x="295" y="25"/>
                  </a:lnTo>
                  <a:lnTo>
                    <a:pt x="215" y="46"/>
                  </a:lnTo>
                  <a:lnTo>
                    <a:pt x="134" y="104"/>
                  </a:lnTo>
                  <a:lnTo>
                    <a:pt x="75" y="124"/>
                  </a:lnTo>
                  <a:lnTo>
                    <a:pt x="10" y="126"/>
                  </a:lnTo>
                  <a:lnTo>
                    <a:pt x="0" y="116"/>
                  </a:lnTo>
                  <a:lnTo>
                    <a:pt x="10" y="105"/>
                  </a:lnTo>
                  <a:lnTo>
                    <a:pt x="123" y="87"/>
                  </a:lnTo>
                  <a:lnTo>
                    <a:pt x="163" y="56"/>
                  </a:lnTo>
                  <a:lnTo>
                    <a:pt x="205" y="27"/>
                  </a:lnTo>
                  <a:lnTo>
                    <a:pt x="255" y="8"/>
                  </a:lnTo>
                  <a:lnTo>
                    <a:pt x="303" y="0"/>
                  </a:lnTo>
                  <a:lnTo>
                    <a:pt x="348" y="9"/>
                  </a:lnTo>
                  <a:lnTo>
                    <a:pt x="388" y="38"/>
                  </a:lnTo>
                  <a:lnTo>
                    <a:pt x="387" y="59"/>
                  </a:lnTo>
                  <a:lnTo>
                    <a:pt x="365" y="58"/>
                  </a:lnTo>
                  <a:lnTo>
                    <a:pt x="365"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0" name="Rectangle 296"/>
            <p:cNvSpPr>
              <a:spLocks noChangeArrowheads="1"/>
            </p:cNvSpPr>
            <p:nvPr/>
          </p:nvSpPr>
          <p:spPr bwMode="auto">
            <a:xfrm>
              <a:off x="4368" y="3070"/>
              <a:ext cx="57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21" name="Rectangle 297"/>
            <p:cNvSpPr>
              <a:spLocks noChangeArrowheads="1"/>
            </p:cNvSpPr>
            <p:nvPr/>
          </p:nvSpPr>
          <p:spPr bwMode="auto">
            <a:xfrm>
              <a:off x="4348" y="3074"/>
              <a:ext cx="56" cy="5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22" name="Rectangle 298"/>
            <p:cNvSpPr>
              <a:spLocks noChangeArrowheads="1"/>
            </p:cNvSpPr>
            <p:nvPr/>
          </p:nvSpPr>
          <p:spPr bwMode="auto">
            <a:xfrm>
              <a:off x="4290" y="3118"/>
              <a:ext cx="57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23" name="Rectangle 299"/>
            <p:cNvSpPr>
              <a:spLocks noChangeArrowheads="1"/>
            </p:cNvSpPr>
            <p:nvPr/>
          </p:nvSpPr>
          <p:spPr bwMode="auto">
            <a:xfrm>
              <a:off x="4320" y="3102"/>
              <a:ext cx="57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24" name="Rectangle 300"/>
            <p:cNvSpPr>
              <a:spLocks noChangeArrowheads="1"/>
            </p:cNvSpPr>
            <p:nvPr/>
          </p:nvSpPr>
          <p:spPr bwMode="auto">
            <a:xfrm>
              <a:off x="4296" y="3096"/>
              <a:ext cx="56" cy="5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25" name="Rectangle 301"/>
            <p:cNvSpPr>
              <a:spLocks noChangeArrowheads="1"/>
            </p:cNvSpPr>
            <p:nvPr/>
          </p:nvSpPr>
          <p:spPr bwMode="auto">
            <a:xfrm>
              <a:off x="4248" y="3114"/>
              <a:ext cx="56" cy="5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26" name="Freeform 200"/>
            <p:cNvSpPr>
              <a:spLocks/>
            </p:cNvSpPr>
            <p:nvPr/>
          </p:nvSpPr>
          <p:spPr bwMode="auto">
            <a:xfrm>
              <a:off x="4293" y="2967"/>
              <a:ext cx="279" cy="199"/>
            </a:xfrm>
            <a:custGeom>
              <a:avLst/>
              <a:gdLst>
                <a:gd name="T0" fmla="*/ 0 w 279"/>
                <a:gd name="T1" fmla="*/ 187 h 199"/>
                <a:gd name="T2" fmla="*/ 103 w 279"/>
                <a:gd name="T3" fmla="*/ 128 h 199"/>
                <a:gd name="T4" fmla="*/ 143 w 279"/>
                <a:gd name="T5" fmla="*/ 75 h 199"/>
                <a:gd name="T6" fmla="*/ 194 w 279"/>
                <a:gd name="T7" fmla="*/ 32 h 199"/>
                <a:gd name="T8" fmla="*/ 160 w 279"/>
                <a:gd name="T9" fmla="*/ 16 h 199"/>
                <a:gd name="T10" fmla="*/ 227 w 279"/>
                <a:gd name="T11" fmla="*/ 0 h 199"/>
                <a:gd name="T12" fmla="*/ 266 w 279"/>
                <a:gd name="T13" fmla="*/ 4 h 199"/>
                <a:gd name="T14" fmla="*/ 279 w 279"/>
                <a:gd name="T15" fmla="*/ 43 h 199"/>
                <a:gd name="T16" fmla="*/ 227 w 279"/>
                <a:gd name="T17" fmla="*/ 39 h 199"/>
                <a:gd name="T18" fmla="*/ 179 w 279"/>
                <a:gd name="T19" fmla="*/ 72 h 199"/>
                <a:gd name="T20" fmla="*/ 124 w 279"/>
                <a:gd name="T21" fmla="*/ 136 h 199"/>
                <a:gd name="T22" fmla="*/ 88 w 279"/>
                <a:gd name="T23" fmla="*/ 179 h 199"/>
                <a:gd name="T24" fmla="*/ 39 w 279"/>
                <a:gd name="T25" fmla="*/ 199 h 199"/>
                <a:gd name="T26" fmla="*/ 0 w 279"/>
                <a:gd name="T27" fmla="*/ 187 h 199"/>
                <a:gd name="T28" fmla="*/ 0 w 279"/>
                <a:gd name="T29" fmla="*/ 18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9" h="199">
                  <a:moveTo>
                    <a:pt x="0" y="187"/>
                  </a:moveTo>
                  <a:lnTo>
                    <a:pt x="103" y="128"/>
                  </a:lnTo>
                  <a:lnTo>
                    <a:pt x="143" y="75"/>
                  </a:lnTo>
                  <a:lnTo>
                    <a:pt x="194" y="32"/>
                  </a:lnTo>
                  <a:lnTo>
                    <a:pt x="160" y="16"/>
                  </a:lnTo>
                  <a:lnTo>
                    <a:pt x="227" y="0"/>
                  </a:lnTo>
                  <a:lnTo>
                    <a:pt x="266" y="4"/>
                  </a:lnTo>
                  <a:lnTo>
                    <a:pt x="279" y="43"/>
                  </a:lnTo>
                  <a:lnTo>
                    <a:pt x="227" y="39"/>
                  </a:lnTo>
                  <a:lnTo>
                    <a:pt x="179" y="72"/>
                  </a:lnTo>
                  <a:lnTo>
                    <a:pt x="124" y="136"/>
                  </a:lnTo>
                  <a:lnTo>
                    <a:pt x="88" y="179"/>
                  </a:lnTo>
                  <a:lnTo>
                    <a:pt x="39" y="199"/>
                  </a:lnTo>
                  <a:lnTo>
                    <a:pt x="0" y="187"/>
                  </a:lnTo>
                  <a:lnTo>
                    <a:pt x="0" y="187"/>
                  </a:lnTo>
                  <a:close/>
                </a:path>
              </a:pathLst>
            </a:cu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7" name="Rectangle 302"/>
            <p:cNvSpPr>
              <a:spLocks noChangeArrowheads="1"/>
            </p:cNvSpPr>
            <p:nvPr/>
          </p:nvSpPr>
          <p:spPr bwMode="auto">
            <a:xfrm>
              <a:off x="4192" y="3114"/>
              <a:ext cx="56" cy="5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128" name="Freeform 241"/>
            <p:cNvSpPr>
              <a:spLocks/>
            </p:cNvSpPr>
            <p:nvPr/>
          </p:nvSpPr>
          <p:spPr bwMode="auto">
            <a:xfrm>
              <a:off x="4162" y="2961"/>
              <a:ext cx="433" cy="221"/>
            </a:xfrm>
            <a:custGeom>
              <a:avLst/>
              <a:gdLst>
                <a:gd name="T0" fmla="*/ 413 w 433"/>
                <a:gd name="T1" fmla="*/ 73 h 221"/>
                <a:gd name="T2" fmla="*/ 399 w 433"/>
                <a:gd name="T3" fmla="*/ 36 h 221"/>
                <a:gd name="T4" fmla="*/ 365 w 433"/>
                <a:gd name="T5" fmla="*/ 21 h 221"/>
                <a:gd name="T6" fmla="*/ 304 w 433"/>
                <a:gd name="T7" fmla="*/ 32 h 221"/>
                <a:gd name="T8" fmla="*/ 253 w 433"/>
                <a:gd name="T9" fmla="*/ 69 h 221"/>
                <a:gd name="T10" fmla="*/ 210 w 433"/>
                <a:gd name="T11" fmla="*/ 122 h 221"/>
                <a:gd name="T12" fmla="*/ 167 w 433"/>
                <a:gd name="T13" fmla="*/ 149 h 221"/>
                <a:gd name="T14" fmla="*/ 124 w 433"/>
                <a:gd name="T15" fmla="*/ 164 h 221"/>
                <a:gd name="T16" fmla="*/ 28 w 433"/>
                <a:gd name="T17" fmla="*/ 179 h 221"/>
                <a:gd name="T18" fmla="*/ 68 w 433"/>
                <a:gd name="T19" fmla="*/ 194 h 221"/>
                <a:gd name="T20" fmla="*/ 125 w 433"/>
                <a:gd name="T21" fmla="*/ 200 h 221"/>
                <a:gd name="T22" fmla="*/ 134 w 433"/>
                <a:gd name="T23" fmla="*/ 212 h 221"/>
                <a:gd name="T24" fmla="*/ 124 w 433"/>
                <a:gd name="T25" fmla="*/ 221 h 221"/>
                <a:gd name="T26" fmla="*/ 66 w 433"/>
                <a:gd name="T27" fmla="*/ 217 h 221"/>
                <a:gd name="T28" fmla="*/ 27 w 433"/>
                <a:gd name="T29" fmla="*/ 205 h 221"/>
                <a:gd name="T30" fmla="*/ 0 w 433"/>
                <a:gd name="T31" fmla="*/ 176 h 221"/>
                <a:gd name="T32" fmla="*/ 7 w 433"/>
                <a:gd name="T33" fmla="*/ 161 h 221"/>
                <a:gd name="T34" fmla="*/ 110 w 433"/>
                <a:gd name="T35" fmla="*/ 148 h 221"/>
                <a:gd name="T36" fmla="*/ 199 w 433"/>
                <a:gd name="T37" fmla="*/ 106 h 221"/>
                <a:gd name="T38" fmla="*/ 238 w 433"/>
                <a:gd name="T39" fmla="*/ 55 h 221"/>
                <a:gd name="T40" fmla="*/ 267 w 433"/>
                <a:gd name="T41" fmla="*/ 30 h 221"/>
                <a:gd name="T42" fmla="*/ 296 w 433"/>
                <a:gd name="T43" fmla="*/ 12 h 221"/>
                <a:gd name="T44" fmla="*/ 365 w 433"/>
                <a:gd name="T45" fmla="*/ 0 h 221"/>
                <a:gd name="T46" fmla="*/ 414 w 433"/>
                <a:gd name="T47" fmla="*/ 22 h 221"/>
                <a:gd name="T48" fmla="*/ 433 w 433"/>
                <a:gd name="T49" fmla="*/ 73 h 221"/>
                <a:gd name="T50" fmla="*/ 423 w 433"/>
                <a:gd name="T51" fmla="*/ 83 h 221"/>
                <a:gd name="T52" fmla="*/ 413 w 433"/>
                <a:gd name="T53" fmla="*/ 73 h 221"/>
                <a:gd name="T54" fmla="*/ 413 w 433"/>
                <a:gd name="T55" fmla="*/ 7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3" h="221">
                  <a:moveTo>
                    <a:pt x="413" y="73"/>
                  </a:moveTo>
                  <a:lnTo>
                    <a:pt x="399" y="36"/>
                  </a:lnTo>
                  <a:lnTo>
                    <a:pt x="365" y="21"/>
                  </a:lnTo>
                  <a:lnTo>
                    <a:pt x="304" y="32"/>
                  </a:lnTo>
                  <a:lnTo>
                    <a:pt x="253" y="69"/>
                  </a:lnTo>
                  <a:lnTo>
                    <a:pt x="210" y="122"/>
                  </a:lnTo>
                  <a:lnTo>
                    <a:pt x="167" y="149"/>
                  </a:lnTo>
                  <a:lnTo>
                    <a:pt x="124" y="164"/>
                  </a:lnTo>
                  <a:lnTo>
                    <a:pt x="28" y="179"/>
                  </a:lnTo>
                  <a:lnTo>
                    <a:pt x="68" y="194"/>
                  </a:lnTo>
                  <a:lnTo>
                    <a:pt x="125" y="200"/>
                  </a:lnTo>
                  <a:lnTo>
                    <a:pt x="134" y="212"/>
                  </a:lnTo>
                  <a:lnTo>
                    <a:pt x="124" y="221"/>
                  </a:lnTo>
                  <a:lnTo>
                    <a:pt x="66" y="217"/>
                  </a:lnTo>
                  <a:lnTo>
                    <a:pt x="27" y="205"/>
                  </a:lnTo>
                  <a:lnTo>
                    <a:pt x="0" y="176"/>
                  </a:lnTo>
                  <a:lnTo>
                    <a:pt x="7" y="161"/>
                  </a:lnTo>
                  <a:lnTo>
                    <a:pt x="110" y="148"/>
                  </a:lnTo>
                  <a:lnTo>
                    <a:pt x="199" y="106"/>
                  </a:lnTo>
                  <a:lnTo>
                    <a:pt x="238" y="55"/>
                  </a:lnTo>
                  <a:lnTo>
                    <a:pt x="267" y="30"/>
                  </a:lnTo>
                  <a:lnTo>
                    <a:pt x="296" y="12"/>
                  </a:lnTo>
                  <a:lnTo>
                    <a:pt x="365" y="0"/>
                  </a:lnTo>
                  <a:lnTo>
                    <a:pt x="414" y="22"/>
                  </a:lnTo>
                  <a:lnTo>
                    <a:pt x="433" y="73"/>
                  </a:lnTo>
                  <a:lnTo>
                    <a:pt x="423" y="83"/>
                  </a:lnTo>
                  <a:lnTo>
                    <a:pt x="413" y="73"/>
                  </a:lnTo>
                  <a:lnTo>
                    <a:pt x="413" y="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Freeform 242"/>
            <p:cNvSpPr>
              <a:spLocks/>
            </p:cNvSpPr>
            <p:nvPr/>
          </p:nvSpPr>
          <p:spPr bwMode="auto">
            <a:xfrm>
              <a:off x="4325" y="2999"/>
              <a:ext cx="259" cy="165"/>
            </a:xfrm>
            <a:custGeom>
              <a:avLst/>
              <a:gdLst>
                <a:gd name="T0" fmla="*/ 6 w 259"/>
                <a:gd name="T1" fmla="*/ 146 h 165"/>
                <a:gd name="T2" fmla="*/ 64 w 259"/>
                <a:gd name="T3" fmla="*/ 119 h 165"/>
                <a:gd name="T4" fmla="*/ 108 w 259"/>
                <a:gd name="T5" fmla="*/ 75 h 165"/>
                <a:gd name="T6" fmla="*/ 139 w 259"/>
                <a:gd name="T7" fmla="*/ 41 h 165"/>
                <a:gd name="T8" fmla="*/ 175 w 259"/>
                <a:gd name="T9" fmla="*/ 12 h 165"/>
                <a:gd name="T10" fmla="*/ 212 w 259"/>
                <a:gd name="T11" fmla="*/ 0 h 165"/>
                <a:gd name="T12" fmla="*/ 250 w 259"/>
                <a:gd name="T13" fmla="*/ 12 h 165"/>
                <a:gd name="T14" fmla="*/ 255 w 259"/>
                <a:gd name="T15" fmla="*/ 20 h 165"/>
                <a:gd name="T16" fmla="*/ 259 w 259"/>
                <a:gd name="T17" fmla="*/ 31 h 165"/>
                <a:gd name="T18" fmla="*/ 252 w 259"/>
                <a:gd name="T19" fmla="*/ 50 h 165"/>
                <a:gd name="T20" fmla="*/ 231 w 259"/>
                <a:gd name="T21" fmla="*/ 43 h 165"/>
                <a:gd name="T22" fmla="*/ 228 w 259"/>
                <a:gd name="T23" fmla="*/ 37 h 165"/>
                <a:gd name="T24" fmla="*/ 199 w 259"/>
                <a:gd name="T25" fmla="*/ 30 h 165"/>
                <a:gd name="T26" fmla="*/ 173 w 259"/>
                <a:gd name="T27" fmla="*/ 41 h 165"/>
                <a:gd name="T28" fmla="*/ 124 w 259"/>
                <a:gd name="T29" fmla="*/ 88 h 165"/>
                <a:gd name="T30" fmla="*/ 100 w 259"/>
                <a:gd name="T31" fmla="*/ 115 h 165"/>
                <a:gd name="T32" fmla="*/ 76 w 259"/>
                <a:gd name="T33" fmla="*/ 136 h 165"/>
                <a:gd name="T34" fmla="*/ 47 w 259"/>
                <a:gd name="T35" fmla="*/ 152 h 165"/>
                <a:gd name="T36" fmla="*/ 13 w 259"/>
                <a:gd name="T37" fmla="*/ 165 h 165"/>
                <a:gd name="T38" fmla="*/ 0 w 259"/>
                <a:gd name="T39" fmla="*/ 159 h 165"/>
                <a:gd name="T40" fmla="*/ 6 w 259"/>
                <a:gd name="T41" fmla="*/ 146 h 165"/>
                <a:gd name="T42" fmla="*/ 6 w 259"/>
                <a:gd name="T43" fmla="*/ 14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9" h="165">
                  <a:moveTo>
                    <a:pt x="6" y="146"/>
                  </a:moveTo>
                  <a:lnTo>
                    <a:pt x="64" y="119"/>
                  </a:lnTo>
                  <a:lnTo>
                    <a:pt x="108" y="75"/>
                  </a:lnTo>
                  <a:lnTo>
                    <a:pt x="139" y="41"/>
                  </a:lnTo>
                  <a:lnTo>
                    <a:pt x="175" y="12"/>
                  </a:lnTo>
                  <a:lnTo>
                    <a:pt x="212" y="0"/>
                  </a:lnTo>
                  <a:lnTo>
                    <a:pt x="250" y="12"/>
                  </a:lnTo>
                  <a:lnTo>
                    <a:pt x="255" y="20"/>
                  </a:lnTo>
                  <a:lnTo>
                    <a:pt x="259" y="31"/>
                  </a:lnTo>
                  <a:lnTo>
                    <a:pt x="252" y="50"/>
                  </a:lnTo>
                  <a:lnTo>
                    <a:pt x="231" y="43"/>
                  </a:lnTo>
                  <a:lnTo>
                    <a:pt x="228" y="37"/>
                  </a:lnTo>
                  <a:lnTo>
                    <a:pt x="199" y="30"/>
                  </a:lnTo>
                  <a:lnTo>
                    <a:pt x="173" y="41"/>
                  </a:lnTo>
                  <a:lnTo>
                    <a:pt x="124" y="88"/>
                  </a:lnTo>
                  <a:lnTo>
                    <a:pt x="100" y="115"/>
                  </a:lnTo>
                  <a:lnTo>
                    <a:pt x="76" y="136"/>
                  </a:lnTo>
                  <a:lnTo>
                    <a:pt x="47" y="152"/>
                  </a:lnTo>
                  <a:lnTo>
                    <a:pt x="13" y="165"/>
                  </a:lnTo>
                  <a:lnTo>
                    <a:pt x="0" y="159"/>
                  </a:lnTo>
                  <a:lnTo>
                    <a:pt x="6" y="146"/>
                  </a:lnTo>
                  <a:lnTo>
                    <a:pt x="6"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65" name="Group 419"/>
          <p:cNvGrpSpPr>
            <a:grpSpLocks/>
          </p:cNvGrpSpPr>
          <p:nvPr/>
        </p:nvGrpSpPr>
        <p:grpSpPr bwMode="auto">
          <a:xfrm rot="860499">
            <a:off x="6516688" y="4651445"/>
            <a:ext cx="2282825" cy="1644650"/>
            <a:chOff x="3721" y="1980"/>
            <a:chExt cx="1806" cy="1301"/>
          </a:xfrm>
        </p:grpSpPr>
        <p:sp>
          <p:nvSpPr>
            <p:cNvPr id="166" name="Freeform 420"/>
            <p:cNvSpPr>
              <a:spLocks/>
            </p:cNvSpPr>
            <p:nvPr/>
          </p:nvSpPr>
          <p:spPr bwMode="auto">
            <a:xfrm>
              <a:off x="3766" y="2357"/>
              <a:ext cx="74" cy="157"/>
            </a:xfrm>
            <a:custGeom>
              <a:avLst/>
              <a:gdLst>
                <a:gd name="T0" fmla="*/ 62 w 74"/>
                <a:gd name="T1" fmla="*/ 0 h 157"/>
                <a:gd name="T2" fmla="*/ 59 w 74"/>
                <a:gd name="T3" fmla="*/ 2 h 157"/>
                <a:gd name="T4" fmla="*/ 49 w 74"/>
                <a:gd name="T5" fmla="*/ 11 h 157"/>
                <a:gd name="T6" fmla="*/ 37 w 74"/>
                <a:gd name="T7" fmla="*/ 24 h 157"/>
                <a:gd name="T8" fmla="*/ 24 w 74"/>
                <a:gd name="T9" fmla="*/ 43 h 157"/>
                <a:gd name="T10" fmla="*/ 11 w 74"/>
                <a:gd name="T11" fmla="*/ 66 h 157"/>
                <a:gd name="T12" fmla="*/ 3 w 74"/>
                <a:gd name="T13" fmla="*/ 93 h 157"/>
                <a:gd name="T14" fmla="*/ 0 w 74"/>
                <a:gd name="T15" fmla="*/ 123 h 157"/>
                <a:gd name="T16" fmla="*/ 6 w 74"/>
                <a:gd name="T17" fmla="*/ 157 h 157"/>
                <a:gd name="T18" fmla="*/ 40 w 74"/>
                <a:gd name="T19" fmla="*/ 128 h 157"/>
                <a:gd name="T20" fmla="*/ 39 w 74"/>
                <a:gd name="T21" fmla="*/ 126 h 157"/>
                <a:gd name="T22" fmla="*/ 37 w 74"/>
                <a:gd name="T23" fmla="*/ 119 h 157"/>
                <a:gd name="T24" fmla="*/ 34 w 74"/>
                <a:gd name="T25" fmla="*/ 108 h 157"/>
                <a:gd name="T26" fmla="*/ 34 w 74"/>
                <a:gd name="T27" fmla="*/ 94 h 157"/>
                <a:gd name="T28" fmla="*/ 37 w 74"/>
                <a:gd name="T29" fmla="*/ 79 h 157"/>
                <a:gd name="T30" fmla="*/ 44 w 74"/>
                <a:gd name="T31" fmla="*/ 64 h 157"/>
                <a:gd name="T32" fmla="*/ 55 w 74"/>
                <a:gd name="T33" fmla="*/ 47 h 157"/>
                <a:gd name="T34" fmla="*/ 74 w 74"/>
                <a:gd name="T35" fmla="*/ 32 h 157"/>
                <a:gd name="T36" fmla="*/ 62 w 74"/>
                <a:gd name="T3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157">
                  <a:moveTo>
                    <a:pt x="62" y="0"/>
                  </a:moveTo>
                  <a:lnTo>
                    <a:pt x="59" y="2"/>
                  </a:lnTo>
                  <a:lnTo>
                    <a:pt x="49" y="11"/>
                  </a:lnTo>
                  <a:lnTo>
                    <a:pt x="37" y="24"/>
                  </a:lnTo>
                  <a:lnTo>
                    <a:pt x="24" y="43"/>
                  </a:lnTo>
                  <a:lnTo>
                    <a:pt x="11" y="66"/>
                  </a:lnTo>
                  <a:lnTo>
                    <a:pt x="3" y="93"/>
                  </a:lnTo>
                  <a:lnTo>
                    <a:pt x="0" y="123"/>
                  </a:lnTo>
                  <a:lnTo>
                    <a:pt x="6" y="157"/>
                  </a:lnTo>
                  <a:lnTo>
                    <a:pt x="40" y="128"/>
                  </a:lnTo>
                  <a:lnTo>
                    <a:pt x="39" y="126"/>
                  </a:lnTo>
                  <a:lnTo>
                    <a:pt x="37" y="119"/>
                  </a:lnTo>
                  <a:lnTo>
                    <a:pt x="34" y="108"/>
                  </a:lnTo>
                  <a:lnTo>
                    <a:pt x="34" y="94"/>
                  </a:lnTo>
                  <a:lnTo>
                    <a:pt x="37" y="79"/>
                  </a:lnTo>
                  <a:lnTo>
                    <a:pt x="44" y="64"/>
                  </a:lnTo>
                  <a:lnTo>
                    <a:pt x="55" y="47"/>
                  </a:lnTo>
                  <a:lnTo>
                    <a:pt x="74" y="32"/>
                  </a:lnTo>
                  <a:lnTo>
                    <a:pt x="6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7" name="Freeform 421"/>
            <p:cNvSpPr>
              <a:spLocks/>
            </p:cNvSpPr>
            <p:nvPr/>
          </p:nvSpPr>
          <p:spPr bwMode="auto">
            <a:xfrm>
              <a:off x="3798" y="2396"/>
              <a:ext cx="33" cy="107"/>
            </a:xfrm>
            <a:custGeom>
              <a:avLst/>
              <a:gdLst>
                <a:gd name="T0" fmla="*/ 33 w 33"/>
                <a:gd name="T1" fmla="*/ 0 h 107"/>
                <a:gd name="T2" fmla="*/ 31 w 33"/>
                <a:gd name="T3" fmla="*/ 1 h 107"/>
                <a:gd name="T4" fmla="*/ 27 w 33"/>
                <a:gd name="T5" fmla="*/ 6 h 107"/>
                <a:gd name="T6" fmla="*/ 21 w 33"/>
                <a:gd name="T7" fmla="*/ 14 h 107"/>
                <a:gd name="T8" fmla="*/ 16 w 33"/>
                <a:gd name="T9" fmla="*/ 25 h 107"/>
                <a:gd name="T10" fmla="*/ 10 w 33"/>
                <a:gd name="T11" fmla="*/ 40 h 107"/>
                <a:gd name="T12" fmla="*/ 8 w 33"/>
                <a:gd name="T13" fmla="*/ 58 h 107"/>
                <a:gd name="T14" fmla="*/ 8 w 33"/>
                <a:gd name="T15" fmla="*/ 80 h 107"/>
                <a:gd name="T16" fmla="*/ 13 w 33"/>
                <a:gd name="T17" fmla="*/ 107 h 107"/>
                <a:gd name="T18" fmla="*/ 12 w 33"/>
                <a:gd name="T19" fmla="*/ 104 h 107"/>
                <a:gd name="T20" fmla="*/ 7 w 33"/>
                <a:gd name="T21" fmla="*/ 98 h 107"/>
                <a:gd name="T22" fmla="*/ 3 w 33"/>
                <a:gd name="T23" fmla="*/ 88 h 107"/>
                <a:gd name="T24" fmla="*/ 0 w 33"/>
                <a:gd name="T25" fmla="*/ 75 h 107"/>
                <a:gd name="T26" fmla="*/ 0 w 33"/>
                <a:gd name="T27" fmla="*/ 59 h 107"/>
                <a:gd name="T28" fmla="*/ 3 w 33"/>
                <a:gd name="T29" fmla="*/ 41 h 107"/>
                <a:gd name="T30" fmla="*/ 14 w 33"/>
                <a:gd name="T31" fmla="*/ 21 h 107"/>
                <a:gd name="T32" fmla="*/ 33 w 33"/>
                <a:gd name="T3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107">
                  <a:moveTo>
                    <a:pt x="33" y="0"/>
                  </a:moveTo>
                  <a:lnTo>
                    <a:pt x="31" y="1"/>
                  </a:lnTo>
                  <a:lnTo>
                    <a:pt x="27" y="6"/>
                  </a:lnTo>
                  <a:lnTo>
                    <a:pt x="21" y="14"/>
                  </a:lnTo>
                  <a:lnTo>
                    <a:pt x="16" y="25"/>
                  </a:lnTo>
                  <a:lnTo>
                    <a:pt x="10" y="40"/>
                  </a:lnTo>
                  <a:lnTo>
                    <a:pt x="8" y="58"/>
                  </a:lnTo>
                  <a:lnTo>
                    <a:pt x="8" y="80"/>
                  </a:lnTo>
                  <a:lnTo>
                    <a:pt x="13" y="107"/>
                  </a:lnTo>
                  <a:lnTo>
                    <a:pt x="12" y="104"/>
                  </a:lnTo>
                  <a:lnTo>
                    <a:pt x="7" y="98"/>
                  </a:lnTo>
                  <a:lnTo>
                    <a:pt x="3" y="88"/>
                  </a:lnTo>
                  <a:lnTo>
                    <a:pt x="0" y="75"/>
                  </a:lnTo>
                  <a:lnTo>
                    <a:pt x="0" y="59"/>
                  </a:lnTo>
                  <a:lnTo>
                    <a:pt x="3" y="41"/>
                  </a:lnTo>
                  <a:lnTo>
                    <a:pt x="14" y="21"/>
                  </a:lnTo>
                  <a:lnTo>
                    <a:pt x="3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8" name="Freeform 422"/>
            <p:cNvSpPr>
              <a:spLocks/>
            </p:cNvSpPr>
            <p:nvPr/>
          </p:nvSpPr>
          <p:spPr bwMode="auto">
            <a:xfrm>
              <a:off x="3758" y="2366"/>
              <a:ext cx="57" cy="174"/>
            </a:xfrm>
            <a:custGeom>
              <a:avLst/>
              <a:gdLst>
                <a:gd name="T0" fmla="*/ 57 w 57"/>
                <a:gd name="T1" fmla="*/ 0 h 174"/>
                <a:gd name="T2" fmla="*/ 53 w 57"/>
                <a:gd name="T3" fmla="*/ 5 h 174"/>
                <a:gd name="T4" fmla="*/ 42 w 57"/>
                <a:gd name="T5" fmla="*/ 17 h 174"/>
                <a:gd name="T6" fmla="*/ 28 w 57"/>
                <a:gd name="T7" fmla="*/ 36 h 174"/>
                <a:gd name="T8" fmla="*/ 14 w 57"/>
                <a:gd name="T9" fmla="*/ 61 h 174"/>
                <a:gd name="T10" fmla="*/ 4 w 57"/>
                <a:gd name="T11" fmla="*/ 88 h 174"/>
                <a:gd name="T12" fmla="*/ 0 w 57"/>
                <a:gd name="T13" fmla="*/ 117 h 174"/>
                <a:gd name="T14" fmla="*/ 6 w 57"/>
                <a:gd name="T15" fmla="*/ 146 h 174"/>
                <a:gd name="T16" fmla="*/ 27 w 57"/>
                <a:gd name="T17" fmla="*/ 174 h 174"/>
                <a:gd name="T18" fmla="*/ 25 w 57"/>
                <a:gd name="T19" fmla="*/ 171 h 174"/>
                <a:gd name="T20" fmla="*/ 21 w 57"/>
                <a:gd name="T21" fmla="*/ 161 h 174"/>
                <a:gd name="T22" fmla="*/ 15 w 57"/>
                <a:gd name="T23" fmla="*/ 146 h 174"/>
                <a:gd name="T24" fmla="*/ 13 w 57"/>
                <a:gd name="T25" fmla="*/ 125 h 174"/>
                <a:gd name="T26" fmla="*/ 13 w 57"/>
                <a:gd name="T27" fmla="*/ 100 h 174"/>
                <a:gd name="T28" fmla="*/ 19 w 57"/>
                <a:gd name="T29" fmla="*/ 70 h 174"/>
                <a:gd name="T30" fmla="*/ 33 w 57"/>
                <a:gd name="T31" fmla="*/ 37 h 174"/>
                <a:gd name="T32" fmla="*/ 57 w 57"/>
                <a:gd name="T33"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174">
                  <a:moveTo>
                    <a:pt x="57" y="0"/>
                  </a:moveTo>
                  <a:lnTo>
                    <a:pt x="53" y="5"/>
                  </a:lnTo>
                  <a:lnTo>
                    <a:pt x="42" y="17"/>
                  </a:lnTo>
                  <a:lnTo>
                    <a:pt x="28" y="36"/>
                  </a:lnTo>
                  <a:lnTo>
                    <a:pt x="14" y="61"/>
                  </a:lnTo>
                  <a:lnTo>
                    <a:pt x="4" y="88"/>
                  </a:lnTo>
                  <a:lnTo>
                    <a:pt x="0" y="117"/>
                  </a:lnTo>
                  <a:lnTo>
                    <a:pt x="6" y="146"/>
                  </a:lnTo>
                  <a:lnTo>
                    <a:pt x="27" y="174"/>
                  </a:lnTo>
                  <a:lnTo>
                    <a:pt x="25" y="171"/>
                  </a:lnTo>
                  <a:lnTo>
                    <a:pt x="21" y="161"/>
                  </a:lnTo>
                  <a:lnTo>
                    <a:pt x="15" y="146"/>
                  </a:lnTo>
                  <a:lnTo>
                    <a:pt x="13" y="125"/>
                  </a:lnTo>
                  <a:lnTo>
                    <a:pt x="13" y="100"/>
                  </a:lnTo>
                  <a:lnTo>
                    <a:pt x="19" y="70"/>
                  </a:lnTo>
                  <a:lnTo>
                    <a:pt x="33" y="37"/>
                  </a:lnTo>
                  <a:lnTo>
                    <a:pt x="5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9" name="Freeform 423"/>
            <p:cNvSpPr>
              <a:spLocks/>
            </p:cNvSpPr>
            <p:nvPr/>
          </p:nvSpPr>
          <p:spPr bwMode="auto">
            <a:xfrm>
              <a:off x="3721" y="2476"/>
              <a:ext cx="701" cy="791"/>
            </a:xfrm>
            <a:custGeom>
              <a:avLst/>
              <a:gdLst>
                <a:gd name="T0" fmla="*/ 613 w 701"/>
                <a:gd name="T1" fmla="*/ 197 h 791"/>
                <a:gd name="T2" fmla="*/ 618 w 701"/>
                <a:gd name="T3" fmla="*/ 203 h 791"/>
                <a:gd name="T4" fmla="*/ 631 w 701"/>
                <a:gd name="T5" fmla="*/ 220 h 791"/>
                <a:gd name="T6" fmla="*/ 647 w 701"/>
                <a:gd name="T7" fmla="*/ 245 h 791"/>
                <a:gd name="T8" fmla="*/ 666 w 701"/>
                <a:gd name="T9" fmla="*/ 279 h 791"/>
                <a:gd name="T10" fmla="*/ 684 w 701"/>
                <a:gd name="T11" fmla="*/ 318 h 791"/>
                <a:gd name="T12" fmla="*/ 696 w 701"/>
                <a:gd name="T13" fmla="*/ 361 h 791"/>
                <a:gd name="T14" fmla="*/ 701 w 701"/>
                <a:gd name="T15" fmla="*/ 408 h 791"/>
                <a:gd name="T16" fmla="*/ 696 w 701"/>
                <a:gd name="T17" fmla="*/ 455 h 791"/>
                <a:gd name="T18" fmla="*/ 696 w 701"/>
                <a:gd name="T19" fmla="*/ 462 h 791"/>
                <a:gd name="T20" fmla="*/ 694 w 701"/>
                <a:gd name="T21" fmla="*/ 483 h 791"/>
                <a:gd name="T22" fmla="*/ 689 w 701"/>
                <a:gd name="T23" fmla="*/ 514 h 791"/>
                <a:gd name="T24" fmla="*/ 677 w 701"/>
                <a:gd name="T25" fmla="*/ 554 h 791"/>
                <a:gd name="T26" fmla="*/ 657 w 701"/>
                <a:gd name="T27" fmla="*/ 598 h 791"/>
                <a:gd name="T28" fmla="*/ 624 w 701"/>
                <a:gd name="T29" fmla="*/ 646 h 791"/>
                <a:gd name="T30" fmla="*/ 579 w 701"/>
                <a:gd name="T31" fmla="*/ 694 h 791"/>
                <a:gd name="T32" fmla="*/ 519 w 701"/>
                <a:gd name="T33" fmla="*/ 741 h 791"/>
                <a:gd name="T34" fmla="*/ 518 w 701"/>
                <a:gd name="T35" fmla="*/ 742 h 791"/>
                <a:gd name="T36" fmla="*/ 512 w 701"/>
                <a:gd name="T37" fmla="*/ 745 h 791"/>
                <a:gd name="T38" fmla="*/ 504 w 701"/>
                <a:gd name="T39" fmla="*/ 747 h 791"/>
                <a:gd name="T40" fmla="*/ 493 w 701"/>
                <a:gd name="T41" fmla="*/ 752 h 791"/>
                <a:gd name="T42" fmla="*/ 480 w 701"/>
                <a:gd name="T43" fmla="*/ 756 h 791"/>
                <a:gd name="T44" fmla="*/ 464 w 701"/>
                <a:gd name="T45" fmla="*/ 762 h 791"/>
                <a:gd name="T46" fmla="*/ 445 w 701"/>
                <a:gd name="T47" fmla="*/ 768 h 791"/>
                <a:gd name="T48" fmla="*/ 425 w 701"/>
                <a:gd name="T49" fmla="*/ 774 h 791"/>
                <a:gd name="T50" fmla="*/ 403 w 701"/>
                <a:gd name="T51" fmla="*/ 778 h 791"/>
                <a:gd name="T52" fmla="*/ 378 w 701"/>
                <a:gd name="T53" fmla="*/ 783 h 791"/>
                <a:gd name="T54" fmla="*/ 354 w 701"/>
                <a:gd name="T55" fmla="*/ 787 h 791"/>
                <a:gd name="T56" fmla="*/ 327 w 701"/>
                <a:gd name="T57" fmla="*/ 790 h 791"/>
                <a:gd name="T58" fmla="*/ 299 w 701"/>
                <a:gd name="T59" fmla="*/ 791 h 791"/>
                <a:gd name="T60" fmla="*/ 271 w 701"/>
                <a:gd name="T61" fmla="*/ 791 h 791"/>
                <a:gd name="T62" fmla="*/ 242 w 701"/>
                <a:gd name="T63" fmla="*/ 789 h 791"/>
                <a:gd name="T64" fmla="*/ 211 w 701"/>
                <a:gd name="T65" fmla="*/ 786 h 791"/>
                <a:gd name="T66" fmla="*/ 34 w 701"/>
                <a:gd name="T67" fmla="*/ 692 h 791"/>
                <a:gd name="T68" fmla="*/ 22 w 701"/>
                <a:gd name="T69" fmla="*/ 657 h 791"/>
                <a:gd name="T70" fmla="*/ 0 w 701"/>
                <a:gd name="T71" fmla="*/ 174 h 791"/>
                <a:gd name="T72" fmla="*/ 0 w 701"/>
                <a:gd name="T73" fmla="*/ 169 h 791"/>
                <a:gd name="T74" fmla="*/ 2 w 701"/>
                <a:gd name="T75" fmla="*/ 156 h 791"/>
                <a:gd name="T76" fmla="*/ 6 w 701"/>
                <a:gd name="T77" fmla="*/ 138 h 791"/>
                <a:gd name="T78" fmla="*/ 10 w 701"/>
                <a:gd name="T79" fmla="*/ 116 h 791"/>
                <a:gd name="T80" fmla="*/ 17 w 701"/>
                <a:gd name="T81" fmla="*/ 92 h 791"/>
                <a:gd name="T82" fmla="*/ 25 w 701"/>
                <a:gd name="T83" fmla="*/ 70 h 791"/>
                <a:gd name="T84" fmla="*/ 36 w 701"/>
                <a:gd name="T85" fmla="*/ 51 h 791"/>
                <a:gd name="T86" fmla="*/ 49 w 701"/>
                <a:gd name="T87" fmla="*/ 38 h 791"/>
                <a:gd name="T88" fmla="*/ 52 w 701"/>
                <a:gd name="T89" fmla="*/ 36 h 791"/>
                <a:gd name="T90" fmla="*/ 62 w 701"/>
                <a:gd name="T91" fmla="*/ 28 h 791"/>
                <a:gd name="T92" fmla="*/ 76 w 701"/>
                <a:gd name="T93" fmla="*/ 18 h 791"/>
                <a:gd name="T94" fmla="*/ 96 w 701"/>
                <a:gd name="T95" fmla="*/ 9 h 791"/>
                <a:gd name="T96" fmla="*/ 118 w 701"/>
                <a:gd name="T97" fmla="*/ 2 h 791"/>
                <a:gd name="T98" fmla="*/ 145 w 701"/>
                <a:gd name="T99" fmla="*/ 0 h 791"/>
                <a:gd name="T100" fmla="*/ 174 w 701"/>
                <a:gd name="T101" fmla="*/ 3 h 791"/>
                <a:gd name="T102" fmla="*/ 204 w 701"/>
                <a:gd name="T103" fmla="*/ 15 h 791"/>
                <a:gd name="T104" fmla="*/ 613 w 701"/>
                <a:gd name="T105" fmla="*/ 197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01" h="791">
                  <a:moveTo>
                    <a:pt x="613" y="197"/>
                  </a:moveTo>
                  <a:lnTo>
                    <a:pt x="618" y="203"/>
                  </a:lnTo>
                  <a:lnTo>
                    <a:pt x="631" y="220"/>
                  </a:lnTo>
                  <a:lnTo>
                    <a:pt x="647" y="245"/>
                  </a:lnTo>
                  <a:lnTo>
                    <a:pt x="666" y="279"/>
                  </a:lnTo>
                  <a:lnTo>
                    <a:pt x="684" y="318"/>
                  </a:lnTo>
                  <a:lnTo>
                    <a:pt x="696" y="361"/>
                  </a:lnTo>
                  <a:lnTo>
                    <a:pt x="701" y="408"/>
                  </a:lnTo>
                  <a:lnTo>
                    <a:pt x="696" y="455"/>
                  </a:lnTo>
                  <a:lnTo>
                    <a:pt x="696" y="462"/>
                  </a:lnTo>
                  <a:lnTo>
                    <a:pt x="694" y="483"/>
                  </a:lnTo>
                  <a:lnTo>
                    <a:pt x="689" y="514"/>
                  </a:lnTo>
                  <a:lnTo>
                    <a:pt x="677" y="554"/>
                  </a:lnTo>
                  <a:lnTo>
                    <a:pt x="657" y="598"/>
                  </a:lnTo>
                  <a:lnTo>
                    <a:pt x="624" y="646"/>
                  </a:lnTo>
                  <a:lnTo>
                    <a:pt x="579" y="694"/>
                  </a:lnTo>
                  <a:lnTo>
                    <a:pt x="519" y="741"/>
                  </a:lnTo>
                  <a:lnTo>
                    <a:pt x="518" y="742"/>
                  </a:lnTo>
                  <a:lnTo>
                    <a:pt x="512" y="745"/>
                  </a:lnTo>
                  <a:lnTo>
                    <a:pt x="504" y="747"/>
                  </a:lnTo>
                  <a:lnTo>
                    <a:pt x="493" y="752"/>
                  </a:lnTo>
                  <a:lnTo>
                    <a:pt x="480" y="756"/>
                  </a:lnTo>
                  <a:lnTo>
                    <a:pt x="464" y="762"/>
                  </a:lnTo>
                  <a:lnTo>
                    <a:pt x="445" y="768"/>
                  </a:lnTo>
                  <a:lnTo>
                    <a:pt x="425" y="774"/>
                  </a:lnTo>
                  <a:lnTo>
                    <a:pt x="403" y="778"/>
                  </a:lnTo>
                  <a:lnTo>
                    <a:pt x="378" y="783"/>
                  </a:lnTo>
                  <a:lnTo>
                    <a:pt x="354" y="787"/>
                  </a:lnTo>
                  <a:lnTo>
                    <a:pt x="327" y="790"/>
                  </a:lnTo>
                  <a:lnTo>
                    <a:pt x="299" y="791"/>
                  </a:lnTo>
                  <a:lnTo>
                    <a:pt x="271" y="791"/>
                  </a:lnTo>
                  <a:lnTo>
                    <a:pt x="242" y="789"/>
                  </a:lnTo>
                  <a:lnTo>
                    <a:pt x="211" y="786"/>
                  </a:lnTo>
                  <a:lnTo>
                    <a:pt x="34" y="692"/>
                  </a:lnTo>
                  <a:lnTo>
                    <a:pt x="22" y="657"/>
                  </a:lnTo>
                  <a:lnTo>
                    <a:pt x="0" y="174"/>
                  </a:lnTo>
                  <a:lnTo>
                    <a:pt x="0" y="169"/>
                  </a:lnTo>
                  <a:lnTo>
                    <a:pt x="2" y="156"/>
                  </a:lnTo>
                  <a:lnTo>
                    <a:pt x="6" y="138"/>
                  </a:lnTo>
                  <a:lnTo>
                    <a:pt x="10" y="116"/>
                  </a:lnTo>
                  <a:lnTo>
                    <a:pt x="17" y="92"/>
                  </a:lnTo>
                  <a:lnTo>
                    <a:pt x="25" y="70"/>
                  </a:lnTo>
                  <a:lnTo>
                    <a:pt x="36" y="51"/>
                  </a:lnTo>
                  <a:lnTo>
                    <a:pt x="49" y="38"/>
                  </a:lnTo>
                  <a:lnTo>
                    <a:pt x="52" y="36"/>
                  </a:lnTo>
                  <a:lnTo>
                    <a:pt x="62" y="28"/>
                  </a:lnTo>
                  <a:lnTo>
                    <a:pt x="76" y="18"/>
                  </a:lnTo>
                  <a:lnTo>
                    <a:pt x="96" y="9"/>
                  </a:lnTo>
                  <a:lnTo>
                    <a:pt x="118" y="2"/>
                  </a:lnTo>
                  <a:lnTo>
                    <a:pt x="145" y="0"/>
                  </a:lnTo>
                  <a:lnTo>
                    <a:pt x="174" y="3"/>
                  </a:lnTo>
                  <a:lnTo>
                    <a:pt x="204" y="15"/>
                  </a:lnTo>
                  <a:lnTo>
                    <a:pt x="613" y="1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0" name="Freeform 424"/>
            <p:cNvSpPr>
              <a:spLocks/>
            </p:cNvSpPr>
            <p:nvPr/>
          </p:nvSpPr>
          <p:spPr bwMode="auto">
            <a:xfrm>
              <a:off x="3755" y="2496"/>
              <a:ext cx="627" cy="678"/>
            </a:xfrm>
            <a:custGeom>
              <a:avLst/>
              <a:gdLst>
                <a:gd name="T0" fmla="*/ 160 w 627"/>
                <a:gd name="T1" fmla="*/ 2 h 678"/>
                <a:gd name="T2" fmla="*/ 125 w 627"/>
                <a:gd name="T3" fmla="*/ 0 h 678"/>
                <a:gd name="T4" fmla="*/ 71 w 627"/>
                <a:gd name="T5" fmla="*/ 10 h 678"/>
                <a:gd name="T6" fmla="*/ 18 w 627"/>
                <a:gd name="T7" fmla="*/ 46 h 678"/>
                <a:gd name="T8" fmla="*/ 2 w 627"/>
                <a:gd name="T9" fmla="*/ 94 h 678"/>
                <a:gd name="T10" fmla="*/ 14 w 627"/>
                <a:gd name="T11" fmla="*/ 195 h 678"/>
                <a:gd name="T12" fmla="*/ 32 w 627"/>
                <a:gd name="T13" fmla="*/ 335 h 678"/>
                <a:gd name="T14" fmla="*/ 49 w 627"/>
                <a:gd name="T15" fmla="*/ 451 h 678"/>
                <a:gd name="T16" fmla="*/ 59 w 627"/>
                <a:gd name="T17" fmla="*/ 488 h 678"/>
                <a:gd name="T18" fmla="*/ 67 w 627"/>
                <a:gd name="T19" fmla="*/ 512 h 678"/>
                <a:gd name="T20" fmla="*/ 80 w 627"/>
                <a:gd name="T21" fmla="*/ 540 h 678"/>
                <a:gd name="T22" fmla="*/ 98 w 627"/>
                <a:gd name="T23" fmla="*/ 571 h 678"/>
                <a:gd name="T24" fmla="*/ 124 w 627"/>
                <a:gd name="T25" fmla="*/ 603 h 678"/>
                <a:gd name="T26" fmla="*/ 157 w 627"/>
                <a:gd name="T27" fmla="*/ 631 h 678"/>
                <a:gd name="T28" fmla="*/ 203 w 627"/>
                <a:gd name="T29" fmla="*/ 656 h 678"/>
                <a:gd name="T30" fmla="*/ 261 w 627"/>
                <a:gd name="T31" fmla="*/ 671 h 678"/>
                <a:gd name="T32" fmla="*/ 330 w 627"/>
                <a:gd name="T33" fmla="*/ 678 h 678"/>
                <a:gd name="T34" fmla="*/ 395 w 627"/>
                <a:gd name="T35" fmla="*/ 674 h 678"/>
                <a:gd name="T36" fmla="*/ 450 w 627"/>
                <a:gd name="T37" fmla="*/ 665 h 678"/>
                <a:gd name="T38" fmla="*/ 498 w 627"/>
                <a:gd name="T39" fmla="*/ 650 h 678"/>
                <a:gd name="T40" fmla="*/ 537 w 627"/>
                <a:gd name="T41" fmla="*/ 629 h 678"/>
                <a:gd name="T42" fmla="*/ 570 w 627"/>
                <a:gd name="T43" fmla="*/ 604 h 678"/>
                <a:gd name="T44" fmla="*/ 595 w 627"/>
                <a:gd name="T45" fmla="*/ 577 h 678"/>
                <a:gd name="T46" fmla="*/ 611 w 627"/>
                <a:gd name="T47" fmla="*/ 549 h 678"/>
                <a:gd name="T48" fmla="*/ 624 w 627"/>
                <a:gd name="T49" fmla="*/ 501 h 678"/>
                <a:gd name="T50" fmla="*/ 625 w 627"/>
                <a:gd name="T51" fmla="*/ 409 h 678"/>
                <a:gd name="T52" fmla="*/ 604 w 627"/>
                <a:gd name="T53" fmla="*/ 307 h 678"/>
                <a:gd name="T54" fmla="*/ 564 w 627"/>
                <a:gd name="T55" fmla="*/ 223 h 678"/>
                <a:gd name="T56" fmla="*/ 520 w 627"/>
                <a:gd name="T57" fmla="*/ 186 h 678"/>
                <a:gd name="T58" fmla="*/ 473 w 627"/>
                <a:gd name="T59" fmla="*/ 159 h 678"/>
                <a:gd name="T60" fmla="*/ 416 w 627"/>
                <a:gd name="T61" fmla="*/ 127 h 678"/>
                <a:gd name="T62" fmla="*/ 353 w 627"/>
                <a:gd name="T63" fmla="*/ 96 h 678"/>
                <a:gd name="T64" fmla="*/ 291 w 627"/>
                <a:gd name="T65" fmla="*/ 64 h 678"/>
                <a:gd name="T66" fmla="*/ 236 w 627"/>
                <a:gd name="T67" fmla="*/ 37 h 678"/>
                <a:gd name="T68" fmla="*/ 194 w 627"/>
                <a:gd name="T69" fmla="*/ 16 h 678"/>
                <a:gd name="T70" fmla="*/ 169 w 627"/>
                <a:gd name="T71" fmla="*/ 4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7" h="678">
                  <a:moveTo>
                    <a:pt x="166" y="3"/>
                  </a:moveTo>
                  <a:lnTo>
                    <a:pt x="160" y="2"/>
                  </a:lnTo>
                  <a:lnTo>
                    <a:pt x="146" y="1"/>
                  </a:lnTo>
                  <a:lnTo>
                    <a:pt x="125" y="0"/>
                  </a:lnTo>
                  <a:lnTo>
                    <a:pt x="99" y="2"/>
                  </a:lnTo>
                  <a:lnTo>
                    <a:pt x="71" y="10"/>
                  </a:lnTo>
                  <a:lnTo>
                    <a:pt x="43" y="24"/>
                  </a:lnTo>
                  <a:lnTo>
                    <a:pt x="18" y="46"/>
                  </a:lnTo>
                  <a:lnTo>
                    <a:pt x="0" y="79"/>
                  </a:lnTo>
                  <a:lnTo>
                    <a:pt x="2" y="94"/>
                  </a:lnTo>
                  <a:lnTo>
                    <a:pt x="7" y="136"/>
                  </a:lnTo>
                  <a:lnTo>
                    <a:pt x="14" y="195"/>
                  </a:lnTo>
                  <a:lnTo>
                    <a:pt x="23" y="264"/>
                  </a:lnTo>
                  <a:lnTo>
                    <a:pt x="32" y="335"/>
                  </a:lnTo>
                  <a:lnTo>
                    <a:pt x="41" y="401"/>
                  </a:lnTo>
                  <a:lnTo>
                    <a:pt x="49" y="451"/>
                  </a:lnTo>
                  <a:lnTo>
                    <a:pt x="56" y="480"/>
                  </a:lnTo>
                  <a:lnTo>
                    <a:pt x="59" y="488"/>
                  </a:lnTo>
                  <a:lnTo>
                    <a:pt x="63" y="499"/>
                  </a:lnTo>
                  <a:lnTo>
                    <a:pt x="67" y="512"/>
                  </a:lnTo>
                  <a:lnTo>
                    <a:pt x="73" y="526"/>
                  </a:lnTo>
                  <a:lnTo>
                    <a:pt x="80" y="540"/>
                  </a:lnTo>
                  <a:lnTo>
                    <a:pt x="88" y="555"/>
                  </a:lnTo>
                  <a:lnTo>
                    <a:pt x="98" y="571"/>
                  </a:lnTo>
                  <a:lnTo>
                    <a:pt x="109" y="587"/>
                  </a:lnTo>
                  <a:lnTo>
                    <a:pt x="124" y="603"/>
                  </a:lnTo>
                  <a:lnTo>
                    <a:pt x="139" y="617"/>
                  </a:lnTo>
                  <a:lnTo>
                    <a:pt x="157" y="631"/>
                  </a:lnTo>
                  <a:lnTo>
                    <a:pt x="178" y="644"/>
                  </a:lnTo>
                  <a:lnTo>
                    <a:pt x="203" y="656"/>
                  </a:lnTo>
                  <a:lnTo>
                    <a:pt x="230" y="664"/>
                  </a:lnTo>
                  <a:lnTo>
                    <a:pt x="261" y="671"/>
                  </a:lnTo>
                  <a:lnTo>
                    <a:pt x="295" y="675"/>
                  </a:lnTo>
                  <a:lnTo>
                    <a:pt x="330" y="678"/>
                  </a:lnTo>
                  <a:lnTo>
                    <a:pt x="363" y="677"/>
                  </a:lnTo>
                  <a:lnTo>
                    <a:pt x="395" y="674"/>
                  </a:lnTo>
                  <a:lnTo>
                    <a:pt x="423" y="671"/>
                  </a:lnTo>
                  <a:lnTo>
                    <a:pt x="450" y="665"/>
                  </a:lnTo>
                  <a:lnTo>
                    <a:pt x="475" y="658"/>
                  </a:lnTo>
                  <a:lnTo>
                    <a:pt x="498" y="650"/>
                  </a:lnTo>
                  <a:lnTo>
                    <a:pt x="519" y="639"/>
                  </a:lnTo>
                  <a:lnTo>
                    <a:pt x="537" y="629"/>
                  </a:lnTo>
                  <a:lnTo>
                    <a:pt x="555" y="617"/>
                  </a:lnTo>
                  <a:lnTo>
                    <a:pt x="570" y="604"/>
                  </a:lnTo>
                  <a:lnTo>
                    <a:pt x="583" y="591"/>
                  </a:lnTo>
                  <a:lnTo>
                    <a:pt x="595" y="577"/>
                  </a:lnTo>
                  <a:lnTo>
                    <a:pt x="604" y="563"/>
                  </a:lnTo>
                  <a:lnTo>
                    <a:pt x="611" y="549"/>
                  </a:lnTo>
                  <a:lnTo>
                    <a:pt x="617" y="535"/>
                  </a:lnTo>
                  <a:lnTo>
                    <a:pt x="624" y="501"/>
                  </a:lnTo>
                  <a:lnTo>
                    <a:pt x="627" y="458"/>
                  </a:lnTo>
                  <a:lnTo>
                    <a:pt x="625" y="409"/>
                  </a:lnTo>
                  <a:lnTo>
                    <a:pt x="617" y="357"/>
                  </a:lnTo>
                  <a:lnTo>
                    <a:pt x="604" y="307"/>
                  </a:lnTo>
                  <a:lnTo>
                    <a:pt x="588" y="260"/>
                  </a:lnTo>
                  <a:lnTo>
                    <a:pt x="564" y="223"/>
                  </a:lnTo>
                  <a:lnTo>
                    <a:pt x="537" y="196"/>
                  </a:lnTo>
                  <a:lnTo>
                    <a:pt x="520" y="186"/>
                  </a:lnTo>
                  <a:lnTo>
                    <a:pt x="499" y="173"/>
                  </a:lnTo>
                  <a:lnTo>
                    <a:pt x="473" y="159"/>
                  </a:lnTo>
                  <a:lnTo>
                    <a:pt x="446" y="143"/>
                  </a:lnTo>
                  <a:lnTo>
                    <a:pt x="416" y="127"/>
                  </a:lnTo>
                  <a:lnTo>
                    <a:pt x="385" y="112"/>
                  </a:lnTo>
                  <a:lnTo>
                    <a:pt x="353" y="96"/>
                  </a:lnTo>
                  <a:lnTo>
                    <a:pt x="322" y="79"/>
                  </a:lnTo>
                  <a:lnTo>
                    <a:pt x="291" y="64"/>
                  </a:lnTo>
                  <a:lnTo>
                    <a:pt x="263" y="50"/>
                  </a:lnTo>
                  <a:lnTo>
                    <a:pt x="236" y="37"/>
                  </a:lnTo>
                  <a:lnTo>
                    <a:pt x="212" y="25"/>
                  </a:lnTo>
                  <a:lnTo>
                    <a:pt x="194" y="16"/>
                  </a:lnTo>
                  <a:lnTo>
                    <a:pt x="178" y="9"/>
                  </a:lnTo>
                  <a:lnTo>
                    <a:pt x="169" y="4"/>
                  </a:lnTo>
                  <a:lnTo>
                    <a:pt x="166" y="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1" name="Freeform 425"/>
            <p:cNvSpPr>
              <a:spLocks/>
            </p:cNvSpPr>
            <p:nvPr/>
          </p:nvSpPr>
          <p:spPr bwMode="auto">
            <a:xfrm>
              <a:off x="3834" y="2649"/>
              <a:ext cx="485" cy="482"/>
            </a:xfrm>
            <a:custGeom>
              <a:avLst/>
              <a:gdLst>
                <a:gd name="T0" fmla="*/ 445 w 485"/>
                <a:gd name="T1" fmla="*/ 104 h 482"/>
                <a:gd name="T2" fmla="*/ 461 w 485"/>
                <a:gd name="T3" fmla="*/ 132 h 482"/>
                <a:gd name="T4" fmla="*/ 478 w 485"/>
                <a:gd name="T5" fmla="*/ 183 h 482"/>
                <a:gd name="T6" fmla="*/ 485 w 485"/>
                <a:gd name="T7" fmla="*/ 251 h 482"/>
                <a:gd name="T8" fmla="*/ 478 w 485"/>
                <a:gd name="T9" fmla="*/ 294 h 482"/>
                <a:gd name="T10" fmla="*/ 466 w 485"/>
                <a:gd name="T11" fmla="*/ 328 h 482"/>
                <a:gd name="T12" fmla="*/ 435 w 485"/>
                <a:gd name="T13" fmla="*/ 381 h 482"/>
                <a:gd name="T14" fmla="*/ 379 w 485"/>
                <a:gd name="T15" fmla="*/ 438 h 482"/>
                <a:gd name="T16" fmla="*/ 338 w 485"/>
                <a:gd name="T17" fmla="*/ 463 h 482"/>
                <a:gd name="T18" fmla="*/ 332 w 485"/>
                <a:gd name="T19" fmla="*/ 466 h 482"/>
                <a:gd name="T20" fmla="*/ 318 w 485"/>
                <a:gd name="T21" fmla="*/ 472 h 482"/>
                <a:gd name="T22" fmla="*/ 299 w 485"/>
                <a:gd name="T23" fmla="*/ 478 h 482"/>
                <a:gd name="T24" fmla="*/ 275 w 485"/>
                <a:gd name="T25" fmla="*/ 482 h 482"/>
                <a:gd name="T26" fmla="*/ 244 w 485"/>
                <a:gd name="T27" fmla="*/ 482 h 482"/>
                <a:gd name="T28" fmla="*/ 209 w 485"/>
                <a:gd name="T29" fmla="*/ 477 h 482"/>
                <a:gd name="T30" fmla="*/ 168 w 485"/>
                <a:gd name="T31" fmla="*/ 465 h 482"/>
                <a:gd name="T32" fmla="*/ 143 w 485"/>
                <a:gd name="T33" fmla="*/ 455 h 482"/>
                <a:gd name="T34" fmla="*/ 109 w 485"/>
                <a:gd name="T35" fmla="*/ 434 h 482"/>
                <a:gd name="T36" fmla="*/ 61 w 485"/>
                <a:gd name="T37" fmla="*/ 393 h 482"/>
                <a:gd name="T38" fmla="*/ 19 w 485"/>
                <a:gd name="T39" fmla="*/ 333 h 482"/>
                <a:gd name="T40" fmla="*/ 6 w 485"/>
                <a:gd name="T41" fmla="*/ 294 h 482"/>
                <a:gd name="T42" fmla="*/ 1 w 485"/>
                <a:gd name="T43" fmla="*/ 275 h 482"/>
                <a:gd name="T44" fmla="*/ 0 w 485"/>
                <a:gd name="T45" fmla="*/ 238 h 482"/>
                <a:gd name="T46" fmla="*/ 9 w 485"/>
                <a:gd name="T47" fmla="*/ 186 h 482"/>
                <a:gd name="T48" fmla="*/ 23 w 485"/>
                <a:gd name="T49" fmla="*/ 149 h 482"/>
                <a:gd name="T50" fmla="*/ 47 w 485"/>
                <a:gd name="T51" fmla="*/ 114 h 482"/>
                <a:gd name="T52" fmla="*/ 91 w 485"/>
                <a:gd name="T53" fmla="*/ 65 h 482"/>
                <a:gd name="T54" fmla="*/ 157 w 485"/>
                <a:gd name="T55" fmla="*/ 21 h 482"/>
                <a:gd name="T56" fmla="*/ 201 w 485"/>
                <a:gd name="T57" fmla="*/ 4 h 482"/>
                <a:gd name="T58" fmla="*/ 225 w 485"/>
                <a:gd name="T59" fmla="*/ 1 h 482"/>
                <a:gd name="T60" fmla="*/ 267 w 485"/>
                <a:gd name="T61" fmla="*/ 1 h 482"/>
                <a:gd name="T62" fmla="*/ 322 w 485"/>
                <a:gd name="T63" fmla="*/ 13 h 482"/>
                <a:gd name="T64" fmla="*/ 357 w 485"/>
                <a:gd name="T65" fmla="*/ 28 h 482"/>
                <a:gd name="T66" fmla="*/ 380 w 485"/>
                <a:gd name="T67" fmla="*/ 47 h 482"/>
                <a:gd name="T68" fmla="*/ 412 w 485"/>
                <a:gd name="T69" fmla="*/ 72 h 482"/>
                <a:gd name="T70" fmla="*/ 437 w 485"/>
                <a:gd name="T71" fmla="*/ 95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85" h="482">
                  <a:moveTo>
                    <a:pt x="443" y="100"/>
                  </a:moveTo>
                  <a:lnTo>
                    <a:pt x="445" y="104"/>
                  </a:lnTo>
                  <a:lnTo>
                    <a:pt x="452" y="116"/>
                  </a:lnTo>
                  <a:lnTo>
                    <a:pt x="461" y="132"/>
                  </a:lnTo>
                  <a:lnTo>
                    <a:pt x="470" y="155"/>
                  </a:lnTo>
                  <a:lnTo>
                    <a:pt x="478" y="183"/>
                  </a:lnTo>
                  <a:lnTo>
                    <a:pt x="484" y="215"/>
                  </a:lnTo>
                  <a:lnTo>
                    <a:pt x="485" y="251"/>
                  </a:lnTo>
                  <a:lnTo>
                    <a:pt x="479" y="290"/>
                  </a:lnTo>
                  <a:lnTo>
                    <a:pt x="478" y="294"/>
                  </a:lnTo>
                  <a:lnTo>
                    <a:pt x="474" y="309"/>
                  </a:lnTo>
                  <a:lnTo>
                    <a:pt x="466" y="328"/>
                  </a:lnTo>
                  <a:lnTo>
                    <a:pt x="454" y="353"/>
                  </a:lnTo>
                  <a:lnTo>
                    <a:pt x="435" y="381"/>
                  </a:lnTo>
                  <a:lnTo>
                    <a:pt x="410" y="410"/>
                  </a:lnTo>
                  <a:lnTo>
                    <a:pt x="379" y="438"/>
                  </a:lnTo>
                  <a:lnTo>
                    <a:pt x="339" y="463"/>
                  </a:lnTo>
                  <a:lnTo>
                    <a:pt x="338" y="463"/>
                  </a:lnTo>
                  <a:lnTo>
                    <a:pt x="336" y="465"/>
                  </a:lnTo>
                  <a:lnTo>
                    <a:pt x="332" y="466"/>
                  </a:lnTo>
                  <a:lnTo>
                    <a:pt x="326" y="470"/>
                  </a:lnTo>
                  <a:lnTo>
                    <a:pt x="318" y="472"/>
                  </a:lnTo>
                  <a:lnTo>
                    <a:pt x="310" y="475"/>
                  </a:lnTo>
                  <a:lnTo>
                    <a:pt x="299" y="478"/>
                  </a:lnTo>
                  <a:lnTo>
                    <a:pt x="288" y="479"/>
                  </a:lnTo>
                  <a:lnTo>
                    <a:pt x="275" y="482"/>
                  </a:lnTo>
                  <a:lnTo>
                    <a:pt x="260" y="482"/>
                  </a:lnTo>
                  <a:lnTo>
                    <a:pt x="244" y="482"/>
                  </a:lnTo>
                  <a:lnTo>
                    <a:pt x="227" y="480"/>
                  </a:lnTo>
                  <a:lnTo>
                    <a:pt x="209" y="477"/>
                  </a:lnTo>
                  <a:lnTo>
                    <a:pt x="189" y="472"/>
                  </a:lnTo>
                  <a:lnTo>
                    <a:pt x="168" y="465"/>
                  </a:lnTo>
                  <a:lnTo>
                    <a:pt x="147" y="457"/>
                  </a:lnTo>
                  <a:lnTo>
                    <a:pt x="143" y="455"/>
                  </a:lnTo>
                  <a:lnTo>
                    <a:pt x="129" y="446"/>
                  </a:lnTo>
                  <a:lnTo>
                    <a:pt x="109" y="434"/>
                  </a:lnTo>
                  <a:lnTo>
                    <a:pt x="85" y="415"/>
                  </a:lnTo>
                  <a:lnTo>
                    <a:pt x="61" y="393"/>
                  </a:lnTo>
                  <a:lnTo>
                    <a:pt x="37" y="366"/>
                  </a:lnTo>
                  <a:lnTo>
                    <a:pt x="19" y="333"/>
                  </a:lnTo>
                  <a:lnTo>
                    <a:pt x="7" y="297"/>
                  </a:lnTo>
                  <a:lnTo>
                    <a:pt x="6" y="294"/>
                  </a:lnTo>
                  <a:lnTo>
                    <a:pt x="4" y="287"/>
                  </a:lnTo>
                  <a:lnTo>
                    <a:pt x="1" y="275"/>
                  </a:lnTo>
                  <a:lnTo>
                    <a:pt x="0" y="258"/>
                  </a:lnTo>
                  <a:lnTo>
                    <a:pt x="0" y="238"/>
                  </a:lnTo>
                  <a:lnTo>
                    <a:pt x="2" y="214"/>
                  </a:lnTo>
                  <a:lnTo>
                    <a:pt x="9" y="186"/>
                  </a:lnTo>
                  <a:lnTo>
                    <a:pt x="21" y="154"/>
                  </a:lnTo>
                  <a:lnTo>
                    <a:pt x="23" y="149"/>
                  </a:lnTo>
                  <a:lnTo>
                    <a:pt x="33" y="135"/>
                  </a:lnTo>
                  <a:lnTo>
                    <a:pt x="47" y="114"/>
                  </a:lnTo>
                  <a:lnTo>
                    <a:pt x="67" y="91"/>
                  </a:lnTo>
                  <a:lnTo>
                    <a:pt x="91" y="65"/>
                  </a:lnTo>
                  <a:lnTo>
                    <a:pt x="122" y="41"/>
                  </a:lnTo>
                  <a:lnTo>
                    <a:pt x="157" y="21"/>
                  </a:lnTo>
                  <a:lnTo>
                    <a:pt x="198" y="6"/>
                  </a:lnTo>
                  <a:lnTo>
                    <a:pt x="201" y="4"/>
                  </a:lnTo>
                  <a:lnTo>
                    <a:pt x="210" y="3"/>
                  </a:lnTo>
                  <a:lnTo>
                    <a:pt x="225" y="1"/>
                  </a:lnTo>
                  <a:lnTo>
                    <a:pt x="243" y="0"/>
                  </a:lnTo>
                  <a:lnTo>
                    <a:pt x="267" y="1"/>
                  </a:lnTo>
                  <a:lnTo>
                    <a:pt x="292" y="4"/>
                  </a:lnTo>
                  <a:lnTo>
                    <a:pt x="322" y="13"/>
                  </a:lnTo>
                  <a:lnTo>
                    <a:pt x="353" y="26"/>
                  </a:lnTo>
                  <a:lnTo>
                    <a:pt x="357" y="28"/>
                  </a:lnTo>
                  <a:lnTo>
                    <a:pt x="366" y="36"/>
                  </a:lnTo>
                  <a:lnTo>
                    <a:pt x="380" y="47"/>
                  </a:lnTo>
                  <a:lnTo>
                    <a:pt x="396" y="59"/>
                  </a:lnTo>
                  <a:lnTo>
                    <a:pt x="412" y="72"/>
                  </a:lnTo>
                  <a:lnTo>
                    <a:pt x="427" y="85"/>
                  </a:lnTo>
                  <a:lnTo>
                    <a:pt x="437" y="95"/>
                  </a:lnTo>
                  <a:lnTo>
                    <a:pt x="443"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Freeform 426"/>
            <p:cNvSpPr>
              <a:spLocks/>
            </p:cNvSpPr>
            <p:nvPr/>
          </p:nvSpPr>
          <p:spPr bwMode="auto">
            <a:xfrm>
              <a:off x="3917" y="2742"/>
              <a:ext cx="274" cy="270"/>
            </a:xfrm>
            <a:custGeom>
              <a:avLst/>
              <a:gdLst>
                <a:gd name="T0" fmla="*/ 274 w 274"/>
                <a:gd name="T1" fmla="*/ 266 h 270"/>
                <a:gd name="T2" fmla="*/ 271 w 274"/>
                <a:gd name="T3" fmla="*/ 262 h 270"/>
                <a:gd name="T4" fmla="*/ 263 w 274"/>
                <a:gd name="T5" fmla="*/ 253 h 270"/>
                <a:gd name="T6" fmla="*/ 253 w 274"/>
                <a:gd name="T7" fmla="*/ 239 h 270"/>
                <a:gd name="T8" fmla="*/ 241 w 274"/>
                <a:gd name="T9" fmla="*/ 223 h 270"/>
                <a:gd name="T10" fmla="*/ 228 w 274"/>
                <a:gd name="T11" fmla="*/ 206 h 270"/>
                <a:gd name="T12" fmla="*/ 216 w 274"/>
                <a:gd name="T13" fmla="*/ 191 h 270"/>
                <a:gd name="T14" fmla="*/ 207 w 274"/>
                <a:gd name="T15" fmla="*/ 178 h 270"/>
                <a:gd name="T16" fmla="*/ 201 w 274"/>
                <a:gd name="T17" fmla="*/ 171 h 270"/>
                <a:gd name="T18" fmla="*/ 210 w 274"/>
                <a:gd name="T19" fmla="*/ 0 h 270"/>
                <a:gd name="T20" fmla="*/ 0 w 274"/>
                <a:gd name="T21" fmla="*/ 162 h 270"/>
                <a:gd name="T22" fmla="*/ 178 w 274"/>
                <a:gd name="T23" fmla="*/ 183 h 270"/>
                <a:gd name="T24" fmla="*/ 254 w 274"/>
                <a:gd name="T25" fmla="*/ 270 h 270"/>
                <a:gd name="T26" fmla="*/ 274 w 274"/>
                <a:gd name="T27" fmla="*/ 26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4" h="270">
                  <a:moveTo>
                    <a:pt x="274" y="266"/>
                  </a:moveTo>
                  <a:lnTo>
                    <a:pt x="271" y="262"/>
                  </a:lnTo>
                  <a:lnTo>
                    <a:pt x="263" y="253"/>
                  </a:lnTo>
                  <a:lnTo>
                    <a:pt x="253" y="239"/>
                  </a:lnTo>
                  <a:lnTo>
                    <a:pt x="241" y="223"/>
                  </a:lnTo>
                  <a:lnTo>
                    <a:pt x="228" y="206"/>
                  </a:lnTo>
                  <a:lnTo>
                    <a:pt x="216" y="191"/>
                  </a:lnTo>
                  <a:lnTo>
                    <a:pt x="207" y="178"/>
                  </a:lnTo>
                  <a:lnTo>
                    <a:pt x="201" y="171"/>
                  </a:lnTo>
                  <a:lnTo>
                    <a:pt x="210" y="0"/>
                  </a:lnTo>
                  <a:lnTo>
                    <a:pt x="0" y="162"/>
                  </a:lnTo>
                  <a:lnTo>
                    <a:pt x="178" y="183"/>
                  </a:lnTo>
                  <a:lnTo>
                    <a:pt x="254" y="270"/>
                  </a:lnTo>
                  <a:lnTo>
                    <a:pt x="274" y="2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3" name="Freeform 427"/>
            <p:cNvSpPr>
              <a:spLocks/>
            </p:cNvSpPr>
            <p:nvPr/>
          </p:nvSpPr>
          <p:spPr bwMode="auto">
            <a:xfrm>
              <a:off x="3983" y="2872"/>
              <a:ext cx="42" cy="29"/>
            </a:xfrm>
            <a:custGeom>
              <a:avLst/>
              <a:gdLst>
                <a:gd name="T0" fmla="*/ 31 w 42"/>
                <a:gd name="T1" fmla="*/ 29 h 29"/>
                <a:gd name="T2" fmla="*/ 35 w 42"/>
                <a:gd name="T3" fmla="*/ 26 h 29"/>
                <a:gd name="T4" fmla="*/ 42 w 42"/>
                <a:gd name="T5" fmla="*/ 17 h 29"/>
                <a:gd name="T6" fmla="*/ 42 w 42"/>
                <a:gd name="T7" fmla="*/ 7 h 29"/>
                <a:gd name="T8" fmla="*/ 30 w 42"/>
                <a:gd name="T9" fmla="*/ 0 h 29"/>
                <a:gd name="T10" fmla="*/ 25 w 42"/>
                <a:gd name="T11" fmla="*/ 0 h 29"/>
                <a:gd name="T12" fmla="*/ 14 w 42"/>
                <a:gd name="T13" fmla="*/ 0 h 29"/>
                <a:gd name="T14" fmla="*/ 3 w 42"/>
                <a:gd name="T15" fmla="*/ 4 h 29"/>
                <a:gd name="T16" fmla="*/ 0 w 42"/>
                <a:gd name="T17" fmla="*/ 11 h 29"/>
                <a:gd name="T18" fmla="*/ 2 w 42"/>
                <a:gd name="T19" fmla="*/ 19 h 29"/>
                <a:gd name="T20" fmla="*/ 7 w 42"/>
                <a:gd name="T21" fmla="*/ 25 h 29"/>
                <a:gd name="T22" fmla="*/ 15 w 42"/>
                <a:gd name="T23" fmla="*/ 28 h 29"/>
                <a:gd name="T24" fmla="*/ 31 w 42"/>
                <a:gd name="T25"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29">
                  <a:moveTo>
                    <a:pt x="31" y="29"/>
                  </a:moveTo>
                  <a:lnTo>
                    <a:pt x="35" y="26"/>
                  </a:lnTo>
                  <a:lnTo>
                    <a:pt x="42" y="17"/>
                  </a:lnTo>
                  <a:lnTo>
                    <a:pt x="42" y="7"/>
                  </a:lnTo>
                  <a:lnTo>
                    <a:pt x="30" y="0"/>
                  </a:lnTo>
                  <a:lnTo>
                    <a:pt x="25" y="0"/>
                  </a:lnTo>
                  <a:lnTo>
                    <a:pt x="14" y="0"/>
                  </a:lnTo>
                  <a:lnTo>
                    <a:pt x="3" y="4"/>
                  </a:lnTo>
                  <a:lnTo>
                    <a:pt x="0" y="11"/>
                  </a:lnTo>
                  <a:lnTo>
                    <a:pt x="2" y="19"/>
                  </a:lnTo>
                  <a:lnTo>
                    <a:pt x="7" y="25"/>
                  </a:lnTo>
                  <a:lnTo>
                    <a:pt x="15" y="28"/>
                  </a:lnTo>
                  <a:lnTo>
                    <a:pt x="31" y="29"/>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Freeform 428"/>
            <p:cNvSpPr>
              <a:spLocks/>
            </p:cNvSpPr>
            <p:nvPr/>
          </p:nvSpPr>
          <p:spPr bwMode="auto">
            <a:xfrm>
              <a:off x="3848" y="2666"/>
              <a:ext cx="455" cy="466"/>
            </a:xfrm>
            <a:custGeom>
              <a:avLst/>
              <a:gdLst>
                <a:gd name="T0" fmla="*/ 336 w 455"/>
                <a:gd name="T1" fmla="*/ 65 h 466"/>
                <a:gd name="T2" fmla="*/ 297 w 455"/>
                <a:gd name="T3" fmla="*/ 42 h 466"/>
                <a:gd name="T4" fmla="*/ 255 w 455"/>
                <a:gd name="T5" fmla="*/ 30 h 466"/>
                <a:gd name="T6" fmla="*/ 232 w 455"/>
                <a:gd name="T7" fmla="*/ 31 h 466"/>
                <a:gd name="T8" fmla="*/ 229 w 455"/>
                <a:gd name="T9" fmla="*/ 31 h 466"/>
                <a:gd name="T10" fmla="*/ 214 w 455"/>
                <a:gd name="T11" fmla="*/ 33 h 466"/>
                <a:gd name="T12" fmla="*/ 173 w 455"/>
                <a:gd name="T13" fmla="*/ 42 h 466"/>
                <a:gd name="T14" fmla="*/ 118 w 455"/>
                <a:gd name="T15" fmla="*/ 74 h 466"/>
                <a:gd name="T16" fmla="*/ 61 w 455"/>
                <a:gd name="T17" fmla="*/ 141 h 466"/>
                <a:gd name="T18" fmla="*/ 32 w 455"/>
                <a:gd name="T19" fmla="*/ 233 h 466"/>
                <a:gd name="T20" fmla="*/ 74 w 455"/>
                <a:gd name="T21" fmla="*/ 344 h 466"/>
                <a:gd name="T22" fmla="*/ 140 w 455"/>
                <a:gd name="T23" fmla="*/ 399 h 466"/>
                <a:gd name="T24" fmla="*/ 202 w 455"/>
                <a:gd name="T25" fmla="*/ 420 h 466"/>
                <a:gd name="T26" fmla="*/ 236 w 455"/>
                <a:gd name="T27" fmla="*/ 425 h 466"/>
                <a:gd name="T28" fmla="*/ 255 w 455"/>
                <a:gd name="T29" fmla="*/ 421 h 466"/>
                <a:gd name="T30" fmla="*/ 310 w 455"/>
                <a:gd name="T31" fmla="*/ 408 h 466"/>
                <a:gd name="T32" fmla="*/ 392 w 455"/>
                <a:gd name="T33" fmla="*/ 339 h 466"/>
                <a:gd name="T34" fmla="*/ 426 w 455"/>
                <a:gd name="T35" fmla="*/ 214 h 466"/>
                <a:gd name="T36" fmla="*/ 409 w 455"/>
                <a:gd name="T37" fmla="*/ 145 h 466"/>
                <a:gd name="T38" fmla="*/ 380 w 455"/>
                <a:gd name="T39" fmla="*/ 99 h 466"/>
                <a:gd name="T40" fmla="*/ 352 w 455"/>
                <a:gd name="T41" fmla="*/ 73 h 466"/>
                <a:gd name="T42" fmla="*/ 340 w 455"/>
                <a:gd name="T43" fmla="*/ 51 h 466"/>
                <a:gd name="T44" fmla="*/ 341 w 455"/>
                <a:gd name="T45" fmla="*/ 39 h 466"/>
                <a:gd name="T46" fmla="*/ 364 w 455"/>
                <a:gd name="T47" fmla="*/ 47 h 466"/>
                <a:gd name="T48" fmla="*/ 398 w 455"/>
                <a:gd name="T49" fmla="*/ 79 h 466"/>
                <a:gd name="T50" fmla="*/ 436 w 455"/>
                <a:gd name="T51" fmla="*/ 137 h 466"/>
                <a:gd name="T52" fmla="*/ 455 w 455"/>
                <a:gd name="T53" fmla="*/ 210 h 466"/>
                <a:gd name="T54" fmla="*/ 444 w 455"/>
                <a:gd name="T55" fmla="*/ 304 h 466"/>
                <a:gd name="T56" fmla="*/ 410 w 455"/>
                <a:gd name="T57" fmla="*/ 376 h 466"/>
                <a:gd name="T58" fmla="*/ 361 w 455"/>
                <a:gd name="T59" fmla="*/ 425 h 466"/>
                <a:gd name="T60" fmla="*/ 326 w 455"/>
                <a:gd name="T61" fmla="*/ 446 h 466"/>
                <a:gd name="T62" fmla="*/ 288 w 455"/>
                <a:gd name="T63" fmla="*/ 460 h 466"/>
                <a:gd name="T64" fmla="*/ 248 w 455"/>
                <a:gd name="T65" fmla="*/ 466 h 466"/>
                <a:gd name="T66" fmla="*/ 207 w 455"/>
                <a:gd name="T67" fmla="*/ 463 h 466"/>
                <a:gd name="T68" fmla="*/ 165 w 455"/>
                <a:gd name="T69" fmla="*/ 456 h 466"/>
                <a:gd name="T70" fmla="*/ 110 w 455"/>
                <a:gd name="T71" fmla="*/ 426 h 466"/>
                <a:gd name="T72" fmla="*/ 22 w 455"/>
                <a:gd name="T73" fmla="*/ 331 h 466"/>
                <a:gd name="T74" fmla="*/ 9 w 455"/>
                <a:gd name="T75" fmla="*/ 172 h 466"/>
                <a:gd name="T76" fmla="*/ 89 w 455"/>
                <a:gd name="T77" fmla="*/ 56 h 466"/>
                <a:gd name="T78" fmla="*/ 171 w 455"/>
                <a:gd name="T79" fmla="*/ 7 h 466"/>
                <a:gd name="T80" fmla="*/ 188 w 455"/>
                <a:gd name="T81" fmla="*/ 2 h 466"/>
                <a:gd name="T82" fmla="*/ 213 w 455"/>
                <a:gd name="T83" fmla="*/ 0 h 466"/>
                <a:gd name="T84" fmla="*/ 250 w 455"/>
                <a:gd name="T85" fmla="*/ 2 h 466"/>
                <a:gd name="T86" fmla="*/ 297 w 455"/>
                <a:gd name="T87" fmla="*/ 12 h 466"/>
                <a:gd name="T88" fmla="*/ 345 w 455"/>
                <a:gd name="T89" fmla="*/ 35 h 466"/>
                <a:gd name="T90" fmla="*/ 346 w 455"/>
                <a:gd name="T91" fmla="*/ 72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5" h="466">
                  <a:moveTo>
                    <a:pt x="346" y="72"/>
                  </a:moveTo>
                  <a:lnTo>
                    <a:pt x="344" y="69"/>
                  </a:lnTo>
                  <a:lnTo>
                    <a:pt x="336" y="65"/>
                  </a:lnTo>
                  <a:lnTo>
                    <a:pt x="325" y="59"/>
                  </a:lnTo>
                  <a:lnTo>
                    <a:pt x="311" y="51"/>
                  </a:lnTo>
                  <a:lnTo>
                    <a:pt x="297" y="42"/>
                  </a:lnTo>
                  <a:lnTo>
                    <a:pt x="282" y="37"/>
                  </a:lnTo>
                  <a:lnTo>
                    <a:pt x="268" y="32"/>
                  </a:lnTo>
                  <a:lnTo>
                    <a:pt x="255" y="30"/>
                  </a:lnTo>
                  <a:lnTo>
                    <a:pt x="243" y="31"/>
                  </a:lnTo>
                  <a:lnTo>
                    <a:pt x="235" y="31"/>
                  </a:lnTo>
                  <a:lnTo>
                    <a:pt x="232" y="31"/>
                  </a:lnTo>
                  <a:lnTo>
                    <a:pt x="230" y="31"/>
                  </a:lnTo>
                  <a:lnTo>
                    <a:pt x="229" y="31"/>
                  </a:lnTo>
                  <a:lnTo>
                    <a:pt x="229" y="31"/>
                  </a:lnTo>
                  <a:lnTo>
                    <a:pt x="227" y="31"/>
                  </a:lnTo>
                  <a:lnTo>
                    <a:pt x="222" y="32"/>
                  </a:lnTo>
                  <a:lnTo>
                    <a:pt x="214" y="33"/>
                  </a:lnTo>
                  <a:lnTo>
                    <a:pt x="204" y="34"/>
                  </a:lnTo>
                  <a:lnTo>
                    <a:pt x="189" y="38"/>
                  </a:lnTo>
                  <a:lnTo>
                    <a:pt x="173" y="42"/>
                  </a:lnTo>
                  <a:lnTo>
                    <a:pt x="156" y="51"/>
                  </a:lnTo>
                  <a:lnTo>
                    <a:pt x="138" y="60"/>
                  </a:lnTo>
                  <a:lnTo>
                    <a:pt x="118" y="74"/>
                  </a:lnTo>
                  <a:lnTo>
                    <a:pt x="99" y="92"/>
                  </a:lnTo>
                  <a:lnTo>
                    <a:pt x="80" y="115"/>
                  </a:lnTo>
                  <a:lnTo>
                    <a:pt x="61" y="141"/>
                  </a:lnTo>
                  <a:lnTo>
                    <a:pt x="46" y="169"/>
                  </a:lnTo>
                  <a:lnTo>
                    <a:pt x="36" y="199"/>
                  </a:lnTo>
                  <a:lnTo>
                    <a:pt x="32" y="233"/>
                  </a:lnTo>
                  <a:lnTo>
                    <a:pt x="36" y="268"/>
                  </a:lnTo>
                  <a:lnTo>
                    <a:pt x="49" y="306"/>
                  </a:lnTo>
                  <a:lnTo>
                    <a:pt x="74" y="344"/>
                  </a:lnTo>
                  <a:lnTo>
                    <a:pt x="95" y="366"/>
                  </a:lnTo>
                  <a:lnTo>
                    <a:pt x="117" y="385"/>
                  </a:lnTo>
                  <a:lnTo>
                    <a:pt x="140" y="399"/>
                  </a:lnTo>
                  <a:lnTo>
                    <a:pt x="163" y="408"/>
                  </a:lnTo>
                  <a:lnTo>
                    <a:pt x="184" y="415"/>
                  </a:lnTo>
                  <a:lnTo>
                    <a:pt x="202" y="420"/>
                  </a:lnTo>
                  <a:lnTo>
                    <a:pt x="216" y="424"/>
                  </a:lnTo>
                  <a:lnTo>
                    <a:pt x="226" y="425"/>
                  </a:lnTo>
                  <a:lnTo>
                    <a:pt x="236" y="425"/>
                  </a:lnTo>
                  <a:lnTo>
                    <a:pt x="242" y="424"/>
                  </a:lnTo>
                  <a:lnTo>
                    <a:pt x="248" y="422"/>
                  </a:lnTo>
                  <a:lnTo>
                    <a:pt x="255" y="421"/>
                  </a:lnTo>
                  <a:lnTo>
                    <a:pt x="265" y="420"/>
                  </a:lnTo>
                  <a:lnTo>
                    <a:pt x="284" y="417"/>
                  </a:lnTo>
                  <a:lnTo>
                    <a:pt x="310" y="408"/>
                  </a:lnTo>
                  <a:lnTo>
                    <a:pt x="338" y="393"/>
                  </a:lnTo>
                  <a:lnTo>
                    <a:pt x="366" y="371"/>
                  </a:lnTo>
                  <a:lnTo>
                    <a:pt x="392" y="339"/>
                  </a:lnTo>
                  <a:lnTo>
                    <a:pt x="413" y="296"/>
                  </a:lnTo>
                  <a:lnTo>
                    <a:pt x="424" y="240"/>
                  </a:lnTo>
                  <a:lnTo>
                    <a:pt x="426" y="214"/>
                  </a:lnTo>
                  <a:lnTo>
                    <a:pt x="422" y="189"/>
                  </a:lnTo>
                  <a:lnTo>
                    <a:pt x="416" y="166"/>
                  </a:lnTo>
                  <a:lnTo>
                    <a:pt x="409" y="145"/>
                  </a:lnTo>
                  <a:lnTo>
                    <a:pt x="400" y="127"/>
                  </a:lnTo>
                  <a:lnTo>
                    <a:pt x="389" y="110"/>
                  </a:lnTo>
                  <a:lnTo>
                    <a:pt x="380" y="99"/>
                  </a:lnTo>
                  <a:lnTo>
                    <a:pt x="372" y="89"/>
                  </a:lnTo>
                  <a:lnTo>
                    <a:pt x="360" y="79"/>
                  </a:lnTo>
                  <a:lnTo>
                    <a:pt x="352" y="73"/>
                  </a:lnTo>
                  <a:lnTo>
                    <a:pt x="347" y="67"/>
                  </a:lnTo>
                  <a:lnTo>
                    <a:pt x="343" y="56"/>
                  </a:lnTo>
                  <a:lnTo>
                    <a:pt x="340" y="51"/>
                  </a:lnTo>
                  <a:lnTo>
                    <a:pt x="339" y="45"/>
                  </a:lnTo>
                  <a:lnTo>
                    <a:pt x="339" y="41"/>
                  </a:lnTo>
                  <a:lnTo>
                    <a:pt x="341" y="39"/>
                  </a:lnTo>
                  <a:lnTo>
                    <a:pt x="346" y="38"/>
                  </a:lnTo>
                  <a:lnTo>
                    <a:pt x="353" y="41"/>
                  </a:lnTo>
                  <a:lnTo>
                    <a:pt x="364" y="47"/>
                  </a:lnTo>
                  <a:lnTo>
                    <a:pt x="377" y="56"/>
                  </a:lnTo>
                  <a:lnTo>
                    <a:pt x="386" y="66"/>
                  </a:lnTo>
                  <a:lnTo>
                    <a:pt x="398" y="79"/>
                  </a:lnTo>
                  <a:lnTo>
                    <a:pt x="410" y="96"/>
                  </a:lnTo>
                  <a:lnTo>
                    <a:pt x="423" y="115"/>
                  </a:lnTo>
                  <a:lnTo>
                    <a:pt x="436" y="137"/>
                  </a:lnTo>
                  <a:lnTo>
                    <a:pt x="445" y="161"/>
                  </a:lnTo>
                  <a:lnTo>
                    <a:pt x="452" y="185"/>
                  </a:lnTo>
                  <a:lnTo>
                    <a:pt x="455" y="210"/>
                  </a:lnTo>
                  <a:lnTo>
                    <a:pt x="454" y="245"/>
                  </a:lnTo>
                  <a:lnTo>
                    <a:pt x="450" y="276"/>
                  </a:lnTo>
                  <a:lnTo>
                    <a:pt x="444" y="304"/>
                  </a:lnTo>
                  <a:lnTo>
                    <a:pt x="436" y="330"/>
                  </a:lnTo>
                  <a:lnTo>
                    <a:pt x="426" y="355"/>
                  </a:lnTo>
                  <a:lnTo>
                    <a:pt x="410" y="376"/>
                  </a:lnTo>
                  <a:lnTo>
                    <a:pt x="394" y="397"/>
                  </a:lnTo>
                  <a:lnTo>
                    <a:pt x="373" y="415"/>
                  </a:lnTo>
                  <a:lnTo>
                    <a:pt x="361" y="425"/>
                  </a:lnTo>
                  <a:lnTo>
                    <a:pt x="350" y="433"/>
                  </a:lnTo>
                  <a:lnTo>
                    <a:pt x="338" y="440"/>
                  </a:lnTo>
                  <a:lnTo>
                    <a:pt x="326" y="446"/>
                  </a:lnTo>
                  <a:lnTo>
                    <a:pt x="313" y="452"/>
                  </a:lnTo>
                  <a:lnTo>
                    <a:pt x="301" y="456"/>
                  </a:lnTo>
                  <a:lnTo>
                    <a:pt x="288" y="460"/>
                  </a:lnTo>
                  <a:lnTo>
                    <a:pt x="275" y="462"/>
                  </a:lnTo>
                  <a:lnTo>
                    <a:pt x="262" y="465"/>
                  </a:lnTo>
                  <a:lnTo>
                    <a:pt x="248" y="466"/>
                  </a:lnTo>
                  <a:lnTo>
                    <a:pt x="234" y="466"/>
                  </a:lnTo>
                  <a:lnTo>
                    <a:pt x="221" y="465"/>
                  </a:lnTo>
                  <a:lnTo>
                    <a:pt x="207" y="463"/>
                  </a:lnTo>
                  <a:lnTo>
                    <a:pt x="193" y="462"/>
                  </a:lnTo>
                  <a:lnTo>
                    <a:pt x="179" y="460"/>
                  </a:lnTo>
                  <a:lnTo>
                    <a:pt x="165" y="456"/>
                  </a:lnTo>
                  <a:lnTo>
                    <a:pt x="158" y="453"/>
                  </a:lnTo>
                  <a:lnTo>
                    <a:pt x="138" y="444"/>
                  </a:lnTo>
                  <a:lnTo>
                    <a:pt x="110" y="426"/>
                  </a:lnTo>
                  <a:lnTo>
                    <a:pt x="80" y="401"/>
                  </a:lnTo>
                  <a:lnTo>
                    <a:pt x="48" y="370"/>
                  </a:lnTo>
                  <a:lnTo>
                    <a:pt x="22" y="331"/>
                  </a:lnTo>
                  <a:lnTo>
                    <a:pt x="5" y="283"/>
                  </a:lnTo>
                  <a:lnTo>
                    <a:pt x="0" y="228"/>
                  </a:lnTo>
                  <a:lnTo>
                    <a:pt x="9" y="172"/>
                  </a:lnTo>
                  <a:lnTo>
                    <a:pt x="29" y="125"/>
                  </a:lnTo>
                  <a:lnTo>
                    <a:pt x="57" y="87"/>
                  </a:lnTo>
                  <a:lnTo>
                    <a:pt x="89" y="56"/>
                  </a:lnTo>
                  <a:lnTo>
                    <a:pt x="121" y="34"/>
                  </a:lnTo>
                  <a:lnTo>
                    <a:pt x="149" y="18"/>
                  </a:lnTo>
                  <a:lnTo>
                    <a:pt x="171" y="7"/>
                  </a:lnTo>
                  <a:lnTo>
                    <a:pt x="184" y="3"/>
                  </a:lnTo>
                  <a:lnTo>
                    <a:pt x="185" y="3"/>
                  </a:lnTo>
                  <a:lnTo>
                    <a:pt x="188" y="2"/>
                  </a:lnTo>
                  <a:lnTo>
                    <a:pt x="194" y="2"/>
                  </a:lnTo>
                  <a:lnTo>
                    <a:pt x="202" y="0"/>
                  </a:lnTo>
                  <a:lnTo>
                    <a:pt x="213" y="0"/>
                  </a:lnTo>
                  <a:lnTo>
                    <a:pt x="223" y="0"/>
                  </a:lnTo>
                  <a:lnTo>
                    <a:pt x="236" y="0"/>
                  </a:lnTo>
                  <a:lnTo>
                    <a:pt x="250" y="2"/>
                  </a:lnTo>
                  <a:lnTo>
                    <a:pt x="265" y="4"/>
                  </a:lnTo>
                  <a:lnTo>
                    <a:pt x="281" y="7"/>
                  </a:lnTo>
                  <a:lnTo>
                    <a:pt x="297" y="12"/>
                  </a:lnTo>
                  <a:lnTo>
                    <a:pt x="313" y="18"/>
                  </a:lnTo>
                  <a:lnTo>
                    <a:pt x="329" y="26"/>
                  </a:lnTo>
                  <a:lnTo>
                    <a:pt x="345" y="35"/>
                  </a:lnTo>
                  <a:lnTo>
                    <a:pt x="360" y="46"/>
                  </a:lnTo>
                  <a:lnTo>
                    <a:pt x="375" y="60"/>
                  </a:lnTo>
                  <a:lnTo>
                    <a:pt x="346" y="7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5" name="Freeform 429"/>
            <p:cNvSpPr>
              <a:spLocks/>
            </p:cNvSpPr>
            <p:nvPr/>
          </p:nvSpPr>
          <p:spPr bwMode="auto">
            <a:xfrm>
              <a:off x="4008" y="2526"/>
              <a:ext cx="425" cy="612"/>
            </a:xfrm>
            <a:custGeom>
              <a:avLst/>
              <a:gdLst>
                <a:gd name="T0" fmla="*/ 0 w 425"/>
                <a:gd name="T1" fmla="*/ 0 h 612"/>
                <a:gd name="T2" fmla="*/ 3 w 425"/>
                <a:gd name="T3" fmla="*/ 1 h 612"/>
                <a:gd name="T4" fmla="*/ 11 w 425"/>
                <a:gd name="T5" fmla="*/ 6 h 612"/>
                <a:gd name="T6" fmla="*/ 24 w 425"/>
                <a:gd name="T7" fmla="*/ 12 h 612"/>
                <a:gd name="T8" fmla="*/ 41 w 425"/>
                <a:gd name="T9" fmla="*/ 20 h 612"/>
                <a:gd name="T10" fmla="*/ 61 w 425"/>
                <a:gd name="T11" fmla="*/ 30 h 612"/>
                <a:gd name="T12" fmla="*/ 83 w 425"/>
                <a:gd name="T13" fmla="*/ 41 h 612"/>
                <a:gd name="T14" fmla="*/ 108 w 425"/>
                <a:gd name="T15" fmla="*/ 54 h 612"/>
                <a:gd name="T16" fmla="*/ 135 w 425"/>
                <a:gd name="T17" fmla="*/ 67 h 612"/>
                <a:gd name="T18" fmla="*/ 160 w 425"/>
                <a:gd name="T19" fmla="*/ 80 h 612"/>
                <a:gd name="T20" fmla="*/ 186 w 425"/>
                <a:gd name="T21" fmla="*/ 92 h 612"/>
                <a:gd name="T22" fmla="*/ 212 w 425"/>
                <a:gd name="T23" fmla="*/ 105 h 612"/>
                <a:gd name="T24" fmla="*/ 236 w 425"/>
                <a:gd name="T25" fmla="*/ 117 h 612"/>
                <a:gd name="T26" fmla="*/ 257 w 425"/>
                <a:gd name="T27" fmla="*/ 127 h 612"/>
                <a:gd name="T28" fmla="*/ 276 w 425"/>
                <a:gd name="T29" fmla="*/ 137 h 612"/>
                <a:gd name="T30" fmla="*/ 291 w 425"/>
                <a:gd name="T31" fmla="*/ 145 h 612"/>
                <a:gd name="T32" fmla="*/ 303 w 425"/>
                <a:gd name="T33" fmla="*/ 151 h 612"/>
                <a:gd name="T34" fmla="*/ 336 w 425"/>
                <a:gd name="T35" fmla="*/ 179 h 612"/>
                <a:gd name="T36" fmla="*/ 365 w 425"/>
                <a:gd name="T37" fmla="*/ 226 h 612"/>
                <a:gd name="T38" fmla="*/ 386 w 425"/>
                <a:gd name="T39" fmla="*/ 284 h 612"/>
                <a:gd name="T40" fmla="*/ 400 w 425"/>
                <a:gd name="T41" fmla="*/ 352 h 612"/>
                <a:gd name="T42" fmla="*/ 402 w 425"/>
                <a:gd name="T43" fmla="*/ 423 h 612"/>
                <a:gd name="T44" fmla="*/ 393 w 425"/>
                <a:gd name="T45" fmla="*/ 493 h 612"/>
                <a:gd name="T46" fmla="*/ 367 w 425"/>
                <a:gd name="T47" fmla="*/ 558 h 612"/>
                <a:gd name="T48" fmla="*/ 326 w 425"/>
                <a:gd name="T49" fmla="*/ 612 h 612"/>
                <a:gd name="T50" fmla="*/ 329 w 425"/>
                <a:gd name="T51" fmla="*/ 609 h 612"/>
                <a:gd name="T52" fmla="*/ 335 w 425"/>
                <a:gd name="T53" fmla="*/ 602 h 612"/>
                <a:gd name="T54" fmla="*/ 345 w 425"/>
                <a:gd name="T55" fmla="*/ 592 h 612"/>
                <a:gd name="T56" fmla="*/ 357 w 425"/>
                <a:gd name="T57" fmla="*/ 576 h 612"/>
                <a:gd name="T58" fmla="*/ 370 w 425"/>
                <a:gd name="T59" fmla="*/ 557 h 612"/>
                <a:gd name="T60" fmla="*/ 383 w 425"/>
                <a:gd name="T61" fmla="*/ 534 h 612"/>
                <a:gd name="T62" fmla="*/ 397 w 425"/>
                <a:gd name="T63" fmla="*/ 508 h 612"/>
                <a:gd name="T64" fmla="*/ 408 w 425"/>
                <a:gd name="T65" fmla="*/ 478 h 612"/>
                <a:gd name="T66" fmla="*/ 416 w 425"/>
                <a:gd name="T67" fmla="*/ 446 h 612"/>
                <a:gd name="T68" fmla="*/ 423 w 425"/>
                <a:gd name="T69" fmla="*/ 409 h 612"/>
                <a:gd name="T70" fmla="*/ 425 w 425"/>
                <a:gd name="T71" fmla="*/ 371 h 612"/>
                <a:gd name="T72" fmla="*/ 422 w 425"/>
                <a:gd name="T73" fmla="*/ 330 h 612"/>
                <a:gd name="T74" fmla="*/ 413 w 425"/>
                <a:gd name="T75" fmla="*/ 285 h 612"/>
                <a:gd name="T76" fmla="*/ 398 w 425"/>
                <a:gd name="T77" fmla="*/ 240 h 612"/>
                <a:gd name="T78" fmla="*/ 374 w 425"/>
                <a:gd name="T79" fmla="*/ 192 h 612"/>
                <a:gd name="T80" fmla="*/ 342 w 425"/>
                <a:gd name="T81" fmla="*/ 143 h 612"/>
                <a:gd name="T82" fmla="*/ 0 w 425"/>
                <a:gd name="T83" fmla="*/ 0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5" h="612">
                  <a:moveTo>
                    <a:pt x="0" y="0"/>
                  </a:moveTo>
                  <a:lnTo>
                    <a:pt x="3" y="1"/>
                  </a:lnTo>
                  <a:lnTo>
                    <a:pt x="11" y="6"/>
                  </a:lnTo>
                  <a:lnTo>
                    <a:pt x="24" y="12"/>
                  </a:lnTo>
                  <a:lnTo>
                    <a:pt x="41" y="20"/>
                  </a:lnTo>
                  <a:lnTo>
                    <a:pt x="61" y="30"/>
                  </a:lnTo>
                  <a:lnTo>
                    <a:pt x="83" y="41"/>
                  </a:lnTo>
                  <a:lnTo>
                    <a:pt x="108" y="54"/>
                  </a:lnTo>
                  <a:lnTo>
                    <a:pt x="135" y="67"/>
                  </a:lnTo>
                  <a:lnTo>
                    <a:pt x="160" y="80"/>
                  </a:lnTo>
                  <a:lnTo>
                    <a:pt x="186" y="92"/>
                  </a:lnTo>
                  <a:lnTo>
                    <a:pt x="212" y="105"/>
                  </a:lnTo>
                  <a:lnTo>
                    <a:pt x="236" y="117"/>
                  </a:lnTo>
                  <a:lnTo>
                    <a:pt x="257" y="127"/>
                  </a:lnTo>
                  <a:lnTo>
                    <a:pt x="276" y="137"/>
                  </a:lnTo>
                  <a:lnTo>
                    <a:pt x="291" y="145"/>
                  </a:lnTo>
                  <a:lnTo>
                    <a:pt x="303" y="151"/>
                  </a:lnTo>
                  <a:lnTo>
                    <a:pt x="336" y="179"/>
                  </a:lnTo>
                  <a:lnTo>
                    <a:pt x="365" y="226"/>
                  </a:lnTo>
                  <a:lnTo>
                    <a:pt x="386" y="284"/>
                  </a:lnTo>
                  <a:lnTo>
                    <a:pt x="400" y="352"/>
                  </a:lnTo>
                  <a:lnTo>
                    <a:pt x="402" y="423"/>
                  </a:lnTo>
                  <a:lnTo>
                    <a:pt x="393" y="493"/>
                  </a:lnTo>
                  <a:lnTo>
                    <a:pt x="367" y="558"/>
                  </a:lnTo>
                  <a:lnTo>
                    <a:pt x="326" y="612"/>
                  </a:lnTo>
                  <a:lnTo>
                    <a:pt x="329" y="609"/>
                  </a:lnTo>
                  <a:lnTo>
                    <a:pt x="335" y="602"/>
                  </a:lnTo>
                  <a:lnTo>
                    <a:pt x="345" y="592"/>
                  </a:lnTo>
                  <a:lnTo>
                    <a:pt x="357" y="576"/>
                  </a:lnTo>
                  <a:lnTo>
                    <a:pt x="370" y="557"/>
                  </a:lnTo>
                  <a:lnTo>
                    <a:pt x="383" y="534"/>
                  </a:lnTo>
                  <a:lnTo>
                    <a:pt x="397" y="508"/>
                  </a:lnTo>
                  <a:lnTo>
                    <a:pt x="408" y="478"/>
                  </a:lnTo>
                  <a:lnTo>
                    <a:pt x="416" y="446"/>
                  </a:lnTo>
                  <a:lnTo>
                    <a:pt x="423" y="409"/>
                  </a:lnTo>
                  <a:lnTo>
                    <a:pt x="425" y="371"/>
                  </a:lnTo>
                  <a:lnTo>
                    <a:pt x="422" y="330"/>
                  </a:lnTo>
                  <a:lnTo>
                    <a:pt x="413" y="285"/>
                  </a:lnTo>
                  <a:lnTo>
                    <a:pt x="398" y="240"/>
                  </a:lnTo>
                  <a:lnTo>
                    <a:pt x="374" y="192"/>
                  </a:lnTo>
                  <a:lnTo>
                    <a:pt x="342" y="14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Freeform 430"/>
            <p:cNvSpPr>
              <a:spLocks/>
            </p:cNvSpPr>
            <p:nvPr/>
          </p:nvSpPr>
          <p:spPr bwMode="auto">
            <a:xfrm>
              <a:off x="3736" y="2476"/>
              <a:ext cx="135" cy="140"/>
            </a:xfrm>
            <a:custGeom>
              <a:avLst/>
              <a:gdLst>
                <a:gd name="T0" fmla="*/ 135 w 135"/>
                <a:gd name="T1" fmla="*/ 3 h 140"/>
                <a:gd name="T2" fmla="*/ 130 w 135"/>
                <a:gd name="T3" fmla="*/ 2 h 140"/>
                <a:gd name="T4" fmla="*/ 114 w 135"/>
                <a:gd name="T5" fmla="*/ 0 h 140"/>
                <a:gd name="T6" fmla="*/ 93 w 135"/>
                <a:gd name="T7" fmla="*/ 1 h 140"/>
                <a:gd name="T8" fmla="*/ 69 w 135"/>
                <a:gd name="T9" fmla="*/ 7 h 140"/>
                <a:gd name="T10" fmla="*/ 44 w 135"/>
                <a:gd name="T11" fmla="*/ 21 h 140"/>
                <a:gd name="T12" fmla="*/ 22 w 135"/>
                <a:gd name="T13" fmla="*/ 45 h 140"/>
                <a:gd name="T14" fmla="*/ 7 w 135"/>
                <a:gd name="T15" fmla="*/ 84 h 140"/>
                <a:gd name="T16" fmla="*/ 0 w 135"/>
                <a:gd name="T17" fmla="*/ 140 h 140"/>
                <a:gd name="T18" fmla="*/ 1 w 135"/>
                <a:gd name="T19" fmla="*/ 134 h 140"/>
                <a:gd name="T20" fmla="*/ 5 w 135"/>
                <a:gd name="T21" fmla="*/ 117 h 140"/>
                <a:gd name="T22" fmla="*/ 12 w 135"/>
                <a:gd name="T23" fmla="*/ 94 h 140"/>
                <a:gd name="T24" fmla="*/ 24 w 135"/>
                <a:gd name="T25" fmla="*/ 68 h 140"/>
                <a:gd name="T26" fmla="*/ 41 w 135"/>
                <a:gd name="T27" fmla="*/ 42 h 140"/>
                <a:gd name="T28" fmla="*/ 65 w 135"/>
                <a:gd name="T29" fmla="*/ 20 h 140"/>
                <a:gd name="T30" fmla="*/ 96 w 135"/>
                <a:gd name="T31" fmla="*/ 6 h 140"/>
                <a:gd name="T32" fmla="*/ 135 w 135"/>
                <a:gd name="T33" fmla="*/ 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140">
                  <a:moveTo>
                    <a:pt x="135" y="3"/>
                  </a:moveTo>
                  <a:lnTo>
                    <a:pt x="130" y="2"/>
                  </a:lnTo>
                  <a:lnTo>
                    <a:pt x="114" y="0"/>
                  </a:lnTo>
                  <a:lnTo>
                    <a:pt x="93" y="1"/>
                  </a:lnTo>
                  <a:lnTo>
                    <a:pt x="69" y="7"/>
                  </a:lnTo>
                  <a:lnTo>
                    <a:pt x="44" y="21"/>
                  </a:lnTo>
                  <a:lnTo>
                    <a:pt x="22" y="45"/>
                  </a:lnTo>
                  <a:lnTo>
                    <a:pt x="7" y="84"/>
                  </a:lnTo>
                  <a:lnTo>
                    <a:pt x="0" y="140"/>
                  </a:lnTo>
                  <a:lnTo>
                    <a:pt x="1" y="134"/>
                  </a:lnTo>
                  <a:lnTo>
                    <a:pt x="5" y="117"/>
                  </a:lnTo>
                  <a:lnTo>
                    <a:pt x="12" y="94"/>
                  </a:lnTo>
                  <a:lnTo>
                    <a:pt x="24" y="68"/>
                  </a:lnTo>
                  <a:lnTo>
                    <a:pt x="41" y="42"/>
                  </a:lnTo>
                  <a:lnTo>
                    <a:pt x="65" y="20"/>
                  </a:lnTo>
                  <a:lnTo>
                    <a:pt x="96" y="6"/>
                  </a:lnTo>
                  <a:lnTo>
                    <a:pt x="135" y="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7" name="Freeform 431"/>
            <p:cNvSpPr>
              <a:spLocks/>
            </p:cNvSpPr>
            <p:nvPr/>
          </p:nvSpPr>
          <p:spPr bwMode="auto">
            <a:xfrm>
              <a:off x="3736" y="2646"/>
              <a:ext cx="563" cy="573"/>
            </a:xfrm>
            <a:custGeom>
              <a:avLst/>
              <a:gdLst>
                <a:gd name="T0" fmla="*/ 0 w 563"/>
                <a:gd name="T1" fmla="*/ 0 h 573"/>
                <a:gd name="T2" fmla="*/ 49 w 563"/>
                <a:gd name="T3" fmla="*/ 438 h 573"/>
                <a:gd name="T4" fmla="*/ 50 w 563"/>
                <a:gd name="T5" fmla="*/ 440 h 573"/>
                <a:gd name="T6" fmla="*/ 55 w 563"/>
                <a:gd name="T7" fmla="*/ 448 h 573"/>
                <a:gd name="T8" fmla="*/ 64 w 563"/>
                <a:gd name="T9" fmla="*/ 460 h 573"/>
                <a:gd name="T10" fmla="*/ 76 w 563"/>
                <a:gd name="T11" fmla="*/ 474 h 573"/>
                <a:gd name="T12" fmla="*/ 91 w 563"/>
                <a:gd name="T13" fmla="*/ 489 h 573"/>
                <a:gd name="T14" fmla="*/ 111 w 563"/>
                <a:gd name="T15" fmla="*/ 507 h 573"/>
                <a:gd name="T16" fmla="*/ 134 w 563"/>
                <a:gd name="T17" fmla="*/ 524 h 573"/>
                <a:gd name="T18" fmla="*/ 162 w 563"/>
                <a:gd name="T19" fmla="*/ 540 h 573"/>
                <a:gd name="T20" fmla="*/ 195 w 563"/>
                <a:gd name="T21" fmla="*/ 554 h 573"/>
                <a:gd name="T22" fmla="*/ 233 w 563"/>
                <a:gd name="T23" fmla="*/ 565 h 573"/>
                <a:gd name="T24" fmla="*/ 275 w 563"/>
                <a:gd name="T25" fmla="*/ 572 h 573"/>
                <a:gd name="T26" fmla="*/ 321 w 563"/>
                <a:gd name="T27" fmla="*/ 573 h 573"/>
                <a:gd name="T28" fmla="*/ 374 w 563"/>
                <a:gd name="T29" fmla="*/ 570 h 573"/>
                <a:gd name="T30" fmla="*/ 431 w 563"/>
                <a:gd name="T31" fmla="*/ 559 h 573"/>
                <a:gd name="T32" fmla="*/ 494 w 563"/>
                <a:gd name="T33" fmla="*/ 541 h 573"/>
                <a:gd name="T34" fmla="*/ 563 w 563"/>
                <a:gd name="T35" fmla="*/ 514 h 573"/>
                <a:gd name="T36" fmla="*/ 560 w 563"/>
                <a:gd name="T37" fmla="*/ 515 h 573"/>
                <a:gd name="T38" fmla="*/ 548 w 563"/>
                <a:gd name="T39" fmla="*/ 518 h 573"/>
                <a:gd name="T40" fmla="*/ 531 w 563"/>
                <a:gd name="T41" fmla="*/ 524 h 573"/>
                <a:gd name="T42" fmla="*/ 507 w 563"/>
                <a:gd name="T43" fmla="*/ 531 h 573"/>
                <a:gd name="T44" fmla="*/ 479 w 563"/>
                <a:gd name="T45" fmla="*/ 537 h 573"/>
                <a:gd name="T46" fmla="*/ 446 w 563"/>
                <a:gd name="T47" fmla="*/ 544 h 573"/>
                <a:gd name="T48" fmla="*/ 411 w 563"/>
                <a:gd name="T49" fmla="*/ 549 h 573"/>
                <a:gd name="T50" fmla="*/ 373 w 563"/>
                <a:gd name="T51" fmla="*/ 552 h 573"/>
                <a:gd name="T52" fmla="*/ 333 w 563"/>
                <a:gd name="T53" fmla="*/ 552 h 573"/>
                <a:gd name="T54" fmla="*/ 292 w 563"/>
                <a:gd name="T55" fmla="*/ 550 h 573"/>
                <a:gd name="T56" fmla="*/ 251 w 563"/>
                <a:gd name="T57" fmla="*/ 543 h 573"/>
                <a:gd name="T58" fmla="*/ 211 w 563"/>
                <a:gd name="T59" fmla="*/ 531 h 573"/>
                <a:gd name="T60" fmla="*/ 173 w 563"/>
                <a:gd name="T61" fmla="*/ 514 h 573"/>
                <a:gd name="T62" fmla="*/ 135 w 563"/>
                <a:gd name="T63" fmla="*/ 490 h 573"/>
                <a:gd name="T64" fmla="*/ 102 w 563"/>
                <a:gd name="T65" fmla="*/ 460 h 573"/>
                <a:gd name="T66" fmla="*/ 72 w 563"/>
                <a:gd name="T67" fmla="*/ 423 h 573"/>
                <a:gd name="T68" fmla="*/ 0 w 563"/>
                <a:gd name="T69"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73">
                  <a:moveTo>
                    <a:pt x="0" y="0"/>
                  </a:moveTo>
                  <a:lnTo>
                    <a:pt x="49" y="438"/>
                  </a:lnTo>
                  <a:lnTo>
                    <a:pt x="50" y="440"/>
                  </a:lnTo>
                  <a:lnTo>
                    <a:pt x="55" y="448"/>
                  </a:lnTo>
                  <a:lnTo>
                    <a:pt x="64" y="460"/>
                  </a:lnTo>
                  <a:lnTo>
                    <a:pt x="76" y="474"/>
                  </a:lnTo>
                  <a:lnTo>
                    <a:pt x="91" y="489"/>
                  </a:lnTo>
                  <a:lnTo>
                    <a:pt x="111" y="507"/>
                  </a:lnTo>
                  <a:lnTo>
                    <a:pt x="134" y="524"/>
                  </a:lnTo>
                  <a:lnTo>
                    <a:pt x="162" y="540"/>
                  </a:lnTo>
                  <a:lnTo>
                    <a:pt x="195" y="554"/>
                  </a:lnTo>
                  <a:lnTo>
                    <a:pt x="233" y="565"/>
                  </a:lnTo>
                  <a:lnTo>
                    <a:pt x="275" y="572"/>
                  </a:lnTo>
                  <a:lnTo>
                    <a:pt x="321" y="573"/>
                  </a:lnTo>
                  <a:lnTo>
                    <a:pt x="374" y="570"/>
                  </a:lnTo>
                  <a:lnTo>
                    <a:pt x="431" y="559"/>
                  </a:lnTo>
                  <a:lnTo>
                    <a:pt x="494" y="541"/>
                  </a:lnTo>
                  <a:lnTo>
                    <a:pt x="563" y="514"/>
                  </a:lnTo>
                  <a:lnTo>
                    <a:pt x="560" y="515"/>
                  </a:lnTo>
                  <a:lnTo>
                    <a:pt x="548" y="518"/>
                  </a:lnTo>
                  <a:lnTo>
                    <a:pt x="531" y="524"/>
                  </a:lnTo>
                  <a:lnTo>
                    <a:pt x="507" y="531"/>
                  </a:lnTo>
                  <a:lnTo>
                    <a:pt x="479" y="537"/>
                  </a:lnTo>
                  <a:lnTo>
                    <a:pt x="446" y="544"/>
                  </a:lnTo>
                  <a:lnTo>
                    <a:pt x="411" y="549"/>
                  </a:lnTo>
                  <a:lnTo>
                    <a:pt x="373" y="552"/>
                  </a:lnTo>
                  <a:lnTo>
                    <a:pt x="333" y="552"/>
                  </a:lnTo>
                  <a:lnTo>
                    <a:pt x="292" y="550"/>
                  </a:lnTo>
                  <a:lnTo>
                    <a:pt x="251" y="543"/>
                  </a:lnTo>
                  <a:lnTo>
                    <a:pt x="211" y="531"/>
                  </a:lnTo>
                  <a:lnTo>
                    <a:pt x="173" y="514"/>
                  </a:lnTo>
                  <a:lnTo>
                    <a:pt x="135" y="490"/>
                  </a:lnTo>
                  <a:lnTo>
                    <a:pt x="102" y="460"/>
                  </a:lnTo>
                  <a:lnTo>
                    <a:pt x="72" y="42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Freeform 432"/>
            <p:cNvSpPr>
              <a:spLocks/>
            </p:cNvSpPr>
            <p:nvPr/>
          </p:nvSpPr>
          <p:spPr bwMode="auto">
            <a:xfrm>
              <a:off x="3835" y="2651"/>
              <a:ext cx="199" cy="222"/>
            </a:xfrm>
            <a:custGeom>
              <a:avLst/>
              <a:gdLst>
                <a:gd name="T0" fmla="*/ 199 w 199"/>
                <a:gd name="T1" fmla="*/ 0 h 222"/>
                <a:gd name="T2" fmla="*/ 197 w 199"/>
                <a:gd name="T3" fmla="*/ 0 h 222"/>
                <a:gd name="T4" fmla="*/ 191 w 199"/>
                <a:gd name="T5" fmla="*/ 2 h 222"/>
                <a:gd name="T6" fmla="*/ 183 w 199"/>
                <a:gd name="T7" fmla="*/ 5 h 222"/>
                <a:gd name="T8" fmla="*/ 170 w 199"/>
                <a:gd name="T9" fmla="*/ 8 h 222"/>
                <a:gd name="T10" fmla="*/ 156 w 199"/>
                <a:gd name="T11" fmla="*/ 13 h 222"/>
                <a:gd name="T12" fmla="*/ 141 w 199"/>
                <a:gd name="T13" fmla="*/ 20 h 222"/>
                <a:gd name="T14" fmla="*/ 123 w 199"/>
                <a:gd name="T15" fmla="*/ 29 h 222"/>
                <a:gd name="T16" fmla="*/ 105 w 199"/>
                <a:gd name="T17" fmla="*/ 40 h 222"/>
                <a:gd name="T18" fmla="*/ 88 w 199"/>
                <a:gd name="T19" fmla="*/ 53 h 222"/>
                <a:gd name="T20" fmla="*/ 70 w 199"/>
                <a:gd name="T21" fmla="*/ 69 h 222"/>
                <a:gd name="T22" fmla="*/ 54 w 199"/>
                <a:gd name="T23" fmla="*/ 87 h 222"/>
                <a:gd name="T24" fmla="*/ 38 w 199"/>
                <a:gd name="T25" fmla="*/ 108 h 222"/>
                <a:gd name="T26" fmla="*/ 25 w 199"/>
                <a:gd name="T27" fmla="*/ 131 h 222"/>
                <a:gd name="T28" fmla="*/ 13 w 199"/>
                <a:gd name="T29" fmla="*/ 158 h 222"/>
                <a:gd name="T30" fmla="*/ 5 w 199"/>
                <a:gd name="T31" fmla="*/ 188 h 222"/>
                <a:gd name="T32" fmla="*/ 0 w 199"/>
                <a:gd name="T33" fmla="*/ 222 h 222"/>
                <a:gd name="T34" fmla="*/ 0 w 199"/>
                <a:gd name="T35" fmla="*/ 220 h 222"/>
                <a:gd name="T36" fmla="*/ 3 w 199"/>
                <a:gd name="T37" fmla="*/ 214 h 222"/>
                <a:gd name="T38" fmla="*/ 5 w 199"/>
                <a:gd name="T39" fmla="*/ 206 h 222"/>
                <a:gd name="T40" fmla="*/ 10 w 199"/>
                <a:gd name="T41" fmla="*/ 194 h 222"/>
                <a:gd name="T42" fmla="*/ 15 w 199"/>
                <a:gd name="T43" fmla="*/ 180 h 222"/>
                <a:gd name="T44" fmla="*/ 22 w 199"/>
                <a:gd name="T45" fmla="*/ 164 h 222"/>
                <a:gd name="T46" fmla="*/ 32 w 199"/>
                <a:gd name="T47" fmla="*/ 147 h 222"/>
                <a:gd name="T48" fmla="*/ 42 w 199"/>
                <a:gd name="T49" fmla="*/ 129 h 222"/>
                <a:gd name="T50" fmla="*/ 54 w 199"/>
                <a:gd name="T51" fmla="*/ 110 h 222"/>
                <a:gd name="T52" fmla="*/ 69 w 199"/>
                <a:gd name="T53" fmla="*/ 91 h 222"/>
                <a:gd name="T54" fmla="*/ 86 w 199"/>
                <a:gd name="T55" fmla="*/ 73 h 222"/>
                <a:gd name="T56" fmla="*/ 103 w 199"/>
                <a:gd name="T57" fmla="*/ 55 h 222"/>
                <a:gd name="T58" fmla="*/ 124 w 199"/>
                <a:gd name="T59" fmla="*/ 38 h 222"/>
                <a:gd name="T60" fmla="*/ 146 w 199"/>
                <a:gd name="T61" fmla="*/ 24 h 222"/>
                <a:gd name="T62" fmla="*/ 172 w 199"/>
                <a:gd name="T63" fmla="*/ 11 h 222"/>
                <a:gd name="T64" fmla="*/ 199 w 199"/>
                <a:gd name="T65"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9" h="222">
                  <a:moveTo>
                    <a:pt x="199" y="0"/>
                  </a:moveTo>
                  <a:lnTo>
                    <a:pt x="197" y="0"/>
                  </a:lnTo>
                  <a:lnTo>
                    <a:pt x="191" y="2"/>
                  </a:lnTo>
                  <a:lnTo>
                    <a:pt x="183" y="5"/>
                  </a:lnTo>
                  <a:lnTo>
                    <a:pt x="170" y="8"/>
                  </a:lnTo>
                  <a:lnTo>
                    <a:pt x="156" y="13"/>
                  </a:lnTo>
                  <a:lnTo>
                    <a:pt x="141" y="20"/>
                  </a:lnTo>
                  <a:lnTo>
                    <a:pt x="123" y="29"/>
                  </a:lnTo>
                  <a:lnTo>
                    <a:pt x="105" y="40"/>
                  </a:lnTo>
                  <a:lnTo>
                    <a:pt x="88" y="53"/>
                  </a:lnTo>
                  <a:lnTo>
                    <a:pt x="70" y="69"/>
                  </a:lnTo>
                  <a:lnTo>
                    <a:pt x="54" y="87"/>
                  </a:lnTo>
                  <a:lnTo>
                    <a:pt x="38" y="108"/>
                  </a:lnTo>
                  <a:lnTo>
                    <a:pt x="25" y="131"/>
                  </a:lnTo>
                  <a:lnTo>
                    <a:pt x="13" y="158"/>
                  </a:lnTo>
                  <a:lnTo>
                    <a:pt x="5" y="188"/>
                  </a:lnTo>
                  <a:lnTo>
                    <a:pt x="0" y="222"/>
                  </a:lnTo>
                  <a:lnTo>
                    <a:pt x="0" y="220"/>
                  </a:lnTo>
                  <a:lnTo>
                    <a:pt x="3" y="214"/>
                  </a:lnTo>
                  <a:lnTo>
                    <a:pt x="5" y="206"/>
                  </a:lnTo>
                  <a:lnTo>
                    <a:pt x="10" y="194"/>
                  </a:lnTo>
                  <a:lnTo>
                    <a:pt x="15" y="180"/>
                  </a:lnTo>
                  <a:lnTo>
                    <a:pt x="22" y="164"/>
                  </a:lnTo>
                  <a:lnTo>
                    <a:pt x="32" y="147"/>
                  </a:lnTo>
                  <a:lnTo>
                    <a:pt x="42" y="129"/>
                  </a:lnTo>
                  <a:lnTo>
                    <a:pt x="54" y="110"/>
                  </a:lnTo>
                  <a:lnTo>
                    <a:pt x="69" y="91"/>
                  </a:lnTo>
                  <a:lnTo>
                    <a:pt x="86" y="73"/>
                  </a:lnTo>
                  <a:lnTo>
                    <a:pt x="103" y="55"/>
                  </a:lnTo>
                  <a:lnTo>
                    <a:pt x="124" y="38"/>
                  </a:lnTo>
                  <a:lnTo>
                    <a:pt x="146" y="24"/>
                  </a:lnTo>
                  <a:lnTo>
                    <a:pt x="172" y="11"/>
                  </a:lnTo>
                  <a:lnTo>
                    <a:pt x="1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9" name="Freeform 433"/>
            <p:cNvSpPr>
              <a:spLocks/>
            </p:cNvSpPr>
            <p:nvPr/>
          </p:nvSpPr>
          <p:spPr bwMode="auto">
            <a:xfrm>
              <a:off x="3833" y="2911"/>
              <a:ext cx="228" cy="221"/>
            </a:xfrm>
            <a:custGeom>
              <a:avLst/>
              <a:gdLst>
                <a:gd name="T0" fmla="*/ 0 w 228"/>
                <a:gd name="T1" fmla="*/ 0 h 221"/>
                <a:gd name="T2" fmla="*/ 0 w 228"/>
                <a:gd name="T3" fmla="*/ 2 h 221"/>
                <a:gd name="T4" fmla="*/ 1 w 228"/>
                <a:gd name="T5" fmla="*/ 9 h 221"/>
                <a:gd name="T6" fmla="*/ 2 w 228"/>
                <a:gd name="T7" fmla="*/ 18 h 221"/>
                <a:gd name="T8" fmla="*/ 5 w 228"/>
                <a:gd name="T9" fmla="*/ 31 h 221"/>
                <a:gd name="T10" fmla="*/ 8 w 228"/>
                <a:gd name="T11" fmla="*/ 48 h 221"/>
                <a:gd name="T12" fmla="*/ 14 w 228"/>
                <a:gd name="T13" fmla="*/ 65 h 221"/>
                <a:gd name="T14" fmla="*/ 21 w 228"/>
                <a:gd name="T15" fmla="*/ 84 h 221"/>
                <a:gd name="T16" fmla="*/ 30 w 228"/>
                <a:gd name="T17" fmla="*/ 104 h 221"/>
                <a:gd name="T18" fmla="*/ 43 w 228"/>
                <a:gd name="T19" fmla="*/ 124 h 221"/>
                <a:gd name="T20" fmla="*/ 58 w 228"/>
                <a:gd name="T21" fmla="*/ 144 h 221"/>
                <a:gd name="T22" fmla="*/ 77 w 228"/>
                <a:gd name="T23" fmla="*/ 162 h 221"/>
                <a:gd name="T24" fmla="*/ 98 w 228"/>
                <a:gd name="T25" fmla="*/ 179 h 221"/>
                <a:gd name="T26" fmla="*/ 124 w 228"/>
                <a:gd name="T27" fmla="*/ 194 h 221"/>
                <a:gd name="T28" fmla="*/ 154 w 228"/>
                <a:gd name="T29" fmla="*/ 207 h 221"/>
                <a:gd name="T30" fmla="*/ 188 w 228"/>
                <a:gd name="T31" fmla="*/ 215 h 221"/>
                <a:gd name="T32" fmla="*/ 228 w 228"/>
                <a:gd name="T33" fmla="*/ 221 h 221"/>
                <a:gd name="T34" fmla="*/ 226 w 228"/>
                <a:gd name="T35" fmla="*/ 221 h 221"/>
                <a:gd name="T36" fmla="*/ 220 w 228"/>
                <a:gd name="T37" fmla="*/ 220 h 221"/>
                <a:gd name="T38" fmla="*/ 211 w 228"/>
                <a:gd name="T39" fmla="*/ 217 h 221"/>
                <a:gd name="T40" fmla="*/ 200 w 228"/>
                <a:gd name="T41" fmla="*/ 214 h 221"/>
                <a:gd name="T42" fmla="*/ 186 w 228"/>
                <a:gd name="T43" fmla="*/ 208 h 221"/>
                <a:gd name="T44" fmla="*/ 169 w 228"/>
                <a:gd name="T45" fmla="*/ 201 h 221"/>
                <a:gd name="T46" fmla="*/ 152 w 228"/>
                <a:gd name="T47" fmla="*/ 193 h 221"/>
                <a:gd name="T48" fmla="*/ 133 w 228"/>
                <a:gd name="T49" fmla="*/ 182 h 221"/>
                <a:gd name="T50" fmla="*/ 114 w 228"/>
                <a:gd name="T51" fmla="*/ 169 h 221"/>
                <a:gd name="T52" fmla="*/ 95 w 228"/>
                <a:gd name="T53" fmla="*/ 154 h 221"/>
                <a:gd name="T54" fmla="*/ 76 w 228"/>
                <a:gd name="T55" fmla="*/ 137 h 221"/>
                <a:gd name="T56" fmla="*/ 57 w 228"/>
                <a:gd name="T57" fmla="*/ 115 h 221"/>
                <a:gd name="T58" fmla="*/ 41 w 228"/>
                <a:gd name="T59" fmla="*/ 91 h 221"/>
                <a:gd name="T60" fmla="*/ 24 w 228"/>
                <a:gd name="T61" fmla="*/ 64 h 221"/>
                <a:gd name="T62" fmla="*/ 12 w 228"/>
                <a:gd name="T63" fmla="*/ 34 h 221"/>
                <a:gd name="T64" fmla="*/ 0 w 228"/>
                <a:gd name="T65" fmla="*/ 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8" h="221">
                  <a:moveTo>
                    <a:pt x="0" y="0"/>
                  </a:moveTo>
                  <a:lnTo>
                    <a:pt x="0" y="2"/>
                  </a:lnTo>
                  <a:lnTo>
                    <a:pt x="1" y="9"/>
                  </a:lnTo>
                  <a:lnTo>
                    <a:pt x="2" y="18"/>
                  </a:lnTo>
                  <a:lnTo>
                    <a:pt x="5" y="31"/>
                  </a:lnTo>
                  <a:lnTo>
                    <a:pt x="8" y="48"/>
                  </a:lnTo>
                  <a:lnTo>
                    <a:pt x="14" y="65"/>
                  </a:lnTo>
                  <a:lnTo>
                    <a:pt x="21" y="84"/>
                  </a:lnTo>
                  <a:lnTo>
                    <a:pt x="30" y="104"/>
                  </a:lnTo>
                  <a:lnTo>
                    <a:pt x="43" y="124"/>
                  </a:lnTo>
                  <a:lnTo>
                    <a:pt x="58" y="144"/>
                  </a:lnTo>
                  <a:lnTo>
                    <a:pt x="77" y="162"/>
                  </a:lnTo>
                  <a:lnTo>
                    <a:pt x="98" y="179"/>
                  </a:lnTo>
                  <a:lnTo>
                    <a:pt x="124" y="194"/>
                  </a:lnTo>
                  <a:lnTo>
                    <a:pt x="154" y="207"/>
                  </a:lnTo>
                  <a:lnTo>
                    <a:pt x="188" y="215"/>
                  </a:lnTo>
                  <a:lnTo>
                    <a:pt x="228" y="221"/>
                  </a:lnTo>
                  <a:lnTo>
                    <a:pt x="226" y="221"/>
                  </a:lnTo>
                  <a:lnTo>
                    <a:pt x="220" y="220"/>
                  </a:lnTo>
                  <a:lnTo>
                    <a:pt x="211" y="217"/>
                  </a:lnTo>
                  <a:lnTo>
                    <a:pt x="200" y="214"/>
                  </a:lnTo>
                  <a:lnTo>
                    <a:pt x="186" y="208"/>
                  </a:lnTo>
                  <a:lnTo>
                    <a:pt x="169" y="201"/>
                  </a:lnTo>
                  <a:lnTo>
                    <a:pt x="152" y="193"/>
                  </a:lnTo>
                  <a:lnTo>
                    <a:pt x="133" y="182"/>
                  </a:lnTo>
                  <a:lnTo>
                    <a:pt x="114" y="169"/>
                  </a:lnTo>
                  <a:lnTo>
                    <a:pt x="95" y="154"/>
                  </a:lnTo>
                  <a:lnTo>
                    <a:pt x="76" y="137"/>
                  </a:lnTo>
                  <a:lnTo>
                    <a:pt x="57" y="115"/>
                  </a:lnTo>
                  <a:lnTo>
                    <a:pt x="41" y="91"/>
                  </a:lnTo>
                  <a:lnTo>
                    <a:pt x="24" y="64"/>
                  </a:lnTo>
                  <a:lnTo>
                    <a:pt x="12" y="3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Freeform 434"/>
            <p:cNvSpPr>
              <a:spLocks/>
            </p:cNvSpPr>
            <p:nvPr/>
          </p:nvSpPr>
          <p:spPr bwMode="auto">
            <a:xfrm>
              <a:off x="4112" y="2905"/>
              <a:ext cx="206" cy="227"/>
            </a:xfrm>
            <a:custGeom>
              <a:avLst/>
              <a:gdLst>
                <a:gd name="T0" fmla="*/ 0 w 206"/>
                <a:gd name="T1" fmla="*/ 227 h 227"/>
                <a:gd name="T2" fmla="*/ 3 w 206"/>
                <a:gd name="T3" fmla="*/ 227 h 227"/>
                <a:gd name="T4" fmla="*/ 7 w 206"/>
                <a:gd name="T5" fmla="*/ 224 h 227"/>
                <a:gd name="T6" fmla="*/ 17 w 206"/>
                <a:gd name="T7" fmla="*/ 222 h 227"/>
                <a:gd name="T8" fmla="*/ 27 w 206"/>
                <a:gd name="T9" fmla="*/ 217 h 227"/>
                <a:gd name="T10" fmla="*/ 41 w 206"/>
                <a:gd name="T11" fmla="*/ 212 h 227"/>
                <a:gd name="T12" fmla="*/ 56 w 206"/>
                <a:gd name="T13" fmla="*/ 203 h 227"/>
                <a:gd name="T14" fmla="*/ 73 w 206"/>
                <a:gd name="T15" fmla="*/ 194 h 227"/>
                <a:gd name="T16" fmla="*/ 90 w 206"/>
                <a:gd name="T17" fmla="*/ 182 h 227"/>
                <a:gd name="T18" fmla="*/ 108 w 206"/>
                <a:gd name="T19" fmla="*/ 168 h 227"/>
                <a:gd name="T20" fmla="*/ 125 w 206"/>
                <a:gd name="T21" fmla="*/ 152 h 227"/>
                <a:gd name="T22" fmla="*/ 143 w 206"/>
                <a:gd name="T23" fmla="*/ 134 h 227"/>
                <a:gd name="T24" fmla="*/ 159 w 206"/>
                <a:gd name="T25" fmla="*/ 113 h 227"/>
                <a:gd name="T26" fmla="*/ 174 w 206"/>
                <a:gd name="T27" fmla="*/ 89 h 227"/>
                <a:gd name="T28" fmla="*/ 187 w 206"/>
                <a:gd name="T29" fmla="*/ 62 h 227"/>
                <a:gd name="T30" fmla="*/ 198 w 206"/>
                <a:gd name="T31" fmla="*/ 33 h 227"/>
                <a:gd name="T32" fmla="*/ 206 w 206"/>
                <a:gd name="T33" fmla="*/ 0 h 227"/>
                <a:gd name="T34" fmla="*/ 206 w 206"/>
                <a:gd name="T35" fmla="*/ 2 h 227"/>
                <a:gd name="T36" fmla="*/ 206 w 206"/>
                <a:gd name="T37" fmla="*/ 9 h 227"/>
                <a:gd name="T38" fmla="*/ 206 w 206"/>
                <a:gd name="T39" fmla="*/ 19 h 227"/>
                <a:gd name="T40" fmla="*/ 204 w 206"/>
                <a:gd name="T41" fmla="*/ 33 h 227"/>
                <a:gd name="T42" fmla="*/ 201 w 206"/>
                <a:gd name="T43" fmla="*/ 48 h 227"/>
                <a:gd name="T44" fmla="*/ 198 w 206"/>
                <a:gd name="T45" fmla="*/ 65 h 227"/>
                <a:gd name="T46" fmla="*/ 192 w 206"/>
                <a:gd name="T47" fmla="*/ 85 h 227"/>
                <a:gd name="T48" fmla="*/ 184 w 206"/>
                <a:gd name="T49" fmla="*/ 105 h 227"/>
                <a:gd name="T50" fmla="*/ 173 w 206"/>
                <a:gd name="T51" fmla="*/ 125 h 227"/>
                <a:gd name="T52" fmla="*/ 160 w 206"/>
                <a:gd name="T53" fmla="*/ 145 h 227"/>
                <a:gd name="T54" fmla="*/ 143 w 206"/>
                <a:gd name="T55" fmla="*/ 165 h 227"/>
                <a:gd name="T56" fmla="*/ 123 w 206"/>
                <a:gd name="T57" fmla="*/ 182 h 227"/>
                <a:gd name="T58" fmla="*/ 100 w 206"/>
                <a:gd name="T59" fmla="*/ 197 h 227"/>
                <a:gd name="T60" fmla="*/ 70 w 206"/>
                <a:gd name="T61" fmla="*/ 210 h 227"/>
                <a:gd name="T62" fmla="*/ 38 w 206"/>
                <a:gd name="T63" fmla="*/ 221 h 227"/>
                <a:gd name="T64" fmla="*/ 0 w 206"/>
                <a:gd name="T65"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6" h="227">
                  <a:moveTo>
                    <a:pt x="0" y="227"/>
                  </a:moveTo>
                  <a:lnTo>
                    <a:pt x="3" y="227"/>
                  </a:lnTo>
                  <a:lnTo>
                    <a:pt x="7" y="224"/>
                  </a:lnTo>
                  <a:lnTo>
                    <a:pt x="17" y="222"/>
                  </a:lnTo>
                  <a:lnTo>
                    <a:pt x="27" y="217"/>
                  </a:lnTo>
                  <a:lnTo>
                    <a:pt x="41" y="212"/>
                  </a:lnTo>
                  <a:lnTo>
                    <a:pt x="56" y="203"/>
                  </a:lnTo>
                  <a:lnTo>
                    <a:pt x="73" y="194"/>
                  </a:lnTo>
                  <a:lnTo>
                    <a:pt x="90" y="182"/>
                  </a:lnTo>
                  <a:lnTo>
                    <a:pt x="108" y="168"/>
                  </a:lnTo>
                  <a:lnTo>
                    <a:pt x="125" y="152"/>
                  </a:lnTo>
                  <a:lnTo>
                    <a:pt x="143" y="134"/>
                  </a:lnTo>
                  <a:lnTo>
                    <a:pt x="159" y="113"/>
                  </a:lnTo>
                  <a:lnTo>
                    <a:pt x="174" y="89"/>
                  </a:lnTo>
                  <a:lnTo>
                    <a:pt x="187" y="62"/>
                  </a:lnTo>
                  <a:lnTo>
                    <a:pt x="198" y="33"/>
                  </a:lnTo>
                  <a:lnTo>
                    <a:pt x="206" y="0"/>
                  </a:lnTo>
                  <a:lnTo>
                    <a:pt x="206" y="2"/>
                  </a:lnTo>
                  <a:lnTo>
                    <a:pt x="206" y="9"/>
                  </a:lnTo>
                  <a:lnTo>
                    <a:pt x="206" y="19"/>
                  </a:lnTo>
                  <a:lnTo>
                    <a:pt x="204" y="33"/>
                  </a:lnTo>
                  <a:lnTo>
                    <a:pt x="201" y="48"/>
                  </a:lnTo>
                  <a:lnTo>
                    <a:pt x="198" y="65"/>
                  </a:lnTo>
                  <a:lnTo>
                    <a:pt x="192" y="85"/>
                  </a:lnTo>
                  <a:lnTo>
                    <a:pt x="184" y="105"/>
                  </a:lnTo>
                  <a:lnTo>
                    <a:pt x="173" y="125"/>
                  </a:lnTo>
                  <a:lnTo>
                    <a:pt x="160" y="145"/>
                  </a:lnTo>
                  <a:lnTo>
                    <a:pt x="143" y="165"/>
                  </a:lnTo>
                  <a:lnTo>
                    <a:pt x="123" y="182"/>
                  </a:lnTo>
                  <a:lnTo>
                    <a:pt x="100" y="197"/>
                  </a:lnTo>
                  <a:lnTo>
                    <a:pt x="70" y="210"/>
                  </a:lnTo>
                  <a:lnTo>
                    <a:pt x="38" y="221"/>
                  </a:lnTo>
                  <a:lnTo>
                    <a:pt x="0" y="2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1" name="Freeform 435"/>
            <p:cNvSpPr>
              <a:spLocks/>
            </p:cNvSpPr>
            <p:nvPr/>
          </p:nvSpPr>
          <p:spPr bwMode="auto">
            <a:xfrm>
              <a:off x="4084" y="2645"/>
              <a:ext cx="226" cy="170"/>
            </a:xfrm>
            <a:custGeom>
              <a:avLst/>
              <a:gdLst>
                <a:gd name="T0" fmla="*/ 226 w 226"/>
                <a:gd name="T1" fmla="*/ 170 h 170"/>
                <a:gd name="T2" fmla="*/ 225 w 226"/>
                <a:gd name="T3" fmla="*/ 169 h 170"/>
                <a:gd name="T4" fmla="*/ 224 w 226"/>
                <a:gd name="T5" fmla="*/ 164 h 170"/>
                <a:gd name="T6" fmla="*/ 220 w 226"/>
                <a:gd name="T7" fmla="*/ 158 h 170"/>
                <a:gd name="T8" fmla="*/ 215 w 226"/>
                <a:gd name="T9" fmla="*/ 149 h 170"/>
                <a:gd name="T10" fmla="*/ 208 w 226"/>
                <a:gd name="T11" fmla="*/ 139 h 170"/>
                <a:gd name="T12" fmla="*/ 200 w 226"/>
                <a:gd name="T13" fmla="*/ 128 h 170"/>
                <a:gd name="T14" fmla="*/ 191 w 226"/>
                <a:gd name="T15" fmla="*/ 115 h 170"/>
                <a:gd name="T16" fmla="*/ 178 w 226"/>
                <a:gd name="T17" fmla="*/ 101 h 170"/>
                <a:gd name="T18" fmla="*/ 164 w 226"/>
                <a:gd name="T19" fmla="*/ 87 h 170"/>
                <a:gd name="T20" fmla="*/ 149 w 226"/>
                <a:gd name="T21" fmla="*/ 73 h 170"/>
                <a:gd name="T22" fmla="*/ 130 w 226"/>
                <a:gd name="T23" fmla="*/ 59 h 170"/>
                <a:gd name="T24" fmla="*/ 109 w 226"/>
                <a:gd name="T25" fmla="*/ 45 h 170"/>
                <a:gd name="T26" fmla="*/ 86 w 226"/>
                <a:gd name="T27" fmla="*/ 32 h 170"/>
                <a:gd name="T28" fmla="*/ 60 w 226"/>
                <a:gd name="T29" fmla="*/ 20 h 170"/>
                <a:gd name="T30" fmla="*/ 32 w 226"/>
                <a:gd name="T31" fmla="*/ 10 h 170"/>
                <a:gd name="T32" fmla="*/ 0 w 226"/>
                <a:gd name="T33" fmla="*/ 1 h 170"/>
                <a:gd name="T34" fmla="*/ 3 w 226"/>
                <a:gd name="T35" fmla="*/ 1 h 170"/>
                <a:gd name="T36" fmla="*/ 7 w 226"/>
                <a:gd name="T37" fmla="*/ 1 h 170"/>
                <a:gd name="T38" fmla="*/ 15 w 226"/>
                <a:gd name="T39" fmla="*/ 0 h 170"/>
                <a:gd name="T40" fmla="*/ 27 w 226"/>
                <a:gd name="T41" fmla="*/ 1 h 170"/>
                <a:gd name="T42" fmla="*/ 40 w 226"/>
                <a:gd name="T43" fmla="*/ 3 h 170"/>
                <a:gd name="T44" fmla="*/ 55 w 226"/>
                <a:gd name="T45" fmla="*/ 5 h 170"/>
                <a:gd name="T46" fmla="*/ 72 w 226"/>
                <a:gd name="T47" fmla="*/ 8 h 170"/>
                <a:gd name="T48" fmla="*/ 90 w 226"/>
                <a:gd name="T49" fmla="*/ 14 h 170"/>
                <a:gd name="T50" fmla="*/ 108 w 226"/>
                <a:gd name="T51" fmla="*/ 23 h 170"/>
                <a:gd name="T52" fmla="*/ 128 w 226"/>
                <a:gd name="T53" fmla="*/ 33 h 170"/>
                <a:gd name="T54" fmla="*/ 146 w 226"/>
                <a:gd name="T55" fmla="*/ 46 h 170"/>
                <a:gd name="T56" fmla="*/ 164 w 226"/>
                <a:gd name="T57" fmla="*/ 63 h 170"/>
                <a:gd name="T58" fmla="*/ 183 w 226"/>
                <a:gd name="T59" fmla="*/ 83 h 170"/>
                <a:gd name="T60" fmla="*/ 198 w 226"/>
                <a:gd name="T61" fmla="*/ 108 h 170"/>
                <a:gd name="T62" fmla="*/ 213 w 226"/>
                <a:gd name="T63" fmla="*/ 137 h 170"/>
                <a:gd name="T64" fmla="*/ 226 w 226"/>
                <a:gd name="T6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6" h="170">
                  <a:moveTo>
                    <a:pt x="226" y="170"/>
                  </a:moveTo>
                  <a:lnTo>
                    <a:pt x="225" y="169"/>
                  </a:lnTo>
                  <a:lnTo>
                    <a:pt x="224" y="164"/>
                  </a:lnTo>
                  <a:lnTo>
                    <a:pt x="220" y="158"/>
                  </a:lnTo>
                  <a:lnTo>
                    <a:pt x="215" y="149"/>
                  </a:lnTo>
                  <a:lnTo>
                    <a:pt x="208" y="139"/>
                  </a:lnTo>
                  <a:lnTo>
                    <a:pt x="200" y="128"/>
                  </a:lnTo>
                  <a:lnTo>
                    <a:pt x="191" y="115"/>
                  </a:lnTo>
                  <a:lnTo>
                    <a:pt x="178" y="101"/>
                  </a:lnTo>
                  <a:lnTo>
                    <a:pt x="164" y="87"/>
                  </a:lnTo>
                  <a:lnTo>
                    <a:pt x="149" y="73"/>
                  </a:lnTo>
                  <a:lnTo>
                    <a:pt x="130" y="59"/>
                  </a:lnTo>
                  <a:lnTo>
                    <a:pt x="109" y="45"/>
                  </a:lnTo>
                  <a:lnTo>
                    <a:pt x="86" y="32"/>
                  </a:lnTo>
                  <a:lnTo>
                    <a:pt x="60" y="20"/>
                  </a:lnTo>
                  <a:lnTo>
                    <a:pt x="32" y="10"/>
                  </a:lnTo>
                  <a:lnTo>
                    <a:pt x="0" y="1"/>
                  </a:lnTo>
                  <a:lnTo>
                    <a:pt x="3" y="1"/>
                  </a:lnTo>
                  <a:lnTo>
                    <a:pt x="7" y="1"/>
                  </a:lnTo>
                  <a:lnTo>
                    <a:pt x="15" y="0"/>
                  </a:lnTo>
                  <a:lnTo>
                    <a:pt x="27" y="1"/>
                  </a:lnTo>
                  <a:lnTo>
                    <a:pt x="40" y="3"/>
                  </a:lnTo>
                  <a:lnTo>
                    <a:pt x="55" y="5"/>
                  </a:lnTo>
                  <a:lnTo>
                    <a:pt x="72" y="8"/>
                  </a:lnTo>
                  <a:lnTo>
                    <a:pt x="90" y="14"/>
                  </a:lnTo>
                  <a:lnTo>
                    <a:pt x="108" y="23"/>
                  </a:lnTo>
                  <a:lnTo>
                    <a:pt x="128" y="33"/>
                  </a:lnTo>
                  <a:lnTo>
                    <a:pt x="146" y="46"/>
                  </a:lnTo>
                  <a:lnTo>
                    <a:pt x="164" y="63"/>
                  </a:lnTo>
                  <a:lnTo>
                    <a:pt x="183" y="83"/>
                  </a:lnTo>
                  <a:lnTo>
                    <a:pt x="198" y="108"/>
                  </a:lnTo>
                  <a:lnTo>
                    <a:pt x="213" y="137"/>
                  </a:lnTo>
                  <a:lnTo>
                    <a:pt x="226" y="1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2" name="Freeform 436"/>
            <p:cNvSpPr>
              <a:spLocks/>
            </p:cNvSpPr>
            <p:nvPr/>
          </p:nvSpPr>
          <p:spPr bwMode="auto">
            <a:xfrm>
              <a:off x="3881" y="2704"/>
              <a:ext cx="162" cy="176"/>
            </a:xfrm>
            <a:custGeom>
              <a:avLst/>
              <a:gdLst>
                <a:gd name="T0" fmla="*/ 162 w 162"/>
                <a:gd name="T1" fmla="*/ 0 h 176"/>
                <a:gd name="T2" fmla="*/ 156 w 162"/>
                <a:gd name="T3" fmla="*/ 1 h 176"/>
                <a:gd name="T4" fmla="*/ 139 w 162"/>
                <a:gd name="T5" fmla="*/ 6 h 176"/>
                <a:gd name="T6" fmla="*/ 114 w 162"/>
                <a:gd name="T7" fmla="*/ 15 h 176"/>
                <a:gd name="T8" fmla="*/ 86 w 162"/>
                <a:gd name="T9" fmla="*/ 30 h 176"/>
                <a:gd name="T10" fmla="*/ 57 w 162"/>
                <a:gd name="T11" fmla="*/ 54 h 176"/>
                <a:gd name="T12" fmla="*/ 31 w 162"/>
                <a:gd name="T13" fmla="*/ 84 h 176"/>
                <a:gd name="T14" fmla="*/ 10 w 162"/>
                <a:gd name="T15" fmla="*/ 125 h 176"/>
                <a:gd name="T16" fmla="*/ 0 w 162"/>
                <a:gd name="T17" fmla="*/ 176 h 176"/>
                <a:gd name="T18" fmla="*/ 2 w 162"/>
                <a:gd name="T19" fmla="*/ 170 h 176"/>
                <a:gd name="T20" fmla="*/ 8 w 162"/>
                <a:gd name="T21" fmla="*/ 154 h 176"/>
                <a:gd name="T22" fmla="*/ 19 w 162"/>
                <a:gd name="T23" fmla="*/ 131 h 176"/>
                <a:gd name="T24" fmla="*/ 35 w 162"/>
                <a:gd name="T25" fmla="*/ 102 h 176"/>
                <a:gd name="T26" fmla="*/ 57 w 162"/>
                <a:gd name="T27" fmla="*/ 72 h 176"/>
                <a:gd name="T28" fmla="*/ 85 w 162"/>
                <a:gd name="T29" fmla="*/ 43 h 176"/>
                <a:gd name="T30" fmla="*/ 120 w 162"/>
                <a:gd name="T31" fmla="*/ 18 h 176"/>
                <a:gd name="T32" fmla="*/ 162 w 162"/>
                <a:gd name="T3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176">
                  <a:moveTo>
                    <a:pt x="162" y="0"/>
                  </a:moveTo>
                  <a:lnTo>
                    <a:pt x="156" y="1"/>
                  </a:lnTo>
                  <a:lnTo>
                    <a:pt x="139" y="6"/>
                  </a:lnTo>
                  <a:lnTo>
                    <a:pt x="114" y="15"/>
                  </a:lnTo>
                  <a:lnTo>
                    <a:pt x="86" y="30"/>
                  </a:lnTo>
                  <a:lnTo>
                    <a:pt x="57" y="54"/>
                  </a:lnTo>
                  <a:lnTo>
                    <a:pt x="31" y="84"/>
                  </a:lnTo>
                  <a:lnTo>
                    <a:pt x="10" y="125"/>
                  </a:lnTo>
                  <a:lnTo>
                    <a:pt x="0" y="176"/>
                  </a:lnTo>
                  <a:lnTo>
                    <a:pt x="2" y="170"/>
                  </a:lnTo>
                  <a:lnTo>
                    <a:pt x="8" y="154"/>
                  </a:lnTo>
                  <a:lnTo>
                    <a:pt x="19" y="131"/>
                  </a:lnTo>
                  <a:lnTo>
                    <a:pt x="35" y="102"/>
                  </a:lnTo>
                  <a:lnTo>
                    <a:pt x="57" y="72"/>
                  </a:lnTo>
                  <a:lnTo>
                    <a:pt x="85" y="43"/>
                  </a:lnTo>
                  <a:lnTo>
                    <a:pt x="120" y="18"/>
                  </a:lnTo>
                  <a:lnTo>
                    <a:pt x="16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3" name="Freeform 437"/>
            <p:cNvSpPr>
              <a:spLocks/>
            </p:cNvSpPr>
            <p:nvPr/>
          </p:nvSpPr>
          <p:spPr bwMode="auto">
            <a:xfrm>
              <a:off x="3880" y="2911"/>
              <a:ext cx="184" cy="179"/>
            </a:xfrm>
            <a:custGeom>
              <a:avLst/>
              <a:gdLst>
                <a:gd name="T0" fmla="*/ 0 w 184"/>
                <a:gd name="T1" fmla="*/ 0 h 179"/>
                <a:gd name="T2" fmla="*/ 0 w 184"/>
                <a:gd name="T3" fmla="*/ 7 h 179"/>
                <a:gd name="T4" fmla="*/ 3 w 184"/>
                <a:gd name="T5" fmla="*/ 25 h 179"/>
                <a:gd name="T6" fmla="*/ 10 w 184"/>
                <a:gd name="T7" fmla="*/ 52 h 179"/>
                <a:gd name="T8" fmla="*/ 24 w 184"/>
                <a:gd name="T9" fmla="*/ 83 h 179"/>
                <a:gd name="T10" fmla="*/ 46 w 184"/>
                <a:gd name="T11" fmla="*/ 114 h 179"/>
                <a:gd name="T12" fmla="*/ 79 w 184"/>
                <a:gd name="T13" fmla="*/ 144 h 179"/>
                <a:gd name="T14" fmla="*/ 125 w 184"/>
                <a:gd name="T15" fmla="*/ 166 h 179"/>
                <a:gd name="T16" fmla="*/ 184 w 184"/>
                <a:gd name="T17" fmla="*/ 179 h 179"/>
                <a:gd name="T18" fmla="*/ 179 w 184"/>
                <a:gd name="T19" fmla="*/ 177 h 179"/>
                <a:gd name="T20" fmla="*/ 162 w 184"/>
                <a:gd name="T21" fmla="*/ 173 h 179"/>
                <a:gd name="T22" fmla="*/ 138 w 184"/>
                <a:gd name="T23" fmla="*/ 162 h 179"/>
                <a:gd name="T24" fmla="*/ 108 w 184"/>
                <a:gd name="T25" fmla="*/ 147 h 179"/>
                <a:gd name="T26" fmla="*/ 77 w 184"/>
                <a:gd name="T27" fmla="*/ 124 h 179"/>
                <a:gd name="T28" fmla="*/ 46 w 184"/>
                <a:gd name="T29" fmla="*/ 93 h 179"/>
                <a:gd name="T30" fmla="*/ 20 w 184"/>
                <a:gd name="T31" fmla="*/ 51 h 179"/>
                <a:gd name="T32" fmla="*/ 0 w 184"/>
                <a:gd name="T33" fmla="*/ 0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4" h="179">
                  <a:moveTo>
                    <a:pt x="0" y="0"/>
                  </a:moveTo>
                  <a:lnTo>
                    <a:pt x="0" y="7"/>
                  </a:lnTo>
                  <a:lnTo>
                    <a:pt x="3" y="25"/>
                  </a:lnTo>
                  <a:lnTo>
                    <a:pt x="10" y="52"/>
                  </a:lnTo>
                  <a:lnTo>
                    <a:pt x="24" y="83"/>
                  </a:lnTo>
                  <a:lnTo>
                    <a:pt x="46" y="114"/>
                  </a:lnTo>
                  <a:lnTo>
                    <a:pt x="79" y="144"/>
                  </a:lnTo>
                  <a:lnTo>
                    <a:pt x="125" y="166"/>
                  </a:lnTo>
                  <a:lnTo>
                    <a:pt x="184" y="179"/>
                  </a:lnTo>
                  <a:lnTo>
                    <a:pt x="179" y="177"/>
                  </a:lnTo>
                  <a:lnTo>
                    <a:pt x="162" y="173"/>
                  </a:lnTo>
                  <a:lnTo>
                    <a:pt x="138" y="162"/>
                  </a:lnTo>
                  <a:lnTo>
                    <a:pt x="108" y="147"/>
                  </a:lnTo>
                  <a:lnTo>
                    <a:pt x="77" y="124"/>
                  </a:lnTo>
                  <a:lnTo>
                    <a:pt x="46" y="93"/>
                  </a:lnTo>
                  <a:lnTo>
                    <a:pt x="20" y="5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Freeform 438"/>
            <p:cNvSpPr>
              <a:spLocks/>
            </p:cNvSpPr>
            <p:nvPr/>
          </p:nvSpPr>
          <p:spPr bwMode="auto">
            <a:xfrm>
              <a:off x="4105" y="2905"/>
              <a:ext cx="167" cy="183"/>
            </a:xfrm>
            <a:custGeom>
              <a:avLst/>
              <a:gdLst>
                <a:gd name="T0" fmla="*/ 0 w 167"/>
                <a:gd name="T1" fmla="*/ 183 h 183"/>
                <a:gd name="T2" fmla="*/ 6 w 167"/>
                <a:gd name="T3" fmla="*/ 181 h 183"/>
                <a:gd name="T4" fmla="*/ 22 w 167"/>
                <a:gd name="T5" fmla="*/ 175 h 183"/>
                <a:gd name="T6" fmla="*/ 46 w 167"/>
                <a:gd name="T7" fmla="*/ 165 h 183"/>
                <a:gd name="T8" fmla="*/ 74 w 167"/>
                <a:gd name="T9" fmla="*/ 147 h 183"/>
                <a:gd name="T10" fmla="*/ 102 w 167"/>
                <a:gd name="T11" fmla="*/ 123 h 183"/>
                <a:gd name="T12" fmla="*/ 130 w 167"/>
                <a:gd name="T13" fmla="*/ 91 h 183"/>
                <a:gd name="T14" fmla="*/ 152 w 167"/>
                <a:gd name="T15" fmla="*/ 50 h 183"/>
                <a:gd name="T16" fmla="*/ 167 w 167"/>
                <a:gd name="T17" fmla="*/ 0 h 183"/>
                <a:gd name="T18" fmla="*/ 167 w 167"/>
                <a:gd name="T19" fmla="*/ 7 h 183"/>
                <a:gd name="T20" fmla="*/ 166 w 167"/>
                <a:gd name="T21" fmla="*/ 26 h 183"/>
                <a:gd name="T22" fmla="*/ 160 w 167"/>
                <a:gd name="T23" fmla="*/ 53 h 183"/>
                <a:gd name="T24" fmla="*/ 150 w 167"/>
                <a:gd name="T25" fmla="*/ 84 h 183"/>
                <a:gd name="T26" fmla="*/ 130 w 167"/>
                <a:gd name="T27" fmla="*/ 117 h 183"/>
                <a:gd name="T28" fmla="*/ 101 w 167"/>
                <a:gd name="T29" fmla="*/ 147 h 183"/>
                <a:gd name="T30" fmla="*/ 58 w 167"/>
                <a:gd name="T31" fmla="*/ 171 h 183"/>
                <a:gd name="T32" fmla="*/ 0 w 167"/>
                <a:gd name="T33"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83">
                  <a:moveTo>
                    <a:pt x="0" y="183"/>
                  </a:moveTo>
                  <a:lnTo>
                    <a:pt x="6" y="181"/>
                  </a:lnTo>
                  <a:lnTo>
                    <a:pt x="22" y="175"/>
                  </a:lnTo>
                  <a:lnTo>
                    <a:pt x="46" y="165"/>
                  </a:lnTo>
                  <a:lnTo>
                    <a:pt x="74" y="147"/>
                  </a:lnTo>
                  <a:lnTo>
                    <a:pt x="102" y="123"/>
                  </a:lnTo>
                  <a:lnTo>
                    <a:pt x="130" y="91"/>
                  </a:lnTo>
                  <a:lnTo>
                    <a:pt x="152" y="50"/>
                  </a:lnTo>
                  <a:lnTo>
                    <a:pt x="167" y="0"/>
                  </a:lnTo>
                  <a:lnTo>
                    <a:pt x="167" y="7"/>
                  </a:lnTo>
                  <a:lnTo>
                    <a:pt x="166" y="26"/>
                  </a:lnTo>
                  <a:lnTo>
                    <a:pt x="160" y="53"/>
                  </a:lnTo>
                  <a:lnTo>
                    <a:pt x="150" y="84"/>
                  </a:lnTo>
                  <a:lnTo>
                    <a:pt x="130" y="117"/>
                  </a:lnTo>
                  <a:lnTo>
                    <a:pt x="101" y="147"/>
                  </a:lnTo>
                  <a:lnTo>
                    <a:pt x="58" y="171"/>
                  </a:lnTo>
                  <a:lnTo>
                    <a:pt x="0" y="1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 name="Freeform 439"/>
            <p:cNvSpPr>
              <a:spLocks/>
            </p:cNvSpPr>
            <p:nvPr/>
          </p:nvSpPr>
          <p:spPr bwMode="auto">
            <a:xfrm>
              <a:off x="4083" y="2697"/>
              <a:ext cx="182" cy="137"/>
            </a:xfrm>
            <a:custGeom>
              <a:avLst/>
              <a:gdLst>
                <a:gd name="T0" fmla="*/ 182 w 182"/>
                <a:gd name="T1" fmla="*/ 137 h 137"/>
                <a:gd name="T2" fmla="*/ 180 w 182"/>
                <a:gd name="T3" fmla="*/ 132 h 137"/>
                <a:gd name="T4" fmla="*/ 174 w 182"/>
                <a:gd name="T5" fmla="*/ 120 h 137"/>
                <a:gd name="T6" fmla="*/ 163 w 182"/>
                <a:gd name="T7" fmla="*/ 101 h 137"/>
                <a:gd name="T8" fmla="*/ 144 w 182"/>
                <a:gd name="T9" fmla="*/ 80 h 137"/>
                <a:gd name="T10" fmla="*/ 120 w 182"/>
                <a:gd name="T11" fmla="*/ 57 h 137"/>
                <a:gd name="T12" fmla="*/ 88 w 182"/>
                <a:gd name="T13" fmla="*/ 35 h 137"/>
                <a:gd name="T14" fmla="*/ 48 w 182"/>
                <a:gd name="T15" fmla="*/ 15 h 137"/>
                <a:gd name="T16" fmla="*/ 0 w 182"/>
                <a:gd name="T17" fmla="*/ 0 h 137"/>
                <a:gd name="T18" fmla="*/ 6 w 182"/>
                <a:gd name="T19" fmla="*/ 0 h 137"/>
                <a:gd name="T20" fmla="*/ 21 w 182"/>
                <a:gd name="T21" fmla="*/ 0 h 137"/>
                <a:gd name="T22" fmla="*/ 44 w 182"/>
                <a:gd name="T23" fmla="*/ 2 h 137"/>
                <a:gd name="T24" fmla="*/ 73 w 182"/>
                <a:gd name="T25" fmla="*/ 10 h 137"/>
                <a:gd name="T26" fmla="*/ 103 w 182"/>
                <a:gd name="T27" fmla="*/ 25 h 137"/>
                <a:gd name="T28" fmla="*/ 133 w 182"/>
                <a:gd name="T29" fmla="*/ 50 h 137"/>
                <a:gd name="T30" fmla="*/ 160 w 182"/>
                <a:gd name="T31" fmla="*/ 86 h 137"/>
                <a:gd name="T32" fmla="*/ 182 w 182"/>
                <a:gd name="T33"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2" h="137">
                  <a:moveTo>
                    <a:pt x="182" y="137"/>
                  </a:moveTo>
                  <a:lnTo>
                    <a:pt x="180" y="132"/>
                  </a:lnTo>
                  <a:lnTo>
                    <a:pt x="174" y="120"/>
                  </a:lnTo>
                  <a:lnTo>
                    <a:pt x="163" y="101"/>
                  </a:lnTo>
                  <a:lnTo>
                    <a:pt x="144" y="80"/>
                  </a:lnTo>
                  <a:lnTo>
                    <a:pt x="120" y="57"/>
                  </a:lnTo>
                  <a:lnTo>
                    <a:pt x="88" y="35"/>
                  </a:lnTo>
                  <a:lnTo>
                    <a:pt x="48" y="15"/>
                  </a:lnTo>
                  <a:lnTo>
                    <a:pt x="0" y="0"/>
                  </a:lnTo>
                  <a:lnTo>
                    <a:pt x="6" y="0"/>
                  </a:lnTo>
                  <a:lnTo>
                    <a:pt x="21" y="0"/>
                  </a:lnTo>
                  <a:lnTo>
                    <a:pt x="44" y="2"/>
                  </a:lnTo>
                  <a:lnTo>
                    <a:pt x="73" y="10"/>
                  </a:lnTo>
                  <a:lnTo>
                    <a:pt x="103" y="25"/>
                  </a:lnTo>
                  <a:lnTo>
                    <a:pt x="133" y="50"/>
                  </a:lnTo>
                  <a:lnTo>
                    <a:pt x="160" y="86"/>
                  </a:lnTo>
                  <a:lnTo>
                    <a:pt x="182"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440"/>
            <p:cNvSpPr>
              <a:spLocks/>
            </p:cNvSpPr>
            <p:nvPr/>
          </p:nvSpPr>
          <p:spPr bwMode="auto">
            <a:xfrm>
              <a:off x="3938" y="2733"/>
              <a:ext cx="197" cy="185"/>
            </a:xfrm>
            <a:custGeom>
              <a:avLst/>
              <a:gdLst>
                <a:gd name="T0" fmla="*/ 0 w 197"/>
                <a:gd name="T1" fmla="*/ 153 h 185"/>
                <a:gd name="T2" fmla="*/ 197 w 197"/>
                <a:gd name="T3" fmla="*/ 0 h 185"/>
                <a:gd name="T4" fmla="*/ 197 w 197"/>
                <a:gd name="T5" fmla="*/ 15 h 185"/>
                <a:gd name="T6" fmla="*/ 195 w 197"/>
                <a:gd name="T7" fmla="*/ 56 h 185"/>
                <a:gd name="T8" fmla="*/ 191 w 197"/>
                <a:gd name="T9" fmla="*/ 115 h 185"/>
                <a:gd name="T10" fmla="*/ 179 w 197"/>
                <a:gd name="T11" fmla="*/ 185 h 185"/>
                <a:gd name="T12" fmla="*/ 180 w 197"/>
                <a:gd name="T13" fmla="*/ 165 h 185"/>
                <a:gd name="T14" fmla="*/ 181 w 197"/>
                <a:gd name="T15" fmla="*/ 118 h 185"/>
                <a:gd name="T16" fmla="*/ 182 w 197"/>
                <a:gd name="T17" fmla="*/ 64 h 185"/>
                <a:gd name="T18" fmla="*/ 181 w 197"/>
                <a:gd name="T19" fmla="*/ 21 h 185"/>
                <a:gd name="T20" fmla="*/ 0 w 197"/>
                <a:gd name="T21" fmla="*/ 15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7" h="185">
                  <a:moveTo>
                    <a:pt x="0" y="153"/>
                  </a:moveTo>
                  <a:lnTo>
                    <a:pt x="197" y="0"/>
                  </a:lnTo>
                  <a:lnTo>
                    <a:pt x="197" y="15"/>
                  </a:lnTo>
                  <a:lnTo>
                    <a:pt x="195" y="56"/>
                  </a:lnTo>
                  <a:lnTo>
                    <a:pt x="191" y="115"/>
                  </a:lnTo>
                  <a:lnTo>
                    <a:pt x="179" y="185"/>
                  </a:lnTo>
                  <a:lnTo>
                    <a:pt x="180" y="165"/>
                  </a:lnTo>
                  <a:lnTo>
                    <a:pt x="181" y="118"/>
                  </a:lnTo>
                  <a:lnTo>
                    <a:pt x="182" y="64"/>
                  </a:lnTo>
                  <a:lnTo>
                    <a:pt x="181" y="21"/>
                  </a:lnTo>
                  <a:lnTo>
                    <a:pt x="0"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Freeform 441"/>
            <p:cNvSpPr>
              <a:spLocks/>
            </p:cNvSpPr>
            <p:nvPr/>
          </p:nvSpPr>
          <p:spPr bwMode="auto">
            <a:xfrm>
              <a:off x="3917" y="2903"/>
              <a:ext cx="177" cy="25"/>
            </a:xfrm>
            <a:custGeom>
              <a:avLst/>
              <a:gdLst>
                <a:gd name="T0" fmla="*/ 0 w 177"/>
                <a:gd name="T1" fmla="*/ 0 h 25"/>
                <a:gd name="T2" fmla="*/ 4 w 177"/>
                <a:gd name="T3" fmla="*/ 0 h 25"/>
                <a:gd name="T4" fmla="*/ 14 w 177"/>
                <a:gd name="T5" fmla="*/ 1 h 25"/>
                <a:gd name="T6" fmla="*/ 30 w 177"/>
                <a:gd name="T7" fmla="*/ 3 h 25"/>
                <a:gd name="T8" fmla="*/ 52 w 177"/>
                <a:gd name="T9" fmla="*/ 5 h 25"/>
                <a:gd name="T10" fmla="*/ 78 w 177"/>
                <a:gd name="T11" fmla="*/ 9 h 25"/>
                <a:gd name="T12" fmla="*/ 108 w 177"/>
                <a:gd name="T13" fmla="*/ 12 h 25"/>
                <a:gd name="T14" fmla="*/ 142 w 177"/>
                <a:gd name="T15" fmla="*/ 17 h 25"/>
                <a:gd name="T16" fmla="*/ 177 w 177"/>
                <a:gd name="T17" fmla="*/ 23 h 25"/>
                <a:gd name="T18" fmla="*/ 173 w 177"/>
                <a:gd name="T19" fmla="*/ 23 h 25"/>
                <a:gd name="T20" fmla="*/ 161 w 177"/>
                <a:gd name="T21" fmla="*/ 25 h 25"/>
                <a:gd name="T22" fmla="*/ 144 w 177"/>
                <a:gd name="T23" fmla="*/ 25 h 25"/>
                <a:gd name="T24" fmla="*/ 120 w 177"/>
                <a:gd name="T25" fmla="*/ 25 h 25"/>
                <a:gd name="T26" fmla="*/ 94 w 177"/>
                <a:gd name="T27" fmla="*/ 24 h 25"/>
                <a:gd name="T28" fmla="*/ 64 w 177"/>
                <a:gd name="T29" fmla="*/ 19 h 25"/>
                <a:gd name="T30" fmla="*/ 33 w 177"/>
                <a:gd name="T31" fmla="*/ 11 h 25"/>
                <a:gd name="T32" fmla="*/ 0 w 177"/>
                <a:gd name="T3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7" h="25">
                  <a:moveTo>
                    <a:pt x="0" y="0"/>
                  </a:moveTo>
                  <a:lnTo>
                    <a:pt x="4" y="0"/>
                  </a:lnTo>
                  <a:lnTo>
                    <a:pt x="14" y="1"/>
                  </a:lnTo>
                  <a:lnTo>
                    <a:pt x="30" y="3"/>
                  </a:lnTo>
                  <a:lnTo>
                    <a:pt x="52" y="5"/>
                  </a:lnTo>
                  <a:lnTo>
                    <a:pt x="78" y="9"/>
                  </a:lnTo>
                  <a:lnTo>
                    <a:pt x="108" y="12"/>
                  </a:lnTo>
                  <a:lnTo>
                    <a:pt x="142" y="17"/>
                  </a:lnTo>
                  <a:lnTo>
                    <a:pt x="177" y="23"/>
                  </a:lnTo>
                  <a:lnTo>
                    <a:pt x="173" y="23"/>
                  </a:lnTo>
                  <a:lnTo>
                    <a:pt x="161" y="25"/>
                  </a:lnTo>
                  <a:lnTo>
                    <a:pt x="144" y="25"/>
                  </a:lnTo>
                  <a:lnTo>
                    <a:pt x="120" y="25"/>
                  </a:lnTo>
                  <a:lnTo>
                    <a:pt x="94" y="24"/>
                  </a:lnTo>
                  <a:lnTo>
                    <a:pt x="64" y="19"/>
                  </a:lnTo>
                  <a:lnTo>
                    <a:pt x="33"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8" name="Freeform 442"/>
            <p:cNvSpPr>
              <a:spLocks/>
            </p:cNvSpPr>
            <p:nvPr/>
          </p:nvSpPr>
          <p:spPr bwMode="auto">
            <a:xfrm>
              <a:off x="4122" y="2959"/>
              <a:ext cx="96" cy="92"/>
            </a:xfrm>
            <a:custGeom>
              <a:avLst/>
              <a:gdLst>
                <a:gd name="T0" fmla="*/ 0 w 96"/>
                <a:gd name="T1" fmla="*/ 0 h 92"/>
                <a:gd name="T2" fmla="*/ 2 w 96"/>
                <a:gd name="T3" fmla="*/ 2 h 92"/>
                <a:gd name="T4" fmla="*/ 7 w 96"/>
                <a:gd name="T5" fmla="*/ 7 h 92"/>
                <a:gd name="T6" fmla="*/ 14 w 96"/>
                <a:gd name="T7" fmla="*/ 15 h 92"/>
                <a:gd name="T8" fmla="*/ 22 w 96"/>
                <a:gd name="T9" fmla="*/ 25 h 92"/>
                <a:gd name="T10" fmla="*/ 30 w 96"/>
                <a:gd name="T11" fmla="*/ 36 h 92"/>
                <a:gd name="T12" fmla="*/ 37 w 96"/>
                <a:gd name="T13" fmla="*/ 46 h 92"/>
                <a:gd name="T14" fmla="*/ 41 w 96"/>
                <a:gd name="T15" fmla="*/ 56 h 92"/>
                <a:gd name="T16" fmla="*/ 41 w 96"/>
                <a:gd name="T17" fmla="*/ 64 h 92"/>
                <a:gd name="T18" fmla="*/ 36 w 96"/>
                <a:gd name="T19" fmla="*/ 76 h 92"/>
                <a:gd name="T20" fmla="*/ 30 w 96"/>
                <a:gd name="T21" fmla="*/ 85 h 92"/>
                <a:gd name="T22" fmla="*/ 25 w 96"/>
                <a:gd name="T23" fmla="*/ 90 h 92"/>
                <a:gd name="T24" fmla="*/ 23 w 96"/>
                <a:gd name="T25" fmla="*/ 92 h 92"/>
                <a:gd name="T26" fmla="*/ 96 w 96"/>
                <a:gd name="T27" fmla="*/ 34 h 92"/>
                <a:gd name="T28" fmla="*/ 53 w 96"/>
                <a:gd name="T29" fmla="*/ 50 h 92"/>
                <a:gd name="T30" fmla="*/ 0 w 96"/>
                <a:gd name="T3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6" h="92">
                  <a:moveTo>
                    <a:pt x="0" y="0"/>
                  </a:moveTo>
                  <a:lnTo>
                    <a:pt x="2" y="2"/>
                  </a:lnTo>
                  <a:lnTo>
                    <a:pt x="7" y="7"/>
                  </a:lnTo>
                  <a:lnTo>
                    <a:pt x="14" y="15"/>
                  </a:lnTo>
                  <a:lnTo>
                    <a:pt x="22" y="25"/>
                  </a:lnTo>
                  <a:lnTo>
                    <a:pt x="30" y="36"/>
                  </a:lnTo>
                  <a:lnTo>
                    <a:pt x="37" y="46"/>
                  </a:lnTo>
                  <a:lnTo>
                    <a:pt x="41" y="56"/>
                  </a:lnTo>
                  <a:lnTo>
                    <a:pt x="41" y="64"/>
                  </a:lnTo>
                  <a:lnTo>
                    <a:pt x="36" y="76"/>
                  </a:lnTo>
                  <a:lnTo>
                    <a:pt x="30" y="85"/>
                  </a:lnTo>
                  <a:lnTo>
                    <a:pt x="25" y="90"/>
                  </a:lnTo>
                  <a:lnTo>
                    <a:pt x="23" y="92"/>
                  </a:lnTo>
                  <a:lnTo>
                    <a:pt x="96" y="34"/>
                  </a:lnTo>
                  <a:lnTo>
                    <a:pt x="53" y="5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9" name="Freeform 443"/>
            <p:cNvSpPr>
              <a:spLocks/>
            </p:cNvSpPr>
            <p:nvPr/>
          </p:nvSpPr>
          <p:spPr bwMode="auto">
            <a:xfrm>
              <a:off x="4131" y="2931"/>
              <a:ext cx="51" cy="66"/>
            </a:xfrm>
            <a:custGeom>
              <a:avLst/>
              <a:gdLst>
                <a:gd name="T0" fmla="*/ 0 w 51"/>
                <a:gd name="T1" fmla="*/ 0 h 66"/>
                <a:gd name="T2" fmla="*/ 1 w 51"/>
                <a:gd name="T3" fmla="*/ 2 h 66"/>
                <a:gd name="T4" fmla="*/ 6 w 51"/>
                <a:gd name="T5" fmla="*/ 8 h 66"/>
                <a:gd name="T6" fmla="*/ 13 w 51"/>
                <a:gd name="T7" fmla="*/ 16 h 66"/>
                <a:gd name="T8" fmla="*/ 21 w 51"/>
                <a:gd name="T9" fmla="*/ 27 h 66"/>
                <a:gd name="T10" fmla="*/ 29 w 51"/>
                <a:gd name="T11" fmla="*/ 37 h 66"/>
                <a:gd name="T12" fmla="*/ 37 w 51"/>
                <a:gd name="T13" fmla="*/ 49 h 66"/>
                <a:gd name="T14" fmla="*/ 46 w 51"/>
                <a:gd name="T15" fmla="*/ 58 h 66"/>
                <a:gd name="T16" fmla="*/ 51 w 51"/>
                <a:gd name="T17" fmla="*/ 66 h 66"/>
                <a:gd name="T18" fmla="*/ 50 w 51"/>
                <a:gd name="T19" fmla="*/ 64 h 66"/>
                <a:gd name="T20" fmla="*/ 48 w 51"/>
                <a:gd name="T21" fmla="*/ 58 h 66"/>
                <a:gd name="T22" fmla="*/ 44 w 51"/>
                <a:gd name="T23" fmla="*/ 50 h 66"/>
                <a:gd name="T24" fmla="*/ 39 w 51"/>
                <a:gd name="T25" fmla="*/ 39 h 66"/>
                <a:gd name="T26" fmla="*/ 32 w 51"/>
                <a:gd name="T27" fmla="*/ 29 h 66"/>
                <a:gd name="T28" fmla="*/ 23 w 51"/>
                <a:gd name="T29" fmla="*/ 17 h 66"/>
                <a:gd name="T30" fmla="*/ 13 w 51"/>
                <a:gd name="T31" fmla="*/ 8 h 66"/>
                <a:gd name="T32" fmla="*/ 0 w 51"/>
                <a:gd name="T33"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66">
                  <a:moveTo>
                    <a:pt x="0" y="0"/>
                  </a:moveTo>
                  <a:lnTo>
                    <a:pt x="1" y="2"/>
                  </a:lnTo>
                  <a:lnTo>
                    <a:pt x="6" y="8"/>
                  </a:lnTo>
                  <a:lnTo>
                    <a:pt x="13" y="16"/>
                  </a:lnTo>
                  <a:lnTo>
                    <a:pt x="21" y="27"/>
                  </a:lnTo>
                  <a:lnTo>
                    <a:pt x="29" y="37"/>
                  </a:lnTo>
                  <a:lnTo>
                    <a:pt x="37" y="49"/>
                  </a:lnTo>
                  <a:lnTo>
                    <a:pt x="46" y="58"/>
                  </a:lnTo>
                  <a:lnTo>
                    <a:pt x="51" y="66"/>
                  </a:lnTo>
                  <a:lnTo>
                    <a:pt x="50" y="64"/>
                  </a:lnTo>
                  <a:lnTo>
                    <a:pt x="48" y="58"/>
                  </a:lnTo>
                  <a:lnTo>
                    <a:pt x="44" y="50"/>
                  </a:lnTo>
                  <a:lnTo>
                    <a:pt x="39" y="39"/>
                  </a:lnTo>
                  <a:lnTo>
                    <a:pt x="32" y="29"/>
                  </a:lnTo>
                  <a:lnTo>
                    <a:pt x="23" y="17"/>
                  </a:lnTo>
                  <a:lnTo>
                    <a:pt x="13"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0" name="Freeform 444"/>
            <p:cNvSpPr>
              <a:spLocks/>
            </p:cNvSpPr>
            <p:nvPr/>
          </p:nvSpPr>
          <p:spPr bwMode="auto">
            <a:xfrm>
              <a:off x="3907" y="2855"/>
              <a:ext cx="121" cy="30"/>
            </a:xfrm>
            <a:custGeom>
              <a:avLst/>
              <a:gdLst>
                <a:gd name="T0" fmla="*/ 0 w 121"/>
                <a:gd name="T1" fmla="*/ 0 h 30"/>
                <a:gd name="T2" fmla="*/ 76 w 121"/>
                <a:gd name="T3" fmla="*/ 18 h 30"/>
                <a:gd name="T4" fmla="*/ 77 w 121"/>
                <a:gd name="T5" fmla="*/ 17 h 30"/>
                <a:gd name="T6" fmla="*/ 81 w 121"/>
                <a:gd name="T7" fmla="*/ 15 h 30"/>
                <a:gd name="T8" fmla="*/ 87 w 121"/>
                <a:gd name="T9" fmla="*/ 11 h 30"/>
                <a:gd name="T10" fmla="*/ 94 w 121"/>
                <a:gd name="T11" fmla="*/ 9 h 30"/>
                <a:gd name="T12" fmla="*/ 101 w 121"/>
                <a:gd name="T13" fmla="*/ 8 h 30"/>
                <a:gd name="T14" fmla="*/ 109 w 121"/>
                <a:gd name="T15" fmla="*/ 9 h 30"/>
                <a:gd name="T16" fmla="*/ 115 w 121"/>
                <a:gd name="T17" fmla="*/ 14 h 30"/>
                <a:gd name="T18" fmla="*/ 121 w 121"/>
                <a:gd name="T19" fmla="*/ 23 h 30"/>
                <a:gd name="T20" fmla="*/ 120 w 121"/>
                <a:gd name="T21" fmla="*/ 23 h 30"/>
                <a:gd name="T22" fmla="*/ 115 w 121"/>
                <a:gd name="T23" fmla="*/ 22 h 30"/>
                <a:gd name="T24" fmla="*/ 109 w 121"/>
                <a:gd name="T25" fmla="*/ 21 h 30"/>
                <a:gd name="T26" fmla="*/ 104 w 121"/>
                <a:gd name="T27" fmla="*/ 19 h 30"/>
                <a:gd name="T28" fmla="*/ 95 w 121"/>
                <a:gd name="T29" fmla="*/ 19 h 30"/>
                <a:gd name="T30" fmla="*/ 90 w 121"/>
                <a:gd name="T31" fmla="*/ 21 h 30"/>
                <a:gd name="T32" fmla="*/ 84 w 121"/>
                <a:gd name="T33" fmla="*/ 24 h 30"/>
                <a:gd name="T34" fmla="*/ 79 w 121"/>
                <a:gd name="T35" fmla="*/ 30 h 30"/>
                <a:gd name="T36" fmla="*/ 0 w 121"/>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1" h="30">
                  <a:moveTo>
                    <a:pt x="0" y="0"/>
                  </a:moveTo>
                  <a:lnTo>
                    <a:pt x="76" y="18"/>
                  </a:lnTo>
                  <a:lnTo>
                    <a:pt x="77" y="17"/>
                  </a:lnTo>
                  <a:lnTo>
                    <a:pt x="81" y="15"/>
                  </a:lnTo>
                  <a:lnTo>
                    <a:pt x="87" y="11"/>
                  </a:lnTo>
                  <a:lnTo>
                    <a:pt x="94" y="9"/>
                  </a:lnTo>
                  <a:lnTo>
                    <a:pt x="101" y="8"/>
                  </a:lnTo>
                  <a:lnTo>
                    <a:pt x="109" y="9"/>
                  </a:lnTo>
                  <a:lnTo>
                    <a:pt x="115" y="14"/>
                  </a:lnTo>
                  <a:lnTo>
                    <a:pt x="121" y="23"/>
                  </a:lnTo>
                  <a:lnTo>
                    <a:pt x="120" y="23"/>
                  </a:lnTo>
                  <a:lnTo>
                    <a:pt x="115" y="22"/>
                  </a:lnTo>
                  <a:lnTo>
                    <a:pt x="109" y="21"/>
                  </a:lnTo>
                  <a:lnTo>
                    <a:pt x="104" y="19"/>
                  </a:lnTo>
                  <a:lnTo>
                    <a:pt x="95" y="19"/>
                  </a:lnTo>
                  <a:lnTo>
                    <a:pt x="90" y="21"/>
                  </a:lnTo>
                  <a:lnTo>
                    <a:pt x="84" y="24"/>
                  </a:lnTo>
                  <a:lnTo>
                    <a:pt x="79" y="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1" name="Freeform 445"/>
            <p:cNvSpPr>
              <a:spLocks/>
            </p:cNvSpPr>
            <p:nvPr/>
          </p:nvSpPr>
          <p:spPr bwMode="auto">
            <a:xfrm>
              <a:off x="3983" y="2893"/>
              <a:ext cx="49" cy="13"/>
            </a:xfrm>
            <a:custGeom>
              <a:avLst/>
              <a:gdLst>
                <a:gd name="T0" fmla="*/ 0 w 49"/>
                <a:gd name="T1" fmla="*/ 0 h 13"/>
                <a:gd name="T2" fmla="*/ 1 w 49"/>
                <a:gd name="T3" fmla="*/ 1 h 13"/>
                <a:gd name="T4" fmla="*/ 4 w 49"/>
                <a:gd name="T5" fmla="*/ 5 h 13"/>
                <a:gd name="T6" fmla="*/ 10 w 49"/>
                <a:gd name="T7" fmla="*/ 8 h 13"/>
                <a:gd name="T8" fmla="*/ 17 w 49"/>
                <a:gd name="T9" fmla="*/ 12 h 13"/>
                <a:gd name="T10" fmla="*/ 25 w 49"/>
                <a:gd name="T11" fmla="*/ 13 h 13"/>
                <a:gd name="T12" fmla="*/ 33 w 49"/>
                <a:gd name="T13" fmla="*/ 13 h 13"/>
                <a:gd name="T14" fmla="*/ 42 w 49"/>
                <a:gd name="T15" fmla="*/ 8 h 13"/>
                <a:gd name="T16" fmla="*/ 49 w 49"/>
                <a:gd name="T17" fmla="*/ 0 h 13"/>
                <a:gd name="T18" fmla="*/ 47 w 49"/>
                <a:gd name="T19" fmla="*/ 0 h 13"/>
                <a:gd name="T20" fmla="*/ 43 w 49"/>
                <a:gd name="T21" fmla="*/ 1 h 13"/>
                <a:gd name="T22" fmla="*/ 36 w 49"/>
                <a:gd name="T23" fmla="*/ 3 h 13"/>
                <a:gd name="T24" fmla="*/ 29 w 49"/>
                <a:gd name="T25" fmla="*/ 4 h 13"/>
                <a:gd name="T26" fmla="*/ 21 w 49"/>
                <a:gd name="T27" fmla="*/ 5 h 13"/>
                <a:gd name="T28" fmla="*/ 12 w 49"/>
                <a:gd name="T29" fmla="*/ 5 h 13"/>
                <a:gd name="T30" fmla="*/ 5 w 49"/>
                <a:gd name="T31" fmla="*/ 4 h 13"/>
                <a:gd name="T32" fmla="*/ 0 w 49"/>
                <a:gd name="T33"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13">
                  <a:moveTo>
                    <a:pt x="0" y="0"/>
                  </a:moveTo>
                  <a:lnTo>
                    <a:pt x="1" y="1"/>
                  </a:lnTo>
                  <a:lnTo>
                    <a:pt x="4" y="5"/>
                  </a:lnTo>
                  <a:lnTo>
                    <a:pt x="10" y="8"/>
                  </a:lnTo>
                  <a:lnTo>
                    <a:pt x="17" y="12"/>
                  </a:lnTo>
                  <a:lnTo>
                    <a:pt x="25" y="13"/>
                  </a:lnTo>
                  <a:lnTo>
                    <a:pt x="33" y="13"/>
                  </a:lnTo>
                  <a:lnTo>
                    <a:pt x="42" y="8"/>
                  </a:lnTo>
                  <a:lnTo>
                    <a:pt x="49" y="0"/>
                  </a:lnTo>
                  <a:lnTo>
                    <a:pt x="47" y="0"/>
                  </a:lnTo>
                  <a:lnTo>
                    <a:pt x="43" y="1"/>
                  </a:lnTo>
                  <a:lnTo>
                    <a:pt x="36" y="3"/>
                  </a:lnTo>
                  <a:lnTo>
                    <a:pt x="29" y="4"/>
                  </a:lnTo>
                  <a:lnTo>
                    <a:pt x="21" y="5"/>
                  </a:lnTo>
                  <a:lnTo>
                    <a:pt x="12" y="5"/>
                  </a:lnTo>
                  <a:lnTo>
                    <a:pt x="5" y="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2" name="Freeform 446"/>
            <p:cNvSpPr>
              <a:spLocks/>
            </p:cNvSpPr>
            <p:nvPr/>
          </p:nvSpPr>
          <p:spPr bwMode="auto">
            <a:xfrm>
              <a:off x="4064" y="2680"/>
              <a:ext cx="45" cy="426"/>
            </a:xfrm>
            <a:custGeom>
              <a:avLst/>
              <a:gdLst>
                <a:gd name="T0" fmla="*/ 0 w 45"/>
                <a:gd name="T1" fmla="*/ 20 h 426"/>
                <a:gd name="T2" fmla="*/ 3 w 45"/>
                <a:gd name="T3" fmla="*/ 426 h 426"/>
                <a:gd name="T4" fmla="*/ 45 w 45"/>
                <a:gd name="T5" fmla="*/ 422 h 426"/>
                <a:gd name="T6" fmla="*/ 42 w 45"/>
                <a:gd name="T7" fmla="*/ 4 h 426"/>
                <a:gd name="T8" fmla="*/ 0 w 45"/>
                <a:gd name="T9" fmla="*/ 0 h 426"/>
                <a:gd name="T10" fmla="*/ 0 w 45"/>
                <a:gd name="T11" fmla="*/ 20 h 426"/>
              </a:gdLst>
              <a:ahLst/>
              <a:cxnLst>
                <a:cxn ang="0">
                  <a:pos x="T0" y="T1"/>
                </a:cxn>
                <a:cxn ang="0">
                  <a:pos x="T2" y="T3"/>
                </a:cxn>
                <a:cxn ang="0">
                  <a:pos x="T4" y="T5"/>
                </a:cxn>
                <a:cxn ang="0">
                  <a:pos x="T6" y="T7"/>
                </a:cxn>
                <a:cxn ang="0">
                  <a:pos x="T8" y="T9"/>
                </a:cxn>
                <a:cxn ang="0">
                  <a:pos x="T10" y="T11"/>
                </a:cxn>
              </a:cxnLst>
              <a:rect l="0" t="0" r="r" b="b"/>
              <a:pathLst>
                <a:path w="45" h="426">
                  <a:moveTo>
                    <a:pt x="0" y="20"/>
                  </a:moveTo>
                  <a:lnTo>
                    <a:pt x="3" y="426"/>
                  </a:lnTo>
                  <a:lnTo>
                    <a:pt x="45" y="422"/>
                  </a:lnTo>
                  <a:lnTo>
                    <a:pt x="42" y="4"/>
                  </a:lnTo>
                  <a:lnTo>
                    <a:pt x="0" y="0"/>
                  </a:lnTo>
                  <a:lnTo>
                    <a:pt x="0" y="2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3" name="Freeform 447"/>
            <p:cNvSpPr>
              <a:spLocks/>
            </p:cNvSpPr>
            <p:nvPr/>
          </p:nvSpPr>
          <p:spPr bwMode="auto">
            <a:xfrm>
              <a:off x="4061" y="2726"/>
              <a:ext cx="13" cy="336"/>
            </a:xfrm>
            <a:custGeom>
              <a:avLst/>
              <a:gdLst>
                <a:gd name="T0" fmla="*/ 3 w 13"/>
                <a:gd name="T1" fmla="*/ 0 h 336"/>
                <a:gd name="T2" fmla="*/ 2 w 13"/>
                <a:gd name="T3" fmla="*/ 49 h 336"/>
                <a:gd name="T4" fmla="*/ 0 w 13"/>
                <a:gd name="T5" fmla="*/ 159 h 336"/>
                <a:gd name="T6" fmla="*/ 0 w 13"/>
                <a:gd name="T7" fmla="*/ 272 h 336"/>
                <a:gd name="T8" fmla="*/ 9 w 13"/>
                <a:gd name="T9" fmla="*/ 336 h 336"/>
                <a:gd name="T10" fmla="*/ 10 w 13"/>
                <a:gd name="T11" fmla="*/ 286 h 336"/>
                <a:gd name="T12" fmla="*/ 13 w 13"/>
                <a:gd name="T13" fmla="*/ 178 h 336"/>
                <a:gd name="T14" fmla="*/ 12 w 13"/>
                <a:gd name="T15" fmla="*/ 63 h 336"/>
                <a:gd name="T16" fmla="*/ 3 w 13"/>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336">
                  <a:moveTo>
                    <a:pt x="3" y="0"/>
                  </a:moveTo>
                  <a:lnTo>
                    <a:pt x="2" y="49"/>
                  </a:lnTo>
                  <a:lnTo>
                    <a:pt x="0" y="159"/>
                  </a:lnTo>
                  <a:lnTo>
                    <a:pt x="0" y="272"/>
                  </a:lnTo>
                  <a:lnTo>
                    <a:pt x="9" y="336"/>
                  </a:lnTo>
                  <a:lnTo>
                    <a:pt x="10" y="286"/>
                  </a:lnTo>
                  <a:lnTo>
                    <a:pt x="13" y="178"/>
                  </a:lnTo>
                  <a:lnTo>
                    <a:pt x="12" y="63"/>
                  </a:ln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4" name="Freeform 448"/>
            <p:cNvSpPr>
              <a:spLocks/>
            </p:cNvSpPr>
            <p:nvPr/>
          </p:nvSpPr>
          <p:spPr bwMode="auto">
            <a:xfrm>
              <a:off x="4102" y="2731"/>
              <a:ext cx="11" cy="336"/>
            </a:xfrm>
            <a:custGeom>
              <a:avLst/>
              <a:gdLst>
                <a:gd name="T0" fmla="*/ 2 w 11"/>
                <a:gd name="T1" fmla="*/ 0 h 336"/>
                <a:gd name="T2" fmla="*/ 1 w 11"/>
                <a:gd name="T3" fmla="*/ 50 h 336"/>
                <a:gd name="T4" fmla="*/ 0 w 11"/>
                <a:gd name="T5" fmla="*/ 162 h 336"/>
                <a:gd name="T6" fmla="*/ 2 w 11"/>
                <a:gd name="T7" fmla="*/ 278 h 336"/>
                <a:gd name="T8" fmla="*/ 8 w 11"/>
                <a:gd name="T9" fmla="*/ 336 h 336"/>
                <a:gd name="T10" fmla="*/ 9 w 11"/>
                <a:gd name="T11" fmla="*/ 286 h 336"/>
                <a:gd name="T12" fmla="*/ 11 w 11"/>
                <a:gd name="T13" fmla="*/ 175 h 336"/>
                <a:gd name="T14" fmla="*/ 10 w 11"/>
                <a:gd name="T15" fmla="*/ 60 h 336"/>
                <a:gd name="T16" fmla="*/ 2 w 11"/>
                <a:gd name="T17" fmla="*/ 0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336">
                  <a:moveTo>
                    <a:pt x="2" y="0"/>
                  </a:moveTo>
                  <a:lnTo>
                    <a:pt x="1" y="50"/>
                  </a:lnTo>
                  <a:lnTo>
                    <a:pt x="0" y="162"/>
                  </a:lnTo>
                  <a:lnTo>
                    <a:pt x="2" y="278"/>
                  </a:lnTo>
                  <a:lnTo>
                    <a:pt x="8" y="336"/>
                  </a:lnTo>
                  <a:lnTo>
                    <a:pt x="9" y="286"/>
                  </a:lnTo>
                  <a:lnTo>
                    <a:pt x="11" y="175"/>
                  </a:lnTo>
                  <a:lnTo>
                    <a:pt x="10" y="6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5" name="Freeform 449"/>
            <p:cNvSpPr>
              <a:spLocks/>
            </p:cNvSpPr>
            <p:nvPr/>
          </p:nvSpPr>
          <p:spPr bwMode="auto">
            <a:xfrm>
              <a:off x="3728" y="2665"/>
              <a:ext cx="546" cy="581"/>
            </a:xfrm>
            <a:custGeom>
              <a:avLst/>
              <a:gdLst>
                <a:gd name="T0" fmla="*/ 0 w 546"/>
                <a:gd name="T1" fmla="*/ 0 h 581"/>
                <a:gd name="T2" fmla="*/ 1 w 546"/>
                <a:gd name="T3" fmla="*/ 18 h 581"/>
                <a:gd name="T4" fmla="*/ 4 w 546"/>
                <a:gd name="T5" fmla="*/ 66 h 581"/>
                <a:gd name="T6" fmla="*/ 9 w 546"/>
                <a:gd name="T7" fmla="*/ 133 h 581"/>
                <a:gd name="T8" fmla="*/ 16 w 546"/>
                <a:gd name="T9" fmla="*/ 213 h 581"/>
                <a:gd name="T10" fmla="*/ 25 w 546"/>
                <a:gd name="T11" fmla="*/ 295 h 581"/>
                <a:gd name="T12" fmla="*/ 37 w 546"/>
                <a:gd name="T13" fmla="*/ 371 h 581"/>
                <a:gd name="T14" fmla="*/ 50 w 546"/>
                <a:gd name="T15" fmla="*/ 432 h 581"/>
                <a:gd name="T16" fmla="*/ 64 w 546"/>
                <a:gd name="T17" fmla="*/ 468 h 581"/>
                <a:gd name="T18" fmla="*/ 65 w 546"/>
                <a:gd name="T19" fmla="*/ 470 h 581"/>
                <a:gd name="T20" fmla="*/ 70 w 546"/>
                <a:gd name="T21" fmla="*/ 475 h 581"/>
                <a:gd name="T22" fmla="*/ 78 w 546"/>
                <a:gd name="T23" fmla="*/ 484 h 581"/>
                <a:gd name="T24" fmla="*/ 90 w 546"/>
                <a:gd name="T25" fmla="*/ 495 h 581"/>
                <a:gd name="T26" fmla="*/ 106 w 546"/>
                <a:gd name="T27" fmla="*/ 506 h 581"/>
                <a:gd name="T28" fmla="*/ 125 w 546"/>
                <a:gd name="T29" fmla="*/ 519 h 581"/>
                <a:gd name="T30" fmla="*/ 147 w 546"/>
                <a:gd name="T31" fmla="*/ 531 h 581"/>
                <a:gd name="T32" fmla="*/ 174 w 546"/>
                <a:gd name="T33" fmla="*/ 543 h 581"/>
                <a:gd name="T34" fmla="*/ 205 w 546"/>
                <a:gd name="T35" fmla="*/ 553 h 581"/>
                <a:gd name="T36" fmla="*/ 241 w 546"/>
                <a:gd name="T37" fmla="*/ 561 h 581"/>
                <a:gd name="T38" fmla="*/ 279 w 546"/>
                <a:gd name="T39" fmla="*/ 566 h 581"/>
                <a:gd name="T40" fmla="*/ 324 w 546"/>
                <a:gd name="T41" fmla="*/ 567 h 581"/>
                <a:gd name="T42" fmla="*/ 371 w 546"/>
                <a:gd name="T43" fmla="*/ 565 h 581"/>
                <a:gd name="T44" fmla="*/ 425 w 546"/>
                <a:gd name="T45" fmla="*/ 557 h 581"/>
                <a:gd name="T46" fmla="*/ 482 w 546"/>
                <a:gd name="T47" fmla="*/ 543 h 581"/>
                <a:gd name="T48" fmla="*/ 546 w 546"/>
                <a:gd name="T49" fmla="*/ 522 h 581"/>
                <a:gd name="T50" fmla="*/ 542 w 546"/>
                <a:gd name="T51" fmla="*/ 523 h 581"/>
                <a:gd name="T52" fmla="*/ 533 w 546"/>
                <a:gd name="T53" fmla="*/ 528 h 581"/>
                <a:gd name="T54" fmla="*/ 516 w 546"/>
                <a:gd name="T55" fmla="*/ 533 h 581"/>
                <a:gd name="T56" fmla="*/ 495 w 546"/>
                <a:gd name="T57" fmla="*/ 542 h 581"/>
                <a:gd name="T58" fmla="*/ 470 w 546"/>
                <a:gd name="T59" fmla="*/ 550 h 581"/>
                <a:gd name="T60" fmla="*/ 440 w 546"/>
                <a:gd name="T61" fmla="*/ 559 h 581"/>
                <a:gd name="T62" fmla="*/ 407 w 546"/>
                <a:gd name="T63" fmla="*/ 567 h 581"/>
                <a:gd name="T64" fmla="*/ 369 w 546"/>
                <a:gd name="T65" fmla="*/ 573 h 581"/>
                <a:gd name="T66" fmla="*/ 329 w 546"/>
                <a:gd name="T67" fmla="*/ 579 h 581"/>
                <a:gd name="T68" fmla="*/ 287 w 546"/>
                <a:gd name="T69" fmla="*/ 581 h 581"/>
                <a:gd name="T70" fmla="*/ 243 w 546"/>
                <a:gd name="T71" fmla="*/ 580 h 581"/>
                <a:gd name="T72" fmla="*/ 198 w 546"/>
                <a:gd name="T73" fmla="*/ 575 h 581"/>
                <a:gd name="T74" fmla="*/ 153 w 546"/>
                <a:gd name="T75" fmla="*/ 567 h 581"/>
                <a:gd name="T76" fmla="*/ 107 w 546"/>
                <a:gd name="T77" fmla="*/ 553 h 581"/>
                <a:gd name="T78" fmla="*/ 63 w 546"/>
                <a:gd name="T79" fmla="*/ 533 h 581"/>
                <a:gd name="T80" fmla="*/ 18 w 546"/>
                <a:gd name="T81" fmla="*/ 506 h 581"/>
                <a:gd name="T82" fmla="*/ 0 w 546"/>
                <a:gd name="T83"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6" h="581">
                  <a:moveTo>
                    <a:pt x="0" y="0"/>
                  </a:moveTo>
                  <a:lnTo>
                    <a:pt x="1" y="18"/>
                  </a:lnTo>
                  <a:lnTo>
                    <a:pt x="4" y="66"/>
                  </a:lnTo>
                  <a:lnTo>
                    <a:pt x="9" y="133"/>
                  </a:lnTo>
                  <a:lnTo>
                    <a:pt x="16" y="213"/>
                  </a:lnTo>
                  <a:lnTo>
                    <a:pt x="25" y="295"/>
                  </a:lnTo>
                  <a:lnTo>
                    <a:pt x="37" y="371"/>
                  </a:lnTo>
                  <a:lnTo>
                    <a:pt x="50" y="432"/>
                  </a:lnTo>
                  <a:lnTo>
                    <a:pt x="64" y="468"/>
                  </a:lnTo>
                  <a:lnTo>
                    <a:pt x="65" y="470"/>
                  </a:lnTo>
                  <a:lnTo>
                    <a:pt x="70" y="475"/>
                  </a:lnTo>
                  <a:lnTo>
                    <a:pt x="78" y="484"/>
                  </a:lnTo>
                  <a:lnTo>
                    <a:pt x="90" y="495"/>
                  </a:lnTo>
                  <a:lnTo>
                    <a:pt x="106" y="506"/>
                  </a:lnTo>
                  <a:lnTo>
                    <a:pt x="125" y="519"/>
                  </a:lnTo>
                  <a:lnTo>
                    <a:pt x="147" y="531"/>
                  </a:lnTo>
                  <a:lnTo>
                    <a:pt x="174" y="543"/>
                  </a:lnTo>
                  <a:lnTo>
                    <a:pt x="205" y="553"/>
                  </a:lnTo>
                  <a:lnTo>
                    <a:pt x="241" y="561"/>
                  </a:lnTo>
                  <a:lnTo>
                    <a:pt x="279" y="566"/>
                  </a:lnTo>
                  <a:lnTo>
                    <a:pt x="324" y="567"/>
                  </a:lnTo>
                  <a:lnTo>
                    <a:pt x="371" y="565"/>
                  </a:lnTo>
                  <a:lnTo>
                    <a:pt x="425" y="557"/>
                  </a:lnTo>
                  <a:lnTo>
                    <a:pt x="482" y="543"/>
                  </a:lnTo>
                  <a:lnTo>
                    <a:pt x="546" y="522"/>
                  </a:lnTo>
                  <a:lnTo>
                    <a:pt x="542" y="523"/>
                  </a:lnTo>
                  <a:lnTo>
                    <a:pt x="533" y="528"/>
                  </a:lnTo>
                  <a:lnTo>
                    <a:pt x="516" y="533"/>
                  </a:lnTo>
                  <a:lnTo>
                    <a:pt x="495" y="542"/>
                  </a:lnTo>
                  <a:lnTo>
                    <a:pt x="470" y="550"/>
                  </a:lnTo>
                  <a:lnTo>
                    <a:pt x="440" y="559"/>
                  </a:lnTo>
                  <a:lnTo>
                    <a:pt x="407" y="567"/>
                  </a:lnTo>
                  <a:lnTo>
                    <a:pt x="369" y="573"/>
                  </a:lnTo>
                  <a:lnTo>
                    <a:pt x="329" y="579"/>
                  </a:lnTo>
                  <a:lnTo>
                    <a:pt x="287" y="581"/>
                  </a:lnTo>
                  <a:lnTo>
                    <a:pt x="243" y="580"/>
                  </a:lnTo>
                  <a:lnTo>
                    <a:pt x="198" y="575"/>
                  </a:lnTo>
                  <a:lnTo>
                    <a:pt x="153" y="567"/>
                  </a:lnTo>
                  <a:lnTo>
                    <a:pt x="107" y="553"/>
                  </a:lnTo>
                  <a:lnTo>
                    <a:pt x="63" y="533"/>
                  </a:lnTo>
                  <a:lnTo>
                    <a:pt x="18" y="506"/>
                  </a:lnTo>
                  <a:lnTo>
                    <a:pt x="0" y="0"/>
                  </a:lnTo>
                  <a:close/>
                </a:path>
              </a:pathLst>
            </a:custGeom>
            <a:solidFill>
              <a:srgbClr val="0000D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6" name="Freeform 450"/>
            <p:cNvSpPr>
              <a:spLocks/>
            </p:cNvSpPr>
            <p:nvPr/>
          </p:nvSpPr>
          <p:spPr bwMode="auto">
            <a:xfrm>
              <a:off x="3743" y="3118"/>
              <a:ext cx="556" cy="163"/>
            </a:xfrm>
            <a:custGeom>
              <a:avLst/>
              <a:gdLst>
                <a:gd name="T0" fmla="*/ 30 w 556"/>
                <a:gd name="T1" fmla="*/ 0 h 163"/>
                <a:gd name="T2" fmla="*/ 30 w 556"/>
                <a:gd name="T3" fmla="*/ 53 h 163"/>
                <a:gd name="T4" fmla="*/ 31 w 556"/>
                <a:gd name="T5" fmla="*/ 56 h 163"/>
                <a:gd name="T6" fmla="*/ 36 w 556"/>
                <a:gd name="T7" fmla="*/ 62 h 163"/>
                <a:gd name="T8" fmla="*/ 44 w 556"/>
                <a:gd name="T9" fmla="*/ 70 h 163"/>
                <a:gd name="T10" fmla="*/ 55 w 556"/>
                <a:gd name="T11" fmla="*/ 80 h 163"/>
                <a:gd name="T12" fmla="*/ 70 w 556"/>
                <a:gd name="T13" fmla="*/ 93 h 163"/>
                <a:gd name="T14" fmla="*/ 89 w 556"/>
                <a:gd name="T15" fmla="*/ 105 h 163"/>
                <a:gd name="T16" fmla="*/ 112 w 556"/>
                <a:gd name="T17" fmla="*/ 117 h 163"/>
                <a:gd name="T18" fmla="*/ 140 w 556"/>
                <a:gd name="T19" fmla="*/ 127 h 163"/>
                <a:gd name="T20" fmla="*/ 173 w 556"/>
                <a:gd name="T21" fmla="*/ 136 h 163"/>
                <a:gd name="T22" fmla="*/ 210 w 556"/>
                <a:gd name="T23" fmla="*/ 142 h 163"/>
                <a:gd name="T24" fmla="*/ 254 w 556"/>
                <a:gd name="T25" fmla="*/ 144 h 163"/>
                <a:gd name="T26" fmla="*/ 301 w 556"/>
                <a:gd name="T27" fmla="*/ 141 h 163"/>
                <a:gd name="T28" fmla="*/ 356 w 556"/>
                <a:gd name="T29" fmla="*/ 133 h 163"/>
                <a:gd name="T30" fmla="*/ 416 w 556"/>
                <a:gd name="T31" fmla="*/ 119 h 163"/>
                <a:gd name="T32" fmla="*/ 483 w 556"/>
                <a:gd name="T33" fmla="*/ 98 h 163"/>
                <a:gd name="T34" fmla="*/ 556 w 556"/>
                <a:gd name="T35" fmla="*/ 69 h 163"/>
                <a:gd name="T36" fmla="*/ 553 w 556"/>
                <a:gd name="T37" fmla="*/ 71 h 163"/>
                <a:gd name="T38" fmla="*/ 541 w 556"/>
                <a:gd name="T39" fmla="*/ 78 h 163"/>
                <a:gd name="T40" fmla="*/ 522 w 556"/>
                <a:gd name="T41" fmla="*/ 87 h 163"/>
                <a:gd name="T42" fmla="*/ 498 w 556"/>
                <a:gd name="T43" fmla="*/ 100 h 163"/>
                <a:gd name="T44" fmla="*/ 467 w 556"/>
                <a:gd name="T45" fmla="*/ 113 h 163"/>
                <a:gd name="T46" fmla="*/ 434 w 556"/>
                <a:gd name="T47" fmla="*/ 127 h 163"/>
                <a:gd name="T48" fmla="*/ 395 w 556"/>
                <a:gd name="T49" fmla="*/ 140 h 163"/>
                <a:gd name="T50" fmla="*/ 354 w 556"/>
                <a:gd name="T51" fmla="*/ 151 h 163"/>
                <a:gd name="T52" fmla="*/ 310 w 556"/>
                <a:gd name="T53" fmla="*/ 160 h 163"/>
                <a:gd name="T54" fmla="*/ 264 w 556"/>
                <a:gd name="T55" fmla="*/ 163 h 163"/>
                <a:gd name="T56" fmla="*/ 218 w 556"/>
                <a:gd name="T57" fmla="*/ 163 h 163"/>
                <a:gd name="T58" fmla="*/ 172 w 556"/>
                <a:gd name="T59" fmla="*/ 158 h 163"/>
                <a:gd name="T60" fmla="*/ 126 w 556"/>
                <a:gd name="T61" fmla="*/ 146 h 163"/>
                <a:gd name="T62" fmla="*/ 82 w 556"/>
                <a:gd name="T63" fmla="*/ 125 h 163"/>
                <a:gd name="T64" fmla="*/ 40 w 556"/>
                <a:gd name="T65" fmla="*/ 96 h 163"/>
                <a:gd name="T66" fmla="*/ 0 w 556"/>
                <a:gd name="T67" fmla="*/ 57 h 163"/>
                <a:gd name="T68" fmla="*/ 30 w 556"/>
                <a:gd name="T69"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6" h="163">
                  <a:moveTo>
                    <a:pt x="30" y="0"/>
                  </a:moveTo>
                  <a:lnTo>
                    <a:pt x="30" y="53"/>
                  </a:lnTo>
                  <a:lnTo>
                    <a:pt x="31" y="56"/>
                  </a:lnTo>
                  <a:lnTo>
                    <a:pt x="36" y="62"/>
                  </a:lnTo>
                  <a:lnTo>
                    <a:pt x="44" y="70"/>
                  </a:lnTo>
                  <a:lnTo>
                    <a:pt x="55" y="80"/>
                  </a:lnTo>
                  <a:lnTo>
                    <a:pt x="70" y="93"/>
                  </a:lnTo>
                  <a:lnTo>
                    <a:pt x="89" y="105"/>
                  </a:lnTo>
                  <a:lnTo>
                    <a:pt x="112" y="117"/>
                  </a:lnTo>
                  <a:lnTo>
                    <a:pt x="140" y="127"/>
                  </a:lnTo>
                  <a:lnTo>
                    <a:pt x="173" y="136"/>
                  </a:lnTo>
                  <a:lnTo>
                    <a:pt x="210" y="142"/>
                  </a:lnTo>
                  <a:lnTo>
                    <a:pt x="254" y="144"/>
                  </a:lnTo>
                  <a:lnTo>
                    <a:pt x="301" y="141"/>
                  </a:lnTo>
                  <a:lnTo>
                    <a:pt x="356" y="133"/>
                  </a:lnTo>
                  <a:lnTo>
                    <a:pt x="416" y="119"/>
                  </a:lnTo>
                  <a:lnTo>
                    <a:pt x="483" y="98"/>
                  </a:lnTo>
                  <a:lnTo>
                    <a:pt x="556" y="69"/>
                  </a:lnTo>
                  <a:lnTo>
                    <a:pt x="553" y="71"/>
                  </a:lnTo>
                  <a:lnTo>
                    <a:pt x="541" y="78"/>
                  </a:lnTo>
                  <a:lnTo>
                    <a:pt x="522" y="87"/>
                  </a:lnTo>
                  <a:lnTo>
                    <a:pt x="498" y="100"/>
                  </a:lnTo>
                  <a:lnTo>
                    <a:pt x="467" y="113"/>
                  </a:lnTo>
                  <a:lnTo>
                    <a:pt x="434" y="127"/>
                  </a:lnTo>
                  <a:lnTo>
                    <a:pt x="395" y="140"/>
                  </a:lnTo>
                  <a:lnTo>
                    <a:pt x="354" y="151"/>
                  </a:lnTo>
                  <a:lnTo>
                    <a:pt x="310" y="160"/>
                  </a:lnTo>
                  <a:lnTo>
                    <a:pt x="264" y="163"/>
                  </a:lnTo>
                  <a:lnTo>
                    <a:pt x="218" y="163"/>
                  </a:lnTo>
                  <a:lnTo>
                    <a:pt x="172" y="158"/>
                  </a:lnTo>
                  <a:lnTo>
                    <a:pt x="126" y="146"/>
                  </a:lnTo>
                  <a:lnTo>
                    <a:pt x="82" y="125"/>
                  </a:lnTo>
                  <a:lnTo>
                    <a:pt x="40" y="96"/>
                  </a:lnTo>
                  <a:lnTo>
                    <a:pt x="0" y="57"/>
                  </a:lnTo>
                  <a:lnTo>
                    <a:pt x="3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7" name="Freeform 451"/>
            <p:cNvSpPr>
              <a:spLocks/>
            </p:cNvSpPr>
            <p:nvPr/>
          </p:nvSpPr>
          <p:spPr bwMode="auto">
            <a:xfrm>
              <a:off x="3721" y="2650"/>
              <a:ext cx="25" cy="483"/>
            </a:xfrm>
            <a:custGeom>
              <a:avLst/>
              <a:gdLst>
                <a:gd name="T0" fmla="*/ 0 w 25"/>
                <a:gd name="T1" fmla="*/ 0 h 483"/>
                <a:gd name="T2" fmla="*/ 2 w 25"/>
                <a:gd name="T3" fmla="*/ 69 h 483"/>
                <a:gd name="T4" fmla="*/ 9 w 25"/>
                <a:gd name="T5" fmla="*/ 223 h 483"/>
                <a:gd name="T6" fmla="*/ 17 w 25"/>
                <a:gd name="T7" fmla="*/ 387 h 483"/>
                <a:gd name="T8" fmla="*/ 25 w 25"/>
                <a:gd name="T9" fmla="*/ 483 h 483"/>
                <a:gd name="T10" fmla="*/ 23 w 25"/>
                <a:gd name="T11" fmla="*/ 415 h 483"/>
                <a:gd name="T12" fmla="*/ 18 w 25"/>
                <a:gd name="T13" fmla="*/ 263 h 483"/>
                <a:gd name="T14" fmla="*/ 10 w 25"/>
                <a:gd name="T15" fmla="*/ 99 h 483"/>
                <a:gd name="T16" fmla="*/ 0 w 25"/>
                <a:gd name="T17" fmla="*/ 0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483">
                  <a:moveTo>
                    <a:pt x="0" y="0"/>
                  </a:moveTo>
                  <a:lnTo>
                    <a:pt x="2" y="69"/>
                  </a:lnTo>
                  <a:lnTo>
                    <a:pt x="9" y="223"/>
                  </a:lnTo>
                  <a:lnTo>
                    <a:pt x="17" y="387"/>
                  </a:lnTo>
                  <a:lnTo>
                    <a:pt x="25" y="483"/>
                  </a:lnTo>
                  <a:lnTo>
                    <a:pt x="23" y="415"/>
                  </a:lnTo>
                  <a:lnTo>
                    <a:pt x="18" y="263"/>
                  </a:lnTo>
                  <a:lnTo>
                    <a:pt x="10" y="9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8" name="Freeform 452"/>
            <p:cNvSpPr>
              <a:spLocks/>
            </p:cNvSpPr>
            <p:nvPr/>
          </p:nvSpPr>
          <p:spPr bwMode="auto">
            <a:xfrm>
              <a:off x="4041" y="2228"/>
              <a:ext cx="1479" cy="379"/>
            </a:xfrm>
            <a:custGeom>
              <a:avLst/>
              <a:gdLst>
                <a:gd name="T0" fmla="*/ 323 w 1479"/>
                <a:gd name="T1" fmla="*/ 291 h 379"/>
                <a:gd name="T2" fmla="*/ 355 w 1479"/>
                <a:gd name="T3" fmla="*/ 290 h 379"/>
                <a:gd name="T4" fmla="*/ 392 w 1479"/>
                <a:gd name="T5" fmla="*/ 286 h 379"/>
                <a:gd name="T6" fmla="*/ 428 w 1479"/>
                <a:gd name="T7" fmla="*/ 282 h 379"/>
                <a:gd name="T8" fmla="*/ 463 w 1479"/>
                <a:gd name="T9" fmla="*/ 276 h 379"/>
                <a:gd name="T10" fmla="*/ 493 w 1479"/>
                <a:gd name="T11" fmla="*/ 270 h 379"/>
                <a:gd name="T12" fmla="*/ 516 w 1479"/>
                <a:gd name="T13" fmla="*/ 266 h 379"/>
                <a:gd name="T14" fmla="*/ 528 w 1479"/>
                <a:gd name="T15" fmla="*/ 263 h 379"/>
                <a:gd name="T16" fmla="*/ 807 w 1479"/>
                <a:gd name="T17" fmla="*/ 316 h 379"/>
                <a:gd name="T18" fmla="*/ 1105 w 1479"/>
                <a:gd name="T19" fmla="*/ 360 h 379"/>
                <a:gd name="T20" fmla="*/ 1433 w 1479"/>
                <a:gd name="T21" fmla="*/ 379 h 379"/>
                <a:gd name="T22" fmla="*/ 1441 w 1479"/>
                <a:gd name="T23" fmla="*/ 379 h 379"/>
                <a:gd name="T24" fmla="*/ 1459 w 1479"/>
                <a:gd name="T25" fmla="*/ 373 h 379"/>
                <a:gd name="T26" fmla="*/ 1474 w 1479"/>
                <a:gd name="T27" fmla="*/ 348 h 379"/>
                <a:gd name="T28" fmla="*/ 1479 w 1479"/>
                <a:gd name="T29" fmla="*/ 296 h 379"/>
                <a:gd name="T30" fmla="*/ 1473 w 1479"/>
                <a:gd name="T31" fmla="*/ 286 h 379"/>
                <a:gd name="T32" fmla="*/ 1455 w 1479"/>
                <a:gd name="T33" fmla="*/ 265 h 379"/>
                <a:gd name="T34" fmla="*/ 1421 w 1479"/>
                <a:gd name="T35" fmla="*/ 244 h 379"/>
                <a:gd name="T36" fmla="*/ 1372 w 1479"/>
                <a:gd name="T37" fmla="*/ 234 h 379"/>
                <a:gd name="T38" fmla="*/ 634 w 1479"/>
                <a:gd name="T39" fmla="*/ 137 h 379"/>
                <a:gd name="T40" fmla="*/ 470 w 1479"/>
                <a:gd name="T41" fmla="*/ 100 h 379"/>
                <a:gd name="T42" fmla="*/ 451 w 1479"/>
                <a:gd name="T43" fmla="*/ 86 h 379"/>
                <a:gd name="T44" fmla="*/ 418 w 1479"/>
                <a:gd name="T45" fmla="*/ 65 h 379"/>
                <a:gd name="T46" fmla="*/ 373 w 1479"/>
                <a:gd name="T47" fmla="*/ 48 h 379"/>
                <a:gd name="T48" fmla="*/ 341 w 1479"/>
                <a:gd name="T49" fmla="*/ 41 h 379"/>
                <a:gd name="T50" fmla="*/ 314 w 1479"/>
                <a:gd name="T51" fmla="*/ 34 h 379"/>
                <a:gd name="T52" fmla="*/ 272 w 1479"/>
                <a:gd name="T53" fmla="*/ 23 h 379"/>
                <a:gd name="T54" fmla="*/ 233 w 1479"/>
                <a:gd name="T55" fmla="*/ 16 h 379"/>
                <a:gd name="T56" fmla="*/ 119 w 1479"/>
                <a:gd name="T57" fmla="*/ 0 h 379"/>
                <a:gd name="T58" fmla="*/ 99 w 1479"/>
                <a:gd name="T59" fmla="*/ 2 h 379"/>
                <a:gd name="T60" fmla="*/ 56 w 1479"/>
                <a:gd name="T61" fmla="*/ 17 h 379"/>
                <a:gd name="T62" fmla="*/ 15 w 1479"/>
                <a:gd name="T63" fmla="*/ 50 h 379"/>
                <a:gd name="T64" fmla="*/ 0 w 1479"/>
                <a:gd name="T65" fmla="*/ 112 h 379"/>
                <a:gd name="T66" fmla="*/ 11 w 1479"/>
                <a:gd name="T67" fmla="*/ 154 h 379"/>
                <a:gd name="T68" fmla="*/ 29 w 1479"/>
                <a:gd name="T69" fmla="*/ 185 h 379"/>
                <a:gd name="T70" fmla="*/ 47 w 1479"/>
                <a:gd name="T71" fmla="*/ 203 h 379"/>
                <a:gd name="T72" fmla="*/ 55 w 1479"/>
                <a:gd name="T73" fmla="*/ 210 h 379"/>
                <a:gd name="T74" fmla="*/ 131 w 1479"/>
                <a:gd name="T75" fmla="*/ 257 h 379"/>
                <a:gd name="T76" fmla="*/ 164 w 1479"/>
                <a:gd name="T77" fmla="*/ 265 h 379"/>
                <a:gd name="T78" fmla="*/ 217 w 1479"/>
                <a:gd name="T79" fmla="*/ 277 h 379"/>
                <a:gd name="T80" fmla="*/ 278 w 1479"/>
                <a:gd name="T81" fmla="*/ 286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79" h="379">
                  <a:moveTo>
                    <a:pt x="307" y="290"/>
                  </a:moveTo>
                  <a:lnTo>
                    <a:pt x="323" y="291"/>
                  </a:lnTo>
                  <a:lnTo>
                    <a:pt x="338" y="290"/>
                  </a:lnTo>
                  <a:lnTo>
                    <a:pt x="355" y="290"/>
                  </a:lnTo>
                  <a:lnTo>
                    <a:pt x="373" y="289"/>
                  </a:lnTo>
                  <a:lnTo>
                    <a:pt x="392" y="286"/>
                  </a:lnTo>
                  <a:lnTo>
                    <a:pt x="410" y="284"/>
                  </a:lnTo>
                  <a:lnTo>
                    <a:pt x="428" y="282"/>
                  </a:lnTo>
                  <a:lnTo>
                    <a:pt x="447" y="278"/>
                  </a:lnTo>
                  <a:lnTo>
                    <a:pt x="463" y="276"/>
                  </a:lnTo>
                  <a:lnTo>
                    <a:pt x="478" y="273"/>
                  </a:lnTo>
                  <a:lnTo>
                    <a:pt x="493" y="270"/>
                  </a:lnTo>
                  <a:lnTo>
                    <a:pt x="505" y="268"/>
                  </a:lnTo>
                  <a:lnTo>
                    <a:pt x="516" y="266"/>
                  </a:lnTo>
                  <a:lnTo>
                    <a:pt x="523" y="264"/>
                  </a:lnTo>
                  <a:lnTo>
                    <a:pt x="528" y="263"/>
                  </a:lnTo>
                  <a:lnTo>
                    <a:pt x="530" y="263"/>
                  </a:lnTo>
                  <a:lnTo>
                    <a:pt x="807" y="316"/>
                  </a:lnTo>
                  <a:lnTo>
                    <a:pt x="906" y="291"/>
                  </a:lnTo>
                  <a:lnTo>
                    <a:pt x="1105" y="360"/>
                  </a:lnTo>
                  <a:lnTo>
                    <a:pt x="1250" y="339"/>
                  </a:lnTo>
                  <a:lnTo>
                    <a:pt x="1433" y="379"/>
                  </a:lnTo>
                  <a:lnTo>
                    <a:pt x="1435" y="379"/>
                  </a:lnTo>
                  <a:lnTo>
                    <a:pt x="1441" y="379"/>
                  </a:lnTo>
                  <a:lnTo>
                    <a:pt x="1450" y="378"/>
                  </a:lnTo>
                  <a:lnTo>
                    <a:pt x="1459" y="373"/>
                  </a:lnTo>
                  <a:lnTo>
                    <a:pt x="1467" y="364"/>
                  </a:lnTo>
                  <a:lnTo>
                    <a:pt x="1474" y="348"/>
                  </a:lnTo>
                  <a:lnTo>
                    <a:pt x="1479" y="326"/>
                  </a:lnTo>
                  <a:lnTo>
                    <a:pt x="1479" y="296"/>
                  </a:lnTo>
                  <a:lnTo>
                    <a:pt x="1478" y="293"/>
                  </a:lnTo>
                  <a:lnTo>
                    <a:pt x="1473" y="286"/>
                  </a:lnTo>
                  <a:lnTo>
                    <a:pt x="1466" y="277"/>
                  </a:lnTo>
                  <a:lnTo>
                    <a:pt x="1455" y="265"/>
                  </a:lnTo>
                  <a:lnTo>
                    <a:pt x="1440" y="255"/>
                  </a:lnTo>
                  <a:lnTo>
                    <a:pt x="1421" y="244"/>
                  </a:lnTo>
                  <a:lnTo>
                    <a:pt x="1399" y="237"/>
                  </a:lnTo>
                  <a:lnTo>
                    <a:pt x="1372" y="234"/>
                  </a:lnTo>
                  <a:lnTo>
                    <a:pt x="1127" y="201"/>
                  </a:lnTo>
                  <a:lnTo>
                    <a:pt x="634" y="137"/>
                  </a:lnTo>
                  <a:lnTo>
                    <a:pt x="472" y="103"/>
                  </a:lnTo>
                  <a:lnTo>
                    <a:pt x="470" y="100"/>
                  </a:lnTo>
                  <a:lnTo>
                    <a:pt x="463" y="95"/>
                  </a:lnTo>
                  <a:lnTo>
                    <a:pt x="451" y="86"/>
                  </a:lnTo>
                  <a:lnTo>
                    <a:pt x="437" y="76"/>
                  </a:lnTo>
                  <a:lnTo>
                    <a:pt x="418" y="65"/>
                  </a:lnTo>
                  <a:lnTo>
                    <a:pt x="396" y="56"/>
                  </a:lnTo>
                  <a:lnTo>
                    <a:pt x="373" y="48"/>
                  </a:lnTo>
                  <a:lnTo>
                    <a:pt x="346" y="42"/>
                  </a:lnTo>
                  <a:lnTo>
                    <a:pt x="341" y="41"/>
                  </a:lnTo>
                  <a:lnTo>
                    <a:pt x="331" y="37"/>
                  </a:lnTo>
                  <a:lnTo>
                    <a:pt x="314" y="34"/>
                  </a:lnTo>
                  <a:lnTo>
                    <a:pt x="295" y="28"/>
                  </a:lnTo>
                  <a:lnTo>
                    <a:pt x="272" y="23"/>
                  </a:lnTo>
                  <a:lnTo>
                    <a:pt x="251" y="20"/>
                  </a:lnTo>
                  <a:lnTo>
                    <a:pt x="233" y="16"/>
                  </a:lnTo>
                  <a:lnTo>
                    <a:pt x="217" y="16"/>
                  </a:lnTo>
                  <a:lnTo>
                    <a:pt x="119" y="0"/>
                  </a:lnTo>
                  <a:lnTo>
                    <a:pt x="113" y="0"/>
                  </a:lnTo>
                  <a:lnTo>
                    <a:pt x="99" y="2"/>
                  </a:lnTo>
                  <a:lnTo>
                    <a:pt x="79" y="8"/>
                  </a:lnTo>
                  <a:lnTo>
                    <a:pt x="56" y="17"/>
                  </a:lnTo>
                  <a:lnTo>
                    <a:pt x="34" y="31"/>
                  </a:lnTo>
                  <a:lnTo>
                    <a:pt x="15" y="50"/>
                  </a:lnTo>
                  <a:lnTo>
                    <a:pt x="2" y="77"/>
                  </a:lnTo>
                  <a:lnTo>
                    <a:pt x="0" y="112"/>
                  </a:lnTo>
                  <a:lnTo>
                    <a:pt x="3" y="134"/>
                  </a:lnTo>
                  <a:lnTo>
                    <a:pt x="11" y="154"/>
                  </a:lnTo>
                  <a:lnTo>
                    <a:pt x="20" y="171"/>
                  </a:lnTo>
                  <a:lnTo>
                    <a:pt x="29" y="185"/>
                  </a:lnTo>
                  <a:lnTo>
                    <a:pt x="39" y="196"/>
                  </a:lnTo>
                  <a:lnTo>
                    <a:pt x="47" y="203"/>
                  </a:lnTo>
                  <a:lnTo>
                    <a:pt x="53" y="209"/>
                  </a:lnTo>
                  <a:lnTo>
                    <a:pt x="55" y="210"/>
                  </a:lnTo>
                  <a:lnTo>
                    <a:pt x="126" y="256"/>
                  </a:lnTo>
                  <a:lnTo>
                    <a:pt x="131" y="257"/>
                  </a:lnTo>
                  <a:lnTo>
                    <a:pt x="144" y="261"/>
                  </a:lnTo>
                  <a:lnTo>
                    <a:pt x="164" y="265"/>
                  </a:lnTo>
                  <a:lnTo>
                    <a:pt x="189" y="271"/>
                  </a:lnTo>
                  <a:lnTo>
                    <a:pt x="217" y="277"/>
                  </a:lnTo>
                  <a:lnTo>
                    <a:pt x="248" y="282"/>
                  </a:lnTo>
                  <a:lnTo>
                    <a:pt x="278" y="286"/>
                  </a:lnTo>
                  <a:lnTo>
                    <a:pt x="307" y="2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Freeform 453"/>
            <p:cNvSpPr>
              <a:spLocks/>
            </p:cNvSpPr>
            <p:nvPr/>
          </p:nvSpPr>
          <p:spPr bwMode="auto">
            <a:xfrm>
              <a:off x="4049" y="2311"/>
              <a:ext cx="1429" cy="291"/>
            </a:xfrm>
            <a:custGeom>
              <a:avLst/>
              <a:gdLst>
                <a:gd name="T0" fmla="*/ 1385 w 1429"/>
                <a:gd name="T1" fmla="*/ 256 h 291"/>
                <a:gd name="T2" fmla="*/ 1418 w 1429"/>
                <a:gd name="T3" fmla="*/ 262 h 291"/>
                <a:gd name="T4" fmla="*/ 1424 w 1429"/>
                <a:gd name="T5" fmla="*/ 278 h 291"/>
                <a:gd name="T6" fmla="*/ 1397 w 1429"/>
                <a:gd name="T7" fmla="*/ 291 h 291"/>
                <a:gd name="T8" fmla="*/ 1377 w 1429"/>
                <a:gd name="T9" fmla="*/ 290 h 291"/>
                <a:gd name="T10" fmla="*/ 1242 w 1429"/>
                <a:gd name="T11" fmla="*/ 254 h 291"/>
                <a:gd name="T12" fmla="*/ 1088 w 1429"/>
                <a:gd name="T13" fmla="*/ 276 h 291"/>
                <a:gd name="T14" fmla="*/ 1053 w 1429"/>
                <a:gd name="T15" fmla="*/ 263 h 291"/>
                <a:gd name="T16" fmla="*/ 1003 w 1429"/>
                <a:gd name="T17" fmla="*/ 244 h 291"/>
                <a:gd name="T18" fmla="*/ 952 w 1429"/>
                <a:gd name="T19" fmla="*/ 226 h 291"/>
                <a:gd name="T20" fmla="*/ 911 w 1429"/>
                <a:gd name="T21" fmla="*/ 213 h 291"/>
                <a:gd name="T22" fmla="*/ 889 w 1429"/>
                <a:gd name="T23" fmla="*/ 212 h 291"/>
                <a:gd name="T24" fmla="*/ 842 w 1429"/>
                <a:gd name="T25" fmla="*/ 222 h 291"/>
                <a:gd name="T26" fmla="*/ 802 w 1429"/>
                <a:gd name="T27" fmla="*/ 233 h 291"/>
                <a:gd name="T28" fmla="*/ 789 w 1429"/>
                <a:gd name="T29" fmla="*/ 231 h 291"/>
                <a:gd name="T30" fmla="*/ 745 w 1429"/>
                <a:gd name="T31" fmla="*/ 223 h 291"/>
                <a:gd name="T32" fmla="*/ 683 w 1429"/>
                <a:gd name="T33" fmla="*/ 212 h 291"/>
                <a:gd name="T34" fmla="*/ 617 w 1429"/>
                <a:gd name="T35" fmla="*/ 198 h 291"/>
                <a:gd name="T36" fmla="*/ 568 w 1429"/>
                <a:gd name="T37" fmla="*/ 187 h 291"/>
                <a:gd name="T38" fmla="*/ 545 w 1429"/>
                <a:gd name="T39" fmla="*/ 179 h 291"/>
                <a:gd name="T40" fmla="*/ 527 w 1429"/>
                <a:gd name="T41" fmla="*/ 171 h 291"/>
                <a:gd name="T42" fmla="*/ 509 w 1429"/>
                <a:gd name="T43" fmla="*/ 168 h 291"/>
                <a:gd name="T44" fmla="*/ 481 w 1429"/>
                <a:gd name="T45" fmla="*/ 175 h 291"/>
                <a:gd name="T46" fmla="*/ 416 w 1429"/>
                <a:gd name="T47" fmla="*/ 185 h 291"/>
                <a:gd name="T48" fmla="*/ 325 w 1429"/>
                <a:gd name="T49" fmla="*/ 190 h 291"/>
                <a:gd name="T50" fmla="*/ 222 w 1429"/>
                <a:gd name="T51" fmla="*/ 183 h 291"/>
                <a:gd name="T52" fmla="*/ 125 w 1429"/>
                <a:gd name="T53" fmla="*/ 159 h 291"/>
                <a:gd name="T54" fmla="*/ 67 w 1429"/>
                <a:gd name="T55" fmla="*/ 125 h 291"/>
                <a:gd name="T56" fmla="*/ 28 w 1429"/>
                <a:gd name="T57" fmla="*/ 91 h 291"/>
                <a:gd name="T58" fmla="*/ 0 w 1429"/>
                <a:gd name="T59" fmla="*/ 27 h 291"/>
                <a:gd name="T60" fmla="*/ 6 w 1429"/>
                <a:gd name="T61" fmla="*/ 15 h 291"/>
                <a:gd name="T62" fmla="*/ 33 w 1429"/>
                <a:gd name="T63" fmla="*/ 72 h 291"/>
                <a:gd name="T64" fmla="*/ 136 w 1429"/>
                <a:gd name="T65" fmla="*/ 137 h 291"/>
                <a:gd name="T66" fmla="*/ 163 w 1429"/>
                <a:gd name="T67" fmla="*/ 140 h 291"/>
                <a:gd name="T68" fmla="*/ 232 w 1429"/>
                <a:gd name="T69" fmla="*/ 148 h 291"/>
                <a:gd name="T70" fmla="*/ 323 w 1429"/>
                <a:gd name="T71" fmla="*/ 155 h 291"/>
                <a:gd name="T72" fmla="*/ 420 w 1429"/>
                <a:gd name="T73" fmla="*/ 159 h 291"/>
                <a:gd name="T74" fmla="*/ 503 w 1429"/>
                <a:gd name="T75" fmla="*/ 154 h 291"/>
                <a:gd name="T76" fmla="*/ 537 w 1429"/>
                <a:gd name="T77" fmla="*/ 154 h 291"/>
                <a:gd name="T78" fmla="*/ 581 w 1429"/>
                <a:gd name="T79" fmla="*/ 167 h 291"/>
                <a:gd name="T80" fmla="*/ 628 w 1429"/>
                <a:gd name="T81" fmla="*/ 176 h 291"/>
                <a:gd name="T82" fmla="*/ 698 w 1429"/>
                <a:gd name="T83" fmla="*/ 187 h 291"/>
                <a:gd name="T84" fmla="*/ 783 w 1429"/>
                <a:gd name="T85" fmla="*/ 201 h 291"/>
                <a:gd name="T86" fmla="*/ 884 w 1429"/>
                <a:gd name="T87" fmla="*/ 190 h 291"/>
                <a:gd name="T88" fmla="*/ 1375 w 1429"/>
                <a:gd name="T89" fmla="*/ 256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9" h="291">
                  <a:moveTo>
                    <a:pt x="1375" y="256"/>
                  </a:moveTo>
                  <a:lnTo>
                    <a:pt x="1378" y="256"/>
                  </a:lnTo>
                  <a:lnTo>
                    <a:pt x="1385" y="256"/>
                  </a:lnTo>
                  <a:lnTo>
                    <a:pt x="1396" y="257"/>
                  </a:lnTo>
                  <a:lnTo>
                    <a:pt x="1408" y="258"/>
                  </a:lnTo>
                  <a:lnTo>
                    <a:pt x="1418" y="262"/>
                  </a:lnTo>
                  <a:lnTo>
                    <a:pt x="1425" y="265"/>
                  </a:lnTo>
                  <a:lnTo>
                    <a:pt x="1429" y="271"/>
                  </a:lnTo>
                  <a:lnTo>
                    <a:pt x="1424" y="278"/>
                  </a:lnTo>
                  <a:lnTo>
                    <a:pt x="1415" y="285"/>
                  </a:lnTo>
                  <a:lnTo>
                    <a:pt x="1406" y="290"/>
                  </a:lnTo>
                  <a:lnTo>
                    <a:pt x="1397" y="291"/>
                  </a:lnTo>
                  <a:lnTo>
                    <a:pt x="1390" y="291"/>
                  </a:lnTo>
                  <a:lnTo>
                    <a:pt x="1383" y="291"/>
                  </a:lnTo>
                  <a:lnTo>
                    <a:pt x="1377" y="290"/>
                  </a:lnTo>
                  <a:lnTo>
                    <a:pt x="1374" y="288"/>
                  </a:lnTo>
                  <a:lnTo>
                    <a:pt x="1373" y="288"/>
                  </a:lnTo>
                  <a:lnTo>
                    <a:pt x="1242" y="254"/>
                  </a:lnTo>
                  <a:lnTo>
                    <a:pt x="1097" y="278"/>
                  </a:lnTo>
                  <a:lnTo>
                    <a:pt x="1094" y="277"/>
                  </a:lnTo>
                  <a:lnTo>
                    <a:pt x="1088" y="276"/>
                  </a:lnTo>
                  <a:lnTo>
                    <a:pt x="1080" y="272"/>
                  </a:lnTo>
                  <a:lnTo>
                    <a:pt x="1067" y="268"/>
                  </a:lnTo>
                  <a:lnTo>
                    <a:pt x="1053" y="263"/>
                  </a:lnTo>
                  <a:lnTo>
                    <a:pt x="1038" y="257"/>
                  </a:lnTo>
                  <a:lnTo>
                    <a:pt x="1021" y="250"/>
                  </a:lnTo>
                  <a:lnTo>
                    <a:pt x="1003" y="244"/>
                  </a:lnTo>
                  <a:lnTo>
                    <a:pt x="986" y="238"/>
                  </a:lnTo>
                  <a:lnTo>
                    <a:pt x="968" y="231"/>
                  </a:lnTo>
                  <a:lnTo>
                    <a:pt x="952" y="226"/>
                  </a:lnTo>
                  <a:lnTo>
                    <a:pt x="935" y="221"/>
                  </a:lnTo>
                  <a:lnTo>
                    <a:pt x="922" y="216"/>
                  </a:lnTo>
                  <a:lnTo>
                    <a:pt x="911" y="213"/>
                  </a:lnTo>
                  <a:lnTo>
                    <a:pt x="903" y="212"/>
                  </a:lnTo>
                  <a:lnTo>
                    <a:pt x="898" y="210"/>
                  </a:lnTo>
                  <a:lnTo>
                    <a:pt x="889" y="212"/>
                  </a:lnTo>
                  <a:lnTo>
                    <a:pt x="875" y="214"/>
                  </a:lnTo>
                  <a:lnTo>
                    <a:pt x="859" y="217"/>
                  </a:lnTo>
                  <a:lnTo>
                    <a:pt x="842" y="222"/>
                  </a:lnTo>
                  <a:lnTo>
                    <a:pt x="825" y="227"/>
                  </a:lnTo>
                  <a:lnTo>
                    <a:pt x="811" y="230"/>
                  </a:lnTo>
                  <a:lnTo>
                    <a:pt x="802" y="233"/>
                  </a:lnTo>
                  <a:lnTo>
                    <a:pt x="799" y="234"/>
                  </a:lnTo>
                  <a:lnTo>
                    <a:pt x="796" y="234"/>
                  </a:lnTo>
                  <a:lnTo>
                    <a:pt x="789" y="231"/>
                  </a:lnTo>
                  <a:lnTo>
                    <a:pt x="778" y="230"/>
                  </a:lnTo>
                  <a:lnTo>
                    <a:pt x="762" y="227"/>
                  </a:lnTo>
                  <a:lnTo>
                    <a:pt x="745" y="223"/>
                  </a:lnTo>
                  <a:lnTo>
                    <a:pt x="725" y="220"/>
                  </a:lnTo>
                  <a:lnTo>
                    <a:pt x="704" y="215"/>
                  </a:lnTo>
                  <a:lnTo>
                    <a:pt x="683" y="212"/>
                  </a:lnTo>
                  <a:lnTo>
                    <a:pt x="659" y="207"/>
                  </a:lnTo>
                  <a:lnTo>
                    <a:pt x="638" y="202"/>
                  </a:lnTo>
                  <a:lnTo>
                    <a:pt x="617" y="198"/>
                  </a:lnTo>
                  <a:lnTo>
                    <a:pt x="599" y="194"/>
                  </a:lnTo>
                  <a:lnTo>
                    <a:pt x="581" y="190"/>
                  </a:lnTo>
                  <a:lnTo>
                    <a:pt x="568" y="187"/>
                  </a:lnTo>
                  <a:lnTo>
                    <a:pt x="558" y="185"/>
                  </a:lnTo>
                  <a:lnTo>
                    <a:pt x="552" y="182"/>
                  </a:lnTo>
                  <a:lnTo>
                    <a:pt x="545" y="179"/>
                  </a:lnTo>
                  <a:lnTo>
                    <a:pt x="538" y="175"/>
                  </a:lnTo>
                  <a:lnTo>
                    <a:pt x="533" y="173"/>
                  </a:lnTo>
                  <a:lnTo>
                    <a:pt x="527" y="171"/>
                  </a:lnTo>
                  <a:lnTo>
                    <a:pt x="522" y="168"/>
                  </a:lnTo>
                  <a:lnTo>
                    <a:pt x="516" y="168"/>
                  </a:lnTo>
                  <a:lnTo>
                    <a:pt x="509" y="168"/>
                  </a:lnTo>
                  <a:lnTo>
                    <a:pt x="500" y="171"/>
                  </a:lnTo>
                  <a:lnTo>
                    <a:pt x="493" y="173"/>
                  </a:lnTo>
                  <a:lnTo>
                    <a:pt x="481" y="175"/>
                  </a:lnTo>
                  <a:lnTo>
                    <a:pt x="463" y="179"/>
                  </a:lnTo>
                  <a:lnTo>
                    <a:pt x="442" y="182"/>
                  </a:lnTo>
                  <a:lnTo>
                    <a:pt x="416" y="185"/>
                  </a:lnTo>
                  <a:lnTo>
                    <a:pt x="388" y="187"/>
                  </a:lnTo>
                  <a:lnTo>
                    <a:pt x="358" y="189"/>
                  </a:lnTo>
                  <a:lnTo>
                    <a:pt x="325" y="190"/>
                  </a:lnTo>
                  <a:lnTo>
                    <a:pt x="291" y="189"/>
                  </a:lnTo>
                  <a:lnTo>
                    <a:pt x="257" y="188"/>
                  </a:lnTo>
                  <a:lnTo>
                    <a:pt x="222" y="183"/>
                  </a:lnTo>
                  <a:lnTo>
                    <a:pt x="188" y="178"/>
                  </a:lnTo>
                  <a:lnTo>
                    <a:pt x="156" y="169"/>
                  </a:lnTo>
                  <a:lnTo>
                    <a:pt x="125" y="159"/>
                  </a:lnTo>
                  <a:lnTo>
                    <a:pt x="96" y="145"/>
                  </a:lnTo>
                  <a:lnTo>
                    <a:pt x="70" y="127"/>
                  </a:lnTo>
                  <a:lnTo>
                    <a:pt x="67" y="125"/>
                  </a:lnTo>
                  <a:lnTo>
                    <a:pt x="56" y="118"/>
                  </a:lnTo>
                  <a:lnTo>
                    <a:pt x="42" y="106"/>
                  </a:lnTo>
                  <a:lnTo>
                    <a:pt x="28" y="91"/>
                  </a:lnTo>
                  <a:lnTo>
                    <a:pt x="14" y="72"/>
                  </a:lnTo>
                  <a:lnTo>
                    <a:pt x="4" y="51"/>
                  </a:lnTo>
                  <a:lnTo>
                    <a:pt x="0" y="27"/>
                  </a:lnTo>
                  <a:lnTo>
                    <a:pt x="5" y="0"/>
                  </a:lnTo>
                  <a:lnTo>
                    <a:pt x="5" y="3"/>
                  </a:lnTo>
                  <a:lnTo>
                    <a:pt x="6" y="15"/>
                  </a:lnTo>
                  <a:lnTo>
                    <a:pt x="10" y="30"/>
                  </a:lnTo>
                  <a:lnTo>
                    <a:pt x="18" y="50"/>
                  </a:lnTo>
                  <a:lnTo>
                    <a:pt x="33" y="72"/>
                  </a:lnTo>
                  <a:lnTo>
                    <a:pt x="56" y="95"/>
                  </a:lnTo>
                  <a:lnTo>
                    <a:pt x="90" y="117"/>
                  </a:lnTo>
                  <a:lnTo>
                    <a:pt x="136" y="137"/>
                  </a:lnTo>
                  <a:lnTo>
                    <a:pt x="139" y="137"/>
                  </a:lnTo>
                  <a:lnTo>
                    <a:pt x="149" y="138"/>
                  </a:lnTo>
                  <a:lnTo>
                    <a:pt x="163" y="140"/>
                  </a:lnTo>
                  <a:lnTo>
                    <a:pt x="181" y="143"/>
                  </a:lnTo>
                  <a:lnTo>
                    <a:pt x="205" y="145"/>
                  </a:lnTo>
                  <a:lnTo>
                    <a:pt x="232" y="148"/>
                  </a:lnTo>
                  <a:lnTo>
                    <a:pt x="260" y="151"/>
                  </a:lnTo>
                  <a:lnTo>
                    <a:pt x="291" y="153"/>
                  </a:lnTo>
                  <a:lnTo>
                    <a:pt x="323" y="155"/>
                  </a:lnTo>
                  <a:lnTo>
                    <a:pt x="356" y="158"/>
                  </a:lnTo>
                  <a:lnTo>
                    <a:pt x="388" y="159"/>
                  </a:lnTo>
                  <a:lnTo>
                    <a:pt x="420" y="159"/>
                  </a:lnTo>
                  <a:lnTo>
                    <a:pt x="450" y="159"/>
                  </a:lnTo>
                  <a:lnTo>
                    <a:pt x="478" y="158"/>
                  </a:lnTo>
                  <a:lnTo>
                    <a:pt x="503" y="154"/>
                  </a:lnTo>
                  <a:lnTo>
                    <a:pt x="525" y="151"/>
                  </a:lnTo>
                  <a:lnTo>
                    <a:pt x="529" y="152"/>
                  </a:lnTo>
                  <a:lnTo>
                    <a:pt x="537" y="154"/>
                  </a:lnTo>
                  <a:lnTo>
                    <a:pt x="550" y="158"/>
                  </a:lnTo>
                  <a:lnTo>
                    <a:pt x="565" y="162"/>
                  </a:lnTo>
                  <a:lnTo>
                    <a:pt x="581" y="167"/>
                  </a:lnTo>
                  <a:lnTo>
                    <a:pt x="599" y="172"/>
                  </a:lnTo>
                  <a:lnTo>
                    <a:pt x="614" y="174"/>
                  </a:lnTo>
                  <a:lnTo>
                    <a:pt x="628" y="176"/>
                  </a:lnTo>
                  <a:lnTo>
                    <a:pt x="644" y="179"/>
                  </a:lnTo>
                  <a:lnTo>
                    <a:pt x="669" y="182"/>
                  </a:lnTo>
                  <a:lnTo>
                    <a:pt x="698" y="187"/>
                  </a:lnTo>
                  <a:lnTo>
                    <a:pt x="730" y="192"/>
                  </a:lnTo>
                  <a:lnTo>
                    <a:pt x="759" y="196"/>
                  </a:lnTo>
                  <a:lnTo>
                    <a:pt x="783" y="201"/>
                  </a:lnTo>
                  <a:lnTo>
                    <a:pt x="801" y="203"/>
                  </a:lnTo>
                  <a:lnTo>
                    <a:pt x="807" y="205"/>
                  </a:lnTo>
                  <a:lnTo>
                    <a:pt x="884" y="190"/>
                  </a:lnTo>
                  <a:lnTo>
                    <a:pt x="1094" y="250"/>
                  </a:lnTo>
                  <a:lnTo>
                    <a:pt x="1244" y="240"/>
                  </a:lnTo>
                  <a:lnTo>
                    <a:pt x="1375" y="256"/>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0" name="Freeform 454"/>
            <p:cNvSpPr>
              <a:spLocks/>
            </p:cNvSpPr>
            <p:nvPr/>
          </p:nvSpPr>
          <p:spPr bwMode="auto">
            <a:xfrm>
              <a:off x="4551" y="2402"/>
              <a:ext cx="955" cy="154"/>
            </a:xfrm>
            <a:custGeom>
              <a:avLst/>
              <a:gdLst>
                <a:gd name="T0" fmla="*/ 895 w 955"/>
                <a:gd name="T1" fmla="*/ 114 h 154"/>
                <a:gd name="T2" fmla="*/ 911 w 955"/>
                <a:gd name="T3" fmla="*/ 115 h 154"/>
                <a:gd name="T4" fmla="*/ 934 w 955"/>
                <a:gd name="T5" fmla="*/ 119 h 154"/>
                <a:gd name="T6" fmla="*/ 950 w 955"/>
                <a:gd name="T7" fmla="*/ 129 h 154"/>
                <a:gd name="T8" fmla="*/ 952 w 955"/>
                <a:gd name="T9" fmla="*/ 144 h 154"/>
                <a:gd name="T10" fmla="*/ 955 w 955"/>
                <a:gd name="T11" fmla="*/ 153 h 154"/>
                <a:gd name="T12" fmla="*/ 951 w 955"/>
                <a:gd name="T13" fmla="*/ 154 h 154"/>
                <a:gd name="T14" fmla="*/ 937 w 955"/>
                <a:gd name="T15" fmla="*/ 150 h 154"/>
                <a:gd name="T16" fmla="*/ 915 w 955"/>
                <a:gd name="T17" fmla="*/ 143 h 154"/>
                <a:gd name="T18" fmla="*/ 887 w 955"/>
                <a:gd name="T19" fmla="*/ 135 h 154"/>
                <a:gd name="T20" fmla="*/ 852 w 955"/>
                <a:gd name="T21" fmla="*/ 128 h 154"/>
                <a:gd name="T22" fmla="*/ 811 w 955"/>
                <a:gd name="T23" fmla="*/ 119 h 154"/>
                <a:gd name="T24" fmla="*/ 770 w 955"/>
                <a:gd name="T25" fmla="*/ 112 h 154"/>
                <a:gd name="T26" fmla="*/ 731 w 955"/>
                <a:gd name="T27" fmla="*/ 107 h 154"/>
                <a:gd name="T28" fmla="*/ 699 w 955"/>
                <a:gd name="T29" fmla="*/ 105 h 154"/>
                <a:gd name="T30" fmla="*/ 675 w 955"/>
                <a:gd name="T31" fmla="*/ 108 h 154"/>
                <a:gd name="T32" fmla="*/ 657 w 955"/>
                <a:gd name="T33" fmla="*/ 117 h 154"/>
                <a:gd name="T34" fmla="*/ 625 w 955"/>
                <a:gd name="T35" fmla="*/ 124 h 154"/>
                <a:gd name="T36" fmla="*/ 589 w 955"/>
                <a:gd name="T37" fmla="*/ 123 h 154"/>
                <a:gd name="T38" fmla="*/ 555 w 955"/>
                <a:gd name="T39" fmla="*/ 115 h 154"/>
                <a:gd name="T40" fmla="*/ 525 w 955"/>
                <a:gd name="T41" fmla="*/ 101 h 154"/>
                <a:gd name="T42" fmla="*/ 474 w 955"/>
                <a:gd name="T43" fmla="*/ 85 h 154"/>
                <a:gd name="T44" fmla="*/ 419 w 955"/>
                <a:gd name="T45" fmla="*/ 71 h 154"/>
                <a:gd name="T46" fmla="*/ 382 w 955"/>
                <a:gd name="T47" fmla="*/ 63 h 154"/>
                <a:gd name="T48" fmla="*/ 374 w 955"/>
                <a:gd name="T49" fmla="*/ 63 h 154"/>
                <a:gd name="T50" fmla="*/ 360 w 955"/>
                <a:gd name="T51" fmla="*/ 71 h 154"/>
                <a:gd name="T52" fmla="*/ 337 w 955"/>
                <a:gd name="T53" fmla="*/ 82 h 154"/>
                <a:gd name="T54" fmla="*/ 319 w 955"/>
                <a:gd name="T55" fmla="*/ 89 h 154"/>
                <a:gd name="T56" fmla="*/ 309 w 955"/>
                <a:gd name="T57" fmla="*/ 88 h 154"/>
                <a:gd name="T58" fmla="*/ 295 w 955"/>
                <a:gd name="T59" fmla="*/ 82 h 154"/>
                <a:gd name="T60" fmla="*/ 273 w 955"/>
                <a:gd name="T61" fmla="*/ 73 h 154"/>
                <a:gd name="T62" fmla="*/ 243 w 955"/>
                <a:gd name="T63" fmla="*/ 63 h 154"/>
                <a:gd name="T64" fmla="*/ 207 w 955"/>
                <a:gd name="T65" fmla="*/ 54 h 154"/>
                <a:gd name="T66" fmla="*/ 166 w 955"/>
                <a:gd name="T67" fmla="*/ 46 h 154"/>
                <a:gd name="T68" fmla="*/ 122 w 955"/>
                <a:gd name="T69" fmla="*/ 42 h 154"/>
                <a:gd name="T70" fmla="*/ 76 w 955"/>
                <a:gd name="T71" fmla="*/ 45 h 154"/>
                <a:gd name="T72" fmla="*/ 50 w 955"/>
                <a:gd name="T73" fmla="*/ 48 h 154"/>
                <a:gd name="T74" fmla="*/ 32 w 955"/>
                <a:gd name="T75" fmla="*/ 46 h 154"/>
                <a:gd name="T76" fmla="*/ 11 w 955"/>
                <a:gd name="T77" fmla="*/ 41 h 154"/>
                <a:gd name="T78" fmla="*/ 0 w 955"/>
                <a:gd name="T79" fmla="*/ 31 h 154"/>
                <a:gd name="T80" fmla="*/ 9 w 955"/>
                <a:gd name="T81" fmla="*/ 15 h 154"/>
                <a:gd name="T82" fmla="*/ 16 w 955"/>
                <a:gd name="T83" fmla="*/ 5 h 154"/>
                <a:gd name="T84" fmla="*/ 22 w 955"/>
                <a:gd name="T85" fmla="*/ 0 h 154"/>
                <a:gd name="T86" fmla="*/ 35 w 955"/>
                <a:gd name="T87" fmla="*/ 2 h 154"/>
                <a:gd name="T88" fmla="*/ 52 w 955"/>
                <a:gd name="T89" fmla="*/ 7 h 154"/>
                <a:gd name="T90" fmla="*/ 76 w 955"/>
                <a:gd name="T91" fmla="*/ 12 h 154"/>
                <a:gd name="T92" fmla="*/ 114 w 955"/>
                <a:gd name="T93" fmla="*/ 16 h 154"/>
                <a:gd name="T94" fmla="*/ 164 w 955"/>
                <a:gd name="T95" fmla="*/ 23 h 154"/>
                <a:gd name="T96" fmla="*/ 225 w 955"/>
                <a:gd name="T97" fmla="*/ 32 h 154"/>
                <a:gd name="T98" fmla="*/ 294 w 955"/>
                <a:gd name="T99" fmla="*/ 41 h 154"/>
                <a:gd name="T100" fmla="*/ 368 w 955"/>
                <a:gd name="T101" fmla="*/ 50 h 154"/>
                <a:gd name="T102" fmla="*/ 444 w 955"/>
                <a:gd name="T103" fmla="*/ 60 h 154"/>
                <a:gd name="T104" fmla="*/ 522 w 955"/>
                <a:gd name="T105" fmla="*/ 69 h 154"/>
                <a:gd name="T106" fmla="*/ 598 w 955"/>
                <a:gd name="T107" fmla="*/ 78 h 154"/>
                <a:gd name="T108" fmla="*/ 669 w 955"/>
                <a:gd name="T109" fmla="*/ 87 h 154"/>
                <a:gd name="T110" fmla="*/ 736 w 955"/>
                <a:gd name="T111" fmla="*/ 95 h 154"/>
                <a:gd name="T112" fmla="*/ 793 w 955"/>
                <a:gd name="T113" fmla="*/ 102 h 154"/>
                <a:gd name="T114" fmla="*/ 839 w 955"/>
                <a:gd name="T115" fmla="*/ 108 h 154"/>
                <a:gd name="T116" fmla="*/ 873 w 955"/>
                <a:gd name="T117" fmla="*/ 111 h 154"/>
                <a:gd name="T118" fmla="*/ 890 w 955"/>
                <a:gd name="T119" fmla="*/ 11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5" h="154">
                  <a:moveTo>
                    <a:pt x="893" y="114"/>
                  </a:moveTo>
                  <a:lnTo>
                    <a:pt x="895" y="114"/>
                  </a:lnTo>
                  <a:lnTo>
                    <a:pt x="902" y="114"/>
                  </a:lnTo>
                  <a:lnTo>
                    <a:pt x="911" y="115"/>
                  </a:lnTo>
                  <a:lnTo>
                    <a:pt x="923" y="116"/>
                  </a:lnTo>
                  <a:lnTo>
                    <a:pt x="934" y="119"/>
                  </a:lnTo>
                  <a:lnTo>
                    <a:pt x="943" y="123"/>
                  </a:lnTo>
                  <a:lnTo>
                    <a:pt x="950" y="129"/>
                  </a:lnTo>
                  <a:lnTo>
                    <a:pt x="952" y="137"/>
                  </a:lnTo>
                  <a:lnTo>
                    <a:pt x="952" y="144"/>
                  </a:lnTo>
                  <a:lnTo>
                    <a:pt x="954" y="150"/>
                  </a:lnTo>
                  <a:lnTo>
                    <a:pt x="955" y="153"/>
                  </a:lnTo>
                  <a:lnTo>
                    <a:pt x="955" y="154"/>
                  </a:lnTo>
                  <a:lnTo>
                    <a:pt x="951" y="154"/>
                  </a:lnTo>
                  <a:lnTo>
                    <a:pt x="947" y="153"/>
                  </a:lnTo>
                  <a:lnTo>
                    <a:pt x="937" y="150"/>
                  </a:lnTo>
                  <a:lnTo>
                    <a:pt x="924" y="145"/>
                  </a:lnTo>
                  <a:lnTo>
                    <a:pt x="915" y="143"/>
                  </a:lnTo>
                  <a:lnTo>
                    <a:pt x="902" y="139"/>
                  </a:lnTo>
                  <a:lnTo>
                    <a:pt x="887" y="135"/>
                  </a:lnTo>
                  <a:lnTo>
                    <a:pt x="871" y="131"/>
                  </a:lnTo>
                  <a:lnTo>
                    <a:pt x="852" y="128"/>
                  </a:lnTo>
                  <a:lnTo>
                    <a:pt x="832" y="123"/>
                  </a:lnTo>
                  <a:lnTo>
                    <a:pt x="811" y="119"/>
                  </a:lnTo>
                  <a:lnTo>
                    <a:pt x="791" y="115"/>
                  </a:lnTo>
                  <a:lnTo>
                    <a:pt x="770" y="112"/>
                  </a:lnTo>
                  <a:lnTo>
                    <a:pt x="750" y="109"/>
                  </a:lnTo>
                  <a:lnTo>
                    <a:pt x="731" y="107"/>
                  </a:lnTo>
                  <a:lnTo>
                    <a:pt x="714" y="105"/>
                  </a:lnTo>
                  <a:lnTo>
                    <a:pt x="699" y="105"/>
                  </a:lnTo>
                  <a:lnTo>
                    <a:pt x="686" y="105"/>
                  </a:lnTo>
                  <a:lnTo>
                    <a:pt x="675" y="108"/>
                  </a:lnTo>
                  <a:lnTo>
                    <a:pt x="668" y="110"/>
                  </a:lnTo>
                  <a:lnTo>
                    <a:pt x="657" y="117"/>
                  </a:lnTo>
                  <a:lnTo>
                    <a:pt x="641" y="122"/>
                  </a:lnTo>
                  <a:lnTo>
                    <a:pt x="625" y="124"/>
                  </a:lnTo>
                  <a:lnTo>
                    <a:pt x="606" y="124"/>
                  </a:lnTo>
                  <a:lnTo>
                    <a:pt x="589" y="123"/>
                  </a:lnTo>
                  <a:lnTo>
                    <a:pt x="571" y="119"/>
                  </a:lnTo>
                  <a:lnTo>
                    <a:pt x="555" y="115"/>
                  </a:lnTo>
                  <a:lnTo>
                    <a:pt x="541" y="108"/>
                  </a:lnTo>
                  <a:lnTo>
                    <a:pt x="525" y="101"/>
                  </a:lnTo>
                  <a:lnTo>
                    <a:pt x="501" y="92"/>
                  </a:lnTo>
                  <a:lnTo>
                    <a:pt x="474" y="85"/>
                  </a:lnTo>
                  <a:lnTo>
                    <a:pt x="446" y="77"/>
                  </a:lnTo>
                  <a:lnTo>
                    <a:pt x="419" y="71"/>
                  </a:lnTo>
                  <a:lnTo>
                    <a:pt x="397" y="67"/>
                  </a:lnTo>
                  <a:lnTo>
                    <a:pt x="382" y="63"/>
                  </a:lnTo>
                  <a:lnTo>
                    <a:pt x="376" y="62"/>
                  </a:lnTo>
                  <a:lnTo>
                    <a:pt x="374" y="63"/>
                  </a:lnTo>
                  <a:lnTo>
                    <a:pt x="368" y="67"/>
                  </a:lnTo>
                  <a:lnTo>
                    <a:pt x="360" y="71"/>
                  </a:lnTo>
                  <a:lnTo>
                    <a:pt x="349" y="76"/>
                  </a:lnTo>
                  <a:lnTo>
                    <a:pt x="337" y="82"/>
                  </a:lnTo>
                  <a:lnTo>
                    <a:pt x="328" y="85"/>
                  </a:lnTo>
                  <a:lnTo>
                    <a:pt x="319" y="89"/>
                  </a:lnTo>
                  <a:lnTo>
                    <a:pt x="313" y="89"/>
                  </a:lnTo>
                  <a:lnTo>
                    <a:pt x="309" y="88"/>
                  </a:lnTo>
                  <a:lnTo>
                    <a:pt x="304" y="85"/>
                  </a:lnTo>
                  <a:lnTo>
                    <a:pt x="295" y="82"/>
                  </a:lnTo>
                  <a:lnTo>
                    <a:pt x="285" y="77"/>
                  </a:lnTo>
                  <a:lnTo>
                    <a:pt x="273" y="73"/>
                  </a:lnTo>
                  <a:lnTo>
                    <a:pt x="259" y="68"/>
                  </a:lnTo>
                  <a:lnTo>
                    <a:pt x="243" y="63"/>
                  </a:lnTo>
                  <a:lnTo>
                    <a:pt x="225" y="57"/>
                  </a:lnTo>
                  <a:lnTo>
                    <a:pt x="207" y="54"/>
                  </a:lnTo>
                  <a:lnTo>
                    <a:pt x="187" y="49"/>
                  </a:lnTo>
                  <a:lnTo>
                    <a:pt x="166" y="46"/>
                  </a:lnTo>
                  <a:lnTo>
                    <a:pt x="145" y="43"/>
                  </a:lnTo>
                  <a:lnTo>
                    <a:pt x="122" y="42"/>
                  </a:lnTo>
                  <a:lnTo>
                    <a:pt x="99" y="42"/>
                  </a:lnTo>
                  <a:lnTo>
                    <a:pt x="76" y="45"/>
                  </a:lnTo>
                  <a:lnTo>
                    <a:pt x="52" y="48"/>
                  </a:lnTo>
                  <a:lnTo>
                    <a:pt x="50" y="48"/>
                  </a:lnTo>
                  <a:lnTo>
                    <a:pt x="42" y="47"/>
                  </a:lnTo>
                  <a:lnTo>
                    <a:pt x="32" y="46"/>
                  </a:lnTo>
                  <a:lnTo>
                    <a:pt x="21" y="45"/>
                  </a:lnTo>
                  <a:lnTo>
                    <a:pt x="11" y="41"/>
                  </a:lnTo>
                  <a:lnTo>
                    <a:pt x="3" y="36"/>
                  </a:lnTo>
                  <a:lnTo>
                    <a:pt x="0" y="31"/>
                  </a:lnTo>
                  <a:lnTo>
                    <a:pt x="3" y="23"/>
                  </a:lnTo>
                  <a:lnTo>
                    <a:pt x="9" y="15"/>
                  </a:lnTo>
                  <a:lnTo>
                    <a:pt x="13" y="9"/>
                  </a:lnTo>
                  <a:lnTo>
                    <a:pt x="16" y="5"/>
                  </a:lnTo>
                  <a:lnTo>
                    <a:pt x="18" y="1"/>
                  </a:lnTo>
                  <a:lnTo>
                    <a:pt x="22" y="0"/>
                  </a:lnTo>
                  <a:lnTo>
                    <a:pt x="27" y="0"/>
                  </a:lnTo>
                  <a:lnTo>
                    <a:pt x="35" y="2"/>
                  </a:lnTo>
                  <a:lnTo>
                    <a:pt x="46" y="6"/>
                  </a:lnTo>
                  <a:lnTo>
                    <a:pt x="52" y="7"/>
                  </a:lnTo>
                  <a:lnTo>
                    <a:pt x="62" y="9"/>
                  </a:lnTo>
                  <a:lnTo>
                    <a:pt x="76" y="12"/>
                  </a:lnTo>
                  <a:lnTo>
                    <a:pt x="93" y="14"/>
                  </a:lnTo>
                  <a:lnTo>
                    <a:pt x="114" y="16"/>
                  </a:lnTo>
                  <a:lnTo>
                    <a:pt x="138" y="20"/>
                  </a:lnTo>
                  <a:lnTo>
                    <a:pt x="164" y="23"/>
                  </a:lnTo>
                  <a:lnTo>
                    <a:pt x="194" y="28"/>
                  </a:lnTo>
                  <a:lnTo>
                    <a:pt x="225" y="32"/>
                  </a:lnTo>
                  <a:lnTo>
                    <a:pt x="259" y="36"/>
                  </a:lnTo>
                  <a:lnTo>
                    <a:pt x="294" y="41"/>
                  </a:lnTo>
                  <a:lnTo>
                    <a:pt x="330" y="46"/>
                  </a:lnTo>
                  <a:lnTo>
                    <a:pt x="368" y="50"/>
                  </a:lnTo>
                  <a:lnTo>
                    <a:pt x="405" y="55"/>
                  </a:lnTo>
                  <a:lnTo>
                    <a:pt x="444" y="60"/>
                  </a:lnTo>
                  <a:lnTo>
                    <a:pt x="484" y="64"/>
                  </a:lnTo>
                  <a:lnTo>
                    <a:pt x="522" y="69"/>
                  </a:lnTo>
                  <a:lnTo>
                    <a:pt x="561" y="74"/>
                  </a:lnTo>
                  <a:lnTo>
                    <a:pt x="598" y="78"/>
                  </a:lnTo>
                  <a:lnTo>
                    <a:pt x="634" y="83"/>
                  </a:lnTo>
                  <a:lnTo>
                    <a:pt x="669" y="87"/>
                  </a:lnTo>
                  <a:lnTo>
                    <a:pt x="703" y="91"/>
                  </a:lnTo>
                  <a:lnTo>
                    <a:pt x="736" y="95"/>
                  </a:lnTo>
                  <a:lnTo>
                    <a:pt x="765" y="98"/>
                  </a:lnTo>
                  <a:lnTo>
                    <a:pt x="793" y="102"/>
                  </a:lnTo>
                  <a:lnTo>
                    <a:pt x="818" y="104"/>
                  </a:lnTo>
                  <a:lnTo>
                    <a:pt x="839" y="108"/>
                  </a:lnTo>
                  <a:lnTo>
                    <a:pt x="858" y="109"/>
                  </a:lnTo>
                  <a:lnTo>
                    <a:pt x="873" y="111"/>
                  </a:lnTo>
                  <a:lnTo>
                    <a:pt x="883" y="112"/>
                  </a:lnTo>
                  <a:lnTo>
                    <a:pt x="890" y="114"/>
                  </a:lnTo>
                  <a:lnTo>
                    <a:pt x="893" y="114"/>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1" name="Freeform 455"/>
            <p:cNvSpPr>
              <a:spLocks/>
            </p:cNvSpPr>
            <p:nvPr/>
          </p:nvSpPr>
          <p:spPr bwMode="auto">
            <a:xfrm>
              <a:off x="4558" y="2354"/>
              <a:ext cx="899" cy="147"/>
            </a:xfrm>
            <a:custGeom>
              <a:avLst/>
              <a:gdLst>
                <a:gd name="T0" fmla="*/ 42 w 899"/>
                <a:gd name="T1" fmla="*/ 0 h 147"/>
                <a:gd name="T2" fmla="*/ 24 w 899"/>
                <a:gd name="T3" fmla="*/ 4 h 147"/>
                <a:gd name="T4" fmla="*/ 4 w 899"/>
                <a:gd name="T5" fmla="*/ 10 h 147"/>
                <a:gd name="T6" fmla="*/ 1 w 899"/>
                <a:gd name="T7" fmla="*/ 19 h 147"/>
                <a:gd name="T8" fmla="*/ 16 w 899"/>
                <a:gd name="T9" fmla="*/ 27 h 147"/>
                <a:gd name="T10" fmla="*/ 42 w 899"/>
                <a:gd name="T11" fmla="*/ 32 h 147"/>
                <a:gd name="T12" fmla="*/ 82 w 899"/>
                <a:gd name="T13" fmla="*/ 39 h 147"/>
                <a:gd name="T14" fmla="*/ 134 w 899"/>
                <a:gd name="T15" fmla="*/ 47 h 147"/>
                <a:gd name="T16" fmla="*/ 197 w 899"/>
                <a:gd name="T17" fmla="*/ 56 h 147"/>
                <a:gd name="T18" fmla="*/ 267 w 899"/>
                <a:gd name="T19" fmla="*/ 66 h 147"/>
                <a:gd name="T20" fmla="*/ 343 w 899"/>
                <a:gd name="T21" fmla="*/ 76 h 147"/>
                <a:gd name="T22" fmla="*/ 423 w 899"/>
                <a:gd name="T23" fmla="*/ 88 h 147"/>
                <a:gd name="T24" fmla="*/ 503 w 899"/>
                <a:gd name="T25" fmla="*/ 98 h 147"/>
                <a:gd name="T26" fmla="*/ 582 w 899"/>
                <a:gd name="T27" fmla="*/ 109 h 147"/>
                <a:gd name="T28" fmla="*/ 655 w 899"/>
                <a:gd name="T29" fmla="*/ 118 h 147"/>
                <a:gd name="T30" fmla="*/ 724 w 899"/>
                <a:gd name="T31" fmla="*/ 126 h 147"/>
                <a:gd name="T32" fmla="*/ 783 w 899"/>
                <a:gd name="T33" fmla="*/ 135 h 147"/>
                <a:gd name="T34" fmla="*/ 831 w 899"/>
                <a:gd name="T35" fmla="*/ 140 h 147"/>
                <a:gd name="T36" fmla="*/ 865 w 899"/>
                <a:gd name="T37" fmla="*/ 145 h 147"/>
                <a:gd name="T38" fmla="*/ 883 w 899"/>
                <a:gd name="T39" fmla="*/ 147 h 147"/>
                <a:gd name="T40" fmla="*/ 890 w 899"/>
                <a:gd name="T41" fmla="*/ 145 h 147"/>
                <a:gd name="T42" fmla="*/ 899 w 899"/>
                <a:gd name="T43" fmla="*/ 129 h 147"/>
                <a:gd name="T44" fmla="*/ 883 w 899"/>
                <a:gd name="T45" fmla="*/ 118 h 147"/>
                <a:gd name="T46" fmla="*/ 861 w 899"/>
                <a:gd name="T47" fmla="*/ 114 h 147"/>
                <a:gd name="T48" fmla="*/ 825 w 899"/>
                <a:gd name="T49" fmla="*/ 108 h 147"/>
                <a:gd name="T50" fmla="*/ 775 w 899"/>
                <a:gd name="T51" fmla="*/ 100 h 147"/>
                <a:gd name="T52" fmla="*/ 715 w 899"/>
                <a:gd name="T53" fmla="*/ 91 h 147"/>
                <a:gd name="T54" fmla="*/ 647 w 899"/>
                <a:gd name="T55" fmla="*/ 82 h 147"/>
                <a:gd name="T56" fmla="*/ 574 w 899"/>
                <a:gd name="T57" fmla="*/ 71 h 147"/>
                <a:gd name="T58" fmla="*/ 496 w 899"/>
                <a:gd name="T59" fmla="*/ 61 h 147"/>
                <a:gd name="T60" fmla="*/ 418 w 899"/>
                <a:gd name="T61" fmla="*/ 50 h 147"/>
                <a:gd name="T62" fmla="*/ 342 w 899"/>
                <a:gd name="T63" fmla="*/ 40 h 147"/>
                <a:gd name="T64" fmla="*/ 270 w 899"/>
                <a:gd name="T65" fmla="*/ 31 h 147"/>
                <a:gd name="T66" fmla="*/ 203 w 899"/>
                <a:gd name="T67" fmla="*/ 21 h 147"/>
                <a:gd name="T68" fmla="*/ 146 w 899"/>
                <a:gd name="T69" fmla="*/ 13 h 147"/>
                <a:gd name="T70" fmla="*/ 99 w 899"/>
                <a:gd name="T71" fmla="*/ 7 h 147"/>
                <a:gd name="T72" fmla="*/ 65 w 899"/>
                <a:gd name="T73" fmla="*/ 3 h 147"/>
                <a:gd name="T74" fmla="*/ 48 w 899"/>
                <a:gd name="T75" fmla="*/ 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99" h="147">
                  <a:moveTo>
                    <a:pt x="45" y="0"/>
                  </a:moveTo>
                  <a:lnTo>
                    <a:pt x="42" y="0"/>
                  </a:lnTo>
                  <a:lnTo>
                    <a:pt x="35" y="1"/>
                  </a:lnTo>
                  <a:lnTo>
                    <a:pt x="24" y="4"/>
                  </a:lnTo>
                  <a:lnTo>
                    <a:pt x="14" y="6"/>
                  </a:lnTo>
                  <a:lnTo>
                    <a:pt x="4" y="10"/>
                  </a:lnTo>
                  <a:lnTo>
                    <a:pt x="0" y="14"/>
                  </a:lnTo>
                  <a:lnTo>
                    <a:pt x="1" y="19"/>
                  </a:lnTo>
                  <a:lnTo>
                    <a:pt x="10" y="25"/>
                  </a:lnTo>
                  <a:lnTo>
                    <a:pt x="16" y="27"/>
                  </a:lnTo>
                  <a:lnTo>
                    <a:pt x="27" y="29"/>
                  </a:lnTo>
                  <a:lnTo>
                    <a:pt x="42" y="32"/>
                  </a:lnTo>
                  <a:lnTo>
                    <a:pt x="59" y="35"/>
                  </a:lnTo>
                  <a:lnTo>
                    <a:pt x="82" y="39"/>
                  </a:lnTo>
                  <a:lnTo>
                    <a:pt x="106" y="42"/>
                  </a:lnTo>
                  <a:lnTo>
                    <a:pt x="134" y="47"/>
                  </a:lnTo>
                  <a:lnTo>
                    <a:pt x="164" y="52"/>
                  </a:lnTo>
                  <a:lnTo>
                    <a:pt x="197" y="56"/>
                  </a:lnTo>
                  <a:lnTo>
                    <a:pt x="231" y="61"/>
                  </a:lnTo>
                  <a:lnTo>
                    <a:pt x="267" y="66"/>
                  </a:lnTo>
                  <a:lnTo>
                    <a:pt x="305" y="71"/>
                  </a:lnTo>
                  <a:lnTo>
                    <a:pt x="343" y="76"/>
                  </a:lnTo>
                  <a:lnTo>
                    <a:pt x="383" y="82"/>
                  </a:lnTo>
                  <a:lnTo>
                    <a:pt x="423" y="88"/>
                  </a:lnTo>
                  <a:lnTo>
                    <a:pt x="464" y="93"/>
                  </a:lnTo>
                  <a:lnTo>
                    <a:pt x="503" y="98"/>
                  </a:lnTo>
                  <a:lnTo>
                    <a:pt x="543" y="103"/>
                  </a:lnTo>
                  <a:lnTo>
                    <a:pt x="582" y="109"/>
                  </a:lnTo>
                  <a:lnTo>
                    <a:pt x="619" y="114"/>
                  </a:lnTo>
                  <a:lnTo>
                    <a:pt x="655" y="118"/>
                  </a:lnTo>
                  <a:lnTo>
                    <a:pt x="691" y="123"/>
                  </a:lnTo>
                  <a:lnTo>
                    <a:pt x="724" y="126"/>
                  </a:lnTo>
                  <a:lnTo>
                    <a:pt x="755" y="131"/>
                  </a:lnTo>
                  <a:lnTo>
                    <a:pt x="783" y="135"/>
                  </a:lnTo>
                  <a:lnTo>
                    <a:pt x="809" y="138"/>
                  </a:lnTo>
                  <a:lnTo>
                    <a:pt x="831" y="140"/>
                  </a:lnTo>
                  <a:lnTo>
                    <a:pt x="850" y="143"/>
                  </a:lnTo>
                  <a:lnTo>
                    <a:pt x="865" y="145"/>
                  </a:lnTo>
                  <a:lnTo>
                    <a:pt x="876" y="146"/>
                  </a:lnTo>
                  <a:lnTo>
                    <a:pt x="883" y="147"/>
                  </a:lnTo>
                  <a:lnTo>
                    <a:pt x="886" y="147"/>
                  </a:lnTo>
                  <a:lnTo>
                    <a:pt x="890" y="145"/>
                  </a:lnTo>
                  <a:lnTo>
                    <a:pt x="897" y="138"/>
                  </a:lnTo>
                  <a:lnTo>
                    <a:pt x="899" y="129"/>
                  </a:lnTo>
                  <a:lnTo>
                    <a:pt x="888" y="119"/>
                  </a:lnTo>
                  <a:lnTo>
                    <a:pt x="883" y="118"/>
                  </a:lnTo>
                  <a:lnTo>
                    <a:pt x="874" y="116"/>
                  </a:lnTo>
                  <a:lnTo>
                    <a:pt x="861" y="114"/>
                  </a:lnTo>
                  <a:lnTo>
                    <a:pt x="845" y="111"/>
                  </a:lnTo>
                  <a:lnTo>
                    <a:pt x="825" y="108"/>
                  </a:lnTo>
                  <a:lnTo>
                    <a:pt x="802" y="104"/>
                  </a:lnTo>
                  <a:lnTo>
                    <a:pt x="775" y="100"/>
                  </a:lnTo>
                  <a:lnTo>
                    <a:pt x="745" y="96"/>
                  </a:lnTo>
                  <a:lnTo>
                    <a:pt x="715" y="91"/>
                  </a:lnTo>
                  <a:lnTo>
                    <a:pt x="681" y="87"/>
                  </a:lnTo>
                  <a:lnTo>
                    <a:pt x="647" y="82"/>
                  </a:lnTo>
                  <a:lnTo>
                    <a:pt x="611" y="76"/>
                  </a:lnTo>
                  <a:lnTo>
                    <a:pt x="574" y="71"/>
                  </a:lnTo>
                  <a:lnTo>
                    <a:pt x="535" y="66"/>
                  </a:lnTo>
                  <a:lnTo>
                    <a:pt x="496" y="61"/>
                  </a:lnTo>
                  <a:lnTo>
                    <a:pt x="458" y="55"/>
                  </a:lnTo>
                  <a:lnTo>
                    <a:pt x="418" y="50"/>
                  </a:lnTo>
                  <a:lnTo>
                    <a:pt x="380" y="45"/>
                  </a:lnTo>
                  <a:lnTo>
                    <a:pt x="342" y="40"/>
                  </a:lnTo>
                  <a:lnTo>
                    <a:pt x="306" y="35"/>
                  </a:lnTo>
                  <a:lnTo>
                    <a:pt x="270" y="31"/>
                  </a:lnTo>
                  <a:lnTo>
                    <a:pt x="236" y="26"/>
                  </a:lnTo>
                  <a:lnTo>
                    <a:pt x="203" y="21"/>
                  </a:lnTo>
                  <a:lnTo>
                    <a:pt x="174" y="18"/>
                  </a:lnTo>
                  <a:lnTo>
                    <a:pt x="146" y="13"/>
                  </a:lnTo>
                  <a:lnTo>
                    <a:pt x="121" y="11"/>
                  </a:lnTo>
                  <a:lnTo>
                    <a:pt x="99" y="7"/>
                  </a:lnTo>
                  <a:lnTo>
                    <a:pt x="80" y="5"/>
                  </a:lnTo>
                  <a:lnTo>
                    <a:pt x="65" y="3"/>
                  </a:lnTo>
                  <a:lnTo>
                    <a:pt x="55" y="1"/>
                  </a:lnTo>
                  <a:lnTo>
                    <a:pt x="48" y="0"/>
                  </a:lnTo>
                  <a:lnTo>
                    <a:pt x="45"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Freeform 456"/>
            <p:cNvSpPr>
              <a:spLocks/>
            </p:cNvSpPr>
            <p:nvPr/>
          </p:nvSpPr>
          <p:spPr bwMode="auto">
            <a:xfrm>
              <a:off x="4196" y="2332"/>
              <a:ext cx="69" cy="21"/>
            </a:xfrm>
            <a:custGeom>
              <a:avLst/>
              <a:gdLst>
                <a:gd name="T0" fmla="*/ 69 w 69"/>
                <a:gd name="T1" fmla="*/ 7 h 21"/>
                <a:gd name="T2" fmla="*/ 68 w 69"/>
                <a:gd name="T3" fmla="*/ 8 h 21"/>
                <a:gd name="T4" fmla="*/ 64 w 69"/>
                <a:gd name="T5" fmla="*/ 9 h 21"/>
                <a:gd name="T6" fmla="*/ 57 w 69"/>
                <a:gd name="T7" fmla="*/ 12 h 21"/>
                <a:gd name="T8" fmla="*/ 47 w 69"/>
                <a:gd name="T9" fmla="*/ 14 h 21"/>
                <a:gd name="T10" fmla="*/ 37 w 69"/>
                <a:gd name="T11" fmla="*/ 14 h 21"/>
                <a:gd name="T12" fmla="*/ 25 w 69"/>
                <a:gd name="T13" fmla="*/ 13 h 21"/>
                <a:gd name="T14" fmla="*/ 13 w 69"/>
                <a:gd name="T15" fmla="*/ 8 h 21"/>
                <a:gd name="T16" fmla="*/ 0 w 69"/>
                <a:gd name="T17" fmla="*/ 0 h 21"/>
                <a:gd name="T18" fmla="*/ 3 w 69"/>
                <a:gd name="T19" fmla="*/ 1 h 21"/>
                <a:gd name="T20" fmla="*/ 9 w 69"/>
                <a:gd name="T21" fmla="*/ 6 h 21"/>
                <a:gd name="T22" fmla="*/ 17 w 69"/>
                <a:gd name="T23" fmla="*/ 12 h 21"/>
                <a:gd name="T24" fmla="*/ 27 w 69"/>
                <a:gd name="T25" fmla="*/ 16 h 21"/>
                <a:gd name="T26" fmla="*/ 38 w 69"/>
                <a:gd name="T27" fmla="*/ 20 h 21"/>
                <a:gd name="T28" fmla="*/ 50 w 69"/>
                <a:gd name="T29" fmla="*/ 21 h 21"/>
                <a:gd name="T30" fmla="*/ 60 w 69"/>
                <a:gd name="T31" fmla="*/ 16 h 21"/>
                <a:gd name="T32" fmla="*/ 69 w 69"/>
                <a:gd name="T33" fmla="*/ 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21">
                  <a:moveTo>
                    <a:pt x="69" y="7"/>
                  </a:moveTo>
                  <a:lnTo>
                    <a:pt x="68" y="8"/>
                  </a:lnTo>
                  <a:lnTo>
                    <a:pt x="64" y="9"/>
                  </a:lnTo>
                  <a:lnTo>
                    <a:pt x="57" y="12"/>
                  </a:lnTo>
                  <a:lnTo>
                    <a:pt x="47" y="14"/>
                  </a:lnTo>
                  <a:lnTo>
                    <a:pt x="37" y="14"/>
                  </a:lnTo>
                  <a:lnTo>
                    <a:pt x="25" y="13"/>
                  </a:lnTo>
                  <a:lnTo>
                    <a:pt x="13" y="8"/>
                  </a:lnTo>
                  <a:lnTo>
                    <a:pt x="0" y="0"/>
                  </a:lnTo>
                  <a:lnTo>
                    <a:pt x="3" y="1"/>
                  </a:lnTo>
                  <a:lnTo>
                    <a:pt x="9" y="6"/>
                  </a:lnTo>
                  <a:lnTo>
                    <a:pt x="17" y="12"/>
                  </a:lnTo>
                  <a:lnTo>
                    <a:pt x="27" y="16"/>
                  </a:lnTo>
                  <a:lnTo>
                    <a:pt x="38" y="20"/>
                  </a:lnTo>
                  <a:lnTo>
                    <a:pt x="50" y="21"/>
                  </a:lnTo>
                  <a:lnTo>
                    <a:pt x="60" y="16"/>
                  </a:lnTo>
                  <a:lnTo>
                    <a:pt x="69"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3" name="Freeform 457"/>
            <p:cNvSpPr>
              <a:spLocks/>
            </p:cNvSpPr>
            <p:nvPr/>
          </p:nvSpPr>
          <p:spPr bwMode="auto">
            <a:xfrm>
              <a:off x="4547" y="2338"/>
              <a:ext cx="832" cy="117"/>
            </a:xfrm>
            <a:custGeom>
              <a:avLst/>
              <a:gdLst>
                <a:gd name="T0" fmla="*/ 0 w 832"/>
                <a:gd name="T1" fmla="*/ 0 h 117"/>
                <a:gd name="T2" fmla="*/ 832 w 832"/>
                <a:gd name="T3" fmla="*/ 117 h 117"/>
                <a:gd name="T4" fmla="*/ 831 w 832"/>
                <a:gd name="T5" fmla="*/ 117 h 117"/>
                <a:gd name="T6" fmla="*/ 827 w 832"/>
                <a:gd name="T7" fmla="*/ 117 h 117"/>
                <a:gd name="T8" fmla="*/ 820 w 832"/>
                <a:gd name="T9" fmla="*/ 116 h 117"/>
                <a:gd name="T10" fmla="*/ 810 w 832"/>
                <a:gd name="T11" fmla="*/ 116 h 117"/>
                <a:gd name="T12" fmla="*/ 799 w 832"/>
                <a:gd name="T13" fmla="*/ 116 h 117"/>
                <a:gd name="T14" fmla="*/ 785 w 832"/>
                <a:gd name="T15" fmla="*/ 114 h 117"/>
                <a:gd name="T16" fmla="*/ 768 w 832"/>
                <a:gd name="T17" fmla="*/ 113 h 117"/>
                <a:gd name="T18" fmla="*/ 749 w 832"/>
                <a:gd name="T19" fmla="*/ 112 h 117"/>
                <a:gd name="T20" fmla="*/ 728 w 832"/>
                <a:gd name="T21" fmla="*/ 111 h 117"/>
                <a:gd name="T22" fmla="*/ 706 w 832"/>
                <a:gd name="T23" fmla="*/ 109 h 117"/>
                <a:gd name="T24" fmla="*/ 683 w 832"/>
                <a:gd name="T25" fmla="*/ 107 h 117"/>
                <a:gd name="T26" fmla="*/ 657 w 832"/>
                <a:gd name="T27" fmla="*/ 105 h 117"/>
                <a:gd name="T28" fmla="*/ 629 w 832"/>
                <a:gd name="T29" fmla="*/ 103 h 117"/>
                <a:gd name="T30" fmla="*/ 601 w 832"/>
                <a:gd name="T31" fmla="*/ 100 h 117"/>
                <a:gd name="T32" fmla="*/ 572 w 832"/>
                <a:gd name="T33" fmla="*/ 97 h 117"/>
                <a:gd name="T34" fmla="*/ 541 w 832"/>
                <a:gd name="T35" fmla="*/ 95 h 117"/>
                <a:gd name="T36" fmla="*/ 509 w 832"/>
                <a:gd name="T37" fmla="*/ 91 h 117"/>
                <a:gd name="T38" fmla="*/ 477 w 832"/>
                <a:gd name="T39" fmla="*/ 87 h 117"/>
                <a:gd name="T40" fmla="*/ 443 w 832"/>
                <a:gd name="T41" fmla="*/ 83 h 117"/>
                <a:gd name="T42" fmla="*/ 409 w 832"/>
                <a:gd name="T43" fmla="*/ 79 h 117"/>
                <a:gd name="T44" fmla="*/ 375 w 832"/>
                <a:gd name="T45" fmla="*/ 75 h 117"/>
                <a:gd name="T46" fmla="*/ 340 w 832"/>
                <a:gd name="T47" fmla="*/ 70 h 117"/>
                <a:gd name="T48" fmla="*/ 305 w 832"/>
                <a:gd name="T49" fmla="*/ 64 h 117"/>
                <a:gd name="T50" fmla="*/ 270 w 832"/>
                <a:gd name="T51" fmla="*/ 58 h 117"/>
                <a:gd name="T52" fmla="*/ 235 w 832"/>
                <a:gd name="T53" fmla="*/ 52 h 117"/>
                <a:gd name="T54" fmla="*/ 200 w 832"/>
                <a:gd name="T55" fmla="*/ 47 h 117"/>
                <a:gd name="T56" fmla="*/ 165 w 832"/>
                <a:gd name="T57" fmla="*/ 40 h 117"/>
                <a:gd name="T58" fmla="*/ 131 w 832"/>
                <a:gd name="T59" fmla="*/ 33 h 117"/>
                <a:gd name="T60" fmla="*/ 97 w 832"/>
                <a:gd name="T61" fmla="*/ 24 h 117"/>
                <a:gd name="T62" fmla="*/ 64 w 832"/>
                <a:gd name="T63" fmla="*/ 17 h 117"/>
                <a:gd name="T64" fmla="*/ 32 w 832"/>
                <a:gd name="T65" fmla="*/ 9 h 117"/>
                <a:gd name="T66" fmla="*/ 0 w 832"/>
                <a:gd name="T6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2" h="117">
                  <a:moveTo>
                    <a:pt x="0" y="0"/>
                  </a:moveTo>
                  <a:lnTo>
                    <a:pt x="832" y="117"/>
                  </a:lnTo>
                  <a:lnTo>
                    <a:pt x="831" y="117"/>
                  </a:lnTo>
                  <a:lnTo>
                    <a:pt x="827" y="117"/>
                  </a:lnTo>
                  <a:lnTo>
                    <a:pt x="820" y="116"/>
                  </a:lnTo>
                  <a:lnTo>
                    <a:pt x="810" y="116"/>
                  </a:lnTo>
                  <a:lnTo>
                    <a:pt x="799" y="116"/>
                  </a:lnTo>
                  <a:lnTo>
                    <a:pt x="785" y="114"/>
                  </a:lnTo>
                  <a:lnTo>
                    <a:pt x="768" y="113"/>
                  </a:lnTo>
                  <a:lnTo>
                    <a:pt x="749" y="112"/>
                  </a:lnTo>
                  <a:lnTo>
                    <a:pt x="728" y="111"/>
                  </a:lnTo>
                  <a:lnTo>
                    <a:pt x="706" y="109"/>
                  </a:lnTo>
                  <a:lnTo>
                    <a:pt x="683" y="107"/>
                  </a:lnTo>
                  <a:lnTo>
                    <a:pt x="657" y="105"/>
                  </a:lnTo>
                  <a:lnTo>
                    <a:pt x="629" y="103"/>
                  </a:lnTo>
                  <a:lnTo>
                    <a:pt x="601" y="100"/>
                  </a:lnTo>
                  <a:lnTo>
                    <a:pt x="572" y="97"/>
                  </a:lnTo>
                  <a:lnTo>
                    <a:pt x="541" y="95"/>
                  </a:lnTo>
                  <a:lnTo>
                    <a:pt x="509" y="91"/>
                  </a:lnTo>
                  <a:lnTo>
                    <a:pt x="477" y="87"/>
                  </a:lnTo>
                  <a:lnTo>
                    <a:pt x="443" y="83"/>
                  </a:lnTo>
                  <a:lnTo>
                    <a:pt x="409" y="79"/>
                  </a:lnTo>
                  <a:lnTo>
                    <a:pt x="375" y="75"/>
                  </a:lnTo>
                  <a:lnTo>
                    <a:pt x="340" y="70"/>
                  </a:lnTo>
                  <a:lnTo>
                    <a:pt x="305" y="64"/>
                  </a:lnTo>
                  <a:lnTo>
                    <a:pt x="270" y="58"/>
                  </a:lnTo>
                  <a:lnTo>
                    <a:pt x="235" y="52"/>
                  </a:lnTo>
                  <a:lnTo>
                    <a:pt x="200" y="47"/>
                  </a:lnTo>
                  <a:lnTo>
                    <a:pt x="165" y="40"/>
                  </a:lnTo>
                  <a:lnTo>
                    <a:pt x="131" y="33"/>
                  </a:lnTo>
                  <a:lnTo>
                    <a:pt x="97" y="24"/>
                  </a:lnTo>
                  <a:lnTo>
                    <a:pt x="64" y="17"/>
                  </a:lnTo>
                  <a:lnTo>
                    <a:pt x="32" y="9"/>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458"/>
            <p:cNvSpPr>
              <a:spLocks/>
            </p:cNvSpPr>
            <p:nvPr/>
          </p:nvSpPr>
          <p:spPr bwMode="auto">
            <a:xfrm>
              <a:off x="4636" y="2456"/>
              <a:ext cx="221" cy="42"/>
            </a:xfrm>
            <a:custGeom>
              <a:avLst/>
              <a:gdLst>
                <a:gd name="T0" fmla="*/ 0 w 221"/>
                <a:gd name="T1" fmla="*/ 6 h 42"/>
                <a:gd name="T2" fmla="*/ 221 w 221"/>
                <a:gd name="T3" fmla="*/ 42 h 42"/>
                <a:gd name="T4" fmla="*/ 220 w 221"/>
                <a:gd name="T5" fmla="*/ 41 h 42"/>
                <a:gd name="T6" fmla="*/ 215 w 221"/>
                <a:gd name="T7" fmla="*/ 40 h 42"/>
                <a:gd name="T8" fmla="*/ 207 w 221"/>
                <a:gd name="T9" fmla="*/ 36 h 42"/>
                <a:gd name="T10" fmla="*/ 198 w 221"/>
                <a:gd name="T11" fmla="*/ 33 h 42"/>
                <a:gd name="T12" fmla="*/ 186 w 221"/>
                <a:gd name="T13" fmla="*/ 28 h 42"/>
                <a:gd name="T14" fmla="*/ 172 w 221"/>
                <a:gd name="T15" fmla="*/ 23 h 42"/>
                <a:gd name="T16" fmla="*/ 157 w 221"/>
                <a:gd name="T17" fmla="*/ 19 h 42"/>
                <a:gd name="T18" fmla="*/ 140 w 221"/>
                <a:gd name="T19" fmla="*/ 14 h 42"/>
                <a:gd name="T20" fmla="*/ 123 w 221"/>
                <a:gd name="T21" fmla="*/ 9 h 42"/>
                <a:gd name="T22" fmla="*/ 104 w 221"/>
                <a:gd name="T23" fmla="*/ 6 h 42"/>
                <a:gd name="T24" fmla="*/ 86 w 221"/>
                <a:gd name="T25" fmla="*/ 2 h 42"/>
                <a:gd name="T26" fmla="*/ 68 w 221"/>
                <a:gd name="T27" fmla="*/ 1 h 42"/>
                <a:gd name="T28" fmla="*/ 49 w 221"/>
                <a:gd name="T29" fmla="*/ 0 h 42"/>
                <a:gd name="T30" fmla="*/ 32 w 221"/>
                <a:gd name="T31" fmla="*/ 0 h 42"/>
                <a:gd name="T32" fmla="*/ 15 w 221"/>
                <a:gd name="T33" fmla="*/ 2 h 42"/>
                <a:gd name="T34" fmla="*/ 0 w 221"/>
                <a:gd name="T35"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1" h="42">
                  <a:moveTo>
                    <a:pt x="0" y="6"/>
                  </a:moveTo>
                  <a:lnTo>
                    <a:pt x="221" y="42"/>
                  </a:lnTo>
                  <a:lnTo>
                    <a:pt x="220" y="41"/>
                  </a:lnTo>
                  <a:lnTo>
                    <a:pt x="215" y="40"/>
                  </a:lnTo>
                  <a:lnTo>
                    <a:pt x="207" y="36"/>
                  </a:lnTo>
                  <a:lnTo>
                    <a:pt x="198" y="33"/>
                  </a:lnTo>
                  <a:lnTo>
                    <a:pt x="186" y="28"/>
                  </a:lnTo>
                  <a:lnTo>
                    <a:pt x="172" y="23"/>
                  </a:lnTo>
                  <a:lnTo>
                    <a:pt x="157" y="19"/>
                  </a:lnTo>
                  <a:lnTo>
                    <a:pt x="140" y="14"/>
                  </a:lnTo>
                  <a:lnTo>
                    <a:pt x="123" y="9"/>
                  </a:lnTo>
                  <a:lnTo>
                    <a:pt x="104" y="6"/>
                  </a:lnTo>
                  <a:lnTo>
                    <a:pt x="86" y="2"/>
                  </a:lnTo>
                  <a:lnTo>
                    <a:pt x="68" y="1"/>
                  </a:lnTo>
                  <a:lnTo>
                    <a:pt x="49" y="0"/>
                  </a:lnTo>
                  <a:lnTo>
                    <a:pt x="32" y="0"/>
                  </a:lnTo>
                  <a:lnTo>
                    <a:pt x="15" y="2"/>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Freeform 459"/>
            <p:cNvSpPr>
              <a:spLocks/>
            </p:cNvSpPr>
            <p:nvPr/>
          </p:nvSpPr>
          <p:spPr bwMode="auto">
            <a:xfrm>
              <a:off x="4887" y="2477"/>
              <a:ext cx="263" cy="64"/>
            </a:xfrm>
            <a:custGeom>
              <a:avLst/>
              <a:gdLst>
                <a:gd name="T0" fmla="*/ 0 w 263"/>
                <a:gd name="T1" fmla="*/ 16 h 64"/>
                <a:gd name="T2" fmla="*/ 46 w 263"/>
                <a:gd name="T3" fmla="*/ 0 h 64"/>
                <a:gd name="T4" fmla="*/ 263 w 263"/>
                <a:gd name="T5" fmla="*/ 64 h 64"/>
                <a:gd name="T6" fmla="*/ 48 w 263"/>
                <a:gd name="T7" fmla="*/ 12 h 64"/>
                <a:gd name="T8" fmla="*/ 0 w 263"/>
                <a:gd name="T9" fmla="*/ 16 h 64"/>
              </a:gdLst>
              <a:ahLst/>
              <a:cxnLst>
                <a:cxn ang="0">
                  <a:pos x="T0" y="T1"/>
                </a:cxn>
                <a:cxn ang="0">
                  <a:pos x="T2" y="T3"/>
                </a:cxn>
                <a:cxn ang="0">
                  <a:pos x="T4" y="T5"/>
                </a:cxn>
                <a:cxn ang="0">
                  <a:pos x="T6" y="T7"/>
                </a:cxn>
                <a:cxn ang="0">
                  <a:pos x="T8" y="T9"/>
                </a:cxn>
              </a:cxnLst>
              <a:rect l="0" t="0" r="r" b="b"/>
              <a:pathLst>
                <a:path w="263" h="64">
                  <a:moveTo>
                    <a:pt x="0" y="16"/>
                  </a:moveTo>
                  <a:lnTo>
                    <a:pt x="46" y="0"/>
                  </a:lnTo>
                  <a:lnTo>
                    <a:pt x="263" y="64"/>
                  </a:lnTo>
                  <a:lnTo>
                    <a:pt x="48" y="12"/>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 name="Freeform 460"/>
            <p:cNvSpPr>
              <a:spLocks/>
            </p:cNvSpPr>
            <p:nvPr/>
          </p:nvSpPr>
          <p:spPr bwMode="auto">
            <a:xfrm>
              <a:off x="5168" y="2520"/>
              <a:ext cx="291" cy="33"/>
            </a:xfrm>
            <a:custGeom>
              <a:avLst/>
              <a:gdLst>
                <a:gd name="T0" fmla="*/ 0 w 291"/>
                <a:gd name="T1" fmla="*/ 20 h 33"/>
                <a:gd name="T2" fmla="*/ 105 w 291"/>
                <a:gd name="T3" fmla="*/ 0 h 33"/>
                <a:gd name="T4" fmla="*/ 291 w 291"/>
                <a:gd name="T5" fmla="*/ 33 h 33"/>
                <a:gd name="T6" fmla="*/ 100 w 291"/>
                <a:gd name="T7" fmla="*/ 18 h 33"/>
                <a:gd name="T8" fmla="*/ 0 w 291"/>
                <a:gd name="T9" fmla="*/ 20 h 33"/>
              </a:gdLst>
              <a:ahLst/>
              <a:cxnLst>
                <a:cxn ang="0">
                  <a:pos x="T0" y="T1"/>
                </a:cxn>
                <a:cxn ang="0">
                  <a:pos x="T2" y="T3"/>
                </a:cxn>
                <a:cxn ang="0">
                  <a:pos x="T4" y="T5"/>
                </a:cxn>
                <a:cxn ang="0">
                  <a:pos x="T6" y="T7"/>
                </a:cxn>
                <a:cxn ang="0">
                  <a:pos x="T8" y="T9"/>
                </a:cxn>
              </a:cxnLst>
              <a:rect l="0" t="0" r="r" b="b"/>
              <a:pathLst>
                <a:path w="291" h="33">
                  <a:moveTo>
                    <a:pt x="0" y="20"/>
                  </a:moveTo>
                  <a:lnTo>
                    <a:pt x="105" y="0"/>
                  </a:lnTo>
                  <a:lnTo>
                    <a:pt x="291" y="33"/>
                  </a:lnTo>
                  <a:lnTo>
                    <a:pt x="100" y="18"/>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7" name="Freeform 461"/>
            <p:cNvSpPr>
              <a:spLocks/>
            </p:cNvSpPr>
            <p:nvPr/>
          </p:nvSpPr>
          <p:spPr bwMode="auto">
            <a:xfrm>
              <a:off x="4617" y="2501"/>
              <a:ext cx="328" cy="53"/>
            </a:xfrm>
            <a:custGeom>
              <a:avLst/>
              <a:gdLst>
                <a:gd name="T0" fmla="*/ 14 w 328"/>
                <a:gd name="T1" fmla="*/ 0 h 53"/>
                <a:gd name="T2" fmla="*/ 240 w 328"/>
                <a:gd name="T3" fmla="*/ 38 h 53"/>
                <a:gd name="T4" fmla="*/ 328 w 328"/>
                <a:gd name="T5" fmla="*/ 19 h 53"/>
                <a:gd name="T6" fmla="*/ 229 w 328"/>
                <a:gd name="T7" fmla="*/ 53 h 53"/>
                <a:gd name="T8" fmla="*/ 0 w 328"/>
                <a:gd name="T9" fmla="*/ 9 h 53"/>
                <a:gd name="T10" fmla="*/ 14 w 328"/>
                <a:gd name="T11" fmla="*/ 0 h 53"/>
              </a:gdLst>
              <a:ahLst/>
              <a:cxnLst>
                <a:cxn ang="0">
                  <a:pos x="T0" y="T1"/>
                </a:cxn>
                <a:cxn ang="0">
                  <a:pos x="T2" y="T3"/>
                </a:cxn>
                <a:cxn ang="0">
                  <a:pos x="T4" y="T5"/>
                </a:cxn>
                <a:cxn ang="0">
                  <a:pos x="T6" y="T7"/>
                </a:cxn>
                <a:cxn ang="0">
                  <a:pos x="T8" y="T9"/>
                </a:cxn>
                <a:cxn ang="0">
                  <a:pos x="T10" y="T11"/>
                </a:cxn>
              </a:cxnLst>
              <a:rect l="0" t="0" r="r" b="b"/>
              <a:pathLst>
                <a:path w="328" h="53">
                  <a:moveTo>
                    <a:pt x="14" y="0"/>
                  </a:moveTo>
                  <a:lnTo>
                    <a:pt x="240" y="38"/>
                  </a:lnTo>
                  <a:lnTo>
                    <a:pt x="328" y="19"/>
                  </a:lnTo>
                  <a:lnTo>
                    <a:pt x="229" y="53"/>
                  </a:lnTo>
                  <a:lnTo>
                    <a:pt x="0" y="9"/>
                  </a:lnTo>
                  <a:lnTo>
                    <a:pt x="1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8" name="Freeform 462"/>
            <p:cNvSpPr>
              <a:spLocks/>
            </p:cNvSpPr>
            <p:nvPr/>
          </p:nvSpPr>
          <p:spPr bwMode="auto">
            <a:xfrm>
              <a:off x="4977" y="2530"/>
              <a:ext cx="301" cy="70"/>
            </a:xfrm>
            <a:custGeom>
              <a:avLst/>
              <a:gdLst>
                <a:gd name="T0" fmla="*/ 0 w 301"/>
                <a:gd name="T1" fmla="*/ 0 h 70"/>
                <a:gd name="T2" fmla="*/ 180 w 301"/>
                <a:gd name="T3" fmla="*/ 53 h 70"/>
                <a:gd name="T4" fmla="*/ 301 w 301"/>
                <a:gd name="T5" fmla="*/ 39 h 70"/>
                <a:gd name="T6" fmla="*/ 170 w 301"/>
                <a:gd name="T7" fmla="*/ 70 h 70"/>
                <a:gd name="T8" fmla="*/ 0 w 301"/>
                <a:gd name="T9" fmla="*/ 0 h 70"/>
              </a:gdLst>
              <a:ahLst/>
              <a:cxnLst>
                <a:cxn ang="0">
                  <a:pos x="T0" y="T1"/>
                </a:cxn>
                <a:cxn ang="0">
                  <a:pos x="T2" y="T3"/>
                </a:cxn>
                <a:cxn ang="0">
                  <a:pos x="T4" y="T5"/>
                </a:cxn>
                <a:cxn ang="0">
                  <a:pos x="T6" y="T7"/>
                </a:cxn>
                <a:cxn ang="0">
                  <a:pos x="T8" y="T9"/>
                </a:cxn>
              </a:cxnLst>
              <a:rect l="0" t="0" r="r" b="b"/>
              <a:pathLst>
                <a:path w="301" h="70">
                  <a:moveTo>
                    <a:pt x="0" y="0"/>
                  </a:moveTo>
                  <a:lnTo>
                    <a:pt x="180" y="53"/>
                  </a:lnTo>
                  <a:lnTo>
                    <a:pt x="301" y="39"/>
                  </a:lnTo>
                  <a:lnTo>
                    <a:pt x="170" y="7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9" name="Freeform 463"/>
            <p:cNvSpPr>
              <a:spLocks/>
            </p:cNvSpPr>
            <p:nvPr/>
          </p:nvSpPr>
          <p:spPr bwMode="auto">
            <a:xfrm>
              <a:off x="5318" y="2561"/>
              <a:ext cx="198" cy="55"/>
            </a:xfrm>
            <a:custGeom>
              <a:avLst/>
              <a:gdLst>
                <a:gd name="T0" fmla="*/ 0 w 198"/>
                <a:gd name="T1" fmla="*/ 13 h 55"/>
                <a:gd name="T2" fmla="*/ 163 w 198"/>
                <a:gd name="T3" fmla="*/ 39 h 55"/>
                <a:gd name="T4" fmla="*/ 165 w 198"/>
                <a:gd name="T5" fmla="*/ 39 h 55"/>
                <a:gd name="T6" fmla="*/ 169 w 198"/>
                <a:gd name="T7" fmla="*/ 36 h 55"/>
                <a:gd name="T8" fmla="*/ 175 w 198"/>
                <a:gd name="T9" fmla="*/ 34 h 55"/>
                <a:gd name="T10" fmla="*/ 181 w 198"/>
                <a:gd name="T11" fmla="*/ 29 h 55"/>
                <a:gd name="T12" fmla="*/ 184 w 198"/>
                <a:gd name="T13" fmla="*/ 25 h 55"/>
                <a:gd name="T14" fmla="*/ 184 w 198"/>
                <a:gd name="T15" fmla="*/ 18 h 55"/>
                <a:gd name="T16" fmla="*/ 180 w 198"/>
                <a:gd name="T17" fmla="*/ 9 h 55"/>
                <a:gd name="T18" fmla="*/ 169 w 198"/>
                <a:gd name="T19" fmla="*/ 0 h 55"/>
                <a:gd name="T20" fmla="*/ 171 w 198"/>
                <a:gd name="T21" fmla="*/ 1 h 55"/>
                <a:gd name="T22" fmla="*/ 178 w 198"/>
                <a:gd name="T23" fmla="*/ 6 h 55"/>
                <a:gd name="T24" fmla="*/ 188 w 198"/>
                <a:gd name="T25" fmla="*/ 13 h 55"/>
                <a:gd name="T26" fmla="*/ 195 w 198"/>
                <a:gd name="T27" fmla="*/ 20 h 55"/>
                <a:gd name="T28" fmla="*/ 198 w 198"/>
                <a:gd name="T29" fmla="*/ 29 h 55"/>
                <a:gd name="T30" fmla="*/ 195 w 198"/>
                <a:gd name="T31" fmla="*/ 39 h 55"/>
                <a:gd name="T32" fmla="*/ 182 w 198"/>
                <a:gd name="T33" fmla="*/ 47 h 55"/>
                <a:gd name="T34" fmla="*/ 158 w 198"/>
                <a:gd name="T35" fmla="*/ 55 h 55"/>
                <a:gd name="T36" fmla="*/ 0 w 198"/>
                <a:gd name="T37" fmla="*/ 1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8" h="55">
                  <a:moveTo>
                    <a:pt x="0" y="13"/>
                  </a:moveTo>
                  <a:lnTo>
                    <a:pt x="163" y="39"/>
                  </a:lnTo>
                  <a:lnTo>
                    <a:pt x="165" y="39"/>
                  </a:lnTo>
                  <a:lnTo>
                    <a:pt x="169" y="36"/>
                  </a:lnTo>
                  <a:lnTo>
                    <a:pt x="175" y="34"/>
                  </a:lnTo>
                  <a:lnTo>
                    <a:pt x="181" y="29"/>
                  </a:lnTo>
                  <a:lnTo>
                    <a:pt x="184" y="25"/>
                  </a:lnTo>
                  <a:lnTo>
                    <a:pt x="184" y="18"/>
                  </a:lnTo>
                  <a:lnTo>
                    <a:pt x="180" y="9"/>
                  </a:lnTo>
                  <a:lnTo>
                    <a:pt x="169" y="0"/>
                  </a:lnTo>
                  <a:lnTo>
                    <a:pt x="171" y="1"/>
                  </a:lnTo>
                  <a:lnTo>
                    <a:pt x="178" y="6"/>
                  </a:lnTo>
                  <a:lnTo>
                    <a:pt x="188" y="13"/>
                  </a:lnTo>
                  <a:lnTo>
                    <a:pt x="195" y="20"/>
                  </a:lnTo>
                  <a:lnTo>
                    <a:pt x="198" y="29"/>
                  </a:lnTo>
                  <a:lnTo>
                    <a:pt x="195" y="39"/>
                  </a:lnTo>
                  <a:lnTo>
                    <a:pt x="182" y="47"/>
                  </a:lnTo>
                  <a:lnTo>
                    <a:pt x="158" y="55"/>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0" name="Freeform 464"/>
            <p:cNvSpPr>
              <a:spLocks/>
            </p:cNvSpPr>
            <p:nvPr/>
          </p:nvSpPr>
          <p:spPr bwMode="auto">
            <a:xfrm>
              <a:off x="5424" y="2462"/>
              <a:ext cx="103" cy="113"/>
            </a:xfrm>
            <a:custGeom>
              <a:avLst/>
              <a:gdLst>
                <a:gd name="T0" fmla="*/ 0 w 103"/>
                <a:gd name="T1" fmla="*/ 0 h 113"/>
                <a:gd name="T2" fmla="*/ 5 w 103"/>
                <a:gd name="T3" fmla="*/ 1 h 113"/>
                <a:gd name="T4" fmla="*/ 17 w 103"/>
                <a:gd name="T5" fmla="*/ 4 h 113"/>
                <a:gd name="T6" fmla="*/ 35 w 103"/>
                <a:gd name="T7" fmla="*/ 10 h 113"/>
                <a:gd name="T8" fmla="*/ 54 w 103"/>
                <a:gd name="T9" fmla="*/ 21 h 113"/>
                <a:gd name="T10" fmla="*/ 72 w 103"/>
                <a:gd name="T11" fmla="*/ 35 h 113"/>
                <a:gd name="T12" fmla="*/ 88 w 103"/>
                <a:gd name="T13" fmla="*/ 55 h 113"/>
                <a:gd name="T14" fmla="*/ 95 w 103"/>
                <a:gd name="T15" fmla="*/ 80 h 113"/>
                <a:gd name="T16" fmla="*/ 93 w 103"/>
                <a:gd name="T17" fmla="*/ 113 h 113"/>
                <a:gd name="T18" fmla="*/ 96 w 103"/>
                <a:gd name="T19" fmla="*/ 110 h 113"/>
                <a:gd name="T20" fmla="*/ 99 w 103"/>
                <a:gd name="T21" fmla="*/ 99 h 113"/>
                <a:gd name="T22" fmla="*/ 103 w 103"/>
                <a:gd name="T23" fmla="*/ 84 h 113"/>
                <a:gd name="T24" fmla="*/ 102 w 103"/>
                <a:gd name="T25" fmla="*/ 66 h 113"/>
                <a:gd name="T26" fmla="*/ 93 w 103"/>
                <a:gd name="T27" fmla="*/ 48 h 113"/>
                <a:gd name="T28" fmla="*/ 76 w 103"/>
                <a:gd name="T29" fmla="*/ 29 h 113"/>
                <a:gd name="T30" fmla="*/ 45 w 103"/>
                <a:gd name="T31" fmla="*/ 13 h 113"/>
                <a:gd name="T32" fmla="*/ 0 w 103"/>
                <a:gd name="T33"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13">
                  <a:moveTo>
                    <a:pt x="0" y="0"/>
                  </a:moveTo>
                  <a:lnTo>
                    <a:pt x="5" y="1"/>
                  </a:lnTo>
                  <a:lnTo>
                    <a:pt x="17" y="4"/>
                  </a:lnTo>
                  <a:lnTo>
                    <a:pt x="35" y="10"/>
                  </a:lnTo>
                  <a:lnTo>
                    <a:pt x="54" y="21"/>
                  </a:lnTo>
                  <a:lnTo>
                    <a:pt x="72" y="35"/>
                  </a:lnTo>
                  <a:lnTo>
                    <a:pt x="88" y="55"/>
                  </a:lnTo>
                  <a:lnTo>
                    <a:pt x="95" y="80"/>
                  </a:lnTo>
                  <a:lnTo>
                    <a:pt x="93" y="113"/>
                  </a:lnTo>
                  <a:lnTo>
                    <a:pt x="96" y="110"/>
                  </a:lnTo>
                  <a:lnTo>
                    <a:pt x="99" y="99"/>
                  </a:lnTo>
                  <a:lnTo>
                    <a:pt x="103" y="84"/>
                  </a:lnTo>
                  <a:lnTo>
                    <a:pt x="102" y="66"/>
                  </a:lnTo>
                  <a:lnTo>
                    <a:pt x="93" y="48"/>
                  </a:lnTo>
                  <a:lnTo>
                    <a:pt x="76" y="29"/>
                  </a:lnTo>
                  <a:lnTo>
                    <a:pt x="45" y="1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1" name="Freeform 465"/>
            <p:cNvSpPr>
              <a:spLocks/>
            </p:cNvSpPr>
            <p:nvPr/>
          </p:nvSpPr>
          <p:spPr bwMode="auto">
            <a:xfrm>
              <a:off x="4088" y="2311"/>
              <a:ext cx="465" cy="129"/>
            </a:xfrm>
            <a:custGeom>
              <a:avLst/>
              <a:gdLst>
                <a:gd name="T0" fmla="*/ 454 w 465"/>
                <a:gd name="T1" fmla="*/ 103 h 129"/>
                <a:gd name="T2" fmla="*/ 451 w 465"/>
                <a:gd name="T3" fmla="*/ 104 h 129"/>
                <a:gd name="T4" fmla="*/ 443 w 465"/>
                <a:gd name="T5" fmla="*/ 106 h 129"/>
                <a:gd name="T6" fmla="*/ 428 w 465"/>
                <a:gd name="T7" fmla="*/ 109 h 129"/>
                <a:gd name="T8" fmla="*/ 409 w 465"/>
                <a:gd name="T9" fmla="*/ 112 h 129"/>
                <a:gd name="T10" fmla="*/ 387 w 465"/>
                <a:gd name="T11" fmla="*/ 117 h 129"/>
                <a:gd name="T12" fmla="*/ 360 w 465"/>
                <a:gd name="T13" fmla="*/ 120 h 129"/>
                <a:gd name="T14" fmla="*/ 332 w 465"/>
                <a:gd name="T15" fmla="*/ 124 h 129"/>
                <a:gd name="T16" fmla="*/ 300 w 465"/>
                <a:gd name="T17" fmla="*/ 126 h 129"/>
                <a:gd name="T18" fmla="*/ 267 w 465"/>
                <a:gd name="T19" fmla="*/ 129 h 129"/>
                <a:gd name="T20" fmla="*/ 234 w 465"/>
                <a:gd name="T21" fmla="*/ 129 h 129"/>
                <a:gd name="T22" fmla="*/ 200 w 465"/>
                <a:gd name="T23" fmla="*/ 126 h 129"/>
                <a:gd name="T24" fmla="*/ 167 w 465"/>
                <a:gd name="T25" fmla="*/ 122 h 129"/>
                <a:gd name="T26" fmla="*/ 134 w 465"/>
                <a:gd name="T27" fmla="*/ 114 h 129"/>
                <a:gd name="T28" fmla="*/ 103 w 465"/>
                <a:gd name="T29" fmla="*/ 104 h 129"/>
                <a:gd name="T30" fmla="*/ 73 w 465"/>
                <a:gd name="T31" fmla="*/ 91 h 129"/>
                <a:gd name="T32" fmla="*/ 48 w 465"/>
                <a:gd name="T33" fmla="*/ 74 h 129"/>
                <a:gd name="T34" fmla="*/ 18 w 465"/>
                <a:gd name="T35" fmla="*/ 48 h 129"/>
                <a:gd name="T36" fmla="*/ 3 w 465"/>
                <a:gd name="T37" fmla="*/ 29 h 129"/>
                <a:gd name="T38" fmla="*/ 0 w 465"/>
                <a:gd name="T39" fmla="*/ 16 h 129"/>
                <a:gd name="T40" fmla="*/ 3 w 465"/>
                <a:gd name="T41" fmla="*/ 8 h 129"/>
                <a:gd name="T42" fmla="*/ 13 w 465"/>
                <a:gd name="T43" fmla="*/ 3 h 129"/>
                <a:gd name="T44" fmla="*/ 25 w 465"/>
                <a:gd name="T45" fmla="*/ 1 h 129"/>
                <a:gd name="T46" fmla="*/ 37 w 465"/>
                <a:gd name="T47" fmla="*/ 0 h 129"/>
                <a:gd name="T48" fmla="*/ 45 w 465"/>
                <a:gd name="T49" fmla="*/ 0 h 129"/>
                <a:gd name="T50" fmla="*/ 52 w 465"/>
                <a:gd name="T51" fmla="*/ 3 h 129"/>
                <a:gd name="T52" fmla="*/ 61 w 465"/>
                <a:gd name="T53" fmla="*/ 13 h 129"/>
                <a:gd name="T54" fmla="*/ 70 w 465"/>
                <a:gd name="T55" fmla="*/ 26 h 129"/>
                <a:gd name="T56" fmla="*/ 84 w 465"/>
                <a:gd name="T57" fmla="*/ 38 h 129"/>
                <a:gd name="T58" fmla="*/ 100 w 465"/>
                <a:gd name="T59" fmla="*/ 50 h 129"/>
                <a:gd name="T60" fmla="*/ 122 w 465"/>
                <a:gd name="T61" fmla="*/ 58 h 129"/>
                <a:gd name="T62" fmla="*/ 148 w 465"/>
                <a:gd name="T63" fmla="*/ 60 h 129"/>
                <a:gd name="T64" fmla="*/ 181 w 465"/>
                <a:gd name="T65" fmla="*/ 51 h 129"/>
                <a:gd name="T66" fmla="*/ 201 w 465"/>
                <a:gd name="T67" fmla="*/ 46 h 129"/>
                <a:gd name="T68" fmla="*/ 220 w 465"/>
                <a:gd name="T69" fmla="*/ 41 h 129"/>
                <a:gd name="T70" fmla="*/ 237 w 465"/>
                <a:gd name="T71" fmla="*/ 38 h 129"/>
                <a:gd name="T72" fmla="*/ 253 w 465"/>
                <a:gd name="T73" fmla="*/ 37 h 129"/>
                <a:gd name="T74" fmla="*/ 270 w 465"/>
                <a:gd name="T75" fmla="*/ 38 h 129"/>
                <a:gd name="T76" fmla="*/ 285 w 465"/>
                <a:gd name="T77" fmla="*/ 40 h 129"/>
                <a:gd name="T78" fmla="*/ 300 w 465"/>
                <a:gd name="T79" fmla="*/ 43 h 129"/>
                <a:gd name="T80" fmla="*/ 315 w 465"/>
                <a:gd name="T81" fmla="*/ 46 h 129"/>
                <a:gd name="T82" fmla="*/ 322 w 465"/>
                <a:gd name="T83" fmla="*/ 47 h 129"/>
                <a:gd name="T84" fmla="*/ 333 w 465"/>
                <a:gd name="T85" fmla="*/ 47 h 129"/>
                <a:gd name="T86" fmla="*/ 345 w 465"/>
                <a:gd name="T87" fmla="*/ 47 h 129"/>
                <a:gd name="T88" fmla="*/ 359 w 465"/>
                <a:gd name="T89" fmla="*/ 46 h 129"/>
                <a:gd name="T90" fmla="*/ 373 w 465"/>
                <a:gd name="T91" fmla="*/ 46 h 129"/>
                <a:gd name="T92" fmla="*/ 388 w 465"/>
                <a:gd name="T93" fmla="*/ 44 h 129"/>
                <a:gd name="T94" fmla="*/ 403 w 465"/>
                <a:gd name="T95" fmla="*/ 44 h 129"/>
                <a:gd name="T96" fmla="*/ 417 w 465"/>
                <a:gd name="T97" fmla="*/ 46 h 129"/>
                <a:gd name="T98" fmla="*/ 430 w 465"/>
                <a:gd name="T99" fmla="*/ 48 h 129"/>
                <a:gd name="T100" fmla="*/ 443 w 465"/>
                <a:gd name="T101" fmla="*/ 50 h 129"/>
                <a:gd name="T102" fmla="*/ 452 w 465"/>
                <a:gd name="T103" fmla="*/ 54 h 129"/>
                <a:gd name="T104" fmla="*/ 459 w 465"/>
                <a:gd name="T105" fmla="*/ 60 h 129"/>
                <a:gd name="T106" fmla="*/ 464 w 465"/>
                <a:gd name="T107" fmla="*/ 68 h 129"/>
                <a:gd name="T108" fmla="*/ 465 w 465"/>
                <a:gd name="T109" fmla="*/ 77 h 129"/>
                <a:gd name="T110" fmla="*/ 461 w 465"/>
                <a:gd name="T111" fmla="*/ 89 h 129"/>
                <a:gd name="T112" fmla="*/ 454 w 465"/>
                <a:gd name="T113" fmla="*/ 10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5" h="129">
                  <a:moveTo>
                    <a:pt x="454" y="103"/>
                  </a:moveTo>
                  <a:lnTo>
                    <a:pt x="451" y="104"/>
                  </a:lnTo>
                  <a:lnTo>
                    <a:pt x="443" y="106"/>
                  </a:lnTo>
                  <a:lnTo>
                    <a:pt x="428" y="109"/>
                  </a:lnTo>
                  <a:lnTo>
                    <a:pt x="409" y="112"/>
                  </a:lnTo>
                  <a:lnTo>
                    <a:pt x="387" y="117"/>
                  </a:lnTo>
                  <a:lnTo>
                    <a:pt x="360" y="120"/>
                  </a:lnTo>
                  <a:lnTo>
                    <a:pt x="332" y="124"/>
                  </a:lnTo>
                  <a:lnTo>
                    <a:pt x="300" y="126"/>
                  </a:lnTo>
                  <a:lnTo>
                    <a:pt x="267" y="129"/>
                  </a:lnTo>
                  <a:lnTo>
                    <a:pt x="234" y="129"/>
                  </a:lnTo>
                  <a:lnTo>
                    <a:pt x="200" y="126"/>
                  </a:lnTo>
                  <a:lnTo>
                    <a:pt x="167" y="122"/>
                  </a:lnTo>
                  <a:lnTo>
                    <a:pt x="134" y="114"/>
                  </a:lnTo>
                  <a:lnTo>
                    <a:pt x="103" y="104"/>
                  </a:lnTo>
                  <a:lnTo>
                    <a:pt x="73" y="91"/>
                  </a:lnTo>
                  <a:lnTo>
                    <a:pt x="48" y="74"/>
                  </a:lnTo>
                  <a:lnTo>
                    <a:pt x="18" y="48"/>
                  </a:lnTo>
                  <a:lnTo>
                    <a:pt x="3" y="29"/>
                  </a:lnTo>
                  <a:lnTo>
                    <a:pt x="0" y="16"/>
                  </a:lnTo>
                  <a:lnTo>
                    <a:pt x="3" y="8"/>
                  </a:lnTo>
                  <a:lnTo>
                    <a:pt x="13" y="3"/>
                  </a:lnTo>
                  <a:lnTo>
                    <a:pt x="25" y="1"/>
                  </a:lnTo>
                  <a:lnTo>
                    <a:pt x="37" y="0"/>
                  </a:lnTo>
                  <a:lnTo>
                    <a:pt x="45" y="0"/>
                  </a:lnTo>
                  <a:lnTo>
                    <a:pt x="52" y="3"/>
                  </a:lnTo>
                  <a:lnTo>
                    <a:pt x="61" y="13"/>
                  </a:lnTo>
                  <a:lnTo>
                    <a:pt x="70" y="26"/>
                  </a:lnTo>
                  <a:lnTo>
                    <a:pt x="84" y="38"/>
                  </a:lnTo>
                  <a:lnTo>
                    <a:pt x="100" y="50"/>
                  </a:lnTo>
                  <a:lnTo>
                    <a:pt x="122" y="58"/>
                  </a:lnTo>
                  <a:lnTo>
                    <a:pt x="148" y="60"/>
                  </a:lnTo>
                  <a:lnTo>
                    <a:pt x="181" y="51"/>
                  </a:lnTo>
                  <a:lnTo>
                    <a:pt x="201" y="46"/>
                  </a:lnTo>
                  <a:lnTo>
                    <a:pt x="220" y="41"/>
                  </a:lnTo>
                  <a:lnTo>
                    <a:pt x="237" y="38"/>
                  </a:lnTo>
                  <a:lnTo>
                    <a:pt x="253" y="37"/>
                  </a:lnTo>
                  <a:lnTo>
                    <a:pt x="270" y="38"/>
                  </a:lnTo>
                  <a:lnTo>
                    <a:pt x="285" y="40"/>
                  </a:lnTo>
                  <a:lnTo>
                    <a:pt x="300" y="43"/>
                  </a:lnTo>
                  <a:lnTo>
                    <a:pt x="315" y="46"/>
                  </a:lnTo>
                  <a:lnTo>
                    <a:pt x="322" y="47"/>
                  </a:lnTo>
                  <a:lnTo>
                    <a:pt x="333" y="47"/>
                  </a:lnTo>
                  <a:lnTo>
                    <a:pt x="345" y="47"/>
                  </a:lnTo>
                  <a:lnTo>
                    <a:pt x="359" y="46"/>
                  </a:lnTo>
                  <a:lnTo>
                    <a:pt x="373" y="46"/>
                  </a:lnTo>
                  <a:lnTo>
                    <a:pt x="388" y="44"/>
                  </a:lnTo>
                  <a:lnTo>
                    <a:pt x="403" y="44"/>
                  </a:lnTo>
                  <a:lnTo>
                    <a:pt x="417" y="46"/>
                  </a:lnTo>
                  <a:lnTo>
                    <a:pt x="430" y="48"/>
                  </a:lnTo>
                  <a:lnTo>
                    <a:pt x="443" y="50"/>
                  </a:lnTo>
                  <a:lnTo>
                    <a:pt x="452" y="54"/>
                  </a:lnTo>
                  <a:lnTo>
                    <a:pt x="459" y="60"/>
                  </a:lnTo>
                  <a:lnTo>
                    <a:pt x="464" y="68"/>
                  </a:lnTo>
                  <a:lnTo>
                    <a:pt x="465" y="77"/>
                  </a:lnTo>
                  <a:lnTo>
                    <a:pt x="461" y="89"/>
                  </a:lnTo>
                  <a:lnTo>
                    <a:pt x="454" y="10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2" name="Freeform 466"/>
            <p:cNvSpPr>
              <a:spLocks/>
            </p:cNvSpPr>
            <p:nvPr/>
          </p:nvSpPr>
          <p:spPr bwMode="auto">
            <a:xfrm>
              <a:off x="4081" y="2366"/>
              <a:ext cx="493" cy="111"/>
            </a:xfrm>
            <a:custGeom>
              <a:avLst/>
              <a:gdLst>
                <a:gd name="T0" fmla="*/ 493 w 493"/>
                <a:gd name="T1" fmla="*/ 88 h 111"/>
                <a:gd name="T2" fmla="*/ 488 w 493"/>
                <a:gd name="T3" fmla="*/ 89 h 111"/>
                <a:gd name="T4" fmla="*/ 476 w 493"/>
                <a:gd name="T5" fmla="*/ 91 h 111"/>
                <a:gd name="T6" fmla="*/ 456 w 493"/>
                <a:gd name="T7" fmla="*/ 95 h 111"/>
                <a:gd name="T8" fmla="*/ 430 w 493"/>
                <a:gd name="T9" fmla="*/ 99 h 111"/>
                <a:gd name="T10" fmla="*/ 398 w 493"/>
                <a:gd name="T11" fmla="*/ 103 h 111"/>
                <a:gd name="T12" fmla="*/ 363 w 493"/>
                <a:gd name="T13" fmla="*/ 107 h 111"/>
                <a:gd name="T14" fmla="*/ 324 w 493"/>
                <a:gd name="T15" fmla="*/ 110 h 111"/>
                <a:gd name="T16" fmla="*/ 284 w 493"/>
                <a:gd name="T17" fmla="*/ 111 h 111"/>
                <a:gd name="T18" fmla="*/ 242 w 493"/>
                <a:gd name="T19" fmla="*/ 110 h 111"/>
                <a:gd name="T20" fmla="*/ 198 w 493"/>
                <a:gd name="T21" fmla="*/ 106 h 111"/>
                <a:gd name="T22" fmla="*/ 158 w 493"/>
                <a:gd name="T23" fmla="*/ 99 h 111"/>
                <a:gd name="T24" fmla="*/ 118 w 493"/>
                <a:gd name="T25" fmla="*/ 89 h 111"/>
                <a:gd name="T26" fmla="*/ 82 w 493"/>
                <a:gd name="T27" fmla="*/ 75 h 111"/>
                <a:gd name="T28" fmla="*/ 49 w 493"/>
                <a:gd name="T29" fmla="*/ 55 h 111"/>
                <a:gd name="T30" fmla="*/ 22 w 493"/>
                <a:gd name="T31" fmla="*/ 30 h 111"/>
                <a:gd name="T32" fmla="*/ 0 w 493"/>
                <a:gd name="T33" fmla="*/ 0 h 111"/>
                <a:gd name="T34" fmla="*/ 1 w 493"/>
                <a:gd name="T35" fmla="*/ 1 h 111"/>
                <a:gd name="T36" fmla="*/ 3 w 493"/>
                <a:gd name="T37" fmla="*/ 6 h 111"/>
                <a:gd name="T38" fmla="*/ 9 w 493"/>
                <a:gd name="T39" fmla="*/ 13 h 111"/>
                <a:gd name="T40" fmla="*/ 17 w 493"/>
                <a:gd name="T41" fmla="*/ 21 h 111"/>
                <a:gd name="T42" fmla="*/ 29 w 493"/>
                <a:gd name="T43" fmla="*/ 30 h 111"/>
                <a:gd name="T44" fmla="*/ 44 w 493"/>
                <a:gd name="T45" fmla="*/ 41 h 111"/>
                <a:gd name="T46" fmla="*/ 64 w 493"/>
                <a:gd name="T47" fmla="*/ 52 h 111"/>
                <a:gd name="T48" fmla="*/ 87 w 493"/>
                <a:gd name="T49" fmla="*/ 63 h 111"/>
                <a:gd name="T50" fmla="*/ 117 w 493"/>
                <a:gd name="T51" fmla="*/ 74 h 111"/>
                <a:gd name="T52" fmla="*/ 151 w 493"/>
                <a:gd name="T53" fmla="*/ 83 h 111"/>
                <a:gd name="T54" fmla="*/ 191 w 493"/>
                <a:gd name="T55" fmla="*/ 90 h 111"/>
                <a:gd name="T56" fmla="*/ 237 w 493"/>
                <a:gd name="T57" fmla="*/ 96 h 111"/>
                <a:gd name="T58" fmla="*/ 291 w 493"/>
                <a:gd name="T59" fmla="*/ 98 h 111"/>
                <a:gd name="T60" fmla="*/ 350 w 493"/>
                <a:gd name="T61" fmla="*/ 98 h 111"/>
                <a:gd name="T62" fmla="*/ 418 w 493"/>
                <a:gd name="T63" fmla="*/ 95 h 111"/>
                <a:gd name="T64" fmla="*/ 493 w 493"/>
                <a:gd name="T65" fmla="*/ 8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3" h="111">
                  <a:moveTo>
                    <a:pt x="493" y="88"/>
                  </a:moveTo>
                  <a:lnTo>
                    <a:pt x="488" y="89"/>
                  </a:lnTo>
                  <a:lnTo>
                    <a:pt x="476" y="91"/>
                  </a:lnTo>
                  <a:lnTo>
                    <a:pt x="456" y="95"/>
                  </a:lnTo>
                  <a:lnTo>
                    <a:pt x="430" y="99"/>
                  </a:lnTo>
                  <a:lnTo>
                    <a:pt x="398" y="103"/>
                  </a:lnTo>
                  <a:lnTo>
                    <a:pt x="363" y="107"/>
                  </a:lnTo>
                  <a:lnTo>
                    <a:pt x="324" y="110"/>
                  </a:lnTo>
                  <a:lnTo>
                    <a:pt x="284" y="111"/>
                  </a:lnTo>
                  <a:lnTo>
                    <a:pt x="242" y="110"/>
                  </a:lnTo>
                  <a:lnTo>
                    <a:pt x="198" y="106"/>
                  </a:lnTo>
                  <a:lnTo>
                    <a:pt x="158" y="99"/>
                  </a:lnTo>
                  <a:lnTo>
                    <a:pt x="118" y="89"/>
                  </a:lnTo>
                  <a:lnTo>
                    <a:pt x="82" y="75"/>
                  </a:lnTo>
                  <a:lnTo>
                    <a:pt x="49" y="55"/>
                  </a:lnTo>
                  <a:lnTo>
                    <a:pt x="22" y="30"/>
                  </a:lnTo>
                  <a:lnTo>
                    <a:pt x="0" y="0"/>
                  </a:lnTo>
                  <a:lnTo>
                    <a:pt x="1" y="1"/>
                  </a:lnTo>
                  <a:lnTo>
                    <a:pt x="3" y="6"/>
                  </a:lnTo>
                  <a:lnTo>
                    <a:pt x="9" y="13"/>
                  </a:lnTo>
                  <a:lnTo>
                    <a:pt x="17" y="21"/>
                  </a:lnTo>
                  <a:lnTo>
                    <a:pt x="29" y="30"/>
                  </a:lnTo>
                  <a:lnTo>
                    <a:pt x="44" y="41"/>
                  </a:lnTo>
                  <a:lnTo>
                    <a:pt x="64" y="52"/>
                  </a:lnTo>
                  <a:lnTo>
                    <a:pt x="87" y="63"/>
                  </a:lnTo>
                  <a:lnTo>
                    <a:pt x="117" y="74"/>
                  </a:lnTo>
                  <a:lnTo>
                    <a:pt x="151" y="83"/>
                  </a:lnTo>
                  <a:lnTo>
                    <a:pt x="191" y="90"/>
                  </a:lnTo>
                  <a:lnTo>
                    <a:pt x="237" y="96"/>
                  </a:lnTo>
                  <a:lnTo>
                    <a:pt x="291" y="98"/>
                  </a:lnTo>
                  <a:lnTo>
                    <a:pt x="350" y="98"/>
                  </a:lnTo>
                  <a:lnTo>
                    <a:pt x="418" y="95"/>
                  </a:lnTo>
                  <a:lnTo>
                    <a:pt x="493"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3" name="Freeform 467"/>
            <p:cNvSpPr>
              <a:spLocks/>
            </p:cNvSpPr>
            <p:nvPr/>
          </p:nvSpPr>
          <p:spPr bwMode="auto">
            <a:xfrm>
              <a:off x="4059" y="2264"/>
              <a:ext cx="9" cy="68"/>
            </a:xfrm>
            <a:custGeom>
              <a:avLst/>
              <a:gdLst>
                <a:gd name="T0" fmla="*/ 9 w 9"/>
                <a:gd name="T1" fmla="*/ 0 h 68"/>
                <a:gd name="T2" fmla="*/ 8 w 9"/>
                <a:gd name="T3" fmla="*/ 7 h 68"/>
                <a:gd name="T4" fmla="*/ 7 w 9"/>
                <a:gd name="T5" fmla="*/ 24 h 68"/>
                <a:gd name="T6" fmla="*/ 5 w 9"/>
                <a:gd name="T7" fmla="*/ 46 h 68"/>
                <a:gd name="T8" fmla="*/ 5 w 9"/>
                <a:gd name="T9" fmla="*/ 68 h 68"/>
                <a:gd name="T10" fmla="*/ 3 w 9"/>
                <a:gd name="T11" fmla="*/ 60 h 68"/>
                <a:gd name="T12" fmla="*/ 0 w 9"/>
                <a:gd name="T13" fmla="*/ 41 h 68"/>
                <a:gd name="T14" fmla="*/ 0 w 9"/>
                <a:gd name="T15" fmla="*/ 19 h 68"/>
                <a:gd name="T16" fmla="*/ 9 w 9"/>
                <a:gd name="T17"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68">
                  <a:moveTo>
                    <a:pt x="9" y="0"/>
                  </a:moveTo>
                  <a:lnTo>
                    <a:pt x="8" y="7"/>
                  </a:lnTo>
                  <a:lnTo>
                    <a:pt x="7" y="24"/>
                  </a:lnTo>
                  <a:lnTo>
                    <a:pt x="5" y="46"/>
                  </a:lnTo>
                  <a:lnTo>
                    <a:pt x="5" y="68"/>
                  </a:lnTo>
                  <a:lnTo>
                    <a:pt x="3" y="60"/>
                  </a:lnTo>
                  <a:lnTo>
                    <a:pt x="0" y="41"/>
                  </a:lnTo>
                  <a:lnTo>
                    <a:pt x="0" y="19"/>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4" name="Freeform 468"/>
            <p:cNvSpPr>
              <a:spLocks/>
            </p:cNvSpPr>
            <p:nvPr/>
          </p:nvSpPr>
          <p:spPr bwMode="auto">
            <a:xfrm>
              <a:off x="4589" y="2402"/>
              <a:ext cx="926" cy="123"/>
            </a:xfrm>
            <a:custGeom>
              <a:avLst/>
              <a:gdLst>
                <a:gd name="T0" fmla="*/ 3 w 926"/>
                <a:gd name="T1" fmla="*/ 0 h 123"/>
                <a:gd name="T2" fmla="*/ 24 w 926"/>
                <a:gd name="T3" fmla="*/ 2 h 123"/>
                <a:gd name="T4" fmla="*/ 61 w 926"/>
                <a:gd name="T5" fmla="*/ 6 h 123"/>
                <a:gd name="T6" fmla="*/ 114 w 926"/>
                <a:gd name="T7" fmla="*/ 11 h 123"/>
                <a:gd name="T8" fmla="*/ 178 w 926"/>
                <a:gd name="T9" fmla="*/ 18 h 123"/>
                <a:gd name="T10" fmla="*/ 253 w 926"/>
                <a:gd name="T11" fmla="*/ 25 h 123"/>
                <a:gd name="T12" fmla="*/ 333 w 926"/>
                <a:gd name="T13" fmla="*/ 33 h 123"/>
                <a:gd name="T14" fmla="*/ 419 w 926"/>
                <a:gd name="T15" fmla="*/ 42 h 123"/>
                <a:gd name="T16" fmla="*/ 505 w 926"/>
                <a:gd name="T17" fmla="*/ 52 h 123"/>
                <a:gd name="T18" fmla="*/ 591 w 926"/>
                <a:gd name="T19" fmla="*/ 61 h 123"/>
                <a:gd name="T20" fmla="*/ 671 w 926"/>
                <a:gd name="T21" fmla="*/ 70 h 123"/>
                <a:gd name="T22" fmla="*/ 746 w 926"/>
                <a:gd name="T23" fmla="*/ 80 h 123"/>
                <a:gd name="T24" fmla="*/ 811 w 926"/>
                <a:gd name="T25" fmla="*/ 88 h 123"/>
                <a:gd name="T26" fmla="*/ 864 w 926"/>
                <a:gd name="T27" fmla="*/ 97 h 123"/>
                <a:gd name="T28" fmla="*/ 903 w 926"/>
                <a:gd name="T29" fmla="*/ 104 h 123"/>
                <a:gd name="T30" fmla="*/ 923 w 926"/>
                <a:gd name="T31" fmla="*/ 111 h 123"/>
                <a:gd name="T32" fmla="*/ 923 w 926"/>
                <a:gd name="T33" fmla="*/ 119 h 123"/>
                <a:gd name="T34" fmla="*/ 894 w 926"/>
                <a:gd name="T35" fmla="*/ 123 h 123"/>
                <a:gd name="T36" fmla="*/ 852 w 926"/>
                <a:gd name="T37" fmla="*/ 119 h 123"/>
                <a:gd name="T38" fmla="*/ 814 w 926"/>
                <a:gd name="T39" fmla="*/ 112 h 123"/>
                <a:gd name="T40" fmla="*/ 796 w 926"/>
                <a:gd name="T41" fmla="*/ 109 h 123"/>
                <a:gd name="T42" fmla="*/ 774 w 926"/>
                <a:gd name="T43" fmla="*/ 107 h 123"/>
                <a:gd name="T44" fmla="*/ 738 w 926"/>
                <a:gd name="T45" fmla="*/ 102 h 123"/>
                <a:gd name="T46" fmla="*/ 689 w 926"/>
                <a:gd name="T47" fmla="*/ 96 h 123"/>
                <a:gd name="T48" fmla="*/ 630 w 926"/>
                <a:gd name="T49" fmla="*/ 89 h 123"/>
                <a:gd name="T50" fmla="*/ 564 w 926"/>
                <a:gd name="T51" fmla="*/ 81 h 123"/>
                <a:gd name="T52" fmla="*/ 492 w 926"/>
                <a:gd name="T53" fmla="*/ 73 h 123"/>
                <a:gd name="T54" fmla="*/ 418 w 926"/>
                <a:gd name="T55" fmla="*/ 63 h 123"/>
                <a:gd name="T56" fmla="*/ 343 w 926"/>
                <a:gd name="T57" fmla="*/ 54 h 123"/>
                <a:gd name="T58" fmla="*/ 269 w 926"/>
                <a:gd name="T59" fmla="*/ 45 h 123"/>
                <a:gd name="T60" fmla="*/ 200 w 926"/>
                <a:gd name="T61" fmla="*/ 35 h 123"/>
                <a:gd name="T62" fmla="*/ 137 w 926"/>
                <a:gd name="T63" fmla="*/ 27 h 123"/>
                <a:gd name="T64" fmla="*/ 84 w 926"/>
                <a:gd name="T65" fmla="*/ 19 h 123"/>
                <a:gd name="T66" fmla="*/ 41 w 926"/>
                <a:gd name="T67" fmla="*/ 12 h 123"/>
                <a:gd name="T68" fmla="*/ 13 w 926"/>
                <a:gd name="T69" fmla="*/ 6 h 123"/>
                <a:gd name="T70" fmla="*/ 0 w 926"/>
                <a:gd name="T71" fmla="*/ 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26" h="123">
                  <a:moveTo>
                    <a:pt x="0" y="0"/>
                  </a:moveTo>
                  <a:lnTo>
                    <a:pt x="3" y="0"/>
                  </a:lnTo>
                  <a:lnTo>
                    <a:pt x="11" y="1"/>
                  </a:lnTo>
                  <a:lnTo>
                    <a:pt x="24" y="2"/>
                  </a:lnTo>
                  <a:lnTo>
                    <a:pt x="40" y="4"/>
                  </a:lnTo>
                  <a:lnTo>
                    <a:pt x="61" y="6"/>
                  </a:lnTo>
                  <a:lnTo>
                    <a:pt x="86" y="8"/>
                  </a:lnTo>
                  <a:lnTo>
                    <a:pt x="114" y="11"/>
                  </a:lnTo>
                  <a:lnTo>
                    <a:pt x="144" y="14"/>
                  </a:lnTo>
                  <a:lnTo>
                    <a:pt x="178" y="18"/>
                  </a:lnTo>
                  <a:lnTo>
                    <a:pt x="214" y="21"/>
                  </a:lnTo>
                  <a:lnTo>
                    <a:pt x="253" y="25"/>
                  </a:lnTo>
                  <a:lnTo>
                    <a:pt x="292" y="28"/>
                  </a:lnTo>
                  <a:lnTo>
                    <a:pt x="333" y="33"/>
                  </a:lnTo>
                  <a:lnTo>
                    <a:pt x="375" y="38"/>
                  </a:lnTo>
                  <a:lnTo>
                    <a:pt x="419" y="42"/>
                  </a:lnTo>
                  <a:lnTo>
                    <a:pt x="462" y="46"/>
                  </a:lnTo>
                  <a:lnTo>
                    <a:pt x="505" y="52"/>
                  </a:lnTo>
                  <a:lnTo>
                    <a:pt x="548" y="56"/>
                  </a:lnTo>
                  <a:lnTo>
                    <a:pt x="591" y="61"/>
                  </a:lnTo>
                  <a:lnTo>
                    <a:pt x="631" y="66"/>
                  </a:lnTo>
                  <a:lnTo>
                    <a:pt x="671" y="70"/>
                  </a:lnTo>
                  <a:lnTo>
                    <a:pt x="710" y="75"/>
                  </a:lnTo>
                  <a:lnTo>
                    <a:pt x="746" y="80"/>
                  </a:lnTo>
                  <a:lnTo>
                    <a:pt x="780" y="84"/>
                  </a:lnTo>
                  <a:lnTo>
                    <a:pt x="811" y="88"/>
                  </a:lnTo>
                  <a:lnTo>
                    <a:pt x="840" y="92"/>
                  </a:lnTo>
                  <a:lnTo>
                    <a:pt x="864" y="97"/>
                  </a:lnTo>
                  <a:lnTo>
                    <a:pt x="885" y="101"/>
                  </a:lnTo>
                  <a:lnTo>
                    <a:pt x="903" y="104"/>
                  </a:lnTo>
                  <a:lnTo>
                    <a:pt x="916" y="108"/>
                  </a:lnTo>
                  <a:lnTo>
                    <a:pt x="923" y="111"/>
                  </a:lnTo>
                  <a:lnTo>
                    <a:pt x="926" y="114"/>
                  </a:lnTo>
                  <a:lnTo>
                    <a:pt x="923" y="119"/>
                  </a:lnTo>
                  <a:lnTo>
                    <a:pt x="911" y="122"/>
                  </a:lnTo>
                  <a:lnTo>
                    <a:pt x="894" y="123"/>
                  </a:lnTo>
                  <a:lnTo>
                    <a:pt x="875" y="122"/>
                  </a:lnTo>
                  <a:lnTo>
                    <a:pt x="852" y="119"/>
                  </a:lnTo>
                  <a:lnTo>
                    <a:pt x="831" y="116"/>
                  </a:lnTo>
                  <a:lnTo>
                    <a:pt x="814" y="112"/>
                  </a:lnTo>
                  <a:lnTo>
                    <a:pt x="801" y="110"/>
                  </a:lnTo>
                  <a:lnTo>
                    <a:pt x="796" y="109"/>
                  </a:lnTo>
                  <a:lnTo>
                    <a:pt x="787" y="108"/>
                  </a:lnTo>
                  <a:lnTo>
                    <a:pt x="774" y="107"/>
                  </a:lnTo>
                  <a:lnTo>
                    <a:pt x="758" y="104"/>
                  </a:lnTo>
                  <a:lnTo>
                    <a:pt x="738" y="102"/>
                  </a:lnTo>
                  <a:lnTo>
                    <a:pt x="714" y="99"/>
                  </a:lnTo>
                  <a:lnTo>
                    <a:pt x="689" y="96"/>
                  </a:lnTo>
                  <a:lnTo>
                    <a:pt x="661" y="92"/>
                  </a:lnTo>
                  <a:lnTo>
                    <a:pt x="630" y="89"/>
                  </a:lnTo>
                  <a:lnTo>
                    <a:pt x="598" y="85"/>
                  </a:lnTo>
                  <a:lnTo>
                    <a:pt x="564" y="81"/>
                  </a:lnTo>
                  <a:lnTo>
                    <a:pt x="529" y="77"/>
                  </a:lnTo>
                  <a:lnTo>
                    <a:pt x="492" y="73"/>
                  </a:lnTo>
                  <a:lnTo>
                    <a:pt x="455" y="68"/>
                  </a:lnTo>
                  <a:lnTo>
                    <a:pt x="418" y="63"/>
                  </a:lnTo>
                  <a:lnTo>
                    <a:pt x="380" y="59"/>
                  </a:lnTo>
                  <a:lnTo>
                    <a:pt x="343" y="54"/>
                  </a:lnTo>
                  <a:lnTo>
                    <a:pt x="305" y="49"/>
                  </a:lnTo>
                  <a:lnTo>
                    <a:pt x="269" y="45"/>
                  </a:lnTo>
                  <a:lnTo>
                    <a:pt x="234" y="40"/>
                  </a:lnTo>
                  <a:lnTo>
                    <a:pt x="200" y="35"/>
                  </a:lnTo>
                  <a:lnTo>
                    <a:pt x="167" y="31"/>
                  </a:lnTo>
                  <a:lnTo>
                    <a:pt x="137" y="27"/>
                  </a:lnTo>
                  <a:lnTo>
                    <a:pt x="109" y="22"/>
                  </a:lnTo>
                  <a:lnTo>
                    <a:pt x="84" y="19"/>
                  </a:lnTo>
                  <a:lnTo>
                    <a:pt x="61" y="15"/>
                  </a:lnTo>
                  <a:lnTo>
                    <a:pt x="41" y="12"/>
                  </a:lnTo>
                  <a:lnTo>
                    <a:pt x="25" y="8"/>
                  </a:lnTo>
                  <a:lnTo>
                    <a:pt x="13" y="6"/>
                  </a:lnTo>
                  <a:lnTo>
                    <a:pt x="4" y="4"/>
                  </a:lnTo>
                  <a:lnTo>
                    <a:pt x="0" y="1"/>
                  </a:lnTo>
                  <a:lnTo>
                    <a:pt x="0" y="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5" name="Freeform 469"/>
            <p:cNvSpPr>
              <a:spLocks/>
            </p:cNvSpPr>
            <p:nvPr/>
          </p:nvSpPr>
          <p:spPr bwMode="auto">
            <a:xfrm>
              <a:off x="4601" y="2394"/>
              <a:ext cx="844" cy="102"/>
            </a:xfrm>
            <a:custGeom>
              <a:avLst/>
              <a:gdLst>
                <a:gd name="T0" fmla="*/ 2 w 844"/>
                <a:gd name="T1" fmla="*/ 0 h 102"/>
                <a:gd name="T2" fmla="*/ 20 w 844"/>
                <a:gd name="T3" fmla="*/ 2 h 102"/>
                <a:gd name="T4" fmla="*/ 51 w 844"/>
                <a:gd name="T5" fmla="*/ 6 h 102"/>
                <a:gd name="T6" fmla="*/ 97 w 844"/>
                <a:gd name="T7" fmla="*/ 12 h 102"/>
                <a:gd name="T8" fmla="*/ 152 w 844"/>
                <a:gd name="T9" fmla="*/ 17 h 102"/>
                <a:gd name="T10" fmla="*/ 216 w 844"/>
                <a:gd name="T11" fmla="*/ 26 h 102"/>
                <a:gd name="T12" fmla="*/ 286 w 844"/>
                <a:gd name="T13" fmla="*/ 34 h 102"/>
                <a:gd name="T14" fmla="*/ 361 w 844"/>
                <a:gd name="T15" fmla="*/ 42 h 102"/>
                <a:gd name="T16" fmla="*/ 437 w 844"/>
                <a:gd name="T17" fmla="*/ 51 h 102"/>
                <a:gd name="T18" fmla="*/ 513 w 844"/>
                <a:gd name="T19" fmla="*/ 61 h 102"/>
                <a:gd name="T20" fmla="*/ 586 w 844"/>
                <a:gd name="T21" fmla="*/ 69 h 102"/>
                <a:gd name="T22" fmla="*/ 655 w 844"/>
                <a:gd name="T23" fmla="*/ 77 h 102"/>
                <a:gd name="T24" fmla="*/ 715 w 844"/>
                <a:gd name="T25" fmla="*/ 85 h 102"/>
                <a:gd name="T26" fmla="*/ 768 w 844"/>
                <a:gd name="T27" fmla="*/ 91 h 102"/>
                <a:gd name="T28" fmla="*/ 809 w 844"/>
                <a:gd name="T29" fmla="*/ 97 h 102"/>
                <a:gd name="T30" fmla="*/ 836 w 844"/>
                <a:gd name="T31" fmla="*/ 100 h 102"/>
                <a:gd name="T32" fmla="*/ 842 w 844"/>
                <a:gd name="T33" fmla="*/ 102 h 102"/>
                <a:gd name="T34" fmla="*/ 824 w 844"/>
                <a:gd name="T35" fmla="*/ 99 h 102"/>
                <a:gd name="T36" fmla="*/ 791 w 844"/>
                <a:gd name="T37" fmla="*/ 97 h 102"/>
                <a:gd name="T38" fmla="*/ 745 w 844"/>
                <a:gd name="T39" fmla="*/ 92 h 102"/>
                <a:gd name="T40" fmla="*/ 688 w 844"/>
                <a:gd name="T41" fmla="*/ 86 h 102"/>
                <a:gd name="T42" fmla="*/ 623 w 844"/>
                <a:gd name="T43" fmla="*/ 81 h 102"/>
                <a:gd name="T44" fmla="*/ 552 w 844"/>
                <a:gd name="T45" fmla="*/ 74 h 102"/>
                <a:gd name="T46" fmla="*/ 476 w 844"/>
                <a:gd name="T47" fmla="*/ 65 h 102"/>
                <a:gd name="T48" fmla="*/ 399 w 844"/>
                <a:gd name="T49" fmla="*/ 57 h 102"/>
                <a:gd name="T50" fmla="*/ 323 w 844"/>
                <a:gd name="T51" fmla="*/ 49 h 102"/>
                <a:gd name="T52" fmla="*/ 249 w 844"/>
                <a:gd name="T53" fmla="*/ 40 h 102"/>
                <a:gd name="T54" fmla="*/ 180 w 844"/>
                <a:gd name="T55" fmla="*/ 31 h 102"/>
                <a:gd name="T56" fmla="*/ 120 w 844"/>
                <a:gd name="T57" fmla="*/ 23 h 102"/>
                <a:gd name="T58" fmla="*/ 69 w 844"/>
                <a:gd name="T59" fmla="*/ 16 h 102"/>
                <a:gd name="T60" fmla="*/ 30 w 844"/>
                <a:gd name="T61" fmla="*/ 9 h 102"/>
                <a:gd name="T62" fmla="*/ 6 w 844"/>
                <a:gd name="T63" fmla="*/ 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4" h="102">
                  <a:moveTo>
                    <a:pt x="0" y="0"/>
                  </a:moveTo>
                  <a:lnTo>
                    <a:pt x="2" y="0"/>
                  </a:lnTo>
                  <a:lnTo>
                    <a:pt x="9" y="1"/>
                  </a:lnTo>
                  <a:lnTo>
                    <a:pt x="20" y="2"/>
                  </a:lnTo>
                  <a:lnTo>
                    <a:pt x="34" y="3"/>
                  </a:lnTo>
                  <a:lnTo>
                    <a:pt x="51" y="6"/>
                  </a:lnTo>
                  <a:lnTo>
                    <a:pt x="72" y="8"/>
                  </a:lnTo>
                  <a:lnTo>
                    <a:pt x="97" y="12"/>
                  </a:lnTo>
                  <a:lnTo>
                    <a:pt x="123" y="14"/>
                  </a:lnTo>
                  <a:lnTo>
                    <a:pt x="152" y="17"/>
                  </a:lnTo>
                  <a:lnTo>
                    <a:pt x="183" y="21"/>
                  </a:lnTo>
                  <a:lnTo>
                    <a:pt x="216" y="26"/>
                  </a:lnTo>
                  <a:lnTo>
                    <a:pt x="250" y="29"/>
                  </a:lnTo>
                  <a:lnTo>
                    <a:pt x="286" y="34"/>
                  </a:lnTo>
                  <a:lnTo>
                    <a:pt x="324" y="37"/>
                  </a:lnTo>
                  <a:lnTo>
                    <a:pt x="361" y="42"/>
                  </a:lnTo>
                  <a:lnTo>
                    <a:pt x="399" y="47"/>
                  </a:lnTo>
                  <a:lnTo>
                    <a:pt x="437" y="51"/>
                  </a:lnTo>
                  <a:lnTo>
                    <a:pt x="475" y="56"/>
                  </a:lnTo>
                  <a:lnTo>
                    <a:pt x="513" y="61"/>
                  </a:lnTo>
                  <a:lnTo>
                    <a:pt x="549" y="65"/>
                  </a:lnTo>
                  <a:lnTo>
                    <a:pt x="586" y="69"/>
                  </a:lnTo>
                  <a:lnTo>
                    <a:pt x="621" y="74"/>
                  </a:lnTo>
                  <a:lnTo>
                    <a:pt x="655" y="77"/>
                  </a:lnTo>
                  <a:lnTo>
                    <a:pt x="686" y="82"/>
                  </a:lnTo>
                  <a:lnTo>
                    <a:pt x="715" y="85"/>
                  </a:lnTo>
                  <a:lnTo>
                    <a:pt x="743" y="89"/>
                  </a:lnTo>
                  <a:lnTo>
                    <a:pt x="768" y="91"/>
                  </a:lnTo>
                  <a:lnTo>
                    <a:pt x="790" y="95"/>
                  </a:lnTo>
                  <a:lnTo>
                    <a:pt x="809" y="97"/>
                  </a:lnTo>
                  <a:lnTo>
                    <a:pt x="824" y="99"/>
                  </a:lnTo>
                  <a:lnTo>
                    <a:pt x="836" y="100"/>
                  </a:lnTo>
                  <a:lnTo>
                    <a:pt x="844" y="102"/>
                  </a:lnTo>
                  <a:lnTo>
                    <a:pt x="842" y="102"/>
                  </a:lnTo>
                  <a:lnTo>
                    <a:pt x="835" y="100"/>
                  </a:lnTo>
                  <a:lnTo>
                    <a:pt x="824" y="99"/>
                  </a:lnTo>
                  <a:lnTo>
                    <a:pt x="809" y="98"/>
                  </a:lnTo>
                  <a:lnTo>
                    <a:pt x="791" y="97"/>
                  </a:lnTo>
                  <a:lnTo>
                    <a:pt x="769" y="95"/>
                  </a:lnTo>
                  <a:lnTo>
                    <a:pt x="745" y="92"/>
                  </a:lnTo>
                  <a:lnTo>
                    <a:pt x="718" y="90"/>
                  </a:lnTo>
                  <a:lnTo>
                    <a:pt x="688" y="86"/>
                  </a:lnTo>
                  <a:lnTo>
                    <a:pt x="657" y="84"/>
                  </a:lnTo>
                  <a:lnTo>
                    <a:pt x="623" y="81"/>
                  </a:lnTo>
                  <a:lnTo>
                    <a:pt x="588" y="77"/>
                  </a:lnTo>
                  <a:lnTo>
                    <a:pt x="552" y="74"/>
                  </a:lnTo>
                  <a:lnTo>
                    <a:pt x="514" y="69"/>
                  </a:lnTo>
                  <a:lnTo>
                    <a:pt x="476" y="65"/>
                  </a:lnTo>
                  <a:lnTo>
                    <a:pt x="437" y="61"/>
                  </a:lnTo>
                  <a:lnTo>
                    <a:pt x="399" y="57"/>
                  </a:lnTo>
                  <a:lnTo>
                    <a:pt x="360" y="53"/>
                  </a:lnTo>
                  <a:lnTo>
                    <a:pt x="323" y="49"/>
                  </a:lnTo>
                  <a:lnTo>
                    <a:pt x="285" y="44"/>
                  </a:lnTo>
                  <a:lnTo>
                    <a:pt x="249" y="40"/>
                  </a:lnTo>
                  <a:lnTo>
                    <a:pt x="214" y="36"/>
                  </a:lnTo>
                  <a:lnTo>
                    <a:pt x="180" y="31"/>
                  </a:lnTo>
                  <a:lnTo>
                    <a:pt x="150" y="28"/>
                  </a:lnTo>
                  <a:lnTo>
                    <a:pt x="120" y="23"/>
                  </a:lnTo>
                  <a:lnTo>
                    <a:pt x="93" y="20"/>
                  </a:lnTo>
                  <a:lnTo>
                    <a:pt x="69" y="16"/>
                  </a:lnTo>
                  <a:lnTo>
                    <a:pt x="48" y="13"/>
                  </a:lnTo>
                  <a:lnTo>
                    <a:pt x="30" y="9"/>
                  </a:lnTo>
                  <a:lnTo>
                    <a:pt x="16" y="6"/>
                  </a:lnTo>
                  <a:lnTo>
                    <a:pt x="6"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6" name="Freeform 470"/>
            <p:cNvSpPr>
              <a:spLocks/>
            </p:cNvSpPr>
            <p:nvPr/>
          </p:nvSpPr>
          <p:spPr bwMode="auto">
            <a:xfrm>
              <a:off x="4040" y="2268"/>
              <a:ext cx="24" cy="98"/>
            </a:xfrm>
            <a:custGeom>
              <a:avLst/>
              <a:gdLst>
                <a:gd name="T0" fmla="*/ 6 w 24"/>
                <a:gd name="T1" fmla="*/ 98 h 98"/>
                <a:gd name="T2" fmla="*/ 4 w 24"/>
                <a:gd name="T3" fmla="*/ 94 h 98"/>
                <a:gd name="T4" fmla="*/ 3 w 24"/>
                <a:gd name="T5" fmla="*/ 87 h 98"/>
                <a:gd name="T6" fmla="*/ 1 w 24"/>
                <a:gd name="T7" fmla="*/ 74 h 98"/>
                <a:gd name="T8" fmla="*/ 0 w 24"/>
                <a:gd name="T9" fmla="*/ 60 h 98"/>
                <a:gd name="T10" fmla="*/ 1 w 24"/>
                <a:gd name="T11" fmla="*/ 44 h 98"/>
                <a:gd name="T12" fmla="*/ 4 w 24"/>
                <a:gd name="T13" fmla="*/ 28 h 98"/>
                <a:gd name="T14" fmla="*/ 12 w 24"/>
                <a:gd name="T15" fmla="*/ 13 h 98"/>
                <a:gd name="T16" fmla="*/ 24 w 24"/>
                <a:gd name="T17" fmla="*/ 0 h 98"/>
                <a:gd name="T18" fmla="*/ 21 w 24"/>
                <a:gd name="T19" fmla="*/ 7 h 98"/>
                <a:gd name="T20" fmla="*/ 12 w 24"/>
                <a:gd name="T21" fmla="*/ 27 h 98"/>
                <a:gd name="T22" fmla="*/ 6 w 24"/>
                <a:gd name="T23" fmla="*/ 58 h 98"/>
                <a:gd name="T24" fmla="*/ 6 w 24"/>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98">
                  <a:moveTo>
                    <a:pt x="6" y="98"/>
                  </a:moveTo>
                  <a:lnTo>
                    <a:pt x="4" y="94"/>
                  </a:lnTo>
                  <a:lnTo>
                    <a:pt x="3" y="87"/>
                  </a:lnTo>
                  <a:lnTo>
                    <a:pt x="1" y="74"/>
                  </a:lnTo>
                  <a:lnTo>
                    <a:pt x="0" y="60"/>
                  </a:lnTo>
                  <a:lnTo>
                    <a:pt x="1" y="44"/>
                  </a:lnTo>
                  <a:lnTo>
                    <a:pt x="4" y="28"/>
                  </a:lnTo>
                  <a:lnTo>
                    <a:pt x="12" y="13"/>
                  </a:lnTo>
                  <a:lnTo>
                    <a:pt x="24" y="0"/>
                  </a:lnTo>
                  <a:lnTo>
                    <a:pt x="21" y="7"/>
                  </a:lnTo>
                  <a:lnTo>
                    <a:pt x="12" y="27"/>
                  </a:lnTo>
                  <a:lnTo>
                    <a:pt x="6" y="58"/>
                  </a:lnTo>
                  <a:lnTo>
                    <a:pt x="6" y="9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7" name="Freeform 471"/>
            <p:cNvSpPr>
              <a:spLocks/>
            </p:cNvSpPr>
            <p:nvPr/>
          </p:nvSpPr>
          <p:spPr bwMode="auto">
            <a:xfrm>
              <a:off x="3994" y="2044"/>
              <a:ext cx="1523" cy="284"/>
            </a:xfrm>
            <a:custGeom>
              <a:avLst/>
              <a:gdLst>
                <a:gd name="T0" fmla="*/ 455 w 1523"/>
                <a:gd name="T1" fmla="*/ 284 h 284"/>
                <a:gd name="T2" fmla="*/ 607 w 1523"/>
                <a:gd name="T3" fmla="*/ 225 h 284"/>
                <a:gd name="T4" fmla="*/ 865 w 1523"/>
                <a:gd name="T5" fmla="*/ 207 h 284"/>
                <a:gd name="T6" fmla="*/ 955 w 1523"/>
                <a:gd name="T7" fmla="*/ 162 h 284"/>
                <a:gd name="T8" fmla="*/ 1166 w 1523"/>
                <a:gd name="T9" fmla="*/ 185 h 284"/>
                <a:gd name="T10" fmla="*/ 1302 w 1523"/>
                <a:gd name="T11" fmla="*/ 134 h 284"/>
                <a:gd name="T12" fmla="*/ 1489 w 1523"/>
                <a:gd name="T13" fmla="*/ 130 h 284"/>
                <a:gd name="T14" fmla="*/ 1492 w 1523"/>
                <a:gd name="T15" fmla="*/ 130 h 284"/>
                <a:gd name="T16" fmla="*/ 1498 w 1523"/>
                <a:gd name="T17" fmla="*/ 129 h 284"/>
                <a:gd name="T18" fmla="*/ 1505 w 1523"/>
                <a:gd name="T19" fmla="*/ 125 h 284"/>
                <a:gd name="T20" fmla="*/ 1513 w 1523"/>
                <a:gd name="T21" fmla="*/ 118 h 284"/>
                <a:gd name="T22" fmla="*/ 1520 w 1523"/>
                <a:gd name="T23" fmla="*/ 108 h 284"/>
                <a:gd name="T24" fmla="*/ 1523 w 1523"/>
                <a:gd name="T25" fmla="*/ 93 h 284"/>
                <a:gd name="T26" fmla="*/ 1522 w 1523"/>
                <a:gd name="T27" fmla="*/ 69 h 284"/>
                <a:gd name="T28" fmla="*/ 1515 w 1523"/>
                <a:gd name="T29" fmla="*/ 40 h 284"/>
                <a:gd name="T30" fmla="*/ 1513 w 1523"/>
                <a:gd name="T31" fmla="*/ 38 h 284"/>
                <a:gd name="T32" fmla="*/ 1508 w 1523"/>
                <a:gd name="T33" fmla="*/ 32 h 284"/>
                <a:gd name="T34" fmla="*/ 1499 w 1523"/>
                <a:gd name="T35" fmla="*/ 25 h 284"/>
                <a:gd name="T36" fmla="*/ 1486 w 1523"/>
                <a:gd name="T37" fmla="*/ 16 h 284"/>
                <a:gd name="T38" fmla="*/ 1470 w 1523"/>
                <a:gd name="T39" fmla="*/ 9 h 284"/>
                <a:gd name="T40" fmla="*/ 1449 w 1523"/>
                <a:gd name="T41" fmla="*/ 3 h 284"/>
                <a:gd name="T42" fmla="*/ 1425 w 1523"/>
                <a:gd name="T43" fmla="*/ 0 h 284"/>
                <a:gd name="T44" fmla="*/ 1398 w 1523"/>
                <a:gd name="T45" fmla="*/ 3 h 284"/>
                <a:gd name="T46" fmla="*/ 1152 w 1523"/>
                <a:gd name="T47" fmla="*/ 26 h 284"/>
                <a:gd name="T48" fmla="*/ 657 w 1523"/>
                <a:gd name="T49" fmla="*/ 70 h 284"/>
                <a:gd name="T50" fmla="*/ 491 w 1523"/>
                <a:gd name="T51" fmla="*/ 74 h 284"/>
                <a:gd name="T52" fmla="*/ 489 w 1523"/>
                <a:gd name="T53" fmla="*/ 73 h 284"/>
                <a:gd name="T54" fmla="*/ 481 w 1523"/>
                <a:gd name="T55" fmla="*/ 68 h 284"/>
                <a:gd name="T56" fmla="*/ 468 w 1523"/>
                <a:gd name="T57" fmla="*/ 62 h 284"/>
                <a:gd name="T58" fmla="*/ 451 w 1523"/>
                <a:gd name="T59" fmla="*/ 56 h 284"/>
                <a:gd name="T60" fmla="*/ 430 w 1523"/>
                <a:gd name="T61" fmla="*/ 51 h 284"/>
                <a:gd name="T62" fmla="*/ 408 w 1523"/>
                <a:gd name="T63" fmla="*/ 46 h 284"/>
                <a:gd name="T64" fmla="*/ 382 w 1523"/>
                <a:gd name="T65" fmla="*/ 42 h 284"/>
                <a:gd name="T66" fmla="*/ 356 w 1523"/>
                <a:gd name="T67" fmla="*/ 42 h 284"/>
                <a:gd name="T68" fmla="*/ 351 w 1523"/>
                <a:gd name="T69" fmla="*/ 42 h 284"/>
                <a:gd name="T70" fmla="*/ 339 w 1523"/>
                <a:gd name="T71" fmla="*/ 41 h 284"/>
                <a:gd name="T72" fmla="*/ 323 w 1523"/>
                <a:gd name="T73" fmla="*/ 41 h 284"/>
                <a:gd name="T74" fmla="*/ 302 w 1523"/>
                <a:gd name="T75" fmla="*/ 41 h 284"/>
                <a:gd name="T76" fmla="*/ 280 w 1523"/>
                <a:gd name="T77" fmla="*/ 41 h 284"/>
                <a:gd name="T78" fmla="*/ 259 w 1523"/>
                <a:gd name="T79" fmla="*/ 42 h 284"/>
                <a:gd name="T80" fmla="*/ 240 w 1523"/>
                <a:gd name="T81" fmla="*/ 44 h 284"/>
                <a:gd name="T82" fmla="*/ 225 w 1523"/>
                <a:gd name="T83" fmla="*/ 46 h 284"/>
                <a:gd name="T84" fmla="*/ 125 w 1523"/>
                <a:gd name="T85" fmla="*/ 51 h 284"/>
                <a:gd name="T86" fmla="*/ 0 w 1523"/>
                <a:gd name="T87" fmla="*/ 120 h 284"/>
                <a:gd name="T88" fmla="*/ 11 w 1523"/>
                <a:gd name="T89" fmla="*/ 185 h 284"/>
                <a:gd name="T90" fmla="*/ 242 w 1523"/>
                <a:gd name="T91" fmla="*/ 269 h 284"/>
                <a:gd name="T92" fmla="*/ 455 w 1523"/>
                <a:gd name="T9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23" h="284">
                  <a:moveTo>
                    <a:pt x="455" y="284"/>
                  </a:moveTo>
                  <a:lnTo>
                    <a:pt x="607" y="225"/>
                  </a:lnTo>
                  <a:lnTo>
                    <a:pt x="865" y="207"/>
                  </a:lnTo>
                  <a:lnTo>
                    <a:pt x="955" y="162"/>
                  </a:lnTo>
                  <a:lnTo>
                    <a:pt x="1166" y="185"/>
                  </a:lnTo>
                  <a:lnTo>
                    <a:pt x="1302" y="134"/>
                  </a:lnTo>
                  <a:lnTo>
                    <a:pt x="1489" y="130"/>
                  </a:lnTo>
                  <a:lnTo>
                    <a:pt x="1492" y="130"/>
                  </a:lnTo>
                  <a:lnTo>
                    <a:pt x="1498" y="129"/>
                  </a:lnTo>
                  <a:lnTo>
                    <a:pt x="1505" y="125"/>
                  </a:lnTo>
                  <a:lnTo>
                    <a:pt x="1513" y="118"/>
                  </a:lnTo>
                  <a:lnTo>
                    <a:pt x="1520" y="108"/>
                  </a:lnTo>
                  <a:lnTo>
                    <a:pt x="1523" y="93"/>
                  </a:lnTo>
                  <a:lnTo>
                    <a:pt x="1522" y="69"/>
                  </a:lnTo>
                  <a:lnTo>
                    <a:pt x="1515" y="40"/>
                  </a:lnTo>
                  <a:lnTo>
                    <a:pt x="1513" y="38"/>
                  </a:lnTo>
                  <a:lnTo>
                    <a:pt x="1508" y="32"/>
                  </a:lnTo>
                  <a:lnTo>
                    <a:pt x="1499" y="25"/>
                  </a:lnTo>
                  <a:lnTo>
                    <a:pt x="1486" y="16"/>
                  </a:lnTo>
                  <a:lnTo>
                    <a:pt x="1470" y="9"/>
                  </a:lnTo>
                  <a:lnTo>
                    <a:pt x="1449" y="3"/>
                  </a:lnTo>
                  <a:lnTo>
                    <a:pt x="1425" y="0"/>
                  </a:lnTo>
                  <a:lnTo>
                    <a:pt x="1398" y="3"/>
                  </a:lnTo>
                  <a:lnTo>
                    <a:pt x="1152" y="26"/>
                  </a:lnTo>
                  <a:lnTo>
                    <a:pt x="657" y="70"/>
                  </a:lnTo>
                  <a:lnTo>
                    <a:pt x="491" y="74"/>
                  </a:lnTo>
                  <a:lnTo>
                    <a:pt x="489" y="73"/>
                  </a:lnTo>
                  <a:lnTo>
                    <a:pt x="481" y="68"/>
                  </a:lnTo>
                  <a:lnTo>
                    <a:pt x="468" y="62"/>
                  </a:lnTo>
                  <a:lnTo>
                    <a:pt x="451" y="56"/>
                  </a:lnTo>
                  <a:lnTo>
                    <a:pt x="430" y="51"/>
                  </a:lnTo>
                  <a:lnTo>
                    <a:pt x="408" y="46"/>
                  </a:lnTo>
                  <a:lnTo>
                    <a:pt x="382" y="42"/>
                  </a:lnTo>
                  <a:lnTo>
                    <a:pt x="356" y="42"/>
                  </a:lnTo>
                  <a:lnTo>
                    <a:pt x="351" y="42"/>
                  </a:lnTo>
                  <a:lnTo>
                    <a:pt x="339" y="41"/>
                  </a:lnTo>
                  <a:lnTo>
                    <a:pt x="323" y="41"/>
                  </a:lnTo>
                  <a:lnTo>
                    <a:pt x="302" y="41"/>
                  </a:lnTo>
                  <a:lnTo>
                    <a:pt x="280" y="41"/>
                  </a:lnTo>
                  <a:lnTo>
                    <a:pt x="259" y="42"/>
                  </a:lnTo>
                  <a:lnTo>
                    <a:pt x="240" y="44"/>
                  </a:lnTo>
                  <a:lnTo>
                    <a:pt x="225" y="46"/>
                  </a:lnTo>
                  <a:lnTo>
                    <a:pt x="125" y="51"/>
                  </a:lnTo>
                  <a:lnTo>
                    <a:pt x="0" y="120"/>
                  </a:lnTo>
                  <a:lnTo>
                    <a:pt x="11" y="185"/>
                  </a:lnTo>
                  <a:lnTo>
                    <a:pt x="242" y="269"/>
                  </a:lnTo>
                  <a:lnTo>
                    <a:pt x="455" y="2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8" name="Freeform 472"/>
            <p:cNvSpPr>
              <a:spLocks/>
            </p:cNvSpPr>
            <p:nvPr/>
          </p:nvSpPr>
          <p:spPr bwMode="auto">
            <a:xfrm>
              <a:off x="4004" y="2138"/>
              <a:ext cx="1476" cy="175"/>
            </a:xfrm>
            <a:custGeom>
              <a:avLst/>
              <a:gdLst>
                <a:gd name="T0" fmla="*/ 1450 w 1476"/>
                <a:gd name="T1" fmla="*/ 22 h 175"/>
                <a:gd name="T2" fmla="*/ 1462 w 1476"/>
                <a:gd name="T3" fmla="*/ 17 h 175"/>
                <a:gd name="T4" fmla="*/ 1474 w 1476"/>
                <a:gd name="T5" fmla="*/ 12 h 175"/>
                <a:gd name="T6" fmla="*/ 1474 w 1476"/>
                <a:gd name="T7" fmla="*/ 3 h 175"/>
                <a:gd name="T8" fmla="*/ 1284 w 1476"/>
                <a:gd name="T9" fmla="*/ 14 h 175"/>
                <a:gd name="T10" fmla="*/ 935 w 1476"/>
                <a:gd name="T11" fmla="*/ 51 h 175"/>
                <a:gd name="T12" fmla="*/ 605 w 1476"/>
                <a:gd name="T13" fmla="*/ 91 h 175"/>
                <a:gd name="T14" fmla="*/ 589 w 1476"/>
                <a:gd name="T15" fmla="*/ 92 h 175"/>
                <a:gd name="T16" fmla="*/ 550 w 1476"/>
                <a:gd name="T17" fmla="*/ 95 h 175"/>
                <a:gd name="T18" fmla="*/ 506 w 1476"/>
                <a:gd name="T19" fmla="*/ 103 h 175"/>
                <a:gd name="T20" fmla="*/ 470 w 1476"/>
                <a:gd name="T21" fmla="*/ 117 h 175"/>
                <a:gd name="T22" fmla="*/ 446 w 1476"/>
                <a:gd name="T23" fmla="*/ 130 h 175"/>
                <a:gd name="T24" fmla="*/ 424 w 1476"/>
                <a:gd name="T25" fmla="*/ 138 h 175"/>
                <a:gd name="T26" fmla="*/ 398 w 1476"/>
                <a:gd name="T27" fmla="*/ 141 h 175"/>
                <a:gd name="T28" fmla="*/ 365 w 1476"/>
                <a:gd name="T29" fmla="*/ 143 h 175"/>
                <a:gd name="T30" fmla="*/ 320 w 1476"/>
                <a:gd name="T31" fmla="*/ 141 h 175"/>
                <a:gd name="T32" fmla="*/ 268 w 1476"/>
                <a:gd name="T33" fmla="*/ 137 h 175"/>
                <a:gd name="T34" fmla="*/ 222 w 1476"/>
                <a:gd name="T35" fmla="*/ 131 h 175"/>
                <a:gd name="T36" fmla="*/ 189 w 1476"/>
                <a:gd name="T37" fmla="*/ 125 h 175"/>
                <a:gd name="T38" fmla="*/ 150 w 1476"/>
                <a:gd name="T39" fmla="*/ 107 h 175"/>
                <a:gd name="T40" fmla="*/ 91 w 1476"/>
                <a:gd name="T41" fmla="*/ 79 h 175"/>
                <a:gd name="T42" fmla="*/ 35 w 1476"/>
                <a:gd name="T43" fmla="*/ 55 h 175"/>
                <a:gd name="T44" fmla="*/ 4 w 1476"/>
                <a:gd name="T45" fmla="*/ 51 h 175"/>
                <a:gd name="T46" fmla="*/ 2 w 1476"/>
                <a:gd name="T47" fmla="*/ 70 h 175"/>
                <a:gd name="T48" fmla="*/ 16 w 1476"/>
                <a:gd name="T49" fmla="*/ 79 h 175"/>
                <a:gd name="T50" fmla="*/ 26 w 1476"/>
                <a:gd name="T51" fmla="*/ 83 h 175"/>
                <a:gd name="T52" fmla="*/ 49 w 1476"/>
                <a:gd name="T53" fmla="*/ 90 h 175"/>
                <a:gd name="T54" fmla="*/ 79 w 1476"/>
                <a:gd name="T55" fmla="*/ 100 h 175"/>
                <a:gd name="T56" fmla="*/ 112 w 1476"/>
                <a:gd name="T57" fmla="*/ 112 h 175"/>
                <a:gd name="T58" fmla="*/ 146 w 1476"/>
                <a:gd name="T59" fmla="*/ 125 h 175"/>
                <a:gd name="T60" fmla="*/ 177 w 1476"/>
                <a:gd name="T61" fmla="*/ 138 h 175"/>
                <a:gd name="T62" fmla="*/ 201 w 1476"/>
                <a:gd name="T63" fmla="*/ 148 h 175"/>
                <a:gd name="T64" fmla="*/ 215 w 1476"/>
                <a:gd name="T65" fmla="*/ 157 h 175"/>
                <a:gd name="T66" fmla="*/ 229 w 1476"/>
                <a:gd name="T67" fmla="*/ 161 h 175"/>
                <a:gd name="T68" fmla="*/ 252 w 1476"/>
                <a:gd name="T69" fmla="*/ 165 h 175"/>
                <a:gd name="T70" fmla="*/ 282 w 1476"/>
                <a:gd name="T71" fmla="*/ 166 h 175"/>
                <a:gd name="T72" fmla="*/ 316 w 1476"/>
                <a:gd name="T73" fmla="*/ 167 h 175"/>
                <a:gd name="T74" fmla="*/ 351 w 1476"/>
                <a:gd name="T75" fmla="*/ 167 h 175"/>
                <a:gd name="T76" fmla="*/ 384 w 1476"/>
                <a:gd name="T77" fmla="*/ 168 h 175"/>
                <a:gd name="T78" fmla="*/ 410 w 1476"/>
                <a:gd name="T79" fmla="*/ 171 h 175"/>
                <a:gd name="T80" fmla="*/ 427 w 1476"/>
                <a:gd name="T81" fmla="*/ 175 h 175"/>
                <a:gd name="T82" fmla="*/ 858 w 1476"/>
                <a:gd name="T83" fmla="*/ 113 h 175"/>
                <a:gd name="T84" fmla="*/ 1156 w 1476"/>
                <a:gd name="T85" fmla="*/ 91 h 175"/>
                <a:gd name="T86" fmla="*/ 1303 w 1476"/>
                <a:gd name="T87" fmla="*/ 36 h 175"/>
                <a:gd name="T88" fmla="*/ 1344 w 1476"/>
                <a:gd name="T89" fmla="*/ 36 h 175"/>
                <a:gd name="T90" fmla="*/ 1399 w 1476"/>
                <a:gd name="T91" fmla="*/ 34 h 175"/>
                <a:gd name="T92" fmla="*/ 1441 w 1476"/>
                <a:gd name="T93" fmla="*/ 2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76" h="175">
                  <a:moveTo>
                    <a:pt x="1448" y="22"/>
                  </a:moveTo>
                  <a:lnTo>
                    <a:pt x="1450" y="22"/>
                  </a:lnTo>
                  <a:lnTo>
                    <a:pt x="1455" y="20"/>
                  </a:lnTo>
                  <a:lnTo>
                    <a:pt x="1462" y="17"/>
                  </a:lnTo>
                  <a:lnTo>
                    <a:pt x="1469" y="14"/>
                  </a:lnTo>
                  <a:lnTo>
                    <a:pt x="1474" y="12"/>
                  </a:lnTo>
                  <a:lnTo>
                    <a:pt x="1476" y="7"/>
                  </a:lnTo>
                  <a:lnTo>
                    <a:pt x="1474" y="3"/>
                  </a:lnTo>
                  <a:lnTo>
                    <a:pt x="1465" y="0"/>
                  </a:lnTo>
                  <a:lnTo>
                    <a:pt x="1284" y="14"/>
                  </a:lnTo>
                  <a:lnTo>
                    <a:pt x="1156" y="59"/>
                  </a:lnTo>
                  <a:lnTo>
                    <a:pt x="935" y="51"/>
                  </a:lnTo>
                  <a:lnTo>
                    <a:pt x="858" y="79"/>
                  </a:lnTo>
                  <a:lnTo>
                    <a:pt x="605" y="91"/>
                  </a:lnTo>
                  <a:lnTo>
                    <a:pt x="600" y="91"/>
                  </a:lnTo>
                  <a:lnTo>
                    <a:pt x="589" y="92"/>
                  </a:lnTo>
                  <a:lnTo>
                    <a:pt x="571" y="93"/>
                  </a:lnTo>
                  <a:lnTo>
                    <a:pt x="550" y="95"/>
                  </a:lnTo>
                  <a:lnTo>
                    <a:pt x="528" y="98"/>
                  </a:lnTo>
                  <a:lnTo>
                    <a:pt x="506" y="103"/>
                  </a:lnTo>
                  <a:lnTo>
                    <a:pt x="486" y="109"/>
                  </a:lnTo>
                  <a:lnTo>
                    <a:pt x="470" y="117"/>
                  </a:lnTo>
                  <a:lnTo>
                    <a:pt x="458" y="124"/>
                  </a:lnTo>
                  <a:lnTo>
                    <a:pt x="446" y="130"/>
                  </a:lnTo>
                  <a:lnTo>
                    <a:pt x="436" y="134"/>
                  </a:lnTo>
                  <a:lnTo>
                    <a:pt x="424" y="138"/>
                  </a:lnTo>
                  <a:lnTo>
                    <a:pt x="412" y="140"/>
                  </a:lnTo>
                  <a:lnTo>
                    <a:pt x="398" y="141"/>
                  </a:lnTo>
                  <a:lnTo>
                    <a:pt x="383" y="143"/>
                  </a:lnTo>
                  <a:lnTo>
                    <a:pt x="365" y="143"/>
                  </a:lnTo>
                  <a:lnTo>
                    <a:pt x="344" y="143"/>
                  </a:lnTo>
                  <a:lnTo>
                    <a:pt x="320" y="141"/>
                  </a:lnTo>
                  <a:lnTo>
                    <a:pt x="294" y="139"/>
                  </a:lnTo>
                  <a:lnTo>
                    <a:pt x="268" y="137"/>
                  </a:lnTo>
                  <a:lnTo>
                    <a:pt x="244" y="134"/>
                  </a:lnTo>
                  <a:lnTo>
                    <a:pt x="222" y="131"/>
                  </a:lnTo>
                  <a:lnTo>
                    <a:pt x="203" y="128"/>
                  </a:lnTo>
                  <a:lnTo>
                    <a:pt x="189" y="125"/>
                  </a:lnTo>
                  <a:lnTo>
                    <a:pt x="174" y="119"/>
                  </a:lnTo>
                  <a:lnTo>
                    <a:pt x="150" y="107"/>
                  </a:lnTo>
                  <a:lnTo>
                    <a:pt x="121" y="95"/>
                  </a:lnTo>
                  <a:lnTo>
                    <a:pt x="91" y="79"/>
                  </a:lnTo>
                  <a:lnTo>
                    <a:pt x="60" y="65"/>
                  </a:lnTo>
                  <a:lnTo>
                    <a:pt x="35" y="55"/>
                  </a:lnTo>
                  <a:lnTo>
                    <a:pt x="15" y="50"/>
                  </a:lnTo>
                  <a:lnTo>
                    <a:pt x="4" y="51"/>
                  </a:lnTo>
                  <a:lnTo>
                    <a:pt x="0" y="62"/>
                  </a:lnTo>
                  <a:lnTo>
                    <a:pt x="2" y="70"/>
                  </a:lnTo>
                  <a:lnTo>
                    <a:pt x="8" y="76"/>
                  </a:lnTo>
                  <a:lnTo>
                    <a:pt x="16" y="79"/>
                  </a:lnTo>
                  <a:lnTo>
                    <a:pt x="19" y="81"/>
                  </a:lnTo>
                  <a:lnTo>
                    <a:pt x="26" y="83"/>
                  </a:lnTo>
                  <a:lnTo>
                    <a:pt x="37" y="86"/>
                  </a:lnTo>
                  <a:lnTo>
                    <a:pt x="49" y="90"/>
                  </a:lnTo>
                  <a:lnTo>
                    <a:pt x="63" y="96"/>
                  </a:lnTo>
                  <a:lnTo>
                    <a:pt x="79" y="100"/>
                  </a:lnTo>
                  <a:lnTo>
                    <a:pt x="95" y="106"/>
                  </a:lnTo>
                  <a:lnTo>
                    <a:pt x="112" y="112"/>
                  </a:lnTo>
                  <a:lnTo>
                    <a:pt x="129" y="119"/>
                  </a:lnTo>
                  <a:lnTo>
                    <a:pt x="146" y="125"/>
                  </a:lnTo>
                  <a:lnTo>
                    <a:pt x="162" y="132"/>
                  </a:lnTo>
                  <a:lnTo>
                    <a:pt x="177" y="138"/>
                  </a:lnTo>
                  <a:lnTo>
                    <a:pt x="190" y="144"/>
                  </a:lnTo>
                  <a:lnTo>
                    <a:pt x="201" y="148"/>
                  </a:lnTo>
                  <a:lnTo>
                    <a:pt x="209" y="153"/>
                  </a:lnTo>
                  <a:lnTo>
                    <a:pt x="215" y="157"/>
                  </a:lnTo>
                  <a:lnTo>
                    <a:pt x="221" y="159"/>
                  </a:lnTo>
                  <a:lnTo>
                    <a:pt x="229" y="161"/>
                  </a:lnTo>
                  <a:lnTo>
                    <a:pt x="239" y="164"/>
                  </a:lnTo>
                  <a:lnTo>
                    <a:pt x="252" y="165"/>
                  </a:lnTo>
                  <a:lnTo>
                    <a:pt x="266" y="165"/>
                  </a:lnTo>
                  <a:lnTo>
                    <a:pt x="282" y="166"/>
                  </a:lnTo>
                  <a:lnTo>
                    <a:pt x="299" y="166"/>
                  </a:lnTo>
                  <a:lnTo>
                    <a:pt x="316" y="167"/>
                  </a:lnTo>
                  <a:lnTo>
                    <a:pt x="334" y="167"/>
                  </a:lnTo>
                  <a:lnTo>
                    <a:pt x="351" y="167"/>
                  </a:lnTo>
                  <a:lnTo>
                    <a:pt x="368" y="168"/>
                  </a:lnTo>
                  <a:lnTo>
                    <a:pt x="384" y="168"/>
                  </a:lnTo>
                  <a:lnTo>
                    <a:pt x="398" y="169"/>
                  </a:lnTo>
                  <a:lnTo>
                    <a:pt x="410" y="171"/>
                  </a:lnTo>
                  <a:lnTo>
                    <a:pt x="420" y="173"/>
                  </a:lnTo>
                  <a:lnTo>
                    <a:pt x="427" y="175"/>
                  </a:lnTo>
                  <a:lnTo>
                    <a:pt x="593" y="127"/>
                  </a:lnTo>
                  <a:lnTo>
                    <a:pt x="858" y="113"/>
                  </a:lnTo>
                  <a:lnTo>
                    <a:pt x="945" y="68"/>
                  </a:lnTo>
                  <a:lnTo>
                    <a:pt x="1156" y="91"/>
                  </a:lnTo>
                  <a:lnTo>
                    <a:pt x="1297" y="36"/>
                  </a:lnTo>
                  <a:lnTo>
                    <a:pt x="1303" y="36"/>
                  </a:lnTo>
                  <a:lnTo>
                    <a:pt x="1321" y="36"/>
                  </a:lnTo>
                  <a:lnTo>
                    <a:pt x="1344" y="36"/>
                  </a:lnTo>
                  <a:lnTo>
                    <a:pt x="1372" y="36"/>
                  </a:lnTo>
                  <a:lnTo>
                    <a:pt x="1399" y="34"/>
                  </a:lnTo>
                  <a:lnTo>
                    <a:pt x="1423" y="31"/>
                  </a:lnTo>
                  <a:lnTo>
                    <a:pt x="1441" y="28"/>
                  </a:lnTo>
                  <a:lnTo>
                    <a:pt x="1448" y="22"/>
                  </a:lnTo>
                  <a:close/>
                </a:path>
              </a:pathLst>
            </a:custGeom>
            <a:solidFill>
              <a:srgbClr val="FF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9" name="Freeform 473"/>
            <p:cNvSpPr>
              <a:spLocks/>
            </p:cNvSpPr>
            <p:nvPr/>
          </p:nvSpPr>
          <p:spPr bwMode="auto">
            <a:xfrm>
              <a:off x="4573" y="2078"/>
              <a:ext cx="920" cy="131"/>
            </a:xfrm>
            <a:custGeom>
              <a:avLst/>
              <a:gdLst>
                <a:gd name="T0" fmla="*/ 45 w 920"/>
                <a:gd name="T1" fmla="*/ 98 h 131"/>
                <a:gd name="T2" fmla="*/ 38 w 920"/>
                <a:gd name="T3" fmla="*/ 93 h 131"/>
                <a:gd name="T4" fmla="*/ 27 w 920"/>
                <a:gd name="T5" fmla="*/ 84 h 131"/>
                <a:gd name="T6" fmla="*/ 12 w 920"/>
                <a:gd name="T7" fmla="*/ 76 h 131"/>
                <a:gd name="T8" fmla="*/ 0 w 920"/>
                <a:gd name="T9" fmla="*/ 74 h 131"/>
                <a:gd name="T10" fmla="*/ 5 w 920"/>
                <a:gd name="T11" fmla="*/ 86 h 131"/>
                <a:gd name="T12" fmla="*/ 19 w 920"/>
                <a:gd name="T13" fmla="*/ 102 h 131"/>
                <a:gd name="T14" fmla="*/ 30 w 920"/>
                <a:gd name="T15" fmla="*/ 115 h 131"/>
                <a:gd name="T16" fmla="*/ 35 w 920"/>
                <a:gd name="T17" fmla="*/ 119 h 131"/>
                <a:gd name="T18" fmla="*/ 48 w 920"/>
                <a:gd name="T19" fmla="*/ 130 h 131"/>
                <a:gd name="T20" fmla="*/ 58 w 920"/>
                <a:gd name="T21" fmla="*/ 130 h 131"/>
                <a:gd name="T22" fmla="*/ 72 w 920"/>
                <a:gd name="T23" fmla="*/ 127 h 131"/>
                <a:gd name="T24" fmla="*/ 96 w 920"/>
                <a:gd name="T25" fmla="*/ 122 h 131"/>
                <a:gd name="T26" fmla="*/ 125 w 920"/>
                <a:gd name="T27" fmla="*/ 116 h 131"/>
                <a:gd name="T28" fmla="*/ 159 w 920"/>
                <a:gd name="T29" fmla="*/ 111 h 131"/>
                <a:gd name="T30" fmla="*/ 193 w 920"/>
                <a:gd name="T31" fmla="*/ 108 h 131"/>
                <a:gd name="T32" fmla="*/ 227 w 920"/>
                <a:gd name="T33" fmla="*/ 108 h 131"/>
                <a:gd name="T34" fmla="*/ 256 w 920"/>
                <a:gd name="T35" fmla="*/ 110 h 131"/>
                <a:gd name="T36" fmla="*/ 290 w 920"/>
                <a:gd name="T37" fmla="*/ 118 h 131"/>
                <a:gd name="T38" fmla="*/ 321 w 920"/>
                <a:gd name="T39" fmla="*/ 114 h 131"/>
                <a:gd name="T40" fmla="*/ 341 w 920"/>
                <a:gd name="T41" fmla="*/ 100 h 131"/>
                <a:gd name="T42" fmla="*/ 354 w 920"/>
                <a:gd name="T43" fmla="*/ 88 h 131"/>
                <a:gd name="T44" fmla="*/ 365 w 920"/>
                <a:gd name="T45" fmla="*/ 86 h 131"/>
                <a:gd name="T46" fmla="*/ 382 w 920"/>
                <a:gd name="T47" fmla="*/ 86 h 131"/>
                <a:gd name="T48" fmla="*/ 409 w 920"/>
                <a:gd name="T49" fmla="*/ 84 h 131"/>
                <a:gd name="T50" fmla="*/ 443 w 920"/>
                <a:gd name="T51" fmla="*/ 84 h 131"/>
                <a:gd name="T52" fmla="*/ 478 w 920"/>
                <a:gd name="T53" fmla="*/ 84 h 131"/>
                <a:gd name="T54" fmla="*/ 511 w 920"/>
                <a:gd name="T55" fmla="*/ 84 h 131"/>
                <a:gd name="T56" fmla="*/ 540 w 920"/>
                <a:gd name="T57" fmla="*/ 86 h 131"/>
                <a:gd name="T58" fmla="*/ 559 w 920"/>
                <a:gd name="T59" fmla="*/ 87 h 131"/>
                <a:gd name="T60" fmla="*/ 574 w 920"/>
                <a:gd name="T61" fmla="*/ 89 h 131"/>
                <a:gd name="T62" fmla="*/ 605 w 920"/>
                <a:gd name="T63" fmla="*/ 84 h 131"/>
                <a:gd name="T64" fmla="*/ 643 w 920"/>
                <a:gd name="T65" fmla="*/ 74 h 131"/>
                <a:gd name="T66" fmla="*/ 678 w 920"/>
                <a:gd name="T67" fmla="*/ 60 h 131"/>
                <a:gd name="T68" fmla="*/ 699 w 920"/>
                <a:gd name="T69" fmla="*/ 48 h 131"/>
                <a:gd name="T70" fmla="*/ 719 w 920"/>
                <a:gd name="T71" fmla="*/ 41 h 131"/>
                <a:gd name="T72" fmla="*/ 746 w 920"/>
                <a:gd name="T73" fmla="*/ 36 h 131"/>
                <a:gd name="T74" fmla="*/ 775 w 920"/>
                <a:gd name="T75" fmla="*/ 34 h 131"/>
                <a:gd name="T76" fmla="*/ 805 w 920"/>
                <a:gd name="T77" fmla="*/ 32 h 131"/>
                <a:gd name="T78" fmla="*/ 833 w 920"/>
                <a:gd name="T79" fmla="*/ 32 h 131"/>
                <a:gd name="T80" fmla="*/ 857 w 920"/>
                <a:gd name="T81" fmla="*/ 33 h 131"/>
                <a:gd name="T82" fmla="*/ 874 w 920"/>
                <a:gd name="T83" fmla="*/ 33 h 131"/>
                <a:gd name="T84" fmla="*/ 887 w 920"/>
                <a:gd name="T85" fmla="*/ 34 h 131"/>
                <a:gd name="T86" fmla="*/ 906 w 920"/>
                <a:gd name="T87" fmla="*/ 31 h 131"/>
                <a:gd name="T88" fmla="*/ 919 w 920"/>
                <a:gd name="T89" fmla="*/ 22 h 131"/>
                <a:gd name="T90" fmla="*/ 915 w 920"/>
                <a:gd name="T91" fmla="*/ 8 h 131"/>
                <a:gd name="T92" fmla="*/ 47 w 920"/>
                <a:gd name="T93" fmla="*/ 10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20" h="131">
                  <a:moveTo>
                    <a:pt x="47" y="100"/>
                  </a:moveTo>
                  <a:lnTo>
                    <a:pt x="45" y="98"/>
                  </a:lnTo>
                  <a:lnTo>
                    <a:pt x="43" y="96"/>
                  </a:lnTo>
                  <a:lnTo>
                    <a:pt x="38" y="93"/>
                  </a:lnTo>
                  <a:lnTo>
                    <a:pt x="33" y="89"/>
                  </a:lnTo>
                  <a:lnTo>
                    <a:pt x="27" y="84"/>
                  </a:lnTo>
                  <a:lnTo>
                    <a:pt x="20" y="81"/>
                  </a:lnTo>
                  <a:lnTo>
                    <a:pt x="12" y="76"/>
                  </a:lnTo>
                  <a:lnTo>
                    <a:pt x="5" y="74"/>
                  </a:lnTo>
                  <a:lnTo>
                    <a:pt x="0" y="74"/>
                  </a:lnTo>
                  <a:lnTo>
                    <a:pt x="0" y="79"/>
                  </a:lnTo>
                  <a:lnTo>
                    <a:pt x="5" y="86"/>
                  </a:lnTo>
                  <a:lnTo>
                    <a:pt x="10" y="94"/>
                  </a:lnTo>
                  <a:lnTo>
                    <a:pt x="19" y="102"/>
                  </a:lnTo>
                  <a:lnTo>
                    <a:pt x="26" y="110"/>
                  </a:lnTo>
                  <a:lnTo>
                    <a:pt x="30" y="115"/>
                  </a:lnTo>
                  <a:lnTo>
                    <a:pt x="33" y="117"/>
                  </a:lnTo>
                  <a:lnTo>
                    <a:pt x="35" y="119"/>
                  </a:lnTo>
                  <a:lnTo>
                    <a:pt x="41" y="125"/>
                  </a:lnTo>
                  <a:lnTo>
                    <a:pt x="48" y="130"/>
                  </a:lnTo>
                  <a:lnTo>
                    <a:pt x="55" y="131"/>
                  </a:lnTo>
                  <a:lnTo>
                    <a:pt x="58" y="130"/>
                  </a:lnTo>
                  <a:lnTo>
                    <a:pt x="64" y="129"/>
                  </a:lnTo>
                  <a:lnTo>
                    <a:pt x="72" y="127"/>
                  </a:lnTo>
                  <a:lnTo>
                    <a:pt x="83" y="124"/>
                  </a:lnTo>
                  <a:lnTo>
                    <a:pt x="96" y="122"/>
                  </a:lnTo>
                  <a:lnTo>
                    <a:pt x="110" y="118"/>
                  </a:lnTo>
                  <a:lnTo>
                    <a:pt x="125" y="116"/>
                  </a:lnTo>
                  <a:lnTo>
                    <a:pt x="141" y="114"/>
                  </a:lnTo>
                  <a:lnTo>
                    <a:pt x="159" y="111"/>
                  </a:lnTo>
                  <a:lnTo>
                    <a:pt x="175" y="109"/>
                  </a:lnTo>
                  <a:lnTo>
                    <a:pt x="193" y="108"/>
                  </a:lnTo>
                  <a:lnTo>
                    <a:pt x="210" y="108"/>
                  </a:lnTo>
                  <a:lnTo>
                    <a:pt x="227" y="108"/>
                  </a:lnTo>
                  <a:lnTo>
                    <a:pt x="242" y="109"/>
                  </a:lnTo>
                  <a:lnTo>
                    <a:pt x="256" y="110"/>
                  </a:lnTo>
                  <a:lnTo>
                    <a:pt x="269" y="114"/>
                  </a:lnTo>
                  <a:lnTo>
                    <a:pt x="290" y="118"/>
                  </a:lnTo>
                  <a:lnTo>
                    <a:pt x="307" y="117"/>
                  </a:lnTo>
                  <a:lnTo>
                    <a:pt x="321" y="114"/>
                  </a:lnTo>
                  <a:lnTo>
                    <a:pt x="332" y="107"/>
                  </a:lnTo>
                  <a:lnTo>
                    <a:pt x="341" y="100"/>
                  </a:lnTo>
                  <a:lnTo>
                    <a:pt x="348" y="93"/>
                  </a:lnTo>
                  <a:lnTo>
                    <a:pt x="354" y="88"/>
                  </a:lnTo>
                  <a:lnTo>
                    <a:pt x="360" y="86"/>
                  </a:lnTo>
                  <a:lnTo>
                    <a:pt x="365" y="86"/>
                  </a:lnTo>
                  <a:lnTo>
                    <a:pt x="372" y="86"/>
                  </a:lnTo>
                  <a:lnTo>
                    <a:pt x="382" y="86"/>
                  </a:lnTo>
                  <a:lnTo>
                    <a:pt x="395" y="86"/>
                  </a:lnTo>
                  <a:lnTo>
                    <a:pt x="409" y="84"/>
                  </a:lnTo>
                  <a:lnTo>
                    <a:pt x="425" y="84"/>
                  </a:lnTo>
                  <a:lnTo>
                    <a:pt x="443" y="84"/>
                  </a:lnTo>
                  <a:lnTo>
                    <a:pt x="460" y="84"/>
                  </a:lnTo>
                  <a:lnTo>
                    <a:pt x="478" y="84"/>
                  </a:lnTo>
                  <a:lnTo>
                    <a:pt x="494" y="84"/>
                  </a:lnTo>
                  <a:lnTo>
                    <a:pt x="511" y="84"/>
                  </a:lnTo>
                  <a:lnTo>
                    <a:pt x="526" y="86"/>
                  </a:lnTo>
                  <a:lnTo>
                    <a:pt x="540" y="86"/>
                  </a:lnTo>
                  <a:lnTo>
                    <a:pt x="550" y="86"/>
                  </a:lnTo>
                  <a:lnTo>
                    <a:pt x="559" y="87"/>
                  </a:lnTo>
                  <a:lnTo>
                    <a:pt x="564" y="88"/>
                  </a:lnTo>
                  <a:lnTo>
                    <a:pt x="574" y="89"/>
                  </a:lnTo>
                  <a:lnTo>
                    <a:pt x="588" y="88"/>
                  </a:lnTo>
                  <a:lnTo>
                    <a:pt x="605" y="84"/>
                  </a:lnTo>
                  <a:lnTo>
                    <a:pt x="624" y="80"/>
                  </a:lnTo>
                  <a:lnTo>
                    <a:pt x="643" y="74"/>
                  </a:lnTo>
                  <a:lnTo>
                    <a:pt x="662" y="68"/>
                  </a:lnTo>
                  <a:lnTo>
                    <a:pt x="678" y="60"/>
                  </a:lnTo>
                  <a:lnTo>
                    <a:pt x="692" y="52"/>
                  </a:lnTo>
                  <a:lnTo>
                    <a:pt x="699" y="48"/>
                  </a:lnTo>
                  <a:lnTo>
                    <a:pt x="708" y="43"/>
                  </a:lnTo>
                  <a:lnTo>
                    <a:pt x="719" y="41"/>
                  </a:lnTo>
                  <a:lnTo>
                    <a:pt x="732" y="39"/>
                  </a:lnTo>
                  <a:lnTo>
                    <a:pt x="746" y="36"/>
                  </a:lnTo>
                  <a:lnTo>
                    <a:pt x="760" y="35"/>
                  </a:lnTo>
                  <a:lnTo>
                    <a:pt x="775" y="34"/>
                  </a:lnTo>
                  <a:lnTo>
                    <a:pt x="790" y="33"/>
                  </a:lnTo>
                  <a:lnTo>
                    <a:pt x="805" y="32"/>
                  </a:lnTo>
                  <a:lnTo>
                    <a:pt x="819" y="32"/>
                  </a:lnTo>
                  <a:lnTo>
                    <a:pt x="833" y="32"/>
                  </a:lnTo>
                  <a:lnTo>
                    <a:pt x="846" y="32"/>
                  </a:lnTo>
                  <a:lnTo>
                    <a:pt x="857" y="33"/>
                  </a:lnTo>
                  <a:lnTo>
                    <a:pt x="866" y="33"/>
                  </a:lnTo>
                  <a:lnTo>
                    <a:pt x="874" y="33"/>
                  </a:lnTo>
                  <a:lnTo>
                    <a:pt x="879" y="34"/>
                  </a:lnTo>
                  <a:lnTo>
                    <a:pt x="887" y="34"/>
                  </a:lnTo>
                  <a:lnTo>
                    <a:pt x="898" y="33"/>
                  </a:lnTo>
                  <a:lnTo>
                    <a:pt x="906" y="31"/>
                  </a:lnTo>
                  <a:lnTo>
                    <a:pt x="914" y="27"/>
                  </a:lnTo>
                  <a:lnTo>
                    <a:pt x="919" y="22"/>
                  </a:lnTo>
                  <a:lnTo>
                    <a:pt x="920" y="17"/>
                  </a:lnTo>
                  <a:lnTo>
                    <a:pt x="915" y="8"/>
                  </a:lnTo>
                  <a:lnTo>
                    <a:pt x="905" y="0"/>
                  </a:lnTo>
                  <a:lnTo>
                    <a:pt x="47" y="100"/>
                  </a:lnTo>
                  <a:close/>
                </a:path>
              </a:pathLst>
            </a:custGeom>
            <a:solidFill>
              <a:srgbClr val="FF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0" name="Freeform 474"/>
            <p:cNvSpPr>
              <a:spLocks/>
            </p:cNvSpPr>
            <p:nvPr/>
          </p:nvSpPr>
          <p:spPr bwMode="auto">
            <a:xfrm>
              <a:off x="4595" y="2072"/>
              <a:ext cx="886" cy="106"/>
            </a:xfrm>
            <a:custGeom>
              <a:avLst/>
              <a:gdLst>
                <a:gd name="T0" fmla="*/ 1 w 886"/>
                <a:gd name="T1" fmla="*/ 89 h 106"/>
                <a:gd name="T2" fmla="*/ 8 w 886"/>
                <a:gd name="T3" fmla="*/ 94 h 106"/>
                <a:gd name="T4" fmla="*/ 21 w 886"/>
                <a:gd name="T5" fmla="*/ 100 h 106"/>
                <a:gd name="T6" fmla="*/ 39 w 886"/>
                <a:gd name="T7" fmla="*/ 104 h 106"/>
                <a:gd name="T8" fmla="*/ 53 w 886"/>
                <a:gd name="T9" fmla="*/ 106 h 106"/>
                <a:gd name="T10" fmla="*/ 74 w 886"/>
                <a:gd name="T11" fmla="*/ 103 h 106"/>
                <a:gd name="T12" fmla="*/ 109 w 886"/>
                <a:gd name="T13" fmla="*/ 100 h 106"/>
                <a:gd name="T14" fmla="*/ 157 w 886"/>
                <a:gd name="T15" fmla="*/ 94 h 106"/>
                <a:gd name="T16" fmla="*/ 214 w 886"/>
                <a:gd name="T17" fmla="*/ 88 h 106"/>
                <a:gd name="T18" fmla="*/ 278 w 886"/>
                <a:gd name="T19" fmla="*/ 80 h 106"/>
                <a:gd name="T20" fmla="*/ 348 w 886"/>
                <a:gd name="T21" fmla="*/ 72 h 106"/>
                <a:gd name="T22" fmla="*/ 422 w 886"/>
                <a:gd name="T23" fmla="*/ 64 h 106"/>
                <a:gd name="T24" fmla="*/ 496 w 886"/>
                <a:gd name="T25" fmla="*/ 54 h 106"/>
                <a:gd name="T26" fmla="*/ 568 w 886"/>
                <a:gd name="T27" fmla="*/ 46 h 106"/>
                <a:gd name="T28" fmla="*/ 637 w 886"/>
                <a:gd name="T29" fmla="*/ 38 h 106"/>
                <a:gd name="T30" fmla="*/ 700 w 886"/>
                <a:gd name="T31" fmla="*/ 30 h 106"/>
                <a:gd name="T32" fmla="*/ 755 w 886"/>
                <a:gd name="T33" fmla="*/ 24 h 106"/>
                <a:gd name="T34" fmla="*/ 800 w 886"/>
                <a:gd name="T35" fmla="*/ 18 h 106"/>
                <a:gd name="T36" fmla="*/ 832 w 886"/>
                <a:gd name="T37" fmla="*/ 14 h 106"/>
                <a:gd name="T38" fmla="*/ 849 w 886"/>
                <a:gd name="T39" fmla="*/ 12 h 106"/>
                <a:gd name="T40" fmla="*/ 886 w 886"/>
                <a:gd name="T41" fmla="*/ 4 h 106"/>
                <a:gd name="T42" fmla="*/ 879 w 886"/>
                <a:gd name="T43" fmla="*/ 4 h 106"/>
                <a:gd name="T44" fmla="*/ 863 w 886"/>
                <a:gd name="T45" fmla="*/ 2 h 106"/>
                <a:gd name="T46" fmla="*/ 845 w 886"/>
                <a:gd name="T47" fmla="*/ 0 h 106"/>
                <a:gd name="T48" fmla="*/ 832 w 886"/>
                <a:gd name="T49" fmla="*/ 0 h 106"/>
                <a:gd name="T50" fmla="*/ 821 w 886"/>
                <a:gd name="T51" fmla="*/ 2 h 106"/>
                <a:gd name="T52" fmla="*/ 794 w 886"/>
                <a:gd name="T53" fmla="*/ 4 h 106"/>
                <a:gd name="T54" fmla="*/ 752 w 886"/>
                <a:gd name="T55" fmla="*/ 9 h 106"/>
                <a:gd name="T56" fmla="*/ 698 w 886"/>
                <a:gd name="T57" fmla="*/ 14 h 106"/>
                <a:gd name="T58" fmla="*/ 634 w 886"/>
                <a:gd name="T59" fmla="*/ 20 h 106"/>
                <a:gd name="T60" fmla="*/ 564 w 886"/>
                <a:gd name="T61" fmla="*/ 28 h 106"/>
                <a:gd name="T62" fmla="*/ 489 w 886"/>
                <a:gd name="T63" fmla="*/ 37 h 106"/>
                <a:gd name="T64" fmla="*/ 412 w 886"/>
                <a:gd name="T65" fmla="*/ 44 h 106"/>
                <a:gd name="T66" fmla="*/ 334 w 886"/>
                <a:gd name="T67" fmla="*/ 52 h 106"/>
                <a:gd name="T68" fmla="*/ 261 w 886"/>
                <a:gd name="T69" fmla="*/ 60 h 106"/>
                <a:gd name="T70" fmla="*/ 191 w 886"/>
                <a:gd name="T71" fmla="*/ 68 h 106"/>
                <a:gd name="T72" fmla="*/ 129 w 886"/>
                <a:gd name="T73" fmla="*/ 74 h 106"/>
                <a:gd name="T74" fmla="*/ 76 w 886"/>
                <a:gd name="T75" fmla="*/ 80 h 106"/>
                <a:gd name="T76" fmla="*/ 35 w 886"/>
                <a:gd name="T77" fmla="*/ 85 h 106"/>
                <a:gd name="T78" fmla="*/ 9 w 886"/>
                <a:gd name="T79" fmla="*/ 87 h 106"/>
                <a:gd name="T80" fmla="*/ 0 w 886"/>
                <a:gd name="T81" fmla="*/ 88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86" h="106">
                  <a:moveTo>
                    <a:pt x="0" y="88"/>
                  </a:moveTo>
                  <a:lnTo>
                    <a:pt x="1" y="89"/>
                  </a:lnTo>
                  <a:lnTo>
                    <a:pt x="4" y="90"/>
                  </a:lnTo>
                  <a:lnTo>
                    <a:pt x="8" y="94"/>
                  </a:lnTo>
                  <a:lnTo>
                    <a:pt x="14" y="96"/>
                  </a:lnTo>
                  <a:lnTo>
                    <a:pt x="21" y="100"/>
                  </a:lnTo>
                  <a:lnTo>
                    <a:pt x="29" y="103"/>
                  </a:lnTo>
                  <a:lnTo>
                    <a:pt x="39" y="104"/>
                  </a:lnTo>
                  <a:lnTo>
                    <a:pt x="48" y="106"/>
                  </a:lnTo>
                  <a:lnTo>
                    <a:pt x="53" y="106"/>
                  </a:lnTo>
                  <a:lnTo>
                    <a:pt x="61" y="104"/>
                  </a:lnTo>
                  <a:lnTo>
                    <a:pt x="74" y="103"/>
                  </a:lnTo>
                  <a:lnTo>
                    <a:pt x="90" y="102"/>
                  </a:lnTo>
                  <a:lnTo>
                    <a:pt x="109" y="100"/>
                  </a:lnTo>
                  <a:lnTo>
                    <a:pt x="132" y="97"/>
                  </a:lnTo>
                  <a:lnTo>
                    <a:pt x="157" y="94"/>
                  </a:lnTo>
                  <a:lnTo>
                    <a:pt x="185" y="90"/>
                  </a:lnTo>
                  <a:lnTo>
                    <a:pt x="214" y="88"/>
                  </a:lnTo>
                  <a:lnTo>
                    <a:pt x="246" y="83"/>
                  </a:lnTo>
                  <a:lnTo>
                    <a:pt x="278" y="80"/>
                  </a:lnTo>
                  <a:lnTo>
                    <a:pt x="313" y="76"/>
                  </a:lnTo>
                  <a:lnTo>
                    <a:pt x="348" y="72"/>
                  </a:lnTo>
                  <a:lnTo>
                    <a:pt x="386" y="67"/>
                  </a:lnTo>
                  <a:lnTo>
                    <a:pt x="422" y="64"/>
                  </a:lnTo>
                  <a:lnTo>
                    <a:pt x="459" y="59"/>
                  </a:lnTo>
                  <a:lnTo>
                    <a:pt x="496" y="54"/>
                  </a:lnTo>
                  <a:lnTo>
                    <a:pt x="533" y="51"/>
                  </a:lnTo>
                  <a:lnTo>
                    <a:pt x="568" y="46"/>
                  </a:lnTo>
                  <a:lnTo>
                    <a:pt x="603" y="41"/>
                  </a:lnTo>
                  <a:lnTo>
                    <a:pt x="637" y="38"/>
                  </a:lnTo>
                  <a:lnTo>
                    <a:pt x="670" y="34"/>
                  </a:lnTo>
                  <a:lnTo>
                    <a:pt x="700" y="30"/>
                  </a:lnTo>
                  <a:lnTo>
                    <a:pt x="730" y="26"/>
                  </a:lnTo>
                  <a:lnTo>
                    <a:pt x="755" y="24"/>
                  </a:lnTo>
                  <a:lnTo>
                    <a:pt x="779" y="20"/>
                  </a:lnTo>
                  <a:lnTo>
                    <a:pt x="800" y="18"/>
                  </a:lnTo>
                  <a:lnTo>
                    <a:pt x="817" y="16"/>
                  </a:lnTo>
                  <a:lnTo>
                    <a:pt x="832" y="14"/>
                  </a:lnTo>
                  <a:lnTo>
                    <a:pt x="843" y="13"/>
                  </a:lnTo>
                  <a:lnTo>
                    <a:pt x="849" y="12"/>
                  </a:lnTo>
                  <a:lnTo>
                    <a:pt x="851" y="12"/>
                  </a:lnTo>
                  <a:lnTo>
                    <a:pt x="886" y="4"/>
                  </a:lnTo>
                  <a:lnTo>
                    <a:pt x="884" y="4"/>
                  </a:lnTo>
                  <a:lnTo>
                    <a:pt x="879" y="4"/>
                  </a:lnTo>
                  <a:lnTo>
                    <a:pt x="872" y="3"/>
                  </a:lnTo>
                  <a:lnTo>
                    <a:pt x="863" y="2"/>
                  </a:lnTo>
                  <a:lnTo>
                    <a:pt x="855" y="2"/>
                  </a:lnTo>
                  <a:lnTo>
                    <a:pt x="845" y="0"/>
                  </a:lnTo>
                  <a:lnTo>
                    <a:pt x="838" y="0"/>
                  </a:lnTo>
                  <a:lnTo>
                    <a:pt x="832" y="0"/>
                  </a:lnTo>
                  <a:lnTo>
                    <a:pt x="829" y="0"/>
                  </a:lnTo>
                  <a:lnTo>
                    <a:pt x="821" y="2"/>
                  </a:lnTo>
                  <a:lnTo>
                    <a:pt x="809" y="3"/>
                  </a:lnTo>
                  <a:lnTo>
                    <a:pt x="794" y="4"/>
                  </a:lnTo>
                  <a:lnTo>
                    <a:pt x="774" y="6"/>
                  </a:lnTo>
                  <a:lnTo>
                    <a:pt x="752" y="9"/>
                  </a:lnTo>
                  <a:lnTo>
                    <a:pt x="726" y="11"/>
                  </a:lnTo>
                  <a:lnTo>
                    <a:pt x="698" y="14"/>
                  </a:lnTo>
                  <a:lnTo>
                    <a:pt x="666" y="17"/>
                  </a:lnTo>
                  <a:lnTo>
                    <a:pt x="634" y="20"/>
                  </a:lnTo>
                  <a:lnTo>
                    <a:pt x="600" y="24"/>
                  </a:lnTo>
                  <a:lnTo>
                    <a:pt x="564" y="28"/>
                  </a:lnTo>
                  <a:lnTo>
                    <a:pt x="527" y="32"/>
                  </a:lnTo>
                  <a:lnTo>
                    <a:pt x="489" y="37"/>
                  </a:lnTo>
                  <a:lnTo>
                    <a:pt x="450" y="40"/>
                  </a:lnTo>
                  <a:lnTo>
                    <a:pt x="412" y="44"/>
                  </a:lnTo>
                  <a:lnTo>
                    <a:pt x="373" y="48"/>
                  </a:lnTo>
                  <a:lnTo>
                    <a:pt x="334" y="52"/>
                  </a:lnTo>
                  <a:lnTo>
                    <a:pt x="297" y="57"/>
                  </a:lnTo>
                  <a:lnTo>
                    <a:pt x="261" y="60"/>
                  </a:lnTo>
                  <a:lnTo>
                    <a:pt x="225" y="65"/>
                  </a:lnTo>
                  <a:lnTo>
                    <a:pt x="191" y="68"/>
                  </a:lnTo>
                  <a:lnTo>
                    <a:pt x="159" y="72"/>
                  </a:lnTo>
                  <a:lnTo>
                    <a:pt x="129" y="74"/>
                  </a:lnTo>
                  <a:lnTo>
                    <a:pt x="101" y="78"/>
                  </a:lnTo>
                  <a:lnTo>
                    <a:pt x="76" y="80"/>
                  </a:lnTo>
                  <a:lnTo>
                    <a:pt x="54" y="82"/>
                  </a:lnTo>
                  <a:lnTo>
                    <a:pt x="35" y="85"/>
                  </a:lnTo>
                  <a:lnTo>
                    <a:pt x="20" y="86"/>
                  </a:lnTo>
                  <a:lnTo>
                    <a:pt x="9" y="87"/>
                  </a:lnTo>
                  <a:lnTo>
                    <a:pt x="2" y="88"/>
                  </a:lnTo>
                  <a:lnTo>
                    <a:pt x="0" y="8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1" name="Freeform 475"/>
            <p:cNvSpPr>
              <a:spLocks/>
            </p:cNvSpPr>
            <p:nvPr/>
          </p:nvSpPr>
          <p:spPr bwMode="auto">
            <a:xfrm>
              <a:off x="4007" y="2171"/>
              <a:ext cx="241" cy="140"/>
            </a:xfrm>
            <a:custGeom>
              <a:avLst/>
              <a:gdLst>
                <a:gd name="T0" fmla="*/ 0 w 241"/>
                <a:gd name="T1" fmla="*/ 0 h 140"/>
                <a:gd name="T2" fmla="*/ 2 w 241"/>
                <a:gd name="T3" fmla="*/ 0 h 140"/>
                <a:gd name="T4" fmla="*/ 7 w 241"/>
                <a:gd name="T5" fmla="*/ 1 h 140"/>
                <a:gd name="T6" fmla="*/ 16 w 241"/>
                <a:gd name="T7" fmla="*/ 3 h 140"/>
                <a:gd name="T8" fmla="*/ 28 w 241"/>
                <a:gd name="T9" fmla="*/ 5 h 140"/>
                <a:gd name="T10" fmla="*/ 41 w 241"/>
                <a:gd name="T11" fmla="*/ 8 h 140"/>
                <a:gd name="T12" fmla="*/ 57 w 241"/>
                <a:gd name="T13" fmla="*/ 11 h 140"/>
                <a:gd name="T14" fmla="*/ 75 w 241"/>
                <a:gd name="T15" fmla="*/ 16 h 140"/>
                <a:gd name="T16" fmla="*/ 94 w 241"/>
                <a:gd name="T17" fmla="*/ 21 h 140"/>
                <a:gd name="T18" fmla="*/ 113 w 241"/>
                <a:gd name="T19" fmla="*/ 26 h 140"/>
                <a:gd name="T20" fmla="*/ 133 w 241"/>
                <a:gd name="T21" fmla="*/ 32 h 140"/>
                <a:gd name="T22" fmla="*/ 153 w 241"/>
                <a:gd name="T23" fmla="*/ 39 h 140"/>
                <a:gd name="T24" fmla="*/ 173 w 241"/>
                <a:gd name="T25" fmla="*/ 46 h 140"/>
                <a:gd name="T26" fmla="*/ 192 w 241"/>
                <a:gd name="T27" fmla="*/ 55 h 140"/>
                <a:gd name="T28" fmla="*/ 211 w 241"/>
                <a:gd name="T29" fmla="*/ 64 h 140"/>
                <a:gd name="T30" fmla="*/ 227 w 241"/>
                <a:gd name="T31" fmla="*/ 73 h 140"/>
                <a:gd name="T32" fmla="*/ 241 w 241"/>
                <a:gd name="T33" fmla="*/ 83 h 140"/>
                <a:gd name="T34" fmla="*/ 234 w 241"/>
                <a:gd name="T35" fmla="*/ 140 h 140"/>
                <a:gd name="T36" fmla="*/ 225 w 241"/>
                <a:gd name="T37" fmla="*/ 94 h 140"/>
                <a:gd name="T38" fmla="*/ 222 w 241"/>
                <a:gd name="T39" fmla="*/ 93 h 140"/>
                <a:gd name="T40" fmla="*/ 218 w 241"/>
                <a:gd name="T41" fmla="*/ 91 h 140"/>
                <a:gd name="T42" fmla="*/ 208 w 241"/>
                <a:gd name="T43" fmla="*/ 86 h 140"/>
                <a:gd name="T44" fmla="*/ 196 w 241"/>
                <a:gd name="T45" fmla="*/ 80 h 140"/>
                <a:gd name="T46" fmla="*/ 182 w 241"/>
                <a:gd name="T47" fmla="*/ 73 h 140"/>
                <a:gd name="T48" fmla="*/ 167 w 241"/>
                <a:gd name="T49" fmla="*/ 65 h 140"/>
                <a:gd name="T50" fmla="*/ 150 w 241"/>
                <a:gd name="T51" fmla="*/ 57 h 140"/>
                <a:gd name="T52" fmla="*/ 132 w 241"/>
                <a:gd name="T53" fmla="*/ 48 h 140"/>
                <a:gd name="T54" fmla="*/ 112 w 241"/>
                <a:gd name="T55" fmla="*/ 39 h 140"/>
                <a:gd name="T56" fmla="*/ 94 w 241"/>
                <a:gd name="T57" fmla="*/ 31 h 140"/>
                <a:gd name="T58" fmla="*/ 75 w 241"/>
                <a:gd name="T59" fmla="*/ 23 h 140"/>
                <a:gd name="T60" fmla="*/ 57 w 241"/>
                <a:gd name="T61" fmla="*/ 15 h 140"/>
                <a:gd name="T62" fmla="*/ 40 w 241"/>
                <a:gd name="T63" fmla="*/ 9 h 140"/>
                <a:gd name="T64" fmla="*/ 25 w 241"/>
                <a:gd name="T65" fmla="*/ 4 h 140"/>
                <a:gd name="T66" fmla="*/ 11 w 241"/>
                <a:gd name="T67" fmla="*/ 1 h 140"/>
                <a:gd name="T68" fmla="*/ 0 w 241"/>
                <a:gd name="T6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1" h="140">
                  <a:moveTo>
                    <a:pt x="0" y="0"/>
                  </a:moveTo>
                  <a:lnTo>
                    <a:pt x="2" y="0"/>
                  </a:lnTo>
                  <a:lnTo>
                    <a:pt x="7" y="1"/>
                  </a:lnTo>
                  <a:lnTo>
                    <a:pt x="16" y="3"/>
                  </a:lnTo>
                  <a:lnTo>
                    <a:pt x="28" y="5"/>
                  </a:lnTo>
                  <a:lnTo>
                    <a:pt x="41" y="8"/>
                  </a:lnTo>
                  <a:lnTo>
                    <a:pt x="57" y="11"/>
                  </a:lnTo>
                  <a:lnTo>
                    <a:pt x="75" y="16"/>
                  </a:lnTo>
                  <a:lnTo>
                    <a:pt x="94" y="21"/>
                  </a:lnTo>
                  <a:lnTo>
                    <a:pt x="113" y="26"/>
                  </a:lnTo>
                  <a:lnTo>
                    <a:pt x="133" y="32"/>
                  </a:lnTo>
                  <a:lnTo>
                    <a:pt x="153" y="39"/>
                  </a:lnTo>
                  <a:lnTo>
                    <a:pt x="173" y="46"/>
                  </a:lnTo>
                  <a:lnTo>
                    <a:pt x="192" y="55"/>
                  </a:lnTo>
                  <a:lnTo>
                    <a:pt x="211" y="64"/>
                  </a:lnTo>
                  <a:lnTo>
                    <a:pt x="227" y="73"/>
                  </a:lnTo>
                  <a:lnTo>
                    <a:pt x="241" y="83"/>
                  </a:lnTo>
                  <a:lnTo>
                    <a:pt x="234" y="140"/>
                  </a:lnTo>
                  <a:lnTo>
                    <a:pt x="225" y="94"/>
                  </a:lnTo>
                  <a:lnTo>
                    <a:pt x="222" y="93"/>
                  </a:lnTo>
                  <a:lnTo>
                    <a:pt x="218" y="91"/>
                  </a:lnTo>
                  <a:lnTo>
                    <a:pt x="208" y="86"/>
                  </a:lnTo>
                  <a:lnTo>
                    <a:pt x="196" y="80"/>
                  </a:lnTo>
                  <a:lnTo>
                    <a:pt x="182" y="73"/>
                  </a:lnTo>
                  <a:lnTo>
                    <a:pt x="167" y="65"/>
                  </a:lnTo>
                  <a:lnTo>
                    <a:pt x="150" y="57"/>
                  </a:lnTo>
                  <a:lnTo>
                    <a:pt x="132" y="48"/>
                  </a:lnTo>
                  <a:lnTo>
                    <a:pt x="112" y="39"/>
                  </a:lnTo>
                  <a:lnTo>
                    <a:pt x="94" y="31"/>
                  </a:lnTo>
                  <a:lnTo>
                    <a:pt x="75" y="23"/>
                  </a:lnTo>
                  <a:lnTo>
                    <a:pt x="57" y="15"/>
                  </a:lnTo>
                  <a:lnTo>
                    <a:pt x="40" y="9"/>
                  </a:lnTo>
                  <a:lnTo>
                    <a:pt x="25" y="4"/>
                  </a:lnTo>
                  <a:lnTo>
                    <a:pt x="11"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2" name="Freeform 476"/>
            <p:cNvSpPr>
              <a:spLocks/>
            </p:cNvSpPr>
            <p:nvPr/>
          </p:nvSpPr>
          <p:spPr bwMode="auto">
            <a:xfrm>
              <a:off x="3999" y="2222"/>
              <a:ext cx="208" cy="88"/>
            </a:xfrm>
            <a:custGeom>
              <a:avLst/>
              <a:gdLst>
                <a:gd name="T0" fmla="*/ 0 w 208"/>
                <a:gd name="T1" fmla="*/ 0 h 88"/>
                <a:gd name="T2" fmla="*/ 2 w 208"/>
                <a:gd name="T3" fmla="*/ 1 h 88"/>
                <a:gd name="T4" fmla="*/ 8 w 208"/>
                <a:gd name="T5" fmla="*/ 2 h 88"/>
                <a:gd name="T6" fmla="*/ 16 w 208"/>
                <a:gd name="T7" fmla="*/ 5 h 88"/>
                <a:gd name="T8" fmla="*/ 28 w 208"/>
                <a:gd name="T9" fmla="*/ 8 h 88"/>
                <a:gd name="T10" fmla="*/ 42 w 208"/>
                <a:gd name="T11" fmla="*/ 13 h 88"/>
                <a:gd name="T12" fmla="*/ 57 w 208"/>
                <a:gd name="T13" fmla="*/ 19 h 88"/>
                <a:gd name="T14" fmla="*/ 74 w 208"/>
                <a:gd name="T15" fmla="*/ 25 h 88"/>
                <a:gd name="T16" fmla="*/ 92 w 208"/>
                <a:gd name="T17" fmla="*/ 30 h 88"/>
                <a:gd name="T18" fmla="*/ 110 w 208"/>
                <a:gd name="T19" fmla="*/ 37 h 88"/>
                <a:gd name="T20" fmla="*/ 127 w 208"/>
                <a:gd name="T21" fmla="*/ 44 h 88"/>
                <a:gd name="T22" fmla="*/ 145 w 208"/>
                <a:gd name="T23" fmla="*/ 51 h 88"/>
                <a:gd name="T24" fmla="*/ 161 w 208"/>
                <a:gd name="T25" fmla="*/ 60 h 88"/>
                <a:gd name="T26" fmla="*/ 176 w 208"/>
                <a:gd name="T27" fmla="*/ 67 h 88"/>
                <a:gd name="T28" fmla="*/ 189 w 208"/>
                <a:gd name="T29" fmla="*/ 74 h 88"/>
                <a:gd name="T30" fmla="*/ 200 w 208"/>
                <a:gd name="T31" fmla="*/ 81 h 88"/>
                <a:gd name="T32" fmla="*/ 208 w 208"/>
                <a:gd name="T33" fmla="*/ 88 h 88"/>
                <a:gd name="T34" fmla="*/ 206 w 208"/>
                <a:gd name="T35" fmla="*/ 88 h 88"/>
                <a:gd name="T36" fmla="*/ 201 w 208"/>
                <a:gd name="T37" fmla="*/ 85 h 88"/>
                <a:gd name="T38" fmla="*/ 192 w 208"/>
                <a:gd name="T39" fmla="*/ 84 h 88"/>
                <a:gd name="T40" fmla="*/ 180 w 208"/>
                <a:gd name="T41" fmla="*/ 81 h 88"/>
                <a:gd name="T42" fmla="*/ 166 w 208"/>
                <a:gd name="T43" fmla="*/ 77 h 88"/>
                <a:gd name="T44" fmla="*/ 151 w 208"/>
                <a:gd name="T45" fmla="*/ 73 h 88"/>
                <a:gd name="T46" fmla="*/ 134 w 208"/>
                <a:gd name="T47" fmla="*/ 67 h 88"/>
                <a:gd name="T48" fmla="*/ 117 w 208"/>
                <a:gd name="T49" fmla="*/ 61 h 88"/>
                <a:gd name="T50" fmla="*/ 98 w 208"/>
                <a:gd name="T51" fmla="*/ 55 h 88"/>
                <a:gd name="T52" fmla="*/ 81 w 208"/>
                <a:gd name="T53" fmla="*/ 48 h 88"/>
                <a:gd name="T54" fmla="*/ 63 w 208"/>
                <a:gd name="T55" fmla="*/ 41 h 88"/>
                <a:gd name="T56" fmla="*/ 47 w 208"/>
                <a:gd name="T57" fmla="*/ 34 h 88"/>
                <a:gd name="T58" fmla="*/ 31 w 208"/>
                <a:gd name="T59" fmla="*/ 26 h 88"/>
                <a:gd name="T60" fmla="*/ 19 w 208"/>
                <a:gd name="T61" fmla="*/ 18 h 88"/>
                <a:gd name="T62" fmla="*/ 8 w 208"/>
                <a:gd name="T63" fmla="*/ 8 h 88"/>
                <a:gd name="T64" fmla="*/ 0 w 208"/>
                <a:gd name="T6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8" h="88">
                  <a:moveTo>
                    <a:pt x="0" y="0"/>
                  </a:moveTo>
                  <a:lnTo>
                    <a:pt x="2" y="1"/>
                  </a:lnTo>
                  <a:lnTo>
                    <a:pt x="8" y="2"/>
                  </a:lnTo>
                  <a:lnTo>
                    <a:pt x="16" y="5"/>
                  </a:lnTo>
                  <a:lnTo>
                    <a:pt x="28" y="8"/>
                  </a:lnTo>
                  <a:lnTo>
                    <a:pt x="42" y="13"/>
                  </a:lnTo>
                  <a:lnTo>
                    <a:pt x="57" y="19"/>
                  </a:lnTo>
                  <a:lnTo>
                    <a:pt x="74" y="25"/>
                  </a:lnTo>
                  <a:lnTo>
                    <a:pt x="92" y="30"/>
                  </a:lnTo>
                  <a:lnTo>
                    <a:pt x="110" y="37"/>
                  </a:lnTo>
                  <a:lnTo>
                    <a:pt x="127" y="44"/>
                  </a:lnTo>
                  <a:lnTo>
                    <a:pt x="145" y="51"/>
                  </a:lnTo>
                  <a:lnTo>
                    <a:pt x="161" y="60"/>
                  </a:lnTo>
                  <a:lnTo>
                    <a:pt x="176" y="67"/>
                  </a:lnTo>
                  <a:lnTo>
                    <a:pt x="189" y="74"/>
                  </a:lnTo>
                  <a:lnTo>
                    <a:pt x="200" y="81"/>
                  </a:lnTo>
                  <a:lnTo>
                    <a:pt x="208" y="88"/>
                  </a:lnTo>
                  <a:lnTo>
                    <a:pt x="206" y="88"/>
                  </a:lnTo>
                  <a:lnTo>
                    <a:pt x="201" y="85"/>
                  </a:lnTo>
                  <a:lnTo>
                    <a:pt x="192" y="84"/>
                  </a:lnTo>
                  <a:lnTo>
                    <a:pt x="180" y="81"/>
                  </a:lnTo>
                  <a:lnTo>
                    <a:pt x="166" y="77"/>
                  </a:lnTo>
                  <a:lnTo>
                    <a:pt x="151" y="73"/>
                  </a:lnTo>
                  <a:lnTo>
                    <a:pt x="134" y="67"/>
                  </a:lnTo>
                  <a:lnTo>
                    <a:pt x="117" y="61"/>
                  </a:lnTo>
                  <a:lnTo>
                    <a:pt x="98" y="55"/>
                  </a:lnTo>
                  <a:lnTo>
                    <a:pt x="81" y="48"/>
                  </a:lnTo>
                  <a:lnTo>
                    <a:pt x="63" y="41"/>
                  </a:lnTo>
                  <a:lnTo>
                    <a:pt x="47" y="34"/>
                  </a:lnTo>
                  <a:lnTo>
                    <a:pt x="31" y="26"/>
                  </a:lnTo>
                  <a:lnTo>
                    <a:pt x="19" y="18"/>
                  </a:lnTo>
                  <a:lnTo>
                    <a:pt x="8" y="8"/>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3" name="Freeform 477"/>
            <p:cNvSpPr>
              <a:spLocks/>
            </p:cNvSpPr>
            <p:nvPr/>
          </p:nvSpPr>
          <p:spPr bwMode="auto">
            <a:xfrm>
              <a:off x="3991" y="2123"/>
              <a:ext cx="80" cy="42"/>
            </a:xfrm>
            <a:custGeom>
              <a:avLst/>
              <a:gdLst>
                <a:gd name="T0" fmla="*/ 0 w 80"/>
                <a:gd name="T1" fmla="*/ 42 h 42"/>
                <a:gd name="T2" fmla="*/ 2 w 80"/>
                <a:gd name="T3" fmla="*/ 41 h 42"/>
                <a:gd name="T4" fmla="*/ 9 w 80"/>
                <a:gd name="T5" fmla="*/ 36 h 42"/>
                <a:gd name="T6" fmla="*/ 20 w 80"/>
                <a:gd name="T7" fmla="*/ 30 h 42"/>
                <a:gd name="T8" fmla="*/ 31 w 80"/>
                <a:gd name="T9" fmla="*/ 22 h 42"/>
                <a:gd name="T10" fmla="*/ 44 w 80"/>
                <a:gd name="T11" fmla="*/ 15 h 42"/>
                <a:gd name="T12" fmla="*/ 58 w 80"/>
                <a:gd name="T13" fmla="*/ 8 h 42"/>
                <a:gd name="T14" fmla="*/ 70 w 80"/>
                <a:gd name="T15" fmla="*/ 3 h 42"/>
                <a:gd name="T16" fmla="*/ 80 w 80"/>
                <a:gd name="T17" fmla="*/ 0 h 42"/>
                <a:gd name="T18" fmla="*/ 78 w 80"/>
                <a:gd name="T19" fmla="*/ 2 h 42"/>
                <a:gd name="T20" fmla="*/ 73 w 80"/>
                <a:gd name="T21" fmla="*/ 7 h 42"/>
                <a:gd name="T22" fmla="*/ 65 w 80"/>
                <a:gd name="T23" fmla="*/ 14 h 42"/>
                <a:gd name="T24" fmla="*/ 55 w 80"/>
                <a:gd name="T25" fmla="*/ 21 h 42"/>
                <a:gd name="T26" fmla="*/ 43 w 80"/>
                <a:gd name="T27" fmla="*/ 29 h 42"/>
                <a:gd name="T28" fmla="*/ 29 w 80"/>
                <a:gd name="T29" fmla="*/ 36 h 42"/>
                <a:gd name="T30" fmla="*/ 15 w 80"/>
                <a:gd name="T31" fmla="*/ 41 h 42"/>
                <a:gd name="T32" fmla="*/ 0 w 80"/>
                <a:gd name="T33"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42">
                  <a:moveTo>
                    <a:pt x="0" y="42"/>
                  </a:moveTo>
                  <a:lnTo>
                    <a:pt x="2" y="41"/>
                  </a:lnTo>
                  <a:lnTo>
                    <a:pt x="9" y="36"/>
                  </a:lnTo>
                  <a:lnTo>
                    <a:pt x="20" y="30"/>
                  </a:lnTo>
                  <a:lnTo>
                    <a:pt x="31" y="22"/>
                  </a:lnTo>
                  <a:lnTo>
                    <a:pt x="44" y="15"/>
                  </a:lnTo>
                  <a:lnTo>
                    <a:pt x="58" y="8"/>
                  </a:lnTo>
                  <a:lnTo>
                    <a:pt x="70" y="3"/>
                  </a:lnTo>
                  <a:lnTo>
                    <a:pt x="80" y="0"/>
                  </a:lnTo>
                  <a:lnTo>
                    <a:pt x="78" y="2"/>
                  </a:lnTo>
                  <a:lnTo>
                    <a:pt x="73" y="7"/>
                  </a:lnTo>
                  <a:lnTo>
                    <a:pt x="65" y="14"/>
                  </a:lnTo>
                  <a:lnTo>
                    <a:pt x="55" y="21"/>
                  </a:lnTo>
                  <a:lnTo>
                    <a:pt x="43" y="29"/>
                  </a:lnTo>
                  <a:lnTo>
                    <a:pt x="29" y="36"/>
                  </a:lnTo>
                  <a:lnTo>
                    <a:pt x="15" y="41"/>
                  </a:lnTo>
                  <a:lnTo>
                    <a:pt x="0" y="4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4" name="Freeform 478"/>
            <p:cNvSpPr>
              <a:spLocks/>
            </p:cNvSpPr>
            <p:nvPr/>
          </p:nvSpPr>
          <p:spPr bwMode="auto">
            <a:xfrm>
              <a:off x="4271" y="2248"/>
              <a:ext cx="181" cy="71"/>
            </a:xfrm>
            <a:custGeom>
              <a:avLst/>
              <a:gdLst>
                <a:gd name="T0" fmla="*/ 0 w 181"/>
                <a:gd name="T1" fmla="*/ 2 h 71"/>
                <a:gd name="T2" fmla="*/ 6 w 181"/>
                <a:gd name="T3" fmla="*/ 2 h 71"/>
                <a:gd name="T4" fmla="*/ 24 w 181"/>
                <a:gd name="T5" fmla="*/ 1 h 71"/>
                <a:gd name="T6" fmla="*/ 47 w 181"/>
                <a:gd name="T7" fmla="*/ 1 h 71"/>
                <a:gd name="T8" fmla="*/ 76 w 181"/>
                <a:gd name="T9" fmla="*/ 0 h 71"/>
                <a:gd name="T10" fmla="*/ 105 w 181"/>
                <a:gd name="T11" fmla="*/ 0 h 71"/>
                <a:gd name="T12" fmla="*/ 135 w 181"/>
                <a:gd name="T13" fmla="*/ 0 h 71"/>
                <a:gd name="T14" fmla="*/ 159 w 181"/>
                <a:gd name="T15" fmla="*/ 1 h 71"/>
                <a:gd name="T16" fmla="*/ 177 w 181"/>
                <a:gd name="T17" fmla="*/ 2 h 71"/>
                <a:gd name="T18" fmla="*/ 178 w 181"/>
                <a:gd name="T19" fmla="*/ 9 h 71"/>
                <a:gd name="T20" fmla="*/ 180 w 181"/>
                <a:gd name="T21" fmla="*/ 25 h 71"/>
                <a:gd name="T22" fmla="*/ 181 w 181"/>
                <a:gd name="T23" fmla="*/ 49 h 71"/>
                <a:gd name="T24" fmla="*/ 179 w 181"/>
                <a:gd name="T25" fmla="*/ 71 h 71"/>
                <a:gd name="T26" fmla="*/ 153 w 181"/>
                <a:gd name="T27" fmla="*/ 18 h 71"/>
                <a:gd name="T28" fmla="*/ 150 w 181"/>
                <a:gd name="T29" fmla="*/ 18 h 71"/>
                <a:gd name="T30" fmla="*/ 139 w 181"/>
                <a:gd name="T31" fmla="*/ 18 h 71"/>
                <a:gd name="T32" fmla="*/ 124 w 181"/>
                <a:gd name="T33" fmla="*/ 18 h 71"/>
                <a:gd name="T34" fmla="*/ 104 w 181"/>
                <a:gd name="T35" fmla="*/ 17 h 71"/>
                <a:gd name="T36" fmla="*/ 81 w 181"/>
                <a:gd name="T37" fmla="*/ 16 h 71"/>
                <a:gd name="T38" fmla="*/ 55 w 181"/>
                <a:gd name="T39" fmla="*/ 13 h 71"/>
                <a:gd name="T40" fmla="*/ 28 w 181"/>
                <a:gd name="T41" fmla="*/ 8 h 71"/>
                <a:gd name="T42" fmla="*/ 0 w 181"/>
                <a:gd name="T43" fmla="*/ 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1" h="71">
                  <a:moveTo>
                    <a:pt x="0" y="2"/>
                  </a:moveTo>
                  <a:lnTo>
                    <a:pt x="6" y="2"/>
                  </a:lnTo>
                  <a:lnTo>
                    <a:pt x="24" y="1"/>
                  </a:lnTo>
                  <a:lnTo>
                    <a:pt x="47" y="1"/>
                  </a:lnTo>
                  <a:lnTo>
                    <a:pt x="76" y="0"/>
                  </a:lnTo>
                  <a:lnTo>
                    <a:pt x="105" y="0"/>
                  </a:lnTo>
                  <a:lnTo>
                    <a:pt x="135" y="0"/>
                  </a:lnTo>
                  <a:lnTo>
                    <a:pt x="159" y="1"/>
                  </a:lnTo>
                  <a:lnTo>
                    <a:pt x="177" y="2"/>
                  </a:lnTo>
                  <a:lnTo>
                    <a:pt x="178" y="9"/>
                  </a:lnTo>
                  <a:lnTo>
                    <a:pt x="180" y="25"/>
                  </a:lnTo>
                  <a:lnTo>
                    <a:pt x="181" y="49"/>
                  </a:lnTo>
                  <a:lnTo>
                    <a:pt x="179" y="71"/>
                  </a:lnTo>
                  <a:lnTo>
                    <a:pt x="153" y="18"/>
                  </a:lnTo>
                  <a:lnTo>
                    <a:pt x="150" y="18"/>
                  </a:lnTo>
                  <a:lnTo>
                    <a:pt x="139" y="18"/>
                  </a:lnTo>
                  <a:lnTo>
                    <a:pt x="124" y="18"/>
                  </a:lnTo>
                  <a:lnTo>
                    <a:pt x="104" y="17"/>
                  </a:lnTo>
                  <a:lnTo>
                    <a:pt x="81" y="16"/>
                  </a:lnTo>
                  <a:lnTo>
                    <a:pt x="55" y="13"/>
                  </a:lnTo>
                  <a:lnTo>
                    <a:pt x="28" y="8"/>
                  </a:lnTo>
                  <a:lnTo>
                    <a:pt x="0"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 name="Freeform 479"/>
            <p:cNvSpPr>
              <a:spLocks/>
            </p:cNvSpPr>
            <p:nvPr/>
          </p:nvSpPr>
          <p:spPr bwMode="auto">
            <a:xfrm>
              <a:off x="4269" y="2312"/>
              <a:ext cx="164" cy="19"/>
            </a:xfrm>
            <a:custGeom>
              <a:avLst/>
              <a:gdLst>
                <a:gd name="T0" fmla="*/ 0 w 164"/>
                <a:gd name="T1" fmla="*/ 0 h 19"/>
                <a:gd name="T2" fmla="*/ 6 w 164"/>
                <a:gd name="T3" fmla="*/ 0 h 19"/>
                <a:gd name="T4" fmla="*/ 20 w 164"/>
                <a:gd name="T5" fmla="*/ 1 h 19"/>
                <a:gd name="T6" fmla="*/ 42 w 164"/>
                <a:gd name="T7" fmla="*/ 2 h 19"/>
                <a:gd name="T8" fmla="*/ 68 w 164"/>
                <a:gd name="T9" fmla="*/ 4 h 19"/>
                <a:gd name="T10" fmla="*/ 95 w 164"/>
                <a:gd name="T11" fmla="*/ 6 h 19"/>
                <a:gd name="T12" fmla="*/ 122 w 164"/>
                <a:gd name="T13" fmla="*/ 9 h 19"/>
                <a:gd name="T14" fmla="*/ 146 w 164"/>
                <a:gd name="T15" fmla="*/ 13 h 19"/>
                <a:gd name="T16" fmla="*/ 164 w 164"/>
                <a:gd name="T17" fmla="*/ 18 h 19"/>
                <a:gd name="T18" fmla="*/ 158 w 164"/>
                <a:gd name="T19" fmla="*/ 18 h 19"/>
                <a:gd name="T20" fmla="*/ 141 w 164"/>
                <a:gd name="T21" fmla="*/ 18 h 19"/>
                <a:gd name="T22" fmla="*/ 118 w 164"/>
                <a:gd name="T23" fmla="*/ 19 h 19"/>
                <a:gd name="T24" fmla="*/ 90 w 164"/>
                <a:gd name="T25" fmla="*/ 18 h 19"/>
                <a:gd name="T26" fmla="*/ 62 w 164"/>
                <a:gd name="T27" fmla="*/ 16 h 19"/>
                <a:gd name="T28" fmla="*/ 35 w 164"/>
                <a:gd name="T29" fmla="*/ 13 h 19"/>
                <a:gd name="T30" fmla="*/ 13 w 164"/>
                <a:gd name="T31" fmla="*/ 7 h 19"/>
                <a:gd name="T32" fmla="*/ 0 w 164"/>
                <a:gd name="T33"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19">
                  <a:moveTo>
                    <a:pt x="0" y="0"/>
                  </a:moveTo>
                  <a:lnTo>
                    <a:pt x="6" y="0"/>
                  </a:lnTo>
                  <a:lnTo>
                    <a:pt x="20" y="1"/>
                  </a:lnTo>
                  <a:lnTo>
                    <a:pt x="42" y="2"/>
                  </a:lnTo>
                  <a:lnTo>
                    <a:pt x="68" y="4"/>
                  </a:lnTo>
                  <a:lnTo>
                    <a:pt x="95" y="6"/>
                  </a:lnTo>
                  <a:lnTo>
                    <a:pt x="122" y="9"/>
                  </a:lnTo>
                  <a:lnTo>
                    <a:pt x="146" y="13"/>
                  </a:lnTo>
                  <a:lnTo>
                    <a:pt x="164" y="18"/>
                  </a:lnTo>
                  <a:lnTo>
                    <a:pt x="158" y="18"/>
                  </a:lnTo>
                  <a:lnTo>
                    <a:pt x="141" y="18"/>
                  </a:lnTo>
                  <a:lnTo>
                    <a:pt x="118" y="19"/>
                  </a:lnTo>
                  <a:lnTo>
                    <a:pt x="90" y="18"/>
                  </a:lnTo>
                  <a:lnTo>
                    <a:pt x="62" y="16"/>
                  </a:lnTo>
                  <a:lnTo>
                    <a:pt x="35" y="13"/>
                  </a:lnTo>
                  <a:lnTo>
                    <a:pt x="13"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6" name="Freeform 480"/>
            <p:cNvSpPr>
              <a:spLocks/>
            </p:cNvSpPr>
            <p:nvPr/>
          </p:nvSpPr>
          <p:spPr bwMode="auto">
            <a:xfrm>
              <a:off x="4483" y="2201"/>
              <a:ext cx="126" cy="109"/>
            </a:xfrm>
            <a:custGeom>
              <a:avLst/>
              <a:gdLst>
                <a:gd name="T0" fmla="*/ 0 w 126"/>
                <a:gd name="T1" fmla="*/ 28 h 109"/>
                <a:gd name="T2" fmla="*/ 3 w 126"/>
                <a:gd name="T3" fmla="*/ 27 h 109"/>
                <a:gd name="T4" fmla="*/ 12 w 126"/>
                <a:gd name="T5" fmla="*/ 23 h 109"/>
                <a:gd name="T6" fmla="*/ 26 w 126"/>
                <a:gd name="T7" fmla="*/ 19 h 109"/>
                <a:gd name="T8" fmla="*/ 43 w 126"/>
                <a:gd name="T9" fmla="*/ 13 h 109"/>
                <a:gd name="T10" fmla="*/ 62 w 126"/>
                <a:gd name="T11" fmla="*/ 8 h 109"/>
                <a:gd name="T12" fmla="*/ 83 w 126"/>
                <a:gd name="T13" fmla="*/ 4 h 109"/>
                <a:gd name="T14" fmla="*/ 104 w 126"/>
                <a:gd name="T15" fmla="*/ 0 h 109"/>
                <a:gd name="T16" fmla="*/ 124 w 126"/>
                <a:gd name="T17" fmla="*/ 0 h 109"/>
                <a:gd name="T18" fmla="*/ 126 w 126"/>
                <a:gd name="T19" fmla="*/ 74 h 109"/>
                <a:gd name="T20" fmla="*/ 8 w 126"/>
                <a:gd name="T21" fmla="*/ 109 h 109"/>
                <a:gd name="T22" fmla="*/ 110 w 126"/>
                <a:gd name="T23" fmla="*/ 61 h 109"/>
                <a:gd name="T24" fmla="*/ 112 w 126"/>
                <a:gd name="T25" fmla="*/ 16 h 109"/>
                <a:gd name="T26" fmla="*/ 0 w 126"/>
                <a:gd name="T27" fmla="*/ 2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109">
                  <a:moveTo>
                    <a:pt x="0" y="28"/>
                  </a:moveTo>
                  <a:lnTo>
                    <a:pt x="3" y="27"/>
                  </a:lnTo>
                  <a:lnTo>
                    <a:pt x="12" y="23"/>
                  </a:lnTo>
                  <a:lnTo>
                    <a:pt x="26" y="19"/>
                  </a:lnTo>
                  <a:lnTo>
                    <a:pt x="43" y="13"/>
                  </a:lnTo>
                  <a:lnTo>
                    <a:pt x="62" y="8"/>
                  </a:lnTo>
                  <a:lnTo>
                    <a:pt x="83" y="4"/>
                  </a:lnTo>
                  <a:lnTo>
                    <a:pt x="104" y="0"/>
                  </a:lnTo>
                  <a:lnTo>
                    <a:pt x="124" y="0"/>
                  </a:lnTo>
                  <a:lnTo>
                    <a:pt x="126" y="74"/>
                  </a:lnTo>
                  <a:lnTo>
                    <a:pt x="8" y="109"/>
                  </a:lnTo>
                  <a:lnTo>
                    <a:pt x="110" y="61"/>
                  </a:lnTo>
                  <a:lnTo>
                    <a:pt x="112" y="16"/>
                  </a:lnTo>
                  <a:lnTo>
                    <a:pt x="0" y="2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7" name="Freeform 481"/>
            <p:cNvSpPr>
              <a:spLocks/>
            </p:cNvSpPr>
            <p:nvPr/>
          </p:nvSpPr>
          <p:spPr bwMode="auto">
            <a:xfrm>
              <a:off x="4267" y="2078"/>
              <a:ext cx="204" cy="32"/>
            </a:xfrm>
            <a:custGeom>
              <a:avLst/>
              <a:gdLst>
                <a:gd name="T0" fmla="*/ 0 w 204"/>
                <a:gd name="T1" fmla="*/ 12 h 32"/>
                <a:gd name="T2" fmla="*/ 1 w 204"/>
                <a:gd name="T3" fmla="*/ 12 h 32"/>
                <a:gd name="T4" fmla="*/ 5 w 204"/>
                <a:gd name="T5" fmla="*/ 12 h 32"/>
                <a:gd name="T6" fmla="*/ 11 w 204"/>
                <a:gd name="T7" fmla="*/ 12 h 32"/>
                <a:gd name="T8" fmla="*/ 19 w 204"/>
                <a:gd name="T9" fmla="*/ 12 h 32"/>
                <a:gd name="T10" fmla="*/ 30 w 204"/>
                <a:gd name="T11" fmla="*/ 13 h 32"/>
                <a:gd name="T12" fmla="*/ 42 w 204"/>
                <a:gd name="T13" fmla="*/ 13 h 32"/>
                <a:gd name="T14" fmla="*/ 56 w 204"/>
                <a:gd name="T15" fmla="*/ 13 h 32"/>
                <a:gd name="T16" fmla="*/ 70 w 204"/>
                <a:gd name="T17" fmla="*/ 14 h 32"/>
                <a:gd name="T18" fmla="*/ 86 w 204"/>
                <a:gd name="T19" fmla="*/ 15 h 32"/>
                <a:gd name="T20" fmla="*/ 102 w 204"/>
                <a:gd name="T21" fmla="*/ 17 h 32"/>
                <a:gd name="T22" fmla="*/ 119 w 204"/>
                <a:gd name="T23" fmla="*/ 19 h 32"/>
                <a:gd name="T24" fmla="*/ 136 w 204"/>
                <a:gd name="T25" fmla="*/ 20 h 32"/>
                <a:gd name="T26" fmla="*/ 154 w 204"/>
                <a:gd name="T27" fmla="*/ 22 h 32"/>
                <a:gd name="T28" fmla="*/ 171 w 204"/>
                <a:gd name="T29" fmla="*/ 25 h 32"/>
                <a:gd name="T30" fmla="*/ 188 w 204"/>
                <a:gd name="T31" fmla="*/ 28 h 32"/>
                <a:gd name="T32" fmla="*/ 204 w 204"/>
                <a:gd name="T33" fmla="*/ 32 h 32"/>
                <a:gd name="T34" fmla="*/ 203 w 204"/>
                <a:gd name="T35" fmla="*/ 31 h 32"/>
                <a:gd name="T36" fmla="*/ 199 w 204"/>
                <a:gd name="T37" fmla="*/ 29 h 32"/>
                <a:gd name="T38" fmla="*/ 195 w 204"/>
                <a:gd name="T39" fmla="*/ 27 h 32"/>
                <a:gd name="T40" fmla="*/ 188 w 204"/>
                <a:gd name="T41" fmla="*/ 24 h 32"/>
                <a:gd name="T42" fmla="*/ 178 w 204"/>
                <a:gd name="T43" fmla="*/ 20 h 32"/>
                <a:gd name="T44" fmla="*/ 168 w 204"/>
                <a:gd name="T45" fmla="*/ 15 h 32"/>
                <a:gd name="T46" fmla="*/ 156 w 204"/>
                <a:gd name="T47" fmla="*/ 12 h 32"/>
                <a:gd name="T48" fmla="*/ 142 w 204"/>
                <a:gd name="T49" fmla="*/ 8 h 32"/>
                <a:gd name="T50" fmla="*/ 128 w 204"/>
                <a:gd name="T51" fmla="*/ 5 h 32"/>
                <a:gd name="T52" fmla="*/ 112 w 204"/>
                <a:gd name="T53" fmla="*/ 3 h 32"/>
                <a:gd name="T54" fmla="*/ 95 w 204"/>
                <a:gd name="T55" fmla="*/ 0 h 32"/>
                <a:gd name="T56" fmla="*/ 78 w 204"/>
                <a:gd name="T57" fmla="*/ 0 h 32"/>
                <a:gd name="T58" fmla="*/ 59 w 204"/>
                <a:gd name="T59" fmla="*/ 0 h 32"/>
                <a:gd name="T60" fmla="*/ 39 w 204"/>
                <a:gd name="T61" fmla="*/ 3 h 32"/>
                <a:gd name="T62" fmla="*/ 19 w 204"/>
                <a:gd name="T63" fmla="*/ 6 h 32"/>
                <a:gd name="T64" fmla="*/ 0 w 204"/>
                <a:gd name="T65"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4" h="32">
                  <a:moveTo>
                    <a:pt x="0" y="12"/>
                  </a:moveTo>
                  <a:lnTo>
                    <a:pt x="1" y="12"/>
                  </a:lnTo>
                  <a:lnTo>
                    <a:pt x="5" y="12"/>
                  </a:lnTo>
                  <a:lnTo>
                    <a:pt x="11" y="12"/>
                  </a:lnTo>
                  <a:lnTo>
                    <a:pt x="19" y="12"/>
                  </a:lnTo>
                  <a:lnTo>
                    <a:pt x="30" y="13"/>
                  </a:lnTo>
                  <a:lnTo>
                    <a:pt x="42" y="13"/>
                  </a:lnTo>
                  <a:lnTo>
                    <a:pt x="56" y="13"/>
                  </a:lnTo>
                  <a:lnTo>
                    <a:pt x="70" y="14"/>
                  </a:lnTo>
                  <a:lnTo>
                    <a:pt x="86" y="15"/>
                  </a:lnTo>
                  <a:lnTo>
                    <a:pt x="102" y="17"/>
                  </a:lnTo>
                  <a:lnTo>
                    <a:pt x="119" y="19"/>
                  </a:lnTo>
                  <a:lnTo>
                    <a:pt x="136" y="20"/>
                  </a:lnTo>
                  <a:lnTo>
                    <a:pt x="154" y="22"/>
                  </a:lnTo>
                  <a:lnTo>
                    <a:pt x="171" y="25"/>
                  </a:lnTo>
                  <a:lnTo>
                    <a:pt x="188" y="28"/>
                  </a:lnTo>
                  <a:lnTo>
                    <a:pt x="204" y="32"/>
                  </a:lnTo>
                  <a:lnTo>
                    <a:pt x="203" y="31"/>
                  </a:lnTo>
                  <a:lnTo>
                    <a:pt x="199" y="29"/>
                  </a:lnTo>
                  <a:lnTo>
                    <a:pt x="195" y="27"/>
                  </a:lnTo>
                  <a:lnTo>
                    <a:pt x="188" y="24"/>
                  </a:lnTo>
                  <a:lnTo>
                    <a:pt x="178" y="20"/>
                  </a:lnTo>
                  <a:lnTo>
                    <a:pt x="168" y="15"/>
                  </a:lnTo>
                  <a:lnTo>
                    <a:pt x="156" y="12"/>
                  </a:lnTo>
                  <a:lnTo>
                    <a:pt x="142" y="8"/>
                  </a:lnTo>
                  <a:lnTo>
                    <a:pt x="128" y="5"/>
                  </a:lnTo>
                  <a:lnTo>
                    <a:pt x="112" y="3"/>
                  </a:lnTo>
                  <a:lnTo>
                    <a:pt x="95" y="0"/>
                  </a:lnTo>
                  <a:lnTo>
                    <a:pt x="78" y="0"/>
                  </a:lnTo>
                  <a:lnTo>
                    <a:pt x="59" y="0"/>
                  </a:lnTo>
                  <a:lnTo>
                    <a:pt x="39" y="3"/>
                  </a:lnTo>
                  <a:lnTo>
                    <a:pt x="19" y="6"/>
                  </a:lnTo>
                  <a:lnTo>
                    <a:pt x="0" y="1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8" name="Freeform 482"/>
            <p:cNvSpPr>
              <a:spLocks/>
            </p:cNvSpPr>
            <p:nvPr/>
          </p:nvSpPr>
          <p:spPr bwMode="auto">
            <a:xfrm>
              <a:off x="4521" y="2049"/>
              <a:ext cx="837" cy="70"/>
            </a:xfrm>
            <a:custGeom>
              <a:avLst/>
              <a:gdLst>
                <a:gd name="T0" fmla="*/ 0 w 837"/>
                <a:gd name="T1" fmla="*/ 68 h 70"/>
                <a:gd name="T2" fmla="*/ 837 w 837"/>
                <a:gd name="T3" fmla="*/ 0 h 70"/>
                <a:gd name="T4" fmla="*/ 836 w 837"/>
                <a:gd name="T5" fmla="*/ 0 h 70"/>
                <a:gd name="T6" fmla="*/ 832 w 837"/>
                <a:gd name="T7" fmla="*/ 1 h 70"/>
                <a:gd name="T8" fmla="*/ 825 w 837"/>
                <a:gd name="T9" fmla="*/ 2 h 70"/>
                <a:gd name="T10" fmla="*/ 815 w 837"/>
                <a:gd name="T11" fmla="*/ 4 h 70"/>
                <a:gd name="T12" fmla="*/ 804 w 837"/>
                <a:gd name="T13" fmla="*/ 6 h 70"/>
                <a:gd name="T14" fmla="*/ 789 w 837"/>
                <a:gd name="T15" fmla="*/ 8 h 70"/>
                <a:gd name="T16" fmla="*/ 773 w 837"/>
                <a:gd name="T17" fmla="*/ 11 h 70"/>
                <a:gd name="T18" fmla="*/ 754 w 837"/>
                <a:gd name="T19" fmla="*/ 13 h 70"/>
                <a:gd name="T20" fmla="*/ 735 w 837"/>
                <a:gd name="T21" fmla="*/ 16 h 70"/>
                <a:gd name="T22" fmla="*/ 712 w 837"/>
                <a:gd name="T23" fmla="*/ 20 h 70"/>
                <a:gd name="T24" fmla="*/ 689 w 837"/>
                <a:gd name="T25" fmla="*/ 23 h 70"/>
                <a:gd name="T26" fmla="*/ 663 w 837"/>
                <a:gd name="T27" fmla="*/ 27 h 70"/>
                <a:gd name="T28" fmla="*/ 636 w 837"/>
                <a:gd name="T29" fmla="*/ 30 h 70"/>
                <a:gd name="T30" fmla="*/ 608 w 837"/>
                <a:gd name="T31" fmla="*/ 34 h 70"/>
                <a:gd name="T32" fmla="*/ 578 w 837"/>
                <a:gd name="T33" fmla="*/ 37 h 70"/>
                <a:gd name="T34" fmla="*/ 548 w 837"/>
                <a:gd name="T35" fmla="*/ 41 h 70"/>
                <a:gd name="T36" fmla="*/ 516 w 837"/>
                <a:gd name="T37" fmla="*/ 44 h 70"/>
                <a:gd name="T38" fmla="*/ 483 w 837"/>
                <a:gd name="T39" fmla="*/ 48 h 70"/>
                <a:gd name="T40" fmla="*/ 450 w 837"/>
                <a:gd name="T41" fmla="*/ 51 h 70"/>
                <a:gd name="T42" fmla="*/ 417 w 837"/>
                <a:gd name="T43" fmla="*/ 55 h 70"/>
                <a:gd name="T44" fmla="*/ 382 w 837"/>
                <a:gd name="T45" fmla="*/ 58 h 70"/>
                <a:gd name="T46" fmla="*/ 346 w 837"/>
                <a:gd name="T47" fmla="*/ 61 h 70"/>
                <a:gd name="T48" fmla="*/ 311 w 837"/>
                <a:gd name="T49" fmla="*/ 63 h 70"/>
                <a:gd name="T50" fmla="*/ 276 w 837"/>
                <a:gd name="T51" fmla="*/ 65 h 70"/>
                <a:gd name="T52" fmla="*/ 241 w 837"/>
                <a:gd name="T53" fmla="*/ 68 h 70"/>
                <a:gd name="T54" fmla="*/ 205 w 837"/>
                <a:gd name="T55" fmla="*/ 69 h 70"/>
                <a:gd name="T56" fmla="*/ 170 w 837"/>
                <a:gd name="T57" fmla="*/ 70 h 70"/>
                <a:gd name="T58" fmla="*/ 135 w 837"/>
                <a:gd name="T59" fmla="*/ 70 h 70"/>
                <a:gd name="T60" fmla="*/ 101 w 837"/>
                <a:gd name="T61" fmla="*/ 70 h 70"/>
                <a:gd name="T62" fmla="*/ 66 w 837"/>
                <a:gd name="T63" fmla="*/ 70 h 70"/>
                <a:gd name="T64" fmla="*/ 33 w 837"/>
                <a:gd name="T65" fmla="*/ 69 h 70"/>
                <a:gd name="T66" fmla="*/ 0 w 837"/>
                <a:gd name="T67" fmla="*/ 6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7" h="70">
                  <a:moveTo>
                    <a:pt x="0" y="68"/>
                  </a:moveTo>
                  <a:lnTo>
                    <a:pt x="837" y="0"/>
                  </a:lnTo>
                  <a:lnTo>
                    <a:pt x="836" y="0"/>
                  </a:lnTo>
                  <a:lnTo>
                    <a:pt x="832" y="1"/>
                  </a:lnTo>
                  <a:lnTo>
                    <a:pt x="825" y="2"/>
                  </a:lnTo>
                  <a:lnTo>
                    <a:pt x="815" y="4"/>
                  </a:lnTo>
                  <a:lnTo>
                    <a:pt x="804" y="6"/>
                  </a:lnTo>
                  <a:lnTo>
                    <a:pt x="789" y="8"/>
                  </a:lnTo>
                  <a:lnTo>
                    <a:pt x="773" y="11"/>
                  </a:lnTo>
                  <a:lnTo>
                    <a:pt x="754" y="13"/>
                  </a:lnTo>
                  <a:lnTo>
                    <a:pt x="735" y="16"/>
                  </a:lnTo>
                  <a:lnTo>
                    <a:pt x="712" y="20"/>
                  </a:lnTo>
                  <a:lnTo>
                    <a:pt x="689" y="23"/>
                  </a:lnTo>
                  <a:lnTo>
                    <a:pt x="663" y="27"/>
                  </a:lnTo>
                  <a:lnTo>
                    <a:pt x="636" y="30"/>
                  </a:lnTo>
                  <a:lnTo>
                    <a:pt x="608" y="34"/>
                  </a:lnTo>
                  <a:lnTo>
                    <a:pt x="578" y="37"/>
                  </a:lnTo>
                  <a:lnTo>
                    <a:pt x="548" y="41"/>
                  </a:lnTo>
                  <a:lnTo>
                    <a:pt x="516" y="44"/>
                  </a:lnTo>
                  <a:lnTo>
                    <a:pt x="483" y="48"/>
                  </a:lnTo>
                  <a:lnTo>
                    <a:pt x="450" y="51"/>
                  </a:lnTo>
                  <a:lnTo>
                    <a:pt x="417" y="55"/>
                  </a:lnTo>
                  <a:lnTo>
                    <a:pt x="382" y="58"/>
                  </a:lnTo>
                  <a:lnTo>
                    <a:pt x="346" y="61"/>
                  </a:lnTo>
                  <a:lnTo>
                    <a:pt x="311" y="63"/>
                  </a:lnTo>
                  <a:lnTo>
                    <a:pt x="276" y="65"/>
                  </a:lnTo>
                  <a:lnTo>
                    <a:pt x="241" y="68"/>
                  </a:lnTo>
                  <a:lnTo>
                    <a:pt x="205" y="69"/>
                  </a:lnTo>
                  <a:lnTo>
                    <a:pt x="170" y="70"/>
                  </a:lnTo>
                  <a:lnTo>
                    <a:pt x="135" y="70"/>
                  </a:lnTo>
                  <a:lnTo>
                    <a:pt x="101" y="70"/>
                  </a:lnTo>
                  <a:lnTo>
                    <a:pt x="66" y="70"/>
                  </a:lnTo>
                  <a:lnTo>
                    <a:pt x="33" y="69"/>
                  </a:lnTo>
                  <a:lnTo>
                    <a:pt x="0" y="68"/>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9" name="Freeform 483"/>
            <p:cNvSpPr>
              <a:spLocks/>
            </p:cNvSpPr>
            <p:nvPr/>
          </p:nvSpPr>
          <p:spPr bwMode="auto">
            <a:xfrm>
              <a:off x="4635" y="2195"/>
              <a:ext cx="222" cy="24"/>
            </a:xfrm>
            <a:custGeom>
              <a:avLst/>
              <a:gdLst>
                <a:gd name="T0" fmla="*/ 0 w 222"/>
                <a:gd name="T1" fmla="*/ 24 h 24"/>
                <a:gd name="T2" fmla="*/ 222 w 222"/>
                <a:gd name="T3" fmla="*/ 10 h 24"/>
                <a:gd name="T4" fmla="*/ 221 w 222"/>
                <a:gd name="T5" fmla="*/ 10 h 24"/>
                <a:gd name="T6" fmla="*/ 215 w 222"/>
                <a:gd name="T7" fmla="*/ 8 h 24"/>
                <a:gd name="T8" fmla="*/ 208 w 222"/>
                <a:gd name="T9" fmla="*/ 7 h 24"/>
                <a:gd name="T10" fmla="*/ 197 w 222"/>
                <a:gd name="T11" fmla="*/ 6 h 24"/>
                <a:gd name="T12" fmla="*/ 185 w 222"/>
                <a:gd name="T13" fmla="*/ 5 h 24"/>
                <a:gd name="T14" fmla="*/ 169 w 222"/>
                <a:gd name="T15" fmla="*/ 2 h 24"/>
                <a:gd name="T16" fmla="*/ 154 w 222"/>
                <a:gd name="T17" fmla="*/ 1 h 24"/>
                <a:gd name="T18" fmla="*/ 137 w 222"/>
                <a:gd name="T19" fmla="*/ 0 h 24"/>
                <a:gd name="T20" fmla="*/ 119 w 222"/>
                <a:gd name="T21" fmla="*/ 0 h 24"/>
                <a:gd name="T22" fmla="*/ 100 w 222"/>
                <a:gd name="T23" fmla="*/ 0 h 24"/>
                <a:gd name="T24" fmla="*/ 82 w 222"/>
                <a:gd name="T25" fmla="*/ 1 h 24"/>
                <a:gd name="T26" fmla="*/ 64 w 222"/>
                <a:gd name="T27" fmla="*/ 4 h 24"/>
                <a:gd name="T28" fmla="*/ 45 w 222"/>
                <a:gd name="T29" fmla="*/ 7 h 24"/>
                <a:gd name="T30" fmla="*/ 29 w 222"/>
                <a:gd name="T31" fmla="*/ 11 h 24"/>
                <a:gd name="T32" fmla="*/ 14 w 222"/>
                <a:gd name="T33" fmla="*/ 17 h 24"/>
                <a:gd name="T34" fmla="*/ 0 w 222"/>
                <a:gd name="T35"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2" h="24">
                  <a:moveTo>
                    <a:pt x="0" y="24"/>
                  </a:moveTo>
                  <a:lnTo>
                    <a:pt x="222" y="10"/>
                  </a:lnTo>
                  <a:lnTo>
                    <a:pt x="221" y="10"/>
                  </a:lnTo>
                  <a:lnTo>
                    <a:pt x="215" y="8"/>
                  </a:lnTo>
                  <a:lnTo>
                    <a:pt x="208" y="7"/>
                  </a:lnTo>
                  <a:lnTo>
                    <a:pt x="197" y="6"/>
                  </a:lnTo>
                  <a:lnTo>
                    <a:pt x="185" y="5"/>
                  </a:lnTo>
                  <a:lnTo>
                    <a:pt x="169" y="2"/>
                  </a:lnTo>
                  <a:lnTo>
                    <a:pt x="154" y="1"/>
                  </a:lnTo>
                  <a:lnTo>
                    <a:pt x="137" y="0"/>
                  </a:lnTo>
                  <a:lnTo>
                    <a:pt x="119" y="0"/>
                  </a:lnTo>
                  <a:lnTo>
                    <a:pt x="100" y="0"/>
                  </a:lnTo>
                  <a:lnTo>
                    <a:pt x="82" y="1"/>
                  </a:lnTo>
                  <a:lnTo>
                    <a:pt x="64" y="4"/>
                  </a:lnTo>
                  <a:lnTo>
                    <a:pt x="45" y="7"/>
                  </a:lnTo>
                  <a:lnTo>
                    <a:pt x="29" y="11"/>
                  </a:lnTo>
                  <a:lnTo>
                    <a:pt x="14"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0" name="Freeform 484"/>
            <p:cNvSpPr>
              <a:spLocks/>
            </p:cNvSpPr>
            <p:nvPr/>
          </p:nvSpPr>
          <p:spPr bwMode="auto">
            <a:xfrm>
              <a:off x="4886" y="2168"/>
              <a:ext cx="268" cy="26"/>
            </a:xfrm>
            <a:custGeom>
              <a:avLst/>
              <a:gdLst>
                <a:gd name="T0" fmla="*/ 0 w 268"/>
                <a:gd name="T1" fmla="*/ 26 h 26"/>
                <a:gd name="T2" fmla="*/ 41 w 268"/>
                <a:gd name="T3" fmla="*/ 0 h 26"/>
                <a:gd name="T4" fmla="*/ 268 w 268"/>
                <a:gd name="T5" fmla="*/ 14 h 26"/>
                <a:gd name="T6" fmla="*/ 46 w 268"/>
                <a:gd name="T7" fmla="*/ 12 h 26"/>
                <a:gd name="T8" fmla="*/ 0 w 268"/>
                <a:gd name="T9" fmla="*/ 26 h 26"/>
              </a:gdLst>
              <a:ahLst/>
              <a:cxnLst>
                <a:cxn ang="0">
                  <a:pos x="T0" y="T1"/>
                </a:cxn>
                <a:cxn ang="0">
                  <a:pos x="T2" y="T3"/>
                </a:cxn>
                <a:cxn ang="0">
                  <a:pos x="T4" y="T5"/>
                </a:cxn>
                <a:cxn ang="0">
                  <a:pos x="T6" y="T7"/>
                </a:cxn>
                <a:cxn ang="0">
                  <a:pos x="T8" y="T9"/>
                </a:cxn>
              </a:cxnLst>
              <a:rect l="0" t="0" r="r" b="b"/>
              <a:pathLst>
                <a:path w="268" h="26">
                  <a:moveTo>
                    <a:pt x="0" y="26"/>
                  </a:moveTo>
                  <a:lnTo>
                    <a:pt x="41" y="0"/>
                  </a:lnTo>
                  <a:lnTo>
                    <a:pt x="268" y="14"/>
                  </a:lnTo>
                  <a:lnTo>
                    <a:pt x="46" y="12"/>
                  </a:lnTo>
                  <a:lnTo>
                    <a:pt x="0"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1" name="Freeform 485"/>
            <p:cNvSpPr>
              <a:spLocks/>
            </p:cNvSpPr>
            <p:nvPr/>
          </p:nvSpPr>
          <p:spPr bwMode="auto">
            <a:xfrm>
              <a:off x="5170" y="2126"/>
              <a:ext cx="287" cy="50"/>
            </a:xfrm>
            <a:custGeom>
              <a:avLst/>
              <a:gdLst>
                <a:gd name="T0" fmla="*/ 0 w 287"/>
                <a:gd name="T1" fmla="*/ 50 h 50"/>
                <a:gd name="T2" fmla="*/ 98 w 287"/>
                <a:gd name="T3" fmla="*/ 1 h 50"/>
                <a:gd name="T4" fmla="*/ 287 w 287"/>
                <a:gd name="T5" fmla="*/ 0 h 50"/>
                <a:gd name="T6" fmla="*/ 98 w 287"/>
                <a:gd name="T7" fmla="*/ 15 h 50"/>
                <a:gd name="T8" fmla="*/ 0 w 287"/>
                <a:gd name="T9" fmla="*/ 50 h 50"/>
              </a:gdLst>
              <a:ahLst/>
              <a:cxnLst>
                <a:cxn ang="0">
                  <a:pos x="T0" y="T1"/>
                </a:cxn>
                <a:cxn ang="0">
                  <a:pos x="T2" y="T3"/>
                </a:cxn>
                <a:cxn ang="0">
                  <a:pos x="T4" y="T5"/>
                </a:cxn>
                <a:cxn ang="0">
                  <a:pos x="T6" y="T7"/>
                </a:cxn>
                <a:cxn ang="0">
                  <a:pos x="T8" y="T9"/>
                </a:cxn>
              </a:cxnLst>
              <a:rect l="0" t="0" r="r" b="b"/>
              <a:pathLst>
                <a:path w="287" h="50">
                  <a:moveTo>
                    <a:pt x="0" y="50"/>
                  </a:moveTo>
                  <a:lnTo>
                    <a:pt x="98" y="1"/>
                  </a:lnTo>
                  <a:lnTo>
                    <a:pt x="287" y="0"/>
                  </a:lnTo>
                  <a:lnTo>
                    <a:pt x="98" y="15"/>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2" name="Freeform 486"/>
            <p:cNvSpPr>
              <a:spLocks/>
            </p:cNvSpPr>
            <p:nvPr/>
          </p:nvSpPr>
          <p:spPr bwMode="auto">
            <a:xfrm>
              <a:off x="4627" y="2208"/>
              <a:ext cx="321" cy="62"/>
            </a:xfrm>
            <a:custGeom>
              <a:avLst/>
              <a:gdLst>
                <a:gd name="T0" fmla="*/ 11 w 321"/>
                <a:gd name="T1" fmla="*/ 50 h 62"/>
                <a:gd name="T2" fmla="*/ 239 w 321"/>
                <a:gd name="T3" fmla="*/ 37 h 62"/>
                <a:gd name="T4" fmla="*/ 321 w 321"/>
                <a:gd name="T5" fmla="*/ 0 h 62"/>
                <a:gd name="T6" fmla="*/ 233 w 321"/>
                <a:gd name="T7" fmla="*/ 54 h 62"/>
                <a:gd name="T8" fmla="*/ 0 w 321"/>
                <a:gd name="T9" fmla="*/ 62 h 62"/>
                <a:gd name="T10" fmla="*/ 11 w 321"/>
                <a:gd name="T11" fmla="*/ 50 h 62"/>
              </a:gdLst>
              <a:ahLst/>
              <a:cxnLst>
                <a:cxn ang="0">
                  <a:pos x="T0" y="T1"/>
                </a:cxn>
                <a:cxn ang="0">
                  <a:pos x="T2" y="T3"/>
                </a:cxn>
                <a:cxn ang="0">
                  <a:pos x="T4" y="T5"/>
                </a:cxn>
                <a:cxn ang="0">
                  <a:pos x="T6" y="T7"/>
                </a:cxn>
                <a:cxn ang="0">
                  <a:pos x="T8" y="T9"/>
                </a:cxn>
                <a:cxn ang="0">
                  <a:pos x="T10" y="T11"/>
                </a:cxn>
              </a:cxnLst>
              <a:rect l="0" t="0" r="r" b="b"/>
              <a:pathLst>
                <a:path w="321" h="62">
                  <a:moveTo>
                    <a:pt x="11" y="50"/>
                  </a:moveTo>
                  <a:lnTo>
                    <a:pt x="239" y="37"/>
                  </a:lnTo>
                  <a:lnTo>
                    <a:pt x="321" y="0"/>
                  </a:lnTo>
                  <a:lnTo>
                    <a:pt x="233" y="54"/>
                  </a:lnTo>
                  <a:lnTo>
                    <a:pt x="0" y="62"/>
                  </a:lnTo>
                  <a:lnTo>
                    <a:pt x="11" y="5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3" name="Freeform 487"/>
            <p:cNvSpPr>
              <a:spLocks/>
            </p:cNvSpPr>
            <p:nvPr/>
          </p:nvSpPr>
          <p:spPr bwMode="auto">
            <a:xfrm>
              <a:off x="4982" y="2182"/>
              <a:ext cx="303" cy="58"/>
            </a:xfrm>
            <a:custGeom>
              <a:avLst/>
              <a:gdLst>
                <a:gd name="T0" fmla="*/ 0 w 303"/>
                <a:gd name="T1" fmla="*/ 27 h 58"/>
                <a:gd name="T2" fmla="*/ 187 w 303"/>
                <a:gd name="T3" fmla="*/ 41 h 58"/>
                <a:gd name="T4" fmla="*/ 303 w 303"/>
                <a:gd name="T5" fmla="*/ 0 h 58"/>
                <a:gd name="T6" fmla="*/ 180 w 303"/>
                <a:gd name="T7" fmla="*/ 58 h 58"/>
                <a:gd name="T8" fmla="*/ 0 w 303"/>
                <a:gd name="T9" fmla="*/ 27 h 58"/>
              </a:gdLst>
              <a:ahLst/>
              <a:cxnLst>
                <a:cxn ang="0">
                  <a:pos x="T0" y="T1"/>
                </a:cxn>
                <a:cxn ang="0">
                  <a:pos x="T2" y="T3"/>
                </a:cxn>
                <a:cxn ang="0">
                  <a:pos x="T4" y="T5"/>
                </a:cxn>
                <a:cxn ang="0">
                  <a:pos x="T6" y="T7"/>
                </a:cxn>
                <a:cxn ang="0">
                  <a:pos x="T8" y="T9"/>
                </a:cxn>
              </a:cxnLst>
              <a:rect l="0" t="0" r="r" b="b"/>
              <a:pathLst>
                <a:path w="303" h="58">
                  <a:moveTo>
                    <a:pt x="0" y="27"/>
                  </a:moveTo>
                  <a:lnTo>
                    <a:pt x="187" y="41"/>
                  </a:lnTo>
                  <a:lnTo>
                    <a:pt x="303" y="0"/>
                  </a:lnTo>
                  <a:lnTo>
                    <a:pt x="180" y="58"/>
                  </a:lnTo>
                  <a:lnTo>
                    <a:pt x="0" y="2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4" name="Freeform 488"/>
            <p:cNvSpPr>
              <a:spLocks/>
            </p:cNvSpPr>
            <p:nvPr/>
          </p:nvSpPr>
          <p:spPr bwMode="auto">
            <a:xfrm>
              <a:off x="5325" y="2127"/>
              <a:ext cx="196" cy="58"/>
            </a:xfrm>
            <a:custGeom>
              <a:avLst/>
              <a:gdLst>
                <a:gd name="T0" fmla="*/ 0 w 196"/>
                <a:gd name="T1" fmla="*/ 51 h 58"/>
                <a:gd name="T2" fmla="*/ 161 w 196"/>
                <a:gd name="T3" fmla="*/ 45 h 58"/>
                <a:gd name="T4" fmla="*/ 162 w 196"/>
                <a:gd name="T5" fmla="*/ 44 h 58"/>
                <a:gd name="T6" fmla="*/ 167 w 196"/>
                <a:gd name="T7" fmla="*/ 42 h 58"/>
                <a:gd name="T8" fmla="*/ 171 w 196"/>
                <a:gd name="T9" fmla="*/ 39 h 58"/>
                <a:gd name="T10" fmla="*/ 176 w 196"/>
                <a:gd name="T11" fmla="*/ 34 h 58"/>
                <a:gd name="T12" fmla="*/ 178 w 196"/>
                <a:gd name="T13" fmla="*/ 27 h 58"/>
                <a:gd name="T14" fmla="*/ 178 w 196"/>
                <a:gd name="T15" fmla="*/ 20 h 58"/>
                <a:gd name="T16" fmla="*/ 173 w 196"/>
                <a:gd name="T17" fmla="*/ 11 h 58"/>
                <a:gd name="T18" fmla="*/ 161 w 196"/>
                <a:gd name="T19" fmla="*/ 0 h 58"/>
                <a:gd name="T20" fmla="*/ 164 w 196"/>
                <a:gd name="T21" fmla="*/ 2 h 58"/>
                <a:gd name="T22" fmla="*/ 171 w 196"/>
                <a:gd name="T23" fmla="*/ 6 h 58"/>
                <a:gd name="T24" fmla="*/ 182 w 196"/>
                <a:gd name="T25" fmla="*/ 13 h 58"/>
                <a:gd name="T26" fmla="*/ 191 w 196"/>
                <a:gd name="T27" fmla="*/ 21 h 58"/>
                <a:gd name="T28" fmla="*/ 196 w 196"/>
                <a:gd name="T29" fmla="*/ 31 h 58"/>
                <a:gd name="T30" fmla="*/ 196 w 196"/>
                <a:gd name="T31" fmla="*/ 40 h 58"/>
                <a:gd name="T32" fmla="*/ 185 w 196"/>
                <a:gd name="T33" fmla="*/ 49 h 58"/>
                <a:gd name="T34" fmla="*/ 164 w 196"/>
                <a:gd name="T35" fmla="*/ 58 h 58"/>
                <a:gd name="T36" fmla="*/ 0 w 196"/>
                <a:gd name="T37" fmla="*/ 5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6" h="58">
                  <a:moveTo>
                    <a:pt x="0" y="51"/>
                  </a:moveTo>
                  <a:lnTo>
                    <a:pt x="161" y="45"/>
                  </a:lnTo>
                  <a:lnTo>
                    <a:pt x="162" y="44"/>
                  </a:lnTo>
                  <a:lnTo>
                    <a:pt x="167" y="42"/>
                  </a:lnTo>
                  <a:lnTo>
                    <a:pt x="171" y="39"/>
                  </a:lnTo>
                  <a:lnTo>
                    <a:pt x="176" y="34"/>
                  </a:lnTo>
                  <a:lnTo>
                    <a:pt x="178" y="27"/>
                  </a:lnTo>
                  <a:lnTo>
                    <a:pt x="178" y="20"/>
                  </a:lnTo>
                  <a:lnTo>
                    <a:pt x="173" y="11"/>
                  </a:lnTo>
                  <a:lnTo>
                    <a:pt x="161" y="0"/>
                  </a:lnTo>
                  <a:lnTo>
                    <a:pt x="164" y="2"/>
                  </a:lnTo>
                  <a:lnTo>
                    <a:pt x="171" y="6"/>
                  </a:lnTo>
                  <a:lnTo>
                    <a:pt x="182" y="13"/>
                  </a:lnTo>
                  <a:lnTo>
                    <a:pt x="191" y="21"/>
                  </a:lnTo>
                  <a:lnTo>
                    <a:pt x="196" y="31"/>
                  </a:lnTo>
                  <a:lnTo>
                    <a:pt x="196" y="40"/>
                  </a:lnTo>
                  <a:lnTo>
                    <a:pt x="185" y="49"/>
                  </a:lnTo>
                  <a:lnTo>
                    <a:pt x="164" y="58"/>
                  </a:lnTo>
                  <a:lnTo>
                    <a:pt x="0" y="5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 name="Freeform 489"/>
            <p:cNvSpPr>
              <a:spLocks/>
            </p:cNvSpPr>
            <p:nvPr/>
          </p:nvSpPr>
          <p:spPr bwMode="auto">
            <a:xfrm>
              <a:off x="5404" y="2044"/>
              <a:ext cx="118" cy="90"/>
            </a:xfrm>
            <a:custGeom>
              <a:avLst/>
              <a:gdLst>
                <a:gd name="T0" fmla="*/ 0 w 118"/>
                <a:gd name="T1" fmla="*/ 0 h 90"/>
                <a:gd name="T2" fmla="*/ 5 w 118"/>
                <a:gd name="T3" fmla="*/ 0 h 90"/>
                <a:gd name="T4" fmla="*/ 18 w 118"/>
                <a:gd name="T5" fmla="*/ 0 h 90"/>
                <a:gd name="T6" fmla="*/ 36 w 118"/>
                <a:gd name="T7" fmla="*/ 3 h 90"/>
                <a:gd name="T8" fmla="*/ 57 w 118"/>
                <a:gd name="T9" fmla="*/ 9 h 90"/>
                <a:gd name="T10" fmla="*/ 78 w 118"/>
                <a:gd name="T11" fmla="*/ 19 h 90"/>
                <a:gd name="T12" fmla="*/ 97 w 118"/>
                <a:gd name="T13" fmla="*/ 35 h 90"/>
                <a:gd name="T14" fmla="*/ 110 w 118"/>
                <a:gd name="T15" fmla="*/ 59 h 90"/>
                <a:gd name="T16" fmla="*/ 116 w 118"/>
                <a:gd name="T17" fmla="*/ 90 h 90"/>
                <a:gd name="T18" fmla="*/ 117 w 118"/>
                <a:gd name="T19" fmla="*/ 86 h 90"/>
                <a:gd name="T20" fmla="*/ 118 w 118"/>
                <a:gd name="T21" fmla="*/ 75 h 90"/>
                <a:gd name="T22" fmla="*/ 118 w 118"/>
                <a:gd name="T23" fmla="*/ 60 h 90"/>
                <a:gd name="T24" fmla="*/ 113 w 118"/>
                <a:gd name="T25" fmla="*/ 44 h 90"/>
                <a:gd name="T26" fmla="*/ 102 w 118"/>
                <a:gd name="T27" fmla="*/ 26 h 90"/>
                <a:gd name="T28" fmla="*/ 81 w 118"/>
                <a:gd name="T29" fmla="*/ 12 h 90"/>
                <a:gd name="T30" fmla="*/ 48 w 118"/>
                <a:gd name="T31" fmla="*/ 3 h 90"/>
                <a:gd name="T32" fmla="*/ 0 w 118"/>
                <a:gd name="T33"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 h="90">
                  <a:moveTo>
                    <a:pt x="0" y="0"/>
                  </a:moveTo>
                  <a:lnTo>
                    <a:pt x="5" y="0"/>
                  </a:lnTo>
                  <a:lnTo>
                    <a:pt x="18" y="0"/>
                  </a:lnTo>
                  <a:lnTo>
                    <a:pt x="36" y="3"/>
                  </a:lnTo>
                  <a:lnTo>
                    <a:pt x="57" y="9"/>
                  </a:lnTo>
                  <a:lnTo>
                    <a:pt x="78" y="19"/>
                  </a:lnTo>
                  <a:lnTo>
                    <a:pt x="97" y="35"/>
                  </a:lnTo>
                  <a:lnTo>
                    <a:pt x="110" y="59"/>
                  </a:lnTo>
                  <a:lnTo>
                    <a:pt x="116" y="90"/>
                  </a:lnTo>
                  <a:lnTo>
                    <a:pt x="117" y="86"/>
                  </a:lnTo>
                  <a:lnTo>
                    <a:pt x="118" y="75"/>
                  </a:lnTo>
                  <a:lnTo>
                    <a:pt x="118" y="60"/>
                  </a:lnTo>
                  <a:lnTo>
                    <a:pt x="113" y="44"/>
                  </a:lnTo>
                  <a:lnTo>
                    <a:pt x="102" y="26"/>
                  </a:lnTo>
                  <a:lnTo>
                    <a:pt x="81" y="12"/>
                  </a:lnTo>
                  <a:lnTo>
                    <a:pt x="48" y="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 name="Freeform 490"/>
            <p:cNvSpPr>
              <a:spLocks/>
            </p:cNvSpPr>
            <p:nvPr/>
          </p:nvSpPr>
          <p:spPr bwMode="auto">
            <a:xfrm>
              <a:off x="4067" y="2110"/>
              <a:ext cx="464" cy="117"/>
            </a:xfrm>
            <a:custGeom>
              <a:avLst/>
              <a:gdLst>
                <a:gd name="T0" fmla="*/ 461 w 464"/>
                <a:gd name="T1" fmla="*/ 63 h 117"/>
                <a:gd name="T2" fmla="*/ 447 w 464"/>
                <a:gd name="T3" fmla="*/ 51 h 117"/>
                <a:gd name="T4" fmla="*/ 423 w 464"/>
                <a:gd name="T5" fmla="*/ 35 h 117"/>
                <a:gd name="T6" fmla="*/ 395 w 464"/>
                <a:gd name="T7" fmla="*/ 21 h 117"/>
                <a:gd name="T8" fmla="*/ 370 w 464"/>
                <a:gd name="T9" fmla="*/ 15 h 117"/>
                <a:gd name="T10" fmla="*/ 347 w 464"/>
                <a:gd name="T11" fmla="*/ 11 h 117"/>
                <a:gd name="T12" fmla="*/ 316 w 464"/>
                <a:gd name="T13" fmla="*/ 8 h 117"/>
                <a:gd name="T14" fmla="*/ 281 w 464"/>
                <a:gd name="T15" fmla="*/ 4 h 117"/>
                <a:gd name="T16" fmla="*/ 246 w 464"/>
                <a:gd name="T17" fmla="*/ 1 h 117"/>
                <a:gd name="T18" fmla="*/ 211 w 464"/>
                <a:gd name="T19" fmla="*/ 0 h 117"/>
                <a:gd name="T20" fmla="*/ 179 w 464"/>
                <a:gd name="T21" fmla="*/ 0 h 117"/>
                <a:gd name="T22" fmla="*/ 153 w 464"/>
                <a:gd name="T23" fmla="*/ 1 h 117"/>
                <a:gd name="T24" fmla="*/ 124 w 464"/>
                <a:gd name="T25" fmla="*/ 6 h 117"/>
                <a:gd name="T26" fmla="*/ 82 w 464"/>
                <a:gd name="T27" fmla="*/ 14 h 117"/>
                <a:gd name="T28" fmla="*/ 41 w 464"/>
                <a:gd name="T29" fmla="*/ 24 h 117"/>
                <a:gd name="T30" fmla="*/ 10 w 464"/>
                <a:gd name="T31" fmla="*/ 41 h 117"/>
                <a:gd name="T32" fmla="*/ 0 w 464"/>
                <a:gd name="T33" fmla="*/ 56 h 117"/>
                <a:gd name="T34" fmla="*/ 9 w 464"/>
                <a:gd name="T35" fmla="*/ 65 h 117"/>
                <a:gd name="T36" fmla="*/ 31 w 464"/>
                <a:gd name="T37" fmla="*/ 73 h 117"/>
                <a:gd name="T38" fmla="*/ 60 w 464"/>
                <a:gd name="T39" fmla="*/ 80 h 117"/>
                <a:gd name="T40" fmla="*/ 92 w 464"/>
                <a:gd name="T41" fmla="*/ 86 h 117"/>
                <a:gd name="T42" fmla="*/ 125 w 464"/>
                <a:gd name="T43" fmla="*/ 92 h 117"/>
                <a:gd name="T44" fmla="*/ 152 w 464"/>
                <a:gd name="T45" fmla="*/ 96 h 117"/>
                <a:gd name="T46" fmla="*/ 170 w 464"/>
                <a:gd name="T47" fmla="*/ 100 h 117"/>
                <a:gd name="T48" fmla="*/ 183 w 464"/>
                <a:gd name="T49" fmla="*/ 105 h 117"/>
                <a:gd name="T50" fmla="*/ 208 w 464"/>
                <a:gd name="T51" fmla="*/ 111 h 117"/>
                <a:gd name="T52" fmla="*/ 238 w 464"/>
                <a:gd name="T53" fmla="*/ 114 h 117"/>
                <a:gd name="T54" fmla="*/ 271 w 464"/>
                <a:gd name="T55" fmla="*/ 117 h 117"/>
                <a:gd name="T56" fmla="*/ 305 w 464"/>
                <a:gd name="T57" fmla="*/ 117 h 117"/>
                <a:gd name="T58" fmla="*/ 335 w 464"/>
                <a:gd name="T59" fmla="*/ 117 h 117"/>
                <a:gd name="T60" fmla="*/ 359 w 464"/>
                <a:gd name="T61" fmla="*/ 117 h 117"/>
                <a:gd name="T62" fmla="*/ 371 w 464"/>
                <a:gd name="T63" fmla="*/ 116 h 117"/>
                <a:gd name="T64" fmla="*/ 464 w 464"/>
                <a:gd name="T65" fmla="*/ 6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4" h="117">
                  <a:moveTo>
                    <a:pt x="464" y="64"/>
                  </a:moveTo>
                  <a:lnTo>
                    <a:pt x="461" y="63"/>
                  </a:lnTo>
                  <a:lnTo>
                    <a:pt x="456" y="58"/>
                  </a:lnTo>
                  <a:lnTo>
                    <a:pt x="447" y="51"/>
                  </a:lnTo>
                  <a:lnTo>
                    <a:pt x="436" y="43"/>
                  </a:lnTo>
                  <a:lnTo>
                    <a:pt x="423" y="35"/>
                  </a:lnTo>
                  <a:lnTo>
                    <a:pt x="409" y="28"/>
                  </a:lnTo>
                  <a:lnTo>
                    <a:pt x="395" y="21"/>
                  </a:lnTo>
                  <a:lnTo>
                    <a:pt x="380" y="16"/>
                  </a:lnTo>
                  <a:lnTo>
                    <a:pt x="370" y="15"/>
                  </a:lnTo>
                  <a:lnTo>
                    <a:pt x="360" y="13"/>
                  </a:lnTo>
                  <a:lnTo>
                    <a:pt x="347" y="11"/>
                  </a:lnTo>
                  <a:lnTo>
                    <a:pt x="332" y="9"/>
                  </a:lnTo>
                  <a:lnTo>
                    <a:pt x="316" y="8"/>
                  </a:lnTo>
                  <a:lnTo>
                    <a:pt x="299" y="6"/>
                  </a:lnTo>
                  <a:lnTo>
                    <a:pt x="281" y="4"/>
                  </a:lnTo>
                  <a:lnTo>
                    <a:pt x="264" y="2"/>
                  </a:lnTo>
                  <a:lnTo>
                    <a:pt x="246" y="1"/>
                  </a:lnTo>
                  <a:lnTo>
                    <a:pt x="228" y="0"/>
                  </a:lnTo>
                  <a:lnTo>
                    <a:pt x="211" y="0"/>
                  </a:lnTo>
                  <a:lnTo>
                    <a:pt x="195" y="0"/>
                  </a:lnTo>
                  <a:lnTo>
                    <a:pt x="179" y="0"/>
                  </a:lnTo>
                  <a:lnTo>
                    <a:pt x="165" y="0"/>
                  </a:lnTo>
                  <a:lnTo>
                    <a:pt x="153" y="1"/>
                  </a:lnTo>
                  <a:lnTo>
                    <a:pt x="142" y="2"/>
                  </a:lnTo>
                  <a:lnTo>
                    <a:pt x="124" y="6"/>
                  </a:lnTo>
                  <a:lnTo>
                    <a:pt x="103" y="9"/>
                  </a:lnTo>
                  <a:lnTo>
                    <a:pt x="82" y="14"/>
                  </a:lnTo>
                  <a:lnTo>
                    <a:pt x="60" y="19"/>
                  </a:lnTo>
                  <a:lnTo>
                    <a:pt x="41" y="24"/>
                  </a:lnTo>
                  <a:lnTo>
                    <a:pt x="23" y="31"/>
                  </a:lnTo>
                  <a:lnTo>
                    <a:pt x="10" y="41"/>
                  </a:lnTo>
                  <a:lnTo>
                    <a:pt x="1" y="50"/>
                  </a:lnTo>
                  <a:lnTo>
                    <a:pt x="0" y="56"/>
                  </a:lnTo>
                  <a:lnTo>
                    <a:pt x="3" y="61"/>
                  </a:lnTo>
                  <a:lnTo>
                    <a:pt x="9" y="65"/>
                  </a:lnTo>
                  <a:lnTo>
                    <a:pt x="20" y="69"/>
                  </a:lnTo>
                  <a:lnTo>
                    <a:pt x="31" y="73"/>
                  </a:lnTo>
                  <a:lnTo>
                    <a:pt x="45" y="77"/>
                  </a:lnTo>
                  <a:lnTo>
                    <a:pt x="60" y="80"/>
                  </a:lnTo>
                  <a:lnTo>
                    <a:pt x="76" y="84"/>
                  </a:lnTo>
                  <a:lnTo>
                    <a:pt x="92" y="86"/>
                  </a:lnTo>
                  <a:lnTo>
                    <a:pt x="108" y="90"/>
                  </a:lnTo>
                  <a:lnTo>
                    <a:pt x="125" y="92"/>
                  </a:lnTo>
                  <a:lnTo>
                    <a:pt x="139" y="95"/>
                  </a:lnTo>
                  <a:lnTo>
                    <a:pt x="152" y="96"/>
                  </a:lnTo>
                  <a:lnTo>
                    <a:pt x="162" y="98"/>
                  </a:lnTo>
                  <a:lnTo>
                    <a:pt x="170" y="100"/>
                  </a:lnTo>
                  <a:lnTo>
                    <a:pt x="175" y="102"/>
                  </a:lnTo>
                  <a:lnTo>
                    <a:pt x="183" y="105"/>
                  </a:lnTo>
                  <a:lnTo>
                    <a:pt x="194" y="109"/>
                  </a:lnTo>
                  <a:lnTo>
                    <a:pt x="208" y="111"/>
                  </a:lnTo>
                  <a:lnTo>
                    <a:pt x="222" y="113"/>
                  </a:lnTo>
                  <a:lnTo>
                    <a:pt x="238" y="114"/>
                  </a:lnTo>
                  <a:lnTo>
                    <a:pt x="255" y="116"/>
                  </a:lnTo>
                  <a:lnTo>
                    <a:pt x="271" y="117"/>
                  </a:lnTo>
                  <a:lnTo>
                    <a:pt x="288" y="117"/>
                  </a:lnTo>
                  <a:lnTo>
                    <a:pt x="305" y="117"/>
                  </a:lnTo>
                  <a:lnTo>
                    <a:pt x="321" y="117"/>
                  </a:lnTo>
                  <a:lnTo>
                    <a:pt x="335" y="117"/>
                  </a:lnTo>
                  <a:lnTo>
                    <a:pt x="348" y="117"/>
                  </a:lnTo>
                  <a:lnTo>
                    <a:pt x="359" y="117"/>
                  </a:lnTo>
                  <a:lnTo>
                    <a:pt x="367" y="116"/>
                  </a:lnTo>
                  <a:lnTo>
                    <a:pt x="371" y="116"/>
                  </a:lnTo>
                  <a:lnTo>
                    <a:pt x="374" y="116"/>
                  </a:lnTo>
                  <a:lnTo>
                    <a:pt x="464" y="64"/>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 name="Freeform 491"/>
            <p:cNvSpPr>
              <a:spLocks/>
            </p:cNvSpPr>
            <p:nvPr/>
          </p:nvSpPr>
          <p:spPr bwMode="auto">
            <a:xfrm>
              <a:off x="4530" y="2053"/>
              <a:ext cx="914" cy="107"/>
            </a:xfrm>
            <a:custGeom>
              <a:avLst/>
              <a:gdLst>
                <a:gd name="T0" fmla="*/ 7 w 914"/>
                <a:gd name="T1" fmla="*/ 79 h 107"/>
                <a:gd name="T2" fmla="*/ 3 w 914"/>
                <a:gd name="T3" fmla="*/ 83 h 107"/>
                <a:gd name="T4" fmla="*/ 0 w 914"/>
                <a:gd name="T5" fmla="*/ 91 h 107"/>
                <a:gd name="T6" fmla="*/ 2 w 914"/>
                <a:gd name="T7" fmla="*/ 99 h 107"/>
                <a:gd name="T8" fmla="*/ 18 w 914"/>
                <a:gd name="T9" fmla="*/ 102 h 107"/>
                <a:gd name="T10" fmla="*/ 30 w 914"/>
                <a:gd name="T11" fmla="*/ 102 h 107"/>
                <a:gd name="T12" fmla="*/ 39 w 914"/>
                <a:gd name="T13" fmla="*/ 104 h 107"/>
                <a:gd name="T14" fmla="*/ 49 w 914"/>
                <a:gd name="T15" fmla="*/ 104 h 107"/>
                <a:gd name="T16" fmla="*/ 57 w 914"/>
                <a:gd name="T17" fmla="*/ 105 h 107"/>
                <a:gd name="T18" fmla="*/ 63 w 914"/>
                <a:gd name="T19" fmla="*/ 106 h 107"/>
                <a:gd name="T20" fmla="*/ 67 w 914"/>
                <a:gd name="T21" fmla="*/ 106 h 107"/>
                <a:gd name="T22" fmla="*/ 70 w 914"/>
                <a:gd name="T23" fmla="*/ 107 h 107"/>
                <a:gd name="T24" fmla="*/ 71 w 914"/>
                <a:gd name="T25" fmla="*/ 107 h 107"/>
                <a:gd name="T26" fmla="*/ 914 w 914"/>
                <a:gd name="T27" fmla="*/ 17 h 107"/>
                <a:gd name="T28" fmla="*/ 913 w 914"/>
                <a:gd name="T29" fmla="*/ 15 h 107"/>
                <a:gd name="T30" fmla="*/ 907 w 914"/>
                <a:gd name="T31" fmla="*/ 8 h 107"/>
                <a:gd name="T32" fmla="*/ 896 w 914"/>
                <a:gd name="T33" fmla="*/ 2 h 107"/>
                <a:gd name="T34" fmla="*/ 880 w 914"/>
                <a:gd name="T35" fmla="*/ 0 h 107"/>
                <a:gd name="T36" fmla="*/ 876 w 914"/>
                <a:gd name="T37" fmla="*/ 0 h 107"/>
                <a:gd name="T38" fmla="*/ 869 w 914"/>
                <a:gd name="T39" fmla="*/ 1 h 107"/>
                <a:gd name="T40" fmla="*/ 860 w 914"/>
                <a:gd name="T41" fmla="*/ 1 h 107"/>
                <a:gd name="T42" fmla="*/ 848 w 914"/>
                <a:gd name="T43" fmla="*/ 2 h 107"/>
                <a:gd name="T44" fmla="*/ 835 w 914"/>
                <a:gd name="T45" fmla="*/ 4 h 107"/>
                <a:gd name="T46" fmla="*/ 819 w 914"/>
                <a:gd name="T47" fmla="*/ 5 h 107"/>
                <a:gd name="T48" fmla="*/ 800 w 914"/>
                <a:gd name="T49" fmla="*/ 8 h 107"/>
                <a:gd name="T50" fmla="*/ 780 w 914"/>
                <a:gd name="T51" fmla="*/ 10 h 107"/>
                <a:gd name="T52" fmla="*/ 758 w 914"/>
                <a:gd name="T53" fmla="*/ 12 h 107"/>
                <a:gd name="T54" fmla="*/ 734 w 914"/>
                <a:gd name="T55" fmla="*/ 15 h 107"/>
                <a:gd name="T56" fmla="*/ 709 w 914"/>
                <a:gd name="T57" fmla="*/ 17 h 107"/>
                <a:gd name="T58" fmla="*/ 681 w 914"/>
                <a:gd name="T59" fmla="*/ 21 h 107"/>
                <a:gd name="T60" fmla="*/ 653 w 914"/>
                <a:gd name="T61" fmla="*/ 23 h 107"/>
                <a:gd name="T62" fmla="*/ 624 w 914"/>
                <a:gd name="T63" fmla="*/ 26 h 107"/>
                <a:gd name="T64" fmla="*/ 592 w 914"/>
                <a:gd name="T65" fmla="*/ 30 h 107"/>
                <a:gd name="T66" fmla="*/ 561 w 914"/>
                <a:gd name="T67" fmla="*/ 32 h 107"/>
                <a:gd name="T68" fmla="*/ 528 w 914"/>
                <a:gd name="T69" fmla="*/ 36 h 107"/>
                <a:gd name="T70" fmla="*/ 494 w 914"/>
                <a:gd name="T71" fmla="*/ 39 h 107"/>
                <a:gd name="T72" fmla="*/ 460 w 914"/>
                <a:gd name="T73" fmla="*/ 43 h 107"/>
                <a:gd name="T74" fmla="*/ 425 w 914"/>
                <a:gd name="T75" fmla="*/ 46 h 107"/>
                <a:gd name="T76" fmla="*/ 390 w 914"/>
                <a:gd name="T77" fmla="*/ 50 h 107"/>
                <a:gd name="T78" fmla="*/ 354 w 914"/>
                <a:gd name="T79" fmla="*/ 53 h 107"/>
                <a:gd name="T80" fmla="*/ 319 w 914"/>
                <a:gd name="T81" fmla="*/ 56 h 107"/>
                <a:gd name="T82" fmla="*/ 283 w 914"/>
                <a:gd name="T83" fmla="*/ 59 h 107"/>
                <a:gd name="T84" fmla="*/ 246 w 914"/>
                <a:gd name="T85" fmla="*/ 63 h 107"/>
                <a:gd name="T86" fmla="*/ 211 w 914"/>
                <a:gd name="T87" fmla="*/ 65 h 107"/>
                <a:gd name="T88" fmla="*/ 175 w 914"/>
                <a:gd name="T89" fmla="*/ 68 h 107"/>
                <a:gd name="T90" fmla="*/ 140 w 914"/>
                <a:gd name="T91" fmla="*/ 71 h 107"/>
                <a:gd name="T92" fmla="*/ 106 w 914"/>
                <a:gd name="T93" fmla="*/ 73 h 107"/>
                <a:gd name="T94" fmla="*/ 72 w 914"/>
                <a:gd name="T95" fmla="*/ 76 h 107"/>
                <a:gd name="T96" fmla="*/ 39 w 914"/>
                <a:gd name="T97" fmla="*/ 77 h 107"/>
                <a:gd name="T98" fmla="*/ 7 w 914"/>
                <a:gd name="T99" fmla="*/ 7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14" h="107">
                  <a:moveTo>
                    <a:pt x="7" y="79"/>
                  </a:moveTo>
                  <a:lnTo>
                    <a:pt x="3" y="83"/>
                  </a:lnTo>
                  <a:lnTo>
                    <a:pt x="0" y="91"/>
                  </a:lnTo>
                  <a:lnTo>
                    <a:pt x="2" y="99"/>
                  </a:lnTo>
                  <a:lnTo>
                    <a:pt x="18" y="102"/>
                  </a:lnTo>
                  <a:lnTo>
                    <a:pt x="30" y="102"/>
                  </a:lnTo>
                  <a:lnTo>
                    <a:pt x="39" y="104"/>
                  </a:lnTo>
                  <a:lnTo>
                    <a:pt x="49" y="104"/>
                  </a:lnTo>
                  <a:lnTo>
                    <a:pt x="57" y="105"/>
                  </a:lnTo>
                  <a:lnTo>
                    <a:pt x="63" y="106"/>
                  </a:lnTo>
                  <a:lnTo>
                    <a:pt x="67" y="106"/>
                  </a:lnTo>
                  <a:lnTo>
                    <a:pt x="70" y="107"/>
                  </a:lnTo>
                  <a:lnTo>
                    <a:pt x="71" y="107"/>
                  </a:lnTo>
                  <a:lnTo>
                    <a:pt x="914" y="17"/>
                  </a:lnTo>
                  <a:lnTo>
                    <a:pt x="913" y="15"/>
                  </a:lnTo>
                  <a:lnTo>
                    <a:pt x="907" y="8"/>
                  </a:lnTo>
                  <a:lnTo>
                    <a:pt x="896" y="2"/>
                  </a:lnTo>
                  <a:lnTo>
                    <a:pt x="880" y="0"/>
                  </a:lnTo>
                  <a:lnTo>
                    <a:pt x="876" y="0"/>
                  </a:lnTo>
                  <a:lnTo>
                    <a:pt x="869" y="1"/>
                  </a:lnTo>
                  <a:lnTo>
                    <a:pt x="860" y="1"/>
                  </a:lnTo>
                  <a:lnTo>
                    <a:pt x="848" y="2"/>
                  </a:lnTo>
                  <a:lnTo>
                    <a:pt x="835" y="4"/>
                  </a:lnTo>
                  <a:lnTo>
                    <a:pt x="819" y="5"/>
                  </a:lnTo>
                  <a:lnTo>
                    <a:pt x="800" y="8"/>
                  </a:lnTo>
                  <a:lnTo>
                    <a:pt x="780" y="10"/>
                  </a:lnTo>
                  <a:lnTo>
                    <a:pt x="758" y="12"/>
                  </a:lnTo>
                  <a:lnTo>
                    <a:pt x="734" y="15"/>
                  </a:lnTo>
                  <a:lnTo>
                    <a:pt x="709" y="17"/>
                  </a:lnTo>
                  <a:lnTo>
                    <a:pt x="681" y="21"/>
                  </a:lnTo>
                  <a:lnTo>
                    <a:pt x="653" y="23"/>
                  </a:lnTo>
                  <a:lnTo>
                    <a:pt x="624" y="26"/>
                  </a:lnTo>
                  <a:lnTo>
                    <a:pt x="592" y="30"/>
                  </a:lnTo>
                  <a:lnTo>
                    <a:pt x="561" y="32"/>
                  </a:lnTo>
                  <a:lnTo>
                    <a:pt x="528" y="36"/>
                  </a:lnTo>
                  <a:lnTo>
                    <a:pt x="494" y="39"/>
                  </a:lnTo>
                  <a:lnTo>
                    <a:pt x="460" y="43"/>
                  </a:lnTo>
                  <a:lnTo>
                    <a:pt x="425" y="46"/>
                  </a:lnTo>
                  <a:lnTo>
                    <a:pt x="390" y="50"/>
                  </a:lnTo>
                  <a:lnTo>
                    <a:pt x="354" y="53"/>
                  </a:lnTo>
                  <a:lnTo>
                    <a:pt x="319" y="56"/>
                  </a:lnTo>
                  <a:lnTo>
                    <a:pt x="283" y="59"/>
                  </a:lnTo>
                  <a:lnTo>
                    <a:pt x="246" y="63"/>
                  </a:lnTo>
                  <a:lnTo>
                    <a:pt x="211" y="65"/>
                  </a:lnTo>
                  <a:lnTo>
                    <a:pt x="175" y="68"/>
                  </a:lnTo>
                  <a:lnTo>
                    <a:pt x="140" y="71"/>
                  </a:lnTo>
                  <a:lnTo>
                    <a:pt x="106" y="73"/>
                  </a:lnTo>
                  <a:lnTo>
                    <a:pt x="72" y="76"/>
                  </a:lnTo>
                  <a:lnTo>
                    <a:pt x="39" y="77"/>
                  </a:lnTo>
                  <a:lnTo>
                    <a:pt x="7" y="79"/>
                  </a:lnTo>
                  <a:close/>
                </a:path>
              </a:pathLst>
            </a:custGeom>
            <a:solidFill>
              <a:srgbClr val="FFD1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8" name="Freeform 492"/>
            <p:cNvSpPr>
              <a:spLocks/>
            </p:cNvSpPr>
            <p:nvPr/>
          </p:nvSpPr>
          <p:spPr bwMode="auto">
            <a:xfrm>
              <a:off x="4586" y="2074"/>
              <a:ext cx="845" cy="88"/>
            </a:xfrm>
            <a:custGeom>
              <a:avLst/>
              <a:gdLst>
                <a:gd name="T0" fmla="*/ 2 w 845"/>
                <a:gd name="T1" fmla="*/ 86 h 88"/>
                <a:gd name="T2" fmla="*/ 20 w 845"/>
                <a:gd name="T3" fmla="*/ 84 h 88"/>
                <a:gd name="T4" fmla="*/ 51 w 845"/>
                <a:gd name="T5" fmla="*/ 80 h 88"/>
                <a:gd name="T6" fmla="*/ 97 w 845"/>
                <a:gd name="T7" fmla="*/ 76 h 88"/>
                <a:gd name="T8" fmla="*/ 152 w 845"/>
                <a:gd name="T9" fmla="*/ 70 h 88"/>
                <a:gd name="T10" fmla="*/ 216 w 845"/>
                <a:gd name="T11" fmla="*/ 63 h 88"/>
                <a:gd name="T12" fmla="*/ 286 w 845"/>
                <a:gd name="T13" fmla="*/ 56 h 88"/>
                <a:gd name="T14" fmla="*/ 361 w 845"/>
                <a:gd name="T15" fmla="*/ 49 h 88"/>
                <a:gd name="T16" fmla="*/ 437 w 845"/>
                <a:gd name="T17" fmla="*/ 40 h 88"/>
                <a:gd name="T18" fmla="*/ 513 w 845"/>
                <a:gd name="T19" fmla="*/ 32 h 88"/>
                <a:gd name="T20" fmla="*/ 585 w 845"/>
                <a:gd name="T21" fmla="*/ 25 h 88"/>
                <a:gd name="T22" fmla="*/ 654 w 845"/>
                <a:gd name="T23" fmla="*/ 18 h 88"/>
                <a:gd name="T24" fmla="*/ 716 w 845"/>
                <a:gd name="T25" fmla="*/ 11 h 88"/>
                <a:gd name="T26" fmla="*/ 769 w 845"/>
                <a:gd name="T27" fmla="*/ 7 h 88"/>
                <a:gd name="T28" fmla="*/ 810 w 845"/>
                <a:gd name="T29" fmla="*/ 3 h 88"/>
                <a:gd name="T30" fmla="*/ 837 w 845"/>
                <a:gd name="T31" fmla="*/ 0 h 88"/>
                <a:gd name="T32" fmla="*/ 843 w 845"/>
                <a:gd name="T33" fmla="*/ 0 h 88"/>
                <a:gd name="T34" fmla="*/ 825 w 845"/>
                <a:gd name="T35" fmla="*/ 2 h 88"/>
                <a:gd name="T36" fmla="*/ 792 w 845"/>
                <a:gd name="T37" fmla="*/ 7 h 88"/>
                <a:gd name="T38" fmla="*/ 747 w 845"/>
                <a:gd name="T39" fmla="*/ 12 h 88"/>
                <a:gd name="T40" fmla="*/ 689 w 845"/>
                <a:gd name="T41" fmla="*/ 19 h 88"/>
                <a:gd name="T42" fmla="*/ 624 w 845"/>
                <a:gd name="T43" fmla="*/ 28 h 88"/>
                <a:gd name="T44" fmla="*/ 553 w 845"/>
                <a:gd name="T45" fmla="*/ 36 h 88"/>
                <a:gd name="T46" fmla="*/ 478 w 845"/>
                <a:gd name="T47" fmla="*/ 45 h 88"/>
                <a:gd name="T48" fmla="*/ 401 w 845"/>
                <a:gd name="T49" fmla="*/ 55 h 88"/>
                <a:gd name="T50" fmla="*/ 324 w 845"/>
                <a:gd name="T51" fmla="*/ 63 h 88"/>
                <a:gd name="T52" fmla="*/ 250 w 845"/>
                <a:gd name="T53" fmla="*/ 71 h 88"/>
                <a:gd name="T54" fmla="*/ 182 w 845"/>
                <a:gd name="T55" fmla="*/ 78 h 88"/>
                <a:gd name="T56" fmla="*/ 121 w 845"/>
                <a:gd name="T57" fmla="*/ 83 h 88"/>
                <a:gd name="T58" fmla="*/ 70 w 845"/>
                <a:gd name="T59" fmla="*/ 86 h 88"/>
                <a:gd name="T60" fmla="*/ 31 w 845"/>
                <a:gd name="T61" fmla="*/ 88 h 88"/>
                <a:gd name="T62" fmla="*/ 6 w 845"/>
                <a:gd name="T63"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5" h="88">
                  <a:moveTo>
                    <a:pt x="0" y="86"/>
                  </a:moveTo>
                  <a:lnTo>
                    <a:pt x="2" y="86"/>
                  </a:lnTo>
                  <a:lnTo>
                    <a:pt x="9" y="85"/>
                  </a:lnTo>
                  <a:lnTo>
                    <a:pt x="20" y="84"/>
                  </a:lnTo>
                  <a:lnTo>
                    <a:pt x="34" y="83"/>
                  </a:lnTo>
                  <a:lnTo>
                    <a:pt x="51" y="80"/>
                  </a:lnTo>
                  <a:lnTo>
                    <a:pt x="72" y="78"/>
                  </a:lnTo>
                  <a:lnTo>
                    <a:pt x="97" y="76"/>
                  </a:lnTo>
                  <a:lnTo>
                    <a:pt x="122" y="73"/>
                  </a:lnTo>
                  <a:lnTo>
                    <a:pt x="152" y="70"/>
                  </a:lnTo>
                  <a:lnTo>
                    <a:pt x="183" y="66"/>
                  </a:lnTo>
                  <a:lnTo>
                    <a:pt x="216" y="63"/>
                  </a:lnTo>
                  <a:lnTo>
                    <a:pt x="251" y="59"/>
                  </a:lnTo>
                  <a:lnTo>
                    <a:pt x="286" y="56"/>
                  </a:lnTo>
                  <a:lnTo>
                    <a:pt x="324" y="52"/>
                  </a:lnTo>
                  <a:lnTo>
                    <a:pt x="361" y="49"/>
                  </a:lnTo>
                  <a:lnTo>
                    <a:pt x="398" y="44"/>
                  </a:lnTo>
                  <a:lnTo>
                    <a:pt x="437" y="40"/>
                  </a:lnTo>
                  <a:lnTo>
                    <a:pt x="475" y="36"/>
                  </a:lnTo>
                  <a:lnTo>
                    <a:pt x="513" y="32"/>
                  </a:lnTo>
                  <a:lnTo>
                    <a:pt x="550" y="29"/>
                  </a:lnTo>
                  <a:lnTo>
                    <a:pt x="585" y="25"/>
                  </a:lnTo>
                  <a:lnTo>
                    <a:pt x="620" y="21"/>
                  </a:lnTo>
                  <a:lnTo>
                    <a:pt x="654" y="18"/>
                  </a:lnTo>
                  <a:lnTo>
                    <a:pt x="686" y="15"/>
                  </a:lnTo>
                  <a:lnTo>
                    <a:pt x="716" y="11"/>
                  </a:lnTo>
                  <a:lnTo>
                    <a:pt x="743" y="9"/>
                  </a:lnTo>
                  <a:lnTo>
                    <a:pt x="769" y="7"/>
                  </a:lnTo>
                  <a:lnTo>
                    <a:pt x="790" y="4"/>
                  </a:lnTo>
                  <a:lnTo>
                    <a:pt x="810" y="3"/>
                  </a:lnTo>
                  <a:lnTo>
                    <a:pt x="825" y="1"/>
                  </a:lnTo>
                  <a:lnTo>
                    <a:pt x="837" y="0"/>
                  </a:lnTo>
                  <a:lnTo>
                    <a:pt x="845" y="0"/>
                  </a:lnTo>
                  <a:lnTo>
                    <a:pt x="843" y="0"/>
                  </a:lnTo>
                  <a:lnTo>
                    <a:pt x="836" y="1"/>
                  </a:lnTo>
                  <a:lnTo>
                    <a:pt x="825" y="2"/>
                  </a:lnTo>
                  <a:lnTo>
                    <a:pt x="810" y="4"/>
                  </a:lnTo>
                  <a:lnTo>
                    <a:pt x="792" y="7"/>
                  </a:lnTo>
                  <a:lnTo>
                    <a:pt x="771" y="9"/>
                  </a:lnTo>
                  <a:lnTo>
                    <a:pt x="747" y="12"/>
                  </a:lnTo>
                  <a:lnTo>
                    <a:pt x="719" y="16"/>
                  </a:lnTo>
                  <a:lnTo>
                    <a:pt x="689" y="19"/>
                  </a:lnTo>
                  <a:lnTo>
                    <a:pt x="658" y="23"/>
                  </a:lnTo>
                  <a:lnTo>
                    <a:pt x="624" y="28"/>
                  </a:lnTo>
                  <a:lnTo>
                    <a:pt x="589" y="32"/>
                  </a:lnTo>
                  <a:lnTo>
                    <a:pt x="553" y="36"/>
                  </a:lnTo>
                  <a:lnTo>
                    <a:pt x="515" y="40"/>
                  </a:lnTo>
                  <a:lnTo>
                    <a:pt x="478" y="45"/>
                  </a:lnTo>
                  <a:lnTo>
                    <a:pt x="439" y="50"/>
                  </a:lnTo>
                  <a:lnTo>
                    <a:pt x="401" y="55"/>
                  </a:lnTo>
                  <a:lnTo>
                    <a:pt x="362" y="59"/>
                  </a:lnTo>
                  <a:lnTo>
                    <a:pt x="324" y="63"/>
                  </a:lnTo>
                  <a:lnTo>
                    <a:pt x="286" y="67"/>
                  </a:lnTo>
                  <a:lnTo>
                    <a:pt x="250" y="71"/>
                  </a:lnTo>
                  <a:lnTo>
                    <a:pt x="216" y="74"/>
                  </a:lnTo>
                  <a:lnTo>
                    <a:pt x="182" y="78"/>
                  </a:lnTo>
                  <a:lnTo>
                    <a:pt x="151" y="80"/>
                  </a:lnTo>
                  <a:lnTo>
                    <a:pt x="121" y="83"/>
                  </a:lnTo>
                  <a:lnTo>
                    <a:pt x="94" y="85"/>
                  </a:lnTo>
                  <a:lnTo>
                    <a:pt x="70" y="86"/>
                  </a:lnTo>
                  <a:lnTo>
                    <a:pt x="49" y="87"/>
                  </a:lnTo>
                  <a:lnTo>
                    <a:pt x="31" y="88"/>
                  </a:lnTo>
                  <a:lnTo>
                    <a:pt x="16" y="88"/>
                  </a:lnTo>
                  <a:lnTo>
                    <a:pt x="6" y="87"/>
                  </a:lnTo>
                  <a:lnTo>
                    <a:pt x="0"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9" name="Freeform 493"/>
            <p:cNvSpPr>
              <a:spLocks/>
            </p:cNvSpPr>
            <p:nvPr/>
          </p:nvSpPr>
          <p:spPr bwMode="auto">
            <a:xfrm>
              <a:off x="4177" y="2180"/>
              <a:ext cx="69" cy="20"/>
            </a:xfrm>
            <a:custGeom>
              <a:avLst/>
              <a:gdLst>
                <a:gd name="T0" fmla="*/ 69 w 69"/>
                <a:gd name="T1" fmla="*/ 0 h 20"/>
                <a:gd name="T2" fmla="*/ 67 w 69"/>
                <a:gd name="T3" fmla="*/ 1 h 20"/>
                <a:gd name="T4" fmla="*/ 64 w 69"/>
                <a:gd name="T5" fmla="*/ 3 h 20"/>
                <a:gd name="T6" fmla="*/ 57 w 69"/>
                <a:gd name="T7" fmla="*/ 7 h 20"/>
                <a:gd name="T8" fmla="*/ 49 w 69"/>
                <a:gd name="T9" fmla="*/ 12 h 20"/>
                <a:gd name="T10" fmla="*/ 39 w 69"/>
                <a:gd name="T11" fmla="*/ 14 h 20"/>
                <a:gd name="T12" fmla="*/ 28 w 69"/>
                <a:gd name="T13" fmla="*/ 15 h 20"/>
                <a:gd name="T14" fmla="*/ 14 w 69"/>
                <a:gd name="T15" fmla="*/ 14 h 20"/>
                <a:gd name="T16" fmla="*/ 0 w 69"/>
                <a:gd name="T17" fmla="*/ 9 h 20"/>
                <a:gd name="T18" fmla="*/ 2 w 69"/>
                <a:gd name="T19" fmla="*/ 10 h 20"/>
                <a:gd name="T20" fmla="*/ 9 w 69"/>
                <a:gd name="T21" fmla="*/ 14 h 20"/>
                <a:gd name="T22" fmla="*/ 18 w 69"/>
                <a:gd name="T23" fmla="*/ 16 h 20"/>
                <a:gd name="T24" fmla="*/ 29 w 69"/>
                <a:gd name="T25" fmla="*/ 20 h 20"/>
                <a:gd name="T26" fmla="*/ 41 w 69"/>
                <a:gd name="T27" fmla="*/ 20 h 20"/>
                <a:gd name="T28" fmla="*/ 52 w 69"/>
                <a:gd name="T29" fmla="*/ 19 h 20"/>
                <a:gd name="T30" fmla="*/ 62 w 69"/>
                <a:gd name="T31" fmla="*/ 12 h 20"/>
                <a:gd name="T32" fmla="*/ 69 w 69"/>
                <a:gd name="T3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20">
                  <a:moveTo>
                    <a:pt x="69" y="0"/>
                  </a:moveTo>
                  <a:lnTo>
                    <a:pt x="67" y="1"/>
                  </a:lnTo>
                  <a:lnTo>
                    <a:pt x="64" y="3"/>
                  </a:lnTo>
                  <a:lnTo>
                    <a:pt x="57" y="7"/>
                  </a:lnTo>
                  <a:lnTo>
                    <a:pt x="49" y="12"/>
                  </a:lnTo>
                  <a:lnTo>
                    <a:pt x="39" y="14"/>
                  </a:lnTo>
                  <a:lnTo>
                    <a:pt x="28" y="15"/>
                  </a:lnTo>
                  <a:lnTo>
                    <a:pt x="14" y="14"/>
                  </a:lnTo>
                  <a:lnTo>
                    <a:pt x="0" y="9"/>
                  </a:lnTo>
                  <a:lnTo>
                    <a:pt x="2" y="10"/>
                  </a:lnTo>
                  <a:lnTo>
                    <a:pt x="9" y="14"/>
                  </a:lnTo>
                  <a:lnTo>
                    <a:pt x="18" y="16"/>
                  </a:lnTo>
                  <a:lnTo>
                    <a:pt x="29" y="20"/>
                  </a:lnTo>
                  <a:lnTo>
                    <a:pt x="41" y="20"/>
                  </a:lnTo>
                  <a:lnTo>
                    <a:pt x="52" y="19"/>
                  </a:lnTo>
                  <a:lnTo>
                    <a:pt x="62" y="12"/>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0" name="Freeform 494"/>
            <p:cNvSpPr>
              <a:spLocks/>
            </p:cNvSpPr>
            <p:nvPr/>
          </p:nvSpPr>
          <p:spPr bwMode="auto">
            <a:xfrm>
              <a:off x="3814" y="1984"/>
              <a:ext cx="420" cy="494"/>
            </a:xfrm>
            <a:custGeom>
              <a:avLst/>
              <a:gdLst>
                <a:gd name="T0" fmla="*/ 385 w 420"/>
                <a:gd name="T1" fmla="*/ 211 h 494"/>
                <a:gd name="T2" fmla="*/ 394 w 420"/>
                <a:gd name="T3" fmla="*/ 211 h 494"/>
                <a:gd name="T4" fmla="*/ 407 w 420"/>
                <a:gd name="T5" fmla="*/ 209 h 494"/>
                <a:gd name="T6" fmla="*/ 418 w 420"/>
                <a:gd name="T7" fmla="*/ 205 h 494"/>
                <a:gd name="T8" fmla="*/ 419 w 420"/>
                <a:gd name="T9" fmla="*/ 198 h 494"/>
                <a:gd name="T10" fmla="*/ 413 w 420"/>
                <a:gd name="T11" fmla="*/ 175 h 494"/>
                <a:gd name="T12" fmla="*/ 402 w 420"/>
                <a:gd name="T13" fmla="*/ 140 h 494"/>
                <a:gd name="T14" fmla="*/ 388 w 420"/>
                <a:gd name="T15" fmla="*/ 106 h 494"/>
                <a:gd name="T16" fmla="*/ 372 w 420"/>
                <a:gd name="T17" fmla="*/ 79 h 494"/>
                <a:gd name="T18" fmla="*/ 338 w 420"/>
                <a:gd name="T19" fmla="*/ 50 h 494"/>
                <a:gd name="T20" fmla="*/ 291 w 420"/>
                <a:gd name="T21" fmla="*/ 21 h 494"/>
                <a:gd name="T22" fmla="*/ 236 w 420"/>
                <a:gd name="T23" fmla="*/ 2 h 494"/>
                <a:gd name="T24" fmla="*/ 179 w 420"/>
                <a:gd name="T25" fmla="*/ 1 h 494"/>
                <a:gd name="T26" fmla="*/ 125 w 420"/>
                <a:gd name="T27" fmla="*/ 14 h 494"/>
                <a:gd name="T28" fmla="*/ 81 w 420"/>
                <a:gd name="T29" fmla="*/ 33 h 494"/>
                <a:gd name="T30" fmla="*/ 50 w 420"/>
                <a:gd name="T31" fmla="*/ 60 h 494"/>
                <a:gd name="T32" fmla="*/ 39 w 420"/>
                <a:gd name="T33" fmla="*/ 78 h 494"/>
                <a:gd name="T34" fmla="*/ 24 w 420"/>
                <a:gd name="T35" fmla="*/ 106 h 494"/>
                <a:gd name="T36" fmla="*/ 7 w 420"/>
                <a:gd name="T37" fmla="*/ 166 h 494"/>
                <a:gd name="T38" fmla="*/ 0 w 420"/>
                <a:gd name="T39" fmla="*/ 259 h 494"/>
                <a:gd name="T40" fmla="*/ 5 w 420"/>
                <a:gd name="T41" fmla="*/ 323 h 494"/>
                <a:gd name="T42" fmla="*/ 10 w 420"/>
                <a:gd name="T43" fmla="*/ 358 h 494"/>
                <a:gd name="T44" fmla="*/ 25 w 420"/>
                <a:gd name="T45" fmla="*/ 410 h 494"/>
                <a:gd name="T46" fmla="*/ 59 w 420"/>
                <a:gd name="T47" fmla="*/ 459 h 494"/>
                <a:gd name="T48" fmla="*/ 86 w 420"/>
                <a:gd name="T49" fmla="*/ 477 h 494"/>
                <a:gd name="T50" fmla="*/ 90 w 420"/>
                <a:gd name="T51" fmla="*/ 480 h 494"/>
                <a:gd name="T52" fmla="*/ 102 w 420"/>
                <a:gd name="T53" fmla="*/ 485 h 494"/>
                <a:gd name="T54" fmla="*/ 119 w 420"/>
                <a:gd name="T55" fmla="*/ 489 h 494"/>
                <a:gd name="T56" fmla="*/ 144 w 420"/>
                <a:gd name="T57" fmla="*/ 493 h 494"/>
                <a:gd name="T58" fmla="*/ 176 w 420"/>
                <a:gd name="T59" fmla="*/ 494 h 494"/>
                <a:gd name="T60" fmla="*/ 216 w 420"/>
                <a:gd name="T61" fmla="*/ 491 h 494"/>
                <a:gd name="T62" fmla="*/ 267 w 420"/>
                <a:gd name="T63" fmla="*/ 481 h 494"/>
                <a:gd name="T64" fmla="*/ 262 w 420"/>
                <a:gd name="T65" fmla="*/ 430 h 494"/>
                <a:gd name="T66" fmla="*/ 257 w 420"/>
                <a:gd name="T67" fmla="*/ 433 h 494"/>
                <a:gd name="T68" fmla="*/ 246 w 420"/>
                <a:gd name="T69" fmla="*/ 441 h 494"/>
                <a:gd name="T70" fmla="*/ 230 w 420"/>
                <a:gd name="T71" fmla="*/ 449 h 494"/>
                <a:gd name="T72" fmla="*/ 218 w 420"/>
                <a:gd name="T73" fmla="*/ 450 h 494"/>
                <a:gd name="T74" fmla="*/ 211 w 420"/>
                <a:gd name="T75" fmla="*/ 451 h 494"/>
                <a:gd name="T76" fmla="*/ 192 w 420"/>
                <a:gd name="T77" fmla="*/ 452 h 494"/>
                <a:gd name="T78" fmla="*/ 167 w 420"/>
                <a:gd name="T79" fmla="*/ 450 h 494"/>
                <a:gd name="T80" fmla="*/ 143 w 420"/>
                <a:gd name="T81" fmla="*/ 440 h 494"/>
                <a:gd name="T82" fmla="*/ 137 w 420"/>
                <a:gd name="T83" fmla="*/ 436 h 494"/>
                <a:gd name="T84" fmla="*/ 122 w 420"/>
                <a:gd name="T85" fmla="*/ 423 h 494"/>
                <a:gd name="T86" fmla="*/ 104 w 420"/>
                <a:gd name="T87" fmla="*/ 404 h 494"/>
                <a:gd name="T88" fmla="*/ 88 w 420"/>
                <a:gd name="T89" fmla="*/ 382 h 494"/>
                <a:gd name="T90" fmla="*/ 75 w 420"/>
                <a:gd name="T91" fmla="*/ 329 h 494"/>
                <a:gd name="T92" fmla="*/ 60 w 420"/>
                <a:gd name="T93" fmla="*/ 239 h 494"/>
                <a:gd name="T94" fmla="*/ 60 w 420"/>
                <a:gd name="T95" fmla="*/ 225 h 494"/>
                <a:gd name="T96" fmla="*/ 65 w 420"/>
                <a:gd name="T97" fmla="*/ 192 h 494"/>
                <a:gd name="T98" fmla="*/ 75 w 420"/>
                <a:gd name="T99" fmla="*/ 150 h 494"/>
                <a:gd name="T100" fmla="*/ 97 w 420"/>
                <a:gd name="T101" fmla="*/ 111 h 494"/>
                <a:gd name="T102" fmla="*/ 104 w 420"/>
                <a:gd name="T103" fmla="*/ 104 h 494"/>
                <a:gd name="T104" fmla="*/ 123 w 420"/>
                <a:gd name="T105" fmla="*/ 88 h 494"/>
                <a:gd name="T106" fmla="*/ 146 w 420"/>
                <a:gd name="T107" fmla="*/ 73 h 494"/>
                <a:gd name="T108" fmla="*/ 169 w 420"/>
                <a:gd name="T109" fmla="*/ 66 h 494"/>
                <a:gd name="T110" fmla="*/ 176 w 420"/>
                <a:gd name="T111" fmla="*/ 65 h 494"/>
                <a:gd name="T112" fmla="*/ 195 w 420"/>
                <a:gd name="T113" fmla="*/ 63 h 494"/>
                <a:gd name="T114" fmla="*/ 225 w 420"/>
                <a:gd name="T115" fmla="*/ 63 h 494"/>
                <a:gd name="T116" fmla="*/ 260 w 420"/>
                <a:gd name="T117" fmla="*/ 69 h 494"/>
                <a:gd name="T118" fmla="*/ 296 w 420"/>
                <a:gd name="T119" fmla="*/ 83 h 494"/>
                <a:gd name="T120" fmla="*/ 331 w 420"/>
                <a:gd name="T121" fmla="*/ 109 h 494"/>
                <a:gd name="T122" fmla="*/ 361 w 420"/>
                <a:gd name="T123" fmla="*/ 152 h 494"/>
                <a:gd name="T124" fmla="*/ 384 w 420"/>
                <a:gd name="T125" fmla="*/ 211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494">
                  <a:moveTo>
                    <a:pt x="384" y="211"/>
                  </a:moveTo>
                  <a:lnTo>
                    <a:pt x="385" y="211"/>
                  </a:lnTo>
                  <a:lnTo>
                    <a:pt x="389" y="211"/>
                  </a:lnTo>
                  <a:lnTo>
                    <a:pt x="394" y="211"/>
                  </a:lnTo>
                  <a:lnTo>
                    <a:pt x="401" y="210"/>
                  </a:lnTo>
                  <a:lnTo>
                    <a:pt x="407" y="209"/>
                  </a:lnTo>
                  <a:lnTo>
                    <a:pt x="413" y="208"/>
                  </a:lnTo>
                  <a:lnTo>
                    <a:pt x="418" y="205"/>
                  </a:lnTo>
                  <a:lnTo>
                    <a:pt x="420" y="202"/>
                  </a:lnTo>
                  <a:lnTo>
                    <a:pt x="419" y="198"/>
                  </a:lnTo>
                  <a:lnTo>
                    <a:pt x="416" y="189"/>
                  </a:lnTo>
                  <a:lnTo>
                    <a:pt x="413" y="175"/>
                  </a:lnTo>
                  <a:lnTo>
                    <a:pt x="408" y="159"/>
                  </a:lnTo>
                  <a:lnTo>
                    <a:pt x="402" y="140"/>
                  </a:lnTo>
                  <a:lnTo>
                    <a:pt x="395" y="122"/>
                  </a:lnTo>
                  <a:lnTo>
                    <a:pt x="388" y="106"/>
                  </a:lnTo>
                  <a:lnTo>
                    <a:pt x="381" y="92"/>
                  </a:lnTo>
                  <a:lnTo>
                    <a:pt x="372" y="79"/>
                  </a:lnTo>
                  <a:lnTo>
                    <a:pt x="357" y="65"/>
                  </a:lnTo>
                  <a:lnTo>
                    <a:pt x="338" y="50"/>
                  </a:lnTo>
                  <a:lnTo>
                    <a:pt x="316" y="35"/>
                  </a:lnTo>
                  <a:lnTo>
                    <a:pt x="291" y="21"/>
                  </a:lnTo>
                  <a:lnTo>
                    <a:pt x="264" y="10"/>
                  </a:lnTo>
                  <a:lnTo>
                    <a:pt x="236" y="2"/>
                  </a:lnTo>
                  <a:lnTo>
                    <a:pt x="207" y="0"/>
                  </a:lnTo>
                  <a:lnTo>
                    <a:pt x="179" y="1"/>
                  </a:lnTo>
                  <a:lnTo>
                    <a:pt x="151" y="5"/>
                  </a:lnTo>
                  <a:lnTo>
                    <a:pt x="125" y="14"/>
                  </a:lnTo>
                  <a:lnTo>
                    <a:pt x="102" y="23"/>
                  </a:lnTo>
                  <a:lnTo>
                    <a:pt x="81" y="33"/>
                  </a:lnTo>
                  <a:lnTo>
                    <a:pt x="63" y="46"/>
                  </a:lnTo>
                  <a:lnTo>
                    <a:pt x="50" y="60"/>
                  </a:lnTo>
                  <a:lnTo>
                    <a:pt x="41" y="74"/>
                  </a:lnTo>
                  <a:lnTo>
                    <a:pt x="39" y="78"/>
                  </a:lnTo>
                  <a:lnTo>
                    <a:pt x="33" y="88"/>
                  </a:lnTo>
                  <a:lnTo>
                    <a:pt x="24" y="106"/>
                  </a:lnTo>
                  <a:lnTo>
                    <a:pt x="15" y="132"/>
                  </a:lnTo>
                  <a:lnTo>
                    <a:pt x="7" y="166"/>
                  </a:lnTo>
                  <a:lnTo>
                    <a:pt x="1" y="208"/>
                  </a:lnTo>
                  <a:lnTo>
                    <a:pt x="0" y="259"/>
                  </a:lnTo>
                  <a:lnTo>
                    <a:pt x="5" y="319"/>
                  </a:lnTo>
                  <a:lnTo>
                    <a:pt x="5" y="323"/>
                  </a:lnTo>
                  <a:lnTo>
                    <a:pt x="6" y="339"/>
                  </a:lnTo>
                  <a:lnTo>
                    <a:pt x="10" y="358"/>
                  </a:lnTo>
                  <a:lnTo>
                    <a:pt x="15" y="383"/>
                  </a:lnTo>
                  <a:lnTo>
                    <a:pt x="25" y="410"/>
                  </a:lnTo>
                  <a:lnTo>
                    <a:pt x="40" y="436"/>
                  </a:lnTo>
                  <a:lnTo>
                    <a:pt x="59" y="459"/>
                  </a:lnTo>
                  <a:lnTo>
                    <a:pt x="84" y="477"/>
                  </a:lnTo>
                  <a:lnTo>
                    <a:pt x="86" y="477"/>
                  </a:lnTo>
                  <a:lnTo>
                    <a:pt x="87" y="478"/>
                  </a:lnTo>
                  <a:lnTo>
                    <a:pt x="90" y="480"/>
                  </a:lnTo>
                  <a:lnTo>
                    <a:pt x="95" y="482"/>
                  </a:lnTo>
                  <a:lnTo>
                    <a:pt x="102" y="485"/>
                  </a:lnTo>
                  <a:lnTo>
                    <a:pt x="109" y="487"/>
                  </a:lnTo>
                  <a:lnTo>
                    <a:pt x="119" y="489"/>
                  </a:lnTo>
                  <a:lnTo>
                    <a:pt x="130" y="492"/>
                  </a:lnTo>
                  <a:lnTo>
                    <a:pt x="144" y="493"/>
                  </a:lnTo>
                  <a:lnTo>
                    <a:pt x="159" y="494"/>
                  </a:lnTo>
                  <a:lnTo>
                    <a:pt x="176" y="494"/>
                  </a:lnTo>
                  <a:lnTo>
                    <a:pt x="195" y="493"/>
                  </a:lnTo>
                  <a:lnTo>
                    <a:pt x="216" y="491"/>
                  </a:lnTo>
                  <a:lnTo>
                    <a:pt x="241" y="487"/>
                  </a:lnTo>
                  <a:lnTo>
                    <a:pt x="267" y="481"/>
                  </a:lnTo>
                  <a:lnTo>
                    <a:pt x="295" y="474"/>
                  </a:lnTo>
                  <a:lnTo>
                    <a:pt x="262" y="430"/>
                  </a:lnTo>
                  <a:lnTo>
                    <a:pt x="261" y="431"/>
                  </a:lnTo>
                  <a:lnTo>
                    <a:pt x="257" y="433"/>
                  </a:lnTo>
                  <a:lnTo>
                    <a:pt x="252" y="437"/>
                  </a:lnTo>
                  <a:lnTo>
                    <a:pt x="246" y="441"/>
                  </a:lnTo>
                  <a:lnTo>
                    <a:pt x="238" y="445"/>
                  </a:lnTo>
                  <a:lnTo>
                    <a:pt x="230" y="449"/>
                  </a:lnTo>
                  <a:lnTo>
                    <a:pt x="223" y="450"/>
                  </a:lnTo>
                  <a:lnTo>
                    <a:pt x="218" y="450"/>
                  </a:lnTo>
                  <a:lnTo>
                    <a:pt x="215" y="450"/>
                  </a:lnTo>
                  <a:lnTo>
                    <a:pt x="211" y="451"/>
                  </a:lnTo>
                  <a:lnTo>
                    <a:pt x="202" y="452"/>
                  </a:lnTo>
                  <a:lnTo>
                    <a:pt x="192" y="452"/>
                  </a:lnTo>
                  <a:lnTo>
                    <a:pt x="180" y="452"/>
                  </a:lnTo>
                  <a:lnTo>
                    <a:pt x="167" y="450"/>
                  </a:lnTo>
                  <a:lnTo>
                    <a:pt x="155" y="446"/>
                  </a:lnTo>
                  <a:lnTo>
                    <a:pt x="143" y="440"/>
                  </a:lnTo>
                  <a:lnTo>
                    <a:pt x="142" y="439"/>
                  </a:lnTo>
                  <a:lnTo>
                    <a:pt x="137" y="436"/>
                  </a:lnTo>
                  <a:lnTo>
                    <a:pt x="130" y="430"/>
                  </a:lnTo>
                  <a:lnTo>
                    <a:pt x="122" y="423"/>
                  </a:lnTo>
                  <a:lnTo>
                    <a:pt x="112" y="413"/>
                  </a:lnTo>
                  <a:lnTo>
                    <a:pt x="104" y="404"/>
                  </a:lnTo>
                  <a:lnTo>
                    <a:pt x="95" y="394"/>
                  </a:lnTo>
                  <a:lnTo>
                    <a:pt x="88" y="382"/>
                  </a:lnTo>
                  <a:lnTo>
                    <a:pt x="84" y="367"/>
                  </a:lnTo>
                  <a:lnTo>
                    <a:pt x="75" y="329"/>
                  </a:lnTo>
                  <a:lnTo>
                    <a:pt x="66" y="282"/>
                  </a:lnTo>
                  <a:lnTo>
                    <a:pt x="60" y="239"/>
                  </a:lnTo>
                  <a:lnTo>
                    <a:pt x="60" y="236"/>
                  </a:lnTo>
                  <a:lnTo>
                    <a:pt x="60" y="225"/>
                  </a:lnTo>
                  <a:lnTo>
                    <a:pt x="61" y="211"/>
                  </a:lnTo>
                  <a:lnTo>
                    <a:pt x="65" y="192"/>
                  </a:lnTo>
                  <a:lnTo>
                    <a:pt x="68" y="171"/>
                  </a:lnTo>
                  <a:lnTo>
                    <a:pt x="75" y="150"/>
                  </a:lnTo>
                  <a:lnTo>
                    <a:pt x="84" y="129"/>
                  </a:lnTo>
                  <a:lnTo>
                    <a:pt x="97" y="111"/>
                  </a:lnTo>
                  <a:lnTo>
                    <a:pt x="100" y="108"/>
                  </a:lnTo>
                  <a:lnTo>
                    <a:pt x="104" y="104"/>
                  </a:lnTo>
                  <a:lnTo>
                    <a:pt x="112" y="97"/>
                  </a:lnTo>
                  <a:lnTo>
                    <a:pt x="123" y="88"/>
                  </a:lnTo>
                  <a:lnTo>
                    <a:pt x="135" y="80"/>
                  </a:lnTo>
                  <a:lnTo>
                    <a:pt x="146" y="73"/>
                  </a:lnTo>
                  <a:lnTo>
                    <a:pt x="158" y="69"/>
                  </a:lnTo>
                  <a:lnTo>
                    <a:pt x="169" y="66"/>
                  </a:lnTo>
                  <a:lnTo>
                    <a:pt x="171" y="66"/>
                  </a:lnTo>
                  <a:lnTo>
                    <a:pt x="176" y="65"/>
                  </a:lnTo>
                  <a:lnTo>
                    <a:pt x="185" y="64"/>
                  </a:lnTo>
                  <a:lnTo>
                    <a:pt x="195" y="63"/>
                  </a:lnTo>
                  <a:lnTo>
                    <a:pt x="209" y="63"/>
                  </a:lnTo>
                  <a:lnTo>
                    <a:pt x="225" y="63"/>
                  </a:lnTo>
                  <a:lnTo>
                    <a:pt x="242" y="65"/>
                  </a:lnTo>
                  <a:lnTo>
                    <a:pt x="260" y="69"/>
                  </a:lnTo>
                  <a:lnTo>
                    <a:pt x="277" y="74"/>
                  </a:lnTo>
                  <a:lnTo>
                    <a:pt x="296" y="83"/>
                  </a:lnTo>
                  <a:lnTo>
                    <a:pt x="313" y="94"/>
                  </a:lnTo>
                  <a:lnTo>
                    <a:pt x="331" y="109"/>
                  </a:lnTo>
                  <a:lnTo>
                    <a:pt x="347" y="128"/>
                  </a:lnTo>
                  <a:lnTo>
                    <a:pt x="361" y="152"/>
                  </a:lnTo>
                  <a:lnTo>
                    <a:pt x="374" y="178"/>
                  </a:lnTo>
                  <a:lnTo>
                    <a:pt x="384" y="2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1" name="Freeform 495"/>
            <p:cNvSpPr>
              <a:spLocks/>
            </p:cNvSpPr>
            <p:nvPr/>
          </p:nvSpPr>
          <p:spPr bwMode="auto">
            <a:xfrm>
              <a:off x="3897" y="2354"/>
              <a:ext cx="171" cy="87"/>
            </a:xfrm>
            <a:custGeom>
              <a:avLst/>
              <a:gdLst>
                <a:gd name="T0" fmla="*/ 0 w 171"/>
                <a:gd name="T1" fmla="*/ 0 h 87"/>
                <a:gd name="T2" fmla="*/ 3 w 171"/>
                <a:gd name="T3" fmla="*/ 6 h 87"/>
                <a:gd name="T4" fmla="*/ 10 w 171"/>
                <a:gd name="T5" fmla="*/ 21 h 87"/>
                <a:gd name="T6" fmla="*/ 21 w 171"/>
                <a:gd name="T7" fmla="*/ 41 h 87"/>
                <a:gd name="T8" fmla="*/ 39 w 171"/>
                <a:gd name="T9" fmla="*/ 61 h 87"/>
                <a:gd name="T10" fmla="*/ 62 w 171"/>
                <a:gd name="T11" fmla="*/ 79 h 87"/>
                <a:gd name="T12" fmla="*/ 91 w 171"/>
                <a:gd name="T13" fmla="*/ 87 h 87"/>
                <a:gd name="T14" fmla="*/ 128 w 171"/>
                <a:gd name="T15" fmla="*/ 84 h 87"/>
                <a:gd name="T16" fmla="*/ 171 w 171"/>
                <a:gd name="T17" fmla="*/ 64 h 87"/>
                <a:gd name="T18" fmla="*/ 166 w 171"/>
                <a:gd name="T19" fmla="*/ 67 h 87"/>
                <a:gd name="T20" fmla="*/ 155 w 171"/>
                <a:gd name="T21" fmla="*/ 73 h 87"/>
                <a:gd name="T22" fmla="*/ 136 w 171"/>
                <a:gd name="T23" fmla="*/ 79 h 87"/>
                <a:gd name="T24" fmla="*/ 112 w 171"/>
                <a:gd name="T25" fmla="*/ 81 h 87"/>
                <a:gd name="T26" fmla="*/ 86 w 171"/>
                <a:gd name="T27" fmla="*/ 77 h 87"/>
                <a:gd name="T28" fmla="*/ 57 w 171"/>
                <a:gd name="T29" fmla="*/ 64 h 87"/>
                <a:gd name="T30" fmla="*/ 28 w 171"/>
                <a:gd name="T31" fmla="*/ 40 h 87"/>
                <a:gd name="T32" fmla="*/ 0 w 171"/>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1" h="87">
                  <a:moveTo>
                    <a:pt x="0" y="0"/>
                  </a:moveTo>
                  <a:lnTo>
                    <a:pt x="3" y="6"/>
                  </a:lnTo>
                  <a:lnTo>
                    <a:pt x="10" y="21"/>
                  </a:lnTo>
                  <a:lnTo>
                    <a:pt x="21" y="41"/>
                  </a:lnTo>
                  <a:lnTo>
                    <a:pt x="39" y="61"/>
                  </a:lnTo>
                  <a:lnTo>
                    <a:pt x="62" y="79"/>
                  </a:lnTo>
                  <a:lnTo>
                    <a:pt x="91" y="87"/>
                  </a:lnTo>
                  <a:lnTo>
                    <a:pt x="128" y="84"/>
                  </a:lnTo>
                  <a:lnTo>
                    <a:pt x="171" y="64"/>
                  </a:lnTo>
                  <a:lnTo>
                    <a:pt x="166" y="67"/>
                  </a:lnTo>
                  <a:lnTo>
                    <a:pt x="155" y="73"/>
                  </a:lnTo>
                  <a:lnTo>
                    <a:pt x="136" y="79"/>
                  </a:lnTo>
                  <a:lnTo>
                    <a:pt x="112" y="81"/>
                  </a:lnTo>
                  <a:lnTo>
                    <a:pt x="86" y="77"/>
                  </a:lnTo>
                  <a:lnTo>
                    <a:pt x="57" y="64"/>
                  </a:lnTo>
                  <a:lnTo>
                    <a:pt x="28" y="4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2" name="Freeform 496"/>
            <p:cNvSpPr>
              <a:spLocks/>
            </p:cNvSpPr>
            <p:nvPr/>
          </p:nvSpPr>
          <p:spPr bwMode="auto">
            <a:xfrm>
              <a:off x="3874" y="2053"/>
              <a:ext cx="102" cy="206"/>
            </a:xfrm>
            <a:custGeom>
              <a:avLst/>
              <a:gdLst>
                <a:gd name="T0" fmla="*/ 102 w 102"/>
                <a:gd name="T1" fmla="*/ 0 h 206"/>
                <a:gd name="T2" fmla="*/ 97 w 102"/>
                <a:gd name="T3" fmla="*/ 1 h 206"/>
                <a:gd name="T4" fmla="*/ 84 w 102"/>
                <a:gd name="T5" fmla="*/ 7 h 206"/>
                <a:gd name="T6" fmla="*/ 66 w 102"/>
                <a:gd name="T7" fmla="*/ 18 h 206"/>
                <a:gd name="T8" fmla="*/ 45 w 102"/>
                <a:gd name="T9" fmla="*/ 36 h 206"/>
                <a:gd name="T10" fmla="*/ 27 w 102"/>
                <a:gd name="T11" fmla="*/ 63 h 206"/>
                <a:gd name="T12" fmla="*/ 10 w 102"/>
                <a:gd name="T13" fmla="*/ 99 h 206"/>
                <a:gd name="T14" fmla="*/ 1 w 102"/>
                <a:gd name="T15" fmla="*/ 146 h 206"/>
                <a:gd name="T16" fmla="*/ 0 w 102"/>
                <a:gd name="T17" fmla="*/ 206 h 206"/>
                <a:gd name="T18" fmla="*/ 0 w 102"/>
                <a:gd name="T19" fmla="*/ 199 h 206"/>
                <a:gd name="T20" fmla="*/ 1 w 102"/>
                <a:gd name="T21" fmla="*/ 178 h 206"/>
                <a:gd name="T22" fmla="*/ 6 w 102"/>
                <a:gd name="T23" fmla="*/ 150 h 206"/>
                <a:gd name="T24" fmla="*/ 13 w 102"/>
                <a:gd name="T25" fmla="*/ 115 h 206"/>
                <a:gd name="T26" fmla="*/ 24 w 102"/>
                <a:gd name="T27" fmla="*/ 80 h 206"/>
                <a:gd name="T28" fmla="*/ 43 w 102"/>
                <a:gd name="T29" fmla="*/ 46 h 206"/>
                <a:gd name="T30" fmla="*/ 68 w 102"/>
                <a:gd name="T31" fmla="*/ 18 h 206"/>
                <a:gd name="T32" fmla="*/ 102 w 102"/>
                <a:gd name="T33"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206">
                  <a:moveTo>
                    <a:pt x="102" y="0"/>
                  </a:moveTo>
                  <a:lnTo>
                    <a:pt x="97" y="1"/>
                  </a:lnTo>
                  <a:lnTo>
                    <a:pt x="84" y="7"/>
                  </a:lnTo>
                  <a:lnTo>
                    <a:pt x="66" y="18"/>
                  </a:lnTo>
                  <a:lnTo>
                    <a:pt x="45" y="36"/>
                  </a:lnTo>
                  <a:lnTo>
                    <a:pt x="27" y="63"/>
                  </a:lnTo>
                  <a:lnTo>
                    <a:pt x="10" y="99"/>
                  </a:lnTo>
                  <a:lnTo>
                    <a:pt x="1" y="146"/>
                  </a:lnTo>
                  <a:lnTo>
                    <a:pt x="0" y="206"/>
                  </a:lnTo>
                  <a:lnTo>
                    <a:pt x="0" y="199"/>
                  </a:lnTo>
                  <a:lnTo>
                    <a:pt x="1" y="178"/>
                  </a:lnTo>
                  <a:lnTo>
                    <a:pt x="6" y="150"/>
                  </a:lnTo>
                  <a:lnTo>
                    <a:pt x="13" y="115"/>
                  </a:lnTo>
                  <a:lnTo>
                    <a:pt x="24" y="80"/>
                  </a:lnTo>
                  <a:lnTo>
                    <a:pt x="43" y="46"/>
                  </a:lnTo>
                  <a:lnTo>
                    <a:pt x="68" y="18"/>
                  </a:lnTo>
                  <a:lnTo>
                    <a:pt x="102"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3" name="Freeform 497"/>
            <p:cNvSpPr>
              <a:spLocks/>
            </p:cNvSpPr>
            <p:nvPr/>
          </p:nvSpPr>
          <p:spPr bwMode="auto">
            <a:xfrm>
              <a:off x="3817" y="2262"/>
              <a:ext cx="141" cy="215"/>
            </a:xfrm>
            <a:custGeom>
              <a:avLst/>
              <a:gdLst>
                <a:gd name="T0" fmla="*/ 0 w 141"/>
                <a:gd name="T1" fmla="*/ 0 h 215"/>
                <a:gd name="T2" fmla="*/ 0 w 141"/>
                <a:gd name="T3" fmla="*/ 9 h 215"/>
                <a:gd name="T4" fmla="*/ 0 w 141"/>
                <a:gd name="T5" fmla="*/ 35 h 215"/>
                <a:gd name="T6" fmla="*/ 2 w 141"/>
                <a:gd name="T7" fmla="*/ 71 h 215"/>
                <a:gd name="T8" fmla="*/ 10 w 141"/>
                <a:gd name="T9" fmla="*/ 112 h 215"/>
                <a:gd name="T10" fmla="*/ 26 w 141"/>
                <a:gd name="T11" fmla="*/ 153 h 215"/>
                <a:gd name="T12" fmla="*/ 51 w 141"/>
                <a:gd name="T13" fmla="*/ 187 h 215"/>
                <a:gd name="T14" fmla="*/ 88 w 141"/>
                <a:gd name="T15" fmla="*/ 210 h 215"/>
                <a:gd name="T16" fmla="*/ 141 w 141"/>
                <a:gd name="T17" fmla="*/ 215 h 215"/>
                <a:gd name="T18" fmla="*/ 135 w 141"/>
                <a:gd name="T19" fmla="*/ 215 h 215"/>
                <a:gd name="T20" fmla="*/ 121 w 141"/>
                <a:gd name="T21" fmla="*/ 211 h 215"/>
                <a:gd name="T22" fmla="*/ 100 w 141"/>
                <a:gd name="T23" fmla="*/ 204 h 215"/>
                <a:gd name="T24" fmla="*/ 76 w 141"/>
                <a:gd name="T25" fmla="*/ 188 h 215"/>
                <a:gd name="T26" fmla="*/ 51 w 141"/>
                <a:gd name="T27" fmla="*/ 163 h 215"/>
                <a:gd name="T28" fmla="*/ 28 w 141"/>
                <a:gd name="T29" fmla="*/ 125 h 215"/>
                <a:gd name="T30" fmla="*/ 10 w 141"/>
                <a:gd name="T31" fmla="*/ 71 h 215"/>
                <a:gd name="T32" fmla="*/ 0 w 141"/>
                <a:gd name="T33"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215">
                  <a:moveTo>
                    <a:pt x="0" y="0"/>
                  </a:moveTo>
                  <a:lnTo>
                    <a:pt x="0" y="9"/>
                  </a:lnTo>
                  <a:lnTo>
                    <a:pt x="0" y="35"/>
                  </a:lnTo>
                  <a:lnTo>
                    <a:pt x="2" y="71"/>
                  </a:lnTo>
                  <a:lnTo>
                    <a:pt x="10" y="112"/>
                  </a:lnTo>
                  <a:lnTo>
                    <a:pt x="26" y="153"/>
                  </a:lnTo>
                  <a:lnTo>
                    <a:pt x="51" y="187"/>
                  </a:lnTo>
                  <a:lnTo>
                    <a:pt x="88" y="210"/>
                  </a:lnTo>
                  <a:lnTo>
                    <a:pt x="141" y="215"/>
                  </a:lnTo>
                  <a:lnTo>
                    <a:pt x="135" y="215"/>
                  </a:lnTo>
                  <a:lnTo>
                    <a:pt x="121" y="211"/>
                  </a:lnTo>
                  <a:lnTo>
                    <a:pt x="100" y="204"/>
                  </a:lnTo>
                  <a:lnTo>
                    <a:pt x="76" y="188"/>
                  </a:lnTo>
                  <a:lnTo>
                    <a:pt x="51" y="163"/>
                  </a:lnTo>
                  <a:lnTo>
                    <a:pt x="28" y="125"/>
                  </a:lnTo>
                  <a:lnTo>
                    <a:pt x="10" y="71"/>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4" name="Freeform 498"/>
            <p:cNvSpPr>
              <a:spLocks/>
            </p:cNvSpPr>
            <p:nvPr/>
          </p:nvSpPr>
          <p:spPr bwMode="auto">
            <a:xfrm>
              <a:off x="3815" y="1980"/>
              <a:ext cx="413" cy="234"/>
            </a:xfrm>
            <a:custGeom>
              <a:avLst/>
              <a:gdLst>
                <a:gd name="T0" fmla="*/ 413 w 413"/>
                <a:gd name="T1" fmla="*/ 191 h 234"/>
                <a:gd name="T2" fmla="*/ 410 w 413"/>
                <a:gd name="T3" fmla="*/ 177 h 234"/>
                <a:gd name="T4" fmla="*/ 403 w 413"/>
                <a:gd name="T5" fmla="*/ 152 h 234"/>
                <a:gd name="T6" fmla="*/ 390 w 413"/>
                <a:gd name="T7" fmla="*/ 120 h 234"/>
                <a:gd name="T8" fmla="*/ 367 w 413"/>
                <a:gd name="T9" fmla="*/ 88 h 234"/>
                <a:gd name="T10" fmla="*/ 335 w 413"/>
                <a:gd name="T11" fmla="*/ 56 h 234"/>
                <a:gd name="T12" fmla="*/ 290 w 413"/>
                <a:gd name="T13" fmla="*/ 30 h 234"/>
                <a:gd name="T14" fmla="*/ 231 w 413"/>
                <a:gd name="T15" fmla="*/ 14 h 234"/>
                <a:gd name="T16" fmla="*/ 193 w 413"/>
                <a:gd name="T17" fmla="*/ 12 h 234"/>
                <a:gd name="T18" fmla="*/ 178 w 413"/>
                <a:gd name="T19" fmla="*/ 13 h 234"/>
                <a:gd name="T20" fmla="*/ 150 w 413"/>
                <a:gd name="T21" fmla="*/ 18 h 234"/>
                <a:gd name="T22" fmla="*/ 116 w 413"/>
                <a:gd name="T23" fmla="*/ 29 h 234"/>
                <a:gd name="T24" fmla="*/ 80 w 413"/>
                <a:gd name="T25" fmla="*/ 49 h 234"/>
                <a:gd name="T26" fmla="*/ 46 w 413"/>
                <a:gd name="T27" fmla="*/ 82 h 234"/>
                <a:gd name="T28" fmla="*/ 18 w 413"/>
                <a:gd name="T29" fmla="*/ 129 h 234"/>
                <a:gd name="T30" fmla="*/ 3 w 413"/>
                <a:gd name="T31" fmla="*/ 194 h 234"/>
                <a:gd name="T32" fmla="*/ 0 w 413"/>
                <a:gd name="T33" fmla="*/ 232 h 234"/>
                <a:gd name="T34" fmla="*/ 0 w 413"/>
                <a:gd name="T35" fmla="*/ 212 h 234"/>
                <a:gd name="T36" fmla="*/ 3 w 413"/>
                <a:gd name="T37" fmla="*/ 178 h 234"/>
                <a:gd name="T38" fmla="*/ 12 w 413"/>
                <a:gd name="T39" fmla="*/ 137 h 234"/>
                <a:gd name="T40" fmla="*/ 30 w 413"/>
                <a:gd name="T41" fmla="*/ 92 h 234"/>
                <a:gd name="T42" fmla="*/ 59 w 413"/>
                <a:gd name="T43" fmla="*/ 51 h 234"/>
                <a:gd name="T44" fmla="*/ 103 w 413"/>
                <a:gd name="T45" fmla="*/ 19 h 234"/>
                <a:gd name="T46" fmla="*/ 165 w 413"/>
                <a:gd name="T47" fmla="*/ 1 h 234"/>
                <a:gd name="T48" fmla="*/ 206 w 413"/>
                <a:gd name="T49" fmla="*/ 0 h 234"/>
                <a:gd name="T50" fmla="*/ 224 w 413"/>
                <a:gd name="T51" fmla="*/ 2 h 234"/>
                <a:gd name="T52" fmla="*/ 253 w 413"/>
                <a:gd name="T53" fmla="*/ 7 h 234"/>
                <a:gd name="T54" fmla="*/ 289 w 413"/>
                <a:gd name="T55" fmla="*/ 19 h 234"/>
                <a:gd name="T56" fmla="*/ 329 w 413"/>
                <a:gd name="T57" fmla="*/ 37 h 234"/>
                <a:gd name="T58" fmla="*/ 365 w 413"/>
                <a:gd name="T59" fmla="*/ 67 h 234"/>
                <a:gd name="T60" fmla="*/ 394 w 413"/>
                <a:gd name="T61" fmla="*/ 106 h 234"/>
                <a:gd name="T62" fmla="*/ 411 w 413"/>
                <a:gd name="T63" fmla="*/ 16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13" h="234">
                  <a:moveTo>
                    <a:pt x="413" y="193"/>
                  </a:moveTo>
                  <a:lnTo>
                    <a:pt x="413" y="191"/>
                  </a:lnTo>
                  <a:lnTo>
                    <a:pt x="412" y="186"/>
                  </a:lnTo>
                  <a:lnTo>
                    <a:pt x="410" y="177"/>
                  </a:lnTo>
                  <a:lnTo>
                    <a:pt x="407" y="165"/>
                  </a:lnTo>
                  <a:lnTo>
                    <a:pt x="403" y="152"/>
                  </a:lnTo>
                  <a:lnTo>
                    <a:pt x="397" y="137"/>
                  </a:lnTo>
                  <a:lnTo>
                    <a:pt x="390" y="120"/>
                  </a:lnTo>
                  <a:lnTo>
                    <a:pt x="379" y="104"/>
                  </a:lnTo>
                  <a:lnTo>
                    <a:pt x="367" y="88"/>
                  </a:lnTo>
                  <a:lnTo>
                    <a:pt x="352" y="71"/>
                  </a:lnTo>
                  <a:lnTo>
                    <a:pt x="335" y="56"/>
                  </a:lnTo>
                  <a:lnTo>
                    <a:pt x="314" y="42"/>
                  </a:lnTo>
                  <a:lnTo>
                    <a:pt x="290" y="30"/>
                  </a:lnTo>
                  <a:lnTo>
                    <a:pt x="262" y="21"/>
                  </a:lnTo>
                  <a:lnTo>
                    <a:pt x="231" y="14"/>
                  </a:lnTo>
                  <a:lnTo>
                    <a:pt x="196" y="12"/>
                  </a:lnTo>
                  <a:lnTo>
                    <a:pt x="193" y="12"/>
                  </a:lnTo>
                  <a:lnTo>
                    <a:pt x="187" y="12"/>
                  </a:lnTo>
                  <a:lnTo>
                    <a:pt x="178" y="13"/>
                  </a:lnTo>
                  <a:lnTo>
                    <a:pt x="165" y="14"/>
                  </a:lnTo>
                  <a:lnTo>
                    <a:pt x="150" y="18"/>
                  </a:lnTo>
                  <a:lnTo>
                    <a:pt x="134" y="22"/>
                  </a:lnTo>
                  <a:lnTo>
                    <a:pt x="116" y="29"/>
                  </a:lnTo>
                  <a:lnTo>
                    <a:pt x="99" y="37"/>
                  </a:lnTo>
                  <a:lnTo>
                    <a:pt x="80" y="49"/>
                  </a:lnTo>
                  <a:lnTo>
                    <a:pt x="62" y="64"/>
                  </a:lnTo>
                  <a:lnTo>
                    <a:pt x="46" y="82"/>
                  </a:lnTo>
                  <a:lnTo>
                    <a:pt x="31" y="103"/>
                  </a:lnTo>
                  <a:lnTo>
                    <a:pt x="18" y="129"/>
                  </a:lnTo>
                  <a:lnTo>
                    <a:pt x="9" y="159"/>
                  </a:lnTo>
                  <a:lnTo>
                    <a:pt x="3" y="194"/>
                  </a:lnTo>
                  <a:lnTo>
                    <a:pt x="0" y="234"/>
                  </a:lnTo>
                  <a:lnTo>
                    <a:pt x="0" y="232"/>
                  </a:lnTo>
                  <a:lnTo>
                    <a:pt x="0" y="223"/>
                  </a:lnTo>
                  <a:lnTo>
                    <a:pt x="0" y="212"/>
                  </a:lnTo>
                  <a:lnTo>
                    <a:pt x="2" y="196"/>
                  </a:lnTo>
                  <a:lnTo>
                    <a:pt x="3" y="178"/>
                  </a:lnTo>
                  <a:lnTo>
                    <a:pt x="6" y="158"/>
                  </a:lnTo>
                  <a:lnTo>
                    <a:pt x="12" y="137"/>
                  </a:lnTo>
                  <a:lnTo>
                    <a:pt x="19" y="115"/>
                  </a:lnTo>
                  <a:lnTo>
                    <a:pt x="30" y="92"/>
                  </a:lnTo>
                  <a:lnTo>
                    <a:pt x="42" y="71"/>
                  </a:lnTo>
                  <a:lnTo>
                    <a:pt x="59" y="51"/>
                  </a:lnTo>
                  <a:lnTo>
                    <a:pt x="79" y="34"/>
                  </a:lnTo>
                  <a:lnTo>
                    <a:pt x="103" y="19"/>
                  </a:lnTo>
                  <a:lnTo>
                    <a:pt x="131" y="8"/>
                  </a:lnTo>
                  <a:lnTo>
                    <a:pt x="165" y="1"/>
                  </a:lnTo>
                  <a:lnTo>
                    <a:pt x="204" y="0"/>
                  </a:lnTo>
                  <a:lnTo>
                    <a:pt x="206" y="0"/>
                  </a:lnTo>
                  <a:lnTo>
                    <a:pt x="213" y="1"/>
                  </a:lnTo>
                  <a:lnTo>
                    <a:pt x="224" y="2"/>
                  </a:lnTo>
                  <a:lnTo>
                    <a:pt x="237" y="5"/>
                  </a:lnTo>
                  <a:lnTo>
                    <a:pt x="253" y="7"/>
                  </a:lnTo>
                  <a:lnTo>
                    <a:pt x="270" y="13"/>
                  </a:lnTo>
                  <a:lnTo>
                    <a:pt x="289" y="19"/>
                  </a:lnTo>
                  <a:lnTo>
                    <a:pt x="309" y="27"/>
                  </a:lnTo>
                  <a:lnTo>
                    <a:pt x="329" y="37"/>
                  </a:lnTo>
                  <a:lnTo>
                    <a:pt x="348" y="50"/>
                  </a:lnTo>
                  <a:lnTo>
                    <a:pt x="365" y="67"/>
                  </a:lnTo>
                  <a:lnTo>
                    <a:pt x="381" y="85"/>
                  </a:lnTo>
                  <a:lnTo>
                    <a:pt x="394" y="106"/>
                  </a:lnTo>
                  <a:lnTo>
                    <a:pt x="405" y="132"/>
                  </a:lnTo>
                  <a:lnTo>
                    <a:pt x="411" y="160"/>
                  </a:lnTo>
                  <a:lnTo>
                    <a:pt x="413" y="19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 name="Freeform 499"/>
            <p:cNvSpPr>
              <a:spLocks/>
            </p:cNvSpPr>
            <p:nvPr/>
          </p:nvSpPr>
          <p:spPr bwMode="auto">
            <a:xfrm>
              <a:off x="4004" y="2044"/>
              <a:ext cx="192" cy="137"/>
            </a:xfrm>
            <a:custGeom>
              <a:avLst/>
              <a:gdLst>
                <a:gd name="T0" fmla="*/ 192 w 192"/>
                <a:gd name="T1" fmla="*/ 137 h 137"/>
                <a:gd name="T2" fmla="*/ 192 w 192"/>
                <a:gd name="T3" fmla="*/ 136 h 137"/>
                <a:gd name="T4" fmla="*/ 191 w 192"/>
                <a:gd name="T5" fmla="*/ 130 h 137"/>
                <a:gd name="T6" fmla="*/ 190 w 192"/>
                <a:gd name="T7" fmla="*/ 123 h 137"/>
                <a:gd name="T8" fmla="*/ 187 w 192"/>
                <a:gd name="T9" fmla="*/ 114 h 137"/>
                <a:gd name="T10" fmla="*/ 183 w 192"/>
                <a:gd name="T11" fmla="*/ 102 h 137"/>
                <a:gd name="T12" fmla="*/ 177 w 192"/>
                <a:gd name="T13" fmla="*/ 89 h 137"/>
                <a:gd name="T14" fmla="*/ 170 w 192"/>
                <a:gd name="T15" fmla="*/ 76 h 137"/>
                <a:gd name="T16" fmla="*/ 162 w 192"/>
                <a:gd name="T17" fmla="*/ 62 h 137"/>
                <a:gd name="T18" fmla="*/ 150 w 192"/>
                <a:gd name="T19" fmla="*/ 49 h 137"/>
                <a:gd name="T20" fmla="*/ 138 w 192"/>
                <a:gd name="T21" fmla="*/ 37 h 137"/>
                <a:gd name="T22" fmla="*/ 122 w 192"/>
                <a:gd name="T23" fmla="*/ 25 h 137"/>
                <a:gd name="T24" fmla="*/ 104 w 192"/>
                <a:gd name="T25" fmla="*/ 16 h 137"/>
                <a:gd name="T26" fmla="*/ 83 w 192"/>
                <a:gd name="T27" fmla="*/ 7 h 137"/>
                <a:gd name="T28" fmla="*/ 58 w 192"/>
                <a:gd name="T29" fmla="*/ 3 h 137"/>
                <a:gd name="T30" fmla="*/ 31 w 192"/>
                <a:gd name="T31" fmla="*/ 0 h 137"/>
                <a:gd name="T32" fmla="*/ 0 w 192"/>
                <a:gd name="T33" fmla="*/ 1 h 137"/>
                <a:gd name="T34" fmla="*/ 1 w 192"/>
                <a:gd name="T35" fmla="*/ 1 h 137"/>
                <a:gd name="T36" fmla="*/ 5 w 192"/>
                <a:gd name="T37" fmla="*/ 1 h 137"/>
                <a:gd name="T38" fmla="*/ 12 w 192"/>
                <a:gd name="T39" fmla="*/ 0 h 137"/>
                <a:gd name="T40" fmla="*/ 21 w 192"/>
                <a:gd name="T41" fmla="*/ 1 h 137"/>
                <a:gd name="T42" fmla="*/ 31 w 192"/>
                <a:gd name="T43" fmla="*/ 3 h 137"/>
                <a:gd name="T44" fmla="*/ 44 w 192"/>
                <a:gd name="T45" fmla="*/ 4 h 137"/>
                <a:gd name="T46" fmla="*/ 58 w 192"/>
                <a:gd name="T47" fmla="*/ 7 h 137"/>
                <a:gd name="T48" fmla="*/ 72 w 192"/>
                <a:gd name="T49" fmla="*/ 12 h 137"/>
                <a:gd name="T50" fmla="*/ 87 w 192"/>
                <a:gd name="T51" fmla="*/ 18 h 137"/>
                <a:gd name="T52" fmla="*/ 104 w 192"/>
                <a:gd name="T53" fmla="*/ 27 h 137"/>
                <a:gd name="T54" fmla="*/ 120 w 192"/>
                <a:gd name="T55" fmla="*/ 38 h 137"/>
                <a:gd name="T56" fmla="*/ 135 w 192"/>
                <a:gd name="T57" fmla="*/ 52 h 137"/>
                <a:gd name="T58" fmla="*/ 152 w 192"/>
                <a:gd name="T59" fmla="*/ 68 h 137"/>
                <a:gd name="T60" fmla="*/ 166 w 192"/>
                <a:gd name="T61" fmla="*/ 87 h 137"/>
                <a:gd name="T62" fmla="*/ 180 w 192"/>
                <a:gd name="T63" fmla="*/ 110 h 137"/>
                <a:gd name="T64" fmla="*/ 192 w 192"/>
                <a:gd name="T65"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37">
                  <a:moveTo>
                    <a:pt x="192" y="137"/>
                  </a:moveTo>
                  <a:lnTo>
                    <a:pt x="192" y="136"/>
                  </a:lnTo>
                  <a:lnTo>
                    <a:pt x="191" y="130"/>
                  </a:lnTo>
                  <a:lnTo>
                    <a:pt x="190" y="123"/>
                  </a:lnTo>
                  <a:lnTo>
                    <a:pt x="187" y="114"/>
                  </a:lnTo>
                  <a:lnTo>
                    <a:pt x="183" y="102"/>
                  </a:lnTo>
                  <a:lnTo>
                    <a:pt x="177" y="89"/>
                  </a:lnTo>
                  <a:lnTo>
                    <a:pt x="170" y="76"/>
                  </a:lnTo>
                  <a:lnTo>
                    <a:pt x="162" y="62"/>
                  </a:lnTo>
                  <a:lnTo>
                    <a:pt x="150" y="49"/>
                  </a:lnTo>
                  <a:lnTo>
                    <a:pt x="138" y="37"/>
                  </a:lnTo>
                  <a:lnTo>
                    <a:pt x="122" y="25"/>
                  </a:lnTo>
                  <a:lnTo>
                    <a:pt x="104" y="16"/>
                  </a:lnTo>
                  <a:lnTo>
                    <a:pt x="83" y="7"/>
                  </a:lnTo>
                  <a:lnTo>
                    <a:pt x="58" y="3"/>
                  </a:lnTo>
                  <a:lnTo>
                    <a:pt x="31" y="0"/>
                  </a:lnTo>
                  <a:lnTo>
                    <a:pt x="0" y="1"/>
                  </a:lnTo>
                  <a:lnTo>
                    <a:pt x="1" y="1"/>
                  </a:lnTo>
                  <a:lnTo>
                    <a:pt x="5" y="1"/>
                  </a:lnTo>
                  <a:lnTo>
                    <a:pt x="12" y="0"/>
                  </a:lnTo>
                  <a:lnTo>
                    <a:pt x="21" y="1"/>
                  </a:lnTo>
                  <a:lnTo>
                    <a:pt x="31" y="3"/>
                  </a:lnTo>
                  <a:lnTo>
                    <a:pt x="44" y="4"/>
                  </a:lnTo>
                  <a:lnTo>
                    <a:pt x="58" y="7"/>
                  </a:lnTo>
                  <a:lnTo>
                    <a:pt x="72" y="12"/>
                  </a:lnTo>
                  <a:lnTo>
                    <a:pt x="87" y="18"/>
                  </a:lnTo>
                  <a:lnTo>
                    <a:pt x="104" y="27"/>
                  </a:lnTo>
                  <a:lnTo>
                    <a:pt x="120" y="38"/>
                  </a:lnTo>
                  <a:lnTo>
                    <a:pt x="135" y="52"/>
                  </a:lnTo>
                  <a:lnTo>
                    <a:pt x="152" y="68"/>
                  </a:lnTo>
                  <a:lnTo>
                    <a:pt x="166" y="87"/>
                  </a:lnTo>
                  <a:lnTo>
                    <a:pt x="180" y="110"/>
                  </a:lnTo>
                  <a:lnTo>
                    <a:pt x="192" y="13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 name="Freeform 500"/>
            <p:cNvSpPr>
              <a:spLocks/>
            </p:cNvSpPr>
            <p:nvPr/>
          </p:nvSpPr>
          <p:spPr bwMode="auto">
            <a:xfrm>
              <a:off x="4054" y="2385"/>
              <a:ext cx="517" cy="136"/>
            </a:xfrm>
            <a:custGeom>
              <a:avLst/>
              <a:gdLst>
                <a:gd name="T0" fmla="*/ 517 w 517"/>
                <a:gd name="T1" fmla="*/ 106 h 136"/>
                <a:gd name="T2" fmla="*/ 512 w 517"/>
                <a:gd name="T3" fmla="*/ 107 h 136"/>
                <a:gd name="T4" fmla="*/ 498 w 517"/>
                <a:gd name="T5" fmla="*/ 111 h 136"/>
                <a:gd name="T6" fmla="*/ 477 w 517"/>
                <a:gd name="T7" fmla="*/ 115 h 136"/>
                <a:gd name="T8" fmla="*/ 449 w 517"/>
                <a:gd name="T9" fmla="*/ 121 h 136"/>
                <a:gd name="T10" fmla="*/ 416 w 517"/>
                <a:gd name="T11" fmla="*/ 126 h 136"/>
                <a:gd name="T12" fmla="*/ 379 w 517"/>
                <a:gd name="T13" fmla="*/ 132 h 136"/>
                <a:gd name="T14" fmla="*/ 337 w 517"/>
                <a:gd name="T15" fmla="*/ 135 h 136"/>
                <a:gd name="T16" fmla="*/ 293 w 517"/>
                <a:gd name="T17" fmla="*/ 136 h 136"/>
                <a:gd name="T18" fmla="*/ 249 w 517"/>
                <a:gd name="T19" fmla="*/ 135 h 136"/>
                <a:gd name="T20" fmla="*/ 204 w 517"/>
                <a:gd name="T21" fmla="*/ 132 h 136"/>
                <a:gd name="T22" fmla="*/ 161 w 517"/>
                <a:gd name="T23" fmla="*/ 124 h 136"/>
                <a:gd name="T24" fmla="*/ 120 w 517"/>
                <a:gd name="T25" fmla="*/ 111 h 136"/>
                <a:gd name="T26" fmla="*/ 83 w 517"/>
                <a:gd name="T27" fmla="*/ 92 h 136"/>
                <a:gd name="T28" fmla="*/ 49 w 517"/>
                <a:gd name="T29" fmla="*/ 69 h 136"/>
                <a:gd name="T30" fmla="*/ 21 w 517"/>
                <a:gd name="T31" fmla="*/ 37 h 136"/>
                <a:gd name="T32" fmla="*/ 0 w 517"/>
                <a:gd name="T33" fmla="*/ 0 h 136"/>
                <a:gd name="T34" fmla="*/ 1 w 517"/>
                <a:gd name="T35" fmla="*/ 2 h 136"/>
                <a:gd name="T36" fmla="*/ 6 w 517"/>
                <a:gd name="T37" fmla="*/ 8 h 136"/>
                <a:gd name="T38" fmla="*/ 13 w 517"/>
                <a:gd name="T39" fmla="*/ 17 h 136"/>
                <a:gd name="T40" fmla="*/ 23 w 517"/>
                <a:gd name="T41" fmla="*/ 29 h 136"/>
                <a:gd name="T42" fmla="*/ 37 w 517"/>
                <a:gd name="T43" fmla="*/ 42 h 136"/>
                <a:gd name="T44" fmla="*/ 55 w 517"/>
                <a:gd name="T45" fmla="*/ 56 h 136"/>
                <a:gd name="T46" fmla="*/ 77 w 517"/>
                <a:gd name="T47" fmla="*/ 71 h 136"/>
                <a:gd name="T48" fmla="*/ 104 w 517"/>
                <a:gd name="T49" fmla="*/ 85 h 136"/>
                <a:gd name="T50" fmla="*/ 135 w 517"/>
                <a:gd name="T51" fmla="*/ 99 h 136"/>
                <a:gd name="T52" fmla="*/ 173 w 517"/>
                <a:gd name="T53" fmla="*/ 111 h 136"/>
                <a:gd name="T54" fmla="*/ 215 w 517"/>
                <a:gd name="T55" fmla="*/ 120 h 136"/>
                <a:gd name="T56" fmla="*/ 263 w 517"/>
                <a:gd name="T57" fmla="*/ 126 h 136"/>
                <a:gd name="T58" fmla="*/ 317 w 517"/>
                <a:gd name="T59" fmla="*/ 128 h 136"/>
                <a:gd name="T60" fmla="*/ 376 w 517"/>
                <a:gd name="T61" fmla="*/ 126 h 136"/>
                <a:gd name="T62" fmla="*/ 443 w 517"/>
                <a:gd name="T63" fmla="*/ 119 h 136"/>
                <a:gd name="T64" fmla="*/ 517 w 517"/>
                <a:gd name="T65"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7" h="136">
                  <a:moveTo>
                    <a:pt x="517" y="106"/>
                  </a:moveTo>
                  <a:lnTo>
                    <a:pt x="512" y="107"/>
                  </a:lnTo>
                  <a:lnTo>
                    <a:pt x="498" y="111"/>
                  </a:lnTo>
                  <a:lnTo>
                    <a:pt x="477" y="115"/>
                  </a:lnTo>
                  <a:lnTo>
                    <a:pt x="449" y="121"/>
                  </a:lnTo>
                  <a:lnTo>
                    <a:pt x="416" y="126"/>
                  </a:lnTo>
                  <a:lnTo>
                    <a:pt x="379" y="132"/>
                  </a:lnTo>
                  <a:lnTo>
                    <a:pt x="337" y="135"/>
                  </a:lnTo>
                  <a:lnTo>
                    <a:pt x="293" y="136"/>
                  </a:lnTo>
                  <a:lnTo>
                    <a:pt x="249" y="135"/>
                  </a:lnTo>
                  <a:lnTo>
                    <a:pt x="204" y="132"/>
                  </a:lnTo>
                  <a:lnTo>
                    <a:pt x="161" y="124"/>
                  </a:lnTo>
                  <a:lnTo>
                    <a:pt x="120" y="111"/>
                  </a:lnTo>
                  <a:lnTo>
                    <a:pt x="83" y="92"/>
                  </a:lnTo>
                  <a:lnTo>
                    <a:pt x="49" y="69"/>
                  </a:lnTo>
                  <a:lnTo>
                    <a:pt x="21" y="37"/>
                  </a:lnTo>
                  <a:lnTo>
                    <a:pt x="0" y="0"/>
                  </a:lnTo>
                  <a:lnTo>
                    <a:pt x="1" y="2"/>
                  </a:lnTo>
                  <a:lnTo>
                    <a:pt x="6" y="8"/>
                  </a:lnTo>
                  <a:lnTo>
                    <a:pt x="13" y="17"/>
                  </a:lnTo>
                  <a:lnTo>
                    <a:pt x="23" y="29"/>
                  </a:lnTo>
                  <a:lnTo>
                    <a:pt x="37" y="42"/>
                  </a:lnTo>
                  <a:lnTo>
                    <a:pt x="55" y="56"/>
                  </a:lnTo>
                  <a:lnTo>
                    <a:pt x="77" y="71"/>
                  </a:lnTo>
                  <a:lnTo>
                    <a:pt x="104" y="85"/>
                  </a:lnTo>
                  <a:lnTo>
                    <a:pt x="135" y="99"/>
                  </a:lnTo>
                  <a:lnTo>
                    <a:pt x="173" y="111"/>
                  </a:lnTo>
                  <a:lnTo>
                    <a:pt x="215" y="120"/>
                  </a:lnTo>
                  <a:lnTo>
                    <a:pt x="263" y="126"/>
                  </a:lnTo>
                  <a:lnTo>
                    <a:pt x="317" y="128"/>
                  </a:lnTo>
                  <a:lnTo>
                    <a:pt x="376" y="126"/>
                  </a:lnTo>
                  <a:lnTo>
                    <a:pt x="443" y="119"/>
                  </a:lnTo>
                  <a:lnTo>
                    <a:pt x="517" y="10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7" name="Freeform 501"/>
            <p:cNvSpPr>
              <a:spLocks/>
            </p:cNvSpPr>
            <p:nvPr/>
          </p:nvSpPr>
          <p:spPr bwMode="auto">
            <a:xfrm>
              <a:off x="3804" y="2348"/>
              <a:ext cx="204" cy="239"/>
            </a:xfrm>
            <a:custGeom>
              <a:avLst/>
              <a:gdLst>
                <a:gd name="T0" fmla="*/ 23 w 204"/>
                <a:gd name="T1" fmla="*/ 184 h 239"/>
                <a:gd name="T2" fmla="*/ 36 w 204"/>
                <a:gd name="T3" fmla="*/ 194 h 239"/>
                <a:gd name="T4" fmla="*/ 58 w 204"/>
                <a:gd name="T5" fmla="*/ 204 h 239"/>
                <a:gd name="T6" fmla="*/ 85 w 204"/>
                <a:gd name="T7" fmla="*/ 204 h 239"/>
                <a:gd name="T8" fmla="*/ 103 w 204"/>
                <a:gd name="T9" fmla="*/ 196 h 239"/>
                <a:gd name="T10" fmla="*/ 118 w 204"/>
                <a:gd name="T11" fmla="*/ 183 h 239"/>
                <a:gd name="T12" fmla="*/ 138 w 204"/>
                <a:gd name="T13" fmla="*/ 161 h 239"/>
                <a:gd name="T14" fmla="*/ 156 w 204"/>
                <a:gd name="T15" fmla="*/ 134 h 239"/>
                <a:gd name="T16" fmla="*/ 165 w 204"/>
                <a:gd name="T17" fmla="*/ 99 h 239"/>
                <a:gd name="T18" fmla="*/ 165 w 204"/>
                <a:gd name="T19" fmla="*/ 75 h 239"/>
                <a:gd name="T20" fmla="*/ 162 w 204"/>
                <a:gd name="T21" fmla="*/ 72 h 239"/>
                <a:gd name="T22" fmla="*/ 147 w 204"/>
                <a:gd name="T23" fmla="*/ 60 h 239"/>
                <a:gd name="T24" fmla="*/ 126 w 204"/>
                <a:gd name="T25" fmla="*/ 39 h 239"/>
                <a:gd name="T26" fmla="*/ 105 w 204"/>
                <a:gd name="T27" fmla="*/ 14 h 239"/>
                <a:gd name="T28" fmla="*/ 100 w 204"/>
                <a:gd name="T29" fmla="*/ 0 h 239"/>
                <a:gd name="T30" fmla="*/ 115 w 204"/>
                <a:gd name="T31" fmla="*/ 1 h 239"/>
                <a:gd name="T32" fmla="*/ 140 w 204"/>
                <a:gd name="T33" fmla="*/ 9 h 239"/>
                <a:gd name="T34" fmla="*/ 170 w 204"/>
                <a:gd name="T35" fmla="*/ 31 h 239"/>
                <a:gd name="T36" fmla="*/ 187 w 204"/>
                <a:gd name="T37" fmla="*/ 51 h 239"/>
                <a:gd name="T38" fmla="*/ 196 w 204"/>
                <a:gd name="T39" fmla="*/ 68 h 239"/>
                <a:gd name="T40" fmla="*/ 204 w 204"/>
                <a:gd name="T41" fmla="*/ 99 h 239"/>
                <a:gd name="T42" fmla="*/ 200 w 204"/>
                <a:gd name="T43" fmla="*/ 136 h 239"/>
                <a:gd name="T44" fmla="*/ 188 w 204"/>
                <a:gd name="T45" fmla="*/ 158 h 239"/>
                <a:gd name="T46" fmla="*/ 175 w 204"/>
                <a:gd name="T47" fmla="*/ 178 h 239"/>
                <a:gd name="T48" fmla="*/ 152 w 204"/>
                <a:gd name="T49" fmla="*/ 205 h 239"/>
                <a:gd name="T50" fmla="*/ 114 w 204"/>
                <a:gd name="T51" fmla="*/ 229 h 239"/>
                <a:gd name="T52" fmla="*/ 87 w 204"/>
                <a:gd name="T53" fmla="*/ 238 h 239"/>
                <a:gd name="T54" fmla="*/ 69 w 204"/>
                <a:gd name="T55" fmla="*/ 239 h 239"/>
                <a:gd name="T56" fmla="*/ 38 w 204"/>
                <a:gd name="T57" fmla="*/ 235 h 239"/>
                <a:gd name="T58" fmla="*/ 10 w 204"/>
                <a:gd name="T59" fmla="*/ 222 h 239"/>
                <a:gd name="T60" fmla="*/ 1 w 204"/>
                <a:gd name="T61" fmla="*/ 207 h 239"/>
                <a:gd name="T62" fmla="*/ 9 w 204"/>
                <a:gd name="T63" fmla="*/ 191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4" h="239">
                  <a:moveTo>
                    <a:pt x="21" y="183"/>
                  </a:moveTo>
                  <a:lnTo>
                    <a:pt x="23" y="184"/>
                  </a:lnTo>
                  <a:lnTo>
                    <a:pt x="28" y="189"/>
                  </a:lnTo>
                  <a:lnTo>
                    <a:pt x="36" y="194"/>
                  </a:lnTo>
                  <a:lnTo>
                    <a:pt x="45" y="199"/>
                  </a:lnTo>
                  <a:lnTo>
                    <a:pt x="58" y="204"/>
                  </a:lnTo>
                  <a:lnTo>
                    <a:pt x="71" y="206"/>
                  </a:lnTo>
                  <a:lnTo>
                    <a:pt x="85" y="204"/>
                  </a:lnTo>
                  <a:lnTo>
                    <a:pt x="100" y="198"/>
                  </a:lnTo>
                  <a:lnTo>
                    <a:pt x="103" y="196"/>
                  </a:lnTo>
                  <a:lnTo>
                    <a:pt x="108" y="191"/>
                  </a:lnTo>
                  <a:lnTo>
                    <a:pt x="118" y="183"/>
                  </a:lnTo>
                  <a:lnTo>
                    <a:pt x="127" y="172"/>
                  </a:lnTo>
                  <a:lnTo>
                    <a:pt x="138" y="161"/>
                  </a:lnTo>
                  <a:lnTo>
                    <a:pt x="148" y="148"/>
                  </a:lnTo>
                  <a:lnTo>
                    <a:pt x="156" y="134"/>
                  </a:lnTo>
                  <a:lnTo>
                    <a:pt x="161" y="121"/>
                  </a:lnTo>
                  <a:lnTo>
                    <a:pt x="165" y="99"/>
                  </a:lnTo>
                  <a:lnTo>
                    <a:pt x="166" y="83"/>
                  </a:lnTo>
                  <a:lnTo>
                    <a:pt x="165" y="75"/>
                  </a:lnTo>
                  <a:lnTo>
                    <a:pt x="165" y="73"/>
                  </a:lnTo>
                  <a:lnTo>
                    <a:pt x="162" y="72"/>
                  </a:lnTo>
                  <a:lnTo>
                    <a:pt x="156" y="67"/>
                  </a:lnTo>
                  <a:lnTo>
                    <a:pt x="147" y="60"/>
                  </a:lnTo>
                  <a:lnTo>
                    <a:pt x="136" y="51"/>
                  </a:lnTo>
                  <a:lnTo>
                    <a:pt x="126" y="39"/>
                  </a:lnTo>
                  <a:lnTo>
                    <a:pt x="114" y="27"/>
                  </a:lnTo>
                  <a:lnTo>
                    <a:pt x="105" y="14"/>
                  </a:lnTo>
                  <a:lnTo>
                    <a:pt x="98" y="0"/>
                  </a:lnTo>
                  <a:lnTo>
                    <a:pt x="100" y="0"/>
                  </a:lnTo>
                  <a:lnTo>
                    <a:pt x="106" y="0"/>
                  </a:lnTo>
                  <a:lnTo>
                    <a:pt x="115" y="1"/>
                  </a:lnTo>
                  <a:lnTo>
                    <a:pt x="127" y="4"/>
                  </a:lnTo>
                  <a:lnTo>
                    <a:pt x="140" y="9"/>
                  </a:lnTo>
                  <a:lnTo>
                    <a:pt x="155" y="18"/>
                  </a:lnTo>
                  <a:lnTo>
                    <a:pt x="170" y="31"/>
                  </a:lnTo>
                  <a:lnTo>
                    <a:pt x="186" y="48"/>
                  </a:lnTo>
                  <a:lnTo>
                    <a:pt x="187" y="51"/>
                  </a:lnTo>
                  <a:lnTo>
                    <a:pt x="191" y="58"/>
                  </a:lnTo>
                  <a:lnTo>
                    <a:pt x="196" y="68"/>
                  </a:lnTo>
                  <a:lnTo>
                    <a:pt x="201" y="82"/>
                  </a:lnTo>
                  <a:lnTo>
                    <a:pt x="204" y="99"/>
                  </a:lnTo>
                  <a:lnTo>
                    <a:pt x="204" y="117"/>
                  </a:lnTo>
                  <a:lnTo>
                    <a:pt x="200" y="136"/>
                  </a:lnTo>
                  <a:lnTo>
                    <a:pt x="189" y="156"/>
                  </a:lnTo>
                  <a:lnTo>
                    <a:pt x="188" y="158"/>
                  </a:lnTo>
                  <a:lnTo>
                    <a:pt x="183" y="166"/>
                  </a:lnTo>
                  <a:lnTo>
                    <a:pt x="175" y="178"/>
                  </a:lnTo>
                  <a:lnTo>
                    <a:pt x="165" y="191"/>
                  </a:lnTo>
                  <a:lnTo>
                    <a:pt x="152" y="205"/>
                  </a:lnTo>
                  <a:lnTo>
                    <a:pt x="134" y="219"/>
                  </a:lnTo>
                  <a:lnTo>
                    <a:pt x="114" y="229"/>
                  </a:lnTo>
                  <a:lnTo>
                    <a:pt x="91" y="238"/>
                  </a:lnTo>
                  <a:lnTo>
                    <a:pt x="87" y="238"/>
                  </a:lnTo>
                  <a:lnTo>
                    <a:pt x="80" y="239"/>
                  </a:lnTo>
                  <a:lnTo>
                    <a:pt x="69" y="239"/>
                  </a:lnTo>
                  <a:lnTo>
                    <a:pt x="55" y="238"/>
                  </a:lnTo>
                  <a:lnTo>
                    <a:pt x="38" y="235"/>
                  </a:lnTo>
                  <a:lnTo>
                    <a:pt x="24" y="231"/>
                  </a:lnTo>
                  <a:lnTo>
                    <a:pt x="10" y="222"/>
                  </a:lnTo>
                  <a:lnTo>
                    <a:pt x="0" y="211"/>
                  </a:lnTo>
                  <a:lnTo>
                    <a:pt x="1" y="207"/>
                  </a:lnTo>
                  <a:lnTo>
                    <a:pt x="3" y="200"/>
                  </a:lnTo>
                  <a:lnTo>
                    <a:pt x="9" y="191"/>
                  </a:lnTo>
                  <a:lnTo>
                    <a:pt x="21"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8" name="Freeform 502"/>
            <p:cNvSpPr>
              <a:spLocks/>
            </p:cNvSpPr>
            <p:nvPr/>
          </p:nvSpPr>
          <p:spPr bwMode="auto">
            <a:xfrm>
              <a:off x="3947" y="2359"/>
              <a:ext cx="68" cy="189"/>
            </a:xfrm>
            <a:custGeom>
              <a:avLst/>
              <a:gdLst>
                <a:gd name="T0" fmla="*/ 0 w 68"/>
                <a:gd name="T1" fmla="*/ 0 h 189"/>
                <a:gd name="T2" fmla="*/ 6 w 68"/>
                <a:gd name="T3" fmla="*/ 3 h 189"/>
                <a:gd name="T4" fmla="*/ 22 w 68"/>
                <a:gd name="T5" fmla="*/ 14 h 189"/>
                <a:gd name="T6" fmla="*/ 39 w 68"/>
                <a:gd name="T7" fmla="*/ 29 h 189"/>
                <a:gd name="T8" fmla="*/ 57 w 68"/>
                <a:gd name="T9" fmla="*/ 51 h 189"/>
                <a:gd name="T10" fmla="*/ 68 w 68"/>
                <a:gd name="T11" fmla="*/ 79 h 189"/>
                <a:gd name="T12" fmla="*/ 68 w 68"/>
                <a:gd name="T13" fmla="*/ 111 h 189"/>
                <a:gd name="T14" fmla="*/ 52 w 68"/>
                <a:gd name="T15" fmla="*/ 148 h 189"/>
                <a:gd name="T16" fmla="*/ 16 w 68"/>
                <a:gd name="T17" fmla="*/ 189 h 189"/>
                <a:gd name="T18" fmla="*/ 20 w 68"/>
                <a:gd name="T19" fmla="*/ 185 h 189"/>
                <a:gd name="T20" fmla="*/ 30 w 68"/>
                <a:gd name="T21" fmla="*/ 172 h 189"/>
                <a:gd name="T22" fmla="*/ 41 w 68"/>
                <a:gd name="T23" fmla="*/ 152 h 189"/>
                <a:gd name="T24" fmla="*/ 52 w 68"/>
                <a:gd name="T25" fmla="*/ 127 h 189"/>
                <a:gd name="T26" fmla="*/ 57 w 68"/>
                <a:gd name="T27" fmla="*/ 98 h 189"/>
                <a:gd name="T28" fmla="*/ 52 w 68"/>
                <a:gd name="T29" fmla="*/ 66 h 189"/>
                <a:gd name="T30" fmla="*/ 34 w 68"/>
                <a:gd name="T31" fmla="*/ 33 h 189"/>
                <a:gd name="T32" fmla="*/ 0 w 68"/>
                <a:gd name="T3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189">
                  <a:moveTo>
                    <a:pt x="0" y="0"/>
                  </a:moveTo>
                  <a:lnTo>
                    <a:pt x="6" y="3"/>
                  </a:lnTo>
                  <a:lnTo>
                    <a:pt x="22" y="14"/>
                  </a:lnTo>
                  <a:lnTo>
                    <a:pt x="39" y="29"/>
                  </a:lnTo>
                  <a:lnTo>
                    <a:pt x="57" y="51"/>
                  </a:lnTo>
                  <a:lnTo>
                    <a:pt x="68" y="79"/>
                  </a:lnTo>
                  <a:lnTo>
                    <a:pt x="68" y="111"/>
                  </a:lnTo>
                  <a:lnTo>
                    <a:pt x="52" y="148"/>
                  </a:lnTo>
                  <a:lnTo>
                    <a:pt x="16" y="189"/>
                  </a:lnTo>
                  <a:lnTo>
                    <a:pt x="20" y="185"/>
                  </a:lnTo>
                  <a:lnTo>
                    <a:pt x="30" y="172"/>
                  </a:lnTo>
                  <a:lnTo>
                    <a:pt x="41" y="152"/>
                  </a:lnTo>
                  <a:lnTo>
                    <a:pt x="52" y="127"/>
                  </a:lnTo>
                  <a:lnTo>
                    <a:pt x="57" y="98"/>
                  </a:lnTo>
                  <a:lnTo>
                    <a:pt x="52" y="66"/>
                  </a:lnTo>
                  <a:lnTo>
                    <a:pt x="34" y="3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9" name="Freeform 503"/>
            <p:cNvSpPr>
              <a:spLocks/>
            </p:cNvSpPr>
            <p:nvPr/>
          </p:nvSpPr>
          <p:spPr bwMode="auto">
            <a:xfrm>
              <a:off x="3831" y="2469"/>
              <a:ext cx="135" cy="89"/>
            </a:xfrm>
            <a:custGeom>
              <a:avLst/>
              <a:gdLst>
                <a:gd name="T0" fmla="*/ 0 w 135"/>
                <a:gd name="T1" fmla="*/ 64 h 89"/>
                <a:gd name="T2" fmla="*/ 3 w 135"/>
                <a:gd name="T3" fmla="*/ 66 h 89"/>
                <a:gd name="T4" fmla="*/ 11 w 135"/>
                <a:gd name="T5" fmla="*/ 72 h 89"/>
                <a:gd name="T6" fmla="*/ 25 w 135"/>
                <a:gd name="T7" fmla="*/ 78 h 89"/>
                <a:gd name="T8" fmla="*/ 43 w 135"/>
                <a:gd name="T9" fmla="*/ 80 h 89"/>
                <a:gd name="T10" fmla="*/ 64 w 135"/>
                <a:gd name="T11" fmla="*/ 77 h 89"/>
                <a:gd name="T12" fmla="*/ 87 w 135"/>
                <a:gd name="T13" fmla="*/ 64 h 89"/>
                <a:gd name="T14" fmla="*/ 111 w 135"/>
                <a:gd name="T15" fmla="*/ 40 h 89"/>
                <a:gd name="T16" fmla="*/ 135 w 135"/>
                <a:gd name="T17" fmla="*/ 0 h 89"/>
                <a:gd name="T18" fmla="*/ 133 w 135"/>
                <a:gd name="T19" fmla="*/ 6 h 89"/>
                <a:gd name="T20" fmla="*/ 127 w 135"/>
                <a:gd name="T21" fmla="*/ 22 h 89"/>
                <a:gd name="T22" fmla="*/ 116 w 135"/>
                <a:gd name="T23" fmla="*/ 42 h 89"/>
                <a:gd name="T24" fmla="*/ 101 w 135"/>
                <a:gd name="T25" fmla="*/ 63 h 89"/>
                <a:gd name="T26" fmla="*/ 83 w 135"/>
                <a:gd name="T27" fmla="*/ 80 h 89"/>
                <a:gd name="T28" fmla="*/ 59 w 135"/>
                <a:gd name="T29" fmla="*/ 89 h 89"/>
                <a:gd name="T30" fmla="*/ 31 w 135"/>
                <a:gd name="T31" fmla="*/ 85 h 89"/>
                <a:gd name="T32" fmla="*/ 0 w 135"/>
                <a:gd name="T33" fmla="*/ 6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5" h="89">
                  <a:moveTo>
                    <a:pt x="0" y="64"/>
                  </a:moveTo>
                  <a:lnTo>
                    <a:pt x="3" y="66"/>
                  </a:lnTo>
                  <a:lnTo>
                    <a:pt x="11" y="72"/>
                  </a:lnTo>
                  <a:lnTo>
                    <a:pt x="25" y="78"/>
                  </a:lnTo>
                  <a:lnTo>
                    <a:pt x="43" y="80"/>
                  </a:lnTo>
                  <a:lnTo>
                    <a:pt x="64" y="77"/>
                  </a:lnTo>
                  <a:lnTo>
                    <a:pt x="87" y="64"/>
                  </a:lnTo>
                  <a:lnTo>
                    <a:pt x="111" y="40"/>
                  </a:lnTo>
                  <a:lnTo>
                    <a:pt x="135" y="0"/>
                  </a:lnTo>
                  <a:lnTo>
                    <a:pt x="133" y="6"/>
                  </a:lnTo>
                  <a:lnTo>
                    <a:pt x="127" y="22"/>
                  </a:lnTo>
                  <a:lnTo>
                    <a:pt x="116" y="42"/>
                  </a:lnTo>
                  <a:lnTo>
                    <a:pt x="101" y="63"/>
                  </a:lnTo>
                  <a:lnTo>
                    <a:pt x="83" y="80"/>
                  </a:lnTo>
                  <a:lnTo>
                    <a:pt x="59" y="89"/>
                  </a:lnTo>
                  <a:lnTo>
                    <a:pt x="31" y="85"/>
                  </a:lnTo>
                  <a:lnTo>
                    <a:pt x="0"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0" name="Freeform 504"/>
            <p:cNvSpPr>
              <a:spLocks/>
            </p:cNvSpPr>
            <p:nvPr/>
          </p:nvSpPr>
          <p:spPr bwMode="auto">
            <a:xfrm>
              <a:off x="3811" y="2563"/>
              <a:ext cx="133" cy="31"/>
            </a:xfrm>
            <a:custGeom>
              <a:avLst/>
              <a:gdLst>
                <a:gd name="T0" fmla="*/ 0 w 133"/>
                <a:gd name="T1" fmla="*/ 0 h 31"/>
                <a:gd name="T2" fmla="*/ 2 w 133"/>
                <a:gd name="T3" fmla="*/ 3 h 31"/>
                <a:gd name="T4" fmla="*/ 9 w 133"/>
                <a:gd name="T5" fmla="*/ 6 h 31"/>
                <a:gd name="T6" fmla="*/ 21 w 133"/>
                <a:gd name="T7" fmla="*/ 12 h 31"/>
                <a:gd name="T8" fmla="*/ 37 w 133"/>
                <a:gd name="T9" fmla="*/ 18 h 31"/>
                <a:gd name="T10" fmla="*/ 56 w 133"/>
                <a:gd name="T11" fmla="*/ 20 h 31"/>
                <a:gd name="T12" fmla="*/ 79 w 133"/>
                <a:gd name="T13" fmla="*/ 20 h 31"/>
                <a:gd name="T14" fmla="*/ 105 w 133"/>
                <a:gd name="T15" fmla="*/ 16 h 31"/>
                <a:gd name="T16" fmla="*/ 133 w 133"/>
                <a:gd name="T17" fmla="*/ 4 h 31"/>
                <a:gd name="T18" fmla="*/ 129 w 133"/>
                <a:gd name="T19" fmla="*/ 6 h 31"/>
                <a:gd name="T20" fmla="*/ 119 w 133"/>
                <a:gd name="T21" fmla="*/ 13 h 31"/>
                <a:gd name="T22" fmla="*/ 103 w 133"/>
                <a:gd name="T23" fmla="*/ 20 h 31"/>
                <a:gd name="T24" fmla="*/ 84 w 133"/>
                <a:gd name="T25" fmla="*/ 27 h 31"/>
                <a:gd name="T26" fmla="*/ 63 w 133"/>
                <a:gd name="T27" fmla="*/ 31 h 31"/>
                <a:gd name="T28" fmla="*/ 41 w 133"/>
                <a:gd name="T29" fmla="*/ 30 h 31"/>
                <a:gd name="T30" fmla="*/ 18 w 133"/>
                <a:gd name="T31" fmla="*/ 20 h 31"/>
                <a:gd name="T32" fmla="*/ 0 w 133"/>
                <a:gd name="T3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31">
                  <a:moveTo>
                    <a:pt x="0" y="0"/>
                  </a:moveTo>
                  <a:lnTo>
                    <a:pt x="2" y="3"/>
                  </a:lnTo>
                  <a:lnTo>
                    <a:pt x="9" y="6"/>
                  </a:lnTo>
                  <a:lnTo>
                    <a:pt x="21" y="12"/>
                  </a:lnTo>
                  <a:lnTo>
                    <a:pt x="37" y="18"/>
                  </a:lnTo>
                  <a:lnTo>
                    <a:pt x="56" y="20"/>
                  </a:lnTo>
                  <a:lnTo>
                    <a:pt x="79" y="20"/>
                  </a:lnTo>
                  <a:lnTo>
                    <a:pt x="105" y="16"/>
                  </a:lnTo>
                  <a:lnTo>
                    <a:pt x="133" y="4"/>
                  </a:lnTo>
                  <a:lnTo>
                    <a:pt x="129" y="6"/>
                  </a:lnTo>
                  <a:lnTo>
                    <a:pt x="119" y="13"/>
                  </a:lnTo>
                  <a:lnTo>
                    <a:pt x="103" y="20"/>
                  </a:lnTo>
                  <a:lnTo>
                    <a:pt x="84" y="27"/>
                  </a:lnTo>
                  <a:lnTo>
                    <a:pt x="63" y="31"/>
                  </a:lnTo>
                  <a:lnTo>
                    <a:pt x="41" y="30"/>
                  </a:lnTo>
                  <a:lnTo>
                    <a:pt x="18"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1" name="Freeform 505"/>
            <p:cNvSpPr>
              <a:spLocks/>
            </p:cNvSpPr>
            <p:nvPr/>
          </p:nvSpPr>
          <p:spPr bwMode="auto">
            <a:xfrm>
              <a:off x="3793" y="2521"/>
              <a:ext cx="48" cy="76"/>
            </a:xfrm>
            <a:custGeom>
              <a:avLst/>
              <a:gdLst>
                <a:gd name="T0" fmla="*/ 48 w 48"/>
                <a:gd name="T1" fmla="*/ 0 h 76"/>
                <a:gd name="T2" fmla="*/ 46 w 48"/>
                <a:gd name="T3" fmla="*/ 2 h 76"/>
                <a:gd name="T4" fmla="*/ 39 w 48"/>
                <a:gd name="T5" fmla="*/ 5 h 76"/>
                <a:gd name="T6" fmla="*/ 29 w 48"/>
                <a:gd name="T7" fmla="*/ 11 h 76"/>
                <a:gd name="T8" fmla="*/ 21 w 48"/>
                <a:gd name="T9" fmla="*/ 20 h 76"/>
                <a:gd name="T10" fmla="*/ 15 w 48"/>
                <a:gd name="T11" fmla="*/ 31 h 76"/>
                <a:gd name="T12" fmla="*/ 15 w 48"/>
                <a:gd name="T13" fmla="*/ 44 h 76"/>
                <a:gd name="T14" fmla="*/ 21 w 48"/>
                <a:gd name="T15" fmla="*/ 59 h 76"/>
                <a:gd name="T16" fmla="*/ 38 w 48"/>
                <a:gd name="T17" fmla="*/ 76 h 76"/>
                <a:gd name="T18" fmla="*/ 34 w 48"/>
                <a:gd name="T19" fmla="*/ 74 h 76"/>
                <a:gd name="T20" fmla="*/ 25 w 48"/>
                <a:gd name="T21" fmla="*/ 68 h 76"/>
                <a:gd name="T22" fmla="*/ 14 w 48"/>
                <a:gd name="T23" fmla="*/ 60 h 76"/>
                <a:gd name="T24" fmla="*/ 5 w 48"/>
                <a:gd name="T25" fmla="*/ 49 h 76"/>
                <a:gd name="T26" fmla="*/ 0 w 48"/>
                <a:gd name="T27" fmla="*/ 38 h 76"/>
                <a:gd name="T28" fmla="*/ 4 w 48"/>
                <a:gd name="T29" fmla="*/ 25 h 76"/>
                <a:gd name="T30" fmla="*/ 19 w 48"/>
                <a:gd name="T31" fmla="*/ 12 h 76"/>
                <a:gd name="T32" fmla="*/ 48 w 48"/>
                <a:gd name="T33"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76">
                  <a:moveTo>
                    <a:pt x="48" y="0"/>
                  </a:moveTo>
                  <a:lnTo>
                    <a:pt x="46" y="2"/>
                  </a:lnTo>
                  <a:lnTo>
                    <a:pt x="39" y="5"/>
                  </a:lnTo>
                  <a:lnTo>
                    <a:pt x="29" y="11"/>
                  </a:lnTo>
                  <a:lnTo>
                    <a:pt x="21" y="20"/>
                  </a:lnTo>
                  <a:lnTo>
                    <a:pt x="15" y="31"/>
                  </a:lnTo>
                  <a:lnTo>
                    <a:pt x="15" y="44"/>
                  </a:lnTo>
                  <a:lnTo>
                    <a:pt x="21" y="59"/>
                  </a:lnTo>
                  <a:lnTo>
                    <a:pt x="38" y="76"/>
                  </a:lnTo>
                  <a:lnTo>
                    <a:pt x="34" y="74"/>
                  </a:lnTo>
                  <a:lnTo>
                    <a:pt x="25" y="68"/>
                  </a:lnTo>
                  <a:lnTo>
                    <a:pt x="14" y="60"/>
                  </a:lnTo>
                  <a:lnTo>
                    <a:pt x="5" y="49"/>
                  </a:lnTo>
                  <a:lnTo>
                    <a:pt x="0" y="38"/>
                  </a:lnTo>
                  <a:lnTo>
                    <a:pt x="4" y="25"/>
                  </a:lnTo>
                  <a:lnTo>
                    <a:pt x="19" y="12"/>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2" name="Freeform 506"/>
            <p:cNvSpPr>
              <a:spLocks/>
            </p:cNvSpPr>
            <p:nvPr/>
          </p:nvSpPr>
          <p:spPr bwMode="auto">
            <a:xfrm>
              <a:off x="3831" y="2005"/>
              <a:ext cx="388" cy="459"/>
            </a:xfrm>
            <a:custGeom>
              <a:avLst/>
              <a:gdLst>
                <a:gd name="T0" fmla="*/ 388 w 388"/>
                <a:gd name="T1" fmla="*/ 178 h 459"/>
                <a:gd name="T2" fmla="*/ 385 w 388"/>
                <a:gd name="T3" fmla="*/ 163 h 459"/>
                <a:gd name="T4" fmla="*/ 378 w 388"/>
                <a:gd name="T5" fmla="*/ 138 h 459"/>
                <a:gd name="T6" fmla="*/ 365 w 388"/>
                <a:gd name="T7" fmla="*/ 106 h 459"/>
                <a:gd name="T8" fmla="*/ 344 w 388"/>
                <a:gd name="T9" fmla="*/ 71 h 459"/>
                <a:gd name="T10" fmla="*/ 313 w 388"/>
                <a:gd name="T11" fmla="*/ 39 h 459"/>
                <a:gd name="T12" fmla="*/ 268 w 388"/>
                <a:gd name="T13" fmla="*/ 15 h 459"/>
                <a:gd name="T14" fmla="*/ 210 w 388"/>
                <a:gd name="T15" fmla="*/ 1 h 459"/>
                <a:gd name="T16" fmla="*/ 168 w 388"/>
                <a:gd name="T17" fmla="*/ 1 h 459"/>
                <a:gd name="T18" fmla="*/ 128 w 388"/>
                <a:gd name="T19" fmla="*/ 10 h 459"/>
                <a:gd name="T20" fmla="*/ 72 w 388"/>
                <a:gd name="T21" fmla="*/ 39 h 459"/>
                <a:gd name="T22" fmla="*/ 23 w 388"/>
                <a:gd name="T23" fmla="*/ 99 h 459"/>
                <a:gd name="T24" fmla="*/ 5 w 388"/>
                <a:gd name="T25" fmla="*/ 154 h 459"/>
                <a:gd name="T26" fmla="*/ 0 w 388"/>
                <a:gd name="T27" fmla="*/ 226 h 459"/>
                <a:gd name="T28" fmla="*/ 11 w 388"/>
                <a:gd name="T29" fmla="*/ 332 h 459"/>
                <a:gd name="T30" fmla="*/ 70 w 388"/>
                <a:gd name="T31" fmla="*/ 428 h 459"/>
                <a:gd name="T32" fmla="*/ 126 w 388"/>
                <a:gd name="T33" fmla="*/ 459 h 459"/>
                <a:gd name="T34" fmla="*/ 127 w 388"/>
                <a:gd name="T35" fmla="*/ 451 h 459"/>
                <a:gd name="T36" fmla="*/ 120 w 388"/>
                <a:gd name="T37" fmla="*/ 439 h 459"/>
                <a:gd name="T38" fmla="*/ 92 w 388"/>
                <a:gd name="T39" fmla="*/ 426 h 459"/>
                <a:gd name="T40" fmla="*/ 55 w 388"/>
                <a:gd name="T41" fmla="*/ 385 h 459"/>
                <a:gd name="T42" fmla="*/ 26 w 388"/>
                <a:gd name="T43" fmla="*/ 302 h 459"/>
                <a:gd name="T44" fmla="*/ 22 w 388"/>
                <a:gd name="T45" fmla="*/ 232 h 459"/>
                <a:gd name="T46" fmla="*/ 25 w 388"/>
                <a:gd name="T47" fmla="*/ 181 h 459"/>
                <a:gd name="T48" fmla="*/ 51 w 388"/>
                <a:gd name="T49" fmla="*/ 108 h 459"/>
                <a:gd name="T50" fmla="*/ 116 w 388"/>
                <a:gd name="T51" fmla="*/ 44 h 459"/>
                <a:gd name="T52" fmla="*/ 174 w 388"/>
                <a:gd name="T53" fmla="*/ 25 h 459"/>
                <a:gd name="T54" fmla="*/ 187 w 388"/>
                <a:gd name="T55" fmla="*/ 24 h 459"/>
                <a:gd name="T56" fmla="*/ 210 w 388"/>
                <a:gd name="T57" fmla="*/ 25 h 459"/>
                <a:gd name="T58" fmla="*/ 242 w 388"/>
                <a:gd name="T59" fmla="*/ 30 h 459"/>
                <a:gd name="T60" fmla="*/ 275 w 388"/>
                <a:gd name="T61" fmla="*/ 43 h 459"/>
                <a:gd name="T62" fmla="*/ 311 w 388"/>
                <a:gd name="T63" fmla="*/ 64 h 459"/>
                <a:gd name="T64" fmla="*/ 343 w 388"/>
                <a:gd name="T65" fmla="*/ 99 h 459"/>
                <a:gd name="T66" fmla="*/ 370 w 388"/>
                <a:gd name="T67" fmla="*/ 149 h 459"/>
                <a:gd name="T68" fmla="*/ 382 w 388"/>
                <a:gd name="T69" fmla="*/ 182 h 459"/>
                <a:gd name="T70" fmla="*/ 385 w 388"/>
                <a:gd name="T71" fmla="*/ 183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8" h="459">
                  <a:moveTo>
                    <a:pt x="388" y="181"/>
                  </a:moveTo>
                  <a:lnTo>
                    <a:pt x="388" y="178"/>
                  </a:lnTo>
                  <a:lnTo>
                    <a:pt x="387" y="173"/>
                  </a:lnTo>
                  <a:lnTo>
                    <a:pt x="385" y="163"/>
                  </a:lnTo>
                  <a:lnTo>
                    <a:pt x="383" y="152"/>
                  </a:lnTo>
                  <a:lnTo>
                    <a:pt x="378" y="138"/>
                  </a:lnTo>
                  <a:lnTo>
                    <a:pt x="374" y="122"/>
                  </a:lnTo>
                  <a:lnTo>
                    <a:pt x="365" y="106"/>
                  </a:lnTo>
                  <a:lnTo>
                    <a:pt x="356" y="88"/>
                  </a:lnTo>
                  <a:lnTo>
                    <a:pt x="344" y="71"/>
                  </a:lnTo>
                  <a:lnTo>
                    <a:pt x="330" y="55"/>
                  </a:lnTo>
                  <a:lnTo>
                    <a:pt x="313" y="39"/>
                  </a:lnTo>
                  <a:lnTo>
                    <a:pt x="293" y="26"/>
                  </a:lnTo>
                  <a:lnTo>
                    <a:pt x="268" y="15"/>
                  </a:lnTo>
                  <a:lnTo>
                    <a:pt x="242" y="7"/>
                  </a:lnTo>
                  <a:lnTo>
                    <a:pt x="210" y="1"/>
                  </a:lnTo>
                  <a:lnTo>
                    <a:pt x="174" y="0"/>
                  </a:lnTo>
                  <a:lnTo>
                    <a:pt x="168" y="1"/>
                  </a:lnTo>
                  <a:lnTo>
                    <a:pt x="152" y="3"/>
                  </a:lnTo>
                  <a:lnTo>
                    <a:pt x="128" y="10"/>
                  </a:lnTo>
                  <a:lnTo>
                    <a:pt x="101" y="21"/>
                  </a:lnTo>
                  <a:lnTo>
                    <a:pt x="72" y="39"/>
                  </a:lnTo>
                  <a:lnTo>
                    <a:pt x="45" y="64"/>
                  </a:lnTo>
                  <a:lnTo>
                    <a:pt x="23" y="99"/>
                  </a:lnTo>
                  <a:lnTo>
                    <a:pt x="8" y="143"/>
                  </a:lnTo>
                  <a:lnTo>
                    <a:pt x="5" y="154"/>
                  </a:lnTo>
                  <a:lnTo>
                    <a:pt x="2" y="184"/>
                  </a:lnTo>
                  <a:lnTo>
                    <a:pt x="0" y="226"/>
                  </a:lnTo>
                  <a:lnTo>
                    <a:pt x="2" y="278"/>
                  </a:lnTo>
                  <a:lnTo>
                    <a:pt x="11" y="332"/>
                  </a:lnTo>
                  <a:lnTo>
                    <a:pt x="33" y="383"/>
                  </a:lnTo>
                  <a:lnTo>
                    <a:pt x="70" y="428"/>
                  </a:lnTo>
                  <a:lnTo>
                    <a:pt x="125" y="459"/>
                  </a:lnTo>
                  <a:lnTo>
                    <a:pt x="126" y="459"/>
                  </a:lnTo>
                  <a:lnTo>
                    <a:pt x="127" y="457"/>
                  </a:lnTo>
                  <a:lnTo>
                    <a:pt x="127" y="451"/>
                  </a:lnTo>
                  <a:lnTo>
                    <a:pt x="125" y="440"/>
                  </a:lnTo>
                  <a:lnTo>
                    <a:pt x="120" y="439"/>
                  </a:lnTo>
                  <a:lnTo>
                    <a:pt x="108" y="435"/>
                  </a:lnTo>
                  <a:lnTo>
                    <a:pt x="92" y="426"/>
                  </a:lnTo>
                  <a:lnTo>
                    <a:pt x="73" y="410"/>
                  </a:lnTo>
                  <a:lnTo>
                    <a:pt x="55" y="385"/>
                  </a:lnTo>
                  <a:lnTo>
                    <a:pt x="38" y="349"/>
                  </a:lnTo>
                  <a:lnTo>
                    <a:pt x="26" y="302"/>
                  </a:lnTo>
                  <a:lnTo>
                    <a:pt x="22" y="240"/>
                  </a:lnTo>
                  <a:lnTo>
                    <a:pt x="22" y="232"/>
                  </a:lnTo>
                  <a:lnTo>
                    <a:pt x="22" y="211"/>
                  </a:lnTo>
                  <a:lnTo>
                    <a:pt x="25" y="181"/>
                  </a:lnTo>
                  <a:lnTo>
                    <a:pt x="33" y="145"/>
                  </a:lnTo>
                  <a:lnTo>
                    <a:pt x="51" y="108"/>
                  </a:lnTo>
                  <a:lnTo>
                    <a:pt x="78" y="73"/>
                  </a:lnTo>
                  <a:lnTo>
                    <a:pt x="116" y="44"/>
                  </a:lnTo>
                  <a:lnTo>
                    <a:pt x="171" y="25"/>
                  </a:lnTo>
                  <a:lnTo>
                    <a:pt x="174" y="25"/>
                  </a:lnTo>
                  <a:lnTo>
                    <a:pt x="178" y="24"/>
                  </a:lnTo>
                  <a:lnTo>
                    <a:pt x="187" y="24"/>
                  </a:lnTo>
                  <a:lnTo>
                    <a:pt x="197" y="24"/>
                  </a:lnTo>
                  <a:lnTo>
                    <a:pt x="210" y="25"/>
                  </a:lnTo>
                  <a:lnTo>
                    <a:pt x="225" y="26"/>
                  </a:lnTo>
                  <a:lnTo>
                    <a:pt x="242" y="30"/>
                  </a:lnTo>
                  <a:lnTo>
                    <a:pt x="258" y="35"/>
                  </a:lnTo>
                  <a:lnTo>
                    <a:pt x="275" y="43"/>
                  </a:lnTo>
                  <a:lnTo>
                    <a:pt x="293" y="52"/>
                  </a:lnTo>
                  <a:lnTo>
                    <a:pt x="311" y="64"/>
                  </a:lnTo>
                  <a:lnTo>
                    <a:pt x="328" y="80"/>
                  </a:lnTo>
                  <a:lnTo>
                    <a:pt x="343" y="99"/>
                  </a:lnTo>
                  <a:lnTo>
                    <a:pt x="358" y="122"/>
                  </a:lnTo>
                  <a:lnTo>
                    <a:pt x="370" y="149"/>
                  </a:lnTo>
                  <a:lnTo>
                    <a:pt x="381" y="181"/>
                  </a:lnTo>
                  <a:lnTo>
                    <a:pt x="382" y="182"/>
                  </a:lnTo>
                  <a:lnTo>
                    <a:pt x="383" y="183"/>
                  </a:lnTo>
                  <a:lnTo>
                    <a:pt x="385" y="183"/>
                  </a:lnTo>
                  <a:lnTo>
                    <a:pt x="388" y="181"/>
                  </a:lnTo>
                  <a:close/>
                </a:path>
              </a:pathLst>
            </a:custGeom>
            <a:solidFill>
              <a:srgbClr val="FF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3" name="Freeform 507"/>
            <p:cNvSpPr>
              <a:spLocks/>
            </p:cNvSpPr>
            <p:nvPr/>
          </p:nvSpPr>
          <p:spPr bwMode="auto">
            <a:xfrm>
              <a:off x="4026" y="2436"/>
              <a:ext cx="58" cy="34"/>
            </a:xfrm>
            <a:custGeom>
              <a:avLst/>
              <a:gdLst>
                <a:gd name="T0" fmla="*/ 0 w 58"/>
                <a:gd name="T1" fmla="*/ 15 h 34"/>
                <a:gd name="T2" fmla="*/ 1 w 58"/>
                <a:gd name="T3" fmla="*/ 15 h 34"/>
                <a:gd name="T4" fmla="*/ 6 w 58"/>
                <a:gd name="T5" fmla="*/ 14 h 34"/>
                <a:gd name="T6" fmla="*/ 11 w 58"/>
                <a:gd name="T7" fmla="*/ 13 h 34"/>
                <a:gd name="T8" fmla="*/ 18 w 58"/>
                <a:gd name="T9" fmla="*/ 11 h 34"/>
                <a:gd name="T10" fmla="*/ 26 w 58"/>
                <a:gd name="T11" fmla="*/ 9 h 34"/>
                <a:gd name="T12" fmla="*/ 33 w 58"/>
                <a:gd name="T13" fmla="*/ 6 h 34"/>
                <a:gd name="T14" fmla="*/ 38 w 58"/>
                <a:gd name="T15" fmla="*/ 4 h 34"/>
                <a:gd name="T16" fmla="*/ 43 w 58"/>
                <a:gd name="T17" fmla="*/ 0 h 34"/>
                <a:gd name="T18" fmla="*/ 45 w 58"/>
                <a:gd name="T19" fmla="*/ 2 h 34"/>
                <a:gd name="T20" fmla="*/ 50 w 58"/>
                <a:gd name="T21" fmla="*/ 8 h 34"/>
                <a:gd name="T22" fmla="*/ 55 w 58"/>
                <a:gd name="T23" fmla="*/ 15 h 34"/>
                <a:gd name="T24" fmla="*/ 58 w 58"/>
                <a:gd name="T25" fmla="*/ 23 h 34"/>
                <a:gd name="T26" fmla="*/ 56 w 58"/>
                <a:gd name="T27" fmla="*/ 23 h 34"/>
                <a:gd name="T28" fmla="*/ 50 w 58"/>
                <a:gd name="T29" fmla="*/ 25 h 34"/>
                <a:gd name="T30" fmla="*/ 42 w 58"/>
                <a:gd name="T31" fmla="*/ 27 h 34"/>
                <a:gd name="T32" fmla="*/ 31 w 58"/>
                <a:gd name="T33" fmla="*/ 28 h 34"/>
                <a:gd name="T34" fmla="*/ 21 w 58"/>
                <a:gd name="T35" fmla="*/ 30 h 34"/>
                <a:gd name="T36" fmla="*/ 11 w 58"/>
                <a:gd name="T37" fmla="*/ 33 h 34"/>
                <a:gd name="T38" fmla="*/ 4 w 58"/>
                <a:gd name="T39" fmla="*/ 34 h 34"/>
                <a:gd name="T40" fmla="*/ 0 w 58"/>
                <a:gd name="T41" fmla="*/ 34 h 34"/>
                <a:gd name="T42" fmla="*/ 0 w 58"/>
                <a:gd name="T43" fmla="*/ 1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34">
                  <a:moveTo>
                    <a:pt x="0" y="15"/>
                  </a:moveTo>
                  <a:lnTo>
                    <a:pt x="1" y="15"/>
                  </a:lnTo>
                  <a:lnTo>
                    <a:pt x="6" y="14"/>
                  </a:lnTo>
                  <a:lnTo>
                    <a:pt x="11" y="13"/>
                  </a:lnTo>
                  <a:lnTo>
                    <a:pt x="18" y="11"/>
                  </a:lnTo>
                  <a:lnTo>
                    <a:pt x="26" y="9"/>
                  </a:lnTo>
                  <a:lnTo>
                    <a:pt x="33" y="6"/>
                  </a:lnTo>
                  <a:lnTo>
                    <a:pt x="38" y="4"/>
                  </a:lnTo>
                  <a:lnTo>
                    <a:pt x="43" y="0"/>
                  </a:lnTo>
                  <a:lnTo>
                    <a:pt x="45" y="2"/>
                  </a:lnTo>
                  <a:lnTo>
                    <a:pt x="50" y="8"/>
                  </a:lnTo>
                  <a:lnTo>
                    <a:pt x="55" y="15"/>
                  </a:lnTo>
                  <a:lnTo>
                    <a:pt x="58" y="23"/>
                  </a:lnTo>
                  <a:lnTo>
                    <a:pt x="56" y="23"/>
                  </a:lnTo>
                  <a:lnTo>
                    <a:pt x="50" y="25"/>
                  </a:lnTo>
                  <a:lnTo>
                    <a:pt x="42" y="27"/>
                  </a:lnTo>
                  <a:lnTo>
                    <a:pt x="31" y="28"/>
                  </a:lnTo>
                  <a:lnTo>
                    <a:pt x="21" y="30"/>
                  </a:lnTo>
                  <a:lnTo>
                    <a:pt x="11" y="33"/>
                  </a:lnTo>
                  <a:lnTo>
                    <a:pt x="4" y="34"/>
                  </a:lnTo>
                  <a:lnTo>
                    <a:pt x="0" y="34"/>
                  </a:lnTo>
                  <a:lnTo>
                    <a:pt x="0" y="15"/>
                  </a:lnTo>
                  <a:close/>
                </a:path>
              </a:pathLst>
            </a:custGeom>
            <a:solidFill>
              <a:srgbClr val="FFBA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4" name="Freeform 508"/>
            <p:cNvSpPr>
              <a:spLocks/>
            </p:cNvSpPr>
            <p:nvPr/>
          </p:nvSpPr>
          <p:spPr bwMode="auto">
            <a:xfrm>
              <a:off x="3819" y="2373"/>
              <a:ext cx="172" cy="201"/>
            </a:xfrm>
            <a:custGeom>
              <a:avLst/>
              <a:gdLst>
                <a:gd name="T0" fmla="*/ 121 w 172"/>
                <a:gd name="T1" fmla="*/ 0 h 201"/>
                <a:gd name="T2" fmla="*/ 125 w 172"/>
                <a:gd name="T3" fmla="*/ 1 h 201"/>
                <a:gd name="T4" fmla="*/ 133 w 172"/>
                <a:gd name="T5" fmla="*/ 7 h 201"/>
                <a:gd name="T6" fmla="*/ 145 w 172"/>
                <a:gd name="T7" fmla="*/ 16 h 201"/>
                <a:gd name="T8" fmla="*/ 157 w 172"/>
                <a:gd name="T9" fmla="*/ 29 h 201"/>
                <a:gd name="T10" fmla="*/ 166 w 172"/>
                <a:gd name="T11" fmla="*/ 48 h 201"/>
                <a:gd name="T12" fmla="*/ 172 w 172"/>
                <a:gd name="T13" fmla="*/ 71 h 201"/>
                <a:gd name="T14" fmla="*/ 171 w 172"/>
                <a:gd name="T15" fmla="*/ 99 h 201"/>
                <a:gd name="T16" fmla="*/ 161 w 172"/>
                <a:gd name="T17" fmla="*/ 133 h 201"/>
                <a:gd name="T18" fmla="*/ 160 w 172"/>
                <a:gd name="T19" fmla="*/ 137 h 201"/>
                <a:gd name="T20" fmla="*/ 154 w 172"/>
                <a:gd name="T21" fmla="*/ 146 h 201"/>
                <a:gd name="T22" fmla="*/ 145 w 172"/>
                <a:gd name="T23" fmla="*/ 159 h 201"/>
                <a:gd name="T24" fmla="*/ 131 w 172"/>
                <a:gd name="T25" fmla="*/ 173 h 201"/>
                <a:gd name="T26" fmla="*/ 112 w 172"/>
                <a:gd name="T27" fmla="*/ 187 h 201"/>
                <a:gd name="T28" fmla="*/ 89 w 172"/>
                <a:gd name="T29" fmla="*/ 196 h 201"/>
                <a:gd name="T30" fmla="*/ 60 w 172"/>
                <a:gd name="T31" fmla="*/ 201 h 201"/>
                <a:gd name="T32" fmla="*/ 24 w 172"/>
                <a:gd name="T33" fmla="*/ 197 h 201"/>
                <a:gd name="T34" fmla="*/ 22 w 172"/>
                <a:gd name="T35" fmla="*/ 196 h 201"/>
                <a:gd name="T36" fmla="*/ 17 w 172"/>
                <a:gd name="T37" fmla="*/ 194 h 201"/>
                <a:gd name="T38" fmla="*/ 12 w 172"/>
                <a:gd name="T39" fmla="*/ 190 h 201"/>
                <a:gd name="T40" fmla="*/ 6 w 172"/>
                <a:gd name="T41" fmla="*/ 186 h 201"/>
                <a:gd name="T42" fmla="*/ 1 w 172"/>
                <a:gd name="T43" fmla="*/ 182 h 201"/>
                <a:gd name="T44" fmla="*/ 0 w 172"/>
                <a:gd name="T45" fmla="*/ 178 h 201"/>
                <a:gd name="T46" fmla="*/ 2 w 172"/>
                <a:gd name="T47" fmla="*/ 174 h 201"/>
                <a:gd name="T48" fmla="*/ 12 w 172"/>
                <a:gd name="T49" fmla="*/ 173 h 201"/>
                <a:gd name="T50" fmla="*/ 13 w 172"/>
                <a:gd name="T51" fmla="*/ 174 h 201"/>
                <a:gd name="T52" fmla="*/ 17 w 172"/>
                <a:gd name="T53" fmla="*/ 179 h 201"/>
                <a:gd name="T54" fmla="*/ 24 w 172"/>
                <a:gd name="T55" fmla="*/ 183 h 201"/>
                <a:gd name="T56" fmla="*/ 35 w 172"/>
                <a:gd name="T57" fmla="*/ 188 h 201"/>
                <a:gd name="T58" fmla="*/ 48 w 172"/>
                <a:gd name="T59" fmla="*/ 190 h 201"/>
                <a:gd name="T60" fmla="*/ 63 w 172"/>
                <a:gd name="T61" fmla="*/ 192 h 201"/>
                <a:gd name="T62" fmla="*/ 81 w 172"/>
                <a:gd name="T63" fmla="*/ 188 h 201"/>
                <a:gd name="T64" fmla="*/ 100 w 172"/>
                <a:gd name="T65" fmla="*/ 179 h 201"/>
                <a:gd name="T66" fmla="*/ 103 w 172"/>
                <a:gd name="T67" fmla="*/ 178 h 201"/>
                <a:gd name="T68" fmla="*/ 107 w 172"/>
                <a:gd name="T69" fmla="*/ 174 h 201"/>
                <a:gd name="T70" fmla="*/ 114 w 172"/>
                <a:gd name="T71" fmla="*/ 168 h 201"/>
                <a:gd name="T72" fmla="*/ 123 w 172"/>
                <a:gd name="T73" fmla="*/ 160 h 201"/>
                <a:gd name="T74" fmla="*/ 132 w 172"/>
                <a:gd name="T75" fmla="*/ 152 h 201"/>
                <a:gd name="T76" fmla="*/ 140 w 172"/>
                <a:gd name="T77" fmla="*/ 141 h 201"/>
                <a:gd name="T78" fmla="*/ 147 w 172"/>
                <a:gd name="T79" fmla="*/ 130 h 201"/>
                <a:gd name="T80" fmla="*/ 152 w 172"/>
                <a:gd name="T81" fmla="*/ 117 h 201"/>
                <a:gd name="T82" fmla="*/ 153 w 172"/>
                <a:gd name="T83" fmla="*/ 114 h 201"/>
                <a:gd name="T84" fmla="*/ 154 w 172"/>
                <a:gd name="T85" fmla="*/ 107 h 201"/>
                <a:gd name="T86" fmla="*/ 155 w 172"/>
                <a:gd name="T87" fmla="*/ 96 h 201"/>
                <a:gd name="T88" fmla="*/ 155 w 172"/>
                <a:gd name="T89" fmla="*/ 83 h 201"/>
                <a:gd name="T90" fmla="*/ 154 w 172"/>
                <a:gd name="T91" fmla="*/ 68 h 201"/>
                <a:gd name="T92" fmla="*/ 151 w 172"/>
                <a:gd name="T93" fmla="*/ 52 h 201"/>
                <a:gd name="T94" fmla="*/ 144 w 172"/>
                <a:gd name="T95" fmla="*/ 37 h 201"/>
                <a:gd name="T96" fmla="*/ 132 w 172"/>
                <a:gd name="T97" fmla="*/ 24 h 201"/>
                <a:gd name="T98" fmla="*/ 131 w 172"/>
                <a:gd name="T99" fmla="*/ 23 h 201"/>
                <a:gd name="T100" fmla="*/ 127 w 172"/>
                <a:gd name="T101" fmla="*/ 21 h 201"/>
                <a:gd name="T102" fmla="*/ 121 w 172"/>
                <a:gd name="T103" fmla="*/ 17 h 201"/>
                <a:gd name="T104" fmla="*/ 117 w 172"/>
                <a:gd name="T105" fmla="*/ 14 h 201"/>
                <a:gd name="T106" fmla="*/ 113 w 172"/>
                <a:gd name="T107" fmla="*/ 9 h 201"/>
                <a:gd name="T108" fmla="*/ 112 w 172"/>
                <a:gd name="T109" fmla="*/ 6 h 201"/>
                <a:gd name="T110" fmla="*/ 114 w 172"/>
                <a:gd name="T111" fmla="*/ 2 h 201"/>
                <a:gd name="T112" fmla="*/ 121 w 172"/>
                <a:gd name="T11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 h="201">
                  <a:moveTo>
                    <a:pt x="121" y="0"/>
                  </a:moveTo>
                  <a:lnTo>
                    <a:pt x="125" y="1"/>
                  </a:lnTo>
                  <a:lnTo>
                    <a:pt x="133" y="7"/>
                  </a:lnTo>
                  <a:lnTo>
                    <a:pt x="145" y="16"/>
                  </a:lnTo>
                  <a:lnTo>
                    <a:pt x="157" y="29"/>
                  </a:lnTo>
                  <a:lnTo>
                    <a:pt x="166" y="48"/>
                  </a:lnTo>
                  <a:lnTo>
                    <a:pt x="172" y="71"/>
                  </a:lnTo>
                  <a:lnTo>
                    <a:pt x="171" y="99"/>
                  </a:lnTo>
                  <a:lnTo>
                    <a:pt x="161" y="133"/>
                  </a:lnTo>
                  <a:lnTo>
                    <a:pt x="160" y="137"/>
                  </a:lnTo>
                  <a:lnTo>
                    <a:pt x="154" y="146"/>
                  </a:lnTo>
                  <a:lnTo>
                    <a:pt x="145" y="159"/>
                  </a:lnTo>
                  <a:lnTo>
                    <a:pt x="131" y="173"/>
                  </a:lnTo>
                  <a:lnTo>
                    <a:pt x="112" y="187"/>
                  </a:lnTo>
                  <a:lnTo>
                    <a:pt x="89" y="196"/>
                  </a:lnTo>
                  <a:lnTo>
                    <a:pt x="60" y="201"/>
                  </a:lnTo>
                  <a:lnTo>
                    <a:pt x="24" y="197"/>
                  </a:lnTo>
                  <a:lnTo>
                    <a:pt x="22" y="196"/>
                  </a:lnTo>
                  <a:lnTo>
                    <a:pt x="17" y="194"/>
                  </a:lnTo>
                  <a:lnTo>
                    <a:pt x="12" y="190"/>
                  </a:lnTo>
                  <a:lnTo>
                    <a:pt x="6" y="186"/>
                  </a:lnTo>
                  <a:lnTo>
                    <a:pt x="1" y="182"/>
                  </a:lnTo>
                  <a:lnTo>
                    <a:pt x="0" y="178"/>
                  </a:lnTo>
                  <a:lnTo>
                    <a:pt x="2" y="174"/>
                  </a:lnTo>
                  <a:lnTo>
                    <a:pt x="12" y="173"/>
                  </a:lnTo>
                  <a:lnTo>
                    <a:pt x="13" y="174"/>
                  </a:lnTo>
                  <a:lnTo>
                    <a:pt x="17" y="179"/>
                  </a:lnTo>
                  <a:lnTo>
                    <a:pt x="24" y="183"/>
                  </a:lnTo>
                  <a:lnTo>
                    <a:pt x="35" y="188"/>
                  </a:lnTo>
                  <a:lnTo>
                    <a:pt x="48" y="190"/>
                  </a:lnTo>
                  <a:lnTo>
                    <a:pt x="63" y="192"/>
                  </a:lnTo>
                  <a:lnTo>
                    <a:pt x="81" y="188"/>
                  </a:lnTo>
                  <a:lnTo>
                    <a:pt x="100" y="179"/>
                  </a:lnTo>
                  <a:lnTo>
                    <a:pt x="103" y="178"/>
                  </a:lnTo>
                  <a:lnTo>
                    <a:pt x="107" y="174"/>
                  </a:lnTo>
                  <a:lnTo>
                    <a:pt x="114" y="168"/>
                  </a:lnTo>
                  <a:lnTo>
                    <a:pt x="123" y="160"/>
                  </a:lnTo>
                  <a:lnTo>
                    <a:pt x="132" y="152"/>
                  </a:lnTo>
                  <a:lnTo>
                    <a:pt x="140" y="141"/>
                  </a:lnTo>
                  <a:lnTo>
                    <a:pt x="147" y="130"/>
                  </a:lnTo>
                  <a:lnTo>
                    <a:pt x="152" y="117"/>
                  </a:lnTo>
                  <a:lnTo>
                    <a:pt x="153" y="114"/>
                  </a:lnTo>
                  <a:lnTo>
                    <a:pt x="154" y="107"/>
                  </a:lnTo>
                  <a:lnTo>
                    <a:pt x="155" y="96"/>
                  </a:lnTo>
                  <a:lnTo>
                    <a:pt x="155" y="83"/>
                  </a:lnTo>
                  <a:lnTo>
                    <a:pt x="154" y="68"/>
                  </a:lnTo>
                  <a:lnTo>
                    <a:pt x="151" y="52"/>
                  </a:lnTo>
                  <a:lnTo>
                    <a:pt x="144" y="37"/>
                  </a:lnTo>
                  <a:lnTo>
                    <a:pt x="132" y="24"/>
                  </a:lnTo>
                  <a:lnTo>
                    <a:pt x="131" y="23"/>
                  </a:lnTo>
                  <a:lnTo>
                    <a:pt x="127" y="21"/>
                  </a:lnTo>
                  <a:lnTo>
                    <a:pt x="121" y="17"/>
                  </a:lnTo>
                  <a:lnTo>
                    <a:pt x="117" y="14"/>
                  </a:lnTo>
                  <a:lnTo>
                    <a:pt x="113" y="9"/>
                  </a:lnTo>
                  <a:lnTo>
                    <a:pt x="112" y="6"/>
                  </a:lnTo>
                  <a:lnTo>
                    <a:pt x="114" y="2"/>
                  </a:lnTo>
                  <a:lnTo>
                    <a:pt x="121"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5" name="Freeform 509"/>
            <p:cNvSpPr>
              <a:spLocks/>
            </p:cNvSpPr>
            <p:nvPr/>
          </p:nvSpPr>
          <p:spPr bwMode="auto">
            <a:xfrm>
              <a:off x="3776" y="2387"/>
              <a:ext cx="46" cy="99"/>
            </a:xfrm>
            <a:custGeom>
              <a:avLst/>
              <a:gdLst>
                <a:gd name="T0" fmla="*/ 28 w 46"/>
                <a:gd name="T1" fmla="*/ 9 h 99"/>
                <a:gd name="T2" fmla="*/ 31 w 46"/>
                <a:gd name="T3" fmla="*/ 6 h 99"/>
                <a:gd name="T4" fmla="*/ 41 w 46"/>
                <a:gd name="T5" fmla="*/ 0 h 99"/>
                <a:gd name="T6" fmla="*/ 46 w 46"/>
                <a:gd name="T7" fmla="*/ 0 h 99"/>
                <a:gd name="T8" fmla="*/ 45 w 46"/>
                <a:gd name="T9" fmla="*/ 9 h 99"/>
                <a:gd name="T10" fmla="*/ 44 w 46"/>
                <a:gd name="T11" fmla="*/ 10 h 99"/>
                <a:gd name="T12" fmla="*/ 39 w 46"/>
                <a:gd name="T13" fmla="*/ 13 h 99"/>
                <a:gd name="T14" fmla="*/ 35 w 46"/>
                <a:gd name="T15" fmla="*/ 19 h 99"/>
                <a:gd name="T16" fmla="*/ 29 w 46"/>
                <a:gd name="T17" fmla="*/ 27 h 99"/>
                <a:gd name="T18" fmla="*/ 22 w 46"/>
                <a:gd name="T19" fmla="*/ 37 h 99"/>
                <a:gd name="T20" fmla="*/ 17 w 46"/>
                <a:gd name="T21" fmla="*/ 51 h 99"/>
                <a:gd name="T22" fmla="*/ 15 w 46"/>
                <a:gd name="T23" fmla="*/ 69 h 99"/>
                <a:gd name="T24" fmla="*/ 15 w 46"/>
                <a:gd name="T25" fmla="*/ 91 h 99"/>
                <a:gd name="T26" fmla="*/ 14 w 46"/>
                <a:gd name="T27" fmla="*/ 93 h 99"/>
                <a:gd name="T28" fmla="*/ 9 w 46"/>
                <a:gd name="T29" fmla="*/ 98 h 99"/>
                <a:gd name="T30" fmla="*/ 4 w 46"/>
                <a:gd name="T31" fmla="*/ 99 h 99"/>
                <a:gd name="T32" fmla="*/ 0 w 46"/>
                <a:gd name="T33" fmla="*/ 92 h 99"/>
                <a:gd name="T34" fmla="*/ 1 w 46"/>
                <a:gd name="T35" fmla="*/ 84 h 99"/>
                <a:gd name="T36" fmla="*/ 3 w 46"/>
                <a:gd name="T37" fmla="*/ 64 h 99"/>
                <a:gd name="T38" fmla="*/ 12 w 46"/>
                <a:gd name="T39" fmla="*/ 37 h 99"/>
                <a:gd name="T40" fmla="*/ 28 w 46"/>
                <a:gd name="T41" fmla="*/ 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99">
                  <a:moveTo>
                    <a:pt x="28" y="9"/>
                  </a:moveTo>
                  <a:lnTo>
                    <a:pt x="31" y="6"/>
                  </a:lnTo>
                  <a:lnTo>
                    <a:pt x="41" y="0"/>
                  </a:lnTo>
                  <a:lnTo>
                    <a:pt x="46" y="0"/>
                  </a:lnTo>
                  <a:lnTo>
                    <a:pt x="45" y="9"/>
                  </a:lnTo>
                  <a:lnTo>
                    <a:pt x="44" y="10"/>
                  </a:lnTo>
                  <a:lnTo>
                    <a:pt x="39" y="13"/>
                  </a:lnTo>
                  <a:lnTo>
                    <a:pt x="35" y="19"/>
                  </a:lnTo>
                  <a:lnTo>
                    <a:pt x="29" y="27"/>
                  </a:lnTo>
                  <a:lnTo>
                    <a:pt x="22" y="37"/>
                  </a:lnTo>
                  <a:lnTo>
                    <a:pt x="17" y="51"/>
                  </a:lnTo>
                  <a:lnTo>
                    <a:pt x="15" y="69"/>
                  </a:lnTo>
                  <a:lnTo>
                    <a:pt x="15" y="91"/>
                  </a:lnTo>
                  <a:lnTo>
                    <a:pt x="14" y="93"/>
                  </a:lnTo>
                  <a:lnTo>
                    <a:pt x="9" y="98"/>
                  </a:lnTo>
                  <a:lnTo>
                    <a:pt x="4" y="99"/>
                  </a:lnTo>
                  <a:lnTo>
                    <a:pt x="0" y="92"/>
                  </a:lnTo>
                  <a:lnTo>
                    <a:pt x="1" y="84"/>
                  </a:lnTo>
                  <a:lnTo>
                    <a:pt x="3" y="64"/>
                  </a:lnTo>
                  <a:lnTo>
                    <a:pt x="12" y="37"/>
                  </a:lnTo>
                  <a:lnTo>
                    <a:pt x="28" y="9"/>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56" name="Group 510"/>
            <p:cNvGrpSpPr>
              <a:grpSpLocks/>
            </p:cNvGrpSpPr>
            <p:nvPr/>
          </p:nvGrpSpPr>
          <p:grpSpPr bwMode="auto">
            <a:xfrm>
              <a:off x="3830" y="2607"/>
              <a:ext cx="510" cy="536"/>
              <a:chOff x="4038" y="2063"/>
              <a:chExt cx="510" cy="536"/>
            </a:xfrm>
          </p:grpSpPr>
          <p:sp>
            <p:nvSpPr>
              <p:cNvPr id="257" name="Freeform 511"/>
              <p:cNvSpPr>
                <a:spLocks/>
              </p:cNvSpPr>
              <p:nvPr/>
            </p:nvSpPr>
            <p:spPr bwMode="auto">
              <a:xfrm>
                <a:off x="4038" y="2117"/>
                <a:ext cx="510" cy="482"/>
              </a:xfrm>
              <a:custGeom>
                <a:avLst/>
                <a:gdLst>
                  <a:gd name="T0" fmla="*/ 71 w 510"/>
                  <a:gd name="T1" fmla="*/ 171 h 482"/>
                  <a:gd name="T2" fmla="*/ 73 w 510"/>
                  <a:gd name="T3" fmla="*/ 199 h 482"/>
                  <a:gd name="T4" fmla="*/ 78 w 510"/>
                  <a:gd name="T5" fmla="*/ 229 h 482"/>
                  <a:gd name="T6" fmla="*/ 70 w 510"/>
                  <a:gd name="T7" fmla="*/ 253 h 482"/>
                  <a:gd name="T8" fmla="*/ 85 w 510"/>
                  <a:gd name="T9" fmla="*/ 297 h 482"/>
                  <a:gd name="T10" fmla="*/ 124 w 510"/>
                  <a:gd name="T11" fmla="*/ 345 h 482"/>
                  <a:gd name="T12" fmla="*/ 174 w 510"/>
                  <a:gd name="T13" fmla="*/ 382 h 482"/>
                  <a:gd name="T14" fmla="*/ 230 w 510"/>
                  <a:gd name="T15" fmla="*/ 404 h 482"/>
                  <a:gd name="T16" fmla="*/ 274 w 510"/>
                  <a:gd name="T17" fmla="*/ 404 h 482"/>
                  <a:gd name="T18" fmla="*/ 308 w 510"/>
                  <a:gd name="T19" fmla="*/ 392 h 482"/>
                  <a:gd name="T20" fmla="*/ 340 w 510"/>
                  <a:gd name="T21" fmla="*/ 376 h 482"/>
                  <a:gd name="T22" fmla="*/ 375 w 510"/>
                  <a:gd name="T23" fmla="*/ 364 h 482"/>
                  <a:gd name="T24" fmla="*/ 393 w 510"/>
                  <a:gd name="T25" fmla="*/ 350 h 482"/>
                  <a:gd name="T26" fmla="*/ 404 w 510"/>
                  <a:gd name="T27" fmla="*/ 330 h 482"/>
                  <a:gd name="T28" fmla="*/ 414 w 510"/>
                  <a:gd name="T29" fmla="*/ 309 h 482"/>
                  <a:gd name="T30" fmla="*/ 418 w 510"/>
                  <a:gd name="T31" fmla="*/ 288 h 482"/>
                  <a:gd name="T32" fmla="*/ 417 w 510"/>
                  <a:gd name="T33" fmla="*/ 221 h 482"/>
                  <a:gd name="T34" fmla="*/ 390 w 510"/>
                  <a:gd name="T35" fmla="*/ 159 h 482"/>
                  <a:gd name="T36" fmla="*/ 342 w 510"/>
                  <a:gd name="T37" fmla="*/ 114 h 482"/>
                  <a:gd name="T38" fmla="*/ 275 w 510"/>
                  <a:gd name="T39" fmla="*/ 86 h 482"/>
                  <a:gd name="T40" fmla="*/ 232 w 510"/>
                  <a:gd name="T41" fmla="*/ 67 h 482"/>
                  <a:gd name="T42" fmla="*/ 224 w 510"/>
                  <a:gd name="T43" fmla="*/ 39 h 482"/>
                  <a:gd name="T44" fmla="*/ 235 w 510"/>
                  <a:gd name="T45" fmla="*/ 11 h 482"/>
                  <a:gd name="T46" fmla="*/ 263 w 510"/>
                  <a:gd name="T47" fmla="*/ 0 h 482"/>
                  <a:gd name="T48" fmla="*/ 387 w 510"/>
                  <a:gd name="T49" fmla="*/ 42 h 482"/>
                  <a:gd name="T50" fmla="*/ 484 w 510"/>
                  <a:gd name="T51" fmla="*/ 135 h 482"/>
                  <a:gd name="T52" fmla="*/ 509 w 510"/>
                  <a:gd name="T53" fmla="*/ 258 h 482"/>
                  <a:gd name="T54" fmla="*/ 448 w 510"/>
                  <a:gd name="T55" fmla="*/ 392 h 482"/>
                  <a:gd name="T56" fmla="*/ 406 w 510"/>
                  <a:gd name="T57" fmla="*/ 438 h 482"/>
                  <a:gd name="T58" fmla="*/ 387 w 510"/>
                  <a:gd name="T59" fmla="*/ 456 h 482"/>
                  <a:gd name="T60" fmla="*/ 369 w 510"/>
                  <a:gd name="T61" fmla="*/ 471 h 482"/>
                  <a:gd name="T62" fmla="*/ 345 w 510"/>
                  <a:gd name="T63" fmla="*/ 480 h 482"/>
                  <a:gd name="T64" fmla="*/ 330 w 510"/>
                  <a:gd name="T65" fmla="*/ 482 h 482"/>
                  <a:gd name="T66" fmla="*/ 319 w 510"/>
                  <a:gd name="T67" fmla="*/ 480 h 482"/>
                  <a:gd name="T68" fmla="*/ 308 w 510"/>
                  <a:gd name="T69" fmla="*/ 476 h 482"/>
                  <a:gd name="T70" fmla="*/ 300 w 510"/>
                  <a:gd name="T71" fmla="*/ 466 h 482"/>
                  <a:gd name="T72" fmla="*/ 177 w 510"/>
                  <a:gd name="T73" fmla="*/ 462 h 482"/>
                  <a:gd name="T74" fmla="*/ 59 w 510"/>
                  <a:gd name="T75" fmla="*/ 378 h 482"/>
                  <a:gd name="T76" fmla="*/ 3 w 510"/>
                  <a:gd name="T77" fmla="*/ 250 h 482"/>
                  <a:gd name="T78" fmla="*/ 25 w 510"/>
                  <a:gd name="T79" fmla="*/ 129 h 482"/>
                  <a:gd name="T80" fmla="*/ 51 w 510"/>
                  <a:gd name="T81" fmla="*/ 98 h 482"/>
                  <a:gd name="T82" fmla="*/ 62 w 510"/>
                  <a:gd name="T83" fmla="*/ 89 h 482"/>
                  <a:gd name="T84" fmla="*/ 73 w 510"/>
                  <a:gd name="T85" fmla="*/ 81 h 482"/>
                  <a:gd name="T86" fmla="*/ 85 w 510"/>
                  <a:gd name="T87" fmla="*/ 75 h 482"/>
                  <a:gd name="T88" fmla="*/ 98 w 510"/>
                  <a:gd name="T89" fmla="*/ 65 h 482"/>
                  <a:gd name="T90" fmla="*/ 112 w 510"/>
                  <a:gd name="T91" fmla="*/ 53 h 482"/>
                  <a:gd name="T92" fmla="*/ 126 w 510"/>
                  <a:gd name="T93" fmla="*/ 41 h 482"/>
                  <a:gd name="T94" fmla="*/ 140 w 510"/>
                  <a:gd name="T95" fmla="*/ 31 h 482"/>
                  <a:gd name="T96" fmla="*/ 185 w 510"/>
                  <a:gd name="T97" fmla="*/ 14 h 482"/>
                  <a:gd name="T98" fmla="*/ 176 w 510"/>
                  <a:gd name="T99" fmla="*/ 51 h 482"/>
                  <a:gd name="T100" fmla="*/ 130 w 510"/>
                  <a:gd name="T101" fmla="*/ 112 h 482"/>
                  <a:gd name="T102" fmla="*/ 85 w 510"/>
                  <a:gd name="T103" fmla="*/ 151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0" h="482">
                    <a:moveTo>
                      <a:pt x="79" y="152"/>
                    </a:moveTo>
                    <a:lnTo>
                      <a:pt x="76" y="159"/>
                    </a:lnTo>
                    <a:lnTo>
                      <a:pt x="73" y="165"/>
                    </a:lnTo>
                    <a:lnTo>
                      <a:pt x="71" y="171"/>
                    </a:lnTo>
                    <a:lnTo>
                      <a:pt x="71" y="179"/>
                    </a:lnTo>
                    <a:lnTo>
                      <a:pt x="71" y="185"/>
                    </a:lnTo>
                    <a:lnTo>
                      <a:pt x="73" y="193"/>
                    </a:lnTo>
                    <a:lnTo>
                      <a:pt x="73" y="199"/>
                    </a:lnTo>
                    <a:lnTo>
                      <a:pt x="76" y="207"/>
                    </a:lnTo>
                    <a:lnTo>
                      <a:pt x="76" y="215"/>
                    </a:lnTo>
                    <a:lnTo>
                      <a:pt x="78" y="221"/>
                    </a:lnTo>
                    <a:lnTo>
                      <a:pt x="78" y="229"/>
                    </a:lnTo>
                    <a:lnTo>
                      <a:pt x="78" y="235"/>
                    </a:lnTo>
                    <a:lnTo>
                      <a:pt x="76" y="241"/>
                    </a:lnTo>
                    <a:lnTo>
                      <a:pt x="74" y="247"/>
                    </a:lnTo>
                    <a:lnTo>
                      <a:pt x="70" y="253"/>
                    </a:lnTo>
                    <a:lnTo>
                      <a:pt x="65" y="258"/>
                    </a:lnTo>
                    <a:lnTo>
                      <a:pt x="71" y="271"/>
                    </a:lnTo>
                    <a:lnTo>
                      <a:pt x="78" y="283"/>
                    </a:lnTo>
                    <a:lnTo>
                      <a:pt x="85" y="297"/>
                    </a:lnTo>
                    <a:lnTo>
                      <a:pt x="93" y="309"/>
                    </a:lnTo>
                    <a:lnTo>
                      <a:pt x="102" y="322"/>
                    </a:lnTo>
                    <a:lnTo>
                      <a:pt x="113" y="334"/>
                    </a:lnTo>
                    <a:lnTo>
                      <a:pt x="124" y="345"/>
                    </a:lnTo>
                    <a:lnTo>
                      <a:pt x="137" y="356"/>
                    </a:lnTo>
                    <a:lnTo>
                      <a:pt x="148" y="365"/>
                    </a:lnTo>
                    <a:lnTo>
                      <a:pt x="162" y="375"/>
                    </a:lnTo>
                    <a:lnTo>
                      <a:pt x="174" y="382"/>
                    </a:lnTo>
                    <a:lnTo>
                      <a:pt x="188" y="390"/>
                    </a:lnTo>
                    <a:lnTo>
                      <a:pt x="202" y="396"/>
                    </a:lnTo>
                    <a:lnTo>
                      <a:pt x="216" y="401"/>
                    </a:lnTo>
                    <a:lnTo>
                      <a:pt x="230" y="404"/>
                    </a:lnTo>
                    <a:lnTo>
                      <a:pt x="246" y="406"/>
                    </a:lnTo>
                    <a:lnTo>
                      <a:pt x="255" y="406"/>
                    </a:lnTo>
                    <a:lnTo>
                      <a:pt x="264" y="406"/>
                    </a:lnTo>
                    <a:lnTo>
                      <a:pt x="274" y="404"/>
                    </a:lnTo>
                    <a:lnTo>
                      <a:pt x="283" y="401"/>
                    </a:lnTo>
                    <a:lnTo>
                      <a:pt x="291" y="398"/>
                    </a:lnTo>
                    <a:lnTo>
                      <a:pt x="300" y="395"/>
                    </a:lnTo>
                    <a:lnTo>
                      <a:pt x="308" y="392"/>
                    </a:lnTo>
                    <a:lnTo>
                      <a:pt x="316" y="389"/>
                    </a:lnTo>
                    <a:lnTo>
                      <a:pt x="323" y="384"/>
                    </a:lnTo>
                    <a:lnTo>
                      <a:pt x="333" y="379"/>
                    </a:lnTo>
                    <a:lnTo>
                      <a:pt x="340" y="376"/>
                    </a:lnTo>
                    <a:lnTo>
                      <a:pt x="350" y="373"/>
                    </a:lnTo>
                    <a:lnTo>
                      <a:pt x="358" y="369"/>
                    </a:lnTo>
                    <a:lnTo>
                      <a:pt x="367" y="367"/>
                    </a:lnTo>
                    <a:lnTo>
                      <a:pt x="375" y="364"/>
                    </a:lnTo>
                    <a:lnTo>
                      <a:pt x="384" y="364"/>
                    </a:lnTo>
                    <a:lnTo>
                      <a:pt x="387" y="359"/>
                    </a:lnTo>
                    <a:lnTo>
                      <a:pt x="390" y="355"/>
                    </a:lnTo>
                    <a:lnTo>
                      <a:pt x="393" y="350"/>
                    </a:lnTo>
                    <a:lnTo>
                      <a:pt x="397" y="345"/>
                    </a:lnTo>
                    <a:lnTo>
                      <a:pt x="400" y="341"/>
                    </a:lnTo>
                    <a:lnTo>
                      <a:pt x="403" y="334"/>
                    </a:lnTo>
                    <a:lnTo>
                      <a:pt x="404" y="330"/>
                    </a:lnTo>
                    <a:lnTo>
                      <a:pt x="407" y="325"/>
                    </a:lnTo>
                    <a:lnTo>
                      <a:pt x="409" y="320"/>
                    </a:lnTo>
                    <a:lnTo>
                      <a:pt x="412" y="314"/>
                    </a:lnTo>
                    <a:lnTo>
                      <a:pt x="414" y="309"/>
                    </a:lnTo>
                    <a:lnTo>
                      <a:pt x="415" y="303"/>
                    </a:lnTo>
                    <a:lnTo>
                      <a:pt x="417" y="299"/>
                    </a:lnTo>
                    <a:lnTo>
                      <a:pt x="418" y="292"/>
                    </a:lnTo>
                    <a:lnTo>
                      <a:pt x="418" y="288"/>
                    </a:lnTo>
                    <a:lnTo>
                      <a:pt x="420" y="281"/>
                    </a:lnTo>
                    <a:lnTo>
                      <a:pt x="420" y="260"/>
                    </a:lnTo>
                    <a:lnTo>
                      <a:pt x="418" y="240"/>
                    </a:lnTo>
                    <a:lnTo>
                      <a:pt x="417" y="221"/>
                    </a:lnTo>
                    <a:lnTo>
                      <a:pt x="412" y="202"/>
                    </a:lnTo>
                    <a:lnTo>
                      <a:pt x="406" y="187"/>
                    </a:lnTo>
                    <a:lnTo>
                      <a:pt x="400" y="171"/>
                    </a:lnTo>
                    <a:lnTo>
                      <a:pt x="390" y="159"/>
                    </a:lnTo>
                    <a:lnTo>
                      <a:pt x="381" y="146"/>
                    </a:lnTo>
                    <a:lnTo>
                      <a:pt x="369" y="134"/>
                    </a:lnTo>
                    <a:lnTo>
                      <a:pt x="356" y="124"/>
                    </a:lnTo>
                    <a:lnTo>
                      <a:pt x="342" y="114"/>
                    </a:lnTo>
                    <a:lnTo>
                      <a:pt x="328" y="106"/>
                    </a:lnTo>
                    <a:lnTo>
                      <a:pt x="311" y="98"/>
                    </a:lnTo>
                    <a:lnTo>
                      <a:pt x="292" y="92"/>
                    </a:lnTo>
                    <a:lnTo>
                      <a:pt x="275" y="86"/>
                    </a:lnTo>
                    <a:lnTo>
                      <a:pt x="255" y="79"/>
                    </a:lnTo>
                    <a:lnTo>
                      <a:pt x="246" y="76"/>
                    </a:lnTo>
                    <a:lnTo>
                      <a:pt x="238" y="72"/>
                    </a:lnTo>
                    <a:lnTo>
                      <a:pt x="232" y="67"/>
                    </a:lnTo>
                    <a:lnTo>
                      <a:pt x="228" y="61"/>
                    </a:lnTo>
                    <a:lnTo>
                      <a:pt x="225" y="53"/>
                    </a:lnTo>
                    <a:lnTo>
                      <a:pt x="224" y="45"/>
                    </a:lnTo>
                    <a:lnTo>
                      <a:pt x="224" y="39"/>
                    </a:lnTo>
                    <a:lnTo>
                      <a:pt x="224" y="31"/>
                    </a:lnTo>
                    <a:lnTo>
                      <a:pt x="227" y="23"/>
                    </a:lnTo>
                    <a:lnTo>
                      <a:pt x="230" y="17"/>
                    </a:lnTo>
                    <a:lnTo>
                      <a:pt x="235" y="11"/>
                    </a:lnTo>
                    <a:lnTo>
                      <a:pt x="241" y="6"/>
                    </a:lnTo>
                    <a:lnTo>
                      <a:pt x="247" y="3"/>
                    </a:lnTo>
                    <a:lnTo>
                      <a:pt x="255" y="0"/>
                    </a:lnTo>
                    <a:lnTo>
                      <a:pt x="263" y="0"/>
                    </a:lnTo>
                    <a:lnTo>
                      <a:pt x="274" y="2"/>
                    </a:lnTo>
                    <a:lnTo>
                      <a:pt x="316" y="11"/>
                    </a:lnTo>
                    <a:lnTo>
                      <a:pt x="353" y="25"/>
                    </a:lnTo>
                    <a:lnTo>
                      <a:pt x="387" y="42"/>
                    </a:lnTo>
                    <a:lnTo>
                      <a:pt x="418" y="62"/>
                    </a:lnTo>
                    <a:lnTo>
                      <a:pt x="445" y="84"/>
                    </a:lnTo>
                    <a:lnTo>
                      <a:pt x="467" y="109"/>
                    </a:lnTo>
                    <a:lnTo>
                      <a:pt x="484" y="135"/>
                    </a:lnTo>
                    <a:lnTo>
                      <a:pt x="498" y="165"/>
                    </a:lnTo>
                    <a:lnTo>
                      <a:pt x="505" y="194"/>
                    </a:lnTo>
                    <a:lnTo>
                      <a:pt x="510" y="226"/>
                    </a:lnTo>
                    <a:lnTo>
                      <a:pt x="509" y="258"/>
                    </a:lnTo>
                    <a:lnTo>
                      <a:pt x="502" y="292"/>
                    </a:lnTo>
                    <a:lnTo>
                      <a:pt x="488" y="325"/>
                    </a:lnTo>
                    <a:lnTo>
                      <a:pt x="471" y="359"/>
                    </a:lnTo>
                    <a:lnTo>
                      <a:pt x="448" y="392"/>
                    </a:lnTo>
                    <a:lnTo>
                      <a:pt x="420" y="426"/>
                    </a:lnTo>
                    <a:lnTo>
                      <a:pt x="414" y="429"/>
                    </a:lnTo>
                    <a:lnTo>
                      <a:pt x="411" y="434"/>
                    </a:lnTo>
                    <a:lnTo>
                      <a:pt x="406" y="438"/>
                    </a:lnTo>
                    <a:lnTo>
                      <a:pt x="401" y="443"/>
                    </a:lnTo>
                    <a:lnTo>
                      <a:pt x="397" y="448"/>
                    </a:lnTo>
                    <a:lnTo>
                      <a:pt x="392" y="452"/>
                    </a:lnTo>
                    <a:lnTo>
                      <a:pt x="387" y="456"/>
                    </a:lnTo>
                    <a:lnTo>
                      <a:pt x="384" y="460"/>
                    </a:lnTo>
                    <a:lnTo>
                      <a:pt x="378" y="465"/>
                    </a:lnTo>
                    <a:lnTo>
                      <a:pt x="373" y="468"/>
                    </a:lnTo>
                    <a:lnTo>
                      <a:pt x="369" y="471"/>
                    </a:lnTo>
                    <a:lnTo>
                      <a:pt x="364" y="474"/>
                    </a:lnTo>
                    <a:lnTo>
                      <a:pt x="358" y="476"/>
                    </a:lnTo>
                    <a:lnTo>
                      <a:pt x="351" y="479"/>
                    </a:lnTo>
                    <a:lnTo>
                      <a:pt x="345" y="480"/>
                    </a:lnTo>
                    <a:lnTo>
                      <a:pt x="339" y="482"/>
                    </a:lnTo>
                    <a:lnTo>
                      <a:pt x="336" y="482"/>
                    </a:lnTo>
                    <a:lnTo>
                      <a:pt x="333" y="482"/>
                    </a:lnTo>
                    <a:lnTo>
                      <a:pt x="330" y="482"/>
                    </a:lnTo>
                    <a:lnTo>
                      <a:pt x="328" y="482"/>
                    </a:lnTo>
                    <a:lnTo>
                      <a:pt x="323" y="480"/>
                    </a:lnTo>
                    <a:lnTo>
                      <a:pt x="322" y="480"/>
                    </a:lnTo>
                    <a:lnTo>
                      <a:pt x="319" y="480"/>
                    </a:lnTo>
                    <a:lnTo>
                      <a:pt x="316" y="479"/>
                    </a:lnTo>
                    <a:lnTo>
                      <a:pt x="314" y="477"/>
                    </a:lnTo>
                    <a:lnTo>
                      <a:pt x="311" y="477"/>
                    </a:lnTo>
                    <a:lnTo>
                      <a:pt x="308" y="476"/>
                    </a:lnTo>
                    <a:lnTo>
                      <a:pt x="306" y="474"/>
                    </a:lnTo>
                    <a:lnTo>
                      <a:pt x="305" y="471"/>
                    </a:lnTo>
                    <a:lnTo>
                      <a:pt x="303" y="470"/>
                    </a:lnTo>
                    <a:lnTo>
                      <a:pt x="300" y="466"/>
                    </a:lnTo>
                    <a:lnTo>
                      <a:pt x="300" y="465"/>
                    </a:lnTo>
                    <a:lnTo>
                      <a:pt x="256" y="471"/>
                    </a:lnTo>
                    <a:lnTo>
                      <a:pt x="216" y="470"/>
                    </a:lnTo>
                    <a:lnTo>
                      <a:pt x="177" y="462"/>
                    </a:lnTo>
                    <a:lnTo>
                      <a:pt x="143" y="448"/>
                    </a:lnTo>
                    <a:lnTo>
                      <a:pt x="112" y="428"/>
                    </a:lnTo>
                    <a:lnTo>
                      <a:pt x="84" y="404"/>
                    </a:lnTo>
                    <a:lnTo>
                      <a:pt x="59" y="378"/>
                    </a:lnTo>
                    <a:lnTo>
                      <a:pt x="39" y="348"/>
                    </a:lnTo>
                    <a:lnTo>
                      <a:pt x="21" y="316"/>
                    </a:lnTo>
                    <a:lnTo>
                      <a:pt x="11" y="283"/>
                    </a:lnTo>
                    <a:lnTo>
                      <a:pt x="3" y="250"/>
                    </a:lnTo>
                    <a:lnTo>
                      <a:pt x="0" y="218"/>
                    </a:lnTo>
                    <a:lnTo>
                      <a:pt x="3" y="185"/>
                    </a:lnTo>
                    <a:lnTo>
                      <a:pt x="12" y="156"/>
                    </a:lnTo>
                    <a:lnTo>
                      <a:pt x="25" y="129"/>
                    </a:lnTo>
                    <a:lnTo>
                      <a:pt x="45" y="106"/>
                    </a:lnTo>
                    <a:lnTo>
                      <a:pt x="46" y="104"/>
                    </a:lnTo>
                    <a:lnTo>
                      <a:pt x="49" y="101"/>
                    </a:lnTo>
                    <a:lnTo>
                      <a:pt x="51" y="98"/>
                    </a:lnTo>
                    <a:lnTo>
                      <a:pt x="54" y="97"/>
                    </a:lnTo>
                    <a:lnTo>
                      <a:pt x="57" y="95"/>
                    </a:lnTo>
                    <a:lnTo>
                      <a:pt x="59" y="92"/>
                    </a:lnTo>
                    <a:lnTo>
                      <a:pt x="62" y="89"/>
                    </a:lnTo>
                    <a:lnTo>
                      <a:pt x="65" y="87"/>
                    </a:lnTo>
                    <a:lnTo>
                      <a:pt x="68" y="84"/>
                    </a:lnTo>
                    <a:lnTo>
                      <a:pt x="70" y="83"/>
                    </a:lnTo>
                    <a:lnTo>
                      <a:pt x="73" y="81"/>
                    </a:lnTo>
                    <a:lnTo>
                      <a:pt x="76" y="79"/>
                    </a:lnTo>
                    <a:lnTo>
                      <a:pt x="79" y="78"/>
                    </a:lnTo>
                    <a:lnTo>
                      <a:pt x="82" y="76"/>
                    </a:lnTo>
                    <a:lnTo>
                      <a:pt x="85" y="75"/>
                    </a:lnTo>
                    <a:lnTo>
                      <a:pt x="88" y="75"/>
                    </a:lnTo>
                    <a:lnTo>
                      <a:pt x="92" y="72"/>
                    </a:lnTo>
                    <a:lnTo>
                      <a:pt x="95" y="69"/>
                    </a:lnTo>
                    <a:lnTo>
                      <a:pt x="98" y="65"/>
                    </a:lnTo>
                    <a:lnTo>
                      <a:pt x="101" y="62"/>
                    </a:lnTo>
                    <a:lnTo>
                      <a:pt x="104" y="59"/>
                    </a:lnTo>
                    <a:lnTo>
                      <a:pt x="107" y="56"/>
                    </a:lnTo>
                    <a:lnTo>
                      <a:pt x="112" y="53"/>
                    </a:lnTo>
                    <a:lnTo>
                      <a:pt x="115" y="50"/>
                    </a:lnTo>
                    <a:lnTo>
                      <a:pt x="118" y="47"/>
                    </a:lnTo>
                    <a:lnTo>
                      <a:pt x="121" y="44"/>
                    </a:lnTo>
                    <a:lnTo>
                      <a:pt x="126" y="41"/>
                    </a:lnTo>
                    <a:lnTo>
                      <a:pt x="129" y="37"/>
                    </a:lnTo>
                    <a:lnTo>
                      <a:pt x="132" y="36"/>
                    </a:lnTo>
                    <a:lnTo>
                      <a:pt x="135" y="33"/>
                    </a:lnTo>
                    <a:lnTo>
                      <a:pt x="140" y="31"/>
                    </a:lnTo>
                    <a:lnTo>
                      <a:pt x="143" y="30"/>
                    </a:lnTo>
                    <a:lnTo>
                      <a:pt x="162" y="19"/>
                    </a:lnTo>
                    <a:lnTo>
                      <a:pt x="176" y="14"/>
                    </a:lnTo>
                    <a:lnTo>
                      <a:pt x="185" y="14"/>
                    </a:lnTo>
                    <a:lnTo>
                      <a:pt x="188" y="20"/>
                    </a:lnTo>
                    <a:lnTo>
                      <a:pt x="188" y="28"/>
                    </a:lnTo>
                    <a:lnTo>
                      <a:pt x="183" y="39"/>
                    </a:lnTo>
                    <a:lnTo>
                      <a:pt x="176" y="51"/>
                    </a:lnTo>
                    <a:lnTo>
                      <a:pt x="166" y="67"/>
                    </a:lnTo>
                    <a:lnTo>
                      <a:pt x="155" y="83"/>
                    </a:lnTo>
                    <a:lnTo>
                      <a:pt x="143" y="98"/>
                    </a:lnTo>
                    <a:lnTo>
                      <a:pt x="130" y="112"/>
                    </a:lnTo>
                    <a:lnTo>
                      <a:pt x="118" y="126"/>
                    </a:lnTo>
                    <a:lnTo>
                      <a:pt x="106" y="137"/>
                    </a:lnTo>
                    <a:lnTo>
                      <a:pt x="95" y="146"/>
                    </a:lnTo>
                    <a:lnTo>
                      <a:pt x="85" y="151"/>
                    </a:lnTo>
                    <a:lnTo>
                      <a:pt x="79" y="152"/>
                    </a:lnTo>
                    <a:lnTo>
                      <a:pt x="79" y="152"/>
                    </a:lnTo>
                    <a:close/>
                  </a:path>
                </a:pathLst>
              </a:custGeom>
              <a:solidFill>
                <a:srgbClr val="FFBF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8" name="Freeform 512"/>
              <p:cNvSpPr>
                <a:spLocks/>
              </p:cNvSpPr>
              <p:nvPr/>
            </p:nvSpPr>
            <p:spPr bwMode="auto">
              <a:xfrm>
                <a:off x="4189" y="2116"/>
                <a:ext cx="130" cy="71"/>
              </a:xfrm>
              <a:custGeom>
                <a:avLst/>
                <a:gdLst>
                  <a:gd name="T0" fmla="*/ 79 w 130"/>
                  <a:gd name="T1" fmla="*/ 71 h 71"/>
                  <a:gd name="T2" fmla="*/ 62 w 130"/>
                  <a:gd name="T3" fmla="*/ 59 h 71"/>
                  <a:gd name="T4" fmla="*/ 51 w 130"/>
                  <a:gd name="T5" fmla="*/ 65 h 71"/>
                  <a:gd name="T6" fmla="*/ 40 w 130"/>
                  <a:gd name="T7" fmla="*/ 68 h 71"/>
                  <a:gd name="T8" fmla="*/ 32 w 130"/>
                  <a:gd name="T9" fmla="*/ 70 h 71"/>
                  <a:gd name="T10" fmla="*/ 25 w 130"/>
                  <a:gd name="T11" fmla="*/ 71 h 71"/>
                  <a:gd name="T12" fmla="*/ 17 w 130"/>
                  <a:gd name="T13" fmla="*/ 68 h 71"/>
                  <a:gd name="T14" fmla="*/ 11 w 130"/>
                  <a:gd name="T15" fmla="*/ 65 h 71"/>
                  <a:gd name="T16" fmla="*/ 6 w 130"/>
                  <a:gd name="T17" fmla="*/ 60 h 71"/>
                  <a:gd name="T18" fmla="*/ 3 w 130"/>
                  <a:gd name="T19" fmla="*/ 56 h 71"/>
                  <a:gd name="T20" fmla="*/ 0 w 130"/>
                  <a:gd name="T21" fmla="*/ 48 h 71"/>
                  <a:gd name="T22" fmla="*/ 0 w 130"/>
                  <a:gd name="T23" fmla="*/ 42 h 71"/>
                  <a:gd name="T24" fmla="*/ 0 w 130"/>
                  <a:gd name="T25" fmla="*/ 35 h 71"/>
                  <a:gd name="T26" fmla="*/ 1 w 130"/>
                  <a:gd name="T27" fmla="*/ 29 h 71"/>
                  <a:gd name="T28" fmla="*/ 4 w 130"/>
                  <a:gd name="T29" fmla="*/ 21 h 71"/>
                  <a:gd name="T30" fmla="*/ 9 w 130"/>
                  <a:gd name="T31" fmla="*/ 17 h 71"/>
                  <a:gd name="T32" fmla="*/ 15 w 130"/>
                  <a:gd name="T33" fmla="*/ 12 h 71"/>
                  <a:gd name="T34" fmla="*/ 23 w 130"/>
                  <a:gd name="T35" fmla="*/ 9 h 71"/>
                  <a:gd name="T36" fmla="*/ 46 w 130"/>
                  <a:gd name="T37" fmla="*/ 3 h 71"/>
                  <a:gd name="T38" fmla="*/ 67 w 130"/>
                  <a:gd name="T39" fmla="*/ 1 h 71"/>
                  <a:gd name="T40" fmla="*/ 84 w 130"/>
                  <a:gd name="T41" fmla="*/ 0 h 71"/>
                  <a:gd name="T42" fmla="*/ 99 w 130"/>
                  <a:gd name="T43" fmla="*/ 3 h 71"/>
                  <a:gd name="T44" fmla="*/ 110 w 130"/>
                  <a:gd name="T45" fmla="*/ 6 h 71"/>
                  <a:gd name="T46" fmla="*/ 119 w 130"/>
                  <a:gd name="T47" fmla="*/ 12 h 71"/>
                  <a:gd name="T48" fmla="*/ 126 w 130"/>
                  <a:gd name="T49" fmla="*/ 18 h 71"/>
                  <a:gd name="T50" fmla="*/ 129 w 130"/>
                  <a:gd name="T51" fmla="*/ 26 h 71"/>
                  <a:gd name="T52" fmla="*/ 130 w 130"/>
                  <a:gd name="T53" fmla="*/ 34 h 71"/>
                  <a:gd name="T54" fmla="*/ 129 w 130"/>
                  <a:gd name="T55" fmla="*/ 43 h 71"/>
                  <a:gd name="T56" fmla="*/ 124 w 130"/>
                  <a:gd name="T57" fmla="*/ 49 h 71"/>
                  <a:gd name="T58" fmla="*/ 119 w 130"/>
                  <a:gd name="T59" fmla="*/ 57 h 71"/>
                  <a:gd name="T60" fmla="*/ 112 w 130"/>
                  <a:gd name="T61" fmla="*/ 63 h 71"/>
                  <a:gd name="T62" fmla="*/ 102 w 130"/>
                  <a:gd name="T63" fmla="*/ 68 h 71"/>
                  <a:gd name="T64" fmla="*/ 91 w 130"/>
                  <a:gd name="T65" fmla="*/ 71 h 71"/>
                  <a:gd name="T66" fmla="*/ 79 w 130"/>
                  <a:gd name="T67" fmla="*/ 71 h 71"/>
                  <a:gd name="T68" fmla="*/ 79 w 130"/>
                  <a:gd name="T69"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71">
                    <a:moveTo>
                      <a:pt x="79" y="71"/>
                    </a:moveTo>
                    <a:lnTo>
                      <a:pt x="62" y="59"/>
                    </a:lnTo>
                    <a:lnTo>
                      <a:pt x="51" y="65"/>
                    </a:lnTo>
                    <a:lnTo>
                      <a:pt x="40" y="68"/>
                    </a:lnTo>
                    <a:lnTo>
                      <a:pt x="32" y="70"/>
                    </a:lnTo>
                    <a:lnTo>
                      <a:pt x="25" y="71"/>
                    </a:lnTo>
                    <a:lnTo>
                      <a:pt x="17" y="68"/>
                    </a:lnTo>
                    <a:lnTo>
                      <a:pt x="11" y="65"/>
                    </a:lnTo>
                    <a:lnTo>
                      <a:pt x="6" y="60"/>
                    </a:lnTo>
                    <a:lnTo>
                      <a:pt x="3" y="56"/>
                    </a:lnTo>
                    <a:lnTo>
                      <a:pt x="0" y="48"/>
                    </a:lnTo>
                    <a:lnTo>
                      <a:pt x="0" y="42"/>
                    </a:lnTo>
                    <a:lnTo>
                      <a:pt x="0" y="35"/>
                    </a:lnTo>
                    <a:lnTo>
                      <a:pt x="1" y="29"/>
                    </a:lnTo>
                    <a:lnTo>
                      <a:pt x="4" y="21"/>
                    </a:lnTo>
                    <a:lnTo>
                      <a:pt x="9" y="17"/>
                    </a:lnTo>
                    <a:lnTo>
                      <a:pt x="15" y="12"/>
                    </a:lnTo>
                    <a:lnTo>
                      <a:pt x="23" y="9"/>
                    </a:lnTo>
                    <a:lnTo>
                      <a:pt x="46" y="3"/>
                    </a:lnTo>
                    <a:lnTo>
                      <a:pt x="67" y="1"/>
                    </a:lnTo>
                    <a:lnTo>
                      <a:pt x="84" y="0"/>
                    </a:lnTo>
                    <a:lnTo>
                      <a:pt x="99" y="3"/>
                    </a:lnTo>
                    <a:lnTo>
                      <a:pt x="110" y="6"/>
                    </a:lnTo>
                    <a:lnTo>
                      <a:pt x="119" y="12"/>
                    </a:lnTo>
                    <a:lnTo>
                      <a:pt x="126" y="18"/>
                    </a:lnTo>
                    <a:lnTo>
                      <a:pt x="129" y="26"/>
                    </a:lnTo>
                    <a:lnTo>
                      <a:pt x="130" y="34"/>
                    </a:lnTo>
                    <a:lnTo>
                      <a:pt x="129" y="43"/>
                    </a:lnTo>
                    <a:lnTo>
                      <a:pt x="124" y="49"/>
                    </a:lnTo>
                    <a:lnTo>
                      <a:pt x="119" y="57"/>
                    </a:lnTo>
                    <a:lnTo>
                      <a:pt x="112" y="63"/>
                    </a:lnTo>
                    <a:lnTo>
                      <a:pt x="102" y="68"/>
                    </a:lnTo>
                    <a:lnTo>
                      <a:pt x="91" y="71"/>
                    </a:lnTo>
                    <a:lnTo>
                      <a:pt x="79" y="71"/>
                    </a:lnTo>
                    <a:lnTo>
                      <a:pt x="79" y="71"/>
                    </a:lnTo>
                    <a:close/>
                  </a:path>
                </a:pathLst>
              </a:custGeom>
              <a:solidFill>
                <a:srgbClr val="FFBF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9" name="Freeform 513"/>
              <p:cNvSpPr>
                <a:spLocks/>
              </p:cNvSpPr>
              <p:nvPr/>
            </p:nvSpPr>
            <p:spPr bwMode="auto">
              <a:xfrm>
                <a:off x="4081" y="2154"/>
                <a:ext cx="411" cy="408"/>
              </a:xfrm>
              <a:custGeom>
                <a:avLst/>
                <a:gdLst>
                  <a:gd name="T0" fmla="*/ 410 w 411"/>
                  <a:gd name="T1" fmla="*/ 215 h 408"/>
                  <a:gd name="T2" fmla="*/ 410 w 411"/>
                  <a:gd name="T3" fmla="*/ 244 h 408"/>
                  <a:gd name="T4" fmla="*/ 397 w 411"/>
                  <a:gd name="T5" fmla="*/ 279 h 408"/>
                  <a:gd name="T6" fmla="*/ 377 w 411"/>
                  <a:gd name="T7" fmla="*/ 314 h 408"/>
                  <a:gd name="T8" fmla="*/ 349 w 411"/>
                  <a:gd name="T9" fmla="*/ 347 h 408"/>
                  <a:gd name="T10" fmla="*/ 318 w 411"/>
                  <a:gd name="T11" fmla="*/ 375 h 408"/>
                  <a:gd name="T12" fmla="*/ 285 w 411"/>
                  <a:gd name="T13" fmla="*/ 395 h 408"/>
                  <a:gd name="T14" fmla="*/ 252 w 411"/>
                  <a:gd name="T15" fmla="*/ 403 h 408"/>
                  <a:gd name="T16" fmla="*/ 226 w 411"/>
                  <a:gd name="T17" fmla="*/ 405 h 408"/>
                  <a:gd name="T18" fmla="*/ 204 w 411"/>
                  <a:gd name="T19" fmla="*/ 408 h 408"/>
                  <a:gd name="T20" fmla="*/ 181 w 411"/>
                  <a:gd name="T21" fmla="*/ 406 h 408"/>
                  <a:gd name="T22" fmla="*/ 162 w 411"/>
                  <a:gd name="T23" fmla="*/ 400 h 408"/>
                  <a:gd name="T24" fmla="*/ 142 w 411"/>
                  <a:gd name="T25" fmla="*/ 392 h 408"/>
                  <a:gd name="T26" fmla="*/ 123 w 411"/>
                  <a:gd name="T27" fmla="*/ 381 h 408"/>
                  <a:gd name="T28" fmla="*/ 105 w 411"/>
                  <a:gd name="T29" fmla="*/ 369 h 408"/>
                  <a:gd name="T30" fmla="*/ 86 w 411"/>
                  <a:gd name="T31" fmla="*/ 358 h 408"/>
                  <a:gd name="T32" fmla="*/ 49 w 411"/>
                  <a:gd name="T33" fmla="*/ 328 h 408"/>
                  <a:gd name="T34" fmla="*/ 13 w 411"/>
                  <a:gd name="T35" fmla="*/ 272 h 408"/>
                  <a:gd name="T36" fmla="*/ 0 w 411"/>
                  <a:gd name="T37" fmla="*/ 210 h 408"/>
                  <a:gd name="T38" fmla="*/ 6 w 411"/>
                  <a:gd name="T39" fmla="*/ 147 h 408"/>
                  <a:gd name="T40" fmla="*/ 30 w 411"/>
                  <a:gd name="T41" fmla="*/ 87 h 408"/>
                  <a:gd name="T42" fmla="*/ 67 w 411"/>
                  <a:gd name="T43" fmla="*/ 39 h 408"/>
                  <a:gd name="T44" fmla="*/ 115 w 411"/>
                  <a:gd name="T45" fmla="*/ 10 h 408"/>
                  <a:gd name="T46" fmla="*/ 168 w 411"/>
                  <a:gd name="T47" fmla="*/ 2 h 408"/>
                  <a:gd name="T48" fmla="*/ 210 w 411"/>
                  <a:gd name="T49" fmla="*/ 4 h 408"/>
                  <a:gd name="T50" fmla="*/ 241 w 411"/>
                  <a:gd name="T51" fmla="*/ 0 h 408"/>
                  <a:gd name="T52" fmla="*/ 279 w 411"/>
                  <a:gd name="T53" fmla="*/ 8 h 408"/>
                  <a:gd name="T54" fmla="*/ 315 w 411"/>
                  <a:gd name="T55" fmla="*/ 28 h 408"/>
                  <a:gd name="T56" fmla="*/ 349 w 411"/>
                  <a:gd name="T57" fmla="*/ 55 h 408"/>
                  <a:gd name="T58" fmla="*/ 377 w 411"/>
                  <a:gd name="T59" fmla="*/ 91 h 408"/>
                  <a:gd name="T60" fmla="*/ 399 w 411"/>
                  <a:gd name="T61" fmla="*/ 133 h 408"/>
                  <a:gd name="T62" fmla="*/ 406 w 411"/>
                  <a:gd name="T63" fmla="*/ 178 h 408"/>
                  <a:gd name="T64" fmla="*/ 406 w 411"/>
                  <a:gd name="T65" fmla="*/ 203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1" h="408">
                    <a:moveTo>
                      <a:pt x="406" y="203"/>
                    </a:moveTo>
                    <a:lnTo>
                      <a:pt x="410" y="215"/>
                    </a:lnTo>
                    <a:lnTo>
                      <a:pt x="411" y="229"/>
                    </a:lnTo>
                    <a:lnTo>
                      <a:pt x="410" y="244"/>
                    </a:lnTo>
                    <a:lnTo>
                      <a:pt x="405" y="262"/>
                    </a:lnTo>
                    <a:lnTo>
                      <a:pt x="397" y="279"/>
                    </a:lnTo>
                    <a:lnTo>
                      <a:pt x="388" y="296"/>
                    </a:lnTo>
                    <a:lnTo>
                      <a:pt x="377" y="314"/>
                    </a:lnTo>
                    <a:lnTo>
                      <a:pt x="364" y="332"/>
                    </a:lnTo>
                    <a:lnTo>
                      <a:pt x="349" y="347"/>
                    </a:lnTo>
                    <a:lnTo>
                      <a:pt x="333" y="363"/>
                    </a:lnTo>
                    <a:lnTo>
                      <a:pt x="318" y="375"/>
                    </a:lnTo>
                    <a:lnTo>
                      <a:pt x="302" y="386"/>
                    </a:lnTo>
                    <a:lnTo>
                      <a:pt x="285" y="395"/>
                    </a:lnTo>
                    <a:lnTo>
                      <a:pt x="269" y="400"/>
                    </a:lnTo>
                    <a:lnTo>
                      <a:pt x="252" y="403"/>
                    </a:lnTo>
                    <a:lnTo>
                      <a:pt x="238" y="401"/>
                    </a:lnTo>
                    <a:lnTo>
                      <a:pt x="226" y="405"/>
                    </a:lnTo>
                    <a:lnTo>
                      <a:pt x="215" y="408"/>
                    </a:lnTo>
                    <a:lnTo>
                      <a:pt x="204" y="408"/>
                    </a:lnTo>
                    <a:lnTo>
                      <a:pt x="192" y="408"/>
                    </a:lnTo>
                    <a:lnTo>
                      <a:pt x="181" y="406"/>
                    </a:lnTo>
                    <a:lnTo>
                      <a:pt x="171" y="403"/>
                    </a:lnTo>
                    <a:lnTo>
                      <a:pt x="162" y="400"/>
                    </a:lnTo>
                    <a:lnTo>
                      <a:pt x="151" y="397"/>
                    </a:lnTo>
                    <a:lnTo>
                      <a:pt x="142" y="392"/>
                    </a:lnTo>
                    <a:lnTo>
                      <a:pt x="133" y="387"/>
                    </a:lnTo>
                    <a:lnTo>
                      <a:pt x="123" y="381"/>
                    </a:lnTo>
                    <a:lnTo>
                      <a:pt x="114" y="377"/>
                    </a:lnTo>
                    <a:lnTo>
                      <a:pt x="105" y="369"/>
                    </a:lnTo>
                    <a:lnTo>
                      <a:pt x="95" y="364"/>
                    </a:lnTo>
                    <a:lnTo>
                      <a:pt x="86" y="358"/>
                    </a:lnTo>
                    <a:lnTo>
                      <a:pt x="78" y="352"/>
                    </a:lnTo>
                    <a:lnTo>
                      <a:pt x="49" y="328"/>
                    </a:lnTo>
                    <a:lnTo>
                      <a:pt x="28" y="302"/>
                    </a:lnTo>
                    <a:lnTo>
                      <a:pt x="13" y="272"/>
                    </a:lnTo>
                    <a:lnTo>
                      <a:pt x="3" y="241"/>
                    </a:lnTo>
                    <a:lnTo>
                      <a:pt x="0" y="210"/>
                    </a:lnTo>
                    <a:lnTo>
                      <a:pt x="2" y="178"/>
                    </a:lnTo>
                    <a:lnTo>
                      <a:pt x="6" y="147"/>
                    </a:lnTo>
                    <a:lnTo>
                      <a:pt x="17" y="117"/>
                    </a:lnTo>
                    <a:lnTo>
                      <a:pt x="30" y="87"/>
                    </a:lnTo>
                    <a:lnTo>
                      <a:pt x="47" y="63"/>
                    </a:lnTo>
                    <a:lnTo>
                      <a:pt x="67" y="39"/>
                    </a:lnTo>
                    <a:lnTo>
                      <a:pt x="91" y="22"/>
                    </a:lnTo>
                    <a:lnTo>
                      <a:pt x="115" y="10"/>
                    </a:lnTo>
                    <a:lnTo>
                      <a:pt x="142" y="4"/>
                    </a:lnTo>
                    <a:lnTo>
                      <a:pt x="168" y="2"/>
                    </a:lnTo>
                    <a:lnTo>
                      <a:pt x="196" y="10"/>
                    </a:lnTo>
                    <a:lnTo>
                      <a:pt x="210" y="4"/>
                    </a:lnTo>
                    <a:lnTo>
                      <a:pt x="226" y="0"/>
                    </a:lnTo>
                    <a:lnTo>
                      <a:pt x="241" y="0"/>
                    </a:lnTo>
                    <a:lnTo>
                      <a:pt x="260" y="4"/>
                    </a:lnTo>
                    <a:lnTo>
                      <a:pt x="279" y="8"/>
                    </a:lnTo>
                    <a:lnTo>
                      <a:pt x="296" y="18"/>
                    </a:lnTo>
                    <a:lnTo>
                      <a:pt x="315" y="28"/>
                    </a:lnTo>
                    <a:lnTo>
                      <a:pt x="333" y="41"/>
                    </a:lnTo>
                    <a:lnTo>
                      <a:pt x="349" y="55"/>
                    </a:lnTo>
                    <a:lnTo>
                      <a:pt x="364" y="72"/>
                    </a:lnTo>
                    <a:lnTo>
                      <a:pt x="377" y="91"/>
                    </a:lnTo>
                    <a:lnTo>
                      <a:pt x="389" y="111"/>
                    </a:lnTo>
                    <a:lnTo>
                      <a:pt x="399" y="133"/>
                    </a:lnTo>
                    <a:lnTo>
                      <a:pt x="405" y="154"/>
                    </a:lnTo>
                    <a:lnTo>
                      <a:pt x="406" y="178"/>
                    </a:lnTo>
                    <a:lnTo>
                      <a:pt x="406" y="203"/>
                    </a:lnTo>
                    <a:lnTo>
                      <a:pt x="406" y="203"/>
                    </a:lnTo>
                    <a:close/>
                  </a:path>
                </a:pathLst>
              </a:custGeom>
              <a:solidFill>
                <a:srgbClr val="FF4D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0" name="Freeform 514"/>
              <p:cNvSpPr>
                <a:spLocks/>
              </p:cNvSpPr>
              <p:nvPr/>
            </p:nvSpPr>
            <p:spPr bwMode="auto">
              <a:xfrm>
                <a:off x="4252" y="2223"/>
                <a:ext cx="84" cy="270"/>
              </a:xfrm>
              <a:custGeom>
                <a:avLst/>
                <a:gdLst>
                  <a:gd name="T0" fmla="*/ 61 w 84"/>
                  <a:gd name="T1" fmla="*/ 68 h 270"/>
                  <a:gd name="T2" fmla="*/ 70 w 84"/>
                  <a:gd name="T3" fmla="*/ 79 h 270"/>
                  <a:gd name="T4" fmla="*/ 78 w 84"/>
                  <a:gd name="T5" fmla="*/ 92 h 270"/>
                  <a:gd name="T6" fmla="*/ 83 w 84"/>
                  <a:gd name="T7" fmla="*/ 109 h 270"/>
                  <a:gd name="T8" fmla="*/ 84 w 84"/>
                  <a:gd name="T9" fmla="*/ 126 h 270"/>
                  <a:gd name="T10" fmla="*/ 84 w 84"/>
                  <a:gd name="T11" fmla="*/ 141 h 270"/>
                  <a:gd name="T12" fmla="*/ 81 w 84"/>
                  <a:gd name="T13" fmla="*/ 158 h 270"/>
                  <a:gd name="T14" fmla="*/ 75 w 84"/>
                  <a:gd name="T15" fmla="*/ 171 h 270"/>
                  <a:gd name="T16" fmla="*/ 74 w 84"/>
                  <a:gd name="T17" fmla="*/ 180 h 270"/>
                  <a:gd name="T18" fmla="*/ 75 w 84"/>
                  <a:gd name="T19" fmla="*/ 185 h 270"/>
                  <a:gd name="T20" fmla="*/ 77 w 84"/>
                  <a:gd name="T21" fmla="*/ 189 h 270"/>
                  <a:gd name="T22" fmla="*/ 77 w 84"/>
                  <a:gd name="T23" fmla="*/ 196 h 270"/>
                  <a:gd name="T24" fmla="*/ 77 w 84"/>
                  <a:gd name="T25" fmla="*/ 202 h 270"/>
                  <a:gd name="T26" fmla="*/ 75 w 84"/>
                  <a:gd name="T27" fmla="*/ 207 h 270"/>
                  <a:gd name="T28" fmla="*/ 74 w 84"/>
                  <a:gd name="T29" fmla="*/ 211 h 270"/>
                  <a:gd name="T30" fmla="*/ 69 w 84"/>
                  <a:gd name="T31" fmla="*/ 214 h 270"/>
                  <a:gd name="T32" fmla="*/ 67 w 84"/>
                  <a:gd name="T33" fmla="*/ 241 h 270"/>
                  <a:gd name="T34" fmla="*/ 63 w 84"/>
                  <a:gd name="T35" fmla="*/ 267 h 270"/>
                  <a:gd name="T36" fmla="*/ 53 w 84"/>
                  <a:gd name="T37" fmla="*/ 269 h 270"/>
                  <a:gd name="T38" fmla="*/ 42 w 84"/>
                  <a:gd name="T39" fmla="*/ 252 h 270"/>
                  <a:gd name="T40" fmla="*/ 32 w 84"/>
                  <a:gd name="T41" fmla="*/ 222 h 270"/>
                  <a:gd name="T42" fmla="*/ 19 w 84"/>
                  <a:gd name="T43" fmla="*/ 189 h 270"/>
                  <a:gd name="T44" fmla="*/ 11 w 84"/>
                  <a:gd name="T45" fmla="*/ 160 h 270"/>
                  <a:gd name="T46" fmla="*/ 8 w 84"/>
                  <a:gd name="T47" fmla="*/ 140 h 270"/>
                  <a:gd name="T48" fmla="*/ 8 w 84"/>
                  <a:gd name="T49" fmla="*/ 134 h 270"/>
                  <a:gd name="T50" fmla="*/ 7 w 84"/>
                  <a:gd name="T51" fmla="*/ 130 h 270"/>
                  <a:gd name="T52" fmla="*/ 4 w 84"/>
                  <a:gd name="T53" fmla="*/ 126 h 270"/>
                  <a:gd name="T54" fmla="*/ 0 w 84"/>
                  <a:gd name="T55" fmla="*/ 121 h 270"/>
                  <a:gd name="T56" fmla="*/ 0 w 84"/>
                  <a:gd name="T57" fmla="*/ 113 h 270"/>
                  <a:gd name="T58" fmla="*/ 4 w 84"/>
                  <a:gd name="T59" fmla="*/ 99 h 270"/>
                  <a:gd name="T60" fmla="*/ 5 w 84"/>
                  <a:gd name="T61" fmla="*/ 87 h 270"/>
                  <a:gd name="T62" fmla="*/ 8 w 84"/>
                  <a:gd name="T63" fmla="*/ 74 h 270"/>
                  <a:gd name="T64" fmla="*/ 10 w 84"/>
                  <a:gd name="T65" fmla="*/ 62 h 270"/>
                  <a:gd name="T66" fmla="*/ 11 w 84"/>
                  <a:gd name="T67" fmla="*/ 48 h 270"/>
                  <a:gd name="T68" fmla="*/ 13 w 84"/>
                  <a:gd name="T69" fmla="*/ 36 h 270"/>
                  <a:gd name="T70" fmla="*/ 13 w 84"/>
                  <a:gd name="T71" fmla="*/ 22 h 270"/>
                  <a:gd name="T72" fmla="*/ 14 w 84"/>
                  <a:gd name="T73" fmla="*/ 11 h 270"/>
                  <a:gd name="T74" fmla="*/ 16 w 84"/>
                  <a:gd name="T75" fmla="*/ 6 h 270"/>
                  <a:gd name="T76" fmla="*/ 21 w 84"/>
                  <a:gd name="T77" fmla="*/ 1 h 270"/>
                  <a:gd name="T78" fmla="*/ 27 w 84"/>
                  <a:gd name="T79" fmla="*/ 0 h 270"/>
                  <a:gd name="T80" fmla="*/ 33 w 84"/>
                  <a:gd name="T81" fmla="*/ 0 h 270"/>
                  <a:gd name="T82" fmla="*/ 38 w 84"/>
                  <a:gd name="T83" fmla="*/ 1 h 270"/>
                  <a:gd name="T84" fmla="*/ 42 w 84"/>
                  <a:gd name="T85" fmla="*/ 6 h 270"/>
                  <a:gd name="T86" fmla="*/ 46 w 84"/>
                  <a:gd name="T87" fmla="*/ 11 h 270"/>
                  <a:gd name="T88" fmla="*/ 46 w 84"/>
                  <a:gd name="T89" fmla="*/ 18 h 270"/>
                  <a:gd name="T90" fmla="*/ 46 w 84"/>
                  <a:gd name="T91" fmla="*/ 25 h 270"/>
                  <a:gd name="T92" fmla="*/ 47 w 84"/>
                  <a:gd name="T93" fmla="*/ 31 h 270"/>
                  <a:gd name="T94" fmla="*/ 47 w 84"/>
                  <a:gd name="T95" fmla="*/ 39 h 270"/>
                  <a:gd name="T96" fmla="*/ 49 w 84"/>
                  <a:gd name="T97" fmla="*/ 45 h 270"/>
                  <a:gd name="T98" fmla="*/ 50 w 84"/>
                  <a:gd name="T99" fmla="*/ 51 h 270"/>
                  <a:gd name="T100" fmla="*/ 52 w 84"/>
                  <a:gd name="T101" fmla="*/ 56 h 270"/>
                  <a:gd name="T102" fmla="*/ 53 w 84"/>
                  <a:gd name="T103" fmla="*/ 62 h 270"/>
                  <a:gd name="T104" fmla="*/ 55 w 84"/>
                  <a:gd name="T105" fmla="*/ 6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4" h="270">
                    <a:moveTo>
                      <a:pt x="55" y="65"/>
                    </a:moveTo>
                    <a:lnTo>
                      <a:pt x="61" y="68"/>
                    </a:lnTo>
                    <a:lnTo>
                      <a:pt x="66" y="73"/>
                    </a:lnTo>
                    <a:lnTo>
                      <a:pt x="70" y="79"/>
                    </a:lnTo>
                    <a:lnTo>
                      <a:pt x="75" y="85"/>
                    </a:lnTo>
                    <a:lnTo>
                      <a:pt x="78" y="92"/>
                    </a:lnTo>
                    <a:lnTo>
                      <a:pt x="81" y="101"/>
                    </a:lnTo>
                    <a:lnTo>
                      <a:pt x="83" y="109"/>
                    </a:lnTo>
                    <a:lnTo>
                      <a:pt x="84" y="116"/>
                    </a:lnTo>
                    <a:lnTo>
                      <a:pt x="84" y="126"/>
                    </a:lnTo>
                    <a:lnTo>
                      <a:pt x="84" y="134"/>
                    </a:lnTo>
                    <a:lnTo>
                      <a:pt x="84" y="141"/>
                    </a:lnTo>
                    <a:lnTo>
                      <a:pt x="83" y="151"/>
                    </a:lnTo>
                    <a:lnTo>
                      <a:pt x="81" y="158"/>
                    </a:lnTo>
                    <a:lnTo>
                      <a:pt x="78" y="165"/>
                    </a:lnTo>
                    <a:lnTo>
                      <a:pt x="75" y="171"/>
                    </a:lnTo>
                    <a:lnTo>
                      <a:pt x="72" y="177"/>
                    </a:lnTo>
                    <a:lnTo>
                      <a:pt x="74" y="180"/>
                    </a:lnTo>
                    <a:lnTo>
                      <a:pt x="74" y="182"/>
                    </a:lnTo>
                    <a:lnTo>
                      <a:pt x="75" y="185"/>
                    </a:lnTo>
                    <a:lnTo>
                      <a:pt x="75" y="188"/>
                    </a:lnTo>
                    <a:lnTo>
                      <a:pt x="77" y="189"/>
                    </a:lnTo>
                    <a:lnTo>
                      <a:pt x="77" y="193"/>
                    </a:lnTo>
                    <a:lnTo>
                      <a:pt x="77" y="196"/>
                    </a:lnTo>
                    <a:lnTo>
                      <a:pt x="77" y="199"/>
                    </a:lnTo>
                    <a:lnTo>
                      <a:pt x="77" y="202"/>
                    </a:lnTo>
                    <a:lnTo>
                      <a:pt x="77" y="203"/>
                    </a:lnTo>
                    <a:lnTo>
                      <a:pt x="75" y="207"/>
                    </a:lnTo>
                    <a:lnTo>
                      <a:pt x="75" y="208"/>
                    </a:lnTo>
                    <a:lnTo>
                      <a:pt x="74" y="211"/>
                    </a:lnTo>
                    <a:lnTo>
                      <a:pt x="72" y="213"/>
                    </a:lnTo>
                    <a:lnTo>
                      <a:pt x="69" y="214"/>
                    </a:lnTo>
                    <a:lnTo>
                      <a:pt x="67" y="217"/>
                    </a:lnTo>
                    <a:lnTo>
                      <a:pt x="67" y="241"/>
                    </a:lnTo>
                    <a:lnTo>
                      <a:pt x="66" y="258"/>
                    </a:lnTo>
                    <a:lnTo>
                      <a:pt x="63" y="267"/>
                    </a:lnTo>
                    <a:lnTo>
                      <a:pt x="58" y="270"/>
                    </a:lnTo>
                    <a:lnTo>
                      <a:pt x="53" y="269"/>
                    </a:lnTo>
                    <a:lnTo>
                      <a:pt x="49" y="263"/>
                    </a:lnTo>
                    <a:lnTo>
                      <a:pt x="42" y="252"/>
                    </a:lnTo>
                    <a:lnTo>
                      <a:pt x="36" y="238"/>
                    </a:lnTo>
                    <a:lnTo>
                      <a:pt x="32" y="222"/>
                    </a:lnTo>
                    <a:lnTo>
                      <a:pt x="25" y="207"/>
                    </a:lnTo>
                    <a:lnTo>
                      <a:pt x="19" y="189"/>
                    </a:lnTo>
                    <a:lnTo>
                      <a:pt x="16" y="174"/>
                    </a:lnTo>
                    <a:lnTo>
                      <a:pt x="11" y="160"/>
                    </a:lnTo>
                    <a:lnTo>
                      <a:pt x="10" y="147"/>
                    </a:lnTo>
                    <a:lnTo>
                      <a:pt x="8" y="140"/>
                    </a:lnTo>
                    <a:lnTo>
                      <a:pt x="10" y="135"/>
                    </a:lnTo>
                    <a:lnTo>
                      <a:pt x="8" y="134"/>
                    </a:lnTo>
                    <a:lnTo>
                      <a:pt x="8" y="132"/>
                    </a:lnTo>
                    <a:lnTo>
                      <a:pt x="7" y="130"/>
                    </a:lnTo>
                    <a:lnTo>
                      <a:pt x="5" y="127"/>
                    </a:lnTo>
                    <a:lnTo>
                      <a:pt x="4" y="126"/>
                    </a:lnTo>
                    <a:lnTo>
                      <a:pt x="2" y="123"/>
                    </a:lnTo>
                    <a:lnTo>
                      <a:pt x="0" y="121"/>
                    </a:lnTo>
                    <a:lnTo>
                      <a:pt x="0" y="120"/>
                    </a:lnTo>
                    <a:lnTo>
                      <a:pt x="0" y="113"/>
                    </a:lnTo>
                    <a:lnTo>
                      <a:pt x="2" y="106"/>
                    </a:lnTo>
                    <a:lnTo>
                      <a:pt x="4" y="99"/>
                    </a:lnTo>
                    <a:lnTo>
                      <a:pt x="4" y="93"/>
                    </a:lnTo>
                    <a:lnTo>
                      <a:pt x="5" y="87"/>
                    </a:lnTo>
                    <a:lnTo>
                      <a:pt x="7" y="81"/>
                    </a:lnTo>
                    <a:lnTo>
                      <a:pt x="8" y="74"/>
                    </a:lnTo>
                    <a:lnTo>
                      <a:pt x="8" y="68"/>
                    </a:lnTo>
                    <a:lnTo>
                      <a:pt x="10" y="62"/>
                    </a:lnTo>
                    <a:lnTo>
                      <a:pt x="10" y="54"/>
                    </a:lnTo>
                    <a:lnTo>
                      <a:pt x="11" y="48"/>
                    </a:lnTo>
                    <a:lnTo>
                      <a:pt x="13" y="42"/>
                    </a:lnTo>
                    <a:lnTo>
                      <a:pt x="13" y="36"/>
                    </a:lnTo>
                    <a:lnTo>
                      <a:pt x="13" y="29"/>
                    </a:lnTo>
                    <a:lnTo>
                      <a:pt x="13" y="22"/>
                    </a:lnTo>
                    <a:lnTo>
                      <a:pt x="14" y="15"/>
                    </a:lnTo>
                    <a:lnTo>
                      <a:pt x="14" y="11"/>
                    </a:lnTo>
                    <a:lnTo>
                      <a:pt x="16" y="9"/>
                    </a:lnTo>
                    <a:lnTo>
                      <a:pt x="16" y="6"/>
                    </a:lnTo>
                    <a:lnTo>
                      <a:pt x="19" y="4"/>
                    </a:lnTo>
                    <a:lnTo>
                      <a:pt x="21" y="1"/>
                    </a:lnTo>
                    <a:lnTo>
                      <a:pt x="24" y="1"/>
                    </a:lnTo>
                    <a:lnTo>
                      <a:pt x="27" y="0"/>
                    </a:lnTo>
                    <a:lnTo>
                      <a:pt x="30" y="0"/>
                    </a:lnTo>
                    <a:lnTo>
                      <a:pt x="33" y="0"/>
                    </a:lnTo>
                    <a:lnTo>
                      <a:pt x="36" y="1"/>
                    </a:lnTo>
                    <a:lnTo>
                      <a:pt x="38" y="1"/>
                    </a:lnTo>
                    <a:lnTo>
                      <a:pt x="41" y="4"/>
                    </a:lnTo>
                    <a:lnTo>
                      <a:pt x="42" y="6"/>
                    </a:lnTo>
                    <a:lnTo>
                      <a:pt x="44" y="9"/>
                    </a:lnTo>
                    <a:lnTo>
                      <a:pt x="46" y="11"/>
                    </a:lnTo>
                    <a:lnTo>
                      <a:pt x="46" y="15"/>
                    </a:lnTo>
                    <a:lnTo>
                      <a:pt x="46" y="18"/>
                    </a:lnTo>
                    <a:lnTo>
                      <a:pt x="46" y="22"/>
                    </a:lnTo>
                    <a:lnTo>
                      <a:pt x="46" y="25"/>
                    </a:lnTo>
                    <a:lnTo>
                      <a:pt x="47" y="29"/>
                    </a:lnTo>
                    <a:lnTo>
                      <a:pt x="47" y="31"/>
                    </a:lnTo>
                    <a:lnTo>
                      <a:pt x="47" y="34"/>
                    </a:lnTo>
                    <a:lnTo>
                      <a:pt x="47" y="39"/>
                    </a:lnTo>
                    <a:lnTo>
                      <a:pt x="49" y="42"/>
                    </a:lnTo>
                    <a:lnTo>
                      <a:pt x="49" y="45"/>
                    </a:lnTo>
                    <a:lnTo>
                      <a:pt x="50" y="48"/>
                    </a:lnTo>
                    <a:lnTo>
                      <a:pt x="50" y="51"/>
                    </a:lnTo>
                    <a:lnTo>
                      <a:pt x="50" y="54"/>
                    </a:lnTo>
                    <a:lnTo>
                      <a:pt x="52" y="56"/>
                    </a:lnTo>
                    <a:lnTo>
                      <a:pt x="52" y="60"/>
                    </a:lnTo>
                    <a:lnTo>
                      <a:pt x="53" y="62"/>
                    </a:lnTo>
                    <a:lnTo>
                      <a:pt x="55" y="65"/>
                    </a:lnTo>
                    <a:lnTo>
                      <a:pt x="55" y="65"/>
                    </a:lnTo>
                    <a:close/>
                  </a:path>
                </a:pathLst>
              </a:custGeom>
              <a:solidFill>
                <a:srgbClr val="FFBF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1" name="Freeform 515"/>
              <p:cNvSpPr>
                <a:spLocks/>
              </p:cNvSpPr>
              <p:nvPr/>
            </p:nvSpPr>
            <p:spPr bwMode="auto">
              <a:xfrm>
                <a:off x="4119" y="2192"/>
                <a:ext cx="130" cy="294"/>
              </a:xfrm>
              <a:custGeom>
                <a:avLst/>
                <a:gdLst>
                  <a:gd name="T0" fmla="*/ 102 w 130"/>
                  <a:gd name="T1" fmla="*/ 46 h 294"/>
                  <a:gd name="T2" fmla="*/ 82 w 130"/>
                  <a:gd name="T3" fmla="*/ 65 h 294"/>
                  <a:gd name="T4" fmla="*/ 70 w 130"/>
                  <a:gd name="T5" fmla="*/ 87 h 294"/>
                  <a:gd name="T6" fmla="*/ 65 w 130"/>
                  <a:gd name="T7" fmla="*/ 112 h 294"/>
                  <a:gd name="T8" fmla="*/ 67 w 130"/>
                  <a:gd name="T9" fmla="*/ 140 h 294"/>
                  <a:gd name="T10" fmla="*/ 73 w 130"/>
                  <a:gd name="T11" fmla="*/ 166 h 294"/>
                  <a:gd name="T12" fmla="*/ 85 w 130"/>
                  <a:gd name="T13" fmla="*/ 192 h 294"/>
                  <a:gd name="T14" fmla="*/ 99 w 130"/>
                  <a:gd name="T15" fmla="*/ 216 h 294"/>
                  <a:gd name="T16" fmla="*/ 112 w 130"/>
                  <a:gd name="T17" fmla="*/ 236 h 294"/>
                  <a:gd name="T18" fmla="*/ 116 w 130"/>
                  <a:gd name="T19" fmla="*/ 252 h 294"/>
                  <a:gd name="T20" fmla="*/ 115 w 130"/>
                  <a:gd name="T21" fmla="*/ 267 h 294"/>
                  <a:gd name="T22" fmla="*/ 107 w 130"/>
                  <a:gd name="T23" fmla="*/ 280 h 294"/>
                  <a:gd name="T24" fmla="*/ 95 w 130"/>
                  <a:gd name="T25" fmla="*/ 289 h 294"/>
                  <a:gd name="T26" fmla="*/ 81 w 130"/>
                  <a:gd name="T27" fmla="*/ 294 h 294"/>
                  <a:gd name="T28" fmla="*/ 65 w 130"/>
                  <a:gd name="T29" fmla="*/ 292 h 294"/>
                  <a:gd name="T30" fmla="*/ 49 w 130"/>
                  <a:gd name="T31" fmla="*/ 284 h 294"/>
                  <a:gd name="T32" fmla="*/ 31 w 130"/>
                  <a:gd name="T33" fmla="*/ 262 h 294"/>
                  <a:gd name="T34" fmla="*/ 12 w 130"/>
                  <a:gd name="T35" fmla="*/ 225 h 294"/>
                  <a:gd name="T36" fmla="*/ 1 w 130"/>
                  <a:gd name="T37" fmla="*/ 185 h 294"/>
                  <a:gd name="T38" fmla="*/ 0 w 130"/>
                  <a:gd name="T39" fmla="*/ 143 h 294"/>
                  <a:gd name="T40" fmla="*/ 7 w 130"/>
                  <a:gd name="T41" fmla="*/ 101 h 294"/>
                  <a:gd name="T42" fmla="*/ 23 w 130"/>
                  <a:gd name="T43" fmla="*/ 63 h 294"/>
                  <a:gd name="T44" fmla="*/ 49 w 130"/>
                  <a:gd name="T45" fmla="*/ 31 h 294"/>
                  <a:gd name="T46" fmla="*/ 84 w 130"/>
                  <a:gd name="T47" fmla="*/ 8 h 294"/>
                  <a:gd name="T48" fmla="*/ 109 w 130"/>
                  <a:gd name="T49" fmla="*/ 0 h 294"/>
                  <a:gd name="T50" fmla="*/ 116 w 130"/>
                  <a:gd name="T51" fmla="*/ 0 h 294"/>
                  <a:gd name="T52" fmla="*/ 123 w 130"/>
                  <a:gd name="T53" fmla="*/ 4 h 294"/>
                  <a:gd name="T54" fmla="*/ 127 w 130"/>
                  <a:gd name="T55" fmla="*/ 9 h 294"/>
                  <a:gd name="T56" fmla="*/ 130 w 130"/>
                  <a:gd name="T57" fmla="*/ 15 h 294"/>
                  <a:gd name="T58" fmla="*/ 129 w 130"/>
                  <a:gd name="T59" fmla="*/ 23 h 294"/>
                  <a:gd name="T60" fmla="*/ 127 w 130"/>
                  <a:gd name="T61" fmla="*/ 29 h 294"/>
                  <a:gd name="T62" fmla="*/ 121 w 130"/>
                  <a:gd name="T63" fmla="*/ 35 h 294"/>
                  <a:gd name="T64" fmla="*/ 118 w 130"/>
                  <a:gd name="T65" fmla="*/ 3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0" h="294">
                    <a:moveTo>
                      <a:pt x="118" y="39"/>
                    </a:moveTo>
                    <a:lnTo>
                      <a:pt x="102" y="46"/>
                    </a:lnTo>
                    <a:lnTo>
                      <a:pt x="91" y="56"/>
                    </a:lnTo>
                    <a:lnTo>
                      <a:pt x="82" y="65"/>
                    </a:lnTo>
                    <a:lnTo>
                      <a:pt x="76" y="76"/>
                    </a:lnTo>
                    <a:lnTo>
                      <a:pt x="70" y="87"/>
                    </a:lnTo>
                    <a:lnTo>
                      <a:pt x="67" y="99"/>
                    </a:lnTo>
                    <a:lnTo>
                      <a:pt x="65" y="112"/>
                    </a:lnTo>
                    <a:lnTo>
                      <a:pt x="65" y="126"/>
                    </a:lnTo>
                    <a:lnTo>
                      <a:pt x="67" y="140"/>
                    </a:lnTo>
                    <a:lnTo>
                      <a:pt x="70" y="152"/>
                    </a:lnTo>
                    <a:lnTo>
                      <a:pt x="73" y="166"/>
                    </a:lnTo>
                    <a:lnTo>
                      <a:pt x="79" y="180"/>
                    </a:lnTo>
                    <a:lnTo>
                      <a:pt x="85" y="192"/>
                    </a:lnTo>
                    <a:lnTo>
                      <a:pt x="91" y="205"/>
                    </a:lnTo>
                    <a:lnTo>
                      <a:pt x="99" y="216"/>
                    </a:lnTo>
                    <a:lnTo>
                      <a:pt x="107" y="228"/>
                    </a:lnTo>
                    <a:lnTo>
                      <a:pt x="112" y="236"/>
                    </a:lnTo>
                    <a:lnTo>
                      <a:pt x="115" y="244"/>
                    </a:lnTo>
                    <a:lnTo>
                      <a:pt x="116" y="252"/>
                    </a:lnTo>
                    <a:lnTo>
                      <a:pt x="116" y="259"/>
                    </a:lnTo>
                    <a:lnTo>
                      <a:pt x="115" y="267"/>
                    </a:lnTo>
                    <a:lnTo>
                      <a:pt x="110" y="273"/>
                    </a:lnTo>
                    <a:lnTo>
                      <a:pt x="107" y="280"/>
                    </a:lnTo>
                    <a:lnTo>
                      <a:pt x="101" y="286"/>
                    </a:lnTo>
                    <a:lnTo>
                      <a:pt x="95" y="289"/>
                    </a:lnTo>
                    <a:lnTo>
                      <a:pt x="88" y="292"/>
                    </a:lnTo>
                    <a:lnTo>
                      <a:pt x="81" y="294"/>
                    </a:lnTo>
                    <a:lnTo>
                      <a:pt x="73" y="294"/>
                    </a:lnTo>
                    <a:lnTo>
                      <a:pt x="65" y="292"/>
                    </a:lnTo>
                    <a:lnTo>
                      <a:pt x="57" y="290"/>
                    </a:lnTo>
                    <a:lnTo>
                      <a:pt x="49" y="284"/>
                    </a:lnTo>
                    <a:lnTo>
                      <a:pt x="43" y="278"/>
                    </a:lnTo>
                    <a:lnTo>
                      <a:pt x="31" y="262"/>
                    </a:lnTo>
                    <a:lnTo>
                      <a:pt x="20" y="245"/>
                    </a:lnTo>
                    <a:lnTo>
                      <a:pt x="12" y="225"/>
                    </a:lnTo>
                    <a:lnTo>
                      <a:pt x="6" y="206"/>
                    </a:lnTo>
                    <a:lnTo>
                      <a:pt x="1" y="185"/>
                    </a:lnTo>
                    <a:lnTo>
                      <a:pt x="0" y="165"/>
                    </a:lnTo>
                    <a:lnTo>
                      <a:pt x="0" y="143"/>
                    </a:lnTo>
                    <a:lnTo>
                      <a:pt x="3" y="121"/>
                    </a:lnTo>
                    <a:lnTo>
                      <a:pt x="7" y="101"/>
                    </a:lnTo>
                    <a:lnTo>
                      <a:pt x="15" y="82"/>
                    </a:lnTo>
                    <a:lnTo>
                      <a:pt x="23" y="63"/>
                    </a:lnTo>
                    <a:lnTo>
                      <a:pt x="35" y="46"/>
                    </a:lnTo>
                    <a:lnTo>
                      <a:pt x="49" y="31"/>
                    </a:lnTo>
                    <a:lnTo>
                      <a:pt x="65" y="18"/>
                    </a:lnTo>
                    <a:lnTo>
                      <a:pt x="84" y="8"/>
                    </a:lnTo>
                    <a:lnTo>
                      <a:pt x="105" y="1"/>
                    </a:lnTo>
                    <a:lnTo>
                      <a:pt x="109" y="0"/>
                    </a:lnTo>
                    <a:lnTo>
                      <a:pt x="113" y="0"/>
                    </a:lnTo>
                    <a:lnTo>
                      <a:pt x="116" y="0"/>
                    </a:lnTo>
                    <a:lnTo>
                      <a:pt x="119" y="1"/>
                    </a:lnTo>
                    <a:lnTo>
                      <a:pt x="123" y="4"/>
                    </a:lnTo>
                    <a:lnTo>
                      <a:pt x="126" y="6"/>
                    </a:lnTo>
                    <a:lnTo>
                      <a:pt x="127" y="9"/>
                    </a:lnTo>
                    <a:lnTo>
                      <a:pt x="129" y="12"/>
                    </a:lnTo>
                    <a:lnTo>
                      <a:pt x="130" y="15"/>
                    </a:lnTo>
                    <a:lnTo>
                      <a:pt x="130" y="20"/>
                    </a:lnTo>
                    <a:lnTo>
                      <a:pt x="129" y="23"/>
                    </a:lnTo>
                    <a:lnTo>
                      <a:pt x="129" y="26"/>
                    </a:lnTo>
                    <a:lnTo>
                      <a:pt x="127" y="29"/>
                    </a:lnTo>
                    <a:lnTo>
                      <a:pt x="124" y="32"/>
                    </a:lnTo>
                    <a:lnTo>
                      <a:pt x="121" y="35"/>
                    </a:lnTo>
                    <a:lnTo>
                      <a:pt x="118" y="39"/>
                    </a:lnTo>
                    <a:lnTo>
                      <a:pt x="118" y="39"/>
                    </a:lnTo>
                    <a:close/>
                  </a:path>
                </a:pathLst>
              </a:custGeom>
              <a:solidFill>
                <a:srgbClr val="FF99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Freeform 516"/>
              <p:cNvSpPr>
                <a:spLocks/>
              </p:cNvSpPr>
              <p:nvPr/>
            </p:nvSpPr>
            <p:spPr bwMode="auto">
              <a:xfrm>
                <a:off x="4329" y="2223"/>
                <a:ext cx="143" cy="298"/>
              </a:xfrm>
              <a:custGeom>
                <a:avLst/>
                <a:gdLst>
                  <a:gd name="T0" fmla="*/ 107 w 143"/>
                  <a:gd name="T1" fmla="*/ 22 h 298"/>
                  <a:gd name="T2" fmla="*/ 129 w 143"/>
                  <a:gd name="T3" fmla="*/ 57 h 298"/>
                  <a:gd name="T4" fmla="*/ 141 w 143"/>
                  <a:gd name="T5" fmla="*/ 95 h 298"/>
                  <a:gd name="T6" fmla="*/ 143 w 143"/>
                  <a:gd name="T7" fmla="*/ 134 h 298"/>
                  <a:gd name="T8" fmla="*/ 138 w 143"/>
                  <a:gd name="T9" fmla="*/ 172 h 298"/>
                  <a:gd name="T10" fmla="*/ 126 w 143"/>
                  <a:gd name="T11" fmla="*/ 210 h 298"/>
                  <a:gd name="T12" fmla="*/ 104 w 143"/>
                  <a:gd name="T13" fmla="*/ 244 h 298"/>
                  <a:gd name="T14" fmla="*/ 76 w 143"/>
                  <a:gd name="T15" fmla="*/ 275 h 298"/>
                  <a:gd name="T16" fmla="*/ 53 w 143"/>
                  <a:gd name="T17" fmla="*/ 294 h 298"/>
                  <a:gd name="T18" fmla="*/ 37 w 143"/>
                  <a:gd name="T19" fmla="*/ 298 h 298"/>
                  <a:gd name="T20" fmla="*/ 23 w 143"/>
                  <a:gd name="T21" fmla="*/ 295 h 298"/>
                  <a:gd name="T22" fmla="*/ 12 w 143"/>
                  <a:gd name="T23" fmla="*/ 289 h 298"/>
                  <a:gd name="T24" fmla="*/ 4 w 143"/>
                  <a:gd name="T25" fmla="*/ 278 h 298"/>
                  <a:gd name="T26" fmla="*/ 0 w 143"/>
                  <a:gd name="T27" fmla="*/ 266 h 298"/>
                  <a:gd name="T28" fmla="*/ 0 w 143"/>
                  <a:gd name="T29" fmla="*/ 252 h 298"/>
                  <a:gd name="T30" fmla="*/ 7 w 143"/>
                  <a:gd name="T31" fmla="*/ 238 h 298"/>
                  <a:gd name="T32" fmla="*/ 18 w 143"/>
                  <a:gd name="T33" fmla="*/ 227 h 298"/>
                  <a:gd name="T34" fmla="*/ 29 w 143"/>
                  <a:gd name="T35" fmla="*/ 216 h 298"/>
                  <a:gd name="T36" fmla="*/ 42 w 143"/>
                  <a:gd name="T37" fmla="*/ 203 h 298"/>
                  <a:gd name="T38" fmla="*/ 53 w 143"/>
                  <a:gd name="T39" fmla="*/ 189 h 298"/>
                  <a:gd name="T40" fmla="*/ 63 w 143"/>
                  <a:gd name="T41" fmla="*/ 175 h 298"/>
                  <a:gd name="T42" fmla="*/ 74 w 143"/>
                  <a:gd name="T43" fmla="*/ 160 h 298"/>
                  <a:gd name="T44" fmla="*/ 82 w 143"/>
                  <a:gd name="T45" fmla="*/ 146 h 298"/>
                  <a:gd name="T46" fmla="*/ 87 w 143"/>
                  <a:gd name="T47" fmla="*/ 132 h 298"/>
                  <a:gd name="T48" fmla="*/ 88 w 143"/>
                  <a:gd name="T49" fmla="*/ 118 h 298"/>
                  <a:gd name="T50" fmla="*/ 90 w 143"/>
                  <a:gd name="T51" fmla="*/ 104 h 298"/>
                  <a:gd name="T52" fmla="*/ 88 w 143"/>
                  <a:gd name="T53" fmla="*/ 92 h 298"/>
                  <a:gd name="T54" fmla="*/ 87 w 143"/>
                  <a:gd name="T55" fmla="*/ 81 h 298"/>
                  <a:gd name="T56" fmla="*/ 85 w 143"/>
                  <a:gd name="T57" fmla="*/ 70 h 298"/>
                  <a:gd name="T58" fmla="*/ 81 w 143"/>
                  <a:gd name="T59" fmla="*/ 59 h 298"/>
                  <a:gd name="T60" fmla="*/ 74 w 143"/>
                  <a:gd name="T61" fmla="*/ 48 h 298"/>
                  <a:gd name="T62" fmla="*/ 68 w 143"/>
                  <a:gd name="T63" fmla="*/ 37 h 298"/>
                  <a:gd name="T64" fmla="*/ 60 w 143"/>
                  <a:gd name="T65" fmla="*/ 26 h 298"/>
                  <a:gd name="T66" fmla="*/ 59 w 143"/>
                  <a:gd name="T67" fmla="*/ 18 h 298"/>
                  <a:gd name="T68" fmla="*/ 59 w 143"/>
                  <a:gd name="T69" fmla="*/ 12 h 298"/>
                  <a:gd name="T70" fmla="*/ 62 w 143"/>
                  <a:gd name="T71" fmla="*/ 6 h 298"/>
                  <a:gd name="T72" fmla="*/ 68 w 143"/>
                  <a:gd name="T73" fmla="*/ 1 h 298"/>
                  <a:gd name="T74" fmla="*/ 74 w 143"/>
                  <a:gd name="T75" fmla="*/ 0 h 298"/>
                  <a:gd name="T76" fmla="*/ 81 w 143"/>
                  <a:gd name="T77" fmla="*/ 0 h 298"/>
                  <a:gd name="T78" fmla="*/ 88 w 143"/>
                  <a:gd name="T79" fmla="*/ 3 h 298"/>
                  <a:gd name="T80" fmla="*/ 93 w 143"/>
                  <a:gd name="T81" fmla="*/ 6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298">
                    <a:moveTo>
                      <a:pt x="93" y="6"/>
                    </a:moveTo>
                    <a:lnTo>
                      <a:pt x="107" y="22"/>
                    </a:lnTo>
                    <a:lnTo>
                      <a:pt x="120" y="40"/>
                    </a:lnTo>
                    <a:lnTo>
                      <a:pt x="129" y="57"/>
                    </a:lnTo>
                    <a:lnTo>
                      <a:pt x="135" y="76"/>
                    </a:lnTo>
                    <a:lnTo>
                      <a:pt x="141" y="95"/>
                    </a:lnTo>
                    <a:lnTo>
                      <a:pt x="143" y="115"/>
                    </a:lnTo>
                    <a:lnTo>
                      <a:pt x="143" y="134"/>
                    </a:lnTo>
                    <a:lnTo>
                      <a:pt x="143" y="154"/>
                    </a:lnTo>
                    <a:lnTo>
                      <a:pt x="138" y="172"/>
                    </a:lnTo>
                    <a:lnTo>
                      <a:pt x="132" y="191"/>
                    </a:lnTo>
                    <a:lnTo>
                      <a:pt x="126" y="210"/>
                    </a:lnTo>
                    <a:lnTo>
                      <a:pt x="116" y="228"/>
                    </a:lnTo>
                    <a:lnTo>
                      <a:pt x="104" y="244"/>
                    </a:lnTo>
                    <a:lnTo>
                      <a:pt x="92" y="261"/>
                    </a:lnTo>
                    <a:lnTo>
                      <a:pt x="76" y="275"/>
                    </a:lnTo>
                    <a:lnTo>
                      <a:pt x="60" y="289"/>
                    </a:lnTo>
                    <a:lnTo>
                      <a:pt x="53" y="294"/>
                    </a:lnTo>
                    <a:lnTo>
                      <a:pt x="45" y="297"/>
                    </a:lnTo>
                    <a:lnTo>
                      <a:pt x="37" y="298"/>
                    </a:lnTo>
                    <a:lnTo>
                      <a:pt x="31" y="298"/>
                    </a:lnTo>
                    <a:lnTo>
                      <a:pt x="23" y="295"/>
                    </a:lnTo>
                    <a:lnTo>
                      <a:pt x="18" y="292"/>
                    </a:lnTo>
                    <a:lnTo>
                      <a:pt x="12" y="289"/>
                    </a:lnTo>
                    <a:lnTo>
                      <a:pt x="7" y="284"/>
                    </a:lnTo>
                    <a:lnTo>
                      <a:pt x="4" y="278"/>
                    </a:lnTo>
                    <a:lnTo>
                      <a:pt x="1" y="272"/>
                    </a:lnTo>
                    <a:lnTo>
                      <a:pt x="0" y="266"/>
                    </a:lnTo>
                    <a:lnTo>
                      <a:pt x="0" y="258"/>
                    </a:lnTo>
                    <a:lnTo>
                      <a:pt x="0" y="252"/>
                    </a:lnTo>
                    <a:lnTo>
                      <a:pt x="3" y="244"/>
                    </a:lnTo>
                    <a:lnTo>
                      <a:pt x="7" y="238"/>
                    </a:lnTo>
                    <a:lnTo>
                      <a:pt x="14" y="231"/>
                    </a:lnTo>
                    <a:lnTo>
                      <a:pt x="18" y="227"/>
                    </a:lnTo>
                    <a:lnTo>
                      <a:pt x="23" y="221"/>
                    </a:lnTo>
                    <a:lnTo>
                      <a:pt x="29" y="216"/>
                    </a:lnTo>
                    <a:lnTo>
                      <a:pt x="35" y="210"/>
                    </a:lnTo>
                    <a:lnTo>
                      <a:pt x="42" y="203"/>
                    </a:lnTo>
                    <a:lnTo>
                      <a:pt x="46" y="197"/>
                    </a:lnTo>
                    <a:lnTo>
                      <a:pt x="53" y="189"/>
                    </a:lnTo>
                    <a:lnTo>
                      <a:pt x="59" y="183"/>
                    </a:lnTo>
                    <a:lnTo>
                      <a:pt x="63" y="175"/>
                    </a:lnTo>
                    <a:lnTo>
                      <a:pt x="70" y="168"/>
                    </a:lnTo>
                    <a:lnTo>
                      <a:pt x="74" y="160"/>
                    </a:lnTo>
                    <a:lnTo>
                      <a:pt x="79" y="152"/>
                    </a:lnTo>
                    <a:lnTo>
                      <a:pt x="82" y="146"/>
                    </a:lnTo>
                    <a:lnTo>
                      <a:pt x="85" y="138"/>
                    </a:lnTo>
                    <a:lnTo>
                      <a:pt x="87" y="132"/>
                    </a:lnTo>
                    <a:lnTo>
                      <a:pt x="88" y="126"/>
                    </a:lnTo>
                    <a:lnTo>
                      <a:pt x="88" y="118"/>
                    </a:lnTo>
                    <a:lnTo>
                      <a:pt x="90" y="110"/>
                    </a:lnTo>
                    <a:lnTo>
                      <a:pt x="90" y="104"/>
                    </a:lnTo>
                    <a:lnTo>
                      <a:pt x="90" y="98"/>
                    </a:lnTo>
                    <a:lnTo>
                      <a:pt x="88" y="92"/>
                    </a:lnTo>
                    <a:lnTo>
                      <a:pt x="88" y="85"/>
                    </a:lnTo>
                    <a:lnTo>
                      <a:pt x="87" y="81"/>
                    </a:lnTo>
                    <a:lnTo>
                      <a:pt x="87" y="76"/>
                    </a:lnTo>
                    <a:lnTo>
                      <a:pt x="85" y="70"/>
                    </a:lnTo>
                    <a:lnTo>
                      <a:pt x="84" y="64"/>
                    </a:lnTo>
                    <a:lnTo>
                      <a:pt x="81" y="59"/>
                    </a:lnTo>
                    <a:lnTo>
                      <a:pt x="78" y="54"/>
                    </a:lnTo>
                    <a:lnTo>
                      <a:pt x="74" y="48"/>
                    </a:lnTo>
                    <a:lnTo>
                      <a:pt x="71" y="43"/>
                    </a:lnTo>
                    <a:lnTo>
                      <a:pt x="68" y="37"/>
                    </a:lnTo>
                    <a:lnTo>
                      <a:pt x="63" y="31"/>
                    </a:lnTo>
                    <a:lnTo>
                      <a:pt x="60" y="26"/>
                    </a:lnTo>
                    <a:lnTo>
                      <a:pt x="59" y="23"/>
                    </a:lnTo>
                    <a:lnTo>
                      <a:pt x="59" y="18"/>
                    </a:lnTo>
                    <a:lnTo>
                      <a:pt x="59" y="15"/>
                    </a:lnTo>
                    <a:lnTo>
                      <a:pt x="59" y="12"/>
                    </a:lnTo>
                    <a:lnTo>
                      <a:pt x="60" y="9"/>
                    </a:lnTo>
                    <a:lnTo>
                      <a:pt x="62" y="6"/>
                    </a:lnTo>
                    <a:lnTo>
                      <a:pt x="65" y="3"/>
                    </a:lnTo>
                    <a:lnTo>
                      <a:pt x="68" y="1"/>
                    </a:lnTo>
                    <a:lnTo>
                      <a:pt x="71" y="0"/>
                    </a:lnTo>
                    <a:lnTo>
                      <a:pt x="74" y="0"/>
                    </a:lnTo>
                    <a:lnTo>
                      <a:pt x="78" y="0"/>
                    </a:lnTo>
                    <a:lnTo>
                      <a:pt x="81" y="0"/>
                    </a:lnTo>
                    <a:lnTo>
                      <a:pt x="85" y="1"/>
                    </a:lnTo>
                    <a:lnTo>
                      <a:pt x="88" y="3"/>
                    </a:lnTo>
                    <a:lnTo>
                      <a:pt x="93" y="6"/>
                    </a:lnTo>
                    <a:lnTo>
                      <a:pt x="93" y="6"/>
                    </a:lnTo>
                    <a:close/>
                  </a:path>
                </a:pathLst>
              </a:custGeom>
              <a:solidFill>
                <a:srgbClr val="D98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3" name="Freeform 517"/>
              <p:cNvSpPr>
                <a:spLocks/>
              </p:cNvSpPr>
              <p:nvPr/>
            </p:nvSpPr>
            <p:spPr bwMode="auto">
              <a:xfrm>
                <a:off x="4431" y="2332"/>
                <a:ext cx="83" cy="194"/>
              </a:xfrm>
              <a:custGeom>
                <a:avLst/>
                <a:gdLst>
                  <a:gd name="T0" fmla="*/ 81 w 83"/>
                  <a:gd name="T1" fmla="*/ 23 h 194"/>
                  <a:gd name="T2" fmla="*/ 81 w 83"/>
                  <a:gd name="T3" fmla="*/ 45 h 194"/>
                  <a:gd name="T4" fmla="*/ 80 w 83"/>
                  <a:gd name="T5" fmla="*/ 70 h 194"/>
                  <a:gd name="T6" fmla="*/ 78 w 83"/>
                  <a:gd name="T7" fmla="*/ 94 h 194"/>
                  <a:gd name="T8" fmla="*/ 74 w 83"/>
                  <a:gd name="T9" fmla="*/ 119 h 194"/>
                  <a:gd name="T10" fmla="*/ 67 w 83"/>
                  <a:gd name="T11" fmla="*/ 144 h 194"/>
                  <a:gd name="T12" fmla="*/ 58 w 83"/>
                  <a:gd name="T13" fmla="*/ 164 h 194"/>
                  <a:gd name="T14" fmla="*/ 46 w 83"/>
                  <a:gd name="T15" fmla="*/ 181 h 194"/>
                  <a:gd name="T16" fmla="*/ 33 w 83"/>
                  <a:gd name="T17" fmla="*/ 191 h 194"/>
                  <a:gd name="T18" fmla="*/ 24 w 83"/>
                  <a:gd name="T19" fmla="*/ 194 h 194"/>
                  <a:gd name="T20" fmla="*/ 16 w 83"/>
                  <a:gd name="T21" fmla="*/ 192 h 194"/>
                  <a:gd name="T22" fmla="*/ 8 w 83"/>
                  <a:gd name="T23" fmla="*/ 188 h 194"/>
                  <a:gd name="T24" fmla="*/ 4 w 83"/>
                  <a:gd name="T25" fmla="*/ 180 h 194"/>
                  <a:gd name="T26" fmla="*/ 0 w 83"/>
                  <a:gd name="T27" fmla="*/ 172 h 194"/>
                  <a:gd name="T28" fmla="*/ 0 w 83"/>
                  <a:gd name="T29" fmla="*/ 163 h 194"/>
                  <a:gd name="T30" fmla="*/ 5 w 83"/>
                  <a:gd name="T31" fmla="*/ 154 h 194"/>
                  <a:gd name="T32" fmla="*/ 14 w 83"/>
                  <a:gd name="T33" fmla="*/ 146 h 194"/>
                  <a:gd name="T34" fmla="*/ 24 w 83"/>
                  <a:gd name="T35" fmla="*/ 132 h 194"/>
                  <a:gd name="T36" fmla="*/ 30 w 83"/>
                  <a:gd name="T37" fmla="*/ 115 h 194"/>
                  <a:gd name="T38" fmla="*/ 36 w 83"/>
                  <a:gd name="T39" fmla="*/ 96 h 194"/>
                  <a:gd name="T40" fmla="*/ 42 w 83"/>
                  <a:gd name="T41" fmla="*/ 76 h 194"/>
                  <a:gd name="T42" fmla="*/ 46 w 83"/>
                  <a:gd name="T43" fmla="*/ 57 h 194"/>
                  <a:gd name="T44" fmla="*/ 49 w 83"/>
                  <a:gd name="T45" fmla="*/ 37 h 194"/>
                  <a:gd name="T46" fmla="*/ 50 w 83"/>
                  <a:gd name="T47" fmla="*/ 21 h 194"/>
                  <a:gd name="T48" fmla="*/ 50 w 83"/>
                  <a:gd name="T49" fmla="*/ 11 h 194"/>
                  <a:gd name="T50" fmla="*/ 52 w 83"/>
                  <a:gd name="T51" fmla="*/ 4 h 194"/>
                  <a:gd name="T52" fmla="*/ 56 w 83"/>
                  <a:gd name="T53" fmla="*/ 1 h 194"/>
                  <a:gd name="T54" fmla="*/ 63 w 83"/>
                  <a:gd name="T55" fmla="*/ 0 h 194"/>
                  <a:gd name="T56" fmla="*/ 69 w 83"/>
                  <a:gd name="T57" fmla="*/ 0 h 194"/>
                  <a:gd name="T58" fmla="*/ 74 w 83"/>
                  <a:gd name="T59" fmla="*/ 1 h 194"/>
                  <a:gd name="T60" fmla="*/ 80 w 83"/>
                  <a:gd name="T61" fmla="*/ 4 h 194"/>
                  <a:gd name="T62" fmla="*/ 81 w 83"/>
                  <a:gd name="T63" fmla="*/ 11 h 194"/>
                  <a:gd name="T64" fmla="*/ 83 w 83"/>
                  <a:gd name="T65" fmla="*/ 15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3" h="194">
                    <a:moveTo>
                      <a:pt x="83" y="15"/>
                    </a:moveTo>
                    <a:lnTo>
                      <a:pt x="81" y="23"/>
                    </a:lnTo>
                    <a:lnTo>
                      <a:pt x="81" y="34"/>
                    </a:lnTo>
                    <a:lnTo>
                      <a:pt x="81" y="45"/>
                    </a:lnTo>
                    <a:lnTo>
                      <a:pt x="81" y="57"/>
                    </a:lnTo>
                    <a:lnTo>
                      <a:pt x="80" y="70"/>
                    </a:lnTo>
                    <a:lnTo>
                      <a:pt x="80" y="82"/>
                    </a:lnTo>
                    <a:lnTo>
                      <a:pt x="78" y="94"/>
                    </a:lnTo>
                    <a:lnTo>
                      <a:pt x="77" y="108"/>
                    </a:lnTo>
                    <a:lnTo>
                      <a:pt x="74" y="119"/>
                    </a:lnTo>
                    <a:lnTo>
                      <a:pt x="72" y="132"/>
                    </a:lnTo>
                    <a:lnTo>
                      <a:pt x="67" y="144"/>
                    </a:lnTo>
                    <a:lnTo>
                      <a:pt x="64" y="155"/>
                    </a:lnTo>
                    <a:lnTo>
                      <a:pt x="58" y="164"/>
                    </a:lnTo>
                    <a:lnTo>
                      <a:pt x="52" y="174"/>
                    </a:lnTo>
                    <a:lnTo>
                      <a:pt x="46" y="181"/>
                    </a:lnTo>
                    <a:lnTo>
                      <a:pt x="38" y="189"/>
                    </a:lnTo>
                    <a:lnTo>
                      <a:pt x="33" y="191"/>
                    </a:lnTo>
                    <a:lnTo>
                      <a:pt x="28" y="194"/>
                    </a:lnTo>
                    <a:lnTo>
                      <a:pt x="24" y="194"/>
                    </a:lnTo>
                    <a:lnTo>
                      <a:pt x="19" y="194"/>
                    </a:lnTo>
                    <a:lnTo>
                      <a:pt x="16" y="192"/>
                    </a:lnTo>
                    <a:lnTo>
                      <a:pt x="11" y="191"/>
                    </a:lnTo>
                    <a:lnTo>
                      <a:pt x="8" y="188"/>
                    </a:lnTo>
                    <a:lnTo>
                      <a:pt x="7" y="185"/>
                    </a:lnTo>
                    <a:lnTo>
                      <a:pt x="4" y="180"/>
                    </a:lnTo>
                    <a:lnTo>
                      <a:pt x="2" y="177"/>
                    </a:lnTo>
                    <a:lnTo>
                      <a:pt x="0" y="172"/>
                    </a:lnTo>
                    <a:lnTo>
                      <a:pt x="0" y="167"/>
                    </a:lnTo>
                    <a:lnTo>
                      <a:pt x="0" y="163"/>
                    </a:lnTo>
                    <a:lnTo>
                      <a:pt x="4" y="158"/>
                    </a:lnTo>
                    <a:lnTo>
                      <a:pt x="5" y="154"/>
                    </a:lnTo>
                    <a:lnTo>
                      <a:pt x="10" y="150"/>
                    </a:lnTo>
                    <a:lnTo>
                      <a:pt x="14" y="146"/>
                    </a:lnTo>
                    <a:lnTo>
                      <a:pt x="19" y="140"/>
                    </a:lnTo>
                    <a:lnTo>
                      <a:pt x="24" y="132"/>
                    </a:lnTo>
                    <a:lnTo>
                      <a:pt x="27" y="124"/>
                    </a:lnTo>
                    <a:lnTo>
                      <a:pt x="30" y="115"/>
                    </a:lnTo>
                    <a:lnTo>
                      <a:pt x="35" y="107"/>
                    </a:lnTo>
                    <a:lnTo>
                      <a:pt x="36" y="96"/>
                    </a:lnTo>
                    <a:lnTo>
                      <a:pt x="39" y="87"/>
                    </a:lnTo>
                    <a:lnTo>
                      <a:pt x="42" y="76"/>
                    </a:lnTo>
                    <a:lnTo>
                      <a:pt x="44" y="66"/>
                    </a:lnTo>
                    <a:lnTo>
                      <a:pt x="46" y="57"/>
                    </a:lnTo>
                    <a:lnTo>
                      <a:pt x="47" y="48"/>
                    </a:lnTo>
                    <a:lnTo>
                      <a:pt x="49" y="37"/>
                    </a:lnTo>
                    <a:lnTo>
                      <a:pt x="49" y="29"/>
                    </a:lnTo>
                    <a:lnTo>
                      <a:pt x="50" y="21"/>
                    </a:lnTo>
                    <a:lnTo>
                      <a:pt x="50" y="15"/>
                    </a:lnTo>
                    <a:lnTo>
                      <a:pt x="50" y="11"/>
                    </a:lnTo>
                    <a:lnTo>
                      <a:pt x="52" y="7"/>
                    </a:lnTo>
                    <a:lnTo>
                      <a:pt x="52" y="4"/>
                    </a:lnTo>
                    <a:lnTo>
                      <a:pt x="55" y="3"/>
                    </a:lnTo>
                    <a:lnTo>
                      <a:pt x="56" y="1"/>
                    </a:lnTo>
                    <a:lnTo>
                      <a:pt x="60" y="0"/>
                    </a:lnTo>
                    <a:lnTo>
                      <a:pt x="63" y="0"/>
                    </a:lnTo>
                    <a:lnTo>
                      <a:pt x="66" y="0"/>
                    </a:lnTo>
                    <a:lnTo>
                      <a:pt x="69" y="0"/>
                    </a:lnTo>
                    <a:lnTo>
                      <a:pt x="72" y="0"/>
                    </a:lnTo>
                    <a:lnTo>
                      <a:pt x="74" y="1"/>
                    </a:lnTo>
                    <a:lnTo>
                      <a:pt x="77" y="3"/>
                    </a:lnTo>
                    <a:lnTo>
                      <a:pt x="80" y="4"/>
                    </a:lnTo>
                    <a:lnTo>
                      <a:pt x="81" y="7"/>
                    </a:lnTo>
                    <a:lnTo>
                      <a:pt x="81" y="11"/>
                    </a:lnTo>
                    <a:lnTo>
                      <a:pt x="83" y="15"/>
                    </a:lnTo>
                    <a:lnTo>
                      <a:pt x="83" y="15"/>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4" name="Freeform 518"/>
              <p:cNvSpPr>
                <a:spLocks/>
              </p:cNvSpPr>
              <p:nvPr/>
            </p:nvSpPr>
            <p:spPr bwMode="auto">
              <a:xfrm>
                <a:off x="4265" y="2249"/>
                <a:ext cx="39" cy="103"/>
              </a:xfrm>
              <a:custGeom>
                <a:avLst/>
                <a:gdLst>
                  <a:gd name="T0" fmla="*/ 33 w 39"/>
                  <a:gd name="T1" fmla="*/ 19 h 103"/>
                  <a:gd name="T2" fmla="*/ 33 w 39"/>
                  <a:gd name="T3" fmla="*/ 27 h 103"/>
                  <a:gd name="T4" fmla="*/ 34 w 39"/>
                  <a:gd name="T5" fmla="*/ 36 h 103"/>
                  <a:gd name="T6" fmla="*/ 34 w 39"/>
                  <a:gd name="T7" fmla="*/ 44 h 103"/>
                  <a:gd name="T8" fmla="*/ 36 w 39"/>
                  <a:gd name="T9" fmla="*/ 53 h 103"/>
                  <a:gd name="T10" fmla="*/ 36 w 39"/>
                  <a:gd name="T11" fmla="*/ 61 h 103"/>
                  <a:gd name="T12" fmla="*/ 37 w 39"/>
                  <a:gd name="T13" fmla="*/ 69 h 103"/>
                  <a:gd name="T14" fmla="*/ 37 w 39"/>
                  <a:gd name="T15" fmla="*/ 78 h 103"/>
                  <a:gd name="T16" fmla="*/ 39 w 39"/>
                  <a:gd name="T17" fmla="*/ 86 h 103"/>
                  <a:gd name="T18" fmla="*/ 37 w 39"/>
                  <a:gd name="T19" fmla="*/ 92 h 103"/>
                  <a:gd name="T20" fmla="*/ 34 w 39"/>
                  <a:gd name="T21" fmla="*/ 98 h 103"/>
                  <a:gd name="T22" fmla="*/ 29 w 39"/>
                  <a:gd name="T23" fmla="*/ 101 h 103"/>
                  <a:gd name="T24" fmla="*/ 23 w 39"/>
                  <a:gd name="T25" fmla="*/ 103 h 103"/>
                  <a:gd name="T26" fmla="*/ 17 w 39"/>
                  <a:gd name="T27" fmla="*/ 101 h 103"/>
                  <a:gd name="T28" fmla="*/ 11 w 39"/>
                  <a:gd name="T29" fmla="*/ 100 h 103"/>
                  <a:gd name="T30" fmla="*/ 6 w 39"/>
                  <a:gd name="T31" fmla="*/ 94 h 103"/>
                  <a:gd name="T32" fmla="*/ 5 w 39"/>
                  <a:gd name="T33" fmla="*/ 86 h 103"/>
                  <a:gd name="T34" fmla="*/ 3 w 39"/>
                  <a:gd name="T35" fmla="*/ 76 h 103"/>
                  <a:gd name="T36" fmla="*/ 1 w 39"/>
                  <a:gd name="T37" fmla="*/ 69 h 103"/>
                  <a:gd name="T38" fmla="*/ 1 w 39"/>
                  <a:gd name="T39" fmla="*/ 59 h 103"/>
                  <a:gd name="T40" fmla="*/ 1 w 39"/>
                  <a:gd name="T41" fmla="*/ 50 h 103"/>
                  <a:gd name="T42" fmla="*/ 1 w 39"/>
                  <a:gd name="T43" fmla="*/ 41 h 103"/>
                  <a:gd name="T44" fmla="*/ 1 w 39"/>
                  <a:gd name="T45" fmla="*/ 31 h 103"/>
                  <a:gd name="T46" fmla="*/ 1 w 39"/>
                  <a:gd name="T47" fmla="*/ 22 h 103"/>
                  <a:gd name="T48" fmla="*/ 0 w 39"/>
                  <a:gd name="T49" fmla="*/ 14 h 103"/>
                  <a:gd name="T50" fmla="*/ 3 w 39"/>
                  <a:gd name="T51" fmla="*/ 8 h 103"/>
                  <a:gd name="T52" fmla="*/ 6 w 39"/>
                  <a:gd name="T53" fmla="*/ 3 h 103"/>
                  <a:gd name="T54" fmla="*/ 12 w 39"/>
                  <a:gd name="T55" fmla="*/ 2 h 103"/>
                  <a:gd name="T56" fmla="*/ 17 w 39"/>
                  <a:gd name="T57" fmla="*/ 0 h 103"/>
                  <a:gd name="T58" fmla="*/ 22 w 39"/>
                  <a:gd name="T59" fmla="*/ 2 h 103"/>
                  <a:gd name="T60" fmla="*/ 28 w 39"/>
                  <a:gd name="T61" fmla="*/ 5 h 103"/>
                  <a:gd name="T62" fmla="*/ 31 w 39"/>
                  <a:gd name="T63" fmla="*/ 11 h 103"/>
                  <a:gd name="T64" fmla="*/ 33 w 39"/>
                  <a:gd name="T65"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 h="103">
                    <a:moveTo>
                      <a:pt x="33" y="14"/>
                    </a:moveTo>
                    <a:lnTo>
                      <a:pt x="33" y="19"/>
                    </a:lnTo>
                    <a:lnTo>
                      <a:pt x="33" y="24"/>
                    </a:lnTo>
                    <a:lnTo>
                      <a:pt x="33" y="27"/>
                    </a:lnTo>
                    <a:lnTo>
                      <a:pt x="34" y="31"/>
                    </a:lnTo>
                    <a:lnTo>
                      <a:pt x="34" y="36"/>
                    </a:lnTo>
                    <a:lnTo>
                      <a:pt x="34" y="39"/>
                    </a:lnTo>
                    <a:lnTo>
                      <a:pt x="34" y="44"/>
                    </a:lnTo>
                    <a:lnTo>
                      <a:pt x="36" y="48"/>
                    </a:lnTo>
                    <a:lnTo>
                      <a:pt x="36" y="53"/>
                    </a:lnTo>
                    <a:lnTo>
                      <a:pt x="36" y="56"/>
                    </a:lnTo>
                    <a:lnTo>
                      <a:pt x="36" y="61"/>
                    </a:lnTo>
                    <a:lnTo>
                      <a:pt x="36" y="66"/>
                    </a:lnTo>
                    <a:lnTo>
                      <a:pt x="37" y="69"/>
                    </a:lnTo>
                    <a:lnTo>
                      <a:pt x="37" y="73"/>
                    </a:lnTo>
                    <a:lnTo>
                      <a:pt x="37" y="78"/>
                    </a:lnTo>
                    <a:lnTo>
                      <a:pt x="39" y="83"/>
                    </a:lnTo>
                    <a:lnTo>
                      <a:pt x="39" y="86"/>
                    </a:lnTo>
                    <a:lnTo>
                      <a:pt x="39" y="89"/>
                    </a:lnTo>
                    <a:lnTo>
                      <a:pt x="37" y="92"/>
                    </a:lnTo>
                    <a:lnTo>
                      <a:pt x="37" y="95"/>
                    </a:lnTo>
                    <a:lnTo>
                      <a:pt x="34" y="98"/>
                    </a:lnTo>
                    <a:lnTo>
                      <a:pt x="33" y="100"/>
                    </a:lnTo>
                    <a:lnTo>
                      <a:pt x="29" y="101"/>
                    </a:lnTo>
                    <a:lnTo>
                      <a:pt x="26" y="103"/>
                    </a:lnTo>
                    <a:lnTo>
                      <a:pt x="23" y="103"/>
                    </a:lnTo>
                    <a:lnTo>
                      <a:pt x="20" y="103"/>
                    </a:lnTo>
                    <a:lnTo>
                      <a:pt x="17" y="101"/>
                    </a:lnTo>
                    <a:lnTo>
                      <a:pt x="14" y="101"/>
                    </a:lnTo>
                    <a:lnTo>
                      <a:pt x="11" y="100"/>
                    </a:lnTo>
                    <a:lnTo>
                      <a:pt x="9" y="97"/>
                    </a:lnTo>
                    <a:lnTo>
                      <a:pt x="6" y="94"/>
                    </a:lnTo>
                    <a:lnTo>
                      <a:pt x="6" y="90"/>
                    </a:lnTo>
                    <a:lnTo>
                      <a:pt x="5" y="86"/>
                    </a:lnTo>
                    <a:lnTo>
                      <a:pt x="3" y="81"/>
                    </a:lnTo>
                    <a:lnTo>
                      <a:pt x="3" y="76"/>
                    </a:lnTo>
                    <a:lnTo>
                      <a:pt x="3" y="72"/>
                    </a:lnTo>
                    <a:lnTo>
                      <a:pt x="1" y="69"/>
                    </a:lnTo>
                    <a:lnTo>
                      <a:pt x="1" y="64"/>
                    </a:lnTo>
                    <a:lnTo>
                      <a:pt x="1" y="59"/>
                    </a:lnTo>
                    <a:lnTo>
                      <a:pt x="1" y="55"/>
                    </a:lnTo>
                    <a:lnTo>
                      <a:pt x="1" y="50"/>
                    </a:lnTo>
                    <a:lnTo>
                      <a:pt x="1" y="45"/>
                    </a:lnTo>
                    <a:lnTo>
                      <a:pt x="1" y="41"/>
                    </a:lnTo>
                    <a:lnTo>
                      <a:pt x="1" y="36"/>
                    </a:lnTo>
                    <a:lnTo>
                      <a:pt x="1" y="31"/>
                    </a:lnTo>
                    <a:lnTo>
                      <a:pt x="1" y="27"/>
                    </a:lnTo>
                    <a:lnTo>
                      <a:pt x="1" y="22"/>
                    </a:lnTo>
                    <a:lnTo>
                      <a:pt x="1" y="19"/>
                    </a:lnTo>
                    <a:lnTo>
                      <a:pt x="0" y="14"/>
                    </a:lnTo>
                    <a:lnTo>
                      <a:pt x="1" y="11"/>
                    </a:lnTo>
                    <a:lnTo>
                      <a:pt x="3" y="8"/>
                    </a:lnTo>
                    <a:lnTo>
                      <a:pt x="5" y="6"/>
                    </a:lnTo>
                    <a:lnTo>
                      <a:pt x="6" y="3"/>
                    </a:lnTo>
                    <a:lnTo>
                      <a:pt x="9" y="3"/>
                    </a:lnTo>
                    <a:lnTo>
                      <a:pt x="12" y="2"/>
                    </a:lnTo>
                    <a:lnTo>
                      <a:pt x="14" y="2"/>
                    </a:lnTo>
                    <a:lnTo>
                      <a:pt x="17" y="0"/>
                    </a:lnTo>
                    <a:lnTo>
                      <a:pt x="20" y="2"/>
                    </a:lnTo>
                    <a:lnTo>
                      <a:pt x="22" y="2"/>
                    </a:lnTo>
                    <a:lnTo>
                      <a:pt x="25" y="3"/>
                    </a:lnTo>
                    <a:lnTo>
                      <a:pt x="28" y="5"/>
                    </a:lnTo>
                    <a:lnTo>
                      <a:pt x="29" y="8"/>
                    </a:lnTo>
                    <a:lnTo>
                      <a:pt x="31" y="11"/>
                    </a:lnTo>
                    <a:lnTo>
                      <a:pt x="33" y="14"/>
                    </a:lnTo>
                    <a:lnTo>
                      <a:pt x="33" y="14"/>
                    </a:lnTo>
                    <a:close/>
                  </a:path>
                </a:pathLst>
              </a:custGeom>
              <a:solidFill>
                <a:srgbClr val="FFFF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5" name="Freeform 519"/>
              <p:cNvSpPr>
                <a:spLocks/>
              </p:cNvSpPr>
              <p:nvPr/>
            </p:nvSpPr>
            <p:spPr bwMode="auto">
              <a:xfrm>
                <a:off x="4207" y="2063"/>
                <a:ext cx="97" cy="48"/>
              </a:xfrm>
              <a:custGeom>
                <a:avLst/>
                <a:gdLst>
                  <a:gd name="T0" fmla="*/ 61 w 97"/>
                  <a:gd name="T1" fmla="*/ 35 h 48"/>
                  <a:gd name="T2" fmla="*/ 53 w 97"/>
                  <a:gd name="T3" fmla="*/ 40 h 48"/>
                  <a:gd name="T4" fmla="*/ 45 w 97"/>
                  <a:gd name="T5" fmla="*/ 45 h 48"/>
                  <a:gd name="T6" fmla="*/ 38 w 97"/>
                  <a:gd name="T7" fmla="*/ 46 h 48"/>
                  <a:gd name="T8" fmla="*/ 31 w 97"/>
                  <a:gd name="T9" fmla="*/ 48 h 48"/>
                  <a:gd name="T10" fmla="*/ 24 w 97"/>
                  <a:gd name="T11" fmla="*/ 48 h 48"/>
                  <a:gd name="T12" fmla="*/ 19 w 97"/>
                  <a:gd name="T13" fmla="*/ 46 h 48"/>
                  <a:gd name="T14" fmla="*/ 13 w 97"/>
                  <a:gd name="T15" fmla="*/ 43 h 48"/>
                  <a:gd name="T16" fmla="*/ 8 w 97"/>
                  <a:gd name="T17" fmla="*/ 40 h 48"/>
                  <a:gd name="T18" fmla="*/ 5 w 97"/>
                  <a:gd name="T19" fmla="*/ 35 h 48"/>
                  <a:gd name="T20" fmla="*/ 2 w 97"/>
                  <a:gd name="T21" fmla="*/ 31 h 48"/>
                  <a:gd name="T22" fmla="*/ 0 w 97"/>
                  <a:gd name="T23" fmla="*/ 26 h 48"/>
                  <a:gd name="T24" fmla="*/ 2 w 97"/>
                  <a:gd name="T25" fmla="*/ 22 h 48"/>
                  <a:gd name="T26" fmla="*/ 3 w 97"/>
                  <a:gd name="T27" fmla="*/ 15 h 48"/>
                  <a:gd name="T28" fmla="*/ 8 w 97"/>
                  <a:gd name="T29" fmla="*/ 11 h 48"/>
                  <a:gd name="T30" fmla="*/ 13 w 97"/>
                  <a:gd name="T31" fmla="*/ 4 h 48"/>
                  <a:gd name="T32" fmla="*/ 22 w 97"/>
                  <a:gd name="T33" fmla="*/ 0 h 48"/>
                  <a:gd name="T34" fmla="*/ 25 w 97"/>
                  <a:gd name="T35" fmla="*/ 0 h 48"/>
                  <a:gd name="T36" fmla="*/ 28 w 97"/>
                  <a:gd name="T37" fmla="*/ 0 h 48"/>
                  <a:gd name="T38" fmla="*/ 31 w 97"/>
                  <a:gd name="T39" fmla="*/ 0 h 48"/>
                  <a:gd name="T40" fmla="*/ 36 w 97"/>
                  <a:gd name="T41" fmla="*/ 1 h 48"/>
                  <a:gd name="T42" fmla="*/ 39 w 97"/>
                  <a:gd name="T43" fmla="*/ 1 h 48"/>
                  <a:gd name="T44" fmla="*/ 42 w 97"/>
                  <a:gd name="T45" fmla="*/ 1 h 48"/>
                  <a:gd name="T46" fmla="*/ 47 w 97"/>
                  <a:gd name="T47" fmla="*/ 1 h 48"/>
                  <a:gd name="T48" fmla="*/ 50 w 97"/>
                  <a:gd name="T49" fmla="*/ 1 h 48"/>
                  <a:gd name="T50" fmla="*/ 53 w 97"/>
                  <a:gd name="T51" fmla="*/ 1 h 48"/>
                  <a:gd name="T52" fmla="*/ 56 w 97"/>
                  <a:gd name="T53" fmla="*/ 1 h 48"/>
                  <a:gd name="T54" fmla="*/ 59 w 97"/>
                  <a:gd name="T55" fmla="*/ 1 h 48"/>
                  <a:gd name="T56" fmla="*/ 64 w 97"/>
                  <a:gd name="T57" fmla="*/ 3 h 48"/>
                  <a:gd name="T58" fmla="*/ 67 w 97"/>
                  <a:gd name="T59" fmla="*/ 3 h 48"/>
                  <a:gd name="T60" fmla="*/ 70 w 97"/>
                  <a:gd name="T61" fmla="*/ 3 h 48"/>
                  <a:gd name="T62" fmla="*/ 75 w 97"/>
                  <a:gd name="T63" fmla="*/ 3 h 48"/>
                  <a:gd name="T64" fmla="*/ 78 w 97"/>
                  <a:gd name="T65" fmla="*/ 3 h 48"/>
                  <a:gd name="T66" fmla="*/ 81 w 97"/>
                  <a:gd name="T67" fmla="*/ 1 h 48"/>
                  <a:gd name="T68" fmla="*/ 84 w 97"/>
                  <a:gd name="T69" fmla="*/ 3 h 48"/>
                  <a:gd name="T70" fmla="*/ 87 w 97"/>
                  <a:gd name="T71" fmla="*/ 4 h 48"/>
                  <a:gd name="T72" fmla="*/ 91 w 97"/>
                  <a:gd name="T73" fmla="*/ 6 h 48"/>
                  <a:gd name="T74" fmla="*/ 92 w 97"/>
                  <a:gd name="T75" fmla="*/ 8 h 48"/>
                  <a:gd name="T76" fmla="*/ 95 w 97"/>
                  <a:gd name="T77" fmla="*/ 11 h 48"/>
                  <a:gd name="T78" fmla="*/ 95 w 97"/>
                  <a:gd name="T79" fmla="*/ 14 h 48"/>
                  <a:gd name="T80" fmla="*/ 97 w 97"/>
                  <a:gd name="T81" fmla="*/ 17 h 48"/>
                  <a:gd name="T82" fmla="*/ 95 w 97"/>
                  <a:gd name="T83" fmla="*/ 18 h 48"/>
                  <a:gd name="T84" fmla="*/ 95 w 97"/>
                  <a:gd name="T85" fmla="*/ 22 h 48"/>
                  <a:gd name="T86" fmla="*/ 92 w 97"/>
                  <a:gd name="T87" fmla="*/ 25 h 48"/>
                  <a:gd name="T88" fmla="*/ 89 w 97"/>
                  <a:gd name="T89" fmla="*/ 28 h 48"/>
                  <a:gd name="T90" fmla="*/ 83 w 97"/>
                  <a:gd name="T91" fmla="*/ 29 h 48"/>
                  <a:gd name="T92" fmla="*/ 78 w 97"/>
                  <a:gd name="T93" fmla="*/ 32 h 48"/>
                  <a:gd name="T94" fmla="*/ 70 w 97"/>
                  <a:gd name="T95" fmla="*/ 34 h 48"/>
                  <a:gd name="T96" fmla="*/ 61 w 97"/>
                  <a:gd name="T97" fmla="*/ 35 h 48"/>
                  <a:gd name="T98" fmla="*/ 61 w 97"/>
                  <a:gd name="T99" fmla="*/ 3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7" h="48">
                    <a:moveTo>
                      <a:pt x="61" y="35"/>
                    </a:moveTo>
                    <a:lnTo>
                      <a:pt x="53" y="40"/>
                    </a:lnTo>
                    <a:lnTo>
                      <a:pt x="45" y="45"/>
                    </a:lnTo>
                    <a:lnTo>
                      <a:pt x="38" y="46"/>
                    </a:lnTo>
                    <a:lnTo>
                      <a:pt x="31" y="48"/>
                    </a:lnTo>
                    <a:lnTo>
                      <a:pt x="24" y="48"/>
                    </a:lnTo>
                    <a:lnTo>
                      <a:pt x="19" y="46"/>
                    </a:lnTo>
                    <a:lnTo>
                      <a:pt x="13" y="43"/>
                    </a:lnTo>
                    <a:lnTo>
                      <a:pt x="8" y="40"/>
                    </a:lnTo>
                    <a:lnTo>
                      <a:pt x="5" y="35"/>
                    </a:lnTo>
                    <a:lnTo>
                      <a:pt x="2" y="31"/>
                    </a:lnTo>
                    <a:lnTo>
                      <a:pt x="0" y="26"/>
                    </a:lnTo>
                    <a:lnTo>
                      <a:pt x="2" y="22"/>
                    </a:lnTo>
                    <a:lnTo>
                      <a:pt x="3" y="15"/>
                    </a:lnTo>
                    <a:lnTo>
                      <a:pt x="8" y="11"/>
                    </a:lnTo>
                    <a:lnTo>
                      <a:pt x="13" y="4"/>
                    </a:lnTo>
                    <a:lnTo>
                      <a:pt x="22" y="0"/>
                    </a:lnTo>
                    <a:lnTo>
                      <a:pt x="25" y="0"/>
                    </a:lnTo>
                    <a:lnTo>
                      <a:pt x="28" y="0"/>
                    </a:lnTo>
                    <a:lnTo>
                      <a:pt x="31" y="0"/>
                    </a:lnTo>
                    <a:lnTo>
                      <a:pt x="36" y="1"/>
                    </a:lnTo>
                    <a:lnTo>
                      <a:pt x="39" y="1"/>
                    </a:lnTo>
                    <a:lnTo>
                      <a:pt x="42" y="1"/>
                    </a:lnTo>
                    <a:lnTo>
                      <a:pt x="47" y="1"/>
                    </a:lnTo>
                    <a:lnTo>
                      <a:pt x="50" y="1"/>
                    </a:lnTo>
                    <a:lnTo>
                      <a:pt x="53" y="1"/>
                    </a:lnTo>
                    <a:lnTo>
                      <a:pt x="56" y="1"/>
                    </a:lnTo>
                    <a:lnTo>
                      <a:pt x="59" y="1"/>
                    </a:lnTo>
                    <a:lnTo>
                      <a:pt x="64" y="3"/>
                    </a:lnTo>
                    <a:lnTo>
                      <a:pt x="67" y="3"/>
                    </a:lnTo>
                    <a:lnTo>
                      <a:pt x="70" y="3"/>
                    </a:lnTo>
                    <a:lnTo>
                      <a:pt x="75" y="3"/>
                    </a:lnTo>
                    <a:lnTo>
                      <a:pt x="78" y="3"/>
                    </a:lnTo>
                    <a:lnTo>
                      <a:pt x="81" y="1"/>
                    </a:lnTo>
                    <a:lnTo>
                      <a:pt x="84" y="3"/>
                    </a:lnTo>
                    <a:lnTo>
                      <a:pt x="87" y="4"/>
                    </a:lnTo>
                    <a:lnTo>
                      <a:pt x="91" y="6"/>
                    </a:lnTo>
                    <a:lnTo>
                      <a:pt x="92" y="8"/>
                    </a:lnTo>
                    <a:lnTo>
                      <a:pt x="95" y="11"/>
                    </a:lnTo>
                    <a:lnTo>
                      <a:pt x="95" y="14"/>
                    </a:lnTo>
                    <a:lnTo>
                      <a:pt x="97" y="17"/>
                    </a:lnTo>
                    <a:lnTo>
                      <a:pt x="95" y="18"/>
                    </a:lnTo>
                    <a:lnTo>
                      <a:pt x="95" y="22"/>
                    </a:lnTo>
                    <a:lnTo>
                      <a:pt x="92" y="25"/>
                    </a:lnTo>
                    <a:lnTo>
                      <a:pt x="89" y="28"/>
                    </a:lnTo>
                    <a:lnTo>
                      <a:pt x="83" y="29"/>
                    </a:lnTo>
                    <a:lnTo>
                      <a:pt x="78" y="32"/>
                    </a:lnTo>
                    <a:lnTo>
                      <a:pt x="70" y="34"/>
                    </a:lnTo>
                    <a:lnTo>
                      <a:pt x="61" y="35"/>
                    </a:lnTo>
                    <a:lnTo>
                      <a:pt x="61" y="35"/>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Freeform 520"/>
              <p:cNvSpPr>
                <a:spLocks/>
              </p:cNvSpPr>
              <p:nvPr/>
            </p:nvSpPr>
            <p:spPr bwMode="auto">
              <a:xfrm>
                <a:off x="4271" y="2072"/>
                <a:ext cx="51" cy="33"/>
              </a:xfrm>
              <a:custGeom>
                <a:avLst/>
                <a:gdLst>
                  <a:gd name="T0" fmla="*/ 39 w 51"/>
                  <a:gd name="T1" fmla="*/ 30 h 33"/>
                  <a:gd name="T2" fmla="*/ 30 w 51"/>
                  <a:gd name="T3" fmla="*/ 31 h 33"/>
                  <a:gd name="T4" fmla="*/ 22 w 51"/>
                  <a:gd name="T5" fmla="*/ 33 h 33"/>
                  <a:gd name="T6" fmla="*/ 16 w 51"/>
                  <a:gd name="T7" fmla="*/ 33 h 33"/>
                  <a:gd name="T8" fmla="*/ 11 w 51"/>
                  <a:gd name="T9" fmla="*/ 33 h 33"/>
                  <a:gd name="T10" fmla="*/ 6 w 51"/>
                  <a:gd name="T11" fmla="*/ 31 h 33"/>
                  <a:gd name="T12" fmla="*/ 3 w 51"/>
                  <a:gd name="T13" fmla="*/ 30 h 33"/>
                  <a:gd name="T14" fmla="*/ 2 w 51"/>
                  <a:gd name="T15" fmla="*/ 26 h 33"/>
                  <a:gd name="T16" fmla="*/ 0 w 51"/>
                  <a:gd name="T17" fmla="*/ 25 h 33"/>
                  <a:gd name="T18" fmla="*/ 0 w 51"/>
                  <a:gd name="T19" fmla="*/ 22 h 33"/>
                  <a:gd name="T20" fmla="*/ 0 w 51"/>
                  <a:gd name="T21" fmla="*/ 19 h 33"/>
                  <a:gd name="T22" fmla="*/ 0 w 51"/>
                  <a:gd name="T23" fmla="*/ 16 h 33"/>
                  <a:gd name="T24" fmla="*/ 2 w 51"/>
                  <a:gd name="T25" fmla="*/ 13 h 33"/>
                  <a:gd name="T26" fmla="*/ 3 w 51"/>
                  <a:gd name="T27" fmla="*/ 9 h 33"/>
                  <a:gd name="T28" fmla="*/ 6 w 51"/>
                  <a:gd name="T29" fmla="*/ 8 h 33"/>
                  <a:gd name="T30" fmla="*/ 8 w 51"/>
                  <a:gd name="T31" fmla="*/ 6 h 33"/>
                  <a:gd name="T32" fmla="*/ 13 w 51"/>
                  <a:gd name="T33" fmla="*/ 5 h 33"/>
                  <a:gd name="T34" fmla="*/ 20 w 51"/>
                  <a:gd name="T35" fmla="*/ 2 h 33"/>
                  <a:gd name="T36" fmla="*/ 28 w 51"/>
                  <a:gd name="T37" fmla="*/ 2 h 33"/>
                  <a:gd name="T38" fmla="*/ 34 w 51"/>
                  <a:gd name="T39" fmla="*/ 0 h 33"/>
                  <a:gd name="T40" fmla="*/ 41 w 51"/>
                  <a:gd name="T41" fmla="*/ 2 h 33"/>
                  <a:gd name="T42" fmla="*/ 44 w 51"/>
                  <a:gd name="T43" fmla="*/ 2 h 33"/>
                  <a:gd name="T44" fmla="*/ 47 w 51"/>
                  <a:gd name="T45" fmla="*/ 3 h 33"/>
                  <a:gd name="T46" fmla="*/ 50 w 51"/>
                  <a:gd name="T47" fmla="*/ 6 h 33"/>
                  <a:gd name="T48" fmla="*/ 51 w 51"/>
                  <a:gd name="T49" fmla="*/ 9 h 33"/>
                  <a:gd name="T50" fmla="*/ 51 w 51"/>
                  <a:gd name="T51" fmla="*/ 11 h 33"/>
                  <a:gd name="T52" fmla="*/ 51 w 51"/>
                  <a:gd name="T53" fmla="*/ 16 h 33"/>
                  <a:gd name="T54" fmla="*/ 50 w 51"/>
                  <a:gd name="T55" fmla="*/ 17 h 33"/>
                  <a:gd name="T56" fmla="*/ 48 w 51"/>
                  <a:gd name="T57" fmla="*/ 20 h 33"/>
                  <a:gd name="T58" fmla="*/ 47 w 51"/>
                  <a:gd name="T59" fmla="*/ 23 h 33"/>
                  <a:gd name="T60" fmla="*/ 44 w 51"/>
                  <a:gd name="T61" fmla="*/ 26 h 33"/>
                  <a:gd name="T62" fmla="*/ 42 w 51"/>
                  <a:gd name="T63" fmla="*/ 28 h 33"/>
                  <a:gd name="T64" fmla="*/ 39 w 51"/>
                  <a:gd name="T65" fmla="*/ 30 h 33"/>
                  <a:gd name="T66" fmla="*/ 39 w 51"/>
                  <a:gd name="T67"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33">
                    <a:moveTo>
                      <a:pt x="39" y="30"/>
                    </a:moveTo>
                    <a:lnTo>
                      <a:pt x="30" y="31"/>
                    </a:lnTo>
                    <a:lnTo>
                      <a:pt x="22" y="33"/>
                    </a:lnTo>
                    <a:lnTo>
                      <a:pt x="16" y="33"/>
                    </a:lnTo>
                    <a:lnTo>
                      <a:pt x="11" y="33"/>
                    </a:lnTo>
                    <a:lnTo>
                      <a:pt x="6" y="31"/>
                    </a:lnTo>
                    <a:lnTo>
                      <a:pt x="3" y="30"/>
                    </a:lnTo>
                    <a:lnTo>
                      <a:pt x="2" y="26"/>
                    </a:lnTo>
                    <a:lnTo>
                      <a:pt x="0" y="25"/>
                    </a:lnTo>
                    <a:lnTo>
                      <a:pt x="0" y="22"/>
                    </a:lnTo>
                    <a:lnTo>
                      <a:pt x="0" y="19"/>
                    </a:lnTo>
                    <a:lnTo>
                      <a:pt x="0" y="16"/>
                    </a:lnTo>
                    <a:lnTo>
                      <a:pt x="2" y="13"/>
                    </a:lnTo>
                    <a:lnTo>
                      <a:pt x="3" y="9"/>
                    </a:lnTo>
                    <a:lnTo>
                      <a:pt x="6" y="8"/>
                    </a:lnTo>
                    <a:lnTo>
                      <a:pt x="8" y="6"/>
                    </a:lnTo>
                    <a:lnTo>
                      <a:pt x="13" y="5"/>
                    </a:lnTo>
                    <a:lnTo>
                      <a:pt x="20" y="2"/>
                    </a:lnTo>
                    <a:lnTo>
                      <a:pt x="28" y="2"/>
                    </a:lnTo>
                    <a:lnTo>
                      <a:pt x="34" y="0"/>
                    </a:lnTo>
                    <a:lnTo>
                      <a:pt x="41" y="2"/>
                    </a:lnTo>
                    <a:lnTo>
                      <a:pt x="44" y="2"/>
                    </a:lnTo>
                    <a:lnTo>
                      <a:pt x="47" y="3"/>
                    </a:lnTo>
                    <a:lnTo>
                      <a:pt x="50" y="6"/>
                    </a:lnTo>
                    <a:lnTo>
                      <a:pt x="51" y="9"/>
                    </a:lnTo>
                    <a:lnTo>
                      <a:pt x="51" y="11"/>
                    </a:lnTo>
                    <a:lnTo>
                      <a:pt x="51" y="16"/>
                    </a:lnTo>
                    <a:lnTo>
                      <a:pt x="50" y="17"/>
                    </a:lnTo>
                    <a:lnTo>
                      <a:pt x="48" y="20"/>
                    </a:lnTo>
                    <a:lnTo>
                      <a:pt x="47" y="23"/>
                    </a:lnTo>
                    <a:lnTo>
                      <a:pt x="44" y="26"/>
                    </a:lnTo>
                    <a:lnTo>
                      <a:pt x="42" y="28"/>
                    </a:lnTo>
                    <a:lnTo>
                      <a:pt x="39" y="30"/>
                    </a:lnTo>
                    <a:lnTo>
                      <a:pt x="39" y="30"/>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7" name="Freeform 521"/>
              <p:cNvSpPr>
                <a:spLocks/>
              </p:cNvSpPr>
              <p:nvPr/>
            </p:nvSpPr>
            <p:spPr bwMode="auto">
              <a:xfrm>
                <a:off x="4287" y="2078"/>
                <a:ext cx="68" cy="42"/>
              </a:xfrm>
              <a:custGeom>
                <a:avLst/>
                <a:gdLst>
                  <a:gd name="T0" fmla="*/ 23 w 68"/>
                  <a:gd name="T1" fmla="*/ 2 h 42"/>
                  <a:gd name="T2" fmla="*/ 26 w 68"/>
                  <a:gd name="T3" fmla="*/ 3 h 42"/>
                  <a:gd name="T4" fmla="*/ 31 w 68"/>
                  <a:gd name="T5" fmla="*/ 5 h 42"/>
                  <a:gd name="T6" fmla="*/ 35 w 68"/>
                  <a:gd name="T7" fmla="*/ 5 h 42"/>
                  <a:gd name="T8" fmla="*/ 39 w 68"/>
                  <a:gd name="T9" fmla="*/ 7 h 42"/>
                  <a:gd name="T10" fmla="*/ 43 w 68"/>
                  <a:gd name="T11" fmla="*/ 7 h 42"/>
                  <a:gd name="T12" fmla="*/ 48 w 68"/>
                  <a:gd name="T13" fmla="*/ 8 h 42"/>
                  <a:gd name="T14" fmla="*/ 51 w 68"/>
                  <a:gd name="T15" fmla="*/ 10 h 42"/>
                  <a:gd name="T16" fmla="*/ 56 w 68"/>
                  <a:gd name="T17" fmla="*/ 10 h 42"/>
                  <a:gd name="T18" fmla="*/ 59 w 68"/>
                  <a:gd name="T19" fmla="*/ 11 h 42"/>
                  <a:gd name="T20" fmla="*/ 62 w 68"/>
                  <a:gd name="T21" fmla="*/ 13 h 42"/>
                  <a:gd name="T22" fmla="*/ 63 w 68"/>
                  <a:gd name="T23" fmla="*/ 14 h 42"/>
                  <a:gd name="T24" fmla="*/ 67 w 68"/>
                  <a:gd name="T25" fmla="*/ 17 h 42"/>
                  <a:gd name="T26" fmla="*/ 67 w 68"/>
                  <a:gd name="T27" fmla="*/ 20 h 42"/>
                  <a:gd name="T28" fmla="*/ 68 w 68"/>
                  <a:gd name="T29" fmla="*/ 24 h 42"/>
                  <a:gd name="T30" fmla="*/ 68 w 68"/>
                  <a:gd name="T31" fmla="*/ 27 h 42"/>
                  <a:gd name="T32" fmla="*/ 68 w 68"/>
                  <a:gd name="T33" fmla="*/ 30 h 42"/>
                  <a:gd name="T34" fmla="*/ 67 w 68"/>
                  <a:gd name="T35" fmla="*/ 31 h 42"/>
                  <a:gd name="T36" fmla="*/ 65 w 68"/>
                  <a:gd name="T37" fmla="*/ 34 h 42"/>
                  <a:gd name="T38" fmla="*/ 63 w 68"/>
                  <a:gd name="T39" fmla="*/ 36 h 42"/>
                  <a:gd name="T40" fmla="*/ 62 w 68"/>
                  <a:gd name="T41" fmla="*/ 39 h 42"/>
                  <a:gd name="T42" fmla="*/ 59 w 68"/>
                  <a:gd name="T43" fmla="*/ 41 h 42"/>
                  <a:gd name="T44" fmla="*/ 56 w 68"/>
                  <a:gd name="T45" fmla="*/ 42 h 42"/>
                  <a:gd name="T46" fmla="*/ 51 w 68"/>
                  <a:gd name="T47" fmla="*/ 42 h 42"/>
                  <a:gd name="T48" fmla="*/ 48 w 68"/>
                  <a:gd name="T49" fmla="*/ 42 h 42"/>
                  <a:gd name="T50" fmla="*/ 35 w 68"/>
                  <a:gd name="T51" fmla="*/ 39 h 42"/>
                  <a:gd name="T52" fmla="*/ 25 w 68"/>
                  <a:gd name="T53" fmla="*/ 36 h 42"/>
                  <a:gd name="T54" fmla="*/ 15 w 68"/>
                  <a:gd name="T55" fmla="*/ 31 h 42"/>
                  <a:gd name="T56" fmla="*/ 9 w 68"/>
                  <a:gd name="T57" fmla="*/ 28 h 42"/>
                  <a:gd name="T58" fmla="*/ 4 w 68"/>
                  <a:gd name="T59" fmla="*/ 24 h 42"/>
                  <a:gd name="T60" fmla="*/ 1 w 68"/>
                  <a:gd name="T61" fmla="*/ 20 h 42"/>
                  <a:gd name="T62" fmla="*/ 0 w 68"/>
                  <a:gd name="T63" fmla="*/ 16 h 42"/>
                  <a:gd name="T64" fmla="*/ 0 w 68"/>
                  <a:gd name="T65" fmla="*/ 13 h 42"/>
                  <a:gd name="T66" fmla="*/ 1 w 68"/>
                  <a:gd name="T67" fmla="*/ 10 h 42"/>
                  <a:gd name="T68" fmla="*/ 3 w 68"/>
                  <a:gd name="T69" fmla="*/ 7 h 42"/>
                  <a:gd name="T70" fmla="*/ 4 w 68"/>
                  <a:gd name="T71" fmla="*/ 3 h 42"/>
                  <a:gd name="T72" fmla="*/ 7 w 68"/>
                  <a:gd name="T73" fmla="*/ 2 h 42"/>
                  <a:gd name="T74" fmla="*/ 11 w 68"/>
                  <a:gd name="T75" fmla="*/ 0 h 42"/>
                  <a:gd name="T76" fmla="*/ 15 w 68"/>
                  <a:gd name="T77" fmla="*/ 0 h 42"/>
                  <a:gd name="T78" fmla="*/ 18 w 68"/>
                  <a:gd name="T79" fmla="*/ 0 h 42"/>
                  <a:gd name="T80" fmla="*/ 23 w 68"/>
                  <a:gd name="T81" fmla="*/ 2 h 42"/>
                  <a:gd name="T82" fmla="*/ 23 w 68"/>
                  <a:gd name="T83" fmla="*/ 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 h="42">
                    <a:moveTo>
                      <a:pt x="23" y="2"/>
                    </a:moveTo>
                    <a:lnTo>
                      <a:pt x="26" y="3"/>
                    </a:lnTo>
                    <a:lnTo>
                      <a:pt x="31" y="5"/>
                    </a:lnTo>
                    <a:lnTo>
                      <a:pt x="35" y="5"/>
                    </a:lnTo>
                    <a:lnTo>
                      <a:pt x="39" y="7"/>
                    </a:lnTo>
                    <a:lnTo>
                      <a:pt x="43" y="7"/>
                    </a:lnTo>
                    <a:lnTo>
                      <a:pt x="48" y="8"/>
                    </a:lnTo>
                    <a:lnTo>
                      <a:pt x="51" y="10"/>
                    </a:lnTo>
                    <a:lnTo>
                      <a:pt x="56" y="10"/>
                    </a:lnTo>
                    <a:lnTo>
                      <a:pt x="59" y="11"/>
                    </a:lnTo>
                    <a:lnTo>
                      <a:pt x="62" y="13"/>
                    </a:lnTo>
                    <a:lnTo>
                      <a:pt x="63" y="14"/>
                    </a:lnTo>
                    <a:lnTo>
                      <a:pt x="67" y="17"/>
                    </a:lnTo>
                    <a:lnTo>
                      <a:pt x="67" y="20"/>
                    </a:lnTo>
                    <a:lnTo>
                      <a:pt x="68" y="24"/>
                    </a:lnTo>
                    <a:lnTo>
                      <a:pt x="68" y="27"/>
                    </a:lnTo>
                    <a:lnTo>
                      <a:pt x="68" y="30"/>
                    </a:lnTo>
                    <a:lnTo>
                      <a:pt x="67" y="31"/>
                    </a:lnTo>
                    <a:lnTo>
                      <a:pt x="65" y="34"/>
                    </a:lnTo>
                    <a:lnTo>
                      <a:pt x="63" y="36"/>
                    </a:lnTo>
                    <a:lnTo>
                      <a:pt x="62" y="39"/>
                    </a:lnTo>
                    <a:lnTo>
                      <a:pt x="59" y="41"/>
                    </a:lnTo>
                    <a:lnTo>
                      <a:pt x="56" y="42"/>
                    </a:lnTo>
                    <a:lnTo>
                      <a:pt x="51" y="42"/>
                    </a:lnTo>
                    <a:lnTo>
                      <a:pt x="48" y="42"/>
                    </a:lnTo>
                    <a:lnTo>
                      <a:pt x="35" y="39"/>
                    </a:lnTo>
                    <a:lnTo>
                      <a:pt x="25" y="36"/>
                    </a:lnTo>
                    <a:lnTo>
                      <a:pt x="15" y="31"/>
                    </a:lnTo>
                    <a:lnTo>
                      <a:pt x="9" y="28"/>
                    </a:lnTo>
                    <a:lnTo>
                      <a:pt x="4" y="24"/>
                    </a:lnTo>
                    <a:lnTo>
                      <a:pt x="1" y="20"/>
                    </a:lnTo>
                    <a:lnTo>
                      <a:pt x="0" y="16"/>
                    </a:lnTo>
                    <a:lnTo>
                      <a:pt x="0" y="13"/>
                    </a:lnTo>
                    <a:lnTo>
                      <a:pt x="1" y="10"/>
                    </a:lnTo>
                    <a:lnTo>
                      <a:pt x="3" y="7"/>
                    </a:lnTo>
                    <a:lnTo>
                      <a:pt x="4" y="3"/>
                    </a:lnTo>
                    <a:lnTo>
                      <a:pt x="7" y="2"/>
                    </a:lnTo>
                    <a:lnTo>
                      <a:pt x="11" y="0"/>
                    </a:lnTo>
                    <a:lnTo>
                      <a:pt x="15" y="0"/>
                    </a:lnTo>
                    <a:lnTo>
                      <a:pt x="18" y="0"/>
                    </a:lnTo>
                    <a:lnTo>
                      <a:pt x="23" y="2"/>
                    </a:lnTo>
                    <a:lnTo>
                      <a:pt x="23" y="2"/>
                    </a:lnTo>
                    <a:close/>
                  </a:path>
                </a:pathLst>
              </a:custGeom>
              <a:solidFill>
                <a:srgbClr val="FFF7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Freeform 522"/>
              <p:cNvSpPr>
                <a:spLocks/>
              </p:cNvSpPr>
              <p:nvPr/>
            </p:nvSpPr>
            <p:spPr bwMode="auto">
              <a:xfrm>
                <a:off x="4119" y="2092"/>
                <a:ext cx="1" cy="2"/>
              </a:xfrm>
              <a:custGeom>
                <a:avLst/>
                <a:gdLst>
                  <a:gd name="T0" fmla="*/ 0 w 1"/>
                  <a:gd name="T1" fmla="*/ 2 h 2"/>
                  <a:gd name="T2" fmla="*/ 1 w 1"/>
                  <a:gd name="T3" fmla="*/ 0 h 2"/>
                  <a:gd name="T4" fmla="*/ 0 w 1"/>
                  <a:gd name="T5" fmla="*/ 2 h 2"/>
                  <a:gd name="T6" fmla="*/ 0 w 1"/>
                  <a:gd name="T7" fmla="*/ 2 h 2"/>
                </a:gdLst>
                <a:ahLst/>
                <a:cxnLst>
                  <a:cxn ang="0">
                    <a:pos x="T0" y="T1"/>
                  </a:cxn>
                  <a:cxn ang="0">
                    <a:pos x="T2" y="T3"/>
                  </a:cxn>
                  <a:cxn ang="0">
                    <a:pos x="T4" y="T5"/>
                  </a:cxn>
                  <a:cxn ang="0">
                    <a:pos x="T6" y="T7"/>
                  </a:cxn>
                </a:cxnLst>
                <a:rect l="0" t="0" r="r" b="b"/>
                <a:pathLst>
                  <a:path w="1" h="2">
                    <a:moveTo>
                      <a:pt x="0" y="2"/>
                    </a:moveTo>
                    <a:lnTo>
                      <a:pt x="1" y="0"/>
                    </a:lnTo>
                    <a:lnTo>
                      <a:pt x="0" y="2"/>
                    </a:lnTo>
                    <a:lnTo>
                      <a:pt x="0" y="2"/>
                    </a:lnTo>
                    <a:close/>
                  </a:path>
                </a:pathLst>
              </a:custGeom>
              <a:solidFill>
                <a:srgbClr val="3380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9" name="Freeform 523"/>
              <p:cNvSpPr>
                <a:spLocks/>
              </p:cNvSpPr>
              <p:nvPr/>
            </p:nvSpPr>
            <p:spPr bwMode="auto">
              <a:xfrm>
                <a:off x="4073" y="2212"/>
                <a:ext cx="287" cy="342"/>
              </a:xfrm>
              <a:custGeom>
                <a:avLst/>
                <a:gdLst>
                  <a:gd name="T0" fmla="*/ 61 w 287"/>
                  <a:gd name="T1" fmla="*/ 0 h 342"/>
                  <a:gd name="T2" fmla="*/ 71 w 287"/>
                  <a:gd name="T3" fmla="*/ 20 h 342"/>
                  <a:gd name="T4" fmla="*/ 67 w 287"/>
                  <a:gd name="T5" fmla="*/ 28 h 342"/>
                  <a:gd name="T6" fmla="*/ 63 w 287"/>
                  <a:gd name="T7" fmla="*/ 36 h 342"/>
                  <a:gd name="T8" fmla="*/ 60 w 287"/>
                  <a:gd name="T9" fmla="*/ 42 h 342"/>
                  <a:gd name="T10" fmla="*/ 57 w 287"/>
                  <a:gd name="T11" fmla="*/ 47 h 342"/>
                  <a:gd name="T12" fmla="*/ 53 w 287"/>
                  <a:gd name="T13" fmla="*/ 51 h 342"/>
                  <a:gd name="T14" fmla="*/ 49 w 287"/>
                  <a:gd name="T15" fmla="*/ 56 h 342"/>
                  <a:gd name="T16" fmla="*/ 46 w 287"/>
                  <a:gd name="T17" fmla="*/ 61 h 342"/>
                  <a:gd name="T18" fmla="*/ 43 w 287"/>
                  <a:gd name="T19" fmla="*/ 67 h 342"/>
                  <a:gd name="T20" fmla="*/ 39 w 287"/>
                  <a:gd name="T21" fmla="*/ 71 h 342"/>
                  <a:gd name="T22" fmla="*/ 36 w 287"/>
                  <a:gd name="T23" fmla="*/ 78 h 342"/>
                  <a:gd name="T24" fmla="*/ 33 w 287"/>
                  <a:gd name="T25" fmla="*/ 84 h 342"/>
                  <a:gd name="T26" fmla="*/ 32 w 287"/>
                  <a:gd name="T27" fmla="*/ 93 h 342"/>
                  <a:gd name="T28" fmla="*/ 30 w 287"/>
                  <a:gd name="T29" fmla="*/ 103 h 342"/>
                  <a:gd name="T30" fmla="*/ 29 w 287"/>
                  <a:gd name="T31" fmla="*/ 115 h 342"/>
                  <a:gd name="T32" fmla="*/ 27 w 287"/>
                  <a:gd name="T33" fmla="*/ 129 h 342"/>
                  <a:gd name="T34" fmla="*/ 29 w 287"/>
                  <a:gd name="T35" fmla="*/ 145 h 342"/>
                  <a:gd name="T36" fmla="*/ 29 w 287"/>
                  <a:gd name="T37" fmla="*/ 168 h 342"/>
                  <a:gd name="T38" fmla="*/ 35 w 287"/>
                  <a:gd name="T39" fmla="*/ 191 h 342"/>
                  <a:gd name="T40" fmla="*/ 41 w 287"/>
                  <a:gd name="T41" fmla="*/ 210 h 342"/>
                  <a:gd name="T42" fmla="*/ 52 w 287"/>
                  <a:gd name="T43" fmla="*/ 230 h 342"/>
                  <a:gd name="T44" fmla="*/ 63 w 287"/>
                  <a:gd name="T45" fmla="*/ 246 h 342"/>
                  <a:gd name="T46" fmla="*/ 77 w 287"/>
                  <a:gd name="T47" fmla="*/ 261 h 342"/>
                  <a:gd name="T48" fmla="*/ 92 w 287"/>
                  <a:gd name="T49" fmla="*/ 274 h 342"/>
                  <a:gd name="T50" fmla="*/ 111 w 287"/>
                  <a:gd name="T51" fmla="*/ 284 h 342"/>
                  <a:gd name="T52" fmla="*/ 130 w 287"/>
                  <a:gd name="T53" fmla="*/ 294 h 342"/>
                  <a:gd name="T54" fmla="*/ 148 w 287"/>
                  <a:gd name="T55" fmla="*/ 301 h 342"/>
                  <a:gd name="T56" fmla="*/ 169 w 287"/>
                  <a:gd name="T57" fmla="*/ 306 h 342"/>
                  <a:gd name="T58" fmla="*/ 190 w 287"/>
                  <a:gd name="T59" fmla="*/ 311 h 342"/>
                  <a:gd name="T60" fmla="*/ 212 w 287"/>
                  <a:gd name="T61" fmla="*/ 312 h 342"/>
                  <a:gd name="T62" fmla="*/ 234 w 287"/>
                  <a:gd name="T63" fmla="*/ 312 h 342"/>
                  <a:gd name="T64" fmla="*/ 256 w 287"/>
                  <a:gd name="T65" fmla="*/ 309 h 342"/>
                  <a:gd name="T66" fmla="*/ 277 w 287"/>
                  <a:gd name="T67" fmla="*/ 306 h 342"/>
                  <a:gd name="T68" fmla="*/ 287 w 287"/>
                  <a:gd name="T69" fmla="*/ 331 h 342"/>
                  <a:gd name="T70" fmla="*/ 242 w 287"/>
                  <a:gd name="T71" fmla="*/ 340 h 342"/>
                  <a:gd name="T72" fmla="*/ 201 w 287"/>
                  <a:gd name="T73" fmla="*/ 342 h 342"/>
                  <a:gd name="T74" fmla="*/ 162 w 287"/>
                  <a:gd name="T75" fmla="*/ 336 h 342"/>
                  <a:gd name="T76" fmla="*/ 128 w 287"/>
                  <a:gd name="T77" fmla="*/ 325 h 342"/>
                  <a:gd name="T78" fmla="*/ 97 w 287"/>
                  <a:gd name="T79" fmla="*/ 308 h 342"/>
                  <a:gd name="T80" fmla="*/ 71 w 287"/>
                  <a:gd name="T81" fmla="*/ 286 h 342"/>
                  <a:gd name="T82" fmla="*/ 47 w 287"/>
                  <a:gd name="T83" fmla="*/ 260 h 342"/>
                  <a:gd name="T84" fmla="*/ 29 w 287"/>
                  <a:gd name="T85" fmla="*/ 232 h 342"/>
                  <a:gd name="T86" fmla="*/ 14 w 287"/>
                  <a:gd name="T87" fmla="*/ 200 h 342"/>
                  <a:gd name="T88" fmla="*/ 5 w 287"/>
                  <a:gd name="T89" fmla="*/ 169 h 342"/>
                  <a:gd name="T90" fmla="*/ 0 w 287"/>
                  <a:gd name="T91" fmla="*/ 137 h 342"/>
                  <a:gd name="T92" fmla="*/ 2 w 287"/>
                  <a:gd name="T93" fmla="*/ 106 h 342"/>
                  <a:gd name="T94" fmla="*/ 8 w 287"/>
                  <a:gd name="T95" fmla="*/ 75 h 342"/>
                  <a:gd name="T96" fmla="*/ 21 w 287"/>
                  <a:gd name="T97" fmla="*/ 47 h 342"/>
                  <a:gd name="T98" fmla="*/ 38 w 287"/>
                  <a:gd name="T99" fmla="*/ 20 h 342"/>
                  <a:gd name="T100" fmla="*/ 61 w 287"/>
                  <a:gd name="T101" fmla="*/ 0 h 342"/>
                  <a:gd name="T102" fmla="*/ 61 w 287"/>
                  <a:gd name="T103"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7" h="342">
                    <a:moveTo>
                      <a:pt x="61" y="0"/>
                    </a:moveTo>
                    <a:lnTo>
                      <a:pt x="71" y="20"/>
                    </a:lnTo>
                    <a:lnTo>
                      <a:pt x="67" y="28"/>
                    </a:lnTo>
                    <a:lnTo>
                      <a:pt x="63" y="36"/>
                    </a:lnTo>
                    <a:lnTo>
                      <a:pt x="60" y="42"/>
                    </a:lnTo>
                    <a:lnTo>
                      <a:pt x="57" y="47"/>
                    </a:lnTo>
                    <a:lnTo>
                      <a:pt x="53" y="51"/>
                    </a:lnTo>
                    <a:lnTo>
                      <a:pt x="49" y="56"/>
                    </a:lnTo>
                    <a:lnTo>
                      <a:pt x="46" y="61"/>
                    </a:lnTo>
                    <a:lnTo>
                      <a:pt x="43" y="67"/>
                    </a:lnTo>
                    <a:lnTo>
                      <a:pt x="39" y="71"/>
                    </a:lnTo>
                    <a:lnTo>
                      <a:pt x="36" y="78"/>
                    </a:lnTo>
                    <a:lnTo>
                      <a:pt x="33" y="84"/>
                    </a:lnTo>
                    <a:lnTo>
                      <a:pt x="32" y="93"/>
                    </a:lnTo>
                    <a:lnTo>
                      <a:pt x="30" y="103"/>
                    </a:lnTo>
                    <a:lnTo>
                      <a:pt x="29" y="115"/>
                    </a:lnTo>
                    <a:lnTo>
                      <a:pt x="27" y="129"/>
                    </a:lnTo>
                    <a:lnTo>
                      <a:pt x="29" y="145"/>
                    </a:lnTo>
                    <a:lnTo>
                      <a:pt x="29" y="168"/>
                    </a:lnTo>
                    <a:lnTo>
                      <a:pt x="35" y="191"/>
                    </a:lnTo>
                    <a:lnTo>
                      <a:pt x="41" y="210"/>
                    </a:lnTo>
                    <a:lnTo>
                      <a:pt x="52" y="230"/>
                    </a:lnTo>
                    <a:lnTo>
                      <a:pt x="63" y="246"/>
                    </a:lnTo>
                    <a:lnTo>
                      <a:pt x="77" y="261"/>
                    </a:lnTo>
                    <a:lnTo>
                      <a:pt x="92" y="274"/>
                    </a:lnTo>
                    <a:lnTo>
                      <a:pt x="111" y="284"/>
                    </a:lnTo>
                    <a:lnTo>
                      <a:pt x="130" y="294"/>
                    </a:lnTo>
                    <a:lnTo>
                      <a:pt x="148" y="301"/>
                    </a:lnTo>
                    <a:lnTo>
                      <a:pt x="169" y="306"/>
                    </a:lnTo>
                    <a:lnTo>
                      <a:pt x="190" y="311"/>
                    </a:lnTo>
                    <a:lnTo>
                      <a:pt x="212" y="312"/>
                    </a:lnTo>
                    <a:lnTo>
                      <a:pt x="234" y="312"/>
                    </a:lnTo>
                    <a:lnTo>
                      <a:pt x="256" y="309"/>
                    </a:lnTo>
                    <a:lnTo>
                      <a:pt x="277" y="306"/>
                    </a:lnTo>
                    <a:lnTo>
                      <a:pt x="287" y="331"/>
                    </a:lnTo>
                    <a:lnTo>
                      <a:pt x="242" y="340"/>
                    </a:lnTo>
                    <a:lnTo>
                      <a:pt x="201" y="342"/>
                    </a:lnTo>
                    <a:lnTo>
                      <a:pt x="162" y="336"/>
                    </a:lnTo>
                    <a:lnTo>
                      <a:pt x="128" y="325"/>
                    </a:lnTo>
                    <a:lnTo>
                      <a:pt x="97" y="308"/>
                    </a:lnTo>
                    <a:lnTo>
                      <a:pt x="71" y="286"/>
                    </a:lnTo>
                    <a:lnTo>
                      <a:pt x="47" y="260"/>
                    </a:lnTo>
                    <a:lnTo>
                      <a:pt x="29" y="232"/>
                    </a:lnTo>
                    <a:lnTo>
                      <a:pt x="14" y="200"/>
                    </a:lnTo>
                    <a:lnTo>
                      <a:pt x="5" y="169"/>
                    </a:lnTo>
                    <a:lnTo>
                      <a:pt x="0" y="137"/>
                    </a:lnTo>
                    <a:lnTo>
                      <a:pt x="2" y="106"/>
                    </a:lnTo>
                    <a:lnTo>
                      <a:pt x="8" y="75"/>
                    </a:lnTo>
                    <a:lnTo>
                      <a:pt x="21" y="47"/>
                    </a:lnTo>
                    <a:lnTo>
                      <a:pt x="38" y="20"/>
                    </a:lnTo>
                    <a:lnTo>
                      <a:pt x="61" y="0"/>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0" name="Freeform 524"/>
              <p:cNvSpPr>
                <a:spLocks/>
              </p:cNvSpPr>
              <p:nvPr/>
            </p:nvSpPr>
            <p:spPr bwMode="auto">
              <a:xfrm>
                <a:off x="4126" y="2156"/>
                <a:ext cx="363" cy="389"/>
              </a:xfrm>
              <a:custGeom>
                <a:avLst/>
                <a:gdLst>
                  <a:gd name="T0" fmla="*/ 228 w 363"/>
                  <a:gd name="T1" fmla="*/ 389 h 389"/>
                  <a:gd name="T2" fmla="*/ 218 w 363"/>
                  <a:gd name="T3" fmla="*/ 364 h 389"/>
                  <a:gd name="T4" fmla="*/ 229 w 363"/>
                  <a:gd name="T5" fmla="*/ 359 h 389"/>
                  <a:gd name="T6" fmla="*/ 242 w 363"/>
                  <a:gd name="T7" fmla="*/ 354 h 389"/>
                  <a:gd name="T8" fmla="*/ 251 w 363"/>
                  <a:gd name="T9" fmla="*/ 348 h 389"/>
                  <a:gd name="T10" fmla="*/ 262 w 363"/>
                  <a:gd name="T11" fmla="*/ 340 h 389"/>
                  <a:gd name="T12" fmla="*/ 271 w 363"/>
                  <a:gd name="T13" fmla="*/ 333 h 389"/>
                  <a:gd name="T14" fmla="*/ 282 w 363"/>
                  <a:gd name="T15" fmla="*/ 325 h 389"/>
                  <a:gd name="T16" fmla="*/ 290 w 363"/>
                  <a:gd name="T17" fmla="*/ 314 h 389"/>
                  <a:gd name="T18" fmla="*/ 298 w 363"/>
                  <a:gd name="T19" fmla="*/ 305 h 389"/>
                  <a:gd name="T20" fmla="*/ 305 w 363"/>
                  <a:gd name="T21" fmla="*/ 295 h 389"/>
                  <a:gd name="T22" fmla="*/ 312 w 363"/>
                  <a:gd name="T23" fmla="*/ 284 h 389"/>
                  <a:gd name="T24" fmla="*/ 318 w 363"/>
                  <a:gd name="T25" fmla="*/ 272 h 389"/>
                  <a:gd name="T26" fmla="*/ 324 w 363"/>
                  <a:gd name="T27" fmla="*/ 261 h 389"/>
                  <a:gd name="T28" fmla="*/ 329 w 363"/>
                  <a:gd name="T29" fmla="*/ 249 h 389"/>
                  <a:gd name="T30" fmla="*/ 333 w 363"/>
                  <a:gd name="T31" fmla="*/ 238 h 389"/>
                  <a:gd name="T32" fmla="*/ 337 w 363"/>
                  <a:gd name="T33" fmla="*/ 225 h 389"/>
                  <a:gd name="T34" fmla="*/ 340 w 363"/>
                  <a:gd name="T35" fmla="*/ 214 h 389"/>
                  <a:gd name="T36" fmla="*/ 343 w 363"/>
                  <a:gd name="T37" fmla="*/ 183 h 389"/>
                  <a:gd name="T38" fmla="*/ 341 w 363"/>
                  <a:gd name="T39" fmla="*/ 154 h 389"/>
                  <a:gd name="T40" fmla="*/ 333 w 363"/>
                  <a:gd name="T41" fmla="*/ 129 h 389"/>
                  <a:gd name="T42" fmla="*/ 323 w 363"/>
                  <a:gd name="T43" fmla="*/ 106 h 389"/>
                  <a:gd name="T44" fmla="*/ 305 w 363"/>
                  <a:gd name="T45" fmla="*/ 84 h 389"/>
                  <a:gd name="T46" fmla="*/ 287 w 363"/>
                  <a:gd name="T47" fmla="*/ 67 h 389"/>
                  <a:gd name="T48" fmla="*/ 263 w 363"/>
                  <a:gd name="T49" fmla="*/ 53 h 389"/>
                  <a:gd name="T50" fmla="*/ 238 w 363"/>
                  <a:gd name="T51" fmla="*/ 42 h 389"/>
                  <a:gd name="T52" fmla="*/ 210 w 363"/>
                  <a:gd name="T53" fmla="*/ 34 h 389"/>
                  <a:gd name="T54" fmla="*/ 182 w 363"/>
                  <a:gd name="T55" fmla="*/ 30 h 389"/>
                  <a:gd name="T56" fmla="*/ 153 w 363"/>
                  <a:gd name="T57" fmla="*/ 28 h 389"/>
                  <a:gd name="T58" fmla="*/ 125 w 363"/>
                  <a:gd name="T59" fmla="*/ 31 h 389"/>
                  <a:gd name="T60" fmla="*/ 94 w 363"/>
                  <a:gd name="T61" fmla="*/ 37 h 389"/>
                  <a:gd name="T62" fmla="*/ 66 w 363"/>
                  <a:gd name="T63" fmla="*/ 48 h 389"/>
                  <a:gd name="T64" fmla="*/ 38 w 363"/>
                  <a:gd name="T65" fmla="*/ 62 h 389"/>
                  <a:gd name="T66" fmla="*/ 13 w 363"/>
                  <a:gd name="T67" fmla="*/ 82 h 389"/>
                  <a:gd name="T68" fmla="*/ 0 w 363"/>
                  <a:gd name="T69" fmla="*/ 61 h 389"/>
                  <a:gd name="T70" fmla="*/ 58 w 363"/>
                  <a:gd name="T71" fmla="*/ 26 h 389"/>
                  <a:gd name="T72" fmla="*/ 111 w 363"/>
                  <a:gd name="T73" fmla="*/ 8 h 389"/>
                  <a:gd name="T74" fmla="*/ 161 w 363"/>
                  <a:gd name="T75" fmla="*/ 0 h 389"/>
                  <a:gd name="T76" fmla="*/ 207 w 363"/>
                  <a:gd name="T77" fmla="*/ 3 h 389"/>
                  <a:gd name="T78" fmla="*/ 248 w 363"/>
                  <a:gd name="T79" fmla="*/ 17 h 389"/>
                  <a:gd name="T80" fmla="*/ 284 w 363"/>
                  <a:gd name="T81" fmla="*/ 37 h 389"/>
                  <a:gd name="T82" fmla="*/ 313 w 363"/>
                  <a:gd name="T83" fmla="*/ 65 h 389"/>
                  <a:gd name="T84" fmla="*/ 337 w 363"/>
                  <a:gd name="T85" fmla="*/ 99 h 389"/>
                  <a:gd name="T86" fmla="*/ 354 w 363"/>
                  <a:gd name="T87" fmla="*/ 137 h 389"/>
                  <a:gd name="T88" fmla="*/ 363 w 363"/>
                  <a:gd name="T89" fmla="*/ 176 h 389"/>
                  <a:gd name="T90" fmla="*/ 363 w 363"/>
                  <a:gd name="T91" fmla="*/ 216 h 389"/>
                  <a:gd name="T92" fmla="*/ 355 w 363"/>
                  <a:gd name="T93" fmla="*/ 256 h 389"/>
                  <a:gd name="T94" fmla="*/ 338 w 363"/>
                  <a:gd name="T95" fmla="*/ 295 h 389"/>
                  <a:gd name="T96" fmla="*/ 312 w 363"/>
                  <a:gd name="T97" fmla="*/ 331 h 389"/>
                  <a:gd name="T98" fmla="*/ 276 w 363"/>
                  <a:gd name="T99" fmla="*/ 362 h 389"/>
                  <a:gd name="T100" fmla="*/ 228 w 363"/>
                  <a:gd name="T101" fmla="*/ 389 h 389"/>
                  <a:gd name="T102" fmla="*/ 228 w 363"/>
                  <a:gd name="T103"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89">
                    <a:moveTo>
                      <a:pt x="228" y="389"/>
                    </a:moveTo>
                    <a:lnTo>
                      <a:pt x="218" y="364"/>
                    </a:lnTo>
                    <a:lnTo>
                      <a:pt x="229" y="359"/>
                    </a:lnTo>
                    <a:lnTo>
                      <a:pt x="242" y="354"/>
                    </a:lnTo>
                    <a:lnTo>
                      <a:pt x="251" y="348"/>
                    </a:lnTo>
                    <a:lnTo>
                      <a:pt x="262" y="340"/>
                    </a:lnTo>
                    <a:lnTo>
                      <a:pt x="271" y="333"/>
                    </a:lnTo>
                    <a:lnTo>
                      <a:pt x="282" y="325"/>
                    </a:lnTo>
                    <a:lnTo>
                      <a:pt x="290" y="314"/>
                    </a:lnTo>
                    <a:lnTo>
                      <a:pt x="298" y="305"/>
                    </a:lnTo>
                    <a:lnTo>
                      <a:pt x="305" y="295"/>
                    </a:lnTo>
                    <a:lnTo>
                      <a:pt x="312" y="284"/>
                    </a:lnTo>
                    <a:lnTo>
                      <a:pt x="318" y="272"/>
                    </a:lnTo>
                    <a:lnTo>
                      <a:pt x="324" y="261"/>
                    </a:lnTo>
                    <a:lnTo>
                      <a:pt x="329" y="249"/>
                    </a:lnTo>
                    <a:lnTo>
                      <a:pt x="333" y="238"/>
                    </a:lnTo>
                    <a:lnTo>
                      <a:pt x="337" y="225"/>
                    </a:lnTo>
                    <a:lnTo>
                      <a:pt x="340" y="214"/>
                    </a:lnTo>
                    <a:lnTo>
                      <a:pt x="343" y="183"/>
                    </a:lnTo>
                    <a:lnTo>
                      <a:pt x="341" y="154"/>
                    </a:lnTo>
                    <a:lnTo>
                      <a:pt x="333" y="129"/>
                    </a:lnTo>
                    <a:lnTo>
                      <a:pt x="323" y="106"/>
                    </a:lnTo>
                    <a:lnTo>
                      <a:pt x="305" y="84"/>
                    </a:lnTo>
                    <a:lnTo>
                      <a:pt x="287" y="67"/>
                    </a:lnTo>
                    <a:lnTo>
                      <a:pt x="263" y="53"/>
                    </a:lnTo>
                    <a:lnTo>
                      <a:pt x="238" y="42"/>
                    </a:lnTo>
                    <a:lnTo>
                      <a:pt x="210" y="34"/>
                    </a:lnTo>
                    <a:lnTo>
                      <a:pt x="182" y="30"/>
                    </a:lnTo>
                    <a:lnTo>
                      <a:pt x="153" y="28"/>
                    </a:lnTo>
                    <a:lnTo>
                      <a:pt x="125" y="31"/>
                    </a:lnTo>
                    <a:lnTo>
                      <a:pt x="94" y="37"/>
                    </a:lnTo>
                    <a:lnTo>
                      <a:pt x="66" y="48"/>
                    </a:lnTo>
                    <a:lnTo>
                      <a:pt x="38" y="62"/>
                    </a:lnTo>
                    <a:lnTo>
                      <a:pt x="13" y="82"/>
                    </a:lnTo>
                    <a:lnTo>
                      <a:pt x="0" y="61"/>
                    </a:lnTo>
                    <a:lnTo>
                      <a:pt x="58" y="26"/>
                    </a:lnTo>
                    <a:lnTo>
                      <a:pt x="111" y="8"/>
                    </a:lnTo>
                    <a:lnTo>
                      <a:pt x="161" y="0"/>
                    </a:lnTo>
                    <a:lnTo>
                      <a:pt x="207" y="3"/>
                    </a:lnTo>
                    <a:lnTo>
                      <a:pt x="248" y="17"/>
                    </a:lnTo>
                    <a:lnTo>
                      <a:pt x="284" y="37"/>
                    </a:lnTo>
                    <a:lnTo>
                      <a:pt x="313" y="65"/>
                    </a:lnTo>
                    <a:lnTo>
                      <a:pt x="337" y="99"/>
                    </a:lnTo>
                    <a:lnTo>
                      <a:pt x="354" y="137"/>
                    </a:lnTo>
                    <a:lnTo>
                      <a:pt x="363" y="176"/>
                    </a:lnTo>
                    <a:lnTo>
                      <a:pt x="363" y="216"/>
                    </a:lnTo>
                    <a:lnTo>
                      <a:pt x="355" y="256"/>
                    </a:lnTo>
                    <a:lnTo>
                      <a:pt x="338" y="295"/>
                    </a:lnTo>
                    <a:lnTo>
                      <a:pt x="312" y="331"/>
                    </a:lnTo>
                    <a:lnTo>
                      <a:pt x="276" y="362"/>
                    </a:lnTo>
                    <a:lnTo>
                      <a:pt x="228" y="389"/>
                    </a:lnTo>
                    <a:lnTo>
                      <a:pt x="228" y="3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1" name="Freeform 525"/>
              <p:cNvSpPr>
                <a:spLocks/>
              </p:cNvSpPr>
              <p:nvPr/>
            </p:nvSpPr>
            <p:spPr bwMode="auto">
              <a:xfrm>
                <a:off x="4254" y="2406"/>
                <a:ext cx="84" cy="115"/>
              </a:xfrm>
              <a:custGeom>
                <a:avLst/>
                <a:gdLst>
                  <a:gd name="T0" fmla="*/ 48 w 84"/>
                  <a:gd name="T1" fmla="*/ 115 h 115"/>
                  <a:gd name="T2" fmla="*/ 0 w 84"/>
                  <a:gd name="T3" fmla="*/ 0 h 115"/>
                  <a:gd name="T4" fmla="*/ 22 w 84"/>
                  <a:gd name="T5" fmla="*/ 2 h 115"/>
                  <a:gd name="T6" fmla="*/ 22 w 84"/>
                  <a:gd name="T7" fmla="*/ 2 h 115"/>
                  <a:gd name="T8" fmla="*/ 22 w 84"/>
                  <a:gd name="T9" fmla="*/ 6 h 115"/>
                  <a:gd name="T10" fmla="*/ 23 w 84"/>
                  <a:gd name="T11" fmla="*/ 10 h 115"/>
                  <a:gd name="T12" fmla="*/ 25 w 84"/>
                  <a:gd name="T13" fmla="*/ 14 h 115"/>
                  <a:gd name="T14" fmla="*/ 26 w 84"/>
                  <a:gd name="T15" fmla="*/ 20 h 115"/>
                  <a:gd name="T16" fmla="*/ 30 w 84"/>
                  <a:gd name="T17" fmla="*/ 27 h 115"/>
                  <a:gd name="T18" fmla="*/ 33 w 84"/>
                  <a:gd name="T19" fmla="*/ 33 h 115"/>
                  <a:gd name="T20" fmla="*/ 34 w 84"/>
                  <a:gd name="T21" fmla="*/ 39 h 115"/>
                  <a:gd name="T22" fmla="*/ 36 w 84"/>
                  <a:gd name="T23" fmla="*/ 45 h 115"/>
                  <a:gd name="T24" fmla="*/ 39 w 84"/>
                  <a:gd name="T25" fmla="*/ 52 h 115"/>
                  <a:gd name="T26" fmla="*/ 40 w 84"/>
                  <a:gd name="T27" fmla="*/ 58 h 115"/>
                  <a:gd name="T28" fmla="*/ 44 w 84"/>
                  <a:gd name="T29" fmla="*/ 64 h 115"/>
                  <a:gd name="T30" fmla="*/ 44 w 84"/>
                  <a:gd name="T31" fmla="*/ 67 h 115"/>
                  <a:gd name="T32" fmla="*/ 47 w 84"/>
                  <a:gd name="T33" fmla="*/ 70 h 115"/>
                  <a:gd name="T34" fmla="*/ 47 w 84"/>
                  <a:gd name="T35" fmla="*/ 73 h 115"/>
                  <a:gd name="T36" fmla="*/ 48 w 84"/>
                  <a:gd name="T37" fmla="*/ 75 h 115"/>
                  <a:gd name="T38" fmla="*/ 48 w 84"/>
                  <a:gd name="T39" fmla="*/ 70 h 115"/>
                  <a:gd name="T40" fmla="*/ 48 w 84"/>
                  <a:gd name="T41" fmla="*/ 67 h 115"/>
                  <a:gd name="T42" fmla="*/ 48 w 84"/>
                  <a:gd name="T43" fmla="*/ 62 h 115"/>
                  <a:gd name="T44" fmla="*/ 50 w 84"/>
                  <a:gd name="T45" fmla="*/ 58 h 115"/>
                  <a:gd name="T46" fmla="*/ 50 w 84"/>
                  <a:gd name="T47" fmla="*/ 53 h 115"/>
                  <a:gd name="T48" fmla="*/ 51 w 84"/>
                  <a:gd name="T49" fmla="*/ 47 h 115"/>
                  <a:gd name="T50" fmla="*/ 53 w 84"/>
                  <a:gd name="T51" fmla="*/ 41 h 115"/>
                  <a:gd name="T52" fmla="*/ 54 w 84"/>
                  <a:gd name="T53" fmla="*/ 34 h 115"/>
                  <a:gd name="T54" fmla="*/ 54 w 84"/>
                  <a:gd name="T55" fmla="*/ 28 h 115"/>
                  <a:gd name="T56" fmla="*/ 56 w 84"/>
                  <a:gd name="T57" fmla="*/ 24 h 115"/>
                  <a:gd name="T58" fmla="*/ 58 w 84"/>
                  <a:gd name="T59" fmla="*/ 17 h 115"/>
                  <a:gd name="T60" fmla="*/ 59 w 84"/>
                  <a:gd name="T61" fmla="*/ 13 h 115"/>
                  <a:gd name="T62" fmla="*/ 61 w 84"/>
                  <a:gd name="T63" fmla="*/ 8 h 115"/>
                  <a:gd name="T64" fmla="*/ 61 w 84"/>
                  <a:gd name="T65" fmla="*/ 5 h 115"/>
                  <a:gd name="T66" fmla="*/ 64 w 84"/>
                  <a:gd name="T67" fmla="*/ 2 h 115"/>
                  <a:gd name="T68" fmla="*/ 65 w 84"/>
                  <a:gd name="T69" fmla="*/ 2 h 115"/>
                  <a:gd name="T70" fmla="*/ 68 w 84"/>
                  <a:gd name="T71" fmla="*/ 2 h 115"/>
                  <a:gd name="T72" fmla="*/ 73 w 84"/>
                  <a:gd name="T73" fmla="*/ 2 h 115"/>
                  <a:gd name="T74" fmla="*/ 75 w 84"/>
                  <a:gd name="T75" fmla="*/ 2 h 115"/>
                  <a:gd name="T76" fmla="*/ 76 w 84"/>
                  <a:gd name="T77" fmla="*/ 2 h 115"/>
                  <a:gd name="T78" fmla="*/ 79 w 84"/>
                  <a:gd name="T79" fmla="*/ 2 h 115"/>
                  <a:gd name="T80" fmla="*/ 81 w 84"/>
                  <a:gd name="T81" fmla="*/ 2 h 115"/>
                  <a:gd name="T82" fmla="*/ 84 w 84"/>
                  <a:gd name="T83" fmla="*/ 2 h 115"/>
                  <a:gd name="T84" fmla="*/ 82 w 84"/>
                  <a:gd name="T85" fmla="*/ 5 h 115"/>
                  <a:gd name="T86" fmla="*/ 82 w 84"/>
                  <a:gd name="T87" fmla="*/ 8 h 115"/>
                  <a:gd name="T88" fmla="*/ 81 w 84"/>
                  <a:gd name="T89" fmla="*/ 14 h 115"/>
                  <a:gd name="T90" fmla="*/ 79 w 84"/>
                  <a:gd name="T91" fmla="*/ 22 h 115"/>
                  <a:gd name="T92" fmla="*/ 76 w 84"/>
                  <a:gd name="T93" fmla="*/ 30 h 115"/>
                  <a:gd name="T94" fmla="*/ 75 w 84"/>
                  <a:gd name="T95" fmla="*/ 39 h 115"/>
                  <a:gd name="T96" fmla="*/ 73 w 84"/>
                  <a:gd name="T97" fmla="*/ 48 h 115"/>
                  <a:gd name="T98" fmla="*/ 70 w 84"/>
                  <a:gd name="T99" fmla="*/ 59 h 115"/>
                  <a:gd name="T100" fmla="*/ 67 w 84"/>
                  <a:gd name="T101" fmla="*/ 69 h 115"/>
                  <a:gd name="T102" fmla="*/ 65 w 84"/>
                  <a:gd name="T103" fmla="*/ 78 h 115"/>
                  <a:gd name="T104" fmla="*/ 62 w 84"/>
                  <a:gd name="T105" fmla="*/ 86 h 115"/>
                  <a:gd name="T106" fmla="*/ 59 w 84"/>
                  <a:gd name="T107" fmla="*/ 95 h 115"/>
                  <a:gd name="T108" fmla="*/ 56 w 84"/>
                  <a:gd name="T109" fmla="*/ 101 h 115"/>
                  <a:gd name="T110" fmla="*/ 53 w 84"/>
                  <a:gd name="T111" fmla="*/ 107 h 115"/>
                  <a:gd name="T112" fmla="*/ 50 w 84"/>
                  <a:gd name="T113" fmla="*/ 112 h 115"/>
                  <a:gd name="T114" fmla="*/ 48 w 84"/>
                  <a:gd name="T115" fmla="*/ 115 h 115"/>
                  <a:gd name="T116" fmla="*/ 48 w 84"/>
                  <a:gd name="T117"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4" h="115">
                    <a:moveTo>
                      <a:pt x="48" y="115"/>
                    </a:moveTo>
                    <a:lnTo>
                      <a:pt x="0" y="0"/>
                    </a:lnTo>
                    <a:lnTo>
                      <a:pt x="22" y="2"/>
                    </a:lnTo>
                    <a:lnTo>
                      <a:pt x="22" y="2"/>
                    </a:lnTo>
                    <a:lnTo>
                      <a:pt x="22" y="6"/>
                    </a:lnTo>
                    <a:lnTo>
                      <a:pt x="23" y="10"/>
                    </a:lnTo>
                    <a:lnTo>
                      <a:pt x="25" y="14"/>
                    </a:lnTo>
                    <a:lnTo>
                      <a:pt x="26" y="20"/>
                    </a:lnTo>
                    <a:lnTo>
                      <a:pt x="30" y="27"/>
                    </a:lnTo>
                    <a:lnTo>
                      <a:pt x="33" y="33"/>
                    </a:lnTo>
                    <a:lnTo>
                      <a:pt x="34" y="39"/>
                    </a:lnTo>
                    <a:lnTo>
                      <a:pt x="36" y="45"/>
                    </a:lnTo>
                    <a:lnTo>
                      <a:pt x="39" y="52"/>
                    </a:lnTo>
                    <a:lnTo>
                      <a:pt x="40" y="58"/>
                    </a:lnTo>
                    <a:lnTo>
                      <a:pt x="44" y="64"/>
                    </a:lnTo>
                    <a:lnTo>
                      <a:pt x="44" y="67"/>
                    </a:lnTo>
                    <a:lnTo>
                      <a:pt x="47" y="70"/>
                    </a:lnTo>
                    <a:lnTo>
                      <a:pt x="47" y="73"/>
                    </a:lnTo>
                    <a:lnTo>
                      <a:pt x="48" y="75"/>
                    </a:lnTo>
                    <a:lnTo>
                      <a:pt x="48" y="70"/>
                    </a:lnTo>
                    <a:lnTo>
                      <a:pt x="48" y="67"/>
                    </a:lnTo>
                    <a:lnTo>
                      <a:pt x="48" y="62"/>
                    </a:lnTo>
                    <a:lnTo>
                      <a:pt x="50" y="58"/>
                    </a:lnTo>
                    <a:lnTo>
                      <a:pt x="50" y="53"/>
                    </a:lnTo>
                    <a:lnTo>
                      <a:pt x="51" y="47"/>
                    </a:lnTo>
                    <a:lnTo>
                      <a:pt x="53" y="41"/>
                    </a:lnTo>
                    <a:lnTo>
                      <a:pt x="54" y="34"/>
                    </a:lnTo>
                    <a:lnTo>
                      <a:pt x="54" y="28"/>
                    </a:lnTo>
                    <a:lnTo>
                      <a:pt x="56" y="24"/>
                    </a:lnTo>
                    <a:lnTo>
                      <a:pt x="58" y="17"/>
                    </a:lnTo>
                    <a:lnTo>
                      <a:pt x="59" y="13"/>
                    </a:lnTo>
                    <a:lnTo>
                      <a:pt x="61" y="8"/>
                    </a:lnTo>
                    <a:lnTo>
                      <a:pt x="61" y="5"/>
                    </a:lnTo>
                    <a:lnTo>
                      <a:pt x="64" y="2"/>
                    </a:lnTo>
                    <a:lnTo>
                      <a:pt x="65" y="2"/>
                    </a:lnTo>
                    <a:lnTo>
                      <a:pt x="68" y="2"/>
                    </a:lnTo>
                    <a:lnTo>
                      <a:pt x="73" y="2"/>
                    </a:lnTo>
                    <a:lnTo>
                      <a:pt x="75" y="2"/>
                    </a:lnTo>
                    <a:lnTo>
                      <a:pt x="76" y="2"/>
                    </a:lnTo>
                    <a:lnTo>
                      <a:pt x="79" y="2"/>
                    </a:lnTo>
                    <a:lnTo>
                      <a:pt x="81" y="2"/>
                    </a:lnTo>
                    <a:lnTo>
                      <a:pt x="84" y="2"/>
                    </a:lnTo>
                    <a:lnTo>
                      <a:pt x="82" y="5"/>
                    </a:lnTo>
                    <a:lnTo>
                      <a:pt x="82" y="8"/>
                    </a:lnTo>
                    <a:lnTo>
                      <a:pt x="81" y="14"/>
                    </a:lnTo>
                    <a:lnTo>
                      <a:pt x="79" y="22"/>
                    </a:lnTo>
                    <a:lnTo>
                      <a:pt x="76" y="30"/>
                    </a:lnTo>
                    <a:lnTo>
                      <a:pt x="75" y="39"/>
                    </a:lnTo>
                    <a:lnTo>
                      <a:pt x="73" y="48"/>
                    </a:lnTo>
                    <a:lnTo>
                      <a:pt x="70" y="59"/>
                    </a:lnTo>
                    <a:lnTo>
                      <a:pt x="67" y="69"/>
                    </a:lnTo>
                    <a:lnTo>
                      <a:pt x="65" y="78"/>
                    </a:lnTo>
                    <a:lnTo>
                      <a:pt x="62" y="86"/>
                    </a:lnTo>
                    <a:lnTo>
                      <a:pt x="59" y="95"/>
                    </a:lnTo>
                    <a:lnTo>
                      <a:pt x="56" y="101"/>
                    </a:lnTo>
                    <a:lnTo>
                      <a:pt x="53" y="107"/>
                    </a:lnTo>
                    <a:lnTo>
                      <a:pt x="50" y="112"/>
                    </a:lnTo>
                    <a:lnTo>
                      <a:pt x="48" y="115"/>
                    </a:lnTo>
                    <a:lnTo>
                      <a:pt x="48"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2" name="Freeform 526"/>
              <p:cNvSpPr>
                <a:spLocks/>
              </p:cNvSpPr>
              <p:nvPr/>
            </p:nvSpPr>
            <p:spPr bwMode="auto">
              <a:xfrm>
                <a:off x="4335" y="2433"/>
                <a:ext cx="42" cy="57"/>
              </a:xfrm>
              <a:custGeom>
                <a:avLst/>
                <a:gdLst>
                  <a:gd name="T0" fmla="*/ 0 w 42"/>
                  <a:gd name="T1" fmla="*/ 48 h 57"/>
                  <a:gd name="T2" fmla="*/ 0 w 42"/>
                  <a:gd name="T3" fmla="*/ 45 h 57"/>
                  <a:gd name="T4" fmla="*/ 0 w 42"/>
                  <a:gd name="T5" fmla="*/ 43 h 57"/>
                  <a:gd name="T6" fmla="*/ 1 w 42"/>
                  <a:gd name="T7" fmla="*/ 42 h 57"/>
                  <a:gd name="T8" fmla="*/ 1 w 42"/>
                  <a:gd name="T9" fmla="*/ 40 h 57"/>
                  <a:gd name="T10" fmla="*/ 3 w 42"/>
                  <a:gd name="T11" fmla="*/ 37 h 57"/>
                  <a:gd name="T12" fmla="*/ 6 w 42"/>
                  <a:gd name="T13" fmla="*/ 37 h 57"/>
                  <a:gd name="T14" fmla="*/ 9 w 42"/>
                  <a:gd name="T15" fmla="*/ 37 h 57"/>
                  <a:gd name="T16" fmla="*/ 12 w 42"/>
                  <a:gd name="T17" fmla="*/ 39 h 57"/>
                  <a:gd name="T18" fmla="*/ 15 w 42"/>
                  <a:gd name="T19" fmla="*/ 40 h 57"/>
                  <a:gd name="T20" fmla="*/ 19 w 42"/>
                  <a:gd name="T21" fmla="*/ 43 h 57"/>
                  <a:gd name="T22" fmla="*/ 19 w 42"/>
                  <a:gd name="T23" fmla="*/ 32 h 57"/>
                  <a:gd name="T24" fmla="*/ 6 w 42"/>
                  <a:gd name="T25" fmla="*/ 28 h 57"/>
                  <a:gd name="T26" fmla="*/ 5 w 42"/>
                  <a:gd name="T27" fmla="*/ 23 h 57"/>
                  <a:gd name="T28" fmla="*/ 5 w 42"/>
                  <a:gd name="T29" fmla="*/ 18 h 57"/>
                  <a:gd name="T30" fmla="*/ 5 w 42"/>
                  <a:gd name="T31" fmla="*/ 15 h 57"/>
                  <a:gd name="T32" fmla="*/ 6 w 42"/>
                  <a:gd name="T33" fmla="*/ 11 h 57"/>
                  <a:gd name="T34" fmla="*/ 8 w 42"/>
                  <a:gd name="T35" fmla="*/ 7 h 57"/>
                  <a:gd name="T36" fmla="*/ 11 w 42"/>
                  <a:gd name="T37" fmla="*/ 6 h 57"/>
                  <a:gd name="T38" fmla="*/ 12 w 42"/>
                  <a:gd name="T39" fmla="*/ 3 h 57"/>
                  <a:gd name="T40" fmla="*/ 17 w 42"/>
                  <a:gd name="T41" fmla="*/ 3 h 57"/>
                  <a:gd name="T42" fmla="*/ 19 w 42"/>
                  <a:gd name="T43" fmla="*/ 1 h 57"/>
                  <a:gd name="T44" fmla="*/ 23 w 42"/>
                  <a:gd name="T45" fmla="*/ 0 h 57"/>
                  <a:gd name="T46" fmla="*/ 26 w 42"/>
                  <a:gd name="T47" fmla="*/ 0 h 57"/>
                  <a:gd name="T48" fmla="*/ 29 w 42"/>
                  <a:gd name="T49" fmla="*/ 1 h 57"/>
                  <a:gd name="T50" fmla="*/ 33 w 42"/>
                  <a:gd name="T51" fmla="*/ 3 h 57"/>
                  <a:gd name="T52" fmla="*/ 37 w 42"/>
                  <a:gd name="T53" fmla="*/ 4 h 57"/>
                  <a:gd name="T54" fmla="*/ 39 w 42"/>
                  <a:gd name="T55" fmla="*/ 7 h 57"/>
                  <a:gd name="T56" fmla="*/ 42 w 42"/>
                  <a:gd name="T57" fmla="*/ 12 h 57"/>
                  <a:gd name="T58" fmla="*/ 40 w 42"/>
                  <a:gd name="T59" fmla="*/ 21 h 57"/>
                  <a:gd name="T60" fmla="*/ 19 w 42"/>
                  <a:gd name="T61" fmla="*/ 17 h 57"/>
                  <a:gd name="T62" fmla="*/ 23 w 42"/>
                  <a:gd name="T63" fmla="*/ 21 h 57"/>
                  <a:gd name="T64" fmla="*/ 29 w 42"/>
                  <a:gd name="T65" fmla="*/ 28 h 57"/>
                  <a:gd name="T66" fmla="*/ 33 w 42"/>
                  <a:gd name="T67" fmla="*/ 32 h 57"/>
                  <a:gd name="T68" fmla="*/ 34 w 42"/>
                  <a:gd name="T69" fmla="*/ 37 h 57"/>
                  <a:gd name="T70" fmla="*/ 34 w 42"/>
                  <a:gd name="T71" fmla="*/ 42 h 57"/>
                  <a:gd name="T72" fmla="*/ 34 w 42"/>
                  <a:gd name="T73" fmla="*/ 46 h 57"/>
                  <a:gd name="T74" fmla="*/ 33 w 42"/>
                  <a:gd name="T75" fmla="*/ 49 h 57"/>
                  <a:gd name="T76" fmla="*/ 31 w 42"/>
                  <a:gd name="T77" fmla="*/ 53 h 57"/>
                  <a:gd name="T78" fmla="*/ 28 w 42"/>
                  <a:gd name="T79" fmla="*/ 56 h 57"/>
                  <a:gd name="T80" fmla="*/ 25 w 42"/>
                  <a:gd name="T81" fmla="*/ 56 h 57"/>
                  <a:gd name="T82" fmla="*/ 20 w 42"/>
                  <a:gd name="T83" fmla="*/ 57 h 57"/>
                  <a:gd name="T84" fmla="*/ 17 w 42"/>
                  <a:gd name="T85" fmla="*/ 57 h 57"/>
                  <a:gd name="T86" fmla="*/ 12 w 42"/>
                  <a:gd name="T87" fmla="*/ 56 h 57"/>
                  <a:gd name="T88" fmla="*/ 8 w 42"/>
                  <a:gd name="T89" fmla="*/ 54 h 57"/>
                  <a:gd name="T90" fmla="*/ 5 w 42"/>
                  <a:gd name="T91" fmla="*/ 53 h 57"/>
                  <a:gd name="T92" fmla="*/ 0 w 42"/>
                  <a:gd name="T93" fmla="*/ 48 h 57"/>
                  <a:gd name="T94" fmla="*/ 0 w 42"/>
                  <a:gd name="T95" fmla="*/ 4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2" h="57">
                    <a:moveTo>
                      <a:pt x="0" y="48"/>
                    </a:moveTo>
                    <a:lnTo>
                      <a:pt x="0" y="45"/>
                    </a:lnTo>
                    <a:lnTo>
                      <a:pt x="0" y="43"/>
                    </a:lnTo>
                    <a:lnTo>
                      <a:pt x="1" y="42"/>
                    </a:lnTo>
                    <a:lnTo>
                      <a:pt x="1" y="40"/>
                    </a:lnTo>
                    <a:lnTo>
                      <a:pt x="3" y="37"/>
                    </a:lnTo>
                    <a:lnTo>
                      <a:pt x="6" y="37"/>
                    </a:lnTo>
                    <a:lnTo>
                      <a:pt x="9" y="37"/>
                    </a:lnTo>
                    <a:lnTo>
                      <a:pt x="12" y="39"/>
                    </a:lnTo>
                    <a:lnTo>
                      <a:pt x="15" y="40"/>
                    </a:lnTo>
                    <a:lnTo>
                      <a:pt x="19" y="43"/>
                    </a:lnTo>
                    <a:lnTo>
                      <a:pt x="19" y="32"/>
                    </a:lnTo>
                    <a:lnTo>
                      <a:pt x="6" y="28"/>
                    </a:lnTo>
                    <a:lnTo>
                      <a:pt x="5" y="23"/>
                    </a:lnTo>
                    <a:lnTo>
                      <a:pt x="5" y="18"/>
                    </a:lnTo>
                    <a:lnTo>
                      <a:pt x="5" y="15"/>
                    </a:lnTo>
                    <a:lnTo>
                      <a:pt x="6" y="11"/>
                    </a:lnTo>
                    <a:lnTo>
                      <a:pt x="8" y="7"/>
                    </a:lnTo>
                    <a:lnTo>
                      <a:pt x="11" y="6"/>
                    </a:lnTo>
                    <a:lnTo>
                      <a:pt x="12" y="3"/>
                    </a:lnTo>
                    <a:lnTo>
                      <a:pt x="17" y="3"/>
                    </a:lnTo>
                    <a:lnTo>
                      <a:pt x="19" y="1"/>
                    </a:lnTo>
                    <a:lnTo>
                      <a:pt x="23" y="0"/>
                    </a:lnTo>
                    <a:lnTo>
                      <a:pt x="26" y="0"/>
                    </a:lnTo>
                    <a:lnTo>
                      <a:pt x="29" y="1"/>
                    </a:lnTo>
                    <a:lnTo>
                      <a:pt x="33" y="3"/>
                    </a:lnTo>
                    <a:lnTo>
                      <a:pt x="37" y="4"/>
                    </a:lnTo>
                    <a:lnTo>
                      <a:pt x="39" y="7"/>
                    </a:lnTo>
                    <a:lnTo>
                      <a:pt x="42" y="12"/>
                    </a:lnTo>
                    <a:lnTo>
                      <a:pt x="40" y="21"/>
                    </a:lnTo>
                    <a:lnTo>
                      <a:pt x="19" y="17"/>
                    </a:lnTo>
                    <a:lnTo>
                      <a:pt x="23" y="21"/>
                    </a:lnTo>
                    <a:lnTo>
                      <a:pt x="29" y="28"/>
                    </a:lnTo>
                    <a:lnTo>
                      <a:pt x="33" y="32"/>
                    </a:lnTo>
                    <a:lnTo>
                      <a:pt x="34" y="37"/>
                    </a:lnTo>
                    <a:lnTo>
                      <a:pt x="34" y="42"/>
                    </a:lnTo>
                    <a:lnTo>
                      <a:pt x="34" y="46"/>
                    </a:lnTo>
                    <a:lnTo>
                      <a:pt x="33" y="49"/>
                    </a:lnTo>
                    <a:lnTo>
                      <a:pt x="31" y="53"/>
                    </a:lnTo>
                    <a:lnTo>
                      <a:pt x="28" y="56"/>
                    </a:lnTo>
                    <a:lnTo>
                      <a:pt x="25" y="56"/>
                    </a:lnTo>
                    <a:lnTo>
                      <a:pt x="20" y="57"/>
                    </a:lnTo>
                    <a:lnTo>
                      <a:pt x="17" y="57"/>
                    </a:lnTo>
                    <a:lnTo>
                      <a:pt x="12" y="56"/>
                    </a:lnTo>
                    <a:lnTo>
                      <a:pt x="8" y="54"/>
                    </a:lnTo>
                    <a:lnTo>
                      <a:pt x="5" y="53"/>
                    </a:lnTo>
                    <a:lnTo>
                      <a:pt x="0" y="48"/>
                    </a:lnTo>
                    <a:lnTo>
                      <a:pt x="0"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3" name="Freeform 527"/>
              <p:cNvSpPr>
                <a:spLocks/>
              </p:cNvSpPr>
              <p:nvPr/>
            </p:nvSpPr>
            <p:spPr bwMode="auto">
              <a:xfrm>
                <a:off x="4237" y="2198"/>
                <a:ext cx="107" cy="227"/>
              </a:xfrm>
              <a:custGeom>
                <a:avLst/>
                <a:gdLst>
                  <a:gd name="T0" fmla="*/ 79 w 107"/>
                  <a:gd name="T1" fmla="*/ 219 h 227"/>
                  <a:gd name="T2" fmla="*/ 84 w 107"/>
                  <a:gd name="T3" fmla="*/ 190 h 227"/>
                  <a:gd name="T4" fmla="*/ 85 w 107"/>
                  <a:gd name="T5" fmla="*/ 166 h 227"/>
                  <a:gd name="T6" fmla="*/ 85 w 107"/>
                  <a:gd name="T7" fmla="*/ 148 h 227"/>
                  <a:gd name="T8" fmla="*/ 82 w 107"/>
                  <a:gd name="T9" fmla="*/ 131 h 227"/>
                  <a:gd name="T10" fmla="*/ 76 w 107"/>
                  <a:gd name="T11" fmla="*/ 113 h 227"/>
                  <a:gd name="T12" fmla="*/ 68 w 107"/>
                  <a:gd name="T13" fmla="*/ 95 h 227"/>
                  <a:gd name="T14" fmla="*/ 57 w 107"/>
                  <a:gd name="T15" fmla="*/ 71 h 227"/>
                  <a:gd name="T16" fmla="*/ 45 w 107"/>
                  <a:gd name="T17" fmla="*/ 43 h 227"/>
                  <a:gd name="T18" fmla="*/ 36 w 107"/>
                  <a:gd name="T19" fmla="*/ 62 h 227"/>
                  <a:gd name="T20" fmla="*/ 31 w 107"/>
                  <a:gd name="T21" fmla="*/ 84 h 227"/>
                  <a:gd name="T22" fmla="*/ 28 w 107"/>
                  <a:gd name="T23" fmla="*/ 106 h 227"/>
                  <a:gd name="T24" fmla="*/ 28 w 107"/>
                  <a:gd name="T25" fmla="*/ 129 h 227"/>
                  <a:gd name="T26" fmla="*/ 28 w 107"/>
                  <a:gd name="T27" fmla="*/ 152 h 227"/>
                  <a:gd name="T28" fmla="*/ 31 w 107"/>
                  <a:gd name="T29" fmla="*/ 176 h 227"/>
                  <a:gd name="T30" fmla="*/ 34 w 107"/>
                  <a:gd name="T31" fmla="*/ 197 h 227"/>
                  <a:gd name="T32" fmla="*/ 40 w 107"/>
                  <a:gd name="T33" fmla="*/ 218 h 227"/>
                  <a:gd name="T34" fmla="*/ 0 w 107"/>
                  <a:gd name="T35" fmla="*/ 149 h 227"/>
                  <a:gd name="T36" fmla="*/ 6 w 107"/>
                  <a:gd name="T37" fmla="*/ 134 h 227"/>
                  <a:gd name="T38" fmla="*/ 9 w 107"/>
                  <a:gd name="T39" fmla="*/ 120 h 227"/>
                  <a:gd name="T40" fmla="*/ 14 w 107"/>
                  <a:gd name="T41" fmla="*/ 104 h 227"/>
                  <a:gd name="T42" fmla="*/ 17 w 107"/>
                  <a:gd name="T43" fmla="*/ 89 h 227"/>
                  <a:gd name="T44" fmla="*/ 19 w 107"/>
                  <a:gd name="T45" fmla="*/ 73 h 227"/>
                  <a:gd name="T46" fmla="*/ 22 w 107"/>
                  <a:gd name="T47" fmla="*/ 57 h 227"/>
                  <a:gd name="T48" fmla="*/ 25 w 107"/>
                  <a:gd name="T49" fmla="*/ 42 h 227"/>
                  <a:gd name="T50" fmla="*/ 29 w 107"/>
                  <a:gd name="T51" fmla="*/ 28 h 227"/>
                  <a:gd name="T52" fmla="*/ 29 w 107"/>
                  <a:gd name="T53" fmla="*/ 26 h 227"/>
                  <a:gd name="T54" fmla="*/ 31 w 107"/>
                  <a:gd name="T55" fmla="*/ 22 h 227"/>
                  <a:gd name="T56" fmla="*/ 33 w 107"/>
                  <a:gd name="T57" fmla="*/ 17 h 227"/>
                  <a:gd name="T58" fmla="*/ 34 w 107"/>
                  <a:gd name="T59" fmla="*/ 11 h 227"/>
                  <a:gd name="T60" fmla="*/ 36 w 107"/>
                  <a:gd name="T61" fmla="*/ 6 h 227"/>
                  <a:gd name="T62" fmla="*/ 39 w 107"/>
                  <a:gd name="T63" fmla="*/ 2 h 227"/>
                  <a:gd name="T64" fmla="*/ 43 w 107"/>
                  <a:gd name="T65" fmla="*/ 0 h 227"/>
                  <a:gd name="T66" fmla="*/ 54 w 107"/>
                  <a:gd name="T67" fmla="*/ 31 h 227"/>
                  <a:gd name="T68" fmla="*/ 68 w 107"/>
                  <a:gd name="T69" fmla="*/ 59 h 227"/>
                  <a:gd name="T70" fmla="*/ 82 w 107"/>
                  <a:gd name="T71" fmla="*/ 84 h 227"/>
                  <a:gd name="T72" fmla="*/ 93 w 107"/>
                  <a:gd name="T73" fmla="*/ 109 h 227"/>
                  <a:gd name="T74" fmla="*/ 103 w 107"/>
                  <a:gd name="T75" fmla="*/ 132 h 227"/>
                  <a:gd name="T76" fmla="*/ 107 w 107"/>
                  <a:gd name="T77" fmla="*/ 160 h 227"/>
                  <a:gd name="T78" fmla="*/ 106 w 107"/>
                  <a:gd name="T79" fmla="*/ 190 h 227"/>
                  <a:gd name="T80" fmla="*/ 98 w 107"/>
                  <a:gd name="T81"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 h="227">
                    <a:moveTo>
                      <a:pt x="98" y="227"/>
                    </a:moveTo>
                    <a:lnTo>
                      <a:pt x="79" y="219"/>
                    </a:lnTo>
                    <a:lnTo>
                      <a:pt x="82" y="202"/>
                    </a:lnTo>
                    <a:lnTo>
                      <a:pt x="84" y="190"/>
                    </a:lnTo>
                    <a:lnTo>
                      <a:pt x="85" y="177"/>
                    </a:lnTo>
                    <a:lnTo>
                      <a:pt x="85" y="166"/>
                    </a:lnTo>
                    <a:lnTo>
                      <a:pt x="85" y="157"/>
                    </a:lnTo>
                    <a:lnTo>
                      <a:pt x="85" y="148"/>
                    </a:lnTo>
                    <a:lnTo>
                      <a:pt x="84" y="140"/>
                    </a:lnTo>
                    <a:lnTo>
                      <a:pt x="82" y="131"/>
                    </a:lnTo>
                    <a:lnTo>
                      <a:pt x="79" y="123"/>
                    </a:lnTo>
                    <a:lnTo>
                      <a:pt x="76" y="113"/>
                    </a:lnTo>
                    <a:lnTo>
                      <a:pt x="73" y="104"/>
                    </a:lnTo>
                    <a:lnTo>
                      <a:pt x="68" y="95"/>
                    </a:lnTo>
                    <a:lnTo>
                      <a:pt x="62" y="84"/>
                    </a:lnTo>
                    <a:lnTo>
                      <a:pt x="57" y="71"/>
                    </a:lnTo>
                    <a:lnTo>
                      <a:pt x="51" y="57"/>
                    </a:lnTo>
                    <a:lnTo>
                      <a:pt x="45" y="43"/>
                    </a:lnTo>
                    <a:lnTo>
                      <a:pt x="40" y="51"/>
                    </a:lnTo>
                    <a:lnTo>
                      <a:pt x="36" y="62"/>
                    </a:lnTo>
                    <a:lnTo>
                      <a:pt x="34" y="71"/>
                    </a:lnTo>
                    <a:lnTo>
                      <a:pt x="31" y="84"/>
                    </a:lnTo>
                    <a:lnTo>
                      <a:pt x="29" y="95"/>
                    </a:lnTo>
                    <a:lnTo>
                      <a:pt x="28" y="106"/>
                    </a:lnTo>
                    <a:lnTo>
                      <a:pt x="28" y="118"/>
                    </a:lnTo>
                    <a:lnTo>
                      <a:pt x="28" y="129"/>
                    </a:lnTo>
                    <a:lnTo>
                      <a:pt x="28" y="141"/>
                    </a:lnTo>
                    <a:lnTo>
                      <a:pt x="28" y="152"/>
                    </a:lnTo>
                    <a:lnTo>
                      <a:pt x="29" y="165"/>
                    </a:lnTo>
                    <a:lnTo>
                      <a:pt x="31" y="176"/>
                    </a:lnTo>
                    <a:lnTo>
                      <a:pt x="33" y="186"/>
                    </a:lnTo>
                    <a:lnTo>
                      <a:pt x="34" y="197"/>
                    </a:lnTo>
                    <a:lnTo>
                      <a:pt x="37" y="208"/>
                    </a:lnTo>
                    <a:lnTo>
                      <a:pt x="40" y="218"/>
                    </a:lnTo>
                    <a:lnTo>
                      <a:pt x="19" y="213"/>
                    </a:lnTo>
                    <a:lnTo>
                      <a:pt x="0" y="149"/>
                    </a:lnTo>
                    <a:lnTo>
                      <a:pt x="3" y="141"/>
                    </a:lnTo>
                    <a:lnTo>
                      <a:pt x="6" y="134"/>
                    </a:lnTo>
                    <a:lnTo>
                      <a:pt x="8" y="127"/>
                    </a:lnTo>
                    <a:lnTo>
                      <a:pt x="9" y="120"/>
                    </a:lnTo>
                    <a:lnTo>
                      <a:pt x="11" y="112"/>
                    </a:lnTo>
                    <a:lnTo>
                      <a:pt x="14" y="104"/>
                    </a:lnTo>
                    <a:lnTo>
                      <a:pt x="15" y="96"/>
                    </a:lnTo>
                    <a:lnTo>
                      <a:pt x="17" y="89"/>
                    </a:lnTo>
                    <a:lnTo>
                      <a:pt x="17" y="81"/>
                    </a:lnTo>
                    <a:lnTo>
                      <a:pt x="19" y="73"/>
                    </a:lnTo>
                    <a:lnTo>
                      <a:pt x="20" y="65"/>
                    </a:lnTo>
                    <a:lnTo>
                      <a:pt x="22" y="57"/>
                    </a:lnTo>
                    <a:lnTo>
                      <a:pt x="23" y="50"/>
                    </a:lnTo>
                    <a:lnTo>
                      <a:pt x="25" y="42"/>
                    </a:lnTo>
                    <a:lnTo>
                      <a:pt x="26" y="36"/>
                    </a:lnTo>
                    <a:lnTo>
                      <a:pt x="29" y="28"/>
                    </a:lnTo>
                    <a:lnTo>
                      <a:pt x="29" y="26"/>
                    </a:lnTo>
                    <a:lnTo>
                      <a:pt x="29" y="26"/>
                    </a:lnTo>
                    <a:lnTo>
                      <a:pt x="29" y="23"/>
                    </a:lnTo>
                    <a:lnTo>
                      <a:pt x="31" y="22"/>
                    </a:lnTo>
                    <a:lnTo>
                      <a:pt x="31" y="19"/>
                    </a:lnTo>
                    <a:lnTo>
                      <a:pt x="33" y="17"/>
                    </a:lnTo>
                    <a:lnTo>
                      <a:pt x="33" y="14"/>
                    </a:lnTo>
                    <a:lnTo>
                      <a:pt x="34" y="11"/>
                    </a:lnTo>
                    <a:lnTo>
                      <a:pt x="36" y="9"/>
                    </a:lnTo>
                    <a:lnTo>
                      <a:pt x="36" y="6"/>
                    </a:lnTo>
                    <a:lnTo>
                      <a:pt x="37" y="3"/>
                    </a:lnTo>
                    <a:lnTo>
                      <a:pt x="39" y="2"/>
                    </a:lnTo>
                    <a:lnTo>
                      <a:pt x="40" y="0"/>
                    </a:lnTo>
                    <a:lnTo>
                      <a:pt x="43" y="0"/>
                    </a:lnTo>
                    <a:lnTo>
                      <a:pt x="48" y="17"/>
                    </a:lnTo>
                    <a:lnTo>
                      <a:pt x="54" y="31"/>
                    </a:lnTo>
                    <a:lnTo>
                      <a:pt x="61" y="45"/>
                    </a:lnTo>
                    <a:lnTo>
                      <a:pt x="68" y="59"/>
                    </a:lnTo>
                    <a:lnTo>
                      <a:pt x="75" y="71"/>
                    </a:lnTo>
                    <a:lnTo>
                      <a:pt x="82" y="84"/>
                    </a:lnTo>
                    <a:lnTo>
                      <a:pt x="89" y="96"/>
                    </a:lnTo>
                    <a:lnTo>
                      <a:pt x="93" y="109"/>
                    </a:lnTo>
                    <a:lnTo>
                      <a:pt x="99" y="120"/>
                    </a:lnTo>
                    <a:lnTo>
                      <a:pt x="103" y="132"/>
                    </a:lnTo>
                    <a:lnTo>
                      <a:pt x="106" y="146"/>
                    </a:lnTo>
                    <a:lnTo>
                      <a:pt x="107" y="160"/>
                    </a:lnTo>
                    <a:lnTo>
                      <a:pt x="107" y="174"/>
                    </a:lnTo>
                    <a:lnTo>
                      <a:pt x="106" y="190"/>
                    </a:lnTo>
                    <a:lnTo>
                      <a:pt x="103" y="207"/>
                    </a:lnTo>
                    <a:lnTo>
                      <a:pt x="98" y="227"/>
                    </a:lnTo>
                    <a:lnTo>
                      <a:pt x="98" y="2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Freeform 528"/>
              <p:cNvSpPr>
                <a:spLocks/>
              </p:cNvSpPr>
              <p:nvPr/>
            </p:nvSpPr>
            <p:spPr bwMode="auto">
              <a:xfrm>
                <a:off x="4266" y="2321"/>
                <a:ext cx="38" cy="63"/>
              </a:xfrm>
              <a:custGeom>
                <a:avLst/>
                <a:gdLst>
                  <a:gd name="T0" fmla="*/ 0 w 38"/>
                  <a:gd name="T1" fmla="*/ 31 h 63"/>
                  <a:gd name="T2" fmla="*/ 5 w 38"/>
                  <a:gd name="T3" fmla="*/ 11 h 63"/>
                  <a:gd name="T4" fmla="*/ 25 w 38"/>
                  <a:gd name="T5" fmla="*/ 0 h 63"/>
                  <a:gd name="T6" fmla="*/ 30 w 38"/>
                  <a:gd name="T7" fmla="*/ 14 h 63"/>
                  <a:gd name="T8" fmla="*/ 25 w 38"/>
                  <a:gd name="T9" fmla="*/ 17 h 63"/>
                  <a:gd name="T10" fmla="*/ 25 w 38"/>
                  <a:gd name="T11" fmla="*/ 39 h 63"/>
                  <a:gd name="T12" fmla="*/ 36 w 38"/>
                  <a:gd name="T13" fmla="*/ 46 h 63"/>
                  <a:gd name="T14" fmla="*/ 38 w 38"/>
                  <a:gd name="T15" fmla="*/ 63 h 63"/>
                  <a:gd name="T16" fmla="*/ 35 w 38"/>
                  <a:gd name="T17" fmla="*/ 63 h 63"/>
                  <a:gd name="T18" fmla="*/ 30 w 38"/>
                  <a:gd name="T19" fmla="*/ 62 h 63"/>
                  <a:gd name="T20" fmla="*/ 27 w 38"/>
                  <a:gd name="T21" fmla="*/ 62 h 63"/>
                  <a:gd name="T22" fmla="*/ 24 w 38"/>
                  <a:gd name="T23" fmla="*/ 60 h 63"/>
                  <a:gd name="T24" fmla="*/ 22 w 38"/>
                  <a:gd name="T25" fmla="*/ 59 h 63"/>
                  <a:gd name="T26" fmla="*/ 19 w 38"/>
                  <a:gd name="T27" fmla="*/ 57 h 63"/>
                  <a:gd name="T28" fmla="*/ 16 w 38"/>
                  <a:gd name="T29" fmla="*/ 56 h 63"/>
                  <a:gd name="T30" fmla="*/ 14 w 38"/>
                  <a:gd name="T31" fmla="*/ 54 h 63"/>
                  <a:gd name="T32" fmla="*/ 11 w 38"/>
                  <a:gd name="T33" fmla="*/ 51 h 63"/>
                  <a:gd name="T34" fmla="*/ 10 w 38"/>
                  <a:gd name="T35" fmla="*/ 49 h 63"/>
                  <a:gd name="T36" fmla="*/ 7 w 38"/>
                  <a:gd name="T37" fmla="*/ 46 h 63"/>
                  <a:gd name="T38" fmla="*/ 5 w 38"/>
                  <a:gd name="T39" fmla="*/ 43 h 63"/>
                  <a:gd name="T40" fmla="*/ 4 w 38"/>
                  <a:gd name="T41" fmla="*/ 40 h 63"/>
                  <a:gd name="T42" fmla="*/ 2 w 38"/>
                  <a:gd name="T43" fmla="*/ 37 h 63"/>
                  <a:gd name="T44" fmla="*/ 0 w 38"/>
                  <a:gd name="T45" fmla="*/ 34 h 63"/>
                  <a:gd name="T46" fmla="*/ 0 w 38"/>
                  <a:gd name="T47" fmla="*/ 31 h 63"/>
                  <a:gd name="T48" fmla="*/ 0 w 38"/>
                  <a:gd name="T49" fmla="*/ 3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8" h="63">
                    <a:moveTo>
                      <a:pt x="0" y="31"/>
                    </a:moveTo>
                    <a:lnTo>
                      <a:pt x="5" y="11"/>
                    </a:lnTo>
                    <a:lnTo>
                      <a:pt x="25" y="0"/>
                    </a:lnTo>
                    <a:lnTo>
                      <a:pt x="30" y="14"/>
                    </a:lnTo>
                    <a:lnTo>
                      <a:pt x="25" y="17"/>
                    </a:lnTo>
                    <a:lnTo>
                      <a:pt x="25" y="39"/>
                    </a:lnTo>
                    <a:lnTo>
                      <a:pt x="36" y="46"/>
                    </a:lnTo>
                    <a:lnTo>
                      <a:pt x="38" y="63"/>
                    </a:lnTo>
                    <a:lnTo>
                      <a:pt x="35" y="63"/>
                    </a:lnTo>
                    <a:lnTo>
                      <a:pt x="30" y="62"/>
                    </a:lnTo>
                    <a:lnTo>
                      <a:pt x="27" y="62"/>
                    </a:lnTo>
                    <a:lnTo>
                      <a:pt x="24" y="60"/>
                    </a:lnTo>
                    <a:lnTo>
                      <a:pt x="22" y="59"/>
                    </a:lnTo>
                    <a:lnTo>
                      <a:pt x="19" y="57"/>
                    </a:lnTo>
                    <a:lnTo>
                      <a:pt x="16" y="56"/>
                    </a:lnTo>
                    <a:lnTo>
                      <a:pt x="14" y="54"/>
                    </a:lnTo>
                    <a:lnTo>
                      <a:pt x="11" y="51"/>
                    </a:lnTo>
                    <a:lnTo>
                      <a:pt x="10" y="49"/>
                    </a:lnTo>
                    <a:lnTo>
                      <a:pt x="7" y="46"/>
                    </a:lnTo>
                    <a:lnTo>
                      <a:pt x="5" y="43"/>
                    </a:lnTo>
                    <a:lnTo>
                      <a:pt x="4" y="40"/>
                    </a:lnTo>
                    <a:lnTo>
                      <a:pt x="2" y="37"/>
                    </a:lnTo>
                    <a:lnTo>
                      <a:pt x="0" y="34"/>
                    </a:lnTo>
                    <a:lnTo>
                      <a:pt x="0" y="31"/>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5" name="Freeform 529"/>
              <p:cNvSpPr>
                <a:spLocks/>
              </p:cNvSpPr>
              <p:nvPr/>
            </p:nvSpPr>
            <p:spPr bwMode="auto">
              <a:xfrm>
                <a:off x="4287" y="2321"/>
                <a:ext cx="32" cy="62"/>
              </a:xfrm>
              <a:custGeom>
                <a:avLst/>
                <a:gdLst>
                  <a:gd name="T0" fmla="*/ 6 w 32"/>
                  <a:gd name="T1" fmla="*/ 62 h 62"/>
                  <a:gd name="T2" fmla="*/ 25 w 32"/>
                  <a:gd name="T3" fmla="*/ 31 h 62"/>
                  <a:gd name="T4" fmla="*/ 23 w 32"/>
                  <a:gd name="T5" fmla="*/ 29 h 62"/>
                  <a:gd name="T6" fmla="*/ 21 w 32"/>
                  <a:gd name="T7" fmla="*/ 26 h 62"/>
                  <a:gd name="T8" fmla="*/ 18 w 32"/>
                  <a:gd name="T9" fmla="*/ 25 h 62"/>
                  <a:gd name="T10" fmla="*/ 15 w 32"/>
                  <a:gd name="T11" fmla="*/ 22 h 62"/>
                  <a:gd name="T12" fmla="*/ 12 w 32"/>
                  <a:gd name="T13" fmla="*/ 20 h 62"/>
                  <a:gd name="T14" fmla="*/ 9 w 32"/>
                  <a:gd name="T15" fmla="*/ 18 h 62"/>
                  <a:gd name="T16" fmla="*/ 4 w 32"/>
                  <a:gd name="T17" fmla="*/ 17 h 62"/>
                  <a:gd name="T18" fmla="*/ 3 w 32"/>
                  <a:gd name="T19" fmla="*/ 15 h 62"/>
                  <a:gd name="T20" fmla="*/ 1 w 32"/>
                  <a:gd name="T21" fmla="*/ 12 h 62"/>
                  <a:gd name="T22" fmla="*/ 1 w 32"/>
                  <a:gd name="T23" fmla="*/ 8 h 62"/>
                  <a:gd name="T24" fmla="*/ 0 w 32"/>
                  <a:gd name="T25" fmla="*/ 4 h 62"/>
                  <a:gd name="T26" fmla="*/ 0 w 32"/>
                  <a:gd name="T27" fmla="*/ 0 h 62"/>
                  <a:gd name="T28" fmla="*/ 1 w 32"/>
                  <a:gd name="T29" fmla="*/ 0 h 62"/>
                  <a:gd name="T30" fmla="*/ 6 w 32"/>
                  <a:gd name="T31" fmla="*/ 0 h 62"/>
                  <a:gd name="T32" fmla="*/ 9 w 32"/>
                  <a:gd name="T33" fmla="*/ 0 h 62"/>
                  <a:gd name="T34" fmla="*/ 14 w 32"/>
                  <a:gd name="T35" fmla="*/ 1 h 62"/>
                  <a:gd name="T36" fmla="*/ 17 w 32"/>
                  <a:gd name="T37" fmla="*/ 3 h 62"/>
                  <a:gd name="T38" fmla="*/ 21 w 32"/>
                  <a:gd name="T39" fmla="*/ 4 h 62"/>
                  <a:gd name="T40" fmla="*/ 25 w 32"/>
                  <a:gd name="T41" fmla="*/ 6 h 62"/>
                  <a:gd name="T42" fmla="*/ 26 w 32"/>
                  <a:gd name="T43" fmla="*/ 8 h 62"/>
                  <a:gd name="T44" fmla="*/ 28 w 32"/>
                  <a:gd name="T45" fmla="*/ 9 h 62"/>
                  <a:gd name="T46" fmla="*/ 29 w 32"/>
                  <a:gd name="T47" fmla="*/ 12 h 62"/>
                  <a:gd name="T48" fmla="*/ 31 w 32"/>
                  <a:gd name="T49" fmla="*/ 14 h 62"/>
                  <a:gd name="T50" fmla="*/ 32 w 32"/>
                  <a:gd name="T51" fmla="*/ 17 h 62"/>
                  <a:gd name="T52" fmla="*/ 32 w 32"/>
                  <a:gd name="T53" fmla="*/ 20 h 62"/>
                  <a:gd name="T54" fmla="*/ 32 w 32"/>
                  <a:gd name="T55" fmla="*/ 23 h 62"/>
                  <a:gd name="T56" fmla="*/ 32 w 32"/>
                  <a:gd name="T57" fmla="*/ 26 h 62"/>
                  <a:gd name="T58" fmla="*/ 32 w 32"/>
                  <a:gd name="T59" fmla="*/ 29 h 62"/>
                  <a:gd name="T60" fmla="*/ 32 w 32"/>
                  <a:gd name="T61" fmla="*/ 32 h 62"/>
                  <a:gd name="T62" fmla="*/ 32 w 32"/>
                  <a:gd name="T63" fmla="*/ 36 h 62"/>
                  <a:gd name="T64" fmla="*/ 32 w 32"/>
                  <a:gd name="T65" fmla="*/ 39 h 62"/>
                  <a:gd name="T66" fmla="*/ 31 w 32"/>
                  <a:gd name="T67" fmla="*/ 42 h 62"/>
                  <a:gd name="T68" fmla="*/ 31 w 32"/>
                  <a:gd name="T69" fmla="*/ 45 h 62"/>
                  <a:gd name="T70" fmla="*/ 31 w 32"/>
                  <a:gd name="T71" fmla="*/ 48 h 62"/>
                  <a:gd name="T72" fmla="*/ 29 w 32"/>
                  <a:gd name="T73" fmla="*/ 51 h 62"/>
                  <a:gd name="T74" fmla="*/ 29 w 32"/>
                  <a:gd name="T75" fmla="*/ 54 h 62"/>
                  <a:gd name="T76" fmla="*/ 28 w 32"/>
                  <a:gd name="T77" fmla="*/ 56 h 62"/>
                  <a:gd name="T78" fmla="*/ 26 w 32"/>
                  <a:gd name="T79" fmla="*/ 57 h 62"/>
                  <a:gd name="T80" fmla="*/ 25 w 32"/>
                  <a:gd name="T81" fmla="*/ 59 h 62"/>
                  <a:gd name="T82" fmla="*/ 21 w 32"/>
                  <a:gd name="T83" fmla="*/ 60 h 62"/>
                  <a:gd name="T84" fmla="*/ 6 w 32"/>
                  <a:gd name="T85" fmla="*/ 62 h 62"/>
                  <a:gd name="T86" fmla="*/ 6 w 32"/>
                  <a:gd name="T87"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2" h="62">
                    <a:moveTo>
                      <a:pt x="6" y="62"/>
                    </a:moveTo>
                    <a:lnTo>
                      <a:pt x="25" y="31"/>
                    </a:lnTo>
                    <a:lnTo>
                      <a:pt x="23" y="29"/>
                    </a:lnTo>
                    <a:lnTo>
                      <a:pt x="21" y="26"/>
                    </a:lnTo>
                    <a:lnTo>
                      <a:pt x="18" y="25"/>
                    </a:lnTo>
                    <a:lnTo>
                      <a:pt x="15" y="22"/>
                    </a:lnTo>
                    <a:lnTo>
                      <a:pt x="12" y="20"/>
                    </a:lnTo>
                    <a:lnTo>
                      <a:pt x="9" y="18"/>
                    </a:lnTo>
                    <a:lnTo>
                      <a:pt x="4" y="17"/>
                    </a:lnTo>
                    <a:lnTo>
                      <a:pt x="3" y="15"/>
                    </a:lnTo>
                    <a:lnTo>
                      <a:pt x="1" y="12"/>
                    </a:lnTo>
                    <a:lnTo>
                      <a:pt x="1" y="8"/>
                    </a:lnTo>
                    <a:lnTo>
                      <a:pt x="0" y="4"/>
                    </a:lnTo>
                    <a:lnTo>
                      <a:pt x="0" y="0"/>
                    </a:lnTo>
                    <a:lnTo>
                      <a:pt x="1" y="0"/>
                    </a:lnTo>
                    <a:lnTo>
                      <a:pt x="6" y="0"/>
                    </a:lnTo>
                    <a:lnTo>
                      <a:pt x="9" y="0"/>
                    </a:lnTo>
                    <a:lnTo>
                      <a:pt x="14" y="1"/>
                    </a:lnTo>
                    <a:lnTo>
                      <a:pt x="17" y="3"/>
                    </a:lnTo>
                    <a:lnTo>
                      <a:pt x="21" y="4"/>
                    </a:lnTo>
                    <a:lnTo>
                      <a:pt x="25" y="6"/>
                    </a:lnTo>
                    <a:lnTo>
                      <a:pt x="26" y="8"/>
                    </a:lnTo>
                    <a:lnTo>
                      <a:pt x="28" y="9"/>
                    </a:lnTo>
                    <a:lnTo>
                      <a:pt x="29" y="12"/>
                    </a:lnTo>
                    <a:lnTo>
                      <a:pt x="31" y="14"/>
                    </a:lnTo>
                    <a:lnTo>
                      <a:pt x="32" y="17"/>
                    </a:lnTo>
                    <a:lnTo>
                      <a:pt x="32" y="20"/>
                    </a:lnTo>
                    <a:lnTo>
                      <a:pt x="32" y="23"/>
                    </a:lnTo>
                    <a:lnTo>
                      <a:pt x="32" y="26"/>
                    </a:lnTo>
                    <a:lnTo>
                      <a:pt x="32" y="29"/>
                    </a:lnTo>
                    <a:lnTo>
                      <a:pt x="32" y="32"/>
                    </a:lnTo>
                    <a:lnTo>
                      <a:pt x="32" y="36"/>
                    </a:lnTo>
                    <a:lnTo>
                      <a:pt x="32" y="39"/>
                    </a:lnTo>
                    <a:lnTo>
                      <a:pt x="31" y="42"/>
                    </a:lnTo>
                    <a:lnTo>
                      <a:pt x="31" y="45"/>
                    </a:lnTo>
                    <a:lnTo>
                      <a:pt x="31" y="48"/>
                    </a:lnTo>
                    <a:lnTo>
                      <a:pt x="29" y="51"/>
                    </a:lnTo>
                    <a:lnTo>
                      <a:pt x="29" y="54"/>
                    </a:lnTo>
                    <a:lnTo>
                      <a:pt x="28" y="56"/>
                    </a:lnTo>
                    <a:lnTo>
                      <a:pt x="26" y="57"/>
                    </a:lnTo>
                    <a:lnTo>
                      <a:pt x="25" y="59"/>
                    </a:lnTo>
                    <a:lnTo>
                      <a:pt x="21" y="60"/>
                    </a:lnTo>
                    <a:lnTo>
                      <a:pt x="6" y="62"/>
                    </a:lnTo>
                    <a:lnTo>
                      <a:pt x="6" y="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6" name="Freeform 530"/>
              <p:cNvSpPr>
                <a:spLocks/>
              </p:cNvSpPr>
              <p:nvPr/>
            </p:nvSpPr>
            <p:spPr bwMode="auto">
              <a:xfrm>
                <a:off x="4385" y="2282"/>
                <a:ext cx="53" cy="64"/>
              </a:xfrm>
              <a:custGeom>
                <a:avLst/>
                <a:gdLst>
                  <a:gd name="T0" fmla="*/ 0 w 53"/>
                  <a:gd name="T1" fmla="*/ 15 h 64"/>
                  <a:gd name="T2" fmla="*/ 3 w 53"/>
                  <a:gd name="T3" fmla="*/ 12 h 64"/>
                  <a:gd name="T4" fmla="*/ 7 w 53"/>
                  <a:gd name="T5" fmla="*/ 9 h 64"/>
                  <a:gd name="T6" fmla="*/ 12 w 53"/>
                  <a:gd name="T7" fmla="*/ 5 h 64"/>
                  <a:gd name="T8" fmla="*/ 18 w 53"/>
                  <a:gd name="T9" fmla="*/ 3 h 64"/>
                  <a:gd name="T10" fmla="*/ 25 w 53"/>
                  <a:gd name="T11" fmla="*/ 1 h 64"/>
                  <a:gd name="T12" fmla="*/ 29 w 53"/>
                  <a:gd name="T13" fmla="*/ 1 h 64"/>
                  <a:gd name="T14" fmla="*/ 34 w 53"/>
                  <a:gd name="T15" fmla="*/ 1 h 64"/>
                  <a:gd name="T16" fmla="*/ 37 w 53"/>
                  <a:gd name="T17" fmla="*/ 3 h 64"/>
                  <a:gd name="T18" fmla="*/ 32 w 53"/>
                  <a:gd name="T19" fmla="*/ 14 h 64"/>
                  <a:gd name="T20" fmla="*/ 25 w 53"/>
                  <a:gd name="T21" fmla="*/ 14 h 64"/>
                  <a:gd name="T22" fmla="*/ 23 w 53"/>
                  <a:gd name="T23" fmla="*/ 19 h 64"/>
                  <a:gd name="T24" fmla="*/ 25 w 53"/>
                  <a:gd name="T25" fmla="*/ 25 h 64"/>
                  <a:gd name="T26" fmla="*/ 29 w 53"/>
                  <a:gd name="T27" fmla="*/ 26 h 64"/>
                  <a:gd name="T28" fmla="*/ 34 w 53"/>
                  <a:gd name="T29" fmla="*/ 23 h 64"/>
                  <a:gd name="T30" fmla="*/ 36 w 53"/>
                  <a:gd name="T31" fmla="*/ 25 h 64"/>
                  <a:gd name="T32" fmla="*/ 37 w 53"/>
                  <a:gd name="T33" fmla="*/ 26 h 64"/>
                  <a:gd name="T34" fmla="*/ 39 w 53"/>
                  <a:gd name="T35" fmla="*/ 31 h 64"/>
                  <a:gd name="T36" fmla="*/ 42 w 53"/>
                  <a:gd name="T37" fmla="*/ 34 h 64"/>
                  <a:gd name="T38" fmla="*/ 40 w 53"/>
                  <a:gd name="T39" fmla="*/ 36 h 64"/>
                  <a:gd name="T40" fmla="*/ 37 w 53"/>
                  <a:gd name="T41" fmla="*/ 36 h 64"/>
                  <a:gd name="T42" fmla="*/ 31 w 53"/>
                  <a:gd name="T43" fmla="*/ 34 h 64"/>
                  <a:gd name="T44" fmla="*/ 29 w 53"/>
                  <a:gd name="T45" fmla="*/ 39 h 64"/>
                  <a:gd name="T46" fmla="*/ 29 w 53"/>
                  <a:gd name="T47" fmla="*/ 45 h 64"/>
                  <a:gd name="T48" fmla="*/ 34 w 53"/>
                  <a:gd name="T49" fmla="*/ 50 h 64"/>
                  <a:gd name="T50" fmla="*/ 42 w 53"/>
                  <a:gd name="T51" fmla="*/ 48 h 64"/>
                  <a:gd name="T52" fmla="*/ 53 w 53"/>
                  <a:gd name="T53" fmla="*/ 59 h 64"/>
                  <a:gd name="T54" fmla="*/ 45 w 53"/>
                  <a:gd name="T55" fmla="*/ 62 h 64"/>
                  <a:gd name="T56" fmla="*/ 40 w 53"/>
                  <a:gd name="T57" fmla="*/ 64 h 64"/>
                  <a:gd name="T58" fmla="*/ 36 w 53"/>
                  <a:gd name="T59" fmla="*/ 64 h 64"/>
                  <a:gd name="T60" fmla="*/ 31 w 53"/>
                  <a:gd name="T61" fmla="*/ 62 h 64"/>
                  <a:gd name="T62" fmla="*/ 26 w 53"/>
                  <a:gd name="T63" fmla="*/ 62 h 64"/>
                  <a:gd name="T64" fmla="*/ 22 w 53"/>
                  <a:gd name="T65" fmla="*/ 61 h 64"/>
                  <a:gd name="T66" fmla="*/ 17 w 53"/>
                  <a:gd name="T6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64">
                    <a:moveTo>
                      <a:pt x="17" y="61"/>
                    </a:moveTo>
                    <a:lnTo>
                      <a:pt x="0" y="15"/>
                    </a:lnTo>
                    <a:lnTo>
                      <a:pt x="1" y="14"/>
                    </a:lnTo>
                    <a:lnTo>
                      <a:pt x="3" y="12"/>
                    </a:lnTo>
                    <a:lnTo>
                      <a:pt x="4" y="9"/>
                    </a:lnTo>
                    <a:lnTo>
                      <a:pt x="7" y="9"/>
                    </a:lnTo>
                    <a:lnTo>
                      <a:pt x="9" y="6"/>
                    </a:lnTo>
                    <a:lnTo>
                      <a:pt x="12" y="5"/>
                    </a:lnTo>
                    <a:lnTo>
                      <a:pt x="15" y="5"/>
                    </a:lnTo>
                    <a:lnTo>
                      <a:pt x="18" y="3"/>
                    </a:lnTo>
                    <a:lnTo>
                      <a:pt x="22" y="1"/>
                    </a:lnTo>
                    <a:lnTo>
                      <a:pt x="25" y="1"/>
                    </a:lnTo>
                    <a:lnTo>
                      <a:pt x="28" y="1"/>
                    </a:lnTo>
                    <a:lnTo>
                      <a:pt x="29" y="1"/>
                    </a:lnTo>
                    <a:lnTo>
                      <a:pt x="32" y="0"/>
                    </a:lnTo>
                    <a:lnTo>
                      <a:pt x="34" y="1"/>
                    </a:lnTo>
                    <a:lnTo>
                      <a:pt x="36" y="1"/>
                    </a:lnTo>
                    <a:lnTo>
                      <a:pt x="37" y="3"/>
                    </a:lnTo>
                    <a:lnTo>
                      <a:pt x="36" y="14"/>
                    </a:lnTo>
                    <a:lnTo>
                      <a:pt x="32" y="14"/>
                    </a:lnTo>
                    <a:lnTo>
                      <a:pt x="29" y="14"/>
                    </a:lnTo>
                    <a:lnTo>
                      <a:pt x="25" y="14"/>
                    </a:lnTo>
                    <a:lnTo>
                      <a:pt x="22" y="15"/>
                    </a:lnTo>
                    <a:lnTo>
                      <a:pt x="23" y="19"/>
                    </a:lnTo>
                    <a:lnTo>
                      <a:pt x="23" y="22"/>
                    </a:lnTo>
                    <a:lnTo>
                      <a:pt x="25" y="25"/>
                    </a:lnTo>
                    <a:lnTo>
                      <a:pt x="28" y="28"/>
                    </a:lnTo>
                    <a:lnTo>
                      <a:pt x="29" y="26"/>
                    </a:lnTo>
                    <a:lnTo>
                      <a:pt x="31" y="25"/>
                    </a:lnTo>
                    <a:lnTo>
                      <a:pt x="34" y="23"/>
                    </a:lnTo>
                    <a:lnTo>
                      <a:pt x="37" y="25"/>
                    </a:lnTo>
                    <a:lnTo>
                      <a:pt x="36" y="25"/>
                    </a:lnTo>
                    <a:lnTo>
                      <a:pt x="36" y="26"/>
                    </a:lnTo>
                    <a:lnTo>
                      <a:pt x="37" y="26"/>
                    </a:lnTo>
                    <a:lnTo>
                      <a:pt x="39" y="29"/>
                    </a:lnTo>
                    <a:lnTo>
                      <a:pt x="39" y="31"/>
                    </a:lnTo>
                    <a:lnTo>
                      <a:pt x="40" y="33"/>
                    </a:lnTo>
                    <a:lnTo>
                      <a:pt x="42" y="34"/>
                    </a:lnTo>
                    <a:lnTo>
                      <a:pt x="42" y="37"/>
                    </a:lnTo>
                    <a:lnTo>
                      <a:pt x="40" y="36"/>
                    </a:lnTo>
                    <a:lnTo>
                      <a:pt x="39" y="36"/>
                    </a:lnTo>
                    <a:lnTo>
                      <a:pt x="37" y="36"/>
                    </a:lnTo>
                    <a:lnTo>
                      <a:pt x="36" y="36"/>
                    </a:lnTo>
                    <a:lnTo>
                      <a:pt x="31" y="34"/>
                    </a:lnTo>
                    <a:lnTo>
                      <a:pt x="29" y="37"/>
                    </a:lnTo>
                    <a:lnTo>
                      <a:pt x="29" y="39"/>
                    </a:lnTo>
                    <a:lnTo>
                      <a:pt x="29" y="42"/>
                    </a:lnTo>
                    <a:lnTo>
                      <a:pt x="29" y="45"/>
                    </a:lnTo>
                    <a:lnTo>
                      <a:pt x="31" y="50"/>
                    </a:lnTo>
                    <a:lnTo>
                      <a:pt x="34" y="50"/>
                    </a:lnTo>
                    <a:lnTo>
                      <a:pt x="39" y="50"/>
                    </a:lnTo>
                    <a:lnTo>
                      <a:pt x="42" y="48"/>
                    </a:lnTo>
                    <a:lnTo>
                      <a:pt x="46" y="50"/>
                    </a:lnTo>
                    <a:lnTo>
                      <a:pt x="53" y="59"/>
                    </a:lnTo>
                    <a:lnTo>
                      <a:pt x="48" y="61"/>
                    </a:lnTo>
                    <a:lnTo>
                      <a:pt x="45" y="62"/>
                    </a:lnTo>
                    <a:lnTo>
                      <a:pt x="42" y="62"/>
                    </a:lnTo>
                    <a:lnTo>
                      <a:pt x="40" y="64"/>
                    </a:lnTo>
                    <a:lnTo>
                      <a:pt x="39" y="64"/>
                    </a:lnTo>
                    <a:lnTo>
                      <a:pt x="36" y="64"/>
                    </a:lnTo>
                    <a:lnTo>
                      <a:pt x="32" y="64"/>
                    </a:lnTo>
                    <a:lnTo>
                      <a:pt x="31" y="62"/>
                    </a:lnTo>
                    <a:lnTo>
                      <a:pt x="28" y="62"/>
                    </a:lnTo>
                    <a:lnTo>
                      <a:pt x="26" y="62"/>
                    </a:lnTo>
                    <a:lnTo>
                      <a:pt x="23" y="61"/>
                    </a:lnTo>
                    <a:lnTo>
                      <a:pt x="22" y="61"/>
                    </a:lnTo>
                    <a:lnTo>
                      <a:pt x="18" y="61"/>
                    </a:lnTo>
                    <a:lnTo>
                      <a:pt x="17" y="61"/>
                    </a:lnTo>
                    <a:lnTo>
                      <a:pt x="17"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7" name="Freeform 531"/>
              <p:cNvSpPr>
                <a:spLocks/>
              </p:cNvSpPr>
              <p:nvPr/>
            </p:nvSpPr>
            <p:spPr bwMode="auto">
              <a:xfrm>
                <a:off x="4112" y="2349"/>
                <a:ext cx="66" cy="62"/>
              </a:xfrm>
              <a:custGeom>
                <a:avLst/>
                <a:gdLst>
                  <a:gd name="T0" fmla="*/ 39 w 66"/>
                  <a:gd name="T1" fmla="*/ 39 h 62"/>
                  <a:gd name="T2" fmla="*/ 30 w 66"/>
                  <a:gd name="T3" fmla="*/ 62 h 62"/>
                  <a:gd name="T4" fmla="*/ 28 w 66"/>
                  <a:gd name="T5" fmla="*/ 59 h 62"/>
                  <a:gd name="T6" fmla="*/ 25 w 66"/>
                  <a:gd name="T7" fmla="*/ 57 h 62"/>
                  <a:gd name="T8" fmla="*/ 24 w 66"/>
                  <a:gd name="T9" fmla="*/ 56 h 62"/>
                  <a:gd name="T10" fmla="*/ 22 w 66"/>
                  <a:gd name="T11" fmla="*/ 53 h 62"/>
                  <a:gd name="T12" fmla="*/ 19 w 66"/>
                  <a:gd name="T13" fmla="*/ 51 h 62"/>
                  <a:gd name="T14" fmla="*/ 18 w 66"/>
                  <a:gd name="T15" fmla="*/ 48 h 62"/>
                  <a:gd name="T16" fmla="*/ 16 w 66"/>
                  <a:gd name="T17" fmla="*/ 46 h 62"/>
                  <a:gd name="T18" fmla="*/ 14 w 66"/>
                  <a:gd name="T19" fmla="*/ 43 h 62"/>
                  <a:gd name="T20" fmla="*/ 13 w 66"/>
                  <a:gd name="T21" fmla="*/ 40 h 62"/>
                  <a:gd name="T22" fmla="*/ 11 w 66"/>
                  <a:gd name="T23" fmla="*/ 39 h 62"/>
                  <a:gd name="T24" fmla="*/ 8 w 66"/>
                  <a:gd name="T25" fmla="*/ 35 h 62"/>
                  <a:gd name="T26" fmla="*/ 7 w 66"/>
                  <a:gd name="T27" fmla="*/ 34 h 62"/>
                  <a:gd name="T28" fmla="*/ 5 w 66"/>
                  <a:gd name="T29" fmla="*/ 31 h 62"/>
                  <a:gd name="T30" fmla="*/ 4 w 66"/>
                  <a:gd name="T31" fmla="*/ 29 h 62"/>
                  <a:gd name="T32" fmla="*/ 2 w 66"/>
                  <a:gd name="T33" fmla="*/ 26 h 62"/>
                  <a:gd name="T34" fmla="*/ 0 w 66"/>
                  <a:gd name="T35" fmla="*/ 23 h 62"/>
                  <a:gd name="T36" fmla="*/ 13 w 66"/>
                  <a:gd name="T37" fmla="*/ 17 h 62"/>
                  <a:gd name="T38" fmla="*/ 22 w 66"/>
                  <a:gd name="T39" fmla="*/ 35 h 62"/>
                  <a:gd name="T40" fmla="*/ 24 w 66"/>
                  <a:gd name="T41" fmla="*/ 32 h 62"/>
                  <a:gd name="T42" fmla="*/ 25 w 66"/>
                  <a:gd name="T43" fmla="*/ 29 h 62"/>
                  <a:gd name="T44" fmla="*/ 27 w 66"/>
                  <a:gd name="T45" fmla="*/ 28 h 62"/>
                  <a:gd name="T46" fmla="*/ 28 w 66"/>
                  <a:gd name="T47" fmla="*/ 26 h 62"/>
                  <a:gd name="T48" fmla="*/ 30 w 66"/>
                  <a:gd name="T49" fmla="*/ 23 h 62"/>
                  <a:gd name="T50" fmla="*/ 33 w 66"/>
                  <a:gd name="T51" fmla="*/ 21 h 62"/>
                  <a:gd name="T52" fmla="*/ 35 w 66"/>
                  <a:gd name="T53" fmla="*/ 20 h 62"/>
                  <a:gd name="T54" fmla="*/ 36 w 66"/>
                  <a:gd name="T55" fmla="*/ 20 h 62"/>
                  <a:gd name="T56" fmla="*/ 38 w 66"/>
                  <a:gd name="T57" fmla="*/ 20 h 62"/>
                  <a:gd name="T58" fmla="*/ 41 w 66"/>
                  <a:gd name="T59" fmla="*/ 21 h 62"/>
                  <a:gd name="T60" fmla="*/ 42 w 66"/>
                  <a:gd name="T61" fmla="*/ 21 h 62"/>
                  <a:gd name="T62" fmla="*/ 46 w 66"/>
                  <a:gd name="T63" fmla="*/ 23 h 62"/>
                  <a:gd name="T64" fmla="*/ 49 w 66"/>
                  <a:gd name="T65" fmla="*/ 23 h 62"/>
                  <a:gd name="T66" fmla="*/ 52 w 66"/>
                  <a:gd name="T67" fmla="*/ 26 h 62"/>
                  <a:gd name="T68" fmla="*/ 55 w 66"/>
                  <a:gd name="T69" fmla="*/ 0 h 62"/>
                  <a:gd name="T70" fmla="*/ 66 w 66"/>
                  <a:gd name="T71" fmla="*/ 4 h 62"/>
                  <a:gd name="T72" fmla="*/ 66 w 66"/>
                  <a:gd name="T73" fmla="*/ 51 h 62"/>
                  <a:gd name="T74" fmla="*/ 39 w 66"/>
                  <a:gd name="T75" fmla="*/ 39 h 62"/>
                  <a:gd name="T76" fmla="*/ 39 w 66"/>
                  <a:gd name="T77"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6" h="62">
                    <a:moveTo>
                      <a:pt x="39" y="39"/>
                    </a:moveTo>
                    <a:lnTo>
                      <a:pt x="30" y="62"/>
                    </a:lnTo>
                    <a:lnTo>
                      <a:pt x="28" y="59"/>
                    </a:lnTo>
                    <a:lnTo>
                      <a:pt x="25" y="57"/>
                    </a:lnTo>
                    <a:lnTo>
                      <a:pt x="24" y="56"/>
                    </a:lnTo>
                    <a:lnTo>
                      <a:pt x="22" y="53"/>
                    </a:lnTo>
                    <a:lnTo>
                      <a:pt x="19" y="51"/>
                    </a:lnTo>
                    <a:lnTo>
                      <a:pt x="18" y="48"/>
                    </a:lnTo>
                    <a:lnTo>
                      <a:pt x="16" y="46"/>
                    </a:lnTo>
                    <a:lnTo>
                      <a:pt x="14" y="43"/>
                    </a:lnTo>
                    <a:lnTo>
                      <a:pt x="13" y="40"/>
                    </a:lnTo>
                    <a:lnTo>
                      <a:pt x="11" y="39"/>
                    </a:lnTo>
                    <a:lnTo>
                      <a:pt x="8" y="35"/>
                    </a:lnTo>
                    <a:lnTo>
                      <a:pt x="7" y="34"/>
                    </a:lnTo>
                    <a:lnTo>
                      <a:pt x="5" y="31"/>
                    </a:lnTo>
                    <a:lnTo>
                      <a:pt x="4" y="29"/>
                    </a:lnTo>
                    <a:lnTo>
                      <a:pt x="2" y="26"/>
                    </a:lnTo>
                    <a:lnTo>
                      <a:pt x="0" y="23"/>
                    </a:lnTo>
                    <a:lnTo>
                      <a:pt x="13" y="17"/>
                    </a:lnTo>
                    <a:lnTo>
                      <a:pt x="22" y="35"/>
                    </a:lnTo>
                    <a:lnTo>
                      <a:pt x="24" y="32"/>
                    </a:lnTo>
                    <a:lnTo>
                      <a:pt x="25" y="29"/>
                    </a:lnTo>
                    <a:lnTo>
                      <a:pt x="27" y="28"/>
                    </a:lnTo>
                    <a:lnTo>
                      <a:pt x="28" y="26"/>
                    </a:lnTo>
                    <a:lnTo>
                      <a:pt x="30" y="23"/>
                    </a:lnTo>
                    <a:lnTo>
                      <a:pt x="33" y="21"/>
                    </a:lnTo>
                    <a:lnTo>
                      <a:pt x="35" y="20"/>
                    </a:lnTo>
                    <a:lnTo>
                      <a:pt x="36" y="20"/>
                    </a:lnTo>
                    <a:lnTo>
                      <a:pt x="38" y="20"/>
                    </a:lnTo>
                    <a:lnTo>
                      <a:pt x="41" y="21"/>
                    </a:lnTo>
                    <a:lnTo>
                      <a:pt x="42" y="21"/>
                    </a:lnTo>
                    <a:lnTo>
                      <a:pt x="46" y="23"/>
                    </a:lnTo>
                    <a:lnTo>
                      <a:pt x="49" y="23"/>
                    </a:lnTo>
                    <a:lnTo>
                      <a:pt x="52" y="26"/>
                    </a:lnTo>
                    <a:lnTo>
                      <a:pt x="55" y="0"/>
                    </a:lnTo>
                    <a:lnTo>
                      <a:pt x="66" y="4"/>
                    </a:lnTo>
                    <a:lnTo>
                      <a:pt x="66" y="51"/>
                    </a:lnTo>
                    <a:lnTo>
                      <a:pt x="39" y="39"/>
                    </a:lnTo>
                    <a:lnTo>
                      <a:pt x="39" y="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8" name="Freeform 532"/>
              <p:cNvSpPr>
                <a:spLocks/>
              </p:cNvSpPr>
              <p:nvPr/>
            </p:nvSpPr>
            <p:spPr bwMode="auto">
              <a:xfrm>
                <a:off x="4178" y="2203"/>
                <a:ext cx="43" cy="60"/>
              </a:xfrm>
              <a:custGeom>
                <a:avLst/>
                <a:gdLst>
                  <a:gd name="T0" fmla="*/ 12 w 43"/>
                  <a:gd name="T1" fmla="*/ 60 h 60"/>
                  <a:gd name="T2" fmla="*/ 0 w 43"/>
                  <a:gd name="T3" fmla="*/ 14 h 60"/>
                  <a:gd name="T4" fmla="*/ 4 w 43"/>
                  <a:gd name="T5" fmla="*/ 14 h 60"/>
                  <a:gd name="T6" fmla="*/ 8 w 43"/>
                  <a:gd name="T7" fmla="*/ 14 h 60"/>
                  <a:gd name="T8" fmla="*/ 12 w 43"/>
                  <a:gd name="T9" fmla="*/ 15 h 60"/>
                  <a:gd name="T10" fmla="*/ 17 w 43"/>
                  <a:gd name="T11" fmla="*/ 17 h 60"/>
                  <a:gd name="T12" fmla="*/ 20 w 43"/>
                  <a:gd name="T13" fmla="*/ 18 h 60"/>
                  <a:gd name="T14" fmla="*/ 23 w 43"/>
                  <a:gd name="T15" fmla="*/ 20 h 60"/>
                  <a:gd name="T16" fmla="*/ 26 w 43"/>
                  <a:gd name="T17" fmla="*/ 21 h 60"/>
                  <a:gd name="T18" fmla="*/ 31 w 43"/>
                  <a:gd name="T19" fmla="*/ 23 h 60"/>
                  <a:gd name="T20" fmla="*/ 36 w 43"/>
                  <a:gd name="T21" fmla="*/ 0 h 60"/>
                  <a:gd name="T22" fmla="*/ 43 w 43"/>
                  <a:gd name="T23" fmla="*/ 6 h 60"/>
                  <a:gd name="T24" fmla="*/ 39 w 43"/>
                  <a:gd name="T25" fmla="*/ 42 h 60"/>
                  <a:gd name="T26" fmla="*/ 20 w 43"/>
                  <a:gd name="T27" fmla="*/ 31 h 60"/>
                  <a:gd name="T28" fmla="*/ 20 w 43"/>
                  <a:gd name="T29" fmla="*/ 34 h 60"/>
                  <a:gd name="T30" fmla="*/ 22 w 43"/>
                  <a:gd name="T31" fmla="*/ 35 h 60"/>
                  <a:gd name="T32" fmla="*/ 22 w 43"/>
                  <a:gd name="T33" fmla="*/ 37 h 60"/>
                  <a:gd name="T34" fmla="*/ 22 w 43"/>
                  <a:gd name="T35" fmla="*/ 38 h 60"/>
                  <a:gd name="T36" fmla="*/ 22 w 43"/>
                  <a:gd name="T37" fmla="*/ 43 h 60"/>
                  <a:gd name="T38" fmla="*/ 20 w 43"/>
                  <a:gd name="T39" fmla="*/ 46 h 60"/>
                  <a:gd name="T40" fmla="*/ 18 w 43"/>
                  <a:gd name="T41" fmla="*/ 49 h 60"/>
                  <a:gd name="T42" fmla="*/ 17 w 43"/>
                  <a:gd name="T43" fmla="*/ 52 h 60"/>
                  <a:gd name="T44" fmla="*/ 14 w 43"/>
                  <a:gd name="T45" fmla="*/ 56 h 60"/>
                  <a:gd name="T46" fmla="*/ 12 w 43"/>
                  <a:gd name="T47" fmla="*/ 60 h 60"/>
                  <a:gd name="T48" fmla="*/ 12 w 43"/>
                  <a:gd name="T4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3" h="60">
                    <a:moveTo>
                      <a:pt x="12" y="60"/>
                    </a:moveTo>
                    <a:lnTo>
                      <a:pt x="0" y="14"/>
                    </a:lnTo>
                    <a:lnTo>
                      <a:pt x="4" y="14"/>
                    </a:lnTo>
                    <a:lnTo>
                      <a:pt x="8" y="14"/>
                    </a:lnTo>
                    <a:lnTo>
                      <a:pt x="12" y="15"/>
                    </a:lnTo>
                    <a:lnTo>
                      <a:pt x="17" y="17"/>
                    </a:lnTo>
                    <a:lnTo>
                      <a:pt x="20" y="18"/>
                    </a:lnTo>
                    <a:lnTo>
                      <a:pt x="23" y="20"/>
                    </a:lnTo>
                    <a:lnTo>
                      <a:pt x="26" y="21"/>
                    </a:lnTo>
                    <a:lnTo>
                      <a:pt x="31" y="23"/>
                    </a:lnTo>
                    <a:lnTo>
                      <a:pt x="36" y="0"/>
                    </a:lnTo>
                    <a:lnTo>
                      <a:pt x="43" y="6"/>
                    </a:lnTo>
                    <a:lnTo>
                      <a:pt x="39" y="42"/>
                    </a:lnTo>
                    <a:lnTo>
                      <a:pt x="20" y="31"/>
                    </a:lnTo>
                    <a:lnTo>
                      <a:pt x="20" y="34"/>
                    </a:lnTo>
                    <a:lnTo>
                      <a:pt x="22" y="35"/>
                    </a:lnTo>
                    <a:lnTo>
                      <a:pt x="22" y="37"/>
                    </a:lnTo>
                    <a:lnTo>
                      <a:pt x="22" y="38"/>
                    </a:lnTo>
                    <a:lnTo>
                      <a:pt x="22" y="43"/>
                    </a:lnTo>
                    <a:lnTo>
                      <a:pt x="20" y="46"/>
                    </a:lnTo>
                    <a:lnTo>
                      <a:pt x="18" y="49"/>
                    </a:lnTo>
                    <a:lnTo>
                      <a:pt x="17" y="52"/>
                    </a:lnTo>
                    <a:lnTo>
                      <a:pt x="14" y="56"/>
                    </a:lnTo>
                    <a:lnTo>
                      <a:pt x="12" y="60"/>
                    </a:lnTo>
                    <a:lnTo>
                      <a:pt x="12"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Tree>
    <p:extLst>
      <p:ext uri="{BB962C8B-B14F-4D97-AF65-F5344CB8AC3E}">
        <p14:creationId xmlns:p14="http://schemas.microsoft.com/office/powerpoint/2010/main" val="335197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p>
        </p:txBody>
      </p:sp>
      <p:sp>
        <p:nvSpPr>
          <p:cNvPr id="3" name="Content Placeholder 2"/>
          <p:cNvSpPr>
            <a:spLocks noGrp="1"/>
          </p:cNvSpPr>
          <p:nvPr>
            <p:ph idx="1"/>
          </p:nvPr>
        </p:nvSpPr>
        <p:spPr>
          <a:xfrm>
            <a:off x="1371600" y="1752600"/>
            <a:ext cx="6553200" cy="3581400"/>
          </a:xfrm>
          <a:solidFill>
            <a:schemeClr val="accent6">
              <a:lumMod val="20000"/>
              <a:lumOff val="80000"/>
            </a:schemeClr>
          </a:solidFill>
        </p:spPr>
        <p:txBody>
          <a:bodyPr>
            <a:normAutofit/>
          </a:bodyPr>
          <a:lstStyle/>
          <a:p>
            <a:r>
              <a:rPr lang="en-US"/>
              <a:t>Khái niệm</a:t>
            </a:r>
          </a:p>
          <a:p>
            <a:r>
              <a:rPr lang="en-US"/>
              <a:t>Xác định tổ chức mức cao của các hệ thống con</a:t>
            </a:r>
          </a:p>
          <a:p>
            <a:r>
              <a:rPr lang="en-US"/>
              <a:t>Nhận diện các cơ chế phân tích</a:t>
            </a:r>
          </a:p>
          <a:p>
            <a:r>
              <a:rPr lang="en-US"/>
              <a:t>Xác định các trừu tượng chính</a:t>
            </a:r>
          </a:p>
          <a:p>
            <a:r>
              <a:rPr lang="en-US"/>
              <a:t>Tạo các hiện thực hóa use-case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937327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Thí dụ: các trừu tượng chính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grpSp>
        <p:nvGrpSpPr>
          <p:cNvPr id="5" name="Group 187"/>
          <p:cNvGrpSpPr>
            <a:grpSpLocks/>
          </p:cNvGrpSpPr>
          <p:nvPr/>
        </p:nvGrpSpPr>
        <p:grpSpPr bwMode="auto">
          <a:xfrm>
            <a:off x="2044700" y="1689100"/>
            <a:ext cx="5035550" cy="854075"/>
            <a:chOff x="1210" y="836"/>
            <a:chExt cx="3172" cy="538"/>
          </a:xfrm>
        </p:grpSpPr>
        <p:grpSp>
          <p:nvGrpSpPr>
            <p:cNvPr id="6" name="Group 186"/>
            <p:cNvGrpSpPr>
              <a:grpSpLocks/>
            </p:cNvGrpSpPr>
            <p:nvPr/>
          </p:nvGrpSpPr>
          <p:grpSpPr bwMode="auto">
            <a:xfrm>
              <a:off x="3161" y="836"/>
              <a:ext cx="1221" cy="538"/>
              <a:chOff x="3161" y="836"/>
              <a:chExt cx="1221" cy="538"/>
            </a:xfrm>
          </p:grpSpPr>
          <p:sp>
            <p:nvSpPr>
              <p:cNvPr id="12" name="Rectangle 40"/>
              <p:cNvSpPr>
                <a:spLocks noChangeArrowheads="1"/>
              </p:cNvSpPr>
              <p:nvPr/>
            </p:nvSpPr>
            <p:spPr bwMode="auto">
              <a:xfrm>
                <a:off x="3161" y="836"/>
                <a:ext cx="1221" cy="538"/>
              </a:xfrm>
              <a:prstGeom prst="rect">
                <a:avLst/>
              </a:prstGeom>
              <a:solidFill>
                <a:srgbClr val="FFFFCC"/>
              </a:solidFill>
              <a:ln w="0">
                <a:solidFill>
                  <a:srgbClr val="990033"/>
                </a:solidFill>
                <a:miter lim="800000"/>
                <a:headEnd/>
                <a:tailEnd/>
              </a:ln>
            </p:spPr>
            <p:txBody>
              <a:bodyPr/>
              <a:lstStyle/>
              <a:p>
                <a:endParaRPr lang="en-US"/>
              </a:p>
            </p:txBody>
          </p:sp>
          <p:sp>
            <p:nvSpPr>
              <p:cNvPr id="13" name="Rectangle 41"/>
              <p:cNvSpPr>
                <a:spLocks noChangeArrowheads="1"/>
              </p:cNvSpPr>
              <p:nvPr/>
            </p:nvSpPr>
            <p:spPr bwMode="auto">
              <a:xfrm>
                <a:off x="3508" y="883"/>
                <a:ext cx="55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Student</a:t>
                </a:r>
                <a:endParaRPr lang="en-US"/>
              </a:p>
            </p:txBody>
          </p:sp>
          <p:sp>
            <p:nvSpPr>
              <p:cNvPr id="14" name="Rectangle 42"/>
              <p:cNvSpPr>
                <a:spLocks noChangeArrowheads="1"/>
              </p:cNvSpPr>
              <p:nvPr/>
            </p:nvSpPr>
            <p:spPr bwMode="auto">
              <a:xfrm>
                <a:off x="3161" y="1099"/>
                <a:ext cx="1221" cy="27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 name="Rectangle 43"/>
              <p:cNvSpPr>
                <a:spLocks noChangeArrowheads="1"/>
              </p:cNvSpPr>
              <p:nvPr/>
            </p:nvSpPr>
            <p:spPr bwMode="auto">
              <a:xfrm>
                <a:off x="3161" y="1195"/>
                <a:ext cx="1221" cy="17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7" name="Group 185"/>
            <p:cNvGrpSpPr>
              <a:grpSpLocks/>
            </p:cNvGrpSpPr>
            <p:nvPr/>
          </p:nvGrpSpPr>
          <p:grpSpPr bwMode="auto">
            <a:xfrm>
              <a:off x="1210" y="836"/>
              <a:ext cx="1090" cy="538"/>
              <a:chOff x="1210" y="836"/>
              <a:chExt cx="1090" cy="538"/>
            </a:xfrm>
          </p:grpSpPr>
          <p:sp>
            <p:nvSpPr>
              <p:cNvPr id="8" name="Rectangle 48"/>
              <p:cNvSpPr>
                <a:spLocks noChangeArrowheads="1"/>
              </p:cNvSpPr>
              <p:nvPr/>
            </p:nvSpPr>
            <p:spPr bwMode="auto">
              <a:xfrm>
                <a:off x="1210" y="836"/>
                <a:ext cx="1090" cy="538"/>
              </a:xfrm>
              <a:prstGeom prst="rect">
                <a:avLst/>
              </a:prstGeom>
              <a:solidFill>
                <a:srgbClr val="FFFFCC"/>
              </a:solidFill>
              <a:ln w="0">
                <a:solidFill>
                  <a:srgbClr val="990033"/>
                </a:solidFill>
                <a:miter lim="800000"/>
                <a:headEnd/>
                <a:tailEnd/>
              </a:ln>
            </p:spPr>
            <p:txBody>
              <a:bodyPr/>
              <a:lstStyle/>
              <a:p>
                <a:endParaRPr lang="en-US"/>
              </a:p>
            </p:txBody>
          </p:sp>
          <p:sp>
            <p:nvSpPr>
              <p:cNvPr id="9" name="Rectangle 49"/>
              <p:cNvSpPr>
                <a:spLocks noChangeArrowheads="1"/>
              </p:cNvSpPr>
              <p:nvPr/>
            </p:nvSpPr>
            <p:spPr bwMode="auto">
              <a:xfrm>
                <a:off x="1426" y="872"/>
                <a:ext cx="6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Professor</a:t>
                </a:r>
                <a:endParaRPr lang="en-US"/>
              </a:p>
            </p:txBody>
          </p:sp>
          <p:sp>
            <p:nvSpPr>
              <p:cNvPr id="10" name="Rectangle 50"/>
              <p:cNvSpPr>
                <a:spLocks noChangeArrowheads="1"/>
              </p:cNvSpPr>
              <p:nvPr/>
            </p:nvSpPr>
            <p:spPr bwMode="auto">
              <a:xfrm>
                <a:off x="1210" y="1087"/>
                <a:ext cx="1090" cy="28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Rectangle 51"/>
              <p:cNvSpPr>
                <a:spLocks noChangeArrowheads="1"/>
              </p:cNvSpPr>
              <p:nvPr/>
            </p:nvSpPr>
            <p:spPr bwMode="auto">
              <a:xfrm>
                <a:off x="1210" y="1183"/>
                <a:ext cx="1090" cy="19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16" name="Group 184"/>
          <p:cNvGrpSpPr>
            <a:grpSpLocks/>
          </p:cNvGrpSpPr>
          <p:nvPr/>
        </p:nvGrpSpPr>
        <p:grpSpPr bwMode="auto">
          <a:xfrm>
            <a:off x="3706813" y="3255963"/>
            <a:ext cx="1709737" cy="949325"/>
            <a:chOff x="2252" y="1825"/>
            <a:chExt cx="1077" cy="598"/>
          </a:xfrm>
        </p:grpSpPr>
        <p:sp>
          <p:nvSpPr>
            <p:cNvPr id="17" name="Rectangle 52"/>
            <p:cNvSpPr>
              <a:spLocks noChangeArrowheads="1"/>
            </p:cNvSpPr>
            <p:nvPr/>
          </p:nvSpPr>
          <p:spPr bwMode="auto">
            <a:xfrm>
              <a:off x="2252" y="1825"/>
              <a:ext cx="1077" cy="598"/>
            </a:xfrm>
            <a:prstGeom prst="rect">
              <a:avLst/>
            </a:prstGeom>
            <a:solidFill>
              <a:srgbClr val="FFFFCC"/>
            </a:solidFill>
            <a:ln w="0">
              <a:solidFill>
                <a:srgbClr val="990033"/>
              </a:solidFill>
              <a:miter lim="800000"/>
              <a:headEnd/>
              <a:tailEnd/>
            </a:ln>
          </p:spPr>
          <p:txBody>
            <a:bodyPr/>
            <a:lstStyle/>
            <a:p>
              <a:endParaRPr lang="en-US"/>
            </a:p>
          </p:txBody>
        </p:sp>
        <p:sp>
          <p:nvSpPr>
            <p:cNvPr id="18" name="Rectangle 53"/>
            <p:cNvSpPr>
              <a:spLocks noChangeArrowheads="1"/>
            </p:cNvSpPr>
            <p:nvPr/>
          </p:nvSpPr>
          <p:spPr bwMode="auto">
            <a:xfrm>
              <a:off x="2467" y="1873"/>
              <a:ext cx="6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Schedule</a:t>
              </a:r>
              <a:endParaRPr lang="en-US"/>
            </a:p>
          </p:txBody>
        </p:sp>
        <p:sp>
          <p:nvSpPr>
            <p:cNvPr id="19" name="Rectangle 54"/>
            <p:cNvSpPr>
              <a:spLocks noChangeArrowheads="1"/>
            </p:cNvSpPr>
            <p:nvPr/>
          </p:nvSpPr>
          <p:spPr bwMode="auto">
            <a:xfrm>
              <a:off x="2252" y="2088"/>
              <a:ext cx="1077" cy="33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Rectangle 55"/>
            <p:cNvSpPr>
              <a:spLocks noChangeArrowheads="1"/>
            </p:cNvSpPr>
            <p:nvPr/>
          </p:nvSpPr>
          <p:spPr bwMode="auto">
            <a:xfrm>
              <a:off x="2252" y="2184"/>
              <a:ext cx="1077" cy="23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1" name="Group 188"/>
          <p:cNvGrpSpPr>
            <a:grpSpLocks/>
          </p:cNvGrpSpPr>
          <p:nvPr/>
        </p:nvGrpSpPr>
        <p:grpSpPr bwMode="auto">
          <a:xfrm>
            <a:off x="1236663" y="4918075"/>
            <a:ext cx="6651625" cy="796925"/>
            <a:chOff x="779" y="2870"/>
            <a:chExt cx="4190" cy="502"/>
          </a:xfrm>
        </p:grpSpPr>
        <p:grpSp>
          <p:nvGrpSpPr>
            <p:cNvPr id="22" name="Group 183"/>
            <p:cNvGrpSpPr>
              <a:grpSpLocks/>
            </p:cNvGrpSpPr>
            <p:nvPr/>
          </p:nvGrpSpPr>
          <p:grpSpPr bwMode="auto">
            <a:xfrm>
              <a:off x="779" y="2870"/>
              <a:ext cx="1209" cy="490"/>
              <a:chOff x="779" y="2870"/>
              <a:chExt cx="1209" cy="490"/>
            </a:xfrm>
          </p:grpSpPr>
          <p:sp>
            <p:nvSpPr>
              <p:cNvPr id="33" name="Rectangle 44"/>
              <p:cNvSpPr>
                <a:spLocks noChangeArrowheads="1"/>
              </p:cNvSpPr>
              <p:nvPr/>
            </p:nvSpPr>
            <p:spPr bwMode="auto">
              <a:xfrm>
                <a:off x="779" y="2870"/>
                <a:ext cx="1209" cy="490"/>
              </a:xfrm>
              <a:prstGeom prst="rect">
                <a:avLst/>
              </a:prstGeom>
              <a:solidFill>
                <a:srgbClr val="FFFFCC"/>
              </a:solidFill>
              <a:ln w="0">
                <a:solidFill>
                  <a:srgbClr val="990033"/>
                </a:solidFill>
                <a:miter lim="800000"/>
                <a:headEnd/>
                <a:tailEnd/>
              </a:ln>
            </p:spPr>
            <p:txBody>
              <a:bodyPr/>
              <a:lstStyle/>
              <a:p>
                <a:endParaRPr lang="en-US"/>
              </a:p>
            </p:txBody>
          </p:sp>
          <p:sp>
            <p:nvSpPr>
              <p:cNvPr id="34" name="Rectangle 45"/>
              <p:cNvSpPr>
                <a:spLocks noChangeArrowheads="1"/>
              </p:cNvSpPr>
              <p:nvPr/>
            </p:nvSpPr>
            <p:spPr bwMode="auto">
              <a:xfrm>
                <a:off x="875" y="2918"/>
                <a:ext cx="10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CourseCatalog</a:t>
                </a:r>
                <a:endParaRPr lang="en-US"/>
              </a:p>
            </p:txBody>
          </p:sp>
          <p:sp>
            <p:nvSpPr>
              <p:cNvPr id="35" name="Rectangle 46"/>
              <p:cNvSpPr>
                <a:spLocks noChangeArrowheads="1"/>
              </p:cNvSpPr>
              <p:nvPr/>
            </p:nvSpPr>
            <p:spPr bwMode="auto">
              <a:xfrm>
                <a:off x="779" y="3133"/>
                <a:ext cx="1209" cy="22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Rectangle 47"/>
              <p:cNvSpPr>
                <a:spLocks noChangeArrowheads="1"/>
              </p:cNvSpPr>
              <p:nvPr/>
            </p:nvSpPr>
            <p:spPr bwMode="auto">
              <a:xfrm>
                <a:off x="779" y="3229"/>
                <a:ext cx="1209" cy="13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 name="Group 181"/>
            <p:cNvGrpSpPr>
              <a:grpSpLocks/>
            </p:cNvGrpSpPr>
            <p:nvPr/>
          </p:nvGrpSpPr>
          <p:grpSpPr bwMode="auto">
            <a:xfrm>
              <a:off x="3796" y="2870"/>
              <a:ext cx="1173" cy="502"/>
              <a:chOff x="3796" y="2870"/>
              <a:chExt cx="1173" cy="502"/>
            </a:xfrm>
          </p:grpSpPr>
          <p:sp>
            <p:nvSpPr>
              <p:cNvPr id="29" name="Rectangle 56"/>
              <p:cNvSpPr>
                <a:spLocks noChangeArrowheads="1"/>
              </p:cNvSpPr>
              <p:nvPr/>
            </p:nvSpPr>
            <p:spPr bwMode="auto">
              <a:xfrm>
                <a:off x="3796" y="2870"/>
                <a:ext cx="1173" cy="502"/>
              </a:xfrm>
              <a:prstGeom prst="rect">
                <a:avLst/>
              </a:prstGeom>
              <a:solidFill>
                <a:srgbClr val="FFFFCC"/>
              </a:solidFill>
              <a:ln w="0">
                <a:solidFill>
                  <a:srgbClr val="990033"/>
                </a:solidFill>
                <a:miter lim="800000"/>
                <a:headEnd/>
                <a:tailEnd/>
              </a:ln>
            </p:spPr>
            <p:txBody>
              <a:bodyPr/>
              <a:lstStyle/>
              <a:p>
                <a:endParaRPr lang="en-US"/>
              </a:p>
            </p:txBody>
          </p:sp>
          <p:sp>
            <p:nvSpPr>
              <p:cNvPr id="30" name="Rectangle 57"/>
              <p:cNvSpPr>
                <a:spLocks noChangeArrowheads="1"/>
              </p:cNvSpPr>
              <p:nvPr/>
            </p:nvSpPr>
            <p:spPr bwMode="auto">
              <a:xfrm>
                <a:off x="4131" y="2918"/>
                <a:ext cx="5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Course</a:t>
                </a:r>
                <a:endParaRPr lang="en-US"/>
              </a:p>
            </p:txBody>
          </p:sp>
          <p:sp>
            <p:nvSpPr>
              <p:cNvPr id="31" name="Rectangle 58"/>
              <p:cNvSpPr>
                <a:spLocks noChangeArrowheads="1"/>
              </p:cNvSpPr>
              <p:nvPr/>
            </p:nvSpPr>
            <p:spPr bwMode="auto">
              <a:xfrm>
                <a:off x="3796" y="3121"/>
                <a:ext cx="1173" cy="25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Rectangle 59"/>
              <p:cNvSpPr>
                <a:spLocks noChangeArrowheads="1"/>
              </p:cNvSpPr>
              <p:nvPr/>
            </p:nvSpPr>
            <p:spPr bwMode="auto">
              <a:xfrm>
                <a:off x="3796" y="3217"/>
                <a:ext cx="1173" cy="15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4" name="Group 182"/>
            <p:cNvGrpSpPr>
              <a:grpSpLocks/>
            </p:cNvGrpSpPr>
            <p:nvPr/>
          </p:nvGrpSpPr>
          <p:grpSpPr bwMode="auto">
            <a:xfrm>
              <a:off x="2252" y="2870"/>
              <a:ext cx="1197" cy="490"/>
              <a:chOff x="2252" y="2870"/>
              <a:chExt cx="1197" cy="490"/>
            </a:xfrm>
          </p:grpSpPr>
          <p:sp>
            <p:nvSpPr>
              <p:cNvPr id="25" name="Rectangle 60"/>
              <p:cNvSpPr>
                <a:spLocks noChangeArrowheads="1"/>
              </p:cNvSpPr>
              <p:nvPr/>
            </p:nvSpPr>
            <p:spPr bwMode="auto">
              <a:xfrm>
                <a:off x="2252" y="2870"/>
                <a:ext cx="1197" cy="490"/>
              </a:xfrm>
              <a:prstGeom prst="rect">
                <a:avLst/>
              </a:prstGeom>
              <a:solidFill>
                <a:srgbClr val="FFFFCC"/>
              </a:solidFill>
              <a:ln w="0">
                <a:solidFill>
                  <a:srgbClr val="990033"/>
                </a:solidFill>
                <a:miter lim="800000"/>
                <a:headEnd/>
                <a:tailEnd/>
              </a:ln>
            </p:spPr>
            <p:txBody>
              <a:bodyPr/>
              <a:lstStyle/>
              <a:p>
                <a:endParaRPr lang="en-US"/>
              </a:p>
            </p:txBody>
          </p:sp>
          <p:sp>
            <p:nvSpPr>
              <p:cNvPr id="26" name="Rectangle 61"/>
              <p:cNvSpPr>
                <a:spLocks noChangeArrowheads="1"/>
              </p:cNvSpPr>
              <p:nvPr/>
            </p:nvSpPr>
            <p:spPr bwMode="auto">
              <a:xfrm>
                <a:off x="2347" y="2918"/>
                <a:ext cx="10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CourseOffering</a:t>
                </a:r>
                <a:endParaRPr lang="en-US"/>
              </a:p>
            </p:txBody>
          </p:sp>
          <p:sp>
            <p:nvSpPr>
              <p:cNvPr id="27" name="Rectangle 62"/>
              <p:cNvSpPr>
                <a:spLocks noChangeArrowheads="1"/>
              </p:cNvSpPr>
              <p:nvPr/>
            </p:nvSpPr>
            <p:spPr bwMode="auto">
              <a:xfrm>
                <a:off x="2252" y="3133"/>
                <a:ext cx="1197" cy="22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Rectangle 63"/>
              <p:cNvSpPr>
                <a:spLocks noChangeArrowheads="1"/>
              </p:cNvSpPr>
              <p:nvPr/>
            </p:nvSpPr>
            <p:spPr bwMode="auto">
              <a:xfrm>
                <a:off x="2252" y="3229"/>
                <a:ext cx="1197" cy="13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Tree>
    <p:extLst>
      <p:ext uri="{BB962C8B-B14F-4D97-AF65-F5344CB8AC3E}">
        <p14:creationId xmlns:p14="http://schemas.microsoft.com/office/powerpoint/2010/main" val="3105933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Tạo các hiện thực hóa use-case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Oval 450"/>
          <p:cNvSpPr>
            <a:spLocks noChangeArrowheads="1"/>
          </p:cNvSpPr>
          <p:nvPr/>
        </p:nvSpPr>
        <p:spPr bwMode="auto">
          <a:xfrm>
            <a:off x="3167063" y="3309938"/>
            <a:ext cx="5761037" cy="3167062"/>
          </a:xfrm>
          <a:prstGeom prst="ellipse">
            <a:avLst/>
          </a:prstGeom>
          <a:noFill/>
          <a:ln w="28575">
            <a:solidFill>
              <a:schemeClr val="folHlink"/>
            </a:solidFill>
            <a:prstDash val="dash"/>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 name="Group 451"/>
          <p:cNvGrpSpPr>
            <a:grpSpLocks/>
          </p:cNvGrpSpPr>
          <p:nvPr/>
        </p:nvGrpSpPr>
        <p:grpSpPr bwMode="auto">
          <a:xfrm>
            <a:off x="5224463" y="5168900"/>
            <a:ext cx="1797050" cy="1195388"/>
            <a:chOff x="3231" y="2968"/>
            <a:chExt cx="1132" cy="753"/>
          </a:xfrm>
        </p:grpSpPr>
        <p:grpSp>
          <p:nvGrpSpPr>
            <p:cNvPr id="7" name="Group 452"/>
            <p:cNvGrpSpPr>
              <a:grpSpLocks/>
            </p:cNvGrpSpPr>
            <p:nvPr/>
          </p:nvGrpSpPr>
          <p:grpSpPr bwMode="auto">
            <a:xfrm>
              <a:off x="3393" y="2968"/>
              <a:ext cx="808" cy="511"/>
              <a:chOff x="1309" y="1072"/>
              <a:chExt cx="1245" cy="766"/>
            </a:xfrm>
          </p:grpSpPr>
          <p:grpSp>
            <p:nvGrpSpPr>
              <p:cNvPr id="9" name="Group 453"/>
              <p:cNvGrpSpPr>
                <a:grpSpLocks/>
              </p:cNvGrpSpPr>
              <p:nvPr/>
            </p:nvGrpSpPr>
            <p:grpSpPr bwMode="auto">
              <a:xfrm>
                <a:off x="1309" y="1231"/>
                <a:ext cx="302" cy="175"/>
                <a:chOff x="144" y="1440"/>
                <a:chExt cx="881" cy="510"/>
              </a:xfrm>
            </p:grpSpPr>
            <p:sp>
              <p:nvSpPr>
                <p:cNvPr id="26" name="Rectangle 45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27" name="Line 45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28" name="Line 45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grpSp>
            <p:nvGrpSpPr>
              <p:cNvPr id="10" name="Group 457"/>
              <p:cNvGrpSpPr>
                <a:grpSpLocks/>
              </p:cNvGrpSpPr>
              <p:nvPr/>
            </p:nvGrpSpPr>
            <p:grpSpPr bwMode="auto">
              <a:xfrm>
                <a:off x="1950" y="1072"/>
                <a:ext cx="302" cy="175"/>
                <a:chOff x="144" y="1440"/>
                <a:chExt cx="881" cy="510"/>
              </a:xfrm>
            </p:grpSpPr>
            <p:sp>
              <p:nvSpPr>
                <p:cNvPr id="23" name="Rectangle 45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24" name="Line 45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25" name="Line 46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grpSp>
            <p:nvGrpSpPr>
              <p:cNvPr id="11" name="Group 461"/>
              <p:cNvGrpSpPr>
                <a:grpSpLocks/>
              </p:cNvGrpSpPr>
              <p:nvPr/>
            </p:nvGrpSpPr>
            <p:grpSpPr bwMode="auto">
              <a:xfrm>
                <a:off x="1648" y="1663"/>
                <a:ext cx="302" cy="175"/>
                <a:chOff x="144" y="1440"/>
                <a:chExt cx="881" cy="510"/>
              </a:xfrm>
            </p:grpSpPr>
            <p:sp>
              <p:nvSpPr>
                <p:cNvPr id="20" name="Rectangle 46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21" name="Line 46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22" name="Line 46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grpSp>
            <p:nvGrpSpPr>
              <p:cNvPr id="12" name="Group 465"/>
              <p:cNvGrpSpPr>
                <a:grpSpLocks/>
              </p:cNvGrpSpPr>
              <p:nvPr/>
            </p:nvGrpSpPr>
            <p:grpSpPr bwMode="auto">
              <a:xfrm>
                <a:off x="2252" y="1581"/>
                <a:ext cx="302" cy="175"/>
                <a:chOff x="144" y="1440"/>
                <a:chExt cx="881" cy="510"/>
              </a:xfrm>
            </p:grpSpPr>
            <p:sp>
              <p:nvSpPr>
                <p:cNvPr id="17" name="Rectangle 46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8" name="Line 46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9" name="Line 46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13" name="Line 469"/>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470"/>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471"/>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472"/>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 name="Text Box 473"/>
            <p:cNvSpPr txBox="1">
              <a:spLocks noChangeArrowheads="1"/>
            </p:cNvSpPr>
            <p:nvPr/>
          </p:nvSpPr>
          <p:spPr bwMode="auto">
            <a:xfrm>
              <a:off x="3231" y="3490"/>
              <a:ext cx="11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Class Diagrams</a:t>
              </a:r>
            </a:p>
          </p:txBody>
        </p:sp>
      </p:grpSp>
      <p:grpSp>
        <p:nvGrpSpPr>
          <p:cNvPr id="29" name="Group 474"/>
          <p:cNvGrpSpPr>
            <a:grpSpLocks/>
          </p:cNvGrpSpPr>
          <p:nvPr/>
        </p:nvGrpSpPr>
        <p:grpSpPr bwMode="auto">
          <a:xfrm>
            <a:off x="647700" y="3530600"/>
            <a:ext cx="1476375" cy="2044700"/>
            <a:chOff x="365" y="2533"/>
            <a:chExt cx="754" cy="1008"/>
          </a:xfrm>
        </p:grpSpPr>
        <p:sp>
          <p:nvSpPr>
            <p:cNvPr id="30" name="Oval 475"/>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Rectangle 476"/>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477"/>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478"/>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479"/>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480"/>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481"/>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482"/>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483"/>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484"/>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485"/>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486"/>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487"/>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488"/>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89"/>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90"/>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491"/>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492"/>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493"/>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9" name="Text Box 494"/>
          <p:cNvSpPr txBox="1">
            <a:spLocks noChangeArrowheads="1"/>
          </p:cNvSpPr>
          <p:nvPr/>
        </p:nvSpPr>
        <p:spPr bwMode="auto">
          <a:xfrm>
            <a:off x="939800" y="5664200"/>
            <a:ext cx="154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a:t>Use Case</a:t>
            </a:r>
          </a:p>
        </p:txBody>
      </p:sp>
      <p:grpSp>
        <p:nvGrpSpPr>
          <p:cNvPr id="50" name="Group 495"/>
          <p:cNvGrpSpPr>
            <a:grpSpLocks/>
          </p:cNvGrpSpPr>
          <p:nvPr/>
        </p:nvGrpSpPr>
        <p:grpSpPr bwMode="auto">
          <a:xfrm>
            <a:off x="6029325" y="3429000"/>
            <a:ext cx="2582863" cy="1457325"/>
            <a:chOff x="3408" y="2040"/>
            <a:chExt cx="1627" cy="918"/>
          </a:xfrm>
        </p:grpSpPr>
        <p:grpSp>
          <p:nvGrpSpPr>
            <p:cNvPr id="51" name="Group 496"/>
            <p:cNvGrpSpPr>
              <a:grpSpLocks/>
            </p:cNvGrpSpPr>
            <p:nvPr/>
          </p:nvGrpSpPr>
          <p:grpSpPr bwMode="auto">
            <a:xfrm>
              <a:off x="3606" y="2058"/>
              <a:ext cx="99" cy="148"/>
              <a:chOff x="7654" y="3380"/>
              <a:chExt cx="554" cy="754"/>
            </a:xfrm>
          </p:grpSpPr>
          <p:sp>
            <p:nvSpPr>
              <p:cNvPr id="70" name="Oval 497"/>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 name="Line 498"/>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499"/>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Freeform 500"/>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2" name="Line 501"/>
            <p:cNvSpPr>
              <a:spLocks noChangeShapeType="1"/>
            </p:cNvSpPr>
            <p:nvPr/>
          </p:nvSpPr>
          <p:spPr bwMode="auto">
            <a:xfrm>
              <a:off x="3717" y="2297"/>
              <a:ext cx="186" cy="199"/>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53" name="Line 502"/>
            <p:cNvSpPr>
              <a:spLocks noChangeShapeType="1"/>
            </p:cNvSpPr>
            <p:nvPr/>
          </p:nvSpPr>
          <p:spPr bwMode="auto">
            <a:xfrm flipV="1">
              <a:off x="3717" y="2118"/>
              <a:ext cx="280" cy="3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54" name="Line 503"/>
            <p:cNvSpPr>
              <a:spLocks noChangeShapeType="1"/>
            </p:cNvSpPr>
            <p:nvPr/>
          </p:nvSpPr>
          <p:spPr bwMode="auto">
            <a:xfrm>
              <a:off x="3967" y="2560"/>
              <a:ext cx="471" cy="108"/>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55" name="Line 504"/>
            <p:cNvSpPr>
              <a:spLocks noChangeShapeType="1"/>
            </p:cNvSpPr>
            <p:nvPr/>
          </p:nvSpPr>
          <p:spPr bwMode="auto">
            <a:xfrm flipV="1">
              <a:off x="3967" y="2393"/>
              <a:ext cx="442" cy="143"/>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56" name="Line 505"/>
            <p:cNvSpPr>
              <a:spLocks noChangeShapeType="1"/>
            </p:cNvSpPr>
            <p:nvPr/>
          </p:nvSpPr>
          <p:spPr bwMode="auto">
            <a:xfrm flipV="1">
              <a:off x="4489" y="2130"/>
              <a:ext cx="80" cy="203"/>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57" name="Line 506"/>
            <p:cNvSpPr>
              <a:spLocks noChangeShapeType="1"/>
            </p:cNvSpPr>
            <p:nvPr/>
          </p:nvSpPr>
          <p:spPr bwMode="auto">
            <a:xfrm flipH="1">
              <a:off x="3937" y="2170"/>
              <a:ext cx="148" cy="318"/>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58" name="Line 507"/>
            <p:cNvSpPr>
              <a:spLocks noChangeShapeType="1"/>
            </p:cNvSpPr>
            <p:nvPr/>
          </p:nvSpPr>
          <p:spPr bwMode="auto">
            <a:xfrm>
              <a:off x="3806" y="2401"/>
              <a:ext cx="71" cy="72"/>
            </a:xfrm>
            <a:prstGeom prst="line">
              <a:avLst/>
            </a:prstGeom>
            <a:noFill/>
            <a:ln w="285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59" name="Line 508"/>
            <p:cNvSpPr>
              <a:spLocks noChangeShapeType="1"/>
            </p:cNvSpPr>
            <p:nvPr/>
          </p:nvSpPr>
          <p:spPr bwMode="auto">
            <a:xfrm flipH="1">
              <a:off x="3940" y="2380"/>
              <a:ext cx="50" cy="96"/>
            </a:xfrm>
            <a:prstGeom prst="line">
              <a:avLst/>
            </a:prstGeom>
            <a:noFill/>
            <a:ln w="285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60" name="Line 509"/>
            <p:cNvSpPr>
              <a:spLocks noChangeShapeType="1"/>
            </p:cNvSpPr>
            <p:nvPr/>
          </p:nvSpPr>
          <p:spPr bwMode="auto">
            <a:xfrm flipV="1">
              <a:off x="4299" y="2393"/>
              <a:ext cx="101" cy="35"/>
            </a:xfrm>
            <a:prstGeom prst="line">
              <a:avLst/>
            </a:prstGeom>
            <a:noFill/>
            <a:ln w="285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61" name="Line 510"/>
            <p:cNvSpPr>
              <a:spLocks noChangeShapeType="1"/>
            </p:cNvSpPr>
            <p:nvPr/>
          </p:nvSpPr>
          <p:spPr bwMode="auto">
            <a:xfrm>
              <a:off x="4336" y="2632"/>
              <a:ext cx="100" cy="23"/>
            </a:xfrm>
            <a:prstGeom prst="line">
              <a:avLst/>
            </a:prstGeom>
            <a:noFill/>
            <a:ln w="285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62" name="Line 511"/>
            <p:cNvSpPr>
              <a:spLocks noChangeShapeType="1"/>
            </p:cNvSpPr>
            <p:nvPr/>
          </p:nvSpPr>
          <p:spPr bwMode="auto">
            <a:xfrm flipV="1">
              <a:off x="4521" y="2146"/>
              <a:ext cx="40" cy="95"/>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63" name="Line 512"/>
            <p:cNvSpPr>
              <a:spLocks noChangeShapeType="1"/>
            </p:cNvSpPr>
            <p:nvPr/>
          </p:nvSpPr>
          <p:spPr bwMode="auto">
            <a:xfrm flipV="1">
              <a:off x="3867" y="2114"/>
              <a:ext cx="90" cy="12"/>
            </a:xfrm>
            <a:prstGeom prst="line">
              <a:avLst/>
            </a:prstGeom>
            <a:noFill/>
            <a:ln w="285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64" name="Text Box 513"/>
            <p:cNvSpPr txBox="1">
              <a:spLocks noChangeArrowheads="1"/>
            </p:cNvSpPr>
            <p:nvPr/>
          </p:nvSpPr>
          <p:spPr bwMode="auto">
            <a:xfrm>
              <a:off x="3408" y="2727"/>
              <a:ext cx="16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a:t>Collaboration Diagrams</a:t>
              </a:r>
            </a:p>
          </p:txBody>
        </p:sp>
        <p:sp>
          <p:nvSpPr>
            <p:cNvPr id="65" name="Rectangle 514"/>
            <p:cNvSpPr>
              <a:spLocks noChangeArrowheads="1"/>
            </p:cNvSpPr>
            <p:nvPr/>
          </p:nvSpPr>
          <p:spPr bwMode="auto">
            <a:xfrm>
              <a:off x="3994" y="2073"/>
              <a:ext cx="121" cy="9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66" name="Rectangle 515"/>
            <p:cNvSpPr>
              <a:spLocks noChangeArrowheads="1"/>
            </p:cNvSpPr>
            <p:nvPr/>
          </p:nvSpPr>
          <p:spPr bwMode="auto">
            <a:xfrm>
              <a:off x="3843" y="2496"/>
              <a:ext cx="121" cy="9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67" name="Rectangle 516"/>
            <p:cNvSpPr>
              <a:spLocks noChangeArrowheads="1"/>
            </p:cNvSpPr>
            <p:nvPr/>
          </p:nvSpPr>
          <p:spPr bwMode="auto">
            <a:xfrm>
              <a:off x="4449" y="2626"/>
              <a:ext cx="121" cy="9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68" name="Rectangle 517"/>
            <p:cNvSpPr>
              <a:spLocks noChangeArrowheads="1"/>
            </p:cNvSpPr>
            <p:nvPr/>
          </p:nvSpPr>
          <p:spPr bwMode="auto">
            <a:xfrm>
              <a:off x="4419" y="2333"/>
              <a:ext cx="121" cy="9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69" name="Rectangle 518"/>
            <p:cNvSpPr>
              <a:spLocks noChangeArrowheads="1"/>
            </p:cNvSpPr>
            <p:nvPr/>
          </p:nvSpPr>
          <p:spPr bwMode="auto">
            <a:xfrm>
              <a:off x="4510" y="2040"/>
              <a:ext cx="121" cy="9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grpSp>
        <p:nvGrpSpPr>
          <p:cNvPr id="74" name="Group 521"/>
          <p:cNvGrpSpPr>
            <a:grpSpLocks/>
          </p:cNvGrpSpPr>
          <p:nvPr/>
        </p:nvGrpSpPr>
        <p:grpSpPr bwMode="auto">
          <a:xfrm>
            <a:off x="973138" y="2035175"/>
            <a:ext cx="1187450" cy="857250"/>
            <a:chOff x="2840" y="3541"/>
            <a:chExt cx="748" cy="540"/>
          </a:xfrm>
        </p:grpSpPr>
        <p:sp>
          <p:nvSpPr>
            <p:cNvPr id="75" name="Oval 522"/>
            <p:cNvSpPr>
              <a:spLocks noChangeArrowheads="1"/>
            </p:cNvSpPr>
            <p:nvPr/>
          </p:nvSpPr>
          <p:spPr bwMode="auto">
            <a:xfrm>
              <a:off x="2901" y="3541"/>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Text Box 523"/>
            <p:cNvSpPr txBox="1">
              <a:spLocks noChangeArrowheads="1"/>
            </p:cNvSpPr>
            <p:nvPr/>
          </p:nvSpPr>
          <p:spPr bwMode="auto">
            <a:xfrm>
              <a:off x="2840" y="3850"/>
              <a:ext cx="7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Use Case</a:t>
              </a:r>
            </a:p>
          </p:txBody>
        </p:sp>
      </p:grpSp>
      <p:grpSp>
        <p:nvGrpSpPr>
          <p:cNvPr id="77" name="Group 524"/>
          <p:cNvGrpSpPr>
            <a:grpSpLocks/>
          </p:cNvGrpSpPr>
          <p:nvPr/>
        </p:nvGrpSpPr>
        <p:grpSpPr bwMode="auto">
          <a:xfrm>
            <a:off x="4803775" y="2035175"/>
            <a:ext cx="2393950" cy="857250"/>
            <a:chOff x="3484" y="3648"/>
            <a:chExt cx="1508" cy="540"/>
          </a:xfrm>
        </p:grpSpPr>
        <p:sp>
          <p:nvSpPr>
            <p:cNvPr id="78" name="Oval 525"/>
            <p:cNvSpPr>
              <a:spLocks noChangeArrowheads="1"/>
            </p:cNvSpPr>
            <p:nvPr/>
          </p:nvSpPr>
          <p:spPr bwMode="auto">
            <a:xfrm>
              <a:off x="3925" y="3648"/>
              <a:ext cx="624" cy="288"/>
            </a:xfrm>
            <a:prstGeom prst="ellipse">
              <a:avLst/>
            </a:prstGeom>
            <a:noFill/>
            <a:ln w="28575">
              <a:solidFill>
                <a:schemeClr val="tx1"/>
              </a:solidFill>
              <a:prstDash val="dash"/>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9" name="Text Box 526"/>
            <p:cNvSpPr txBox="1">
              <a:spLocks noChangeArrowheads="1"/>
            </p:cNvSpPr>
            <p:nvPr/>
          </p:nvSpPr>
          <p:spPr bwMode="auto">
            <a:xfrm>
              <a:off x="3484" y="3957"/>
              <a:ext cx="1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Use-Case Realization</a:t>
              </a:r>
            </a:p>
          </p:txBody>
        </p:sp>
      </p:grpSp>
      <p:sp>
        <p:nvSpPr>
          <p:cNvPr id="80" name="Line 527"/>
          <p:cNvSpPr>
            <a:spLocks noChangeShapeType="1"/>
          </p:cNvSpPr>
          <p:nvPr/>
        </p:nvSpPr>
        <p:spPr bwMode="auto">
          <a:xfrm flipH="1">
            <a:off x="2476500" y="2263775"/>
            <a:ext cx="3014663" cy="0"/>
          </a:xfrm>
          <a:prstGeom prst="line">
            <a:avLst/>
          </a:prstGeom>
          <a:noFill/>
          <a:ln w="28575">
            <a:solidFill>
              <a:schemeClr val="tx1"/>
            </a:solidFill>
            <a:prstDash val="lgDash"/>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AutoShape 528"/>
          <p:cNvSpPr>
            <a:spLocks noChangeArrowheads="1"/>
          </p:cNvSpPr>
          <p:nvPr/>
        </p:nvSpPr>
        <p:spPr bwMode="auto">
          <a:xfrm rot="5400000" flipH="1" flipV="1">
            <a:off x="2171700" y="2098675"/>
            <a:ext cx="381000" cy="304800"/>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82" name="AutoShape 529"/>
          <p:cNvSpPr>
            <a:spLocks noChangeArrowheads="1"/>
          </p:cNvSpPr>
          <p:nvPr/>
        </p:nvSpPr>
        <p:spPr bwMode="auto">
          <a:xfrm>
            <a:off x="2408238" y="4651375"/>
            <a:ext cx="539750" cy="533400"/>
          </a:xfrm>
          <a:prstGeom prst="rightArrow">
            <a:avLst>
              <a:gd name="adj1" fmla="val 55954"/>
              <a:gd name="adj2" fmla="val 50295"/>
            </a:avLst>
          </a:prstGeom>
          <a:solidFill>
            <a:schemeClr val="hlink"/>
          </a:solidFill>
          <a:ln>
            <a:noFill/>
          </a:ln>
          <a:effectLst/>
          <a:extLst>
            <a:ext uri="{91240B29-F687-4F45-9708-019B960494DF}">
              <a14:hiddenLine xmlns:a14="http://schemas.microsoft.com/office/drawing/2010/main" w="12700">
                <a:solidFill>
                  <a:srgbClr val="FFFFFF"/>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3" name="Group 530"/>
          <p:cNvGrpSpPr>
            <a:grpSpLocks/>
          </p:cNvGrpSpPr>
          <p:nvPr/>
        </p:nvGrpSpPr>
        <p:grpSpPr bwMode="auto">
          <a:xfrm>
            <a:off x="3495675" y="3633788"/>
            <a:ext cx="2268538" cy="1452562"/>
            <a:chOff x="2376" y="1971"/>
            <a:chExt cx="1429" cy="915"/>
          </a:xfrm>
        </p:grpSpPr>
        <p:sp>
          <p:nvSpPr>
            <p:cNvPr id="84" name="Text Box 531"/>
            <p:cNvSpPr txBox="1">
              <a:spLocks noChangeArrowheads="1"/>
            </p:cNvSpPr>
            <p:nvPr/>
          </p:nvSpPr>
          <p:spPr bwMode="auto">
            <a:xfrm>
              <a:off x="2376" y="2655"/>
              <a:ext cx="142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800"/>
                <a:t>Sequence Diagrams</a:t>
              </a:r>
            </a:p>
          </p:txBody>
        </p:sp>
        <p:grpSp>
          <p:nvGrpSpPr>
            <p:cNvPr id="85" name="Group 532"/>
            <p:cNvGrpSpPr>
              <a:grpSpLocks/>
            </p:cNvGrpSpPr>
            <p:nvPr/>
          </p:nvGrpSpPr>
          <p:grpSpPr bwMode="auto">
            <a:xfrm>
              <a:off x="2418" y="1971"/>
              <a:ext cx="1300" cy="733"/>
              <a:chOff x="2794" y="2603"/>
              <a:chExt cx="2553" cy="1440"/>
            </a:xfrm>
          </p:grpSpPr>
          <p:grpSp>
            <p:nvGrpSpPr>
              <p:cNvPr id="86" name="Group 533"/>
              <p:cNvGrpSpPr>
                <a:grpSpLocks/>
              </p:cNvGrpSpPr>
              <p:nvPr/>
            </p:nvGrpSpPr>
            <p:grpSpPr bwMode="auto">
              <a:xfrm>
                <a:off x="2794" y="2603"/>
                <a:ext cx="238" cy="318"/>
                <a:chOff x="7654" y="3380"/>
                <a:chExt cx="554" cy="754"/>
              </a:xfrm>
            </p:grpSpPr>
            <p:sp>
              <p:nvSpPr>
                <p:cNvPr id="107" name="Oval 534"/>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8" name="Line 535"/>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9" name="Line 536"/>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 name="Freeform 537"/>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87" name="Line 538"/>
              <p:cNvSpPr>
                <a:spLocks noChangeShapeType="1"/>
              </p:cNvSpPr>
              <p:nvPr/>
            </p:nvSpPr>
            <p:spPr bwMode="auto">
              <a:xfrm>
                <a:off x="2903" y="3109"/>
                <a:ext cx="600" cy="0"/>
              </a:xfrm>
              <a:prstGeom prst="line">
                <a:avLst/>
              </a:prstGeom>
              <a:noFill/>
              <a:ln w="285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Line 539"/>
              <p:cNvSpPr>
                <a:spLocks noChangeShapeType="1"/>
              </p:cNvSpPr>
              <p:nvPr/>
            </p:nvSpPr>
            <p:spPr bwMode="auto">
              <a:xfrm>
                <a:off x="4119" y="3513"/>
                <a:ext cx="471" cy="0"/>
              </a:xfrm>
              <a:prstGeom prst="line">
                <a:avLst/>
              </a:prstGeom>
              <a:noFill/>
              <a:ln w="285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540"/>
              <p:cNvSpPr>
                <a:spLocks noChangeShapeType="1"/>
              </p:cNvSpPr>
              <p:nvPr/>
            </p:nvSpPr>
            <p:spPr bwMode="auto">
              <a:xfrm>
                <a:off x="3544" y="3301"/>
                <a:ext cx="505" cy="0"/>
              </a:xfrm>
              <a:prstGeom prst="line">
                <a:avLst/>
              </a:prstGeom>
              <a:noFill/>
              <a:ln w="2857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 name="Line 541"/>
              <p:cNvSpPr>
                <a:spLocks noChangeShapeType="1"/>
              </p:cNvSpPr>
              <p:nvPr/>
            </p:nvSpPr>
            <p:spPr bwMode="auto">
              <a:xfrm>
                <a:off x="2908" y="3869"/>
                <a:ext cx="0" cy="174"/>
              </a:xfrm>
              <a:prstGeom prst="line">
                <a:avLst/>
              </a:prstGeom>
              <a:noFill/>
              <a:ln w="28575">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Line 542"/>
              <p:cNvSpPr>
                <a:spLocks noChangeShapeType="1"/>
              </p:cNvSpPr>
              <p:nvPr/>
            </p:nvSpPr>
            <p:spPr bwMode="auto">
              <a:xfrm>
                <a:off x="3511" y="3008"/>
                <a:ext cx="0" cy="111"/>
              </a:xfrm>
              <a:prstGeom prst="line">
                <a:avLst/>
              </a:prstGeom>
              <a:noFill/>
              <a:ln w="28575">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 name="Line 543"/>
              <p:cNvSpPr>
                <a:spLocks noChangeShapeType="1"/>
              </p:cNvSpPr>
              <p:nvPr/>
            </p:nvSpPr>
            <p:spPr bwMode="auto">
              <a:xfrm>
                <a:off x="4066" y="3008"/>
                <a:ext cx="0" cy="299"/>
              </a:xfrm>
              <a:prstGeom prst="line">
                <a:avLst/>
              </a:prstGeom>
              <a:noFill/>
              <a:ln w="28575">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 name="Line 544"/>
              <p:cNvSpPr>
                <a:spLocks noChangeShapeType="1"/>
              </p:cNvSpPr>
              <p:nvPr/>
            </p:nvSpPr>
            <p:spPr bwMode="auto">
              <a:xfrm>
                <a:off x="4611" y="3664"/>
                <a:ext cx="0" cy="376"/>
              </a:xfrm>
              <a:prstGeom prst="line">
                <a:avLst/>
              </a:prstGeom>
              <a:noFill/>
              <a:ln w="28575">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 name="Line 545"/>
              <p:cNvSpPr>
                <a:spLocks noChangeShapeType="1"/>
              </p:cNvSpPr>
              <p:nvPr/>
            </p:nvSpPr>
            <p:spPr bwMode="auto">
              <a:xfrm>
                <a:off x="5116" y="3008"/>
                <a:ext cx="0" cy="1032"/>
              </a:xfrm>
              <a:prstGeom prst="line">
                <a:avLst/>
              </a:prstGeom>
              <a:noFill/>
              <a:ln w="28575">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Rectangle 546"/>
              <p:cNvSpPr>
                <a:spLocks noChangeArrowheads="1"/>
              </p:cNvSpPr>
              <p:nvPr/>
            </p:nvSpPr>
            <p:spPr bwMode="auto">
              <a:xfrm rot="16200000">
                <a:off x="2534" y="3446"/>
                <a:ext cx="747" cy="76"/>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96" name="Line 547"/>
              <p:cNvSpPr>
                <a:spLocks noChangeShapeType="1"/>
              </p:cNvSpPr>
              <p:nvPr/>
            </p:nvSpPr>
            <p:spPr bwMode="auto">
              <a:xfrm>
                <a:off x="2908" y="3005"/>
                <a:ext cx="0" cy="110"/>
              </a:xfrm>
              <a:prstGeom prst="line">
                <a:avLst/>
              </a:prstGeom>
              <a:noFill/>
              <a:ln w="28575">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Rectangle 548"/>
              <p:cNvSpPr>
                <a:spLocks noChangeArrowheads="1"/>
              </p:cNvSpPr>
              <p:nvPr/>
            </p:nvSpPr>
            <p:spPr bwMode="auto">
              <a:xfrm rot="16200000">
                <a:off x="3209" y="3381"/>
                <a:ext cx="600" cy="78"/>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98" name="Line 549"/>
              <p:cNvSpPr>
                <a:spLocks noChangeShapeType="1"/>
              </p:cNvSpPr>
              <p:nvPr/>
            </p:nvSpPr>
            <p:spPr bwMode="auto">
              <a:xfrm>
                <a:off x="3511" y="3731"/>
                <a:ext cx="0" cy="309"/>
              </a:xfrm>
              <a:prstGeom prst="line">
                <a:avLst/>
              </a:prstGeom>
              <a:noFill/>
              <a:ln w="28575">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Rectangle 550"/>
              <p:cNvSpPr>
                <a:spLocks noChangeArrowheads="1"/>
              </p:cNvSpPr>
              <p:nvPr/>
            </p:nvSpPr>
            <p:spPr bwMode="auto">
              <a:xfrm rot="16200000">
                <a:off x="3898" y="3438"/>
                <a:ext cx="334" cy="78"/>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100" name="Line 551"/>
              <p:cNvSpPr>
                <a:spLocks noChangeShapeType="1"/>
              </p:cNvSpPr>
              <p:nvPr/>
            </p:nvSpPr>
            <p:spPr bwMode="auto">
              <a:xfrm>
                <a:off x="4064" y="3644"/>
                <a:ext cx="2" cy="394"/>
              </a:xfrm>
              <a:prstGeom prst="line">
                <a:avLst/>
              </a:prstGeom>
              <a:noFill/>
              <a:ln w="28575">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Rectangle 552"/>
              <p:cNvSpPr>
                <a:spLocks noChangeArrowheads="1"/>
              </p:cNvSpPr>
              <p:nvPr/>
            </p:nvSpPr>
            <p:spPr bwMode="auto">
              <a:xfrm rot="16200000">
                <a:off x="4544" y="3551"/>
                <a:ext cx="126" cy="71"/>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102" name="Line 553"/>
              <p:cNvSpPr>
                <a:spLocks noChangeShapeType="1"/>
              </p:cNvSpPr>
              <p:nvPr/>
            </p:nvSpPr>
            <p:spPr bwMode="auto">
              <a:xfrm>
                <a:off x="4611" y="3007"/>
                <a:ext cx="0" cy="516"/>
              </a:xfrm>
              <a:prstGeom prst="line">
                <a:avLst/>
              </a:prstGeom>
              <a:noFill/>
              <a:ln w="28575">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Rectangle 554"/>
              <p:cNvSpPr>
                <a:spLocks noChangeArrowheads="1"/>
              </p:cNvSpPr>
              <p:nvPr/>
            </p:nvSpPr>
            <p:spPr bwMode="auto">
              <a:xfrm>
                <a:off x="3815" y="2722"/>
                <a:ext cx="431" cy="244"/>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104" name="Rectangle 555"/>
              <p:cNvSpPr>
                <a:spLocks noChangeArrowheads="1"/>
              </p:cNvSpPr>
              <p:nvPr/>
            </p:nvSpPr>
            <p:spPr bwMode="auto">
              <a:xfrm>
                <a:off x="4916" y="2722"/>
                <a:ext cx="431" cy="244"/>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105" name="Rectangle 556"/>
              <p:cNvSpPr>
                <a:spLocks noChangeArrowheads="1"/>
              </p:cNvSpPr>
              <p:nvPr/>
            </p:nvSpPr>
            <p:spPr bwMode="auto">
              <a:xfrm>
                <a:off x="4307" y="2722"/>
                <a:ext cx="548" cy="244"/>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106" name="Rectangle 557"/>
              <p:cNvSpPr>
                <a:spLocks noChangeArrowheads="1"/>
              </p:cNvSpPr>
              <p:nvPr/>
            </p:nvSpPr>
            <p:spPr bwMode="auto">
              <a:xfrm>
                <a:off x="3317" y="2722"/>
                <a:ext cx="431" cy="244"/>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grpSp>
      <p:sp>
        <p:nvSpPr>
          <p:cNvPr id="112" name="Text Box 519"/>
          <p:cNvSpPr txBox="1">
            <a:spLocks noChangeArrowheads="1"/>
          </p:cNvSpPr>
          <p:nvPr/>
        </p:nvSpPr>
        <p:spPr bwMode="auto">
          <a:xfrm>
            <a:off x="685800" y="1524000"/>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i="1">
                <a:solidFill>
                  <a:srgbClr val="C00000"/>
                </a:solidFill>
              </a:rPr>
              <a:t>Use-Case Model</a:t>
            </a:r>
          </a:p>
        </p:txBody>
      </p:sp>
      <p:sp>
        <p:nvSpPr>
          <p:cNvPr id="113" name="Text Box 520"/>
          <p:cNvSpPr txBox="1">
            <a:spLocks noChangeArrowheads="1"/>
          </p:cNvSpPr>
          <p:nvPr/>
        </p:nvSpPr>
        <p:spPr bwMode="auto">
          <a:xfrm>
            <a:off x="5054600" y="1524000"/>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i="1">
                <a:solidFill>
                  <a:srgbClr val="C00000"/>
                </a:solidFill>
              </a:rPr>
              <a:t>Design Model</a:t>
            </a:r>
          </a:p>
        </p:txBody>
      </p:sp>
    </p:spTree>
    <p:extLst>
      <p:ext uri="{BB962C8B-B14F-4D97-AF65-F5344CB8AC3E}">
        <p14:creationId xmlns:p14="http://schemas.microsoft.com/office/powerpoint/2010/main" val="749405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Giá trị của các use-case realization</a:t>
            </a:r>
          </a:p>
        </p:txBody>
      </p:sp>
      <p:sp>
        <p:nvSpPr>
          <p:cNvPr id="3" name="Content Placeholder 2"/>
          <p:cNvSpPr>
            <a:spLocks noGrp="1"/>
          </p:cNvSpPr>
          <p:nvPr>
            <p:ph idx="1"/>
          </p:nvPr>
        </p:nvSpPr>
        <p:spPr/>
        <p:txBody>
          <a:bodyPr/>
          <a:lstStyle/>
          <a:p>
            <a:r>
              <a:rPr lang="en-US"/>
              <a:t>Liên kết từ phân tích &amp; thiết kế ngược lại yêu cầu</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grpSp>
        <p:nvGrpSpPr>
          <p:cNvPr id="5" name="Group 5"/>
          <p:cNvGrpSpPr>
            <a:grpSpLocks/>
          </p:cNvGrpSpPr>
          <p:nvPr/>
        </p:nvGrpSpPr>
        <p:grpSpPr bwMode="auto">
          <a:xfrm>
            <a:off x="1028700" y="4694237"/>
            <a:ext cx="1187450" cy="857250"/>
            <a:chOff x="2840" y="3541"/>
            <a:chExt cx="748" cy="540"/>
          </a:xfrm>
        </p:grpSpPr>
        <p:sp>
          <p:nvSpPr>
            <p:cNvPr id="6" name="Oval 6"/>
            <p:cNvSpPr>
              <a:spLocks noChangeArrowheads="1"/>
            </p:cNvSpPr>
            <p:nvPr/>
          </p:nvSpPr>
          <p:spPr bwMode="auto">
            <a:xfrm>
              <a:off x="2901" y="3541"/>
              <a:ext cx="624" cy="288"/>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7"/>
            <p:cNvSpPr txBox="1">
              <a:spLocks noChangeArrowheads="1"/>
            </p:cNvSpPr>
            <p:nvPr/>
          </p:nvSpPr>
          <p:spPr bwMode="auto">
            <a:xfrm>
              <a:off x="2840" y="3850"/>
              <a:ext cx="7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Use Case</a:t>
              </a:r>
            </a:p>
          </p:txBody>
        </p:sp>
      </p:grpSp>
      <p:sp>
        <p:nvSpPr>
          <p:cNvPr id="8" name="Text Box 8"/>
          <p:cNvSpPr txBox="1">
            <a:spLocks noChangeArrowheads="1"/>
          </p:cNvSpPr>
          <p:nvPr/>
        </p:nvSpPr>
        <p:spPr bwMode="auto">
          <a:xfrm>
            <a:off x="6681788" y="3048000"/>
            <a:ext cx="1865382" cy="38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sz="1800">
                <a:solidFill>
                  <a:srgbClr val="C00000"/>
                </a:solidFill>
              </a:rPr>
              <a:t>Analysis &amp; Design</a:t>
            </a:r>
          </a:p>
        </p:txBody>
      </p:sp>
      <p:sp>
        <p:nvSpPr>
          <p:cNvPr id="9" name="Text Box 9"/>
          <p:cNvSpPr txBox="1">
            <a:spLocks noChangeArrowheads="1"/>
          </p:cNvSpPr>
          <p:nvPr/>
        </p:nvSpPr>
        <p:spPr bwMode="auto">
          <a:xfrm>
            <a:off x="965200" y="3048000"/>
            <a:ext cx="1529714" cy="386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spAutoFit/>
          </a:bodyPr>
          <a:lstStyle/>
          <a:p>
            <a:r>
              <a:rPr lang="en-US" sz="1800">
                <a:solidFill>
                  <a:srgbClr val="C00000"/>
                </a:solidFill>
              </a:rPr>
              <a:t>Requirements</a:t>
            </a:r>
          </a:p>
        </p:txBody>
      </p:sp>
      <p:sp>
        <p:nvSpPr>
          <p:cNvPr id="10" name="Oval 11"/>
          <p:cNvSpPr>
            <a:spLocks noChangeArrowheads="1"/>
          </p:cNvSpPr>
          <p:nvPr/>
        </p:nvSpPr>
        <p:spPr bwMode="auto">
          <a:xfrm>
            <a:off x="6986588" y="4719637"/>
            <a:ext cx="990600" cy="457200"/>
          </a:xfrm>
          <a:prstGeom prst="ellipse">
            <a:avLst/>
          </a:prstGeom>
          <a:noFill/>
          <a:ln w="28575">
            <a:solidFill>
              <a:schemeClr val="tx1"/>
            </a:solidFill>
            <a:prstDash val="dash"/>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2"/>
          <p:cNvSpPr txBox="1">
            <a:spLocks noChangeArrowheads="1"/>
          </p:cNvSpPr>
          <p:nvPr/>
        </p:nvSpPr>
        <p:spPr bwMode="auto">
          <a:xfrm>
            <a:off x="6826250" y="5210175"/>
            <a:ext cx="1314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Use-Case </a:t>
            </a:r>
          </a:p>
          <a:p>
            <a:pPr algn="ctr"/>
            <a:r>
              <a:rPr lang="en-US" sz="1800"/>
              <a:t>Realization</a:t>
            </a:r>
          </a:p>
        </p:txBody>
      </p:sp>
      <p:grpSp>
        <p:nvGrpSpPr>
          <p:cNvPr id="12" name="Group 55"/>
          <p:cNvGrpSpPr>
            <a:grpSpLocks/>
          </p:cNvGrpSpPr>
          <p:nvPr/>
        </p:nvGrpSpPr>
        <p:grpSpPr bwMode="auto">
          <a:xfrm>
            <a:off x="2774950" y="3511550"/>
            <a:ext cx="3575050" cy="2168525"/>
            <a:chOff x="1748" y="2155"/>
            <a:chExt cx="2252" cy="1366"/>
          </a:xfrm>
        </p:grpSpPr>
        <p:sp>
          <p:nvSpPr>
            <p:cNvPr id="13" name="Freeform 21"/>
            <p:cNvSpPr>
              <a:spLocks/>
            </p:cNvSpPr>
            <p:nvPr/>
          </p:nvSpPr>
          <p:spPr bwMode="auto">
            <a:xfrm>
              <a:off x="1770" y="3247"/>
              <a:ext cx="2230" cy="274"/>
            </a:xfrm>
            <a:custGeom>
              <a:avLst/>
              <a:gdLst>
                <a:gd name="T0" fmla="*/ 2221 w 2230"/>
                <a:gd name="T1" fmla="*/ 0 h 274"/>
                <a:gd name="T2" fmla="*/ 0 w 2230"/>
                <a:gd name="T3" fmla="*/ 17 h 274"/>
                <a:gd name="T4" fmla="*/ 20 w 2230"/>
                <a:gd name="T5" fmla="*/ 274 h 274"/>
                <a:gd name="T6" fmla="*/ 2230 w 2230"/>
                <a:gd name="T7" fmla="*/ 246 h 274"/>
                <a:gd name="T8" fmla="*/ 2221 w 2230"/>
                <a:gd name="T9" fmla="*/ 0 h 274"/>
              </a:gdLst>
              <a:ahLst/>
              <a:cxnLst>
                <a:cxn ang="0">
                  <a:pos x="T0" y="T1"/>
                </a:cxn>
                <a:cxn ang="0">
                  <a:pos x="T2" y="T3"/>
                </a:cxn>
                <a:cxn ang="0">
                  <a:pos x="T4" y="T5"/>
                </a:cxn>
                <a:cxn ang="0">
                  <a:pos x="T6" y="T7"/>
                </a:cxn>
                <a:cxn ang="0">
                  <a:pos x="T8" y="T9"/>
                </a:cxn>
              </a:cxnLst>
              <a:rect l="0" t="0" r="r" b="b"/>
              <a:pathLst>
                <a:path w="2230" h="274">
                  <a:moveTo>
                    <a:pt x="2221" y="0"/>
                  </a:moveTo>
                  <a:lnTo>
                    <a:pt x="0" y="17"/>
                  </a:lnTo>
                  <a:lnTo>
                    <a:pt x="20" y="274"/>
                  </a:lnTo>
                  <a:lnTo>
                    <a:pt x="2230" y="246"/>
                  </a:lnTo>
                  <a:lnTo>
                    <a:pt x="2221" y="0"/>
                  </a:lnTo>
                  <a:close/>
                </a:path>
              </a:pathLst>
            </a:custGeom>
            <a:solidFill>
              <a:srgbClr val="00C4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22"/>
            <p:cNvSpPr>
              <a:spLocks/>
            </p:cNvSpPr>
            <p:nvPr/>
          </p:nvSpPr>
          <p:spPr bwMode="auto">
            <a:xfrm>
              <a:off x="1748" y="2155"/>
              <a:ext cx="2243" cy="1273"/>
            </a:xfrm>
            <a:custGeom>
              <a:avLst/>
              <a:gdLst>
                <a:gd name="T0" fmla="*/ 263 w 2243"/>
                <a:gd name="T1" fmla="*/ 188 h 1273"/>
                <a:gd name="T2" fmla="*/ 593 w 2243"/>
                <a:gd name="T3" fmla="*/ 0 h 1273"/>
                <a:gd name="T4" fmla="*/ 667 w 2243"/>
                <a:gd name="T5" fmla="*/ 94 h 1273"/>
                <a:gd name="T6" fmla="*/ 750 w 2243"/>
                <a:gd name="T7" fmla="*/ 825 h 1273"/>
                <a:gd name="T8" fmla="*/ 828 w 2243"/>
                <a:gd name="T9" fmla="*/ 828 h 1273"/>
                <a:gd name="T10" fmla="*/ 952 w 2243"/>
                <a:gd name="T11" fmla="*/ 835 h 1273"/>
                <a:gd name="T12" fmla="*/ 1103 w 2243"/>
                <a:gd name="T13" fmla="*/ 843 h 1273"/>
                <a:gd name="T14" fmla="*/ 1260 w 2243"/>
                <a:gd name="T15" fmla="*/ 850 h 1273"/>
                <a:gd name="T16" fmla="*/ 1402 w 2243"/>
                <a:gd name="T17" fmla="*/ 858 h 1273"/>
                <a:gd name="T18" fmla="*/ 1502 w 2243"/>
                <a:gd name="T19" fmla="*/ 863 h 1273"/>
                <a:gd name="T20" fmla="*/ 1562 w 2243"/>
                <a:gd name="T21" fmla="*/ 866 h 1273"/>
                <a:gd name="T22" fmla="*/ 1594 w 2243"/>
                <a:gd name="T23" fmla="*/ 867 h 1273"/>
                <a:gd name="T24" fmla="*/ 1606 w 2243"/>
                <a:gd name="T25" fmla="*/ 868 h 1273"/>
                <a:gd name="T26" fmla="*/ 1607 w 2243"/>
                <a:gd name="T27" fmla="*/ 868 h 1273"/>
                <a:gd name="T28" fmla="*/ 1624 w 2243"/>
                <a:gd name="T29" fmla="*/ 368 h 1273"/>
                <a:gd name="T30" fmla="*/ 2002 w 2243"/>
                <a:gd name="T31" fmla="*/ 339 h 1273"/>
                <a:gd name="T32" fmla="*/ 1986 w 2243"/>
                <a:gd name="T33" fmla="*/ 882 h 1273"/>
                <a:gd name="T34" fmla="*/ 2030 w 2243"/>
                <a:gd name="T35" fmla="*/ 890 h 1273"/>
                <a:gd name="T36" fmla="*/ 2112 w 2243"/>
                <a:gd name="T37" fmla="*/ 901 h 1273"/>
                <a:gd name="T38" fmla="*/ 2198 w 2243"/>
                <a:gd name="T39" fmla="*/ 910 h 1273"/>
                <a:gd name="T40" fmla="*/ 2235 w 2243"/>
                <a:gd name="T41" fmla="*/ 916 h 1273"/>
                <a:gd name="T42" fmla="*/ 2243 w 2243"/>
                <a:gd name="T43" fmla="*/ 917 h 1273"/>
                <a:gd name="T44" fmla="*/ 2240 w 2243"/>
                <a:gd name="T45" fmla="*/ 960 h 1273"/>
                <a:gd name="T46" fmla="*/ 2215 w 2243"/>
                <a:gd name="T47" fmla="*/ 956 h 1273"/>
                <a:gd name="T48" fmla="*/ 2142 w 2243"/>
                <a:gd name="T49" fmla="*/ 950 h 1273"/>
                <a:gd name="T50" fmla="*/ 2053 w 2243"/>
                <a:gd name="T51" fmla="*/ 949 h 1273"/>
                <a:gd name="T52" fmla="*/ 1998 w 2243"/>
                <a:gd name="T53" fmla="*/ 955 h 1273"/>
                <a:gd name="T54" fmla="*/ 1974 w 2243"/>
                <a:gd name="T55" fmla="*/ 1215 h 1273"/>
                <a:gd name="T56" fmla="*/ 1607 w 2243"/>
                <a:gd name="T57" fmla="*/ 946 h 1273"/>
                <a:gd name="T58" fmla="*/ 1556 w 2243"/>
                <a:gd name="T59" fmla="*/ 945 h 1273"/>
                <a:gd name="T60" fmla="*/ 1428 w 2243"/>
                <a:gd name="T61" fmla="*/ 942 h 1273"/>
                <a:gd name="T62" fmla="*/ 1258 w 2243"/>
                <a:gd name="T63" fmla="*/ 939 h 1273"/>
                <a:gd name="T64" fmla="*/ 1085 w 2243"/>
                <a:gd name="T65" fmla="*/ 933 h 1273"/>
                <a:gd name="T66" fmla="*/ 944 w 2243"/>
                <a:gd name="T67" fmla="*/ 931 h 1273"/>
                <a:gd name="T68" fmla="*/ 819 w 2243"/>
                <a:gd name="T69" fmla="*/ 928 h 1273"/>
                <a:gd name="T70" fmla="*/ 756 w 2243"/>
                <a:gd name="T71" fmla="*/ 928 h 1273"/>
                <a:gd name="T72" fmla="*/ 743 w 2243"/>
                <a:gd name="T73" fmla="*/ 930 h 1273"/>
                <a:gd name="T74" fmla="*/ 287 w 2243"/>
                <a:gd name="T75" fmla="*/ 1187 h 1273"/>
                <a:gd name="T76" fmla="*/ 263 w 2243"/>
                <a:gd name="T77" fmla="*/ 924 h 1273"/>
                <a:gd name="T78" fmla="*/ 204 w 2243"/>
                <a:gd name="T79" fmla="*/ 924 h 1273"/>
                <a:gd name="T80" fmla="*/ 117 w 2243"/>
                <a:gd name="T81" fmla="*/ 930 h 1273"/>
                <a:gd name="T82" fmla="*/ 45 w 2243"/>
                <a:gd name="T83" fmla="*/ 936 h 1273"/>
                <a:gd name="T84" fmla="*/ 13 w 2243"/>
                <a:gd name="T85" fmla="*/ 940 h 1273"/>
                <a:gd name="T86" fmla="*/ 0 w 2243"/>
                <a:gd name="T87" fmla="*/ 854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43" h="1273">
                  <a:moveTo>
                    <a:pt x="0" y="854"/>
                  </a:moveTo>
                  <a:lnTo>
                    <a:pt x="273" y="827"/>
                  </a:lnTo>
                  <a:lnTo>
                    <a:pt x="263" y="188"/>
                  </a:lnTo>
                  <a:lnTo>
                    <a:pt x="234" y="183"/>
                  </a:lnTo>
                  <a:lnTo>
                    <a:pt x="227" y="127"/>
                  </a:lnTo>
                  <a:lnTo>
                    <a:pt x="593" y="0"/>
                  </a:lnTo>
                  <a:lnTo>
                    <a:pt x="695" y="17"/>
                  </a:lnTo>
                  <a:lnTo>
                    <a:pt x="687" y="90"/>
                  </a:lnTo>
                  <a:lnTo>
                    <a:pt x="667" y="94"/>
                  </a:lnTo>
                  <a:lnTo>
                    <a:pt x="733" y="823"/>
                  </a:lnTo>
                  <a:lnTo>
                    <a:pt x="737" y="823"/>
                  </a:lnTo>
                  <a:lnTo>
                    <a:pt x="750" y="825"/>
                  </a:lnTo>
                  <a:lnTo>
                    <a:pt x="769" y="826"/>
                  </a:lnTo>
                  <a:lnTo>
                    <a:pt x="796" y="827"/>
                  </a:lnTo>
                  <a:lnTo>
                    <a:pt x="828" y="828"/>
                  </a:lnTo>
                  <a:lnTo>
                    <a:pt x="865" y="831"/>
                  </a:lnTo>
                  <a:lnTo>
                    <a:pt x="907" y="832"/>
                  </a:lnTo>
                  <a:lnTo>
                    <a:pt x="952" y="835"/>
                  </a:lnTo>
                  <a:lnTo>
                    <a:pt x="1001" y="837"/>
                  </a:lnTo>
                  <a:lnTo>
                    <a:pt x="1052" y="840"/>
                  </a:lnTo>
                  <a:lnTo>
                    <a:pt x="1103" y="843"/>
                  </a:lnTo>
                  <a:lnTo>
                    <a:pt x="1155" y="845"/>
                  </a:lnTo>
                  <a:lnTo>
                    <a:pt x="1208" y="848"/>
                  </a:lnTo>
                  <a:lnTo>
                    <a:pt x="1260" y="850"/>
                  </a:lnTo>
                  <a:lnTo>
                    <a:pt x="1310" y="853"/>
                  </a:lnTo>
                  <a:lnTo>
                    <a:pt x="1359" y="855"/>
                  </a:lnTo>
                  <a:lnTo>
                    <a:pt x="1402" y="858"/>
                  </a:lnTo>
                  <a:lnTo>
                    <a:pt x="1441" y="859"/>
                  </a:lnTo>
                  <a:lnTo>
                    <a:pt x="1474" y="862"/>
                  </a:lnTo>
                  <a:lnTo>
                    <a:pt x="1502" y="863"/>
                  </a:lnTo>
                  <a:lnTo>
                    <a:pt x="1526" y="864"/>
                  </a:lnTo>
                  <a:lnTo>
                    <a:pt x="1547" y="866"/>
                  </a:lnTo>
                  <a:lnTo>
                    <a:pt x="1562" y="866"/>
                  </a:lnTo>
                  <a:lnTo>
                    <a:pt x="1576" y="867"/>
                  </a:lnTo>
                  <a:lnTo>
                    <a:pt x="1587" y="867"/>
                  </a:lnTo>
                  <a:lnTo>
                    <a:pt x="1594" y="867"/>
                  </a:lnTo>
                  <a:lnTo>
                    <a:pt x="1599" y="868"/>
                  </a:lnTo>
                  <a:lnTo>
                    <a:pt x="1603" y="868"/>
                  </a:lnTo>
                  <a:lnTo>
                    <a:pt x="1606" y="868"/>
                  </a:lnTo>
                  <a:lnTo>
                    <a:pt x="1607" y="868"/>
                  </a:lnTo>
                  <a:lnTo>
                    <a:pt x="1607" y="868"/>
                  </a:lnTo>
                  <a:lnTo>
                    <a:pt x="1607" y="868"/>
                  </a:lnTo>
                  <a:lnTo>
                    <a:pt x="1631" y="429"/>
                  </a:lnTo>
                  <a:lnTo>
                    <a:pt x="1620" y="416"/>
                  </a:lnTo>
                  <a:lnTo>
                    <a:pt x="1624" y="368"/>
                  </a:lnTo>
                  <a:lnTo>
                    <a:pt x="1954" y="265"/>
                  </a:lnTo>
                  <a:lnTo>
                    <a:pt x="1998" y="289"/>
                  </a:lnTo>
                  <a:lnTo>
                    <a:pt x="2002" y="339"/>
                  </a:lnTo>
                  <a:lnTo>
                    <a:pt x="1991" y="334"/>
                  </a:lnTo>
                  <a:lnTo>
                    <a:pt x="1982" y="881"/>
                  </a:lnTo>
                  <a:lnTo>
                    <a:pt x="1986" y="882"/>
                  </a:lnTo>
                  <a:lnTo>
                    <a:pt x="1995" y="883"/>
                  </a:lnTo>
                  <a:lnTo>
                    <a:pt x="2010" y="886"/>
                  </a:lnTo>
                  <a:lnTo>
                    <a:pt x="2030" y="890"/>
                  </a:lnTo>
                  <a:lnTo>
                    <a:pt x="2055" y="894"/>
                  </a:lnTo>
                  <a:lnTo>
                    <a:pt x="2082" y="898"/>
                  </a:lnTo>
                  <a:lnTo>
                    <a:pt x="2112" y="901"/>
                  </a:lnTo>
                  <a:lnTo>
                    <a:pt x="2146" y="905"/>
                  </a:lnTo>
                  <a:lnTo>
                    <a:pt x="2175" y="908"/>
                  </a:lnTo>
                  <a:lnTo>
                    <a:pt x="2198" y="910"/>
                  </a:lnTo>
                  <a:lnTo>
                    <a:pt x="2216" y="912"/>
                  </a:lnTo>
                  <a:lnTo>
                    <a:pt x="2227" y="914"/>
                  </a:lnTo>
                  <a:lnTo>
                    <a:pt x="2235" y="916"/>
                  </a:lnTo>
                  <a:lnTo>
                    <a:pt x="2240" y="916"/>
                  </a:lnTo>
                  <a:lnTo>
                    <a:pt x="2243" y="917"/>
                  </a:lnTo>
                  <a:lnTo>
                    <a:pt x="2243" y="917"/>
                  </a:lnTo>
                  <a:lnTo>
                    <a:pt x="2243" y="962"/>
                  </a:lnTo>
                  <a:lnTo>
                    <a:pt x="2243" y="962"/>
                  </a:lnTo>
                  <a:lnTo>
                    <a:pt x="2240" y="960"/>
                  </a:lnTo>
                  <a:lnTo>
                    <a:pt x="2235" y="960"/>
                  </a:lnTo>
                  <a:lnTo>
                    <a:pt x="2227" y="959"/>
                  </a:lnTo>
                  <a:lnTo>
                    <a:pt x="2215" y="956"/>
                  </a:lnTo>
                  <a:lnTo>
                    <a:pt x="2197" y="955"/>
                  </a:lnTo>
                  <a:lnTo>
                    <a:pt x="2172" y="953"/>
                  </a:lnTo>
                  <a:lnTo>
                    <a:pt x="2142" y="950"/>
                  </a:lnTo>
                  <a:lnTo>
                    <a:pt x="2110" y="949"/>
                  </a:lnTo>
                  <a:lnTo>
                    <a:pt x="2080" y="948"/>
                  </a:lnTo>
                  <a:lnTo>
                    <a:pt x="2053" y="949"/>
                  </a:lnTo>
                  <a:lnTo>
                    <a:pt x="2030" y="951"/>
                  </a:lnTo>
                  <a:lnTo>
                    <a:pt x="2012" y="954"/>
                  </a:lnTo>
                  <a:lnTo>
                    <a:pt x="1998" y="955"/>
                  </a:lnTo>
                  <a:lnTo>
                    <a:pt x="1989" y="956"/>
                  </a:lnTo>
                  <a:lnTo>
                    <a:pt x="1987" y="958"/>
                  </a:lnTo>
                  <a:lnTo>
                    <a:pt x="1974" y="1215"/>
                  </a:lnTo>
                  <a:lnTo>
                    <a:pt x="1946" y="1223"/>
                  </a:lnTo>
                  <a:lnTo>
                    <a:pt x="1603" y="1174"/>
                  </a:lnTo>
                  <a:lnTo>
                    <a:pt x="1607" y="946"/>
                  </a:lnTo>
                  <a:lnTo>
                    <a:pt x="1601" y="946"/>
                  </a:lnTo>
                  <a:lnTo>
                    <a:pt x="1584" y="946"/>
                  </a:lnTo>
                  <a:lnTo>
                    <a:pt x="1556" y="945"/>
                  </a:lnTo>
                  <a:lnTo>
                    <a:pt x="1520" y="944"/>
                  </a:lnTo>
                  <a:lnTo>
                    <a:pt x="1476" y="944"/>
                  </a:lnTo>
                  <a:lnTo>
                    <a:pt x="1428" y="942"/>
                  </a:lnTo>
                  <a:lnTo>
                    <a:pt x="1373" y="941"/>
                  </a:lnTo>
                  <a:lnTo>
                    <a:pt x="1317" y="940"/>
                  </a:lnTo>
                  <a:lnTo>
                    <a:pt x="1258" y="939"/>
                  </a:lnTo>
                  <a:lnTo>
                    <a:pt x="1199" y="936"/>
                  </a:lnTo>
                  <a:lnTo>
                    <a:pt x="1140" y="935"/>
                  </a:lnTo>
                  <a:lnTo>
                    <a:pt x="1085" y="933"/>
                  </a:lnTo>
                  <a:lnTo>
                    <a:pt x="1033" y="932"/>
                  </a:lnTo>
                  <a:lnTo>
                    <a:pt x="985" y="931"/>
                  </a:lnTo>
                  <a:lnTo>
                    <a:pt x="944" y="931"/>
                  </a:lnTo>
                  <a:lnTo>
                    <a:pt x="911" y="930"/>
                  </a:lnTo>
                  <a:lnTo>
                    <a:pt x="860" y="928"/>
                  </a:lnTo>
                  <a:lnTo>
                    <a:pt x="819" y="928"/>
                  </a:lnTo>
                  <a:lnTo>
                    <a:pt x="790" y="928"/>
                  </a:lnTo>
                  <a:lnTo>
                    <a:pt x="769" y="928"/>
                  </a:lnTo>
                  <a:lnTo>
                    <a:pt x="756" y="928"/>
                  </a:lnTo>
                  <a:lnTo>
                    <a:pt x="747" y="930"/>
                  </a:lnTo>
                  <a:lnTo>
                    <a:pt x="745" y="930"/>
                  </a:lnTo>
                  <a:lnTo>
                    <a:pt x="743" y="930"/>
                  </a:lnTo>
                  <a:lnTo>
                    <a:pt x="773" y="1264"/>
                  </a:lnTo>
                  <a:lnTo>
                    <a:pt x="699" y="1273"/>
                  </a:lnTo>
                  <a:lnTo>
                    <a:pt x="287" y="1187"/>
                  </a:lnTo>
                  <a:lnTo>
                    <a:pt x="275" y="926"/>
                  </a:lnTo>
                  <a:lnTo>
                    <a:pt x="271" y="926"/>
                  </a:lnTo>
                  <a:lnTo>
                    <a:pt x="263" y="924"/>
                  </a:lnTo>
                  <a:lnTo>
                    <a:pt x="247" y="924"/>
                  </a:lnTo>
                  <a:lnTo>
                    <a:pt x="228" y="924"/>
                  </a:lnTo>
                  <a:lnTo>
                    <a:pt x="204" y="924"/>
                  </a:lnTo>
                  <a:lnTo>
                    <a:pt x="177" y="926"/>
                  </a:lnTo>
                  <a:lnTo>
                    <a:pt x="147" y="927"/>
                  </a:lnTo>
                  <a:lnTo>
                    <a:pt x="117" y="930"/>
                  </a:lnTo>
                  <a:lnTo>
                    <a:pt x="87" y="932"/>
                  </a:lnTo>
                  <a:lnTo>
                    <a:pt x="63" y="935"/>
                  </a:lnTo>
                  <a:lnTo>
                    <a:pt x="45" y="936"/>
                  </a:lnTo>
                  <a:lnTo>
                    <a:pt x="30" y="937"/>
                  </a:lnTo>
                  <a:lnTo>
                    <a:pt x="19" y="939"/>
                  </a:lnTo>
                  <a:lnTo>
                    <a:pt x="13" y="940"/>
                  </a:lnTo>
                  <a:lnTo>
                    <a:pt x="9" y="940"/>
                  </a:lnTo>
                  <a:lnTo>
                    <a:pt x="8" y="940"/>
                  </a:lnTo>
                  <a:lnTo>
                    <a:pt x="0" y="854"/>
                  </a:lnTo>
                  <a:close/>
                </a:path>
              </a:pathLst>
            </a:custGeom>
            <a:solidFill>
              <a:srgbClr val="CC99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23"/>
            <p:cNvSpPr>
              <a:spLocks/>
            </p:cNvSpPr>
            <p:nvPr/>
          </p:nvSpPr>
          <p:spPr bwMode="auto">
            <a:xfrm>
              <a:off x="2329" y="2172"/>
              <a:ext cx="175" cy="1235"/>
            </a:xfrm>
            <a:custGeom>
              <a:avLst/>
              <a:gdLst>
                <a:gd name="T0" fmla="*/ 12 w 175"/>
                <a:gd name="T1" fmla="*/ 0 h 1235"/>
                <a:gd name="T2" fmla="*/ 97 w 175"/>
                <a:gd name="T3" fmla="*/ 16 h 1235"/>
                <a:gd name="T4" fmla="*/ 93 w 175"/>
                <a:gd name="T5" fmla="*/ 65 h 1235"/>
                <a:gd name="T6" fmla="*/ 73 w 175"/>
                <a:gd name="T7" fmla="*/ 69 h 1235"/>
                <a:gd name="T8" fmla="*/ 175 w 175"/>
                <a:gd name="T9" fmla="*/ 1230 h 1235"/>
                <a:gd name="T10" fmla="*/ 131 w 175"/>
                <a:gd name="T11" fmla="*/ 1235 h 1235"/>
                <a:gd name="T12" fmla="*/ 24 w 175"/>
                <a:gd name="T13" fmla="*/ 73 h 1235"/>
                <a:gd name="T14" fmla="*/ 0 w 175"/>
                <a:gd name="T15" fmla="*/ 77 h 1235"/>
                <a:gd name="T16" fmla="*/ 12 w 175"/>
                <a:gd name="T17" fmla="*/ 0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235">
                  <a:moveTo>
                    <a:pt x="12" y="0"/>
                  </a:moveTo>
                  <a:lnTo>
                    <a:pt x="97" y="16"/>
                  </a:lnTo>
                  <a:lnTo>
                    <a:pt x="93" y="65"/>
                  </a:lnTo>
                  <a:lnTo>
                    <a:pt x="73" y="69"/>
                  </a:lnTo>
                  <a:lnTo>
                    <a:pt x="175" y="1230"/>
                  </a:lnTo>
                  <a:lnTo>
                    <a:pt x="131" y="1235"/>
                  </a:lnTo>
                  <a:lnTo>
                    <a:pt x="24" y="73"/>
                  </a:lnTo>
                  <a:lnTo>
                    <a:pt x="0" y="77"/>
                  </a:lnTo>
                  <a:lnTo>
                    <a:pt x="12" y="0"/>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24"/>
            <p:cNvSpPr>
              <a:spLocks/>
            </p:cNvSpPr>
            <p:nvPr/>
          </p:nvSpPr>
          <p:spPr bwMode="auto">
            <a:xfrm>
              <a:off x="1979" y="2237"/>
              <a:ext cx="374" cy="106"/>
            </a:xfrm>
            <a:custGeom>
              <a:avLst/>
              <a:gdLst>
                <a:gd name="T0" fmla="*/ 350 w 374"/>
                <a:gd name="T1" fmla="*/ 0 h 106"/>
                <a:gd name="T2" fmla="*/ 0 w 374"/>
                <a:gd name="T3" fmla="*/ 97 h 106"/>
                <a:gd name="T4" fmla="*/ 35 w 374"/>
                <a:gd name="T5" fmla="*/ 106 h 106"/>
                <a:gd name="T6" fmla="*/ 374 w 374"/>
                <a:gd name="T7" fmla="*/ 8 h 106"/>
                <a:gd name="T8" fmla="*/ 350 w 374"/>
                <a:gd name="T9" fmla="*/ 0 h 106"/>
              </a:gdLst>
              <a:ahLst/>
              <a:cxnLst>
                <a:cxn ang="0">
                  <a:pos x="T0" y="T1"/>
                </a:cxn>
                <a:cxn ang="0">
                  <a:pos x="T2" y="T3"/>
                </a:cxn>
                <a:cxn ang="0">
                  <a:pos x="T4" y="T5"/>
                </a:cxn>
                <a:cxn ang="0">
                  <a:pos x="T6" y="T7"/>
                </a:cxn>
                <a:cxn ang="0">
                  <a:pos x="T8" y="T9"/>
                </a:cxn>
              </a:cxnLst>
              <a:rect l="0" t="0" r="r" b="b"/>
              <a:pathLst>
                <a:path w="374" h="106">
                  <a:moveTo>
                    <a:pt x="350" y="0"/>
                  </a:moveTo>
                  <a:lnTo>
                    <a:pt x="0" y="97"/>
                  </a:lnTo>
                  <a:lnTo>
                    <a:pt x="35" y="106"/>
                  </a:lnTo>
                  <a:lnTo>
                    <a:pt x="374" y="8"/>
                  </a:lnTo>
                  <a:lnTo>
                    <a:pt x="350" y="0"/>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Freeform 25"/>
            <p:cNvSpPr>
              <a:spLocks/>
            </p:cNvSpPr>
            <p:nvPr/>
          </p:nvSpPr>
          <p:spPr bwMode="auto">
            <a:xfrm>
              <a:off x="1759" y="2982"/>
              <a:ext cx="647" cy="99"/>
            </a:xfrm>
            <a:custGeom>
              <a:avLst/>
              <a:gdLst>
                <a:gd name="T0" fmla="*/ 647 w 647"/>
                <a:gd name="T1" fmla="*/ 82 h 99"/>
                <a:gd name="T2" fmla="*/ 639 w 647"/>
                <a:gd name="T3" fmla="*/ 82 h 99"/>
                <a:gd name="T4" fmla="*/ 619 w 647"/>
                <a:gd name="T5" fmla="*/ 81 h 99"/>
                <a:gd name="T6" fmla="*/ 584 w 647"/>
                <a:gd name="T7" fmla="*/ 80 h 99"/>
                <a:gd name="T8" fmla="*/ 537 w 647"/>
                <a:gd name="T9" fmla="*/ 78 h 99"/>
                <a:gd name="T10" fmla="*/ 478 w 647"/>
                <a:gd name="T11" fmla="*/ 78 h 99"/>
                <a:gd name="T12" fmla="*/ 408 w 647"/>
                <a:gd name="T13" fmla="*/ 78 h 99"/>
                <a:gd name="T14" fmla="*/ 327 w 647"/>
                <a:gd name="T15" fmla="*/ 80 h 99"/>
                <a:gd name="T16" fmla="*/ 236 w 647"/>
                <a:gd name="T17" fmla="*/ 82 h 99"/>
                <a:gd name="T18" fmla="*/ 191 w 647"/>
                <a:gd name="T19" fmla="*/ 83 h 99"/>
                <a:gd name="T20" fmla="*/ 149 w 647"/>
                <a:gd name="T21" fmla="*/ 86 h 99"/>
                <a:gd name="T22" fmla="*/ 110 w 647"/>
                <a:gd name="T23" fmla="*/ 89 h 99"/>
                <a:gd name="T24" fmla="*/ 76 w 647"/>
                <a:gd name="T25" fmla="*/ 92 h 99"/>
                <a:gd name="T26" fmla="*/ 47 w 647"/>
                <a:gd name="T27" fmla="*/ 95 h 99"/>
                <a:gd name="T28" fmla="*/ 25 w 647"/>
                <a:gd name="T29" fmla="*/ 96 h 99"/>
                <a:gd name="T30" fmla="*/ 12 w 647"/>
                <a:gd name="T31" fmla="*/ 99 h 99"/>
                <a:gd name="T32" fmla="*/ 7 w 647"/>
                <a:gd name="T33" fmla="*/ 99 h 99"/>
                <a:gd name="T34" fmla="*/ 2 w 647"/>
                <a:gd name="T35" fmla="*/ 41 h 99"/>
                <a:gd name="T36" fmla="*/ 21 w 647"/>
                <a:gd name="T37" fmla="*/ 39 h 99"/>
                <a:gd name="T38" fmla="*/ 56 w 647"/>
                <a:gd name="T39" fmla="*/ 36 h 99"/>
                <a:gd name="T40" fmla="*/ 104 w 647"/>
                <a:gd name="T41" fmla="*/ 31 h 99"/>
                <a:gd name="T42" fmla="*/ 161 w 647"/>
                <a:gd name="T43" fmla="*/ 26 h 99"/>
                <a:gd name="T44" fmla="*/ 223 w 647"/>
                <a:gd name="T45" fmla="*/ 21 h 99"/>
                <a:gd name="T46" fmla="*/ 289 w 647"/>
                <a:gd name="T47" fmla="*/ 14 h 99"/>
                <a:gd name="T48" fmla="*/ 354 w 647"/>
                <a:gd name="T49" fmla="*/ 10 h 99"/>
                <a:gd name="T50" fmla="*/ 418 w 647"/>
                <a:gd name="T51" fmla="*/ 5 h 99"/>
                <a:gd name="T52" fmla="*/ 478 w 647"/>
                <a:gd name="T53" fmla="*/ 3 h 99"/>
                <a:gd name="T54" fmla="*/ 528 w 647"/>
                <a:gd name="T55" fmla="*/ 1 h 99"/>
                <a:gd name="T56" fmla="*/ 567 w 647"/>
                <a:gd name="T57" fmla="*/ 0 h 99"/>
                <a:gd name="T58" fmla="*/ 598 w 647"/>
                <a:gd name="T59" fmla="*/ 0 h 99"/>
                <a:gd name="T60" fmla="*/ 621 w 647"/>
                <a:gd name="T61" fmla="*/ 0 h 99"/>
                <a:gd name="T62" fmla="*/ 635 w 647"/>
                <a:gd name="T63" fmla="*/ 0 h 99"/>
                <a:gd name="T64" fmla="*/ 642 w 647"/>
                <a:gd name="T6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7" h="99">
                  <a:moveTo>
                    <a:pt x="643" y="0"/>
                  </a:moveTo>
                  <a:lnTo>
                    <a:pt x="647" y="82"/>
                  </a:lnTo>
                  <a:lnTo>
                    <a:pt x="646" y="82"/>
                  </a:lnTo>
                  <a:lnTo>
                    <a:pt x="639" y="82"/>
                  </a:lnTo>
                  <a:lnTo>
                    <a:pt x="630" y="81"/>
                  </a:lnTo>
                  <a:lnTo>
                    <a:pt x="619" y="81"/>
                  </a:lnTo>
                  <a:lnTo>
                    <a:pt x="603" y="81"/>
                  </a:lnTo>
                  <a:lnTo>
                    <a:pt x="584" y="80"/>
                  </a:lnTo>
                  <a:lnTo>
                    <a:pt x="562" y="80"/>
                  </a:lnTo>
                  <a:lnTo>
                    <a:pt x="537" y="78"/>
                  </a:lnTo>
                  <a:lnTo>
                    <a:pt x="509" y="78"/>
                  </a:lnTo>
                  <a:lnTo>
                    <a:pt x="478" y="78"/>
                  </a:lnTo>
                  <a:lnTo>
                    <a:pt x="445" y="78"/>
                  </a:lnTo>
                  <a:lnTo>
                    <a:pt x="408" y="78"/>
                  </a:lnTo>
                  <a:lnTo>
                    <a:pt x="369" y="78"/>
                  </a:lnTo>
                  <a:lnTo>
                    <a:pt x="327" y="80"/>
                  </a:lnTo>
                  <a:lnTo>
                    <a:pt x="282" y="81"/>
                  </a:lnTo>
                  <a:lnTo>
                    <a:pt x="236" y="82"/>
                  </a:lnTo>
                  <a:lnTo>
                    <a:pt x="213" y="83"/>
                  </a:lnTo>
                  <a:lnTo>
                    <a:pt x="191" y="83"/>
                  </a:lnTo>
                  <a:lnTo>
                    <a:pt x="170" y="85"/>
                  </a:lnTo>
                  <a:lnTo>
                    <a:pt x="149" y="86"/>
                  </a:lnTo>
                  <a:lnTo>
                    <a:pt x="129" y="87"/>
                  </a:lnTo>
                  <a:lnTo>
                    <a:pt x="110" y="89"/>
                  </a:lnTo>
                  <a:lnTo>
                    <a:pt x="92" y="91"/>
                  </a:lnTo>
                  <a:lnTo>
                    <a:pt x="76" y="92"/>
                  </a:lnTo>
                  <a:lnTo>
                    <a:pt x="61" y="94"/>
                  </a:lnTo>
                  <a:lnTo>
                    <a:pt x="47" y="95"/>
                  </a:lnTo>
                  <a:lnTo>
                    <a:pt x="35" y="96"/>
                  </a:lnTo>
                  <a:lnTo>
                    <a:pt x="25" y="96"/>
                  </a:lnTo>
                  <a:lnTo>
                    <a:pt x="17" y="97"/>
                  </a:lnTo>
                  <a:lnTo>
                    <a:pt x="12" y="99"/>
                  </a:lnTo>
                  <a:lnTo>
                    <a:pt x="8" y="99"/>
                  </a:lnTo>
                  <a:lnTo>
                    <a:pt x="7" y="99"/>
                  </a:lnTo>
                  <a:lnTo>
                    <a:pt x="0" y="41"/>
                  </a:lnTo>
                  <a:lnTo>
                    <a:pt x="2" y="41"/>
                  </a:lnTo>
                  <a:lnTo>
                    <a:pt x="10" y="40"/>
                  </a:lnTo>
                  <a:lnTo>
                    <a:pt x="21" y="39"/>
                  </a:lnTo>
                  <a:lnTo>
                    <a:pt x="37" y="37"/>
                  </a:lnTo>
                  <a:lnTo>
                    <a:pt x="56" y="36"/>
                  </a:lnTo>
                  <a:lnTo>
                    <a:pt x="79" y="33"/>
                  </a:lnTo>
                  <a:lnTo>
                    <a:pt x="104" y="31"/>
                  </a:lnTo>
                  <a:lnTo>
                    <a:pt x="131" y="28"/>
                  </a:lnTo>
                  <a:lnTo>
                    <a:pt x="161" y="26"/>
                  </a:lnTo>
                  <a:lnTo>
                    <a:pt x="191" y="23"/>
                  </a:lnTo>
                  <a:lnTo>
                    <a:pt x="223" y="21"/>
                  </a:lnTo>
                  <a:lnTo>
                    <a:pt x="257" y="17"/>
                  </a:lnTo>
                  <a:lnTo>
                    <a:pt x="289" y="14"/>
                  </a:lnTo>
                  <a:lnTo>
                    <a:pt x="322" y="12"/>
                  </a:lnTo>
                  <a:lnTo>
                    <a:pt x="354" y="10"/>
                  </a:lnTo>
                  <a:lnTo>
                    <a:pt x="385" y="8"/>
                  </a:lnTo>
                  <a:lnTo>
                    <a:pt x="418" y="5"/>
                  </a:lnTo>
                  <a:lnTo>
                    <a:pt x="450" y="4"/>
                  </a:lnTo>
                  <a:lnTo>
                    <a:pt x="478" y="3"/>
                  </a:lnTo>
                  <a:lnTo>
                    <a:pt x="505" y="1"/>
                  </a:lnTo>
                  <a:lnTo>
                    <a:pt x="528" y="1"/>
                  </a:lnTo>
                  <a:lnTo>
                    <a:pt x="550" y="0"/>
                  </a:lnTo>
                  <a:lnTo>
                    <a:pt x="567" y="0"/>
                  </a:lnTo>
                  <a:lnTo>
                    <a:pt x="584" y="0"/>
                  </a:lnTo>
                  <a:lnTo>
                    <a:pt x="598" y="0"/>
                  </a:lnTo>
                  <a:lnTo>
                    <a:pt x="611" y="0"/>
                  </a:lnTo>
                  <a:lnTo>
                    <a:pt x="621" y="0"/>
                  </a:lnTo>
                  <a:lnTo>
                    <a:pt x="629" y="0"/>
                  </a:lnTo>
                  <a:lnTo>
                    <a:pt x="635" y="0"/>
                  </a:lnTo>
                  <a:lnTo>
                    <a:pt x="639" y="0"/>
                  </a:lnTo>
                  <a:lnTo>
                    <a:pt x="642" y="0"/>
                  </a:lnTo>
                  <a:lnTo>
                    <a:pt x="643" y="0"/>
                  </a:lnTo>
                  <a:close/>
                </a:path>
              </a:pathLst>
            </a:custGeom>
            <a:solidFill>
              <a:srgbClr val="CC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 name="Freeform 26"/>
            <p:cNvSpPr>
              <a:spLocks/>
            </p:cNvSpPr>
            <p:nvPr/>
          </p:nvSpPr>
          <p:spPr bwMode="auto">
            <a:xfrm>
              <a:off x="2040" y="2350"/>
              <a:ext cx="151" cy="632"/>
            </a:xfrm>
            <a:custGeom>
              <a:avLst/>
              <a:gdLst>
                <a:gd name="T0" fmla="*/ 0 w 151"/>
                <a:gd name="T1" fmla="*/ 632 h 632"/>
                <a:gd name="T2" fmla="*/ 0 w 151"/>
                <a:gd name="T3" fmla="*/ 555 h 632"/>
                <a:gd name="T4" fmla="*/ 0 w 151"/>
                <a:gd name="T5" fmla="*/ 382 h 632"/>
                <a:gd name="T6" fmla="*/ 0 w 151"/>
                <a:gd name="T7" fmla="*/ 199 h 632"/>
                <a:gd name="T8" fmla="*/ 0 w 151"/>
                <a:gd name="T9" fmla="*/ 91 h 632"/>
                <a:gd name="T10" fmla="*/ 1 w 151"/>
                <a:gd name="T11" fmla="*/ 70 h 632"/>
                <a:gd name="T12" fmla="*/ 6 w 151"/>
                <a:gd name="T13" fmla="*/ 51 h 632"/>
                <a:gd name="T14" fmla="*/ 14 w 151"/>
                <a:gd name="T15" fmla="*/ 33 h 632"/>
                <a:gd name="T16" fmla="*/ 24 w 151"/>
                <a:gd name="T17" fmla="*/ 19 h 632"/>
                <a:gd name="T18" fmla="*/ 36 w 151"/>
                <a:gd name="T19" fmla="*/ 9 h 632"/>
                <a:gd name="T20" fmla="*/ 47 w 151"/>
                <a:gd name="T21" fmla="*/ 2 h 632"/>
                <a:gd name="T22" fmla="*/ 60 w 151"/>
                <a:gd name="T23" fmla="*/ 0 h 632"/>
                <a:gd name="T24" fmla="*/ 73 w 151"/>
                <a:gd name="T25" fmla="*/ 5 h 632"/>
                <a:gd name="T26" fmla="*/ 84 w 151"/>
                <a:gd name="T27" fmla="*/ 25 h 632"/>
                <a:gd name="T28" fmla="*/ 96 w 151"/>
                <a:gd name="T29" fmla="*/ 66 h 632"/>
                <a:gd name="T30" fmla="*/ 106 w 151"/>
                <a:gd name="T31" fmla="*/ 124 h 632"/>
                <a:gd name="T32" fmla="*/ 115 w 151"/>
                <a:gd name="T33" fmla="*/ 192 h 632"/>
                <a:gd name="T34" fmla="*/ 123 w 151"/>
                <a:gd name="T35" fmla="*/ 265 h 632"/>
                <a:gd name="T36" fmla="*/ 129 w 151"/>
                <a:gd name="T37" fmla="*/ 335 h 632"/>
                <a:gd name="T38" fmla="*/ 134 w 151"/>
                <a:gd name="T39" fmla="*/ 400 h 632"/>
                <a:gd name="T40" fmla="*/ 138 w 151"/>
                <a:gd name="T41" fmla="*/ 453 h 632"/>
                <a:gd name="T42" fmla="*/ 143 w 151"/>
                <a:gd name="T43" fmla="*/ 523 h 632"/>
                <a:gd name="T44" fmla="*/ 147 w 151"/>
                <a:gd name="T45" fmla="*/ 575 h 632"/>
                <a:gd name="T46" fmla="*/ 150 w 151"/>
                <a:gd name="T47" fmla="*/ 605 h 632"/>
                <a:gd name="T48" fmla="*/ 151 w 151"/>
                <a:gd name="T49" fmla="*/ 616 h 632"/>
                <a:gd name="T50" fmla="*/ 0 w 151"/>
                <a:gd name="T51" fmla="*/ 632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1" h="632">
                  <a:moveTo>
                    <a:pt x="0" y="632"/>
                  </a:moveTo>
                  <a:lnTo>
                    <a:pt x="0" y="555"/>
                  </a:lnTo>
                  <a:lnTo>
                    <a:pt x="0" y="382"/>
                  </a:lnTo>
                  <a:lnTo>
                    <a:pt x="0" y="199"/>
                  </a:lnTo>
                  <a:lnTo>
                    <a:pt x="0" y="91"/>
                  </a:lnTo>
                  <a:lnTo>
                    <a:pt x="1" y="70"/>
                  </a:lnTo>
                  <a:lnTo>
                    <a:pt x="6" y="51"/>
                  </a:lnTo>
                  <a:lnTo>
                    <a:pt x="14" y="33"/>
                  </a:lnTo>
                  <a:lnTo>
                    <a:pt x="24" y="19"/>
                  </a:lnTo>
                  <a:lnTo>
                    <a:pt x="36" y="9"/>
                  </a:lnTo>
                  <a:lnTo>
                    <a:pt x="47" y="2"/>
                  </a:lnTo>
                  <a:lnTo>
                    <a:pt x="60" y="0"/>
                  </a:lnTo>
                  <a:lnTo>
                    <a:pt x="73" y="5"/>
                  </a:lnTo>
                  <a:lnTo>
                    <a:pt x="84" y="25"/>
                  </a:lnTo>
                  <a:lnTo>
                    <a:pt x="96" y="66"/>
                  </a:lnTo>
                  <a:lnTo>
                    <a:pt x="106" y="124"/>
                  </a:lnTo>
                  <a:lnTo>
                    <a:pt x="115" y="192"/>
                  </a:lnTo>
                  <a:lnTo>
                    <a:pt x="123" y="265"/>
                  </a:lnTo>
                  <a:lnTo>
                    <a:pt x="129" y="335"/>
                  </a:lnTo>
                  <a:lnTo>
                    <a:pt x="134" y="400"/>
                  </a:lnTo>
                  <a:lnTo>
                    <a:pt x="138" y="453"/>
                  </a:lnTo>
                  <a:lnTo>
                    <a:pt x="143" y="523"/>
                  </a:lnTo>
                  <a:lnTo>
                    <a:pt x="147" y="575"/>
                  </a:lnTo>
                  <a:lnTo>
                    <a:pt x="150" y="605"/>
                  </a:lnTo>
                  <a:lnTo>
                    <a:pt x="151" y="616"/>
                  </a:lnTo>
                  <a:lnTo>
                    <a:pt x="0" y="632"/>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27"/>
            <p:cNvSpPr>
              <a:spLocks/>
            </p:cNvSpPr>
            <p:nvPr/>
          </p:nvSpPr>
          <p:spPr bwMode="auto">
            <a:xfrm>
              <a:off x="2210" y="2309"/>
              <a:ext cx="177" cy="662"/>
            </a:xfrm>
            <a:custGeom>
              <a:avLst/>
              <a:gdLst>
                <a:gd name="T0" fmla="*/ 19 w 177"/>
                <a:gd name="T1" fmla="*/ 662 h 662"/>
                <a:gd name="T2" fmla="*/ 15 w 177"/>
                <a:gd name="T3" fmla="*/ 581 h 662"/>
                <a:gd name="T4" fmla="*/ 6 w 177"/>
                <a:gd name="T5" fmla="*/ 399 h 662"/>
                <a:gd name="T6" fmla="*/ 0 w 177"/>
                <a:gd name="T7" fmla="*/ 202 h 662"/>
                <a:gd name="T8" fmla="*/ 3 w 177"/>
                <a:gd name="T9" fmla="*/ 79 h 662"/>
                <a:gd name="T10" fmla="*/ 8 w 177"/>
                <a:gd name="T11" fmla="*/ 53 h 662"/>
                <a:gd name="T12" fmla="*/ 15 w 177"/>
                <a:gd name="T13" fmla="*/ 33 h 662"/>
                <a:gd name="T14" fmla="*/ 23 w 177"/>
                <a:gd name="T15" fmla="*/ 19 h 662"/>
                <a:gd name="T16" fmla="*/ 32 w 177"/>
                <a:gd name="T17" fmla="*/ 9 h 662"/>
                <a:gd name="T18" fmla="*/ 42 w 177"/>
                <a:gd name="T19" fmla="*/ 4 h 662"/>
                <a:gd name="T20" fmla="*/ 53 w 177"/>
                <a:gd name="T21" fmla="*/ 1 h 662"/>
                <a:gd name="T22" fmla="*/ 64 w 177"/>
                <a:gd name="T23" fmla="*/ 0 h 662"/>
                <a:gd name="T24" fmla="*/ 76 w 177"/>
                <a:gd name="T25" fmla="*/ 1 h 662"/>
                <a:gd name="T26" fmla="*/ 87 w 177"/>
                <a:gd name="T27" fmla="*/ 6 h 662"/>
                <a:gd name="T28" fmla="*/ 95 w 177"/>
                <a:gd name="T29" fmla="*/ 16 h 662"/>
                <a:gd name="T30" fmla="*/ 102 w 177"/>
                <a:gd name="T31" fmla="*/ 32 h 662"/>
                <a:gd name="T32" fmla="*/ 108 w 177"/>
                <a:gd name="T33" fmla="*/ 51 h 662"/>
                <a:gd name="T34" fmla="*/ 110 w 177"/>
                <a:gd name="T35" fmla="*/ 74 h 662"/>
                <a:gd name="T36" fmla="*/ 114 w 177"/>
                <a:gd name="T37" fmla="*/ 98 h 662"/>
                <a:gd name="T38" fmla="*/ 116 w 177"/>
                <a:gd name="T39" fmla="*/ 124 h 662"/>
                <a:gd name="T40" fmla="*/ 119 w 177"/>
                <a:gd name="T41" fmla="*/ 148 h 662"/>
                <a:gd name="T42" fmla="*/ 124 w 177"/>
                <a:gd name="T43" fmla="*/ 189 h 662"/>
                <a:gd name="T44" fmla="*/ 132 w 177"/>
                <a:gd name="T45" fmla="*/ 254 h 662"/>
                <a:gd name="T46" fmla="*/ 141 w 177"/>
                <a:gd name="T47" fmla="*/ 336 h 662"/>
                <a:gd name="T48" fmla="*/ 151 w 177"/>
                <a:gd name="T49" fmla="*/ 425 h 662"/>
                <a:gd name="T50" fmla="*/ 160 w 177"/>
                <a:gd name="T51" fmla="*/ 511 h 662"/>
                <a:gd name="T52" fmla="*/ 169 w 177"/>
                <a:gd name="T53" fmla="*/ 584 h 662"/>
                <a:gd name="T54" fmla="*/ 174 w 177"/>
                <a:gd name="T55" fmla="*/ 633 h 662"/>
                <a:gd name="T56" fmla="*/ 177 w 177"/>
                <a:gd name="T57" fmla="*/ 653 h 662"/>
                <a:gd name="T58" fmla="*/ 19 w 177"/>
                <a:gd name="T59" fmla="*/ 662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7" h="662">
                  <a:moveTo>
                    <a:pt x="19" y="662"/>
                  </a:moveTo>
                  <a:lnTo>
                    <a:pt x="15" y="581"/>
                  </a:lnTo>
                  <a:lnTo>
                    <a:pt x="6" y="399"/>
                  </a:lnTo>
                  <a:lnTo>
                    <a:pt x="0" y="202"/>
                  </a:lnTo>
                  <a:lnTo>
                    <a:pt x="3" y="79"/>
                  </a:lnTo>
                  <a:lnTo>
                    <a:pt x="8" y="53"/>
                  </a:lnTo>
                  <a:lnTo>
                    <a:pt x="15" y="33"/>
                  </a:lnTo>
                  <a:lnTo>
                    <a:pt x="23" y="19"/>
                  </a:lnTo>
                  <a:lnTo>
                    <a:pt x="32" y="9"/>
                  </a:lnTo>
                  <a:lnTo>
                    <a:pt x="42" y="4"/>
                  </a:lnTo>
                  <a:lnTo>
                    <a:pt x="53" y="1"/>
                  </a:lnTo>
                  <a:lnTo>
                    <a:pt x="64" y="0"/>
                  </a:lnTo>
                  <a:lnTo>
                    <a:pt x="76" y="1"/>
                  </a:lnTo>
                  <a:lnTo>
                    <a:pt x="87" y="6"/>
                  </a:lnTo>
                  <a:lnTo>
                    <a:pt x="95" y="16"/>
                  </a:lnTo>
                  <a:lnTo>
                    <a:pt x="102" y="32"/>
                  </a:lnTo>
                  <a:lnTo>
                    <a:pt x="108" y="51"/>
                  </a:lnTo>
                  <a:lnTo>
                    <a:pt x="110" y="74"/>
                  </a:lnTo>
                  <a:lnTo>
                    <a:pt x="114" y="98"/>
                  </a:lnTo>
                  <a:lnTo>
                    <a:pt x="116" y="124"/>
                  </a:lnTo>
                  <a:lnTo>
                    <a:pt x="119" y="148"/>
                  </a:lnTo>
                  <a:lnTo>
                    <a:pt x="124" y="189"/>
                  </a:lnTo>
                  <a:lnTo>
                    <a:pt x="132" y="254"/>
                  </a:lnTo>
                  <a:lnTo>
                    <a:pt x="141" y="336"/>
                  </a:lnTo>
                  <a:lnTo>
                    <a:pt x="151" y="425"/>
                  </a:lnTo>
                  <a:lnTo>
                    <a:pt x="160" y="511"/>
                  </a:lnTo>
                  <a:lnTo>
                    <a:pt x="169" y="584"/>
                  </a:lnTo>
                  <a:lnTo>
                    <a:pt x="174" y="633"/>
                  </a:lnTo>
                  <a:lnTo>
                    <a:pt x="177" y="653"/>
                  </a:lnTo>
                  <a:lnTo>
                    <a:pt x="19" y="662"/>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28"/>
            <p:cNvSpPr>
              <a:spLocks/>
            </p:cNvSpPr>
            <p:nvPr/>
          </p:nvSpPr>
          <p:spPr bwMode="auto">
            <a:xfrm>
              <a:off x="2080" y="2403"/>
              <a:ext cx="111" cy="575"/>
            </a:xfrm>
            <a:custGeom>
              <a:avLst/>
              <a:gdLst>
                <a:gd name="T0" fmla="*/ 6 w 111"/>
                <a:gd name="T1" fmla="*/ 575 h 575"/>
                <a:gd name="T2" fmla="*/ 6 w 111"/>
                <a:gd name="T3" fmla="*/ 520 h 575"/>
                <a:gd name="T4" fmla="*/ 3 w 111"/>
                <a:gd name="T5" fmla="*/ 392 h 575"/>
                <a:gd name="T6" fmla="*/ 2 w 111"/>
                <a:gd name="T7" fmla="*/ 244 h 575"/>
                <a:gd name="T8" fmla="*/ 0 w 111"/>
                <a:gd name="T9" fmla="*/ 131 h 575"/>
                <a:gd name="T10" fmla="*/ 2 w 111"/>
                <a:gd name="T11" fmla="*/ 88 h 575"/>
                <a:gd name="T12" fmla="*/ 9 w 111"/>
                <a:gd name="T13" fmla="*/ 56 h 575"/>
                <a:gd name="T14" fmla="*/ 17 w 111"/>
                <a:gd name="T15" fmla="*/ 31 h 575"/>
                <a:gd name="T16" fmla="*/ 28 w 111"/>
                <a:gd name="T17" fmla="*/ 16 h 575"/>
                <a:gd name="T18" fmla="*/ 38 w 111"/>
                <a:gd name="T19" fmla="*/ 7 h 575"/>
                <a:gd name="T20" fmla="*/ 48 w 111"/>
                <a:gd name="T21" fmla="*/ 2 h 575"/>
                <a:gd name="T22" fmla="*/ 55 w 111"/>
                <a:gd name="T23" fmla="*/ 0 h 575"/>
                <a:gd name="T24" fmla="*/ 57 w 111"/>
                <a:gd name="T25" fmla="*/ 0 h 575"/>
                <a:gd name="T26" fmla="*/ 62 w 111"/>
                <a:gd name="T27" fmla="*/ 34 h 575"/>
                <a:gd name="T28" fmla="*/ 73 w 111"/>
                <a:gd name="T29" fmla="*/ 117 h 575"/>
                <a:gd name="T30" fmla="*/ 85 w 111"/>
                <a:gd name="T31" fmla="*/ 225 h 575"/>
                <a:gd name="T32" fmla="*/ 94 w 111"/>
                <a:gd name="T33" fmla="*/ 331 h 575"/>
                <a:gd name="T34" fmla="*/ 101 w 111"/>
                <a:gd name="T35" fmla="*/ 423 h 575"/>
                <a:gd name="T36" fmla="*/ 106 w 111"/>
                <a:gd name="T37" fmla="*/ 497 h 575"/>
                <a:gd name="T38" fmla="*/ 110 w 111"/>
                <a:gd name="T39" fmla="*/ 547 h 575"/>
                <a:gd name="T40" fmla="*/ 111 w 111"/>
                <a:gd name="T41" fmla="*/ 565 h 575"/>
                <a:gd name="T42" fmla="*/ 6 w 111"/>
                <a:gd name="T43" fmla="*/ 5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1" h="575">
                  <a:moveTo>
                    <a:pt x="6" y="575"/>
                  </a:moveTo>
                  <a:lnTo>
                    <a:pt x="6" y="520"/>
                  </a:lnTo>
                  <a:lnTo>
                    <a:pt x="3" y="392"/>
                  </a:lnTo>
                  <a:lnTo>
                    <a:pt x="2" y="244"/>
                  </a:lnTo>
                  <a:lnTo>
                    <a:pt x="0" y="131"/>
                  </a:lnTo>
                  <a:lnTo>
                    <a:pt x="2" y="88"/>
                  </a:lnTo>
                  <a:lnTo>
                    <a:pt x="9" y="56"/>
                  </a:lnTo>
                  <a:lnTo>
                    <a:pt x="17" y="31"/>
                  </a:lnTo>
                  <a:lnTo>
                    <a:pt x="28" y="16"/>
                  </a:lnTo>
                  <a:lnTo>
                    <a:pt x="38" y="7"/>
                  </a:lnTo>
                  <a:lnTo>
                    <a:pt x="48" y="2"/>
                  </a:lnTo>
                  <a:lnTo>
                    <a:pt x="55" y="0"/>
                  </a:lnTo>
                  <a:lnTo>
                    <a:pt x="57" y="0"/>
                  </a:lnTo>
                  <a:lnTo>
                    <a:pt x="62" y="34"/>
                  </a:lnTo>
                  <a:lnTo>
                    <a:pt x="73" y="117"/>
                  </a:lnTo>
                  <a:lnTo>
                    <a:pt x="85" y="225"/>
                  </a:lnTo>
                  <a:lnTo>
                    <a:pt x="94" y="331"/>
                  </a:lnTo>
                  <a:lnTo>
                    <a:pt x="101" y="423"/>
                  </a:lnTo>
                  <a:lnTo>
                    <a:pt x="106" y="497"/>
                  </a:lnTo>
                  <a:lnTo>
                    <a:pt x="110" y="547"/>
                  </a:lnTo>
                  <a:lnTo>
                    <a:pt x="111" y="565"/>
                  </a:lnTo>
                  <a:lnTo>
                    <a:pt x="6" y="57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29"/>
            <p:cNvSpPr>
              <a:spLocks/>
            </p:cNvSpPr>
            <p:nvPr/>
          </p:nvSpPr>
          <p:spPr bwMode="auto">
            <a:xfrm>
              <a:off x="2243" y="2368"/>
              <a:ext cx="147" cy="603"/>
            </a:xfrm>
            <a:custGeom>
              <a:avLst/>
              <a:gdLst>
                <a:gd name="T0" fmla="*/ 28 w 147"/>
                <a:gd name="T1" fmla="*/ 603 h 603"/>
                <a:gd name="T2" fmla="*/ 147 w 147"/>
                <a:gd name="T3" fmla="*/ 596 h 603"/>
                <a:gd name="T4" fmla="*/ 76 w 147"/>
                <a:gd name="T5" fmla="*/ 0 h 603"/>
                <a:gd name="T6" fmla="*/ 73 w 147"/>
                <a:gd name="T7" fmla="*/ 0 h 603"/>
                <a:gd name="T8" fmla="*/ 66 w 147"/>
                <a:gd name="T9" fmla="*/ 2 h 603"/>
                <a:gd name="T10" fmla="*/ 55 w 147"/>
                <a:gd name="T11" fmla="*/ 5 h 603"/>
                <a:gd name="T12" fmla="*/ 43 w 147"/>
                <a:gd name="T13" fmla="*/ 11 h 603"/>
                <a:gd name="T14" fmla="*/ 30 w 147"/>
                <a:gd name="T15" fmla="*/ 20 h 603"/>
                <a:gd name="T16" fmla="*/ 17 w 147"/>
                <a:gd name="T17" fmla="*/ 33 h 603"/>
                <a:gd name="T18" fmla="*/ 8 w 147"/>
                <a:gd name="T19" fmla="*/ 51 h 603"/>
                <a:gd name="T20" fmla="*/ 3 w 147"/>
                <a:gd name="T21" fmla="*/ 73 h 603"/>
                <a:gd name="T22" fmla="*/ 0 w 147"/>
                <a:gd name="T23" fmla="*/ 126 h 603"/>
                <a:gd name="T24" fmla="*/ 2 w 147"/>
                <a:gd name="T25" fmla="*/ 201 h 603"/>
                <a:gd name="T26" fmla="*/ 5 w 147"/>
                <a:gd name="T27" fmla="*/ 286 h 603"/>
                <a:gd name="T28" fmla="*/ 11 w 147"/>
                <a:gd name="T29" fmla="*/ 377 h 603"/>
                <a:gd name="T30" fmla="*/ 17 w 147"/>
                <a:gd name="T31" fmla="*/ 463 h 603"/>
                <a:gd name="T32" fmla="*/ 22 w 147"/>
                <a:gd name="T33" fmla="*/ 535 h 603"/>
                <a:gd name="T34" fmla="*/ 27 w 147"/>
                <a:gd name="T35" fmla="*/ 585 h 603"/>
                <a:gd name="T36" fmla="*/ 28 w 147"/>
                <a:gd name="T37" fmla="*/ 603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7" h="603">
                  <a:moveTo>
                    <a:pt x="28" y="603"/>
                  </a:moveTo>
                  <a:lnTo>
                    <a:pt x="147" y="596"/>
                  </a:lnTo>
                  <a:lnTo>
                    <a:pt x="76" y="0"/>
                  </a:lnTo>
                  <a:lnTo>
                    <a:pt x="73" y="0"/>
                  </a:lnTo>
                  <a:lnTo>
                    <a:pt x="66" y="2"/>
                  </a:lnTo>
                  <a:lnTo>
                    <a:pt x="55" y="5"/>
                  </a:lnTo>
                  <a:lnTo>
                    <a:pt x="43" y="11"/>
                  </a:lnTo>
                  <a:lnTo>
                    <a:pt x="30" y="20"/>
                  </a:lnTo>
                  <a:lnTo>
                    <a:pt x="17" y="33"/>
                  </a:lnTo>
                  <a:lnTo>
                    <a:pt x="8" y="51"/>
                  </a:lnTo>
                  <a:lnTo>
                    <a:pt x="3" y="73"/>
                  </a:lnTo>
                  <a:lnTo>
                    <a:pt x="0" y="126"/>
                  </a:lnTo>
                  <a:lnTo>
                    <a:pt x="2" y="201"/>
                  </a:lnTo>
                  <a:lnTo>
                    <a:pt x="5" y="286"/>
                  </a:lnTo>
                  <a:lnTo>
                    <a:pt x="11" y="377"/>
                  </a:lnTo>
                  <a:lnTo>
                    <a:pt x="17" y="463"/>
                  </a:lnTo>
                  <a:lnTo>
                    <a:pt x="22" y="535"/>
                  </a:lnTo>
                  <a:lnTo>
                    <a:pt x="27" y="585"/>
                  </a:lnTo>
                  <a:lnTo>
                    <a:pt x="28" y="603"/>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30"/>
            <p:cNvSpPr>
              <a:spLocks/>
            </p:cNvSpPr>
            <p:nvPr/>
          </p:nvSpPr>
          <p:spPr bwMode="auto">
            <a:xfrm>
              <a:off x="2054" y="3110"/>
              <a:ext cx="379" cy="286"/>
            </a:xfrm>
            <a:custGeom>
              <a:avLst/>
              <a:gdLst>
                <a:gd name="T0" fmla="*/ 0 w 379"/>
                <a:gd name="T1" fmla="*/ 220 h 286"/>
                <a:gd name="T2" fmla="*/ 379 w 379"/>
                <a:gd name="T3" fmla="*/ 286 h 286"/>
                <a:gd name="T4" fmla="*/ 343 w 379"/>
                <a:gd name="T5" fmla="*/ 71 h 286"/>
                <a:gd name="T6" fmla="*/ 264 w 379"/>
                <a:gd name="T7" fmla="*/ 218 h 286"/>
                <a:gd name="T8" fmla="*/ 239 w 379"/>
                <a:gd name="T9" fmla="*/ 36 h 286"/>
                <a:gd name="T10" fmla="*/ 164 w 379"/>
                <a:gd name="T11" fmla="*/ 196 h 286"/>
                <a:gd name="T12" fmla="*/ 123 w 379"/>
                <a:gd name="T13" fmla="*/ 25 h 286"/>
                <a:gd name="T14" fmla="*/ 68 w 379"/>
                <a:gd name="T15" fmla="*/ 194 h 286"/>
                <a:gd name="T16" fmla="*/ 9 w 379"/>
                <a:gd name="T17" fmla="*/ 0 h 286"/>
                <a:gd name="T18" fmla="*/ 0 w 379"/>
                <a:gd name="T19" fmla="*/ 22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9" h="286">
                  <a:moveTo>
                    <a:pt x="0" y="220"/>
                  </a:moveTo>
                  <a:lnTo>
                    <a:pt x="379" y="286"/>
                  </a:lnTo>
                  <a:lnTo>
                    <a:pt x="343" y="71"/>
                  </a:lnTo>
                  <a:lnTo>
                    <a:pt x="264" y="218"/>
                  </a:lnTo>
                  <a:lnTo>
                    <a:pt x="239" y="36"/>
                  </a:lnTo>
                  <a:lnTo>
                    <a:pt x="164" y="196"/>
                  </a:lnTo>
                  <a:lnTo>
                    <a:pt x="123" y="25"/>
                  </a:lnTo>
                  <a:lnTo>
                    <a:pt x="68" y="194"/>
                  </a:lnTo>
                  <a:lnTo>
                    <a:pt x="9" y="0"/>
                  </a:lnTo>
                  <a:lnTo>
                    <a:pt x="0" y="220"/>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31"/>
            <p:cNvSpPr>
              <a:spLocks/>
            </p:cNvSpPr>
            <p:nvPr/>
          </p:nvSpPr>
          <p:spPr bwMode="auto">
            <a:xfrm>
              <a:off x="1774" y="3342"/>
              <a:ext cx="652" cy="105"/>
            </a:xfrm>
            <a:custGeom>
              <a:avLst/>
              <a:gdLst>
                <a:gd name="T0" fmla="*/ 0 w 652"/>
                <a:gd name="T1" fmla="*/ 0 h 105"/>
                <a:gd name="T2" fmla="*/ 13 w 652"/>
                <a:gd name="T3" fmla="*/ 105 h 105"/>
                <a:gd name="T4" fmla="*/ 652 w 652"/>
                <a:gd name="T5" fmla="*/ 81 h 105"/>
                <a:gd name="T6" fmla="*/ 253 w 652"/>
                <a:gd name="T7" fmla="*/ 0 h 105"/>
                <a:gd name="T8" fmla="*/ 0 w 652"/>
                <a:gd name="T9" fmla="*/ 0 h 105"/>
              </a:gdLst>
              <a:ahLst/>
              <a:cxnLst>
                <a:cxn ang="0">
                  <a:pos x="T0" y="T1"/>
                </a:cxn>
                <a:cxn ang="0">
                  <a:pos x="T2" y="T3"/>
                </a:cxn>
                <a:cxn ang="0">
                  <a:pos x="T4" y="T5"/>
                </a:cxn>
                <a:cxn ang="0">
                  <a:pos x="T6" y="T7"/>
                </a:cxn>
                <a:cxn ang="0">
                  <a:pos x="T8" y="T9"/>
                </a:cxn>
              </a:cxnLst>
              <a:rect l="0" t="0" r="r" b="b"/>
              <a:pathLst>
                <a:path w="652" h="105">
                  <a:moveTo>
                    <a:pt x="0" y="0"/>
                  </a:moveTo>
                  <a:lnTo>
                    <a:pt x="13" y="105"/>
                  </a:lnTo>
                  <a:lnTo>
                    <a:pt x="652" y="81"/>
                  </a:lnTo>
                  <a:lnTo>
                    <a:pt x="253" y="0"/>
                  </a:lnTo>
                  <a:lnTo>
                    <a:pt x="0" y="0"/>
                  </a:lnTo>
                  <a:close/>
                </a:path>
              </a:pathLst>
            </a:custGeom>
            <a:solidFill>
              <a:srgbClr val="00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 name="Freeform 32"/>
            <p:cNvSpPr>
              <a:spLocks/>
            </p:cNvSpPr>
            <p:nvPr/>
          </p:nvSpPr>
          <p:spPr bwMode="auto">
            <a:xfrm>
              <a:off x="2512" y="3312"/>
              <a:ext cx="1178" cy="103"/>
            </a:xfrm>
            <a:custGeom>
              <a:avLst/>
              <a:gdLst>
                <a:gd name="T0" fmla="*/ 13 w 1178"/>
                <a:gd name="T1" fmla="*/ 103 h 103"/>
                <a:gd name="T2" fmla="*/ 1178 w 1178"/>
                <a:gd name="T3" fmla="*/ 70 h 103"/>
                <a:gd name="T4" fmla="*/ 839 w 1178"/>
                <a:gd name="T5" fmla="*/ 17 h 103"/>
                <a:gd name="T6" fmla="*/ 0 w 1178"/>
                <a:gd name="T7" fmla="*/ 0 h 103"/>
                <a:gd name="T8" fmla="*/ 13 w 1178"/>
                <a:gd name="T9" fmla="*/ 103 h 103"/>
              </a:gdLst>
              <a:ahLst/>
              <a:cxnLst>
                <a:cxn ang="0">
                  <a:pos x="T0" y="T1"/>
                </a:cxn>
                <a:cxn ang="0">
                  <a:pos x="T2" y="T3"/>
                </a:cxn>
                <a:cxn ang="0">
                  <a:pos x="T4" y="T5"/>
                </a:cxn>
                <a:cxn ang="0">
                  <a:pos x="T6" y="T7"/>
                </a:cxn>
                <a:cxn ang="0">
                  <a:pos x="T8" y="T9"/>
                </a:cxn>
              </a:cxnLst>
              <a:rect l="0" t="0" r="r" b="b"/>
              <a:pathLst>
                <a:path w="1178" h="103">
                  <a:moveTo>
                    <a:pt x="13" y="103"/>
                  </a:moveTo>
                  <a:lnTo>
                    <a:pt x="1178" y="70"/>
                  </a:lnTo>
                  <a:lnTo>
                    <a:pt x="839" y="17"/>
                  </a:lnTo>
                  <a:lnTo>
                    <a:pt x="0" y="0"/>
                  </a:lnTo>
                  <a:lnTo>
                    <a:pt x="13" y="103"/>
                  </a:lnTo>
                  <a:close/>
                </a:path>
              </a:pathLst>
            </a:custGeom>
            <a:solidFill>
              <a:srgbClr val="00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 name="Freeform 33"/>
            <p:cNvSpPr>
              <a:spLocks/>
            </p:cNvSpPr>
            <p:nvPr/>
          </p:nvSpPr>
          <p:spPr bwMode="auto">
            <a:xfrm>
              <a:off x="3730" y="3312"/>
              <a:ext cx="270" cy="58"/>
            </a:xfrm>
            <a:custGeom>
              <a:avLst/>
              <a:gdLst>
                <a:gd name="T0" fmla="*/ 0 w 270"/>
                <a:gd name="T1" fmla="*/ 58 h 58"/>
                <a:gd name="T2" fmla="*/ 270 w 270"/>
                <a:gd name="T3" fmla="*/ 30 h 58"/>
                <a:gd name="T4" fmla="*/ 266 w 270"/>
                <a:gd name="T5" fmla="*/ 0 h 58"/>
                <a:gd name="T6" fmla="*/ 0 w 270"/>
                <a:gd name="T7" fmla="*/ 0 h 58"/>
                <a:gd name="T8" fmla="*/ 0 w 270"/>
                <a:gd name="T9" fmla="*/ 58 h 58"/>
              </a:gdLst>
              <a:ahLst/>
              <a:cxnLst>
                <a:cxn ang="0">
                  <a:pos x="T0" y="T1"/>
                </a:cxn>
                <a:cxn ang="0">
                  <a:pos x="T2" y="T3"/>
                </a:cxn>
                <a:cxn ang="0">
                  <a:pos x="T4" y="T5"/>
                </a:cxn>
                <a:cxn ang="0">
                  <a:pos x="T6" y="T7"/>
                </a:cxn>
                <a:cxn ang="0">
                  <a:pos x="T8" y="T9"/>
                </a:cxn>
              </a:cxnLst>
              <a:rect l="0" t="0" r="r" b="b"/>
              <a:pathLst>
                <a:path w="270" h="58">
                  <a:moveTo>
                    <a:pt x="0" y="58"/>
                  </a:moveTo>
                  <a:lnTo>
                    <a:pt x="270" y="30"/>
                  </a:lnTo>
                  <a:lnTo>
                    <a:pt x="266" y="0"/>
                  </a:lnTo>
                  <a:lnTo>
                    <a:pt x="0" y="0"/>
                  </a:lnTo>
                  <a:lnTo>
                    <a:pt x="0" y="58"/>
                  </a:lnTo>
                  <a:close/>
                </a:path>
              </a:pathLst>
            </a:custGeom>
            <a:solidFill>
              <a:srgbClr val="00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 name="Freeform 34"/>
            <p:cNvSpPr>
              <a:spLocks/>
            </p:cNvSpPr>
            <p:nvPr/>
          </p:nvSpPr>
          <p:spPr bwMode="auto">
            <a:xfrm>
              <a:off x="2491" y="2990"/>
              <a:ext cx="1203" cy="102"/>
            </a:xfrm>
            <a:custGeom>
              <a:avLst/>
              <a:gdLst>
                <a:gd name="T0" fmla="*/ 6 w 1203"/>
                <a:gd name="T1" fmla="*/ 78 h 102"/>
                <a:gd name="T2" fmla="*/ 21 w 1203"/>
                <a:gd name="T3" fmla="*/ 78 h 102"/>
                <a:gd name="T4" fmla="*/ 62 w 1203"/>
                <a:gd name="T5" fmla="*/ 81 h 102"/>
                <a:gd name="T6" fmla="*/ 123 w 1203"/>
                <a:gd name="T7" fmla="*/ 82 h 102"/>
                <a:gd name="T8" fmla="*/ 199 w 1203"/>
                <a:gd name="T9" fmla="*/ 84 h 102"/>
                <a:gd name="T10" fmla="*/ 282 w 1203"/>
                <a:gd name="T11" fmla="*/ 87 h 102"/>
                <a:gd name="T12" fmla="*/ 368 w 1203"/>
                <a:gd name="T13" fmla="*/ 88 h 102"/>
                <a:gd name="T14" fmla="*/ 447 w 1203"/>
                <a:gd name="T15" fmla="*/ 91 h 102"/>
                <a:gd name="T16" fmla="*/ 517 w 1203"/>
                <a:gd name="T17" fmla="*/ 91 h 102"/>
                <a:gd name="T18" fmla="*/ 595 w 1203"/>
                <a:gd name="T19" fmla="*/ 91 h 102"/>
                <a:gd name="T20" fmla="*/ 695 w 1203"/>
                <a:gd name="T21" fmla="*/ 92 h 102"/>
                <a:gd name="T22" fmla="*/ 808 w 1203"/>
                <a:gd name="T23" fmla="*/ 95 h 102"/>
                <a:gd name="T24" fmla="*/ 923 w 1203"/>
                <a:gd name="T25" fmla="*/ 96 h 102"/>
                <a:gd name="T26" fmla="*/ 1030 w 1203"/>
                <a:gd name="T27" fmla="*/ 98 h 102"/>
                <a:gd name="T28" fmla="*/ 1120 w 1203"/>
                <a:gd name="T29" fmla="*/ 101 h 102"/>
                <a:gd name="T30" fmla="*/ 1180 w 1203"/>
                <a:gd name="T31" fmla="*/ 102 h 102"/>
                <a:gd name="T32" fmla="*/ 1203 w 1203"/>
                <a:gd name="T33" fmla="*/ 102 h 102"/>
                <a:gd name="T34" fmla="*/ 1194 w 1203"/>
                <a:gd name="T35" fmla="*/ 65 h 102"/>
                <a:gd name="T36" fmla="*/ 1154 w 1203"/>
                <a:gd name="T37" fmla="*/ 63 h 102"/>
                <a:gd name="T38" fmla="*/ 1084 w 1203"/>
                <a:gd name="T39" fmla="*/ 59 h 102"/>
                <a:gd name="T40" fmla="*/ 989 w 1203"/>
                <a:gd name="T41" fmla="*/ 55 h 102"/>
                <a:gd name="T42" fmla="*/ 879 w 1203"/>
                <a:gd name="T43" fmla="*/ 48 h 102"/>
                <a:gd name="T44" fmla="*/ 762 w 1203"/>
                <a:gd name="T45" fmla="*/ 42 h 102"/>
                <a:gd name="T46" fmla="*/ 643 w 1203"/>
                <a:gd name="T47" fmla="*/ 37 h 102"/>
                <a:gd name="T48" fmla="*/ 531 w 1203"/>
                <a:gd name="T49" fmla="*/ 32 h 102"/>
                <a:gd name="T50" fmla="*/ 434 w 1203"/>
                <a:gd name="T51" fmla="*/ 27 h 102"/>
                <a:gd name="T52" fmla="*/ 342 w 1203"/>
                <a:gd name="T53" fmla="*/ 22 h 102"/>
                <a:gd name="T54" fmla="*/ 256 w 1203"/>
                <a:gd name="T55" fmla="*/ 16 h 102"/>
                <a:gd name="T56" fmla="*/ 180 w 1203"/>
                <a:gd name="T57" fmla="*/ 11 h 102"/>
                <a:gd name="T58" fmla="*/ 113 w 1203"/>
                <a:gd name="T59" fmla="*/ 8 h 102"/>
                <a:gd name="T60" fmla="*/ 61 w 1203"/>
                <a:gd name="T61" fmla="*/ 4 h 102"/>
                <a:gd name="T62" fmla="*/ 24 w 1203"/>
                <a:gd name="T63" fmla="*/ 1 h 102"/>
                <a:gd name="T64" fmla="*/ 3 w 1203"/>
                <a:gd name="T6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3" h="102">
                  <a:moveTo>
                    <a:pt x="0" y="0"/>
                  </a:moveTo>
                  <a:lnTo>
                    <a:pt x="6" y="78"/>
                  </a:lnTo>
                  <a:lnTo>
                    <a:pt x="9" y="78"/>
                  </a:lnTo>
                  <a:lnTo>
                    <a:pt x="21" y="78"/>
                  </a:lnTo>
                  <a:lnTo>
                    <a:pt x="39" y="79"/>
                  </a:lnTo>
                  <a:lnTo>
                    <a:pt x="62" y="81"/>
                  </a:lnTo>
                  <a:lnTo>
                    <a:pt x="91" y="81"/>
                  </a:lnTo>
                  <a:lnTo>
                    <a:pt x="123" y="82"/>
                  </a:lnTo>
                  <a:lnTo>
                    <a:pt x="160" y="83"/>
                  </a:lnTo>
                  <a:lnTo>
                    <a:pt x="199" y="84"/>
                  </a:lnTo>
                  <a:lnTo>
                    <a:pt x="240" y="86"/>
                  </a:lnTo>
                  <a:lnTo>
                    <a:pt x="282" y="87"/>
                  </a:lnTo>
                  <a:lnTo>
                    <a:pt x="325" y="88"/>
                  </a:lnTo>
                  <a:lnTo>
                    <a:pt x="368" y="88"/>
                  </a:lnTo>
                  <a:lnTo>
                    <a:pt x="409" y="89"/>
                  </a:lnTo>
                  <a:lnTo>
                    <a:pt x="447" y="91"/>
                  </a:lnTo>
                  <a:lnTo>
                    <a:pt x="484" y="91"/>
                  </a:lnTo>
                  <a:lnTo>
                    <a:pt x="517" y="91"/>
                  </a:lnTo>
                  <a:lnTo>
                    <a:pt x="553" y="91"/>
                  </a:lnTo>
                  <a:lnTo>
                    <a:pt x="595" y="91"/>
                  </a:lnTo>
                  <a:lnTo>
                    <a:pt x="643" y="92"/>
                  </a:lnTo>
                  <a:lnTo>
                    <a:pt x="695" y="92"/>
                  </a:lnTo>
                  <a:lnTo>
                    <a:pt x="750" y="93"/>
                  </a:lnTo>
                  <a:lnTo>
                    <a:pt x="808" y="95"/>
                  </a:lnTo>
                  <a:lnTo>
                    <a:pt x="865" y="96"/>
                  </a:lnTo>
                  <a:lnTo>
                    <a:pt x="923" y="96"/>
                  </a:lnTo>
                  <a:lnTo>
                    <a:pt x="978" y="97"/>
                  </a:lnTo>
                  <a:lnTo>
                    <a:pt x="1030" y="98"/>
                  </a:lnTo>
                  <a:lnTo>
                    <a:pt x="1078" y="100"/>
                  </a:lnTo>
                  <a:lnTo>
                    <a:pt x="1120" y="101"/>
                  </a:lnTo>
                  <a:lnTo>
                    <a:pt x="1154" y="101"/>
                  </a:lnTo>
                  <a:lnTo>
                    <a:pt x="1180" y="102"/>
                  </a:lnTo>
                  <a:lnTo>
                    <a:pt x="1197" y="102"/>
                  </a:lnTo>
                  <a:lnTo>
                    <a:pt x="1203" y="102"/>
                  </a:lnTo>
                  <a:lnTo>
                    <a:pt x="1199" y="65"/>
                  </a:lnTo>
                  <a:lnTo>
                    <a:pt x="1194" y="65"/>
                  </a:lnTo>
                  <a:lnTo>
                    <a:pt x="1179" y="64"/>
                  </a:lnTo>
                  <a:lnTo>
                    <a:pt x="1154" y="63"/>
                  </a:lnTo>
                  <a:lnTo>
                    <a:pt x="1122" y="61"/>
                  </a:lnTo>
                  <a:lnTo>
                    <a:pt x="1084" y="59"/>
                  </a:lnTo>
                  <a:lnTo>
                    <a:pt x="1039" y="57"/>
                  </a:lnTo>
                  <a:lnTo>
                    <a:pt x="989" y="55"/>
                  </a:lnTo>
                  <a:lnTo>
                    <a:pt x="937" y="51"/>
                  </a:lnTo>
                  <a:lnTo>
                    <a:pt x="879" y="48"/>
                  </a:lnTo>
                  <a:lnTo>
                    <a:pt x="820" y="46"/>
                  </a:lnTo>
                  <a:lnTo>
                    <a:pt x="762" y="42"/>
                  </a:lnTo>
                  <a:lnTo>
                    <a:pt x="702" y="40"/>
                  </a:lnTo>
                  <a:lnTo>
                    <a:pt x="643" y="37"/>
                  </a:lnTo>
                  <a:lnTo>
                    <a:pt x="586" y="34"/>
                  </a:lnTo>
                  <a:lnTo>
                    <a:pt x="531" y="32"/>
                  </a:lnTo>
                  <a:lnTo>
                    <a:pt x="481" y="29"/>
                  </a:lnTo>
                  <a:lnTo>
                    <a:pt x="434" y="27"/>
                  </a:lnTo>
                  <a:lnTo>
                    <a:pt x="387" y="24"/>
                  </a:lnTo>
                  <a:lnTo>
                    <a:pt x="342" y="22"/>
                  </a:lnTo>
                  <a:lnTo>
                    <a:pt x="299" y="19"/>
                  </a:lnTo>
                  <a:lnTo>
                    <a:pt x="256" y="16"/>
                  </a:lnTo>
                  <a:lnTo>
                    <a:pt x="217" y="14"/>
                  </a:lnTo>
                  <a:lnTo>
                    <a:pt x="180" y="11"/>
                  </a:lnTo>
                  <a:lnTo>
                    <a:pt x="145" y="10"/>
                  </a:lnTo>
                  <a:lnTo>
                    <a:pt x="113" y="8"/>
                  </a:lnTo>
                  <a:lnTo>
                    <a:pt x="85" y="6"/>
                  </a:lnTo>
                  <a:lnTo>
                    <a:pt x="61" y="4"/>
                  </a:lnTo>
                  <a:lnTo>
                    <a:pt x="40" y="2"/>
                  </a:lnTo>
                  <a:lnTo>
                    <a:pt x="24" y="1"/>
                  </a:lnTo>
                  <a:lnTo>
                    <a:pt x="11" y="1"/>
                  </a:lnTo>
                  <a:lnTo>
                    <a:pt x="3" y="0"/>
                  </a:lnTo>
                  <a:lnTo>
                    <a:pt x="0" y="0"/>
                  </a:lnTo>
                  <a:close/>
                </a:path>
              </a:pathLst>
            </a:custGeom>
            <a:solidFill>
              <a:srgbClr val="CC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 name="Freeform 35"/>
            <p:cNvSpPr>
              <a:spLocks/>
            </p:cNvSpPr>
            <p:nvPr/>
          </p:nvSpPr>
          <p:spPr bwMode="auto">
            <a:xfrm>
              <a:off x="3750" y="3051"/>
              <a:ext cx="241" cy="50"/>
            </a:xfrm>
            <a:custGeom>
              <a:avLst/>
              <a:gdLst>
                <a:gd name="T0" fmla="*/ 0 w 241"/>
                <a:gd name="T1" fmla="*/ 0 h 50"/>
                <a:gd name="T2" fmla="*/ 0 w 241"/>
                <a:gd name="T3" fmla="*/ 30 h 50"/>
                <a:gd name="T4" fmla="*/ 7 w 241"/>
                <a:gd name="T5" fmla="*/ 30 h 50"/>
                <a:gd name="T6" fmla="*/ 23 w 241"/>
                <a:gd name="T7" fmla="*/ 31 h 50"/>
                <a:gd name="T8" fmla="*/ 46 w 241"/>
                <a:gd name="T9" fmla="*/ 31 h 50"/>
                <a:gd name="T10" fmla="*/ 76 w 241"/>
                <a:gd name="T11" fmla="*/ 32 h 50"/>
                <a:gd name="T12" fmla="*/ 105 w 241"/>
                <a:gd name="T13" fmla="*/ 35 h 50"/>
                <a:gd name="T14" fmla="*/ 135 w 241"/>
                <a:gd name="T15" fmla="*/ 36 h 50"/>
                <a:gd name="T16" fmla="*/ 161 w 241"/>
                <a:gd name="T17" fmla="*/ 39 h 50"/>
                <a:gd name="T18" fmla="*/ 181 w 241"/>
                <a:gd name="T19" fmla="*/ 41 h 50"/>
                <a:gd name="T20" fmla="*/ 195 w 241"/>
                <a:gd name="T21" fmla="*/ 44 h 50"/>
                <a:gd name="T22" fmla="*/ 206 w 241"/>
                <a:gd name="T23" fmla="*/ 46 h 50"/>
                <a:gd name="T24" fmla="*/ 216 w 241"/>
                <a:gd name="T25" fmla="*/ 48 h 50"/>
                <a:gd name="T26" fmla="*/ 225 w 241"/>
                <a:gd name="T27" fmla="*/ 49 h 50"/>
                <a:gd name="T28" fmla="*/ 232 w 241"/>
                <a:gd name="T29" fmla="*/ 50 h 50"/>
                <a:gd name="T30" fmla="*/ 237 w 241"/>
                <a:gd name="T31" fmla="*/ 50 h 50"/>
                <a:gd name="T32" fmla="*/ 239 w 241"/>
                <a:gd name="T33" fmla="*/ 50 h 50"/>
                <a:gd name="T34" fmla="*/ 241 w 241"/>
                <a:gd name="T35" fmla="*/ 50 h 50"/>
                <a:gd name="T36" fmla="*/ 237 w 241"/>
                <a:gd name="T37" fmla="*/ 25 h 50"/>
                <a:gd name="T38" fmla="*/ 0 w 241"/>
                <a:gd name="T3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1" h="50">
                  <a:moveTo>
                    <a:pt x="0" y="0"/>
                  </a:moveTo>
                  <a:lnTo>
                    <a:pt x="0" y="30"/>
                  </a:lnTo>
                  <a:lnTo>
                    <a:pt x="7" y="30"/>
                  </a:lnTo>
                  <a:lnTo>
                    <a:pt x="23" y="31"/>
                  </a:lnTo>
                  <a:lnTo>
                    <a:pt x="46" y="31"/>
                  </a:lnTo>
                  <a:lnTo>
                    <a:pt x="76" y="32"/>
                  </a:lnTo>
                  <a:lnTo>
                    <a:pt x="105" y="35"/>
                  </a:lnTo>
                  <a:lnTo>
                    <a:pt x="135" y="36"/>
                  </a:lnTo>
                  <a:lnTo>
                    <a:pt x="161" y="39"/>
                  </a:lnTo>
                  <a:lnTo>
                    <a:pt x="181" y="41"/>
                  </a:lnTo>
                  <a:lnTo>
                    <a:pt x="195" y="44"/>
                  </a:lnTo>
                  <a:lnTo>
                    <a:pt x="206" y="46"/>
                  </a:lnTo>
                  <a:lnTo>
                    <a:pt x="216" y="48"/>
                  </a:lnTo>
                  <a:lnTo>
                    <a:pt x="225" y="49"/>
                  </a:lnTo>
                  <a:lnTo>
                    <a:pt x="232" y="50"/>
                  </a:lnTo>
                  <a:lnTo>
                    <a:pt x="237" y="50"/>
                  </a:lnTo>
                  <a:lnTo>
                    <a:pt x="239" y="50"/>
                  </a:lnTo>
                  <a:lnTo>
                    <a:pt x="241" y="50"/>
                  </a:lnTo>
                  <a:lnTo>
                    <a:pt x="237" y="25"/>
                  </a:lnTo>
                  <a:lnTo>
                    <a:pt x="0" y="0"/>
                  </a:lnTo>
                  <a:close/>
                </a:path>
              </a:pathLst>
            </a:custGeom>
            <a:solidFill>
              <a:srgbClr val="CC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 name="Freeform 36"/>
            <p:cNvSpPr>
              <a:spLocks/>
            </p:cNvSpPr>
            <p:nvPr/>
          </p:nvSpPr>
          <p:spPr bwMode="auto">
            <a:xfrm>
              <a:off x="3388" y="2437"/>
              <a:ext cx="351" cy="932"/>
            </a:xfrm>
            <a:custGeom>
              <a:avLst/>
              <a:gdLst>
                <a:gd name="T0" fmla="*/ 0 w 351"/>
                <a:gd name="T1" fmla="*/ 123 h 932"/>
                <a:gd name="T2" fmla="*/ 317 w 351"/>
                <a:gd name="T3" fmla="*/ 37 h 932"/>
                <a:gd name="T4" fmla="*/ 314 w 351"/>
                <a:gd name="T5" fmla="*/ 0 h 932"/>
                <a:gd name="T6" fmla="*/ 347 w 351"/>
                <a:gd name="T7" fmla="*/ 7 h 932"/>
                <a:gd name="T8" fmla="*/ 351 w 351"/>
                <a:gd name="T9" fmla="*/ 37 h 932"/>
                <a:gd name="T10" fmla="*/ 339 w 351"/>
                <a:gd name="T11" fmla="*/ 51 h 932"/>
                <a:gd name="T12" fmla="*/ 326 w 351"/>
                <a:gd name="T13" fmla="*/ 923 h 932"/>
                <a:gd name="T14" fmla="*/ 302 w 351"/>
                <a:gd name="T15" fmla="*/ 932 h 932"/>
                <a:gd name="T16" fmla="*/ 315 w 351"/>
                <a:gd name="T17" fmla="*/ 57 h 932"/>
                <a:gd name="T18" fmla="*/ 8 w 351"/>
                <a:gd name="T19" fmla="*/ 135 h 932"/>
                <a:gd name="T20" fmla="*/ 0 w 351"/>
                <a:gd name="T21" fmla="*/ 123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1" h="932">
                  <a:moveTo>
                    <a:pt x="0" y="123"/>
                  </a:moveTo>
                  <a:lnTo>
                    <a:pt x="317" y="37"/>
                  </a:lnTo>
                  <a:lnTo>
                    <a:pt x="314" y="0"/>
                  </a:lnTo>
                  <a:lnTo>
                    <a:pt x="347" y="7"/>
                  </a:lnTo>
                  <a:lnTo>
                    <a:pt x="351" y="37"/>
                  </a:lnTo>
                  <a:lnTo>
                    <a:pt x="339" y="51"/>
                  </a:lnTo>
                  <a:lnTo>
                    <a:pt x="326" y="923"/>
                  </a:lnTo>
                  <a:lnTo>
                    <a:pt x="302" y="932"/>
                  </a:lnTo>
                  <a:lnTo>
                    <a:pt x="315" y="57"/>
                  </a:lnTo>
                  <a:lnTo>
                    <a:pt x="8" y="135"/>
                  </a:lnTo>
                  <a:lnTo>
                    <a:pt x="0" y="123"/>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 name="Freeform 37"/>
            <p:cNvSpPr>
              <a:spLocks/>
            </p:cNvSpPr>
            <p:nvPr/>
          </p:nvSpPr>
          <p:spPr bwMode="auto">
            <a:xfrm>
              <a:off x="3407" y="2578"/>
              <a:ext cx="95" cy="437"/>
            </a:xfrm>
            <a:custGeom>
              <a:avLst/>
              <a:gdLst>
                <a:gd name="T0" fmla="*/ 0 w 95"/>
                <a:gd name="T1" fmla="*/ 428 h 437"/>
                <a:gd name="T2" fmla="*/ 3 w 95"/>
                <a:gd name="T3" fmla="*/ 376 h 437"/>
                <a:gd name="T4" fmla="*/ 8 w 95"/>
                <a:gd name="T5" fmla="*/ 259 h 437"/>
                <a:gd name="T6" fmla="*/ 13 w 95"/>
                <a:gd name="T7" fmla="*/ 135 h 437"/>
                <a:gd name="T8" fmla="*/ 18 w 95"/>
                <a:gd name="T9" fmla="*/ 62 h 437"/>
                <a:gd name="T10" fmla="*/ 22 w 95"/>
                <a:gd name="T11" fmla="*/ 50 h 437"/>
                <a:gd name="T12" fmla="*/ 27 w 95"/>
                <a:gd name="T13" fmla="*/ 37 h 437"/>
                <a:gd name="T14" fmla="*/ 35 w 95"/>
                <a:gd name="T15" fmla="*/ 26 h 437"/>
                <a:gd name="T16" fmla="*/ 44 w 95"/>
                <a:gd name="T17" fmla="*/ 18 h 437"/>
                <a:gd name="T18" fmla="*/ 53 w 95"/>
                <a:gd name="T19" fmla="*/ 10 h 437"/>
                <a:gd name="T20" fmla="*/ 62 w 95"/>
                <a:gd name="T21" fmla="*/ 5 h 437"/>
                <a:gd name="T22" fmla="*/ 71 w 95"/>
                <a:gd name="T23" fmla="*/ 1 h 437"/>
                <a:gd name="T24" fmla="*/ 78 w 95"/>
                <a:gd name="T25" fmla="*/ 0 h 437"/>
                <a:gd name="T26" fmla="*/ 89 w 95"/>
                <a:gd name="T27" fmla="*/ 16 h 437"/>
                <a:gd name="T28" fmla="*/ 94 w 95"/>
                <a:gd name="T29" fmla="*/ 61 h 437"/>
                <a:gd name="T30" fmla="*/ 95 w 95"/>
                <a:gd name="T31" fmla="*/ 130 h 437"/>
                <a:gd name="T32" fmla="*/ 95 w 95"/>
                <a:gd name="T33" fmla="*/ 216 h 437"/>
                <a:gd name="T34" fmla="*/ 95 w 95"/>
                <a:gd name="T35" fmla="*/ 303 h 437"/>
                <a:gd name="T36" fmla="*/ 95 w 95"/>
                <a:gd name="T37" fmla="*/ 373 h 437"/>
                <a:gd name="T38" fmla="*/ 95 w 95"/>
                <a:gd name="T39" fmla="*/ 421 h 437"/>
                <a:gd name="T40" fmla="*/ 95 w 95"/>
                <a:gd name="T41" fmla="*/ 437 h 437"/>
                <a:gd name="T42" fmla="*/ 0 w 95"/>
                <a:gd name="T43" fmla="*/ 428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5" h="437">
                  <a:moveTo>
                    <a:pt x="0" y="428"/>
                  </a:moveTo>
                  <a:lnTo>
                    <a:pt x="3" y="376"/>
                  </a:lnTo>
                  <a:lnTo>
                    <a:pt x="8" y="259"/>
                  </a:lnTo>
                  <a:lnTo>
                    <a:pt x="13" y="135"/>
                  </a:lnTo>
                  <a:lnTo>
                    <a:pt x="18" y="62"/>
                  </a:lnTo>
                  <a:lnTo>
                    <a:pt x="22" y="50"/>
                  </a:lnTo>
                  <a:lnTo>
                    <a:pt x="27" y="37"/>
                  </a:lnTo>
                  <a:lnTo>
                    <a:pt x="35" y="26"/>
                  </a:lnTo>
                  <a:lnTo>
                    <a:pt x="44" y="18"/>
                  </a:lnTo>
                  <a:lnTo>
                    <a:pt x="53" y="10"/>
                  </a:lnTo>
                  <a:lnTo>
                    <a:pt x="62" y="5"/>
                  </a:lnTo>
                  <a:lnTo>
                    <a:pt x="71" y="1"/>
                  </a:lnTo>
                  <a:lnTo>
                    <a:pt x="78" y="0"/>
                  </a:lnTo>
                  <a:lnTo>
                    <a:pt x="89" y="16"/>
                  </a:lnTo>
                  <a:lnTo>
                    <a:pt x="94" y="61"/>
                  </a:lnTo>
                  <a:lnTo>
                    <a:pt x="95" y="130"/>
                  </a:lnTo>
                  <a:lnTo>
                    <a:pt x="95" y="216"/>
                  </a:lnTo>
                  <a:lnTo>
                    <a:pt x="95" y="303"/>
                  </a:lnTo>
                  <a:lnTo>
                    <a:pt x="95" y="373"/>
                  </a:lnTo>
                  <a:lnTo>
                    <a:pt x="95" y="421"/>
                  </a:lnTo>
                  <a:lnTo>
                    <a:pt x="95" y="437"/>
                  </a:lnTo>
                  <a:lnTo>
                    <a:pt x="0" y="428"/>
                  </a:lnTo>
                  <a:close/>
                </a:path>
              </a:pathLst>
            </a:custGeom>
            <a:solidFill>
              <a:srgbClr val="99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Freeform 38"/>
            <p:cNvSpPr>
              <a:spLocks/>
            </p:cNvSpPr>
            <p:nvPr/>
          </p:nvSpPr>
          <p:spPr bwMode="auto">
            <a:xfrm>
              <a:off x="3548" y="2569"/>
              <a:ext cx="111" cy="457"/>
            </a:xfrm>
            <a:custGeom>
              <a:avLst/>
              <a:gdLst>
                <a:gd name="T0" fmla="*/ 0 w 111"/>
                <a:gd name="T1" fmla="*/ 449 h 457"/>
                <a:gd name="T2" fmla="*/ 109 w 111"/>
                <a:gd name="T3" fmla="*/ 457 h 457"/>
                <a:gd name="T4" fmla="*/ 110 w 111"/>
                <a:gd name="T5" fmla="*/ 402 h 457"/>
                <a:gd name="T6" fmla="*/ 111 w 111"/>
                <a:gd name="T7" fmla="*/ 275 h 457"/>
                <a:gd name="T8" fmla="*/ 111 w 111"/>
                <a:gd name="T9" fmla="*/ 138 h 457"/>
                <a:gd name="T10" fmla="*/ 109 w 111"/>
                <a:gd name="T11" fmla="*/ 50 h 457"/>
                <a:gd name="T12" fmla="*/ 104 w 111"/>
                <a:gd name="T13" fmla="*/ 30 h 457"/>
                <a:gd name="T14" fmla="*/ 94 w 111"/>
                <a:gd name="T15" fmla="*/ 15 h 457"/>
                <a:gd name="T16" fmla="*/ 81 w 111"/>
                <a:gd name="T17" fmla="*/ 5 h 457"/>
                <a:gd name="T18" fmla="*/ 65 w 111"/>
                <a:gd name="T19" fmla="*/ 0 h 457"/>
                <a:gd name="T20" fmla="*/ 50 w 111"/>
                <a:gd name="T21" fmla="*/ 0 h 457"/>
                <a:gd name="T22" fmla="*/ 36 w 111"/>
                <a:gd name="T23" fmla="*/ 5 h 457"/>
                <a:gd name="T24" fmla="*/ 24 w 111"/>
                <a:gd name="T25" fmla="*/ 14 h 457"/>
                <a:gd name="T26" fmla="*/ 17 w 111"/>
                <a:gd name="T27" fmla="*/ 28 h 457"/>
                <a:gd name="T28" fmla="*/ 8 w 111"/>
                <a:gd name="T29" fmla="*/ 112 h 457"/>
                <a:gd name="T30" fmla="*/ 3 w 111"/>
                <a:gd name="T31" fmla="*/ 254 h 457"/>
                <a:gd name="T32" fmla="*/ 0 w 111"/>
                <a:gd name="T33" fmla="*/ 389 h 457"/>
                <a:gd name="T34" fmla="*/ 0 w 111"/>
                <a:gd name="T35" fmla="*/ 449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457">
                  <a:moveTo>
                    <a:pt x="0" y="449"/>
                  </a:moveTo>
                  <a:lnTo>
                    <a:pt x="109" y="457"/>
                  </a:lnTo>
                  <a:lnTo>
                    <a:pt x="110" y="402"/>
                  </a:lnTo>
                  <a:lnTo>
                    <a:pt x="111" y="275"/>
                  </a:lnTo>
                  <a:lnTo>
                    <a:pt x="111" y="138"/>
                  </a:lnTo>
                  <a:lnTo>
                    <a:pt x="109" y="50"/>
                  </a:lnTo>
                  <a:lnTo>
                    <a:pt x="104" y="30"/>
                  </a:lnTo>
                  <a:lnTo>
                    <a:pt x="94" y="15"/>
                  </a:lnTo>
                  <a:lnTo>
                    <a:pt x="81" y="5"/>
                  </a:lnTo>
                  <a:lnTo>
                    <a:pt x="65" y="0"/>
                  </a:lnTo>
                  <a:lnTo>
                    <a:pt x="50" y="0"/>
                  </a:lnTo>
                  <a:lnTo>
                    <a:pt x="36" y="5"/>
                  </a:lnTo>
                  <a:lnTo>
                    <a:pt x="24" y="14"/>
                  </a:lnTo>
                  <a:lnTo>
                    <a:pt x="17" y="28"/>
                  </a:lnTo>
                  <a:lnTo>
                    <a:pt x="8" y="112"/>
                  </a:lnTo>
                  <a:lnTo>
                    <a:pt x="3" y="254"/>
                  </a:lnTo>
                  <a:lnTo>
                    <a:pt x="0" y="389"/>
                  </a:lnTo>
                  <a:lnTo>
                    <a:pt x="0" y="449"/>
                  </a:lnTo>
                  <a:close/>
                </a:path>
              </a:pathLst>
            </a:custGeom>
            <a:solidFill>
              <a:srgbClr val="996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 name="Freeform 39"/>
            <p:cNvSpPr>
              <a:spLocks/>
            </p:cNvSpPr>
            <p:nvPr/>
          </p:nvSpPr>
          <p:spPr bwMode="auto">
            <a:xfrm>
              <a:off x="3441" y="2610"/>
              <a:ext cx="65" cy="405"/>
            </a:xfrm>
            <a:custGeom>
              <a:avLst/>
              <a:gdLst>
                <a:gd name="T0" fmla="*/ 61 w 65"/>
                <a:gd name="T1" fmla="*/ 405 h 405"/>
                <a:gd name="T2" fmla="*/ 62 w 65"/>
                <a:gd name="T3" fmla="*/ 348 h 405"/>
                <a:gd name="T4" fmla="*/ 64 w 65"/>
                <a:gd name="T5" fmla="*/ 220 h 405"/>
                <a:gd name="T6" fmla="*/ 65 w 65"/>
                <a:gd name="T7" fmla="*/ 88 h 405"/>
                <a:gd name="T8" fmla="*/ 64 w 65"/>
                <a:gd name="T9" fmla="*/ 18 h 405"/>
                <a:gd name="T10" fmla="*/ 61 w 65"/>
                <a:gd name="T11" fmla="*/ 10 h 405"/>
                <a:gd name="T12" fmla="*/ 57 w 65"/>
                <a:gd name="T13" fmla="*/ 5 h 405"/>
                <a:gd name="T14" fmla="*/ 52 w 65"/>
                <a:gd name="T15" fmla="*/ 2 h 405"/>
                <a:gd name="T16" fmla="*/ 44 w 65"/>
                <a:gd name="T17" fmla="*/ 0 h 405"/>
                <a:gd name="T18" fmla="*/ 38 w 65"/>
                <a:gd name="T19" fmla="*/ 1 h 405"/>
                <a:gd name="T20" fmla="*/ 30 w 65"/>
                <a:gd name="T21" fmla="*/ 5 h 405"/>
                <a:gd name="T22" fmla="*/ 24 w 65"/>
                <a:gd name="T23" fmla="*/ 10 h 405"/>
                <a:gd name="T24" fmla="*/ 18 w 65"/>
                <a:gd name="T25" fmla="*/ 18 h 405"/>
                <a:gd name="T26" fmla="*/ 10 w 65"/>
                <a:gd name="T27" fmla="*/ 48 h 405"/>
                <a:gd name="T28" fmla="*/ 5 w 65"/>
                <a:gd name="T29" fmla="*/ 98 h 405"/>
                <a:gd name="T30" fmla="*/ 2 w 65"/>
                <a:gd name="T31" fmla="*/ 163 h 405"/>
                <a:gd name="T32" fmla="*/ 1 w 65"/>
                <a:gd name="T33" fmla="*/ 236 h 405"/>
                <a:gd name="T34" fmla="*/ 0 w 65"/>
                <a:gd name="T35" fmla="*/ 304 h 405"/>
                <a:gd name="T36" fmla="*/ 0 w 65"/>
                <a:gd name="T37" fmla="*/ 356 h 405"/>
                <a:gd name="T38" fmla="*/ 1 w 65"/>
                <a:gd name="T39" fmla="*/ 389 h 405"/>
                <a:gd name="T40" fmla="*/ 1 w 65"/>
                <a:gd name="T41" fmla="*/ 400 h 405"/>
                <a:gd name="T42" fmla="*/ 61 w 65"/>
                <a:gd name="T43" fmla="*/ 40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5" h="405">
                  <a:moveTo>
                    <a:pt x="61" y="405"/>
                  </a:moveTo>
                  <a:lnTo>
                    <a:pt x="62" y="348"/>
                  </a:lnTo>
                  <a:lnTo>
                    <a:pt x="64" y="220"/>
                  </a:lnTo>
                  <a:lnTo>
                    <a:pt x="65" y="88"/>
                  </a:lnTo>
                  <a:lnTo>
                    <a:pt x="64" y="18"/>
                  </a:lnTo>
                  <a:lnTo>
                    <a:pt x="61" y="10"/>
                  </a:lnTo>
                  <a:lnTo>
                    <a:pt x="57" y="5"/>
                  </a:lnTo>
                  <a:lnTo>
                    <a:pt x="52" y="2"/>
                  </a:lnTo>
                  <a:lnTo>
                    <a:pt x="44" y="0"/>
                  </a:lnTo>
                  <a:lnTo>
                    <a:pt x="38" y="1"/>
                  </a:lnTo>
                  <a:lnTo>
                    <a:pt x="30" y="5"/>
                  </a:lnTo>
                  <a:lnTo>
                    <a:pt x="24" y="10"/>
                  </a:lnTo>
                  <a:lnTo>
                    <a:pt x="18" y="18"/>
                  </a:lnTo>
                  <a:lnTo>
                    <a:pt x="10" y="48"/>
                  </a:lnTo>
                  <a:lnTo>
                    <a:pt x="5" y="98"/>
                  </a:lnTo>
                  <a:lnTo>
                    <a:pt x="2" y="163"/>
                  </a:lnTo>
                  <a:lnTo>
                    <a:pt x="1" y="236"/>
                  </a:lnTo>
                  <a:lnTo>
                    <a:pt x="0" y="304"/>
                  </a:lnTo>
                  <a:lnTo>
                    <a:pt x="0" y="356"/>
                  </a:lnTo>
                  <a:lnTo>
                    <a:pt x="1" y="389"/>
                  </a:lnTo>
                  <a:lnTo>
                    <a:pt x="1" y="400"/>
                  </a:lnTo>
                  <a:lnTo>
                    <a:pt x="61" y="40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Freeform 40"/>
            <p:cNvSpPr>
              <a:spLocks/>
            </p:cNvSpPr>
            <p:nvPr/>
          </p:nvSpPr>
          <p:spPr bwMode="auto">
            <a:xfrm>
              <a:off x="3589" y="2594"/>
              <a:ext cx="73" cy="429"/>
            </a:xfrm>
            <a:custGeom>
              <a:avLst/>
              <a:gdLst>
                <a:gd name="T0" fmla="*/ 70 w 73"/>
                <a:gd name="T1" fmla="*/ 429 h 429"/>
                <a:gd name="T2" fmla="*/ 72 w 73"/>
                <a:gd name="T3" fmla="*/ 369 h 429"/>
                <a:gd name="T4" fmla="*/ 73 w 73"/>
                <a:gd name="T5" fmla="*/ 233 h 429"/>
                <a:gd name="T6" fmla="*/ 73 w 73"/>
                <a:gd name="T7" fmla="*/ 94 h 429"/>
                <a:gd name="T8" fmla="*/ 70 w 73"/>
                <a:gd name="T9" fmla="*/ 19 h 429"/>
                <a:gd name="T10" fmla="*/ 67 w 73"/>
                <a:gd name="T11" fmla="*/ 12 h 429"/>
                <a:gd name="T12" fmla="*/ 61 w 73"/>
                <a:gd name="T13" fmla="*/ 5 h 429"/>
                <a:gd name="T14" fmla="*/ 54 w 73"/>
                <a:gd name="T15" fmla="*/ 2 h 429"/>
                <a:gd name="T16" fmla="*/ 45 w 73"/>
                <a:gd name="T17" fmla="*/ 0 h 429"/>
                <a:gd name="T18" fmla="*/ 36 w 73"/>
                <a:gd name="T19" fmla="*/ 2 h 429"/>
                <a:gd name="T20" fmla="*/ 27 w 73"/>
                <a:gd name="T21" fmla="*/ 4 h 429"/>
                <a:gd name="T22" fmla="*/ 19 w 73"/>
                <a:gd name="T23" fmla="*/ 8 h 429"/>
                <a:gd name="T24" fmla="*/ 12 w 73"/>
                <a:gd name="T25" fmla="*/ 14 h 429"/>
                <a:gd name="T26" fmla="*/ 4 w 73"/>
                <a:gd name="T27" fmla="*/ 35 h 429"/>
                <a:gd name="T28" fmla="*/ 0 w 73"/>
                <a:gd name="T29" fmla="*/ 69 h 429"/>
                <a:gd name="T30" fmla="*/ 0 w 73"/>
                <a:gd name="T31" fmla="*/ 118 h 429"/>
                <a:gd name="T32" fmla="*/ 0 w 73"/>
                <a:gd name="T33" fmla="*/ 178 h 429"/>
                <a:gd name="T34" fmla="*/ 0 w 73"/>
                <a:gd name="T35" fmla="*/ 256 h 429"/>
                <a:gd name="T36" fmla="*/ 0 w 73"/>
                <a:gd name="T37" fmla="*/ 338 h 429"/>
                <a:gd name="T38" fmla="*/ 0 w 73"/>
                <a:gd name="T39" fmla="*/ 402 h 429"/>
                <a:gd name="T40" fmla="*/ 0 w 73"/>
                <a:gd name="T41" fmla="*/ 429 h 429"/>
                <a:gd name="T42" fmla="*/ 70 w 73"/>
                <a:gd name="T43" fmla="*/ 429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3" h="429">
                  <a:moveTo>
                    <a:pt x="70" y="429"/>
                  </a:moveTo>
                  <a:lnTo>
                    <a:pt x="72" y="369"/>
                  </a:lnTo>
                  <a:lnTo>
                    <a:pt x="73" y="233"/>
                  </a:lnTo>
                  <a:lnTo>
                    <a:pt x="73" y="94"/>
                  </a:lnTo>
                  <a:lnTo>
                    <a:pt x="70" y="19"/>
                  </a:lnTo>
                  <a:lnTo>
                    <a:pt x="67" y="12"/>
                  </a:lnTo>
                  <a:lnTo>
                    <a:pt x="61" y="5"/>
                  </a:lnTo>
                  <a:lnTo>
                    <a:pt x="54" y="2"/>
                  </a:lnTo>
                  <a:lnTo>
                    <a:pt x="45" y="0"/>
                  </a:lnTo>
                  <a:lnTo>
                    <a:pt x="36" y="2"/>
                  </a:lnTo>
                  <a:lnTo>
                    <a:pt x="27" y="4"/>
                  </a:lnTo>
                  <a:lnTo>
                    <a:pt x="19" y="8"/>
                  </a:lnTo>
                  <a:lnTo>
                    <a:pt x="12" y="14"/>
                  </a:lnTo>
                  <a:lnTo>
                    <a:pt x="4" y="35"/>
                  </a:lnTo>
                  <a:lnTo>
                    <a:pt x="0" y="69"/>
                  </a:lnTo>
                  <a:lnTo>
                    <a:pt x="0" y="118"/>
                  </a:lnTo>
                  <a:lnTo>
                    <a:pt x="0" y="178"/>
                  </a:lnTo>
                  <a:lnTo>
                    <a:pt x="0" y="256"/>
                  </a:lnTo>
                  <a:lnTo>
                    <a:pt x="0" y="338"/>
                  </a:lnTo>
                  <a:lnTo>
                    <a:pt x="0" y="402"/>
                  </a:lnTo>
                  <a:lnTo>
                    <a:pt x="0" y="429"/>
                  </a:lnTo>
                  <a:lnTo>
                    <a:pt x="70" y="42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Freeform 41"/>
            <p:cNvSpPr>
              <a:spLocks/>
            </p:cNvSpPr>
            <p:nvPr/>
          </p:nvSpPr>
          <p:spPr bwMode="auto">
            <a:xfrm>
              <a:off x="3366" y="3175"/>
              <a:ext cx="299" cy="182"/>
            </a:xfrm>
            <a:custGeom>
              <a:avLst/>
              <a:gdLst>
                <a:gd name="T0" fmla="*/ 299 w 299"/>
                <a:gd name="T1" fmla="*/ 182 h 182"/>
                <a:gd name="T2" fmla="*/ 0 w 299"/>
                <a:gd name="T3" fmla="*/ 141 h 182"/>
                <a:gd name="T4" fmla="*/ 20 w 299"/>
                <a:gd name="T5" fmla="*/ 76 h 182"/>
                <a:gd name="T6" fmla="*/ 63 w 299"/>
                <a:gd name="T7" fmla="*/ 107 h 182"/>
                <a:gd name="T8" fmla="*/ 90 w 299"/>
                <a:gd name="T9" fmla="*/ 61 h 182"/>
                <a:gd name="T10" fmla="*/ 128 w 299"/>
                <a:gd name="T11" fmla="*/ 112 h 182"/>
                <a:gd name="T12" fmla="*/ 168 w 299"/>
                <a:gd name="T13" fmla="*/ 30 h 182"/>
                <a:gd name="T14" fmla="*/ 199 w 299"/>
                <a:gd name="T15" fmla="*/ 112 h 182"/>
                <a:gd name="T16" fmla="*/ 259 w 299"/>
                <a:gd name="T17" fmla="*/ 0 h 182"/>
                <a:gd name="T18" fmla="*/ 299 w 299"/>
                <a:gd name="T19"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9" h="182">
                  <a:moveTo>
                    <a:pt x="299" y="182"/>
                  </a:moveTo>
                  <a:lnTo>
                    <a:pt x="0" y="141"/>
                  </a:lnTo>
                  <a:lnTo>
                    <a:pt x="20" y="76"/>
                  </a:lnTo>
                  <a:lnTo>
                    <a:pt x="63" y="107"/>
                  </a:lnTo>
                  <a:lnTo>
                    <a:pt x="90" y="61"/>
                  </a:lnTo>
                  <a:lnTo>
                    <a:pt x="128" y="112"/>
                  </a:lnTo>
                  <a:lnTo>
                    <a:pt x="168" y="30"/>
                  </a:lnTo>
                  <a:lnTo>
                    <a:pt x="199" y="112"/>
                  </a:lnTo>
                  <a:lnTo>
                    <a:pt x="259" y="0"/>
                  </a:lnTo>
                  <a:lnTo>
                    <a:pt x="299" y="182"/>
                  </a:lnTo>
                  <a:close/>
                </a:path>
              </a:pathLst>
            </a:custGeom>
            <a:solidFill>
              <a:srgbClr val="996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34" name="Group 48"/>
          <p:cNvGrpSpPr>
            <a:grpSpLocks/>
          </p:cNvGrpSpPr>
          <p:nvPr/>
        </p:nvGrpSpPr>
        <p:grpSpPr bwMode="auto">
          <a:xfrm flipH="1">
            <a:off x="2216150" y="4713287"/>
            <a:ext cx="355600" cy="406400"/>
            <a:chOff x="3796" y="1772"/>
            <a:chExt cx="224" cy="256"/>
          </a:xfrm>
        </p:grpSpPr>
        <p:sp>
          <p:nvSpPr>
            <p:cNvPr id="35" name="Line 45"/>
            <p:cNvSpPr>
              <a:spLocks noChangeShapeType="1"/>
            </p:cNvSpPr>
            <p:nvPr/>
          </p:nvSpPr>
          <p:spPr bwMode="auto">
            <a:xfrm>
              <a:off x="3796" y="1776"/>
              <a:ext cx="224" cy="1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6" name="Line 46"/>
            <p:cNvSpPr>
              <a:spLocks noChangeShapeType="1"/>
            </p:cNvSpPr>
            <p:nvPr/>
          </p:nvSpPr>
          <p:spPr bwMode="auto">
            <a:xfrm>
              <a:off x="3800" y="1772"/>
              <a:ext cx="0" cy="25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
          <p:nvSpPr>
            <p:cNvPr id="37" name="Line 47"/>
            <p:cNvSpPr>
              <a:spLocks noChangeShapeType="1"/>
            </p:cNvSpPr>
            <p:nvPr/>
          </p:nvSpPr>
          <p:spPr bwMode="auto">
            <a:xfrm flipV="1">
              <a:off x="3796" y="1912"/>
              <a:ext cx="220" cy="1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grpSp>
      <p:sp>
        <p:nvSpPr>
          <p:cNvPr id="38" name="Line 51"/>
          <p:cNvSpPr>
            <a:spLocks noChangeShapeType="1"/>
          </p:cNvSpPr>
          <p:nvPr/>
        </p:nvSpPr>
        <p:spPr bwMode="auto">
          <a:xfrm>
            <a:off x="2676525" y="3240087"/>
            <a:ext cx="3825875" cy="0"/>
          </a:xfrm>
          <a:prstGeom prst="line">
            <a:avLst/>
          </a:prstGeom>
          <a:noFill/>
          <a:ln w="9525">
            <a:solidFill>
              <a:srgbClr val="C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solidFill>
                <a:srgbClr val="C00000"/>
              </a:solidFill>
            </a:endParaRPr>
          </a:p>
        </p:txBody>
      </p:sp>
      <p:sp>
        <p:nvSpPr>
          <p:cNvPr id="39" name="Line 54"/>
          <p:cNvSpPr>
            <a:spLocks noChangeShapeType="1"/>
          </p:cNvSpPr>
          <p:nvPr/>
        </p:nvSpPr>
        <p:spPr bwMode="auto">
          <a:xfrm>
            <a:off x="2574925" y="4922837"/>
            <a:ext cx="4403725" cy="19050"/>
          </a:xfrm>
          <a:prstGeom prst="line">
            <a:avLst/>
          </a:prstGeom>
          <a:noFill/>
          <a:ln w="254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lstStyle/>
          <a:p>
            <a:endParaRPr lang="en-US"/>
          </a:p>
        </p:txBody>
      </p:sp>
    </p:spTree>
    <p:extLst>
      <p:ext uri="{BB962C8B-B14F-4D97-AF65-F5344CB8AC3E}">
        <p14:creationId xmlns:p14="http://schemas.microsoft.com/office/powerpoint/2010/main" val="27665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tích kiến trúc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grpSp>
        <p:nvGrpSpPr>
          <p:cNvPr id="5" name="Group 3"/>
          <p:cNvGrpSpPr>
            <a:grpSpLocks/>
          </p:cNvGrpSpPr>
          <p:nvPr/>
        </p:nvGrpSpPr>
        <p:grpSpPr bwMode="auto">
          <a:xfrm>
            <a:off x="101600" y="1445752"/>
            <a:ext cx="1393844" cy="1506997"/>
            <a:chOff x="3971" y="1776"/>
            <a:chExt cx="1084" cy="1172"/>
          </a:xfrm>
        </p:grpSpPr>
        <p:grpSp>
          <p:nvGrpSpPr>
            <p:cNvPr id="6" name="Group 4"/>
            <p:cNvGrpSpPr>
              <a:grpSpLocks/>
            </p:cNvGrpSpPr>
            <p:nvPr/>
          </p:nvGrpSpPr>
          <p:grpSpPr bwMode="auto">
            <a:xfrm>
              <a:off x="4297" y="1776"/>
              <a:ext cx="432" cy="720"/>
              <a:chOff x="1249" y="2496"/>
              <a:chExt cx="432" cy="720"/>
            </a:xfrm>
          </p:grpSpPr>
          <p:sp>
            <p:nvSpPr>
              <p:cNvPr id="8" name="Rectangle 5"/>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7"/>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1"/>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2"/>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3"/>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4"/>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5"/>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6"/>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7"/>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8"/>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9"/>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0"/>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1"/>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2"/>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Text Box 23"/>
            <p:cNvSpPr txBox="1">
              <a:spLocks noChangeArrowheads="1"/>
            </p:cNvSpPr>
            <p:nvPr/>
          </p:nvSpPr>
          <p:spPr bwMode="auto">
            <a:xfrm>
              <a:off x="3971" y="2544"/>
              <a:ext cx="108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Supplementary</a:t>
              </a:r>
            </a:p>
            <a:p>
              <a:pPr algn="ctr"/>
              <a:r>
                <a:rPr lang="en-US" sz="1800"/>
                <a:t>Specification</a:t>
              </a:r>
            </a:p>
          </p:txBody>
        </p:sp>
      </p:grpSp>
      <p:grpSp>
        <p:nvGrpSpPr>
          <p:cNvPr id="26" name="Group 24"/>
          <p:cNvGrpSpPr>
            <a:grpSpLocks/>
          </p:cNvGrpSpPr>
          <p:nvPr/>
        </p:nvGrpSpPr>
        <p:grpSpPr bwMode="auto">
          <a:xfrm>
            <a:off x="2184400" y="1406265"/>
            <a:ext cx="879510" cy="1284548"/>
            <a:chOff x="4171" y="1776"/>
            <a:chExt cx="684" cy="999"/>
          </a:xfrm>
        </p:grpSpPr>
        <p:grpSp>
          <p:nvGrpSpPr>
            <p:cNvPr id="27" name="Group 25"/>
            <p:cNvGrpSpPr>
              <a:grpSpLocks/>
            </p:cNvGrpSpPr>
            <p:nvPr/>
          </p:nvGrpSpPr>
          <p:grpSpPr bwMode="auto">
            <a:xfrm>
              <a:off x="4297" y="1776"/>
              <a:ext cx="432" cy="720"/>
              <a:chOff x="1249" y="2496"/>
              <a:chExt cx="432" cy="720"/>
            </a:xfrm>
          </p:grpSpPr>
          <p:sp>
            <p:nvSpPr>
              <p:cNvPr id="29" name="Rectangle 26"/>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7"/>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8"/>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29"/>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30"/>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1"/>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2"/>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3"/>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34"/>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5"/>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6"/>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7"/>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38"/>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39"/>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40"/>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41"/>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42"/>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43"/>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8" name="Text Box 44"/>
            <p:cNvSpPr txBox="1">
              <a:spLocks noChangeArrowheads="1"/>
            </p:cNvSpPr>
            <p:nvPr/>
          </p:nvSpPr>
          <p:spPr bwMode="auto">
            <a:xfrm>
              <a:off x="4171" y="2544"/>
              <a:ext cx="6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Glossary</a:t>
              </a:r>
            </a:p>
          </p:txBody>
        </p:sp>
      </p:grpSp>
      <p:grpSp>
        <p:nvGrpSpPr>
          <p:cNvPr id="47" name="Group 45"/>
          <p:cNvGrpSpPr>
            <a:grpSpLocks/>
          </p:cNvGrpSpPr>
          <p:nvPr/>
        </p:nvGrpSpPr>
        <p:grpSpPr bwMode="auto">
          <a:xfrm>
            <a:off x="2260600" y="5081420"/>
            <a:ext cx="2043191" cy="1251117"/>
            <a:chOff x="3464" y="2976"/>
            <a:chExt cx="1589" cy="973"/>
          </a:xfrm>
        </p:grpSpPr>
        <p:grpSp>
          <p:nvGrpSpPr>
            <p:cNvPr id="48" name="Group 46"/>
            <p:cNvGrpSpPr>
              <a:grpSpLocks/>
            </p:cNvGrpSpPr>
            <p:nvPr/>
          </p:nvGrpSpPr>
          <p:grpSpPr bwMode="auto">
            <a:xfrm>
              <a:off x="3464" y="2976"/>
              <a:ext cx="1589" cy="681"/>
              <a:chOff x="3464" y="2976"/>
              <a:chExt cx="1589" cy="681"/>
            </a:xfrm>
          </p:grpSpPr>
          <p:grpSp>
            <p:nvGrpSpPr>
              <p:cNvPr id="50" name="Group 47"/>
              <p:cNvGrpSpPr>
                <a:grpSpLocks/>
              </p:cNvGrpSpPr>
              <p:nvPr/>
            </p:nvGrpSpPr>
            <p:grpSpPr bwMode="auto">
              <a:xfrm>
                <a:off x="3464" y="2976"/>
                <a:ext cx="320" cy="403"/>
                <a:chOff x="7654" y="3380"/>
                <a:chExt cx="554" cy="754"/>
              </a:xfrm>
            </p:grpSpPr>
            <p:sp>
              <p:nvSpPr>
                <p:cNvPr id="57" name="Oval 48"/>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Line 49"/>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50"/>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Freeform 51"/>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 name="Oval 52"/>
              <p:cNvSpPr>
                <a:spLocks noChangeArrowheads="1"/>
              </p:cNvSpPr>
              <p:nvPr/>
            </p:nvSpPr>
            <p:spPr bwMode="auto">
              <a:xfrm>
                <a:off x="4198" y="3062"/>
                <a:ext cx="499" cy="230"/>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53"/>
              <p:cNvSpPr>
                <a:spLocks noChangeArrowheads="1"/>
              </p:cNvSpPr>
              <p:nvPr/>
            </p:nvSpPr>
            <p:spPr bwMode="auto">
              <a:xfrm>
                <a:off x="3885" y="3427"/>
                <a:ext cx="499" cy="230"/>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54"/>
              <p:cNvSpPr>
                <a:spLocks noChangeArrowheads="1"/>
              </p:cNvSpPr>
              <p:nvPr/>
            </p:nvSpPr>
            <p:spPr bwMode="auto">
              <a:xfrm>
                <a:off x="4554" y="3427"/>
                <a:ext cx="499" cy="230"/>
              </a:xfrm>
              <a:prstGeom prst="ellipse">
                <a:avLst/>
              </a:prstGeom>
              <a:noFill/>
              <a:ln w="28575">
                <a:solidFill>
                  <a:schemeClr val="tx1"/>
                </a:solidFill>
                <a:round/>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55"/>
              <p:cNvSpPr>
                <a:spLocks noChangeShapeType="1"/>
              </p:cNvSpPr>
              <p:nvPr/>
            </p:nvSpPr>
            <p:spPr bwMode="auto">
              <a:xfrm>
                <a:off x="3729" y="3177"/>
                <a:ext cx="469"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56"/>
              <p:cNvSpPr>
                <a:spLocks noChangeShapeType="1"/>
              </p:cNvSpPr>
              <p:nvPr/>
            </p:nvSpPr>
            <p:spPr bwMode="auto">
              <a:xfrm flipV="1">
                <a:off x="4240" y="3292"/>
                <a:ext cx="144" cy="135"/>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57"/>
              <p:cNvSpPr>
                <a:spLocks noChangeShapeType="1"/>
              </p:cNvSpPr>
              <p:nvPr/>
            </p:nvSpPr>
            <p:spPr bwMode="auto">
              <a:xfrm flipH="1" flipV="1">
                <a:off x="4554" y="3292"/>
                <a:ext cx="143" cy="135"/>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9" name="Text Box 58"/>
            <p:cNvSpPr txBox="1">
              <a:spLocks noChangeArrowheads="1"/>
            </p:cNvSpPr>
            <p:nvPr/>
          </p:nvSpPr>
          <p:spPr bwMode="auto">
            <a:xfrm>
              <a:off x="3665" y="3718"/>
              <a:ext cx="1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Use-Case Model</a:t>
              </a:r>
            </a:p>
          </p:txBody>
        </p:sp>
      </p:grpSp>
      <p:sp>
        <p:nvSpPr>
          <p:cNvPr id="61" name="AutoShape 59"/>
          <p:cNvSpPr>
            <a:spLocks noChangeArrowheads="1"/>
          </p:cNvSpPr>
          <p:nvPr/>
        </p:nvSpPr>
        <p:spPr bwMode="auto">
          <a:xfrm>
            <a:off x="4114800" y="3714508"/>
            <a:ext cx="1460707" cy="844792"/>
          </a:xfrm>
          <a:prstGeom prst="homePlate">
            <a:avLst>
              <a:gd name="adj" fmla="val 52465"/>
            </a:avLst>
          </a:prstGeom>
          <a:solidFill>
            <a:srgbClr val="00CCFF"/>
          </a:solidFill>
          <a:ln w="28575">
            <a:solidFill>
              <a:schemeClr val="bg2"/>
            </a:solidFill>
            <a:miter lim="800000"/>
            <a:headEnd type="none" w="sm" len="sm"/>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800" b="1">
                <a:solidFill>
                  <a:schemeClr val="bg2"/>
                </a:solidFill>
              </a:rPr>
              <a:t>Architectural</a:t>
            </a:r>
          </a:p>
          <a:p>
            <a:pPr algn="ctr"/>
            <a:r>
              <a:rPr lang="en-US" sz="1800" b="1">
                <a:solidFill>
                  <a:schemeClr val="bg2"/>
                </a:solidFill>
              </a:rPr>
              <a:t>Analysis</a:t>
            </a:r>
            <a:endParaRPr lang="en-US" sz="1800">
              <a:solidFill>
                <a:schemeClr val="bg2"/>
              </a:solidFill>
            </a:endParaRPr>
          </a:p>
        </p:txBody>
      </p:sp>
      <p:grpSp>
        <p:nvGrpSpPr>
          <p:cNvPr id="62" name="Group 64"/>
          <p:cNvGrpSpPr>
            <a:grpSpLocks/>
          </p:cNvGrpSpPr>
          <p:nvPr/>
        </p:nvGrpSpPr>
        <p:grpSpPr bwMode="auto">
          <a:xfrm>
            <a:off x="6896100" y="3655010"/>
            <a:ext cx="1600863" cy="1396415"/>
            <a:chOff x="1309" y="1072"/>
            <a:chExt cx="1245" cy="1086"/>
          </a:xfrm>
        </p:grpSpPr>
        <p:grpSp>
          <p:nvGrpSpPr>
            <p:cNvPr id="63" name="Group 65"/>
            <p:cNvGrpSpPr>
              <a:grpSpLocks/>
            </p:cNvGrpSpPr>
            <p:nvPr/>
          </p:nvGrpSpPr>
          <p:grpSpPr bwMode="auto">
            <a:xfrm>
              <a:off x="1309" y="1072"/>
              <a:ext cx="1245" cy="766"/>
              <a:chOff x="1309" y="1072"/>
              <a:chExt cx="1245" cy="766"/>
            </a:xfrm>
          </p:grpSpPr>
          <p:grpSp>
            <p:nvGrpSpPr>
              <p:cNvPr id="65" name="Group 66"/>
              <p:cNvGrpSpPr>
                <a:grpSpLocks/>
              </p:cNvGrpSpPr>
              <p:nvPr/>
            </p:nvGrpSpPr>
            <p:grpSpPr bwMode="auto">
              <a:xfrm>
                <a:off x="1309" y="1231"/>
                <a:ext cx="302" cy="175"/>
                <a:chOff x="144" y="1440"/>
                <a:chExt cx="881" cy="510"/>
              </a:xfrm>
            </p:grpSpPr>
            <p:sp>
              <p:nvSpPr>
                <p:cNvPr id="82" name="Rectangle 6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83" name="Line 6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84" name="Line 6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grpSp>
            <p:nvGrpSpPr>
              <p:cNvPr id="66" name="Group 70"/>
              <p:cNvGrpSpPr>
                <a:grpSpLocks/>
              </p:cNvGrpSpPr>
              <p:nvPr/>
            </p:nvGrpSpPr>
            <p:grpSpPr bwMode="auto">
              <a:xfrm>
                <a:off x="1950" y="1072"/>
                <a:ext cx="302" cy="175"/>
                <a:chOff x="144" y="1440"/>
                <a:chExt cx="881" cy="510"/>
              </a:xfrm>
            </p:grpSpPr>
            <p:sp>
              <p:nvSpPr>
                <p:cNvPr id="79" name="Rectangle 7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80" name="Line 7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81" name="Line 7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grpSp>
            <p:nvGrpSpPr>
              <p:cNvPr id="67" name="Group 74"/>
              <p:cNvGrpSpPr>
                <a:grpSpLocks/>
              </p:cNvGrpSpPr>
              <p:nvPr/>
            </p:nvGrpSpPr>
            <p:grpSpPr bwMode="auto">
              <a:xfrm>
                <a:off x="1648" y="1663"/>
                <a:ext cx="302" cy="175"/>
                <a:chOff x="144" y="1440"/>
                <a:chExt cx="881" cy="510"/>
              </a:xfrm>
            </p:grpSpPr>
            <p:sp>
              <p:nvSpPr>
                <p:cNvPr id="76" name="Rectangle 7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77" name="Line 7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78" name="Line 7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grpSp>
            <p:nvGrpSpPr>
              <p:cNvPr id="68" name="Group 78"/>
              <p:cNvGrpSpPr>
                <a:grpSpLocks/>
              </p:cNvGrpSpPr>
              <p:nvPr/>
            </p:nvGrpSpPr>
            <p:grpSpPr bwMode="auto">
              <a:xfrm>
                <a:off x="2252" y="1581"/>
                <a:ext cx="302" cy="175"/>
                <a:chOff x="144" y="1440"/>
                <a:chExt cx="881" cy="510"/>
              </a:xfrm>
            </p:grpSpPr>
            <p:sp>
              <p:nvSpPr>
                <p:cNvPr id="73" name="Rectangle 7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74" name="Line 8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75" name="Line 8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69" name="Line 82"/>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83"/>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84"/>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85"/>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4" name="Text Box 86"/>
            <p:cNvSpPr txBox="1">
              <a:spLocks noChangeArrowheads="1"/>
            </p:cNvSpPr>
            <p:nvPr/>
          </p:nvSpPr>
          <p:spPr bwMode="auto">
            <a:xfrm>
              <a:off x="1434" y="1927"/>
              <a:ext cx="9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Design Model</a:t>
              </a:r>
            </a:p>
          </p:txBody>
        </p:sp>
      </p:grpSp>
      <p:sp>
        <p:nvSpPr>
          <p:cNvPr id="85" name="Line 108"/>
          <p:cNvSpPr>
            <a:spLocks noChangeShapeType="1"/>
          </p:cNvSpPr>
          <p:nvPr/>
        </p:nvSpPr>
        <p:spPr bwMode="auto">
          <a:xfrm>
            <a:off x="4457699" y="3027186"/>
            <a:ext cx="1" cy="452613"/>
          </a:xfrm>
          <a:prstGeom prst="line">
            <a:avLst/>
          </a:prstGeom>
          <a:noFill/>
          <a:ln w="2857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86" name="Line 109"/>
          <p:cNvSpPr>
            <a:spLocks noChangeShapeType="1"/>
          </p:cNvSpPr>
          <p:nvPr/>
        </p:nvSpPr>
        <p:spPr bwMode="auto">
          <a:xfrm>
            <a:off x="2832100" y="2821452"/>
            <a:ext cx="966947" cy="658347"/>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87" name="Line 110"/>
          <p:cNvSpPr>
            <a:spLocks noChangeShapeType="1"/>
          </p:cNvSpPr>
          <p:nvPr/>
        </p:nvSpPr>
        <p:spPr bwMode="auto">
          <a:xfrm flipV="1">
            <a:off x="3302000" y="4368560"/>
            <a:ext cx="606913" cy="43204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88" name="Line 111"/>
          <p:cNvSpPr>
            <a:spLocks noChangeShapeType="1"/>
          </p:cNvSpPr>
          <p:nvPr/>
        </p:nvSpPr>
        <p:spPr bwMode="auto">
          <a:xfrm>
            <a:off x="5486400" y="4640206"/>
            <a:ext cx="236593" cy="236593"/>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 name="Line 112"/>
          <p:cNvSpPr>
            <a:spLocks noChangeShapeType="1"/>
          </p:cNvSpPr>
          <p:nvPr/>
        </p:nvSpPr>
        <p:spPr bwMode="auto">
          <a:xfrm flipV="1">
            <a:off x="5994400" y="4025899"/>
            <a:ext cx="560642" cy="1"/>
          </a:xfrm>
          <a:prstGeom prst="line">
            <a:avLst/>
          </a:prstGeom>
          <a:noFill/>
          <a:ln w="28575">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90" name="Line 113"/>
          <p:cNvSpPr>
            <a:spLocks noChangeShapeType="1"/>
          </p:cNvSpPr>
          <p:nvPr/>
        </p:nvSpPr>
        <p:spPr bwMode="auto">
          <a:xfrm>
            <a:off x="1689100" y="2915572"/>
            <a:ext cx="1903034" cy="1059527"/>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nvGrpSpPr>
          <p:cNvPr id="91" name="Group 114"/>
          <p:cNvGrpSpPr>
            <a:grpSpLocks/>
          </p:cNvGrpSpPr>
          <p:nvPr/>
        </p:nvGrpSpPr>
        <p:grpSpPr bwMode="auto">
          <a:xfrm>
            <a:off x="5753100" y="1417638"/>
            <a:ext cx="1136677" cy="1495425"/>
            <a:chOff x="2796" y="585"/>
            <a:chExt cx="884" cy="1163"/>
          </a:xfrm>
        </p:grpSpPr>
        <p:grpSp>
          <p:nvGrpSpPr>
            <p:cNvPr id="92" name="Group 115"/>
            <p:cNvGrpSpPr>
              <a:grpSpLocks/>
            </p:cNvGrpSpPr>
            <p:nvPr/>
          </p:nvGrpSpPr>
          <p:grpSpPr bwMode="auto">
            <a:xfrm>
              <a:off x="3022" y="585"/>
              <a:ext cx="432" cy="720"/>
              <a:chOff x="1249" y="2496"/>
              <a:chExt cx="432" cy="720"/>
            </a:xfrm>
          </p:grpSpPr>
          <p:sp>
            <p:nvSpPr>
              <p:cNvPr id="94" name="Rectangle 116"/>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5" name="Line 117"/>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 name="Line 118"/>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7" name="Line 119"/>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8" name="Line 120"/>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9" name="Line 121"/>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Line 122"/>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1" name="Line 123"/>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Line 124"/>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125"/>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Line 126"/>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Line 127"/>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128"/>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Line 129"/>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Line 130"/>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 name="Line 131"/>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0" name="Line 132"/>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Line 133"/>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93" name="Text Box 134"/>
            <p:cNvSpPr txBox="1">
              <a:spLocks noChangeArrowheads="1"/>
            </p:cNvSpPr>
            <p:nvPr/>
          </p:nvSpPr>
          <p:spPr bwMode="auto">
            <a:xfrm>
              <a:off x="2796" y="1344"/>
              <a:ext cx="88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Reference </a:t>
              </a:r>
            </a:p>
            <a:p>
              <a:pPr algn="ctr"/>
              <a:r>
                <a:rPr lang="en-US" sz="1800"/>
                <a:t>Architecture</a:t>
              </a:r>
            </a:p>
          </p:txBody>
        </p:sp>
      </p:grpSp>
      <p:grpSp>
        <p:nvGrpSpPr>
          <p:cNvPr id="112" name="Group 136"/>
          <p:cNvGrpSpPr>
            <a:grpSpLocks/>
          </p:cNvGrpSpPr>
          <p:nvPr/>
        </p:nvGrpSpPr>
        <p:grpSpPr bwMode="auto">
          <a:xfrm>
            <a:off x="5207000" y="5006276"/>
            <a:ext cx="1600864" cy="984949"/>
            <a:chOff x="1309" y="1072"/>
            <a:chExt cx="1245" cy="766"/>
          </a:xfrm>
        </p:grpSpPr>
        <p:grpSp>
          <p:nvGrpSpPr>
            <p:cNvPr id="113" name="Group 137"/>
            <p:cNvGrpSpPr>
              <a:grpSpLocks/>
            </p:cNvGrpSpPr>
            <p:nvPr/>
          </p:nvGrpSpPr>
          <p:grpSpPr bwMode="auto">
            <a:xfrm>
              <a:off x="1309" y="1231"/>
              <a:ext cx="302" cy="175"/>
              <a:chOff x="144" y="1440"/>
              <a:chExt cx="881" cy="510"/>
            </a:xfrm>
          </p:grpSpPr>
          <p:sp>
            <p:nvSpPr>
              <p:cNvPr id="130" name="Rectangle 13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31" name="Line 13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32" name="Line 14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grpSp>
          <p:nvGrpSpPr>
            <p:cNvPr id="114" name="Group 141"/>
            <p:cNvGrpSpPr>
              <a:grpSpLocks/>
            </p:cNvGrpSpPr>
            <p:nvPr/>
          </p:nvGrpSpPr>
          <p:grpSpPr bwMode="auto">
            <a:xfrm>
              <a:off x="1950" y="1072"/>
              <a:ext cx="302" cy="175"/>
              <a:chOff x="144" y="1440"/>
              <a:chExt cx="881" cy="510"/>
            </a:xfrm>
          </p:grpSpPr>
          <p:sp>
            <p:nvSpPr>
              <p:cNvPr id="127" name="Rectangle 14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28" name="Line 14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29" name="Line 14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grpSp>
          <p:nvGrpSpPr>
            <p:cNvPr id="115" name="Group 145"/>
            <p:cNvGrpSpPr>
              <a:grpSpLocks/>
            </p:cNvGrpSpPr>
            <p:nvPr/>
          </p:nvGrpSpPr>
          <p:grpSpPr bwMode="auto">
            <a:xfrm>
              <a:off x="1648" y="1663"/>
              <a:ext cx="302" cy="175"/>
              <a:chOff x="144" y="1440"/>
              <a:chExt cx="881" cy="510"/>
            </a:xfrm>
          </p:grpSpPr>
          <p:sp>
            <p:nvSpPr>
              <p:cNvPr id="124" name="Rectangle 14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25" name="Line 14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26" name="Line 14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grpSp>
          <p:nvGrpSpPr>
            <p:cNvPr id="116" name="Group 149"/>
            <p:cNvGrpSpPr>
              <a:grpSpLocks/>
            </p:cNvGrpSpPr>
            <p:nvPr/>
          </p:nvGrpSpPr>
          <p:grpSpPr bwMode="auto">
            <a:xfrm>
              <a:off x="2252" y="1581"/>
              <a:ext cx="302" cy="175"/>
              <a:chOff x="144" y="1440"/>
              <a:chExt cx="881" cy="510"/>
            </a:xfrm>
          </p:grpSpPr>
          <p:sp>
            <p:nvSpPr>
              <p:cNvPr id="121" name="Rectangle 15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22" name="Line 15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23" name="Line 15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117" name="Line 153"/>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Line 154"/>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Line 155"/>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Line 156"/>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3" name="Text Box 157"/>
          <p:cNvSpPr txBox="1">
            <a:spLocks noChangeArrowheads="1"/>
          </p:cNvSpPr>
          <p:nvPr/>
        </p:nvSpPr>
        <p:spPr bwMode="auto">
          <a:xfrm>
            <a:off x="5189538" y="6037097"/>
            <a:ext cx="20948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1800"/>
              <a:t>Deployment Model</a:t>
            </a:r>
          </a:p>
        </p:txBody>
      </p:sp>
      <p:grpSp>
        <p:nvGrpSpPr>
          <p:cNvPr id="134" name="Group 160"/>
          <p:cNvGrpSpPr>
            <a:grpSpLocks/>
          </p:cNvGrpSpPr>
          <p:nvPr/>
        </p:nvGrpSpPr>
        <p:grpSpPr bwMode="auto">
          <a:xfrm>
            <a:off x="7543800" y="1417638"/>
            <a:ext cx="992664" cy="1495425"/>
            <a:chOff x="2852" y="585"/>
            <a:chExt cx="772" cy="1163"/>
          </a:xfrm>
        </p:grpSpPr>
        <p:grpSp>
          <p:nvGrpSpPr>
            <p:cNvPr id="135" name="Group 161"/>
            <p:cNvGrpSpPr>
              <a:grpSpLocks/>
            </p:cNvGrpSpPr>
            <p:nvPr/>
          </p:nvGrpSpPr>
          <p:grpSpPr bwMode="auto">
            <a:xfrm>
              <a:off x="3022" y="585"/>
              <a:ext cx="432" cy="720"/>
              <a:chOff x="1249" y="2496"/>
              <a:chExt cx="432" cy="720"/>
            </a:xfrm>
          </p:grpSpPr>
          <p:sp>
            <p:nvSpPr>
              <p:cNvPr id="137" name="Rectangle 162"/>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8" name="Line 163"/>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9" name="Line 164"/>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165"/>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Line 166"/>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2" name="Line 167"/>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Line 168"/>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Line 169"/>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 name="Line 170"/>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Line 171"/>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7" name="Line 172"/>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Line 173"/>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Line 174"/>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0" name="Line 175"/>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Line 176"/>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2" name="Line 177"/>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 name="Line 178"/>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Line 179"/>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6" name="Text Box 180"/>
            <p:cNvSpPr txBox="1">
              <a:spLocks noChangeArrowheads="1"/>
            </p:cNvSpPr>
            <p:nvPr/>
          </p:nvSpPr>
          <p:spPr bwMode="auto">
            <a:xfrm>
              <a:off x="2852" y="1344"/>
              <a:ext cx="77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Vision</a:t>
              </a:r>
            </a:p>
            <a:p>
              <a:pPr algn="ctr"/>
              <a:r>
                <a:rPr lang="en-US" sz="1800"/>
                <a:t>Document</a:t>
              </a:r>
            </a:p>
          </p:txBody>
        </p:sp>
      </p:grpSp>
      <p:sp>
        <p:nvSpPr>
          <p:cNvPr id="155" name="Line 202"/>
          <p:cNvSpPr>
            <a:spLocks noChangeShapeType="1"/>
          </p:cNvSpPr>
          <p:nvPr/>
        </p:nvSpPr>
        <p:spPr bwMode="auto">
          <a:xfrm flipH="1">
            <a:off x="5600700" y="2946552"/>
            <a:ext cx="1553287" cy="812647"/>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Line 204"/>
          <p:cNvSpPr>
            <a:spLocks noChangeShapeType="1"/>
          </p:cNvSpPr>
          <p:nvPr/>
        </p:nvSpPr>
        <p:spPr bwMode="auto">
          <a:xfrm flipH="1">
            <a:off x="5486400" y="3026552"/>
            <a:ext cx="349747" cy="504047"/>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7" name="Group 205"/>
          <p:cNvGrpSpPr>
            <a:grpSpLocks/>
          </p:cNvGrpSpPr>
          <p:nvPr/>
        </p:nvGrpSpPr>
        <p:grpSpPr bwMode="auto">
          <a:xfrm>
            <a:off x="3600450" y="1443038"/>
            <a:ext cx="1517284" cy="1495425"/>
            <a:chOff x="2648" y="585"/>
            <a:chExt cx="1180" cy="1163"/>
          </a:xfrm>
        </p:grpSpPr>
        <p:grpSp>
          <p:nvGrpSpPr>
            <p:cNvPr id="158" name="Group 206"/>
            <p:cNvGrpSpPr>
              <a:grpSpLocks/>
            </p:cNvGrpSpPr>
            <p:nvPr/>
          </p:nvGrpSpPr>
          <p:grpSpPr bwMode="auto">
            <a:xfrm>
              <a:off x="3022" y="585"/>
              <a:ext cx="432" cy="720"/>
              <a:chOff x="1249" y="2496"/>
              <a:chExt cx="432" cy="720"/>
            </a:xfrm>
          </p:grpSpPr>
          <p:sp>
            <p:nvSpPr>
              <p:cNvPr id="160" name="Rectangle 207"/>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1" name="Line 208"/>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2" name="Line 209"/>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 name="Line 210"/>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 name="Line 211"/>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5" name="Line 212"/>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6" name="Line 213"/>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 name="Line 214"/>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 name="Line 215"/>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Line 216"/>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 name="Line 217"/>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1" name="Line 218"/>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 name="Line 219"/>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3" name="Line 220"/>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 name="Line 221"/>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5" name="Line 222"/>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6" name="Line 223"/>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 name="Line 224"/>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9" name="Text Box 225"/>
            <p:cNvSpPr txBox="1">
              <a:spLocks noChangeArrowheads="1"/>
            </p:cNvSpPr>
            <p:nvPr/>
          </p:nvSpPr>
          <p:spPr bwMode="auto">
            <a:xfrm>
              <a:off x="2648" y="1344"/>
              <a:ext cx="11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Software </a:t>
              </a:r>
            </a:p>
            <a:p>
              <a:pPr algn="ctr"/>
              <a:r>
                <a:rPr lang="en-US" sz="1800"/>
                <a:t>Architecture Doc</a:t>
              </a:r>
            </a:p>
          </p:txBody>
        </p:sp>
      </p:grpSp>
      <p:grpSp>
        <p:nvGrpSpPr>
          <p:cNvPr id="178" name="Group 251"/>
          <p:cNvGrpSpPr>
            <a:grpSpLocks/>
          </p:cNvGrpSpPr>
          <p:nvPr/>
        </p:nvGrpSpPr>
        <p:grpSpPr bwMode="auto">
          <a:xfrm>
            <a:off x="114300" y="3757152"/>
            <a:ext cx="1434990" cy="1506997"/>
            <a:chOff x="3955" y="1776"/>
            <a:chExt cx="1116" cy="1172"/>
          </a:xfrm>
        </p:grpSpPr>
        <p:grpSp>
          <p:nvGrpSpPr>
            <p:cNvPr id="179" name="Group 252"/>
            <p:cNvGrpSpPr>
              <a:grpSpLocks/>
            </p:cNvGrpSpPr>
            <p:nvPr/>
          </p:nvGrpSpPr>
          <p:grpSpPr bwMode="auto">
            <a:xfrm>
              <a:off x="4297" y="1776"/>
              <a:ext cx="432" cy="720"/>
              <a:chOff x="1249" y="2496"/>
              <a:chExt cx="432" cy="720"/>
            </a:xfrm>
          </p:grpSpPr>
          <p:sp>
            <p:nvSpPr>
              <p:cNvPr id="181" name="Rectangle 253"/>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2" name="Line 254"/>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3" name="Line 255"/>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 name="Line 256"/>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 name="Line 257"/>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 name="Line 258"/>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 name="Line 259"/>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8" name="Line 260"/>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9" name="Line 261"/>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0" name="Line 262"/>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1" name="Line 263"/>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2" name="Line 264"/>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3" name="Line 265"/>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 name="Line 266"/>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 name="Line 267"/>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6" name="Line 268"/>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7" name="Line 269"/>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8" name="Line 270"/>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80" name="Text Box 271"/>
            <p:cNvSpPr txBox="1">
              <a:spLocks noChangeArrowheads="1"/>
            </p:cNvSpPr>
            <p:nvPr/>
          </p:nvSpPr>
          <p:spPr bwMode="auto">
            <a:xfrm>
              <a:off x="3955" y="2544"/>
              <a:ext cx="111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Project-Specific</a:t>
              </a:r>
            </a:p>
            <a:p>
              <a:pPr algn="ctr"/>
              <a:r>
                <a:rPr lang="en-US" sz="1800"/>
                <a:t>Guidelines</a:t>
              </a:r>
            </a:p>
          </p:txBody>
        </p:sp>
      </p:grpSp>
      <p:sp>
        <p:nvSpPr>
          <p:cNvPr id="199" name="Line 273"/>
          <p:cNvSpPr>
            <a:spLocks noChangeShapeType="1"/>
          </p:cNvSpPr>
          <p:nvPr/>
        </p:nvSpPr>
        <p:spPr bwMode="auto">
          <a:xfrm flipV="1">
            <a:off x="1651000" y="4063999"/>
            <a:ext cx="1310798" cy="1"/>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Tree>
    <p:extLst>
      <p:ext uri="{BB962C8B-B14F-4D97-AF65-F5344CB8AC3E}">
        <p14:creationId xmlns:p14="http://schemas.microsoft.com/office/powerpoint/2010/main" val="395983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gói</a:t>
            </a:r>
          </a:p>
        </p:txBody>
      </p:sp>
      <p:sp>
        <p:nvSpPr>
          <p:cNvPr id="3" name="Content Placeholder 2"/>
          <p:cNvSpPr>
            <a:spLocks noGrp="1"/>
          </p:cNvSpPr>
          <p:nvPr>
            <p:ph idx="1"/>
          </p:nvPr>
        </p:nvSpPr>
        <p:spPr/>
        <p:txBody>
          <a:bodyPr>
            <a:normAutofit fontScale="92500" lnSpcReduction="20000"/>
          </a:bodyPr>
          <a:lstStyle/>
          <a:p>
            <a:r>
              <a:rPr lang="en-US"/>
              <a:t>Gói (package) là cơ chế mục đích chung để tổ chức các phần tử vào các nhóm</a:t>
            </a:r>
          </a:p>
          <a:p>
            <a:r>
              <a:rPr lang="en-US"/>
              <a:t>Là phần tử mô hình mà chứa các phần tử khác</a:t>
            </a:r>
          </a:p>
          <a:p>
            <a:endParaRPr lang="en-US"/>
          </a:p>
          <a:p>
            <a:endParaRPr lang="en-US"/>
          </a:p>
          <a:p>
            <a:endParaRPr lang="en-US"/>
          </a:p>
          <a:p>
            <a:endParaRPr lang="en-US"/>
          </a:p>
          <a:p>
            <a:r>
              <a:rPr lang="en-US"/>
              <a:t>Gói có thể được sử dụng:</a:t>
            </a:r>
          </a:p>
          <a:p>
            <a:pPr lvl="1"/>
            <a:r>
              <a:rPr lang="en-US"/>
              <a:t>Để tổ chức mô hình đang phát triển</a:t>
            </a:r>
          </a:p>
          <a:p>
            <a:pPr lvl="1"/>
            <a:r>
              <a:rPr lang="en-US"/>
              <a:t>Như một đơn vị quản lý cấu hình.</a:t>
            </a:r>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grpSp>
        <p:nvGrpSpPr>
          <p:cNvPr id="5" name="Group 1041"/>
          <p:cNvGrpSpPr>
            <a:grpSpLocks/>
          </p:cNvGrpSpPr>
          <p:nvPr/>
        </p:nvGrpSpPr>
        <p:grpSpPr bwMode="auto">
          <a:xfrm>
            <a:off x="3502025" y="2809875"/>
            <a:ext cx="2117725" cy="1679575"/>
            <a:chOff x="1990" y="1818"/>
            <a:chExt cx="1334" cy="1058"/>
          </a:xfrm>
        </p:grpSpPr>
        <p:sp>
          <p:nvSpPr>
            <p:cNvPr id="6" name="Rectangle 1029"/>
            <p:cNvSpPr>
              <a:spLocks noChangeArrowheads="1"/>
            </p:cNvSpPr>
            <p:nvPr/>
          </p:nvSpPr>
          <p:spPr bwMode="auto">
            <a:xfrm>
              <a:off x="1990" y="2072"/>
              <a:ext cx="1334" cy="804"/>
            </a:xfrm>
            <a:prstGeom prst="rect">
              <a:avLst/>
            </a:prstGeom>
            <a:solidFill>
              <a:srgbClr val="FFFFCC"/>
            </a:solidFill>
            <a:ln w="12700">
              <a:solidFill>
                <a:srgbClr val="990033"/>
              </a:solidFill>
              <a:miter lim="800000"/>
              <a:headEnd/>
              <a:tailEnd/>
            </a:ln>
          </p:spPr>
          <p:txBody>
            <a:bodyPr/>
            <a:lstStyle/>
            <a:p>
              <a:endParaRPr lang="en-US"/>
            </a:p>
          </p:txBody>
        </p:sp>
        <p:sp>
          <p:nvSpPr>
            <p:cNvPr id="7" name="Rectangle 1030"/>
            <p:cNvSpPr>
              <a:spLocks noChangeArrowheads="1"/>
            </p:cNvSpPr>
            <p:nvPr/>
          </p:nvSpPr>
          <p:spPr bwMode="auto">
            <a:xfrm>
              <a:off x="1990" y="1818"/>
              <a:ext cx="534" cy="254"/>
            </a:xfrm>
            <a:prstGeom prst="rect">
              <a:avLst/>
            </a:prstGeom>
            <a:solidFill>
              <a:srgbClr val="FFFFCC"/>
            </a:solidFill>
            <a:ln w="12700">
              <a:solidFill>
                <a:srgbClr val="990033"/>
              </a:solidFill>
              <a:miter lim="800000"/>
              <a:headEnd/>
              <a:tailEnd/>
            </a:ln>
          </p:spPr>
          <p:txBody>
            <a:bodyPr/>
            <a:lstStyle/>
            <a:p>
              <a:endParaRPr lang="en-US"/>
            </a:p>
          </p:txBody>
        </p:sp>
        <p:sp>
          <p:nvSpPr>
            <p:cNvPr id="8" name="Rectangle 1031"/>
            <p:cNvSpPr>
              <a:spLocks noChangeArrowheads="1"/>
            </p:cNvSpPr>
            <p:nvPr/>
          </p:nvSpPr>
          <p:spPr bwMode="auto">
            <a:xfrm>
              <a:off x="1990" y="1818"/>
              <a:ext cx="534" cy="25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Rectangle 1032"/>
            <p:cNvSpPr>
              <a:spLocks noChangeArrowheads="1"/>
            </p:cNvSpPr>
            <p:nvPr/>
          </p:nvSpPr>
          <p:spPr bwMode="auto">
            <a:xfrm>
              <a:off x="2025" y="2086"/>
              <a:ext cx="127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2100">
                  <a:solidFill>
                    <a:srgbClr val="000000"/>
                  </a:solidFill>
                </a:rPr>
                <a:t>University </a:t>
              </a:r>
              <a:endParaRPr lang="en-US"/>
            </a:p>
          </p:txBody>
        </p:sp>
        <p:sp>
          <p:nvSpPr>
            <p:cNvPr id="10" name="Rectangle 1033"/>
            <p:cNvSpPr>
              <a:spLocks noChangeArrowheads="1"/>
            </p:cNvSpPr>
            <p:nvPr/>
          </p:nvSpPr>
          <p:spPr bwMode="auto">
            <a:xfrm>
              <a:off x="2003" y="2298"/>
              <a:ext cx="127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2100">
                  <a:solidFill>
                    <a:srgbClr val="000000"/>
                  </a:solidFill>
                </a:rPr>
                <a:t>Artifacts</a:t>
              </a:r>
              <a:endParaRPr lang="en-US"/>
            </a:p>
          </p:txBody>
        </p:sp>
      </p:grpSp>
    </p:spTree>
    <p:extLst>
      <p:ext uri="{BB962C8B-B14F-4D97-AF65-F5344CB8AC3E}">
        <p14:creationId xmlns:p14="http://schemas.microsoft.com/office/powerpoint/2010/main" val="1151214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phụ thuộc</a:t>
            </a:r>
          </a:p>
        </p:txBody>
      </p:sp>
      <p:sp>
        <p:nvSpPr>
          <p:cNvPr id="3" name="Content Placeholder 2"/>
          <p:cNvSpPr>
            <a:spLocks noGrp="1"/>
          </p:cNvSpPr>
          <p:nvPr>
            <p:ph idx="1"/>
          </p:nvPr>
        </p:nvSpPr>
        <p:spPr/>
        <p:txBody>
          <a:bodyPr>
            <a:normAutofit/>
          </a:bodyPr>
          <a:lstStyle/>
          <a:p>
            <a:r>
              <a:rPr lang="en-US" sz="2800"/>
              <a:t>Gói có thể có quan hệ phụ thuộc vào gói khác</a:t>
            </a:r>
          </a:p>
          <a:p>
            <a:pPr>
              <a:buFont typeface="Wingdings" panose="05000000000000000000" pitchFamily="2" charset="2"/>
              <a:buNone/>
            </a:pPr>
            <a:endParaRPr lang="en-US" sz="2800"/>
          </a:p>
          <a:p>
            <a:endParaRPr lang="en-US" sz="2800"/>
          </a:p>
          <a:p>
            <a:endParaRPr lang="en-US" sz="2800"/>
          </a:p>
          <a:p>
            <a:endParaRPr lang="en-US" sz="2800"/>
          </a:p>
          <a:p>
            <a:pPr lvl="1"/>
            <a:r>
              <a:rPr lang="en-US"/>
              <a:t>Thay đổi gói Supplier có thể ảnh hưởng gói Client.</a:t>
            </a:r>
          </a:p>
          <a:p>
            <a:pPr lvl="1"/>
            <a:r>
              <a:rPr lang="en-US"/>
              <a:t>Gói Client package không thể được dùng độc lập bởi nó phụ thuộc vào gói Supplier.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Rectangle 16"/>
          <p:cNvSpPr>
            <a:spLocks noChangeArrowheads="1"/>
          </p:cNvSpPr>
          <p:nvPr/>
        </p:nvSpPr>
        <p:spPr bwMode="auto">
          <a:xfrm>
            <a:off x="1987549" y="2724150"/>
            <a:ext cx="1789113" cy="1062038"/>
          </a:xfrm>
          <a:prstGeom prst="rect">
            <a:avLst/>
          </a:prstGeom>
          <a:solidFill>
            <a:srgbClr val="FFFFCC"/>
          </a:solidFill>
          <a:ln w="12700">
            <a:solidFill>
              <a:srgbClr val="990033"/>
            </a:solidFill>
            <a:miter lim="800000"/>
            <a:headEnd/>
            <a:tailEnd/>
          </a:ln>
        </p:spPr>
        <p:txBody>
          <a:bodyPr/>
          <a:lstStyle/>
          <a:p>
            <a:endParaRPr lang="en-US"/>
          </a:p>
        </p:txBody>
      </p:sp>
      <p:sp>
        <p:nvSpPr>
          <p:cNvPr id="6" name="Rectangle 17"/>
          <p:cNvSpPr>
            <a:spLocks noChangeArrowheads="1"/>
          </p:cNvSpPr>
          <p:nvPr/>
        </p:nvSpPr>
        <p:spPr bwMode="auto">
          <a:xfrm>
            <a:off x="1987549" y="2389188"/>
            <a:ext cx="727075" cy="334962"/>
          </a:xfrm>
          <a:prstGeom prst="rect">
            <a:avLst/>
          </a:prstGeom>
          <a:solidFill>
            <a:srgbClr val="FFFFCC"/>
          </a:solidFill>
          <a:ln w="12700">
            <a:solidFill>
              <a:srgbClr val="000000"/>
            </a:solidFill>
            <a:miter lim="800000"/>
            <a:headEnd/>
            <a:tailEnd/>
          </a:ln>
        </p:spPr>
        <p:txBody>
          <a:bodyPr/>
          <a:lstStyle/>
          <a:p>
            <a:endParaRPr lang="en-US"/>
          </a:p>
        </p:txBody>
      </p:sp>
      <p:sp>
        <p:nvSpPr>
          <p:cNvPr id="7" name="Rectangle 18"/>
          <p:cNvSpPr>
            <a:spLocks noChangeArrowheads="1"/>
          </p:cNvSpPr>
          <p:nvPr/>
        </p:nvSpPr>
        <p:spPr bwMode="auto">
          <a:xfrm>
            <a:off x="1987549" y="2389188"/>
            <a:ext cx="727075" cy="33496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Rectangle 19"/>
          <p:cNvSpPr>
            <a:spLocks noChangeArrowheads="1"/>
          </p:cNvSpPr>
          <p:nvPr/>
        </p:nvSpPr>
        <p:spPr bwMode="auto">
          <a:xfrm>
            <a:off x="2117724" y="2743200"/>
            <a:ext cx="1639888"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Client Package</a:t>
            </a:r>
            <a:endParaRPr lang="en-US"/>
          </a:p>
        </p:txBody>
      </p:sp>
      <p:sp>
        <p:nvSpPr>
          <p:cNvPr id="9" name="Rectangle 20"/>
          <p:cNvSpPr>
            <a:spLocks noChangeArrowheads="1"/>
          </p:cNvSpPr>
          <p:nvPr/>
        </p:nvSpPr>
        <p:spPr bwMode="auto">
          <a:xfrm>
            <a:off x="5621337" y="2724150"/>
            <a:ext cx="1789112" cy="1062038"/>
          </a:xfrm>
          <a:prstGeom prst="rect">
            <a:avLst/>
          </a:prstGeom>
          <a:solidFill>
            <a:srgbClr val="FFFFCC"/>
          </a:solidFill>
          <a:ln w="12700">
            <a:solidFill>
              <a:srgbClr val="990033"/>
            </a:solidFill>
            <a:miter lim="800000"/>
            <a:headEnd/>
            <a:tailEnd/>
          </a:ln>
        </p:spPr>
        <p:txBody>
          <a:bodyPr/>
          <a:lstStyle/>
          <a:p>
            <a:endParaRPr lang="en-US"/>
          </a:p>
        </p:txBody>
      </p:sp>
      <p:sp>
        <p:nvSpPr>
          <p:cNvPr id="10" name="Rectangle 21"/>
          <p:cNvSpPr>
            <a:spLocks noChangeArrowheads="1"/>
          </p:cNvSpPr>
          <p:nvPr/>
        </p:nvSpPr>
        <p:spPr bwMode="auto">
          <a:xfrm>
            <a:off x="5621337" y="2389188"/>
            <a:ext cx="708025" cy="334962"/>
          </a:xfrm>
          <a:prstGeom prst="rect">
            <a:avLst/>
          </a:prstGeom>
          <a:solidFill>
            <a:srgbClr val="FFFFCC"/>
          </a:solidFill>
          <a:ln w="12700">
            <a:solidFill>
              <a:srgbClr val="000000"/>
            </a:solidFill>
            <a:miter lim="800000"/>
            <a:headEnd/>
            <a:tailEnd/>
          </a:ln>
        </p:spPr>
        <p:txBody>
          <a:bodyPr/>
          <a:lstStyle/>
          <a:p>
            <a:endParaRPr lang="en-US"/>
          </a:p>
        </p:txBody>
      </p:sp>
      <p:sp>
        <p:nvSpPr>
          <p:cNvPr id="11" name="Rectangle 22"/>
          <p:cNvSpPr>
            <a:spLocks noChangeArrowheads="1"/>
          </p:cNvSpPr>
          <p:nvPr/>
        </p:nvSpPr>
        <p:spPr bwMode="auto">
          <a:xfrm>
            <a:off x="5621337" y="2389188"/>
            <a:ext cx="708025" cy="33496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Rectangle 23"/>
          <p:cNvSpPr>
            <a:spLocks noChangeArrowheads="1"/>
          </p:cNvSpPr>
          <p:nvPr/>
        </p:nvSpPr>
        <p:spPr bwMode="auto">
          <a:xfrm>
            <a:off x="6049962" y="2743200"/>
            <a:ext cx="100647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Supplier </a:t>
            </a:r>
            <a:endParaRPr lang="en-US"/>
          </a:p>
        </p:txBody>
      </p:sp>
      <p:sp>
        <p:nvSpPr>
          <p:cNvPr id="13" name="Rectangle 24"/>
          <p:cNvSpPr>
            <a:spLocks noChangeArrowheads="1"/>
          </p:cNvSpPr>
          <p:nvPr/>
        </p:nvSpPr>
        <p:spPr bwMode="auto">
          <a:xfrm>
            <a:off x="6069012" y="3022600"/>
            <a:ext cx="987425"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800">
                <a:solidFill>
                  <a:srgbClr val="000000"/>
                </a:solidFill>
              </a:rPr>
              <a:t>Package</a:t>
            </a:r>
            <a:endParaRPr lang="en-US"/>
          </a:p>
        </p:txBody>
      </p:sp>
      <p:sp>
        <p:nvSpPr>
          <p:cNvPr id="14" name="Line 25"/>
          <p:cNvSpPr>
            <a:spLocks noChangeShapeType="1"/>
          </p:cNvSpPr>
          <p:nvPr/>
        </p:nvSpPr>
        <p:spPr bwMode="auto">
          <a:xfrm>
            <a:off x="3776662" y="3246438"/>
            <a:ext cx="1825625" cy="1587"/>
          </a:xfrm>
          <a:prstGeom prst="line">
            <a:avLst/>
          </a:prstGeom>
          <a:noFill/>
          <a:ln w="25400">
            <a:solidFill>
              <a:schemeClr val="tx1">
                <a:lumMod val="65000"/>
                <a:lumOff val="35000"/>
              </a:schemeClr>
            </a:solidFill>
            <a:prstDash val="lgDash"/>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5" name="Text Box 13"/>
          <p:cNvSpPr txBox="1">
            <a:spLocks noChangeArrowheads="1"/>
          </p:cNvSpPr>
          <p:nvPr/>
        </p:nvSpPr>
        <p:spPr bwMode="auto">
          <a:xfrm>
            <a:off x="3174999" y="2333625"/>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a:t>Quan hệ phụ thuộc</a:t>
            </a:r>
          </a:p>
        </p:txBody>
      </p:sp>
      <p:sp>
        <p:nvSpPr>
          <p:cNvPr id="16" name="Line 14"/>
          <p:cNvSpPr>
            <a:spLocks noChangeShapeType="1"/>
          </p:cNvSpPr>
          <p:nvPr/>
        </p:nvSpPr>
        <p:spPr bwMode="auto">
          <a:xfrm>
            <a:off x="4470399" y="2638425"/>
            <a:ext cx="0" cy="533400"/>
          </a:xfrm>
          <a:prstGeom prst="line">
            <a:avLst/>
          </a:prstGeom>
          <a:noFill/>
          <a:ln w="28575">
            <a:solidFill>
              <a:schemeClr val="hlink"/>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6273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Tránh phụ thuộc vòng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Rectangle 14"/>
          <p:cNvSpPr>
            <a:spLocks noChangeArrowheads="1"/>
          </p:cNvSpPr>
          <p:nvPr/>
        </p:nvSpPr>
        <p:spPr bwMode="auto">
          <a:xfrm>
            <a:off x="993775" y="5575300"/>
            <a:ext cx="938213" cy="55721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Rectangle 15"/>
          <p:cNvSpPr>
            <a:spLocks noChangeArrowheads="1"/>
          </p:cNvSpPr>
          <p:nvPr/>
        </p:nvSpPr>
        <p:spPr bwMode="auto">
          <a:xfrm>
            <a:off x="993775" y="5399087"/>
            <a:ext cx="374650" cy="1762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 name="Rectangle 16"/>
          <p:cNvSpPr>
            <a:spLocks noChangeArrowheads="1"/>
          </p:cNvSpPr>
          <p:nvPr/>
        </p:nvSpPr>
        <p:spPr bwMode="auto">
          <a:xfrm>
            <a:off x="1382713" y="5703887"/>
            <a:ext cx="1362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t>C</a:t>
            </a:r>
          </a:p>
        </p:txBody>
      </p:sp>
      <p:sp>
        <p:nvSpPr>
          <p:cNvPr id="8" name="Rectangle 17"/>
          <p:cNvSpPr>
            <a:spLocks noChangeArrowheads="1"/>
          </p:cNvSpPr>
          <p:nvPr/>
        </p:nvSpPr>
        <p:spPr bwMode="auto">
          <a:xfrm>
            <a:off x="993775" y="3649662"/>
            <a:ext cx="938213" cy="56673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Rectangle 18"/>
          <p:cNvSpPr>
            <a:spLocks noChangeArrowheads="1"/>
          </p:cNvSpPr>
          <p:nvPr/>
        </p:nvSpPr>
        <p:spPr bwMode="auto">
          <a:xfrm>
            <a:off x="993775" y="3482975"/>
            <a:ext cx="374650" cy="1666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Rectangle 19"/>
          <p:cNvSpPr>
            <a:spLocks noChangeArrowheads="1"/>
          </p:cNvSpPr>
          <p:nvPr/>
        </p:nvSpPr>
        <p:spPr bwMode="auto">
          <a:xfrm>
            <a:off x="1382713" y="3776662"/>
            <a:ext cx="1490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t>A</a:t>
            </a:r>
          </a:p>
        </p:txBody>
      </p:sp>
      <p:sp>
        <p:nvSpPr>
          <p:cNvPr id="11" name="Rectangle 20"/>
          <p:cNvSpPr>
            <a:spLocks noChangeArrowheads="1"/>
          </p:cNvSpPr>
          <p:nvPr/>
        </p:nvSpPr>
        <p:spPr bwMode="auto">
          <a:xfrm>
            <a:off x="993775" y="4606925"/>
            <a:ext cx="938213" cy="5667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Rectangle 21"/>
          <p:cNvSpPr>
            <a:spLocks noChangeArrowheads="1"/>
          </p:cNvSpPr>
          <p:nvPr/>
        </p:nvSpPr>
        <p:spPr bwMode="auto">
          <a:xfrm>
            <a:off x="993775" y="4430712"/>
            <a:ext cx="374650" cy="1762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Rectangle 22"/>
          <p:cNvSpPr>
            <a:spLocks noChangeArrowheads="1"/>
          </p:cNvSpPr>
          <p:nvPr/>
        </p:nvSpPr>
        <p:spPr bwMode="auto">
          <a:xfrm>
            <a:off x="1382713" y="4735512"/>
            <a:ext cx="1394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t>B</a:t>
            </a:r>
          </a:p>
        </p:txBody>
      </p:sp>
      <p:sp>
        <p:nvSpPr>
          <p:cNvPr id="14" name="Line 23"/>
          <p:cNvSpPr>
            <a:spLocks noChangeShapeType="1"/>
          </p:cNvSpPr>
          <p:nvPr/>
        </p:nvSpPr>
        <p:spPr bwMode="auto">
          <a:xfrm>
            <a:off x="1547813" y="4216400"/>
            <a:ext cx="0" cy="327025"/>
          </a:xfrm>
          <a:prstGeom prst="line">
            <a:avLst/>
          </a:prstGeom>
          <a:noFill/>
          <a:ln w="12700">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25"/>
          <p:cNvSpPr>
            <a:spLocks noChangeShapeType="1"/>
          </p:cNvSpPr>
          <p:nvPr/>
        </p:nvSpPr>
        <p:spPr bwMode="auto">
          <a:xfrm flipV="1">
            <a:off x="1931988" y="4695825"/>
            <a:ext cx="1138237" cy="1169987"/>
          </a:xfrm>
          <a:prstGeom prst="line">
            <a:avLst/>
          </a:prstGeom>
          <a:noFill/>
          <a:ln w="12700">
            <a:solidFill>
              <a:schemeClr val="tx1"/>
            </a:solidFill>
            <a:prstDash val="lgDash"/>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26"/>
          <p:cNvSpPr>
            <a:spLocks noChangeShapeType="1"/>
          </p:cNvSpPr>
          <p:nvPr/>
        </p:nvSpPr>
        <p:spPr bwMode="auto">
          <a:xfrm flipH="1" flipV="1">
            <a:off x="1931988" y="3867150"/>
            <a:ext cx="1138237" cy="828675"/>
          </a:xfrm>
          <a:prstGeom prst="line">
            <a:avLst/>
          </a:prstGeom>
          <a:noFill/>
          <a:ln w="12700">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29"/>
          <p:cNvSpPr>
            <a:spLocks noChangeArrowheads="1"/>
          </p:cNvSpPr>
          <p:nvPr/>
        </p:nvSpPr>
        <p:spPr bwMode="auto">
          <a:xfrm>
            <a:off x="5549900" y="1531937"/>
            <a:ext cx="1069975" cy="660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Rectangle 30"/>
          <p:cNvSpPr>
            <a:spLocks noChangeArrowheads="1"/>
          </p:cNvSpPr>
          <p:nvPr/>
        </p:nvSpPr>
        <p:spPr bwMode="auto">
          <a:xfrm>
            <a:off x="5549900" y="1338262"/>
            <a:ext cx="423863" cy="1936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Rectangle 31"/>
          <p:cNvSpPr>
            <a:spLocks noChangeArrowheads="1"/>
          </p:cNvSpPr>
          <p:nvPr/>
        </p:nvSpPr>
        <p:spPr bwMode="auto">
          <a:xfrm>
            <a:off x="6018213" y="1711325"/>
            <a:ext cx="1490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t>A</a:t>
            </a:r>
          </a:p>
        </p:txBody>
      </p:sp>
      <p:sp>
        <p:nvSpPr>
          <p:cNvPr id="21" name="Rectangle 32"/>
          <p:cNvSpPr>
            <a:spLocks noChangeArrowheads="1"/>
          </p:cNvSpPr>
          <p:nvPr/>
        </p:nvSpPr>
        <p:spPr bwMode="auto">
          <a:xfrm>
            <a:off x="6688138" y="2816225"/>
            <a:ext cx="1069975" cy="6492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Rectangle 33"/>
          <p:cNvSpPr>
            <a:spLocks noChangeArrowheads="1"/>
          </p:cNvSpPr>
          <p:nvPr/>
        </p:nvSpPr>
        <p:spPr bwMode="auto">
          <a:xfrm>
            <a:off x="6688138" y="2611437"/>
            <a:ext cx="422275" cy="2047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Rectangle 34"/>
          <p:cNvSpPr>
            <a:spLocks noChangeArrowheads="1"/>
          </p:cNvSpPr>
          <p:nvPr/>
        </p:nvSpPr>
        <p:spPr bwMode="auto">
          <a:xfrm>
            <a:off x="7165975" y="2995612"/>
            <a:ext cx="1394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t>B</a:t>
            </a:r>
          </a:p>
        </p:txBody>
      </p:sp>
      <p:sp>
        <p:nvSpPr>
          <p:cNvPr id="24" name="Rectangle 35"/>
          <p:cNvSpPr>
            <a:spLocks noChangeArrowheads="1"/>
          </p:cNvSpPr>
          <p:nvPr/>
        </p:nvSpPr>
        <p:spPr bwMode="auto">
          <a:xfrm>
            <a:off x="7769225" y="4089400"/>
            <a:ext cx="1069975" cy="660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Rectangle 36"/>
          <p:cNvSpPr>
            <a:spLocks noChangeArrowheads="1"/>
          </p:cNvSpPr>
          <p:nvPr/>
        </p:nvSpPr>
        <p:spPr bwMode="auto">
          <a:xfrm>
            <a:off x="7769225" y="3897312"/>
            <a:ext cx="434975" cy="1920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Rectangle 37"/>
          <p:cNvSpPr>
            <a:spLocks noChangeArrowheads="1"/>
          </p:cNvSpPr>
          <p:nvPr/>
        </p:nvSpPr>
        <p:spPr bwMode="auto">
          <a:xfrm>
            <a:off x="8247063" y="4270375"/>
            <a:ext cx="1362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t>C</a:t>
            </a:r>
          </a:p>
        </p:txBody>
      </p:sp>
      <p:sp>
        <p:nvSpPr>
          <p:cNvPr id="27" name="Rectangle 38"/>
          <p:cNvSpPr>
            <a:spLocks noChangeArrowheads="1"/>
          </p:cNvSpPr>
          <p:nvPr/>
        </p:nvSpPr>
        <p:spPr bwMode="auto">
          <a:xfrm>
            <a:off x="5549900" y="5203825"/>
            <a:ext cx="1069975" cy="64928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Rectangle 39"/>
          <p:cNvSpPr>
            <a:spLocks noChangeArrowheads="1"/>
          </p:cNvSpPr>
          <p:nvPr/>
        </p:nvSpPr>
        <p:spPr bwMode="auto">
          <a:xfrm>
            <a:off x="5549900" y="4999037"/>
            <a:ext cx="423863" cy="2047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Rectangle 40"/>
          <p:cNvSpPr>
            <a:spLocks noChangeArrowheads="1"/>
          </p:cNvSpPr>
          <p:nvPr/>
        </p:nvSpPr>
        <p:spPr bwMode="auto">
          <a:xfrm>
            <a:off x="6007100" y="5384800"/>
            <a:ext cx="205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t>A'</a:t>
            </a:r>
          </a:p>
        </p:txBody>
      </p:sp>
      <p:sp>
        <p:nvSpPr>
          <p:cNvPr id="30" name="Line 41"/>
          <p:cNvSpPr>
            <a:spLocks noChangeShapeType="1"/>
          </p:cNvSpPr>
          <p:nvPr/>
        </p:nvSpPr>
        <p:spPr bwMode="auto">
          <a:xfrm>
            <a:off x="6197600" y="2192337"/>
            <a:ext cx="1588" cy="2981325"/>
          </a:xfrm>
          <a:prstGeom prst="line">
            <a:avLst/>
          </a:prstGeom>
          <a:noFill/>
          <a:ln w="12700">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42"/>
          <p:cNvSpPr>
            <a:spLocks noChangeShapeType="1"/>
          </p:cNvSpPr>
          <p:nvPr/>
        </p:nvSpPr>
        <p:spPr bwMode="auto">
          <a:xfrm>
            <a:off x="6364288" y="2192337"/>
            <a:ext cx="301625" cy="396875"/>
          </a:xfrm>
          <a:prstGeom prst="line">
            <a:avLst/>
          </a:prstGeom>
          <a:noFill/>
          <a:ln w="12700">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44"/>
          <p:cNvSpPr>
            <a:spLocks noChangeShapeType="1"/>
          </p:cNvSpPr>
          <p:nvPr/>
        </p:nvSpPr>
        <p:spPr bwMode="auto">
          <a:xfrm flipH="1">
            <a:off x="6646863" y="4572000"/>
            <a:ext cx="1125537" cy="612775"/>
          </a:xfrm>
          <a:prstGeom prst="line">
            <a:avLst/>
          </a:prstGeom>
          <a:noFill/>
          <a:ln w="12700">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45"/>
          <p:cNvSpPr>
            <a:spLocks noChangeShapeType="1"/>
          </p:cNvSpPr>
          <p:nvPr/>
        </p:nvSpPr>
        <p:spPr bwMode="auto">
          <a:xfrm flipH="1">
            <a:off x="6370638" y="3465512"/>
            <a:ext cx="795337" cy="1717675"/>
          </a:xfrm>
          <a:prstGeom prst="line">
            <a:avLst/>
          </a:prstGeom>
          <a:noFill/>
          <a:ln w="12700">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AutoShape 46"/>
          <p:cNvSpPr>
            <a:spLocks noChangeArrowheads="1"/>
          </p:cNvSpPr>
          <p:nvPr/>
        </p:nvSpPr>
        <p:spPr bwMode="auto">
          <a:xfrm>
            <a:off x="3927330" y="3566318"/>
            <a:ext cx="1003300" cy="741363"/>
          </a:xfrm>
          <a:prstGeom prst="rightArrow">
            <a:avLst>
              <a:gd name="adj1" fmla="val 53750"/>
              <a:gd name="adj2" fmla="val 49465"/>
            </a:avLst>
          </a:prstGeom>
          <a:solidFill>
            <a:schemeClr val="hlink"/>
          </a:solidFill>
          <a:ln>
            <a:noFill/>
          </a:ln>
          <a:effectLst/>
          <a:extLst>
            <a:ext uri="{91240B29-F687-4F45-9708-019B960494DF}">
              <a14:hiddenLine xmlns:a14="http://schemas.microsoft.com/office/drawing/2010/main" w="12700">
                <a:solidFill>
                  <a:srgbClr val="FFFFFF"/>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Rectangle 50"/>
          <p:cNvSpPr>
            <a:spLocks noChangeArrowheads="1"/>
          </p:cNvSpPr>
          <p:nvPr/>
        </p:nvSpPr>
        <p:spPr bwMode="auto">
          <a:xfrm>
            <a:off x="1931988" y="1392237"/>
            <a:ext cx="982662" cy="5429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 name="Rectangle 51"/>
          <p:cNvSpPr>
            <a:spLocks noChangeArrowheads="1"/>
          </p:cNvSpPr>
          <p:nvPr/>
        </p:nvSpPr>
        <p:spPr bwMode="auto">
          <a:xfrm>
            <a:off x="1931988" y="1233487"/>
            <a:ext cx="393700" cy="1587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 name="Rectangle 52"/>
          <p:cNvSpPr>
            <a:spLocks noChangeArrowheads="1"/>
          </p:cNvSpPr>
          <p:nvPr/>
        </p:nvSpPr>
        <p:spPr bwMode="auto">
          <a:xfrm>
            <a:off x="2389188" y="1531937"/>
            <a:ext cx="1490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t>A</a:t>
            </a:r>
          </a:p>
        </p:txBody>
      </p:sp>
      <p:sp>
        <p:nvSpPr>
          <p:cNvPr id="39" name="Rectangle 53"/>
          <p:cNvSpPr>
            <a:spLocks noChangeArrowheads="1"/>
          </p:cNvSpPr>
          <p:nvPr/>
        </p:nvSpPr>
        <p:spPr bwMode="auto">
          <a:xfrm>
            <a:off x="1982788" y="2786062"/>
            <a:ext cx="984250" cy="533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0" name="Rectangle 54"/>
          <p:cNvSpPr>
            <a:spLocks noChangeArrowheads="1"/>
          </p:cNvSpPr>
          <p:nvPr/>
        </p:nvSpPr>
        <p:spPr bwMode="auto">
          <a:xfrm>
            <a:off x="1982788" y="2617787"/>
            <a:ext cx="393700" cy="1682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 name="Rectangle 55"/>
          <p:cNvSpPr>
            <a:spLocks noChangeArrowheads="1"/>
          </p:cNvSpPr>
          <p:nvPr/>
        </p:nvSpPr>
        <p:spPr bwMode="auto">
          <a:xfrm>
            <a:off x="2439988" y="2917825"/>
            <a:ext cx="13946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t>B</a:t>
            </a:r>
          </a:p>
        </p:txBody>
      </p:sp>
      <p:sp>
        <p:nvSpPr>
          <p:cNvPr id="42" name="Line 56"/>
          <p:cNvSpPr>
            <a:spLocks noChangeShapeType="1"/>
          </p:cNvSpPr>
          <p:nvPr/>
        </p:nvSpPr>
        <p:spPr bwMode="auto">
          <a:xfrm flipH="1">
            <a:off x="2033588" y="1955800"/>
            <a:ext cx="203200" cy="274637"/>
          </a:xfrm>
          <a:prstGeom prst="line">
            <a:avLst/>
          </a:prstGeom>
          <a:noFill/>
          <a:ln w="12700">
            <a:solidFill>
              <a:schemeClr val="tx1"/>
            </a:solidFill>
            <a:prstDash val="lgDash"/>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57"/>
          <p:cNvSpPr>
            <a:spLocks noChangeShapeType="1"/>
          </p:cNvSpPr>
          <p:nvPr/>
        </p:nvSpPr>
        <p:spPr bwMode="auto">
          <a:xfrm>
            <a:off x="2033588" y="2230437"/>
            <a:ext cx="203200" cy="366713"/>
          </a:xfrm>
          <a:prstGeom prst="line">
            <a:avLst/>
          </a:prstGeom>
          <a:noFill/>
          <a:ln w="12700">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58"/>
          <p:cNvSpPr>
            <a:spLocks noChangeShapeType="1"/>
          </p:cNvSpPr>
          <p:nvPr/>
        </p:nvSpPr>
        <p:spPr bwMode="auto">
          <a:xfrm>
            <a:off x="2593975" y="1955800"/>
            <a:ext cx="204788" cy="274637"/>
          </a:xfrm>
          <a:prstGeom prst="line">
            <a:avLst/>
          </a:prstGeom>
          <a:noFill/>
          <a:ln w="12700">
            <a:solidFill>
              <a:schemeClr val="tx1"/>
            </a:solidFill>
            <a:prstDash val="lgDash"/>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59"/>
          <p:cNvSpPr>
            <a:spLocks noChangeShapeType="1"/>
          </p:cNvSpPr>
          <p:nvPr/>
        </p:nvSpPr>
        <p:spPr bwMode="auto">
          <a:xfrm flipH="1">
            <a:off x="2492375" y="2230437"/>
            <a:ext cx="306388" cy="550863"/>
          </a:xfrm>
          <a:prstGeom prst="line">
            <a:avLst/>
          </a:prstGeom>
          <a:noFill/>
          <a:ln w="12700">
            <a:solidFill>
              <a:schemeClr val="tx1"/>
            </a:solidFill>
            <a:prstDash val="lgDash"/>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60"/>
          <p:cNvSpPr>
            <a:spLocks noChangeShapeType="1"/>
          </p:cNvSpPr>
          <p:nvPr/>
        </p:nvSpPr>
        <p:spPr bwMode="auto">
          <a:xfrm>
            <a:off x="1547813" y="5181600"/>
            <a:ext cx="0" cy="327025"/>
          </a:xfrm>
          <a:prstGeom prst="line">
            <a:avLst/>
          </a:prstGeom>
          <a:noFill/>
          <a:ln w="12700">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61"/>
          <p:cNvSpPr>
            <a:spLocks noChangeShapeType="1"/>
          </p:cNvSpPr>
          <p:nvPr/>
        </p:nvSpPr>
        <p:spPr bwMode="auto">
          <a:xfrm>
            <a:off x="7431088" y="3475037"/>
            <a:ext cx="301625" cy="396875"/>
          </a:xfrm>
          <a:prstGeom prst="line">
            <a:avLst/>
          </a:prstGeom>
          <a:noFill/>
          <a:ln w="12700">
            <a:solidFill>
              <a:schemeClr val="tx1"/>
            </a:solidFill>
            <a:prstDash val="lgDash"/>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36504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Mẫu và khung (pattern &amp; framework)</a:t>
            </a:r>
          </a:p>
        </p:txBody>
      </p:sp>
      <p:sp>
        <p:nvSpPr>
          <p:cNvPr id="3" name="Content Placeholder 2"/>
          <p:cNvSpPr>
            <a:spLocks noGrp="1"/>
          </p:cNvSpPr>
          <p:nvPr>
            <p:ph idx="1"/>
          </p:nvPr>
        </p:nvSpPr>
        <p:spPr/>
        <p:txBody>
          <a:bodyPr/>
          <a:lstStyle/>
          <a:p>
            <a:r>
              <a:rPr lang="en-US"/>
              <a:t>Mẫu: cung cấp 1 giải pháp chung cho một vấn đề chung trong một ngữ cảnh nào đấy</a:t>
            </a:r>
          </a:p>
          <a:p>
            <a:r>
              <a:rPr lang="en-US"/>
              <a:t>Khung: xác định cách tiếp cận tổng quát để giải quyết vấn đề. Cung cấp một giải pháp khung mà trong đó chi tiết của nó là các mẫu</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29072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thiết kế</a:t>
            </a:r>
          </a:p>
        </p:txBody>
      </p:sp>
      <p:sp>
        <p:nvSpPr>
          <p:cNvPr id="3" name="Content Placeholder 2"/>
          <p:cNvSpPr>
            <a:spLocks noGrp="1"/>
          </p:cNvSpPr>
          <p:nvPr>
            <p:ph idx="1"/>
          </p:nvPr>
        </p:nvSpPr>
        <p:spPr/>
        <p:txBody>
          <a:bodyPr>
            <a:normAutofit/>
          </a:bodyPr>
          <a:lstStyle/>
          <a:p>
            <a:r>
              <a:rPr lang="en-US" sz="2400"/>
              <a:t>Mẫu thiết kế là một giải pháp cho vấn đề thiết kế</a:t>
            </a:r>
          </a:p>
          <a:p>
            <a:pPr lvl="1"/>
            <a:r>
              <a:rPr lang="en-US" sz="2000"/>
              <a:t>Mô tả vấn đề thiết kế</a:t>
            </a:r>
          </a:p>
          <a:p>
            <a:pPr lvl="1"/>
            <a:r>
              <a:rPr lang="en-US" sz="2000"/>
              <a:t>Mô tả giải pháp cho vấn đề</a:t>
            </a:r>
          </a:p>
          <a:p>
            <a:pPr lvl="1"/>
            <a:r>
              <a:rPr lang="en-US" sz="2000"/>
              <a:t>Thảo luận giải pháp và các thỏa hiệp khi áp dụng mẫu</a:t>
            </a:r>
          </a:p>
          <a:p>
            <a:r>
              <a:rPr lang="en-US" sz="2400"/>
              <a:t>Các mẫu thiết kế cung cấp khả năng sử dụng lại các thiết kế thành công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grpSp>
        <p:nvGrpSpPr>
          <p:cNvPr id="5" name="Group 1026"/>
          <p:cNvGrpSpPr>
            <a:grpSpLocks/>
          </p:cNvGrpSpPr>
          <p:nvPr/>
        </p:nvGrpSpPr>
        <p:grpSpPr bwMode="auto">
          <a:xfrm>
            <a:off x="3819525" y="4451206"/>
            <a:ext cx="1489075" cy="984148"/>
            <a:chOff x="1309" y="1044"/>
            <a:chExt cx="1245" cy="823"/>
          </a:xfrm>
        </p:grpSpPr>
        <p:grpSp>
          <p:nvGrpSpPr>
            <p:cNvPr id="6" name="Group 1027"/>
            <p:cNvGrpSpPr>
              <a:grpSpLocks/>
            </p:cNvGrpSpPr>
            <p:nvPr/>
          </p:nvGrpSpPr>
          <p:grpSpPr bwMode="auto">
            <a:xfrm>
              <a:off x="1309" y="1203"/>
              <a:ext cx="302" cy="232"/>
              <a:chOff x="144" y="1357"/>
              <a:chExt cx="881" cy="675"/>
            </a:xfrm>
          </p:grpSpPr>
          <p:sp>
            <p:nvSpPr>
              <p:cNvPr id="23" name="Rectangle 1028"/>
              <p:cNvSpPr>
                <a:spLocks noChangeArrowheads="1"/>
              </p:cNvSpPr>
              <p:nvPr/>
            </p:nvSpPr>
            <p:spPr bwMode="auto">
              <a:xfrm>
                <a:off x="144" y="1357"/>
                <a:ext cx="0" cy="675"/>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24" name="Line 102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25" name="Line 103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grpSp>
          <p:nvGrpSpPr>
            <p:cNvPr id="7" name="Group 1031"/>
            <p:cNvGrpSpPr>
              <a:grpSpLocks/>
            </p:cNvGrpSpPr>
            <p:nvPr/>
          </p:nvGrpSpPr>
          <p:grpSpPr bwMode="auto">
            <a:xfrm>
              <a:off x="1950" y="1044"/>
              <a:ext cx="302" cy="232"/>
              <a:chOff x="144" y="1357"/>
              <a:chExt cx="881" cy="675"/>
            </a:xfrm>
          </p:grpSpPr>
          <p:sp>
            <p:nvSpPr>
              <p:cNvPr id="20" name="Rectangle 1032"/>
              <p:cNvSpPr>
                <a:spLocks noChangeArrowheads="1"/>
              </p:cNvSpPr>
              <p:nvPr/>
            </p:nvSpPr>
            <p:spPr bwMode="auto">
              <a:xfrm>
                <a:off x="144" y="1357"/>
                <a:ext cx="0" cy="675"/>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21" name="Line 103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22" name="Line 103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grpSp>
          <p:nvGrpSpPr>
            <p:cNvPr id="8" name="Group 1035"/>
            <p:cNvGrpSpPr>
              <a:grpSpLocks/>
            </p:cNvGrpSpPr>
            <p:nvPr/>
          </p:nvGrpSpPr>
          <p:grpSpPr bwMode="auto">
            <a:xfrm>
              <a:off x="1648" y="1635"/>
              <a:ext cx="302" cy="232"/>
              <a:chOff x="144" y="1357"/>
              <a:chExt cx="881" cy="675"/>
            </a:xfrm>
          </p:grpSpPr>
          <p:sp>
            <p:nvSpPr>
              <p:cNvPr id="17" name="Rectangle 1036"/>
              <p:cNvSpPr>
                <a:spLocks noChangeArrowheads="1"/>
              </p:cNvSpPr>
              <p:nvPr/>
            </p:nvSpPr>
            <p:spPr bwMode="auto">
              <a:xfrm>
                <a:off x="144" y="1357"/>
                <a:ext cx="0" cy="675"/>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8" name="Line 103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9" name="Line 103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grpSp>
          <p:nvGrpSpPr>
            <p:cNvPr id="9" name="Group 1039"/>
            <p:cNvGrpSpPr>
              <a:grpSpLocks/>
            </p:cNvGrpSpPr>
            <p:nvPr/>
          </p:nvGrpSpPr>
          <p:grpSpPr bwMode="auto">
            <a:xfrm>
              <a:off x="2252" y="1553"/>
              <a:ext cx="302" cy="232"/>
              <a:chOff x="144" y="1357"/>
              <a:chExt cx="881" cy="675"/>
            </a:xfrm>
          </p:grpSpPr>
          <p:sp>
            <p:nvSpPr>
              <p:cNvPr id="14" name="Rectangle 1040"/>
              <p:cNvSpPr>
                <a:spLocks noChangeArrowheads="1"/>
              </p:cNvSpPr>
              <p:nvPr/>
            </p:nvSpPr>
            <p:spPr bwMode="auto">
              <a:xfrm>
                <a:off x="144" y="1357"/>
                <a:ext cx="0" cy="675"/>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5" name="Line 104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en-US"/>
              </a:p>
            </p:txBody>
          </p:sp>
          <p:sp>
            <p:nvSpPr>
              <p:cNvPr id="16" name="Line 104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
          <p:nvSpPr>
            <p:cNvPr id="10" name="Line 1043"/>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044"/>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045"/>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046"/>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6" name="Text Box 1078"/>
          <p:cNvSpPr txBox="1">
            <a:spLocks noChangeArrowheads="1"/>
          </p:cNvSpPr>
          <p:nvPr/>
        </p:nvSpPr>
        <p:spPr bwMode="auto">
          <a:xfrm>
            <a:off x="3473450" y="5508625"/>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i="1">
                <a:solidFill>
                  <a:srgbClr val="C00000"/>
                </a:solidFill>
              </a:rPr>
              <a:t>Structural Aspect</a:t>
            </a:r>
          </a:p>
        </p:txBody>
      </p:sp>
      <p:sp>
        <p:nvSpPr>
          <p:cNvPr id="27" name="Text Box 1079"/>
          <p:cNvSpPr txBox="1">
            <a:spLocks noChangeArrowheads="1"/>
          </p:cNvSpPr>
          <p:nvPr/>
        </p:nvSpPr>
        <p:spPr bwMode="auto">
          <a:xfrm>
            <a:off x="6045200" y="5508625"/>
            <a:ext cx="2451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i="1">
                <a:solidFill>
                  <a:srgbClr val="C00000"/>
                </a:solidFill>
              </a:rPr>
              <a:t>Behavioral Aspect</a:t>
            </a:r>
          </a:p>
        </p:txBody>
      </p:sp>
      <p:sp>
        <p:nvSpPr>
          <p:cNvPr id="28" name="Text Box 1077"/>
          <p:cNvSpPr txBox="1">
            <a:spLocks noChangeArrowheads="1"/>
          </p:cNvSpPr>
          <p:nvPr/>
        </p:nvSpPr>
        <p:spPr bwMode="auto">
          <a:xfrm>
            <a:off x="800100" y="5508625"/>
            <a:ext cx="20955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0000"/>
              </a:lnSpc>
              <a:spcBef>
                <a:spcPct val="50000"/>
              </a:spcBef>
            </a:pPr>
            <a:r>
              <a:rPr lang="en-US" sz="2000" i="1">
                <a:solidFill>
                  <a:srgbClr val="C00000"/>
                </a:solidFill>
              </a:rPr>
              <a:t>Parameterized</a:t>
            </a:r>
            <a:br>
              <a:rPr lang="en-US" sz="2000" i="1">
                <a:solidFill>
                  <a:srgbClr val="C00000"/>
                </a:solidFill>
              </a:rPr>
            </a:br>
            <a:r>
              <a:rPr lang="en-US" sz="2000" i="1">
                <a:solidFill>
                  <a:srgbClr val="C00000"/>
                </a:solidFill>
              </a:rPr>
              <a:t>Collaboration</a:t>
            </a:r>
          </a:p>
        </p:txBody>
      </p:sp>
      <p:grpSp>
        <p:nvGrpSpPr>
          <p:cNvPr id="29" name="Group 1093"/>
          <p:cNvGrpSpPr>
            <a:grpSpLocks/>
          </p:cNvGrpSpPr>
          <p:nvPr/>
        </p:nvGrpSpPr>
        <p:grpSpPr bwMode="auto">
          <a:xfrm>
            <a:off x="912813" y="4343400"/>
            <a:ext cx="2124075" cy="1117600"/>
            <a:chOff x="391" y="2794"/>
            <a:chExt cx="1338" cy="704"/>
          </a:xfrm>
        </p:grpSpPr>
        <p:sp>
          <p:nvSpPr>
            <p:cNvPr id="30" name="Text Box 1083"/>
            <p:cNvSpPr txBox="1">
              <a:spLocks noChangeArrowheads="1"/>
            </p:cNvSpPr>
            <p:nvPr/>
          </p:nvSpPr>
          <p:spPr bwMode="auto">
            <a:xfrm>
              <a:off x="516" y="3130"/>
              <a:ext cx="93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a:t>Pattern Name</a:t>
              </a:r>
            </a:p>
          </p:txBody>
        </p:sp>
        <p:sp>
          <p:nvSpPr>
            <p:cNvPr id="31" name="Rectangle 1084"/>
            <p:cNvSpPr>
              <a:spLocks noChangeArrowheads="1"/>
            </p:cNvSpPr>
            <p:nvPr/>
          </p:nvSpPr>
          <p:spPr bwMode="auto">
            <a:xfrm>
              <a:off x="1053" y="2795"/>
              <a:ext cx="656" cy="302"/>
            </a:xfrm>
            <a:prstGeom prst="rect">
              <a:avLst/>
            </a:prstGeom>
            <a:noFill/>
            <a:ln w="2857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sp>
          <p:nvSpPr>
            <p:cNvPr id="32" name="Text Box 1085"/>
            <p:cNvSpPr txBox="1">
              <a:spLocks noChangeArrowheads="1"/>
            </p:cNvSpPr>
            <p:nvPr/>
          </p:nvSpPr>
          <p:spPr bwMode="auto">
            <a:xfrm>
              <a:off x="1077" y="2794"/>
              <a:ext cx="652"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7950" tIns="53975" rIns="107950" bIns="53975">
              <a:spAutoFit/>
            </a:bodyPr>
            <a:lstStyle/>
            <a:p>
              <a:pPr>
                <a:spcBef>
                  <a:spcPct val="50000"/>
                </a:spcBef>
              </a:pPr>
              <a:r>
                <a:rPr lang="en-US" sz="1200"/>
                <a:t>Template</a:t>
              </a:r>
              <a:br>
                <a:rPr lang="en-US" sz="1200"/>
              </a:br>
              <a:r>
                <a:rPr lang="en-US" sz="1200"/>
                <a:t>Parameters</a:t>
              </a:r>
            </a:p>
          </p:txBody>
        </p:sp>
        <p:sp>
          <p:nvSpPr>
            <p:cNvPr id="33" name="Arc 1090"/>
            <p:cNvSpPr>
              <a:spLocks/>
            </p:cNvSpPr>
            <p:nvPr/>
          </p:nvSpPr>
          <p:spPr bwMode="auto">
            <a:xfrm flipH="1">
              <a:off x="391" y="2993"/>
              <a:ext cx="1160" cy="505"/>
            </a:xfrm>
            <a:custGeom>
              <a:avLst/>
              <a:gdLst>
                <a:gd name="G0" fmla="+- 21600 0 0"/>
                <a:gd name="G1" fmla="+- 21600 0 0"/>
                <a:gd name="G2" fmla="+- 21600 0 0"/>
                <a:gd name="T0" fmla="*/ 19532 w 43200"/>
                <a:gd name="T1" fmla="*/ 99 h 43200"/>
                <a:gd name="T2" fmla="*/ 3421 w 43200"/>
                <a:gd name="T3" fmla="*/ 9934 h 43200"/>
                <a:gd name="T4" fmla="*/ 21600 w 43200"/>
                <a:gd name="T5" fmla="*/ 21600 h 43200"/>
              </a:gdLst>
              <a:ahLst/>
              <a:cxnLst>
                <a:cxn ang="0">
                  <a:pos x="T0" y="T1"/>
                </a:cxn>
                <a:cxn ang="0">
                  <a:pos x="T2" y="T3"/>
                </a:cxn>
                <a:cxn ang="0">
                  <a:pos x="T4" y="T5"/>
                </a:cxn>
              </a:cxnLst>
              <a:rect l="0" t="0" r="r" b="b"/>
              <a:pathLst>
                <a:path w="43200" h="43200" fill="none" extrusionOk="0">
                  <a:moveTo>
                    <a:pt x="19532" y="99"/>
                  </a:moveTo>
                  <a:cubicBezTo>
                    <a:pt x="20219" y="33"/>
                    <a:pt x="20909" y="-1"/>
                    <a:pt x="21600" y="0"/>
                  </a:cubicBezTo>
                  <a:cubicBezTo>
                    <a:pt x="33529" y="0"/>
                    <a:pt x="43200" y="9670"/>
                    <a:pt x="43200" y="21600"/>
                  </a:cubicBezTo>
                  <a:cubicBezTo>
                    <a:pt x="43200" y="33529"/>
                    <a:pt x="33529" y="43200"/>
                    <a:pt x="21600" y="43200"/>
                  </a:cubicBezTo>
                  <a:cubicBezTo>
                    <a:pt x="9670" y="43200"/>
                    <a:pt x="0" y="33529"/>
                    <a:pt x="0" y="21600"/>
                  </a:cubicBezTo>
                  <a:cubicBezTo>
                    <a:pt x="-1" y="17464"/>
                    <a:pt x="1187" y="13415"/>
                    <a:pt x="3421" y="9934"/>
                  </a:cubicBezTo>
                </a:path>
                <a:path w="43200" h="43200" stroke="0" extrusionOk="0">
                  <a:moveTo>
                    <a:pt x="19532" y="99"/>
                  </a:moveTo>
                  <a:cubicBezTo>
                    <a:pt x="20219" y="33"/>
                    <a:pt x="20909" y="-1"/>
                    <a:pt x="21600" y="0"/>
                  </a:cubicBezTo>
                  <a:cubicBezTo>
                    <a:pt x="33529" y="0"/>
                    <a:pt x="43200" y="9670"/>
                    <a:pt x="43200" y="21600"/>
                  </a:cubicBezTo>
                  <a:cubicBezTo>
                    <a:pt x="43200" y="33529"/>
                    <a:pt x="33529" y="43200"/>
                    <a:pt x="21600" y="43200"/>
                  </a:cubicBezTo>
                  <a:cubicBezTo>
                    <a:pt x="9670" y="43200"/>
                    <a:pt x="0" y="33529"/>
                    <a:pt x="0" y="21600"/>
                  </a:cubicBezTo>
                  <a:cubicBezTo>
                    <a:pt x="-1" y="17464"/>
                    <a:pt x="1187" y="13415"/>
                    <a:pt x="3421" y="9934"/>
                  </a:cubicBezTo>
                  <a:lnTo>
                    <a:pt x="21600" y="21600"/>
                  </a:lnTo>
                  <a:close/>
                </a:path>
              </a:pathLst>
            </a:custGeom>
            <a:noFill/>
            <a:ln w="2857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7950" tIns="53975" rIns="107950" bIns="53975" anchor="ctr"/>
            <a:lstStyle/>
            <a:p>
              <a:endParaRPr lang="en-US"/>
            </a:p>
          </p:txBody>
        </p:sp>
      </p:grpSp>
      <p:grpSp>
        <p:nvGrpSpPr>
          <p:cNvPr id="34" name="Group 1098"/>
          <p:cNvGrpSpPr>
            <a:grpSpLocks/>
          </p:cNvGrpSpPr>
          <p:nvPr/>
        </p:nvGrpSpPr>
        <p:grpSpPr bwMode="auto">
          <a:xfrm>
            <a:off x="6196013" y="4367213"/>
            <a:ext cx="2109788" cy="1163637"/>
            <a:chOff x="2215" y="2025"/>
            <a:chExt cx="1329" cy="733"/>
          </a:xfrm>
        </p:grpSpPr>
        <p:grpSp>
          <p:nvGrpSpPr>
            <p:cNvPr id="35" name="Group 1099"/>
            <p:cNvGrpSpPr>
              <a:grpSpLocks/>
            </p:cNvGrpSpPr>
            <p:nvPr/>
          </p:nvGrpSpPr>
          <p:grpSpPr bwMode="auto">
            <a:xfrm>
              <a:off x="2244" y="2025"/>
              <a:ext cx="121" cy="162"/>
              <a:chOff x="7654" y="3380"/>
              <a:chExt cx="554" cy="754"/>
            </a:xfrm>
          </p:grpSpPr>
          <p:sp>
            <p:nvSpPr>
              <p:cNvPr id="56" name="Oval 1100"/>
              <p:cNvSpPr>
                <a:spLocks noChangeArrowheads="1"/>
              </p:cNvSpPr>
              <p:nvPr/>
            </p:nvSpPr>
            <p:spPr bwMode="auto">
              <a:xfrm>
                <a:off x="7805" y="3380"/>
                <a:ext cx="253" cy="2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 name="Line 1101"/>
              <p:cNvSpPr>
                <a:spLocks noChangeShapeType="1"/>
              </p:cNvSpPr>
              <p:nvPr/>
            </p:nvSpPr>
            <p:spPr bwMode="auto">
              <a:xfrm>
                <a:off x="7931" y="3630"/>
                <a:ext cx="1" cy="2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1102"/>
              <p:cNvSpPr>
                <a:spLocks noChangeShapeType="1"/>
              </p:cNvSpPr>
              <p:nvPr/>
            </p:nvSpPr>
            <p:spPr bwMode="auto">
              <a:xfrm>
                <a:off x="7731" y="3695"/>
                <a:ext cx="401" cy="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Freeform 1103"/>
              <p:cNvSpPr>
                <a:spLocks/>
              </p:cNvSpPr>
              <p:nvPr/>
            </p:nvSpPr>
            <p:spPr bwMode="auto">
              <a:xfrm>
                <a:off x="7654" y="3862"/>
                <a:ext cx="554" cy="272"/>
              </a:xfrm>
              <a:custGeom>
                <a:avLst/>
                <a:gdLst>
                  <a:gd name="T0" fmla="*/ 0 w 108"/>
                  <a:gd name="T1" fmla="*/ 54 h 54"/>
                  <a:gd name="T2" fmla="*/ 54 w 108"/>
                  <a:gd name="T3" fmla="*/ 0 h 54"/>
                  <a:gd name="T4" fmla="*/ 108 w 108"/>
                  <a:gd name="T5" fmla="*/ 54 h 54"/>
                </a:gdLst>
                <a:ahLst/>
                <a:cxnLst>
                  <a:cxn ang="0">
                    <a:pos x="T0" y="T1"/>
                  </a:cxn>
                  <a:cxn ang="0">
                    <a:pos x="T2" y="T3"/>
                  </a:cxn>
                  <a:cxn ang="0">
                    <a:pos x="T4" y="T5"/>
                  </a:cxn>
                </a:cxnLst>
                <a:rect l="0" t="0" r="r" b="b"/>
                <a:pathLst>
                  <a:path w="108" h="54">
                    <a:moveTo>
                      <a:pt x="0" y="54"/>
                    </a:moveTo>
                    <a:lnTo>
                      <a:pt x="54" y="0"/>
                    </a:lnTo>
                    <a:lnTo>
                      <a:pt x="108" y="54"/>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6" name="Line 1104"/>
            <p:cNvSpPr>
              <a:spLocks noChangeShapeType="1"/>
            </p:cNvSpPr>
            <p:nvPr/>
          </p:nvSpPr>
          <p:spPr bwMode="auto">
            <a:xfrm>
              <a:off x="2300" y="2283"/>
              <a:ext cx="305"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105"/>
            <p:cNvSpPr>
              <a:spLocks noChangeShapeType="1"/>
            </p:cNvSpPr>
            <p:nvPr/>
          </p:nvSpPr>
          <p:spPr bwMode="auto">
            <a:xfrm>
              <a:off x="2919" y="2488"/>
              <a:ext cx="240"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106"/>
            <p:cNvSpPr>
              <a:spLocks noChangeShapeType="1"/>
            </p:cNvSpPr>
            <p:nvPr/>
          </p:nvSpPr>
          <p:spPr bwMode="auto">
            <a:xfrm>
              <a:off x="2626" y="2380"/>
              <a:ext cx="257" cy="0"/>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107"/>
            <p:cNvSpPr>
              <a:spLocks noChangeShapeType="1"/>
            </p:cNvSpPr>
            <p:nvPr/>
          </p:nvSpPr>
          <p:spPr bwMode="auto">
            <a:xfrm>
              <a:off x="2302" y="2669"/>
              <a:ext cx="0" cy="89"/>
            </a:xfrm>
            <a:prstGeom prst="line">
              <a:avLst/>
            </a:prstGeom>
            <a:noFill/>
            <a:ln w="28575">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108"/>
            <p:cNvSpPr>
              <a:spLocks noChangeShapeType="1"/>
            </p:cNvSpPr>
            <p:nvPr/>
          </p:nvSpPr>
          <p:spPr bwMode="auto">
            <a:xfrm>
              <a:off x="2609" y="2231"/>
              <a:ext cx="0" cy="57"/>
            </a:xfrm>
            <a:prstGeom prst="line">
              <a:avLst/>
            </a:prstGeom>
            <a:noFill/>
            <a:ln w="28575">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109"/>
            <p:cNvSpPr>
              <a:spLocks noChangeShapeType="1"/>
            </p:cNvSpPr>
            <p:nvPr/>
          </p:nvSpPr>
          <p:spPr bwMode="auto">
            <a:xfrm>
              <a:off x="2892" y="2231"/>
              <a:ext cx="0" cy="152"/>
            </a:xfrm>
            <a:prstGeom prst="line">
              <a:avLst/>
            </a:prstGeom>
            <a:noFill/>
            <a:ln w="28575">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1110"/>
            <p:cNvSpPr>
              <a:spLocks noChangeShapeType="1"/>
            </p:cNvSpPr>
            <p:nvPr/>
          </p:nvSpPr>
          <p:spPr bwMode="auto">
            <a:xfrm>
              <a:off x="3169" y="2565"/>
              <a:ext cx="0" cy="191"/>
            </a:xfrm>
            <a:prstGeom prst="line">
              <a:avLst/>
            </a:prstGeom>
            <a:noFill/>
            <a:ln w="28575">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1111"/>
            <p:cNvSpPr>
              <a:spLocks noChangeShapeType="1"/>
            </p:cNvSpPr>
            <p:nvPr/>
          </p:nvSpPr>
          <p:spPr bwMode="auto">
            <a:xfrm>
              <a:off x="3426" y="2231"/>
              <a:ext cx="0" cy="525"/>
            </a:xfrm>
            <a:prstGeom prst="line">
              <a:avLst/>
            </a:prstGeom>
            <a:noFill/>
            <a:ln w="28575">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Rectangle 1112"/>
            <p:cNvSpPr>
              <a:spLocks noChangeArrowheads="1"/>
            </p:cNvSpPr>
            <p:nvPr/>
          </p:nvSpPr>
          <p:spPr bwMode="auto">
            <a:xfrm rot="16200000">
              <a:off x="2112" y="2386"/>
              <a:ext cx="380" cy="174"/>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45" name="Line 1113"/>
            <p:cNvSpPr>
              <a:spLocks noChangeShapeType="1"/>
            </p:cNvSpPr>
            <p:nvPr/>
          </p:nvSpPr>
          <p:spPr bwMode="auto">
            <a:xfrm>
              <a:off x="2302" y="2230"/>
              <a:ext cx="0" cy="56"/>
            </a:xfrm>
            <a:prstGeom prst="line">
              <a:avLst/>
            </a:prstGeom>
            <a:noFill/>
            <a:ln w="28575">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Rectangle 1114"/>
            <p:cNvSpPr>
              <a:spLocks noChangeArrowheads="1"/>
            </p:cNvSpPr>
            <p:nvPr/>
          </p:nvSpPr>
          <p:spPr bwMode="auto">
            <a:xfrm rot="16200000">
              <a:off x="2455" y="2354"/>
              <a:ext cx="306" cy="174"/>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47" name="Line 1115"/>
            <p:cNvSpPr>
              <a:spLocks noChangeShapeType="1"/>
            </p:cNvSpPr>
            <p:nvPr/>
          </p:nvSpPr>
          <p:spPr bwMode="auto">
            <a:xfrm>
              <a:off x="2609" y="2599"/>
              <a:ext cx="0" cy="157"/>
            </a:xfrm>
            <a:prstGeom prst="line">
              <a:avLst/>
            </a:prstGeom>
            <a:noFill/>
            <a:ln w="28575">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Rectangle 1116"/>
            <p:cNvSpPr>
              <a:spLocks noChangeArrowheads="1"/>
            </p:cNvSpPr>
            <p:nvPr/>
          </p:nvSpPr>
          <p:spPr bwMode="auto">
            <a:xfrm rot="16200000">
              <a:off x="2806" y="2383"/>
              <a:ext cx="170" cy="174"/>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49" name="Line 1117"/>
            <p:cNvSpPr>
              <a:spLocks noChangeShapeType="1"/>
            </p:cNvSpPr>
            <p:nvPr/>
          </p:nvSpPr>
          <p:spPr bwMode="auto">
            <a:xfrm>
              <a:off x="2891" y="2555"/>
              <a:ext cx="1" cy="200"/>
            </a:xfrm>
            <a:prstGeom prst="line">
              <a:avLst/>
            </a:prstGeom>
            <a:noFill/>
            <a:ln w="28575">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Rectangle 1118"/>
            <p:cNvSpPr>
              <a:spLocks noChangeArrowheads="1"/>
            </p:cNvSpPr>
            <p:nvPr/>
          </p:nvSpPr>
          <p:spPr bwMode="auto">
            <a:xfrm rot="16200000">
              <a:off x="3135" y="2439"/>
              <a:ext cx="64" cy="174"/>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51" name="Line 1119"/>
            <p:cNvSpPr>
              <a:spLocks noChangeShapeType="1"/>
            </p:cNvSpPr>
            <p:nvPr/>
          </p:nvSpPr>
          <p:spPr bwMode="auto">
            <a:xfrm>
              <a:off x="3169" y="2231"/>
              <a:ext cx="0" cy="262"/>
            </a:xfrm>
            <a:prstGeom prst="line">
              <a:avLst/>
            </a:prstGeom>
            <a:noFill/>
            <a:ln w="28575">
              <a:solidFill>
                <a:schemeClr val="tx1"/>
              </a:solidFill>
              <a:prstDash val="dash"/>
              <a:round/>
              <a:headEnd type="none" w="sm" len="sm"/>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Rectangle 1120"/>
            <p:cNvSpPr>
              <a:spLocks noChangeArrowheads="1"/>
            </p:cNvSpPr>
            <p:nvPr/>
          </p:nvSpPr>
          <p:spPr bwMode="auto">
            <a:xfrm>
              <a:off x="2764" y="2061"/>
              <a:ext cx="219" cy="174"/>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53" name="Rectangle 1121"/>
            <p:cNvSpPr>
              <a:spLocks noChangeArrowheads="1"/>
            </p:cNvSpPr>
            <p:nvPr/>
          </p:nvSpPr>
          <p:spPr bwMode="auto">
            <a:xfrm>
              <a:off x="3325" y="2061"/>
              <a:ext cx="219" cy="174"/>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54" name="Rectangle 1122"/>
            <p:cNvSpPr>
              <a:spLocks noChangeArrowheads="1"/>
            </p:cNvSpPr>
            <p:nvPr/>
          </p:nvSpPr>
          <p:spPr bwMode="auto">
            <a:xfrm>
              <a:off x="3014" y="2061"/>
              <a:ext cx="279" cy="174"/>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sp>
          <p:nvSpPr>
            <p:cNvPr id="55" name="Rectangle 1123"/>
            <p:cNvSpPr>
              <a:spLocks noChangeArrowheads="1"/>
            </p:cNvSpPr>
            <p:nvPr/>
          </p:nvSpPr>
          <p:spPr bwMode="auto">
            <a:xfrm>
              <a:off x="2510" y="2061"/>
              <a:ext cx="220" cy="174"/>
            </a:xfrm>
            <a:prstGeom prst="rect">
              <a:avLst/>
            </a:prstGeom>
            <a:noFill/>
            <a:ln w="28575">
              <a:solidFill>
                <a:schemeClr val="tx1"/>
              </a:solidFill>
              <a:miter lim="800000"/>
              <a:headEnd type="none" w="sm" len="sm"/>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endParaRPr lang="en-US"/>
            </a:p>
          </p:txBody>
        </p:sp>
      </p:grpSp>
    </p:spTree>
    <p:extLst>
      <p:ext uri="{BB962C8B-B14F-4D97-AF65-F5344CB8AC3E}">
        <p14:creationId xmlns:p14="http://schemas.microsoft.com/office/powerpoint/2010/main" val="153597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Mẫu kiến trúc</a:t>
            </a:r>
          </a:p>
        </p:txBody>
      </p:sp>
      <p:sp>
        <p:nvSpPr>
          <p:cNvPr id="3" name="Content Placeholder 2"/>
          <p:cNvSpPr>
            <a:spLocks noGrp="1"/>
          </p:cNvSpPr>
          <p:nvPr>
            <p:ph idx="1"/>
          </p:nvPr>
        </p:nvSpPr>
        <p:spPr/>
        <p:txBody>
          <a:bodyPr>
            <a:normAutofit fontScale="92500" lnSpcReduction="10000"/>
          </a:bodyPr>
          <a:lstStyle/>
          <a:p>
            <a:r>
              <a:rPr lang="en-US"/>
              <a:t>Mẫu kiến trúc thể hiện lược đồ tổ chức cấu trúc nền tảng của hệ thống phần mềm. Nó cung cấp tập các hệ thống con, xác định các hành vi của chúng, các luật và các chỉ dẫn tổ chức các quan hệ giữa chúng.</a:t>
            </a:r>
          </a:p>
          <a:p>
            <a:r>
              <a:rPr lang="en-US"/>
              <a:t>Một số mẫu như:</a:t>
            </a:r>
          </a:p>
          <a:p>
            <a:pPr lvl="1"/>
            <a:r>
              <a:rPr lang="en-US"/>
              <a:t>Layers</a:t>
            </a:r>
          </a:p>
          <a:p>
            <a:pPr lvl="1"/>
            <a:r>
              <a:rPr lang="en-US"/>
              <a:t>MVC</a:t>
            </a:r>
          </a:p>
          <a:p>
            <a:pPr lvl="1"/>
            <a:r>
              <a:rPr lang="en-US"/>
              <a:t>Pipes and Filters</a:t>
            </a:r>
          </a:p>
          <a:p>
            <a:pPr lvl="1"/>
            <a:r>
              <a:rPr lang="en-US"/>
              <a:t>BlackBoard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125377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285E60D66153B4097280C7FF0CAF345" ma:contentTypeVersion="2" ma:contentTypeDescription="Create a new document." ma:contentTypeScope="" ma:versionID="0a496d12c6e727b6375c8ef62cfdf20e">
  <xsd:schema xmlns:xsd="http://www.w3.org/2001/XMLSchema" xmlns:xs="http://www.w3.org/2001/XMLSchema" xmlns:p="http://schemas.microsoft.com/office/2006/metadata/properties" xmlns:ns2="ac152d96-1458-420b-8b8e-02e733c65ed7" targetNamespace="http://schemas.microsoft.com/office/2006/metadata/properties" ma:root="true" ma:fieldsID="3a39bd31e8f2aa50ed6543a86e223001" ns2:_="">
    <xsd:import namespace="ac152d96-1458-420b-8b8e-02e733c65ed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152d96-1458-420b-8b8e-02e733c65e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A670A1-3678-40CF-9F03-302D8B7C9CB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3A5F17F-FF24-4C65-BE2D-428042B72C27}">
  <ds:schemaRefs>
    <ds:schemaRef ds:uri="http://schemas.microsoft.com/sharepoint/v3/contenttype/forms"/>
  </ds:schemaRefs>
</ds:datastoreItem>
</file>

<file path=customXml/itemProps3.xml><?xml version="1.0" encoding="utf-8"?>
<ds:datastoreItem xmlns:ds="http://schemas.openxmlformats.org/officeDocument/2006/customXml" ds:itemID="{22753744-B916-4CAE-9C8B-B41869EF8E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152d96-1458-420b-8b8e-02e733c65e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2542</TotalTime>
  <Words>939</Words>
  <Application>Microsoft Office PowerPoint</Application>
  <PresentationFormat>On-screen Show (4:3)</PresentationFormat>
  <Paragraphs>223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Wingdings</vt:lpstr>
      <vt:lpstr>Office Theme</vt:lpstr>
      <vt:lpstr>Phân tích thiết kế hệ thống</vt:lpstr>
      <vt:lpstr>Nội dung</vt:lpstr>
      <vt:lpstr>Phân tích kiến trúc</vt:lpstr>
      <vt:lpstr>Khái niệm gói</vt:lpstr>
      <vt:lpstr>Khái niệm phụ thuộc</vt:lpstr>
      <vt:lpstr>Tránh phụ thuộc vòng</vt:lpstr>
      <vt:lpstr>Mẫu và khung (pattern &amp; framework)</vt:lpstr>
      <vt:lpstr>Mẫu thiết kế</vt:lpstr>
      <vt:lpstr>Mẫu kiến trúc</vt:lpstr>
      <vt:lpstr>Tiếp cận phân tầng</vt:lpstr>
      <vt:lpstr>Mẫu kiến trúc Layers</vt:lpstr>
      <vt:lpstr>Mô hình hóa các tầng kiến trúc</vt:lpstr>
      <vt:lpstr>Thí dụ: tổ chức mức cao của mô hình</vt:lpstr>
      <vt:lpstr>Cơ chế kiến trúc (mechanism)</vt:lpstr>
      <vt:lpstr>Cơ chế kiến trúc</vt:lpstr>
      <vt:lpstr>Một số cơ chế phân tích</vt:lpstr>
      <vt:lpstr>Mô tả cơ chế phân tích</vt:lpstr>
      <vt:lpstr>Nhận diện các trừu tượng chính</vt:lpstr>
      <vt:lpstr>Xác định các trừu tượng chính</vt:lpstr>
      <vt:lpstr>Thí dụ: các trừu tượng chính</vt:lpstr>
      <vt:lpstr>Tạo các hiện thực hóa use-case</vt:lpstr>
      <vt:lpstr>Giá trị của các use-case realization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 hệ thống</dc:title>
  <dc:creator>Hai Ha Le</dc:creator>
  <cp:lastModifiedBy>Le Hai Ha</cp:lastModifiedBy>
  <cp:revision>126</cp:revision>
  <dcterms:created xsi:type="dcterms:W3CDTF">2006-08-16T00:00:00Z</dcterms:created>
  <dcterms:modified xsi:type="dcterms:W3CDTF">2022-11-30T13:08:51Z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0x010100B285E60D66153B4097280C7FF0CAF345</vt:lpwstr>
  </property>
</Properties>
</file>